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FE7"/>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48" d="100"/>
          <a:sy n="48" d="100"/>
        </p:scale>
        <p:origin x="-1341" y="-57"/>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2015-08-22</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2015-08-22</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18698"/>
            <a:ext cx="3073"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657357" y="7674890"/>
            <a:ext cx="1837872" cy="190240"/>
          </a:xfrm>
          <a:prstGeom prst="rect">
            <a:avLst/>
          </a:prstGeom>
          <a:noFill/>
        </p:spPr>
        <p:txBody>
          <a:bodyPr wrap="square" lIns="36000" tIns="18000" rIns="36000" bIns="1800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7273"/>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73018"/>
            <a:ext cx="2066837" cy="3358199"/>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757 w 319080"/>
              <a:gd name="connsiteY10" fmla="*/ 461763 h 464395"/>
              <a:gd name="connsiteX0" fmla="*/ 0 w 319080"/>
              <a:gd name="connsiteY0" fmla="*/ 436722 h 462754"/>
              <a:gd name="connsiteX1" fmla="*/ 103363 w 319080"/>
              <a:gd name="connsiteY1" fmla="*/ 436618 h 462754"/>
              <a:gd name="connsiteX2" fmla="*/ 142465 w 319080"/>
              <a:gd name="connsiteY2" fmla="*/ 431378 h 462754"/>
              <a:gd name="connsiteX3" fmla="*/ 146946 w 319080"/>
              <a:gd name="connsiteY3" fmla="*/ 330192 h 462754"/>
              <a:gd name="connsiteX4" fmla="*/ 146790 w 319080"/>
              <a:gd name="connsiteY4" fmla="*/ 71269 h 462754"/>
              <a:gd name="connsiteX5" fmla="*/ 151789 w 319080"/>
              <a:gd name="connsiteY5" fmla="*/ 6768 h 462754"/>
              <a:gd name="connsiteX6" fmla="*/ 233981 w 319080"/>
              <a:gd name="connsiteY6" fmla="*/ 45 h 462754"/>
              <a:gd name="connsiteX7" fmla="*/ 313469 w 319080"/>
              <a:gd name="connsiteY7" fmla="*/ 5842 h 462754"/>
              <a:gd name="connsiteX8" fmla="*/ 319080 w 319080"/>
              <a:gd name="connsiteY8" fmla="*/ 90430 h 462754"/>
              <a:gd name="connsiteX9" fmla="*/ 317892 w 319080"/>
              <a:gd name="connsiteY9" fmla="*/ 462754 h 462754"/>
              <a:gd name="connsiteX10" fmla="*/ 757 w 319080"/>
              <a:gd name="connsiteY10" fmla="*/ 461763 h 46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2754">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8112"/>
                  <a:pt x="317892" y="462754"/>
                </a:cubicBezTo>
                <a:cubicBezTo>
                  <a:pt x="186418" y="461770"/>
                  <a:pt x="276304" y="461554"/>
                  <a:pt x="757" y="461763"/>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69219" y="11419284"/>
            <a:ext cx="1432427" cy="258"/>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175482"/>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288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18698"/>
            <a:ext cx="718" cy="1101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18698"/>
            <a:ext cx="7976"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0545"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3134467" y="2777282"/>
            <a:ext cx="1072730" cy="226591"/>
          </a:xfrm>
          <a:prstGeom prst="rect">
            <a:avLst/>
          </a:prstGeom>
          <a:solidFill>
            <a:schemeClr val="bg1"/>
          </a:solid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sym typeface="Wingdings"/>
              </a:rPr>
              <a:t>WalletInitialized</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075538" y="3461880"/>
            <a:ext cx="915635" cy="226591"/>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endParaRPr lang="en-US" sz="1200" b="1" dirty="0">
              <a:latin typeface="Arial" panose="020B0604020202020204" pitchFamily="34" charset="0"/>
              <a:cs typeface="Arial" panose="020B0604020202020204" pitchFamily="34" charset="0"/>
            </a:endParaRPr>
          </a:p>
        </p:txBody>
      </p:sp>
      <p:grpSp>
        <p:nvGrpSpPr>
          <p:cNvPr id="10" name="Group 9"/>
          <p:cNvGrpSpPr/>
          <p:nvPr/>
        </p:nvGrpSpPr>
        <p:grpSpPr>
          <a:xfrm>
            <a:off x="588846" y="3444546"/>
            <a:ext cx="1530119" cy="1636992"/>
            <a:chOff x="588846" y="3311246"/>
            <a:chExt cx="1530119" cy="1636992"/>
          </a:xfrm>
        </p:grpSpPr>
        <p:sp>
          <p:nvSpPr>
            <p:cNvPr id="20" name="Rectangle 19"/>
            <p:cNvSpPr/>
            <p:nvPr/>
          </p:nvSpPr>
          <p:spPr>
            <a:xfrm>
              <a:off x="588846" y="3311711"/>
              <a:ext cx="1530119" cy="1636527"/>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6798" y="3311246"/>
              <a:ext cx="1479892" cy="42711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cceptedCardTypes</a:t>
              </a:r>
              <a:r>
                <a:rPr lang="en-US" sz="800" dirty="0" smtClean="0">
                  <a:latin typeface="Arial" panose="020B0604020202020204" pitchFamily="34" charset="0"/>
                  <a:cs typeface="Arial" panose="020B0604020202020204" pitchFamily="34" charset="0"/>
                </a:rPr>
                <a:t> (List of)</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ullPayment</a:t>
              </a:r>
              <a:r>
                <a:rPr lang="en-US" sz="800" dirty="0" smtClean="0">
                  <a:latin typeface="Arial" panose="020B0604020202020204" pitchFamily="34" charset="0"/>
                  <a:cs typeface="Arial" panose="020B0604020202020204" pitchFamily="34" charset="0"/>
                </a:rPr>
                <a:t> (=true)</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9" name="Group 8"/>
            <p:cNvGrpSpPr/>
            <p:nvPr/>
          </p:nvGrpSpPr>
          <p:grpSpPr>
            <a:xfrm>
              <a:off x="719701" y="3795068"/>
              <a:ext cx="1286438" cy="1030500"/>
              <a:chOff x="719701" y="3795068"/>
              <a:chExt cx="1286438" cy="1030500"/>
            </a:xfrm>
          </p:grpSpPr>
          <p:sp>
            <p:nvSpPr>
              <p:cNvPr id="18" name="Rectangle 17"/>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1932"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1932"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nvGrpSpPr>
          <p:cNvPr id="4" name="Group 3"/>
          <p:cNvGrpSpPr/>
          <p:nvPr/>
        </p:nvGrpSpPr>
        <p:grpSpPr>
          <a:xfrm>
            <a:off x="4360737" y="7701270"/>
            <a:ext cx="2235716" cy="378836"/>
            <a:chOff x="4486244" y="7701270"/>
            <a:chExt cx="2235716" cy="378836"/>
          </a:xfrm>
        </p:grpSpPr>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38554"/>
            </a:xfrm>
            <a:prstGeom prst="rect">
              <a:avLst/>
            </a:prstGeom>
            <a:noFill/>
            <a:ln w="19050">
              <a:noFill/>
            </a:ln>
          </p:spPr>
          <p:txBody>
            <a:bodyPr wrap="squar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uthURL</a:t>
              </a:r>
              <a:r>
                <a:rPr lang="en-US" sz="800" dirty="0" smtClean="0">
                  <a:latin typeface="Arial" panose="020B0604020202020204" pitchFamily="34" charset="0"/>
                  <a:cs typeface="Arial" panose="020B0604020202020204" pitchFamily="34" charset="0"/>
                </a:rPr>
                <a:t> (To Payment Provider) ◄</a:t>
              </a:r>
            </a:p>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 (Encrypted authorized request)</a:t>
              </a:r>
            </a:p>
          </p:txBody>
        </p:sp>
      </p:gr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924646" y="6128314"/>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644983" y="11182348"/>
            <a:ext cx="864339"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Result </a:t>
            </a:r>
            <a:r>
              <a:rPr lang="en-US" sz="1000" dirty="0" smtClean="0">
                <a:latin typeface="Arial" panose="020B0604020202020204" pitchFamily="34" charset="0"/>
                <a:cs typeface="Arial" panose="020B0604020202020204" pitchFamily="34" charset="0"/>
              </a:rPr>
              <a:t>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3085943" y="9976198"/>
            <a:ext cx="1520214" cy="153888"/>
          </a:xfrm>
          <a:prstGeom prst="rect">
            <a:avLst/>
          </a:prstGeom>
          <a:noFill/>
          <a:ln>
            <a:noFill/>
          </a:ln>
        </p:spPr>
        <p:txBody>
          <a:bodyPr wrap="none" lIns="36000" tIns="0" rIns="36000" bIns="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1038845"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890698"/>
            <a:ext cx="0" cy="109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3567" y="8824455"/>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6505" y="8589260"/>
            <a:ext cx="2158327" cy="1028782"/>
          </a:xfrm>
          <a:prstGeom prst="rect">
            <a:avLst/>
          </a:prstGeom>
          <a:solidFill>
            <a:srgbClr val="FEFFE7"/>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597187"/>
            <a:ext cx="2175596"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(Encrypted authorized request) </a:t>
            </a:r>
            <a:endParaRPr lang="en-US" sz="800" dirty="0" smtClean="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equestHash</a:t>
            </a:r>
            <a:r>
              <a:rPr lang="en-US" sz="800" dirty="0" smtClean="0">
                <a:latin typeface="Arial" panose="020B0604020202020204" pitchFamily="34" charset="0"/>
                <a:cs typeface="Arial" panose="020B0604020202020204" pitchFamily="34" charset="0"/>
              </a:rPr>
              <a:t> {} (Of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a:latin typeface="Arial" panose="020B0604020202020204" pitchFamily="34" charset="0"/>
                <a:cs typeface="Arial" panose="020B0604020202020204" pitchFamily="34" charset="0"/>
              </a:rPr>
              <a:t>dateTime</a:t>
            </a:r>
            <a:r>
              <a:rPr lang="en-US" sz="800" dirty="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sp>
        <p:nvSpPr>
          <p:cNvPr id="87" name="TextBox 86"/>
          <p:cNvSpPr txBox="1"/>
          <p:nvPr/>
        </p:nvSpPr>
        <p:spPr>
          <a:xfrm>
            <a:off x="1489555" y="8101328"/>
            <a:ext cx="1125877" cy="153888"/>
          </a:xfrm>
          <a:prstGeom prst="rect">
            <a:avLst/>
          </a:prstGeom>
          <a:solidFill>
            <a:schemeClr val="bg1"/>
          </a:solidFill>
          <a:ln w="3175">
            <a:solidFill>
              <a:schemeClr val="tx1"/>
            </a:solidFill>
          </a:ln>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663730" y="1557387"/>
            <a:ext cx="820738" cy="226591"/>
          </a:xfrm>
          <a:prstGeom prst="rect">
            <a:avLst/>
          </a:prstGeom>
          <a:noFill/>
        </p:spPr>
        <p:txBody>
          <a:bodyPr wrap="none" lIns="0" tIns="36000" rIns="0" bIns="36000" rtlCol="0" anchor="ctr" anchorCtr="1">
            <a:spAutoFit/>
          </a:bodyPr>
          <a:lstStyle/>
          <a:p>
            <a:pPr algn="ctr"/>
            <a:r>
              <a:rPr lang="en-US" sz="1000" dirty="0" smtClean="0">
                <a:latin typeface="Arial" panose="020B0604020202020204" pitchFamily="34" charset="0"/>
                <a:cs typeface="Arial" panose="020B0604020202020204" pitchFamily="34" charset="0"/>
              </a:rPr>
              <a:t>Payment </a:t>
            </a:r>
            <a:r>
              <a:rPr lang="en-US" sz="1000" dirty="0" smtClean="0">
                <a:latin typeface="Arial" panose="020B0604020202020204" pitchFamily="34" charset="0"/>
                <a:cs typeface="Arial" panose="020B0604020202020204" pitchFamily="34" charset="0"/>
              </a:rPr>
              <a:t>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78547" y="11711587"/>
            <a:ext cx="205056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“Pull” Web Payment Application </a:t>
            </a:r>
            <a:endParaRPr lang="en-US" sz="1000" dirty="0">
              <a:latin typeface="Arial" panose="020B0604020202020204" pitchFamily="34" charset="0"/>
              <a:cs typeface="Arial" panose="020B0604020202020204" pitchFamily="34" charset="0"/>
            </a:endParaRPr>
          </a:p>
        </p:txBody>
      </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73769" y="6271571"/>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087831" y="1604563"/>
            <a:ext cx="1688530" cy="153888"/>
          </a:xfrm>
          <a:prstGeom prst="rect">
            <a:avLst/>
          </a:prstGeom>
          <a:noFill/>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Starts the Wallet application</a:t>
            </a: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Wallet Application</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25159" y="1265114"/>
            <a:ext cx="1089007" cy="153888"/>
          </a:xfrm>
          <a:prstGeom prst="rect">
            <a:avLst/>
          </a:prstGeom>
          <a:solidFill>
            <a:schemeClr val="bg1"/>
          </a:solidFill>
          <a:ln w="3175">
            <a:solidFill>
              <a:schemeClr val="tx1"/>
            </a:solidFill>
          </a:ln>
        </p:spPr>
        <p:txBody>
          <a:bodyPr wrap="none" lIns="36000" tIns="0" rIns="36000" b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73426"/>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1891993" y="295389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2" name="Rectangle 111"/>
          <p:cNvSpPr/>
          <p:nvPr/>
        </p:nvSpPr>
        <p:spPr>
          <a:xfrm>
            <a:off x="4135189" y="3631506"/>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28" name="Rectangle 127"/>
          <p:cNvSpPr/>
          <p:nvPr/>
        </p:nvSpPr>
        <p:spPr>
          <a:xfrm>
            <a:off x="4648769" y="2910044"/>
            <a:ext cx="651545"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703828" y="2934035"/>
            <a:ext cx="559679" cy="195814"/>
          </a:xfrm>
          <a:prstGeom prst="rect">
            <a:avLst/>
          </a:prstGeom>
          <a:noFill/>
          <a:ln w="19050">
            <a:noFill/>
          </a:ln>
        </p:spPr>
        <p:txBody>
          <a:bodyPr wrap="square" lIns="0" tIns="36000" rIns="0" bIns="36000" rtlCol="0" anchor="ctr" anchorCtr="1">
            <a:spAutoFit/>
          </a:bodyPr>
          <a:lstStyle/>
          <a:p>
            <a:r>
              <a:rPr lang="en-US" sz="800" dirty="0">
                <a:latin typeface="Arial" panose="020B0604020202020204" pitchFamily="34" charset="0"/>
                <a:cs typeface="Arial" panose="020B0604020202020204" pitchFamily="34" charset="0"/>
              </a:rPr>
              <a:t>w</a:t>
            </a:r>
            <a:r>
              <a:rPr lang="en-US" sz="800" dirty="0" smtClean="0">
                <a:latin typeface="Arial" panose="020B0604020202020204" pitchFamily="34" charset="0"/>
                <a:cs typeface="Arial" panose="020B0604020202020204" pitchFamily="34" charset="0"/>
              </a:rPr>
              <a:t>indow {}</a:t>
            </a:r>
          </a:p>
        </p:txBody>
      </p:sp>
      <p:sp>
        <p:nvSpPr>
          <p:cNvPr id="109" name="TextBox 108"/>
          <p:cNvSpPr txBox="1"/>
          <p:nvPr/>
        </p:nvSpPr>
        <p:spPr>
          <a:xfrm>
            <a:off x="338443" y="5297562"/>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1830933" y="780751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cxnSp>
        <p:nvCxnSpPr>
          <p:cNvPr id="124" name="Straight Connector 123"/>
          <p:cNvCxnSpPr/>
          <p:nvPr/>
        </p:nvCxnSpPr>
        <p:spPr>
          <a:xfrm flipV="1">
            <a:off x="2812843" y="11418530"/>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3072984" y="11223647"/>
            <a:ext cx="1638269" cy="153888"/>
          </a:xfrm>
          <a:prstGeom prst="rect">
            <a:avLst/>
          </a:prstGeom>
          <a:noFill/>
        </p:spPr>
        <p:txBody>
          <a:bodyPr wrap="none" lIns="0" tIns="0" rIns="0" bIns="0" rtlCol="0" anchor="ctr" anchorCtr="1">
            <a:spAutoFit/>
          </a:bodyPr>
          <a:lstStyle/>
          <a:p>
            <a:r>
              <a:rPr lang="en-US" sz="1000" dirty="0" smtClean="0">
                <a:latin typeface="Arial" panose="020B0604020202020204" pitchFamily="34" charset="0"/>
                <a:cs typeface="Arial" panose="020B0604020202020204" pitchFamily="34" charset="0"/>
              </a:rPr>
              <a:t>Closes the Wallet application</a:t>
            </a:r>
            <a:endParaRPr lang="en-US" sz="1000" dirty="0">
              <a:latin typeface="Arial" panose="020B0604020202020204" pitchFamily="34" charset="0"/>
              <a:cs typeface="Arial" panose="020B0604020202020204" pitchFamily="34" charset="0"/>
            </a:endParaRPr>
          </a:p>
        </p:txBody>
      </p:sp>
      <p:grpSp>
        <p:nvGrpSpPr>
          <p:cNvPr id="16" name="Group 15"/>
          <p:cNvGrpSpPr/>
          <p:nvPr/>
        </p:nvGrpSpPr>
        <p:grpSpPr>
          <a:xfrm>
            <a:off x="6723073" y="9082607"/>
            <a:ext cx="2011221" cy="2335635"/>
            <a:chOff x="6723073" y="9082607"/>
            <a:chExt cx="2011221" cy="2335635"/>
          </a:xfrm>
        </p:grpSpPr>
        <p:sp>
          <p:nvSpPr>
            <p:cNvPr id="26" name="Rectangle 25"/>
            <p:cNvSpPr/>
            <p:nvPr/>
          </p:nvSpPr>
          <p:spPr>
            <a:xfrm>
              <a:off x="6725326" y="9082607"/>
              <a:ext cx="2008968" cy="2335635"/>
            </a:xfrm>
            <a:prstGeom prst="rect">
              <a:avLst/>
            </a:prstGeom>
            <a:solidFill>
              <a:schemeClr val="accent3">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723073" y="10394284"/>
              <a:ext cx="1996059"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ardReference</a:t>
              </a:r>
              <a:r>
                <a:rPr lang="en-US" sz="800" dirty="0" smtClean="0">
                  <a:latin typeface="Arial" panose="020B0604020202020204" pitchFamily="34" charset="0"/>
                  <a:cs typeface="Arial" panose="020B0604020202020204" pitchFamily="34" charset="0"/>
                </a:rPr>
                <a:t> (Last 4 digits of card</a:t>
              </a:r>
            </a:p>
            <a:p>
              <a:r>
                <a:rPr lang="en-US" sz="800" dirty="0" err="1" smtClean="0">
                  <a:latin typeface="Arial" panose="020B0604020202020204" pitchFamily="34" charset="0"/>
                  <a:cs typeface="Arial" panose="020B0604020202020204" pitchFamily="34" charset="0"/>
                </a:rPr>
                <a:t>paymentToken</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card data)</a:t>
              </a:r>
              <a:endParaRPr lang="en-US" sz="800" dirty="0">
                <a:latin typeface="Arial" panose="020B0604020202020204" pitchFamily="34" charset="0"/>
                <a:cs typeface="Arial" panose="020B0604020202020204" pitchFamily="34" charset="0"/>
              </a:endParaRP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725327" y="9101563"/>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19" name="Group 118"/>
            <p:cNvGrpSpPr/>
            <p:nvPr/>
          </p:nvGrpSpPr>
          <p:grpSpPr>
            <a:xfrm>
              <a:off x="6872467" y="9317007"/>
              <a:ext cx="1286438" cy="1030500"/>
              <a:chOff x="719701" y="3795068"/>
              <a:chExt cx="1286438" cy="1030500"/>
            </a:xfrm>
          </p:grpSpPr>
          <p:sp>
            <p:nvSpPr>
              <p:cNvPr id="132" name="Rectangle 131"/>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3" name="TextBox 132"/>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grpSp>
        <p:nvGrpSpPr>
          <p:cNvPr id="11" name="Group 10"/>
          <p:cNvGrpSpPr/>
          <p:nvPr/>
        </p:nvGrpSpPr>
        <p:grpSpPr>
          <a:xfrm>
            <a:off x="6295428" y="3425354"/>
            <a:ext cx="1530000" cy="2188356"/>
            <a:chOff x="6295428" y="3433775"/>
            <a:chExt cx="1530000" cy="2188356"/>
          </a:xfrm>
        </p:grpSpPr>
        <p:sp>
          <p:nvSpPr>
            <p:cNvPr id="5" name="Rectangle 4"/>
            <p:cNvSpPr/>
            <p:nvPr/>
          </p:nvSpPr>
          <p:spPr>
            <a:xfrm>
              <a:off x="6295428" y="3433775"/>
              <a:ext cx="1530000" cy="2188356"/>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721498"/>
              <a:ext cx="1495922" cy="86946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omainName</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ardNumber</a:t>
              </a:r>
              <a:r>
                <a:rPr lang="en-US" sz="800" dirty="0" smtClean="0">
                  <a:latin typeface="Arial" panose="020B0604020202020204" pitchFamily="34" charset="0"/>
                  <a:cs typeface="Arial" panose="020B0604020202020204" pitchFamily="34" charset="0"/>
                </a:rPr>
                <a:t>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(Client)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34" name="Group 133"/>
            <p:cNvGrpSpPr/>
            <p:nvPr/>
          </p:nvGrpSpPr>
          <p:grpSpPr>
            <a:xfrm>
              <a:off x="6419160" y="3675934"/>
              <a:ext cx="1286438" cy="1030500"/>
              <a:chOff x="719701" y="3795068"/>
              <a:chExt cx="1286438" cy="1030500"/>
            </a:xfrm>
          </p:grpSpPr>
          <p:sp>
            <p:nvSpPr>
              <p:cNvPr id="135" name="Rectangle 134"/>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6" name="TextBox 135"/>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sp>
        <p:nvSpPr>
          <p:cNvPr id="137" name="TextBox 136"/>
          <p:cNvSpPr txBox="1"/>
          <p:nvPr/>
        </p:nvSpPr>
        <p:spPr>
          <a:xfrm>
            <a:off x="5071292" y="8551023"/>
            <a:ext cx="1800201" cy="276999"/>
          </a:xfrm>
          <a:prstGeom prst="rect">
            <a:avLst/>
          </a:prstGeom>
          <a:noFill/>
        </p:spPr>
        <p:txBody>
          <a:bodyPr wrap="square" rtlCol="0">
            <a:spAutoFit/>
          </a:bodyPr>
          <a:lstStyle/>
          <a:p>
            <a:pPr algn="ctr"/>
            <a:r>
              <a:rPr lang="en-US" sz="1000" dirty="0" err="1" smtClean="0">
                <a:solidFill>
                  <a:schemeClr val="accent1"/>
                </a:solidFill>
                <a:latin typeface="Arial" panose="020B0604020202020204" pitchFamily="34" charset="0"/>
                <a:cs typeface="Arial" panose="020B0604020202020204" pitchFamily="34" charset="0"/>
                <a:sym typeface="Wingdings"/>
              </a:rPr>
              <a:t>PayeePullAuthReq</a:t>
            </a:r>
            <a:r>
              <a:rPr lang="en-US" sz="1200" b="1" dirty="0" smtClean="0">
                <a:latin typeface="Arial" panose="020B0604020202020204" pitchFamily="34" charset="0"/>
                <a:cs typeface="Arial" panose="020B0604020202020204" pitchFamily="34" charset="0"/>
                <a:sym typeface="Wingdings"/>
              </a:rPr>
              <a:t> </a:t>
            </a:r>
            <a:endParaRPr lang="en-US" sz="1200" dirty="0">
              <a:latin typeface="Arial" panose="020B0604020202020204" pitchFamily="34" charset="0"/>
              <a:cs typeface="Arial" panose="020B0604020202020204" pitchFamily="34" charset="0"/>
            </a:endParaRPr>
          </a:p>
        </p:txBody>
      </p:sp>
      <p:sp>
        <p:nvSpPr>
          <p:cNvPr id="138" name="TextBox 137"/>
          <p:cNvSpPr txBox="1"/>
          <p:nvPr/>
        </p:nvSpPr>
        <p:spPr>
          <a:xfrm>
            <a:off x="5400258" y="10102483"/>
            <a:ext cx="967179"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6981482" y="8744074"/>
            <a:ext cx="826115"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 HTTP POST</a:t>
            </a:r>
            <a:endParaRPr lang="en-US" sz="1200" dirty="0">
              <a:latin typeface="Arial" panose="020B0604020202020204" pitchFamily="34" charset="0"/>
              <a:cs typeface="Arial" panose="020B0604020202020204" pitchFamily="34" charset="0"/>
            </a:endParaRPr>
          </a:p>
        </p:txBody>
      </p:sp>
      <p:grpSp>
        <p:nvGrpSpPr>
          <p:cNvPr id="3" name="Group 2"/>
          <p:cNvGrpSpPr/>
          <p:nvPr/>
        </p:nvGrpSpPr>
        <p:grpSpPr>
          <a:xfrm>
            <a:off x="6332945" y="3028727"/>
            <a:ext cx="322524" cy="276999"/>
            <a:chOff x="6332945" y="3004339"/>
            <a:chExt cx="322524" cy="276999"/>
          </a:xfrm>
        </p:grpSpPr>
        <p:sp>
          <p:nvSpPr>
            <p:cNvPr id="22" name="Oval 21"/>
            <p:cNvSpPr/>
            <p:nvPr/>
          </p:nvSpPr>
          <p:spPr>
            <a:xfrm>
              <a:off x="6443054" y="3066930"/>
              <a:ext cx="100695"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332945" y="3004339"/>
              <a:ext cx="322524" cy="276999"/>
            </a:xfrm>
            <a:prstGeom prst="rect">
              <a:avLst/>
            </a:prstGeom>
            <a:noFill/>
          </p:spPr>
          <p:txBody>
            <a:bodyPr wrap="none" rtlCol="0" anchor="ctr" anchorCtr="1">
              <a:spAutoFit/>
            </a:bodyPr>
            <a:lstStyle/>
            <a:p>
              <a:pPr algn="r"/>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200" b="1" dirty="0">
                <a:solidFill>
                  <a:schemeClr val="accent1"/>
                </a:solidFill>
                <a:latin typeface="Arial" panose="020B0604020202020204" pitchFamily="34" charset="0"/>
                <a:cs typeface="Arial" panose="020B0604020202020204" pitchFamily="34" charset="0"/>
              </a:endParaRPr>
            </a:p>
          </p:txBody>
        </p:sp>
      </p:grpSp>
      <p:sp>
        <p:nvSpPr>
          <p:cNvPr id="117" name="TextBox 116"/>
          <p:cNvSpPr txBox="1"/>
          <p:nvPr/>
        </p:nvSpPr>
        <p:spPr>
          <a:xfrm>
            <a:off x="6348133" y="5809227"/>
            <a:ext cx="1421397" cy="226591"/>
          </a:xfrm>
          <a:prstGeom prst="rect">
            <a:avLst/>
          </a:prstGeom>
          <a:solidFill>
            <a:schemeClr val="bg1"/>
          </a:solidFill>
          <a:ln w="9525">
            <a:solidFill>
              <a:schemeClr val="tx1"/>
            </a:solidFill>
          </a:ln>
        </p:spPr>
        <p:txBody>
          <a:bodyPr wrap="none" lIns="72000" tIns="36000" rIns="72000" bIns="3600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PayerGenericAuthReq</a:t>
            </a:r>
            <a:endParaRPr lang="en-US" sz="1000" dirty="0">
              <a:solidFill>
                <a:schemeClr val="accent1"/>
              </a:solidFill>
              <a:latin typeface="Arial" panose="020B0604020202020204" pitchFamily="34" charset="0"/>
              <a:cs typeface="Arial" panose="020B0604020202020204" pitchFamily="34" charset="0"/>
            </a:endParaRPr>
          </a:p>
        </p:txBody>
      </p:sp>
      <p:sp>
        <p:nvSpPr>
          <p:cNvPr id="118" name="TextBox 117"/>
          <p:cNvSpPr txBox="1"/>
          <p:nvPr/>
        </p:nvSpPr>
        <p:spPr>
          <a:xfrm>
            <a:off x="2983061" y="1238634"/>
            <a:ext cx="137858" cy="257369"/>
          </a:xfrm>
          <a:prstGeom prst="rect">
            <a:avLst/>
          </a:prstGeom>
          <a:noFill/>
        </p:spPr>
        <p:txBody>
          <a:bodyPr wrap="none" lIns="0" tIns="36000" rIns="0" bIns="36000" rtlCol="0" anchor="ctr" anchorCtr="1">
            <a:spAutoFit/>
          </a:bodyPr>
          <a:lstStyle/>
          <a:p>
            <a:pPr algn="ctr"/>
            <a:r>
              <a:rPr lang="en-US" sz="1200" b="1" dirty="0" smtClean="0">
                <a:solidFill>
                  <a:schemeClr val="accent1"/>
                </a:solidFill>
                <a:latin typeface="Wingdings" panose="05000000000000000000" pitchFamily="2" charset="2"/>
              </a:rPr>
              <a:t>€</a:t>
            </a:r>
            <a:endParaRPr lang="en-US" sz="1000" b="1" dirty="0">
              <a:solidFill>
                <a:schemeClr val="accent1"/>
              </a:solidFill>
              <a:latin typeface="Arial" panose="020B0604020202020204" pitchFamily="34" charset="0"/>
              <a:cs typeface="Arial" panose="020B0604020202020204" pitchFamily="34" charset="0"/>
            </a:endParaRPr>
          </a:p>
        </p:txBody>
      </p:sp>
      <p:sp>
        <p:nvSpPr>
          <p:cNvPr id="120" name="TextBox 119"/>
          <p:cNvSpPr txBox="1"/>
          <p:nvPr/>
        </p:nvSpPr>
        <p:spPr>
          <a:xfrm>
            <a:off x="1110853" y="1655817"/>
            <a:ext cx="137858" cy="257369"/>
          </a:xfrm>
          <a:prstGeom prst="rect">
            <a:avLst/>
          </a:prstGeom>
          <a:noFill/>
        </p:spPr>
        <p:txBody>
          <a:bodyPr wrap="none" lIns="0" tIns="36000" rIns="0" bIns="36000" rtlCol="0" anchor="ctr" anchorCtr="1">
            <a:spAutoFit/>
          </a:bodyPr>
          <a:lstStyle/>
          <a:p>
            <a:pPr algn="ctr"/>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000" dirty="0">
              <a:solidFill>
                <a:schemeClr val="accent1"/>
              </a:solidFill>
              <a:latin typeface="Arial" panose="020B0604020202020204" pitchFamily="34" charset="0"/>
              <a:cs typeface="Arial" panose="020B0604020202020204" pitchFamily="34" charset="0"/>
            </a:endParaRPr>
          </a:p>
        </p:txBody>
      </p:sp>
      <p:sp>
        <p:nvSpPr>
          <p:cNvPr id="121" name="TextBox 120"/>
          <p:cNvSpPr txBox="1"/>
          <p:nvPr/>
        </p:nvSpPr>
        <p:spPr>
          <a:xfrm>
            <a:off x="1004353" y="2921298"/>
            <a:ext cx="322524" cy="257369"/>
          </a:xfrm>
          <a:prstGeom prst="rect">
            <a:avLst/>
          </a:prstGeom>
          <a:solidFill>
            <a:schemeClr val="bg1"/>
          </a:solidFill>
        </p:spPr>
        <p:txBody>
          <a:bodyPr wrap="none" tIns="36000" bIns="36000" rtlCol="0" anchor="ctr" anchorCtr="1">
            <a:spAutoFit/>
          </a:bodyPr>
          <a:lstStyle/>
          <a:p>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000" dirty="0">
              <a:solidFill>
                <a:schemeClr val="accent1"/>
              </a:solidFill>
              <a:latin typeface="Arial" panose="020B0604020202020204" pitchFamily="34" charset="0"/>
              <a:cs typeface="Arial" panose="020B0604020202020204" pitchFamily="34" charset="0"/>
            </a:endParaRPr>
          </a:p>
        </p:txBody>
      </p:sp>
      <p:sp>
        <p:nvSpPr>
          <p:cNvPr id="122" name="TextBox 121"/>
          <p:cNvSpPr txBox="1"/>
          <p:nvPr/>
        </p:nvSpPr>
        <p:spPr>
          <a:xfrm>
            <a:off x="5036801" y="3569370"/>
            <a:ext cx="322524" cy="257369"/>
          </a:xfrm>
          <a:prstGeom prst="rect">
            <a:avLst/>
          </a:prstGeom>
          <a:noFill/>
        </p:spPr>
        <p:txBody>
          <a:bodyPr wrap="none" tIns="36000" bIns="36000" rtlCol="0" anchor="ctr" anchorCtr="1">
            <a:spAutoFit/>
          </a:bodyPr>
          <a:lstStyle/>
          <a:p>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200" b="1" dirty="0">
              <a:solidFill>
                <a:schemeClr val="accent1"/>
              </a:solidFill>
              <a:latin typeface="Arial" panose="020B0604020202020204" pitchFamily="34" charset="0"/>
              <a:cs typeface="Arial" panose="020B0604020202020204" pitchFamily="34" charset="0"/>
            </a:endParaRPr>
          </a:p>
        </p:txBody>
      </p:sp>
      <p:sp>
        <p:nvSpPr>
          <p:cNvPr id="123" name="TextBox 122"/>
          <p:cNvSpPr txBox="1"/>
          <p:nvPr/>
        </p:nvSpPr>
        <p:spPr>
          <a:xfrm>
            <a:off x="102741" y="7889850"/>
            <a:ext cx="1837872" cy="221018"/>
          </a:xfrm>
          <a:prstGeom prst="rect">
            <a:avLst/>
          </a:prstGeom>
          <a:noFill/>
        </p:spPr>
        <p:txBody>
          <a:bodyPr wrap="square" lIns="36000" tIns="18000" rIns="36000" bIns="18000" rtlCol="0" anchor="ctr" anchorCtr="1">
            <a:spAutoFit/>
          </a:bodyPr>
          <a:lstStyle/>
          <a:p>
            <a:r>
              <a:rPr lang="en-US" sz="1200" b="1" dirty="0" smtClean="0">
                <a:solidFill>
                  <a:schemeClr val="accent1"/>
                </a:solidFill>
                <a:latin typeface="Arial" panose="020B0604020202020204" pitchFamily="34" charset="0"/>
                <a:cs typeface="Arial" panose="020B0604020202020204" pitchFamily="34" charset="0"/>
                <a:sym typeface="Wingdings"/>
              </a:rPr>
              <a:t></a:t>
            </a:r>
            <a:r>
              <a:rPr lang="en-US" sz="1200" b="1" dirty="0" smtClean="0">
                <a:latin typeface="Arial" panose="020B0604020202020204" pitchFamily="34" charset="0"/>
                <a:cs typeface="Arial" panose="020B0604020202020204" pitchFamily="34" charset="0"/>
                <a:sym typeface="Wingdings"/>
              </a:rPr>
              <a:t> </a:t>
            </a:r>
            <a:endParaRPr lang="en-US" sz="1000" dirty="0">
              <a:solidFill>
                <a:schemeClr val="accent1"/>
              </a:solidFill>
              <a:latin typeface="Arial" panose="020B0604020202020204" pitchFamily="34" charset="0"/>
              <a:cs typeface="Arial" panose="020B0604020202020204" pitchFamily="34" charset="0"/>
            </a:endParaRPr>
          </a:p>
        </p:txBody>
      </p:sp>
      <p:sp>
        <p:nvSpPr>
          <p:cNvPr id="126" name="TextBox 125"/>
          <p:cNvSpPr txBox="1"/>
          <p:nvPr/>
        </p:nvSpPr>
        <p:spPr>
          <a:xfrm>
            <a:off x="7467435" y="8692971"/>
            <a:ext cx="1800201" cy="276999"/>
          </a:xfrm>
          <a:prstGeom prst="rect">
            <a:avLst/>
          </a:prstGeom>
          <a:noFill/>
        </p:spPr>
        <p:txBody>
          <a:bodyPr wrap="square" rtlCol="0">
            <a:spAutoFit/>
          </a:bodyPr>
          <a:lstStyle/>
          <a:p>
            <a:pPr algn="ctr"/>
            <a:r>
              <a:rPr lang="en-US" sz="1200" b="1" dirty="0" smtClean="0">
                <a:solidFill>
                  <a:schemeClr val="accent1"/>
                </a:solidFill>
                <a:latin typeface="Arial" panose="020B0604020202020204" pitchFamily="34" charset="0"/>
                <a:cs typeface="Arial" panose="020B0604020202020204" pitchFamily="34" charset="0"/>
                <a:sym typeface="Wingdings"/>
              </a:rPr>
              <a:t></a:t>
            </a:r>
            <a:r>
              <a:rPr lang="en-US" sz="1000" dirty="0" smtClean="0">
                <a:solidFill>
                  <a:schemeClr val="accent1"/>
                </a:solidFill>
                <a:latin typeface="Arial" panose="020B0604020202020204" pitchFamily="34" charset="0"/>
                <a:cs typeface="Arial" panose="020B0604020202020204" pitchFamily="34" charset="0"/>
              </a:rPr>
              <a:t> </a:t>
            </a:r>
            <a:endParaRPr lang="en-US" sz="1200" dirty="0">
              <a:solidFill>
                <a:schemeClr val="accent1"/>
              </a:solidFill>
              <a:latin typeface="Arial" panose="020B0604020202020204" pitchFamily="34" charset="0"/>
              <a:cs typeface="Arial" panose="020B0604020202020204" pitchFamily="34" charset="0"/>
            </a:endParaRPr>
          </a:p>
        </p:txBody>
      </p:sp>
      <p:sp>
        <p:nvSpPr>
          <p:cNvPr id="139" name="TextBox 138"/>
          <p:cNvSpPr txBox="1"/>
          <p:nvPr/>
        </p:nvSpPr>
        <p:spPr>
          <a:xfrm>
            <a:off x="2479005" y="10122098"/>
            <a:ext cx="210561" cy="184666"/>
          </a:xfrm>
          <a:prstGeom prst="rect">
            <a:avLst/>
          </a:prstGeom>
          <a:noFill/>
          <a:ln>
            <a:noFill/>
          </a:ln>
        </p:spPr>
        <p:txBody>
          <a:bodyPr wrap="none" lIns="36000" tIns="0" rIns="36000" bIns="0" rtlCol="0" anchor="ctr" anchorCtr="1">
            <a:spAutoFit/>
          </a:bodyPr>
          <a:lstStyle/>
          <a:p>
            <a:pPr algn="ctr"/>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000" dirty="0">
              <a:solidFill>
                <a:schemeClr val="accent1"/>
              </a:solidFill>
              <a:latin typeface="Arial" panose="020B0604020202020204" pitchFamily="34" charset="0"/>
              <a:cs typeface="Arial" panose="020B0604020202020204" pitchFamily="34" charset="0"/>
            </a:endParaRPr>
          </a:p>
        </p:txBody>
      </p:sp>
      <p:sp>
        <p:nvSpPr>
          <p:cNvPr id="140" name="TextBox 139"/>
          <p:cNvSpPr txBox="1"/>
          <p:nvPr/>
        </p:nvSpPr>
        <p:spPr>
          <a:xfrm>
            <a:off x="966837" y="11304889"/>
            <a:ext cx="322524" cy="257369"/>
          </a:xfrm>
          <a:prstGeom prst="rect">
            <a:avLst/>
          </a:prstGeom>
          <a:noFill/>
        </p:spPr>
        <p:txBody>
          <a:bodyPr wrap="none" tIns="36000" bIns="36000" rtlCol="0" anchor="ctr" anchorCtr="1">
            <a:spAutoFit/>
          </a:bodyPr>
          <a:lstStyle/>
          <a:p>
            <a:pPr algn="ctr"/>
            <a:r>
              <a:rPr lang="en-US" sz="1200" b="1" dirty="0" smtClean="0">
                <a:solidFill>
                  <a:schemeClr val="accent1"/>
                </a:solidFill>
                <a:latin typeface="Arial" panose="020B0604020202020204" pitchFamily="34" charset="0"/>
                <a:cs typeface="Arial" panose="020B0604020202020204" pitchFamily="34" charset="0"/>
                <a:sym typeface="Wingdings"/>
              </a:rPr>
              <a:t></a:t>
            </a:r>
            <a:endParaRPr lang="en-US" sz="1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821" y="1247317"/>
            <a:ext cx="7415813"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a:t>
            </a: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ull”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2213114"/>
            <a:ext cx="7912628" cy="6324808"/>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which should trigger an HTTP GET or POST request to the </a:t>
            </a:r>
            <a:r>
              <a:rPr lang="en-US" sz="1000" dirty="0">
                <a:latin typeface="Arial" panose="020B0604020202020204" pitchFamily="34" charset="0"/>
                <a:cs typeface="Arial" panose="020B0604020202020204" pitchFamily="34" charset="0"/>
              </a:rPr>
              <a:t>M</a:t>
            </a:r>
            <a:r>
              <a:rPr lang="en-US" sz="1000" dirty="0" smtClean="0">
                <a:latin typeface="Arial" panose="020B0604020202020204" pitchFamily="34" charset="0"/>
                <a:cs typeface="Arial" panose="020B0604020202020204" pitchFamily="34" charset="0"/>
              </a:rPr>
              <a:t>erchant’s server.</a:t>
            </a:r>
          </a:p>
          <a:p>
            <a:pPr marL="360363" indent="-360363">
              <a:spcBef>
                <a:spcPts val="600"/>
              </a:spcBef>
              <a:buAutoNum type="arabicPeriod"/>
              <a:tabLst>
                <a:tab pos="360363" algn="l"/>
                <a:tab pos="806450" algn="l"/>
              </a:tabLst>
            </a:pP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previous operation should cause the Merchant server creating a new </a:t>
            </a:r>
            <a:r>
              <a:rPr lang="en-US" sz="1000" dirty="0" smtClean="0">
                <a:latin typeface="Arial" panose="020B0604020202020204" pitchFamily="34" charset="0"/>
                <a:cs typeface="Arial" panose="020B0604020202020204" pitchFamily="34" charset="0"/>
              </a:rPr>
              <a:t>page holding </a:t>
            </a:r>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short description </a:t>
            </a:r>
            <a:r>
              <a:rPr lang="en-US" sz="1000" dirty="0">
                <a:latin typeface="Arial" panose="020B0604020202020204" pitchFamily="34" charset="0"/>
                <a:cs typeface="Arial" panose="020B0604020202020204" pitchFamily="34" charset="0"/>
              </a:rPr>
              <a:t>of the payment to </a:t>
            </a:r>
            <a:r>
              <a:rPr lang="en-US" sz="1000" dirty="0" smtClean="0">
                <a:latin typeface="Arial" panose="020B0604020202020204" pitchFamily="34" charset="0"/>
                <a:cs typeface="Arial" panose="020B0604020202020204" pitchFamily="34" charset="0"/>
              </a:rPr>
              <a:t>be performed </a:t>
            </a:r>
            <a:r>
              <a:rPr lang="en-US" sz="1000" dirty="0">
                <a:latin typeface="Arial" panose="020B0604020202020204" pitchFamily="34" charset="0"/>
                <a:cs typeface="Arial" panose="020B0604020202020204" pitchFamily="34" charset="0"/>
              </a:rPr>
              <a:t>as well as a call to </a:t>
            </a:r>
            <a:r>
              <a:rPr lang="en-US" sz="1000" dirty="0" err="1" smtClean="0">
                <a:latin typeface="Courier New" panose="02070309020205020404" pitchFamily="49" charset="0"/>
                <a:cs typeface="Courier New" panose="02070309020205020404" pitchFamily="49" charset="0"/>
              </a:rPr>
              <a:t>navigator.nativeConnect</a:t>
            </a:r>
            <a:r>
              <a:rPr lang="en-US" sz="1000" dirty="0" smtClean="0">
                <a:latin typeface="Courier New" panose="02070309020205020404" pitchFamily="49" charset="0"/>
                <a:cs typeface="Courier New" panose="02070309020205020404" pitchFamily="49" charset="0"/>
              </a:rPr>
              <a:t>()</a:t>
            </a:r>
            <a:r>
              <a:rPr lang="en-US" sz="1000" dirty="0" smtClean="0">
                <a:latin typeface="Arial" panose="020B0604020202020204" pitchFamily="34" charset="0"/>
                <a:cs typeface="Arial" panose="020B0604020202020204" pitchFamily="34" charset="0"/>
              </a:rPr>
              <a:t> with </a:t>
            </a:r>
            <a:r>
              <a:rPr lang="en-US" sz="1000" dirty="0">
                <a:latin typeface="Arial" panose="020B0604020202020204" pitchFamily="34" charset="0"/>
                <a:cs typeface="Arial" panose="020B0604020202020204" pitchFamily="34" charset="0"/>
              </a:rPr>
              <a:t>the name of the Wallet application.  </a:t>
            </a:r>
            <a:r>
              <a:rPr lang="en-US" sz="1000" dirty="0" smtClean="0">
                <a:latin typeface="Arial" panose="020B0604020202020204" pitchFamily="34" charset="0"/>
                <a:cs typeface="Arial" panose="020B0604020202020204" pitchFamily="34" charset="0"/>
              </a:rPr>
              <a:t>This </a:t>
            </a:r>
            <a:r>
              <a:rPr lang="en-US" sz="1000" dirty="0">
                <a:latin typeface="Arial" panose="020B0604020202020204" pitchFamily="34" charset="0"/>
                <a:cs typeface="Arial" panose="020B0604020202020204" pitchFamily="34" charset="0"/>
              </a:rPr>
              <a:t>page </a:t>
            </a:r>
            <a:r>
              <a:rPr lang="en-US" sz="1000" dirty="0" smtClean="0">
                <a:latin typeface="Arial" panose="020B0604020202020204" pitchFamily="34" charset="0"/>
                <a:cs typeface="Arial" panose="020B0604020202020204" pitchFamily="34" charset="0"/>
              </a:rPr>
              <a:t>should also include an </a:t>
            </a:r>
            <a:r>
              <a:rPr lang="en-US" sz="1000" dirty="0" err="1">
                <a:solidFill>
                  <a:schemeClr val="accent1"/>
                </a:solidFill>
                <a:latin typeface="Arial" panose="020B0604020202020204" pitchFamily="34" charset="0"/>
                <a:cs typeface="Arial" panose="020B0604020202020204" pitchFamily="34" charset="0"/>
              </a:rPr>
              <a:t>InvokeWallet</a:t>
            </a:r>
            <a:r>
              <a:rPr lang="en-US" sz="1000" dirty="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 holding a list of accepted card-types and a digitally </a:t>
            </a:r>
            <a:r>
              <a:rPr lang="en-US" sz="1000" dirty="0">
                <a:latin typeface="Arial" panose="020B0604020202020204" pitchFamily="34" charset="0"/>
                <a:cs typeface="Arial" panose="020B0604020202020204" pitchFamily="34" charset="0"/>
              </a:rPr>
              <a:t>signed </a:t>
            </a:r>
            <a:r>
              <a:rPr lang="en-US" sz="1000" dirty="0" smtClean="0">
                <a:latin typeface="Arial" panose="020B0604020202020204" pitchFamily="34" charset="0"/>
                <a:cs typeface="Arial" panose="020B0604020202020204" pitchFamily="34" charset="0"/>
              </a:rPr>
              <a:t>payment request</a:t>
            </a:r>
            <a:r>
              <a:rPr lang="en-US" sz="1000" dirty="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t>
            </a:r>
          </a:p>
          <a:p>
            <a:pPr marL="360363" indent="-360363">
              <a:spcBef>
                <a:spcPts val="600"/>
              </a:spcBef>
              <a:buFontTx/>
              <a:buAutoNum type="arabicPeriod"/>
              <a:tabLst>
                <a:tab pos="360363" algn="l"/>
                <a:tab pos="806450" algn="l"/>
              </a:tabLst>
            </a:pPr>
            <a:r>
              <a:rPr lang="en-US" sz="1000" dirty="0" smtClean="0">
                <a:latin typeface="Arial" panose="020B0604020202020204" pitchFamily="34" charset="0"/>
                <a:cs typeface="Arial" panose="020B0604020202020204" pitchFamily="34" charset="0"/>
              </a:rPr>
              <a:t>When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Wallet Application </a:t>
            </a:r>
            <a:r>
              <a:rPr lang="en-US" sz="1000" dirty="0">
                <a:latin typeface="Arial" panose="020B0604020202020204" pitchFamily="34" charset="0"/>
                <a:cs typeface="Arial" panose="020B0604020202020204" pitchFamily="34" charset="0"/>
              </a:rPr>
              <a:t>has been loaded, it sends a</a:t>
            </a:r>
            <a:r>
              <a:rPr lang="en-US" sz="1000" dirty="0" smtClean="0">
                <a:latin typeface="Arial" panose="020B0604020202020204" pitchFamily="34" charset="0"/>
                <a:cs typeface="Arial" panose="020B0604020202020204" pitchFamily="34" charset="0"/>
              </a:rPr>
              <a:t> </a:t>
            </a:r>
            <a:r>
              <a:rPr lang="en-US" sz="1000" dirty="0" err="1" smtClean="0">
                <a:solidFill>
                  <a:schemeClr val="accent1"/>
                </a:solidFill>
                <a:latin typeface="Arial" panose="020B0604020202020204" pitchFamily="34" charset="0"/>
                <a:cs typeface="Arial" panose="020B0604020202020204" pitchFamily="34" charset="0"/>
              </a:rPr>
              <a:t>WalletInitialized</a:t>
            </a:r>
            <a:r>
              <a:rPr lang="en-US" sz="1000" dirty="0" smtClean="0">
                <a:latin typeface="Arial" panose="020B0604020202020204" pitchFamily="34" charset="0"/>
                <a:cs typeface="Arial" panose="020B0604020202020204" pitchFamily="34" charset="0"/>
              </a:rPr>
              <a:t> message to </a:t>
            </a:r>
            <a:r>
              <a:rPr lang="en-US" sz="1000" dirty="0">
                <a:latin typeface="Arial" panose="020B0604020202020204" pitchFamily="34" charset="0"/>
                <a:cs typeface="Arial" panose="020B0604020202020204" pitchFamily="34" charset="0"/>
              </a:rPr>
              <a:t>the p</a:t>
            </a:r>
            <a:r>
              <a:rPr lang="en-US" sz="1000" dirty="0" smtClean="0">
                <a:latin typeface="Arial" panose="020B0604020202020204" pitchFamily="34" charset="0"/>
                <a:cs typeface="Arial" panose="020B0604020202020204" pitchFamily="34" charset="0"/>
              </a:rPr>
              <a:t>ayment page to </a:t>
            </a:r>
            <a:r>
              <a:rPr lang="en-US" sz="1000" dirty="0">
                <a:latin typeface="Arial" panose="020B0604020202020204" pitchFamily="34" charset="0"/>
                <a:cs typeface="Arial" panose="020B0604020202020204" pitchFamily="34" charset="0"/>
              </a:rPr>
              <a:t>signal that it is ready for taking on a payment </a:t>
            </a:r>
            <a:r>
              <a:rPr lang="en-US" sz="1000" dirty="0" smtClean="0">
                <a:latin typeface="Arial" panose="020B0604020202020204" pitchFamily="34" charset="0"/>
                <a:cs typeface="Arial" panose="020B0604020202020204" pitchFamily="34" charset="0"/>
              </a:rPr>
              <a:t>request.  This message also contains windowing information which the payment page can use to adjust its content so that it does not get hidden by the Wallet application window. </a:t>
            </a:r>
          </a:p>
          <a:p>
            <a:pPr marL="360363" indent="-360363">
              <a:spcBef>
                <a:spcPts val="600"/>
              </a:spcBef>
              <a:buFontTx/>
              <a:buAutoNum type="arabicPeriod"/>
              <a:tabLst>
                <a:tab pos="360363" algn="l"/>
                <a:tab pos="806450" algn="l"/>
              </a:tabLst>
            </a:pP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page sends the </a:t>
            </a:r>
            <a:r>
              <a:rPr lang="en-US" sz="1000" dirty="0" err="1" smtClean="0">
                <a:solidFill>
                  <a:schemeClr val="accent1"/>
                </a:solidFill>
                <a:latin typeface="Arial" panose="020B0604020202020204" pitchFamily="34" charset="0"/>
                <a:cs typeface="Arial" panose="020B0604020202020204" pitchFamily="34" charset="0"/>
              </a:rPr>
              <a:t>InvokeWallet</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a:t>
            </a:r>
            <a:r>
              <a:rPr lang="en-US" sz="1000" dirty="0">
                <a:latin typeface="Arial" panose="020B0604020202020204" pitchFamily="34" charset="0"/>
                <a:cs typeface="Arial" panose="020B0604020202020204" pitchFamily="34" charset="0"/>
              </a:rPr>
              <a:t>mentioned </a:t>
            </a:r>
            <a:r>
              <a:rPr lang="en-US" sz="1000" dirty="0" smtClean="0">
                <a:latin typeface="Arial" panose="020B0604020202020204" pitchFamily="34" charset="0"/>
                <a:cs typeface="Arial" panose="020B0604020202020204" pitchFamily="34" charset="0"/>
              </a:rPr>
              <a:t>in step </a:t>
            </a:r>
            <a:r>
              <a:rPr lang="en-US" sz="1000" dirty="0">
                <a:latin typeface="Arial" panose="020B0604020202020204" pitchFamily="34" charset="0"/>
                <a:cs typeface="Arial" panose="020B0604020202020204" pitchFamily="34" charset="0"/>
              </a:rPr>
              <a:t>#1 to </a:t>
            </a:r>
            <a:r>
              <a:rPr lang="en-US" sz="1000" dirty="0" smtClean="0">
                <a:latin typeface="Arial" panose="020B0604020202020204" pitchFamily="34" charset="0"/>
                <a:cs typeface="Arial" panose="020B0604020202020204" pitchFamily="34" charset="0"/>
              </a:rPr>
              <a:t>the Wallet application which now enters an active state. </a:t>
            </a:r>
            <a:endParaRPr lang="en-US" sz="1000" dirty="0">
              <a:latin typeface="Arial" panose="020B0604020202020204" pitchFamily="34" charset="0"/>
              <a:cs typeface="Arial" panose="020B0604020202020204" pitchFamily="34" charset="0"/>
            </a:endParaRPr>
          </a:p>
          <a:p>
            <a:pPr marL="360363" indent="-360363">
              <a:spcBef>
                <a:spcPts val="600"/>
              </a:spcBef>
              <a:buFontTx/>
              <a:buAutoNum type="arabicPeriod"/>
              <a:tabLst>
                <a:tab pos="360363" algn="l"/>
                <a:tab pos="806450" algn="l"/>
              </a:tabLst>
            </a:pPr>
            <a:r>
              <a:rPr lang="en-US" sz="1000" dirty="0">
                <a:latin typeface="Arial" panose="020B0604020202020204" pitchFamily="34" charset="0"/>
                <a:cs typeface="Arial" panose="020B0604020202020204" pitchFamily="34" charset="0"/>
              </a:rPr>
              <a:t>When the user has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selected </a:t>
            </a:r>
            <a:r>
              <a:rPr lang="en-US" sz="1000" dirty="0">
                <a:latin typeface="Arial" panose="020B0604020202020204" pitchFamily="34" charset="0"/>
                <a:cs typeface="Arial" panose="020B0604020202020204" pitchFamily="34" charset="0"/>
              </a:rPr>
              <a:t>a card to use (only applicable cards will be shown), the </a:t>
            </a:r>
            <a:r>
              <a:rPr lang="en-US" sz="1000" dirty="0" smtClean="0">
                <a:latin typeface="Arial" panose="020B0604020202020204" pitchFamily="34" charset="0"/>
                <a:cs typeface="Arial" panose="020B0604020202020204" pitchFamily="34" charset="0"/>
              </a:rPr>
              <a:t>Wallet application displays a reduced version of </a:t>
            </a:r>
            <a:r>
              <a:rPr lang="en-US" sz="1000" dirty="0">
                <a:latin typeface="Arial" panose="020B0604020202020204" pitchFamily="34" charset="0"/>
                <a:cs typeface="Arial" panose="020B0604020202020204" pitchFamily="34" charset="0"/>
              </a:rPr>
              <a:t>the payment </a:t>
            </a:r>
            <a:r>
              <a:rPr lang="en-US" sz="1000" dirty="0" smtClean="0">
                <a:latin typeface="Arial" panose="020B0604020202020204" pitchFamily="34" charset="0"/>
                <a:cs typeface="Arial" panose="020B0604020202020204" pitchFamily="34" charset="0"/>
              </a:rPr>
              <a:t>request (</a:t>
            </a:r>
            <a:r>
              <a:rPr lang="en-US" sz="1000" dirty="0">
                <a:latin typeface="Arial" panose="020B0604020202020204" pitchFamily="34" charset="0"/>
                <a:cs typeface="Arial" panose="020B0604020202020204" pitchFamily="34" charset="0"/>
              </a:rPr>
              <a:t>received in the previous step), </a:t>
            </a:r>
            <a:r>
              <a:rPr lang="en-US" sz="1000" dirty="0" smtClean="0">
                <a:latin typeface="Arial" panose="020B0604020202020204" pitchFamily="34" charset="0"/>
                <a:cs typeface="Arial" panose="020B0604020202020204" pitchFamily="34" charset="0"/>
              </a:rPr>
              <a:t>for the user to accept or reject.</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Then the Wallet application puts </a:t>
            </a:r>
            <a:r>
              <a:rPr lang="en-US" sz="1000" dirty="0">
                <a:latin typeface="Arial" panose="020B0604020202020204" pitchFamily="34" charset="0"/>
                <a:cs typeface="Arial" panose="020B0604020202020204" pitchFamily="34" charset="0"/>
              </a:rPr>
              <a:t>the payment request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a container document together with the associated card </a:t>
            </a:r>
            <a:r>
              <a:rPr lang="en-US" sz="1000" dirty="0" smtClean="0">
                <a:latin typeface="Arial" panose="020B0604020202020204" pitchFamily="34" charset="0"/>
                <a:cs typeface="Arial" panose="020B0604020202020204" pitchFamily="34" charset="0"/>
              </a:rPr>
              <a:t>data.</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When </a:t>
            </a:r>
            <a:r>
              <a:rPr lang="en-US" sz="1000" dirty="0">
                <a:latin typeface="Arial" panose="020B0604020202020204" pitchFamily="34" charset="0"/>
                <a:cs typeface="Arial" panose="020B0604020202020204" pitchFamily="34" charset="0"/>
              </a:rPr>
              <a:t>the user has provided a valid </a:t>
            </a:r>
            <a:r>
              <a:rPr lang="en-US" sz="1000" dirty="0" smtClean="0">
                <a:latin typeface="Arial" panose="020B0604020202020204" pitchFamily="34" charset="0"/>
                <a:cs typeface="Arial" panose="020B0604020202020204" pitchFamily="34" charset="0"/>
              </a:rPr>
              <a:t>PIN,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Wallet application </a:t>
            </a:r>
            <a:r>
              <a:rPr lang="en-US" sz="1000" i="1" dirty="0">
                <a:latin typeface="Arial" panose="020B0604020202020204" pitchFamily="34" charset="0"/>
                <a:cs typeface="Arial" panose="020B0604020202020204" pitchFamily="34" charset="0"/>
              </a:rPr>
              <a:t>counter-signs</a:t>
            </a:r>
            <a:r>
              <a:rPr lang="en-US" sz="1000" dirty="0">
                <a:latin typeface="Arial" panose="020B0604020202020204" pitchFamily="34" charset="0"/>
                <a:cs typeface="Arial" panose="020B0604020202020204" pitchFamily="34" charset="0"/>
              </a:rPr>
              <a:t> (“authorizes”) the container document with the </a:t>
            </a:r>
            <a:r>
              <a:rPr lang="en-US" sz="1000" dirty="0" smtClean="0">
                <a:latin typeface="Arial" panose="020B0604020202020204" pitchFamily="34" charset="0"/>
                <a:cs typeface="Arial" panose="020B0604020202020204" pitchFamily="34" charset="0"/>
              </a:rPr>
              <a:t>card-holder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producing a </a:t>
            </a:r>
            <a:r>
              <a:rPr lang="en-US" sz="1000" dirty="0" err="1" smtClean="0">
                <a:solidFill>
                  <a:schemeClr val="accent1"/>
                </a:solidFill>
                <a:latin typeface="Arial" panose="020B0604020202020204" pitchFamily="34" charset="0"/>
                <a:cs typeface="Arial" panose="020B0604020202020204" pitchFamily="34" charset="0"/>
              </a:rPr>
              <a:t>PayerGenericAuthReq</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After user-authorization, the </a:t>
            </a:r>
            <a:r>
              <a:rPr lang="en-US" sz="1000" dirty="0" smtClean="0">
                <a:latin typeface="Arial" panose="020B0604020202020204" pitchFamily="34" charset="0"/>
                <a:cs typeface="Arial" panose="020B0604020202020204" pitchFamily="34" charset="0"/>
              </a:rPr>
              <a:t>Wallet application </a:t>
            </a:r>
            <a:r>
              <a:rPr lang="en-US" sz="1000" dirty="0">
                <a:latin typeface="Arial" panose="020B0604020202020204" pitchFamily="34" charset="0"/>
                <a:cs typeface="Arial" panose="020B0604020202020204" pitchFamily="34" charset="0"/>
              </a:rPr>
              <a:t>continues by encrypting the </a:t>
            </a:r>
            <a:r>
              <a:rPr lang="en-US" sz="1000" dirty="0" err="1">
                <a:solidFill>
                  <a:schemeClr val="accent1"/>
                </a:solidFill>
                <a:latin typeface="Arial" panose="020B0604020202020204" pitchFamily="34" charset="0"/>
                <a:cs typeface="Arial" panose="020B0604020202020204" pitchFamily="34" charset="0"/>
              </a:rPr>
              <a:t>PayerGenericAuthReq</a:t>
            </a:r>
            <a:r>
              <a:rPr lang="en-US" sz="1000" dirty="0">
                <a:solidFill>
                  <a:schemeClr val="accent1"/>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m</a:t>
            </a:r>
            <a:r>
              <a:rPr lang="en-US" sz="1000" dirty="0" smtClean="0">
                <a:latin typeface="Arial" panose="020B0604020202020204" pitchFamily="34" charset="0"/>
                <a:cs typeface="Arial" panose="020B0604020202020204" pitchFamily="34" charset="0"/>
              </a:rPr>
              <a:t>essage using </a:t>
            </a:r>
            <a:r>
              <a:rPr lang="en-US" sz="1000" dirty="0">
                <a:latin typeface="Arial" panose="020B0604020202020204" pitchFamily="34" charset="0"/>
                <a:cs typeface="Arial" panose="020B0604020202020204" pitchFamily="34" charset="0"/>
              </a:rPr>
              <a:t>a Payment Provider public key.  By encrypting the user authorization, the actual </a:t>
            </a:r>
            <a:r>
              <a:rPr lang="en-US" sz="1000" dirty="0" smtClean="0">
                <a:latin typeface="Arial" panose="020B0604020202020204" pitchFamily="34" charset="0"/>
                <a:cs typeface="Arial" panose="020B0604020202020204" pitchFamily="34" charset="0"/>
              </a:rPr>
              <a:t>payment transaction </a:t>
            </a:r>
            <a:r>
              <a:rPr lang="en-US" sz="1000" dirty="0">
                <a:latin typeface="Arial" panose="020B0604020202020204" pitchFamily="34" charset="0"/>
                <a:cs typeface="Arial" panose="020B0604020202020204" pitchFamily="34" charset="0"/>
              </a:rPr>
              <a:t>can (</a:t>
            </a:r>
            <a:r>
              <a:rPr lang="en-US" sz="1000" i="1" dirty="0">
                <a:latin typeface="Arial" panose="020B0604020202020204" pitchFamily="34" charset="0"/>
                <a:cs typeface="Arial" panose="020B0604020202020204" pitchFamily="34" charset="0"/>
              </a:rPr>
              <a:t>without impeding the user’s privacy</a:t>
            </a:r>
            <a:r>
              <a:rPr lang="en-US" sz="1000" dirty="0">
                <a:latin typeface="Arial" panose="020B0604020202020204" pitchFamily="34" charset="0"/>
                <a:cs typeface="Arial" panose="020B0604020202020204" pitchFamily="34" charset="0"/>
              </a:rPr>
              <a:t>), be carried out between the Merchant and </a:t>
            </a:r>
            <a:r>
              <a:rPr lang="en-US" sz="1000" dirty="0" smtClean="0">
                <a:latin typeface="Arial" panose="020B0604020202020204" pitchFamily="34" charset="0"/>
                <a:cs typeface="Arial" panose="020B0604020202020204" pitchFamily="34" charset="0"/>
              </a:rPr>
              <a:t>Payment Provider.</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Wallet application </a:t>
            </a:r>
            <a:r>
              <a:rPr lang="en-US" sz="1000" dirty="0" smtClean="0">
                <a:latin typeface="Arial" panose="020B0604020202020204" pitchFamily="34" charset="0"/>
                <a:cs typeface="Arial" panose="020B0604020202020204" pitchFamily="34" charset="0"/>
              </a:rPr>
              <a:t>preferably </a:t>
            </a:r>
            <a:r>
              <a:rPr lang="en-US" sz="1000" dirty="0">
                <a:latin typeface="Arial" panose="020B0604020202020204" pitchFamily="34" charset="0"/>
                <a:cs typeface="Arial" panose="020B0604020202020204" pitchFamily="34" charset="0"/>
              </a:rPr>
              <a:t>shows a “busy” sign after this </a:t>
            </a:r>
            <a:r>
              <a:rPr lang="en-US" sz="1000" dirty="0" smtClean="0">
                <a:latin typeface="Arial" panose="020B0604020202020204" pitchFamily="34" charset="0"/>
                <a:cs typeface="Arial" panose="020B0604020202020204" pitchFamily="34" charset="0"/>
              </a:rPr>
              <a:t>step.</a:t>
            </a:r>
          </a:p>
          <a:p>
            <a:pPr marL="360363" indent="-360363">
              <a:spcBef>
                <a:spcPts val="600"/>
              </a:spcBef>
              <a:buFontTx/>
              <a:buAutoNum type="arabicPeriod"/>
              <a:tabLst>
                <a:tab pos="360363" algn="l"/>
                <a:tab pos="806450" algn="l"/>
              </a:tabLst>
            </a:pPr>
            <a:r>
              <a:rPr lang="en-US" sz="1000" dirty="0" smtClean="0">
                <a:latin typeface="Arial" panose="020B0604020202020204" pitchFamily="34" charset="0"/>
                <a:cs typeface="Arial" panose="020B0604020202020204" pitchFamily="34" charset="0"/>
              </a:rPr>
              <a:t>The </a:t>
            </a:r>
            <a:r>
              <a:rPr lang="en-US" sz="1000" dirty="0">
                <a:latin typeface="Arial" panose="020B0604020202020204" pitchFamily="34" charset="0"/>
                <a:cs typeface="Arial" panose="020B0604020202020204" pitchFamily="34" charset="0"/>
              </a:rPr>
              <a:t>result after the previous step is </a:t>
            </a:r>
            <a:r>
              <a:rPr lang="en-US" sz="1000" dirty="0" smtClean="0">
                <a:latin typeface="Arial" panose="020B0604020202020204" pitchFamily="34" charset="0"/>
                <a:cs typeface="Arial" panose="020B0604020202020204" pitchFamily="34" charset="0"/>
              </a:rPr>
              <a:t>now put </a:t>
            </a:r>
            <a:r>
              <a:rPr lang="en-US" sz="1000" dirty="0">
                <a:latin typeface="Arial" panose="020B0604020202020204" pitchFamily="34" charset="0"/>
                <a:cs typeface="Arial" panose="020B0604020202020204" pitchFamily="34" charset="0"/>
              </a:rPr>
              <a:t>in </a:t>
            </a:r>
            <a:r>
              <a:rPr lang="en-US" sz="1000" dirty="0" smtClean="0">
                <a:latin typeface="Arial" panose="020B0604020202020204" pitchFamily="34" charset="0"/>
                <a:cs typeface="Arial" panose="020B0604020202020204" pitchFamily="34" charset="0"/>
              </a:rPr>
              <a:t>another </a:t>
            </a:r>
            <a:r>
              <a:rPr lang="en-US" sz="1000" dirty="0">
                <a:latin typeface="Arial" panose="020B0604020202020204" pitchFamily="34" charset="0"/>
                <a:cs typeface="Arial" panose="020B0604020202020204" pitchFamily="34" charset="0"/>
              </a:rPr>
              <a:t>container </a:t>
            </a:r>
            <a:r>
              <a:rPr lang="en-US" sz="1000" dirty="0" smtClean="0">
                <a:latin typeface="Arial" panose="020B0604020202020204" pitchFamily="34" charset="0"/>
                <a:cs typeface="Arial" panose="020B0604020202020204" pitchFamily="34" charset="0"/>
              </a:rPr>
              <a:t>object together </a:t>
            </a:r>
            <a:r>
              <a:rPr lang="en-US" sz="1000" dirty="0">
                <a:latin typeface="Arial" panose="020B0604020202020204" pitchFamily="34" charset="0"/>
                <a:cs typeface="Arial" panose="020B0604020202020204" pitchFamily="34" charset="0"/>
              </a:rPr>
              <a:t>with an HTTPS URL to the Payment Provider.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The new </a:t>
            </a:r>
            <a:r>
              <a:rPr lang="en-US" sz="1000" dirty="0" smtClean="0">
                <a:latin typeface="Arial" panose="020B0604020202020204" pitchFamily="34" charset="0"/>
                <a:cs typeface="Arial" panose="020B0604020202020204" pitchFamily="34" charset="0"/>
              </a:rPr>
              <a:t>object is </a:t>
            </a:r>
            <a:r>
              <a:rPr lang="en-US" sz="1000" dirty="0">
                <a:latin typeface="Arial" panose="020B0604020202020204" pitchFamily="34" charset="0"/>
                <a:cs typeface="Arial" panose="020B0604020202020204" pitchFamily="34" charset="0"/>
              </a:rPr>
              <a:t>then sent </a:t>
            </a:r>
            <a:r>
              <a:rPr lang="en-US" sz="1000" dirty="0" smtClean="0">
                <a:latin typeface="Arial" panose="020B0604020202020204" pitchFamily="34" charset="0"/>
                <a:cs typeface="Arial" panose="020B0604020202020204" pitchFamily="34" charset="0"/>
              </a:rPr>
              <a:t>to the payment page as a </a:t>
            </a:r>
            <a:r>
              <a:rPr lang="en-US" sz="1000" dirty="0" err="1" smtClean="0">
                <a:solidFill>
                  <a:schemeClr val="accent1"/>
                </a:solidFill>
                <a:latin typeface="Arial" panose="020B0604020202020204" pitchFamily="34" charset="0"/>
                <a:cs typeface="Arial" panose="020B0604020202020204" pitchFamily="34" charset="0"/>
              </a:rPr>
              <a:t>PayerPullAuthReq</a:t>
            </a:r>
            <a:r>
              <a:rPr lang="en-US" sz="1000" dirty="0" smtClean="0">
                <a:solidFill>
                  <a:schemeClr val="accent1"/>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a:t>
            </a:r>
            <a:r>
              <a:rPr lang="en-US" sz="1000" dirty="0">
                <a:latin typeface="Arial" panose="020B0604020202020204" pitchFamily="34" charset="0"/>
                <a:cs typeface="Arial" panose="020B0604020202020204" pitchFamily="34" charset="0"/>
              </a:rPr>
              <a:t>The received </a:t>
            </a:r>
            <a:r>
              <a:rPr lang="en-US" sz="1000" dirty="0" smtClean="0">
                <a:latin typeface="Arial" panose="020B0604020202020204" pitchFamily="34" charset="0"/>
                <a:cs typeface="Arial" panose="020B0604020202020204" pitchFamily="34" charset="0"/>
              </a:rPr>
              <a:t>message would </a:t>
            </a:r>
            <a:r>
              <a:rPr lang="en-US" sz="1000" dirty="0">
                <a:latin typeface="Arial" panose="020B0604020202020204" pitchFamily="34" charset="0"/>
                <a:cs typeface="Arial" panose="020B0604020202020204" pitchFamily="34" charset="0"/>
              </a:rPr>
              <a:t>then presumably immediately be </a:t>
            </a:r>
            <a:r>
              <a:rPr lang="en-US" sz="1000" dirty="0" err="1">
                <a:latin typeface="Arial" panose="020B0604020202020204" pitchFamily="34" charset="0"/>
                <a:cs typeface="Arial" panose="020B0604020202020204" pitchFamily="34" charset="0"/>
              </a:rPr>
              <a:t>POSTed</a:t>
            </a:r>
            <a:r>
              <a:rPr lang="en-US" sz="1000" dirty="0">
                <a:latin typeface="Arial" panose="020B0604020202020204" pitchFamily="34" charset="0"/>
                <a:cs typeface="Arial" panose="020B0604020202020204" pitchFamily="34" charset="0"/>
              </a:rPr>
              <a:t> to the Merchant server (by the p</a:t>
            </a:r>
            <a:r>
              <a:rPr lang="en-US" sz="1000" dirty="0" smtClean="0">
                <a:latin typeface="Arial" panose="020B0604020202020204" pitchFamily="34" charset="0"/>
                <a:cs typeface="Arial" panose="020B0604020202020204" pitchFamily="34" charset="0"/>
              </a:rPr>
              <a:t>ayment page), </a:t>
            </a:r>
            <a:r>
              <a:rPr lang="en-US" sz="1000" dirty="0">
                <a:latin typeface="Arial" panose="020B0604020202020204" pitchFamily="34" charset="0"/>
                <a:cs typeface="Arial" panose="020B0604020202020204" pitchFamily="34" charset="0"/>
              </a:rPr>
              <a:t>since Merchant payment processing must be performed on the </a:t>
            </a:r>
            <a:r>
              <a:rPr lang="en-US" sz="1000" dirty="0" smtClean="0">
                <a:latin typeface="Arial" panose="020B0604020202020204" pitchFamily="34" charset="0"/>
                <a:cs typeface="Arial" panose="020B0604020202020204" pitchFamily="34" charset="0"/>
              </a:rPr>
              <a:t>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a:t>
            </a:r>
            <a:r>
              <a:rPr lang="en-US" sz="1000" dirty="0" err="1" smtClean="0">
                <a:solidFill>
                  <a:schemeClr val="accent1"/>
                </a:solidFill>
                <a:latin typeface="Arial" panose="020B0604020202020204" pitchFamily="34" charset="0"/>
                <a:cs typeface="Arial" panose="020B0604020202020204" pitchFamily="34" charset="0"/>
              </a:rPr>
              <a:t>PayerPullAuthReq</a:t>
            </a:r>
            <a:r>
              <a:rPr lang="en-US" sz="1000" dirty="0" smtClean="0">
                <a:latin typeface="Arial" panose="020B0604020202020204" pitchFamily="34" charset="0"/>
                <a:cs typeface="Arial" panose="020B0604020202020204" pitchFamily="34" charset="0"/>
              </a:rPr>
              <a:t> message </a:t>
            </a:r>
            <a:r>
              <a:rPr lang="en-US" sz="1000" dirty="0">
                <a:latin typeface="Arial" panose="020B0604020202020204" pitchFamily="34" charset="0"/>
                <a:cs typeface="Arial" panose="020B0604020202020204" pitchFamily="34" charset="0"/>
              </a:rPr>
              <a:t>it </a:t>
            </a:r>
            <a:r>
              <a:rPr lang="en-US" sz="1000" dirty="0" smtClean="0">
                <a:latin typeface="Arial" panose="020B0604020202020204" pitchFamily="34" charset="0"/>
                <a:cs typeface="Arial" panose="020B0604020202020204" pitchFamily="34" charset="0"/>
              </a:rPr>
              <a:t>creates another container object with the encrypted authorized transaction request plus some other information, and finally signs it with its Merchant key.</a:t>
            </a: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300" dirty="0" smtClean="0">
                <a:latin typeface="Arial" panose="020B0604020202020204" pitchFamily="34" charset="0"/>
                <a:cs typeface="Arial" panose="020B0604020202020204" pitchFamily="34" charset="0"/>
              </a:rPr>
              <a:t/>
            </a:r>
            <a:br>
              <a:rPr lang="en-US" sz="3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resulting object (</a:t>
            </a:r>
            <a:r>
              <a:rPr lang="en-US" sz="1000" dirty="0" err="1" smtClean="0">
                <a:solidFill>
                  <a:schemeClr val="accent1"/>
                </a:solidFill>
                <a:latin typeface="Arial" panose="020B0604020202020204" pitchFamily="34" charset="0"/>
                <a:cs typeface="Arial" panose="020B0604020202020204" pitchFamily="34" charset="0"/>
              </a:rPr>
              <a:t>PayeePullAuthReq</a:t>
            </a:r>
            <a:r>
              <a:rPr lang="en-US" sz="1000" dirty="0" smtClean="0">
                <a:latin typeface="Arial" panose="020B0604020202020204" pitchFamily="34" charset="0"/>
                <a:cs typeface="Arial" panose="020B0604020202020204" pitchFamily="34" charset="0"/>
              </a:rPr>
              <a:t>)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payer data and then signed by the Payment Provider.  The assembled object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a:latin typeface="Arial" panose="020B0604020202020204" pitchFamily="34" charset="0"/>
                <a:cs typeface="Arial" panose="020B0604020202020204" pitchFamily="34" charset="0"/>
              </a:rPr>
              <a:t>) is </a:t>
            </a:r>
            <a:r>
              <a:rPr lang="en-US" sz="1000" dirty="0" smtClean="0">
                <a:latin typeface="Arial" panose="020B0604020202020204" pitchFamily="34" charset="0"/>
                <a:cs typeface="Arial" panose="020B0604020202020204" pitchFamily="34" charset="0"/>
              </a:rPr>
              <a:t>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a:t>
            </a:r>
            <a:r>
              <a:rPr lang="en-US" sz="1000" dirty="0" smtClean="0">
                <a:latin typeface="Arial" panose="020B0604020202020204" pitchFamily="34" charset="0"/>
                <a:cs typeface="Arial" panose="020B0604020202020204" pitchFamily="34" charset="0"/>
              </a:rPr>
              <a:t>Wallet application</a:t>
            </a:r>
            <a:r>
              <a:rPr lang="en-US" sz="1000" dirty="0">
                <a:latin typeface="Arial" panose="020B0604020202020204" pitchFamily="34" charset="0"/>
                <a:cs typeface="Arial" panose="020B0604020202020204" pitchFamily="34" charset="0"/>
              </a:rPr>
              <a:t>. </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3408</TotalTime>
  <Words>279</Words>
  <Application>Microsoft Office PowerPoint</Application>
  <PresentationFormat>Ledger Paper (11x17 in)</PresentationFormat>
  <Paragraphs>124</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282</cp:revision>
  <dcterms:created xsi:type="dcterms:W3CDTF">2014-09-05T09:25:27Z</dcterms:created>
  <dcterms:modified xsi:type="dcterms:W3CDTF">2015-08-22T06:13:39Z</dcterms:modified>
</cp:coreProperties>
</file>