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61" r:id="rId4"/>
    <p:sldId id="262" r:id="rId5"/>
    <p:sldId id="281" r:id="rId6"/>
    <p:sldId id="282" r:id="rId7"/>
    <p:sldId id="283" r:id="rId8"/>
    <p:sldId id="272" r:id="rId9"/>
    <p:sldId id="273" r:id="rId10"/>
    <p:sldId id="264" r:id="rId11"/>
    <p:sldId id="268" r:id="rId12"/>
    <p:sldId id="270" r:id="rId13"/>
    <p:sldId id="280" r:id="rId14"/>
    <p:sldId id="269" r:id="rId15"/>
    <p:sldId id="276" r:id="rId16"/>
    <p:sldId id="277" r:id="rId17"/>
    <p:sldId id="274" r:id="rId18"/>
    <p:sldId id="257" r:id="rId19"/>
    <p:sldId id="275" r:id="rId20"/>
    <p:sldId id="258" r:id="rId21"/>
    <p:sldId id="260" r:id="rId22"/>
    <p:sldId id="27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CC749-4A41-3438-799D-B867724C7182}" v="613" dt="2023-05-01T17:16:50.159"/>
    <p1510:client id="{238BF534-A6ED-4D92-917D-3223BFEC5B58}" v="546" dt="2023-04-24T03:07:08.833"/>
    <p1510:client id="{306E70C6-35FC-9BE2-7E36-52F5575A9304}" v="3849" dt="2023-05-02T01:34:03.452"/>
    <p1510:client id="{33C8759A-0984-C856-E3E5-4DAF53FC7018}" v="267" dt="2023-05-01T13:50:54.988"/>
    <p1510:client id="{6FEB8C8E-0AC5-8553-AAD0-26FB8F22F4AA}" v="31" dt="2023-05-01T14:23:28.783"/>
    <p1510:client id="{7859C534-72CD-0CA8-28A3-DBE76F6A764F}" v="408" dt="2023-05-01T13:42:28.917"/>
    <p1510:client id="{8E65E53B-C262-A695-4480-07F3C36D702B}" v="819" dt="2023-04-24T01:44:22.860"/>
    <p1510:client id="{ABA82919-F6DD-761C-0D69-FE4D321D9CB7}" v="53" dt="2023-05-01T13:59:41.193"/>
    <p1510:client id="{BCDAF2D9-1B24-5406-B1A1-D8B42F8502D5}" v="644" dt="2023-05-01T12:19:20.669"/>
    <p1510:client id="{EE0C9171-5D85-6838-110D-BF6C493AFCEE}" v="164" dt="2023-05-01T00:04:08.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947E6-C8D9-4ECC-A651-CBD326D000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7075AB-0342-47CB-98C1-B6010F2C4D03}">
      <dgm:prSet/>
      <dgm:spPr/>
      <dgm:t>
        <a:bodyPr/>
        <a:lstStyle/>
        <a:p>
          <a:pPr>
            <a:lnSpc>
              <a:spcPct val="100000"/>
            </a:lnSpc>
          </a:pPr>
          <a:r>
            <a:rPr lang="en-US"/>
            <a:t>For the "</a:t>
          </a:r>
          <a:r>
            <a:rPr lang="en-US" b="1" err="1"/>
            <a:t>at_Risk</a:t>
          </a:r>
          <a:r>
            <a:rPr lang="en-US"/>
            <a:t>" segment, we can offer personalized incentives and promotions to encourage them to make a purchase soon.</a:t>
          </a:r>
        </a:p>
      </dgm:t>
    </dgm:pt>
    <dgm:pt modelId="{CB1D0615-B61D-4AB3-AFDB-571E83D4CC3B}" type="parTrans" cxnId="{AF955BC3-8ABF-4709-88E3-0803FC29324F}">
      <dgm:prSet/>
      <dgm:spPr/>
      <dgm:t>
        <a:bodyPr/>
        <a:lstStyle/>
        <a:p>
          <a:endParaRPr lang="en-US"/>
        </a:p>
      </dgm:t>
    </dgm:pt>
    <dgm:pt modelId="{C45D0FC4-6224-4B3E-BF49-89C6FDD2248D}" type="sibTrans" cxnId="{AF955BC3-8ABF-4709-88E3-0803FC29324F}">
      <dgm:prSet/>
      <dgm:spPr/>
      <dgm:t>
        <a:bodyPr/>
        <a:lstStyle/>
        <a:p>
          <a:endParaRPr lang="en-US"/>
        </a:p>
      </dgm:t>
    </dgm:pt>
    <dgm:pt modelId="{537EC136-030E-4C98-A58D-0A903736413A}">
      <dgm:prSet/>
      <dgm:spPr/>
      <dgm:t>
        <a:bodyPr/>
        <a:lstStyle/>
        <a:p>
          <a:pPr>
            <a:lnSpc>
              <a:spcPct val="100000"/>
            </a:lnSpc>
          </a:pPr>
          <a:r>
            <a:rPr lang="en-US"/>
            <a:t>For the "</a:t>
          </a:r>
          <a:r>
            <a:rPr lang="en-US" b="1"/>
            <a:t>hibernating</a:t>
          </a:r>
          <a:r>
            <a:rPr lang="en-US"/>
            <a:t>" segment, we can send reminder emails or push notifications about new products or promotions to encourage them to re-engage with our brand.</a:t>
          </a:r>
        </a:p>
      </dgm:t>
    </dgm:pt>
    <dgm:pt modelId="{32587263-ACC6-4D85-B0C8-F094B9157A45}" type="parTrans" cxnId="{0A282637-9EBE-4E5E-B440-C7D8F9306845}">
      <dgm:prSet/>
      <dgm:spPr/>
      <dgm:t>
        <a:bodyPr/>
        <a:lstStyle/>
        <a:p>
          <a:endParaRPr lang="en-US"/>
        </a:p>
      </dgm:t>
    </dgm:pt>
    <dgm:pt modelId="{C0AFD9BC-6640-488F-AD55-3E3E989194DF}" type="sibTrans" cxnId="{0A282637-9EBE-4E5E-B440-C7D8F9306845}">
      <dgm:prSet/>
      <dgm:spPr/>
      <dgm:t>
        <a:bodyPr/>
        <a:lstStyle/>
        <a:p>
          <a:endParaRPr lang="en-US"/>
        </a:p>
      </dgm:t>
    </dgm:pt>
    <dgm:pt modelId="{37C65977-A8C5-4072-9D57-71EA347334BD}">
      <dgm:prSet/>
      <dgm:spPr/>
      <dgm:t>
        <a:bodyPr/>
        <a:lstStyle/>
        <a:p>
          <a:pPr>
            <a:lnSpc>
              <a:spcPct val="100000"/>
            </a:lnSpc>
          </a:pPr>
          <a:r>
            <a:rPr lang="en-US"/>
            <a:t>For the "</a:t>
          </a:r>
          <a:r>
            <a:rPr lang="en-US" b="1" err="1"/>
            <a:t>need_attention</a:t>
          </a:r>
          <a:r>
            <a:rPr lang="en-US"/>
            <a:t>" segment, we can offer targeted promotions or discounts to incentivize them to make a purchase and stay engaged with our brand.</a:t>
          </a:r>
        </a:p>
      </dgm:t>
    </dgm:pt>
    <dgm:pt modelId="{EA58B33F-92E6-4061-A467-2D17D6B14642}" type="parTrans" cxnId="{EAEF52B7-3947-4FEF-88C2-B278A9CA7DE6}">
      <dgm:prSet/>
      <dgm:spPr/>
      <dgm:t>
        <a:bodyPr/>
        <a:lstStyle/>
        <a:p>
          <a:endParaRPr lang="en-US"/>
        </a:p>
      </dgm:t>
    </dgm:pt>
    <dgm:pt modelId="{F59FD5A6-812A-4DD0-AE10-642A6D4D142B}" type="sibTrans" cxnId="{EAEF52B7-3947-4FEF-88C2-B278A9CA7DE6}">
      <dgm:prSet/>
      <dgm:spPr/>
      <dgm:t>
        <a:bodyPr/>
        <a:lstStyle/>
        <a:p>
          <a:endParaRPr lang="en-US"/>
        </a:p>
      </dgm:t>
    </dgm:pt>
    <dgm:pt modelId="{40CF5075-A86F-4BD5-8F80-6E9E521446E4}" type="pres">
      <dgm:prSet presAssocID="{40E947E6-C8D9-4ECC-A651-CBD326D00009}" presName="root" presStyleCnt="0">
        <dgm:presLayoutVars>
          <dgm:dir/>
          <dgm:resizeHandles val="exact"/>
        </dgm:presLayoutVars>
      </dgm:prSet>
      <dgm:spPr/>
    </dgm:pt>
    <dgm:pt modelId="{D837B119-6736-4FA6-A952-E2D877DC7B9F}" type="pres">
      <dgm:prSet presAssocID="{1A7075AB-0342-47CB-98C1-B6010F2C4D03}" presName="compNode" presStyleCnt="0"/>
      <dgm:spPr/>
    </dgm:pt>
    <dgm:pt modelId="{AEB1033F-1860-44EF-9C89-29CDEB4AC0DE}" type="pres">
      <dgm:prSet presAssocID="{1A7075AB-0342-47CB-98C1-B6010F2C4D03}" presName="bgRect" presStyleLbl="bgShp" presStyleIdx="0" presStyleCnt="3"/>
      <dgm:spPr/>
    </dgm:pt>
    <dgm:pt modelId="{02C44379-3BCC-4F0E-A287-360A3043A0D9}" type="pres">
      <dgm:prSet presAssocID="{1A7075AB-0342-47CB-98C1-B6010F2C4D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3A939ECB-87C9-4E7E-982A-62CFE75D87B9}" type="pres">
      <dgm:prSet presAssocID="{1A7075AB-0342-47CB-98C1-B6010F2C4D03}" presName="spaceRect" presStyleCnt="0"/>
      <dgm:spPr/>
    </dgm:pt>
    <dgm:pt modelId="{BC72C91B-FE19-4F69-97D5-66901DDF39F6}" type="pres">
      <dgm:prSet presAssocID="{1A7075AB-0342-47CB-98C1-B6010F2C4D03}" presName="parTx" presStyleLbl="revTx" presStyleIdx="0" presStyleCnt="3">
        <dgm:presLayoutVars>
          <dgm:chMax val="0"/>
          <dgm:chPref val="0"/>
        </dgm:presLayoutVars>
      </dgm:prSet>
      <dgm:spPr/>
    </dgm:pt>
    <dgm:pt modelId="{E7F5F6B8-43B6-435D-B38A-41A9639C183C}" type="pres">
      <dgm:prSet presAssocID="{C45D0FC4-6224-4B3E-BF49-89C6FDD2248D}" presName="sibTrans" presStyleCnt="0"/>
      <dgm:spPr/>
    </dgm:pt>
    <dgm:pt modelId="{798346E1-356B-45B1-90AB-BFB1384F971D}" type="pres">
      <dgm:prSet presAssocID="{537EC136-030E-4C98-A58D-0A903736413A}" presName="compNode" presStyleCnt="0"/>
      <dgm:spPr/>
    </dgm:pt>
    <dgm:pt modelId="{67D293CC-EE44-409A-9609-2B2DA2357273}" type="pres">
      <dgm:prSet presAssocID="{537EC136-030E-4C98-A58D-0A903736413A}" presName="bgRect" presStyleLbl="bgShp" presStyleIdx="1" presStyleCnt="3"/>
      <dgm:spPr/>
    </dgm:pt>
    <dgm:pt modelId="{971C8BCD-8964-471B-BEF0-34B4B720B029}" type="pres">
      <dgm:prSet presAssocID="{537EC136-030E-4C98-A58D-0A90373641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F1181B89-BC8A-45CF-94E7-2006E14B9FCF}" type="pres">
      <dgm:prSet presAssocID="{537EC136-030E-4C98-A58D-0A903736413A}" presName="spaceRect" presStyleCnt="0"/>
      <dgm:spPr/>
    </dgm:pt>
    <dgm:pt modelId="{859E33EA-29C3-4ADF-A0FA-AE346731E95B}" type="pres">
      <dgm:prSet presAssocID="{537EC136-030E-4C98-A58D-0A903736413A}" presName="parTx" presStyleLbl="revTx" presStyleIdx="1" presStyleCnt="3">
        <dgm:presLayoutVars>
          <dgm:chMax val="0"/>
          <dgm:chPref val="0"/>
        </dgm:presLayoutVars>
      </dgm:prSet>
      <dgm:spPr/>
    </dgm:pt>
    <dgm:pt modelId="{B828F255-2FEE-41ED-871C-1FB22995B4A6}" type="pres">
      <dgm:prSet presAssocID="{C0AFD9BC-6640-488F-AD55-3E3E989194DF}" presName="sibTrans" presStyleCnt="0"/>
      <dgm:spPr/>
    </dgm:pt>
    <dgm:pt modelId="{2FF3B680-8994-45AA-AEE9-919FCCB65D16}" type="pres">
      <dgm:prSet presAssocID="{37C65977-A8C5-4072-9D57-71EA347334BD}" presName="compNode" presStyleCnt="0"/>
      <dgm:spPr/>
    </dgm:pt>
    <dgm:pt modelId="{451D889B-E5A6-413E-A13E-55678A6B76C2}" type="pres">
      <dgm:prSet presAssocID="{37C65977-A8C5-4072-9D57-71EA347334BD}" presName="bgRect" presStyleLbl="bgShp" presStyleIdx="2" presStyleCnt="3"/>
      <dgm:spPr/>
    </dgm:pt>
    <dgm:pt modelId="{8B1E23C4-3866-42E4-A5C2-D1FC3AA3349D}" type="pres">
      <dgm:prSet presAssocID="{37C65977-A8C5-4072-9D57-71EA347334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3D6A77B8-C4F8-42BF-88AD-71A045F8CD75}" type="pres">
      <dgm:prSet presAssocID="{37C65977-A8C5-4072-9D57-71EA347334BD}" presName="spaceRect" presStyleCnt="0"/>
      <dgm:spPr/>
    </dgm:pt>
    <dgm:pt modelId="{61C361B3-2C82-4DDA-A73B-65DE058A66F7}" type="pres">
      <dgm:prSet presAssocID="{37C65977-A8C5-4072-9D57-71EA347334BD}" presName="parTx" presStyleLbl="revTx" presStyleIdx="2" presStyleCnt="3">
        <dgm:presLayoutVars>
          <dgm:chMax val="0"/>
          <dgm:chPref val="0"/>
        </dgm:presLayoutVars>
      </dgm:prSet>
      <dgm:spPr/>
    </dgm:pt>
  </dgm:ptLst>
  <dgm:cxnLst>
    <dgm:cxn modelId="{D016B61E-D617-4D2F-837F-A791D3213EE1}" type="presOf" srcId="{37C65977-A8C5-4072-9D57-71EA347334BD}" destId="{61C361B3-2C82-4DDA-A73B-65DE058A66F7}" srcOrd="0" destOrd="0" presId="urn:microsoft.com/office/officeart/2018/2/layout/IconVerticalSolidList"/>
    <dgm:cxn modelId="{0A282637-9EBE-4E5E-B440-C7D8F9306845}" srcId="{40E947E6-C8D9-4ECC-A651-CBD326D00009}" destId="{537EC136-030E-4C98-A58D-0A903736413A}" srcOrd="1" destOrd="0" parTransId="{32587263-ACC6-4D85-B0C8-F094B9157A45}" sibTransId="{C0AFD9BC-6640-488F-AD55-3E3E989194DF}"/>
    <dgm:cxn modelId="{56AB9887-484D-4B6F-9449-F9A756439AD8}" type="presOf" srcId="{40E947E6-C8D9-4ECC-A651-CBD326D00009}" destId="{40CF5075-A86F-4BD5-8F80-6E9E521446E4}" srcOrd="0" destOrd="0" presId="urn:microsoft.com/office/officeart/2018/2/layout/IconVerticalSolidList"/>
    <dgm:cxn modelId="{C6A6EF8E-5103-40D4-A8A6-8D1BA9D9FF08}" type="presOf" srcId="{1A7075AB-0342-47CB-98C1-B6010F2C4D03}" destId="{BC72C91B-FE19-4F69-97D5-66901DDF39F6}" srcOrd="0" destOrd="0" presId="urn:microsoft.com/office/officeart/2018/2/layout/IconVerticalSolidList"/>
    <dgm:cxn modelId="{A365B4AD-BA1B-4E9D-9DE4-43814BCF8ADB}" type="presOf" srcId="{537EC136-030E-4C98-A58D-0A903736413A}" destId="{859E33EA-29C3-4ADF-A0FA-AE346731E95B}" srcOrd="0" destOrd="0" presId="urn:microsoft.com/office/officeart/2018/2/layout/IconVerticalSolidList"/>
    <dgm:cxn modelId="{EAEF52B7-3947-4FEF-88C2-B278A9CA7DE6}" srcId="{40E947E6-C8D9-4ECC-A651-CBD326D00009}" destId="{37C65977-A8C5-4072-9D57-71EA347334BD}" srcOrd="2" destOrd="0" parTransId="{EA58B33F-92E6-4061-A467-2D17D6B14642}" sibTransId="{F59FD5A6-812A-4DD0-AE10-642A6D4D142B}"/>
    <dgm:cxn modelId="{AF955BC3-8ABF-4709-88E3-0803FC29324F}" srcId="{40E947E6-C8D9-4ECC-A651-CBD326D00009}" destId="{1A7075AB-0342-47CB-98C1-B6010F2C4D03}" srcOrd="0" destOrd="0" parTransId="{CB1D0615-B61D-4AB3-AFDB-571E83D4CC3B}" sibTransId="{C45D0FC4-6224-4B3E-BF49-89C6FDD2248D}"/>
    <dgm:cxn modelId="{29717041-94ED-4746-B389-F85077AF4DBD}" type="presParOf" srcId="{40CF5075-A86F-4BD5-8F80-6E9E521446E4}" destId="{D837B119-6736-4FA6-A952-E2D877DC7B9F}" srcOrd="0" destOrd="0" presId="urn:microsoft.com/office/officeart/2018/2/layout/IconVerticalSolidList"/>
    <dgm:cxn modelId="{5A905803-AB11-4C7C-B4CD-257D9990BF44}" type="presParOf" srcId="{D837B119-6736-4FA6-A952-E2D877DC7B9F}" destId="{AEB1033F-1860-44EF-9C89-29CDEB4AC0DE}" srcOrd="0" destOrd="0" presId="urn:microsoft.com/office/officeart/2018/2/layout/IconVerticalSolidList"/>
    <dgm:cxn modelId="{5711511B-5E86-4FB6-BD78-99DE4B39C523}" type="presParOf" srcId="{D837B119-6736-4FA6-A952-E2D877DC7B9F}" destId="{02C44379-3BCC-4F0E-A287-360A3043A0D9}" srcOrd="1" destOrd="0" presId="urn:microsoft.com/office/officeart/2018/2/layout/IconVerticalSolidList"/>
    <dgm:cxn modelId="{291E186B-4BBA-4959-84F9-24FAEE7D512A}" type="presParOf" srcId="{D837B119-6736-4FA6-A952-E2D877DC7B9F}" destId="{3A939ECB-87C9-4E7E-982A-62CFE75D87B9}" srcOrd="2" destOrd="0" presId="urn:microsoft.com/office/officeart/2018/2/layout/IconVerticalSolidList"/>
    <dgm:cxn modelId="{97E94A9D-D5DA-4A00-A674-229FA53070DC}" type="presParOf" srcId="{D837B119-6736-4FA6-A952-E2D877DC7B9F}" destId="{BC72C91B-FE19-4F69-97D5-66901DDF39F6}" srcOrd="3" destOrd="0" presId="urn:microsoft.com/office/officeart/2018/2/layout/IconVerticalSolidList"/>
    <dgm:cxn modelId="{00824C17-6423-4F3D-BD34-E1DB2B152745}" type="presParOf" srcId="{40CF5075-A86F-4BD5-8F80-6E9E521446E4}" destId="{E7F5F6B8-43B6-435D-B38A-41A9639C183C}" srcOrd="1" destOrd="0" presId="urn:microsoft.com/office/officeart/2018/2/layout/IconVerticalSolidList"/>
    <dgm:cxn modelId="{2BEA3ED5-BBF6-47CF-8612-CCB08EFA2439}" type="presParOf" srcId="{40CF5075-A86F-4BD5-8F80-6E9E521446E4}" destId="{798346E1-356B-45B1-90AB-BFB1384F971D}" srcOrd="2" destOrd="0" presId="urn:microsoft.com/office/officeart/2018/2/layout/IconVerticalSolidList"/>
    <dgm:cxn modelId="{3F278982-CD9F-4778-B489-6A92DA8BE7B7}" type="presParOf" srcId="{798346E1-356B-45B1-90AB-BFB1384F971D}" destId="{67D293CC-EE44-409A-9609-2B2DA2357273}" srcOrd="0" destOrd="0" presId="urn:microsoft.com/office/officeart/2018/2/layout/IconVerticalSolidList"/>
    <dgm:cxn modelId="{BA538F0E-424D-47CE-A573-54B7DEA59F22}" type="presParOf" srcId="{798346E1-356B-45B1-90AB-BFB1384F971D}" destId="{971C8BCD-8964-471B-BEF0-34B4B720B029}" srcOrd="1" destOrd="0" presId="urn:microsoft.com/office/officeart/2018/2/layout/IconVerticalSolidList"/>
    <dgm:cxn modelId="{CF441169-D978-4593-9238-4EA597F5E7FA}" type="presParOf" srcId="{798346E1-356B-45B1-90AB-BFB1384F971D}" destId="{F1181B89-BC8A-45CF-94E7-2006E14B9FCF}" srcOrd="2" destOrd="0" presId="urn:microsoft.com/office/officeart/2018/2/layout/IconVerticalSolidList"/>
    <dgm:cxn modelId="{90051086-FBBC-4AC2-BBD4-4ECA8A0B0960}" type="presParOf" srcId="{798346E1-356B-45B1-90AB-BFB1384F971D}" destId="{859E33EA-29C3-4ADF-A0FA-AE346731E95B}" srcOrd="3" destOrd="0" presId="urn:microsoft.com/office/officeart/2018/2/layout/IconVerticalSolidList"/>
    <dgm:cxn modelId="{7D7CFB82-468C-49F7-A88B-429F27D8CD07}" type="presParOf" srcId="{40CF5075-A86F-4BD5-8F80-6E9E521446E4}" destId="{B828F255-2FEE-41ED-871C-1FB22995B4A6}" srcOrd="3" destOrd="0" presId="urn:microsoft.com/office/officeart/2018/2/layout/IconVerticalSolidList"/>
    <dgm:cxn modelId="{8A37AE0B-D332-4ECD-A5B3-6AE75EEB646B}" type="presParOf" srcId="{40CF5075-A86F-4BD5-8F80-6E9E521446E4}" destId="{2FF3B680-8994-45AA-AEE9-919FCCB65D16}" srcOrd="4" destOrd="0" presId="urn:microsoft.com/office/officeart/2018/2/layout/IconVerticalSolidList"/>
    <dgm:cxn modelId="{6789444F-59B1-47CC-83B1-E4702E2E4779}" type="presParOf" srcId="{2FF3B680-8994-45AA-AEE9-919FCCB65D16}" destId="{451D889B-E5A6-413E-A13E-55678A6B76C2}" srcOrd="0" destOrd="0" presId="urn:microsoft.com/office/officeart/2018/2/layout/IconVerticalSolidList"/>
    <dgm:cxn modelId="{B78F48A0-AA24-44D2-BBCE-B3692ED3F664}" type="presParOf" srcId="{2FF3B680-8994-45AA-AEE9-919FCCB65D16}" destId="{8B1E23C4-3866-42E4-A5C2-D1FC3AA3349D}" srcOrd="1" destOrd="0" presId="urn:microsoft.com/office/officeart/2018/2/layout/IconVerticalSolidList"/>
    <dgm:cxn modelId="{1AC67879-33BE-4F9D-BC3F-ACB1B5E4F2E9}" type="presParOf" srcId="{2FF3B680-8994-45AA-AEE9-919FCCB65D16}" destId="{3D6A77B8-C4F8-42BF-88AD-71A045F8CD75}" srcOrd="2" destOrd="0" presId="urn:microsoft.com/office/officeart/2018/2/layout/IconVerticalSolidList"/>
    <dgm:cxn modelId="{6B3310B2-C325-4E26-BFCD-A08B55E660E6}" type="presParOf" srcId="{2FF3B680-8994-45AA-AEE9-919FCCB65D16}" destId="{61C361B3-2C82-4DDA-A73B-65DE058A66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1033F-1860-44EF-9C89-29CDEB4AC0DE}">
      <dsp:nvSpPr>
        <dsp:cNvPr id="0" name=""/>
        <dsp:cNvSpPr/>
      </dsp:nvSpPr>
      <dsp:spPr>
        <a:xfrm>
          <a:off x="0" y="342"/>
          <a:ext cx="10515600" cy="80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44379-3BCC-4F0E-A287-360A3043A0D9}">
      <dsp:nvSpPr>
        <dsp:cNvPr id="0" name=""/>
        <dsp:cNvSpPr/>
      </dsp:nvSpPr>
      <dsp:spPr>
        <a:xfrm>
          <a:off x="242192" y="180485"/>
          <a:ext cx="440349" cy="440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2C91B-FE19-4F69-97D5-66901DDF39F6}">
      <dsp:nvSpPr>
        <dsp:cNvPr id="0" name=""/>
        <dsp:cNvSpPr/>
      </dsp:nvSpPr>
      <dsp:spPr>
        <a:xfrm>
          <a:off x="924734" y="342"/>
          <a:ext cx="9590865" cy="800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34" tIns="84734" rIns="84734" bIns="84734" numCol="1" spcCol="1270" anchor="ctr" anchorCtr="0">
          <a:noAutofit/>
        </a:bodyPr>
        <a:lstStyle/>
        <a:p>
          <a:pPr marL="0" lvl="0" indent="0" algn="l" defTabSz="889000">
            <a:lnSpc>
              <a:spcPct val="100000"/>
            </a:lnSpc>
            <a:spcBef>
              <a:spcPct val="0"/>
            </a:spcBef>
            <a:spcAft>
              <a:spcPct val="35000"/>
            </a:spcAft>
            <a:buNone/>
          </a:pPr>
          <a:r>
            <a:rPr lang="en-US" sz="2000" kern="1200"/>
            <a:t>For the "</a:t>
          </a:r>
          <a:r>
            <a:rPr lang="en-US" sz="2000" b="1" kern="1200" err="1"/>
            <a:t>at_Risk</a:t>
          </a:r>
          <a:r>
            <a:rPr lang="en-US" sz="2000" kern="1200"/>
            <a:t>" segment, we can offer personalized incentives and promotions to encourage them to make a purchase soon.</a:t>
          </a:r>
        </a:p>
      </dsp:txBody>
      <dsp:txXfrm>
        <a:off x="924734" y="342"/>
        <a:ext cx="9590865" cy="800636"/>
      </dsp:txXfrm>
    </dsp:sp>
    <dsp:sp modelId="{67D293CC-EE44-409A-9609-2B2DA2357273}">
      <dsp:nvSpPr>
        <dsp:cNvPr id="0" name=""/>
        <dsp:cNvSpPr/>
      </dsp:nvSpPr>
      <dsp:spPr>
        <a:xfrm>
          <a:off x="0" y="1001137"/>
          <a:ext cx="10515600" cy="80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C8BCD-8964-471B-BEF0-34B4B720B029}">
      <dsp:nvSpPr>
        <dsp:cNvPr id="0" name=""/>
        <dsp:cNvSpPr/>
      </dsp:nvSpPr>
      <dsp:spPr>
        <a:xfrm>
          <a:off x="242192" y="1181280"/>
          <a:ext cx="440349" cy="440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E33EA-29C3-4ADF-A0FA-AE346731E95B}">
      <dsp:nvSpPr>
        <dsp:cNvPr id="0" name=""/>
        <dsp:cNvSpPr/>
      </dsp:nvSpPr>
      <dsp:spPr>
        <a:xfrm>
          <a:off x="924734" y="1001137"/>
          <a:ext cx="9590865" cy="800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34" tIns="84734" rIns="84734" bIns="84734" numCol="1" spcCol="1270" anchor="ctr" anchorCtr="0">
          <a:noAutofit/>
        </a:bodyPr>
        <a:lstStyle/>
        <a:p>
          <a:pPr marL="0" lvl="0" indent="0" algn="l" defTabSz="889000">
            <a:lnSpc>
              <a:spcPct val="100000"/>
            </a:lnSpc>
            <a:spcBef>
              <a:spcPct val="0"/>
            </a:spcBef>
            <a:spcAft>
              <a:spcPct val="35000"/>
            </a:spcAft>
            <a:buNone/>
          </a:pPr>
          <a:r>
            <a:rPr lang="en-US" sz="2000" kern="1200"/>
            <a:t>For the "</a:t>
          </a:r>
          <a:r>
            <a:rPr lang="en-US" sz="2000" b="1" kern="1200"/>
            <a:t>hibernating</a:t>
          </a:r>
          <a:r>
            <a:rPr lang="en-US" sz="2000" kern="1200"/>
            <a:t>" segment, we can send reminder emails or push notifications about new products or promotions to encourage them to re-engage with our brand.</a:t>
          </a:r>
        </a:p>
      </dsp:txBody>
      <dsp:txXfrm>
        <a:off x="924734" y="1001137"/>
        <a:ext cx="9590865" cy="800636"/>
      </dsp:txXfrm>
    </dsp:sp>
    <dsp:sp modelId="{451D889B-E5A6-413E-A13E-55678A6B76C2}">
      <dsp:nvSpPr>
        <dsp:cNvPr id="0" name=""/>
        <dsp:cNvSpPr/>
      </dsp:nvSpPr>
      <dsp:spPr>
        <a:xfrm>
          <a:off x="0" y="2001932"/>
          <a:ext cx="10515600" cy="800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E23C4-3866-42E4-A5C2-D1FC3AA3349D}">
      <dsp:nvSpPr>
        <dsp:cNvPr id="0" name=""/>
        <dsp:cNvSpPr/>
      </dsp:nvSpPr>
      <dsp:spPr>
        <a:xfrm>
          <a:off x="242192" y="2182075"/>
          <a:ext cx="440349" cy="440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361B3-2C82-4DDA-A73B-65DE058A66F7}">
      <dsp:nvSpPr>
        <dsp:cNvPr id="0" name=""/>
        <dsp:cNvSpPr/>
      </dsp:nvSpPr>
      <dsp:spPr>
        <a:xfrm>
          <a:off x="924734" y="2001932"/>
          <a:ext cx="9590865" cy="800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34" tIns="84734" rIns="84734" bIns="84734" numCol="1" spcCol="1270" anchor="ctr" anchorCtr="0">
          <a:noAutofit/>
        </a:bodyPr>
        <a:lstStyle/>
        <a:p>
          <a:pPr marL="0" lvl="0" indent="0" algn="l" defTabSz="889000">
            <a:lnSpc>
              <a:spcPct val="100000"/>
            </a:lnSpc>
            <a:spcBef>
              <a:spcPct val="0"/>
            </a:spcBef>
            <a:spcAft>
              <a:spcPct val="35000"/>
            </a:spcAft>
            <a:buNone/>
          </a:pPr>
          <a:r>
            <a:rPr lang="en-US" sz="2000" kern="1200"/>
            <a:t>For the "</a:t>
          </a:r>
          <a:r>
            <a:rPr lang="en-US" sz="2000" b="1" kern="1200" err="1"/>
            <a:t>need_attention</a:t>
          </a:r>
          <a:r>
            <a:rPr lang="en-US" sz="2000" kern="1200"/>
            <a:t>" segment, we can offer targeted promotions or discounts to incentivize them to make a purchase and stay engaged with our brand.</a:t>
          </a:r>
        </a:p>
      </dsp:txBody>
      <dsp:txXfrm>
        <a:off x="924734" y="2001932"/>
        <a:ext cx="9590865" cy="8006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4FCA7-C08D-4E66-A848-3DC7C8BD49C5}" type="datetimeFigureOut">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A4BF8-4E42-4F52-A9CF-7859EE2D5EEA}" type="slidenum">
              <a:t>‹#›</a:t>
            </a:fld>
            <a:endParaRPr lang="en-US"/>
          </a:p>
        </p:txBody>
      </p:sp>
    </p:spTree>
    <p:extLst>
      <p:ext uri="{BB962C8B-B14F-4D97-AF65-F5344CB8AC3E}">
        <p14:creationId xmlns:p14="http://schemas.microsoft.com/office/powerpoint/2010/main" val="255678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b="1"/>
              <a:t>Age vs Income</a:t>
            </a:r>
            <a:endParaRPr lang="en-US"/>
          </a:p>
          <a:p>
            <a:pPr marL="171450" indent="-171450">
              <a:lnSpc>
                <a:spcPct val="90000"/>
              </a:lnSpc>
              <a:spcBef>
                <a:spcPts val="1000"/>
              </a:spcBef>
              <a:buFont typeface="Arial,Sans-Serif"/>
              <a:buChar char="•"/>
            </a:pPr>
            <a:r>
              <a:rPr lang="en-US"/>
              <a:t>&gt;80 customers earn the highest income, followed by 21-30 group.</a:t>
            </a:r>
          </a:p>
          <a:p>
            <a:pPr marL="171450" indent="-171450">
              <a:lnSpc>
                <a:spcPct val="90000"/>
              </a:lnSpc>
              <a:spcBef>
                <a:spcPts val="1000"/>
              </a:spcBef>
              <a:buFont typeface="Arial,Sans-Serif"/>
              <a:buChar char="•"/>
            </a:pPr>
            <a:r>
              <a:rPr lang="en-US"/>
              <a:t>Income alone may not be a reliable predictor of how much someone will spend.</a:t>
            </a:r>
            <a:endParaRPr lang="en-US">
              <a:cs typeface="Calibri"/>
            </a:endParaRPr>
          </a:p>
          <a:p>
            <a:pPr>
              <a:lnSpc>
                <a:spcPct val="90000"/>
              </a:lnSpc>
              <a:spcBef>
                <a:spcPts val="1000"/>
              </a:spcBef>
            </a:pPr>
            <a:endParaRPr lang="en-US" b="1">
              <a:cs typeface="Calibri"/>
            </a:endParaRPr>
          </a:p>
          <a:p>
            <a:pPr>
              <a:lnSpc>
                <a:spcPct val="90000"/>
              </a:lnSpc>
              <a:spcBef>
                <a:spcPts val="1000"/>
              </a:spcBef>
            </a:pPr>
            <a:r>
              <a:rPr lang="en-US" b="1"/>
              <a:t>Age Vs Total Amount Spent                                                                                                                  </a:t>
            </a:r>
            <a:endParaRPr lang="en-US">
              <a:cs typeface="Calibri"/>
            </a:endParaRPr>
          </a:p>
          <a:p>
            <a:pPr marL="285750" indent="-285750">
              <a:lnSpc>
                <a:spcPct val="90000"/>
              </a:lnSpc>
              <a:spcBef>
                <a:spcPts val="1000"/>
              </a:spcBef>
              <a:buFont typeface="Arial"/>
              <a:buChar char="•"/>
            </a:pPr>
            <a:r>
              <a:rPr lang="en-US"/>
              <a:t>Customers are segmented by age into 7 groups.  </a:t>
            </a:r>
            <a:endParaRPr lang="en-US">
              <a:cs typeface="Calibri"/>
            </a:endParaRPr>
          </a:p>
          <a:p>
            <a:pPr marL="285750" indent="-285750">
              <a:lnSpc>
                <a:spcPct val="90000"/>
              </a:lnSpc>
              <a:spcBef>
                <a:spcPts val="1000"/>
              </a:spcBef>
              <a:buFont typeface="Arial"/>
              <a:buChar char="•"/>
            </a:pPr>
            <a:r>
              <a:rPr lang="en-US"/>
              <a:t>More expenditure is done by 21- 30 age group averaging $1127.</a:t>
            </a:r>
            <a:endParaRPr lang="en-US">
              <a:cs typeface="Calibri"/>
            </a:endParaRPr>
          </a:p>
          <a:p>
            <a:pPr marL="285750" indent="-285750">
              <a:lnSpc>
                <a:spcPct val="90000"/>
              </a:lnSpc>
              <a:spcBef>
                <a:spcPts val="1000"/>
              </a:spcBef>
              <a:buFont typeface="Arial"/>
              <a:buChar char="•"/>
            </a:pPr>
            <a:r>
              <a:rPr lang="en-US"/>
              <a:t>Outliers are seen in all age ranges. With &gt;80 having the most.</a:t>
            </a:r>
            <a:endParaRPr lang="en-US">
              <a:cs typeface="Calibri"/>
            </a:endParaRPr>
          </a:p>
          <a:p>
            <a:endParaRPr lang="en-US">
              <a:cs typeface="Calibri"/>
            </a:endParaRPr>
          </a:p>
          <a:p>
            <a:pPr>
              <a:lnSpc>
                <a:spcPct val="90000"/>
              </a:lnSpc>
              <a:spcBef>
                <a:spcPts val="1000"/>
              </a:spcBef>
            </a:pPr>
            <a:endParaRPr lang="en-US"/>
          </a:p>
        </p:txBody>
      </p:sp>
      <p:sp>
        <p:nvSpPr>
          <p:cNvPr id="4" name="Slide Number Placeholder 3"/>
          <p:cNvSpPr>
            <a:spLocks noGrp="1"/>
          </p:cNvSpPr>
          <p:nvPr>
            <p:ph type="sldNum" sz="quarter" idx="5"/>
          </p:nvPr>
        </p:nvSpPr>
        <p:spPr/>
        <p:txBody>
          <a:bodyPr/>
          <a:lstStyle/>
          <a:p>
            <a:fld id="{59FA4BF8-4E42-4F52-A9CF-7859EE2D5EEA}" type="slidenum">
              <a:rPr lang="en-US"/>
              <a:t>5</a:t>
            </a:fld>
            <a:endParaRPr lang="en-US"/>
          </a:p>
        </p:txBody>
      </p:sp>
    </p:spTree>
    <p:extLst>
      <p:ext uri="{BB962C8B-B14F-4D97-AF65-F5344CB8AC3E}">
        <p14:creationId xmlns:p14="http://schemas.microsoft.com/office/powerpoint/2010/main" val="21739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•Spending by Graduates and Postgraduates are almost equal in amount.</a:t>
            </a:r>
          </a:p>
          <a:p>
            <a:r>
              <a:rPr lang="en-US"/>
              <a:t>•Average spent by undergrads is almost 7 times lesser when compared to others.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9FA4BF8-4E42-4F52-A9CF-7859EE2D5EEA}" type="slidenum">
              <a:rPr lang="en-US"/>
              <a:t>6</a:t>
            </a:fld>
            <a:endParaRPr lang="en-US"/>
          </a:p>
        </p:txBody>
      </p:sp>
    </p:spTree>
    <p:extLst>
      <p:ext uri="{BB962C8B-B14F-4D97-AF65-F5344CB8AC3E}">
        <p14:creationId xmlns:p14="http://schemas.microsoft.com/office/powerpoint/2010/main" val="369588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terms of total children and total amount spent. We saw that on average there was a decline on the amount spent as the total number of children </a:t>
            </a:r>
            <a:r>
              <a:rPr lang="en-US" err="1"/>
              <a:t>increases.I.e</a:t>
            </a:r>
            <a:r>
              <a:rPr lang="en-US"/>
              <a:t>, as children increases so do the amount spent on average reduces.</a:t>
            </a:r>
          </a:p>
          <a:p>
            <a:endParaRPr lang="en-US">
              <a:cs typeface="Calibri"/>
            </a:endParaRPr>
          </a:p>
        </p:txBody>
      </p:sp>
      <p:sp>
        <p:nvSpPr>
          <p:cNvPr id="4" name="Slide Number Placeholder 3"/>
          <p:cNvSpPr>
            <a:spLocks noGrp="1"/>
          </p:cNvSpPr>
          <p:nvPr>
            <p:ph type="sldNum" sz="quarter" idx="5"/>
          </p:nvPr>
        </p:nvSpPr>
        <p:spPr/>
        <p:txBody>
          <a:bodyPr/>
          <a:lstStyle/>
          <a:p>
            <a:fld id="{59FA4BF8-4E42-4F52-A9CF-7859EE2D5EEA}" type="slidenum">
              <a:rPr lang="en-US"/>
              <a:t>7</a:t>
            </a:fld>
            <a:endParaRPr lang="en-US"/>
          </a:p>
        </p:txBody>
      </p:sp>
    </p:spTree>
    <p:extLst>
      <p:ext uri="{BB962C8B-B14F-4D97-AF65-F5344CB8AC3E}">
        <p14:creationId xmlns:p14="http://schemas.microsoft.com/office/powerpoint/2010/main" val="191101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The data is imbalanced which why a harmonic mean of 2 features is calculated i.e. F1 score</a:t>
            </a:r>
          </a:p>
        </p:txBody>
      </p:sp>
      <p:sp>
        <p:nvSpPr>
          <p:cNvPr id="4" name="Slide Number Placeholder 3"/>
          <p:cNvSpPr>
            <a:spLocks noGrp="1"/>
          </p:cNvSpPr>
          <p:nvPr>
            <p:ph type="sldNum" sz="quarter" idx="5"/>
          </p:nvPr>
        </p:nvSpPr>
        <p:spPr/>
        <p:txBody>
          <a:bodyPr/>
          <a:lstStyle/>
          <a:p>
            <a:fld id="{59FA4BF8-4E42-4F52-A9CF-7859EE2D5EEA}" type="slidenum">
              <a:t>18</a:t>
            </a:fld>
            <a:endParaRPr lang="en-US"/>
          </a:p>
        </p:txBody>
      </p:sp>
    </p:spTree>
    <p:extLst>
      <p:ext uri="{BB962C8B-B14F-4D97-AF65-F5344CB8AC3E}">
        <p14:creationId xmlns:p14="http://schemas.microsoft.com/office/powerpoint/2010/main" val="84613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90000"/>
              </a:lnSpc>
              <a:spcBef>
                <a:spcPts val="1000"/>
              </a:spcBef>
              <a:buFont typeface="Arial"/>
              <a:buChar char="•"/>
            </a:pPr>
            <a:r>
              <a:rPr lang="en-US"/>
              <a:t>The models discussed (logistic regression, SMOTE, </a:t>
            </a:r>
            <a:r>
              <a:rPr lang="en-US" err="1"/>
              <a:t>XGBoost</a:t>
            </a:r>
            <a:r>
              <a:rPr lang="en-US"/>
              <a:t>, and Random Forest) all show moderate performance in predicting positive campaign responses based on previous campaign response rates and may require more campaign data for further analysis and optimization to improve accuracy, precision, and recall. </a:t>
            </a:r>
          </a:p>
          <a:p>
            <a:pPr marL="285750" indent="-285750" algn="just">
              <a:lnSpc>
                <a:spcPct val="90000"/>
              </a:lnSpc>
              <a:spcBef>
                <a:spcPts val="1000"/>
              </a:spcBef>
              <a:buFont typeface="Arial"/>
              <a:buChar char="•"/>
            </a:pPr>
            <a:r>
              <a:rPr lang="en-US"/>
              <a:t>Overall, these metrics suggest that the logistic regression model is not perfect, but it can still be useful in identifying customers who are more likely to respond positively to the promotional campaign.</a:t>
            </a:r>
            <a:endParaRPr lang="en-US">
              <a:cs typeface="Calibri"/>
            </a:endParaRPr>
          </a:p>
          <a:p>
            <a:pPr marL="285750" indent="-285750" algn="just">
              <a:lnSpc>
                <a:spcPct val="90000"/>
              </a:lnSpc>
              <a:spcBef>
                <a:spcPts val="1000"/>
              </a:spcBef>
              <a:buFont typeface="Arial"/>
              <a:buChar char="•"/>
            </a:pPr>
            <a:r>
              <a:rPr lang="en-US"/>
              <a:t>However, Random forest model has the highest precision and relatively high recall for positive response.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9FA4BF8-4E42-4F52-A9CF-7859EE2D5EEA}" type="slidenum">
              <a:rPr lang="en-US"/>
              <a:t>19</a:t>
            </a:fld>
            <a:endParaRPr lang="en-US"/>
          </a:p>
        </p:txBody>
      </p:sp>
    </p:spTree>
    <p:extLst>
      <p:ext uri="{BB962C8B-B14F-4D97-AF65-F5344CB8AC3E}">
        <p14:creationId xmlns:p14="http://schemas.microsoft.com/office/powerpoint/2010/main" val="224385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note that the performance of the models may vary depending on the specific business requirements and constraints.</a:t>
            </a:r>
          </a:p>
        </p:txBody>
      </p:sp>
      <p:sp>
        <p:nvSpPr>
          <p:cNvPr id="4" name="Slide Number Placeholder 3"/>
          <p:cNvSpPr>
            <a:spLocks noGrp="1"/>
          </p:cNvSpPr>
          <p:nvPr>
            <p:ph type="sldNum" sz="quarter" idx="5"/>
          </p:nvPr>
        </p:nvSpPr>
        <p:spPr/>
        <p:txBody>
          <a:bodyPr/>
          <a:lstStyle/>
          <a:p>
            <a:fld id="{59FA4BF8-4E42-4F52-A9CF-7859EE2D5EEA}" type="slidenum">
              <a:rPr lang="en-US"/>
              <a:t>20</a:t>
            </a:fld>
            <a:endParaRPr lang="en-US"/>
          </a:p>
        </p:txBody>
      </p:sp>
    </p:spTree>
    <p:extLst>
      <p:ext uri="{BB962C8B-B14F-4D97-AF65-F5344CB8AC3E}">
        <p14:creationId xmlns:p14="http://schemas.microsoft.com/office/powerpoint/2010/main" val="878264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datacamp.com/community/tutorials/predictive-customer-retention-machine-learning" TargetMode="External"/><Relationship Id="rId2" Type="http://schemas.openxmlformats.org/officeDocument/2006/relationships/hyperlink" Target="https://towardsdatascience.com/customer-segmentation-using-k-means-clustering-d33964f238c3" TargetMode="External"/><Relationship Id="rId1" Type="http://schemas.openxmlformats.org/officeDocument/2006/relationships/slideLayout" Target="../slideLayouts/slideLayout2.xml"/><Relationship Id="rId4" Type="http://schemas.openxmlformats.org/officeDocument/2006/relationships/hyperlink" Target="https://www.actioniq.com/blog/what-is-rfm-analysi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imakash3011/customer-personality-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8782"/>
            <a:ext cx="9144000" cy="2387600"/>
          </a:xfrm>
        </p:spPr>
        <p:txBody>
          <a:bodyPr>
            <a:normAutofit fontScale="90000"/>
          </a:bodyPr>
          <a:lstStyle/>
          <a:p>
            <a:r>
              <a:rPr lang="en-US" b="1">
                <a:ea typeface="+mj-lt"/>
                <a:cs typeface="+mj-lt"/>
              </a:rPr>
              <a:t>Advanced Customer Analytics: </a:t>
            </a:r>
            <a:r>
              <a:rPr lang="en-US" sz="4900">
                <a:ea typeface="+mj-lt"/>
                <a:cs typeface="+mj-lt"/>
              </a:rPr>
              <a:t>Segmentation, Customer Churn and Predictive Marketing model</a:t>
            </a:r>
            <a:endParaRPr lang="en-US" sz="4900">
              <a:ea typeface="Calibri Light"/>
              <a:cs typeface="Calibri Light"/>
            </a:endParaRPr>
          </a:p>
          <a:p>
            <a:endParaRPr lang="en-US">
              <a:cs typeface="Calibri Light"/>
            </a:endParaRPr>
          </a:p>
        </p:txBody>
      </p:sp>
      <p:sp>
        <p:nvSpPr>
          <p:cNvPr id="3" name="Subtitle 2"/>
          <p:cNvSpPr>
            <a:spLocks noGrp="1"/>
          </p:cNvSpPr>
          <p:nvPr>
            <p:ph type="subTitle" idx="1"/>
          </p:nvPr>
        </p:nvSpPr>
        <p:spPr>
          <a:xfrm>
            <a:off x="8280266" y="4344381"/>
            <a:ext cx="2852756" cy="1971072"/>
          </a:xfrm>
        </p:spPr>
        <p:txBody>
          <a:bodyPr vert="horz" lIns="91440" tIns="45720" rIns="91440" bIns="45720" rtlCol="0" anchor="t">
            <a:noAutofit/>
          </a:bodyPr>
          <a:lstStyle/>
          <a:p>
            <a:r>
              <a:rPr lang="en-US" b="1">
                <a:latin typeface="Calibri"/>
                <a:ea typeface="+mn-lt"/>
                <a:cs typeface="+mn-lt"/>
              </a:rPr>
              <a:t>Group – 7</a:t>
            </a:r>
            <a:endParaRPr lang="en-US" b="1">
              <a:latin typeface="Calibri"/>
              <a:ea typeface="Calibri Light"/>
              <a:cs typeface="Calibri Light"/>
            </a:endParaRPr>
          </a:p>
          <a:p>
            <a:r>
              <a:rPr lang="en-US" b="1">
                <a:latin typeface="Calibri"/>
                <a:ea typeface="+mn-lt"/>
                <a:cs typeface="+mn-lt"/>
              </a:rPr>
              <a:t>Revanth Vemula</a:t>
            </a:r>
            <a:endParaRPr lang="en-US" b="1">
              <a:latin typeface="Calibri"/>
              <a:ea typeface="Calibri Light"/>
              <a:cs typeface="Calibri Light"/>
            </a:endParaRPr>
          </a:p>
          <a:p>
            <a:r>
              <a:rPr lang="en-US" b="1">
                <a:latin typeface="Calibri"/>
                <a:ea typeface="+mn-lt"/>
                <a:cs typeface="+mn-lt"/>
              </a:rPr>
              <a:t>Harshil Chauhan</a:t>
            </a:r>
            <a:endParaRPr lang="en-US" b="1">
              <a:latin typeface="Calibri"/>
              <a:ea typeface="Calibri Light"/>
              <a:cs typeface="Calibri Light"/>
            </a:endParaRPr>
          </a:p>
          <a:p>
            <a:r>
              <a:rPr lang="en-US" b="1">
                <a:latin typeface="Calibri"/>
                <a:ea typeface="+mn-lt"/>
                <a:cs typeface="+mn-lt"/>
              </a:rPr>
              <a:t>Raghava Sagar</a:t>
            </a:r>
            <a:endParaRPr lang="en-US" b="1">
              <a:latin typeface="Calibri"/>
              <a:ea typeface="Calibri"/>
              <a:cs typeface="Calibri"/>
            </a:endParaRPr>
          </a:p>
          <a:p>
            <a:endParaRPr lang="en-US" b="1">
              <a:ea typeface="Calibri"/>
              <a:cs typeface="Calibri"/>
            </a:endParaRPr>
          </a:p>
        </p:txBody>
      </p:sp>
      <p:sp>
        <p:nvSpPr>
          <p:cNvPr id="4" name="TextBox 3">
            <a:extLst>
              <a:ext uri="{FF2B5EF4-FFF2-40B4-BE49-F238E27FC236}">
                <a16:creationId xmlns:a16="http://schemas.microsoft.com/office/drawing/2014/main" id="{E61C93DE-22E4-65EE-F48E-9FB894D309BA}"/>
              </a:ext>
            </a:extLst>
          </p:cNvPr>
          <p:cNvSpPr txBox="1"/>
          <p:nvPr/>
        </p:nvSpPr>
        <p:spPr>
          <a:xfrm>
            <a:off x="4577583" y="2862249"/>
            <a:ext cx="30374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Calibri Light"/>
                <a:ea typeface="+mn-lt"/>
                <a:cs typeface="+mn-lt"/>
              </a:rPr>
              <a:t>BIA 686-A </a:t>
            </a:r>
            <a:endParaRPr lang="en-US" b="1">
              <a:latin typeface="Calibri Light"/>
              <a:ea typeface="Calibri Light"/>
              <a:cs typeface="Calibri Light"/>
            </a:endParaRPr>
          </a:p>
          <a:p>
            <a:pPr algn="ctr"/>
            <a:r>
              <a:rPr lang="en-US" sz="2400" b="1">
                <a:latin typeface="Calibri Light"/>
                <a:ea typeface="+mn-lt"/>
                <a:cs typeface="+mn-lt"/>
              </a:rPr>
              <a:t>Practicum In Analytics</a:t>
            </a:r>
            <a:endParaRPr lang="en-US" b="1">
              <a:latin typeface="Calibri Light"/>
              <a:ea typeface="Calibri Light"/>
              <a:cs typeface="Calibri Light"/>
            </a:endParaRPr>
          </a:p>
          <a:p>
            <a:pPr algn="ctr"/>
            <a:r>
              <a:rPr lang="en-US" sz="2400" b="1">
                <a:latin typeface="Calibri Light"/>
                <a:ea typeface="+mn-lt"/>
                <a:cs typeface="+mn-lt"/>
              </a:rPr>
              <a:t>Final Project</a:t>
            </a:r>
            <a:endParaRPr lang="en-US" b="1">
              <a:latin typeface="Calibri Light"/>
              <a:ea typeface="+mn-lt"/>
              <a:cs typeface="+mn-lt"/>
            </a:endParaRPr>
          </a:p>
        </p:txBody>
      </p:sp>
      <p:sp>
        <p:nvSpPr>
          <p:cNvPr id="5" name="TextBox 4">
            <a:extLst>
              <a:ext uri="{FF2B5EF4-FFF2-40B4-BE49-F238E27FC236}">
                <a16:creationId xmlns:a16="http://schemas.microsoft.com/office/drawing/2014/main" id="{7CEB5B85-5394-5B11-A7E1-9F42CD97653E}"/>
              </a:ext>
            </a:extLst>
          </p:cNvPr>
          <p:cNvSpPr txBox="1"/>
          <p:nvPr/>
        </p:nvSpPr>
        <p:spPr>
          <a:xfrm>
            <a:off x="1044465" y="4345370"/>
            <a:ext cx="2743200" cy="885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sz="2400" b="1">
                <a:ea typeface="Calibri"/>
                <a:cs typeface="Calibri"/>
              </a:rPr>
              <a:t>Guided by:</a:t>
            </a:r>
            <a:endParaRPr lang="en-US"/>
          </a:p>
          <a:p>
            <a:pPr algn="ctr">
              <a:lnSpc>
                <a:spcPct val="90000"/>
              </a:lnSpc>
              <a:spcBef>
                <a:spcPts val="1000"/>
              </a:spcBef>
            </a:pPr>
            <a:r>
              <a:rPr lang="en-US" sz="2400" b="1">
                <a:ea typeface="Calibri"/>
                <a:cs typeface="Calibri"/>
              </a:rPr>
              <a:t>Dr. Chris Asakiewicz</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66F8F-D221-2007-5ED5-57CB49BC05B5}"/>
              </a:ext>
            </a:extLst>
          </p:cNvPr>
          <p:cNvSpPr>
            <a:spLocks noGrp="1"/>
          </p:cNvSpPr>
          <p:nvPr>
            <p:ph type="title"/>
          </p:nvPr>
        </p:nvSpPr>
        <p:spPr>
          <a:xfrm>
            <a:off x="838200" y="365125"/>
            <a:ext cx="10515600" cy="1325563"/>
          </a:xfrm>
        </p:spPr>
        <p:txBody>
          <a:bodyPr>
            <a:normAutofit/>
          </a:bodyPr>
          <a:lstStyle/>
          <a:p>
            <a:r>
              <a:rPr lang="en-US" sz="4200">
                <a:latin typeface="Calibri"/>
                <a:ea typeface="Calibri Light"/>
                <a:cs typeface="Calibri Light"/>
              </a:rPr>
              <a:t>Dataset Highlights</a:t>
            </a:r>
            <a:r>
              <a:rPr lang="en-US" sz="4200">
                <a:ea typeface="Calibri Light"/>
                <a:cs typeface="Calibri Light"/>
              </a:rPr>
              <a:t> - </a:t>
            </a:r>
            <a:r>
              <a:rPr lang="en-US" sz="4200">
                <a:latin typeface="Calibri"/>
                <a:ea typeface="Calibri Light"/>
                <a:cs typeface="Calibri"/>
              </a:rPr>
              <a:t>Exploratory Data Analysis</a:t>
            </a: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C32805-F907-7DBE-A174-6B276A2FA549}"/>
              </a:ext>
            </a:extLst>
          </p:cNvPr>
          <p:cNvSpPr>
            <a:spLocks noGrp="1"/>
          </p:cNvSpPr>
          <p:nvPr>
            <p:ph idx="1"/>
          </p:nvPr>
        </p:nvSpPr>
        <p:spPr>
          <a:xfrm>
            <a:off x="838200" y="1929384"/>
            <a:ext cx="10515600" cy="4251960"/>
          </a:xfrm>
        </p:spPr>
        <p:txBody>
          <a:bodyPr vert="horz" lIns="91440" tIns="45720" rIns="91440" bIns="45720" rtlCol="0">
            <a:normAutofit/>
          </a:bodyPr>
          <a:lstStyle/>
          <a:p>
            <a:pPr marL="457200" indent="-457200"/>
            <a:r>
              <a:rPr lang="en-US" sz="2200" b="1">
                <a:ea typeface="+mn-lt"/>
                <a:cs typeface="+mn-lt"/>
              </a:rPr>
              <a:t>Income</a:t>
            </a:r>
            <a:r>
              <a:rPr lang="en-US" sz="2200">
                <a:ea typeface="+mn-lt"/>
                <a:cs typeface="+mn-lt"/>
              </a:rPr>
              <a:t> is one of the </a:t>
            </a:r>
            <a:r>
              <a:rPr lang="en-US" sz="2200" b="1">
                <a:ea typeface="+mn-lt"/>
                <a:cs typeface="+mn-lt"/>
              </a:rPr>
              <a:t>key indicator</a:t>
            </a:r>
            <a:r>
              <a:rPr lang="en-US" sz="2200">
                <a:ea typeface="+mn-lt"/>
                <a:cs typeface="+mn-lt"/>
              </a:rPr>
              <a:t> used to determine the amount a customer would spend.</a:t>
            </a:r>
          </a:p>
          <a:p>
            <a:pPr marL="457200" indent="-457200"/>
            <a:r>
              <a:rPr lang="en-US" sz="2200">
                <a:ea typeface="+mn-lt"/>
                <a:cs typeface="+mn-lt"/>
              </a:rPr>
              <a:t>Customers with graduate education and above tends to spend </a:t>
            </a:r>
            <a:r>
              <a:rPr lang="en-US" sz="2200" b="1">
                <a:ea typeface="+mn-lt"/>
                <a:cs typeface="+mn-lt"/>
              </a:rPr>
              <a:t>12 times higher</a:t>
            </a:r>
            <a:r>
              <a:rPr lang="en-US" sz="2200">
                <a:ea typeface="+mn-lt"/>
                <a:cs typeface="+mn-lt"/>
              </a:rPr>
              <a:t> than other customers.</a:t>
            </a:r>
          </a:p>
          <a:p>
            <a:pPr marL="457200" indent="-457200"/>
            <a:r>
              <a:rPr lang="en-US" sz="2200">
                <a:ea typeface="+mn-lt"/>
                <a:cs typeface="+mn-lt"/>
              </a:rPr>
              <a:t>Married customers spends more considering they have a family to take care of.</a:t>
            </a:r>
          </a:p>
          <a:p>
            <a:pPr marL="457200" indent="-457200"/>
            <a:r>
              <a:rPr lang="en-US" sz="2200">
                <a:ea typeface="+mn-lt"/>
                <a:cs typeface="+mn-lt"/>
              </a:rPr>
              <a:t>Segmented customers based on demographic and behavioral data, helps in enabling personalized marketing campaigns that cater to the specific needs and interests of each customer segment</a:t>
            </a:r>
          </a:p>
          <a:p>
            <a:pPr marL="457200" indent="-457200"/>
            <a:r>
              <a:rPr lang="en-US" sz="2200">
                <a:ea typeface="+mn-lt"/>
                <a:cs typeface="+mn-lt"/>
              </a:rPr>
              <a:t>Average spending range for each product is about $0-200.</a:t>
            </a:r>
          </a:p>
        </p:txBody>
      </p:sp>
    </p:spTree>
    <p:extLst>
      <p:ext uri="{BB962C8B-B14F-4D97-AF65-F5344CB8AC3E}">
        <p14:creationId xmlns:p14="http://schemas.microsoft.com/office/powerpoint/2010/main" val="16300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D060-24D9-2F0B-5F54-EDFB238AC361}"/>
              </a:ext>
            </a:extLst>
          </p:cNvPr>
          <p:cNvSpPr>
            <a:spLocks noGrp="1"/>
          </p:cNvSpPr>
          <p:nvPr>
            <p:ph type="title"/>
          </p:nvPr>
        </p:nvSpPr>
        <p:spPr>
          <a:xfrm>
            <a:off x="460153" y="152474"/>
            <a:ext cx="10515600" cy="1325563"/>
          </a:xfrm>
        </p:spPr>
        <p:txBody>
          <a:bodyPr/>
          <a:lstStyle/>
          <a:p>
            <a:r>
              <a:rPr lang="en-US">
                <a:cs typeface="Calibri Light"/>
              </a:rPr>
              <a:t>Methodology – RFM Analysis</a:t>
            </a:r>
            <a:endParaRPr lang="en-US"/>
          </a:p>
        </p:txBody>
      </p:sp>
      <p:sp>
        <p:nvSpPr>
          <p:cNvPr id="3" name="Content Placeholder 2">
            <a:extLst>
              <a:ext uri="{FF2B5EF4-FFF2-40B4-BE49-F238E27FC236}">
                <a16:creationId xmlns:a16="http://schemas.microsoft.com/office/drawing/2014/main" id="{1BF70297-07EB-F875-41EB-9858012FACD9}"/>
              </a:ext>
            </a:extLst>
          </p:cNvPr>
          <p:cNvSpPr>
            <a:spLocks noGrp="1"/>
          </p:cNvSpPr>
          <p:nvPr>
            <p:ph idx="1"/>
          </p:nvPr>
        </p:nvSpPr>
        <p:spPr>
          <a:xfrm>
            <a:off x="424712" y="1520907"/>
            <a:ext cx="5578700" cy="4561544"/>
          </a:xfrm>
        </p:spPr>
        <p:txBody>
          <a:bodyPr vert="horz" lIns="91440" tIns="45720" rIns="91440" bIns="45720" rtlCol="0" anchor="t">
            <a:noAutofit/>
          </a:bodyPr>
          <a:lstStyle/>
          <a:p>
            <a:r>
              <a:rPr lang="en-US" sz="2200">
                <a:solidFill>
                  <a:srgbClr val="141023"/>
                </a:solidFill>
                <a:ea typeface="+mn-lt"/>
                <a:cs typeface="+mn-lt"/>
              </a:rPr>
              <a:t>RFM analysis is a way to use data based on existing customer behavior to predict how a new customer is likely to act in the future. RFM stands for Recency, Frequency and Monetary.</a:t>
            </a:r>
          </a:p>
          <a:p>
            <a:r>
              <a:rPr lang="en-US" sz="2200">
                <a:solidFill>
                  <a:srgbClr val="141023"/>
                </a:solidFill>
                <a:ea typeface="+mn-lt"/>
                <a:cs typeface="+mn-lt"/>
              </a:rPr>
              <a:t>The dataset consists of the column recency, frequency (considered by num of total purchases) and monetary by total amount spend.</a:t>
            </a:r>
          </a:p>
          <a:p>
            <a:r>
              <a:rPr lang="en-US" sz="2200">
                <a:solidFill>
                  <a:srgbClr val="141023"/>
                </a:solidFill>
                <a:ea typeface="+mn-lt"/>
                <a:cs typeface="+mn-lt"/>
              </a:rPr>
              <a:t>Each of them are given scores from 1 – 5, and a final RFM score is calculated by adding weighted average of individual RFM score by ID.</a:t>
            </a:r>
          </a:p>
          <a:p>
            <a:r>
              <a:rPr lang="en-US" sz="2200">
                <a:solidFill>
                  <a:srgbClr val="141023"/>
                </a:solidFill>
                <a:ea typeface="+mn-lt"/>
                <a:cs typeface="+mn-lt"/>
              </a:rPr>
              <a:t>This RFM score is then used to determine segments of customers.</a:t>
            </a:r>
          </a:p>
          <a:p>
            <a:endParaRPr lang="en-US" sz="2200">
              <a:solidFill>
                <a:srgbClr val="141023"/>
              </a:solidFill>
              <a:ea typeface="+mn-lt"/>
              <a:cs typeface="+mn-lt"/>
            </a:endParaRPr>
          </a:p>
        </p:txBody>
      </p:sp>
      <p:pic>
        <p:nvPicPr>
          <p:cNvPr id="4" name="Picture 4" descr="Graphical user interface, application, table, Teams&#10;&#10;Description automatically generated">
            <a:extLst>
              <a:ext uri="{FF2B5EF4-FFF2-40B4-BE49-F238E27FC236}">
                <a16:creationId xmlns:a16="http://schemas.microsoft.com/office/drawing/2014/main" id="{F02C6603-2DFD-0853-1623-4508ACDA8E55}"/>
              </a:ext>
            </a:extLst>
          </p:cNvPr>
          <p:cNvPicPr>
            <a:picLocks noChangeAspect="1"/>
          </p:cNvPicPr>
          <p:nvPr/>
        </p:nvPicPr>
        <p:blipFill>
          <a:blip r:embed="rId2"/>
          <a:stretch>
            <a:fillRect/>
          </a:stretch>
        </p:blipFill>
        <p:spPr>
          <a:xfrm>
            <a:off x="6645501" y="1717266"/>
            <a:ext cx="5179784" cy="4173319"/>
          </a:xfrm>
          <a:prstGeom prst="rect">
            <a:avLst/>
          </a:prstGeom>
        </p:spPr>
      </p:pic>
    </p:spTree>
    <p:extLst>
      <p:ext uri="{BB962C8B-B14F-4D97-AF65-F5344CB8AC3E}">
        <p14:creationId xmlns:p14="http://schemas.microsoft.com/office/powerpoint/2010/main" val="105606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95517-20E2-A30F-9C59-BB94698D01F8}"/>
              </a:ext>
            </a:extLst>
          </p:cNvPr>
          <p:cNvSpPr>
            <a:spLocks noGrp="1"/>
          </p:cNvSpPr>
          <p:nvPr>
            <p:ph type="title"/>
          </p:nvPr>
        </p:nvSpPr>
        <p:spPr>
          <a:xfrm>
            <a:off x="873640" y="134327"/>
            <a:ext cx="8274254" cy="1251224"/>
          </a:xfrm>
        </p:spPr>
        <p:txBody>
          <a:bodyPr>
            <a:normAutofit/>
          </a:bodyPr>
          <a:lstStyle/>
          <a:p>
            <a:r>
              <a:rPr lang="en-US" sz="4000">
                <a:ea typeface="Calibri Light"/>
                <a:cs typeface="Calibri Light"/>
              </a:rPr>
              <a:t> RFM Analysis</a:t>
            </a:r>
            <a:endParaRPr lang="en-US" sz="4000"/>
          </a:p>
        </p:txBody>
      </p:sp>
      <p:pic>
        <p:nvPicPr>
          <p:cNvPr id="4" name="Picture 4" descr="Chart, bar chart&#10;&#10;Description automatically generated">
            <a:extLst>
              <a:ext uri="{FF2B5EF4-FFF2-40B4-BE49-F238E27FC236}">
                <a16:creationId xmlns:a16="http://schemas.microsoft.com/office/drawing/2014/main" id="{F2C0CBA1-291B-76F2-3CAF-A3A456B04B39}"/>
              </a:ext>
            </a:extLst>
          </p:cNvPr>
          <p:cNvPicPr>
            <a:picLocks noChangeAspect="1"/>
          </p:cNvPicPr>
          <p:nvPr/>
        </p:nvPicPr>
        <p:blipFill>
          <a:blip r:embed="rId2"/>
          <a:stretch>
            <a:fillRect/>
          </a:stretch>
        </p:blipFill>
        <p:spPr>
          <a:xfrm>
            <a:off x="838198" y="1354912"/>
            <a:ext cx="10637460" cy="4766690"/>
          </a:xfrm>
          <a:prstGeom prst="rect">
            <a:avLst/>
          </a:prstGeom>
        </p:spPr>
      </p:pic>
    </p:spTree>
    <p:extLst>
      <p:ext uri="{BB962C8B-B14F-4D97-AF65-F5344CB8AC3E}">
        <p14:creationId xmlns:p14="http://schemas.microsoft.com/office/powerpoint/2010/main" val="320183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1277BC65-A200-CBD1-CBD6-1F85E43507E1}"/>
              </a:ext>
            </a:extLst>
          </p:cNvPr>
          <p:cNvGraphicFramePr>
            <a:graphicFrameLocks noGrp="1"/>
          </p:cNvGraphicFramePr>
          <p:nvPr>
            <p:ph idx="1"/>
            <p:extLst>
              <p:ext uri="{D42A27DB-BD31-4B8C-83A1-F6EECF244321}">
                <p14:modId xmlns:p14="http://schemas.microsoft.com/office/powerpoint/2010/main" val="3566563442"/>
              </p:ext>
            </p:extLst>
          </p:nvPr>
        </p:nvGraphicFramePr>
        <p:xfrm>
          <a:off x="838790" y="578883"/>
          <a:ext cx="10506457" cy="5684412"/>
        </p:xfrm>
        <a:graphic>
          <a:graphicData uri="http://schemas.openxmlformats.org/drawingml/2006/table">
            <a:tbl>
              <a:tblPr firstRow="1" bandRow="1">
                <a:noFill/>
                <a:tableStyleId>{5C22544A-7EE6-4342-B048-85BDC9FD1C3A}</a:tableStyleId>
              </a:tblPr>
              <a:tblGrid>
                <a:gridCol w="2230026">
                  <a:extLst>
                    <a:ext uri="{9D8B030D-6E8A-4147-A177-3AD203B41FA5}">
                      <a16:colId xmlns:a16="http://schemas.microsoft.com/office/drawing/2014/main" val="2003355868"/>
                    </a:ext>
                  </a:extLst>
                </a:gridCol>
                <a:gridCol w="6118018">
                  <a:extLst>
                    <a:ext uri="{9D8B030D-6E8A-4147-A177-3AD203B41FA5}">
                      <a16:colId xmlns:a16="http://schemas.microsoft.com/office/drawing/2014/main" val="273422590"/>
                    </a:ext>
                  </a:extLst>
                </a:gridCol>
                <a:gridCol w="2158413">
                  <a:extLst>
                    <a:ext uri="{9D8B030D-6E8A-4147-A177-3AD203B41FA5}">
                      <a16:colId xmlns:a16="http://schemas.microsoft.com/office/drawing/2014/main" val="2683587275"/>
                    </a:ext>
                  </a:extLst>
                </a:gridCol>
              </a:tblGrid>
              <a:tr h="396587">
                <a:tc>
                  <a:txBody>
                    <a:bodyPr/>
                    <a:lstStyle/>
                    <a:p>
                      <a:pPr algn="l" fontAlgn="base"/>
                      <a:r>
                        <a:rPr lang="en-US" sz="900" b="1" cap="all" spc="60">
                          <a:solidFill>
                            <a:schemeClr val="tx1"/>
                          </a:solidFill>
                          <a:effectLst/>
                        </a:rPr>
                        <a:t>Segment​</a:t>
                      </a:r>
                      <a:endParaRPr lang="en-US" sz="900" b="1" i="0" cap="all" spc="60">
                        <a:solidFill>
                          <a:schemeClr val="tx1"/>
                        </a:solidFill>
                        <a:effectLst/>
                      </a:endParaRPr>
                    </a:p>
                  </a:txBody>
                  <a:tcPr marL="71227" marR="71227" marT="71227" marB="71227" anchor="b">
                    <a:lnL w="12700" cmpd="sng">
                      <a:noFill/>
                    </a:lnL>
                    <a:lnR w="12700" cmpd="sng">
                      <a:noFill/>
                    </a:lnR>
                    <a:lnT w="12700" cmpd="sng">
                      <a:noFill/>
                    </a:lnT>
                    <a:lnB w="38100" cmpd="sng">
                      <a:noFill/>
                    </a:lnB>
                    <a:noFill/>
                  </a:tcPr>
                </a:tc>
                <a:tc>
                  <a:txBody>
                    <a:bodyPr/>
                    <a:lstStyle/>
                    <a:p>
                      <a:pPr algn="l" fontAlgn="base"/>
                      <a:r>
                        <a:rPr lang="en-US" sz="900" b="1" cap="all" spc="60">
                          <a:solidFill>
                            <a:schemeClr val="tx1"/>
                          </a:solidFill>
                          <a:effectLst/>
                        </a:rPr>
                        <a:t>Description​</a:t>
                      </a:r>
                      <a:endParaRPr lang="en-US" sz="900" b="1" i="0" cap="all" spc="60">
                        <a:solidFill>
                          <a:schemeClr val="tx1"/>
                        </a:solidFill>
                        <a:effectLst/>
                      </a:endParaRPr>
                    </a:p>
                  </a:txBody>
                  <a:tcPr marL="71227" marR="71227" marT="71227" marB="71227" anchor="b">
                    <a:lnL w="12700" cmpd="sng">
                      <a:noFill/>
                    </a:lnL>
                    <a:lnR w="12700" cmpd="sng">
                      <a:noFill/>
                    </a:lnR>
                    <a:lnT w="12700" cmpd="sng">
                      <a:noFill/>
                    </a:lnT>
                    <a:lnB w="38100" cmpd="sng">
                      <a:noFill/>
                    </a:lnB>
                    <a:noFill/>
                  </a:tcPr>
                </a:tc>
                <a:tc>
                  <a:txBody>
                    <a:bodyPr/>
                    <a:lstStyle/>
                    <a:p>
                      <a:pPr algn="l" fontAlgn="base"/>
                      <a:r>
                        <a:rPr lang="en-US" sz="900" b="1" cap="all" spc="60">
                          <a:solidFill>
                            <a:schemeClr val="tx1"/>
                          </a:solidFill>
                          <a:effectLst/>
                        </a:rPr>
                        <a:t>Percentage​</a:t>
                      </a:r>
                      <a:endParaRPr lang="en-US" sz="900" b="1" i="0" cap="all" spc="60">
                        <a:solidFill>
                          <a:schemeClr val="tx1"/>
                        </a:solidFill>
                        <a:effectLst/>
                      </a:endParaRPr>
                    </a:p>
                  </a:txBody>
                  <a:tcPr marL="71227" marR="71227" marT="71227" marB="71227" anchor="b">
                    <a:lnL w="12700" cmpd="sng">
                      <a:noFill/>
                    </a:lnL>
                    <a:lnR w="12700" cmpd="sng">
                      <a:noFill/>
                    </a:lnR>
                    <a:lnT w="12700" cmpd="sng">
                      <a:noFill/>
                    </a:lnT>
                    <a:lnB w="38100" cmpd="sng">
                      <a:noFill/>
                    </a:lnB>
                    <a:noFill/>
                  </a:tcPr>
                </a:tc>
                <a:extLst>
                  <a:ext uri="{0D108BD9-81ED-4DB2-BD59-A6C34878D82A}">
                    <a16:rowId xmlns:a16="http://schemas.microsoft.com/office/drawing/2014/main" val="1405939304"/>
                  </a:ext>
                </a:extLst>
              </a:tr>
              <a:tr h="411275">
                <a:tc>
                  <a:txBody>
                    <a:bodyPr/>
                    <a:lstStyle/>
                    <a:p>
                      <a:pPr algn="l" fontAlgn="base"/>
                      <a:r>
                        <a:rPr lang="en-US" sz="1200" cap="none" spc="0">
                          <a:solidFill>
                            <a:schemeClr val="tx1"/>
                          </a:solidFill>
                          <a:effectLst/>
                        </a:rPr>
                        <a:t>r'5[4-5]'​</a:t>
                      </a:r>
                      <a:endParaRPr lang="en-US" sz="1200" b="0" i="0" cap="none" spc="0">
                        <a:solidFill>
                          <a:schemeClr val="tx1"/>
                        </a:solidFill>
                        <a:effectLst/>
                      </a:endParaRPr>
                    </a:p>
                  </a:txBody>
                  <a:tcPr marL="71227" marR="71227" marT="35613" marB="71227" anchor="ctr">
                    <a:lnL w="12700" cap="flat" cmpd="sng" algn="ctr">
                      <a:noFill/>
                      <a:prstDash val="solid"/>
                    </a:lnL>
                    <a:lnR w="12700" cmpd="sng">
                      <a:noFill/>
                      <a:prstDash val="solid"/>
                    </a:lnR>
                    <a:lnT w="38100" cmpd="sng">
                      <a:noFill/>
                    </a:lnT>
                    <a:lnB w="12700" cmpd="sng">
                      <a:noFill/>
                      <a:prstDash val="solid"/>
                    </a:lnB>
                    <a:noFill/>
                  </a:tcPr>
                </a:tc>
                <a:tc>
                  <a:txBody>
                    <a:bodyPr/>
                    <a:lstStyle/>
                    <a:p>
                      <a:pPr algn="l" fontAlgn="base"/>
                      <a:r>
                        <a:rPr lang="en-US" sz="1200" cap="none" spc="0">
                          <a:solidFill>
                            <a:schemeClr val="tx1"/>
                          </a:solidFill>
                          <a:effectLst/>
                        </a:rPr>
                        <a:t>Champions: Bought recently, buy often and spend the most.​</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38100" cmpd="sng">
                      <a:noFill/>
                    </a:lnT>
                    <a:lnB w="12700" cmpd="sng">
                      <a:noFill/>
                      <a:prstDash val="solid"/>
                    </a:lnB>
                    <a:noFill/>
                  </a:tcPr>
                </a:tc>
                <a:tc>
                  <a:txBody>
                    <a:bodyPr/>
                    <a:lstStyle/>
                    <a:p>
                      <a:pPr algn="l" fontAlgn="base"/>
                      <a:r>
                        <a:rPr lang="en-US" sz="1200" cap="none" spc="0">
                          <a:solidFill>
                            <a:schemeClr val="tx1"/>
                          </a:solidFill>
                          <a:effectLst/>
                        </a:rPr>
                        <a:t>7.6%​</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635207948"/>
                  </a:ext>
                </a:extLst>
              </a:tr>
              <a:tr h="411275">
                <a:tc>
                  <a:txBody>
                    <a:bodyPr/>
                    <a:lstStyle/>
                    <a:p>
                      <a:pPr algn="l" fontAlgn="base"/>
                      <a:r>
                        <a:rPr lang="en-US" sz="1200" cap="none" spc="0">
                          <a:solidFill>
                            <a:schemeClr val="tx1"/>
                          </a:solidFill>
                          <a:effectLst/>
                        </a:rPr>
                        <a:t>r'[3-4][4-5]'​</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Loyal Customers: Spend good money with us often. Responsive to promotions.​</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15%​</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83613722"/>
                  </a:ext>
                </a:extLst>
              </a:tr>
              <a:tr h="646290">
                <a:tc>
                  <a:txBody>
                    <a:bodyPr/>
                    <a:lstStyle/>
                    <a:p>
                      <a:pPr algn="l" fontAlgn="base"/>
                      <a:r>
                        <a:rPr lang="en-US" sz="1200" cap="none" spc="0">
                          <a:solidFill>
                            <a:schemeClr val="tx1"/>
                          </a:solidFill>
                          <a:effectLst/>
                        </a:rPr>
                        <a:t>r'[4-5][2-3]'​</a:t>
                      </a:r>
                      <a:endParaRPr lang="en-US" sz="1200" b="0" i="0" cap="none" spc="0">
                        <a:solidFill>
                          <a:schemeClr val="tx1"/>
                        </a:solidFill>
                        <a:effectLst/>
                      </a:endParaRPr>
                    </a:p>
                  </a:txBody>
                  <a:tcPr marL="71227" marR="71227" marT="35613" marB="71227"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Potential Loyalist: Recent customers but spent a good amount and bought more than once.​</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15%​</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03046441"/>
                  </a:ext>
                </a:extLst>
              </a:tr>
              <a:tr h="411275">
                <a:tc>
                  <a:txBody>
                    <a:bodyPr/>
                    <a:lstStyle/>
                    <a:p>
                      <a:pPr algn="l" fontAlgn="base"/>
                      <a:r>
                        <a:rPr lang="en-US" sz="1200" cap="none" spc="0">
                          <a:solidFill>
                            <a:schemeClr val="tx1"/>
                          </a:solidFill>
                          <a:effectLst/>
                        </a:rPr>
                        <a:t>r'51'​</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New Customers: Bought most recently, but not often.​</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5.3%​</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09428107"/>
                  </a:ext>
                </a:extLst>
              </a:tr>
              <a:tr h="411275">
                <a:tc>
                  <a:txBody>
                    <a:bodyPr/>
                    <a:lstStyle/>
                    <a:p>
                      <a:pPr algn="l" fontAlgn="base"/>
                      <a:r>
                        <a:rPr lang="en-US" sz="1200" cap="none" spc="0">
                          <a:solidFill>
                            <a:schemeClr val="tx1"/>
                          </a:solidFill>
                          <a:effectLst/>
                        </a:rPr>
                        <a:t>r'41'​</a:t>
                      </a:r>
                      <a:endParaRPr lang="en-US" sz="1200" b="0" i="0" cap="none" spc="0">
                        <a:solidFill>
                          <a:schemeClr val="tx1"/>
                        </a:solidFill>
                        <a:effectLst/>
                      </a:endParaRPr>
                    </a:p>
                  </a:txBody>
                  <a:tcPr marL="71227" marR="71227" marT="35613" marB="71227"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Promising: Recent shoppers but haven’t spent much.​</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4.9%​</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08263668"/>
                  </a:ext>
                </a:extLst>
              </a:tr>
              <a:tr h="646290">
                <a:tc>
                  <a:txBody>
                    <a:bodyPr/>
                    <a:lstStyle/>
                    <a:p>
                      <a:pPr algn="l" fontAlgn="base"/>
                      <a:r>
                        <a:rPr lang="en-US" sz="1200" cap="none" spc="0">
                          <a:solidFill>
                            <a:schemeClr val="tx1"/>
                          </a:solidFill>
                          <a:effectLst/>
                        </a:rPr>
                        <a:t>r'33'​</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Need Attention: Above average recency, frequency and monetary values. May not have bought very recently.​</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3.8%​</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50870897"/>
                  </a:ext>
                </a:extLst>
              </a:tr>
              <a:tr h="646290">
                <a:tc>
                  <a:txBody>
                    <a:bodyPr/>
                    <a:lstStyle/>
                    <a:p>
                      <a:pPr algn="l" fontAlgn="base"/>
                      <a:r>
                        <a:rPr lang="en-US" sz="1200" cap="none" spc="0">
                          <a:solidFill>
                            <a:schemeClr val="tx1"/>
                          </a:solidFill>
                          <a:effectLst/>
                        </a:rPr>
                        <a:t>r'3[1-2]'​</a:t>
                      </a:r>
                      <a:endParaRPr lang="en-US" sz="1200" b="0" i="0" cap="none" spc="0">
                        <a:solidFill>
                          <a:schemeClr val="tx1"/>
                        </a:solidFill>
                        <a:effectLst/>
                      </a:endParaRPr>
                    </a:p>
                  </a:txBody>
                  <a:tcPr marL="71227" marR="71227" marT="35613" marB="71227"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About To Sleep: Below average recency, frequency and monetary values. Will lose them if not reactivated.​</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8.2%​</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56616162"/>
                  </a:ext>
                </a:extLst>
              </a:tr>
              <a:tr h="646290">
                <a:tc>
                  <a:txBody>
                    <a:bodyPr/>
                    <a:lstStyle/>
                    <a:p>
                      <a:pPr algn="l" fontAlgn="base"/>
                      <a:r>
                        <a:rPr lang="en-US" sz="1200" cap="none" spc="0">
                          <a:solidFill>
                            <a:schemeClr val="tx1"/>
                          </a:solidFill>
                          <a:effectLst/>
                        </a:rPr>
                        <a:t>r'[1-2][3-4]'​</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At Risk: Spent big money and purchased often. But long time ago. Need to bring them back.​</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17%​</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18203831"/>
                  </a:ext>
                </a:extLst>
              </a:tr>
              <a:tr h="646290">
                <a:tc>
                  <a:txBody>
                    <a:bodyPr/>
                    <a:lstStyle/>
                    <a:p>
                      <a:pPr algn="l" fontAlgn="base"/>
                      <a:r>
                        <a:rPr lang="en-US" sz="1200" cap="none" spc="0">
                          <a:solidFill>
                            <a:schemeClr val="tx1"/>
                          </a:solidFill>
                          <a:effectLst/>
                        </a:rPr>
                        <a:t>r'[1-2]5'​</a:t>
                      </a:r>
                      <a:endParaRPr lang="en-US" sz="1200" b="0" i="0" cap="none" spc="0">
                        <a:solidFill>
                          <a:schemeClr val="tx1"/>
                        </a:solidFill>
                        <a:effectLst/>
                      </a:endParaRPr>
                    </a:p>
                  </a:txBody>
                  <a:tcPr marL="71227" marR="71227" marT="35613" marB="71227"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Can’t Lose Them: Made biggest purchases, and often. But haven’t returned for a long time.​</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US" sz="1200" cap="none" spc="0">
                          <a:solidFill>
                            <a:schemeClr val="tx1"/>
                          </a:solidFill>
                          <a:effectLst/>
                        </a:rPr>
                        <a:t>7.1%​</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77836791"/>
                  </a:ext>
                </a:extLst>
              </a:tr>
              <a:tr h="411275">
                <a:tc>
                  <a:txBody>
                    <a:bodyPr/>
                    <a:lstStyle/>
                    <a:p>
                      <a:pPr algn="l" fontAlgn="base"/>
                      <a:r>
                        <a:rPr lang="en-US" sz="1200" cap="none" spc="0">
                          <a:solidFill>
                            <a:schemeClr val="tx1"/>
                          </a:solidFill>
                          <a:effectLst/>
                        </a:rPr>
                        <a:t>r'[1-2][1-2]'​</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Hibernating: Last purchase was long back, low spenders and bought seldomly.​</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15.4%​</a:t>
                      </a:r>
                      <a:endParaRPr lang="en-US" sz="1200" b="0" i="0" cap="none" spc="0">
                        <a:solidFill>
                          <a:schemeClr val="tx1"/>
                        </a:solidFill>
                        <a:effectLst/>
                      </a:endParaRPr>
                    </a:p>
                  </a:txBody>
                  <a:tcPr marL="71227" marR="71227" marT="35613" marB="7122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78423227"/>
                  </a:ext>
                </a:extLst>
              </a:tr>
            </a:tbl>
          </a:graphicData>
        </a:graphic>
      </p:graphicFrame>
    </p:spTree>
    <p:extLst>
      <p:ext uri="{BB962C8B-B14F-4D97-AF65-F5344CB8AC3E}">
        <p14:creationId xmlns:p14="http://schemas.microsoft.com/office/powerpoint/2010/main" val="385399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13DE2-2004-4892-1E3B-B4B22EA65E14}"/>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Highlights – RFM Analysis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FBDA4D-6415-D201-B27B-390C4AE49BFB}"/>
              </a:ext>
            </a:extLst>
          </p:cNvPr>
          <p:cNvSpPr>
            <a:spLocks noGrp="1"/>
          </p:cNvSpPr>
          <p:nvPr>
            <p:ph idx="1"/>
          </p:nvPr>
        </p:nvSpPr>
        <p:spPr>
          <a:xfrm>
            <a:off x="890752" y="2073901"/>
            <a:ext cx="10515600" cy="4251960"/>
          </a:xfrm>
        </p:spPr>
        <p:txBody>
          <a:bodyPr vert="horz" lIns="91440" tIns="45720" rIns="91440" bIns="45720" rtlCol="0" anchor="t">
            <a:normAutofit/>
          </a:bodyPr>
          <a:lstStyle/>
          <a:p>
            <a:r>
              <a:rPr lang="en-US" sz="2200" b="1" dirty="0">
                <a:cs typeface="Calibri"/>
              </a:rPr>
              <a:t>Increase loyalty and customer engagement</a:t>
            </a:r>
            <a:r>
              <a:rPr lang="en-US" sz="2200" dirty="0">
                <a:cs typeface="Calibri"/>
              </a:rPr>
              <a:t> - Use timely promotions and instructive content to stay in touch with recent or new clients. This will certainly boost their engagement with the company.</a:t>
            </a:r>
          </a:p>
          <a:p>
            <a:r>
              <a:rPr lang="en-US" sz="2200" b="1" dirty="0">
                <a:cs typeface="Calibri"/>
              </a:rPr>
              <a:t>Decrease churn</a:t>
            </a:r>
            <a:r>
              <a:rPr lang="en-US" sz="2200" dirty="0">
                <a:cs typeface="Calibri"/>
              </a:rPr>
              <a:t> - Send personalized communications to customers in at risk, need attention, and about to sleep segments; provide discounts for regular customers, or offer surveys that assist in identifying and addressing any issues.</a:t>
            </a:r>
            <a:endParaRPr lang="en-US" dirty="0"/>
          </a:p>
          <a:p>
            <a:r>
              <a:rPr lang="en-US" sz="2200" b="1">
                <a:ea typeface="Calibri"/>
                <a:cs typeface="Calibri"/>
              </a:rPr>
              <a:t>Reduce marketing costs - </a:t>
            </a:r>
            <a:r>
              <a:rPr lang="en-US" sz="2200" dirty="0">
                <a:ea typeface="Calibri"/>
                <a:cs typeface="Calibri"/>
              </a:rPr>
              <a:t>Reduce costs by focusing quickly and easily on smaller segments that are more likely to produce revenue and use insights from RFM analysis to optimize campaigns going forward. For customers in segment of at risk, need attention, and can't lose them.</a:t>
            </a:r>
            <a:endParaRPr lang="en-US" sz="2200" b="1">
              <a:latin typeface="Calibri"/>
              <a:ea typeface="Calibri"/>
              <a:cs typeface="Calibri"/>
            </a:endParaRPr>
          </a:p>
        </p:txBody>
      </p:sp>
    </p:spTree>
    <p:extLst>
      <p:ext uri="{BB962C8B-B14F-4D97-AF65-F5344CB8AC3E}">
        <p14:creationId xmlns:p14="http://schemas.microsoft.com/office/powerpoint/2010/main" val="73866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B3ED9-6BDD-44EC-00CF-5FD58AAC5009}"/>
              </a:ext>
            </a:extLst>
          </p:cNvPr>
          <p:cNvSpPr>
            <a:spLocks noGrp="1"/>
          </p:cNvSpPr>
          <p:nvPr>
            <p:ph type="title"/>
          </p:nvPr>
        </p:nvSpPr>
        <p:spPr>
          <a:xfrm>
            <a:off x="838200" y="365125"/>
            <a:ext cx="10515600" cy="1325563"/>
          </a:xfrm>
        </p:spPr>
        <p:txBody>
          <a:bodyPr>
            <a:normAutofit/>
          </a:bodyPr>
          <a:lstStyle/>
          <a:p>
            <a:r>
              <a:rPr lang="en-US">
                <a:ea typeface="Calibri Light"/>
                <a:cs typeface="Calibri Light"/>
              </a:rPr>
              <a:t>Methodology and Highlights – Churn Prediction</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965E3A-E74B-5B1D-5677-7B0034301F5C}"/>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2200">
                <a:cs typeface="Calibri"/>
              </a:rPr>
              <a:t>To support the outcomes of RFM analysis, we use </a:t>
            </a:r>
            <a:r>
              <a:rPr lang="en-US" sz="2200">
                <a:solidFill>
                  <a:srgbClr val="000000"/>
                </a:solidFill>
                <a:ea typeface="+mn-lt"/>
                <a:cs typeface="+mn-lt"/>
              </a:rPr>
              <a:t>churn prediction scenario using logistic regression which helps us to predict customers at high risk and low risk churning.</a:t>
            </a:r>
          </a:p>
          <a:p>
            <a:r>
              <a:rPr lang="en-US" sz="2200">
                <a:solidFill>
                  <a:srgbClr val="000000"/>
                </a:solidFill>
                <a:cs typeface="Calibri" panose="020F0502020204030204"/>
              </a:rPr>
              <a:t>Recency, Income and Complain were used as feature columns.</a:t>
            </a:r>
          </a:p>
          <a:p>
            <a:r>
              <a:rPr lang="en-US" sz="2200">
                <a:solidFill>
                  <a:srgbClr val="000000"/>
                </a:solidFill>
                <a:ea typeface="+mn-lt"/>
                <a:cs typeface="+mn-lt"/>
              </a:rPr>
              <a:t>We found that customers in the "</a:t>
            </a:r>
            <a:r>
              <a:rPr lang="en-US" sz="2200" err="1">
                <a:solidFill>
                  <a:srgbClr val="000000"/>
                </a:solidFill>
                <a:ea typeface="+mn-lt"/>
                <a:cs typeface="+mn-lt"/>
              </a:rPr>
              <a:t>at_Risk</a:t>
            </a:r>
            <a:r>
              <a:rPr lang="en-US" sz="2200">
                <a:solidFill>
                  <a:srgbClr val="000000"/>
                </a:solidFill>
                <a:ea typeface="+mn-lt"/>
                <a:cs typeface="+mn-lt"/>
              </a:rPr>
              <a:t>", "hibernating", and "</a:t>
            </a:r>
            <a:r>
              <a:rPr lang="en-US" sz="2200" err="1">
                <a:solidFill>
                  <a:srgbClr val="000000"/>
                </a:solidFill>
                <a:ea typeface="+mn-lt"/>
                <a:cs typeface="+mn-lt"/>
              </a:rPr>
              <a:t>need_attention</a:t>
            </a:r>
            <a:r>
              <a:rPr lang="en-US" sz="2200">
                <a:solidFill>
                  <a:srgbClr val="000000"/>
                </a:solidFill>
                <a:ea typeface="+mn-lt"/>
                <a:cs typeface="+mn-lt"/>
              </a:rPr>
              <a:t>" segments.</a:t>
            </a:r>
            <a:endParaRPr lang="en-US" sz="2200">
              <a:solidFill>
                <a:srgbClr val="000000"/>
              </a:solidFill>
              <a:cs typeface="Calibri" panose="020F0502020204030204"/>
            </a:endParaRPr>
          </a:p>
          <a:p>
            <a:pPr marL="0" indent="0">
              <a:buNone/>
            </a:pPr>
            <a:r>
              <a:rPr lang="en-US" sz="2200">
                <a:solidFill>
                  <a:srgbClr val="000000"/>
                </a:solidFill>
                <a:cs typeface="Calibri" panose="020F0502020204030204"/>
              </a:rPr>
              <a:t>The "</a:t>
            </a:r>
            <a:r>
              <a:rPr lang="en-US" sz="2200" err="1">
                <a:solidFill>
                  <a:srgbClr val="000000"/>
                </a:solidFill>
                <a:cs typeface="Calibri" panose="020F0502020204030204"/>
              </a:rPr>
              <a:t>at_Risk</a:t>
            </a:r>
            <a:r>
              <a:rPr lang="en-US" sz="2200">
                <a:solidFill>
                  <a:srgbClr val="000000"/>
                </a:solidFill>
                <a:cs typeface="Calibri" panose="020F0502020204030204"/>
              </a:rPr>
              <a:t>" segment has a high risk of churn, with a predicted churn rate of 47%.</a:t>
            </a:r>
            <a:endParaRPr lang="en-US"/>
          </a:p>
          <a:p>
            <a:pPr marL="0" indent="0">
              <a:buNone/>
            </a:pPr>
            <a:r>
              <a:rPr lang="en-US" sz="2200">
                <a:solidFill>
                  <a:srgbClr val="000000"/>
                </a:solidFill>
                <a:cs typeface="Calibri" panose="020F0502020204030204"/>
              </a:rPr>
              <a:t>The "hibernating" segment has a medium risk of churn, with a predicted churn rate of 24%.</a:t>
            </a:r>
            <a:endParaRPr lang="en-US"/>
          </a:p>
          <a:p>
            <a:pPr marL="0" indent="0">
              <a:buNone/>
            </a:pPr>
            <a:r>
              <a:rPr lang="en-US" sz="2200">
                <a:solidFill>
                  <a:srgbClr val="000000"/>
                </a:solidFill>
                <a:cs typeface="Calibri" panose="020F0502020204030204"/>
              </a:rPr>
              <a:t>The "</a:t>
            </a:r>
            <a:r>
              <a:rPr lang="en-US" sz="2200" err="1">
                <a:solidFill>
                  <a:srgbClr val="000000"/>
                </a:solidFill>
                <a:cs typeface="Calibri" panose="020F0502020204030204"/>
              </a:rPr>
              <a:t>need_attention</a:t>
            </a:r>
            <a:r>
              <a:rPr lang="en-US" sz="2200">
                <a:solidFill>
                  <a:srgbClr val="000000"/>
                </a:solidFill>
                <a:cs typeface="Calibri" panose="020F0502020204030204"/>
              </a:rPr>
              <a:t>" segment also has a medium risk of churn, with a predicted churn rate of 27%.</a:t>
            </a:r>
            <a:endParaRPr lang="en-US"/>
          </a:p>
          <a:p>
            <a:pPr marL="0" indent="0">
              <a:buNone/>
            </a:pPr>
            <a:r>
              <a:rPr lang="en-US" sz="2200">
                <a:cs typeface="Calibri"/>
              </a:rPr>
              <a:t>On the other hand, the "champions", "</a:t>
            </a:r>
            <a:r>
              <a:rPr lang="en-US" sz="2200" err="1">
                <a:cs typeface="Calibri"/>
              </a:rPr>
              <a:t>loyal_customers</a:t>
            </a:r>
            <a:r>
              <a:rPr lang="en-US" sz="2200">
                <a:cs typeface="Calibri"/>
              </a:rPr>
              <a:t>", and "</a:t>
            </a:r>
            <a:r>
              <a:rPr lang="en-US" sz="2200" err="1">
                <a:cs typeface="Calibri"/>
              </a:rPr>
              <a:t>potential_loyalists</a:t>
            </a:r>
            <a:r>
              <a:rPr lang="en-US" sz="2200">
                <a:cs typeface="Calibri"/>
              </a:rPr>
              <a:t>" segments have a low risk of churn, with predicted churn rates of 0.99%, 12%, and 12%, respectively.</a:t>
            </a:r>
            <a:endParaRPr lang="en-US"/>
          </a:p>
          <a:p>
            <a:endParaRPr lang="en-US" sz="2200">
              <a:solidFill>
                <a:srgbClr val="000000"/>
              </a:solidFill>
              <a:cs typeface="Calibri" panose="020F0502020204030204"/>
            </a:endParaRPr>
          </a:p>
        </p:txBody>
      </p:sp>
    </p:spTree>
    <p:extLst>
      <p:ext uri="{BB962C8B-B14F-4D97-AF65-F5344CB8AC3E}">
        <p14:creationId xmlns:p14="http://schemas.microsoft.com/office/powerpoint/2010/main" val="10572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C76FF-A46C-EB08-0FCD-9E10A93C18DF}"/>
              </a:ext>
            </a:extLst>
          </p:cNvPr>
          <p:cNvSpPr>
            <a:spLocks noGrp="1"/>
          </p:cNvSpPr>
          <p:nvPr>
            <p:ph type="title"/>
          </p:nvPr>
        </p:nvSpPr>
        <p:spPr>
          <a:xfrm>
            <a:off x="838200" y="365125"/>
            <a:ext cx="10515600" cy="1325563"/>
          </a:xfrm>
        </p:spPr>
        <p:txBody>
          <a:bodyPr>
            <a:normAutofit/>
          </a:bodyPr>
          <a:lstStyle/>
          <a:p>
            <a:r>
              <a:rPr lang="en-US" sz="5400">
                <a:cs typeface="Calibri Light"/>
              </a:rPr>
              <a:t>Retention Strategies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D0FA2972-0D83-5A0A-5C4A-34452E586691}"/>
              </a:ext>
            </a:extLst>
          </p:cNvPr>
          <p:cNvGraphicFramePr>
            <a:graphicFrameLocks noGrp="1"/>
          </p:cNvGraphicFramePr>
          <p:nvPr>
            <p:ph idx="1"/>
          </p:nvPr>
        </p:nvGraphicFramePr>
        <p:xfrm>
          <a:off x="775741" y="2454040"/>
          <a:ext cx="10515600" cy="2802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66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7F91-7E12-7215-F735-46BE076ED45E}"/>
              </a:ext>
            </a:extLst>
          </p:cNvPr>
          <p:cNvSpPr>
            <a:spLocks noGrp="1"/>
          </p:cNvSpPr>
          <p:nvPr>
            <p:ph type="title"/>
          </p:nvPr>
        </p:nvSpPr>
        <p:spPr>
          <a:xfrm>
            <a:off x="838200" y="365125"/>
            <a:ext cx="10515600" cy="1325563"/>
          </a:xfrm>
        </p:spPr>
        <p:txBody>
          <a:bodyPr>
            <a:normAutofit fontScale="90000"/>
          </a:bodyPr>
          <a:lstStyle/>
          <a:p>
            <a:r>
              <a:rPr lang="en-US" sz="5400">
                <a:ea typeface="Calibri Light"/>
                <a:cs typeface="Calibri Light"/>
              </a:rPr>
              <a:t>Methodology – Predicting Campaign Response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D23BF4-0B21-D4B9-8C67-A92B92B4F75D}"/>
              </a:ext>
            </a:extLst>
          </p:cNvPr>
          <p:cNvSpPr>
            <a:spLocks noGrp="1"/>
          </p:cNvSpPr>
          <p:nvPr>
            <p:ph idx="1"/>
          </p:nvPr>
        </p:nvSpPr>
        <p:spPr>
          <a:xfrm>
            <a:off x="838200" y="2152729"/>
            <a:ext cx="10515600" cy="4068029"/>
          </a:xfrm>
        </p:spPr>
        <p:txBody>
          <a:bodyPr vert="horz" lIns="91440" tIns="45720" rIns="91440" bIns="45720" rtlCol="0" anchor="t">
            <a:noAutofit/>
          </a:bodyPr>
          <a:lstStyle/>
          <a:p>
            <a:r>
              <a:rPr lang="en-US" sz="2400">
                <a:ea typeface="Calibri"/>
                <a:cs typeface="Calibri"/>
              </a:rPr>
              <a:t>Analyzed the response rates of previous campaigns for each cluster to optimize targeted marketing efforts. Basically, using marketing campaign data as feature columns.</a:t>
            </a:r>
          </a:p>
          <a:p>
            <a:r>
              <a:rPr lang="en-US" sz="2400">
                <a:ea typeface="Calibri"/>
                <a:cs typeface="Calibri"/>
              </a:rPr>
              <a:t>Utilized machine learning algorithms (e.g., logistic regression, smote, </a:t>
            </a:r>
            <a:r>
              <a:rPr lang="en-US" sz="2400" err="1">
                <a:ea typeface="Calibri"/>
                <a:cs typeface="Calibri"/>
              </a:rPr>
              <a:t>xgboost</a:t>
            </a:r>
            <a:r>
              <a:rPr lang="en-US" sz="2400">
                <a:ea typeface="Calibri"/>
                <a:cs typeface="Calibri"/>
              </a:rPr>
              <a:t>, or random forest) to predict the likelihood of customers accepting offers in future campaigns based on their historical campaign response behavior and cluster membership.</a:t>
            </a:r>
          </a:p>
          <a:p>
            <a:r>
              <a:rPr lang="en-US" sz="2400">
                <a:ea typeface="Calibri"/>
                <a:cs typeface="Calibri"/>
              </a:rPr>
              <a:t>Precision of each model is prediction for positive responses while recall is actual positive response.</a:t>
            </a:r>
          </a:p>
          <a:p>
            <a:r>
              <a:rPr lang="en-US" sz="2400">
                <a:ea typeface="Calibri"/>
                <a:cs typeface="Calibri"/>
              </a:rPr>
              <a:t>Model's accuracy is shown by F1 score - a harmonic mean of precision and recall values.</a:t>
            </a:r>
          </a:p>
          <a:p>
            <a:endParaRPr lang="en-US" sz="2400">
              <a:ea typeface="Calibri"/>
              <a:cs typeface="Calibri"/>
            </a:endParaRPr>
          </a:p>
          <a:p>
            <a:endParaRPr lang="en-US" sz="2400">
              <a:ea typeface="Calibri"/>
              <a:cs typeface="Calibri"/>
            </a:endParaRPr>
          </a:p>
        </p:txBody>
      </p:sp>
    </p:spTree>
    <p:extLst>
      <p:ext uri="{BB962C8B-B14F-4D97-AF65-F5344CB8AC3E}">
        <p14:creationId xmlns:p14="http://schemas.microsoft.com/office/powerpoint/2010/main" val="21136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E97439-C911-61B0-6938-4F9F80C6CE90}"/>
              </a:ext>
            </a:extLst>
          </p:cNvPr>
          <p:cNvSpPr>
            <a:spLocks noGrp="1"/>
          </p:cNvSpPr>
          <p:nvPr>
            <p:ph type="title"/>
          </p:nvPr>
        </p:nvSpPr>
        <p:spPr>
          <a:xfrm>
            <a:off x="838200" y="365125"/>
            <a:ext cx="10515600" cy="1325563"/>
          </a:xfrm>
        </p:spPr>
        <p:txBody>
          <a:bodyPr>
            <a:normAutofit/>
          </a:bodyPr>
          <a:lstStyle/>
          <a:p>
            <a:r>
              <a:rPr lang="en-US">
                <a:cs typeface="Calibri Light"/>
              </a:rPr>
              <a:t>Calculating Accuracy</a:t>
            </a:r>
            <a:endParaRPr lang="en-US"/>
          </a:p>
        </p:txBody>
      </p:sp>
      <p:sp>
        <p:nvSpPr>
          <p:cNvPr id="67" name="Arc 6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609E47-1ED6-3D35-2EE4-ACE81B604BAC}"/>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ea typeface="+mn-lt"/>
                <a:cs typeface="+mn-lt"/>
              </a:rPr>
              <a:t>Accuracy of models was assessed using metrics such as accuracy, precision, recall, and F1-score.</a:t>
            </a:r>
            <a:endParaRPr lang="en-US">
              <a:ea typeface="Calibri"/>
              <a:cs typeface="Calibri" panose="020F0502020204030204"/>
            </a:endParaRPr>
          </a:p>
          <a:p>
            <a:r>
              <a:rPr lang="en-US">
                <a:ea typeface="+mn-lt"/>
                <a:cs typeface="+mn-lt"/>
              </a:rPr>
              <a:t>Logistic regression model had the highest accuracy and weighted F1 score among all models.</a:t>
            </a:r>
            <a:endParaRPr lang="en-US">
              <a:ea typeface="Calibri"/>
              <a:cs typeface="Calibri" panose="020F0502020204030204"/>
            </a:endParaRPr>
          </a:p>
          <a:p>
            <a:r>
              <a:rPr lang="en-US">
                <a:ea typeface="+mn-lt"/>
                <a:cs typeface="+mn-lt"/>
              </a:rPr>
              <a:t>To further see an improvement in the performance metrics, we have applied SMOTE and retrained the logistic regression model.</a:t>
            </a:r>
          </a:p>
          <a:p>
            <a:r>
              <a:rPr lang="en-US">
                <a:ea typeface="+mn-lt"/>
                <a:cs typeface="+mn-lt"/>
              </a:rPr>
              <a:t>Random forest model had the highest precision for the positive class among all models, making it best for identifying positive responses.</a:t>
            </a:r>
            <a:endParaRPr lang="en-US">
              <a:ea typeface="Calibri"/>
              <a:cs typeface="Calibri" panose="020F0502020204030204"/>
            </a:endParaRPr>
          </a:p>
          <a:p>
            <a:endParaRPr lang="en-US">
              <a:ea typeface="+mn-lt"/>
              <a:cs typeface="+mn-lt"/>
            </a:endParaRPr>
          </a:p>
          <a:p>
            <a:endParaRPr lang="en-US">
              <a:ea typeface="Calibri"/>
              <a:cs typeface="Calibri"/>
            </a:endParaRPr>
          </a:p>
        </p:txBody>
      </p:sp>
    </p:spTree>
    <p:extLst>
      <p:ext uri="{BB962C8B-B14F-4D97-AF65-F5344CB8AC3E}">
        <p14:creationId xmlns:p14="http://schemas.microsoft.com/office/powerpoint/2010/main" val="423249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7E486-DDCD-25DA-DD62-B6AD14234744}"/>
              </a:ext>
            </a:extLst>
          </p:cNvPr>
          <p:cNvSpPr>
            <a:spLocks noGrp="1"/>
          </p:cNvSpPr>
          <p:nvPr>
            <p:ph type="title"/>
          </p:nvPr>
        </p:nvSpPr>
        <p:spPr>
          <a:xfrm>
            <a:off x="841248" y="256032"/>
            <a:ext cx="10506456" cy="1014984"/>
          </a:xfrm>
        </p:spPr>
        <p:txBody>
          <a:bodyPr anchor="b">
            <a:normAutofit/>
          </a:bodyPr>
          <a:lstStyle/>
          <a:p>
            <a:r>
              <a:rPr lang="en-US">
                <a:cs typeface="Calibri Light"/>
              </a:rPr>
              <a:t>Results</a:t>
            </a:r>
            <a:endParaRPr lang="en-US"/>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 4">
            <a:extLst>
              <a:ext uri="{FF2B5EF4-FFF2-40B4-BE49-F238E27FC236}">
                <a16:creationId xmlns:a16="http://schemas.microsoft.com/office/drawing/2014/main" id="{A0FAD296-D392-4C1A-BE31-E8F2AA5C4025}"/>
              </a:ext>
            </a:extLst>
          </p:cNvPr>
          <p:cNvGraphicFramePr>
            <a:graphicFrameLocks noGrp="1"/>
          </p:cNvGraphicFramePr>
          <p:nvPr>
            <p:ph idx="1"/>
            <p:extLst>
              <p:ext uri="{D42A27DB-BD31-4B8C-83A1-F6EECF244321}">
                <p14:modId xmlns:p14="http://schemas.microsoft.com/office/powerpoint/2010/main" val="3392733913"/>
              </p:ext>
            </p:extLst>
          </p:nvPr>
        </p:nvGraphicFramePr>
        <p:xfrm>
          <a:off x="826976" y="2303720"/>
          <a:ext cx="10527412" cy="3628029"/>
        </p:xfrm>
        <a:graphic>
          <a:graphicData uri="http://schemas.openxmlformats.org/drawingml/2006/table">
            <a:tbl>
              <a:tblPr firstRow="1" bandRow="1">
                <a:tableStyleId>{5C22544A-7EE6-4342-B048-85BDC9FD1C3A}</a:tableStyleId>
              </a:tblPr>
              <a:tblGrid>
                <a:gridCol w="2011670">
                  <a:extLst>
                    <a:ext uri="{9D8B030D-6E8A-4147-A177-3AD203B41FA5}">
                      <a16:colId xmlns:a16="http://schemas.microsoft.com/office/drawing/2014/main" val="755936290"/>
                    </a:ext>
                  </a:extLst>
                </a:gridCol>
                <a:gridCol w="950672">
                  <a:extLst>
                    <a:ext uri="{9D8B030D-6E8A-4147-A177-3AD203B41FA5}">
                      <a16:colId xmlns:a16="http://schemas.microsoft.com/office/drawing/2014/main" val="3783629905"/>
                    </a:ext>
                  </a:extLst>
                </a:gridCol>
                <a:gridCol w="1119521">
                  <a:extLst>
                    <a:ext uri="{9D8B030D-6E8A-4147-A177-3AD203B41FA5}">
                      <a16:colId xmlns:a16="http://schemas.microsoft.com/office/drawing/2014/main" val="3551872591"/>
                    </a:ext>
                  </a:extLst>
                </a:gridCol>
                <a:gridCol w="1066609">
                  <a:extLst>
                    <a:ext uri="{9D8B030D-6E8A-4147-A177-3AD203B41FA5}">
                      <a16:colId xmlns:a16="http://schemas.microsoft.com/office/drawing/2014/main" val="3743522836"/>
                    </a:ext>
                  </a:extLst>
                </a:gridCol>
                <a:gridCol w="1899543">
                  <a:extLst>
                    <a:ext uri="{9D8B030D-6E8A-4147-A177-3AD203B41FA5}">
                      <a16:colId xmlns:a16="http://schemas.microsoft.com/office/drawing/2014/main" val="2601354452"/>
                    </a:ext>
                  </a:extLst>
                </a:gridCol>
                <a:gridCol w="3479397">
                  <a:extLst>
                    <a:ext uri="{9D8B030D-6E8A-4147-A177-3AD203B41FA5}">
                      <a16:colId xmlns:a16="http://schemas.microsoft.com/office/drawing/2014/main" val="512545574"/>
                    </a:ext>
                  </a:extLst>
                </a:gridCol>
              </a:tblGrid>
              <a:tr h="676230">
                <a:tc>
                  <a:txBody>
                    <a:bodyPr/>
                    <a:lstStyle/>
                    <a:p>
                      <a:pPr lvl="0" algn="just">
                        <a:buNone/>
                      </a:pPr>
                      <a:r>
                        <a:rPr lang="en-US" sz="1800" b="1">
                          <a:latin typeface="Calibri Light"/>
                        </a:rPr>
                        <a:t>Regression Models</a:t>
                      </a:r>
                      <a:endParaRPr lang="en-US" sz="1600" b="1">
                        <a:latin typeface="Calibri Light"/>
                      </a:endParaRPr>
                    </a:p>
                  </a:txBody>
                  <a:tcPr marL="93792" marR="93792" marT="46896" marB="46896"/>
                </a:tc>
                <a:tc>
                  <a:txBody>
                    <a:bodyPr/>
                    <a:lstStyle/>
                    <a:p>
                      <a:pPr lvl="0" algn="just">
                        <a:buNone/>
                      </a:pPr>
                      <a:r>
                        <a:rPr lang="en-US" sz="1500" b="1">
                          <a:latin typeface="Calibri Light"/>
                        </a:rPr>
                        <a:t>Accuracy</a:t>
                      </a:r>
                    </a:p>
                  </a:txBody>
                  <a:tcPr marL="93791" marR="93791" marT="46895" marB="46895"/>
                </a:tc>
                <a:tc>
                  <a:txBody>
                    <a:bodyPr/>
                    <a:lstStyle/>
                    <a:p>
                      <a:pPr algn="just"/>
                      <a:r>
                        <a:rPr lang="en-US" sz="1800" b="1">
                          <a:latin typeface="Calibri Light"/>
                        </a:rPr>
                        <a:t>Precision (Class 1)</a:t>
                      </a:r>
                    </a:p>
                  </a:txBody>
                  <a:tcPr marL="93792" marR="93792" marT="46896" marB="46896"/>
                </a:tc>
                <a:tc>
                  <a:txBody>
                    <a:bodyPr/>
                    <a:lstStyle/>
                    <a:p>
                      <a:pPr lvl="0" algn="just">
                        <a:buNone/>
                      </a:pPr>
                      <a:r>
                        <a:rPr lang="en-US" sz="1800" b="1" i="0" u="none" strike="noStrike" baseline="0" noProof="0">
                          <a:solidFill>
                            <a:srgbClr val="FFFFFF"/>
                          </a:solidFill>
                          <a:latin typeface="Calibri Light"/>
                        </a:rPr>
                        <a:t>Recall (Class 1)</a:t>
                      </a:r>
                      <a:endParaRPr lang="en-US" sz="1600" b="1">
                        <a:latin typeface="Calibri Light"/>
                      </a:endParaRPr>
                    </a:p>
                  </a:txBody>
                  <a:tcPr marL="93792" marR="93792" marT="46896" marB="46896"/>
                </a:tc>
                <a:tc>
                  <a:txBody>
                    <a:bodyPr/>
                    <a:lstStyle/>
                    <a:p>
                      <a:pPr lvl="0" algn="just">
                        <a:buNone/>
                      </a:pPr>
                      <a:r>
                        <a:rPr lang="en-US" sz="1800" b="1" i="0" u="none" strike="noStrike" baseline="0" noProof="0">
                          <a:solidFill>
                            <a:srgbClr val="FFFFFF"/>
                          </a:solidFill>
                          <a:latin typeface="Calibri Light"/>
                        </a:rPr>
                        <a:t>F1-Score (Class 1)</a:t>
                      </a:r>
                      <a:endParaRPr lang="en-US" sz="1600" b="1">
                        <a:latin typeface="Calibri Light"/>
                      </a:endParaRPr>
                    </a:p>
                  </a:txBody>
                  <a:tcPr marL="93791" marR="93791" marT="46895" marB="46895"/>
                </a:tc>
                <a:tc>
                  <a:txBody>
                    <a:bodyPr/>
                    <a:lstStyle/>
                    <a:p>
                      <a:pPr lvl="0" algn="just">
                        <a:buNone/>
                      </a:pPr>
                      <a:r>
                        <a:rPr lang="en-US" sz="1800" b="1">
                          <a:latin typeface="Calibri Light"/>
                        </a:rPr>
                        <a:t>Assessment</a:t>
                      </a:r>
                    </a:p>
                  </a:txBody>
                  <a:tcPr marL="93791" marR="93791" marT="46895" marB="46895"/>
                </a:tc>
                <a:extLst>
                  <a:ext uri="{0D108BD9-81ED-4DB2-BD59-A6C34878D82A}">
                    <a16:rowId xmlns:a16="http://schemas.microsoft.com/office/drawing/2014/main" val="3684372246"/>
                  </a:ext>
                </a:extLst>
              </a:tr>
              <a:tr h="955310">
                <a:tc>
                  <a:txBody>
                    <a:bodyPr/>
                    <a:lstStyle/>
                    <a:p>
                      <a:pPr lvl="0">
                        <a:buNone/>
                      </a:pPr>
                      <a:r>
                        <a:rPr lang="en-US" sz="1800" b="1"/>
                        <a:t>Logistic Regression</a:t>
                      </a:r>
                    </a:p>
                    <a:p>
                      <a:pPr lvl="0">
                        <a:buNone/>
                      </a:pPr>
                      <a:r>
                        <a:rPr lang="en-US" sz="1800" b="1"/>
                        <a:t>(Unbalanced)</a:t>
                      </a:r>
                    </a:p>
                  </a:txBody>
                  <a:tcPr marL="93792" marR="93792" marT="46896" marB="46896"/>
                </a:tc>
                <a:tc>
                  <a:txBody>
                    <a:bodyPr/>
                    <a:lstStyle/>
                    <a:p>
                      <a:pPr lvl="0">
                        <a:buNone/>
                      </a:pPr>
                      <a:r>
                        <a:rPr lang="en-US" sz="1700"/>
                        <a:t>85%</a:t>
                      </a:r>
                    </a:p>
                  </a:txBody>
                  <a:tcPr marL="93791" marR="93791" marT="46895" marB="46895"/>
                </a:tc>
                <a:tc>
                  <a:txBody>
                    <a:bodyPr/>
                    <a:lstStyle/>
                    <a:p>
                      <a:r>
                        <a:rPr lang="en-US" sz="1700"/>
                        <a:t> 0.50</a:t>
                      </a:r>
                    </a:p>
                    <a:p>
                      <a:pPr lvl="0">
                        <a:buNone/>
                      </a:pPr>
                      <a:endParaRPr lang="en-US" sz="1700"/>
                    </a:p>
                  </a:txBody>
                  <a:tcPr marL="93792" marR="93792" marT="46896" marB="46896"/>
                </a:tc>
                <a:tc>
                  <a:txBody>
                    <a:bodyPr/>
                    <a:lstStyle/>
                    <a:p>
                      <a:pPr lvl="0">
                        <a:buNone/>
                      </a:pPr>
                      <a:r>
                        <a:rPr lang="en-US" sz="1700"/>
                        <a:t>0.16</a:t>
                      </a:r>
                    </a:p>
                  </a:txBody>
                  <a:tcPr marL="93792" marR="93792" marT="46896" marB="46896"/>
                </a:tc>
                <a:tc>
                  <a:txBody>
                    <a:bodyPr/>
                    <a:lstStyle/>
                    <a:p>
                      <a:pPr lvl="0">
                        <a:buNone/>
                      </a:pPr>
                      <a:r>
                        <a:rPr lang="en-US" sz="1700"/>
                        <a:t>0.24</a:t>
                      </a:r>
                    </a:p>
                  </a:txBody>
                  <a:tcPr marL="93791" marR="93791" marT="46895" marB="46895"/>
                </a:tc>
                <a:tc>
                  <a:txBody>
                    <a:bodyPr/>
                    <a:lstStyle/>
                    <a:p>
                      <a:pPr lvl="0">
                        <a:buNone/>
                      </a:pPr>
                      <a:r>
                        <a:rPr lang="en-US" sz="1500" b="0" i="0" u="none" strike="noStrike" baseline="0" noProof="0">
                          <a:solidFill>
                            <a:srgbClr val="000000"/>
                          </a:solidFill>
                          <a:latin typeface="Calibri"/>
                        </a:rPr>
                        <a:t>Moderate ability to predict positive responses</a:t>
                      </a:r>
                      <a:endParaRPr lang="en-US" sz="1600"/>
                    </a:p>
                  </a:txBody>
                  <a:tcPr marL="93791" marR="93791" marT="46895" marB="46895"/>
                </a:tc>
                <a:extLst>
                  <a:ext uri="{0D108BD9-81ED-4DB2-BD59-A6C34878D82A}">
                    <a16:rowId xmlns:a16="http://schemas.microsoft.com/office/drawing/2014/main" val="3198355237"/>
                  </a:ext>
                </a:extLst>
              </a:tr>
              <a:tr h="676230">
                <a:tc>
                  <a:txBody>
                    <a:bodyPr/>
                    <a:lstStyle/>
                    <a:p>
                      <a:pPr lvl="0">
                        <a:buNone/>
                      </a:pPr>
                      <a:r>
                        <a:rPr lang="en-US" sz="1800" b="1" i="0" u="none" strike="noStrike" baseline="0" noProof="0">
                          <a:solidFill>
                            <a:srgbClr val="000000"/>
                          </a:solidFill>
                          <a:latin typeface="Calibri"/>
                        </a:rPr>
                        <a:t>Logistic Regression (SMOTE)</a:t>
                      </a:r>
                      <a:endParaRPr lang="en-US" sz="1600"/>
                    </a:p>
                  </a:txBody>
                  <a:tcPr marL="93792" marR="93792" marT="46896" marB="46896"/>
                </a:tc>
                <a:tc>
                  <a:txBody>
                    <a:bodyPr/>
                    <a:lstStyle/>
                    <a:p>
                      <a:pPr lvl="0">
                        <a:buNone/>
                      </a:pPr>
                      <a:r>
                        <a:rPr lang="en-US" sz="1700"/>
                        <a:t>79.5%</a:t>
                      </a:r>
                    </a:p>
                  </a:txBody>
                  <a:tcPr marL="93791" marR="93791" marT="46895" marB="46895"/>
                </a:tc>
                <a:tc>
                  <a:txBody>
                    <a:bodyPr/>
                    <a:lstStyle/>
                    <a:p>
                      <a:pPr lvl="0">
                        <a:buNone/>
                      </a:pPr>
                      <a:r>
                        <a:rPr lang="en-US" sz="1700"/>
                        <a:t> 0.34</a:t>
                      </a:r>
                    </a:p>
                    <a:p>
                      <a:pPr lvl="0">
                        <a:buNone/>
                      </a:pPr>
                      <a:endParaRPr lang="en-US" sz="1700"/>
                    </a:p>
                  </a:txBody>
                  <a:tcPr marL="93792" marR="93792" marT="46896" marB="46896"/>
                </a:tc>
                <a:tc>
                  <a:txBody>
                    <a:bodyPr/>
                    <a:lstStyle/>
                    <a:p>
                      <a:pPr lvl="0">
                        <a:buNone/>
                      </a:pPr>
                      <a:r>
                        <a:rPr lang="en-US" sz="1700"/>
                        <a:t>0.48</a:t>
                      </a:r>
                    </a:p>
                  </a:txBody>
                  <a:tcPr marL="93792" marR="93792" marT="46896" marB="46896"/>
                </a:tc>
                <a:tc>
                  <a:txBody>
                    <a:bodyPr/>
                    <a:lstStyle/>
                    <a:p>
                      <a:pPr lvl="0">
                        <a:buNone/>
                      </a:pPr>
                      <a:r>
                        <a:rPr lang="en-US" sz="1700" b="0" i="0" u="none" strike="noStrike" baseline="0" noProof="0">
                          <a:solidFill>
                            <a:srgbClr val="000000"/>
                          </a:solidFill>
                          <a:latin typeface="Calibri"/>
                        </a:rPr>
                        <a:t>0.40</a:t>
                      </a:r>
                      <a:endParaRPr lang="en-US" sz="1700"/>
                    </a:p>
                  </a:txBody>
                  <a:tcPr marL="93791" marR="93791" marT="46895" marB="46895"/>
                </a:tc>
                <a:tc>
                  <a:txBody>
                    <a:bodyPr/>
                    <a:lstStyle/>
                    <a:p>
                      <a:pPr lvl="0">
                        <a:buNone/>
                      </a:pPr>
                      <a:r>
                        <a:rPr lang="en-US" sz="1500" b="0" i="0" u="none" strike="noStrike" baseline="0" noProof="0">
                          <a:solidFill>
                            <a:srgbClr val="000000"/>
                          </a:solidFill>
                          <a:latin typeface="Calibri"/>
                        </a:rPr>
                        <a:t>Improved performance for class 1 instances</a:t>
                      </a:r>
                      <a:endParaRPr lang="en-US" sz="1600"/>
                    </a:p>
                  </a:txBody>
                  <a:tcPr marL="93791" marR="93791" marT="46895" marB="46895"/>
                </a:tc>
                <a:extLst>
                  <a:ext uri="{0D108BD9-81ED-4DB2-BD59-A6C34878D82A}">
                    <a16:rowId xmlns:a16="http://schemas.microsoft.com/office/drawing/2014/main" val="2756557066"/>
                  </a:ext>
                </a:extLst>
              </a:tr>
              <a:tr h="644029">
                <a:tc>
                  <a:txBody>
                    <a:bodyPr/>
                    <a:lstStyle/>
                    <a:p>
                      <a:pPr lvl="0">
                        <a:buNone/>
                      </a:pPr>
                      <a:r>
                        <a:rPr lang="en-US" sz="1800" b="1" err="1"/>
                        <a:t>XGBoost</a:t>
                      </a:r>
                      <a:endParaRPr lang="en-US" sz="1600" err="1"/>
                    </a:p>
                  </a:txBody>
                  <a:tcPr marL="93791" marR="93791" marT="46895" marB="46895"/>
                </a:tc>
                <a:tc>
                  <a:txBody>
                    <a:bodyPr/>
                    <a:lstStyle/>
                    <a:p>
                      <a:pPr lvl="0">
                        <a:buNone/>
                      </a:pPr>
                      <a:r>
                        <a:rPr lang="en-US" sz="1700"/>
                        <a:t>79%</a:t>
                      </a:r>
                    </a:p>
                  </a:txBody>
                  <a:tcPr marL="93791" marR="93791" marT="46894" marB="46894"/>
                </a:tc>
                <a:tc>
                  <a:txBody>
                    <a:bodyPr/>
                    <a:lstStyle/>
                    <a:p>
                      <a:pPr lvl="0">
                        <a:buNone/>
                      </a:pPr>
                      <a:r>
                        <a:rPr lang="en-US" sz="1700"/>
                        <a:t> 0.33</a:t>
                      </a:r>
                    </a:p>
                    <a:p>
                      <a:pPr lvl="0">
                        <a:buNone/>
                      </a:pPr>
                      <a:endParaRPr lang="en-US" sz="1700"/>
                    </a:p>
                  </a:txBody>
                  <a:tcPr marL="93791" marR="93791" marT="46895" marB="46895"/>
                </a:tc>
                <a:tc>
                  <a:txBody>
                    <a:bodyPr/>
                    <a:lstStyle/>
                    <a:p>
                      <a:pPr lvl="0">
                        <a:buNone/>
                      </a:pPr>
                      <a:r>
                        <a:rPr lang="en-US" sz="1700"/>
                        <a:t>0.45</a:t>
                      </a:r>
                    </a:p>
                  </a:txBody>
                  <a:tcPr marL="93791" marR="93791" marT="46895" marB="46895"/>
                </a:tc>
                <a:tc>
                  <a:txBody>
                    <a:bodyPr/>
                    <a:lstStyle/>
                    <a:p>
                      <a:pPr lvl="0">
                        <a:buNone/>
                      </a:pPr>
                      <a:r>
                        <a:rPr lang="en-US" sz="1700" b="0" i="0" u="none" strike="noStrike" baseline="0" noProof="0">
                          <a:solidFill>
                            <a:srgbClr val="000000"/>
                          </a:solidFill>
                          <a:latin typeface="Calibri"/>
                        </a:rPr>
                        <a:t>0.38</a:t>
                      </a:r>
                      <a:endParaRPr lang="en-US" sz="1700"/>
                    </a:p>
                  </a:txBody>
                  <a:tcPr marL="93791" marR="93791" marT="46894" marB="46894"/>
                </a:tc>
                <a:tc>
                  <a:txBody>
                    <a:bodyPr/>
                    <a:lstStyle/>
                    <a:p>
                      <a:pPr lvl="0">
                        <a:buNone/>
                      </a:pPr>
                      <a:r>
                        <a:rPr lang="en-US" sz="1500" b="0" i="0" u="none" strike="noStrike" baseline="0" noProof="0">
                          <a:solidFill>
                            <a:srgbClr val="000000"/>
                          </a:solidFill>
                          <a:latin typeface="Calibri"/>
                        </a:rPr>
                        <a:t>Moderate ability to predict positive responses</a:t>
                      </a:r>
                      <a:endParaRPr lang="en-US" sz="1600"/>
                    </a:p>
                  </a:txBody>
                  <a:tcPr marL="93791" marR="93791" marT="46894" marB="46894"/>
                </a:tc>
                <a:extLst>
                  <a:ext uri="{0D108BD9-81ED-4DB2-BD59-A6C34878D82A}">
                    <a16:rowId xmlns:a16="http://schemas.microsoft.com/office/drawing/2014/main" val="3286971569"/>
                  </a:ext>
                </a:extLst>
              </a:tr>
              <a:tr h="676230">
                <a:tc>
                  <a:txBody>
                    <a:bodyPr/>
                    <a:lstStyle/>
                    <a:p>
                      <a:pPr lvl="0">
                        <a:buNone/>
                      </a:pPr>
                      <a:r>
                        <a:rPr lang="en-US" sz="1800" b="1"/>
                        <a:t>Random Forest classifier</a:t>
                      </a:r>
                      <a:endParaRPr lang="en-US" sz="1600"/>
                    </a:p>
                  </a:txBody>
                  <a:tcPr marL="93792" marR="93792" marT="46896" marB="46896"/>
                </a:tc>
                <a:tc>
                  <a:txBody>
                    <a:bodyPr/>
                    <a:lstStyle/>
                    <a:p>
                      <a:pPr lvl="0">
                        <a:buNone/>
                      </a:pPr>
                      <a:r>
                        <a:rPr lang="en-US" sz="1700"/>
                        <a:t>80%</a:t>
                      </a:r>
                    </a:p>
                  </a:txBody>
                  <a:tcPr marL="93791" marR="93791" marT="46895" marB="46895"/>
                </a:tc>
                <a:tc>
                  <a:txBody>
                    <a:bodyPr/>
                    <a:lstStyle/>
                    <a:p>
                      <a:pPr lvl="0">
                        <a:buNone/>
                      </a:pPr>
                      <a:r>
                        <a:rPr lang="en-US" sz="1700"/>
                        <a:t> 0.34</a:t>
                      </a:r>
                    </a:p>
                    <a:p>
                      <a:pPr lvl="0">
                        <a:buNone/>
                      </a:pPr>
                      <a:endParaRPr lang="en-US" sz="1700"/>
                    </a:p>
                  </a:txBody>
                  <a:tcPr marL="93792" marR="93792" marT="46896" marB="46896"/>
                </a:tc>
                <a:tc>
                  <a:txBody>
                    <a:bodyPr/>
                    <a:lstStyle/>
                    <a:p>
                      <a:pPr lvl="0">
                        <a:buNone/>
                      </a:pPr>
                      <a:r>
                        <a:rPr lang="en-US" sz="1700"/>
                        <a:t>0.45</a:t>
                      </a:r>
                    </a:p>
                  </a:txBody>
                  <a:tcPr marL="93792" marR="93792" marT="46896" marB="46896"/>
                </a:tc>
                <a:tc>
                  <a:txBody>
                    <a:bodyPr/>
                    <a:lstStyle/>
                    <a:p>
                      <a:pPr lvl="0">
                        <a:buNone/>
                      </a:pPr>
                      <a:r>
                        <a:rPr lang="en-US" sz="1700" b="0" i="0" u="none" strike="noStrike" baseline="0" noProof="0">
                          <a:solidFill>
                            <a:srgbClr val="000000"/>
                          </a:solidFill>
                          <a:latin typeface="Calibri"/>
                        </a:rPr>
                        <a:t>0.38</a:t>
                      </a:r>
                      <a:endParaRPr lang="en-US" sz="1700"/>
                    </a:p>
                  </a:txBody>
                  <a:tcPr marL="93791" marR="93791" marT="46895" marB="46895"/>
                </a:tc>
                <a:tc>
                  <a:txBody>
                    <a:bodyPr/>
                    <a:lstStyle/>
                    <a:p>
                      <a:pPr lvl="0">
                        <a:buNone/>
                      </a:pPr>
                      <a:r>
                        <a:rPr lang="en-US" sz="1500" b="0" i="0" u="none" strike="noStrike" baseline="0" noProof="0">
                          <a:solidFill>
                            <a:srgbClr val="000000"/>
                          </a:solidFill>
                          <a:latin typeface="Calibri"/>
                        </a:rPr>
                        <a:t>Moderate ability to predict positive responses</a:t>
                      </a:r>
                      <a:endParaRPr lang="en-US" sz="1600"/>
                    </a:p>
                  </a:txBody>
                  <a:tcPr marL="93791" marR="93791" marT="46895" marB="46895"/>
                </a:tc>
                <a:extLst>
                  <a:ext uri="{0D108BD9-81ED-4DB2-BD59-A6C34878D82A}">
                    <a16:rowId xmlns:a16="http://schemas.microsoft.com/office/drawing/2014/main" val="565932668"/>
                  </a:ext>
                </a:extLst>
              </a:tr>
            </a:tbl>
          </a:graphicData>
        </a:graphic>
      </p:graphicFrame>
    </p:spTree>
    <p:extLst>
      <p:ext uri="{BB962C8B-B14F-4D97-AF65-F5344CB8AC3E}">
        <p14:creationId xmlns:p14="http://schemas.microsoft.com/office/powerpoint/2010/main" val="75934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F6CB-EFB7-738D-EDCD-7A9CC0514BA9}"/>
              </a:ext>
            </a:extLst>
          </p:cNvPr>
          <p:cNvSpPr>
            <a:spLocks noGrp="1"/>
          </p:cNvSpPr>
          <p:nvPr>
            <p:ph type="title"/>
          </p:nvPr>
        </p:nvSpPr>
        <p:spPr>
          <a:xfrm>
            <a:off x="838200" y="365125"/>
            <a:ext cx="4275083" cy="1338700"/>
          </a:xfrm>
        </p:spPr>
        <p:txBody>
          <a:bodyPr>
            <a:normAutofit/>
          </a:bodyPr>
          <a:lstStyle/>
          <a:p>
            <a:pPr algn="ctr"/>
            <a:r>
              <a:rPr lang="en-US" sz="3600" b="1">
                <a:ea typeface="+mj-lt"/>
                <a:cs typeface="+mj-lt"/>
              </a:rPr>
              <a:t>Business Problem</a:t>
            </a:r>
            <a:endParaRPr lang="en-US" sz="3600">
              <a:ea typeface="+mj-lt"/>
              <a:cs typeface="+mj-lt"/>
            </a:endParaRPr>
          </a:p>
        </p:txBody>
      </p:sp>
      <p:sp>
        <p:nvSpPr>
          <p:cNvPr id="3" name="Content Placeholder 2">
            <a:extLst>
              <a:ext uri="{FF2B5EF4-FFF2-40B4-BE49-F238E27FC236}">
                <a16:creationId xmlns:a16="http://schemas.microsoft.com/office/drawing/2014/main" id="{E01746E2-532F-2CC9-E97C-D4C770611414}"/>
              </a:ext>
            </a:extLst>
          </p:cNvPr>
          <p:cNvSpPr>
            <a:spLocks noGrp="1"/>
          </p:cNvSpPr>
          <p:nvPr>
            <p:ph idx="1"/>
          </p:nvPr>
        </p:nvSpPr>
        <p:spPr>
          <a:xfrm>
            <a:off x="557742" y="1809750"/>
            <a:ext cx="5035988" cy="4351338"/>
          </a:xfrm>
        </p:spPr>
        <p:txBody>
          <a:bodyPr vert="horz" lIns="91440" tIns="45720" rIns="91440" bIns="45720" rtlCol="0" anchor="t">
            <a:normAutofit/>
          </a:bodyPr>
          <a:lstStyle/>
          <a:p>
            <a:pPr algn="just"/>
            <a:r>
              <a:rPr lang="en-US" sz="2400">
                <a:ea typeface="+mn-lt"/>
                <a:cs typeface="+mn-lt"/>
              </a:rPr>
              <a:t>A retail company wants to improve its customer engagement and retention strategy to increase revenue and customer loyalty.</a:t>
            </a:r>
            <a:endParaRPr lang="en-US">
              <a:cs typeface="Calibri" panose="020F0502020204030204"/>
            </a:endParaRPr>
          </a:p>
          <a:p>
            <a:pPr algn="just"/>
            <a:endParaRPr lang="en-US" sz="2400">
              <a:ea typeface="+mn-lt"/>
              <a:cs typeface="+mn-lt"/>
            </a:endParaRPr>
          </a:p>
          <a:p>
            <a:pPr algn="just"/>
            <a:r>
              <a:rPr lang="en-US" sz="2400">
                <a:ea typeface="+mn-lt"/>
                <a:cs typeface="+mn-lt"/>
              </a:rPr>
              <a:t>The company wants to leverage this data to segment its customers, predict their likelihood of churning, and design targeted retention strategies to address the specific needs and preferences of high-risk customers.</a:t>
            </a:r>
            <a:endParaRPr lang="en-US" sz="2400">
              <a:cs typeface="Calibri"/>
            </a:endParaRPr>
          </a:p>
        </p:txBody>
      </p:sp>
      <p:sp>
        <p:nvSpPr>
          <p:cNvPr id="4" name="TextBox 3">
            <a:extLst>
              <a:ext uri="{FF2B5EF4-FFF2-40B4-BE49-F238E27FC236}">
                <a16:creationId xmlns:a16="http://schemas.microsoft.com/office/drawing/2014/main" id="{67E43801-2C8C-AF28-4BCE-E98ABDCD5F5D}"/>
              </a:ext>
            </a:extLst>
          </p:cNvPr>
          <p:cNvSpPr txBox="1"/>
          <p:nvPr/>
        </p:nvSpPr>
        <p:spPr>
          <a:xfrm>
            <a:off x="6298019" y="711814"/>
            <a:ext cx="5248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Calibri Light"/>
                <a:ea typeface="+mn-lt"/>
                <a:cs typeface="+mn-lt"/>
              </a:rPr>
              <a:t>Business Questions</a:t>
            </a:r>
            <a:endParaRPr lang="en-US" sz="3600" b="1">
              <a:latin typeface="Calibri Light"/>
              <a:ea typeface="Calibri Light"/>
              <a:cs typeface="Calibri Light"/>
            </a:endParaRPr>
          </a:p>
        </p:txBody>
      </p:sp>
      <p:sp>
        <p:nvSpPr>
          <p:cNvPr id="5" name="TextBox 4">
            <a:extLst>
              <a:ext uri="{FF2B5EF4-FFF2-40B4-BE49-F238E27FC236}">
                <a16:creationId xmlns:a16="http://schemas.microsoft.com/office/drawing/2014/main" id="{207B0D58-C94C-3CE5-366F-FC540F36D6EC}"/>
              </a:ext>
            </a:extLst>
          </p:cNvPr>
          <p:cNvSpPr txBox="1"/>
          <p:nvPr/>
        </p:nvSpPr>
        <p:spPr>
          <a:xfrm>
            <a:off x="6297083" y="1811129"/>
            <a:ext cx="553402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mn-lt"/>
                <a:cs typeface="+mn-lt"/>
              </a:rPr>
              <a:t>How can we segment customers based on their demographic, socioeconomic, and purchasing behavior attributes?</a:t>
            </a:r>
            <a:endParaRPr lang="en-US">
              <a:cs typeface="Calibri" panose="020F0502020204030204"/>
            </a:endParaRPr>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Which customers are at high and low risk of churning?</a:t>
            </a:r>
          </a:p>
          <a:p>
            <a:pPr marL="342900" indent="-342900">
              <a:buFont typeface="Arial"/>
              <a:buChar char="•"/>
            </a:pPr>
            <a:endParaRPr lang="en-US" sz="2400">
              <a:ea typeface="+mn-lt"/>
              <a:cs typeface="+mn-lt"/>
            </a:endParaRPr>
          </a:p>
          <a:p>
            <a:pPr marL="342900" indent="-342900">
              <a:buFont typeface="Arial"/>
              <a:buChar char="•"/>
            </a:pPr>
            <a:r>
              <a:rPr lang="en-US" sz="2400" dirty="0">
                <a:ea typeface="+mn-lt"/>
                <a:cs typeface="+mn-lt"/>
              </a:rPr>
              <a:t>How to predict the response of future marketing campaigns</a:t>
            </a:r>
            <a:r>
              <a:rPr lang="en-US" sz="2400">
                <a:ea typeface="+mn-lt"/>
                <a:cs typeface="+mn-lt"/>
              </a:rPr>
              <a:t>?</a:t>
            </a:r>
            <a:endParaRPr lang="en-US">
              <a:cs typeface="Calibri"/>
            </a:endParaRPr>
          </a:p>
        </p:txBody>
      </p:sp>
    </p:spTree>
    <p:extLst>
      <p:ext uri="{BB962C8B-B14F-4D97-AF65-F5344CB8AC3E}">
        <p14:creationId xmlns:p14="http://schemas.microsoft.com/office/powerpoint/2010/main" val="205166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86E3E-03DC-156D-F8FA-D6EB21A599D6}"/>
              </a:ext>
            </a:extLst>
          </p:cNvPr>
          <p:cNvSpPr>
            <a:spLocks noGrp="1"/>
          </p:cNvSpPr>
          <p:nvPr>
            <p:ph type="title"/>
          </p:nvPr>
        </p:nvSpPr>
        <p:spPr>
          <a:xfrm>
            <a:off x="838200" y="365125"/>
            <a:ext cx="10515600" cy="1325563"/>
          </a:xfrm>
        </p:spPr>
        <p:txBody>
          <a:bodyPr>
            <a:normAutofit fontScale="90000"/>
          </a:bodyPr>
          <a:lstStyle/>
          <a:p>
            <a:r>
              <a:rPr lang="en-US" sz="5400">
                <a:cs typeface="Calibri Light"/>
              </a:rPr>
              <a:t>Analysis Highlights – Regression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0A46AD-11E3-A743-9E24-B14C3970D7BA}"/>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r>
              <a:rPr lang="en-US">
                <a:solidFill>
                  <a:srgbClr val="000000"/>
                </a:solidFill>
                <a:ea typeface="+mn-lt"/>
                <a:cs typeface="+mn-lt"/>
              </a:rPr>
              <a:t>The logistic regression model has the highest accuracy (0.85) and weighted F1 score (0.81) among all the models.</a:t>
            </a:r>
          </a:p>
          <a:p>
            <a:pPr algn="just"/>
            <a:r>
              <a:rPr lang="en-US">
                <a:solidFill>
                  <a:srgbClr val="000000"/>
                </a:solidFill>
                <a:ea typeface="+mn-lt"/>
                <a:cs typeface="+mn-lt"/>
              </a:rPr>
              <a:t>If the focus is on identifying positive responses (i.e., customers who are likely to accept the offer), the random forest model has the highest precision for the positive class (0.34) among all the models.</a:t>
            </a:r>
          </a:p>
          <a:p>
            <a:pPr algn="just"/>
            <a:r>
              <a:rPr lang="en-US">
                <a:solidFill>
                  <a:srgbClr val="000000"/>
                </a:solidFill>
                <a:ea typeface="+mn-lt"/>
                <a:cs typeface="+mn-lt"/>
              </a:rPr>
              <a:t>Therefore, If the priority is to maximize the precision for positive responses, the Random Forest model may be the best choice.</a:t>
            </a:r>
          </a:p>
          <a:p>
            <a:pPr algn="just"/>
            <a:r>
              <a:rPr lang="en-US">
                <a:solidFill>
                  <a:srgbClr val="000000"/>
                </a:solidFill>
                <a:ea typeface="+mn-lt"/>
                <a:cs typeface="+mn-lt"/>
              </a:rPr>
              <a:t>On the other hand, if the goal is to have the highest overall accuracy and F1 score, the Logistic Regression model may be more suitable. </a:t>
            </a:r>
          </a:p>
        </p:txBody>
      </p:sp>
    </p:spTree>
    <p:extLst>
      <p:ext uri="{BB962C8B-B14F-4D97-AF65-F5344CB8AC3E}">
        <p14:creationId xmlns:p14="http://schemas.microsoft.com/office/powerpoint/2010/main" val="48363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25891-933D-0931-EA6C-7A8B0467A689}"/>
              </a:ext>
            </a:extLst>
          </p:cNvPr>
          <p:cNvSpPr>
            <a:spLocks noGrp="1"/>
          </p:cNvSpPr>
          <p:nvPr>
            <p:ph type="title"/>
          </p:nvPr>
        </p:nvSpPr>
        <p:spPr>
          <a:xfrm>
            <a:off x="838200" y="365125"/>
            <a:ext cx="10515600" cy="1325563"/>
          </a:xfrm>
        </p:spPr>
        <p:txBody>
          <a:bodyPr>
            <a:normAutofit/>
          </a:bodyPr>
          <a:lstStyle/>
          <a:p>
            <a:r>
              <a:rPr lang="en-US" sz="5400">
                <a:cs typeface="Calibri Light"/>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1A563-87AA-0A6E-0000-4C31397450A4}"/>
              </a:ext>
            </a:extLst>
          </p:cNvPr>
          <p:cNvSpPr>
            <a:spLocks noGrp="1"/>
          </p:cNvSpPr>
          <p:nvPr>
            <p:ph idx="1"/>
          </p:nvPr>
        </p:nvSpPr>
        <p:spPr>
          <a:xfrm>
            <a:off x="873642" y="1681290"/>
            <a:ext cx="10778358" cy="4939512"/>
          </a:xfrm>
        </p:spPr>
        <p:txBody>
          <a:bodyPr vert="horz" lIns="91440" tIns="45720" rIns="91440" bIns="45720" rtlCol="0" anchor="t">
            <a:noAutofit/>
          </a:bodyPr>
          <a:lstStyle/>
          <a:p>
            <a:pPr algn="just"/>
            <a:r>
              <a:rPr lang="en-US" sz="2200">
                <a:latin typeface="Calibri"/>
                <a:ea typeface="+mn-lt"/>
                <a:cs typeface="+mn-lt"/>
              </a:rPr>
              <a:t>Exploratory data analysis on demographics, Income and Spending amount can help to understand the data and segment the customers using K </a:t>
            </a:r>
            <a:r>
              <a:rPr lang="en-US" sz="2200">
                <a:solidFill>
                  <a:srgbClr val="000000"/>
                </a:solidFill>
                <a:ea typeface="+mn-lt"/>
                <a:cs typeface="+mn-lt"/>
              </a:rPr>
              <a:t>means Clustering technique.</a:t>
            </a:r>
            <a:endParaRPr lang="en-US" sz="2200">
              <a:solidFill>
                <a:srgbClr val="000000"/>
              </a:solidFill>
              <a:latin typeface="Calibri"/>
              <a:ea typeface="+mn-lt"/>
              <a:cs typeface="+mn-lt"/>
            </a:endParaRPr>
          </a:p>
          <a:p>
            <a:pPr algn="just"/>
            <a:r>
              <a:rPr lang="en-US" sz="2200">
                <a:solidFill>
                  <a:srgbClr val="000000"/>
                </a:solidFill>
                <a:ea typeface="+mn-lt"/>
                <a:cs typeface="+mn-lt"/>
              </a:rPr>
              <a:t>RFM analysis is done to identify customers who are most valuable to the business and those who are at risk of churning. This is again supported by Churn analysis done by logistic regression helping in predicting the customers who are at risk of Churning.</a:t>
            </a:r>
          </a:p>
          <a:p>
            <a:pPr algn="just"/>
            <a:r>
              <a:rPr lang="en-US" sz="2200">
                <a:ea typeface="+mn-lt"/>
                <a:cs typeface="+mn-lt"/>
              </a:rPr>
              <a:t>Output of RFM Analysis is used to segment customers and implement retention strategies.</a:t>
            </a:r>
          </a:p>
          <a:p>
            <a:pPr algn="just"/>
            <a:r>
              <a:rPr lang="en-US" sz="2200">
                <a:solidFill>
                  <a:srgbClr val="000000"/>
                </a:solidFill>
                <a:ea typeface="+mn-lt"/>
                <a:cs typeface="+mn-lt"/>
              </a:rPr>
              <a:t>Logistic regression, SMOTE, XGBoost, and Random Forest models were used to predict future campaign responses based on previous response rates. Logistic regression performed the best overall. Further analysis and optimization could improve model performance.</a:t>
            </a:r>
          </a:p>
          <a:p>
            <a:pPr algn="just"/>
            <a:r>
              <a:rPr lang="en-US" sz="2200">
                <a:ea typeface="+mn-lt"/>
                <a:cs typeface="+mn-lt"/>
              </a:rPr>
              <a:t>Overall, the business can use these insights to optimize their marketing and retention strategies, increase customer satisfaction, and improve their bottom line.</a:t>
            </a:r>
            <a:endParaRPr lang="en-US" sz="2200">
              <a:ea typeface="Calibri"/>
              <a:cs typeface="Calibri"/>
            </a:endParaRPr>
          </a:p>
        </p:txBody>
      </p:sp>
    </p:spTree>
    <p:extLst>
      <p:ext uri="{BB962C8B-B14F-4D97-AF65-F5344CB8AC3E}">
        <p14:creationId xmlns:p14="http://schemas.microsoft.com/office/powerpoint/2010/main" val="141486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885C1-9853-0A65-5BD5-BA9939AD3118}"/>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AA476E-602C-2276-7A84-B1E58D061C05}"/>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ts val="0"/>
              </a:spcBef>
            </a:pPr>
            <a:r>
              <a:rPr lang="en-US" sz="2200">
                <a:ea typeface="+mn-lt"/>
                <a:cs typeface="+mn-lt"/>
              </a:rPr>
              <a:t>Dataset - https://www.kaggle.com/datasets/imakash3011/customer-personality-analysis</a:t>
            </a:r>
            <a:endParaRPr lang="en-US" sz="2200">
              <a:ea typeface="Calibri"/>
              <a:cs typeface="Calibri"/>
            </a:endParaRPr>
          </a:p>
          <a:p>
            <a:pPr>
              <a:spcBef>
                <a:spcPts val="0"/>
              </a:spcBef>
            </a:pPr>
            <a:r>
              <a:rPr lang="en-US" sz="2200">
                <a:ea typeface="Calibri"/>
                <a:cs typeface="Calibri"/>
              </a:rPr>
              <a:t>"Customer Segmentation Using K-means Clustering" by Towards Data Science: </a:t>
            </a:r>
            <a:r>
              <a:rPr lang="en-US" sz="2200">
                <a:ea typeface="Calibri"/>
                <a:cs typeface="Calibri"/>
                <a:hlinkClick r:id="rId2"/>
              </a:rPr>
              <a:t>https://towardsdatascience.com/customer-segmentation-using-k-means-clustering-d33964f238c3</a:t>
            </a:r>
            <a:endParaRPr lang="en-US" sz="2200">
              <a:ea typeface="Calibri"/>
              <a:cs typeface="Calibri"/>
            </a:endParaRPr>
          </a:p>
          <a:p>
            <a:pPr>
              <a:spcBef>
                <a:spcPts val="0"/>
              </a:spcBef>
            </a:pPr>
            <a:r>
              <a:rPr lang="en-US" sz="2200">
                <a:ea typeface="Calibri"/>
                <a:cs typeface="Calibri"/>
              </a:rPr>
              <a:t>"Predictive Customer Retention: How to Keep Your Customers Using Machine Learning" by DataCamp: </a:t>
            </a:r>
            <a:r>
              <a:rPr lang="en-US" sz="2200">
                <a:ea typeface="Calibri"/>
                <a:cs typeface="Calibri"/>
                <a:hlinkClick r:id="rId3"/>
              </a:rPr>
              <a:t>https://www.datacamp.com/community/tutorials/predictive-customer-retention-machine-learning</a:t>
            </a:r>
            <a:endParaRPr lang="en-US" sz="2200">
              <a:ea typeface="Calibri"/>
              <a:cs typeface="Calibri"/>
            </a:endParaRPr>
          </a:p>
          <a:p>
            <a:pPr>
              <a:spcBef>
                <a:spcPts val="0"/>
              </a:spcBef>
            </a:pPr>
            <a:r>
              <a:rPr lang="en-US" sz="2200">
                <a:ea typeface="Calibri"/>
                <a:cs typeface="Calibri"/>
              </a:rPr>
              <a:t>What is RFM Analysis? - </a:t>
            </a:r>
            <a:r>
              <a:rPr lang="en-US" sz="2200">
                <a:ea typeface="+mn-lt"/>
                <a:cs typeface="+mn-lt"/>
                <a:hlinkClick r:id="rId4"/>
              </a:rPr>
              <a:t>https://www.actioniq.com/blog/what-is-rfm-analysis/</a:t>
            </a:r>
            <a:endParaRPr lang="en-US" sz="2200">
              <a:ea typeface="+mn-lt"/>
              <a:cs typeface="+mn-lt"/>
            </a:endParaRPr>
          </a:p>
          <a:p>
            <a:pPr>
              <a:spcBef>
                <a:spcPts val="0"/>
              </a:spcBef>
            </a:pPr>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319871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F15C6-2FC6-7F23-FB9F-AB41ECA654AD}"/>
              </a:ext>
            </a:extLst>
          </p:cNvPr>
          <p:cNvSpPr>
            <a:spLocks noGrp="1"/>
          </p:cNvSpPr>
          <p:nvPr>
            <p:ph type="ctrTitle"/>
          </p:nvPr>
        </p:nvSpPr>
        <p:spPr>
          <a:xfrm>
            <a:off x="1524000" y="1293338"/>
            <a:ext cx="9144000" cy="3274592"/>
          </a:xfrm>
        </p:spPr>
        <p:txBody>
          <a:bodyPr anchor="ctr">
            <a:normAutofit/>
          </a:bodyPr>
          <a:lstStyle/>
          <a:p>
            <a:r>
              <a:rPr lang="en-US" sz="7200">
                <a:ea typeface="Calibri Light"/>
                <a:cs typeface="Calibri Light"/>
              </a:rPr>
              <a:t>Thankyou!</a:t>
            </a:r>
            <a:endParaRPr lang="en-US" sz="7200"/>
          </a:p>
        </p:txBody>
      </p:sp>
      <p:sp>
        <p:nvSpPr>
          <p:cNvPr id="3" name="Subtitle 2">
            <a:extLst>
              <a:ext uri="{FF2B5EF4-FFF2-40B4-BE49-F238E27FC236}">
                <a16:creationId xmlns:a16="http://schemas.microsoft.com/office/drawing/2014/main" id="{BE6DFE8E-57CF-77E7-675A-60461A2D5C2F}"/>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8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F392EC4C-DD19-E496-15E3-A005532DF498}"/>
              </a:ext>
            </a:extLst>
          </p:cNvPr>
          <p:cNvSpPr>
            <a:spLocks noGrp="1"/>
          </p:cNvSpPr>
          <p:nvPr>
            <p:ph type="title"/>
          </p:nvPr>
        </p:nvSpPr>
        <p:spPr>
          <a:xfrm>
            <a:off x="714153" y="388753"/>
            <a:ext cx="10515599" cy="1325563"/>
          </a:xfrm>
        </p:spPr>
        <p:txBody>
          <a:bodyPr>
            <a:normAutofit/>
          </a:bodyPr>
          <a:lstStyle/>
          <a:p>
            <a:r>
              <a:rPr lang="en-US">
                <a:cs typeface="Calibri Light"/>
              </a:rPr>
              <a:t>Dataset</a:t>
            </a:r>
            <a:endParaRPr lang="en-US"/>
          </a:p>
        </p:txBody>
      </p:sp>
      <p:sp>
        <p:nvSpPr>
          <p:cNvPr id="3" name="Content Placeholder 2">
            <a:extLst>
              <a:ext uri="{FF2B5EF4-FFF2-40B4-BE49-F238E27FC236}">
                <a16:creationId xmlns:a16="http://schemas.microsoft.com/office/drawing/2014/main" id="{19121092-43EF-16C4-F9E5-BDA95FDF4B96}"/>
              </a:ext>
            </a:extLst>
          </p:cNvPr>
          <p:cNvSpPr>
            <a:spLocks noGrp="1"/>
          </p:cNvSpPr>
          <p:nvPr>
            <p:ph idx="1"/>
          </p:nvPr>
        </p:nvSpPr>
        <p:spPr>
          <a:xfrm>
            <a:off x="601921" y="1719300"/>
            <a:ext cx="5995872" cy="4457663"/>
          </a:xfrm>
        </p:spPr>
        <p:txBody>
          <a:bodyPr vert="horz" lIns="91440" tIns="45720" rIns="91440" bIns="45720" rtlCol="0">
            <a:normAutofit/>
          </a:bodyPr>
          <a:lstStyle/>
          <a:p>
            <a:r>
              <a:rPr lang="en-US" sz="1800">
                <a:ea typeface="+mn-lt"/>
                <a:cs typeface="+mn-lt"/>
              </a:rPr>
              <a:t>The dataset originally found on Kaggle, provided to the owner by Dr. Omar Romero-Hernandez.</a:t>
            </a:r>
          </a:p>
          <a:p>
            <a:r>
              <a:rPr lang="en-US" sz="1800" b="1">
                <a:ea typeface="+mn-lt"/>
                <a:cs typeface="+mn-lt"/>
              </a:rPr>
              <a:t>29 Columns</a:t>
            </a:r>
            <a:r>
              <a:rPr lang="en-US" sz="1800">
                <a:ea typeface="+mn-lt"/>
                <a:cs typeface="+mn-lt"/>
              </a:rPr>
              <a:t> with attributes divided into categories like </a:t>
            </a:r>
            <a:r>
              <a:rPr lang="en-US" sz="1800" b="1">
                <a:ea typeface="+mn-lt"/>
                <a:cs typeface="+mn-lt"/>
              </a:rPr>
              <a:t>People, Product, Promotion, Place.</a:t>
            </a:r>
            <a:endParaRPr lang="en-US" sz="1800" b="1">
              <a:ea typeface="Calibri"/>
              <a:cs typeface="Calibri"/>
            </a:endParaRPr>
          </a:p>
          <a:p>
            <a:r>
              <a:rPr lang="en-US" sz="1800" b="1">
                <a:ea typeface="+mn-lt"/>
                <a:cs typeface="+mn-lt"/>
              </a:rPr>
              <a:t>2240 rows</a:t>
            </a:r>
            <a:r>
              <a:rPr lang="en-US" sz="1800">
                <a:ea typeface="+mn-lt"/>
                <a:cs typeface="+mn-lt"/>
              </a:rPr>
              <a:t> of data where each row gives information about one customer.</a:t>
            </a:r>
          </a:p>
          <a:p>
            <a:r>
              <a:rPr lang="en-US" sz="1800">
                <a:ea typeface="+mn-lt"/>
                <a:cs typeface="+mn-lt"/>
              </a:rPr>
              <a:t>It has few missing values that need to be handled before performing any analysis.</a:t>
            </a:r>
          </a:p>
          <a:p>
            <a:r>
              <a:rPr lang="en-US" sz="1800">
                <a:ea typeface="+mn-lt"/>
                <a:cs typeface="+mn-lt"/>
              </a:rPr>
              <a:t>The dataset has limited information about customers purchasing behavior, promotional campaigns which had impact the accuracy of the predictive models.</a:t>
            </a:r>
          </a:p>
          <a:p>
            <a:r>
              <a:rPr lang="en-US" sz="1800">
                <a:ea typeface="+mn-lt"/>
                <a:cs typeface="+mn-lt"/>
              </a:rPr>
              <a:t>Dataset: </a:t>
            </a:r>
            <a:r>
              <a:rPr lang="en-US" sz="1800">
                <a:ea typeface="+mn-lt"/>
                <a:cs typeface="+mn-lt"/>
                <a:hlinkClick r:id="rId2"/>
              </a:rPr>
              <a:t>https://www.kaggle.com/datasets/imakash3011/customer-personality-analysis</a:t>
            </a:r>
            <a:endParaRPr lang="en-US" sz="1800">
              <a:ea typeface="Calibri"/>
              <a:cs typeface="Calibri" panose="020F0502020204030204"/>
            </a:endParaRPr>
          </a:p>
          <a:p>
            <a:endParaRPr lang="en-US" sz="1800">
              <a:ea typeface="Calibri"/>
              <a:cs typeface="Calibri" panose="020F0502020204030204"/>
            </a:endParaRPr>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77C8A4B-1943-6E73-4C41-61DF05644C1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B9211FFD-1F6D-6199-266D-2326DC7E11CC}"/>
              </a:ext>
            </a:extLst>
          </p:cNvPr>
          <p:cNvGraphicFramePr>
            <a:graphicFrameLocks noGrp="1"/>
          </p:cNvGraphicFramePr>
          <p:nvPr>
            <p:extLst>
              <p:ext uri="{D42A27DB-BD31-4B8C-83A1-F6EECF244321}">
                <p14:modId xmlns:p14="http://schemas.microsoft.com/office/powerpoint/2010/main" val="2268897040"/>
              </p:ext>
            </p:extLst>
          </p:nvPr>
        </p:nvGraphicFramePr>
        <p:xfrm>
          <a:off x="7328501" y="1847506"/>
          <a:ext cx="3784520" cy="4303914"/>
        </p:xfrm>
        <a:graphic>
          <a:graphicData uri="http://schemas.openxmlformats.org/drawingml/2006/table">
            <a:tbl>
              <a:tblPr firstRow="1" bandRow="1">
                <a:tableStyleId>{5C22544A-7EE6-4342-B048-85BDC9FD1C3A}</a:tableStyleId>
              </a:tblPr>
              <a:tblGrid>
                <a:gridCol w="3784520">
                  <a:extLst>
                    <a:ext uri="{9D8B030D-6E8A-4147-A177-3AD203B41FA5}">
                      <a16:colId xmlns:a16="http://schemas.microsoft.com/office/drawing/2014/main" val="1496938732"/>
                    </a:ext>
                  </a:extLst>
                </a:gridCol>
              </a:tblGrid>
              <a:tr h="383096">
                <a:tc>
                  <a:txBody>
                    <a:bodyPr/>
                    <a:lstStyle/>
                    <a:p>
                      <a:pPr marL="0" algn="ctr" rtl="0" eaLnBrk="1" latinLnBrk="0" hangingPunct="1">
                        <a:spcBef>
                          <a:spcPts val="0"/>
                        </a:spcBef>
                        <a:spcAft>
                          <a:spcPts val="0"/>
                        </a:spcAft>
                      </a:pPr>
                      <a:r>
                        <a:rPr lang="en-US" sz="2300" kern="1200">
                          <a:effectLst/>
                          <a:latin typeface="Calibri Light"/>
                        </a:rPr>
                        <a:t>Columns Description</a:t>
                      </a:r>
                      <a:endParaRPr lang="en-US" sz="1800">
                        <a:effectLst/>
                        <a:latin typeface="Calibri Light"/>
                      </a:endParaRPr>
                    </a:p>
                  </a:txBody>
                  <a:tcPr marL="0" marR="0" marT="0" marB="0" anchor="ctr"/>
                </a:tc>
                <a:extLst>
                  <a:ext uri="{0D108BD9-81ED-4DB2-BD59-A6C34878D82A}">
                    <a16:rowId xmlns:a16="http://schemas.microsoft.com/office/drawing/2014/main" val="3521040852"/>
                  </a:ext>
                </a:extLst>
              </a:tr>
              <a:tr h="844229">
                <a:tc>
                  <a:txBody>
                    <a:bodyPr/>
                    <a:lstStyle/>
                    <a:p>
                      <a:pPr marL="0" algn="l" rtl="0" eaLnBrk="1" latinLnBrk="0" hangingPunct="1">
                        <a:spcBef>
                          <a:spcPts val="0"/>
                        </a:spcBef>
                        <a:spcAft>
                          <a:spcPts val="0"/>
                        </a:spcAft>
                      </a:pPr>
                      <a:r>
                        <a:rPr lang="en-US" sz="1800" b="1" kern="1200">
                          <a:effectLst/>
                        </a:rPr>
                        <a:t>People:</a:t>
                      </a:r>
                      <a:r>
                        <a:rPr lang="en-US" sz="1800" kern="1200">
                          <a:effectLst/>
                        </a:rPr>
                        <a:t> Includes Id, birth date, education, income, marital status, Customer data, etc.</a:t>
                      </a:r>
                      <a:endParaRPr lang="en-US" sz="1800">
                        <a:effectLst/>
                      </a:endParaRPr>
                    </a:p>
                  </a:txBody>
                  <a:tcPr marL="0" marR="0" marT="0" marB="0" anchor="ctr"/>
                </a:tc>
                <a:extLst>
                  <a:ext uri="{0D108BD9-81ED-4DB2-BD59-A6C34878D82A}">
                    <a16:rowId xmlns:a16="http://schemas.microsoft.com/office/drawing/2014/main" val="2811300098"/>
                  </a:ext>
                </a:extLst>
              </a:tr>
              <a:tr h="1116180">
                <a:tc>
                  <a:txBody>
                    <a:bodyPr/>
                    <a:lstStyle/>
                    <a:p>
                      <a:pPr marL="0" algn="l" rtl="0" eaLnBrk="1" latinLnBrk="0" hangingPunct="1">
                        <a:spcBef>
                          <a:spcPts val="0"/>
                        </a:spcBef>
                        <a:spcAft>
                          <a:spcPts val="0"/>
                        </a:spcAft>
                      </a:pPr>
                      <a:r>
                        <a:rPr lang="en-US" sz="1800" b="1" kern="1200">
                          <a:effectLst/>
                        </a:rPr>
                        <a:t>Products:</a:t>
                      </a:r>
                      <a:r>
                        <a:rPr lang="en-US" sz="1800" kern="1200">
                          <a:effectLst/>
                        </a:rPr>
                        <a:t> Includes amount spent on wines, fruits, meat, fish, sweet and gold product categories in last 2 years</a:t>
                      </a:r>
                      <a:endParaRPr lang="en-US" sz="1800">
                        <a:effectLst/>
                      </a:endParaRPr>
                    </a:p>
                  </a:txBody>
                  <a:tcPr marL="0" marR="0" marT="0" marB="0" anchor="ctr"/>
                </a:tc>
                <a:extLst>
                  <a:ext uri="{0D108BD9-81ED-4DB2-BD59-A6C34878D82A}">
                    <a16:rowId xmlns:a16="http://schemas.microsoft.com/office/drawing/2014/main" val="1600534613"/>
                  </a:ext>
                </a:extLst>
              </a:tr>
              <a:tr h="1116180">
                <a:tc>
                  <a:txBody>
                    <a:bodyPr/>
                    <a:lstStyle/>
                    <a:p>
                      <a:pPr marL="0" marR="0" indent="0" algn="l" rtl="0" eaLnBrk="1" fontAlgn="auto" latinLnBrk="0" hangingPunct="1">
                        <a:spcBef>
                          <a:spcPts val="0"/>
                        </a:spcBef>
                        <a:spcAft>
                          <a:spcPts val="0"/>
                        </a:spcAft>
                      </a:pPr>
                      <a:r>
                        <a:rPr lang="en-US" sz="1800" b="1" kern="1200">
                          <a:effectLst/>
                        </a:rPr>
                        <a:t>Promotions: </a:t>
                      </a:r>
                      <a:r>
                        <a:rPr lang="en-US" sz="1800" kern="1200">
                          <a:effectLst/>
                        </a:rPr>
                        <a:t>Number of times different types of promotions used,  Number of purchases made with a discount, response.</a:t>
                      </a:r>
                      <a:endParaRPr lang="en-US" sz="1800">
                        <a:effectLst/>
                      </a:endParaRPr>
                    </a:p>
                  </a:txBody>
                  <a:tcPr marL="0" marR="0" marT="0" marB="0" anchor="ctr"/>
                </a:tc>
                <a:extLst>
                  <a:ext uri="{0D108BD9-81ED-4DB2-BD59-A6C34878D82A}">
                    <a16:rowId xmlns:a16="http://schemas.microsoft.com/office/drawing/2014/main" val="246716854"/>
                  </a:ext>
                </a:extLst>
              </a:tr>
              <a:tr h="844229">
                <a:tc>
                  <a:txBody>
                    <a:bodyPr/>
                    <a:lstStyle/>
                    <a:p>
                      <a:pPr marL="0" algn="l" rtl="0" eaLnBrk="1" latinLnBrk="0" hangingPunct="1">
                        <a:spcBef>
                          <a:spcPts val="0"/>
                        </a:spcBef>
                        <a:spcAft>
                          <a:spcPts val="0"/>
                        </a:spcAft>
                      </a:pPr>
                      <a:r>
                        <a:rPr lang="en-US" sz="1800" b="1" kern="1200">
                          <a:effectLst/>
                        </a:rPr>
                        <a:t>Place:</a:t>
                      </a:r>
                      <a:r>
                        <a:rPr lang="en-US" sz="1800" kern="1200">
                          <a:effectLst/>
                        </a:rPr>
                        <a:t> Which platform was used to purchase product (store, web, catalog) and No. Of web visits</a:t>
                      </a:r>
                      <a:endParaRPr lang="en-US" sz="1800">
                        <a:effectLst/>
                      </a:endParaRPr>
                    </a:p>
                  </a:txBody>
                  <a:tcPr marL="0" marR="0" marT="0" marB="0" anchor="ctr"/>
                </a:tc>
                <a:extLst>
                  <a:ext uri="{0D108BD9-81ED-4DB2-BD59-A6C34878D82A}">
                    <a16:rowId xmlns:a16="http://schemas.microsoft.com/office/drawing/2014/main" val="4044512758"/>
                  </a:ext>
                </a:extLst>
              </a:tr>
            </a:tbl>
          </a:graphicData>
        </a:graphic>
      </p:graphicFrame>
    </p:spTree>
    <p:extLst>
      <p:ext uri="{BB962C8B-B14F-4D97-AF65-F5344CB8AC3E}">
        <p14:creationId xmlns:p14="http://schemas.microsoft.com/office/powerpoint/2010/main" val="306000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9567EDA-720B-3FB0-25B6-DE70599B977C}"/>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Building Strategy</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A2317C-2938-AC03-0DEB-2E5AF77ABD55}"/>
              </a:ext>
            </a:extLst>
          </p:cNvPr>
          <p:cNvSpPr>
            <a:spLocks noGrp="1"/>
          </p:cNvSpPr>
          <p:nvPr>
            <p:ph idx="1"/>
          </p:nvPr>
        </p:nvSpPr>
        <p:spPr>
          <a:xfrm>
            <a:off x="838200" y="1929384"/>
            <a:ext cx="10778358" cy="4567270"/>
          </a:xfrm>
        </p:spPr>
        <p:txBody>
          <a:bodyPr vert="horz" lIns="91440" tIns="45720" rIns="91440" bIns="45720" rtlCol="0" anchor="t">
            <a:noAutofit/>
          </a:bodyPr>
          <a:lstStyle/>
          <a:p>
            <a:pPr marL="0" indent="0">
              <a:buNone/>
            </a:pPr>
            <a:r>
              <a:rPr lang="en-US" sz="2100"/>
              <a:t>We chose the following approaches based on common industry practices and techniques in data analytics:</a:t>
            </a:r>
            <a:endParaRPr lang="en-US" sz="2100">
              <a:ea typeface="Calibri"/>
              <a:cs typeface="Calibri"/>
            </a:endParaRPr>
          </a:p>
          <a:p>
            <a:r>
              <a:rPr lang="en-US" sz="2100"/>
              <a:t>Customer Segmentation, Churn</a:t>
            </a:r>
            <a:r>
              <a:rPr lang="en-US" sz="2100">
                <a:ea typeface="+mn-lt"/>
                <a:cs typeface="+mn-lt"/>
              </a:rPr>
              <a:t> Prediction and Customer Retention Strategy:</a:t>
            </a:r>
            <a:endParaRPr lang="en-US" sz="2100"/>
          </a:p>
          <a:p>
            <a:pPr lvl="1"/>
            <a:r>
              <a:rPr lang="en-US" sz="2100"/>
              <a:t>Use RFM analysis and clustering techniques to segment customers based on relevant attributes.</a:t>
            </a:r>
            <a:endParaRPr lang="en-US" sz="2100">
              <a:ea typeface="Calibri"/>
              <a:cs typeface="Calibri"/>
            </a:endParaRPr>
          </a:p>
          <a:p>
            <a:pPr lvl="1"/>
            <a:r>
              <a:rPr lang="en-US" sz="2100">
                <a:ea typeface="+mn-lt"/>
                <a:cs typeface="+mn-lt"/>
              </a:rPr>
              <a:t>Utilize machine learning algorithms to classify customers as high or low churn risk.</a:t>
            </a:r>
          </a:p>
          <a:p>
            <a:pPr lvl="1"/>
            <a:r>
              <a:rPr lang="en-US" sz="2100">
                <a:ea typeface="+mn-lt"/>
                <a:cs typeface="+mn-lt"/>
              </a:rPr>
              <a:t>Design targeted retention strategies based on the model's results and the specific needs of high-risk customers.</a:t>
            </a:r>
            <a:endParaRPr lang="en-US" sz="2100">
              <a:ea typeface="Calibri"/>
              <a:cs typeface="Calibri"/>
            </a:endParaRPr>
          </a:p>
          <a:p>
            <a:r>
              <a:rPr lang="en-US" sz="2100">
                <a:ea typeface="+mn-lt"/>
                <a:cs typeface="+mn-lt"/>
              </a:rPr>
              <a:t> Targeted Marketing Campaign Optimization:</a:t>
            </a:r>
            <a:endParaRPr lang="en-US" sz="2100">
              <a:ea typeface="Calibri"/>
              <a:cs typeface="Calibri"/>
            </a:endParaRPr>
          </a:p>
          <a:p>
            <a:pPr lvl="1"/>
            <a:r>
              <a:rPr lang="en-US" sz="2100">
                <a:ea typeface="+mn-lt"/>
                <a:cs typeface="+mn-lt"/>
              </a:rPr>
              <a:t>Analyze response rates of previous campaigns to optimize marketing efforts.</a:t>
            </a:r>
            <a:endParaRPr lang="en-US" sz="2100">
              <a:ea typeface="Calibri"/>
              <a:cs typeface="Calibri"/>
            </a:endParaRPr>
          </a:p>
          <a:p>
            <a:pPr lvl="1"/>
            <a:r>
              <a:rPr lang="en-US" sz="2100">
                <a:ea typeface="+mn-lt"/>
                <a:cs typeface="+mn-lt"/>
              </a:rPr>
              <a:t>Utilize machine learning algorithms to predict future campaign responses.</a:t>
            </a:r>
            <a:endParaRPr lang="en-US" sz="2100">
              <a:ea typeface="Calibri"/>
              <a:cs typeface="Calibri"/>
            </a:endParaRPr>
          </a:p>
          <a:p>
            <a:pPr lvl="1"/>
            <a:endParaRPr lang="en-US" sz="2100">
              <a:ea typeface="Calibri"/>
              <a:cs typeface="Calibri"/>
            </a:endParaRPr>
          </a:p>
        </p:txBody>
      </p:sp>
    </p:spTree>
    <p:extLst>
      <p:ext uri="{BB962C8B-B14F-4D97-AF65-F5344CB8AC3E}">
        <p14:creationId xmlns:p14="http://schemas.microsoft.com/office/powerpoint/2010/main" val="71327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9E8A-E971-4D64-25EB-391DF8D2D406}"/>
              </a:ext>
            </a:extLst>
          </p:cNvPr>
          <p:cNvSpPr>
            <a:spLocks noGrp="1"/>
          </p:cNvSpPr>
          <p:nvPr>
            <p:ph type="title"/>
          </p:nvPr>
        </p:nvSpPr>
        <p:spPr>
          <a:xfrm>
            <a:off x="417965" y="290902"/>
            <a:ext cx="10515600" cy="1325563"/>
          </a:xfrm>
        </p:spPr>
        <p:txBody>
          <a:bodyPr>
            <a:normAutofit/>
          </a:bodyPr>
          <a:lstStyle/>
          <a:p>
            <a:r>
              <a:rPr lang="en-US">
                <a:ea typeface="+mj-lt"/>
                <a:cs typeface="+mj-lt"/>
              </a:rPr>
              <a:t>Exploratory Data Analysis</a:t>
            </a:r>
            <a:endParaRPr lang="en-US"/>
          </a:p>
        </p:txBody>
      </p:sp>
      <p:pic>
        <p:nvPicPr>
          <p:cNvPr id="4" name="Picture 4">
            <a:extLst>
              <a:ext uri="{FF2B5EF4-FFF2-40B4-BE49-F238E27FC236}">
                <a16:creationId xmlns:a16="http://schemas.microsoft.com/office/drawing/2014/main" id="{6910B3B2-E9F4-E7C6-F837-06C9E0DE5F3E}"/>
              </a:ext>
            </a:extLst>
          </p:cNvPr>
          <p:cNvPicPr>
            <a:picLocks noChangeAspect="1"/>
          </p:cNvPicPr>
          <p:nvPr/>
        </p:nvPicPr>
        <p:blipFill rotWithShape="1">
          <a:blip r:embed="rId3"/>
          <a:srcRect l="24" b="5238"/>
          <a:stretch/>
        </p:blipFill>
        <p:spPr>
          <a:xfrm>
            <a:off x="13316" y="2068201"/>
            <a:ext cx="6078247" cy="4593357"/>
          </a:xfrm>
          <a:prstGeom prst="rect">
            <a:avLst/>
          </a:prstGeom>
        </p:spPr>
      </p:pic>
      <p:pic>
        <p:nvPicPr>
          <p:cNvPr id="5" name="Picture 5">
            <a:extLst>
              <a:ext uri="{FF2B5EF4-FFF2-40B4-BE49-F238E27FC236}">
                <a16:creationId xmlns:a16="http://schemas.microsoft.com/office/drawing/2014/main" id="{B842FEB1-4799-FB7B-53B8-05CB0CD134F7}"/>
              </a:ext>
            </a:extLst>
          </p:cNvPr>
          <p:cNvPicPr>
            <a:picLocks noChangeAspect="1"/>
          </p:cNvPicPr>
          <p:nvPr/>
        </p:nvPicPr>
        <p:blipFill>
          <a:blip r:embed="rId4"/>
          <a:stretch>
            <a:fillRect/>
          </a:stretch>
        </p:blipFill>
        <p:spPr>
          <a:xfrm>
            <a:off x="6196614" y="2082630"/>
            <a:ext cx="5887374" cy="4742001"/>
          </a:xfrm>
          <a:prstGeom prst="rect">
            <a:avLst/>
          </a:prstGeom>
        </p:spPr>
      </p:pic>
      <p:sp>
        <p:nvSpPr>
          <p:cNvPr id="6" name="TextBox 5">
            <a:extLst>
              <a:ext uri="{FF2B5EF4-FFF2-40B4-BE49-F238E27FC236}">
                <a16:creationId xmlns:a16="http://schemas.microsoft.com/office/drawing/2014/main" id="{62FDBBA2-9A15-4C36-10CE-526377A51153}"/>
              </a:ext>
            </a:extLst>
          </p:cNvPr>
          <p:cNvSpPr txBox="1"/>
          <p:nvPr/>
        </p:nvSpPr>
        <p:spPr>
          <a:xfrm>
            <a:off x="2115846" y="1716348"/>
            <a:ext cx="186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Age Vs Income</a:t>
            </a:r>
            <a:endParaRPr lang="en-US"/>
          </a:p>
        </p:txBody>
      </p:sp>
      <p:sp>
        <p:nvSpPr>
          <p:cNvPr id="7" name="TextBox 6">
            <a:extLst>
              <a:ext uri="{FF2B5EF4-FFF2-40B4-BE49-F238E27FC236}">
                <a16:creationId xmlns:a16="http://schemas.microsoft.com/office/drawing/2014/main" id="{245022D6-D300-A038-9738-A901B42327F2}"/>
              </a:ext>
            </a:extLst>
          </p:cNvPr>
          <p:cNvSpPr txBox="1"/>
          <p:nvPr/>
        </p:nvSpPr>
        <p:spPr>
          <a:xfrm>
            <a:off x="8034291" y="1694155"/>
            <a:ext cx="2359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Age Vs Amount Spent</a:t>
            </a:r>
            <a:endParaRPr lang="en-US"/>
          </a:p>
        </p:txBody>
      </p:sp>
    </p:spTree>
    <p:extLst>
      <p:ext uri="{BB962C8B-B14F-4D97-AF65-F5344CB8AC3E}">
        <p14:creationId xmlns:p14="http://schemas.microsoft.com/office/powerpoint/2010/main" val="212478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787F-38C4-B4F7-99A7-1BBB634148F7}"/>
              </a:ext>
            </a:extLst>
          </p:cNvPr>
          <p:cNvSpPr>
            <a:spLocks noGrp="1"/>
          </p:cNvSpPr>
          <p:nvPr>
            <p:ph type="title"/>
          </p:nvPr>
        </p:nvSpPr>
        <p:spPr>
          <a:xfrm>
            <a:off x="516822" y="255904"/>
            <a:ext cx="10515600" cy="822496"/>
          </a:xfrm>
        </p:spPr>
        <p:txBody>
          <a:bodyPr/>
          <a:lstStyle/>
          <a:p>
            <a:r>
              <a:rPr lang="en-US" sz="3100">
                <a:ea typeface="+mj-lt"/>
                <a:cs typeface="+mj-lt"/>
              </a:rPr>
              <a:t>Exploratory Data Analysis</a:t>
            </a:r>
            <a:br>
              <a:rPr lang="en-US" sz="3100">
                <a:ea typeface="+mj-lt"/>
                <a:cs typeface="+mj-lt"/>
              </a:rPr>
            </a:br>
            <a:endParaRPr lang="en-US" sz="1400">
              <a:cs typeface="Calibri Light"/>
            </a:endParaRPr>
          </a:p>
        </p:txBody>
      </p:sp>
      <p:pic>
        <p:nvPicPr>
          <p:cNvPr id="4" name="Picture 4">
            <a:extLst>
              <a:ext uri="{FF2B5EF4-FFF2-40B4-BE49-F238E27FC236}">
                <a16:creationId xmlns:a16="http://schemas.microsoft.com/office/drawing/2014/main" id="{51852E75-9DA3-6093-0AE4-550FA39D2769}"/>
              </a:ext>
            </a:extLst>
          </p:cNvPr>
          <p:cNvPicPr>
            <a:picLocks noGrp="1" noChangeAspect="1"/>
          </p:cNvPicPr>
          <p:nvPr>
            <p:ph idx="1"/>
          </p:nvPr>
        </p:nvPicPr>
        <p:blipFill rotWithShape="1">
          <a:blip r:embed="rId3"/>
          <a:srcRect l="19692" t="22988" r="16923" b="24631"/>
          <a:stretch/>
        </p:blipFill>
        <p:spPr>
          <a:xfrm>
            <a:off x="42372" y="1759975"/>
            <a:ext cx="6347463" cy="4941009"/>
          </a:xfrm>
        </p:spPr>
      </p:pic>
      <p:pic>
        <p:nvPicPr>
          <p:cNvPr id="5" name="Picture 5">
            <a:extLst>
              <a:ext uri="{FF2B5EF4-FFF2-40B4-BE49-F238E27FC236}">
                <a16:creationId xmlns:a16="http://schemas.microsoft.com/office/drawing/2014/main" id="{B39E31C2-760E-977D-45C7-0CEF5EDCF4A2}"/>
              </a:ext>
            </a:extLst>
          </p:cNvPr>
          <p:cNvPicPr>
            <a:picLocks noChangeAspect="1"/>
          </p:cNvPicPr>
          <p:nvPr/>
        </p:nvPicPr>
        <p:blipFill rotWithShape="1">
          <a:blip r:embed="rId4"/>
          <a:srcRect l="19895" t="33645" r="16492" b="17044"/>
          <a:stretch/>
        </p:blipFill>
        <p:spPr>
          <a:xfrm>
            <a:off x="6390054" y="1814565"/>
            <a:ext cx="5852397" cy="4829933"/>
          </a:xfrm>
          <a:prstGeom prst="rect">
            <a:avLst/>
          </a:prstGeom>
        </p:spPr>
      </p:pic>
      <p:sp>
        <p:nvSpPr>
          <p:cNvPr id="6" name="TextBox 5">
            <a:extLst>
              <a:ext uri="{FF2B5EF4-FFF2-40B4-BE49-F238E27FC236}">
                <a16:creationId xmlns:a16="http://schemas.microsoft.com/office/drawing/2014/main" id="{7E680616-5228-7D63-CAAB-23353F56F600}"/>
              </a:ext>
            </a:extLst>
          </p:cNvPr>
          <p:cNvSpPr txBox="1"/>
          <p:nvPr/>
        </p:nvSpPr>
        <p:spPr>
          <a:xfrm>
            <a:off x="2145436" y="1117106"/>
            <a:ext cx="2145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Education vs Income</a:t>
            </a:r>
            <a:endParaRPr lang="en-US"/>
          </a:p>
        </p:txBody>
      </p:sp>
      <p:sp>
        <p:nvSpPr>
          <p:cNvPr id="7" name="TextBox 6">
            <a:extLst>
              <a:ext uri="{FF2B5EF4-FFF2-40B4-BE49-F238E27FC236}">
                <a16:creationId xmlns:a16="http://schemas.microsoft.com/office/drawing/2014/main" id="{5ECF68AA-67CF-1FC9-4044-E70B47EC9524}"/>
              </a:ext>
            </a:extLst>
          </p:cNvPr>
          <p:cNvSpPr txBox="1"/>
          <p:nvPr/>
        </p:nvSpPr>
        <p:spPr>
          <a:xfrm>
            <a:off x="7671787" y="1117106"/>
            <a:ext cx="31219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Education Vs Amount Spent</a:t>
            </a:r>
            <a:endParaRPr lang="en-US"/>
          </a:p>
        </p:txBody>
      </p:sp>
    </p:spTree>
    <p:extLst>
      <p:ext uri="{BB962C8B-B14F-4D97-AF65-F5344CB8AC3E}">
        <p14:creationId xmlns:p14="http://schemas.microsoft.com/office/powerpoint/2010/main" val="409534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787F-38C4-B4F7-99A7-1BBB634148F7}"/>
              </a:ext>
            </a:extLst>
          </p:cNvPr>
          <p:cNvSpPr>
            <a:spLocks noGrp="1"/>
          </p:cNvSpPr>
          <p:nvPr>
            <p:ph type="title"/>
          </p:nvPr>
        </p:nvSpPr>
        <p:spPr>
          <a:xfrm>
            <a:off x="516822" y="255904"/>
            <a:ext cx="10515600" cy="822496"/>
          </a:xfrm>
        </p:spPr>
        <p:txBody>
          <a:bodyPr/>
          <a:lstStyle/>
          <a:p>
            <a:r>
              <a:rPr lang="en-US" sz="3100">
                <a:ea typeface="+mj-lt"/>
                <a:cs typeface="+mj-lt"/>
              </a:rPr>
              <a:t>Exploratory Data Analysis</a:t>
            </a:r>
            <a:br>
              <a:rPr lang="en-US" sz="3100">
                <a:ea typeface="+mj-lt"/>
                <a:cs typeface="+mj-lt"/>
              </a:rPr>
            </a:br>
            <a:endParaRPr lang="en-US" sz="1400">
              <a:cs typeface="Calibri Light"/>
            </a:endParaRPr>
          </a:p>
        </p:txBody>
      </p:sp>
      <p:pic>
        <p:nvPicPr>
          <p:cNvPr id="3" name="Picture 7">
            <a:extLst>
              <a:ext uri="{FF2B5EF4-FFF2-40B4-BE49-F238E27FC236}">
                <a16:creationId xmlns:a16="http://schemas.microsoft.com/office/drawing/2014/main" id="{F48C7D39-02AB-2F20-0A5F-583C453FD5A3}"/>
              </a:ext>
            </a:extLst>
          </p:cNvPr>
          <p:cNvPicPr>
            <a:picLocks noChangeAspect="1"/>
          </p:cNvPicPr>
          <p:nvPr/>
        </p:nvPicPr>
        <p:blipFill rotWithShape="1">
          <a:blip r:embed="rId3"/>
          <a:srcRect l="17768" t="34909" r="12528" b="10545"/>
          <a:stretch/>
        </p:blipFill>
        <p:spPr>
          <a:xfrm>
            <a:off x="1145498" y="966553"/>
            <a:ext cx="9894382" cy="5438480"/>
          </a:xfrm>
          <a:prstGeom prst="rect">
            <a:avLst/>
          </a:prstGeom>
        </p:spPr>
      </p:pic>
    </p:spTree>
    <p:extLst>
      <p:ext uri="{BB962C8B-B14F-4D97-AF65-F5344CB8AC3E}">
        <p14:creationId xmlns:p14="http://schemas.microsoft.com/office/powerpoint/2010/main" val="342611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01609-5697-DC49-2A3F-9175DB34B169}"/>
              </a:ext>
            </a:extLst>
          </p:cNvPr>
          <p:cNvSpPr>
            <a:spLocks noGrp="1"/>
          </p:cNvSpPr>
          <p:nvPr>
            <p:ph type="title"/>
          </p:nvPr>
        </p:nvSpPr>
        <p:spPr>
          <a:xfrm>
            <a:off x="572493" y="238539"/>
            <a:ext cx="11018520" cy="1434415"/>
          </a:xfrm>
        </p:spPr>
        <p:txBody>
          <a:bodyPr vert="horz" lIns="91440" tIns="45720" rIns="91440" bIns="45720" rtlCol="0" anchor="ctr">
            <a:normAutofit/>
          </a:bodyPr>
          <a:lstStyle/>
          <a:p>
            <a:r>
              <a:rPr lang="en-US" sz="5400">
                <a:latin typeface="Calibri"/>
                <a:ea typeface="Calibri Light"/>
                <a:cs typeface="Calibri Light"/>
              </a:rPr>
              <a:t>Methodology – Clustering </a:t>
            </a:r>
          </a:p>
        </p:txBody>
      </p:sp>
      <p:sp>
        <p:nvSpPr>
          <p:cNvPr id="1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373A209B-733A-5E2D-B419-6C2D7C7CD327}"/>
              </a:ext>
            </a:extLst>
          </p:cNvPr>
          <p:cNvSpPr>
            <a:spLocks noGrp="1"/>
          </p:cNvSpPr>
          <p:nvPr>
            <p:ph idx="1"/>
          </p:nvPr>
        </p:nvSpPr>
        <p:spPr>
          <a:xfrm>
            <a:off x="572493" y="2071316"/>
            <a:ext cx="10576103" cy="4119172"/>
          </a:xfrm>
        </p:spPr>
        <p:txBody>
          <a:bodyPr vert="horz" lIns="91440" tIns="45720" rIns="91440" bIns="45720" rtlCol="0" anchor="t">
            <a:normAutofit/>
          </a:bodyPr>
          <a:lstStyle/>
          <a:p>
            <a:r>
              <a:rPr lang="en-US" sz="2400">
                <a:ea typeface="Calibri"/>
                <a:cs typeface="Calibri"/>
              </a:rPr>
              <a:t>K-means clustering was used to cluster the data based on demographic and behavioral values.</a:t>
            </a:r>
          </a:p>
          <a:p>
            <a:r>
              <a:rPr lang="en-US" sz="2400">
                <a:ea typeface="Calibri"/>
                <a:cs typeface="Calibri"/>
              </a:rPr>
              <a:t>K-means clustering by including 2 and 3 variables respectively were done to find optimum cluster for low-risk customers and high-risk customers.</a:t>
            </a:r>
          </a:p>
          <a:p>
            <a:r>
              <a:rPr lang="en-US" sz="2400">
                <a:ea typeface="+mn-lt"/>
                <a:cs typeface="+mn-lt"/>
              </a:rPr>
              <a:t>Elbow method used to find optimal number of clusters. I.e., 3.</a:t>
            </a:r>
          </a:p>
          <a:p>
            <a:r>
              <a:rPr lang="en-US" sz="2400">
                <a:ea typeface="+mn-lt"/>
                <a:cs typeface="+mn-lt"/>
              </a:rPr>
              <a:t>Interpreting Result:</a:t>
            </a:r>
          </a:p>
          <a:p>
            <a:pPr marL="0" indent="0">
              <a:buNone/>
            </a:pPr>
            <a:r>
              <a:rPr lang="en-US" sz="2400">
                <a:ea typeface="+mn-lt"/>
                <a:cs typeface="+mn-lt"/>
              </a:rPr>
              <a:t>Cluster 1 depicts young customers that earn way lot and spend a lot.</a:t>
            </a:r>
          </a:p>
          <a:p>
            <a:pPr marL="0" indent="0">
              <a:buNone/>
            </a:pPr>
            <a:r>
              <a:rPr lang="en-US" sz="2400">
                <a:ea typeface="+mn-lt"/>
                <a:cs typeface="+mn-lt"/>
              </a:rPr>
              <a:t>Cluster 2 translates to old customer that earn lot and spend high.</a:t>
            </a:r>
          </a:p>
          <a:p>
            <a:pPr marL="0" indent="0">
              <a:buNone/>
            </a:pPr>
            <a:r>
              <a:rPr lang="en-US" sz="2400">
                <a:ea typeface="+mn-lt"/>
                <a:cs typeface="+mn-lt"/>
              </a:rPr>
              <a:t>Cluster 3 depicts young customers that earn lows and spend low.</a:t>
            </a:r>
            <a:endParaRPr lang="en-US" sz="2400">
              <a:ea typeface="Calibri"/>
              <a:cs typeface="Calibri"/>
            </a:endParaRPr>
          </a:p>
          <a:p>
            <a:endParaRPr lang="en-US" sz="2400">
              <a:ea typeface="Calibri"/>
              <a:cs typeface="Calibri"/>
            </a:endParaRPr>
          </a:p>
        </p:txBody>
      </p:sp>
    </p:spTree>
    <p:extLst>
      <p:ext uri="{BB962C8B-B14F-4D97-AF65-F5344CB8AC3E}">
        <p14:creationId xmlns:p14="http://schemas.microsoft.com/office/powerpoint/2010/main" val="266985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D2FF-E033-A850-BEE2-D2260BF1A005}"/>
              </a:ext>
            </a:extLst>
          </p:cNvPr>
          <p:cNvSpPr>
            <a:spLocks noGrp="1"/>
          </p:cNvSpPr>
          <p:nvPr>
            <p:ph type="title"/>
          </p:nvPr>
        </p:nvSpPr>
        <p:spPr>
          <a:xfrm>
            <a:off x="259317" y="154918"/>
            <a:ext cx="11094483" cy="1325563"/>
          </a:xfrm>
        </p:spPr>
        <p:txBody>
          <a:bodyPr/>
          <a:lstStyle/>
          <a:p>
            <a:pPr algn="ctr"/>
            <a:r>
              <a:rPr lang="en-US">
                <a:ea typeface="Calibri Light"/>
                <a:cs typeface="Calibri Light"/>
              </a:rPr>
              <a:t>K- Means Model using Two and Three Features</a:t>
            </a:r>
          </a:p>
        </p:txBody>
      </p:sp>
      <p:pic>
        <p:nvPicPr>
          <p:cNvPr id="5" name="Picture 5" descr="Table&#10;&#10;Description automatically generated">
            <a:extLst>
              <a:ext uri="{FF2B5EF4-FFF2-40B4-BE49-F238E27FC236}">
                <a16:creationId xmlns:a16="http://schemas.microsoft.com/office/drawing/2014/main" id="{FB3A2556-7AFC-1625-BFC2-22A20B16CA11}"/>
              </a:ext>
            </a:extLst>
          </p:cNvPr>
          <p:cNvPicPr>
            <a:picLocks noChangeAspect="1"/>
          </p:cNvPicPr>
          <p:nvPr/>
        </p:nvPicPr>
        <p:blipFill>
          <a:blip r:embed="rId2"/>
          <a:stretch>
            <a:fillRect/>
          </a:stretch>
        </p:blipFill>
        <p:spPr>
          <a:xfrm>
            <a:off x="6934351" y="1337248"/>
            <a:ext cx="4152939" cy="1374872"/>
          </a:xfrm>
          <a:prstGeom prst="rect">
            <a:avLst/>
          </a:prstGeom>
        </p:spPr>
      </p:pic>
      <p:pic>
        <p:nvPicPr>
          <p:cNvPr id="7" name="Picture 18" descr="Chart&#10;&#10;Description automatically generated">
            <a:extLst>
              <a:ext uri="{FF2B5EF4-FFF2-40B4-BE49-F238E27FC236}">
                <a16:creationId xmlns:a16="http://schemas.microsoft.com/office/drawing/2014/main" id="{DC10807A-9C7D-994E-8AA8-DF45B5914A4B}"/>
              </a:ext>
            </a:extLst>
          </p:cNvPr>
          <p:cNvPicPr>
            <a:picLocks noChangeAspect="1"/>
          </p:cNvPicPr>
          <p:nvPr/>
        </p:nvPicPr>
        <p:blipFill>
          <a:blip r:embed="rId3"/>
          <a:stretch>
            <a:fillRect/>
          </a:stretch>
        </p:blipFill>
        <p:spPr>
          <a:xfrm>
            <a:off x="243939" y="2859791"/>
            <a:ext cx="6281285" cy="3731072"/>
          </a:xfrm>
          <a:prstGeom prst="rect">
            <a:avLst/>
          </a:prstGeom>
        </p:spPr>
      </p:pic>
      <p:pic>
        <p:nvPicPr>
          <p:cNvPr id="11" name="Picture 6" descr="Table&#10;&#10;Description automatically generated">
            <a:extLst>
              <a:ext uri="{FF2B5EF4-FFF2-40B4-BE49-F238E27FC236}">
                <a16:creationId xmlns:a16="http://schemas.microsoft.com/office/drawing/2014/main" id="{87749408-3F5E-E105-0C8C-9E669F46E5AC}"/>
              </a:ext>
            </a:extLst>
          </p:cNvPr>
          <p:cNvPicPr>
            <a:picLocks noChangeAspect="1"/>
          </p:cNvPicPr>
          <p:nvPr/>
        </p:nvPicPr>
        <p:blipFill>
          <a:blip r:embed="rId4"/>
          <a:stretch>
            <a:fillRect/>
          </a:stretch>
        </p:blipFill>
        <p:spPr>
          <a:xfrm>
            <a:off x="1007976" y="1337439"/>
            <a:ext cx="4258042" cy="1372448"/>
          </a:xfrm>
          <a:prstGeom prst="rect">
            <a:avLst/>
          </a:prstGeom>
        </p:spPr>
      </p:pic>
      <p:pic>
        <p:nvPicPr>
          <p:cNvPr id="3" name="Picture 3" descr="Chart&#10;&#10;Description automatically generated">
            <a:extLst>
              <a:ext uri="{FF2B5EF4-FFF2-40B4-BE49-F238E27FC236}">
                <a16:creationId xmlns:a16="http://schemas.microsoft.com/office/drawing/2014/main" id="{F91AA995-0CCA-8186-952E-7B9ABA01F3B7}"/>
              </a:ext>
            </a:extLst>
          </p:cNvPr>
          <p:cNvPicPr>
            <a:picLocks noChangeAspect="1"/>
          </p:cNvPicPr>
          <p:nvPr/>
        </p:nvPicPr>
        <p:blipFill>
          <a:blip r:embed="rId5"/>
          <a:stretch>
            <a:fillRect/>
          </a:stretch>
        </p:blipFill>
        <p:spPr>
          <a:xfrm>
            <a:off x="7115505" y="2916128"/>
            <a:ext cx="4319750" cy="3627051"/>
          </a:xfrm>
          <a:prstGeom prst="rect">
            <a:avLst/>
          </a:prstGeom>
        </p:spPr>
      </p:pic>
    </p:spTree>
    <p:extLst>
      <p:ext uri="{BB962C8B-B14F-4D97-AF65-F5344CB8AC3E}">
        <p14:creationId xmlns:p14="http://schemas.microsoft.com/office/powerpoint/2010/main" val="4125276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6</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Advanced Customer Analytics: Segmentation, Customer Churn and Predictive Marketing model </vt:lpstr>
      <vt:lpstr>Business Problem</vt:lpstr>
      <vt:lpstr>Dataset</vt:lpstr>
      <vt:lpstr>PowerPoint Presentation</vt:lpstr>
      <vt:lpstr>Exploratory Data Analysis</vt:lpstr>
      <vt:lpstr>Exploratory Data Analysis </vt:lpstr>
      <vt:lpstr>Exploratory Data Analysis </vt:lpstr>
      <vt:lpstr>Methodology – Clustering </vt:lpstr>
      <vt:lpstr>K- Means Model using Two and Three Features</vt:lpstr>
      <vt:lpstr>Dataset Highlights - Exploratory Data Analysis</vt:lpstr>
      <vt:lpstr>Methodology – RFM Analysis</vt:lpstr>
      <vt:lpstr> RFM Analysis</vt:lpstr>
      <vt:lpstr>PowerPoint Presentation</vt:lpstr>
      <vt:lpstr>Highlights – RFM Analysis</vt:lpstr>
      <vt:lpstr>Methodology and Highlights – Churn Prediction</vt:lpstr>
      <vt:lpstr>Retention Strategies</vt:lpstr>
      <vt:lpstr>Methodology – Predicting Campaign Response</vt:lpstr>
      <vt:lpstr>Calculating Accuracy</vt:lpstr>
      <vt:lpstr>Results</vt:lpstr>
      <vt:lpstr>Analysis Highlights – Regression models</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cp:revision>
  <dcterms:created xsi:type="dcterms:W3CDTF">2023-04-23T21:26:50Z</dcterms:created>
  <dcterms:modified xsi:type="dcterms:W3CDTF">2023-05-02T01:36:17Z</dcterms:modified>
</cp:coreProperties>
</file>