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1" r:id="rId4"/>
    <p:sldId id="259"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418"/>
    <p:restoredTop sz="94764"/>
  </p:normalViewPr>
  <p:slideViewPr>
    <p:cSldViewPr snapToGrid="0" snapToObjects="1">
      <p:cViewPr varScale="1">
        <p:scale>
          <a:sx n="126" d="100"/>
          <a:sy n="126" d="100"/>
        </p:scale>
        <p:origin x="26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989F34E3-5FA2-43FA-84AF-6569209219B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5B81785-68FD-4CAE-9FAE-58780B11F2F8}">
      <dgm:prSet/>
      <dgm:spPr/>
      <dgm:t>
        <a:bodyPr/>
        <a:lstStyle/>
        <a:p>
          <a:r>
            <a:rPr lang="en-US" b="1"/>
            <a:t>1. What is Object?</a:t>
          </a:r>
          <a:endParaRPr lang="en-US"/>
        </a:p>
      </dgm:t>
    </dgm:pt>
    <dgm:pt modelId="{934AACCF-674A-43CB-A7DC-B1A152121B92}" type="parTrans" cxnId="{65C6DBC1-1F85-4C4E-95AE-3D16A646F804}">
      <dgm:prSet/>
      <dgm:spPr/>
      <dgm:t>
        <a:bodyPr/>
        <a:lstStyle/>
        <a:p>
          <a:endParaRPr lang="en-US"/>
        </a:p>
      </dgm:t>
    </dgm:pt>
    <dgm:pt modelId="{FEA0EC8A-85F2-4D39-BA1C-DD448057B000}" type="sibTrans" cxnId="{65C6DBC1-1F85-4C4E-95AE-3D16A646F804}">
      <dgm:prSet/>
      <dgm:spPr/>
      <dgm:t>
        <a:bodyPr/>
        <a:lstStyle/>
        <a:p>
          <a:endParaRPr lang="en-US"/>
        </a:p>
      </dgm:t>
    </dgm:pt>
    <dgm:pt modelId="{08CE81FC-D354-41FA-8C7E-5C1AF9EC3098}">
      <dgm:prSet/>
      <dgm:spPr/>
      <dgm:t>
        <a:bodyPr/>
        <a:lstStyle/>
        <a:p>
          <a:r>
            <a:rPr lang="en-US" b="1"/>
            <a:t>Data (Properties)</a:t>
          </a:r>
          <a:br>
            <a:rPr lang="en-US"/>
          </a:br>
          <a:r>
            <a:rPr lang="en-US"/>
            <a:t>Data describes features of an object.</a:t>
          </a:r>
        </a:p>
      </dgm:t>
    </dgm:pt>
    <dgm:pt modelId="{0574F9AF-01B3-42F8-8537-15FEFD1C2DDD}" type="parTrans" cxnId="{CE19BF0A-FD12-4690-8826-295ED97F9A4C}">
      <dgm:prSet/>
      <dgm:spPr/>
      <dgm:t>
        <a:bodyPr/>
        <a:lstStyle/>
        <a:p>
          <a:endParaRPr lang="en-US"/>
        </a:p>
      </dgm:t>
    </dgm:pt>
    <dgm:pt modelId="{DD5C8A6A-939D-41C0-9941-75E8453561E5}" type="sibTrans" cxnId="{CE19BF0A-FD12-4690-8826-295ED97F9A4C}">
      <dgm:prSet/>
      <dgm:spPr/>
      <dgm:t>
        <a:bodyPr/>
        <a:lstStyle/>
        <a:p>
          <a:endParaRPr lang="en-US"/>
        </a:p>
      </dgm:t>
    </dgm:pt>
    <dgm:pt modelId="{DE17E67B-3CE2-49E5-B1C8-B9A957D7CB71}">
      <dgm:prSet/>
      <dgm:spPr/>
      <dgm:t>
        <a:bodyPr/>
        <a:lstStyle/>
        <a:p>
          <a:r>
            <a:rPr lang="en-US" b="1"/>
            <a:t>Behaviors (Methods)</a:t>
          </a:r>
          <a:endParaRPr lang="en-US"/>
        </a:p>
      </dgm:t>
    </dgm:pt>
    <dgm:pt modelId="{A72972F8-24BE-4E48-9C02-04E9B5C5659F}" type="parTrans" cxnId="{B8E18DF2-C333-4699-97B8-BAC23A274792}">
      <dgm:prSet/>
      <dgm:spPr/>
      <dgm:t>
        <a:bodyPr/>
        <a:lstStyle/>
        <a:p>
          <a:endParaRPr lang="en-US"/>
        </a:p>
      </dgm:t>
    </dgm:pt>
    <dgm:pt modelId="{1DCED4D7-4F7A-4BB7-9507-E6819A2D8D4F}" type="sibTrans" cxnId="{B8E18DF2-C333-4699-97B8-BAC23A274792}">
      <dgm:prSet/>
      <dgm:spPr/>
      <dgm:t>
        <a:bodyPr/>
        <a:lstStyle/>
        <a:p>
          <a:endParaRPr lang="en-US"/>
        </a:p>
      </dgm:t>
    </dgm:pt>
    <dgm:pt modelId="{9DDDEEF3-8C21-47A3-A81D-C1D4DFF6DB97}">
      <dgm:prSet/>
      <dgm:spPr/>
      <dgm:t>
        <a:bodyPr/>
        <a:lstStyle/>
        <a:p>
          <a:r>
            <a:rPr lang="en-US"/>
            <a:t>Methods are the tasks that an </a:t>
          </a:r>
          <a:r>
            <a:rPr lang="en-US" b="1"/>
            <a:t>object</a:t>
          </a:r>
          <a:r>
            <a:rPr lang="en-US"/>
            <a:t> performs.</a:t>
          </a:r>
        </a:p>
      </dgm:t>
    </dgm:pt>
    <dgm:pt modelId="{30DD9D50-2C6A-4532-85E6-6F8D1CC5B3F1}" type="parTrans" cxnId="{50D52AC7-8DC2-4BAE-8455-C78CEB50C856}">
      <dgm:prSet/>
      <dgm:spPr/>
      <dgm:t>
        <a:bodyPr/>
        <a:lstStyle/>
        <a:p>
          <a:endParaRPr lang="en-US"/>
        </a:p>
      </dgm:t>
    </dgm:pt>
    <dgm:pt modelId="{AE04C9CB-3BEA-46F4-9FBB-868318FC5D76}" type="sibTrans" cxnId="{50D52AC7-8DC2-4BAE-8455-C78CEB50C856}">
      <dgm:prSet/>
      <dgm:spPr/>
      <dgm:t>
        <a:bodyPr/>
        <a:lstStyle/>
        <a:p>
          <a:endParaRPr lang="en-US"/>
        </a:p>
      </dgm:t>
    </dgm:pt>
    <dgm:pt modelId="{BB334DF4-22E8-4667-BD69-B34958111B2A}" type="pres">
      <dgm:prSet presAssocID="{989F34E3-5FA2-43FA-84AF-6569209219BC}" presName="root" presStyleCnt="0">
        <dgm:presLayoutVars>
          <dgm:dir/>
          <dgm:resizeHandles val="exact"/>
        </dgm:presLayoutVars>
      </dgm:prSet>
      <dgm:spPr/>
    </dgm:pt>
    <dgm:pt modelId="{1EF7F7F1-D53F-4C92-845B-A2F0DE5CD97C}" type="pres">
      <dgm:prSet presAssocID="{35B81785-68FD-4CAE-9FAE-58780B11F2F8}" presName="compNode" presStyleCnt="0"/>
      <dgm:spPr/>
    </dgm:pt>
    <dgm:pt modelId="{DAB1172F-EE10-4A31-B93D-AFBDC659E70D}" type="pres">
      <dgm:prSet presAssocID="{35B81785-68FD-4CAE-9FAE-58780B11F2F8}" presName="bgRect" presStyleLbl="bgShp" presStyleIdx="0" presStyleCnt="4"/>
      <dgm:spPr/>
    </dgm:pt>
    <dgm:pt modelId="{0C6DBD2C-3256-490B-90F8-5C591596D2D2}" type="pres">
      <dgm:prSet presAssocID="{35B81785-68FD-4CAE-9FAE-58780B11F2F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uzzle"/>
        </a:ext>
      </dgm:extLst>
    </dgm:pt>
    <dgm:pt modelId="{45569BB4-3DF7-4A15-8E08-CF2E495FDE23}" type="pres">
      <dgm:prSet presAssocID="{35B81785-68FD-4CAE-9FAE-58780B11F2F8}" presName="spaceRect" presStyleCnt="0"/>
      <dgm:spPr/>
    </dgm:pt>
    <dgm:pt modelId="{56045144-D74C-456B-BA1C-EE460D9E8FBF}" type="pres">
      <dgm:prSet presAssocID="{35B81785-68FD-4CAE-9FAE-58780B11F2F8}" presName="parTx" presStyleLbl="revTx" presStyleIdx="0" presStyleCnt="4">
        <dgm:presLayoutVars>
          <dgm:chMax val="0"/>
          <dgm:chPref val="0"/>
        </dgm:presLayoutVars>
      </dgm:prSet>
      <dgm:spPr/>
    </dgm:pt>
    <dgm:pt modelId="{F8E84C46-AC26-4BAD-8D60-077173188627}" type="pres">
      <dgm:prSet presAssocID="{FEA0EC8A-85F2-4D39-BA1C-DD448057B000}" presName="sibTrans" presStyleCnt="0"/>
      <dgm:spPr/>
    </dgm:pt>
    <dgm:pt modelId="{8EC3CAA9-A7CA-487D-B8C0-E2D20BFDC069}" type="pres">
      <dgm:prSet presAssocID="{08CE81FC-D354-41FA-8C7E-5C1AF9EC3098}" presName="compNode" presStyleCnt="0"/>
      <dgm:spPr/>
    </dgm:pt>
    <dgm:pt modelId="{797E6D11-1ED4-4DF7-8194-CFAC44C43793}" type="pres">
      <dgm:prSet presAssocID="{08CE81FC-D354-41FA-8C7E-5C1AF9EC3098}" presName="bgRect" presStyleLbl="bgShp" presStyleIdx="1" presStyleCnt="4"/>
      <dgm:spPr/>
    </dgm:pt>
    <dgm:pt modelId="{72112DCA-E3C4-4A21-85A8-5849889C4045}" type="pres">
      <dgm:prSet presAssocID="{08CE81FC-D354-41FA-8C7E-5C1AF9EC309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17984D7D-AAD5-41C8-BCE1-08B209838FEC}" type="pres">
      <dgm:prSet presAssocID="{08CE81FC-D354-41FA-8C7E-5C1AF9EC3098}" presName="spaceRect" presStyleCnt="0"/>
      <dgm:spPr/>
    </dgm:pt>
    <dgm:pt modelId="{EDE1AB0C-F3A9-4B46-B222-B80C0EC6ACBE}" type="pres">
      <dgm:prSet presAssocID="{08CE81FC-D354-41FA-8C7E-5C1AF9EC3098}" presName="parTx" presStyleLbl="revTx" presStyleIdx="1" presStyleCnt="4">
        <dgm:presLayoutVars>
          <dgm:chMax val="0"/>
          <dgm:chPref val="0"/>
        </dgm:presLayoutVars>
      </dgm:prSet>
      <dgm:spPr/>
    </dgm:pt>
    <dgm:pt modelId="{80C73243-8ABC-4405-AEE7-3983BADF849D}" type="pres">
      <dgm:prSet presAssocID="{DD5C8A6A-939D-41C0-9941-75E8453561E5}" presName="sibTrans" presStyleCnt="0"/>
      <dgm:spPr/>
    </dgm:pt>
    <dgm:pt modelId="{DCEA6D80-4DF9-46AA-BD7E-01600F9EC0A4}" type="pres">
      <dgm:prSet presAssocID="{DE17E67B-3CE2-49E5-B1C8-B9A957D7CB71}" presName="compNode" presStyleCnt="0"/>
      <dgm:spPr/>
    </dgm:pt>
    <dgm:pt modelId="{27116240-CA3D-4E12-80ED-977C59EFD296}" type="pres">
      <dgm:prSet presAssocID="{DE17E67B-3CE2-49E5-B1C8-B9A957D7CB71}" presName="bgRect" presStyleLbl="bgShp" presStyleIdx="2" presStyleCnt="4"/>
      <dgm:spPr/>
    </dgm:pt>
    <dgm:pt modelId="{8C1DCA73-77EA-471A-B9F0-24277E346AF7}" type="pres">
      <dgm:prSet presAssocID="{DE17E67B-3CE2-49E5-B1C8-B9A957D7CB7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at"/>
        </a:ext>
      </dgm:extLst>
    </dgm:pt>
    <dgm:pt modelId="{C440A944-046C-4DAE-9E40-5DB3B22B4341}" type="pres">
      <dgm:prSet presAssocID="{DE17E67B-3CE2-49E5-B1C8-B9A957D7CB71}" presName="spaceRect" presStyleCnt="0"/>
      <dgm:spPr/>
    </dgm:pt>
    <dgm:pt modelId="{47F499CD-3336-4655-A96E-41DC5D4AFF66}" type="pres">
      <dgm:prSet presAssocID="{DE17E67B-3CE2-49E5-B1C8-B9A957D7CB71}" presName="parTx" presStyleLbl="revTx" presStyleIdx="2" presStyleCnt="4">
        <dgm:presLayoutVars>
          <dgm:chMax val="0"/>
          <dgm:chPref val="0"/>
        </dgm:presLayoutVars>
      </dgm:prSet>
      <dgm:spPr/>
    </dgm:pt>
    <dgm:pt modelId="{86E35101-380C-4F8C-94AE-9A6DC10D026C}" type="pres">
      <dgm:prSet presAssocID="{1DCED4D7-4F7A-4BB7-9507-E6819A2D8D4F}" presName="sibTrans" presStyleCnt="0"/>
      <dgm:spPr/>
    </dgm:pt>
    <dgm:pt modelId="{0A666ADE-1154-48E8-BFBE-C36E3C8E36E9}" type="pres">
      <dgm:prSet presAssocID="{9DDDEEF3-8C21-47A3-A81D-C1D4DFF6DB97}" presName="compNode" presStyleCnt="0"/>
      <dgm:spPr/>
    </dgm:pt>
    <dgm:pt modelId="{11BB3C8C-F30B-4359-AF97-F3AFEE57A137}" type="pres">
      <dgm:prSet presAssocID="{9DDDEEF3-8C21-47A3-A81D-C1D4DFF6DB97}" presName="bgRect" presStyleLbl="bgShp" presStyleIdx="3" presStyleCnt="4"/>
      <dgm:spPr/>
    </dgm:pt>
    <dgm:pt modelId="{0228BBAA-CBB7-4680-9179-123A0353A71E}" type="pres">
      <dgm:prSet presAssocID="{9DDDEEF3-8C21-47A3-A81D-C1D4DFF6DB9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0BC7D939-254A-4858-A5FF-268CA0596C49}" type="pres">
      <dgm:prSet presAssocID="{9DDDEEF3-8C21-47A3-A81D-C1D4DFF6DB97}" presName="spaceRect" presStyleCnt="0"/>
      <dgm:spPr/>
    </dgm:pt>
    <dgm:pt modelId="{89F94CA4-C775-4A4E-8185-8BA23AA1C88A}" type="pres">
      <dgm:prSet presAssocID="{9DDDEEF3-8C21-47A3-A81D-C1D4DFF6DB97}" presName="parTx" presStyleLbl="revTx" presStyleIdx="3" presStyleCnt="4">
        <dgm:presLayoutVars>
          <dgm:chMax val="0"/>
          <dgm:chPref val="0"/>
        </dgm:presLayoutVars>
      </dgm:prSet>
      <dgm:spPr/>
    </dgm:pt>
  </dgm:ptLst>
  <dgm:cxnLst>
    <dgm:cxn modelId="{CE19BF0A-FD12-4690-8826-295ED97F9A4C}" srcId="{989F34E3-5FA2-43FA-84AF-6569209219BC}" destId="{08CE81FC-D354-41FA-8C7E-5C1AF9EC3098}" srcOrd="1" destOrd="0" parTransId="{0574F9AF-01B3-42F8-8537-15FEFD1C2DDD}" sibTransId="{DD5C8A6A-939D-41C0-9941-75E8453561E5}"/>
    <dgm:cxn modelId="{C0E10E22-EABF-4443-B054-D767F2A01BF0}" type="presOf" srcId="{DE17E67B-3CE2-49E5-B1C8-B9A957D7CB71}" destId="{47F499CD-3336-4655-A96E-41DC5D4AFF66}" srcOrd="0" destOrd="0" presId="urn:microsoft.com/office/officeart/2018/2/layout/IconVerticalSolidList"/>
    <dgm:cxn modelId="{2CCEEE49-304A-4D42-A510-9A8A3943698A}" type="presOf" srcId="{35B81785-68FD-4CAE-9FAE-58780B11F2F8}" destId="{56045144-D74C-456B-BA1C-EE460D9E8FBF}" srcOrd="0" destOrd="0" presId="urn:microsoft.com/office/officeart/2018/2/layout/IconVerticalSolidList"/>
    <dgm:cxn modelId="{65C6DBC1-1F85-4C4E-95AE-3D16A646F804}" srcId="{989F34E3-5FA2-43FA-84AF-6569209219BC}" destId="{35B81785-68FD-4CAE-9FAE-58780B11F2F8}" srcOrd="0" destOrd="0" parTransId="{934AACCF-674A-43CB-A7DC-B1A152121B92}" sibTransId="{FEA0EC8A-85F2-4D39-BA1C-DD448057B000}"/>
    <dgm:cxn modelId="{50D52AC7-8DC2-4BAE-8455-C78CEB50C856}" srcId="{989F34E3-5FA2-43FA-84AF-6569209219BC}" destId="{9DDDEEF3-8C21-47A3-A81D-C1D4DFF6DB97}" srcOrd="3" destOrd="0" parTransId="{30DD9D50-2C6A-4532-85E6-6F8D1CC5B3F1}" sibTransId="{AE04C9CB-3BEA-46F4-9FBB-868318FC5D76}"/>
    <dgm:cxn modelId="{32D760DD-DBC9-4375-BEAD-E7748F25C015}" type="presOf" srcId="{08CE81FC-D354-41FA-8C7E-5C1AF9EC3098}" destId="{EDE1AB0C-F3A9-4B46-B222-B80C0EC6ACBE}" srcOrd="0" destOrd="0" presId="urn:microsoft.com/office/officeart/2018/2/layout/IconVerticalSolidList"/>
    <dgm:cxn modelId="{EBAA3DE9-FBBF-4534-828B-FEE702FF4A3D}" type="presOf" srcId="{989F34E3-5FA2-43FA-84AF-6569209219BC}" destId="{BB334DF4-22E8-4667-BD69-B34958111B2A}" srcOrd="0" destOrd="0" presId="urn:microsoft.com/office/officeart/2018/2/layout/IconVerticalSolidList"/>
    <dgm:cxn modelId="{B8E18DF2-C333-4699-97B8-BAC23A274792}" srcId="{989F34E3-5FA2-43FA-84AF-6569209219BC}" destId="{DE17E67B-3CE2-49E5-B1C8-B9A957D7CB71}" srcOrd="2" destOrd="0" parTransId="{A72972F8-24BE-4E48-9C02-04E9B5C5659F}" sibTransId="{1DCED4D7-4F7A-4BB7-9507-E6819A2D8D4F}"/>
    <dgm:cxn modelId="{A87F7EF5-C790-45DB-BB6B-CB68EFE9C6EB}" type="presOf" srcId="{9DDDEEF3-8C21-47A3-A81D-C1D4DFF6DB97}" destId="{89F94CA4-C775-4A4E-8185-8BA23AA1C88A}" srcOrd="0" destOrd="0" presId="urn:microsoft.com/office/officeart/2018/2/layout/IconVerticalSolidList"/>
    <dgm:cxn modelId="{5E573762-A358-4A8B-8283-3798CCF30F8A}" type="presParOf" srcId="{BB334DF4-22E8-4667-BD69-B34958111B2A}" destId="{1EF7F7F1-D53F-4C92-845B-A2F0DE5CD97C}" srcOrd="0" destOrd="0" presId="urn:microsoft.com/office/officeart/2018/2/layout/IconVerticalSolidList"/>
    <dgm:cxn modelId="{88534D89-73F6-4722-B4B2-50DCAD0E8EDD}" type="presParOf" srcId="{1EF7F7F1-D53F-4C92-845B-A2F0DE5CD97C}" destId="{DAB1172F-EE10-4A31-B93D-AFBDC659E70D}" srcOrd="0" destOrd="0" presId="urn:microsoft.com/office/officeart/2018/2/layout/IconVerticalSolidList"/>
    <dgm:cxn modelId="{7E863191-E3FA-4B8E-96A8-035C8954196E}" type="presParOf" srcId="{1EF7F7F1-D53F-4C92-845B-A2F0DE5CD97C}" destId="{0C6DBD2C-3256-490B-90F8-5C591596D2D2}" srcOrd="1" destOrd="0" presId="urn:microsoft.com/office/officeart/2018/2/layout/IconVerticalSolidList"/>
    <dgm:cxn modelId="{E0ED7622-56CA-4656-8D52-EDE88B2490AD}" type="presParOf" srcId="{1EF7F7F1-D53F-4C92-845B-A2F0DE5CD97C}" destId="{45569BB4-3DF7-4A15-8E08-CF2E495FDE23}" srcOrd="2" destOrd="0" presId="urn:microsoft.com/office/officeart/2018/2/layout/IconVerticalSolidList"/>
    <dgm:cxn modelId="{A7B257D3-FB7D-4761-AABF-177DE552FFCB}" type="presParOf" srcId="{1EF7F7F1-D53F-4C92-845B-A2F0DE5CD97C}" destId="{56045144-D74C-456B-BA1C-EE460D9E8FBF}" srcOrd="3" destOrd="0" presId="urn:microsoft.com/office/officeart/2018/2/layout/IconVerticalSolidList"/>
    <dgm:cxn modelId="{3AE97EFA-6F9D-4A6E-8664-0E76DA589A07}" type="presParOf" srcId="{BB334DF4-22E8-4667-BD69-B34958111B2A}" destId="{F8E84C46-AC26-4BAD-8D60-077173188627}" srcOrd="1" destOrd="0" presId="urn:microsoft.com/office/officeart/2018/2/layout/IconVerticalSolidList"/>
    <dgm:cxn modelId="{9F89E677-8A6A-4340-811F-E027BB2CC128}" type="presParOf" srcId="{BB334DF4-22E8-4667-BD69-B34958111B2A}" destId="{8EC3CAA9-A7CA-487D-B8C0-E2D20BFDC069}" srcOrd="2" destOrd="0" presId="urn:microsoft.com/office/officeart/2018/2/layout/IconVerticalSolidList"/>
    <dgm:cxn modelId="{1A42074F-0B74-4B06-953B-F3317BAA1535}" type="presParOf" srcId="{8EC3CAA9-A7CA-487D-B8C0-E2D20BFDC069}" destId="{797E6D11-1ED4-4DF7-8194-CFAC44C43793}" srcOrd="0" destOrd="0" presId="urn:microsoft.com/office/officeart/2018/2/layout/IconVerticalSolidList"/>
    <dgm:cxn modelId="{C9366B23-D5F7-4F18-BF9D-62879F9C4755}" type="presParOf" srcId="{8EC3CAA9-A7CA-487D-B8C0-E2D20BFDC069}" destId="{72112DCA-E3C4-4A21-85A8-5849889C4045}" srcOrd="1" destOrd="0" presId="urn:microsoft.com/office/officeart/2018/2/layout/IconVerticalSolidList"/>
    <dgm:cxn modelId="{A812D838-F8BC-45FA-94C7-FBE978AAFA6B}" type="presParOf" srcId="{8EC3CAA9-A7CA-487D-B8C0-E2D20BFDC069}" destId="{17984D7D-AAD5-41C8-BCE1-08B209838FEC}" srcOrd="2" destOrd="0" presId="urn:microsoft.com/office/officeart/2018/2/layout/IconVerticalSolidList"/>
    <dgm:cxn modelId="{DC5930CD-6515-4DFF-BB0F-4A6AFE0DE370}" type="presParOf" srcId="{8EC3CAA9-A7CA-487D-B8C0-E2D20BFDC069}" destId="{EDE1AB0C-F3A9-4B46-B222-B80C0EC6ACBE}" srcOrd="3" destOrd="0" presId="urn:microsoft.com/office/officeart/2018/2/layout/IconVerticalSolidList"/>
    <dgm:cxn modelId="{32395528-82EB-4A0A-B9B2-583E8F66B370}" type="presParOf" srcId="{BB334DF4-22E8-4667-BD69-B34958111B2A}" destId="{80C73243-8ABC-4405-AEE7-3983BADF849D}" srcOrd="3" destOrd="0" presId="urn:microsoft.com/office/officeart/2018/2/layout/IconVerticalSolidList"/>
    <dgm:cxn modelId="{5747FB6E-5DEE-416F-8F61-C73121AD2DBC}" type="presParOf" srcId="{BB334DF4-22E8-4667-BD69-B34958111B2A}" destId="{DCEA6D80-4DF9-46AA-BD7E-01600F9EC0A4}" srcOrd="4" destOrd="0" presId="urn:microsoft.com/office/officeart/2018/2/layout/IconVerticalSolidList"/>
    <dgm:cxn modelId="{10833202-DAB5-4E46-A668-C2404D64D172}" type="presParOf" srcId="{DCEA6D80-4DF9-46AA-BD7E-01600F9EC0A4}" destId="{27116240-CA3D-4E12-80ED-977C59EFD296}" srcOrd="0" destOrd="0" presId="urn:microsoft.com/office/officeart/2018/2/layout/IconVerticalSolidList"/>
    <dgm:cxn modelId="{61CE7F22-2322-49AE-B484-3782DFE64913}" type="presParOf" srcId="{DCEA6D80-4DF9-46AA-BD7E-01600F9EC0A4}" destId="{8C1DCA73-77EA-471A-B9F0-24277E346AF7}" srcOrd="1" destOrd="0" presId="urn:microsoft.com/office/officeart/2018/2/layout/IconVerticalSolidList"/>
    <dgm:cxn modelId="{378881B1-0A4C-4828-A59A-23B44B233E00}" type="presParOf" srcId="{DCEA6D80-4DF9-46AA-BD7E-01600F9EC0A4}" destId="{C440A944-046C-4DAE-9E40-5DB3B22B4341}" srcOrd="2" destOrd="0" presId="urn:microsoft.com/office/officeart/2018/2/layout/IconVerticalSolidList"/>
    <dgm:cxn modelId="{6401B818-BD7C-4E84-B56C-15B42CD41E0F}" type="presParOf" srcId="{DCEA6D80-4DF9-46AA-BD7E-01600F9EC0A4}" destId="{47F499CD-3336-4655-A96E-41DC5D4AFF66}" srcOrd="3" destOrd="0" presId="urn:microsoft.com/office/officeart/2018/2/layout/IconVerticalSolidList"/>
    <dgm:cxn modelId="{336B84ED-7A56-4165-90E9-DDFC90F28460}" type="presParOf" srcId="{BB334DF4-22E8-4667-BD69-B34958111B2A}" destId="{86E35101-380C-4F8C-94AE-9A6DC10D026C}" srcOrd="5" destOrd="0" presId="urn:microsoft.com/office/officeart/2018/2/layout/IconVerticalSolidList"/>
    <dgm:cxn modelId="{16F6AA40-BD93-4DEB-ADC8-122D6C7C0631}" type="presParOf" srcId="{BB334DF4-22E8-4667-BD69-B34958111B2A}" destId="{0A666ADE-1154-48E8-BFBE-C36E3C8E36E9}" srcOrd="6" destOrd="0" presId="urn:microsoft.com/office/officeart/2018/2/layout/IconVerticalSolidList"/>
    <dgm:cxn modelId="{66A6B5FC-D7E8-4ABE-8AA6-97CD1E01C4E8}" type="presParOf" srcId="{0A666ADE-1154-48E8-BFBE-C36E3C8E36E9}" destId="{11BB3C8C-F30B-4359-AF97-F3AFEE57A137}" srcOrd="0" destOrd="0" presId="urn:microsoft.com/office/officeart/2018/2/layout/IconVerticalSolidList"/>
    <dgm:cxn modelId="{63BA1173-4E35-4E6D-AD40-283C33FE1769}" type="presParOf" srcId="{0A666ADE-1154-48E8-BFBE-C36E3C8E36E9}" destId="{0228BBAA-CBB7-4680-9179-123A0353A71E}" srcOrd="1" destOrd="0" presId="urn:microsoft.com/office/officeart/2018/2/layout/IconVerticalSolidList"/>
    <dgm:cxn modelId="{12DE37CA-444C-4F63-9BD4-8421A0B70646}" type="presParOf" srcId="{0A666ADE-1154-48E8-BFBE-C36E3C8E36E9}" destId="{0BC7D939-254A-4858-A5FF-268CA0596C49}" srcOrd="2" destOrd="0" presId="urn:microsoft.com/office/officeart/2018/2/layout/IconVerticalSolidList"/>
    <dgm:cxn modelId="{766A1A29-8221-490D-A759-8151F0111C43}" type="presParOf" srcId="{0A666ADE-1154-48E8-BFBE-C36E3C8E36E9}" destId="{89F94CA4-C775-4A4E-8185-8BA23AA1C88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69EF8CA-7F1C-440A-9E6D-4306DB243383}"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42998F0B-EAF5-486E-823B-67BA1D8480D5}">
      <dgm:prSet/>
      <dgm:spPr/>
      <dgm:t>
        <a:bodyPr/>
        <a:lstStyle/>
        <a:p>
          <a:r>
            <a:rPr lang="en-US" b="0" i="0"/>
            <a:t>A class provides a definition for an </a:t>
          </a:r>
          <a:r>
            <a:rPr lang="en-US" b="0" i="1"/>
            <a:t>object</a:t>
          </a:r>
          <a:r>
            <a:rPr lang="en-US" b="0" i="0"/>
            <a:t>, describing an object’s attributes (data) and methods (operations).</a:t>
          </a:r>
          <a:endParaRPr lang="en-US"/>
        </a:p>
      </dgm:t>
    </dgm:pt>
    <dgm:pt modelId="{0C1A15E1-291B-4530-96DC-78C80A7AE5AB}" type="parTrans" cxnId="{417FE23E-6318-4A3F-8D2D-ECE6B446ABB7}">
      <dgm:prSet/>
      <dgm:spPr/>
      <dgm:t>
        <a:bodyPr/>
        <a:lstStyle/>
        <a:p>
          <a:endParaRPr lang="en-US"/>
        </a:p>
      </dgm:t>
    </dgm:pt>
    <dgm:pt modelId="{810E6CF7-416D-4316-BADB-10FA4D401FE6}" type="sibTrans" cxnId="{417FE23E-6318-4A3F-8D2D-ECE6B446ABB7}">
      <dgm:prSet/>
      <dgm:spPr/>
      <dgm:t>
        <a:bodyPr/>
        <a:lstStyle/>
        <a:p>
          <a:endParaRPr lang="en-US"/>
        </a:p>
      </dgm:t>
    </dgm:pt>
    <dgm:pt modelId="{FD28031D-5A76-4E82-85AB-BA6C97532598}">
      <dgm:prSet/>
      <dgm:spPr/>
      <dgm:t>
        <a:bodyPr/>
        <a:lstStyle/>
        <a:p>
          <a:r>
            <a:rPr lang="en-US"/>
            <a:t>An object is an </a:t>
          </a:r>
          <a:r>
            <a:rPr lang="en-US" i="1"/>
            <a:t>instance</a:t>
          </a:r>
          <a:r>
            <a:rPr lang="en-US"/>
            <a:t> of a class. With one class, you can have as many objects as required.</a:t>
          </a:r>
        </a:p>
      </dgm:t>
    </dgm:pt>
    <dgm:pt modelId="{0989EA04-D9D3-459D-8F85-DF9B18459D18}" type="parTrans" cxnId="{DD9D2307-BDB8-483C-B715-E4EC2596E0C3}">
      <dgm:prSet/>
      <dgm:spPr/>
      <dgm:t>
        <a:bodyPr/>
        <a:lstStyle/>
        <a:p>
          <a:endParaRPr lang="en-US"/>
        </a:p>
      </dgm:t>
    </dgm:pt>
    <dgm:pt modelId="{94BF0220-FB15-4318-8C4B-D5EF589676BC}" type="sibTrans" cxnId="{DD9D2307-BDB8-483C-B715-E4EC2596E0C3}">
      <dgm:prSet/>
      <dgm:spPr/>
      <dgm:t>
        <a:bodyPr/>
        <a:lstStyle/>
        <a:p>
          <a:endParaRPr lang="en-US"/>
        </a:p>
      </dgm:t>
    </dgm:pt>
    <dgm:pt modelId="{C2789BB7-8998-414E-A349-57A923304989}" type="pres">
      <dgm:prSet presAssocID="{869EF8CA-7F1C-440A-9E6D-4306DB243383}" presName="linear" presStyleCnt="0">
        <dgm:presLayoutVars>
          <dgm:animLvl val="lvl"/>
          <dgm:resizeHandles val="exact"/>
        </dgm:presLayoutVars>
      </dgm:prSet>
      <dgm:spPr/>
    </dgm:pt>
    <dgm:pt modelId="{B67C5E68-831D-9944-AB35-76C328A97BFC}" type="pres">
      <dgm:prSet presAssocID="{42998F0B-EAF5-486E-823B-67BA1D8480D5}" presName="parentText" presStyleLbl="node1" presStyleIdx="0" presStyleCnt="2">
        <dgm:presLayoutVars>
          <dgm:chMax val="0"/>
          <dgm:bulletEnabled val="1"/>
        </dgm:presLayoutVars>
      </dgm:prSet>
      <dgm:spPr/>
    </dgm:pt>
    <dgm:pt modelId="{41B81786-FB88-BD4E-9432-7698388EF8CB}" type="pres">
      <dgm:prSet presAssocID="{810E6CF7-416D-4316-BADB-10FA4D401FE6}" presName="spacer" presStyleCnt="0"/>
      <dgm:spPr/>
    </dgm:pt>
    <dgm:pt modelId="{D9E842B7-7A4A-8F4D-916A-B574E9CBF1B6}" type="pres">
      <dgm:prSet presAssocID="{FD28031D-5A76-4E82-85AB-BA6C97532598}" presName="parentText" presStyleLbl="node1" presStyleIdx="1" presStyleCnt="2">
        <dgm:presLayoutVars>
          <dgm:chMax val="0"/>
          <dgm:bulletEnabled val="1"/>
        </dgm:presLayoutVars>
      </dgm:prSet>
      <dgm:spPr/>
    </dgm:pt>
  </dgm:ptLst>
  <dgm:cxnLst>
    <dgm:cxn modelId="{DD9D2307-BDB8-483C-B715-E4EC2596E0C3}" srcId="{869EF8CA-7F1C-440A-9E6D-4306DB243383}" destId="{FD28031D-5A76-4E82-85AB-BA6C97532598}" srcOrd="1" destOrd="0" parTransId="{0989EA04-D9D3-459D-8F85-DF9B18459D18}" sibTransId="{94BF0220-FB15-4318-8C4B-D5EF589676BC}"/>
    <dgm:cxn modelId="{E120B313-052F-3A45-ABF8-0296DCC44F04}" type="presOf" srcId="{42998F0B-EAF5-486E-823B-67BA1D8480D5}" destId="{B67C5E68-831D-9944-AB35-76C328A97BFC}" srcOrd="0" destOrd="0" presId="urn:microsoft.com/office/officeart/2005/8/layout/vList2"/>
    <dgm:cxn modelId="{417FE23E-6318-4A3F-8D2D-ECE6B446ABB7}" srcId="{869EF8CA-7F1C-440A-9E6D-4306DB243383}" destId="{42998F0B-EAF5-486E-823B-67BA1D8480D5}" srcOrd="0" destOrd="0" parTransId="{0C1A15E1-291B-4530-96DC-78C80A7AE5AB}" sibTransId="{810E6CF7-416D-4316-BADB-10FA4D401FE6}"/>
    <dgm:cxn modelId="{4E8F92E2-3AD3-2342-B669-5CFAD61D5FEC}" type="presOf" srcId="{FD28031D-5A76-4E82-85AB-BA6C97532598}" destId="{D9E842B7-7A4A-8F4D-916A-B574E9CBF1B6}" srcOrd="0" destOrd="0" presId="urn:microsoft.com/office/officeart/2005/8/layout/vList2"/>
    <dgm:cxn modelId="{BCC1EEF8-BFA1-5246-BC35-1EF867AD9A44}" type="presOf" srcId="{869EF8CA-7F1C-440A-9E6D-4306DB243383}" destId="{C2789BB7-8998-414E-A349-57A923304989}" srcOrd="0" destOrd="0" presId="urn:microsoft.com/office/officeart/2005/8/layout/vList2"/>
    <dgm:cxn modelId="{74D79F6F-4458-7444-BEB2-5F34774B1B79}" type="presParOf" srcId="{C2789BB7-8998-414E-A349-57A923304989}" destId="{B67C5E68-831D-9944-AB35-76C328A97BFC}" srcOrd="0" destOrd="0" presId="urn:microsoft.com/office/officeart/2005/8/layout/vList2"/>
    <dgm:cxn modelId="{F461D5B5-9080-2C4B-9CB8-E0B3DC218226}" type="presParOf" srcId="{C2789BB7-8998-414E-A349-57A923304989}" destId="{41B81786-FB88-BD4E-9432-7698388EF8CB}" srcOrd="1" destOrd="0" presId="urn:microsoft.com/office/officeart/2005/8/layout/vList2"/>
    <dgm:cxn modelId="{ECAA0168-7572-4B4A-B16F-3C32485EF45A}" type="presParOf" srcId="{C2789BB7-8998-414E-A349-57A923304989}" destId="{D9E842B7-7A4A-8F4D-916A-B574E9CBF1B6}"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4EB86F8-0EAB-48AA-8F16-35E956E4208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B1B2BB1-AC88-4415-B298-A574ADC14B8D}">
      <dgm:prSet/>
      <dgm:spPr/>
      <dgm:t>
        <a:bodyPr/>
        <a:lstStyle/>
        <a:p>
          <a:r>
            <a:rPr lang="en-US"/>
            <a:t>Object: Objects have states and behaviors. </a:t>
          </a:r>
        </a:p>
      </dgm:t>
    </dgm:pt>
    <dgm:pt modelId="{F6D04C5E-DF6D-4E2A-8814-81EA6A7CC5A2}" type="parTrans" cxnId="{D3BBF68D-6518-4A56-97DC-872AFB6A2D7A}">
      <dgm:prSet/>
      <dgm:spPr/>
      <dgm:t>
        <a:bodyPr/>
        <a:lstStyle/>
        <a:p>
          <a:endParaRPr lang="en-US"/>
        </a:p>
      </dgm:t>
    </dgm:pt>
    <dgm:pt modelId="{76CBCEC4-9511-4BD3-A36F-6AE36ACE83CE}" type="sibTrans" cxnId="{D3BBF68D-6518-4A56-97DC-872AFB6A2D7A}">
      <dgm:prSet/>
      <dgm:spPr/>
      <dgm:t>
        <a:bodyPr/>
        <a:lstStyle/>
        <a:p>
          <a:endParaRPr lang="en-US"/>
        </a:p>
      </dgm:t>
    </dgm:pt>
    <dgm:pt modelId="{DF94B541-D20A-4EF2-9C1F-9A197D55D5C7}">
      <dgm:prSet/>
      <dgm:spPr/>
      <dgm:t>
        <a:bodyPr/>
        <a:lstStyle/>
        <a:p>
          <a:r>
            <a:rPr lang="en-US"/>
            <a:t>Class: A class can be defined as a template that describes the behavior and state that the object of its type supports.</a:t>
          </a:r>
        </a:p>
      </dgm:t>
    </dgm:pt>
    <dgm:pt modelId="{FFE87CF5-3985-405A-8776-9873020791F6}" type="parTrans" cxnId="{E20A5F92-DDE9-433D-BC08-729BBDC16942}">
      <dgm:prSet/>
      <dgm:spPr/>
      <dgm:t>
        <a:bodyPr/>
        <a:lstStyle/>
        <a:p>
          <a:endParaRPr lang="en-US"/>
        </a:p>
      </dgm:t>
    </dgm:pt>
    <dgm:pt modelId="{5D475BCD-2FBC-49FD-8BF9-9CEBD9FA008B}" type="sibTrans" cxnId="{E20A5F92-DDE9-433D-BC08-729BBDC16942}">
      <dgm:prSet/>
      <dgm:spPr/>
      <dgm:t>
        <a:bodyPr/>
        <a:lstStyle/>
        <a:p>
          <a:endParaRPr lang="en-US"/>
        </a:p>
      </dgm:t>
    </dgm:pt>
    <dgm:pt modelId="{A3624AE8-D51F-4353-B262-E72DD6D44E71}">
      <dgm:prSet/>
      <dgm:spPr/>
      <dgm:t>
        <a:bodyPr/>
        <a:lstStyle/>
        <a:p>
          <a:r>
            <a:rPr lang="en-US"/>
            <a:t>Methods − A method is basically a behavior. A class can contain many methods. </a:t>
          </a:r>
        </a:p>
      </dgm:t>
    </dgm:pt>
    <dgm:pt modelId="{C40E30DC-FCA6-4565-BA0B-28396B6312A3}" type="parTrans" cxnId="{6183AB3D-2B67-4638-8A46-7E0737BD6FAC}">
      <dgm:prSet/>
      <dgm:spPr/>
      <dgm:t>
        <a:bodyPr/>
        <a:lstStyle/>
        <a:p>
          <a:endParaRPr lang="en-US"/>
        </a:p>
      </dgm:t>
    </dgm:pt>
    <dgm:pt modelId="{2016011C-B598-4022-B018-0BBACFE68CAA}" type="sibTrans" cxnId="{6183AB3D-2B67-4638-8A46-7E0737BD6FAC}">
      <dgm:prSet/>
      <dgm:spPr/>
      <dgm:t>
        <a:bodyPr/>
        <a:lstStyle/>
        <a:p>
          <a:endParaRPr lang="en-US"/>
        </a:p>
      </dgm:t>
    </dgm:pt>
    <dgm:pt modelId="{CFF0389C-900C-4524-A44C-AF01BFB79F10}">
      <dgm:prSet/>
      <dgm:spPr/>
      <dgm:t>
        <a:bodyPr/>
        <a:lstStyle/>
        <a:p>
          <a:r>
            <a:rPr lang="en-US"/>
            <a:t>Instance Variables − Each object has its unique set of instance variables. </a:t>
          </a:r>
        </a:p>
      </dgm:t>
    </dgm:pt>
    <dgm:pt modelId="{A8E875B7-3FBE-4553-8102-BE5A6D129688}" type="parTrans" cxnId="{D4038584-2AB5-409D-8BED-3A59239EF829}">
      <dgm:prSet/>
      <dgm:spPr/>
      <dgm:t>
        <a:bodyPr/>
        <a:lstStyle/>
        <a:p>
          <a:endParaRPr lang="en-US"/>
        </a:p>
      </dgm:t>
    </dgm:pt>
    <dgm:pt modelId="{9C5E7754-E0A5-4CEF-90CC-81112F3220A9}" type="sibTrans" cxnId="{D4038584-2AB5-409D-8BED-3A59239EF829}">
      <dgm:prSet/>
      <dgm:spPr/>
      <dgm:t>
        <a:bodyPr/>
        <a:lstStyle/>
        <a:p>
          <a:endParaRPr lang="en-US"/>
        </a:p>
      </dgm:t>
    </dgm:pt>
    <dgm:pt modelId="{CB3E8E87-715C-4A8E-89C7-9D8290A2320D}" type="pres">
      <dgm:prSet presAssocID="{94EB86F8-0EAB-48AA-8F16-35E956E42087}" presName="root" presStyleCnt="0">
        <dgm:presLayoutVars>
          <dgm:dir/>
          <dgm:resizeHandles val="exact"/>
        </dgm:presLayoutVars>
      </dgm:prSet>
      <dgm:spPr/>
    </dgm:pt>
    <dgm:pt modelId="{10931EC9-C7E4-4543-B3A4-4DF5616C64B5}" type="pres">
      <dgm:prSet presAssocID="{8B1B2BB1-AC88-4415-B298-A574ADC14B8D}" presName="compNode" presStyleCnt="0"/>
      <dgm:spPr/>
    </dgm:pt>
    <dgm:pt modelId="{F8CEF701-039F-4ABA-8828-027907E79B48}" type="pres">
      <dgm:prSet presAssocID="{8B1B2BB1-AC88-4415-B298-A574ADC14B8D}" presName="bgRect" presStyleLbl="bgShp" presStyleIdx="0" presStyleCnt="4"/>
      <dgm:spPr/>
    </dgm:pt>
    <dgm:pt modelId="{038D1EFC-F525-479F-BE66-C1AA5DA8406D}" type="pres">
      <dgm:prSet presAssocID="{8B1B2BB1-AC88-4415-B298-A574ADC14B8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ouse"/>
        </a:ext>
      </dgm:extLst>
    </dgm:pt>
    <dgm:pt modelId="{9519073F-EF64-4361-8F36-0C607AEEC82B}" type="pres">
      <dgm:prSet presAssocID="{8B1B2BB1-AC88-4415-B298-A574ADC14B8D}" presName="spaceRect" presStyleCnt="0"/>
      <dgm:spPr/>
    </dgm:pt>
    <dgm:pt modelId="{0A3C62FC-CD3D-4C5F-98A7-2AD45C57D435}" type="pres">
      <dgm:prSet presAssocID="{8B1B2BB1-AC88-4415-B298-A574ADC14B8D}" presName="parTx" presStyleLbl="revTx" presStyleIdx="0" presStyleCnt="4">
        <dgm:presLayoutVars>
          <dgm:chMax val="0"/>
          <dgm:chPref val="0"/>
        </dgm:presLayoutVars>
      </dgm:prSet>
      <dgm:spPr/>
    </dgm:pt>
    <dgm:pt modelId="{E6907A22-89D6-4FFE-82C4-3589BD325CCF}" type="pres">
      <dgm:prSet presAssocID="{76CBCEC4-9511-4BD3-A36F-6AE36ACE83CE}" presName="sibTrans" presStyleCnt="0"/>
      <dgm:spPr/>
    </dgm:pt>
    <dgm:pt modelId="{F748B20D-2C65-468C-8953-22BF0330ED32}" type="pres">
      <dgm:prSet presAssocID="{DF94B541-D20A-4EF2-9C1F-9A197D55D5C7}" presName="compNode" presStyleCnt="0"/>
      <dgm:spPr/>
    </dgm:pt>
    <dgm:pt modelId="{D8CE34B2-9C20-4FF3-BF7B-730A4C6DD85C}" type="pres">
      <dgm:prSet presAssocID="{DF94B541-D20A-4EF2-9C1F-9A197D55D5C7}" presName="bgRect" presStyleLbl="bgShp" presStyleIdx="1" presStyleCnt="4"/>
      <dgm:spPr/>
    </dgm:pt>
    <dgm:pt modelId="{21B0919D-FA46-475A-9FE0-DA38C8226CF5}" type="pres">
      <dgm:prSet presAssocID="{DF94B541-D20A-4EF2-9C1F-9A197D55D5C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ooster"/>
        </a:ext>
      </dgm:extLst>
    </dgm:pt>
    <dgm:pt modelId="{73A15B53-55D0-48E5-8071-1333EFE7D190}" type="pres">
      <dgm:prSet presAssocID="{DF94B541-D20A-4EF2-9C1F-9A197D55D5C7}" presName="spaceRect" presStyleCnt="0"/>
      <dgm:spPr/>
    </dgm:pt>
    <dgm:pt modelId="{FEF45039-896A-439E-9D8A-409FEA91330A}" type="pres">
      <dgm:prSet presAssocID="{DF94B541-D20A-4EF2-9C1F-9A197D55D5C7}" presName="parTx" presStyleLbl="revTx" presStyleIdx="1" presStyleCnt="4">
        <dgm:presLayoutVars>
          <dgm:chMax val="0"/>
          <dgm:chPref val="0"/>
        </dgm:presLayoutVars>
      </dgm:prSet>
      <dgm:spPr/>
    </dgm:pt>
    <dgm:pt modelId="{B0BF0406-DCFB-4A02-8E58-E04E15E66EBE}" type="pres">
      <dgm:prSet presAssocID="{5D475BCD-2FBC-49FD-8BF9-9CEBD9FA008B}" presName="sibTrans" presStyleCnt="0"/>
      <dgm:spPr/>
    </dgm:pt>
    <dgm:pt modelId="{47A9E927-D67F-4177-891A-F58CA2F65E60}" type="pres">
      <dgm:prSet presAssocID="{A3624AE8-D51F-4353-B262-E72DD6D44E71}" presName="compNode" presStyleCnt="0"/>
      <dgm:spPr/>
    </dgm:pt>
    <dgm:pt modelId="{EF59733D-76A1-497B-87DC-9D65D6853CB9}" type="pres">
      <dgm:prSet presAssocID="{A3624AE8-D51F-4353-B262-E72DD6D44E71}" presName="bgRect" presStyleLbl="bgShp" presStyleIdx="2" presStyleCnt="4"/>
      <dgm:spPr/>
    </dgm:pt>
    <dgm:pt modelId="{D080DB79-5CEE-4959-95AC-848CFB0AB98C}" type="pres">
      <dgm:prSet presAssocID="{A3624AE8-D51F-4353-B262-E72DD6D44E7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at"/>
        </a:ext>
      </dgm:extLst>
    </dgm:pt>
    <dgm:pt modelId="{F02F7C48-FAEE-45DB-9A80-8A930B7D493D}" type="pres">
      <dgm:prSet presAssocID="{A3624AE8-D51F-4353-B262-E72DD6D44E71}" presName="spaceRect" presStyleCnt="0"/>
      <dgm:spPr/>
    </dgm:pt>
    <dgm:pt modelId="{157659AD-C8A4-4EE3-9A96-DB96BFDC6C3F}" type="pres">
      <dgm:prSet presAssocID="{A3624AE8-D51F-4353-B262-E72DD6D44E71}" presName="parTx" presStyleLbl="revTx" presStyleIdx="2" presStyleCnt="4">
        <dgm:presLayoutVars>
          <dgm:chMax val="0"/>
          <dgm:chPref val="0"/>
        </dgm:presLayoutVars>
      </dgm:prSet>
      <dgm:spPr/>
    </dgm:pt>
    <dgm:pt modelId="{FA9C416F-E9EB-4801-B3D4-166E781DA647}" type="pres">
      <dgm:prSet presAssocID="{2016011C-B598-4022-B018-0BBACFE68CAA}" presName="sibTrans" presStyleCnt="0"/>
      <dgm:spPr/>
    </dgm:pt>
    <dgm:pt modelId="{2A1B4406-866F-487A-9DEF-01C9D9310A60}" type="pres">
      <dgm:prSet presAssocID="{CFF0389C-900C-4524-A44C-AF01BFB79F10}" presName="compNode" presStyleCnt="0"/>
      <dgm:spPr/>
    </dgm:pt>
    <dgm:pt modelId="{FE3D22B4-5922-4D73-A0B5-CCB836D1D581}" type="pres">
      <dgm:prSet presAssocID="{CFF0389C-900C-4524-A44C-AF01BFB79F10}" presName="bgRect" presStyleLbl="bgShp" presStyleIdx="3" presStyleCnt="4"/>
      <dgm:spPr/>
    </dgm:pt>
    <dgm:pt modelId="{7AD1C0A3-73E0-48C0-9980-AC453E2747B9}" type="pres">
      <dgm:prSet presAssocID="{CFF0389C-900C-4524-A44C-AF01BFB79F1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cument"/>
        </a:ext>
      </dgm:extLst>
    </dgm:pt>
    <dgm:pt modelId="{C1D96766-1D34-42B0-B1B0-DDF75D7A8B61}" type="pres">
      <dgm:prSet presAssocID="{CFF0389C-900C-4524-A44C-AF01BFB79F10}" presName="spaceRect" presStyleCnt="0"/>
      <dgm:spPr/>
    </dgm:pt>
    <dgm:pt modelId="{726D9BD4-DA78-4399-80C8-EB115861BB40}" type="pres">
      <dgm:prSet presAssocID="{CFF0389C-900C-4524-A44C-AF01BFB79F10}" presName="parTx" presStyleLbl="revTx" presStyleIdx="3" presStyleCnt="4">
        <dgm:presLayoutVars>
          <dgm:chMax val="0"/>
          <dgm:chPref val="0"/>
        </dgm:presLayoutVars>
      </dgm:prSet>
      <dgm:spPr/>
    </dgm:pt>
  </dgm:ptLst>
  <dgm:cxnLst>
    <dgm:cxn modelId="{2D47E812-6E24-4160-BC8F-7509CAFA894A}" type="presOf" srcId="{A3624AE8-D51F-4353-B262-E72DD6D44E71}" destId="{157659AD-C8A4-4EE3-9A96-DB96BFDC6C3F}" srcOrd="0" destOrd="0" presId="urn:microsoft.com/office/officeart/2018/2/layout/IconVerticalSolidList"/>
    <dgm:cxn modelId="{6183AB3D-2B67-4638-8A46-7E0737BD6FAC}" srcId="{94EB86F8-0EAB-48AA-8F16-35E956E42087}" destId="{A3624AE8-D51F-4353-B262-E72DD6D44E71}" srcOrd="2" destOrd="0" parTransId="{C40E30DC-FCA6-4565-BA0B-28396B6312A3}" sibTransId="{2016011C-B598-4022-B018-0BBACFE68CAA}"/>
    <dgm:cxn modelId="{A073C972-200F-4073-ADC9-2599EDD1A513}" type="presOf" srcId="{8B1B2BB1-AC88-4415-B298-A574ADC14B8D}" destId="{0A3C62FC-CD3D-4C5F-98A7-2AD45C57D435}" srcOrd="0" destOrd="0" presId="urn:microsoft.com/office/officeart/2018/2/layout/IconVerticalSolidList"/>
    <dgm:cxn modelId="{FC7F437B-71F6-4DD4-B3C1-ACD002162212}" type="presOf" srcId="{94EB86F8-0EAB-48AA-8F16-35E956E42087}" destId="{CB3E8E87-715C-4A8E-89C7-9D8290A2320D}" srcOrd="0" destOrd="0" presId="urn:microsoft.com/office/officeart/2018/2/layout/IconVerticalSolidList"/>
    <dgm:cxn modelId="{D4038584-2AB5-409D-8BED-3A59239EF829}" srcId="{94EB86F8-0EAB-48AA-8F16-35E956E42087}" destId="{CFF0389C-900C-4524-A44C-AF01BFB79F10}" srcOrd="3" destOrd="0" parTransId="{A8E875B7-3FBE-4553-8102-BE5A6D129688}" sibTransId="{9C5E7754-E0A5-4CEF-90CC-81112F3220A9}"/>
    <dgm:cxn modelId="{D3BBF68D-6518-4A56-97DC-872AFB6A2D7A}" srcId="{94EB86F8-0EAB-48AA-8F16-35E956E42087}" destId="{8B1B2BB1-AC88-4415-B298-A574ADC14B8D}" srcOrd="0" destOrd="0" parTransId="{F6D04C5E-DF6D-4E2A-8814-81EA6A7CC5A2}" sibTransId="{76CBCEC4-9511-4BD3-A36F-6AE36ACE83CE}"/>
    <dgm:cxn modelId="{E20A5F92-DDE9-433D-BC08-729BBDC16942}" srcId="{94EB86F8-0EAB-48AA-8F16-35E956E42087}" destId="{DF94B541-D20A-4EF2-9C1F-9A197D55D5C7}" srcOrd="1" destOrd="0" parTransId="{FFE87CF5-3985-405A-8776-9873020791F6}" sibTransId="{5D475BCD-2FBC-49FD-8BF9-9CEBD9FA008B}"/>
    <dgm:cxn modelId="{D37E9FC0-D226-4AC1-992D-2EB9073472D5}" type="presOf" srcId="{CFF0389C-900C-4524-A44C-AF01BFB79F10}" destId="{726D9BD4-DA78-4399-80C8-EB115861BB40}" srcOrd="0" destOrd="0" presId="urn:microsoft.com/office/officeart/2018/2/layout/IconVerticalSolidList"/>
    <dgm:cxn modelId="{FD070BF7-41D8-4068-9214-B50C311BD192}" type="presOf" srcId="{DF94B541-D20A-4EF2-9C1F-9A197D55D5C7}" destId="{FEF45039-896A-439E-9D8A-409FEA91330A}" srcOrd="0" destOrd="0" presId="urn:microsoft.com/office/officeart/2018/2/layout/IconVerticalSolidList"/>
    <dgm:cxn modelId="{B176B9FA-8690-47C7-A14E-4F7D04506734}" type="presParOf" srcId="{CB3E8E87-715C-4A8E-89C7-9D8290A2320D}" destId="{10931EC9-C7E4-4543-B3A4-4DF5616C64B5}" srcOrd="0" destOrd="0" presId="urn:microsoft.com/office/officeart/2018/2/layout/IconVerticalSolidList"/>
    <dgm:cxn modelId="{71C1847F-88BF-4808-8B04-95E2E4C20FB0}" type="presParOf" srcId="{10931EC9-C7E4-4543-B3A4-4DF5616C64B5}" destId="{F8CEF701-039F-4ABA-8828-027907E79B48}" srcOrd="0" destOrd="0" presId="urn:microsoft.com/office/officeart/2018/2/layout/IconVerticalSolidList"/>
    <dgm:cxn modelId="{9A32AE94-BDC4-4D2E-9C7E-9B375DAD84ED}" type="presParOf" srcId="{10931EC9-C7E4-4543-B3A4-4DF5616C64B5}" destId="{038D1EFC-F525-479F-BE66-C1AA5DA8406D}" srcOrd="1" destOrd="0" presId="urn:microsoft.com/office/officeart/2018/2/layout/IconVerticalSolidList"/>
    <dgm:cxn modelId="{D724BE6D-1F2C-4A0D-80F2-DD3F0BB1171B}" type="presParOf" srcId="{10931EC9-C7E4-4543-B3A4-4DF5616C64B5}" destId="{9519073F-EF64-4361-8F36-0C607AEEC82B}" srcOrd="2" destOrd="0" presId="urn:microsoft.com/office/officeart/2018/2/layout/IconVerticalSolidList"/>
    <dgm:cxn modelId="{6F6E033F-B2C0-487E-8AD2-1E1FC909F761}" type="presParOf" srcId="{10931EC9-C7E4-4543-B3A4-4DF5616C64B5}" destId="{0A3C62FC-CD3D-4C5F-98A7-2AD45C57D435}" srcOrd="3" destOrd="0" presId="urn:microsoft.com/office/officeart/2018/2/layout/IconVerticalSolidList"/>
    <dgm:cxn modelId="{9AAEED98-87D3-4CE4-8CCC-B60D56AE87E0}" type="presParOf" srcId="{CB3E8E87-715C-4A8E-89C7-9D8290A2320D}" destId="{E6907A22-89D6-4FFE-82C4-3589BD325CCF}" srcOrd="1" destOrd="0" presId="urn:microsoft.com/office/officeart/2018/2/layout/IconVerticalSolidList"/>
    <dgm:cxn modelId="{AA3A5481-B38B-4080-A576-A44D2D032E56}" type="presParOf" srcId="{CB3E8E87-715C-4A8E-89C7-9D8290A2320D}" destId="{F748B20D-2C65-468C-8953-22BF0330ED32}" srcOrd="2" destOrd="0" presId="urn:microsoft.com/office/officeart/2018/2/layout/IconVerticalSolidList"/>
    <dgm:cxn modelId="{8CB87DA0-71AF-47F0-8BB5-4F2D28F31769}" type="presParOf" srcId="{F748B20D-2C65-468C-8953-22BF0330ED32}" destId="{D8CE34B2-9C20-4FF3-BF7B-730A4C6DD85C}" srcOrd="0" destOrd="0" presId="urn:microsoft.com/office/officeart/2018/2/layout/IconVerticalSolidList"/>
    <dgm:cxn modelId="{1B8C0B20-2865-4AC8-9416-21685BE71E13}" type="presParOf" srcId="{F748B20D-2C65-468C-8953-22BF0330ED32}" destId="{21B0919D-FA46-475A-9FE0-DA38C8226CF5}" srcOrd="1" destOrd="0" presId="urn:microsoft.com/office/officeart/2018/2/layout/IconVerticalSolidList"/>
    <dgm:cxn modelId="{2226EC10-079D-45B9-B301-91A12B31CCB8}" type="presParOf" srcId="{F748B20D-2C65-468C-8953-22BF0330ED32}" destId="{73A15B53-55D0-48E5-8071-1333EFE7D190}" srcOrd="2" destOrd="0" presId="urn:microsoft.com/office/officeart/2018/2/layout/IconVerticalSolidList"/>
    <dgm:cxn modelId="{2703403D-D0D7-4527-A3A6-82A966A18BAD}" type="presParOf" srcId="{F748B20D-2C65-468C-8953-22BF0330ED32}" destId="{FEF45039-896A-439E-9D8A-409FEA91330A}" srcOrd="3" destOrd="0" presId="urn:microsoft.com/office/officeart/2018/2/layout/IconVerticalSolidList"/>
    <dgm:cxn modelId="{C1DAA529-DB65-4AE2-A9C9-70256A1F5CED}" type="presParOf" srcId="{CB3E8E87-715C-4A8E-89C7-9D8290A2320D}" destId="{B0BF0406-DCFB-4A02-8E58-E04E15E66EBE}" srcOrd="3" destOrd="0" presId="urn:microsoft.com/office/officeart/2018/2/layout/IconVerticalSolidList"/>
    <dgm:cxn modelId="{4869378B-4BE4-4F30-A11D-34C560B1DD3F}" type="presParOf" srcId="{CB3E8E87-715C-4A8E-89C7-9D8290A2320D}" destId="{47A9E927-D67F-4177-891A-F58CA2F65E60}" srcOrd="4" destOrd="0" presId="urn:microsoft.com/office/officeart/2018/2/layout/IconVerticalSolidList"/>
    <dgm:cxn modelId="{D9FFDDD5-1BE8-4CE2-8521-A13F05B5077F}" type="presParOf" srcId="{47A9E927-D67F-4177-891A-F58CA2F65E60}" destId="{EF59733D-76A1-497B-87DC-9D65D6853CB9}" srcOrd="0" destOrd="0" presId="urn:microsoft.com/office/officeart/2018/2/layout/IconVerticalSolidList"/>
    <dgm:cxn modelId="{2417DF06-25B3-43F3-8291-AE3DC9F53A97}" type="presParOf" srcId="{47A9E927-D67F-4177-891A-F58CA2F65E60}" destId="{D080DB79-5CEE-4959-95AC-848CFB0AB98C}" srcOrd="1" destOrd="0" presId="urn:microsoft.com/office/officeart/2018/2/layout/IconVerticalSolidList"/>
    <dgm:cxn modelId="{138D5F8C-A201-4FD2-A315-84F5960867B2}" type="presParOf" srcId="{47A9E927-D67F-4177-891A-F58CA2F65E60}" destId="{F02F7C48-FAEE-45DB-9A80-8A930B7D493D}" srcOrd="2" destOrd="0" presId="urn:microsoft.com/office/officeart/2018/2/layout/IconVerticalSolidList"/>
    <dgm:cxn modelId="{3CCA2951-C448-42A4-9B3A-C6D504A42C0F}" type="presParOf" srcId="{47A9E927-D67F-4177-891A-F58CA2F65E60}" destId="{157659AD-C8A4-4EE3-9A96-DB96BFDC6C3F}" srcOrd="3" destOrd="0" presId="urn:microsoft.com/office/officeart/2018/2/layout/IconVerticalSolidList"/>
    <dgm:cxn modelId="{7DC3F58F-3DFB-4477-A31A-6B0A51550A15}" type="presParOf" srcId="{CB3E8E87-715C-4A8E-89C7-9D8290A2320D}" destId="{FA9C416F-E9EB-4801-B3D4-166E781DA647}" srcOrd="5" destOrd="0" presId="urn:microsoft.com/office/officeart/2018/2/layout/IconVerticalSolidList"/>
    <dgm:cxn modelId="{48D34644-35C8-4A31-9BDF-BC5D1C81CD8F}" type="presParOf" srcId="{CB3E8E87-715C-4A8E-89C7-9D8290A2320D}" destId="{2A1B4406-866F-487A-9DEF-01C9D9310A60}" srcOrd="6" destOrd="0" presId="urn:microsoft.com/office/officeart/2018/2/layout/IconVerticalSolidList"/>
    <dgm:cxn modelId="{466AB911-B459-4EF0-8E30-8B40F54A0D6C}" type="presParOf" srcId="{2A1B4406-866F-487A-9DEF-01C9D9310A60}" destId="{FE3D22B4-5922-4D73-A0B5-CCB836D1D581}" srcOrd="0" destOrd="0" presId="urn:microsoft.com/office/officeart/2018/2/layout/IconVerticalSolidList"/>
    <dgm:cxn modelId="{38611971-9B87-44AB-B3FA-82804E249647}" type="presParOf" srcId="{2A1B4406-866F-487A-9DEF-01C9D9310A60}" destId="{7AD1C0A3-73E0-48C0-9980-AC453E2747B9}" srcOrd="1" destOrd="0" presId="urn:microsoft.com/office/officeart/2018/2/layout/IconVerticalSolidList"/>
    <dgm:cxn modelId="{A55F0CFF-785A-406F-BAC9-5A0BB221813E}" type="presParOf" srcId="{2A1B4406-866F-487A-9DEF-01C9D9310A60}" destId="{C1D96766-1D34-42B0-B1B0-DDF75D7A8B61}" srcOrd="2" destOrd="0" presId="urn:microsoft.com/office/officeart/2018/2/layout/IconVerticalSolidList"/>
    <dgm:cxn modelId="{DAE20C12-60C9-4ECC-BDB9-67784E60ADB0}" type="presParOf" srcId="{2A1B4406-866F-487A-9DEF-01C9D9310A60}" destId="{726D9BD4-DA78-4399-80C8-EB115861BB4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B1172F-EE10-4A31-B93D-AFBDC659E70D}">
      <dsp:nvSpPr>
        <dsp:cNvPr id="0" name=""/>
        <dsp:cNvSpPr/>
      </dsp:nvSpPr>
      <dsp:spPr>
        <a:xfrm>
          <a:off x="0" y="2447"/>
          <a:ext cx="6588691" cy="12403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6DBD2C-3256-490B-90F8-5C591596D2D2}">
      <dsp:nvSpPr>
        <dsp:cNvPr id="0" name=""/>
        <dsp:cNvSpPr/>
      </dsp:nvSpPr>
      <dsp:spPr>
        <a:xfrm>
          <a:off x="375217" y="281534"/>
          <a:ext cx="682214" cy="6822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045144-D74C-456B-BA1C-EE460D9E8FBF}">
      <dsp:nvSpPr>
        <dsp:cNvPr id="0" name=""/>
        <dsp:cNvSpPr/>
      </dsp:nvSpPr>
      <dsp:spPr>
        <a:xfrm>
          <a:off x="1432649" y="2447"/>
          <a:ext cx="5156041" cy="1240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275" tIns="131275" rIns="131275" bIns="131275" numCol="1" spcCol="1270" anchor="ctr" anchorCtr="0">
          <a:noAutofit/>
        </a:bodyPr>
        <a:lstStyle/>
        <a:p>
          <a:pPr marL="0" lvl="0" indent="0" algn="l" defTabSz="977900">
            <a:lnSpc>
              <a:spcPct val="90000"/>
            </a:lnSpc>
            <a:spcBef>
              <a:spcPct val="0"/>
            </a:spcBef>
            <a:spcAft>
              <a:spcPct val="35000"/>
            </a:spcAft>
            <a:buNone/>
          </a:pPr>
          <a:r>
            <a:rPr lang="en-US" sz="2200" b="1" kern="1200"/>
            <a:t>1. What is Object?</a:t>
          </a:r>
          <a:endParaRPr lang="en-US" sz="2200" kern="1200"/>
        </a:p>
      </dsp:txBody>
      <dsp:txXfrm>
        <a:off x="1432649" y="2447"/>
        <a:ext cx="5156041" cy="1240389"/>
      </dsp:txXfrm>
    </dsp:sp>
    <dsp:sp modelId="{797E6D11-1ED4-4DF7-8194-CFAC44C43793}">
      <dsp:nvSpPr>
        <dsp:cNvPr id="0" name=""/>
        <dsp:cNvSpPr/>
      </dsp:nvSpPr>
      <dsp:spPr>
        <a:xfrm>
          <a:off x="0" y="1552933"/>
          <a:ext cx="6588691" cy="12403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112DCA-E3C4-4A21-85A8-5849889C4045}">
      <dsp:nvSpPr>
        <dsp:cNvPr id="0" name=""/>
        <dsp:cNvSpPr/>
      </dsp:nvSpPr>
      <dsp:spPr>
        <a:xfrm>
          <a:off x="375217" y="1832021"/>
          <a:ext cx="682214" cy="6822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DE1AB0C-F3A9-4B46-B222-B80C0EC6ACBE}">
      <dsp:nvSpPr>
        <dsp:cNvPr id="0" name=""/>
        <dsp:cNvSpPr/>
      </dsp:nvSpPr>
      <dsp:spPr>
        <a:xfrm>
          <a:off x="1432649" y="1552933"/>
          <a:ext cx="5156041" cy="1240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275" tIns="131275" rIns="131275" bIns="131275" numCol="1" spcCol="1270" anchor="ctr" anchorCtr="0">
          <a:noAutofit/>
        </a:bodyPr>
        <a:lstStyle/>
        <a:p>
          <a:pPr marL="0" lvl="0" indent="0" algn="l" defTabSz="977900">
            <a:lnSpc>
              <a:spcPct val="90000"/>
            </a:lnSpc>
            <a:spcBef>
              <a:spcPct val="0"/>
            </a:spcBef>
            <a:spcAft>
              <a:spcPct val="35000"/>
            </a:spcAft>
            <a:buNone/>
          </a:pPr>
          <a:r>
            <a:rPr lang="en-US" sz="2200" b="1" kern="1200"/>
            <a:t>Data (Properties)</a:t>
          </a:r>
          <a:br>
            <a:rPr lang="en-US" sz="2200" kern="1200"/>
          </a:br>
          <a:r>
            <a:rPr lang="en-US" sz="2200" kern="1200"/>
            <a:t>Data describes features of an object.</a:t>
          </a:r>
        </a:p>
      </dsp:txBody>
      <dsp:txXfrm>
        <a:off x="1432649" y="1552933"/>
        <a:ext cx="5156041" cy="1240389"/>
      </dsp:txXfrm>
    </dsp:sp>
    <dsp:sp modelId="{27116240-CA3D-4E12-80ED-977C59EFD296}">
      <dsp:nvSpPr>
        <dsp:cNvPr id="0" name=""/>
        <dsp:cNvSpPr/>
      </dsp:nvSpPr>
      <dsp:spPr>
        <a:xfrm>
          <a:off x="0" y="3103420"/>
          <a:ext cx="6588691" cy="12403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1DCA73-77EA-471A-B9F0-24277E346AF7}">
      <dsp:nvSpPr>
        <dsp:cNvPr id="0" name=""/>
        <dsp:cNvSpPr/>
      </dsp:nvSpPr>
      <dsp:spPr>
        <a:xfrm>
          <a:off x="375217" y="3382507"/>
          <a:ext cx="682214" cy="6822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F499CD-3336-4655-A96E-41DC5D4AFF66}">
      <dsp:nvSpPr>
        <dsp:cNvPr id="0" name=""/>
        <dsp:cNvSpPr/>
      </dsp:nvSpPr>
      <dsp:spPr>
        <a:xfrm>
          <a:off x="1432649" y="3103420"/>
          <a:ext cx="5156041" cy="1240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275" tIns="131275" rIns="131275" bIns="131275" numCol="1" spcCol="1270" anchor="ctr" anchorCtr="0">
          <a:noAutofit/>
        </a:bodyPr>
        <a:lstStyle/>
        <a:p>
          <a:pPr marL="0" lvl="0" indent="0" algn="l" defTabSz="977900">
            <a:lnSpc>
              <a:spcPct val="90000"/>
            </a:lnSpc>
            <a:spcBef>
              <a:spcPct val="0"/>
            </a:spcBef>
            <a:spcAft>
              <a:spcPct val="35000"/>
            </a:spcAft>
            <a:buNone/>
          </a:pPr>
          <a:r>
            <a:rPr lang="en-US" sz="2200" b="1" kern="1200"/>
            <a:t>Behaviors (Methods)</a:t>
          </a:r>
          <a:endParaRPr lang="en-US" sz="2200" kern="1200"/>
        </a:p>
      </dsp:txBody>
      <dsp:txXfrm>
        <a:off x="1432649" y="3103420"/>
        <a:ext cx="5156041" cy="1240389"/>
      </dsp:txXfrm>
    </dsp:sp>
    <dsp:sp modelId="{11BB3C8C-F30B-4359-AF97-F3AFEE57A137}">
      <dsp:nvSpPr>
        <dsp:cNvPr id="0" name=""/>
        <dsp:cNvSpPr/>
      </dsp:nvSpPr>
      <dsp:spPr>
        <a:xfrm>
          <a:off x="0" y="4653906"/>
          <a:ext cx="6588691" cy="12403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28BBAA-CBB7-4680-9179-123A0353A71E}">
      <dsp:nvSpPr>
        <dsp:cNvPr id="0" name=""/>
        <dsp:cNvSpPr/>
      </dsp:nvSpPr>
      <dsp:spPr>
        <a:xfrm>
          <a:off x="375217" y="4932994"/>
          <a:ext cx="682214" cy="68221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9F94CA4-C775-4A4E-8185-8BA23AA1C88A}">
      <dsp:nvSpPr>
        <dsp:cNvPr id="0" name=""/>
        <dsp:cNvSpPr/>
      </dsp:nvSpPr>
      <dsp:spPr>
        <a:xfrm>
          <a:off x="1432649" y="4653906"/>
          <a:ext cx="5156041" cy="1240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275" tIns="131275" rIns="131275" bIns="131275" numCol="1" spcCol="1270" anchor="ctr" anchorCtr="0">
          <a:noAutofit/>
        </a:bodyPr>
        <a:lstStyle/>
        <a:p>
          <a:pPr marL="0" lvl="0" indent="0" algn="l" defTabSz="977900">
            <a:lnSpc>
              <a:spcPct val="90000"/>
            </a:lnSpc>
            <a:spcBef>
              <a:spcPct val="0"/>
            </a:spcBef>
            <a:spcAft>
              <a:spcPct val="35000"/>
            </a:spcAft>
            <a:buNone/>
          </a:pPr>
          <a:r>
            <a:rPr lang="en-US" sz="2200" kern="1200"/>
            <a:t>Methods are the tasks that an </a:t>
          </a:r>
          <a:r>
            <a:rPr lang="en-US" sz="2200" b="1" kern="1200"/>
            <a:t>object</a:t>
          </a:r>
          <a:r>
            <a:rPr lang="en-US" sz="2200" kern="1200"/>
            <a:t> performs.</a:t>
          </a:r>
        </a:p>
      </dsp:txBody>
      <dsp:txXfrm>
        <a:off x="1432649" y="4653906"/>
        <a:ext cx="5156041" cy="12403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7C5E68-831D-9944-AB35-76C328A97BFC}">
      <dsp:nvSpPr>
        <dsp:cNvPr id="0" name=""/>
        <dsp:cNvSpPr/>
      </dsp:nvSpPr>
      <dsp:spPr>
        <a:xfrm>
          <a:off x="0" y="35971"/>
          <a:ext cx="6588691" cy="2854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b="0" i="0" kern="1200"/>
            <a:t>A class provides a definition for an </a:t>
          </a:r>
          <a:r>
            <a:rPr lang="en-US" sz="4000" b="0" i="1" kern="1200"/>
            <a:t>object</a:t>
          </a:r>
          <a:r>
            <a:rPr lang="en-US" sz="4000" b="0" i="0" kern="1200"/>
            <a:t>, describing an object’s attributes (data) and methods (operations).</a:t>
          </a:r>
          <a:endParaRPr lang="en-US" sz="4000" kern="1200"/>
        </a:p>
      </dsp:txBody>
      <dsp:txXfrm>
        <a:off x="139360" y="175331"/>
        <a:ext cx="6309971" cy="2576080"/>
      </dsp:txXfrm>
    </dsp:sp>
    <dsp:sp modelId="{D9E842B7-7A4A-8F4D-916A-B574E9CBF1B6}">
      <dsp:nvSpPr>
        <dsp:cNvPr id="0" name=""/>
        <dsp:cNvSpPr/>
      </dsp:nvSpPr>
      <dsp:spPr>
        <a:xfrm>
          <a:off x="0" y="3005971"/>
          <a:ext cx="6588691" cy="285480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a:t>An object is an </a:t>
          </a:r>
          <a:r>
            <a:rPr lang="en-US" sz="4000" i="1" kern="1200"/>
            <a:t>instance</a:t>
          </a:r>
          <a:r>
            <a:rPr lang="en-US" sz="4000" kern="1200"/>
            <a:t> of a class. With one class, you can have as many objects as required.</a:t>
          </a:r>
        </a:p>
      </dsp:txBody>
      <dsp:txXfrm>
        <a:off x="139360" y="3145331"/>
        <a:ext cx="6309971" cy="25760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CEF701-039F-4ABA-8828-027907E79B48}">
      <dsp:nvSpPr>
        <dsp:cNvPr id="0" name=""/>
        <dsp:cNvSpPr/>
      </dsp:nvSpPr>
      <dsp:spPr>
        <a:xfrm>
          <a:off x="0" y="2447"/>
          <a:ext cx="6588691" cy="124038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8D1EFC-F525-479F-BE66-C1AA5DA8406D}">
      <dsp:nvSpPr>
        <dsp:cNvPr id="0" name=""/>
        <dsp:cNvSpPr/>
      </dsp:nvSpPr>
      <dsp:spPr>
        <a:xfrm>
          <a:off x="375217" y="281534"/>
          <a:ext cx="682214" cy="6822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A3C62FC-CD3D-4C5F-98A7-2AD45C57D435}">
      <dsp:nvSpPr>
        <dsp:cNvPr id="0" name=""/>
        <dsp:cNvSpPr/>
      </dsp:nvSpPr>
      <dsp:spPr>
        <a:xfrm>
          <a:off x="1432649" y="2447"/>
          <a:ext cx="5156041" cy="1240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275" tIns="131275" rIns="131275" bIns="131275" numCol="1" spcCol="1270" anchor="ctr" anchorCtr="0">
          <a:noAutofit/>
        </a:bodyPr>
        <a:lstStyle/>
        <a:p>
          <a:pPr marL="0" lvl="0" indent="0" algn="l" defTabSz="977900">
            <a:lnSpc>
              <a:spcPct val="90000"/>
            </a:lnSpc>
            <a:spcBef>
              <a:spcPct val="0"/>
            </a:spcBef>
            <a:spcAft>
              <a:spcPct val="35000"/>
            </a:spcAft>
            <a:buNone/>
          </a:pPr>
          <a:r>
            <a:rPr lang="en-US" sz="2200" kern="1200"/>
            <a:t>Object: Objects have states and behaviors. </a:t>
          </a:r>
        </a:p>
      </dsp:txBody>
      <dsp:txXfrm>
        <a:off x="1432649" y="2447"/>
        <a:ext cx="5156041" cy="1240389"/>
      </dsp:txXfrm>
    </dsp:sp>
    <dsp:sp modelId="{D8CE34B2-9C20-4FF3-BF7B-730A4C6DD85C}">
      <dsp:nvSpPr>
        <dsp:cNvPr id="0" name=""/>
        <dsp:cNvSpPr/>
      </dsp:nvSpPr>
      <dsp:spPr>
        <a:xfrm>
          <a:off x="0" y="1552933"/>
          <a:ext cx="6588691" cy="124038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B0919D-FA46-475A-9FE0-DA38C8226CF5}">
      <dsp:nvSpPr>
        <dsp:cNvPr id="0" name=""/>
        <dsp:cNvSpPr/>
      </dsp:nvSpPr>
      <dsp:spPr>
        <a:xfrm>
          <a:off x="375217" y="1832021"/>
          <a:ext cx="682214" cy="6822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EF45039-896A-439E-9D8A-409FEA91330A}">
      <dsp:nvSpPr>
        <dsp:cNvPr id="0" name=""/>
        <dsp:cNvSpPr/>
      </dsp:nvSpPr>
      <dsp:spPr>
        <a:xfrm>
          <a:off x="1432649" y="1552933"/>
          <a:ext cx="5156041" cy="1240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275" tIns="131275" rIns="131275" bIns="131275" numCol="1" spcCol="1270" anchor="ctr" anchorCtr="0">
          <a:noAutofit/>
        </a:bodyPr>
        <a:lstStyle/>
        <a:p>
          <a:pPr marL="0" lvl="0" indent="0" algn="l" defTabSz="977900">
            <a:lnSpc>
              <a:spcPct val="90000"/>
            </a:lnSpc>
            <a:spcBef>
              <a:spcPct val="0"/>
            </a:spcBef>
            <a:spcAft>
              <a:spcPct val="35000"/>
            </a:spcAft>
            <a:buNone/>
          </a:pPr>
          <a:r>
            <a:rPr lang="en-US" sz="2200" kern="1200"/>
            <a:t>Class: A class can be defined as a template that describes the behavior and state that the object of its type supports.</a:t>
          </a:r>
        </a:p>
      </dsp:txBody>
      <dsp:txXfrm>
        <a:off x="1432649" y="1552933"/>
        <a:ext cx="5156041" cy="1240389"/>
      </dsp:txXfrm>
    </dsp:sp>
    <dsp:sp modelId="{EF59733D-76A1-497B-87DC-9D65D6853CB9}">
      <dsp:nvSpPr>
        <dsp:cNvPr id="0" name=""/>
        <dsp:cNvSpPr/>
      </dsp:nvSpPr>
      <dsp:spPr>
        <a:xfrm>
          <a:off x="0" y="3103420"/>
          <a:ext cx="6588691" cy="124038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80DB79-5CEE-4959-95AC-848CFB0AB98C}">
      <dsp:nvSpPr>
        <dsp:cNvPr id="0" name=""/>
        <dsp:cNvSpPr/>
      </dsp:nvSpPr>
      <dsp:spPr>
        <a:xfrm>
          <a:off x="375217" y="3382507"/>
          <a:ext cx="682214" cy="6822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7659AD-C8A4-4EE3-9A96-DB96BFDC6C3F}">
      <dsp:nvSpPr>
        <dsp:cNvPr id="0" name=""/>
        <dsp:cNvSpPr/>
      </dsp:nvSpPr>
      <dsp:spPr>
        <a:xfrm>
          <a:off x="1432649" y="3103420"/>
          <a:ext cx="5156041" cy="1240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275" tIns="131275" rIns="131275" bIns="131275" numCol="1" spcCol="1270" anchor="ctr" anchorCtr="0">
          <a:noAutofit/>
        </a:bodyPr>
        <a:lstStyle/>
        <a:p>
          <a:pPr marL="0" lvl="0" indent="0" algn="l" defTabSz="977900">
            <a:lnSpc>
              <a:spcPct val="90000"/>
            </a:lnSpc>
            <a:spcBef>
              <a:spcPct val="0"/>
            </a:spcBef>
            <a:spcAft>
              <a:spcPct val="35000"/>
            </a:spcAft>
            <a:buNone/>
          </a:pPr>
          <a:r>
            <a:rPr lang="en-US" sz="2200" kern="1200"/>
            <a:t>Methods − A method is basically a behavior. A class can contain many methods. </a:t>
          </a:r>
        </a:p>
      </dsp:txBody>
      <dsp:txXfrm>
        <a:off x="1432649" y="3103420"/>
        <a:ext cx="5156041" cy="1240389"/>
      </dsp:txXfrm>
    </dsp:sp>
    <dsp:sp modelId="{FE3D22B4-5922-4D73-A0B5-CCB836D1D581}">
      <dsp:nvSpPr>
        <dsp:cNvPr id="0" name=""/>
        <dsp:cNvSpPr/>
      </dsp:nvSpPr>
      <dsp:spPr>
        <a:xfrm>
          <a:off x="0" y="4653906"/>
          <a:ext cx="6588691" cy="1240389"/>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D1C0A3-73E0-48C0-9980-AC453E2747B9}">
      <dsp:nvSpPr>
        <dsp:cNvPr id="0" name=""/>
        <dsp:cNvSpPr/>
      </dsp:nvSpPr>
      <dsp:spPr>
        <a:xfrm>
          <a:off x="375217" y="4932994"/>
          <a:ext cx="682214" cy="68221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6D9BD4-DA78-4399-80C8-EB115861BB40}">
      <dsp:nvSpPr>
        <dsp:cNvPr id="0" name=""/>
        <dsp:cNvSpPr/>
      </dsp:nvSpPr>
      <dsp:spPr>
        <a:xfrm>
          <a:off x="1432649" y="4653906"/>
          <a:ext cx="5156041" cy="1240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275" tIns="131275" rIns="131275" bIns="131275" numCol="1" spcCol="1270" anchor="ctr" anchorCtr="0">
          <a:noAutofit/>
        </a:bodyPr>
        <a:lstStyle/>
        <a:p>
          <a:pPr marL="0" lvl="0" indent="0" algn="l" defTabSz="977900">
            <a:lnSpc>
              <a:spcPct val="90000"/>
            </a:lnSpc>
            <a:spcBef>
              <a:spcPct val="0"/>
            </a:spcBef>
            <a:spcAft>
              <a:spcPct val="35000"/>
            </a:spcAft>
            <a:buNone/>
          </a:pPr>
          <a:r>
            <a:rPr lang="en-US" sz="2200" kern="1200"/>
            <a:t>Instance Variables − Each object has its unique set of instance variables. </a:t>
          </a:r>
        </a:p>
      </dsp:txBody>
      <dsp:txXfrm>
        <a:off x="1432649" y="4653906"/>
        <a:ext cx="5156041" cy="124038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27DA8-5660-D94A-A3F2-1CD192E1E9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760D111-D2FA-4844-8F24-1063662F8F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3DE9FCB-44D1-D541-894C-D9804E14C3C6}"/>
              </a:ext>
            </a:extLst>
          </p:cNvPr>
          <p:cNvSpPr>
            <a:spLocks noGrp="1"/>
          </p:cNvSpPr>
          <p:nvPr>
            <p:ph type="dt" sz="half" idx="10"/>
          </p:nvPr>
        </p:nvSpPr>
        <p:spPr/>
        <p:txBody>
          <a:bodyPr/>
          <a:lstStyle/>
          <a:p>
            <a:fld id="{531CBAFE-A4CB-A44C-9C58-04B779D16A63}" type="datetimeFigureOut">
              <a:rPr lang="en-US" smtClean="0"/>
              <a:t>11/30/21</a:t>
            </a:fld>
            <a:endParaRPr lang="en-US"/>
          </a:p>
        </p:txBody>
      </p:sp>
      <p:sp>
        <p:nvSpPr>
          <p:cNvPr id="5" name="Footer Placeholder 4">
            <a:extLst>
              <a:ext uri="{FF2B5EF4-FFF2-40B4-BE49-F238E27FC236}">
                <a16:creationId xmlns:a16="http://schemas.microsoft.com/office/drawing/2014/main" id="{EE560DBC-0092-4F48-B516-04D6412ED8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8BE0CA-57A3-B74B-B99A-0A08E82820C8}"/>
              </a:ext>
            </a:extLst>
          </p:cNvPr>
          <p:cNvSpPr>
            <a:spLocks noGrp="1"/>
          </p:cNvSpPr>
          <p:nvPr>
            <p:ph type="sldNum" sz="quarter" idx="12"/>
          </p:nvPr>
        </p:nvSpPr>
        <p:spPr/>
        <p:txBody>
          <a:bodyPr/>
          <a:lstStyle/>
          <a:p>
            <a:fld id="{35F3FD81-5688-DC4A-852B-A1B117F34C47}" type="slidenum">
              <a:rPr lang="en-US" smtClean="0"/>
              <a:t>‹#›</a:t>
            </a:fld>
            <a:endParaRPr lang="en-US"/>
          </a:p>
        </p:txBody>
      </p:sp>
    </p:spTree>
    <p:extLst>
      <p:ext uri="{BB962C8B-B14F-4D97-AF65-F5344CB8AC3E}">
        <p14:creationId xmlns:p14="http://schemas.microsoft.com/office/powerpoint/2010/main" val="2662865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3121E-B7C1-334D-854F-10EC08D52B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9DDA63-2284-F740-9E7A-229481BFD1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EF6598-80B7-BB47-B99F-A80AE85BFCC2}"/>
              </a:ext>
            </a:extLst>
          </p:cNvPr>
          <p:cNvSpPr>
            <a:spLocks noGrp="1"/>
          </p:cNvSpPr>
          <p:nvPr>
            <p:ph type="dt" sz="half" idx="10"/>
          </p:nvPr>
        </p:nvSpPr>
        <p:spPr/>
        <p:txBody>
          <a:bodyPr/>
          <a:lstStyle/>
          <a:p>
            <a:fld id="{531CBAFE-A4CB-A44C-9C58-04B779D16A63}" type="datetimeFigureOut">
              <a:rPr lang="en-US" smtClean="0"/>
              <a:t>11/30/21</a:t>
            </a:fld>
            <a:endParaRPr lang="en-US"/>
          </a:p>
        </p:txBody>
      </p:sp>
      <p:sp>
        <p:nvSpPr>
          <p:cNvPr id="5" name="Footer Placeholder 4">
            <a:extLst>
              <a:ext uri="{FF2B5EF4-FFF2-40B4-BE49-F238E27FC236}">
                <a16:creationId xmlns:a16="http://schemas.microsoft.com/office/drawing/2014/main" id="{AC377E78-5744-724C-92E3-0FD9076E68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03B958-E308-764B-8BA8-E14186159B3A}"/>
              </a:ext>
            </a:extLst>
          </p:cNvPr>
          <p:cNvSpPr>
            <a:spLocks noGrp="1"/>
          </p:cNvSpPr>
          <p:nvPr>
            <p:ph type="sldNum" sz="quarter" idx="12"/>
          </p:nvPr>
        </p:nvSpPr>
        <p:spPr/>
        <p:txBody>
          <a:bodyPr/>
          <a:lstStyle/>
          <a:p>
            <a:fld id="{35F3FD81-5688-DC4A-852B-A1B117F34C47}" type="slidenum">
              <a:rPr lang="en-US" smtClean="0"/>
              <a:t>‹#›</a:t>
            </a:fld>
            <a:endParaRPr lang="en-US"/>
          </a:p>
        </p:txBody>
      </p:sp>
    </p:spTree>
    <p:extLst>
      <p:ext uri="{BB962C8B-B14F-4D97-AF65-F5344CB8AC3E}">
        <p14:creationId xmlns:p14="http://schemas.microsoft.com/office/powerpoint/2010/main" val="3340908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2B4EDA-D2D2-AF45-9350-94CB93F3B6B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1C4A6B-421B-C949-92B6-4C5B58B7F0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A46969-5294-4447-AA6B-C2136DD10825}"/>
              </a:ext>
            </a:extLst>
          </p:cNvPr>
          <p:cNvSpPr>
            <a:spLocks noGrp="1"/>
          </p:cNvSpPr>
          <p:nvPr>
            <p:ph type="dt" sz="half" idx="10"/>
          </p:nvPr>
        </p:nvSpPr>
        <p:spPr/>
        <p:txBody>
          <a:bodyPr/>
          <a:lstStyle/>
          <a:p>
            <a:fld id="{531CBAFE-A4CB-A44C-9C58-04B779D16A63}" type="datetimeFigureOut">
              <a:rPr lang="en-US" smtClean="0"/>
              <a:t>11/30/21</a:t>
            </a:fld>
            <a:endParaRPr lang="en-US"/>
          </a:p>
        </p:txBody>
      </p:sp>
      <p:sp>
        <p:nvSpPr>
          <p:cNvPr id="5" name="Footer Placeholder 4">
            <a:extLst>
              <a:ext uri="{FF2B5EF4-FFF2-40B4-BE49-F238E27FC236}">
                <a16:creationId xmlns:a16="http://schemas.microsoft.com/office/drawing/2014/main" id="{1ED4590A-F16F-CE47-871D-427F027A21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64CE90-3E4A-B345-990B-3952988197C0}"/>
              </a:ext>
            </a:extLst>
          </p:cNvPr>
          <p:cNvSpPr>
            <a:spLocks noGrp="1"/>
          </p:cNvSpPr>
          <p:nvPr>
            <p:ph type="sldNum" sz="quarter" idx="12"/>
          </p:nvPr>
        </p:nvSpPr>
        <p:spPr/>
        <p:txBody>
          <a:bodyPr/>
          <a:lstStyle/>
          <a:p>
            <a:fld id="{35F3FD81-5688-DC4A-852B-A1B117F34C47}" type="slidenum">
              <a:rPr lang="en-US" smtClean="0"/>
              <a:t>‹#›</a:t>
            </a:fld>
            <a:endParaRPr lang="en-US"/>
          </a:p>
        </p:txBody>
      </p:sp>
    </p:spTree>
    <p:extLst>
      <p:ext uri="{BB962C8B-B14F-4D97-AF65-F5344CB8AC3E}">
        <p14:creationId xmlns:p14="http://schemas.microsoft.com/office/powerpoint/2010/main" val="3957884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B3CE2-3FCA-724E-8410-EC9E1708B9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2AD79A-77A2-FB4B-A2A7-EF7A2CD17B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3B4E04-39D8-DA41-9221-57606B00A503}"/>
              </a:ext>
            </a:extLst>
          </p:cNvPr>
          <p:cNvSpPr>
            <a:spLocks noGrp="1"/>
          </p:cNvSpPr>
          <p:nvPr>
            <p:ph type="dt" sz="half" idx="10"/>
          </p:nvPr>
        </p:nvSpPr>
        <p:spPr/>
        <p:txBody>
          <a:bodyPr/>
          <a:lstStyle/>
          <a:p>
            <a:fld id="{531CBAFE-A4CB-A44C-9C58-04B779D16A63}" type="datetimeFigureOut">
              <a:rPr lang="en-US" smtClean="0"/>
              <a:t>11/30/21</a:t>
            </a:fld>
            <a:endParaRPr lang="en-US"/>
          </a:p>
        </p:txBody>
      </p:sp>
      <p:sp>
        <p:nvSpPr>
          <p:cNvPr id="5" name="Footer Placeholder 4">
            <a:extLst>
              <a:ext uri="{FF2B5EF4-FFF2-40B4-BE49-F238E27FC236}">
                <a16:creationId xmlns:a16="http://schemas.microsoft.com/office/drawing/2014/main" id="{4321A2D3-E39D-FE42-A9C7-623A828587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DAA602-BEB5-5848-A2BC-BB91EEE0332E}"/>
              </a:ext>
            </a:extLst>
          </p:cNvPr>
          <p:cNvSpPr>
            <a:spLocks noGrp="1"/>
          </p:cNvSpPr>
          <p:nvPr>
            <p:ph type="sldNum" sz="quarter" idx="12"/>
          </p:nvPr>
        </p:nvSpPr>
        <p:spPr/>
        <p:txBody>
          <a:bodyPr/>
          <a:lstStyle/>
          <a:p>
            <a:fld id="{35F3FD81-5688-DC4A-852B-A1B117F34C47}" type="slidenum">
              <a:rPr lang="en-US" smtClean="0"/>
              <a:t>‹#›</a:t>
            </a:fld>
            <a:endParaRPr lang="en-US"/>
          </a:p>
        </p:txBody>
      </p:sp>
    </p:spTree>
    <p:extLst>
      <p:ext uri="{BB962C8B-B14F-4D97-AF65-F5344CB8AC3E}">
        <p14:creationId xmlns:p14="http://schemas.microsoft.com/office/powerpoint/2010/main" val="2143242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C3E94-2B20-DF4E-8905-D0F2B6CBDB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4C392F3-6202-3748-AE0E-C0BC344D63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1CD4AE-E083-584B-AB86-0D97A0752FA5}"/>
              </a:ext>
            </a:extLst>
          </p:cNvPr>
          <p:cNvSpPr>
            <a:spLocks noGrp="1"/>
          </p:cNvSpPr>
          <p:nvPr>
            <p:ph type="dt" sz="half" idx="10"/>
          </p:nvPr>
        </p:nvSpPr>
        <p:spPr/>
        <p:txBody>
          <a:bodyPr/>
          <a:lstStyle/>
          <a:p>
            <a:fld id="{531CBAFE-A4CB-A44C-9C58-04B779D16A63}" type="datetimeFigureOut">
              <a:rPr lang="en-US" smtClean="0"/>
              <a:t>11/30/21</a:t>
            </a:fld>
            <a:endParaRPr lang="en-US"/>
          </a:p>
        </p:txBody>
      </p:sp>
      <p:sp>
        <p:nvSpPr>
          <p:cNvPr id="5" name="Footer Placeholder 4">
            <a:extLst>
              <a:ext uri="{FF2B5EF4-FFF2-40B4-BE49-F238E27FC236}">
                <a16:creationId xmlns:a16="http://schemas.microsoft.com/office/drawing/2014/main" id="{12C5CB21-B0D5-E640-BEA4-383DD0B6F5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2364AA-EC72-B04E-BB9E-26A1B6D5FE62}"/>
              </a:ext>
            </a:extLst>
          </p:cNvPr>
          <p:cNvSpPr>
            <a:spLocks noGrp="1"/>
          </p:cNvSpPr>
          <p:nvPr>
            <p:ph type="sldNum" sz="quarter" idx="12"/>
          </p:nvPr>
        </p:nvSpPr>
        <p:spPr/>
        <p:txBody>
          <a:bodyPr/>
          <a:lstStyle/>
          <a:p>
            <a:fld id="{35F3FD81-5688-DC4A-852B-A1B117F34C47}" type="slidenum">
              <a:rPr lang="en-US" smtClean="0"/>
              <a:t>‹#›</a:t>
            </a:fld>
            <a:endParaRPr lang="en-US"/>
          </a:p>
        </p:txBody>
      </p:sp>
    </p:spTree>
    <p:extLst>
      <p:ext uri="{BB962C8B-B14F-4D97-AF65-F5344CB8AC3E}">
        <p14:creationId xmlns:p14="http://schemas.microsoft.com/office/powerpoint/2010/main" val="333765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A4A0E-E9BD-FD44-AE0F-DBD4C2D0DF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D8EEA0-7B4C-C148-97CE-1FC5C4B4B7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D882D8-073D-2D4E-A97E-0FE4889DF5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530C81-E6C2-1E4E-A5E4-B7FD95CA2D8F}"/>
              </a:ext>
            </a:extLst>
          </p:cNvPr>
          <p:cNvSpPr>
            <a:spLocks noGrp="1"/>
          </p:cNvSpPr>
          <p:nvPr>
            <p:ph type="dt" sz="half" idx="10"/>
          </p:nvPr>
        </p:nvSpPr>
        <p:spPr/>
        <p:txBody>
          <a:bodyPr/>
          <a:lstStyle/>
          <a:p>
            <a:fld id="{531CBAFE-A4CB-A44C-9C58-04B779D16A63}" type="datetimeFigureOut">
              <a:rPr lang="en-US" smtClean="0"/>
              <a:t>11/30/21</a:t>
            </a:fld>
            <a:endParaRPr lang="en-US"/>
          </a:p>
        </p:txBody>
      </p:sp>
      <p:sp>
        <p:nvSpPr>
          <p:cNvPr id="6" name="Footer Placeholder 5">
            <a:extLst>
              <a:ext uri="{FF2B5EF4-FFF2-40B4-BE49-F238E27FC236}">
                <a16:creationId xmlns:a16="http://schemas.microsoft.com/office/drawing/2014/main" id="{8BB868CE-BD2A-7E4A-B4F2-21B03F8E1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ABD615-B108-4641-9F78-D3EDB82974D8}"/>
              </a:ext>
            </a:extLst>
          </p:cNvPr>
          <p:cNvSpPr>
            <a:spLocks noGrp="1"/>
          </p:cNvSpPr>
          <p:nvPr>
            <p:ph type="sldNum" sz="quarter" idx="12"/>
          </p:nvPr>
        </p:nvSpPr>
        <p:spPr/>
        <p:txBody>
          <a:bodyPr/>
          <a:lstStyle/>
          <a:p>
            <a:fld id="{35F3FD81-5688-DC4A-852B-A1B117F34C47}" type="slidenum">
              <a:rPr lang="en-US" smtClean="0"/>
              <a:t>‹#›</a:t>
            </a:fld>
            <a:endParaRPr lang="en-US"/>
          </a:p>
        </p:txBody>
      </p:sp>
    </p:spTree>
    <p:extLst>
      <p:ext uri="{BB962C8B-B14F-4D97-AF65-F5344CB8AC3E}">
        <p14:creationId xmlns:p14="http://schemas.microsoft.com/office/powerpoint/2010/main" val="1476473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B7C2F-08E4-4D44-95BA-F139E637E86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775609-A020-3C47-82C9-A71811CBAF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AD7E30-96D2-8748-8B25-DB478788E6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1BD03C-026E-CA4C-9B05-9A9DEC6E36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32A511-577B-C348-9AD3-D5B49EDB7A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9ED582D-DB28-9145-A257-FD279C167501}"/>
              </a:ext>
            </a:extLst>
          </p:cNvPr>
          <p:cNvSpPr>
            <a:spLocks noGrp="1"/>
          </p:cNvSpPr>
          <p:nvPr>
            <p:ph type="dt" sz="half" idx="10"/>
          </p:nvPr>
        </p:nvSpPr>
        <p:spPr/>
        <p:txBody>
          <a:bodyPr/>
          <a:lstStyle/>
          <a:p>
            <a:fld id="{531CBAFE-A4CB-A44C-9C58-04B779D16A63}" type="datetimeFigureOut">
              <a:rPr lang="en-US" smtClean="0"/>
              <a:t>11/30/21</a:t>
            </a:fld>
            <a:endParaRPr lang="en-US"/>
          </a:p>
        </p:txBody>
      </p:sp>
      <p:sp>
        <p:nvSpPr>
          <p:cNvPr id="8" name="Footer Placeholder 7">
            <a:extLst>
              <a:ext uri="{FF2B5EF4-FFF2-40B4-BE49-F238E27FC236}">
                <a16:creationId xmlns:a16="http://schemas.microsoft.com/office/drawing/2014/main" id="{8690C2AF-244F-7D4F-A836-3E48C598399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5DDEC4-53D0-7843-84B5-AB4C6FA15E4E}"/>
              </a:ext>
            </a:extLst>
          </p:cNvPr>
          <p:cNvSpPr>
            <a:spLocks noGrp="1"/>
          </p:cNvSpPr>
          <p:nvPr>
            <p:ph type="sldNum" sz="quarter" idx="12"/>
          </p:nvPr>
        </p:nvSpPr>
        <p:spPr/>
        <p:txBody>
          <a:bodyPr/>
          <a:lstStyle/>
          <a:p>
            <a:fld id="{35F3FD81-5688-DC4A-852B-A1B117F34C47}" type="slidenum">
              <a:rPr lang="en-US" smtClean="0"/>
              <a:t>‹#›</a:t>
            </a:fld>
            <a:endParaRPr lang="en-US"/>
          </a:p>
        </p:txBody>
      </p:sp>
    </p:spTree>
    <p:extLst>
      <p:ext uri="{BB962C8B-B14F-4D97-AF65-F5344CB8AC3E}">
        <p14:creationId xmlns:p14="http://schemas.microsoft.com/office/powerpoint/2010/main" val="1503854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A8D25-3356-AF49-9493-4998D4600C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5E1F1E-238F-0C4C-9C84-C7028AEA39C2}"/>
              </a:ext>
            </a:extLst>
          </p:cNvPr>
          <p:cNvSpPr>
            <a:spLocks noGrp="1"/>
          </p:cNvSpPr>
          <p:nvPr>
            <p:ph type="dt" sz="half" idx="10"/>
          </p:nvPr>
        </p:nvSpPr>
        <p:spPr/>
        <p:txBody>
          <a:bodyPr/>
          <a:lstStyle/>
          <a:p>
            <a:fld id="{531CBAFE-A4CB-A44C-9C58-04B779D16A63}" type="datetimeFigureOut">
              <a:rPr lang="en-US" smtClean="0"/>
              <a:t>11/30/21</a:t>
            </a:fld>
            <a:endParaRPr lang="en-US"/>
          </a:p>
        </p:txBody>
      </p:sp>
      <p:sp>
        <p:nvSpPr>
          <p:cNvPr id="4" name="Footer Placeholder 3">
            <a:extLst>
              <a:ext uri="{FF2B5EF4-FFF2-40B4-BE49-F238E27FC236}">
                <a16:creationId xmlns:a16="http://schemas.microsoft.com/office/drawing/2014/main" id="{B8189F99-5C55-BE48-8D4D-2CF7A931A4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8BB65CF-1135-D34C-83E2-FBA7C058E607}"/>
              </a:ext>
            </a:extLst>
          </p:cNvPr>
          <p:cNvSpPr>
            <a:spLocks noGrp="1"/>
          </p:cNvSpPr>
          <p:nvPr>
            <p:ph type="sldNum" sz="quarter" idx="12"/>
          </p:nvPr>
        </p:nvSpPr>
        <p:spPr/>
        <p:txBody>
          <a:bodyPr/>
          <a:lstStyle/>
          <a:p>
            <a:fld id="{35F3FD81-5688-DC4A-852B-A1B117F34C47}" type="slidenum">
              <a:rPr lang="en-US" smtClean="0"/>
              <a:t>‹#›</a:t>
            </a:fld>
            <a:endParaRPr lang="en-US"/>
          </a:p>
        </p:txBody>
      </p:sp>
    </p:spTree>
    <p:extLst>
      <p:ext uri="{BB962C8B-B14F-4D97-AF65-F5344CB8AC3E}">
        <p14:creationId xmlns:p14="http://schemas.microsoft.com/office/powerpoint/2010/main" val="578512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0EA384-B3A3-CC4E-845A-D33243E36FC2}"/>
              </a:ext>
            </a:extLst>
          </p:cNvPr>
          <p:cNvSpPr>
            <a:spLocks noGrp="1"/>
          </p:cNvSpPr>
          <p:nvPr>
            <p:ph type="dt" sz="half" idx="10"/>
          </p:nvPr>
        </p:nvSpPr>
        <p:spPr/>
        <p:txBody>
          <a:bodyPr/>
          <a:lstStyle/>
          <a:p>
            <a:fld id="{531CBAFE-A4CB-A44C-9C58-04B779D16A63}" type="datetimeFigureOut">
              <a:rPr lang="en-US" smtClean="0"/>
              <a:t>11/30/21</a:t>
            </a:fld>
            <a:endParaRPr lang="en-US"/>
          </a:p>
        </p:txBody>
      </p:sp>
      <p:sp>
        <p:nvSpPr>
          <p:cNvPr id="3" name="Footer Placeholder 2">
            <a:extLst>
              <a:ext uri="{FF2B5EF4-FFF2-40B4-BE49-F238E27FC236}">
                <a16:creationId xmlns:a16="http://schemas.microsoft.com/office/drawing/2014/main" id="{94BE3D59-63BA-2844-AF70-DCCC657FB45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8FDEFA-F058-974A-8C1C-3EBEA3C8BDFA}"/>
              </a:ext>
            </a:extLst>
          </p:cNvPr>
          <p:cNvSpPr>
            <a:spLocks noGrp="1"/>
          </p:cNvSpPr>
          <p:nvPr>
            <p:ph type="sldNum" sz="quarter" idx="12"/>
          </p:nvPr>
        </p:nvSpPr>
        <p:spPr/>
        <p:txBody>
          <a:bodyPr/>
          <a:lstStyle/>
          <a:p>
            <a:fld id="{35F3FD81-5688-DC4A-852B-A1B117F34C47}" type="slidenum">
              <a:rPr lang="en-US" smtClean="0"/>
              <a:t>‹#›</a:t>
            </a:fld>
            <a:endParaRPr lang="en-US"/>
          </a:p>
        </p:txBody>
      </p:sp>
    </p:spTree>
    <p:extLst>
      <p:ext uri="{BB962C8B-B14F-4D97-AF65-F5344CB8AC3E}">
        <p14:creationId xmlns:p14="http://schemas.microsoft.com/office/powerpoint/2010/main" val="58620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6C766-B262-B049-93D8-6AC6704DC6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2827D6-FD50-7F4D-B622-3A00E91FB3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D85E604-862D-744E-A804-83BD75F4A8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88A99A-C66F-BD49-BA40-7ABA7B461731}"/>
              </a:ext>
            </a:extLst>
          </p:cNvPr>
          <p:cNvSpPr>
            <a:spLocks noGrp="1"/>
          </p:cNvSpPr>
          <p:nvPr>
            <p:ph type="dt" sz="half" idx="10"/>
          </p:nvPr>
        </p:nvSpPr>
        <p:spPr/>
        <p:txBody>
          <a:bodyPr/>
          <a:lstStyle/>
          <a:p>
            <a:fld id="{531CBAFE-A4CB-A44C-9C58-04B779D16A63}" type="datetimeFigureOut">
              <a:rPr lang="en-US" smtClean="0"/>
              <a:t>11/30/21</a:t>
            </a:fld>
            <a:endParaRPr lang="en-US"/>
          </a:p>
        </p:txBody>
      </p:sp>
      <p:sp>
        <p:nvSpPr>
          <p:cNvPr id="6" name="Footer Placeholder 5">
            <a:extLst>
              <a:ext uri="{FF2B5EF4-FFF2-40B4-BE49-F238E27FC236}">
                <a16:creationId xmlns:a16="http://schemas.microsoft.com/office/drawing/2014/main" id="{077EA821-6FCC-2B4F-85CA-9717DB197A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A187D5-DD99-F849-902C-6BD275E87AB0}"/>
              </a:ext>
            </a:extLst>
          </p:cNvPr>
          <p:cNvSpPr>
            <a:spLocks noGrp="1"/>
          </p:cNvSpPr>
          <p:nvPr>
            <p:ph type="sldNum" sz="quarter" idx="12"/>
          </p:nvPr>
        </p:nvSpPr>
        <p:spPr/>
        <p:txBody>
          <a:bodyPr/>
          <a:lstStyle/>
          <a:p>
            <a:fld id="{35F3FD81-5688-DC4A-852B-A1B117F34C47}" type="slidenum">
              <a:rPr lang="en-US" smtClean="0"/>
              <a:t>‹#›</a:t>
            </a:fld>
            <a:endParaRPr lang="en-US"/>
          </a:p>
        </p:txBody>
      </p:sp>
    </p:spTree>
    <p:extLst>
      <p:ext uri="{BB962C8B-B14F-4D97-AF65-F5344CB8AC3E}">
        <p14:creationId xmlns:p14="http://schemas.microsoft.com/office/powerpoint/2010/main" val="1762231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A80B1-A317-124B-B1BD-77A0EFE8B2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85773B6-4792-E34B-A2E6-D29B61E9B1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F1322CA-4600-344A-BC1C-76DA2E37B2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9CE2E5-169F-154F-830C-105222F54371}"/>
              </a:ext>
            </a:extLst>
          </p:cNvPr>
          <p:cNvSpPr>
            <a:spLocks noGrp="1"/>
          </p:cNvSpPr>
          <p:nvPr>
            <p:ph type="dt" sz="half" idx="10"/>
          </p:nvPr>
        </p:nvSpPr>
        <p:spPr/>
        <p:txBody>
          <a:bodyPr/>
          <a:lstStyle/>
          <a:p>
            <a:fld id="{531CBAFE-A4CB-A44C-9C58-04B779D16A63}" type="datetimeFigureOut">
              <a:rPr lang="en-US" smtClean="0"/>
              <a:t>11/30/21</a:t>
            </a:fld>
            <a:endParaRPr lang="en-US"/>
          </a:p>
        </p:txBody>
      </p:sp>
      <p:sp>
        <p:nvSpPr>
          <p:cNvPr id="6" name="Footer Placeholder 5">
            <a:extLst>
              <a:ext uri="{FF2B5EF4-FFF2-40B4-BE49-F238E27FC236}">
                <a16:creationId xmlns:a16="http://schemas.microsoft.com/office/drawing/2014/main" id="{81765C23-9BCB-F94F-9F62-778BD2FBB7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7498C6-6CF8-984B-BC7D-E1C5E2F87CA7}"/>
              </a:ext>
            </a:extLst>
          </p:cNvPr>
          <p:cNvSpPr>
            <a:spLocks noGrp="1"/>
          </p:cNvSpPr>
          <p:nvPr>
            <p:ph type="sldNum" sz="quarter" idx="12"/>
          </p:nvPr>
        </p:nvSpPr>
        <p:spPr/>
        <p:txBody>
          <a:bodyPr/>
          <a:lstStyle/>
          <a:p>
            <a:fld id="{35F3FD81-5688-DC4A-852B-A1B117F34C47}" type="slidenum">
              <a:rPr lang="en-US" smtClean="0"/>
              <a:t>‹#›</a:t>
            </a:fld>
            <a:endParaRPr lang="en-US"/>
          </a:p>
        </p:txBody>
      </p:sp>
    </p:spTree>
    <p:extLst>
      <p:ext uri="{BB962C8B-B14F-4D97-AF65-F5344CB8AC3E}">
        <p14:creationId xmlns:p14="http://schemas.microsoft.com/office/powerpoint/2010/main" val="203788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8002CC-BB56-5C4D-85C0-B2EAADE97A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06F5AB-A241-DD4F-A210-65FA499C2A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D1EA37-6BAA-8143-8DA1-ECD5940CDB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1CBAFE-A4CB-A44C-9C58-04B779D16A63}" type="datetimeFigureOut">
              <a:rPr lang="en-US" smtClean="0"/>
              <a:t>11/30/21</a:t>
            </a:fld>
            <a:endParaRPr lang="en-US"/>
          </a:p>
        </p:txBody>
      </p:sp>
      <p:sp>
        <p:nvSpPr>
          <p:cNvPr id="5" name="Footer Placeholder 4">
            <a:extLst>
              <a:ext uri="{FF2B5EF4-FFF2-40B4-BE49-F238E27FC236}">
                <a16:creationId xmlns:a16="http://schemas.microsoft.com/office/drawing/2014/main" id="{2E732CD1-1ECA-2546-B07B-F6B640E614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61B542-A34B-8B45-AE2A-7E78941398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F3FD81-5688-DC4A-852B-A1B117F34C47}" type="slidenum">
              <a:rPr lang="en-US" smtClean="0"/>
              <a:t>‹#›</a:t>
            </a:fld>
            <a:endParaRPr lang="en-US"/>
          </a:p>
        </p:txBody>
      </p:sp>
    </p:spTree>
    <p:extLst>
      <p:ext uri="{BB962C8B-B14F-4D97-AF65-F5344CB8AC3E}">
        <p14:creationId xmlns:p14="http://schemas.microsoft.com/office/powerpoint/2010/main" val="1647688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993B9-117A-C145-965D-749D9C815358}"/>
              </a:ext>
            </a:extLst>
          </p:cNvPr>
          <p:cNvSpPr>
            <a:spLocks noGrp="1"/>
          </p:cNvSpPr>
          <p:nvPr>
            <p:ph type="ctrTitle"/>
          </p:nvPr>
        </p:nvSpPr>
        <p:spPr/>
        <p:txBody>
          <a:bodyPr/>
          <a:lstStyle/>
          <a:p>
            <a:r>
              <a:rPr lang="en-US" dirty="0"/>
              <a:t>Info 5100</a:t>
            </a:r>
          </a:p>
        </p:txBody>
      </p:sp>
      <p:sp>
        <p:nvSpPr>
          <p:cNvPr id="3" name="Subtitle 2">
            <a:extLst>
              <a:ext uri="{FF2B5EF4-FFF2-40B4-BE49-F238E27FC236}">
                <a16:creationId xmlns:a16="http://schemas.microsoft.com/office/drawing/2014/main" id="{8D021FFC-9795-6245-9FCF-8A72CDDFF1F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81934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5E577-88A0-654C-B2C2-7D25AF9E36F2}"/>
              </a:ext>
            </a:extLst>
          </p:cNvPr>
          <p:cNvSpPr>
            <a:spLocks noGrp="1"/>
          </p:cNvSpPr>
          <p:nvPr>
            <p:ph type="title"/>
          </p:nvPr>
        </p:nvSpPr>
        <p:spPr/>
        <p:txBody>
          <a:bodyPr/>
          <a:lstStyle/>
          <a:p>
            <a:r>
              <a:rPr lang="en-US" dirty="0"/>
              <a:t>Arrays</a:t>
            </a:r>
          </a:p>
        </p:txBody>
      </p:sp>
      <p:sp>
        <p:nvSpPr>
          <p:cNvPr id="3" name="Content Placeholder 2">
            <a:extLst>
              <a:ext uri="{FF2B5EF4-FFF2-40B4-BE49-F238E27FC236}">
                <a16:creationId xmlns:a16="http://schemas.microsoft.com/office/drawing/2014/main" id="{13ACE7D7-C765-5041-B1B6-3DB53B662790}"/>
              </a:ext>
            </a:extLst>
          </p:cNvPr>
          <p:cNvSpPr>
            <a:spLocks noGrp="1"/>
          </p:cNvSpPr>
          <p:nvPr>
            <p:ph idx="1"/>
          </p:nvPr>
        </p:nvSpPr>
        <p:spPr>
          <a:xfrm>
            <a:off x="838200" y="1216025"/>
            <a:ext cx="10515600" cy="4351338"/>
          </a:xfrm>
        </p:spPr>
        <p:txBody>
          <a:bodyPr/>
          <a:lstStyle/>
          <a:p>
            <a:pPr fontAlgn="base"/>
            <a:r>
              <a:rPr lang="en-US" dirty="0"/>
              <a:t>Java provides a data structure, the </a:t>
            </a:r>
            <a:r>
              <a:rPr lang="en-US" b="1" dirty="0"/>
              <a:t>array</a:t>
            </a:r>
            <a:r>
              <a:rPr lang="en-US" dirty="0"/>
              <a:t>, which stores a fixed-size sequential collection of elements of the same type.</a:t>
            </a:r>
          </a:p>
          <a:p>
            <a:pPr fontAlgn="base"/>
            <a:r>
              <a:rPr lang="en-US" dirty="0"/>
              <a:t>Instead of declaring individual variables, such as number0, number1, ..., and number99, you declare one array variable such as numbers and use numbers[0], numbers[1], and ..., numbers[99] to represent individual variables.</a:t>
            </a:r>
          </a:p>
          <a:p>
            <a:pPr fontAlgn="base"/>
            <a:endParaRPr lang="en-US" dirty="0"/>
          </a:p>
        </p:txBody>
      </p:sp>
      <p:pic>
        <p:nvPicPr>
          <p:cNvPr id="4098" name="Picture 2" descr="A screenshot of a cell phone&#10;&#10;Description automatically generated">
            <a:extLst>
              <a:ext uri="{FF2B5EF4-FFF2-40B4-BE49-F238E27FC236}">
                <a16:creationId xmlns:a16="http://schemas.microsoft.com/office/drawing/2014/main" id="{45DF3819-757E-F746-857C-3E9EB21E8A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6873" y="4058055"/>
            <a:ext cx="74549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9965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1950C-DCF8-0F42-80B2-4CBB07F2C9F9}"/>
              </a:ext>
            </a:extLst>
          </p:cNvPr>
          <p:cNvSpPr>
            <a:spLocks noGrp="1"/>
          </p:cNvSpPr>
          <p:nvPr>
            <p:ph type="title"/>
          </p:nvPr>
        </p:nvSpPr>
        <p:spPr/>
        <p:txBody>
          <a:bodyPr/>
          <a:lstStyle/>
          <a:p>
            <a:r>
              <a:rPr lang="en-US" dirty="0"/>
              <a:t>Decision Making</a:t>
            </a:r>
          </a:p>
        </p:txBody>
      </p:sp>
      <p:sp>
        <p:nvSpPr>
          <p:cNvPr id="3" name="Content Placeholder 2">
            <a:extLst>
              <a:ext uri="{FF2B5EF4-FFF2-40B4-BE49-F238E27FC236}">
                <a16:creationId xmlns:a16="http://schemas.microsoft.com/office/drawing/2014/main" id="{18F5BA58-F497-564F-AE43-BC4D64223E3E}"/>
              </a:ext>
            </a:extLst>
          </p:cNvPr>
          <p:cNvSpPr>
            <a:spLocks noGrp="1"/>
          </p:cNvSpPr>
          <p:nvPr>
            <p:ph idx="1"/>
          </p:nvPr>
        </p:nvSpPr>
        <p:spPr/>
        <p:txBody>
          <a:bodyPr/>
          <a:lstStyle/>
          <a:p>
            <a:r>
              <a:rPr lang="en-US" dirty="0"/>
              <a:t>An if statement can be followed by an optional </a:t>
            </a:r>
            <a:r>
              <a:rPr lang="en-US" i="1" dirty="0"/>
              <a:t>else if...else</a:t>
            </a:r>
            <a:r>
              <a:rPr lang="en-US" dirty="0"/>
              <a:t> statement, which is very useful to test various conditions using single if...else if statement.</a:t>
            </a:r>
          </a:p>
        </p:txBody>
      </p:sp>
    </p:spTree>
    <p:extLst>
      <p:ext uri="{BB962C8B-B14F-4D97-AF65-F5344CB8AC3E}">
        <p14:creationId xmlns:p14="http://schemas.microsoft.com/office/powerpoint/2010/main" val="805212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7BB78-F3B1-D041-8899-CF45D22A31F9}"/>
              </a:ext>
            </a:extLst>
          </p:cNvPr>
          <p:cNvSpPr>
            <a:spLocks noGrp="1"/>
          </p:cNvSpPr>
          <p:nvPr>
            <p:ph type="title"/>
          </p:nvPr>
        </p:nvSpPr>
        <p:spPr/>
        <p:txBody>
          <a:bodyPr/>
          <a:lstStyle/>
          <a:p>
            <a:r>
              <a:rPr lang="en-US" dirty="0"/>
              <a:t>String Class</a:t>
            </a:r>
          </a:p>
        </p:txBody>
      </p:sp>
      <p:sp>
        <p:nvSpPr>
          <p:cNvPr id="3" name="Content Placeholder 2">
            <a:extLst>
              <a:ext uri="{FF2B5EF4-FFF2-40B4-BE49-F238E27FC236}">
                <a16:creationId xmlns:a16="http://schemas.microsoft.com/office/drawing/2014/main" id="{3A52C3DA-2618-C148-85E1-E959158DF2D5}"/>
              </a:ext>
            </a:extLst>
          </p:cNvPr>
          <p:cNvSpPr>
            <a:spLocks noGrp="1"/>
          </p:cNvSpPr>
          <p:nvPr>
            <p:ph idx="1"/>
          </p:nvPr>
        </p:nvSpPr>
        <p:spPr/>
        <p:txBody>
          <a:bodyPr/>
          <a:lstStyle/>
          <a:p>
            <a:r>
              <a:rPr lang="en-US" dirty="0"/>
              <a:t>Strings, which are widely used in Java programming, are a sequence of characters. In Java programming language, strings are treated as objects.</a:t>
            </a:r>
          </a:p>
          <a:p>
            <a:endParaRPr lang="en-US" dirty="0"/>
          </a:p>
        </p:txBody>
      </p:sp>
    </p:spTree>
    <p:extLst>
      <p:ext uri="{BB962C8B-B14F-4D97-AF65-F5344CB8AC3E}">
        <p14:creationId xmlns:p14="http://schemas.microsoft.com/office/powerpoint/2010/main" val="2489908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68C6F-2DC5-6E4D-8165-EE1B9EC5F1AA}"/>
              </a:ext>
            </a:extLst>
          </p:cNvPr>
          <p:cNvSpPr>
            <a:spLocks noGrp="1"/>
          </p:cNvSpPr>
          <p:nvPr>
            <p:ph type="title"/>
          </p:nvPr>
        </p:nvSpPr>
        <p:spPr/>
        <p:txBody>
          <a:bodyPr/>
          <a:lstStyle/>
          <a:p>
            <a:r>
              <a:rPr lang="en-US" dirty="0"/>
              <a:t>Creating an Object</a:t>
            </a:r>
            <a:br>
              <a:rPr lang="en-US" dirty="0"/>
            </a:br>
            <a:endParaRPr lang="en-US" dirty="0"/>
          </a:p>
        </p:txBody>
      </p:sp>
      <p:sp>
        <p:nvSpPr>
          <p:cNvPr id="3" name="Content Placeholder 2">
            <a:extLst>
              <a:ext uri="{FF2B5EF4-FFF2-40B4-BE49-F238E27FC236}">
                <a16:creationId xmlns:a16="http://schemas.microsoft.com/office/drawing/2014/main" id="{5EC68A78-DE8B-C14C-907A-314B090F8FA5}"/>
              </a:ext>
            </a:extLst>
          </p:cNvPr>
          <p:cNvSpPr>
            <a:spLocks noGrp="1"/>
          </p:cNvSpPr>
          <p:nvPr>
            <p:ph idx="1"/>
          </p:nvPr>
        </p:nvSpPr>
        <p:spPr/>
        <p:txBody>
          <a:bodyPr/>
          <a:lstStyle/>
          <a:p>
            <a:r>
              <a:rPr lang="en-US" dirty="0" err="1"/>
              <a:t>MyNewClass</a:t>
            </a:r>
            <a:r>
              <a:rPr lang="en-US" dirty="0"/>
              <a:t> obj = new </a:t>
            </a:r>
            <a:r>
              <a:rPr lang="en-US" dirty="0" err="1"/>
              <a:t>MyNewClass</a:t>
            </a:r>
            <a:r>
              <a:rPr lang="en-US" dirty="0"/>
              <a:t>()</a:t>
            </a:r>
          </a:p>
          <a:p>
            <a:pPr fontAlgn="base"/>
            <a:r>
              <a:rPr lang="en-US" dirty="0"/>
              <a:t>Constructors can be public, private, protected or default(no access modifier at all).</a:t>
            </a:r>
          </a:p>
          <a:p>
            <a:pPr fontAlgn="base"/>
            <a:r>
              <a:rPr lang="en-US" dirty="0"/>
              <a:t>Same as class name.</a:t>
            </a:r>
          </a:p>
          <a:p>
            <a:pPr fontAlgn="base"/>
            <a:r>
              <a:rPr lang="en-US" dirty="0"/>
              <a:t>Doesn’t have a return type.</a:t>
            </a:r>
          </a:p>
          <a:p>
            <a:pPr fontAlgn="base"/>
            <a:r>
              <a:rPr lang="en-US" dirty="0"/>
              <a:t>It is automatically called when the object of class is created</a:t>
            </a:r>
          </a:p>
          <a:p>
            <a:endParaRPr lang="en-US" dirty="0"/>
          </a:p>
        </p:txBody>
      </p:sp>
    </p:spTree>
    <p:extLst>
      <p:ext uri="{BB962C8B-B14F-4D97-AF65-F5344CB8AC3E}">
        <p14:creationId xmlns:p14="http://schemas.microsoft.com/office/powerpoint/2010/main" val="3682162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8712F-56A8-784C-B152-C7DB5F021D4B}"/>
              </a:ext>
            </a:extLst>
          </p:cNvPr>
          <p:cNvSpPr>
            <a:spLocks noGrp="1"/>
          </p:cNvSpPr>
          <p:nvPr>
            <p:ph type="title"/>
          </p:nvPr>
        </p:nvSpPr>
        <p:spPr/>
        <p:txBody>
          <a:bodyPr/>
          <a:lstStyle/>
          <a:p>
            <a:r>
              <a:rPr lang="en-US" dirty="0"/>
              <a:t>Destructor</a:t>
            </a:r>
          </a:p>
        </p:txBody>
      </p:sp>
      <p:sp>
        <p:nvSpPr>
          <p:cNvPr id="3" name="Content Placeholder 2">
            <a:extLst>
              <a:ext uri="{FF2B5EF4-FFF2-40B4-BE49-F238E27FC236}">
                <a16:creationId xmlns:a16="http://schemas.microsoft.com/office/drawing/2014/main" id="{55769CC6-3884-4B4A-B7A9-3BF7957DDD1D}"/>
              </a:ext>
            </a:extLst>
          </p:cNvPr>
          <p:cNvSpPr>
            <a:spLocks noGrp="1"/>
          </p:cNvSpPr>
          <p:nvPr>
            <p:ph idx="1"/>
          </p:nvPr>
        </p:nvSpPr>
        <p:spPr/>
        <p:txBody>
          <a:bodyPr>
            <a:normAutofit fontScale="92500"/>
          </a:bodyPr>
          <a:lstStyle/>
          <a:p>
            <a:pPr fontAlgn="base"/>
            <a:r>
              <a:rPr lang="en-US" dirty="0"/>
              <a:t>Destructors in Java also known as finalizers are non-deterministic. The allocation and release of memory are implicitly handled by the garbage collector in Java.</a:t>
            </a:r>
          </a:p>
          <a:p>
            <a:pPr fontAlgn="base"/>
            <a:r>
              <a:rPr lang="en-US" dirty="0"/>
              <a:t>Use of finalize -- can be called when garbage collector delete the object.</a:t>
            </a:r>
          </a:p>
          <a:p>
            <a:r>
              <a:rPr lang="en-US" dirty="0"/>
              <a:t> </a:t>
            </a:r>
            <a:r>
              <a:rPr lang="en-US" dirty="0" err="1"/>
              <a:t>java.lang.Object.finalize</a:t>
            </a:r>
            <a:r>
              <a:rPr lang="en-US" dirty="0"/>
              <a:t>() </a:t>
            </a:r>
            <a:endParaRPr lang="en-US" b="0" dirty="0">
              <a:effectLst/>
            </a:endParaRPr>
          </a:p>
          <a:p>
            <a:pPr fontAlgn="base"/>
            <a:r>
              <a:rPr lang="en-US" dirty="0"/>
              <a:t>protected void finalize() : A subclass overrides the finalize method to dispose of system resources or to perform other cleanup.</a:t>
            </a:r>
          </a:p>
          <a:p>
            <a:br>
              <a:rPr lang="en-US" b="0" dirty="0">
                <a:effectLst/>
              </a:rPr>
            </a:br>
            <a:r>
              <a:rPr lang="en-US" dirty="0"/>
              <a:t>Hello two = new Hello(“three”);</a:t>
            </a:r>
            <a:endParaRPr lang="en-US" b="0" dirty="0">
              <a:effectLst/>
            </a:endParaRPr>
          </a:p>
          <a:p>
            <a:r>
              <a:rPr lang="en-US" dirty="0"/>
              <a:t>two = new Hello(“two”);</a:t>
            </a:r>
            <a:endParaRPr lang="en-US" b="0" dirty="0">
              <a:effectLst/>
            </a:endParaRPr>
          </a:p>
          <a:p>
            <a:endParaRPr lang="en-US" dirty="0"/>
          </a:p>
        </p:txBody>
      </p:sp>
    </p:spTree>
    <p:extLst>
      <p:ext uri="{BB962C8B-B14F-4D97-AF65-F5344CB8AC3E}">
        <p14:creationId xmlns:p14="http://schemas.microsoft.com/office/powerpoint/2010/main" val="697992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1CCAB-EA4E-E741-BB25-F23E78CF12EB}"/>
              </a:ext>
            </a:extLst>
          </p:cNvPr>
          <p:cNvSpPr>
            <a:spLocks noGrp="1"/>
          </p:cNvSpPr>
          <p:nvPr>
            <p:ph type="title"/>
          </p:nvPr>
        </p:nvSpPr>
        <p:spPr/>
        <p:txBody>
          <a:bodyPr/>
          <a:lstStyle/>
          <a:p>
            <a:r>
              <a:rPr lang="en-US" dirty="0"/>
              <a:t>Garbage Collector</a:t>
            </a:r>
          </a:p>
        </p:txBody>
      </p:sp>
      <p:sp>
        <p:nvSpPr>
          <p:cNvPr id="3" name="Content Placeholder 2">
            <a:extLst>
              <a:ext uri="{FF2B5EF4-FFF2-40B4-BE49-F238E27FC236}">
                <a16:creationId xmlns:a16="http://schemas.microsoft.com/office/drawing/2014/main" id="{0424A353-569D-8F4B-944D-E0C695876D62}"/>
              </a:ext>
            </a:extLst>
          </p:cNvPr>
          <p:cNvSpPr>
            <a:spLocks noGrp="1"/>
          </p:cNvSpPr>
          <p:nvPr>
            <p:ph idx="1"/>
          </p:nvPr>
        </p:nvSpPr>
        <p:spPr/>
        <p:txBody>
          <a:bodyPr>
            <a:normAutofit fontScale="92500"/>
          </a:bodyPr>
          <a:lstStyle/>
          <a:p>
            <a:r>
              <a:rPr lang="en-US" b="1" dirty="0"/>
              <a:t>A garbage collector is a program that runs on the Java virtual machine to recover the memory by deleting the objects which are no longer in use or have finished their life-cycle. An object is said to be eligible for garbage collection if and only if the object is unreachable.</a:t>
            </a:r>
            <a:endParaRPr lang="en-US" b="0" dirty="0">
              <a:effectLst/>
            </a:endParaRPr>
          </a:p>
          <a:p>
            <a:pPr fontAlgn="base"/>
            <a:r>
              <a:rPr lang="en-US" b="1" dirty="0"/>
              <a:t>It automatically deletes the unused objects that are unreachable to free up the memory</a:t>
            </a:r>
          </a:p>
          <a:p>
            <a:pPr fontAlgn="base"/>
            <a:r>
              <a:rPr lang="en-US" b="1" dirty="0"/>
              <a:t>Garbage collection makes Java memory efficient</a:t>
            </a:r>
          </a:p>
          <a:p>
            <a:pPr fontAlgn="base"/>
            <a:r>
              <a:rPr lang="en-US" b="1" dirty="0"/>
              <a:t>It need not be explicitly called since the implementation lives in the JVM</a:t>
            </a:r>
          </a:p>
          <a:p>
            <a:pPr fontAlgn="base"/>
            <a:r>
              <a:rPr lang="en-US" b="1" dirty="0"/>
              <a:t>Garbage collection has become an important and standard component of many programming languages</a:t>
            </a:r>
          </a:p>
          <a:p>
            <a:endParaRPr lang="en-US" dirty="0"/>
          </a:p>
        </p:txBody>
      </p:sp>
    </p:spTree>
    <p:extLst>
      <p:ext uri="{BB962C8B-B14F-4D97-AF65-F5344CB8AC3E}">
        <p14:creationId xmlns:p14="http://schemas.microsoft.com/office/powerpoint/2010/main" val="4137097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BF77D-B6CB-4846-AFDB-6BF728AC8EA9}"/>
              </a:ext>
            </a:extLst>
          </p:cNvPr>
          <p:cNvSpPr>
            <a:spLocks noGrp="1"/>
          </p:cNvSpPr>
          <p:nvPr>
            <p:ph type="title"/>
          </p:nvPr>
        </p:nvSpPr>
        <p:spPr/>
        <p:txBody>
          <a:bodyPr>
            <a:normAutofit/>
          </a:bodyPr>
          <a:lstStyle/>
          <a:p>
            <a:r>
              <a:rPr lang="en-US" b="1" dirty="0"/>
              <a:t>Java OOP Principles</a:t>
            </a:r>
            <a:endParaRPr lang="en-US" dirty="0"/>
          </a:p>
        </p:txBody>
      </p:sp>
      <p:sp>
        <p:nvSpPr>
          <p:cNvPr id="3" name="Content Placeholder 2">
            <a:extLst>
              <a:ext uri="{FF2B5EF4-FFF2-40B4-BE49-F238E27FC236}">
                <a16:creationId xmlns:a16="http://schemas.microsoft.com/office/drawing/2014/main" id="{132A9F23-5541-B342-A4D8-02C2873DA6A1}"/>
              </a:ext>
            </a:extLst>
          </p:cNvPr>
          <p:cNvSpPr>
            <a:spLocks noGrp="1"/>
          </p:cNvSpPr>
          <p:nvPr>
            <p:ph idx="1"/>
          </p:nvPr>
        </p:nvSpPr>
        <p:spPr/>
        <p:txBody>
          <a:bodyPr/>
          <a:lstStyle/>
          <a:p>
            <a:r>
              <a:rPr lang="en-US" dirty="0"/>
              <a:t>Abstraction</a:t>
            </a:r>
          </a:p>
          <a:p>
            <a:r>
              <a:rPr lang="en-US" dirty="0"/>
              <a:t>Encapsulation</a:t>
            </a:r>
          </a:p>
          <a:p>
            <a:r>
              <a:rPr lang="en-US" dirty="0"/>
              <a:t>Inheritance</a:t>
            </a:r>
          </a:p>
          <a:p>
            <a:r>
              <a:rPr lang="en-US" dirty="0"/>
              <a:t>Polymorphism</a:t>
            </a:r>
          </a:p>
        </p:txBody>
      </p:sp>
    </p:spTree>
    <p:extLst>
      <p:ext uri="{BB962C8B-B14F-4D97-AF65-F5344CB8AC3E}">
        <p14:creationId xmlns:p14="http://schemas.microsoft.com/office/powerpoint/2010/main" val="2066054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2791F-3262-7948-8DE5-D531BE050487}"/>
              </a:ext>
            </a:extLst>
          </p:cNvPr>
          <p:cNvSpPr>
            <a:spLocks noGrp="1"/>
          </p:cNvSpPr>
          <p:nvPr>
            <p:ph type="title"/>
          </p:nvPr>
        </p:nvSpPr>
        <p:spPr/>
        <p:txBody>
          <a:bodyPr>
            <a:normAutofit/>
          </a:bodyPr>
          <a:lstStyle/>
          <a:p>
            <a:r>
              <a:rPr lang="en-US" b="1" dirty="0"/>
              <a:t>Encapsulation</a:t>
            </a:r>
            <a:endParaRPr lang="en-US" dirty="0"/>
          </a:p>
        </p:txBody>
      </p:sp>
      <p:sp>
        <p:nvSpPr>
          <p:cNvPr id="3" name="Content Placeholder 2">
            <a:extLst>
              <a:ext uri="{FF2B5EF4-FFF2-40B4-BE49-F238E27FC236}">
                <a16:creationId xmlns:a16="http://schemas.microsoft.com/office/drawing/2014/main" id="{8F1D3C39-850A-4247-ADFE-F36275A4FACB}"/>
              </a:ext>
            </a:extLst>
          </p:cNvPr>
          <p:cNvSpPr>
            <a:spLocks noGrp="1"/>
          </p:cNvSpPr>
          <p:nvPr>
            <p:ph idx="1"/>
          </p:nvPr>
        </p:nvSpPr>
        <p:spPr/>
        <p:txBody>
          <a:bodyPr/>
          <a:lstStyle/>
          <a:p>
            <a:r>
              <a:rPr lang="en-US" b="1" dirty="0"/>
              <a:t>Encapsulation is a mechanism where you bind your data and code together as a single unit.</a:t>
            </a:r>
            <a:endParaRPr lang="en-US" b="0" dirty="0">
              <a:effectLst/>
            </a:endParaRPr>
          </a:p>
          <a:p>
            <a:r>
              <a:rPr lang="en-US" dirty="0"/>
              <a:t>We can achieve encapsulation in Java by:</a:t>
            </a:r>
            <a:endParaRPr lang="en-US" b="0" dirty="0">
              <a:effectLst/>
            </a:endParaRPr>
          </a:p>
          <a:p>
            <a:pPr fontAlgn="base"/>
            <a:r>
              <a:rPr lang="en-US" dirty="0"/>
              <a:t>Declaring the variables of a class as private.</a:t>
            </a:r>
          </a:p>
          <a:p>
            <a:pPr fontAlgn="base"/>
            <a:r>
              <a:rPr lang="en-US" dirty="0"/>
              <a:t>Providing public setter and getter methods to modify and view the variables values.</a:t>
            </a:r>
          </a:p>
          <a:p>
            <a:endParaRPr lang="en-US" dirty="0"/>
          </a:p>
        </p:txBody>
      </p:sp>
    </p:spTree>
    <p:extLst>
      <p:ext uri="{BB962C8B-B14F-4D97-AF65-F5344CB8AC3E}">
        <p14:creationId xmlns:p14="http://schemas.microsoft.com/office/powerpoint/2010/main" val="296443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321FD-7EAD-DE42-8400-F73D3FB38F23}"/>
              </a:ext>
            </a:extLst>
          </p:cNvPr>
          <p:cNvSpPr>
            <a:spLocks noGrp="1"/>
          </p:cNvSpPr>
          <p:nvPr>
            <p:ph type="title"/>
          </p:nvPr>
        </p:nvSpPr>
        <p:spPr/>
        <p:txBody>
          <a:bodyPr>
            <a:normAutofit/>
          </a:bodyPr>
          <a:lstStyle/>
          <a:p>
            <a:r>
              <a:rPr lang="en-US" b="1" dirty="0"/>
              <a:t>Advantages of Encapsulation</a:t>
            </a:r>
            <a:endParaRPr lang="en-US" dirty="0"/>
          </a:p>
        </p:txBody>
      </p:sp>
      <p:sp>
        <p:nvSpPr>
          <p:cNvPr id="3" name="Content Placeholder 2">
            <a:extLst>
              <a:ext uri="{FF2B5EF4-FFF2-40B4-BE49-F238E27FC236}">
                <a16:creationId xmlns:a16="http://schemas.microsoft.com/office/drawing/2014/main" id="{7B24D896-35C3-BE42-B82D-5D2A0374B02D}"/>
              </a:ext>
            </a:extLst>
          </p:cNvPr>
          <p:cNvSpPr>
            <a:spLocks noGrp="1"/>
          </p:cNvSpPr>
          <p:nvPr>
            <p:ph idx="1"/>
          </p:nvPr>
        </p:nvSpPr>
        <p:spPr/>
        <p:txBody>
          <a:bodyPr>
            <a:normAutofit/>
          </a:bodyPr>
          <a:lstStyle/>
          <a:p>
            <a:r>
              <a:rPr lang="en-US" dirty="0"/>
              <a:t>Data Hiding: The user will have no idea about the inner implementation of the class.</a:t>
            </a:r>
            <a:endParaRPr lang="en-US" b="0" dirty="0">
              <a:effectLst/>
            </a:endParaRPr>
          </a:p>
          <a:p>
            <a:r>
              <a:rPr lang="en-US" dirty="0"/>
              <a:t>Increased Flexibility: We can make the variables of the class as read-only or write-only depending on our requirement.</a:t>
            </a:r>
            <a:endParaRPr lang="en-US" b="0" dirty="0">
              <a:effectLst/>
            </a:endParaRPr>
          </a:p>
          <a:p>
            <a:r>
              <a:rPr lang="en-US" dirty="0"/>
              <a:t>Reusability: Improves the re-usability and easy to change with new requirements.</a:t>
            </a:r>
          </a:p>
          <a:p>
            <a:r>
              <a:rPr lang="en-US" dirty="0"/>
              <a:t>Testing code is easy: Encapsulated code is easy to test for unit testing.</a:t>
            </a:r>
            <a:br>
              <a:rPr lang="en-US" dirty="0"/>
            </a:br>
            <a:br>
              <a:rPr lang="en-US" dirty="0"/>
            </a:br>
            <a:endParaRPr lang="en-US" dirty="0"/>
          </a:p>
        </p:txBody>
      </p:sp>
    </p:spTree>
    <p:extLst>
      <p:ext uri="{BB962C8B-B14F-4D97-AF65-F5344CB8AC3E}">
        <p14:creationId xmlns:p14="http://schemas.microsoft.com/office/powerpoint/2010/main" val="3243377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F91CD-0DF6-AF40-B874-AA60965F9E3E}"/>
              </a:ext>
            </a:extLst>
          </p:cNvPr>
          <p:cNvSpPr>
            <a:spLocks noGrp="1"/>
          </p:cNvSpPr>
          <p:nvPr>
            <p:ph type="title"/>
          </p:nvPr>
        </p:nvSpPr>
        <p:spPr/>
        <p:txBody>
          <a:bodyPr>
            <a:normAutofit/>
          </a:bodyPr>
          <a:lstStyle/>
          <a:p>
            <a:r>
              <a:rPr lang="en-US" b="1" dirty="0"/>
              <a:t>Abstraction</a:t>
            </a:r>
            <a:endParaRPr lang="en-US" dirty="0"/>
          </a:p>
        </p:txBody>
      </p:sp>
      <p:sp>
        <p:nvSpPr>
          <p:cNvPr id="3" name="Content Placeholder 2">
            <a:extLst>
              <a:ext uri="{FF2B5EF4-FFF2-40B4-BE49-F238E27FC236}">
                <a16:creationId xmlns:a16="http://schemas.microsoft.com/office/drawing/2014/main" id="{D352AC43-7AAF-A347-BFF1-0AC986E9D4ED}"/>
              </a:ext>
            </a:extLst>
          </p:cNvPr>
          <p:cNvSpPr>
            <a:spLocks noGrp="1"/>
          </p:cNvSpPr>
          <p:nvPr>
            <p:ph idx="1"/>
          </p:nvPr>
        </p:nvSpPr>
        <p:spPr/>
        <p:txBody>
          <a:bodyPr/>
          <a:lstStyle/>
          <a:p>
            <a:r>
              <a:rPr lang="en-US" b="1" dirty="0"/>
              <a:t>Abstraction is the methodology of hiding the implementation details from the user and only providing the functionality to them</a:t>
            </a:r>
          </a:p>
          <a:p>
            <a:r>
              <a:rPr lang="en-US" dirty="0"/>
              <a:t>when you get a call, we get an option to either pick it up or just reject it. But in reality, there is a lot of code that runs in the background. So here, you don’t know the internal processing of how a call is generated, that’s the beauty of abstraction.</a:t>
            </a:r>
          </a:p>
        </p:txBody>
      </p:sp>
    </p:spTree>
    <p:extLst>
      <p:ext uri="{BB962C8B-B14F-4D97-AF65-F5344CB8AC3E}">
        <p14:creationId xmlns:p14="http://schemas.microsoft.com/office/powerpoint/2010/main" val="780413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5" name="Rectangle 84">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F55DAC-6354-EC43-9D30-E21CF76780F7}"/>
              </a:ext>
            </a:extLst>
          </p:cNvPr>
          <p:cNvSpPr>
            <a:spLocks noGrp="1"/>
          </p:cNvSpPr>
          <p:nvPr>
            <p:ph type="title"/>
          </p:nvPr>
        </p:nvSpPr>
        <p:spPr>
          <a:xfrm>
            <a:off x="594360" y="637125"/>
            <a:ext cx="3802276" cy="5256371"/>
          </a:xfrm>
        </p:spPr>
        <p:txBody>
          <a:bodyPr vert="horz" lIns="91440" tIns="45720" rIns="91440" bIns="45720" rtlCol="0">
            <a:normAutofit/>
          </a:bodyPr>
          <a:lstStyle/>
          <a:p>
            <a:r>
              <a:rPr lang="en-US" sz="4800" kern="1200">
                <a:solidFill>
                  <a:schemeClr val="bg1"/>
                </a:solidFill>
                <a:latin typeface="+mj-lt"/>
                <a:ea typeface="+mj-ea"/>
                <a:cs typeface="+mj-cs"/>
              </a:rPr>
              <a:t>Object Oriented Programming</a:t>
            </a:r>
          </a:p>
        </p:txBody>
      </p:sp>
      <p:graphicFrame>
        <p:nvGraphicFramePr>
          <p:cNvPr id="81" name="Content Placeholder 3">
            <a:extLst>
              <a:ext uri="{FF2B5EF4-FFF2-40B4-BE49-F238E27FC236}">
                <a16:creationId xmlns:a16="http://schemas.microsoft.com/office/drawing/2014/main" id="{1EB3DF2B-8A63-4BBF-A3A4-2A7DFE74C109}"/>
              </a:ext>
            </a:extLst>
          </p:cNvPr>
          <p:cNvGraphicFramePr>
            <a:graphicFrameLocks noGrp="1"/>
          </p:cNvGraphicFramePr>
          <p:nvPr>
            <p:ph idx="1"/>
            <p:extLst>
              <p:ext uri="{D42A27DB-BD31-4B8C-83A1-F6EECF244321}">
                <p14:modId xmlns:p14="http://schemas.microsoft.com/office/powerpoint/2010/main" val="3122241563"/>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9462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BE20E-32CB-534D-ACD8-58F147D77B1A}"/>
              </a:ext>
            </a:extLst>
          </p:cNvPr>
          <p:cNvSpPr>
            <a:spLocks noGrp="1"/>
          </p:cNvSpPr>
          <p:nvPr>
            <p:ph type="title"/>
          </p:nvPr>
        </p:nvSpPr>
        <p:spPr/>
        <p:txBody>
          <a:bodyPr>
            <a:normAutofit/>
          </a:bodyPr>
          <a:lstStyle/>
          <a:p>
            <a:r>
              <a:rPr lang="en-US" b="1" dirty="0"/>
              <a:t>Ways to Achieve Abstraction</a:t>
            </a:r>
            <a:endParaRPr lang="en-US" dirty="0"/>
          </a:p>
        </p:txBody>
      </p:sp>
      <p:sp>
        <p:nvSpPr>
          <p:cNvPr id="3" name="Content Placeholder 2">
            <a:extLst>
              <a:ext uri="{FF2B5EF4-FFF2-40B4-BE49-F238E27FC236}">
                <a16:creationId xmlns:a16="http://schemas.microsoft.com/office/drawing/2014/main" id="{31E283DC-2FF6-7841-A17C-9DC538BC528D}"/>
              </a:ext>
            </a:extLst>
          </p:cNvPr>
          <p:cNvSpPr>
            <a:spLocks noGrp="1"/>
          </p:cNvSpPr>
          <p:nvPr>
            <p:ph idx="1"/>
          </p:nvPr>
        </p:nvSpPr>
        <p:spPr/>
        <p:txBody>
          <a:bodyPr/>
          <a:lstStyle/>
          <a:p>
            <a:r>
              <a:rPr lang="en-US" b="1" dirty="0"/>
              <a:t>Abstract class</a:t>
            </a:r>
            <a:endParaRPr lang="en-US" b="0" dirty="0">
              <a:effectLst/>
            </a:endParaRPr>
          </a:p>
          <a:p>
            <a:r>
              <a:rPr lang="en-US" b="1" dirty="0"/>
              <a:t>Interface</a:t>
            </a:r>
            <a:endParaRPr lang="en-US" b="0" dirty="0">
              <a:effectLst/>
            </a:endParaRPr>
          </a:p>
        </p:txBody>
      </p:sp>
    </p:spTree>
    <p:extLst>
      <p:ext uri="{BB962C8B-B14F-4D97-AF65-F5344CB8AC3E}">
        <p14:creationId xmlns:p14="http://schemas.microsoft.com/office/powerpoint/2010/main" val="41891240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6B46C-2C61-D345-8A23-DB3E69950E69}"/>
              </a:ext>
            </a:extLst>
          </p:cNvPr>
          <p:cNvSpPr>
            <a:spLocks noGrp="1"/>
          </p:cNvSpPr>
          <p:nvPr>
            <p:ph type="title"/>
          </p:nvPr>
        </p:nvSpPr>
        <p:spPr/>
        <p:txBody>
          <a:bodyPr>
            <a:normAutofit/>
          </a:bodyPr>
          <a:lstStyle/>
          <a:p>
            <a:r>
              <a:rPr lang="en-US" b="1" dirty="0"/>
              <a:t>Abstract Methods and Classes</a:t>
            </a:r>
            <a:endParaRPr lang="en-US" dirty="0"/>
          </a:p>
        </p:txBody>
      </p:sp>
      <p:sp>
        <p:nvSpPr>
          <p:cNvPr id="3" name="Content Placeholder 2">
            <a:extLst>
              <a:ext uri="{FF2B5EF4-FFF2-40B4-BE49-F238E27FC236}">
                <a16:creationId xmlns:a16="http://schemas.microsoft.com/office/drawing/2014/main" id="{5CCF8CA8-8FDA-C942-8077-FDFF29D437AD}"/>
              </a:ext>
            </a:extLst>
          </p:cNvPr>
          <p:cNvSpPr>
            <a:spLocks noGrp="1"/>
          </p:cNvSpPr>
          <p:nvPr>
            <p:ph idx="1"/>
          </p:nvPr>
        </p:nvSpPr>
        <p:spPr/>
        <p:txBody>
          <a:bodyPr>
            <a:normAutofit/>
          </a:bodyPr>
          <a:lstStyle/>
          <a:p>
            <a:pPr fontAlgn="base"/>
            <a:r>
              <a:rPr lang="en-US" dirty="0"/>
              <a:t>An abstract class is a class that is declared abstract—</a:t>
            </a:r>
            <a:r>
              <a:rPr lang="en-US" b="1" dirty="0"/>
              <a:t>it may or may not include abstract methods</a:t>
            </a:r>
            <a:r>
              <a:rPr lang="en-US" dirty="0"/>
              <a:t>. Abstract classes cannot be instantiated, but they can be subclassed.</a:t>
            </a:r>
          </a:p>
          <a:p>
            <a:pPr fontAlgn="base"/>
            <a:r>
              <a:rPr lang="en-US" dirty="0"/>
              <a:t>An abstract method is a method that is declared without an implementation (without braces, and followed by a semicolon)</a:t>
            </a:r>
          </a:p>
          <a:p>
            <a:pPr fontAlgn="base"/>
            <a:r>
              <a:rPr lang="en-US" dirty="0"/>
              <a:t>When an abstract class is subclassed, if the subclass does not provides implementations for all of the abstract methods in its parent class. Then the subclass must also be declared abstract.</a:t>
            </a:r>
            <a:br>
              <a:rPr lang="en-US" b="0" dirty="0">
                <a:effectLst/>
              </a:rPr>
            </a:br>
            <a:endParaRPr lang="en-US" dirty="0"/>
          </a:p>
        </p:txBody>
      </p:sp>
    </p:spTree>
    <p:extLst>
      <p:ext uri="{BB962C8B-B14F-4D97-AF65-F5344CB8AC3E}">
        <p14:creationId xmlns:p14="http://schemas.microsoft.com/office/powerpoint/2010/main" val="33781049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271A8-2E9A-6845-AE42-EEB050901E21}"/>
              </a:ext>
            </a:extLst>
          </p:cNvPr>
          <p:cNvSpPr>
            <a:spLocks noGrp="1"/>
          </p:cNvSpPr>
          <p:nvPr>
            <p:ph type="title"/>
          </p:nvPr>
        </p:nvSpPr>
        <p:spPr/>
        <p:txBody>
          <a:bodyPr>
            <a:normAutofit/>
          </a:bodyPr>
          <a:lstStyle/>
          <a:p>
            <a:r>
              <a:rPr lang="en-US" b="1" dirty="0"/>
              <a:t>Interfaces</a:t>
            </a:r>
            <a:endParaRPr lang="en-US" dirty="0"/>
          </a:p>
        </p:txBody>
      </p:sp>
      <p:sp>
        <p:nvSpPr>
          <p:cNvPr id="3" name="Content Placeholder 2">
            <a:extLst>
              <a:ext uri="{FF2B5EF4-FFF2-40B4-BE49-F238E27FC236}">
                <a16:creationId xmlns:a16="http://schemas.microsoft.com/office/drawing/2014/main" id="{5518DF18-0876-2C40-9BBD-F0F27C226DA5}"/>
              </a:ext>
            </a:extLst>
          </p:cNvPr>
          <p:cNvSpPr>
            <a:spLocks noGrp="1"/>
          </p:cNvSpPr>
          <p:nvPr>
            <p:ph idx="1"/>
          </p:nvPr>
        </p:nvSpPr>
        <p:spPr/>
        <p:txBody>
          <a:bodyPr>
            <a:normAutofit/>
          </a:bodyPr>
          <a:lstStyle/>
          <a:p>
            <a:r>
              <a:rPr lang="en-US" dirty="0"/>
              <a:t>An interface is a reference type, similar to a class, that can contain only constants, method signatures, default methods, static methods, and nested types. Method bodies exist only for default methods and static methods. </a:t>
            </a:r>
            <a:endParaRPr lang="en-US" b="0" dirty="0">
              <a:effectLst/>
            </a:endParaRPr>
          </a:p>
          <a:p>
            <a:r>
              <a:rPr lang="en-US" dirty="0"/>
              <a:t>Interfaces cannot be instantiated—they can only be implemented by classes or extended by other interfaces.</a:t>
            </a:r>
            <a:endParaRPr lang="en-US" b="0" dirty="0">
              <a:effectLst/>
            </a:endParaRPr>
          </a:p>
          <a:p>
            <a:r>
              <a:rPr lang="en-US" dirty="0"/>
              <a:t>A class that implements an interface must implement all of the interface's methods </a:t>
            </a:r>
            <a:endParaRPr lang="en-US" b="0" dirty="0">
              <a:effectLst/>
            </a:endParaRPr>
          </a:p>
          <a:p>
            <a:pPr marL="0" indent="0">
              <a:buNone/>
            </a:pPr>
            <a:endParaRPr lang="en-US" dirty="0"/>
          </a:p>
        </p:txBody>
      </p:sp>
    </p:spTree>
    <p:extLst>
      <p:ext uri="{BB962C8B-B14F-4D97-AF65-F5344CB8AC3E}">
        <p14:creationId xmlns:p14="http://schemas.microsoft.com/office/powerpoint/2010/main" val="10191406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D9E32-D68D-C647-AF82-A49E5882ABD1}"/>
              </a:ext>
            </a:extLst>
          </p:cNvPr>
          <p:cNvSpPr>
            <a:spLocks noGrp="1"/>
          </p:cNvSpPr>
          <p:nvPr>
            <p:ph type="title"/>
          </p:nvPr>
        </p:nvSpPr>
        <p:spPr/>
        <p:txBody>
          <a:bodyPr/>
          <a:lstStyle/>
          <a:p>
            <a:r>
              <a:rPr lang="en-US" dirty="0"/>
              <a:t>Advantages of Abstraction</a:t>
            </a:r>
          </a:p>
        </p:txBody>
      </p:sp>
      <p:sp>
        <p:nvSpPr>
          <p:cNvPr id="3" name="Content Placeholder 2">
            <a:extLst>
              <a:ext uri="{FF2B5EF4-FFF2-40B4-BE49-F238E27FC236}">
                <a16:creationId xmlns:a16="http://schemas.microsoft.com/office/drawing/2014/main" id="{788D0E49-26FC-4E42-807F-E5A8D5C0EB93}"/>
              </a:ext>
            </a:extLst>
          </p:cNvPr>
          <p:cNvSpPr>
            <a:spLocks noGrp="1"/>
          </p:cNvSpPr>
          <p:nvPr>
            <p:ph idx="1"/>
          </p:nvPr>
        </p:nvSpPr>
        <p:spPr/>
        <p:txBody>
          <a:bodyPr>
            <a:normAutofit/>
          </a:bodyPr>
          <a:lstStyle/>
          <a:p>
            <a:r>
              <a:rPr lang="en-US" dirty="0"/>
              <a:t>Loose-coupling: Enable better scalability, better testability.</a:t>
            </a:r>
            <a:endParaRPr lang="en-US" b="0" dirty="0">
              <a:effectLst/>
            </a:endParaRPr>
          </a:p>
          <a:p>
            <a:r>
              <a:rPr lang="en-US" dirty="0"/>
              <a:t>Reusability: Improves the re-usability and easy to change with new requirements.</a:t>
            </a:r>
          </a:p>
          <a:p>
            <a:r>
              <a:rPr lang="en-US" dirty="0"/>
              <a:t>Security: It helps in increasing security as information is kept hidden.</a:t>
            </a:r>
            <a:br>
              <a:rPr lang="en-US" dirty="0"/>
            </a:br>
            <a:br>
              <a:rPr lang="en-US" dirty="0"/>
            </a:br>
            <a:endParaRPr lang="en-US" dirty="0"/>
          </a:p>
        </p:txBody>
      </p:sp>
    </p:spTree>
    <p:extLst>
      <p:ext uri="{BB962C8B-B14F-4D97-AF65-F5344CB8AC3E}">
        <p14:creationId xmlns:p14="http://schemas.microsoft.com/office/powerpoint/2010/main" val="16567682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08B89-9B82-CB48-8B0F-6F5A18C09F18}"/>
              </a:ext>
            </a:extLst>
          </p:cNvPr>
          <p:cNvSpPr>
            <a:spLocks noGrp="1"/>
          </p:cNvSpPr>
          <p:nvPr>
            <p:ph type="title"/>
          </p:nvPr>
        </p:nvSpPr>
        <p:spPr/>
        <p:txBody>
          <a:bodyPr/>
          <a:lstStyle/>
          <a:p>
            <a:r>
              <a:rPr lang="en-US" dirty="0"/>
              <a:t>Inheritance</a:t>
            </a:r>
          </a:p>
        </p:txBody>
      </p:sp>
      <p:sp>
        <p:nvSpPr>
          <p:cNvPr id="3" name="Content Placeholder 2">
            <a:extLst>
              <a:ext uri="{FF2B5EF4-FFF2-40B4-BE49-F238E27FC236}">
                <a16:creationId xmlns:a16="http://schemas.microsoft.com/office/drawing/2014/main" id="{E2B6BFEF-58E2-214B-A9F0-75EBFF2D6FCB}"/>
              </a:ext>
            </a:extLst>
          </p:cNvPr>
          <p:cNvSpPr>
            <a:spLocks noGrp="1"/>
          </p:cNvSpPr>
          <p:nvPr>
            <p:ph idx="1"/>
          </p:nvPr>
        </p:nvSpPr>
        <p:spPr/>
        <p:txBody>
          <a:bodyPr>
            <a:normAutofit fontScale="92500" lnSpcReduction="20000"/>
          </a:bodyPr>
          <a:lstStyle/>
          <a:p>
            <a:pPr fontAlgn="base"/>
            <a:r>
              <a:rPr lang="en-US" dirty="0"/>
              <a:t>Animal is the superclass of Mammal class.</a:t>
            </a:r>
          </a:p>
          <a:p>
            <a:pPr fontAlgn="base"/>
            <a:r>
              <a:rPr lang="en-US" dirty="0"/>
              <a:t>Animal is the superclass of Reptile class.</a:t>
            </a:r>
          </a:p>
          <a:p>
            <a:pPr fontAlgn="base"/>
            <a:r>
              <a:rPr lang="en-US" dirty="0"/>
              <a:t>Mammal and Reptile are subclasses of Animal class.</a:t>
            </a:r>
          </a:p>
          <a:p>
            <a:pPr fontAlgn="base"/>
            <a:r>
              <a:rPr lang="en-US" dirty="0"/>
              <a:t>Dog is the subclass of both Mammal and Animal classes.</a:t>
            </a:r>
          </a:p>
          <a:p>
            <a:pPr fontAlgn="base"/>
            <a:br>
              <a:rPr lang="en-US" b="0" dirty="0">
                <a:effectLst/>
              </a:rPr>
            </a:br>
            <a:r>
              <a:rPr lang="en-US" dirty="0"/>
              <a:t>Mammal IS-A Animal</a:t>
            </a:r>
          </a:p>
          <a:p>
            <a:pPr fontAlgn="base"/>
            <a:r>
              <a:rPr lang="en-US" dirty="0"/>
              <a:t>Reptile IS-A Animal</a:t>
            </a:r>
          </a:p>
          <a:p>
            <a:pPr fontAlgn="base"/>
            <a:r>
              <a:rPr lang="en-US" dirty="0"/>
              <a:t>Dog IS-A Mammal</a:t>
            </a:r>
          </a:p>
          <a:p>
            <a:pPr fontAlgn="base"/>
            <a:r>
              <a:rPr lang="en-US" dirty="0"/>
              <a:t>Hence: Dog IS-A Animal as well</a:t>
            </a:r>
          </a:p>
          <a:p>
            <a:br>
              <a:rPr lang="en-US" b="0" dirty="0">
                <a:effectLst/>
              </a:rPr>
            </a:br>
            <a:endParaRPr lang="en-US" dirty="0"/>
          </a:p>
        </p:txBody>
      </p:sp>
      <p:pic>
        <p:nvPicPr>
          <p:cNvPr id="5122" name="Picture 2" descr="A screenshot of a cell phone&#10;&#10;Description automatically generated">
            <a:extLst>
              <a:ext uri="{FF2B5EF4-FFF2-40B4-BE49-F238E27FC236}">
                <a16:creationId xmlns:a16="http://schemas.microsoft.com/office/drawing/2014/main" id="{4D49FB98-7CB1-2847-B460-8C41F2DE39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4250" y="2146300"/>
            <a:ext cx="5143500" cy="256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28529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DEEF7-4595-8440-A156-67EAA285D930}"/>
              </a:ext>
            </a:extLst>
          </p:cNvPr>
          <p:cNvSpPr>
            <a:spLocks noGrp="1"/>
          </p:cNvSpPr>
          <p:nvPr>
            <p:ph type="title"/>
          </p:nvPr>
        </p:nvSpPr>
        <p:spPr/>
        <p:txBody>
          <a:bodyPr/>
          <a:lstStyle/>
          <a:p>
            <a:r>
              <a:rPr lang="en-US" dirty="0"/>
              <a:t>Super Keyword</a:t>
            </a:r>
          </a:p>
        </p:txBody>
      </p:sp>
      <p:sp>
        <p:nvSpPr>
          <p:cNvPr id="3" name="Content Placeholder 2">
            <a:extLst>
              <a:ext uri="{FF2B5EF4-FFF2-40B4-BE49-F238E27FC236}">
                <a16:creationId xmlns:a16="http://schemas.microsoft.com/office/drawing/2014/main" id="{173E870A-165F-684D-A1EB-97583C8D1805}"/>
              </a:ext>
            </a:extLst>
          </p:cNvPr>
          <p:cNvSpPr>
            <a:spLocks noGrp="1"/>
          </p:cNvSpPr>
          <p:nvPr>
            <p:ph idx="1"/>
          </p:nvPr>
        </p:nvSpPr>
        <p:spPr/>
        <p:txBody>
          <a:bodyPr/>
          <a:lstStyle/>
          <a:p>
            <a:pPr fontAlgn="base"/>
            <a:r>
              <a:rPr lang="en-US" dirty="0"/>
              <a:t>The </a:t>
            </a:r>
            <a:r>
              <a:rPr lang="en-US" b="1" dirty="0"/>
              <a:t>super</a:t>
            </a:r>
            <a:r>
              <a:rPr lang="en-US" dirty="0"/>
              <a:t> keyword is similar to </a:t>
            </a:r>
            <a:r>
              <a:rPr lang="en-US" b="1" dirty="0"/>
              <a:t>this</a:t>
            </a:r>
            <a:r>
              <a:rPr lang="en-US" dirty="0"/>
              <a:t> keyword. Following are the scenarios where the super keyword is used.</a:t>
            </a:r>
          </a:p>
          <a:p>
            <a:pPr lvl="1" fontAlgn="base"/>
            <a:r>
              <a:rPr lang="en-US" dirty="0"/>
              <a:t>It is used to </a:t>
            </a:r>
            <a:r>
              <a:rPr lang="en-US" b="1" dirty="0"/>
              <a:t>differentiate the members</a:t>
            </a:r>
            <a:r>
              <a:rPr lang="en-US" dirty="0"/>
              <a:t> of superclass from the members of subclass, if they have same names.</a:t>
            </a:r>
          </a:p>
          <a:p>
            <a:pPr lvl="1" fontAlgn="base"/>
            <a:r>
              <a:rPr lang="en-US" dirty="0"/>
              <a:t>It is used to </a:t>
            </a:r>
            <a:r>
              <a:rPr lang="en-US" b="1" dirty="0"/>
              <a:t>invoke the superclass</a:t>
            </a:r>
            <a:r>
              <a:rPr lang="en-US" dirty="0"/>
              <a:t> constructor from subclass.</a:t>
            </a:r>
          </a:p>
          <a:p>
            <a:endParaRPr lang="en-US" dirty="0"/>
          </a:p>
        </p:txBody>
      </p:sp>
    </p:spTree>
    <p:extLst>
      <p:ext uri="{BB962C8B-B14F-4D97-AF65-F5344CB8AC3E}">
        <p14:creationId xmlns:p14="http://schemas.microsoft.com/office/powerpoint/2010/main" val="443023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19EA6-F8FE-1741-8457-AFC855D3BF99}"/>
              </a:ext>
            </a:extLst>
          </p:cNvPr>
          <p:cNvSpPr>
            <a:spLocks noGrp="1"/>
          </p:cNvSpPr>
          <p:nvPr>
            <p:ph type="title"/>
          </p:nvPr>
        </p:nvSpPr>
        <p:spPr/>
        <p:txBody>
          <a:bodyPr>
            <a:normAutofit/>
          </a:bodyPr>
          <a:lstStyle/>
          <a:p>
            <a:r>
              <a:rPr lang="en-US" dirty="0"/>
              <a:t>Static Method</a:t>
            </a:r>
          </a:p>
        </p:txBody>
      </p:sp>
      <p:sp>
        <p:nvSpPr>
          <p:cNvPr id="3" name="Content Placeholder 2">
            <a:extLst>
              <a:ext uri="{FF2B5EF4-FFF2-40B4-BE49-F238E27FC236}">
                <a16:creationId xmlns:a16="http://schemas.microsoft.com/office/drawing/2014/main" id="{4491BD72-257C-EC46-9FEF-A0C471E2E733}"/>
              </a:ext>
            </a:extLst>
          </p:cNvPr>
          <p:cNvSpPr>
            <a:spLocks noGrp="1"/>
          </p:cNvSpPr>
          <p:nvPr>
            <p:ph idx="1"/>
          </p:nvPr>
        </p:nvSpPr>
        <p:spPr/>
        <p:txBody>
          <a:bodyPr/>
          <a:lstStyle/>
          <a:p>
            <a:r>
              <a:rPr lang="en-US" dirty="0"/>
              <a:t>The static keyword is used to create methods that will exist independently of any instances created for the class.</a:t>
            </a:r>
          </a:p>
        </p:txBody>
      </p:sp>
    </p:spTree>
    <p:extLst>
      <p:ext uri="{BB962C8B-B14F-4D97-AF65-F5344CB8AC3E}">
        <p14:creationId xmlns:p14="http://schemas.microsoft.com/office/powerpoint/2010/main" val="4357651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01863-DDA3-2840-B6E1-9977E14B75C1}"/>
              </a:ext>
            </a:extLst>
          </p:cNvPr>
          <p:cNvSpPr>
            <a:spLocks noGrp="1"/>
          </p:cNvSpPr>
          <p:nvPr>
            <p:ph type="title"/>
          </p:nvPr>
        </p:nvSpPr>
        <p:spPr/>
        <p:txBody>
          <a:bodyPr/>
          <a:lstStyle/>
          <a:p>
            <a:r>
              <a:rPr lang="en-US" dirty="0"/>
              <a:t>Inheritance</a:t>
            </a:r>
          </a:p>
        </p:txBody>
      </p:sp>
      <p:sp>
        <p:nvSpPr>
          <p:cNvPr id="3" name="Content Placeholder 2">
            <a:extLst>
              <a:ext uri="{FF2B5EF4-FFF2-40B4-BE49-F238E27FC236}">
                <a16:creationId xmlns:a16="http://schemas.microsoft.com/office/drawing/2014/main" id="{EE62A133-DAA7-1D45-BC96-542D5896DEBE}"/>
              </a:ext>
            </a:extLst>
          </p:cNvPr>
          <p:cNvSpPr>
            <a:spLocks noGrp="1"/>
          </p:cNvSpPr>
          <p:nvPr>
            <p:ph idx="1"/>
          </p:nvPr>
        </p:nvSpPr>
        <p:spPr/>
        <p:txBody>
          <a:bodyPr/>
          <a:lstStyle/>
          <a:p>
            <a:r>
              <a:rPr lang="en-US" b="1" dirty="0"/>
              <a:t>Inheritance in Java</a:t>
            </a:r>
            <a:r>
              <a:rPr lang="en-US" dirty="0"/>
              <a:t> is a mechanism in which one object acquires all the properties and behaviors of a parent object. </a:t>
            </a:r>
            <a:endParaRPr lang="en-US" b="0" dirty="0">
              <a:effectLst/>
            </a:endParaRPr>
          </a:p>
          <a:p>
            <a:r>
              <a:rPr lang="en-US" dirty="0"/>
              <a:t>When you inherit from an existing class, you can reuse methods and fields of the parent class. Moreover, you can add new methods and fields in your current class also.</a:t>
            </a:r>
            <a:endParaRPr lang="en-US" b="0" dirty="0">
              <a:effectLst/>
            </a:endParaRPr>
          </a:p>
          <a:p>
            <a:r>
              <a:rPr lang="en-US" dirty="0"/>
              <a:t>Inheritance represents the </a:t>
            </a:r>
            <a:r>
              <a:rPr lang="en-US" b="1" dirty="0"/>
              <a:t>IS-A relationship</a:t>
            </a:r>
            <a:r>
              <a:rPr lang="en-US" dirty="0"/>
              <a:t> which is also known as a </a:t>
            </a:r>
            <a:r>
              <a:rPr lang="en-US" i="1" dirty="0"/>
              <a:t>parent-child</a:t>
            </a:r>
            <a:r>
              <a:rPr lang="en-US" dirty="0"/>
              <a:t> relationship.</a:t>
            </a:r>
            <a:endParaRPr lang="en-US" b="0" dirty="0">
              <a:effectLst/>
            </a:endParaRPr>
          </a:p>
        </p:txBody>
      </p:sp>
    </p:spTree>
    <p:extLst>
      <p:ext uri="{BB962C8B-B14F-4D97-AF65-F5344CB8AC3E}">
        <p14:creationId xmlns:p14="http://schemas.microsoft.com/office/powerpoint/2010/main" val="4743844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E1A64-093F-5D42-8F91-C8FD1238804B}"/>
              </a:ext>
            </a:extLst>
          </p:cNvPr>
          <p:cNvSpPr>
            <a:spLocks noGrp="1"/>
          </p:cNvSpPr>
          <p:nvPr>
            <p:ph type="title"/>
          </p:nvPr>
        </p:nvSpPr>
        <p:spPr/>
        <p:txBody>
          <a:bodyPr/>
          <a:lstStyle/>
          <a:p>
            <a:r>
              <a:rPr lang="en-US" dirty="0"/>
              <a:t>Final keyword</a:t>
            </a:r>
          </a:p>
        </p:txBody>
      </p:sp>
      <p:sp>
        <p:nvSpPr>
          <p:cNvPr id="3" name="Content Placeholder 2">
            <a:extLst>
              <a:ext uri="{FF2B5EF4-FFF2-40B4-BE49-F238E27FC236}">
                <a16:creationId xmlns:a16="http://schemas.microsoft.com/office/drawing/2014/main" id="{844FB46F-9779-4245-B9CA-FC01A39DBCB8}"/>
              </a:ext>
            </a:extLst>
          </p:cNvPr>
          <p:cNvSpPr>
            <a:spLocks noGrp="1"/>
          </p:cNvSpPr>
          <p:nvPr>
            <p:ph idx="1"/>
          </p:nvPr>
        </p:nvSpPr>
        <p:spPr/>
        <p:txBody>
          <a:bodyPr/>
          <a:lstStyle/>
          <a:p>
            <a:r>
              <a:rPr lang="en-US" b="1" dirty="0"/>
              <a:t>Final is a non-access modifier applicable only to a variable, a method or a class.</a:t>
            </a:r>
            <a:br>
              <a:rPr lang="en-US" dirty="0"/>
            </a:br>
            <a:endParaRPr lang="en-US" b="0" dirty="0">
              <a:effectLst/>
            </a:endParaRPr>
          </a:p>
          <a:p>
            <a:pPr fontAlgn="base"/>
            <a:r>
              <a:rPr lang="en-US" dirty="0"/>
              <a:t>Final Variable -  To create constant variable</a:t>
            </a:r>
          </a:p>
          <a:p>
            <a:pPr fontAlgn="base"/>
            <a:r>
              <a:rPr lang="en-US" dirty="0"/>
              <a:t>Final Method - Prevent method overriding</a:t>
            </a:r>
          </a:p>
          <a:p>
            <a:pPr fontAlgn="base"/>
            <a:r>
              <a:rPr lang="en-US" dirty="0"/>
              <a:t>Final Classes - Prevent Inheritance</a:t>
            </a:r>
          </a:p>
        </p:txBody>
      </p:sp>
    </p:spTree>
    <p:extLst>
      <p:ext uri="{BB962C8B-B14F-4D97-AF65-F5344CB8AC3E}">
        <p14:creationId xmlns:p14="http://schemas.microsoft.com/office/powerpoint/2010/main" val="26427284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E9401-27B1-1B45-A705-FDFDE2117CA8}"/>
              </a:ext>
            </a:extLst>
          </p:cNvPr>
          <p:cNvSpPr>
            <a:spLocks noGrp="1"/>
          </p:cNvSpPr>
          <p:nvPr>
            <p:ph type="title"/>
          </p:nvPr>
        </p:nvSpPr>
        <p:spPr/>
        <p:txBody>
          <a:bodyPr>
            <a:normAutofit/>
          </a:bodyPr>
          <a:lstStyle/>
          <a:p>
            <a:r>
              <a:rPr lang="en-US" dirty="0"/>
              <a:t>Scope of Variables In Java</a:t>
            </a:r>
          </a:p>
        </p:txBody>
      </p:sp>
      <p:sp>
        <p:nvSpPr>
          <p:cNvPr id="3" name="Content Placeholder 2">
            <a:extLst>
              <a:ext uri="{FF2B5EF4-FFF2-40B4-BE49-F238E27FC236}">
                <a16:creationId xmlns:a16="http://schemas.microsoft.com/office/drawing/2014/main" id="{CCFA6CD4-D05F-2445-BA1A-67DD9600CA2D}"/>
              </a:ext>
            </a:extLst>
          </p:cNvPr>
          <p:cNvSpPr>
            <a:spLocks noGrp="1"/>
          </p:cNvSpPr>
          <p:nvPr>
            <p:ph idx="1"/>
          </p:nvPr>
        </p:nvSpPr>
        <p:spPr/>
        <p:txBody>
          <a:bodyPr/>
          <a:lstStyle/>
          <a:p>
            <a:r>
              <a:rPr lang="en-US" dirty="0"/>
              <a:t>Java programs are organized in the form of classes. Every class is part of some package. Java scope rules can be covered under following categories.</a:t>
            </a:r>
            <a:endParaRPr lang="en-US" b="0" dirty="0">
              <a:effectLst/>
            </a:endParaRPr>
          </a:p>
          <a:p>
            <a:pPr fontAlgn="base"/>
            <a:r>
              <a:rPr lang="en-US" b="1" dirty="0"/>
              <a:t>Member Variables (Class Level Scope)</a:t>
            </a:r>
          </a:p>
          <a:p>
            <a:pPr fontAlgn="base"/>
            <a:r>
              <a:rPr lang="en-US" b="1" dirty="0"/>
              <a:t>Local Variables (Method Level Scope)</a:t>
            </a:r>
          </a:p>
          <a:p>
            <a:pPr fontAlgn="base"/>
            <a:r>
              <a:rPr lang="en-US" b="1" dirty="0"/>
              <a:t>Loop Variables (Block Scope)</a:t>
            </a:r>
          </a:p>
          <a:p>
            <a:pPr marL="0" indent="0">
              <a:buNone/>
            </a:pPr>
            <a:endParaRPr lang="en-US" dirty="0"/>
          </a:p>
        </p:txBody>
      </p:sp>
    </p:spTree>
    <p:extLst>
      <p:ext uri="{BB962C8B-B14F-4D97-AF65-F5344CB8AC3E}">
        <p14:creationId xmlns:p14="http://schemas.microsoft.com/office/powerpoint/2010/main" val="203818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0130B5-3FF5-AC47-9169-2B41C77E1DDE}"/>
              </a:ext>
            </a:extLst>
          </p:cNvPr>
          <p:cNvSpPr>
            <a:spLocks noGrp="1"/>
          </p:cNvSpPr>
          <p:nvPr>
            <p:ph type="title"/>
          </p:nvPr>
        </p:nvSpPr>
        <p:spPr>
          <a:xfrm>
            <a:off x="594360" y="637125"/>
            <a:ext cx="3802276" cy="5256371"/>
          </a:xfrm>
        </p:spPr>
        <p:txBody>
          <a:bodyPr>
            <a:normAutofit/>
          </a:bodyPr>
          <a:lstStyle/>
          <a:p>
            <a:r>
              <a:rPr lang="en-US" sz="4800">
                <a:solidFill>
                  <a:schemeClr val="bg1"/>
                </a:solidFill>
              </a:rPr>
              <a:t>What is a class</a:t>
            </a:r>
          </a:p>
        </p:txBody>
      </p:sp>
      <p:graphicFrame>
        <p:nvGraphicFramePr>
          <p:cNvPr id="5" name="Content Placeholder 2">
            <a:extLst>
              <a:ext uri="{FF2B5EF4-FFF2-40B4-BE49-F238E27FC236}">
                <a16:creationId xmlns:a16="http://schemas.microsoft.com/office/drawing/2014/main" id="{7CBF14F3-D897-415F-B0E7-54193611D0F0}"/>
              </a:ext>
            </a:extLst>
          </p:cNvPr>
          <p:cNvGraphicFramePr>
            <a:graphicFrameLocks noGrp="1"/>
          </p:cNvGraphicFramePr>
          <p:nvPr>
            <p:ph idx="1"/>
            <p:extLst>
              <p:ext uri="{D42A27DB-BD31-4B8C-83A1-F6EECF244321}">
                <p14:modId xmlns:p14="http://schemas.microsoft.com/office/powerpoint/2010/main" val="432573842"/>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73546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34F1F-B1B0-8541-BA94-338C0A5A3627}"/>
              </a:ext>
            </a:extLst>
          </p:cNvPr>
          <p:cNvSpPr>
            <a:spLocks noGrp="1"/>
          </p:cNvSpPr>
          <p:nvPr>
            <p:ph type="title"/>
          </p:nvPr>
        </p:nvSpPr>
        <p:spPr/>
        <p:txBody>
          <a:bodyPr>
            <a:normAutofit/>
          </a:bodyPr>
          <a:lstStyle/>
          <a:p>
            <a:r>
              <a:rPr lang="en-US" dirty="0"/>
              <a:t>Member Variables (Class Level Scope)</a:t>
            </a:r>
          </a:p>
        </p:txBody>
      </p:sp>
      <p:graphicFrame>
        <p:nvGraphicFramePr>
          <p:cNvPr id="4" name="Content Placeholder 3">
            <a:extLst>
              <a:ext uri="{FF2B5EF4-FFF2-40B4-BE49-F238E27FC236}">
                <a16:creationId xmlns:a16="http://schemas.microsoft.com/office/drawing/2014/main" id="{5023698A-DB13-E84D-9D48-6D1F3FF2AC99}"/>
              </a:ext>
            </a:extLst>
          </p:cNvPr>
          <p:cNvGraphicFramePr>
            <a:graphicFrameLocks noGrp="1"/>
          </p:cNvGraphicFramePr>
          <p:nvPr>
            <p:ph idx="1"/>
          </p:nvPr>
        </p:nvGraphicFramePr>
        <p:xfrm>
          <a:off x="4024312" y="2587784"/>
          <a:ext cx="4143375" cy="2827020"/>
        </p:xfrm>
        <a:graphic>
          <a:graphicData uri="http://schemas.openxmlformats.org/drawingml/2006/table">
            <a:tbl>
              <a:tblPr/>
              <a:tblGrid>
                <a:gridCol w="1143000">
                  <a:extLst>
                    <a:ext uri="{9D8B030D-6E8A-4147-A177-3AD203B41FA5}">
                      <a16:colId xmlns:a16="http://schemas.microsoft.com/office/drawing/2014/main" val="2298975912"/>
                    </a:ext>
                  </a:extLst>
                </a:gridCol>
                <a:gridCol w="1057275">
                  <a:extLst>
                    <a:ext uri="{9D8B030D-6E8A-4147-A177-3AD203B41FA5}">
                      <a16:colId xmlns:a16="http://schemas.microsoft.com/office/drawing/2014/main" val="443678865"/>
                    </a:ext>
                  </a:extLst>
                </a:gridCol>
                <a:gridCol w="1019175">
                  <a:extLst>
                    <a:ext uri="{9D8B030D-6E8A-4147-A177-3AD203B41FA5}">
                      <a16:colId xmlns:a16="http://schemas.microsoft.com/office/drawing/2014/main" val="1653804144"/>
                    </a:ext>
                  </a:extLst>
                </a:gridCol>
                <a:gridCol w="923925">
                  <a:extLst>
                    <a:ext uri="{9D8B030D-6E8A-4147-A177-3AD203B41FA5}">
                      <a16:colId xmlns:a16="http://schemas.microsoft.com/office/drawing/2014/main" val="3780341927"/>
                    </a:ext>
                  </a:extLst>
                </a:gridCol>
              </a:tblGrid>
              <a:tr h="466725">
                <a:tc>
                  <a:txBody>
                    <a:bodyPr/>
                    <a:lstStyle/>
                    <a:p>
                      <a:pPr algn="r" rtl="0" fontAlgn="t">
                        <a:spcBef>
                          <a:spcPts val="0"/>
                        </a:spcBef>
                        <a:spcAft>
                          <a:spcPts val="0"/>
                        </a:spcAft>
                      </a:pPr>
                      <a:r>
                        <a:rPr lang="en-US" sz="1200" b="1" i="0" u="none" strike="noStrike">
                          <a:solidFill>
                            <a:srgbClr val="434343"/>
                          </a:solidFill>
                          <a:effectLst/>
                          <a:latin typeface="Abel"/>
                        </a:rPr>
                        <a:t>Modifier</a:t>
                      </a:r>
                      <a:endParaRPr lang="en-US">
                        <a:effectLst/>
                      </a:endParaRPr>
                    </a:p>
                  </a:txBody>
                  <a:tcPr marL="95250" marR="95250" marT="95250" marB="95250">
                    <a:lnL w="28575" cap="flat" cmpd="sng" algn="ctr">
                      <a:solidFill>
                        <a:srgbClr val="FBFBFB"/>
                      </a:solidFill>
                      <a:prstDash val="solid"/>
                      <a:round/>
                      <a:headEnd type="none" w="med" len="med"/>
                      <a:tailEnd type="none" w="med" len="med"/>
                    </a:lnL>
                    <a:lnR w="28575" cap="flat" cmpd="sng" algn="ctr">
                      <a:solidFill>
                        <a:srgbClr val="FBFBFB"/>
                      </a:solidFill>
                      <a:prstDash val="solid"/>
                      <a:round/>
                      <a:headEnd type="none" w="med" len="med"/>
                      <a:tailEnd type="none" w="med" len="med"/>
                    </a:lnR>
                    <a:lnT w="28575" cap="flat" cmpd="sng" algn="ctr">
                      <a:solidFill>
                        <a:srgbClr val="FBFBFB"/>
                      </a:solidFill>
                      <a:prstDash val="solid"/>
                      <a:round/>
                      <a:headEnd type="none" w="med" len="med"/>
                      <a:tailEnd type="none" w="med" len="med"/>
                    </a:lnT>
                    <a:lnB w="28575" cap="flat" cmpd="sng" algn="ctr">
                      <a:solidFill>
                        <a:srgbClr val="FBFBFB"/>
                      </a:solidFill>
                      <a:prstDash val="solid"/>
                      <a:round/>
                      <a:headEnd type="none" w="med" len="med"/>
                      <a:tailEnd type="none" w="med" len="med"/>
                    </a:lnB>
                    <a:solidFill>
                      <a:srgbClr val="FFD966"/>
                    </a:solidFill>
                  </a:tcPr>
                </a:tc>
                <a:tc>
                  <a:txBody>
                    <a:bodyPr/>
                    <a:lstStyle/>
                    <a:p>
                      <a:pPr algn="r" rtl="0" fontAlgn="t">
                        <a:spcBef>
                          <a:spcPts val="0"/>
                        </a:spcBef>
                        <a:spcAft>
                          <a:spcPts val="0"/>
                        </a:spcAft>
                      </a:pPr>
                      <a:r>
                        <a:rPr lang="en-US" sz="1200" b="1" i="0" u="none" strike="noStrike">
                          <a:solidFill>
                            <a:srgbClr val="434343"/>
                          </a:solidFill>
                          <a:effectLst/>
                          <a:latin typeface="Abel"/>
                        </a:rPr>
                        <a:t>Package</a:t>
                      </a:r>
                      <a:endParaRPr lang="en-US">
                        <a:effectLst/>
                      </a:endParaRPr>
                    </a:p>
                    <a:p>
                      <a:pPr fontAlgn="t"/>
                      <a:br>
                        <a:rPr lang="en-US">
                          <a:effectLst/>
                        </a:rPr>
                      </a:br>
                      <a:endParaRPr lang="en-US">
                        <a:effectLst/>
                      </a:endParaRPr>
                    </a:p>
                  </a:txBody>
                  <a:tcPr marL="95250" marR="95250" marT="95250" marB="95250">
                    <a:lnL w="28575" cap="flat" cmpd="sng" algn="ctr">
                      <a:solidFill>
                        <a:srgbClr val="FBFBFB"/>
                      </a:solidFill>
                      <a:prstDash val="solid"/>
                      <a:round/>
                      <a:headEnd type="none" w="med" len="med"/>
                      <a:tailEnd type="none" w="med" len="med"/>
                    </a:lnL>
                    <a:lnR w="28575" cap="flat" cmpd="sng" algn="ctr">
                      <a:solidFill>
                        <a:srgbClr val="FBFBFB"/>
                      </a:solidFill>
                      <a:prstDash val="solid"/>
                      <a:round/>
                      <a:headEnd type="none" w="med" len="med"/>
                      <a:tailEnd type="none" w="med" len="med"/>
                    </a:lnR>
                    <a:lnT w="28575" cap="flat" cmpd="sng" algn="ctr">
                      <a:solidFill>
                        <a:srgbClr val="FBFBFB"/>
                      </a:solidFill>
                      <a:prstDash val="solid"/>
                      <a:round/>
                      <a:headEnd type="none" w="med" len="med"/>
                      <a:tailEnd type="none" w="med" len="med"/>
                    </a:lnT>
                    <a:lnB w="28575" cap="flat" cmpd="sng" algn="ctr">
                      <a:solidFill>
                        <a:srgbClr val="FBFBFB"/>
                      </a:solidFill>
                      <a:prstDash val="solid"/>
                      <a:round/>
                      <a:headEnd type="none" w="med" len="med"/>
                      <a:tailEnd type="none" w="med" len="med"/>
                    </a:lnB>
                    <a:solidFill>
                      <a:srgbClr val="FFD966"/>
                    </a:solidFill>
                  </a:tcPr>
                </a:tc>
                <a:tc>
                  <a:txBody>
                    <a:bodyPr/>
                    <a:lstStyle/>
                    <a:p>
                      <a:pPr algn="r" rtl="0" fontAlgn="t">
                        <a:spcBef>
                          <a:spcPts val="0"/>
                        </a:spcBef>
                        <a:spcAft>
                          <a:spcPts val="0"/>
                        </a:spcAft>
                      </a:pPr>
                      <a:r>
                        <a:rPr lang="en-US" sz="1200" b="1" i="0" u="none" strike="noStrike">
                          <a:solidFill>
                            <a:srgbClr val="434343"/>
                          </a:solidFill>
                          <a:effectLst/>
                          <a:latin typeface="Abel"/>
                        </a:rPr>
                        <a:t>Subclass</a:t>
                      </a:r>
                      <a:endParaRPr lang="en-US">
                        <a:effectLst/>
                      </a:endParaRPr>
                    </a:p>
                  </a:txBody>
                  <a:tcPr marL="95250" marR="95250" marT="95250" marB="95250">
                    <a:lnL w="28575" cap="flat" cmpd="sng" algn="ctr">
                      <a:solidFill>
                        <a:srgbClr val="FBFBFB"/>
                      </a:solidFill>
                      <a:prstDash val="solid"/>
                      <a:round/>
                      <a:headEnd type="none" w="med" len="med"/>
                      <a:tailEnd type="none" w="med" len="med"/>
                    </a:lnL>
                    <a:lnR w="28575" cap="flat" cmpd="sng" algn="ctr">
                      <a:solidFill>
                        <a:srgbClr val="FBFBFB"/>
                      </a:solidFill>
                      <a:prstDash val="solid"/>
                      <a:round/>
                      <a:headEnd type="none" w="med" len="med"/>
                      <a:tailEnd type="none" w="med" len="med"/>
                    </a:lnR>
                    <a:lnT w="28575" cap="flat" cmpd="sng" algn="ctr">
                      <a:solidFill>
                        <a:srgbClr val="FBFBFB"/>
                      </a:solidFill>
                      <a:prstDash val="solid"/>
                      <a:round/>
                      <a:headEnd type="none" w="med" len="med"/>
                      <a:tailEnd type="none" w="med" len="med"/>
                    </a:lnT>
                    <a:lnB w="28575" cap="flat" cmpd="sng" algn="ctr">
                      <a:solidFill>
                        <a:srgbClr val="FBFBFB"/>
                      </a:solidFill>
                      <a:prstDash val="solid"/>
                      <a:round/>
                      <a:headEnd type="none" w="med" len="med"/>
                      <a:tailEnd type="none" w="med" len="med"/>
                    </a:lnB>
                    <a:solidFill>
                      <a:srgbClr val="FFD966"/>
                    </a:solidFill>
                  </a:tcPr>
                </a:tc>
                <a:tc>
                  <a:txBody>
                    <a:bodyPr/>
                    <a:lstStyle/>
                    <a:p>
                      <a:pPr algn="r" rtl="0" fontAlgn="t">
                        <a:spcBef>
                          <a:spcPts val="0"/>
                        </a:spcBef>
                        <a:spcAft>
                          <a:spcPts val="0"/>
                        </a:spcAft>
                      </a:pPr>
                      <a:r>
                        <a:rPr lang="en-US" sz="1200" b="1" i="0" u="none" strike="noStrike">
                          <a:solidFill>
                            <a:srgbClr val="434343"/>
                          </a:solidFill>
                          <a:effectLst/>
                          <a:latin typeface="Abel"/>
                        </a:rPr>
                        <a:t>World</a:t>
                      </a:r>
                      <a:endParaRPr lang="en-US">
                        <a:effectLst/>
                      </a:endParaRPr>
                    </a:p>
                  </a:txBody>
                  <a:tcPr marL="95250" marR="95250" marT="95250" marB="95250">
                    <a:lnL w="28575" cap="flat" cmpd="sng" algn="ctr">
                      <a:solidFill>
                        <a:srgbClr val="FBFBFB"/>
                      </a:solidFill>
                      <a:prstDash val="solid"/>
                      <a:round/>
                      <a:headEnd type="none" w="med" len="med"/>
                      <a:tailEnd type="none" w="med" len="med"/>
                    </a:lnL>
                    <a:lnR w="28575" cap="flat" cmpd="sng" algn="ctr">
                      <a:solidFill>
                        <a:srgbClr val="FBFBFB"/>
                      </a:solidFill>
                      <a:prstDash val="solid"/>
                      <a:round/>
                      <a:headEnd type="none" w="med" len="med"/>
                      <a:tailEnd type="none" w="med" len="med"/>
                    </a:lnR>
                    <a:lnT w="28575" cap="flat" cmpd="sng" algn="ctr">
                      <a:solidFill>
                        <a:srgbClr val="FBFBFB"/>
                      </a:solidFill>
                      <a:prstDash val="solid"/>
                      <a:round/>
                      <a:headEnd type="none" w="med" len="med"/>
                      <a:tailEnd type="none" w="med" len="med"/>
                    </a:lnT>
                    <a:lnB w="28575" cap="flat" cmpd="sng" algn="ctr">
                      <a:solidFill>
                        <a:srgbClr val="FBFBFB"/>
                      </a:solidFill>
                      <a:prstDash val="solid"/>
                      <a:round/>
                      <a:headEnd type="none" w="med" len="med"/>
                      <a:tailEnd type="none" w="med" len="med"/>
                    </a:lnB>
                    <a:solidFill>
                      <a:srgbClr val="FFD966"/>
                    </a:solidFill>
                  </a:tcPr>
                </a:tc>
                <a:extLst>
                  <a:ext uri="{0D108BD9-81ED-4DB2-BD59-A6C34878D82A}">
                    <a16:rowId xmlns:a16="http://schemas.microsoft.com/office/drawing/2014/main" val="3672032705"/>
                  </a:ext>
                </a:extLst>
              </a:tr>
              <a:tr h="466725">
                <a:tc>
                  <a:txBody>
                    <a:bodyPr/>
                    <a:lstStyle/>
                    <a:p>
                      <a:pPr algn="r" rtl="0" fontAlgn="t">
                        <a:spcBef>
                          <a:spcPts val="0"/>
                        </a:spcBef>
                        <a:spcAft>
                          <a:spcPts val="0"/>
                        </a:spcAft>
                      </a:pPr>
                      <a:r>
                        <a:rPr lang="en-US" sz="1200" b="1" i="0" u="none" strike="noStrike">
                          <a:solidFill>
                            <a:srgbClr val="434343"/>
                          </a:solidFill>
                          <a:effectLst/>
                          <a:latin typeface="Abel"/>
                        </a:rPr>
                        <a:t>Public</a:t>
                      </a:r>
                      <a:endParaRPr lang="en-US">
                        <a:effectLst/>
                      </a:endParaRPr>
                    </a:p>
                  </a:txBody>
                  <a:tcPr marL="95250" marR="95250" marT="95250" marB="95250">
                    <a:lnL w="28575" cap="flat" cmpd="sng" algn="ctr">
                      <a:solidFill>
                        <a:srgbClr val="FBFBFB"/>
                      </a:solidFill>
                      <a:prstDash val="solid"/>
                      <a:round/>
                      <a:headEnd type="none" w="med" len="med"/>
                      <a:tailEnd type="none" w="med" len="med"/>
                    </a:lnL>
                    <a:lnR w="28575" cap="flat" cmpd="sng" algn="ctr">
                      <a:solidFill>
                        <a:srgbClr val="FBFBFB"/>
                      </a:solidFill>
                      <a:prstDash val="solid"/>
                      <a:round/>
                      <a:headEnd type="none" w="med" len="med"/>
                      <a:tailEnd type="none" w="med" len="med"/>
                    </a:lnR>
                    <a:lnT w="28575" cap="flat" cmpd="sng" algn="ctr">
                      <a:solidFill>
                        <a:srgbClr val="FBFBFB"/>
                      </a:solidFill>
                      <a:prstDash val="solid"/>
                      <a:round/>
                      <a:headEnd type="none" w="med" len="med"/>
                      <a:tailEnd type="none" w="med" len="med"/>
                    </a:lnT>
                    <a:lnB w="28575" cap="flat" cmpd="sng" algn="ctr">
                      <a:solidFill>
                        <a:srgbClr val="FBFBFB"/>
                      </a:solidFill>
                      <a:prstDash val="solid"/>
                      <a:round/>
                      <a:headEnd type="none" w="med" len="med"/>
                      <a:tailEnd type="none" w="med" len="med"/>
                    </a:lnB>
                    <a:solidFill>
                      <a:srgbClr val="B6D7A8"/>
                    </a:solidFill>
                  </a:tcPr>
                </a:tc>
                <a:tc>
                  <a:txBody>
                    <a:bodyPr/>
                    <a:lstStyle/>
                    <a:p>
                      <a:pPr algn="r" rtl="0" fontAlgn="t">
                        <a:spcBef>
                          <a:spcPts val="0"/>
                        </a:spcBef>
                        <a:spcAft>
                          <a:spcPts val="0"/>
                        </a:spcAft>
                      </a:pPr>
                      <a:r>
                        <a:rPr lang="en-US" sz="1200" b="0" i="0" u="none" strike="noStrike">
                          <a:solidFill>
                            <a:srgbClr val="434343"/>
                          </a:solidFill>
                          <a:effectLst/>
                          <a:latin typeface="Abel"/>
                        </a:rPr>
                        <a:t>Yes</a:t>
                      </a:r>
                      <a:endParaRPr lang="en-US">
                        <a:effectLst/>
                      </a:endParaRPr>
                    </a:p>
                  </a:txBody>
                  <a:tcPr marL="95250" marR="95250" marT="95250" marB="95250">
                    <a:lnL w="28575" cap="flat" cmpd="sng" algn="ctr">
                      <a:solidFill>
                        <a:srgbClr val="FBFBFB"/>
                      </a:solidFill>
                      <a:prstDash val="solid"/>
                      <a:round/>
                      <a:headEnd type="none" w="med" len="med"/>
                      <a:tailEnd type="none" w="med" len="med"/>
                    </a:lnL>
                    <a:lnR w="28575" cap="flat" cmpd="sng" algn="ctr">
                      <a:solidFill>
                        <a:srgbClr val="FBFBFB"/>
                      </a:solidFill>
                      <a:prstDash val="solid"/>
                      <a:round/>
                      <a:headEnd type="none" w="med" len="med"/>
                      <a:tailEnd type="none" w="med" len="med"/>
                    </a:lnR>
                    <a:lnT w="28575" cap="flat" cmpd="sng" algn="ctr">
                      <a:solidFill>
                        <a:srgbClr val="FBFBFB"/>
                      </a:solidFill>
                      <a:prstDash val="solid"/>
                      <a:round/>
                      <a:headEnd type="none" w="med" len="med"/>
                      <a:tailEnd type="none" w="med" len="med"/>
                    </a:lnT>
                    <a:lnB w="28575" cap="flat" cmpd="sng" algn="ctr">
                      <a:solidFill>
                        <a:srgbClr val="FBFBFB"/>
                      </a:solidFill>
                      <a:prstDash val="solid"/>
                      <a:round/>
                      <a:headEnd type="none" w="med" len="med"/>
                      <a:tailEnd type="none" w="med" len="med"/>
                    </a:lnB>
                    <a:solidFill>
                      <a:srgbClr val="E6B8AF"/>
                    </a:solidFill>
                  </a:tcPr>
                </a:tc>
                <a:tc>
                  <a:txBody>
                    <a:bodyPr/>
                    <a:lstStyle/>
                    <a:p>
                      <a:pPr algn="r" rtl="0" fontAlgn="t">
                        <a:spcBef>
                          <a:spcPts val="0"/>
                        </a:spcBef>
                        <a:spcAft>
                          <a:spcPts val="0"/>
                        </a:spcAft>
                      </a:pPr>
                      <a:r>
                        <a:rPr lang="en-US" sz="1200" b="0" i="0" u="none" strike="noStrike">
                          <a:solidFill>
                            <a:srgbClr val="434343"/>
                          </a:solidFill>
                          <a:effectLst/>
                          <a:latin typeface="Abel"/>
                        </a:rPr>
                        <a:t>Yes</a:t>
                      </a:r>
                      <a:endParaRPr lang="en-US">
                        <a:effectLst/>
                      </a:endParaRPr>
                    </a:p>
                  </a:txBody>
                  <a:tcPr marL="95250" marR="95250" marT="95250" marB="95250">
                    <a:lnL w="28575" cap="flat" cmpd="sng" algn="ctr">
                      <a:solidFill>
                        <a:srgbClr val="FBFBFB"/>
                      </a:solidFill>
                      <a:prstDash val="solid"/>
                      <a:round/>
                      <a:headEnd type="none" w="med" len="med"/>
                      <a:tailEnd type="none" w="med" len="med"/>
                    </a:lnL>
                    <a:lnR w="28575" cap="flat" cmpd="sng" algn="ctr">
                      <a:solidFill>
                        <a:srgbClr val="FBFBFB"/>
                      </a:solidFill>
                      <a:prstDash val="solid"/>
                      <a:round/>
                      <a:headEnd type="none" w="med" len="med"/>
                      <a:tailEnd type="none" w="med" len="med"/>
                    </a:lnR>
                    <a:lnT w="28575" cap="flat" cmpd="sng" algn="ctr">
                      <a:solidFill>
                        <a:srgbClr val="FBFBFB"/>
                      </a:solidFill>
                      <a:prstDash val="solid"/>
                      <a:round/>
                      <a:headEnd type="none" w="med" len="med"/>
                      <a:tailEnd type="none" w="med" len="med"/>
                    </a:lnT>
                    <a:lnB w="28575" cap="flat" cmpd="sng" algn="ctr">
                      <a:solidFill>
                        <a:srgbClr val="FBFBFB"/>
                      </a:solidFill>
                      <a:prstDash val="solid"/>
                      <a:round/>
                      <a:headEnd type="none" w="med" len="med"/>
                      <a:tailEnd type="none" w="med" len="med"/>
                    </a:lnB>
                    <a:solidFill>
                      <a:srgbClr val="E6B8AF"/>
                    </a:solidFill>
                  </a:tcPr>
                </a:tc>
                <a:tc>
                  <a:txBody>
                    <a:bodyPr/>
                    <a:lstStyle/>
                    <a:p>
                      <a:pPr algn="r" rtl="0" fontAlgn="t">
                        <a:spcBef>
                          <a:spcPts val="0"/>
                        </a:spcBef>
                        <a:spcAft>
                          <a:spcPts val="0"/>
                        </a:spcAft>
                      </a:pPr>
                      <a:r>
                        <a:rPr lang="en-US" sz="1200" b="0" i="0" u="none" strike="noStrike">
                          <a:solidFill>
                            <a:srgbClr val="434343"/>
                          </a:solidFill>
                          <a:effectLst/>
                          <a:latin typeface="Abel"/>
                        </a:rPr>
                        <a:t>Yes</a:t>
                      </a:r>
                      <a:endParaRPr lang="en-US">
                        <a:effectLst/>
                      </a:endParaRPr>
                    </a:p>
                  </a:txBody>
                  <a:tcPr marL="95250" marR="95250" marT="95250" marB="95250">
                    <a:lnL w="28575" cap="flat" cmpd="sng" algn="ctr">
                      <a:solidFill>
                        <a:srgbClr val="FBFBFB"/>
                      </a:solidFill>
                      <a:prstDash val="solid"/>
                      <a:round/>
                      <a:headEnd type="none" w="med" len="med"/>
                      <a:tailEnd type="none" w="med" len="med"/>
                    </a:lnL>
                    <a:lnR w="28575" cap="flat" cmpd="sng" algn="ctr">
                      <a:solidFill>
                        <a:srgbClr val="FBFBFB"/>
                      </a:solidFill>
                      <a:prstDash val="solid"/>
                      <a:round/>
                      <a:headEnd type="none" w="med" len="med"/>
                      <a:tailEnd type="none" w="med" len="med"/>
                    </a:lnR>
                    <a:lnT w="28575" cap="flat" cmpd="sng" algn="ctr">
                      <a:solidFill>
                        <a:srgbClr val="FBFBFB"/>
                      </a:solidFill>
                      <a:prstDash val="solid"/>
                      <a:round/>
                      <a:headEnd type="none" w="med" len="med"/>
                      <a:tailEnd type="none" w="med" len="med"/>
                    </a:lnT>
                    <a:lnB w="28575" cap="flat" cmpd="sng" algn="ctr">
                      <a:solidFill>
                        <a:srgbClr val="FBFBFB"/>
                      </a:solidFill>
                      <a:prstDash val="solid"/>
                      <a:round/>
                      <a:headEnd type="none" w="med" len="med"/>
                      <a:tailEnd type="none" w="med" len="med"/>
                    </a:lnB>
                    <a:solidFill>
                      <a:srgbClr val="E6B8AF"/>
                    </a:solidFill>
                  </a:tcPr>
                </a:tc>
                <a:extLst>
                  <a:ext uri="{0D108BD9-81ED-4DB2-BD59-A6C34878D82A}">
                    <a16:rowId xmlns:a16="http://schemas.microsoft.com/office/drawing/2014/main" val="1329805000"/>
                  </a:ext>
                </a:extLst>
              </a:tr>
              <a:tr h="485775">
                <a:tc>
                  <a:txBody>
                    <a:bodyPr/>
                    <a:lstStyle/>
                    <a:p>
                      <a:pPr algn="r" rtl="0" fontAlgn="t">
                        <a:spcBef>
                          <a:spcPts val="0"/>
                        </a:spcBef>
                        <a:spcAft>
                          <a:spcPts val="0"/>
                        </a:spcAft>
                      </a:pPr>
                      <a:r>
                        <a:rPr lang="en-US" sz="1200" b="1" i="0" u="none" strike="noStrike">
                          <a:solidFill>
                            <a:srgbClr val="434343"/>
                          </a:solidFill>
                          <a:effectLst/>
                          <a:latin typeface="Abel"/>
                        </a:rPr>
                        <a:t>Protected</a:t>
                      </a:r>
                      <a:endParaRPr lang="en-US">
                        <a:effectLst/>
                      </a:endParaRPr>
                    </a:p>
                  </a:txBody>
                  <a:tcPr marL="95250" marR="95250" marT="95250" marB="95250">
                    <a:lnL w="28575" cap="flat" cmpd="sng" algn="ctr">
                      <a:solidFill>
                        <a:srgbClr val="FBFBFB"/>
                      </a:solidFill>
                      <a:prstDash val="solid"/>
                      <a:round/>
                      <a:headEnd type="none" w="med" len="med"/>
                      <a:tailEnd type="none" w="med" len="med"/>
                    </a:lnL>
                    <a:lnR w="28575" cap="flat" cmpd="sng" algn="ctr">
                      <a:solidFill>
                        <a:srgbClr val="FBFBFB"/>
                      </a:solidFill>
                      <a:prstDash val="solid"/>
                      <a:round/>
                      <a:headEnd type="none" w="med" len="med"/>
                      <a:tailEnd type="none" w="med" len="med"/>
                    </a:lnR>
                    <a:lnT w="28575" cap="flat" cmpd="sng" algn="ctr">
                      <a:solidFill>
                        <a:srgbClr val="FBFBFB"/>
                      </a:solidFill>
                      <a:prstDash val="solid"/>
                      <a:round/>
                      <a:headEnd type="none" w="med" len="med"/>
                      <a:tailEnd type="none" w="med" len="med"/>
                    </a:lnT>
                    <a:lnB w="28575" cap="flat" cmpd="sng" algn="ctr">
                      <a:solidFill>
                        <a:srgbClr val="FBFBFB"/>
                      </a:solidFill>
                      <a:prstDash val="solid"/>
                      <a:round/>
                      <a:headEnd type="none" w="med" len="med"/>
                      <a:tailEnd type="none" w="med" len="med"/>
                    </a:lnB>
                    <a:solidFill>
                      <a:srgbClr val="B6D7A8"/>
                    </a:solidFill>
                  </a:tcPr>
                </a:tc>
                <a:tc>
                  <a:txBody>
                    <a:bodyPr/>
                    <a:lstStyle/>
                    <a:p>
                      <a:pPr algn="r" rtl="0" fontAlgn="t">
                        <a:spcBef>
                          <a:spcPts val="0"/>
                        </a:spcBef>
                        <a:spcAft>
                          <a:spcPts val="0"/>
                        </a:spcAft>
                      </a:pPr>
                      <a:r>
                        <a:rPr lang="en-US" sz="1200" b="0" i="0" u="none" strike="noStrike">
                          <a:solidFill>
                            <a:srgbClr val="434343"/>
                          </a:solidFill>
                          <a:effectLst/>
                          <a:latin typeface="Abel"/>
                        </a:rPr>
                        <a:t>Yes</a:t>
                      </a:r>
                      <a:endParaRPr lang="en-US">
                        <a:effectLst/>
                      </a:endParaRPr>
                    </a:p>
                  </a:txBody>
                  <a:tcPr marL="95250" marR="95250" marT="95250" marB="95250">
                    <a:lnL w="28575" cap="flat" cmpd="sng" algn="ctr">
                      <a:solidFill>
                        <a:srgbClr val="FBFBFB"/>
                      </a:solidFill>
                      <a:prstDash val="solid"/>
                      <a:round/>
                      <a:headEnd type="none" w="med" len="med"/>
                      <a:tailEnd type="none" w="med" len="med"/>
                    </a:lnL>
                    <a:lnR w="28575" cap="flat" cmpd="sng" algn="ctr">
                      <a:solidFill>
                        <a:srgbClr val="FBFBFB"/>
                      </a:solidFill>
                      <a:prstDash val="solid"/>
                      <a:round/>
                      <a:headEnd type="none" w="med" len="med"/>
                      <a:tailEnd type="none" w="med" len="med"/>
                    </a:lnR>
                    <a:lnT w="28575" cap="flat" cmpd="sng" algn="ctr">
                      <a:solidFill>
                        <a:srgbClr val="FBFBFB"/>
                      </a:solidFill>
                      <a:prstDash val="solid"/>
                      <a:round/>
                      <a:headEnd type="none" w="med" len="med"/>
                      <a:tailEnd type="none" w="med" len="med"/>
                    </a:lnT>
                    <a:lnB w="28575" cap="flat" cmpd="sng" algn="ctr">
                      <a:solidFill>
                        <a:srgbClr val="FBFBFB"/>
                      </a:solidFill>
                      <a:prstDash val="solid"/>
                      <a:round/>
                      <a:headEnd type="none" w="med" len="med"/>
                      <a:tailEnd type="none" w="med" len="med"/>
                    </a:lnB>
                    <a:solidFill>
                      <a:srgbClr val="E6B8AF"/>
                    </a:solidFill>
                  </a:tcPr>
                </a:tc>
                <a:tc>
                  <a:txBody>
                    <a:bodyPr/>
                    <a:lstStyle/>
                    <a:p>
                      <a:pPr algn="r" rtl="0" fontAlgn="t">
                        <a:spcBef>
                          <a:spcPts val="0"/>
                        </a:spcBef>
                        <a:spcAft>
                          <a:spcPts val="0"/>
                        </a:spcAft>
                      </a:pPr>
                      <a:r>
                        <a:rPr lang="en-US" sz="1200" b="0" i="0" u="none" strike="noStrike">
                          <a:solidFill>
                            <a:srgbClr val="434343"/>
                          </a:solidFill>
                          <a:effectLst/>
                          <a:latin typeface="Abel"/>
                        </a:rPr>
                        <a:t>Yes</a:t>
                      </a:r>
                      <a:endParaRPr lang="en-US">
                        <a:effectLst/>
                      </a:endParaRPr>
                    </a:p>
                  </a:txBody>
                  <a:tcPr marL="95250" marR="95250" marT="95250" marB="95250">
                    <a:lnL w="28575" cap="flat" cmpd="sng" algn="ctr">
                      <a:solidFill>
                        <a:srgbClr val="FBFBFB"/>
                      </a:solidFill>
                      <a:prstDash val="solid"/>
                      <a:round/>
                      <a:headEnd type="none" w="med" len="med"/>
                      <a:tailEnd type="none" w="med" len="med"/>
                    </a:lnL>
                    <a:lnR w="28575" cap="flat" cmpd="sng" algn="ctr">
                      <a:solidFill>
                        <a:srgbClr val="FBFBFB"/>
                      </a:solidFill>
                      <a:prstDash val="solid"/>
                      <a:round/>
                      <a:headEnd type="none" w="med" len="med"/>
                      <a:tailEnd type="none" w="med" len="med"/>
                    </a:lnR>
                    <a:lnT w="28575" cap="flat" cmpd="sng" algn="ctr">
                      <a:solidFill>
                        <a:srgbClr val="FBFBFB"/>
                      </a:solidFill>
                      <a:prstDash val="solid"/>
                      <a:round/>
                      <a:headEnd type="none" w="med" len="med"/>
                      <a:tailEnd type="none" w="med" len="med"/>
                    </a:lnT>
                    <a:lnB w="28575" cap="flat" cmpd="sng" algn="ctr">
                      <a:solidFill>
                        <a:srgbClr val="FBFBFB"/>
                      </a:solidFill>
                      <a:prstDash val="solid"/>
                      <a:round/>
                      <a:headEnd type="none" w="med" len="med"/>
                      <a:tailEnd type="none" w="med" len="med"/>
                    </a:lnB>
                    <a:solidFill>
                      <a:srgbClr val="E6B8AF"/>
                    </a:solidFill>
                  </a:tcPr>
                </a:tc>
                <a:tc>
                  <a:txBody>
                    <a:bodyPr/>
                    <a:lstStyle/>
                    <a:p>
                      <a:pPr algn="r" rtl="0" fontAlgn="t">
                        <a:spcBef>
                          <a:spcPts val="0"/>
                        </a:spcBef>
                        <a:spcAft>
                          <a:spcPts val="0"/>
                        </a:spcAft>
                      </a:pPr>
                      <a:r>
                        <a:rPr lang="en-US" sz="1200" b="0" i="0" u="none" strike="noStrike">
                          <a:solidFill>
                            <a:srgbClr val="434343"/>
                          </a:solidFill>
                          <a:effectLst/>
                          <a:latin typeface="Abel"/>
                        </a:rPr>
                        <a:t>No</a:t>
                      </a:r>
                      <a:endParaRPr lang="en-US">
                        <a:effectLst/>
                      </a:endParaRPr>
                    </a:p>
                  </a:txBody>
                  <a:tcPr marL="95250" marR="95250" marT="95250" marB="95250">
                    <a:lnL w="28575" cap="flat" cmpd="sng" algn="ctr">
                      <a:solidFill>
                        <a:srgbClr val="FBFBFB"/>
                      </a:solidFill>
                      <a:prstDash val="solid"/>
                      <a:round/>
                      <a:headEnd type="none" w="med" len="med"/>
                      <a:tailEnd type="none" w="med" len="med"/>
                    </a:lnL>
                    <a:lnR w="28575" cap="flat" cmpd="sng" algn="ctr">
                      <a:solidFill>
                        <a:srgbClr val="FBFBFB"/>
                      </a:solidFill>
                      <a:prstDash val="solid"/>
                      <a:round/>
                      <a:headEnd type="none" w="med" len="med"/>
                      <a:tailEnd type="none" w="med" len="med"/>
                    </a:lnR>
                    <a:lnT w="28575" cap="flat" cmpd="sng" algn="ctr">
                      <a:solidFill>
                        <a:srgbClr val="FBFBFB"/>
                      </a:solidFill>
                      <a:prstDash val="solid"/>
                      <a:round/>
                      <a:headEnd type="none" w="med" len="med"/>
                      <a:tailEnd type="none" w="med" len="med"/>
                    </a:lnT>
                    <a:lnB w="28575" cap="flat" cmpd="sng" algn="ctr">
                      <a:solidFill>
                        <a:srgbClr val="FBFBFB"/>
                      </a:solidFill>
                      <a:prstDash val="solid"/>
                      <a:round/>
                      <a:headEnd type="none" w="med" len="med"/>
                      <a:tailEnd type="none" w="med" len="med"/>
                    </a:lnB>
                    <a:solidFill>
                      <a:srgbClr val="E6B8AF"/>
                    </a:solidFill>
                  </a:tcPr>
                </a:tc>
                <a:extLst>
                  <a:ext uri="{0D108BD9-81ED-4DB2-BD59-A6C34878D82A}">
                    <a16:rowId xmlns:a16="http://schemas.microsoft.com/office/drawing/2014/main" val="460621973"/>
                  </a:ext>
                </a:extLst>
              </a:tr>
              <a:tr h="485775">
                <a:tc>
                  <a:txBody>
                    <a:bodyPr/>
                    <a:lstStyle/>
                    <a:p>
                      <a:pPr algn="r" rtl="0" fontAlgn="t">
                        <a:spcBef>
                          <a:spcPts val="0"/>
                        </a:spcBef>
                        <a:spcAft>
                          <a:spcPts val="0"/>
                        </a:spcAft>
                      </a:pPr>
                      <a:r>
                        <a:rPr lang="en-US" sz="1200" b="1" i="0" u="none" strike="noStrike">
                          <a:solidFill>
                            <a:srgbClr val="434343"/>
                          </a:solidFill>
                          <a:effectLst/>
                          <a:latin typeface="Abel"/>
                        </a:rPr>
                        <a:t>Default</a:t>
                      </a:r>
                      <a:endParaRPr lang="en-US">
                        <a:effectLst/>
                      </a:endParaRPr>
                    </a:p>
                  </a:txBody>
                  <a:tcPr marL="95250" marR="95250" marT="95250" marB="95250">
                    <a:lnL w="28575" cap="flat" cmpd="sng" algn="ctr">
                      <a:solidFill>
                        <a:srgbClr val="FBFBFB"/>
                      </a:solidFill>
                      <a:prstDash val="solid"/>
                      <a:round/>
                      <a:headEnd type="none" w="med" len="med"/>
                      <a:tailEnd type="none" w="med" len="med"/>
                    </a:lnL>
                    <a:lnR w="28575" cap="flat" cmpd="sng" algn="ctr">
                      <a:solidFill>
                        <a:srgbClr val="FBFBFB"/>
                      </a:solidFill>
                      <a:prstDash val="solid"/>
                      <a:round/>
                      <a:headEnd type="none" w="med" len="med"/>
                      <a:tailEnd type="none" w="med" len="med"/>
                    </a:lnR>
                    <a:lnT w="28575" cap="flat" cmpd="sng" algn="ctr">
                      <a:solidFill>
                        <a:srgbClr val="FBFBFB"/>
                      </a:solidFill>
                      <a:prstDash val="solid"/>
                      <a:round/>
                      <a:headEnd type="none" w="med" len="med"/>
                      <a:tailEnd type="none" w="med" len="med"/>
                    </a:lnT>
                    <a:lnB w="28575" cap="flat" cmpd="sng" algn="ctr">
                      <a:solidFill>
                        <a:srgbClr val="FBFBFB"/>
                      </a:solidFill>
                      <a:prstDash val="solid"/>
                      <a:round/>
                      <a:headEnd type="none" w="med" len="med"/>
                      <a:tailEnd type="none" w="med" len="med"/>
                    </a:lnB>
                    <a:solidFill>
                      <a:srgbClr val="B6D7A8"/>
                    </a:solidFill>
                  </a:tcPr>
                </a:tc>
                <a:tc>
                  <a:txBody>
                    <a:bodyPr/>
                    <a:lstStyle/>
                    <a:p>
                      <a:pPr algn="r" rtl="0" fontAlgn="t">
                        <a:spcBef>
                          <a:spcPts val="0"/>
                        </a:spcBef>
                        <a:spcAft>
                          <a:spcPts val="0"/>
                        </a:spcAft>
                      </a:pPr>
                      <a:r>
                        <a:rPr lang="en-US" sz="1200" b="0" i="0" u="none" strike="noStrike">
                          <a:solidFill>
                            <a:srgbClr val="434343"/>
                          </a:solidFill>
                          <a:effectLst/>
                          <a:latin typeface="Abel"/>
                        </a:rPr>
                        <a:t>Yes</a:t>
                      </a:r>
                      <a:endParaRPr lang="en-US">
                        <a:effectLst/>
                      </a:endParaRPr>
                    </a:p>
                  </a:txBody>
                  <a:tcPr marL="95250" marR="95250" marT="95250" marB="95250">
                    <a:lnL w="28575" cap="flat" cmpd="sng" algn="ctr">
                      <a:solidFill>
                        <a:srgbClr val="FBFBFB"/>
                      </a:solidFill>
                      <a:prstDash val="solid"/>
                      <a:round/>
                      <a:headEnd type="none" w="med" len="med"/>
                      <a:tailEnd type="none" w="med" len="med"/>
                    </a:lnL>
                    <a:lnR w="28575" cap="flat" cmpd="sng" algn="ctr">
                      <a:solidFill>
                        <a:srgbClr val="FBFBFB"/>
                      </a:solidFill>
                      <a:prstDash val="solid"/>
                      <a:round/>
                      <a:headEnd type="none" w="med" len="med"/>
                      <a:tailEnd type="none" w="med" len="med"/>
                    </a:lnR>
                    <a:lnT w="28575" cap="flat" cmpd="sng" algn="ctr">
                      <a:solidFill>
                        <a:srgbClr val="FBFBFB"/>
                      </a:solidFill>
                      <a:prstDash val="solid"/>
                      <a:round/>
                      <a:headEnd type="none" w="med" len="med"/>
                      <a:tailEnd type="none" w="med" len="med"/>
                    </a:lnT>
                    <a:lnB w="28575" cap="flat" cmpd="sng" algn="ctr">
                      <a:solidFill>
                        <a:srgbClr val="FBFBFB"/>
                      </a:solidFill>
                      <a:prstDash val="solid"/>
                      <a:round/>
                      <a:headEnd type="none" w="med" len="med"/>
                      <a:tailEnd type="none" w="med" len="med"/>
                    </a:lnB>
                    <a:solidFill>
                      <a:srgbClr val="E6B8AF"/>
                    </a:solidFill>
                  </a:tcPr>
                </a:tc>
                <a:tc>
                  <a:txBody>
                    <a:bodyPr/>
                    <a:lstStyle/>
                    <a:p>
                      <a:pPr algn="r" rtl="0" fontAlgn="t">
                        <a:spcBef>
                          <a:spcPts val="0"/>
                        </a:spcBef>
                        <a:spcAft>
                          <a:spcPts val="0"/>
                        </a:spcAft>
                      </a:pPr>
                      <a:r>
                        <a:rPr lang="en-US" sz="1200" b="0" i="0" u="none" strike="noStrike">
                          <a:solidFill>
                            <a:srgbClr val="434343"/>
                          </a:solidFill>
                          <a:effectLst/>
                          <a:latin typeface="Abel"/>
                        </a:rPr>
                        <a:t>No</a:t>
                      </a:r>
                      <a:endParaRPr lang="en-US">
                        <a:effectLst/>
                      </a:endParaRPr>
                    </a:p>
                  </a:txBody>
                  <a:tcPr marL="95250" marR="95250" marT="95250" marB="95250">
                    <a:lnL w="28575" cap="flat" cmpd="sng" algn="ctr">
                      <a:solidFill>
                        <a:srgbClr val="FBFBFB"/>
                      </a:solidFill>
                      <a:prstDash val="solid"/>
                      <a:round/>
                      <a:headEnd type="none" w="med" len="med"/>
                      <a:tailEnd type="none" w="med" len="med"/>
                    </a:lnL>
                    <a:lnR w="28575" cap="flat" cmpd="sng" algn="ctr">
                      <a:solidFill>
                        <a:srgbClr val="FBFBFB"/>
                      </a:solidFill>
                      <a:prstDash val="solid"/>
                      <a:round/>
                      <a:headEnd type="none" w="med" len="med"/>
                      <a:tailEnd type="none" w="med" len="med"/>
                    </a:lnR>
                    <a:lnT w="28575" cap="flat" cmpd="sng" algn="ctr">
                      <a:solidFill>
                        <a:srgbClr val="FBFBFB"/>
                      </a:solidFill>
                      <a:prstDash val="solid"/>
                      <a:round/>
                      <a:headEnd type="none" w="med" len="med"/>
                      <a:tailEnd type="none" w="med" len="med"/>
                    </a:lnT>
                    <a:lnB w="28575" cap="flat" cmpd="sng" algn="ctr">
                      <a:solidFill>
                        <a:srgbClr val="FBFBFB"/>
                      </a:solidFill>
                      <a:prstDash val="solid"/>
                      <a:round/>
                      <a:headEnd type="none" w="med" len="med"/>
                      <a:tailEnd type="none" w="med" len="med"/>
                    </a:lnB>
                    <a:solidFill>
                      <a:srgbClr val="E6B8AF"/>
                    </a:solidFill>
                  </a:tcPr>
                </a:tc>
                <a:tc>
                  <a:txBody>
                    <a:bodyPr/>
                    <a:lstStyle/>
                    <a:p>
                      <a:pPr algn="r" rtl="0" fontAlgn="t">
                        <a:spcBef>
                          <a:spcPts val="0"/>
                        </a:spcBef>
                        <a:spcAft>
                          <a:spcPts val="0"/>
                        </a:spcAft>
                      </a:pPr>
                      <a:r>
                        <a:rPr lang="en-US" sz="1200" b="0" i="0" u="none" strike="noStrike">
                          <a:solidFill>
                            <a:srgbClr val="434343"/>
                          </a:solidFill>
                          <a:effectLst/>
                          <a:latin typeface="Abel"/>
                        </a:rPr>
                        <a:t>No</a:t>
                      </a:r>
                      <a:endParaRPr lang="en-US">
                        <a:effectLst/>
                      </a:endParaRPr>
                    </a:p>
                  </a:txBody>
                  <a:tcPr marL="95250" marR="95250" marT="95250" marB="95250">
                    <a:lnL w="28575" cap="flat" cmpd="sng" algn="ctr">
                      <a:solidFill>
                        <a:srgbClr val="FBFBFB"/>
                      </a:solidFill>
                      <a:prstDash val="solid"/>
                      <a:round/>
                      <a:headEnd type="none" w="med" len="med"/>
                      <a:tailEnd type="none" w="med" len="med"/>
                    </a:lnL>
                    <a:lnR w="28575" cap="flat" cmpd="sng" algn="ctr">
                      <a:solidFill>
                        <a:srgbClr val="FBFBFB"/>
                      </a:solidFill>
                      <a:prstDash val="solid"/>
                      <a:round/>
                      <a:headEnd type="none" w="med" len="med"/>
                      <a:tailEnd type="none" w="med" len="med"/>
                    </a:lnR>
                    <a:lnT w="28575" cap="flat" cmpd="sng" algn="ctr">
                      <a:solidFill>
                        <a:srgbClr val="FBFBFB"/>
                      </a:solidFill>
                      <a:prstDash val="solid"/>
                      <a:round/>
                      <a:headEnd type="none" w="med" len="med"/>
                      <a:tailEnd type="none" w="med" len="med"/>
                    </a:lnT>
                    <a:lnB w="28575" cap="flat" cmpd="sng" algn="ctr">
                      <a:solidFill>
                        <a:srgbClr val="FBFBFB"/>
                      </a:solidFill>
                      <a:prstDash val="solid"/>
                      <a:round/>
                      <a:headEnd type="none" w="med" len="med"/>
                      <a:tailEnd type="none" w="med" len="med"/>
                    </a:lnB>
                    <a:solidFill>
                      <a:srgbClr val="E6B8AF"/>
                    </a:solidFill>
                  </a:tcPr>
                </a:tc>
                <a:extLst>
                  <a:ext uri="{0D108BD9-81ED-4DB2-BD59-A6C34878D82A}">
                    <a16:rowId xmlns:a16="http://schemas.microsoft.com/office/drawing/2014/main" val="4041405518"/>
                  </a:ext>
                </a:extLst>
              </a:tr>
              <a:tr h="466725">
                <a:tc>
                  <a:txBody>
                    <a:bodyPr/>
                    <a:lstStyle/>
                    <a:p>
                      <a:pPr algn="r" rtl="0" fontAlgn="t">
                        <a:spcBef>
                          <a:spcPts val="0"/>
                        </a:spcBef>
                        <a:spcAft>
                          <a:spcPts val="0"/>
                        </a:spcAft>
                      </a:pPr>
                      <a:r>
                        <a:rPr lang="en-US" sz="1200" b="1" i="0" u="none" strike="noStrike">
                          <a:solidFill>
                            <a:srgbClr val="434343"/>
                          </a:solidFill>
                          <a:effectLst/>
                          <a:latin typeface="Abel"/>
                        </a:rPr>
                        <a:t>Private</a:t>
                      </a:r>
                      <a:endParaRPr lang="en-US">
                        <a:effectLst/>
                      </a:endParaRPr>
                    </a:p>
                  </a:txBody>
                  <a:tcPr marL="95250" marR="95250" marT="95250" marB="95250">
                    <a:lnL w="28575" cap="flat" cmpd="sng" algn="ctr">
                      <a:solidFill>
                        <a:srgbClr val="FBFBFB"/>
                      </a:solidFill>
                      <a:prstDash val="solid"/>
                      <a:round/>
                      <a:headEnd type="none" w="med" len="med"/>
                      <a:tailEnd type="none" w="med" len="med"/>
                    </a:lnL>
                    <a:lnR w="28575" cap="flat" cmpd="sng" algn="ctr">
                      <a:solidFill>
                        <a:srgbClr val="FBFBFB"/>
                      </a:solidFill>
                      <a:prstDash val="solid"/>
                      <a:round/>
                      <a:headEnd type="none" w="med" len="med"/>
                      <a:tailEnd type="none" w="med" len="med"/>
                    </a:lnR>
                    <a:lnT w="28575" cap="flat" cmpd="sng" algn="ctr">
                      <a:solidFill>
                        <a:srgbClr val="FBFBFB"/>
                      </a:solidFill>
                      <a:prstDash val="solid"/>
                      <a:round/>
                      <a:headEnd type="none" w="med" len="med"/>
                      <a:tailEnd type="none" w="med" len="med"/>
                    </a:lnT>
                    <a:lnB w="28575" cap="flat" cmpd="sng" algn="ctr">
                      <a:solidFill>
                        <a:srgbClr val="FBFBFB"/>
                      </a:solidFill>
                      <a:prstDash val="solid"/>
                      <a:round/>
                      <a:headEnd type="none" w="med" len="med"/>
                      <a:tailEnd type="none" w="med" len="med"/>
                    </a:lnB>
                    <a:solidFill>
                      <a:srgbClr val="B6D7A8"/>
                    </a:solidFill>
                  </a:tcPr>
                </a:tc>
                <a:tc>
                  <a:txBody>
                    <a:bodyPr/>
                    <a:lstStyle/>
                    <a:p>
                      <a:pPr algn="r" rtl="0" fontAlgn="t">
                        <a:spcBef>
                          <a:spcPts val="0"/>
                        </a:spcBef>
                        <a:spcAft>
                          <a:spcPts val="0"/>
                        </a:spcAft>
                      </a:pPr>
                      <a:r>
                        <a:rPr lang="en-US" sz="1200" b="0" i="0" u="none" strike="noStrike">
                          <a:solidFill>
                            <a:srgbClr val="434343"/>
                          </a:solidFill>
                          <a:effectLst/>
                          <a:latin typeface="Abel"/>
                        </a:rPr>
                        <a:t>No</a:t>
                      </a:r>
                      <a:endParaRPr lang="en-US">
                        <a:effectLst/>
                      </a:endParaRPr>
                    </a:p>
                  </a:txBody>
                  <a:tcPr marL="95250" marR="95250" marT="95250" marB="95250">
                    <a:lnL w="28575" cap="flat" cmpd="sng" algn="ctr">
                      <a:solidFill>
                        <a:srgbClr val="FBFBFB"/>
                      </a:solidFill>
                      <a:prstDash val="solid"/>
                      <a:round/>
                      <a:headEnd type="none" w="med" len="med"/>
                      <a:tailEnd type="none" w="med" len="med"/>
                    </a:lnL>
                    <a:lnR w="28575" cap="flat" cmpd="sng" algn="ctr">
                      <a:solidFill>
                        <a:srgbClr val="FBFBFB"/>
                      </a:solidFill>
                      <a:prstDash val="solid"/>
                      <a:round/>
                      <a:headEnd type="none" w="med" len="med"/>
                      <a:tailEnd type="none" w="med" len="med"/>
                    </a:lnR>
                    <a:lnT w="28575" cap="flat" cmpd="sng" algn="ctr">
                      <a:solidFill>
                        <a:srgbClr val="FBFBFB"/>
                      </a:solidFill>
                      <a:prstDash val="solid"/>
                      <a:round/>
                      <a:headEnd type="none" w="med" len="med"/>
                      <a:tailEnd type="none" w="med" len="med"/>
                    </a:lnT>
                    <a:lnB w="28575" cap="flat" cmpd="sng" algn="ctr">
                      <a:solidFill>
                        <a:srgbClr val="FBFBFB"/>
                      </a:solidFill>
                      <a:prstDash val="solid"/>
                      <a:round/>
                      <a:headEnd type="none" w="med" len="med"/>
                      <a:tailEnd type="none" w="med" len="med"/>
                    </a:lnB>
                    <a:solidFill>
                      <a:srgbClr val="E6B8AF"/>
                    </a:solidFill>
                  </a:tcPr>
                </a:tc>
                <a:tc>
                  <a:txBody>
                    <a:bodyPr/>
                    <a:lstStyle/>
                    <a:p>
                      <a:pPr algn="r" rtl="0" fontAlgn="t">
                        <a:spcBef>
                          <a:spcPts val="0"/>
                        </a:spcBef>
                        <a:spcAft>
                          <a:spcPts val="0"/>
                        </a:spcAft>
                      </a:pPr>
                      <a:r>
                        <a:rPr lang="en-US" sz="1200" b="0" i="0" u="none" strike="noStrike">
                          <a:solidFill>
                            <a:srgbClr val="434343"/>
                          </a:solidFill>
                          <a:effectLst/>
                          <a:latin typeface="Abel"/>
                        </a:rPr>
                        <a:t>No</a:t>
                      </a:r>
                      <a:endParaRPr lang="en-US">
                        <a:effectLst/>
                      </a:endParaRPr>
                    </a:p>
                  </a:txBody>
                  <a:tcPr marL="95250" marR="95250" marT="95250" marB="95250">
                    <a:lnL w="28575" cap="flat" cmpd="sng" algn="ctr">
                      <a:solidFill>
                        <a:srgbClr val="FBFBFB"/>
                      </a:solidFill>
                      <a:prstDash val="solid"/>
                      <a:round/>
                      <a:headEnd type="none" w="med" len="med"/>
                      <a:tailEnd type="none" w="med" len="med"/>
                    </a:lnL>
                    <a:lnR w="28575" cap="flat" cmpd="sng" algn="ctr">
                      <a:solidFill>
                        <a:srgbClr val="FBFBFB"/>
                      </a:solidFill>
                      <a:prstDash val="solid"/>
                      <a:round/>
                      <a:headEnd type="none" w="med" len="med"/>
                      <a:tailEnd type="none" w="med" len="med"/>
                    </a:lnR>
                    <a:lnT w="28575" cap="flat" cmpd="sng" algn="ctr">
                      <a:solidFill>
                        <a:srgbClr val="FBFBFB"/>
                      </a:solidFill>
                      <a:prstDash val="solid"/>
                      <a:round/>
                      <a:headEnd type="none" w="med" len="med"/>
                      <a:tailEnd type="none" w="med" len="med"/>
                    </a:lnT>
                    <a:lnB w="28575" cap="flat" cmpd="sng" algn="ctr">
                      <a:solidFill>
                        <a:srgbClr val="FBFBFB"/>
                      </a:solidFill>
                      <a:prstDash val="solid"/>
                      <a:round/>
                      <a:headEnd type="none" w="med" len="med"/>
                      <a:tailEnd type="none" w="med" len="med"/>
                    </a:lnB>
                    <a:solidFill>
                      <a:srgbClr val="E6B8AF"/>
                    </a:solidFill>
                  </a:tcPr>
                </a:tc>
                <a:tc>
                  <a:txBody>
                    <a:bodyPr/>
                    <a:lstStyle/>
                    <a:p>
                      <a:pPr algn="r" rtl="0" fontAlgn="t">
                        <a:spcBef>
                          <a:spcPts val="0"/>
                        </a:spcBef>
                        <a:spcAft>
                          <a:spcPts val="0"/>
                        </a:spcAft>
                      </a:pPr>
                      <a:r>
                        <a:rPr lang="en-US" sz="1200" b="0" i="0" u="none" strike="noStrike" dirty="0">
                          <a:solidFill>
                            <a:srgbClr val="434343"/>
                          </a:solidFill>
                          <a:effectLst/>
                          <a:latin typeface="Abel"/>
                        </a:rPr>
                        <a:t>No</a:t>
                      </a:r>
                      <a:endParaRPr lang="en-US" dirty="0">
                        <a:effectLst/>
                      </a:endParaRPr>
                    </a:p>
                  </a:txBody>
                  <a:tcPr marL="95250" marR="95250" marT="95250" marB="95250">
                    <a:lnL w="28575" cap="flat" cmpd="sng" algn="ctr">
                      <a:solidFill>
                        <a:srgbClr val="FBFBFB"/>
                      </a:solidFill>
                      <a:prstDash val="solid"/>
                      <a:round/>
                      <a:headEnd type="none" w="med" len="med"/>
                      <a:tailEnd type="none" w="med" len="med"/>
                    </a:lnL>
                    <a:lnR w="28575" cap="flat" cmpd="sng" algn="ctr">
                      <a:solidFill>
                        <a:srgbClr val="FBFBFB"/>
                      </a:solidFill>
                      <a:prstDash val="solid"/>
                      <a:round/>
                      <a:headEnd type="none" w="med" len="med"/>
                      <a:tailEnd type="none" w="med" len="med"/>
                    </a:lnR>
                    <a:lnT w="28575" cap="flat" cmpd="sng" algn="ctr">
                      <a:solidFill>
                        <a:srgbClr val="FBFBFB"/>
                      </a:solidFill>
                      <a:prstDash val="solid"/>
                      <a:round/>
                      <a:headEnd type="none" w="med" len="med"/>
                      <a:tailEnd type="none" w="med" len="med"/>
                    </a:lnT>
                    <a:lnB w="28575" cap="flat" cmpd="sng" algn="ctr">
                      <a:solidFill>
                        <a:srgbClr val="FBFBFB"/>
                      </a:solidFill>
                      <a:prstDash val="solid"/>
                      <a:round/>
                      <a:headEnd type="none" w="med" len="med"/>
                      <a:tailEnd type="none" w="med" len="med"/>
                    </a:lnB>
                    <a:solidFill>
                      <a:srgbClr val="E6B8AF"/>
                    </a:solidFill>
                  </a:tcPr>
                </a:tc>
                <a:extLst>
                  <a:ext uri="{0D108BD9-81ED-4DB2-BD59-A6C34878D82A}">
                    <a16:rowId xmlns:a16="http://schemas.microsoft.com/office/drawing/2014/main" val="3939463526"/>
                  </a:ext>
                </a:extLst>
              </a:tr>
            </a:tbl>
          </a:graphicData>
        </a:graphic>
      </p:graphicFrame>
      <p:sp>
        <p:nvSpPr>
          <p:cNvPr id="5" name="Rectangle 1">
            <a:extLst>
              <a:ext uri="{FF2B5EF4-FFF2-40B4-BE49-F238E27FC236}">
                <a16:creationId xmlns:a16="http://schemas.microsoft.com/office/drawing/2014/main" id="{7E2610CF-DF29-4B48-A818-332C25CF2929}"/>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6324548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15436-807D-7343-993E-2D7E88D37DD5}"/>
              </a:ext>
            </a:extLst>
          </p:cNvPr>
          <p:cNvSpPr>
            <a:spLocks noGrp="1"/>
          </p:cNvSpPr>
          <p:nvPr>
            <p:ph type="title"/>
          </p:nvPr>
        </p:nvSpPr>
        <p:spPr/>
        <p:txBody>
          <a:bodyPr/>
          <a:lstStyle/>
          <a:p>
            <a:r>
              <a:rPr lang="en-US" dirty="0"/>
              <a:t>Packages</a:t>
            </a:r>
          </a:p>
        </p:txBody>
      </p:sp>
      <p:sp>
        <p:nvSpPr>
          <p:cNvPr id="3" name="Content Placeholder 2">
            <a:extLst>
              <a:ext uri="{FF2B5EF4-FFF2-40B4-BE49-F238E27FC236}">
                <a16:creationId xmlns:a16="http://schemas.microsoft.com/office/drawing/2014/main" id="{A69C6A2C-2980-3543-8F8F-7B7199E2EDB6}"/>
              </a:ext>
            </a:extLst>
          </p:cNvPr>
          <p:cNvSpPr>
            <a:spLocks noGrp="1"/>
          </p:cNvSpPr>
          <p:nvPr>
            <p:ph idx="1"/>
          </p:nvPr>
        </p:nvSpPr>
        <p:spPr/>
        <p:txBody>
          <a:bodyPr>
            <a:normAutofit/>
          </a:bodyPr>
          <a:lstStyle/>
          <a:p>
            <a:r>
              <a:rPr lang="en-US" b="1" dirty="0"/>
              <a:t>Package in Java is a mechanism to encapsulate a group of classes, sub packages and interfaces</a:t>
            </a:r>
            <a:endParaRPr lang="en-US" b="0" dirty="0">
              <a:effectLst/>
            </a:endParaRPr>
          </a:p>
          <a:p>
            <a:pPr fontAlgn="base"/>
            <a:r>
              <a:rPr lang="en-US" dirty="0"/>
              <a:t>Preventing naming conflicts</a:t>
            </a:r>
          </a:p>
          <a:p>
            <a:pPr fontAlgn="base"/>
            <a:r>
              <a:rPr lang="en-US" dirty="0"/>
              <a:t>Making searching/locating and usage of classes, interfaces, enumerations and annotations easier</a:t>
            </a:r>
          </a:p>
          <a:p>
            <a:pPr fontAlgn="base"/>
            <a:r>
              <a:rPr lang="en-US" dirty="0"/>
              <a:t>Providing controlled access: protected and default have package level access control.</a:t>
            </a:r>
          </a:p>
          <a:p>
            <a:pPr fontAlgn="base"/>
            <a:r>
              <a:rPr lang="en-US" dirty="0"/>
              <a:t>Packages can be considered as data encapsulation (or data-hiding).</a:t>
            </a:r>
          </a:p>
          <a:p>
            <a:endParaRPr lang="en-US" dirty="0"/>
          </a:p>
        </p:txBody>
      </p:sp>
    </p:spTree>
    <p:extLst>
      <p:ext uri="{BB962C8B-B14F-4D97-AF65-F5344CB8AC3E}">
        <p14:creationId xmlns:p14="http://schemas.microsoft.com/office/powerpoint/2010/main" val="29495352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3DD4D-2A7F-2346-A282-526DA7E7C90D}"/>
              </a:ext>
            </a:extLst>
          </p:cNvPr>
          <p:cNvSpPr>
            <a:spLocks noGrp="1"/>
          </p:cNvSpPr>
          <p:nvPr>
            <p:ph type="title"/>
          </p:nvPr>
        </p:nvSpPr>
        <p:spPr/>
        <p:txBody>
          <a:bodyPr/>
          <a:lstStyle/>
          <a:p>
            <a:r>
              <a:rPr lang="en-US" dirty="0"/>
              <a:t>Built in packages</a:t>
            </a:r>
          </a:p>
        </p:txBody>
      </p:sp>
      <p:sp>
        <p:nvSpPr>
          <p:cNvPr id="3" name="Content Placeholder 2">
            <a:extLst>
              <a:ext uri="{FF2B5EF4-FFF2-40B4-BE49-F238E27FC236}">
                <a16:creationId xmlns:a16="http://schemas.microsoft.com/office/drawing/2014/main" id="{4522248E-DD7A-244A-888E-28F02C268473}"/>
              </a:ext>
            </a:extLst>
          </p:cNvPr>
          <p:cNvSpPr>
            <a:spLocks noGrp="1"/>
          </p:cNvSpPr>
          <p:nvPr>
            <p:ph idx="1"/>
          </p:nvPr>
        </p:nvSpPr>
        <p:spPr/>
        <p:txBody>
          <a:bodyPr/>
          <a:lstStyle/>
          <a:p>
            <a:r>
              <a:rPr lang="en-US" b="1" dirty="0"/>
              <a:t>These packages consist of a large number of classes which are a part of Java </a:t>
            </a:r>
            <a:r>
              <a:rPr lang="en-US" b="1" dirty="0" err="1"/>
              <a:t>API.Some</a:t>
            </a:r>
            <a:r>
              <a:rPr lang="en-US" b="1" dirty="0"/>
              <a:t> of the commonly used built-in packages are:</a:t>
            </a:r>
          </a:p>
          <a:p>
            <a:r>
              <a:rPr lang="en-US" b="1" dirty="0" err="1"/>
              <a:t>java.lang</a:t>
            </a:r>
            <a:r>
              <a:rPr lang="en-US" b="1" dirty="0"/>
              <a:t>: </a:t>
            </a:r>
            <a:r>
              <a:rPr lang="en-US" dirty="0"/>
              <a:t>Contains language support classes(</a:t>
            </a:r>
            <a:r>
              <a:rPr lang="en-US" dirty="0" err="1"/>
              <a:t>e.g</a:t>
            </a:r>
            <a:r>
              <a:rPr lang="en-US" dirty="0"/>
              <a:t> classed which defines primitive data types, math operations). This package is automatically imported.</a:t>
            </a:r>
            <a:endParaRPr lang="en-US" b="0" dirty="0">
              <a:effectLst/>
            </a:endParaRPr>
          </a:p>
          <a:p>
            <a:r>
              <a:rPr lang="en-US" b="1" dirty="0" err="1"/>
              <a:t>java.io</a:t>
            </a:r>
            <a:r>
              <a:rPr lang="en-US" b="1" dirty="0"/>
              <a:t>: </a:t>
            </a:r>
            <a:r>
              <a:rPr lang="en-US" dirty="0"/>
              <a:t>Contains classed for supporting input / output operations.</a:t>
            </a:r>
            <a:endParaRPr lang="en-US" b="0" dirty="0">
              <a:effectLst/>
            </a:endParaRPr>
          </a:p>
          <a:p>
            <a:r>
              <a:rPr lang="en-US" b="1" dirty="0" err="1"/>
              <a:t>java.util</a:t>
            </a:r>
            <a:r>
              <a:rPr lang="en-US" b="1" dirty="0"/>
              <a:t>: </a:t>
            </a:r>
            <a:r>
              <a:rPr lang="en-US" dirty="0"/>
              <a:t>Contains utility classes which implement data structures like Linked List, Dictionary and support ; for Date / Time operations.</a:t>
            </a:r>
          </a:p>
        </p:txBody>
      </p:sp>
    </p:spTree>
    <p:extLst>
      <p:ext uri="{BB962C8B-B14F-4D97-AF65-F5344CB8AC3E}">
        <p14:creationId xmlns:p14="http://schemas.microsoft.com/office/powerpoint/2010/main" val="27101928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A4B1F-4C80-B14B-881A-2B939351EFFB}"/>
              </a:ext>
            </a:extLst>
          </p:cNvPr>
          <p:cNvSpPr>
            <a:spLocks noGrp="1"/>
          </p:cNvSpPr>
          <p:nvPr>
            <p:ph type="title"/>
          </p:nvPr>
        </p:nvSpPr>
        <p:spPr/>
        <p:txBody>
          <a:bodyPr/>
          <a:lstStyle/>
          <a:p>
            <a:r>
              <a:rPr lang="en-US" dirty="0"/>
              <a:t>Name conflict</a:t>
            </a:r>
          </a:p>
        </p:txBody>
      </p:sp>
      <p:pic>
        <p:nvPicPr>
          <p:cNvPr id="7170" name="Picture 2">
            <a:extLst>
              <a:ext uri="{FF2B5EF4-FFF2-40B4-BE49-F238E27FC236}">
                <a16:creationId xmlns:a16="http://schemas.microsoft.com/office/drawing/2014/main" id="{281360A0-FC76-0E4A-95B7-E185B846634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41600" y="2826544"/>
            <a:ext cx="6908800" cy="234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43305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41409-B2EE-4B43-AF00-A90A444CDA2E}"/>
              </a:ext>
            </a:extLst>
          </p:cNvPr>
          <p:cNvSpPr>
            <a:spLocks noGrp="1"/>
          </p:cNvSpPr>
          <p:nvPr>
            <p:ph type="title"/>
          </p:nvPr>
        </p:nvSpPr>
        <p:spPr/>
        <p:txBody>
          <a:bodyPr/>
          <a:lstStyle/>
          <a:p>
            <a:r>
              <a:rPr lang="en-US" dirty="0"/>
              <a:t>Exception Handling</a:t>
            </a:r>
          </a:p>
        </p:txBody>
      </p:sp>
      <p:sp>
        <p:nvSpPr>
          <p:cNvPr id="3" name="Content Placeholder 2">
            <a:extLst>
              <a:ext uri="{FF2B5EF4-FFF2-40B4-BE49-F238E27FC236}">
                <a16:creationId xmlns:a16="http://schemas.microsoft.com/office/drawing/2014/main" id="{6E6DEFD9-01A2-3349-9008-83AE81DB90D5}"/>
              </a:ext>
            </a:extLst>
          </p:cNvPr>
          <p:cNvSpPr>
            <a:spLocks noGrp="1"/>
          </p:cNvSpPr>
          <p:nvPr>
            <p:ph idx="1"/>
          </p:nvPr>
        </p:nvSpPr>
        <p:spPr/>
        <p:txBody>
          <a:bodyPr/>
          <a:lstStyle/>
          <a:p>
            <a:r>
              <a:rPr lang="en-US" dirty="0"/>
              <a:t>in Java, the code can experience errors while executing our instructions. Good exception handling can handle errors and gracefully re-route the program to give the user still a positive experience.</a:t>
            </a:r>
            <a:endParaRPr lang="en-US" b="0" dirty="0">
              <a:effectLst/>
            </a:endParaRPr>
          </a:p>
          <a:p>
            <a:pPr marL="0" indent="0">
              <a:buNone/>
            </a:pPr>
            <a:endParaRPr lang="en-US" dirty="0"/>
          </a:p>
        </p:txBody>
      </p:sp>
    </p:spTree>
    <p:extLst>
      <p:ext uri="{BB962C8B-B14F-4D97-AF65-F5344CB8AC3E}">
        <p14:creationId xmlns:p14="http://schemas.microsoft.com/office/powerpoint/2010/main" val="35153355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9CE5A-B8F1-E942-B349-83CF8BB83FD3}"/>
              </a:ext>
            </a:extLst>
          </p:cNvPr>
          <p:cNvSpPr>
            <a:spLocks noGrp="1"/>
          </p:cNvSpPr>
          <p:nvPr>
            <p:ph type="title"/>
          </p:nvPr>
        </p:nvSpPr>
        <p:spPr/>
        <p:txBody>
          <a:bodyPr>
            <a:normAutofit/>
          </a:bodyPr>
          <a:lstStyle/>
          <a:p>
            <a:r>
              <a:rPr lang="en-US" dirty="0"/>
              <a:t>Exception Hierarchy</a:t>
            </a:r>
          </a:p>
        </p:txBody>
      </p:sp>
      <p:pic>
        <p:nvPicPr>
          <p:cNvPr id="8194" name="Picture 2">
            <a:extLst>
              <a:ext uri="{FF2B5EF4-FFF2-40B4-BE49-F238E27FC236}">
                <a16:creationId xmlns:a16="http://schemas.microsoft.com/office/drawing/2014/main" id="{1FE6E30D-CF51-6B40-A7B3-81E989F4B72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19072" y="1825625"/>
            <a:ext cx="581013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29318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443AD-4B53-304B-ADF7-56CB43393B1B}"/>
              </a:ext>
            </a:extLst>
          </p:cNvPr>
          <p:cNvSpPr>
            <a:spLocks noGrp="1"/>
          </p:cNvSpPr>
          <p:nvPr>
            <p:ph type="title"/>
          </p:nvPr>
        </p:nvSpPr>
        <p:spPr/>
        <p:txBody>
          <a:bodyPr/>
          <a:lstStyle/>
          <a:p>
            <a:r>
              <a:rPr lang="en-US" dirty="0"/>
              <a:t>Exception Handling - throws</a:t>
            </a:r>
          </a:p>
        </p:txBody>
      </p:sp>
      <p:sp>
        <p:nvSpPr>
          <p:cNvPr id="3" name="Content Placeholder 2">
            <a:extLst>
              <a:ext uri="{FF2B5EF4-FFF2-40B4-BE49-F238E27FC236}">
                <a16:creationId xmlns:a16="http://schemas.microsoft.com/office/drawing/2014/main" id="{FEEC13BA-613D-494E-8B8C-A7C909A52267}"/>
              </a:ext>
            </a:extLst>
          </p:cNvPr>
          <p:cNvSpPr>
            <a:spLocks noGrp="1"/>
          </p:cNvSpPr>
          <p:nvPr>
            <p:ph idx="1"/>
          </p:nvPr>
        </p:nvSpPr>
        <p:spPr/>
        <p:txBody>
          <a:bodyPr/>
          <a:lstStyle/>
          <a:p>
            <a:r>
              <a:rPr lang="en-US" dirty="0"/>
              <a:t>The simplest way to “handle” an exception is to rethrow it</a:t>
            </a:r>
            <a:endParaRPr lang="en-US" b="0" dirty="0">
              <a:effectLst/>
            </a:endParaRPr>
          </a:p>
          <a:p>
            <a:pPr marL="0" indent="0">
              <a:buNone/>
            </a:pPr>
            <a:endParaRPr lang="en-US" dirty="0"/>
          </a:p>
        </p:txBody>
      </p:sp>
      <p:pic>
        <p:nvPicPr>
          <p:cNvPr id="9218" name="Picture 2">
            <a:extLst>
              <a:ext uri="{FF2B5EF4-FFF2-40B4-BE49-F238E27FC236}">
                <a16:creationId xmlns:a16="http://schemas.microsoft.com/office/drawing/2014/main" id="{5209DEA8-2D24-F54C-A6EC-F5A4370AF5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700" y="2463800"/>
            <a:ext cx="11150600" cy="193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36526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F7AA9-F7B5-7247-94AC-A66B00358774}"/>
              </a:ext>
            </a:extLst>
          </p:cNvPr>
          <p:cNvSpPr>
            <a:spLocks noGrp="1"/>
          </p:cNvSpPr>
          <p:nvPr>
            <p:ph type="title"/>
          </p:nvPr>
        </p:nvSpPr>
        <p:spPr/>
        <p:txBody>
          <a:bodyPr/>
          <a:lstStyle/>
          <a:p>
            <a:r>
              <a:rPr lang="en-US" dirty="0"/>
              <a:t>Exception Handling </a:t>
            </a:r>
            <a:br>
              <a:rPr lang="en-US" b="0" dirty="0">
                <a:effectLst/>
              </a:rPr>
            </a:br>
            <a:r>
              <a:rPr lang="en-US" dirty="0"/>
              <a:t>- </a:t>
            </a:r>
            <a:r>
              <a:rPr lang="en-US" i="1" dirty="0"/>
              <a:t>try and catch</a:t>
            </a:r>
            <a:r>
              <a:rPr lang="en-US" dirty="0"/>
              <a:t> </a:t>
            </a:r>
          </a:p>
        </p:txBody>
      </p:sp>
      <p:sp>
        <p:nvSpPr>
          <p:cNvPr id="3" name="Content Placeholder 2">
            <a:extLst>
              <a:ext uri="{FF2B5EF4-FFF2-40B4-BE49-F238E27FC236}">
                <a16:creationId xmlns:a16="http://schemas.microsoft.com/office/drawing/2014/main" id="{C9D38363-01A7-544A-9B34-8AFF53008E95}"/>
              </a:ext>
            </a:extLst>
          </p:cNvPr>
          <p:cNvSpPr>
            <a:spLocks noGrp="1"/>
          </p:cNvSpPr>
          <p:nvPr>
            <p:ph idx="1"/>
          </p:nvPr>
        </p:nvSpPr>
        <p:spPr/>
        <p:txBody>
          <a:bodyPr/>
          <a:lstStyle/>
          <a:p>
            <a:r>
              <a:rPr lang="en-US" dirty="0"/>
              <a:t>f we want to try and handle the exception ourselves, we can use a try-catch block. We can handle it by rethrowing our exception</a:t>
            </a:r>
            <a:endParaRPr lang="en-US" b="0" dirty="0">
              <a:effectLst/>
            </a:endParaRPr>
          </a:p>
          <a:p>
            <a:pPr fontAlgn="base"/>
            <a:r>
              <a:rPr lang="en-US" b="1" dirty="0"/>
              <a:t>Java lets us handle subclass exceptions separately, remember to place them higher in the list of catches.</a:t>
            </a:r>
          </a:p>
          <a:p>
            <a:endParaRPr lang="en-US" dirty="0"/>
          </a:p>
        </p:txBody>
      </p:sp>
    </p:spTree>
    <p:extLst>
      <p:ext uri="{BB962C8B-B14F-4D97-AF65-F5344CB8AC3E}">
        <p14:creationId xmlns:p14="http://schemas.microsoft.com/office/powerpoint/2010/main" val="14759648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0947D-2BF5-CB42-8886-5F011D6D086C}"/>
              </a:ext>
            </a:extLst>
          </p:cNvPr>
          <p:cNvSpPr>
            <a:spLocks noGrp="1"/>
          </p:cNvSpPr>
          <p:nvPr>
            <p:ph type="title"/>
          </p:nvPr>
        </p:nvSpPr>
        <p:spPr/>
        <p:txBody>
          <a:bodyPr/>
          <a:lstStyle/>
          <a:p>
            <a:r>
              <a:rPr lang="en-US" dirty="0"/>
              <a:t>Exception Handling </a:t>
            </a:r>
            <a:br>
              <a:rPr lang="en-US" b="0" dirty="0">
                <a:effectLst/>
              </a:rPr>
            </a:br>
            <a:r>
              <a:rPr lang="en-US" dirty="0"/>
              <a:t>- </a:t>
            </a:r>
            <a:r>
              <a:rPr lang="en-US" i="1" dirty="0"/>
              <a:t>finally</a:t>
            </a:r>
            <a:r>
              <a:rPr lang="en-US" dirty="0"/>
              <a:t> </a:t>
            </a:r>
          </a:p>
        </p:txBody>
      </p:sp>
      <p:pic>
        <p:nvPicPr>
          <p:cNvPr id="10244" name="Picture 4">
            <a:extLst>
              <a:ext uri="{FF2B5EF4-FFF2-40B4-BE49-F238E27FC236}">
                <a16:creationId xmlns:a16="http://schemas.microsoft.com/office/drawing/2014/main" id="{2A707D63-2569-8B42-BBDC-CF4E7AD410F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98800" y="2382044"/>
            <a:ext cx="5994400" cy="323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89482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D568-577C-8646-946F-0657F22480AC}"/>
              </a:ext>
            </a:extLst>
          </p:cNvPr>
          <p:cNvSpPr>
            <a:spLocks noGrp="1"/>
          </p:cNvSpPr>
          <p:nvPr>
            <p:ph type="title"/>
          </p:nvPr>
        </p:nvSpPr>
        <p:spPr/>
        <p:txBody>
          <a:bodyPr/>
          <a:lstStyle/>
          <a:p>
            <a:r>
              <a:rPr lang="en-US" dirty="0"/>
              <a:t>Java Collections</a:t>
            </a:r>
          </a:p>
        </p:txBody>
      </p:sp>
      <p:pic>
        <p:nvPicPr>
          <p:cNvPr id="11266" name="Picture 2">
            <a:extLst>
              <a:ext uri="{FF2B5EF4-FFF2-40B4-BE49-F238E27FC236}">
                <a16:creationId xmlns:a16="http://schemas.microsoft.com/office/drawing/2014/main" id="{B0094D2A-4D57-1749-AC72-DFD25F7BFCB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93729" y="1825625"/>
            <a:ext cx="5204541"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3532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Freeform: Shape 7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BF55DAC-6354-EC43-9D30-E21CF76780F7}"/>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3700" kern="1200">
                <a:solidFill>
                  <a:srgbClr val="FFFFFF"/>
                </a:solidFill>
                <a:latin typeface="+mj-lt"/>
                <a:ea typeface="+mj-ea"/>
                <a:cs typeface="+mj-cs"/>
              </a:rPr>
              <a:t>Object Oriented Programming</a:t>
            </a:r>
          </a:p>
        </p:txBody>
      </p:sp>
      <p:pic>
        <p:nvPicPr>
          <p:cNvPr id="1026" name="Picture 2">
            <a:extLst>
              <a:ext uri="{FF2B5EF4-FFF2-40B4-BE49-F238E27FC236}">
                <a16:creationId xmlns:a16="http://schemas.microsoft.com/office/drawing/2014/main" id="{ADF1BB6C-BF0A-A54A-8E44-F9BF2EE6556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323814" y="467208"/>
            <a:ext cx="5582976" cy="5923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05284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65B5A-5D82-504C-9FAE-3B4E94A15C14}"/>
              </a:ext>
            </a:extLst>
          </p:cNvPr>
          <p:cNvSpPr>
            <a:spLocks noGrp="1"/>
          </p:cNvSpPr>
          <p:nvPr>
            <p:ph type="title"/>
          </p:nvPr>
        </p:nvSpPr>
        <p:spPr/>
        <p:txBody>
          <a:bodyPr>
            <a:normAutofit/>
          </a:bodyPr>
          <a:lstStyle/>
          <a:p>
            <a:r>
              <a:rPr lang="en-US" dirty="0"/>
              <a:t>The List Interface</a:t>
            </a:r>
            <a:br>
              <a:rPr lang="en-US" dirty="0"/>
            </a:br>
            <a:r>
              <a:rPr lang="en-US" dirty="0"/>
              <a:t>The </a:t>
            </a:r>
            <a:r>
              <a:rPr lang="en-US" dirty="0" err="1"/>
              <a:t>ArrayList</a:t>
            </a:r>
            <a:r>
              <a:rPr lang="en-US" dirty="0"/>
              <a:t> Class and The LinkedList Class</a:t>
            </a:r>
          </a:p>
        </p:txBody>
      </p:sp>
      <p:sp>
        <p:nvSpPr>
          <p:cNvPr id="3" name="Content Placeholder 2">
            <a:extLst>
              <a:ext uri="{FF2B5EF4-FFF2-40B4-BE49-F238E27FC236}">
                <a16:creationId xmlns:a16="http://schemas.microsoft.com/office/drawing/2014/main" id="{D8C46B66-C34C-7D45-925F-770F3A9B595E}"/>
              </a:ext>
            </a:extLst>
          </p:cNvPr>
          <p:cNvSpPr>
            <a:spLocks noGrp="1"/>
          </p:cNvSpPr>
          <p:nvPr>
            <p:ph idx="1"/>
          </p:nvPr>
        </p:nvSpPr>
        <p:spPr/>
        <p:txBody>
          <a:bodyPr/>
          <a:lstStyle/>
          <a:p>
            <a:r>
              <a:rPr lang="en-US" dirty="0"/>
              <a:t>The </a:t>
            </a:r>
            <a:r>
              <a:rPr lang="en-US" b="1" dirty="0"/>
              <a:t>List interface </a:t>
            </a:r>
            <a:r>
              <a:rPr lang="en-US" dirty="0"/>
              <a:t>extends Collection and declares the behavior of a collection that stores a sequence of elements.</a:t>
            </a:r>
            <a:endParaRPr lang="en-US" b="0" dirty="0">
              <a:effectLst/>
            </a:endParaRPr>
          </a:p>
          <a:p>
            <a:pPr fontAlgn="base"/>
            <a:r>
              <a:rPr lang="en-US" dirty="0"/>
              <a:t>The </a:t>
            </a:r>
            <a:r>
              <a:rPr lang="en-US" b="1" dirty="0" err="1"/>
              <a:t>ArrayList</a:t>
            </a:r>
            <a:r>
              <a:rPr lang="en-US" b="1" dirty="0"/>
              <a:t> class</a:t>
            </a:r>
            <a:r>
              <a:rPr lang="en-US" dirty="0"/>
              <a:t>  Implements a dynamic array by extending </a:t>
            </a:r>
            <a:r>
              <a:rPr lang="en-US" dirty="0" err="1"/>
              <a:t>AbstractList</a:t>
            </a:r>
            <a:r>
              <a:rPr lang="en-US" dirty="0"/>
              <a:t> and implements the List interface.</a:t>
            </a:r>
          </a:p>
          <a:p>
            <a:pPr fontAlgn="base"/>
            <a:r>
              <a:rPr lang="en-US" dirty="0"/>
              <a:t>The </a:t>
            </a:r>
            <a:r>
              <a:rPr lang="en-US" b="1" dirty="0"/>
              <a:t>LinkedList class</a:t>
            </a:r>
            <a:r>
              <a:rPr lang="en-US" dirty="0"/>
              <a:t> implements a linked list by extending  </a:t>
            </a:r>
            <a:r>
              <a:rPr lang="en-US" dirty="0" err="1"/>
              <a:t>AbstractSequentialList</a:t>
            </a:r>
            <a:r>
              <a:rPr lang="en-US" dirty="0"/>
              <a:t> and implements the List interface.</a:t>
            </a:r>
          </a:p>
          <a:p>
            <a:endParaRPr lang="en-US" dirty="0"/>
          </a:p>
        </p:txBody>
      </p:sp>
    </p:spTree>
    <p:extLst>
      <p:ext uri="{BB962C8B-B14F-4D97-AF65-F5344CB8AC3E}">
        <p14:creationId xmlns:p14="http://schemas.microsoft.com/office/powerpoint/2010/main" val="42001863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AB37F-BEB7-E24D-8BDA-C73F33FBAD70}"/>
              </a:ext>
            </a:extLst>
          </p:cNvPr>
          <p:cNvSpPr>
            <a:spLocks noGrp="1"/>
          </p:cNvSpPr>
          <p:nvPr>
            <p:ph type="title"/>
          </p:nvPr>
        </p:nvSpPr>
        <p:spPr/>
        <p:txBody>
          <a:bodyPr>
            <a:normAutofit/>
          </a:bodyPr>
          <a:lstStyle/>
          <a:p>
            <a:r>
              <a:rPr lang="en-US" dirty="0"/>
              <a:t>The Set Interface</a:t>
            </a:r>
            <a:br>
              <a:rPr lang="en-US" dirty="0"/>
            </a:br>
            <a:r>
              <a:rPr lang="en-US" dirty="0"/>
              <a:t>The HashSet Class and The </a:t>
            </a:r>
            <a:r>
              <a:rPr lang="en-US" dirty="0" err="1"/>
              <a:t>TreeSet</a:t>
            </a:r>
            <a:r>
              <a:rPr lang="en-US" dirty="0"/>
              <a:t> Class</a:t>
            </a:r>
          </a:p>
        </p:txBody>
      </p:sp>
      <p:sp>
        <p:nvSpPr>
          <p:cNvPr id="3" name="Content Placeholder 2">
            <a:extLst>
              <a:ext uri="{FF2B5EF4-FFF2-40B4-BE49-F238E27FC236}">
                <a16:creationId xmlns:a16="http://schemas.microsoft.com/office/drawing/2014/main" id="{0F8E7638-2521-FD45-BFE6-4A4E9A15FB5B}"/>
              </a:ext>
            </a:extLst>
          </p:cNvPr>
          <p:cNvSpPr>
            <a:spLocks noGrp="1"/>
          </p:cNvSpPr>
          <p:nvPr>
            <p:ph idx="1"/>
          </p:nvPr>
        </p:nvSpPr>
        <p:spPr/>
        <p:txBody>
          <a:bodyPr/>
          <a:lstStyle/>
          <a:p>
            <a:r>
              <a:rPr lang="en-US" b="1" dirty="0"/>
              <a:t>Set</a:t>
            </a:r>
            <a:r>
              <a:rPr lang="en-US" dirty="0"/>
              <a:t> extends Collection to handle sets, which must contain unique elements.</a:t>
            </a:r>
            <a:endParaRPr lang="en-US" b="0" dirty="0">
              <a:effectLst/>
            </a:endParaRPr>
          </a:p>
          <a:p>
            <a:pPr fontAlgn="base"/>
            <a:r>
              <a:rPr lang="en-US" b="1" dirty="0"/>
              <a:t>HashSet</a:t>
            </a:r>
            <a:r>
              <a:rPr lang="en-US" dirty="0"/>
              <a:t> extends </a:t>
            </a:r>
            <a:r>
              <a:rPr lang="en-US" dirty="0" err="1"/>
              <a:t>AbstractSet</a:t>
            </a:r>
            <a:r>
              <a:rPr lang="en-US" dirty="0"/>
              <a:t> for use with a hash table and implements the Set interface</a:t>
            </a:r>
            <a:endParaRPr lang="en-US" b="1" dirty="0"/>
          </a:p>
          <a:p>
            <a:r>
              <a:rPr lang="en-US" b="1" dirty="0" err="1"/>
              <a:t>TreeSet</a:t>
            </a:r>
            <a:r>
              <a:rPr lang="en-US" dirty="0"/>
              <a:t> provides an implementation of the Set interface that uses a tree for storage. </a:t>
            </a:r>
          </a:p>
        </p:txBody>
      </p:sp>
    </p:spTree>
    <p:extLst>
      <p:ext uri="{BB962C8B-B14F-4D97-AF65-F5344CB8AC3E}">
        <p14:creationId xmlns:p14="http://schemas.microsoft.com/office/powerpoint/2010/main" val="38585569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64128-09AF-B744-BBCF-B2982AC6CCD1}"/>
              </a:ext>
            </a:extLst>
          </p:cNvPr>
          <p:cNvSpPr>
            <a:spLocks noGrp="1"/>
          </p:cNvSpPr>
          <p:nvPr>
            <p:ph type="title"/>
          </p:nvPr>
        </p:nvSpPr>
        <p:spPr/>
        <p:txBody>
          <a:bodyPr>
            <a:normAutofit/>
          </a:bodyPr>
          <a:lstStyle/>
          <a:p>
            <a:r>
              <a:rPr lang="en-US" dirty="0"/>
              <a:t>The Map Interface</a:t>
            </a:r>
            <a:br>
              <a:rPr lang="en-US" dirty="0"/>
            </a:br>
            <a:r>
              <a:rPr lang="en-US" dirty="0"/>
              <a:t>The HashMap Class and The </a:t>
            </a:r>
            <a:r>
              <a:rPr lang="en-US" dirty="0" err="1"/>
              <a:t>TreeMap</a:t>
            </a:r>
            <a:r>
              <a:rPr lang="en-US" dirty="0"/>
              <a:t> Class</a:t>
            </a:r>
          </a:p>
        </p:txBody>
      </p:sp>
      <p:sp>
        <p:nvSpPr>
          <p:cNvPr id="3" name="Content Placeholder 2">
            <a:extLst>
              <a:ext uri="{FF2B5EF4-FFF2-40B4-BE49-F238E27FC236}">
                <a16:creationId xmlns:a16="http://schemas.microsoft.com/office/drawing/2014/main" id="{A4FD2BE2-188C-FD40-8B8B-2CA4EBE3107E}"/>
              </a:ext>
            </a:extLst>
          </p:cNvPr>
          <p:cNvSpPr>
            <a:spLocks noGrp="1"/>
          </p:cNvSpPr>
          <p:nvPr>
            <p:ph idx="1"/>
          </p:nvPr>
        </p:nvSpPr>
        <p:spPr/>
        <p:txBody>
          <a:bodyPr/>
          <a:lstStyle/>
          <a:p>
            <a:r>
              <a:rPr lang="en-US" dirty="0"/>
              <a:t>The </a:t>
            </a:r>
            <a:r>
              <a:rPr lang="en-US" b="1" dirty="0"/>
              <a:t>Map interface </a:t>
            </a:r>
            <a:r>
              <a:rPr lang="en-US" dirty="0"/>
              <a:t>maps unique keys to values.</a:t>
            </a:r>
            <a:endParaRPr lang="en-US" b="0" dirty="0">
              <a:effectLst/>
            </a:endParaRPr>
          </a:p>
          <a:p>
            <a:pPr fontAlgn="base"/>
            <a:r>
              <a:rPr lang="en-US" dirty="0"/>
              <a:t>Given a key and a value, you can store the value in a Map object. After the value is stored, you can retrieve it by using its key.</a:t>
            </a:r>
          </a:p>
          <a:p>
            <a:pPr fontAlgn="base"/>
            <a:r>
              <a:rPr lang="en-US" dirty="0"/>
              <a:t>The </a:t>
            </a:r>
            <a:r>
              <a:rPr lang="en-US" dirty="0" err="1"/>
              <a:t>TreeMap</a:t>
            </a:r>
            <a:r>
              <a:rPr lang="en-US" dirty="0"/>
              <a:t> class implements the Map interface by using a tree. A </a:t>
            </a:r>
            <a:r>
              <a:rPr lang="en-US" dirty="0" err="1"/>
              <a:t>TreeMap</a:t>
            </a:r>
            <a:r>
              <a:rPr lang="en-US" dirty="0"/>
              <a:t> provides an efficient means of storing key/value pairs in sorted order and allows rapid retrieval.</a:t>
            </a:r>
          </a:p>
          <a:p>
            <a:endParaRPr lang="en-US" dirty="0"/>
          </a:p>
        </p:txBody>
      </p:sp>
    </p:spTree>
    <p:extLst>
      <p:ext uri="{BB962C8B-B14F-4D97-AF65-F5344CB8AC3E}">
        <p14:creationId xmlns:p14="http://schemas.microsoft.com/office/powerpoint/2010/main" val="34876507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3BFF4-57D5-F44B-8A33-424D3E7378FB}"/>
              </a:ext>
            </a:extLst>
          </p:cNvPr>
          <p:cNvSpPr>
            <a:spLocks noGrp="1"/>
          </p:cNvSpPr>
          <p:nvPr>
            <p:ph type="title"/>
          </p:nvPr>
        </p:nvSpPr>
        <p:spPr/>
        <p:txBody>
          <a:bodyPr>
            <a:normAutofit/>
          </a:bodyPr>
          <a:lstStyle/>
          <a:p>
            <a:r>
              <a:rPr lang="en-US" dirty="0"/>
              <a:t>The Stack Class</a:t>
            </a:r>
          </a:p>
        </p:txBody>
      </p:sp>
      <p:sp>
        <p:nvSpPr>
          <p:cNvPr id="3" name="Content Placeholder 2">
            <a:extLst>
              <a:ext uri="{FF2B5EF4-FFF2-40B4-BE49-F238E27FC236}">
                <a16:creationId xmlns:a16="http://schemas.microsoft.com/office/drawing/2014/main" id="{ED90F4D9-63E3-3042-9432-0663FDD460DB}"/>
              </a:ext>
            </a:extLst>
          </p:cNvPr>
          <p:cNvSpPr>
            <a:spLocks noGrp="1"/>
          </p:cNvSpPr>
          <p:nvPr>
            <p:ph idx="1"/>
          </p:nvPr>
        </p:nvSpPr>
        <p:spPr/>
        <p:txBody>
          <a:bodyPr/>
          <a:lstStyle/>
          <a:p>
            <a:pPr fontAlgn="base"/>
            <a:r>
              <a:rPr lang="en-US" dirty="0"/>
              <a:t>Stack is a subclass of Vector that implements a standard last-in, first-out stack.</a:t>
            </a:r>
          </a:p>
          <a:p>
            <a:pPr fontAlgn="base"/>
            <a:r>
              <a:rPr lang="en-US" b="1" dirty="0"/>
              <a:t>Object peek( )</a:t>
            </a:r>
          </a:p>
          <a:p>
            <a:pPr fontAlgn="base"/>
            <a:r>
              <a:rPr lang="en-US" dirty="0"/>
              <a:t>Returns the element on the top of the stack, but does not remove it.</a:t>
            </a:r>
          </a:p>
          <a:p>
            <a:pPr fontAlgn="base"/>
            <a:r>
              <a:rPr lang="en-US" b="1" dirty="0"/>
              <a:t>Object pop( )</a:t>
            </a:r>
          </a:p>
          <a:p>
            <a:pPr fontAlgn="base"/>
            <a:r>
              <a:rPr lang="en-US" dirty="0"/>
              <a:t>Returns the element on the top of the stack, removing it in the process.</a:t>
            </a:r>
          </a:p>
          <a:p>
            <a:pPr fontAlgn="base"/>
            <a:r>
              <a:rPr lang="en-US" b="1" dirty="0"/>
              <a:t>Object push(Object element)</a:t>
            </a:r>
          </a:p>
          <a:p>
            <a:pPr fontAlgn="base"/>
            <a:r>
              <a:rPr lang="en-US" dirty="0"/>
              <a:t>Pushes the element onto the stack. Element is also returned.</a:t>
            </a:r>
          </a:p>
          <a:p>
            <a:endParaRPr lang="en-US" dirty="0"/>
          </a:p>
        </p:txBody>
      </p:sp>
    </p:spTree>
    <p:extLst>
      <p:ext uri="{BB962C8B-B14F-4D97-AF65-F5344CB8AC3E}">
        <p14:creationId xmlns:p14="http://schemas.microsoft.com/office/powerpoint/2010/main" val="32942579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74873-E1F3-2948-9C92-0A0F640D8FA5}"/>
              </a:ext>
            </a:extLst>
          </p:cNvPr>
          <p:cNvSpPr>
            <a:spLocks noGrp="1"/>
          </p:cNvSpPr>
          <p:nvPr>
            <p:ph type="title"/>
          </p:nvPr>
        </p:nvSpPr>
        <p:spPr/>
        <p:txBody>
          <a:bodyPr/>
          <a:lstStyle/>
          <a:p>
            <a:r>
              <a:rPr lang="en-US" dirty="0" err="1"/>
              <a:t>Lamda</a:t>
            </a:r>
            <a:r>
              <a:rPr lang="en-US" dirty="0"/>
              <a:t> Expressions</a:t>
            </a:r>
          </a:p>
        </p:txBody>
      </p:sp>
      <p:sp>
        <p:nvSpPr>
          <p:cNvPr id="3" name="Content Placeholder 2">
            <a:extLst>
              <a:ext uri="{FF2B5EF4-FFF2-40B4-BE49-F238E27FC236}">
                <a16:creationId xmlns:a16="http://schemas.microsoft.com/office/drawing/2014/main" id="{84471AC8-3AC9-4248-A622-D33855E24CE5}"/>
              </a:ext>
            </a:extLst>
          </p:cNvPr>
          <p:cNvSpPr>
            <a:spLocks noGrp="1"/>
          </p:cNvSpPr>
          <p:nvPr>
            <p:ph idx="1"/>
          </p:nvPr>
        </p:nvSpPr>
        <p:spPr/>
        <p:txBody>
          <a:bodyPr/>
          <a:lstStyle/>
          <a:p>
            <a:pPr fontAlgn="base"/>
            <a:r>
              <a:rPr lang="en-US" dirty="0"/>
              <a:t>A block of code that you can pass around so it can be executed later, once or multiple times.</a:t>
            </a:r>
          </a:p>
          <a:p>
            <a:pPr fontAlgn="base"/>
            <a:r>
              <a:rPr lang="en-US" dirty="0"/>
              <a:t>Anonymous methods.</a:t>
            </a:r>
          </a:p>
          <a:p>
            <a:r>
              <a:rPr lang="en-US"/>
              <a:t>Reduce verbosity caused by anonymous classes.</a:t>
            </a:r>
          </a:p>
        </p:txBody>
      </p:sp>
    </p:spTree>
    <p:extLst>
      <p:ext uri="{BB962C8B-B14F-4D97-AF65-F5344CB8AC3E}">
        <p14:creationId xmlns:p14="http://schemas.microsoft.com/office/powerpoint/2010/main" val="3826195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E86D69-6882-0A49-9113-3C33B547BE4C}"/>
              </a:ext>
            </a:extLst>
          </p:cNvPr>
          <p:cNvSpPr>
            <a:spLocks noGrp="1"/>
          </p:cNvSpPr>
          <p:nvPr>
            <p:ph type="title"/>
          </p:nvPr>
        </p:nvSpPr>
        <p:spPr>
          <a:xfrm>
            <a:off x="594360" y="637125"/>
            <a:ext cx="3802276" cy="5256371"/>
          </a:xfrm>
        </p:spPr>
        <p:txBody>
          <a:bodyPr>
            <a:normAutofit/>
          </a:bodyPr>
          <a:lstStyle/>
          <a:p>
            <a:r>
              <a:rPr lang="en-US" sz="4800" dirty="0">
                <a:solidFill>
                  <a:schemeClr val="bg1"/>
                </a:solidFill>
              </a:rPr>
              <a:t>Class, object, methods, and instance variables</a:t>
            </a:r>
            <a:br>
              <a:rPr lang="en-US" sz="4800" dirty="0">
                <a:solidFill>
                  <a:schemeClr val="bg1"/>
                </a:solidFill>
              </a:rPr>
            </a:br>
            <a:endParaRPr lang="en-US" sz="4800" dirty="0">
              <a:solidFill>
                <a:schemeClr val="bg1"/>
              </a:solidFill>
            </a:endParaRPr>
          </a:p>
        </p:txBody>
      </p:sp>
      <p:graphicFrame>
        <p:nvGraphicFramePr>
          <p:cNvPr id="5" name="Content Placeholder 2">
            <a:extLst>
              <a:ext uri="{FF2B5EF4-FFF2-40B4-BE49-F238E27FC236}">
                <a16:creationId xmlns:a16="http://schemas.microsoft.com/office/drawing/2014/main" id="{96FAED23-6E61-498F-B307-0E6FC735F0B4}"/>
              </a:ext>
            </a:extLst>
          </p:cNvPr>
          <p:cNvGraphicFramePr>
            <a:graphicFrameLocks noGrp="1"/>
          </p:cNvGraphicFramePr>
          <p:nvPr>
            <p:ph idx="1"/>
            <p:extLst>
              <p:ext uri="{D42A27DB-BD31-4B8C-83A1-F6EECF244321}">
                <p14:modId xmlns:p14="http://schemas.microsoft.com/office/powerpoint/2010/main" val="413727377"/>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96455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26442-4863-7046-8503-B3D48C19C9F0}"/>
              </a:ext>
            </a:extLst>
          </p:cNvPr>
          <p:cNvSpPr>
            <a:spLocks noGrp="1"/>
          </p:cNvSpPr>
          <p:nvPr>
            <p:ph type="title"/>
          </p:nvPr>
        </p:nvSpPr>
        <p:spPr/>
        <p:txBody>
          <a:bodyPr>
            <a:normAutofit/>
          </a:bodyPr>
          <a:lstStyle/>
          <a:p>
            <a:r>
              <a:rPr lang="en-US" dirty="0"/>
              <a:t>Java Modifiers</a:t>
            </a:r>
          </a:p>
        </p:txBody>
      </p:sp>
      <p:sp>
        <p:nvSpPr>
          <p:cNvPr id="3" name="Content Placeholder 2">
            <a:extLst>
              <a:ext uri="{FF2B5EF4-FFF2-40B4-BE49-F238E27FC236}">
                <a16:creationId xmlns:a16="http://schemas.microsoft.com/office/drawing/2014/main" id="{E8D9D8A2-92E7-0643-8FD7-B2FBA2CD7F76}"/>
              </a:ext>
            </a:extLst>
          </p:cNvPr>
          <p:cNvSpPr>
            <a:spLocks noGrp="1"/>
          </p:cNvSpPr>
          <p:nvPr>
            <p:ph idx="1"/>
          </p:nvPr>
        </p:nvSpPr>
        <p:spPr/>
        <p:txBody>
          <a:bodyPr/>
          <a:lstStyle/>
          <a:p>
            <a:pPr fontAlgn="base"/>
            <a:r>
              <a:rPr lang="en-US" b="1" dirty="0"/>
              <a:t>Access Modifiers</a:t>
            </a:r>
            <a:r>
              <a:rPr lang="en-US" dirty="0"/>
              <a:t> − default, public , protected, private</a:t>
            </a:r>
            <a:endParaRPr lang="en-US" b="1" dirty="0"/>
          </a:p>
          <a:p>
            <a:pPr fontAlgn="base"/>
            <a:r>
              <a:rPr lang="en-US" dirty="0"/>
              <a:t>Visible to the package, the default. No modifiers are needed.</a:t>
            </a:r>
          </a:p>
          <a:p>
            <a:pPr fontAlgn="base"/>
            <a:r>
              <a:rPr lang="en-US" dirty="0"/>
              <a:t>Visible to the class only (private).</a:t>
            </a:r>
          </a:p>
          <a:p>
            <a:pPr fontAlgn="base"/>
            <a:r>
              <a:rPr lang="en-US" dirty="0"/>
              <a:t>Visible to the world (public).</a:t>
            </a:r>
          </a:p>
          <a:p>
            <a:pPr fontAlgn="base"/>
            <a:r>
              <a:rPr lang="en-US" dirty="0"/>
              <a:t>Visible to the package and all subclasses (protected).</a:t>
            </a:r>
          </a:p>
          <a:p>
            <a:pPr marL="0" indent="0">
              <a:buNone/>
            </a:pPr>
            <a:endParaRPr lang="en-US" dirty="0"/>
          </a:p>
        </p:txBody>
      </p:sp>
    </p:spTree>
    <p:extLst>
      <p:ext uri="{BB962C8B-B14F-4D97-AF65-F5344CB8AC3E}">
        <p14:creationId xmlns:p14="http://schemas.microsoft.com/office/powerpoint/2010/main" val="3573303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FD7F0-BBD3-EC49-BD65-CE60E1A62287}"/>
              </a:ext>
            </a:extLst>
          </p:cNvPr>
          <p:cNvSpPr>
            <a:spLocks noGrp="1"/>
          </p:cNvSpPr>
          <p:nvPr>
            <p:ph type="title"/>
          </p:nvPr>
        </p:nvSpPr>
        <p:spPr/>
        <p:txBody>
          <a:bodyPr>
            <a:normAutofit/>
          </a:bodyPr>
          <a:lstStyle/>
          <a:p>
            <a:r>
              <a:rPr lang="en-US" dirty="0"/>
              <a:t>Basic Datatypes</a:t>
            </a:r>
          </a:p>
        </p:txBody>
      </p:sp>
      <p:sp>
        <p:nvSpPr>
          <p:cNvPr id="3" name="Content Placeholder 2">
            <a:extLst>
              <a:ext uri="{FF2B5EF4-FFF2-40B4-BE49-F238E27FC236}">
                <a16:creationId xmlns:a16="http://schemas.microsoft.com/office/drawing/2014/main" id="{BCF1BE14-66C7-6942-86ED-BA2144EAC914}"/>
              </a:ext>
            </a:extLst>
          </p:cNvPr>
          <p:cNvSpPr>
            <a:spLocks noGrp="1"/>
          </p:cNvSpPr>
          <p:nvPr>
            <p:ph idx="1"/>
          </p:nvPr>
        </p:nvSpPr>
        <p:spPr/>
        <p:txBody>
          <a:bodyPr/>
          <a:lstStyle/>
          <a:p>
            <a:r>
              <a:rPr lang="en-US" dirty="0"/>
              <a:t>Primitive Data Types</a:t>
            </a:r>
            <a:endParaRPr lang="en-US" b="0" dirty="0">
              <a:effectLst/>
            </a:endParaRPr>
          </a:p>
          <a:p>
            <a:r>
              <a:rPr lang="en-US" dirty="0"/>
              <a:t>Reference/Object Data Types</a:t>
            </a:r>
            <a:endParaRPr lang="en-US" b="0" dirty="0">
              <a:effectLst/>
            </a:endParaRPr>
          </a:p>
          <a:p>
            <a:pPr marL="0" indent="0">
              <a:buNone/>
            </a:pPr>
            <a:endParaRPr lang="en-US" dirty="0"/>
          </a:p>
        </p:txBody>
      </p:sp>
    </p:spTree>
    <p:extLst>
      <p:ext uri="{BB962C8B-B14F-4D97-AF65-F5344CB8AC3E}">
        <p14:creationId xmlns:p14="http://schemas.microsoft.com/office/powerpoint/2010/main" val="1108571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F575E-FB73-9D47-B120-CEF8524FA95D}"/>
              </a:ext>
            </a:extLst>
          </p:cNvPr>
          <p:cNvSpPr>
            <a:spLocks noGrp="1"/>
          </p:cNvSpPr>
          <p:nvPr>
            <p:ph type="title"/>
          </p:nvPr>
        </p:nvSpPr>
        <p:spPr/>
        <p:txBody>
          <a:bodyPr>
            <a:normAutofit/>
          </a:bodyPr>
          <a:lstStyle/>
          <a:p>
            <a:r>
              <a:rPr lang="en-US" dirty="0"/>
              <a:t>Primitive Data Types</a:t>
            </a:r>
          </a:p>
        </p:txBody>
      </p:sp>
      <p:sp>
        <p:nvSpPr>
          <p:cNvPr id="3" name="Content Placeholder 2">
            <a:extLst>
              <a:ext uri="{FF2B5EF4-FFF2-40B4-BE49-F238E27FC236}">
                <a16:creationId xmlns:a16="http://schemas.microsoft.com/office/drawing/2014/main" id="{67F0B45E-B048-534B-8C20-D3B08A8758E3}"/>
              </a:ext>
            </a:extLst>
          </p:cNvPr>
          <p:cNvSpPr>
            <a:spLocks noGrp="1"/>
          </p:cNvSpPr>
          <p:nvPr>
            <p:ph idx="1"/>
          </p:nvPr>
        </p:nvSpPr>
        <p:spPr/>
        <p:txBody>
          <a:bodyPr/>
          <a:lstStyle/>
          <a:p>
            <a:r>
              <a:rPr lang="en-US" dirty="0"/>
              <a:t>Byte</a:t>
            </a:r>
          </a:p>
          <a:p>
            <a:r>
              <a:rPr lang="en-US" dirty="0"/>
              <a:t>Short</a:t>
            </a:r>
          </a:p>
          <a:p>
            <a:r>
              <a:rPr lang="en-US" dirty="0"/>
              <a:t>Int</a:t>
            </a:r>
          </a:p>
          <a:p>
            <a:r>
              <a:rPr lang="en-US" dirty="0"/>
              <a:t>Long</a:t>
            </a:r>
          </a:p>
          <a:p>
            <a:r>
              <a:rPr lang="en-US" dirty="0"/>
              <a:t>Float</a:t>
            </a:r>
          </a:p>
          <a:p>
            <a:r>
              <a:rPr lang="en-US" dirty="0"/>
              <a:t>Double</a:t>
            </a:r>
          </a:p>
          <a:p>
            <a:r>
              <a:rPr lang="en-US" dirty="0"/>
              <a:t>Boolean</a:t>
            </a:r>
          </a:p>
          <a:p>
            <a:endParaRPr lang="en-US" dirty="0"/>
          </a:p>
        </p:txBody>
      </p:sp>
    </p:spTree>
    <p:extLst>
      <p:ext uri="{BB962C8B-B14F-4D97-AF65-F5344CB8AC3E}">
        <p14:creationId xmlns:p14="http://schemas.microsoft.com/office/powerpoint/2010/main" val="819623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4784-6CCE-C341-AEEF-BB44DB69D8B2}"/>
              </a:ext>
            </a:extLst>
          </p:cNvPr>
          <p:cNvSpPr>
            <a:spLocks noGrp="1"/>
          </p:cNvSpPr>
          <p:nvPr>
            <p:ph type="title"/>
          </p:nvPr>
        </p:nvSpPr>
        <p:spPr/>
        <p:txBody>
          <a:bodyPr>
            <a:normAutofit/>
          </a:bodyPr>
          <a:lstStyle/>
          <a:p>
            <a:r>
              <a:rPr lang="en-US" dirty="0"/>
              <a:t>Java Variables</a:t>
            </a:r>
          </a:p>
        </p:txBody>
      </p:sp>
      <p:sp>
        <p:nvSpPr>
          <p:cNvPr id="3" name="Content Placeholder 2">
            <a:extLst>
              <a:ext uri="{FF2B5EF4-FFF2-40B4-BE49-F238E27FC236}">
                <a16:creationId xmlns:a16="http://schemas.microsoft.com/office/drawing/2014/main" id="{7E146ED7-61DF-6744-93F6-2352FE317798}"/>
              </a:ext>
            </a:extLst>
          </p:cNvPr>
          <p:cNvSpPr>
            <a:spLocks noGrp="1"/>
          </p:cNvSpPr>
          <p:nvPr>
            <p:ph idx="1"/>
          </p:nvPr>
        </p:nvSpPr>
        <p:spPr/>
        <p:txBody>
          <a:bodyPr/>
          <a:lstStyle/>
          <a:p>
            <a:pPr fontAlgn="base"/>
            <a:r>
              <a:rPr lang="en-US" dirty="0"/>
              <a:t>Local Variables</a:t>
            </a:r>
          </a:p>
          <a:p>
            <a:pPr fontAlgn="base"/>
            <a:r>
              <a:rPr lang="en-US" dirty="0"/>
              <a:t>Class Variables (Static Variables)</a:t>
            </a:r>
          </a:p>
          <a:p>
            <a:pPr fontAlgn="base"/>
            <a:r>
              <a:rPr lang="en-US" dirty="0"/>
              <a:t>Instance Variables (Non-static Variables)</a:t>
            </a:r>
          </a:p>
          <a:p>
            <a:pPr marL="0" indent="0">
              <a:buNone/>
            </a:pPr>
            <a:endParaRPr lang="en-US" dirty="0"/>
          </a:p>
        </p:txBody>
      </p:sp>
    </p:spTree>
    <p:extLst>
      <p:ext uri="{BB962C8B-B14F-4D97-AF65-F5344CB8AC3E}">
        <p14:creationId xmlns:p14="http://schemas.microsoft.com/office/powerpoint/2010/main" val="26947714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TotalTime>
  <Words>1926</Words>
  <Application>Microsoft Macintosh PowerPoint</Application>
  <PresentationFormat>Widescreen</PresentationFormat>
  <Paragraphs>193</Paragraphs>
  <Slides>44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Abel</vt:lpstr>
      <vt:lpstr>Arial</vt:lpstr>
      <vt:lpstr>Calibri</vt:lpstr>
      <vt:lpstr>Calibri Light</vt:lpstr>
      <vt:lpstr>Office Theme</vt:lpstr>
      <vt:lpstr>Info 5100</vt:lpstr>
      <vt:lpstr>Object Oriented Programming</vt:lpstr>
      <vt:lpstr>What is a class</vt:lpstr>
      <vt:lpstr>Object Oriented Programming</vt:lpstr>
      <vt:lpstr>Class, object, methods, and instance variables </vt:lpstr>
      <vt:lpstr>Java Modifiers</vt:lpstr>
      <vt:lpstr>Basic Datatypes</vt:lpstr>
      <vt:lpstr>Primitive Data Types</vt:lpstr>
      <vt:lpstr>Java Variables</vt:lpstr>
      <vt:lpstr>Arrays</vt:lpstr>
      <vt:lpstr>Decision Making</vt:lpstr>
      <vt:lpstr>String Class</vt:lpstr>
      <vt:lpstr>Creating an Object </vt:lpstr>
      <vt:lpstr>Destructor</vt:lpstr>
      <vt:lpstr>Garbage Collector</vt:lpstr>
      <vt:lpstr>Java OOP Principles</vt:lpstr>
      <vt:lpstr>Encapsulation</vt:lpstr>
      <vt:lpstr>Advantages of Encapsulation</vt:lpstr>
      <vt:lpstr>Abstraction</vt:lpstr>
      <vt:lpstr>Ways to Achieve Abstraction</vt:lpstr>
      <vt:lpstr>Abstract Methods and Classes</vt:lpstr>
      <vt:lpstr>Interfaces</vt:lpstr>
      <vt:lpstr>Advantages of Abstraction</vt:lpstr>
      <vt:lpstr>Inheritance</vt:lpstr>
      <vt:lpstr>Super Keyword</vt:lpstr>
      <vt:lpstr>Static Method</vt:lpstr>
      <vt:lpstr>Inheritance</vt:lpstr>
      <vt:lpstr>Final keyword</vt:lpstr>
      <vt:lpstr>Scope of Variables In Java</vt:lpstr>
      <vt:lpstr>Member Variables (Class Level Scope)</vt:lpstr>
      <vt:lpstr>Packages</vt:lpstr>
      <vt:lpstr>Built in packages</vt:lpstr>
      <vt:lpstr>Name conflict</vt:lpstr>
      <vt:lpstr>Exception Handling</vt:lpstr>
      <vt:lpstr>Exception Hierarchy</vt:lpstr>
      <vt:lpstr>Exception Handling - throws</vt:lpstr>
      <vt:lpstr>Exception Handling  - try and catch </vt:lpstr>
      <vt:lpstr>Exception Handling  - finally </vt:lpstr>
      <vt:lpstr>Java Collections</vt:lpstr>
      <vt:lpstr>The List Interface The ArrayList Class and The LinkedList Class</vt:lpstr>
      <vt:lpstr>The Set Interface The HashSet Class and The TreeSet Class</vt:lpstr>
      <vt:lpstr>The Map Interface The HashMap Class and The TreeMap Class</vt:lpstr>
      <vt:lpstr>The Stack Class</vt:lpstr>
      <vt:lpstr>Lamda Expressions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 5100</dc:title>
  <dc:creator>Ashish, Ashish</dc:creator>
  <cp:lastModifiedBy>Ashish, Ashish</cp:lastModifiedBy>
  <cp:revision>2</cp:revision>
  <dcterms:created xsi:type="dcterms:W3CDTF">2021-12-01T01:01:19Z</dcterms:created>
  <dcterms:modified xsi:type="dcterms:W3CDTF">2021-12-01T05:17:50Z</dcterms:modified>
</cp:coreProperties>
</file>