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80" r:id="rId18"/>
    <p:sldId id="270" r:id="rId19"/>
    <p:sldId id="276" r:id="rId20"/>
    <p:sldId id="277" r:id="rId21"/>
    <p:sldId id="279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3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175D9A7-F9C6-4424-BBB4-F5A9488571E2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65CE75D-72F5-41F2-A65B-405D464B2CD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303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5D9A7-F9C6-4424-BBB4-F5A9488571E2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CE75D-72F5-41F2-A65B-405D464B2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59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5D9A7-F9C6-4424-BBB4-F5A9488571E2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CE75D-72F5-41F2-A65B-405D464B2CD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144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5D9A7-F9C6-4424-BBB4-F5A9488571E2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CE75D-72F5-41F2-A65B-405D464B2CD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147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5D9A7-F9C6-4424-BBB4-F5A9488571E2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CE75D-72F5-41F2-A65B-405D464B2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34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5D9A7-F9C6-4424-BBB4-F5A9488571E2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CE75D-72F5-41F2-A65B-405D464B2CD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6008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5D9A7-F9C6-4424-BBB4-F5A9488571E2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CE75D-72F5-41F2-A65B-405D464B2CD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961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5D9A7-F9C6-4424-BBB4-F5A9488571E2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CE75D-72F5-41F2-A65B-405D464B2CD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2893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5D9A7-F9C6-4424-BBB4-F5A9488571E2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CE75D-72F5-41F2-A65B-405D464B2CD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753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5D9A7-F9C6-4424-BBB4-F5A9488571E2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CE75D-72F5-41F2-A65B-405D464B2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27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5D9A7-F9C6-4424-BBB4-F5A9488571E2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CE75D-72F5-41F2-A65B-405D464B2CD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03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5D9A7-F9C6-4424-BBB4-F5A9488571E2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CE75D-72F5-41F2-A65B-405D464B2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683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5D9A7-F9C6-4424-BBB4-F5A9488571E2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CE75D-72F5-41F2-A65B-405D464B2CD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82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5D9A7-F9C6-4424-BBB4-F5A9488571E2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CE75D-72F5-41F2-A65B-405D464B2CD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584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5D9A7-F9C6-4424-BBB4-F5A9488571E2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CE75D-72F5-41F2-A65B-405D464B2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681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5D9A7-F9C6-4424-BBB4-F5A9488571E2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CE75D-72F5-41F2-A65B-405D464B2CD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169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5D9A7-F9C6-4424-BBB4-F5A9488571E2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CE75D-72F5-41F2-A65B-405D464B2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08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175D9A7-F9C6-4424-BBB4-F5A9488571E2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65CE75D-72F5-41F2-A65B-405D464B2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224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6B271D-5B6C-5431-C11C-F68D929BB77E}"/>
              </a:ext>
            </a:extLst>
          </p:cNvPr>
          <p:cNvSpPr txBox="1"/>
          <p:nvPr/>
        </p:nvSpPr>
        <p:spPr>
          <a:xfrm>
            <a:off x="1588322" y="1743958"/>
            <a:ext cx="9015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1 : SOLVING BLOXORZ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D25650-DB22-6298-6372-12D5072D2DD5}"/>
              </a:ext>
            </a:extLst>
          </p:cNvPr>
          <p:cNvSpPr txBox="1"/>
          <p:nvPr/>
        </p:nvSpPr>
        <p:spPr>
          <a:xfrm>
            <a:off x="1348034" y="4144547"/>
            <a:ext cx="10482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ARTIFICIAL INTELLIGENCE (CO3061)</a:t>
            </a:r>
          </a:p>
        </p:txBody>
      </p:sp>
    </p:spTree>
    <p:extLst>
      <p:ext uri="{BB962C8B-B14F-4D97-AF65-F5344CB8AC3E}">
        <p14:creationId xmlns:p14="http://schemas.microsoft.com/office/powerpoint/2010/main" val="2801204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CA247F-568D-585F-E912-892EAE9A91DD}"/>
              </a:ext>
            </a:extLst>
          </p:cNvPr>
          <p:cNvSpPr txBox="1"/>
          <p:nvPr/>
        </p:nvSpPr>
        <p:spPr>
          <a:xfrm>
            <a:off x="3178832" y="727815"/>
            <a:ext cx="5978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MONTE CARLO TREE SEARCH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33B273-952B-EB36-C20F-8B2B505D0E66}"/>
              </a:ext>
            </a:extLst>
          </p:cNvPr>
          <p:cNvSpPr txBox="1"/>
          <p:nvPr/>
        </p:nvSpPr>
        <p:spPr>
          <a:xfrm>
            <a:off x="742166" y="1587571"/>
            <a:ext cx="6505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 main steps : selection – expansion – simulation - backpropagation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AC0D10-2224-83C6-9BAF-89E702B3FDD2}"/>
              </a:ext>
            </a:extLst>
          </p:cNvPr>
          <p:cNvSpPr txBox="1"/>
          <p:nvPr/>
        </p:nvSpPr>
        <p:spPr>
          <a:xfrm>
            <a:off x="742166" y="2338588"/>
            <a:ext cx="10295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traverses the tree from the root to a leaf node, using a selection policy to choose which child nodes to visit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6A04C2-03B2-3629-7D01-430544F0D60D}"/>
              </a:ext>
            </a:extLst>
          </p:cNvPr>
          <p:cNvSpPr txBox="1"/>
          <p:nvPr/>
        </p:nvSpPr>
        <p:spPr>
          <a:xfrm>
            <a:off x="742166" y="3367622"/>
            <a:ext cx="520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Expansion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adds one or more child nodes to the tree.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2C3F93-0021-6897-1FED-A75D701E3DDF}"/>
              </a:ext>
            </a:extLst>
          </p:cNvPr>
          <p:cNvSpPr txBox="1"/>
          <p:nvPr/>
        </p:nvSpPr>
        <p:spPr>
          <a:xfrm>
            <a:off x="742166" y="4119657"/>
            <a:ext cx="10295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Simulation : </a:t>
            </a:r>
            <a: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plays out a random sequence of actions from the newly added node until the end of the game is reached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31C5D8-3B9C-3A43-21D8-ABDE28B2284F}"/>
              </a:ext>
            </a:extLst>
          </p:cNvPr>
          <p:cNvSpPr txBox="1"/>
          <p:nvPr/>
        </p:nvSpPr>
        <p:spPr>
          <a:xfrm>
            <a:off x="742166" y="5148691"/>
            <a:ext cx="10116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Backpropagation : t</a:t>
            </a:r>
            <a: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statistics collected during the simulation are propagated back up the tree to update the expected rewards of each visited node.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7334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B9204F-BDEB-C058-DC03-636253E7F5ED}"/>
              </a:ext>
            </a:extLst>
          </p:cNvPr>
          <p:cNvSpPr txBox="1"/>
          <p:nvPr/>
        </p:nvSpPr>
        <p:spPr>
          <a:xfrm>
            <a:off x="3464734" y="3044858"/>
            <a:ext cx="52625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: INIT GAME</a:t>
            </a:r>
          </a:p>
        </p:txBody>
      </p:sp>
    </p:spTree>
    <p:extLst>
      <p:ext uri="{BB962C8B-B14F-4D97-AF65-F5344CB8AC3E}">
        <p14:creationId xmlns:p14="http://schemas.microsoft.com/office/powerpoint/2010/main" val="3716341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62EC94-4933-8DF4-1640-FEC687845A9A}"/>
              </a:ext>
            </a:extLst>
          </p:cNvPr>
          <p:cNvSpPr txBox="1"/>
          <p:nvPr/>
        </p:nvSpPr>
        <p:spPr>
          <a:xfrm>
            <a:off x="4963977" y="782425"/>
            <a:ext cx="2264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INPUT GAME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C2046E-1F77-99DD-0BC4-AE818BA6E9B1}"/>
              </a:ext>
            </a:extLst>
          </p:cNvPr>
          <p:cNvSpPr txBox="1"/>
          <p:nvPr/>
        </p:nvSpPr>
        <p:spPr>
          <a:xfrm>
            <a:off x="1341727" y="2370841"/>
            <a:ext cx="95085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&lt;ID&gt; &lt;start.x&gt; &lt;start.y&gt;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&lt;#bridge_activation&gt; &lt;bridge_act1.x&gt; &lt;bridge_act1.y&gt; &lt;Alphabet&gt; …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&lt;int&gt; &lt;int&gt; …. &lt;int&gt; (20)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… (20)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&lt;int&gt; &lt;int&gt; … &lt;int&gt; (20)</a:t>
            </a:r>
          </a:p>
        </p:txBody>
      </p:sp>
    </p:spTree>
    <p:extLst>
      <p:ext uri="{BB962C8B-B14F-4D97-AF65-F5344CB8AC3E}">
        <p14:creationId xmlns:p14="http://schemas.microsoft.com/office/powerpoint/2010/main" val="2501884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E9809EE-8F23-301C-057B-7F020A7E091E}"/>
              </a:ext>
            </a:extLst>
          </p:cNvPr>
          <p:cNvSpPr txBox="1"/>
          <p:nvPr/>
        </p:nvSpPr>
        <p:spPr>
          <a:xfrm>
            <a:off x="1687397" y="892974"/>
            <a:ext cx="272434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6 8 15</a:t>
            </a:r>
          </a:p>
          <a:p>
            <a:r>
              <a:rPr lang="en-US" sz="1400"/>
              <a:t>0</a:t>
            </a:r>
          </a:p>
          <a:p>
            <a:r>
              <a:rPr lang="en-US" sz="1400"/>
              <a:t>00000000000000000000</a:t>
            </a:r>
          </a:p>
          <a:p>
            <a:r>
              <a:rPr lang="en-US" sz="1400"/>
              <a:t>00000000000000000000</a:t>
            </a:r>
          </a:p>
          <a:p>
            <a:r>
              <a:rPr lang="en-US" sz="1400"/>
              <a:t>00000000000000000000</a:t>
            </a:r>
          </a:p>
          <a:p>
            <a:r>
              <a:rPr lang="en-US" sz="1400"/>
              <a:t>00000000000000000000</a:t>
            </a:r>
          </a:p>
          <a:p>
            <a:r>
              <a:rPr lang="en-US" sz="1400"/>
              <a:t>00000000000000000000</a:t>
            </a:r>
          </a:p>
          <a:p>
            <a:r>
              <a:rPr lang="en-US" sz="1400"/>
              <a:t>00011151111511110000</a:t>
            </a:r>
          </a:p>
          <a:p>
            <a:r>
              <a:rPr lang="en-US" sz="1400"/>
              <a:t>00011000000001110000</a:t>
            </a:r>
          </a:p>
          <a:p>
            <a:r>
              <a:rPr lang="en-US" sz="1400"/>
              <a:t>00011000000000111000</a:t>
            </a:r>
          </a:p>
          <a:p>
            <a:r>
              <a:rPr lang="en-US" sz="1400"/>
              <a:t>00011100011100111000</a:t>
            </a:r>
          </a:p>
          <a:p>
            <a:r>
              <a:rPr lang="en-US" sz="1400"/>
              <a:t>00011155517100111000</a:t>
            </a:r>
          </a:p>
          <a:p>
            <a:r>
              <a:rPr lang="en-US" sz="1400"/>
              <a:t>00011100511100100000</a:t>
            </a:r>
          </a:p>
          <a:p>
            <a:r>
              <a:rPr lang="en-US" sz="1400"/>
              <a:t>00000100555551100000</a:t>
            </a:r>
          </a:p>
          <a:p>
            <a:r>
              <a:rPr lang="en-US" sz="1400"/>
              <a:t>00000111551555000000</a:t>
            </a:r>
          </a:p>
          <a:p>
            <a:r>
              <a:rPr lang="en-US" sz="1400"/>
              <a:t>00000011555555000000</a:t>
            </a:r>
          </a:p>
          <a:p>
            <a:r>
              <a:rPr lang="en-US" sz="1400"/>
              <a:t>00000011100110000000</a:t>
            </a:r>
          </a:p>
          <a:p>
            <a:r>
              <a:rPr lang="en-US" sz="1400"/>
              <a:t>00000000000000000000</a:t>
            </a:r>
          </a:p>
          <a:p>
            <a:r>
              <a:rPr lang="en-US" sz="1400"/>
              <a:t>00000000000000000000</a:t>
            </a:r>
          </a:p>
          <a:p>
            <a:r>
              <a:rPr lang="en-US" sz="1400"/>
              <a:t>00000000000000000000</a:t>
            </a:r>
          </a:p>
          <a:p>
            <a:r>
              <a:rPr lang="en-US" sz="1400"/>
              <a:t>00000000000000000000</a:t>
            </a:r>
          </a:p>
          <a:p>
            <a:r>
              <a:rPr lang="en-US" sz="1400"/>
              <a:t>00000000000000000000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A35042CF-365C-5F7D-7FE9-CED100D9B0D9}"/>
              </a:ext>
            </a:extLst>
          </p:cNvPr>
          <p:cNvSpPr/>
          <p:nvPr/>
        </p:nvSpPr>
        <p:spPr>
          <a:xfrm>
            <a:off x="4316926" y="3113627"/>
            <a:ext cx="978408" cy="3907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CD5B1F-A695-F248-4489-B4E59EB74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8161" y="589510"/>
            <a:ext cx="5921253" cy="582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23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98499F-AF6A-9C99-B88B-D9D583429AFC}"/>
              </a:ext>
            </a:extLst>
          </p:cNvPr>
          <p:cNvSpPr txBox="1"/>
          <p:nvPr/>
        </p:nvSpPr>
        <p:spPr>
          <a:xfrm>
            <a:off x="5162090" y="686470"/>
            <a:ext cx="1867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Class Game()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6FDE9D-8860-D26A-3FA7-96C3ED08B8D5}"/>
              </a:ext>
            </a:extLst>
          </p:cNvPr>
          <p:cNvSpPr txBox="1"/>
          <p:nvPr/>
        </p:nvSpPr>
        <p:spPr>
          <a:xfrm>
            <a:off x="942680" y="1628507"/>
            <a:ext cx="1414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0CCB4E-7966-8035-A115-CFE5A78C9DCB}"/>
              </a:ext>
            </a:extLst>
          </p:cNvPr>
          <p:cNvSpPr txBox="1"/>
          <p:nvPr/>
        </p:nvSpPr>
        <p:spPr>
          <a:xfrm>
            <a:off x="942680" y="2408105"/>
            <a:ext cx="1039900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+ id : level id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+ start : start position (x, y)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+ state : 20x20 list denoting the board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+ bridge_list : list of bridge_activation tile, their coordinates and the alphabet letter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+ pos : current position (x, y)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+ state_block : “STAND” of “FALL”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+ goal : the finish coordinate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+ level : a copy of the class to RESET</a:t>
            </a:r>
          </a:p>
        </p:txBody>
      </p:sp>
    </p:spTree>
    <p:extLst>
      <p:ext uri="{BB962C8B-B14F-4D97-AF65-F5344CB8AC3E}">
        <p14:creationId xmlns:p14="http://schemas.microsoft.com/office/powerpoint/2010/main" val="4105068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98499F-AF6A-9C99-B88B-D9D583429AFC}"/>
              </a:ext>
            </a:extLst>
          </p:cNvPr>
          <p:cNvSpPr txBox="1"/>
          <p:nvPr/>
        </p:nvSpPr>
        <p:spPr>
          <a:xfrm>
            <a:off x="5162090" y="699519"/>
            <a:ext cx="1867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Class Game()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6FDE9D-8860-D26A-3FA7-96C3ED08B8D5}"/>
              </a:ext>
            </a:extLst>
          </p:cNvPr>
          <p:cNvSpPr txBox="1"/>
          <p:nvPr/>
        </p:nvSpPr>
        <p:spPr>
          <a:xfrm>
            <a:off x="958449" y="1638777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0CCB4E-7966-8035-A115-CFE5A78C9DCB}"/>
              </a:ext>
            </a:extLst>
          </p:cNvPr>
          <p:cNvSpPr txBox="1"/>
          <p:nvPr/>
        </p:nvSpPr>
        <p:spPr>
          <a:xfrm>
            <a:off x="958449" y="2100442"/>
            <a:ext cx="101368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+ is_move_legal() : determines if a given move is legal or illegal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+ if_move() : returns the coordinates if the block moves in a given direction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+ move() : moves the block in corresponding direction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+ find_finish_state() : find the finish tile in the board, which is number 7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+ list_legal_move() : returns a list of legal moves in current state.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+ move_in_order(string) : move the block in the corresponding string of direction (WAA example)</a:t>
            </a:r>
          </a:p>
        </p:txBody>
      </p:sp>
    </p:spTree>
    <p:extLst>
      <p:ext uri="{BB962C8B-B14F-4D97-AF65-F5344CB8AC3E}">
        <p14:creationId xmlns:p14="http://schemas.microsoft.com/office/powerpoint/2010/main" val="180518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98499F-AF6A-9C99-B88B-D9D583429AFC}"/>
              </a:ext>
            </a:extLst>
          </p:cNvPr>
          <p:cNvSpPr txBox="1"/>
          <p:nvPr/>
        </p:nvSpPr>
        <p:spPr>
          <a:xfrm>
            <a:off x="5656082" y="1055802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Class BFS()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6FDE9D-8860-D26A-3FA7-96C3ED08B8D5}"/>
              </a:ext>
            </a:extLst>
          </p:cNvPr>
          <p:cNvSpPr txBox="1"/>
          <p:nvPr/>
        </p:nvSpPr>
        <p:spPr>
          <a:xfrm>
            <a:off x="1231826" y="1877417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New Methods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0CCB4E-7966-8035-A115-CFE5A78C9DCB}"/>
              </a:ext>
            </a:extLst>
          </p:cNvPr>
          <p:cNvSpPr txBox="1"/>
          <p:nvPr/>
        </p:nvSpPr>
        <p:spPr>
          <a:xfrm>
            <a:off x="2916516" y="2404065"/>
            <a:ext cx="6726524" cy="3693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+ move() : now will return an object when moving in a direction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Solve() -&gt; return direction string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2 queues, contain the nodes that are being and will be visited.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 start node.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Loop: Do while the queue is not empty -&gt; pop a node, explore neighbor nodes of that node. If the nodes end then return the result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neigboring nodes is not in both list, or in both list but has smaller g() function value, that node will be added or replaced into open_list.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Loop again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2E8BE8-6265-B93A-EF8F-AB9AAEC6D291}"/>
              </a:ext>
            </a:extLst>
          </p:cNvPr>
          <p:cNvSpPr txBox="1"/>
          <p:nvPr/>
        </p:nvSpPr>
        <p:spPr>
          <a:xfrm>
            <a:off x="5641942" y="297415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F146B6-DE68-10F4-0A3F-427CB213232D}"/>
              </a:ext>
            </a:extLst>
          </p:cNvPr>
          <p:cNvSpPr txBox="1"/>
          <p:nvPr/>
        </p:nvSpPr>
        <p:spPr>
          <a:xfrm>
            <a:off x="3431883" y="1531404"/>
            <a:ext cx="544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Inherits almost all methods and attributes ò class Game()</a:t>
            </a:r>
          </a:p>
        </p:txBody>
      </p:sp>
    </p:spTree>
    <p:extLst>
      <p:ext uri="{BB962C8B-B14F-4D97-AF65-F5344CB8AC3E}">
        <p14:creationId xmlns:p14="http://schemas.microsoft.com/office/powerpoint/2010/main" val="746867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98499F-AF6A-9C99-B88B-D9D583429AFC}"/>
              </a:ext>
            </a:extLst>
          </p:cNvPr>
          <p:cNvSpPr txBox="1"/>
          <p:nvPr/>
        </p:nvSpPr>
        <p:spPr>
          <a:xfrm>
            <a:off x="5404110" y="1216455"/>
            <a:ext cx="1383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Class Astar()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6FDE9D-8860-D26A-3FA7-96C3ED08B8D5}"/>
              </a:ext>
            </a:extLst>
          </p:cNvPr>
          <p:cNvSpPr txBox="1"/>
          <p:nvPr/>
        </p:nvSpPr>
        <p:spPr>
          <a:xfrm>
            <a:off x="1251491" y="2369030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New Methods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2E8BE8-6265-B93A-EF8F-AB9AAEC6D291}"/>
              </a:ext>
            </a:extLst>
          </p:cNvPr>
          <p:cNvSpPr txBox="1"/>
          <p:nvPr/>
        </p:nvSpPr>
        <p:spPr>
          <a:xfrm>
            <a:off x="5641942" y="297415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F146B6-DE68-10F4-0A3F-427CB213232D}"/>
              </a:ext>
            </a:extLst>
          </p:cNvPr>
          <p:cNvSpPr txBox="1"/>
          <p:nvPr/>
        </p:nvSpPr>
        <p:spPr>
          <a:xfrm>
            <a:off x="3406802" y="1746440"/>
            <a:ext cx="5378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Inherits almost all methods and attributes of class BFS()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B6E6FA-161D-4839-8A3D-C99150651513}"/>
              </a:ext>
            </a:extLst>
          </p:cNvPr>
          <p:cNvSpPr txBox="1"/>
          <p:nvPr/>
        </p:nvSpPr>
        <p:spPr>
          <a:xfrm>
            <a:off x="1748821" y="3429000"/>
            <a:ext cx="8694358" cy="1064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>
              <a:lnSpc>
                <a:spcPct val="107000"/>
              </a:lnSpc>
              <a:spcAft>
                <a:spcPts val="800"/>
              </a:spcAft>
            </a:pP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Heuristic_func() -&gt; evaluating function to compute the goodness of a node. The better the node, the small the value</a:t>
            </a:r>
          </a:p>
          <a:p>
            <a:pPr marL="685800">
              <a:lnSpc>
                <a:spcPct val="107000"/>
              </a:lnSpc>
              <a:spcAft>
                <a:spcPts val="800"/>
              </a:spcAft>
            </a:pPr>
            <a:r>
              <a:rPr lang="en-US" kern="100">
                <a:latin typeface="Times New Roman" panose="02020603050405020304" pitchFamily="18" charset="0"/>
                <a:ea typeface="Calibri" panose="020F0502020204030204" pitchFamily="34" charset="0"/>
              </a:rPr>
              <a:t>Here, we wil consider the function f = g + h instead of g to find the optimal node.</a:t>
            </a:r>
            <a:endParaRPr lang="en-US" sz="1800" kern="10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08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E14205-1EBA-1315-E288-BCFCD822C9FC}"/>
              </a:ext>
            </a:extLst>
          </p:cNvPr>
          <p:cNvSpPr txBox="1"/>
          <p:nvPr/>
        </p:nvSpPr>
        <p:spPr>
          <a:xfrm>
            <a:off x="2959510" y="1058718"/>
            <a:ext cx="6499122" cy="4620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>
              <a:lnSpc>
                <a:spcPct val="107000"/>
              </a:lnSpc>
              <a:spcAft>
                <a:spcPts val="800"/>
              </a:spcAft>
            </a:pP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MCTS: 4 stage:</a:t>
            </a:r>
          </a:p>
          <a:p>
            <a:pPr lvl="0">
              <a:lnSpc>
                <a:spcPct val="107000"/>
              </a:lnSpc>
            </a:pP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1. Selection: </a:t>
            </a:r>
            <a:r>
              <a:rPr lang="en-US" kern="100">
                <a:latin typeface="Times New Roman" panose="02020603050405020304" pitchFamily="18" charset="0"/>
                <a:ea typeface="Calibri" panose="020F0502020204030204" pitchFamily="34" charset="0"/>
              </a:rPr>
              <a:t>search the tree until a leaf is found</a:t>
            </a:r>
            <a:endParaRPr lang="en-US" sz="1800" kern="10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0">
              <a:lnSpc>
                <a:spcPct val="107000"/>
              </a:lnSpc>
            </a:pP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Best_neighbor() </a:t>
            </a:r>
            <a:r>
              <a:rPr lang="en-US" kern="10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choose the route that has a highest probability to reach the goal</a:t>
            </a:r>
          </a:p>
          <a:p>
            <a:pPr lvl="0">
              <a:lnSpc>
                <a:spcPct val="107000"/>
              </a:lnSpc>
            </a:pP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2. Expansion: if the leaf is not the end node, we pick the node’s children</a:t>
            </a:r>
          </a:p>
          <a:p>
            <a:pPr lvl="0">
              <a:lnSpc>
                <a:spcPct val="107000"/>
              </a:lnSpc>
            </a:pP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Tree_policy() : choose a legal move randomly</a:t>
            </a:r>
          </a:p>
          <a:p>
            <a:pPr lvl="0">
              <a:lnSpc>
                <a:spcPct val="107000"/>
              </a:lnSpc>
            </a:pP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Get_neighbor() : </a:t>
            </a:r>
            <a:r>
              <a:rPr lang="en-US" kern="100">
                <a:latin typeface="Times New Roman" panose="02020603050405020304" pitchFamily="18" charset="0"/>
                <a:ea typeface="Calibri" panose="020F0502020204030204" pitchFamily="34" charset="0"/>
              </a:rPr>
              <a:t>list all legal moves</a:t>
            </a:r>
            <a:endParaRPr lang="en-US" sz="1800" kern="10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0">
              <a:lnSpc>
                <a:spcPct val="107000"/>
              </a:lnSpc>
            </a:pP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3. Simulation: from that children node, we randomly simulate until we reach the goal</a:t>
            </a:r>
          </a:p>
          <a:p>
            <a:pPr lvl="0">
              <a:lnSpc>
                <a:spcPct val="107000"/>
              </a:lnSpc>
            </a:pP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Blind_search() : randomly simulate until we reach the goal</a:t>
            </a:r>
          </a:p>
          <a:p>
            <a:pPr lvl="0">
              <a:lnSpc>
                <a:spcPct val="107000"/>
              </a:lnSpc>
            </a:pP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4. Back propagation : update the info about the optimality from the node back to the root node</a:t>
            </a:r>
          </a:p>
          <a:p>
            <a:pPr lvl="0">
              <a:lnSpc>
                <a:spcPct val="107000"/>
              </a:lnSpc>
            </a:pP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Backup()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Cal_reward(_)-&gt; Calculate the optimality for simulation</a:t>
            </a:r>
          </a:p>
        </p:txBody>
      </p:sp>
    </p:spTree>
    <p:extLst>
      <p:ext uri="{BB962C8B-B14F-4D97-AF65-F5344CB8AC3E}">
        <p14:creationId xmlns:p14="http://schemas.microsoft.com/office/powerpoint/2010/main" val="2127393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EC32FC-DF82-DE49-918D-83A507697A41}"/>
              </a:ext>
            </a:extLst>
          </p:cNvPr>
          <p:cNvSpPr txBox="1"/>
          <p:nvPr/>
        </p:nvSpPr>
        <p:spPr>
          <a:xfrm>
            <a:off x="5323994" y="3105834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503162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DFB77A-DE02-E3D8-C5DC-16A957AED560}"/>
              </a:ext>
            </a:extLst>
          </p:cNvPr>
          <p:cNvSpPr txBox="1"/>
          <p:nvPr/>
        </p:nvSpPr>
        <p:spPr>
          <a:xfrm>
            <a:off x="2546414" y="2270630"/>
            <a:ext cx="27979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BE2F67-0B7E-3F2A-2E63-07533F86A739}"/>
              </a:ext>
            </a:extLst>
          </p:cNvPr>
          <p:cNvSpPr txBox="1"/>
          <p:nvPr/>
        </p:nvSpPr>
        <p:spPr>
          <a:xfrm>
            <a:off x="3780149" y="3067756"/>
            <a:ext cx="5052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Võ Đăng Thi - 2012089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4F73CE-7AD8-F0DD-06B6-548D14B179C2}"/>
              </a:ext>
            </a:extLst>
          </p:cNvPr>
          <p:cNvSpPr txBox="1"/>
          <p:nvPr/>
        </p:nvSpPr>
        <p:spPr>
          <a:xfrm>
            <a:off x="3780149" y="3746799"/>
            <a:ext cx="5731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Trịnh Cao Thắng - 2014550</a:t>
            </a:r>
          </a:p>
        </p:txBody>
      </p:sp>
    </p:spTree>
    <p:extLst>
      <p:ext uri="{BB962C8B-B14F-4D97-AF65-F5344CB8AC3E}">
        <p14:creationId xmlns:p14="http://schemas.microsoft.com/office/powerpoint/2010/main" val="3531077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CD924B-628B-2563-3A95-FC6ED0745F8F}"/>
              </a:ext>
            </a:extLst>
          </p:cNvPr>
          <p:cNvSpPr txBox="1"/>
          <p:nvPr/>
        </p:nvSpPr>
        <p:spPr>
          <a:xfrm>
            <a:off x="5386511" y="1206631"/>
            <a:ext cx="1418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Runtime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42478AC-F33F-281B-F280-57AE0C96F0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060097"/>
              </p:ext>
            </p:extLst>
          </p:nvPr>
        </p:nvGraphicFramePr>
        <p:xfrm>
          <a:off x="2032000" y="2173916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8726009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151328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81257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487958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044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0.142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0.056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6.735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975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0.596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0.479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118.977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7712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0.239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0.223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158.164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6677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0.177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0.168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559.987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4371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0.268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0.268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1096.065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0761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0.310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0.299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156.812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6932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0.379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0.296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6.735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7347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2366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CD924B-628B-2563-3A95-FC6ED0745F8F}"/>
              </a:ext>
            </a:extLst>
          </p:cNvPr>
          <p:cNvSpPr txBox="1"/>
          <p:nvPr/>
        </p:nvSpPr>
        <p:spPr>
          <a:xfrm>
            <a:off x="4594114" y="1234912"/>
            <a:ext cx="3003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Memory Allocation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42478AC-F33F-281B-F280-57AE0C96F0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4391"/>
              </p:ext>
            </p:extLst>
          </p:nvPr>
        </p:nvGraphicFramePr>
        <p:xfrm>
          <a:off x="2032000" y="2173916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8726009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151328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81257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487958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BFS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A*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MCTS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044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545966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292684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14820285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975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1130017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1107630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34526923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7712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830465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726808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28268842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6677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600184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557144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59184365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4371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946941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922045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77573574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0761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1136326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1038217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30856151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6932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1412319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1149375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14820285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7347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7973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4201D9-00E9-E9C1-1DB4-F6EAEEB20997}"/>
              </a:ext>
            </a:extLst>
          </p:cNvPr>
          <p:cNvSpPr txBox="1"/>
          <p:nvPr/>
        </p:nvSpPr>
        <p:spPr>
          <a:xfrm>
            <a:off x="4346226" y="2950590"/>
            <a:ext cx="34995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43506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BE56C7-1813-5688-DAA5-AEBBECF2A5C8}"/>
              </a:ext>
            </a:extLst>
          </p:cNvPr>
          <p:cNvSpPr txBox="1"/>
          <p:nvPr/>
        </p:nvSpPr>
        <p:spPr>
          <a:xfrm>
            <a:off x="3778410" y="838985"/>
            <a:ext cx="43730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OVERVIEW BLOXORZ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B020D2-2D5E-EEB0-5FDF-E2631C0E6236}"/>
              </a:ext>
            </a:extLst>
          </p:cNvPr>
          <p:cNvSpPr txBox="1"/>
          <p:nvPr/>
        </p:nvSpPr>
        <p:spPr>
          <a:xfrm>
            <a:off x="6636472" y="2701610"/>
            <a:ext cx="4872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Single player game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2ECD8-2203-AFA5-8F64-3BEB0D4D16DE}"/>
              </a:ext>
            </a:extLst>
          </p:cNvPr>
          <p:cNvSpPr txBox="1"/>
          <p:nvPr/>
        </p:nvSpPr>
        <p:spPr>
          <a:xfrm>
            <a:off x="6636472" y="3448502"/>
            <a:ext cx="487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Control the block to the finish tile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6006F6-08B3-2F1E-FB6A-B2BC8C8EB5A2}"/>
              </a:ext>
            </a:extLst>
          </p:cNvPr>
          <p:cNvSpPr txBox="1"/>
          <p:nvPr/>
        </p:nvSpPr>
        <p:spPr>
          <a:xfrm>
            <a:off x="6636471" y="4195394"/>
            <a:ext cx="4315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There are rules to move the block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A25C1D-6637-AE94-2890-BDEE1D613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691" y="2127376"/>
            <a:ext cx="5163284" cy="282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950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41D9A1F-13D1-A818-E2AA-6B87343FA4AA}"/>
              </a:ext>
            </a:extLst>
          </p:cNvPr>
          <p:cNvSpPr txBox="1"/>
          <p:nvPr/>
        </p:nvSpPr>
        <p:spPr>
          <a:xfrm>
            <a:off x="5278028" y="655852"/>
            <a:ext cx="1635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028E75-7BD2-E47B-A88C-CBE8649BE2D1}"/>
              </a:ext>
            </a:extLst>
          </p:cNvPr>
          <p:cNvSpPr txBox="1"/>
          <p:nvPr/>
        </p:nvSpPr>
        <p:spPr>
          <a:xfrm>
            <a:off x="1131350" y="1935520"/>
            <a:ext cx="4833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5 varieties : Up, Down, Left, Right and Swap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48038C-CA6F-DD95-8BED-731D5329AFCE}"/>
              </a:ext>
            </a:extLst>
          </p:cNvPr>
          <p:cNvSpPr txBox="1"/>
          <p:nvPr/>
        </p:nvSpPr>
        <p:spPr>
          <a:xfrm>
            <a:off x="1131350" y="2771308"/>
            <a:ext cx="5817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Block size : 2x1 or 2 blocks 1x1 if the block is divided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85FB58-626E-05BB-502F-74E160AD081C}"/>
              </a:ext>
            </a:extLst>
          </p:cNvPr>
          <p:cNvSpPr txBox="1"/>
          <p:nvPr/>
        </p:nvSpPr>
        <p:spPr>
          <a:xfrm>
            <a:off x="1131350" y="3687391"/>
            <a:ext cx="34772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3 state : Stand, Fall and Divided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773CB2-B347-D0FE-CDF5-207F83E97605}"/>
              </a:ext>
            </a:extLst>
          </p:cNvPr>
          <p:cNvSpPr txBox="1"/>
          <p:nvPr/>
        </p:nvSpPr>
        <p:spPr>
          <a:xfrm>
            <a:off x="1131350" y="4542032"/>
            <a:ext cx="2717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Stand covers area of 1x1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88493E-C120-81D7-14CA-693900293596}"/>
              </a:ext>
            </a:extLst>
          </p:cNvPr>
          <p:cNvSpPr txBox="1"/>
          <p:nvPr/>
        </p:nvSpPr>
        <p:spPr>
          <a:xfrm>
            <a:off x="7128235" y="4542032"/>
            <a:ext cx="35782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Fall and Divided covers 2x1 area</a:t>
            </a:r>
          </a:p>
        </p:txBody>
      </p:sp>
    </p:spTree>
    <p:extLst>
      <p:ext uri="{BB962C8B-B14F-4D97-AF65-F5344CB8AC3E}">
        <p14:creationId xmlns:p14="http://schemas.microsoft.com/office/powerpoint/2010/main" val="3634718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4C67C3-9B1E-C7EB-5C41-E4A05F98248F}"/>
              </a:ext>
            </a:extLst>
          </p:cNvPr>
          <p:cNvSpPr txBox="1"/>
          <p:nvPr/>
        </p:nvSpPr>
        <p:spPr>
          <a:xfrm>
            <a:off x="4127555" y="697832"/>
            <a:ext cx="4161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Special tiles and block notations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A7169F-30CE-D524-792C-BB9A55E296CF}"/>
              </a:ext>
            </a:extLst>
          </p:cNvPr>
          <p:cNvSpPr txBox="1"/>
          <p:nvPr/>
        </p:nvSpPr>
        <p:spPr>
          <a:xfrm>
            <a:off x="843877" y="1159497"/>
            <a:ext cx="1228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Void tile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668EEE-E2B8-381A-E9C5-8AF2526017D4}"/>
              </a:ext>
            </a:extLst>
          </p:cNvPr>
          <p:cNvSpPr txBox="1"/>
          <p:nvPr/>
        </p:nvSpPr>
        <p:spPr>
          <a:xfrm>
            <a:off x="843877" y="1883675"/>
            <a:ext cx="1592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Normal tile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3C3D5C-8F27-1260-D6F9-2A42D86FF337}"/>
              </a:ext>
            </a:extLst>
          </p:cNvPr>
          <p:cNvSpPr txBox="1"/>
          <p:nvPr/>
        </p:nvSpPr>
        <p:spPr>
          <a:xfrm>
            <a:off x="843877" y="2735459"/>
            <a:ext cx="3078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Bridge activation - Soft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7BC864-8DFE-DB72-A3BC-EDFE3778AB58}"/>
              </a:ext>
            </a:extLst>
          </p:cNvPr>
          <p:cNvSpPr txBox="1"/>
          <p:nvPr/>
        </p:nvSpPr>
        <p:spPr>
          <a:xfrm>
            <a:off x="843877" y="3499030"/>
            <a:ext cx="3180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Bridge activation - Hard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B6E024-E716-58A4-D778-2D8DCF4A281A}"/>
              </a:ext>
            </a:extLst>
          </p:cNvPr>
          <p:cNvSpPr txBox="1"/>
          <p:nvPr/>
        </p:nvSpPr>
        <p:spPr>
          <a:xfrm>
            <a:off x="843877" y="4262601"/>
            <a:ext cx="1489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Bridge tile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C5763B-CCA6-3695-8BE5-B7A85BC415B6}"/>
              </a:ext>
            </a:extLst>
          </p:cNvPr>
          <p:cNvSpPr txBox="1"/>
          <p:nvPr/>
        </p:nvSpPr>
        <p:spPr>
          <a:xfrm>
            <a:off x="843877" y="4967083"/>
            <a:ext cx="1165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Soft tile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72EAB1-6098-3C23-5FF4-AD86E84680A6}"/>
              </a:ext>
            </a:extLst>
          </p:cNvPr>
          <p:cNvSpPr txBox="1"/>
          <p:nvPr/>
        </p:nvSpPr>
        <p:spPr>
          <a:xfrm>
            <a:off x="7370431" y="3126950"/>
            <a:ext cx="918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9E820A-589C-F704-1B52-87CBD035B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2720" y="3048094"/>
            <a:ext cx="667020" cy="6193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F47C0C-58AB-EA83-37B5-ED33F37FB4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010" y="3488061"/>
            <a:ext cx="667020" cy="6193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F75F83E-0626-14FE-0890-B3D3C321FC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010" y="2656603"/>
            <a:ext cx="667020" cy="6193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1E2F68B-F61D-F800-FF05-EC9CBB8EF9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331" y="4103058"/>
            <a:ext cx="667020" cy="6193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3ED39F6-56F4-ADC4-D3E1-44FB3C9165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331" y="5656520"/>
            <a:ext cx="667020" cy="6193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91BE56A-78F6-04B1-9FC8-A68C97B7DA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507" y="3839154"/>
            <a:ext cx="533446" cy="49534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CA5DE86-1F5A-4283-5C49-C4B0576CD3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363" y="1813848"/>
            <a:ext cx="667020" cy="61937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BAFAB12-34C4-02B8-7E01-74AA04ADDE1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721" y="4888227"/>
            <a:ext cx="667020" cy="61937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3C9E021-743A-B372-C4CD-7643B1A3742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540" y="1017628"/>
            <a:ext cx="666843" cy="61921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29C4FE2-722C-79BE-3851-30314E2CB03C}"/>
              </a:ext>
            </a:extLst>
          </p:cNvPr>
          <p:cNvSpPr txBox="1"/>
          <p:nvPr/>
        </p:nvSpPr>
        <p:spPr>
          <a:xfrm>
            <a:off x="843877" y="5678526"/>
            <a:ext cx="1489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Divide tile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7F51AB8-4190-8FB7-C9B1-D674981A9557}"/>
              </a:ext>
            </a:extLst>
          </p:cNvPr>
          <p:cNvSpPr txBox="1"/>
          <p:nvPr/>
        </p:nvSpPr>
        <p:spPr>
          <a:xfrm>
            <a:off x="7367181" y="3797749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Finish tile</a:t>
            </a:r>
          </a:p>
        </p:txBody>
      </p:sp>
    </p:spTree>
    <p:extLst>
      <p:ext uri="{BB962C8B-B14F-4D97-AF65-F5344CB8AC3E}">
        <p14:creationId xmlns:p14="http://schemas.microsoft.com/office/powerpoint/2010/main" val="3519402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45DCB3-BB28-E8F8-E39C-CC64D37B859F}"/>
              </a:ext>
            </a:extLst>
          </p:cNvPr>
          <p:cNvSpPr txBox="1"/>
          <p:nvPr/>
        </p:nvSpPr>
        <p:spPr>
          <a:xfrm>
            <a:off x="5033672" y="2967335"/>
            <a:ext cx="2436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MOVING DEMO</a:t>
            </a:r>
          </a:p>
        </p:txBody>
      </p:sp>
    </p:spTree>
    <p:extLst>
      <p:ext uri="{BB962C8B-B14F-4D97-AF65-F5344CB8AC3E}">
        <p14:creationId xmlns:p14="http://schemas.microsoft.com/office/powerpoint/2010/main" val="2614077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18C96B-F146-3478-4DEE-4776822EBE66}"/>
              </a:ext>
            </a:extLst>
          </p:cNvPr>
          <p:cNvSpPr txBox="1"/>
          <p:nvPr/>
        </p:nvSpPr>
        <p:spPr>
          <a:xfrm>
            <a:off x="2802758" y="1047204"/>
            <a:ext cx="6586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SOLUTION-SEARCHING ALGORITHMS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58331B-34E6-7372-4EED-C007BBA4F89D}"/>
              </a:ext>
            </a:extLst>
          </p:cNvPr>
          <p:cNvSpPr txBox="1"/>
          <p:nvPr/>
        </p:nvSpPr>
        <p:spPr>
          <a:xfrm>
            <a:off x="1374898" y="2276574"/>
            <a:ext cx="4104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5B35D4-17A5-41F5-3617-181EBA3E764B}"/>
              </a:ext>
            </a:extLst>
          </p:cNvPr>
          <p:cNvSpPr txBox="1"/>
          <p:nvPr/>
        </p:nvSpPr>
        <p:spPr>
          <a:xfrm>
            <a:off x="1374898" y="3176834"/>
            <a:ext cx="1731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Astar (A*)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5B9EE3-E41B-CA7A-3A6C-A040E653BA62}"/>
              </a:ext>
            </a:extLst>
          </p:cNvPr>
          <p:cNvSpPr txBox="1"/>
          <p:nvPr/>
        </p:nvSpPr>
        <p:spPr>
          <a:xfrm>
            <a:off x="1374898" y="4212095"/>
            <a:ext cx="38011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Monte Carlo Tree Search</a:t>
            </a:r>
          </a:p>
        </p:txBody>
      </p:sp>
    </p:spTree>
    <p:extLst>
      <p:ext uri="{BB962C8B-B14F-4D97-AF65-F5344CB8AC3E}">
        <p14:creationId xmlns:p14="http://schemas.microsoft.com/office/powerpoint/2010/main" val="35207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985E45-4412-48C6-1CEA-266589AB82F8}"/>
              </a:ext>
            </a:extLst>
          </p:cNvPr>
          <p:cNvSpPr txBox="1"/>
          <p:nvPr/>
        </p:nvSpPr>
        <p:spPr>
          <a:xfrm>
            <a:off x="4434061" y="748551"/>
            <a:ext cx="3134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DAA7A5-EFFC-A797-BB38-BA286CF81FDE}"/>
              </a:ext>
            </a:extLst>
          </p:cNvPr>
          <p:cNvSpPr txBox="1"/>
          <p:nvPr/>
        </p:nvSpPr>
        <p:spPr>
          <a:xfrm>
            <a:off x="1110500" y="1648487"/>
            <a:ext cx="9970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Search all visited node in a same level before going to the next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C70C98-44D8-3B09-4DC6-96C731ED56B5}"/>
              </a:ext>
            </a:extLst>
          </p:cNvPr>
          <p:cNvSpPr txBox="1"/>
          <p:nvPr/>
        </p:nvSpPr>
        <p:spPr>
          <a:xfrm>
            <a:off x="1110500" y="2455650"/>
            <a:ext cx="3510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Complexity : O(V + E)</a:t>
            </a:r>
          </a:p>
        </p:txBody>
      </p:sp>
      <p:pic>
        <p:nvPicPr>
          <p:cNvPr id="1026" name="Picture 2" descr="Order in which the nodes get expanded">
            <a:extLst>
              <a:ext uri="{FF2B5EF4-FFF2-40B4-BE49-F238E27FC236}">
                <a16:creationId xmlns:a16="http://schemas.microsoft.com/office/drawing/2014/main" id="{5FE241CC-5D9E-FEE3-834A-7FE4BF254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392" y="2978870"/>
            <a:ext cx="4891530" cy="3130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400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16361C-2C5F-42D5-6427-4A18441AAE3D}"/>
              </a:ext>
            </a:extLst>
          </p:cNvPr>
          <p:cNvSpPr txBox="1"/>
          <p:nvPr/>
        </p:nvSpPr>
        <p:spPr>
          <a:xfrm>
            <a:off x="5768692" y="919857"/>
            <a:ext cx="654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773A07-1AE0-B8D2-B43B-05C01DE2C015}"/>
                  </a:ext>
                </a:extLst>
              </p:cNvPr>
              <p:cNvSpPr txBox="1"/>
              <p:nvPr/>
            </p:nvSpPr>
            <p:spPr>
              <a:xfrm>
                <a:off x="4257302" y="3367677"/>
                <a:ext cx="27038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773A07-1AE0-B8D2-B43B-05C01DE2C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302" y="3367677"/>
                <a:ext cx="2703882" cy="369332"/>
              </a:xfrm>
              <a:prstGeom prst="rect">
                <a:avLst/>
              </a:prstGeom>
              <a:blipFill>
                <a:blip r:embed="rId2"/>
                <a:stretch>
                  <a:fillRect l="-3378" r="-3378" b="-36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43449C0-C58A-3B3B-4536-59CF0B32B1FA}"/>
              </a:ext>
            </a:extLst>
          </p:cNvPr>
          <p:cNvSpPr txBox="1"/>
          <p:nvPr/>
        </p:nvSpPr>
        <p:spPr>
          <a:xfrm>
            <a:off x="849742" y="2016444"/>
            <a:ext cx="8671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Determine what node is relatively sufficient to continue on searching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D5C57F-C75B-6C55-0432-0B0006D19BB1}"/>
              </a:ext>
            </a:extLst>
          </p:cNvPr>
          <p:cNvSpPr txBox="1"/>
          <p:nvPr/>
        </p:nvSpPr>
        <p:spPr>
          <a:xfrm>
            <a:off x="849742" y="2693661"/>
            <a:ext cx="6115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Evaluating function : n is the next node to travel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BFC0EB-AB5D-D8B4-3028-2C46B2940154}"/>
                  </a:ext>
                </a:extLst>
              </p:cNvPr>
              <p:cNvSpPr txBox="1"/>
              <p:nvPr/>
            </p:nvSpPr>
            <p:spPr>
              <a:xfrm>
                <a:off x="765745" y="4137227"/>
                <a:ext cx="8924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BFC0EB-AB5D-D8B4-3028-2C46B2940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745" y="4137227"/>
                <a:ext cx="892488" cy="461665"/>
              </a:xfrm>
              <a:prstGeom prst="rect">
                <a:avLst/>
              </a:prstGeom>
              <a:blipFill>
                <a:blip r:embed="rId3"/>
                <a:stretch>
                  <a:fillRect r="-68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E71665-66AB-7FDF-9559-026B3A73BBAB}"/>
                  </a:ext>
                </a:extLst>
              </p:cNvPr>
              <p:cNvSpPr txBox="1"/>
              <p:nvPr/>
            </p:nvSpPr>
            <p:spPr>
              <a:xfrm>
                <a:off x="849742" y="4999110"/>
                <a:ext cx="6917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E71665-66AB-7FDF-9559-026B3A73B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742" y="4999110"/>
                <a:ext cx="691792" cy="369332"/>
              </a:xfrm>
              <a:prstGeom prst="rect">
                <a:avLst/>
              </a:prstGeom>
              <a:blipFill>
                <a:blip r:embed="rId4"/>
                <a:stretch>
                  <a:fillRect l="-9649" r="-14912" b="-36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F875467-3742-86CA-B6C5-BA6F0015FFB7}"/>
              </a:ext>
            </a:extLst>
          </p:cNvPr>
          <p:cNvSpPr txBox="1"/>
          <p:nvPr/>
        </p:nvSpPr>
        <p:spPr>
          <a:xfrm>
            <a:off x="1754502" y="4137227"/>
            <a:ext cx="5775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cost of travelling from the start node to 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29F5AE-C2BF-608A-36EB-B85FC12E3765}"/>
              </a:ext>
            </a:extLst>
          </p:cNvPr>
          <p:cNvSpPr txBox="1"/>
          <p:nvPr/>
        </p:nvSpPr>
        <p:spPr>
          <a:xfrm>
            <a:off x="1754502" y="4936572"/>
            <a:ext cx="9940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Heuristic function to approximate the cheapest path from the node n to the goal</a:t>
            </a:r>
          </a:p>
        </p:txBody>
      </p:sp>
    </p:spTree>
    <p:extLst>
      <p:ext uri="{BB962C8B-B14F-4D97-AF65-F5344CB8AC3E}">
        <p14:creationId xmlns:p14="http://schemas.microsoft.com/office/powerpoint/2010/main" val="29682672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295</TotalTime>
  <Words>994</Words>
  <Application>Microsoft Office PowerPoint</Application>
  <PresentationFormat>Widescreen</PresentationFormat>
  <Paragraphs>188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Cambria Math</vt:lpstr>
      <vt:lpstr>Garamond</vt:lpstr>
      <vt:lpstr>Symbol</vt:lpstr>
      <vt:lpstr>Times New Roman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Thắng Trịnh Cao</dc:creator>
  <cp:lastModifiedBy>Thắng Trịnh Cao</cp:lastModifiedBy>
  <cp:revision>5</cp:revision>
  <dcterms:created xsi:type="dcterms:W3CDTF">2023-03-28T10:35:55Z</dcterms:created>
  <dcterms:modified xsi:type="dcterms:W3CDTF">2023-03-28T15:52:55Z</dcterms:modified>
</cp:coreProperties>
</file>