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17614-0307-46E8-BDC2-AB0C308527CA}">
          <p14:sldIdLst>
            <p14:sldId id="256"/>
          </p14:sldIdLst>
        </p14:section>
        <p14:section name="Untitled Section" id="{55053CE7-A9D2-4C77-AE4E-32528064C001}">
          <p14:sldIdLst>
            <p14:sldId id="257"/>
            <p14:sldId id="258"/>
            <p14:sldId id="259"/>
            <p14:sldId id="260"/>
          </p14:sldIdLst>
        </p14:section>
        <p14:section name="Untitled Section" id="{C7864DD2-951A-41F0-91C3-9830A736ADE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B72B-442A-4AE2-B6E5-39A171374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1"/>
            <a:ext cx="8959442" cy="1661020"/>
          </a:xfrm>
        </p:spPr>
        <p:txBody>
          <a:bodyPr/>
          <a:lstStyle/>
          <a:p>
            <a:pPr algn="ctr"/>
            <a:r>
              <a:rPr lang="km-KH" sz="8800" dirty="0">
                <a:solidFill>
                  <a:srgbClr val="FFFF00"/>
                </a:solidFill>
              </a:rPr>
              <a:t> ការបណ្តុះវិន័យឥណទាន</a:t>
            </a:r>
            <a:r>
              <a:rPr lang="en-US" sz="8800" dirty="0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6EE0B-4FD4-4719-AEB5-88461ED42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686" y="4605556"/>
            <a:ext cx="9343708" cy="189591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m-KH" sz="2400" dirty="0">
                <a:solidFill>
                  <a:srgbClr val="FFFF00"/>
                </a:solidFill>
                <a:latin typeface="Kh Siemreap" panose="02000500000000020004" pitchFamily="2" charset="0"/>
                <a:cs typeface="Kh Siemreap" panose="02000500000000020004" pitchFamily="2" charset="0"/>
              </a:rPr>
              <a:t>តើវិន័យឥណទានគឺជាអ្វី?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m-KH" sz="2400" dirty="0">
                <a:solidFill>
                  <a:srgbClr val="FFFF00"/>
                </a:solidFill>
                <a:latin typeface="Kh Siemreap" panose="02000500000000020004" pitchFamily="2" charset="0"/>
                <a:cs typeface="Kh Siemreap" panose="02000500000000020004" pitchFamily="2" charset="0"/>
              </a:rPr>
              <a:t>តើជំហានដំបូងនៃការបណ្តុះវិន័យឥណទានចាប់ផ្តើមពីចំណុចណា?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m-KH" sz="2400" dirty="0">
                <a:solidFill>
                  <a:srgbClr val="FFFF00"/>
                </a:solidFill>
                <a:latin typeface="Kh Siemreap" panose="02000500000000020004" pitchFamily="2" charset="0"/>
                <a:cs typeface="Kh Siemreap" panose="02000500000000020004" pitchFamily="2" charset="0"/>
              </a:rPr>
              <a:t>ដើម្បីឲ្យការបណ្តុះវិន័យឥណទានមានប្រសិទ្ធិភាព តើយើងគួរធ្វើដូចម្តេចខ្លះ?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m-KH" sz="2400" dirty="0">
                <a:solidFill>
                  <a:srgbClr val="FFFF00"/>
                </a:solidFill>
                <a:latin typeface="Kh Siemreap" panose="02000500000000020004" pitchFamily="2" charset="0"/>
                <a:cs typeface="Kh Siemreap" panose="02000500000000020004" pitchFamily="2" charset="0"/>
              </a:rPr>
              <a:t>មូលហេតុអ្វី បានជានៅក្នុងវិស័យឥណទានតម្រូវឲ្យមានការបណ្តុះវិន័យឥណទាន?</a:t>
            </a:r>
            <a:endParaRPr lang="en-US" sz="2400" dirty="0">
              <a:solidFill>
                <a:srgbClr val="FFFF00"/>
              </a:solidFill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2DCD6-809A-4C66-816C-CBD70EFF45CD}"/>
              </a:ext>
            </a:extLst>
          </p:cNvPr>
          <p:cNvSpPr/>
          <p:nvPr/>
        </p:nvSpPr>
        <p:spPr>
          <a:xfrm>
            <a:off x="9998375" y="814000"/>
            <a:ext cx="19319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10-</a:t>
            </a:r>
            <a:r>
              <a:rPr lang="km-KH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កុម្ភៈ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-2022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949CA-3E7B-4339-BD1D-466F0E71BCA2}"/>
              </a:ext>
            </a:extLst>
          </p:cNvPr>
          <p:cNvSpPr/>
          <p:nvPr/>
        </p:nvSpPr>
        <p:spPr>
          <a:xfrm>
            <a:off x="8990085" y="356531"/>
            <a:ext cx="28873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ដោយ៖ លោក </a:t>
            </a:r>
            <a:r>
              <a:rPr lang="km-KH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ម៉ៅ អឹម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A0D69-C7A3-4979-B40D-1389829D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9" r="237" b="10265"/>
          <a:stretch/>
        </p:blipFill>
        <p:spPr>
          <a:xfrm>
            <a:off x="9126751" y="2598490"/>
            <a:ext cx="1743248" cy="16610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71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4D5-F557-4E0F-A233-9537FC2E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6000" dirty="0"/>
              <a:t>តើវិន័យឥណទានគឺជាអ្វី  ?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3BCEF-B9E3-4210-85E5-75A71666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9" r="237" b="10265"/>
          <a:stretch/>
        </p:blipFill>
        <p:spPr>
          <a:xfrm>
            <a:off x="10612073" y="620785"/>
            <a:ext cx="1579927" cy="1333850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F1C12-0F92-4383-AD7E-A61CA53F7CD9}"/>
              </a:ext>
            </a:extLst>
          </p:cNvPr>
          <p:cNvSpPr/>
          <p:nvPr/>
        </p:nvSpPr>
        <p:spPr>
          <a:xfrm>
            <a:off x="395053" y="2356288"/>
            <a:ext cx="11006983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វិន័យឥណទាន គឺជាក្បួនច្បាប់ឬលក្ខខណ្ឌរបស់ក្រុមហ៊ុនដែលបានកំណត់មកទុកសម្រាប់ឲ្យអតិថិជនដែលបានប្រើប្រាស់សេវាកម្មរបស់យើងយកទៅអនុវត្ត ។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5E7D8-B540-4FD4-A734-FBA557320346}"/>
              </a:ext>
            </a:extLst>
          </p:cNvPr>
          <p:cNvSpPr/>
          <p:nvPr/>
        </p:nvSpPr>
        <p:spPr>
          <a:xfrm>
            <a:off x="237959" y="4586570"/>
            <a:ext cx="16033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3600" b="0" u="sng" cap="none" spc="0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កំណត់ចំណាំ៖</a:t>
            </a:r>
            <a:endParaRPr lang="en-US" sz="3600" b="0" u="sng" cap="none" spc="0" dirty="0">
              <a:ln w="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1410F-768C-4103-B459-F6E84EDE94FD}"/>
              </a:ext>
            </a:extLst>
          </p:cNvPr>
          <p:cNvSpPr/>
          <p:nvPr/>
        </p:nvSpPr>
        <p:spPr>
          <a:xfrm>
            <a:off x="1846906" y="5231803"/>
            <a:ext cx="92797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Kbalthom SuperheroKH" panose="02000500000000000000" pitchFamily="2" charset="0"/>
                <a:cs typeface="AKbalthom SuperheroKH" panose="02000500000000000000" pitchFamily="2" charset="0"/>
              </a:rPr>
              <a:t>“</a:t>
            </a:r>
            <a:r>
              <a:rPr lang="km-KH" sz="280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Kbalthom SuperheroKH" panose="02000500000000000000" pitchFamily="2" charset="0"/>
                <a:cs typeface="AKbalthom SuperheroKH" panose="02000500000000000000" pitchFamily="2" charset="0"/>
              </a:rPr>
              <a:t>ក្រុមហ៊ុនជាអ្នកបង្កើតច្បាប់ </a:t>
            </a:r>
            <a:r>
              <a:rPr lang="en-US" sz="280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Kbalthom SuperheroKH" panose="02000500000000000000" pitchFamily="2" charset="0"/>
                <a:cs typeface="AKbalthom SuperheroKH" panose="02000500000000000000" pitchFamily="2" charset="0"/>
              </a:rPr>
              <a:t>  </a:t>
            </a:r>
            <a:r>
              <a:rPr lang="km-KH" sz="280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Kbalthom SuperheroKH" panose="02000500000000000000" pitchFamily="2" charset="0"/>
                <a:cs typeface="AKbalthom SuperheroKH" panose="02000500000000000000" pitchFamily="2" charset="0"/>
              </a:rPr>
              <a:t>អតិថិជនជាអ្នកអនុវត្ត</a:t>
            </a:r>
            <a:r>
              <a:rPr lang="en-US" sz="280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Kbalthom SuperheroKH" panose="02000500000000000000" pitchFamily="2" charset="0"/>
                <a:cs typeface="AKbalthom SuperheroKH" panose="02000500000000000000" pitchFamily="2" charset="0"/>
              </a:rPr>
              <a:t>”</a:t>
            </a:r>
            <a:endParaRPr lang="en-US" sz="2800" b="0" cap="none" spc="0" dirty="0">
              <a:ln w="0"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Kbalthom SuperheroKH" panose="02000500000000000000" pitchFamily="2" charset="0"/>
              <a:cs typeface="AKbalthom SuperheroK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4D5-F557-4E0F-A233-9537FC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1811"/>
            <a:ext cx="10417323" cy="1032824"/>
          </a:xfrm>
        </p:spPr>
        <p:txBody>
          <a:bodyPr>
            <a:noAutofit/>
          </a:bodyPr>
          <a:lstStyle/>
          <a:p>
            <a:pPr algn="ctr"/>
            <a:br>
              <a:rPr lang="km-KH" sz="5400" dirty="0">
                <a:latin typeface="Kh Siemreap" panose="02000500000000020004" pitchFamily="2" charset="0"/>
              </a:rPr>
            </a:br>
            <a:r>
              <a:rPr lang="km-KH" sz="5400" dirty="0">
                <a:latin typeface="Kh Siemreap" panose="02000500000000020004" pitchFamily="2" charset="0"/>
              </a:rPr>
              <a:t>តើជំហានដំបូងនៃការបណ្តុះវិន័យឥណទានចាប់ផ្តើមពីចំណុចណា?</a:t>
            </a:r>
            <a:br>
              <a:rPr lang="km-KH" sz="5400" dirty="0">
                <a:latin typeface="Kh Siemreap" panose="02000500000000020004" pitchFamily="2" charset="0"/>
              </a:rPr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3BCEF-B9E3-4210-85E5-75A71666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9" r="237" b="10265"/>
          <a:stretch/>
        </p:blipFill>
        <p:spPr>
          <a:xfrm>
            <a:off x="10612073" y="620785"/>
            <a:ext cx="1579927" cy="1333850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50ACE1-C6BB-4FF2-B0A0-2455E6E41F8A}"/>
              </a:ext>
            </a:extLst>
          </p:cNvPr>
          <p:cNvSpPr/>
          <p:nvPr/>
        </p:nvSpPr>
        <p:spPr>
          <a:xfrm>
            <a:off x="871821" y="2374940"/>
            <a:ext cx="66207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ជំហានដំបូងនៃការបណ្តុះវិន័យឥណទានគឺចាប់ផ្តើមពី ៖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3742D-3EF1-40ED-A5E5-F2960DE5D367}"/>
              </a:ext>
            </a:extLst>
          </p:cNvPr>
          <p:cNvSpPr/>
          <p:nvPr/>
        </p:nvSpPr>
        <p:spPr>
          <a:xfrm>
            <a:off x="871821" y="3387023"/>
            <a:ext cx="15184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KhmerNew" panose="02000500000000000000" pitchFamily="2" charset="0"/>
                <a:cs typeface="AKbalthom KhmerNew" panose="02000500000000000000" pitchFamily="2" charset="0"/>
              </a:rPr>
              <a:t>អ្នកស្នើរ  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lthom KhmerNew" panose="02000500000000000000" pitchFamily="2" charset="0"/>
              <a:cs typeface="AKbalthom KhmerNew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EF2DC-1277-4032-8E2B-B7742208B264}"/>
              </a:ext>
            </a:extLst>
          </p:cNvPr>
          <p:cNvSpPr/>
          <p:nvPr/>
        </p:nvSpPr>
        <p:spPr>
          <a:xfrm>
            <a:off x="345791" y="3356245"/>
            <a:ext cx="7377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3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ទី១៖ </a:t>
            </a:r>
            <a:endParaRPr lang="en-US" sz="36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83192-384E-4678-BB23-BD97EE35071F}"/>
              </a:ext>
            </a:extLst>
          </p:cNvPr>
          <p:cNvSpPr/>
          <p:nvPr/>
        </p:nvSpPr>
        <p:spPr>
          <a:xfrm>
            <a:off x="2524776" y="2970831"/>
            <a:ext cx="2359886" cy="515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មួយសប្តាហ៍យក ៥ថ្ងៃ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2ECD8-6849-4714-9727-B29AF32E2A3F}"/>
              </a:ext>
            </a:extLst>
          </p:cNvPr>
          <p:cNvSpPr txBox="1"/>
          <p:nvPr/>
        </p:nvSpPr>
        <p:spPr>
          <a:xfrm>
            <a:off x="2524776" y="3486357"/>
            <a:ext cx="347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មិនអាចយឺតយ៉ាវ ឬ សុំបង់ឌុបឆ្លងថ្ងៃ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E72B5-1BD7-4500-A817-4A9441B92F54}"/>
              </a:ext>
            </a:extLst>
          </p:cNvPr>
          <p:cNvSpPr txBox="1"/>
          <p:nvPr/>
        </p:nvSpPr>
        <p:spPr>
          <a:xfrm>
            <a:off x="2524775" y="3894161"/>
            <a:ext cx="541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យកលុយពីអតិថិជនមួយថ្ងៃ ឡើងលុយជូនក្រុមហ៊ុនមួយថ្ងៃ</a:t>
            </a:r>
            <a:r>
              <a:rPr lang="km-KH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6F756-3193-4B55-B956-E34582788138}"/>
              </a:ext>
            </a:extLst>
          </p:cNvPr>
          <p:cNvSpPr/>
          <p:nvPr/>
        </p:nvSpPr>
        <p:spPr>
          <a:xfrm>
            <a:off x="7492544" y="2097940"/>
            <a:ext cx="25170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‘</a:t>
            </a:r>
            <a:r>
              <a:rPr lang="km-KH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ថ្នាក់ដឹកនាំ</a:t>
            </a:r>
            <a:r>
              <a:rPr lang="en-US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’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C73EB9-6B25-4F8B-B710-C37053007054}"/>
              </a:ext>
            </a:extLst>
          </p:cNvPr>
          <p:cNvSpPr/>
          <p:nvPr/>
        </p:nvSpPr>
        <p:spPr>
          <a:xfrm>
            <a:off x="2390228" y="4506472"/>
            <a:ext cx="339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អ្នកធានា ស្មើរនឹងម្ចាស់បំណុល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4CEFD-EBBB-4CD7-844D-CEB2271F4B68}"/>
              </a:ext>
            </a:extLst>
          </p:cNvPr>
          <p:cNvSpPr/>
          <p:nvPr/>
        </p:nvSpPr>
        <p:spPr>
          <a:xfrm>
            <a:off x="2390229" y="5044051"/>
            <a:ext cx="5102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អតិថិជ</a:t>
            </a:r>
            <a:r>
              <a:rPr lang="km-KH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នស្នើរគេចពីបំណុល អ្នកធានាត្រូវបង់សង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47A77-0D77-46C1-BA78-8F91894BE196}"/>
              </a:ext>
            </a:extLst>
          </p:cNvPr>
          <p:cNvSpPr/>
          <p:nvPr/>
        </p:nvSpPr>
        <p:spPr>
          <a:xfrm>
            <a:off x="2390228" y="5557365"/>
            <a:ext cx="62420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យឺតមួយថ្ងៃ ត្រូវបង់សងមួយថ្ងៃ បើយឺតរហូតត្រូវបង់សងរហូត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39430-1B66-47B5-80FD-347FBB4870DD}"/>
              </a:ext>
            </a:extLst>
          </p:cNvPr>
          <p:cNvCxnSpPr/>
          <p:nvPr/>
        </p:nvCxnSpPr>
        <p:spPr>
          <a:xfrm>
            <a:off x="2634143" y="4353886"/>
            <a:ext cx="4974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B0BEC5-B8EA-48C2-A022-2D3CB30E9FB5}"/>
              </a:ext>
            </a:extLst>
          </p:cNvPr>
          <p:cNvSpPr/>
          <p:nvPr/>
        </p:nvSpPr>
        <p:spPr>
          <a:xfrm>
            <a:off x="329759" y="4797830"/>
            <a:ext cx="769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3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ទី២៖ </a:t>
            </a:r>
            <a:endParaRPr lang="en-US" sz="36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F5AE0-2B03-40B0-984B-B1A80774C6B1}"/>
              </a:ext>
            </a:extLst>
          </p:cNvPr>
          <p:cNvSpPr/>
          <p:nvPr/>
        </p:nvSpPr>
        <p:spPr>
          <a:xfrm>
            <a:off x="871820" y="4856481"/>
            <a:ext cx="15184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KhmerNew" panose="02000500000000000000" pitchFamily="2" charset="0"/>
                <a:cs typeface="AKbalthom KhmerNew" panose="02000500000000000000" pitchFamily="2" charset="0"/>
              </a:rPr>
              <a:t>អ្នកធានា  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lthom KhmerNew" panose="02000500000000000000" pitchFamily="2" charset="0"/>
              <a:cs typeface="AKbalthom KhmerNew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5" grpId="0"/>
      <p:bldP spid="17" grpId="0"/>
      <p:bldP spid="20" grpId="0"/>
      <p:bldP spid="23" grpId="0"/>
      <p:bldP spid="24" grpId="0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4D5-F557-4E0F-A233-9537FC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8" y="873697"/>
            <a:ext cx="9941843" cy="1080938"/>
          </a:xfrm>
        </p:spPr>
        <p:txBody>
          <a:bodyPr>
            <a:normAutofit/>
          </a:bodyPr>
          <a:lstStyle/>
          <a:p>
            <a:r>
              <a:rPr lang="km-KH" sz="4400" dirty="0">
                <a:latin typeface="Kh Siemreap" panose="02000500000000020004" pitchFamily="2" charset="0"/>
              </a:rPr>
              <a:t>ដើម្បីឲ្យការបណ្តុះវិន័យឥណទានមានប្រសិទ្ធិភាព តើយើងគួរធ្វើដូចម្តេចខ្លះ?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3BCEF-B9E3-4210-85E5-75A71666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9" r="237" b="10265"/>
          <a:stretch/>
        </p:blipFill>
        <p:spPr>
          <a:xfrm>
            <a:off x="10612073" y="620785"/>
            <a:ext cx="1579927" cy="1333850"/>
          </a:xfrm>
          <a:prstGeom prst="ellipse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67C159-4E94-4209-9F41-E2FB5D575AFC}"/>
              </a:ext>
            </a:extLst>
          </p:cNvPr>
          <p:cNvSpPr/>
          <p:nvPr/>
        </p:nvSpPr>
        <p:spPr>
          <a:xfrm>
            <a:off x="614428" y="2673703"/>
            <a:ext cx="46875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កំណត់ពេលវេលាប្រមូលលុយ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8070CF-8CA8-41E8-B70F-D2D8DE815FC5}"/>
              </a:ext>
            </a:extLst>
          </p:cNvPr>
          <p:cNvSpPr/>
          <p:nvPr/>
        </p:nvSpPr>
        <p:spPr>
          <a:xfrm>
            <a:off x="614428" y="3265714"/>
            <a:ext cx="70583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បង្កើតទំនាក់ទំនងជាមួយអតិថិជនអោយបានល្អ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07EDC6-E6F5-425F-A44E-20C97773C858}"/>
              </a:ext>
            </a:extLst>
          </p:cNvPr>
          <p:cNvSpPr/>
          <p:nvPr/>
        </p:nvSpPr>
        <p:spPr>
          <a:xfrm>
            <a:off x="614428" y="3859533"/>
            <a:ext cx="49327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ការសន្យាអ្វីមួយ គ</a:t>
            </a:r>
            <a:r>
              <a:rPr lang="km-KH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ឺត្រូវធ្វើឲ្យបាន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EE887-6DF0-491E-81FB-8706EE199EF2}"/>
              </a:ext>
            </a:extLst>
          </p:cNvPr>
          <p:cNvSpPr/>
          <p:nvPr/>
        </p:nvSpPr>
        <p:spPr>
          <a:xfrm>
            <a:off x="614428" y="4449736"/>
            <a:ext cx="61093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រួសរាយ តែ មត់ចត់ក្នុងការបំពេញការងារ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97827-4D48-48D4-B339-5F5172A4416C}"/>
              </a:ext>
            </a:extLst>
          </p:cNvPr>
          <p:cNvSpPr/>
          <p:nvPr/>
        </p:nvSpPr>
        <p:spPr>
          <a:xfrm>
            <a:off x="581579" y="5043555"/>
            <a:ext cx="104775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រៀនបង្កើតគោលការណ៍ដោយខ្លួនឯងដើម្បីអោយអតិថិជនយកទៅអនុវត្ត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19CFB-72C4-440F-AE33-83EF38C93101}"/>
              </a:ext>
            </a:extLst>
          </p:cNvPr>
          <p:cNvSpPr/>
          <p:nvPr/>
        </p:nvSpPr>
        <p:spPr>
          <a:xfrm>
            <a:off x="614428" y="5637374"/>
            <a:ext cx="11272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m-KH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រា</a:t>
            </a:r>
            <a:r>
              <a:rPr lang="km-KH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ល់ការធ្វើពាក្យបក ត្រូវបញ្ជាក់ពីគោលការណ៍ទៅអតិថិជន និង អ្នកធានាជានិច្ច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4D5-F557-4E0F-A233-9537FC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2" y="747241"/>
            <a:ext cx="10217270" cy="108093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Kh Siemreap" panose="02000500000000020004" pitchFamily="2" charset="0"/>
              </a:rPr>
              <a:t> </a:t>
            </a:r>
            <a:r>
              <a:rPr lang="km-KH" sz="4000" dirty="0">
                <a:latin typeface="Kh Siemreap" panose="02000500000000020004" pitchFamily="2" charset="0"/>
              </a:rPr>
              <a:t>មូលហេតុអ្វី បានជានៅក្នុងវិស័យឥណទានតម្រូវឲ្យមានការបណ្តុះវិន័យឥណទាន?</a:t>
            </a:r>
            <a:endParaRPr lang="en-US" sz="4000" dirty="0">
              <a:latin typeface="Kh Siemreap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3BCEF-B9E3-4210-85E5-75A71666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9" r="237" b="10265"/>
          <a:stretch/>
        </p:blipFill>
        <p:spPr>
          <a:xfrm>
            <a:off x="10612073" y="620785"/>
            <a:ext cx="1579927" cy="1333850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27C52C-5319-4E45-A0C3-B214BA74406E}"/>
              </a:ext>
            </a:extLst>
          </p:cNvPr>
          <p:cNvSpPr/>
          <p:nvPr/>
        </p:nvSpPr>
        <p:spPr>
          <a:xfrm>
            <a:off x="619019" y="2591321"/>
            <a:ext cx="5198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ចង់ឲ្យអតិថិជនមានទម្លាប់ល្អ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1ABE7-E2C6-4F74-8F23-A4A6BCB7E2AE}"/>
              </a:ext>
            </a:extLst>
          </p:cNvPr>
          <p:cNvSpPr/>
          <p:nvPr/>
        </p:nvSpPr>
        <p:spPr>
          <a:xfrm>
            <a:off x="619019" y="3429000"/>
            <a:ext cx="10801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កាត់បន្ថយក្នុងការចំណាយពេលជួបអតិថិជន ២ ទៅ ៣ដងក្នុងថ្ងៃ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D3F72-8619-4610-8D6A-88F0915FBE77}"/>
              </a:ext>
            </a:extLst>
          </p:cNvPr>
          <p:cNvSpPr/>
          <p:nvPr/>
        </p:nvSpPr>
        <p:spPr>
          <a:xfrm>
            <a:off x="619019" y="4266679"/>
            <a:ext cx="94291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Siemreap" panose="02000500000000020004" pitchFamily="2" charset="0"/>
                <a:cs typeface="Kh Siemreap" panose="02000500000000020004" pitchFamily="2" charset="0"/>
              </a:rPr>
              <a:t>មន្ត្រីឥណទាន មានពេលក្នុងការផ្សព្វផ្សាយរកអតិថិជនថ្មី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Siemreap" panose="02000500000000020004" pitchFamily="2" charset="0"/>
              <a:cs typeface="Kh Siemreap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291AE-23C9-4828-AE02-6F3EB619C5CC}"/>
              </a:ext>
            </a:extLst>
          </p:cNvPr>
          <p:cNvSpPr/>
          <p:nvPr/>
        </p:nvSpPr>
        <p:spPr>
          <a:xfrm>
            <a:off x="1937542" y="5633735"/>
            <a:ext cx="32480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hireak1" panose="02000500000000020004" pitchFamily="2" charset="0"/>
                <a:cs typeface="aphireak1" panose="02000500000000020004" pitchFamily="2" charset="0"/>
              </a:rPr>
              <a:t>មតិចូលរួម..........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hireak1" panose="02000500000000020004" pitchFamily="2" charset="0"/>
              <a:cs typeface="aphireak1" panose="02000500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C8F24-C90F-44C1-BF71-AC445860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74" y="5104358"/>
            <a:ext cx="2336221" cy="15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25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A8853-4241-487C-B55A-CBB2EC69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5B869-FE1C-476D-A034-C7C08F6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12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442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AKbalthom KhmerNew</vt:lpstr>
      <vt:lpstr>AKbalthom SuperheroKH</vt:lpstr>
      <vt:lpstr>aphireak1</vt:lpstr>
      <vt:lpstr>Arial</vt:lpstr>
      <vt:lpstr>Kh Siemreap</vt:lpstr>
      <vt:lpstr>Trebuchet MS</vt:lpstr>
      <vt:lpstr>Wingdings</vt:lpstr>
      <vt:lpstr>Berlin</vt:lpstr>
      <vt:lpstr> ការបណ្តុះវិន័យឥណទាន  </vt:lpstr>
      <vt:lpstr>តើវិន័យឥណទានគឺជាអ្វី  ?</vt:lpstr>
      <vt:lpstr> តើជំហានដំបូងនៃការបណ្តុះវិន័យឥណទានចាប់ផ្តើមពីចំណុចណា? </vt:lpstr>
      <vt:lpstr>ដើម្បីឲ្យការបណ្តុះវិន័យឥណទានមានប្រសិទ្ធិភាព តើយើងគួរធ្វើដូចម្តេចខ្លះ?</vt:lpstr>
      <vt:lpstr> មូលហេតុអ្វី បានជានៅក្នុងវិស័យឥណទានតម្រូវឲ្យមានការបណ្តុះវិន័យឥណទាន?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ការបណ្តុះវិន័យឥណទាន  </dc:title>
  <dc:creator>Kimchhay Tang</dc:creator>
  <cp:lastModifiedBy>Mao Emm</cp:lastModifiedBy>
  <cp:revision>2</cp:revision>
  <dcterms:created xsi:type="dcterms:W3CDTF">2022-02-09T14:10:14Z</dcterms:created>
  <dcterms:modified xsi:type="dcterms:W3CDTF">2022-02-25T00:08:53Z</dcterms:modified>
</cp:coreProperties>
</file>