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67" r:id="rId2"/>
    <p:sldId id="266" r:id="rId3"/>
    <p:sldId id="268" r:id="rId4"/>
    <p:sldId id="265" r:id="rId5"/>
    <p:sldId id="270" r:id="rId6"/>
    <p:sldId id="271" r:id="rId7"/>
    <p:sldId id="272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1"/>
    <p:restoredTop sz="84885"/>
  </p:normalViewPr>
  <p:slideViewPr>
    <p:cSldViewPr snapToGrid="0" snapToObjects="1">
      <p:cViewPr varScale="1">
        <p:scale>
          <a:sx n="79" d="100"/>
          <a:sy n="79" d="100"/>
        </p:scale>
        <p:origin x="224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5881F-52D3-A744-8BA3-05F8A3BF9BD4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2F55C-1D22-0144-8F22-6CCAAE50E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8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sz="3200" kern="1400" spc="25" dirty="0" smtClean="0">
                <a:solidFill>
                  <a:srgbClr val="17365D"/>
                </a:solidFill>
                <a:effectLst/>
                <a:latin typeface="Cambria" charset="0"/>
                <a:ea typeface="ＭＳ ゴシック" charset="-128"/>
                <a:cs typeface="Times New Roman" charset="0"/>
              </a:rPr>
              <a:t>Slide 1</a:t>
            </a:r>
          </a:p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1600" b="1" kern="0" dirty="0" smtClean="0">
                <a:solidFill>
                  <a:srgbClr val="365F91"/>
                </a:solidFill>
                <a:effectLst/>
                <a:latin typeface="Cambria" charset="0"/>
                <a:ea typeface="ＭＳ ゴシック" charset="-128"/>
                <a:cs typeface="Times New Roman" charset="0"/>
              </a:rPr>
              <a:t>Introduction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Calibri" charset="0"/>
                <a:ea typeface="Calibri" charset="0"/>
                <a:cs typeface="Arial" charset="0"/>
              </a:rPr>
              <a:t>Problem Statement (your main research question)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Calibri" charset="0"/>
                <a:ea typeface="Calibri" charset="0"/>
                <a:cs typeface="Arial" charset="0"/>
              </a:rPr>
              <a:t>Proposed Solution briefly  (don’t write details of the solution here).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F55C-1D22-0144-8F22-6CCAAE50E1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77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sz="3200" kern="1400" spc="25" dirty="0" smtClean="0">
                <a:solidFill>
                  <a:srgbClr val="17365D"/>
                </a:solidFill>
                <a:effectLst/>
                <a:latin typeface="Cambria" charset="0"/>
                <a:ea typeface="ＭＳ ゴシック" charset="-128"/>
                <a:cs typeface="Times New Roman" charset="0"/>
              </a:rPr>
              <a:t>Slide 2</a:t>
            </a:r>
          </a:p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1600" b="1" kern="0" dirty="0" smtClean="0">
                <a:solidFill>
                  <a:srgbClr val="365F91"/>
                </a:solidFill>
                <a:effectLst/>
                <a:latin typeface="Cambria" charset="0"/>
                <a:ea typeface="ＭＳ ゴシック" charset="-128"/>
                <a:cs typeface="Times New Roman" charset="0"/>
              </a:rPr>
              <a:t>Literature Review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Calibri" charset="0"/>
                <a:ea typeface="Calibri" charset="0"/>
                <a:cs typeface="Arial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Calibri" charset="0"/>
                <a:ea typeface="Calibri" charset="0"/>
                <a:cs typeface="Arial" charset="0"/>
              </a:rPr>
              <a:t>Examples of relevant proposed  solutions in the literature (At most 3 papers)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F55C-1D22-0144-8F22-6CCAAE50E1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9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sz="3200" kern="1400" spc="25" dirty="0" smtClean="0">
                <a:solidFill>
                  <a:srgbClr val="17365D"/>
                </a:solidFill>
                <a:effectLst/>
                <a:latin typeface="Cambria" charset="0"/>
                <a:ea typeface="ＭＳ ゴシック" charset="-128"/>
                <a:cs typeface="Times New Roman" charset="0"/>
              </a:rPr>
              <a:t>Slide 3</a:t>
            </a:r>
          </a:p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1600" b="1" kern="0" dirty="0" smtClean="0">
                <a:solidFill>
                  <a:srgbClr val="365F91"/>
                </a:solidFill>
                <a:effectLst/>
                <a:latin typeface="Cambria" charset="0"/>
                <a:ea typeface="ＭＳ ゴシック" charset="-128"/>
                <a:cs typeface="Times New Roman" charset="0"/>
              </a:rPr>
              <a:t>Dataset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Calibri" charset="0"/>
                <a:ea typeface="Calibri" charset="0"/>
                <a:cs typeface="Arial" charset="0"/>
              </a:rPr>
              <a:t>Give the description of the dataset and the source of the dataset (where did you get it from)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F55C-1D22-0144-8F22-6CCAAE50E1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sz="3200" kern="1400" spc="25" dirty="0" smtClean="0">
                <a:solidFill>
                  <a:srgbClr val="17365D"/>
                </a:solidFill>
                <a:effectLst/>
                <a:latin typeface="Cambria" charset="0"/>
                <a:ea typeface="ＭＳ ゴシック" charset="-128"/>
                <a:cs typeface="Times New Roman" charset="0"/>
              </a:rPr>
              <a:t>Slide 4</a:t>
            </a:r>
          </a:p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1600" b="1" kern="0" dirty="0" smtClean="0">
                <a:solidFill>
                  <a:srgbClr val="365F91"/>
                </a:solidFill>
                <a:effectLst/>
                <a:latin typeface="Cambria" charset="0"/>
                <a:ea typeface="ＭＳ ゴシック" charset="-128"/>
                <a:cs typeface="Times New Roman" charset="0"/>
              </a:rPr>
              <a:t>Approach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Calibri" charset="0"/>
                <a:ea typeface="Calibri" charset="0"/>
                <a:cs typeface="Arial" charset="0"/>
              </a:rPr>
              <a:t>Create a block diagram for the steps of your approach to clearly provide an overview.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F55C-1D22-0144-8F22-6CCAAE50E1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0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sz="3200" kern="1400" spc="25" dirty="0" smtClean="0">
                <a:solidFill>
                  <a:srgbClr val="17365D"/>
                </a:solidFill>
                <a:effectLst/>
                <a:latin typeface="Cambria" charset="0"/>
                <a:ea typeface="ＭＳ ゴシック" charset="-128"/>
                <a:cs typeface="Times New Roman" charset="0"/>
              </a:rPr>
              <a:t>Slide 5</a:t>
            </a:r>
          </a:p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1600" b="1" kern="0" dirty="0" smtClean="0">
                <a:solidFill>
                  <a:srgbClr val="365F91"/>
                </a:solidFill>
                <a:effectLst/>
                <a:latin typeface="Cambria" charset="0"/>
                <a:ea typeface="ＭＳ ゴシック" charset="-128"/>
                <a:cs typeface="Times New Roman" charset="0"/>
              </a:rPr>
              <a:t>Approach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err="1" smtClean="0">
                <a:effectLst/>
                <a:latin typeface="Calibri" charset="0"/>
                <a:ea typeface="Calibri" charset="0"/>
                <a:cs typeface="Arial" charset="0"/>
              </a:rPr>
              <a:t>Continue’d</a:t>
            </a:r>
            <a:endParaRPr lang="en-US" dirty="0" smtClean="0">
              <a:effectLst/>
              <a:latin typeface="Calibri" charset="0"/>
              <a:ea typeface="Calibri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F55C-1D22-0144-8F22-6CCAAE50E1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6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sz="3200" kern="1400" spc="25" dirty="0" smtClean="0">
                <a:solidFill>
                  <a:srgbClr val="17365D"/>
                </a:solidFill>
                <a:effectLst/>
                <a:latin typeface="Cambria" charset="0"/>
                <a:ea typeface="ＭＳ ゴシック" charset="-128"/>
                <a:cs typeface="Times New Roman" charset="0"/>
              </a:rPr>
              <a:t>Slide 5</a:t>
            </a:r>
          </a:p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1600" b="1" kern="0" dirty="0" smtClean="0">
                <a:solidFill>
                  <a:srgbClr val="365F91"/>
                </a:solidFill>
                <a:effectLst/>
                <a:latin typeface="Cambria" charset="0"/>
                <a:ea typeface="ＭＳ ゴシック" charset="-128"/>
                <a:cs typeface="Times New Roman" charset="0"/>
              </a:rPr>
              <a:t>Approach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err="1" smtClean="0">
                <a:effectLst/>
                <a:latin typeface="Calibri" charset="0"/>
                <a:ea typeface="Calibri" charset="0"/>
                <a:cs typeface="Arial" charset="0"/>
              </a:rPr>
              <a:t>Continue’d</a:t>
            </a:r>
            <a:endParaRPr lang="en-US" dirty="0" smtClean="0">
              <a:effectLst/>
              <a:latin typeface="Calibri" charset="0"/>
              <a:ea typeface="Calibri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F55C-1D22-0144-8F22-6CCAAE50E1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sz="3200" kern="1400" spc="25" dirty="0" smtClean="0">
                <a:solidFill>
                  <a:srgbClr val="17365D"/>
                </a:solidFill>
                <a:effectLst/>
                <a:latin typeface="Cambria" charset="0"/>
                <a:ea typeface="ＭＳ ゴシック" charset="-128"/>
                <a:cs typeface="Times New Roman" charset="0"/>
              </a:rPr>
              <a:t>Slide 6</a:t>
            </a:r>
          </a:p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1600" b="1" kern="0" dirty="0" smtClean="0">
                <a:solidFill>
                  <a:srgbClr val="365F91"/>
                </a:solidFill>
                <a:effectLst/>
                <a:latin typeface="Cambria" charset="0"/>
                <a:ea typeface="ＭＳ ゴシック" charset="-128"/>
                <a:cs typeface="Times New Roman" charset="0"/>
              </a:rPr>
              <a:t>Results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effectLst/>
                <a:latin typeface="Calibri" charset="0"/>
                <a:ea typeface="Calibri" charset="0"/>
                <a:cs typeface="Arial" charset="0"/>
              </a:rPr>
              <a:t>Explain your results briefly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F55C-1D22-0144-8F22-6CCAAE50E1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70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sz="2400" kern="1400" spc="25" dirty="0" smtClean="0">
                <a:solidFill>
                  <a:srgbClr val="17365D"/>
                </a:solidFill>
                <a:effectLst/>
                <a:latin typeface="Cambria" charset="0"/>
                <a:ea typeface="ＭＳ ゴシック" charset="-128"/>
                <a:cs typeface="Times New Roman" charset="0"/>
              </a:rPr>
              <a:t>Slide 7</a:t>
            </a:r>
          </a:p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b="1" kern="0" dirty="0" smtClean="0">
                <a:solidFill>
                  <a:srgbClr val="365F91"/>
                </a:solidFill>
                <a:effectLst/>
                <a:latin typeface="Cambria" charset="0"/>
                <a:ea typeface="ＭＳ ゴシック" charset="-128"/>
                <a:cs typeface="Times New Roman" charset="0"/>
              </a:rPr>
              <a:t>Conclusions and Discussion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50" dirty="0" smtClean="0">
                <a:effectLst/>
                <a:latin typeface="Calibri" charset="0"/>
                <a:ea typeface="Calibri" charset="0"/>
                <a:cs typeface="Arial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50" dirty="0" smtClean="0">
                <a:effectLst/>
                <a:latin typeface="Calibri" charset="0"/>
                <a:ea typeface="Calibri" charset="0"/>
                <a:cs typeface="Arial" charset="0"/>
              </a:rPr>
              <a:t>Give a short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F55C-1D22-0144-8F22-6CCAAE50E1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0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8623-45DA-9A4A-B27D-D4791D08FE1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5678-0CF1-7245-B241-3E8563FB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8623-45DA-9A4A-B27D-D4791D08FE1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5678-0CF1-7245-B241-3E8563FB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6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8623-45DA-9A4A-B27D-D4791D08FE1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5678-0CF1-7245-B241-3E8563FBB83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649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8623-45DA-9A4A-B27D-D4791D08FE1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5678-0CF1-7245-B241-3E8563FB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8623-45DA-9A4A-B27D-D4791D08FE1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5678-0CF1-7245-B241-3E8563FBB8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8999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8623-45DA-9A4A-B27D-D4791D08FE1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5678-0CF1-7245-B241-3E8563FB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65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8623-45DA-9A4A-B27D-D4791D08FE1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5678-0CF1-7245-B241-3E8563FB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9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8623-45DA-9A4A-B27D-D4791D08FE1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5678-0CF1-7245-B241-3E8563FB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8623-45DA-9A4A-B27D-D4791D08FE1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5678-0CF1-7245-B241-3E8563FB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8623-45DA-9A4A-B27D-D4791D08FE1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5678-0CF1-7245-B241-3E8563FB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8623-45DA-9A4A-B27D-D4791D08FE1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5678-0CF1-7245-B241-3E8563FB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8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8623-45DA-9A4A-B27D-D4791D08FE1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5678-0CF1-7245-B241-3E8563FB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7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8623-45DA-9A4A-B27D-D4791D08FE1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5678-0CF1-7245-B241-3E8563FB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8623-45DA-9A4A-B27D-D4791D08FE1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5678-0CF1-7245-B241-3E8563FB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5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8623-45DA-9A4A-B27D-D4791D08FE1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5678-0CF1-7245-B241-3E8563FB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6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8623-45DA-9A4A-B27D-D4791D08FE1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5678-0CF1-7245-B241-3E8563FB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9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08623-45DA-9A4A-B27D-D4791D08FE1A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405678-0CF1-7245-B241-3E8563FBB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tiff"/><Relationship Id="rId8" Type="http://schemas.openxmlformats.org/officeDocument/2006/relationships/image" Target="../media/image6.tiff"/><Relationship Id="rId9" Type="http://schemas.openxmlformats.org/officeDocument/2006/relationships/image" Target="../media/image7.tiff"/><Relationship Id="rId10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tiff"/><Relationship Id="rId5" Type="http://schemas.openxmlformats.org/officeDocument/2006/relationships/image" Target="../media/image10.tiff"/><Relationship Id="rId6" Type="http://schemas.openxmlformats.org/officeDocument/2006/relationships/oleObject" Target="../embeddings/oleObject1.bin"/><Relationship Id="rId7" Type="http://schemas.openxmlformats.org/officeDocument/2006/relationships/image" Target="../media/image9.wmf"/><Relationship Id="rId8" Type="http://schemas.openxmlformats.org/officeDocument/2006/relationships/image" Target="../media/image11.tiff"/><Relationship Id="rId9" Type="http://schemas.openxmlformats.org/officeDocument/2006/relationships/hyperlink" Target="http://www.cs.pitt.edu/~wiebe/pubs/papers/emnlp05polarity.pdf" TargetMode="External"/><Relationship Id="rId10" Type="http://schemas.openxmlformats.org/officeDocument/2006/relationships/hyperlink" Target="http://mpqa.cs.pitt.edu/lexicons/subj_lexicon/" TargetMode="External"/><Relationship Id="rId11" Type="http://schemas.openxmlformats.org/officeDocument/2006/relationships/hyperlink" Target="https://github.com/HappyFeet75x/TwitterBankAnalysis/blob/master/CreateWordCountTable" TargetMode="Externa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hyperlink" Target="https://github.com/HappyFeet75x/TwitterBankAnalysis/blob/master/IdentifyMostActiveUsers" TargetMode="External"/><Relationship Id="rId5" Type="http://schemas.openxmlformats.org/officeDocument/2006/relationships/hyperlink" Target="https://github.com/HappyFeet75x/TwitterBankAnalysis/blob/master/Table-NonClientRemoved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hyperlink" Target="https://github.com/HappyFeet75x/TwitterBankAnalysis/blob/master/CreateWordCountTable" TargetMode="External"/><Relationship Id="rId5" Type="http://schemas.openxmlformats.org/officeDocument/2006/relationships/hyperlink" Target="https://github.com/HappyFeet75x/TwitterBankAnalysis/blob/master/JoinLexiconBankv2" TargetMode="External"/><Relationship Id="rId6" Type="http://schemas.openxmlformats.org/officeDocument/2006/relationships/image" Target="../media/image13.tiff"/><Relationship Id="rId7" Type="http://schemas.openxmlformats.org/officeDocument/2006/relationships/image" Target="../media/image14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15.tiff"/><Relationship Id="rId5" Type="http://schemas.openxmlformats.org/officeDocument/2006/relationships/image" Target="../media/image16.tiff"/><Relationship Id="rId6" Type="http://schemas.openxmlformats.org/officeDocument/2006/relationships/image" Target="../media/image17.tiff"/><Relationship Id="rId7" Type="http://schemas.openxmlformats.org/officeDocument/2006/relationships/image" Target="../media/image18.tiff"/><Relationship Id="rId8" Type="http://schemas.openxmlformats.org/officeDocument/2006/relationships/image" Target="../media/image19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450" y="254840"/>
            <a:ext cx="1170657" cy="11706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16568" y="995645"/>
            <a:ext cx="7803508" cy="2344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 smtClean="0">
                <a:solidFill>
                  <a:srgbClr val="002060"/>
                </a:solidFill>
                <a:effectLst/>
                <a:latin typeface="Calibri" charset="0"/>
                <a:ea typeface="Calibri" charset="0"/>
                <a:cs typeface="Arial" charset="0"/>
              </a:rPr>
              <a:t>How do clients of major Canadian financial institutions feel about their banks?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solidFill>
                  <a:srgbClr val="002060"/>
                </a:solidFill>
                <a:latin typeface="Calibri" charset="0"/>
                <a:ea typeface="Calibri" charset="0"/>
                <a:cs typeface="Arial" charset="0"/>
              </a:rPr>
              <a:t>Classification and sentiment analysis was performed on client Twitter data to identify general sentiment for each of the major Canadian financial institutions (FI).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343" y="4614031"/>
            <a:ext cx="1110519" cy="10149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621" y="5162294"/>
            <a:ext cx="1917700" cy="736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485" y="3485889"/>
            <a:ext cx="697174" cy="6971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9426" y="3867439"/>
            <a:ext cx="2781300" cy="78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147" y="4478459"/>
            <a:ext cx="2878536" cy="4797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8509" y="6050208"/>
            <a:ext cx="1898650" cy="4614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80161" y="5017682"/>
            <a:ext cx="19177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450" y="254840"/>
            <a:ext cx="1170657" cy="1170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175" y="3706614"/>
            <a:ext cx="4825676" cy="2205245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255416"/>
              </p:ext>
            </p:extLst>
          </p:nvPr>
        </p:nvGraphicFramePr>
        <p:xfrm>
          <a:off x="915737" y="403771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5737" y="403771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527" y="2958168"/>
            <a:ext cx="4073237" cy="37021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6868" y="840168"/>
            <a:ext cx="101725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>
                <a:solidFill>
                  <a:srgbClr val="002060"/>
                </a:solidFill>
                <a:hlinkClick r:id="rId9"/>
              </a:rPr>
              <a:t>Recognizing Contextual Polarity in Phrase-Level Sentiment </a:t>
            </a:r>
            <a:r>
              <a:rPr lang="en-US" dirty="0" smtClean="0">
                <a:solidFill>
                  <a:srgbClr val="002060"/>
                </a:solidFill>
                <a:hlinkClick r:id="rId9"/>
              </a:rPr>
              <a:t>Analysis</a:t>
            </a:r>
            <a:r>
              <a:rPr lang="en-US" dirty="0">
                <a:solidFill>
                  <a:srgbClr val="002060"/>
                </a:solidFill>
              </a:rPr>
              <a:t> 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Theresa </a:t>
            </a:r>
            <a:r>
              <a:rPr lang="en-US" dirty="0">
                <a:solidFill>
                  <a:srgbClr val="002060"/>
                </a:solidFill>
              </a:rPr>
              <a:t>Wilson, </a:t>
            </a:r>
            <a:r>
              <a:rPr lang="en-US" dirty="0" err="1">
                <a:solidFill>
                  <a:srgbClr val="002060"/>
                </a:solidFill>
              </a:rPr>
              <a:t>Janyce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Wiebe</a:t>
            </a:r>
            <a:r>
              <a:rPr lang="en-US" dirty="0">
                <a:solidFill>
                  <a:srgbClr val="002060"/>
                </a:solidFill>
              </a:rPr>
              <a:t>, and Paul Hoffmann (2005)</a:t>
            </a:r>
          </a:p>
          <a:p>
            <a:r>
              <a:rPr lang="en-US" dirty="0">
                <a:solidFill>
                  <a:srgbClr val="002060"/>
                </a:solidFill>
              </a:rPr>
              <a:t>   </a:t>
            </a:r>
            <a:r>
              <a:rPr lang="en-US" dirty="0" smtClean="0">
                <a:solidFill>
                  <a:srgbClr val="002060"/>
                </a:solidFill>
              </a:rPr>
              <a:t>		Proc</a:t>
            </a:r>
            <a:r>
              <a:rPr lang="en-US" dirty="0">
                <a:solidFill>
                  <a:srgbClr val="002060"/>
                </a:solidFill>
              </a:rPr>
              <a:t>. of </a:t>
            </a:r>
            <a:r>
              <a:rPr lang="en-US" dirty="0" smtClean="0">
                <a:solidFill>
                  <a:srgbClr val="002060"/>
                </a:solidFill>
              </a:rPr>
              <a:t>HLT-EMNLP-2005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charset="2"/>
              <a:buChar char="q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The Subjectivity Lexicon, not only associates specific words with positive and negative sentiment, it also includes neutral sentiment words, as well as a Strong and Weak dimension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</a:t>
            </a:r>
            <a:r>
              <a:rPr lang="en-US" dirty="0" smtClean="0">
                <a:solidFill>
                  <a:srgbClr val="002060"/>
                </a:solidFill>
                <a:hlinkClick r:id="rId10"/>
              </a:rPr>
              <a:t>http://mpqa.cs.pitt.edu/lexicons/subj_lexicon/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charset="2"/>
              <a:buChar char="q"/>
            </a:pPr>
            <a:endParaRPr lang="en-US" u="sng" dirty="0" smtClean="0">
              <a:solidFill>
                <a:srgbClr val="002060"/>
              </a:solidFill>
              <a:hlinkClick r:id="rId11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The Lexicon required some formatting as well as some minor cleanup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828" y="378503"/>
            <a:ext cx="327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Literal Resource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450" y="254840"/>
            <a:ext cx="1170657" cy="11706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9828" y="378503"/>
            <a:ext cx="327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Twitter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913" y="796428"/>
            <a:ext cx="1044895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Twitter </a:t>
            </a:r>
            <a:r>
              <a:rPr lang="en-US" dirty="0">
                <a:solidFill>
                  <a:srgbClr val="002060"/>
                </a:solidFill>
              </a:rPr>
              <a:t>makes available seven day’s worth of Tweets pulled by mentions/hashtags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Python script used to pull the data from the Twitter social media website.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Pulled Tweets on each subject word every Sunday, 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starting January 26, 2016 and ending March 20, 2016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pPr marL="285750" lvl="1" indent="-285750">
              <a:buFont typeface="Wingdings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128 Tweet requests, 128 files</a:t>
            </a:r>
            <a:r>
              <a:rPr lang="en-US" dirty="0">
                <a:solidFill>
                  <a:srgbClr val="002060"/>
                </a:solidFill>
              </a:rPr>
              <a:t>, 6.23 GB of </a:t>
            </a:r>
            <a:r>
              <a:rPr lang="en-US" dirty="0" smtClean="0">
                <a:solidFill>
                  <a:srgbClr val="002060"/>
                </a:solidFill>
              </a:rPr>
              <a:t>Twitter Data</a:t>
            </a:r>
            <a:r>
              <a:rPr lang="en-US" dirty="0">
                <a:solidFill>
                  <a:srgbClr val="002060"/>
                </a:solidFill>
              </a:rPr>
              <a:t>, roughly 1.4 Million lines of data (Tweets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dirty="0">
                <a:solidFill>
                  <a:srgbClr val="002060"/>
                </a:solidFill>
              </a:rPr>
              <a:t>Tweet consists of 82 attributes along with a number of sub-attributes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Attributes used include, Text, </a:t>
            </a:r>
            <a:r>
              <a:rPr lang="en-US" dirty="0" err="1" smtClean="0">
                <a:solidFill>
                  <a:srgbClr val="002060"/>
                </a:solidFill>
              </a:rPr>
              <a:t>Screen_Name</a:t>
            </a:r>
            <a:r>
              <a:rPr lang="en-US" dirty="0" smtClean="0">
                <a:solidFill>
                  <a:srgbClr val="002060"/>
                </a:solidFill>
              </a:rPr>
              <a:t>, location, coordinates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</a:p>
          <a:p>
            <a:pPr marL="285750" indent="-285750">
              <a:buFont typeface="Wingdings" charset="2"/>
              <a:buChar char="q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charset="2"/>
              <a:buChar char="q"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6792" y="2292264"/>
            <a:ext cx="2279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rgbClr val="002060"/>
                </a:solidFill>
              </a:rPr>
              <a:t>bankingfail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rgbClr val="002060"/>
                </a:solidFill>
              </a:rPr>
              <a:t>Royalbank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TDCT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rgbClr val="002060"/>
                </a:solidFill>
              </a:rPr>
              <a:t>Betterbank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rgbClr val="002060"/>
                </a:solidFill>
              </a:rPr>
              <a:t>Canadianbanks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rgbClr val="002060"/>
                </a:solidFill>
              </a:rPr>
              <a:t>Pcfinancial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6529" y="2292264"/>
            <a:ext cx="2279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rgbClr val="002060"/>
                </a:solidFill>
              </a:rPr>
              <a:t>Tdcanadatrust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rgbClr val="002060"/>
                </a:solidFill>
              </a:rPr>
              <a:t>rbc_canada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rgbClr val="002060"/>
                </a:solidFill>
              </a:rPr>
              <a:t>Tangerinebank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rgbClr val="002060"/>
                </a:solidFill>
              </a:rPr>
              <a:t>td_bank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CIBC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6266" y="2292264"/>
            <a:ext cx="2279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Scotiabank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BMO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rgbClr val="002060"/>
                </a:solidFill>
              </a:rPr>
              <a:t>td_canada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Banking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banks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397252" y="1047012"/>
            <a:ext cx="8657254" cy="51566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450" y="254840"/>
            <a:ext cx="1170657" cy="1170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9828" y="378503"/>
            <a:ext cx="327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Approach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7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450" y="254840"/>
            <a:ext cx="1170657" cy="11706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8041" y="378503"/>
            <a:ext cx="864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Data Cleanup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913" y="1084521"/>
            <a:ext cx="111361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dentified frequent </a:t>
            </a:r>
            <a:r>
              <a:rPr lang="en-US" dirty="0">
                <a:solidFill>
                  <a:srgbClr val="002060"/>
                </a:solidFill>
              </a:rPr>
              <a:t>users and analyzed their Tweet and their user profile to validate whether their Tweet should be considered </a:t>
            </a:r>
            <a:r>
              <a:rPr lang="en-US" dirty="0" smtClean="0">
                <a:solidFill>
                  <a:srgbClr val="002060"/>
                </a:solidFill>
              </a:rPr>
              <a:t>as </a:t>
            </a:r>
            <a:r>
              <a:rPr lang="en-US" dirty="0">
                <a:solidFill>
                  <a:srgbClr val="002060"/>
                </a:solidFill>
              </a:rPr>
              <a:t>Client Sentiment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u="sng" dirty="0">
                <a:solidFill>
                  <a:srgbClr val="002060"/>
                </a:solidFill>
                <a:hlinkClick r:id="rId4"/>
              </a:rPr>
              <a:t>https://github.com/HappyFeet75x/TwitterBankAnalysis/blob/master/IdentifyMostActiveUsers</a:t>
            </a:r>
            <a:endParaRPr lang="en-US" dirty="0">
              <a:solidFill>
                <a:srgbClr val="002060"/>
              </a:solidFill>
            </a:endParaRPr>
          </a:p>
          <a:p>
            <a:pPr marL="285750" lvl="0" indent="-285750">
              <a:buFont typeface="Wingdings" charset="2"/>
              <a:buChar char="q"/>
            </a:pPr>
            <a:endParaRPr lang="en-US" dirty="0">
              <a:solidFill>
                <a:srgbClr val="002060"/>
              </a:solidFill>
            </a:endParaRPr>
          </a:p>
          <a:p>
            <a:pPr marL="285750" lvl="0" indent="-285750">
              <a:buFont typeface="Wingdings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dentified </a:t>
            </a:r>
            <a:r>
              <a:rPr lang="en-US" dirty="0">
                <a:solidFill>
                  <a:srgbClr val="002060"/>
                </a:solidFill>
              </a:rPr>
              <a:t>commonalities that </a:t>
            </a:r>
            <a:r>
              <a:rPr lang="en-US" dirty="0" smtClean="0">
                <a:solidFill>
                  <a:srgbClr val="002060"/>
                </a:solidFill>
              </a:rPr>
              <a:t>would generally </a:t>
            </a:r>
            <a:r>
              <a:rPr lang="en-US" dirty="0">
                <a:solidFill>
                  <a:srgbClr val="002060"/>
                </a:solidFill>
              </a:rPr>
              <a:t>be associated with </a:t>
            </a:r>
            <a:r>
              <a:rPr lang="en-US" dirty="0" smtClean="0">
                <a:solidFill>
                  <a:srgbClr val="002060"/>
                </a:solidFill>
              </a:rPr>
              <a:t>non-client users, such as corporate media, news, advertisement.</a:t>
            </a:r>
          </a:p>
          <a:p>
            <a:pPr marL="285750" lvl="0" indent="-285750">
              <a:buFont typeface="Wingdings" charset="2"/>
              <a:buChar char="q"/>
            </a:pPr>
            <a:endParaRPr lang="en-US" dirty="0">
              <a:solidFill>
                <a:srgbClr val="002060"/>
              </a:solidFill>
            </a:endParaRPr>
          </a:p>
          <a:p>
            <a:pPr marL="285750" lvl="0" indent="-285750">
              <a:buFont typeface="Wingdings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The best method to filter out users that were not clients was by using </a:t>
            </a:r>
            <a:r>
              <a:rPr lang="en-US" dirty="0" smtClean="0">
                <a:solidFill>
                  <a:srgbClr val="002060"/>
                </a:solidFill>
              </a:rPr>
              <a:t>keywords found in the </a:t>
            </a:r>
            <a:r>
              <a:rPr lang="en-US" dirty="0" err="1" smtClean="0">
                <a:solidFill>
                  <a:srgbClr val="002060"/>
                </a:solidFill>
              </a:rPr>
              <a:t>Screen_Name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285750" lvl="0" indent="-285750">
              <a:buFont typeface="Wingdings" charset="2"/>
              <a:buChar char="q"/>
            </a:pPr>
            <a:endParaRPr lang="en-US" dirty="0">
              <a:solidFill>
                <a:srgbClr val="002060"/>
              </a:solidFill>
            </a:endParaRPr>
          </a:p>
          <a:p>
            <a:pPr marL="285750" lvl="0" indent="-285750">
              <a:buFont typeface="Wingdings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The following key words were identified as not being associated with </a:t>
            </a:r>
            <a:r>
              <a:rPr lang="en-US" dirty="0" smtClean="0">
                <a:solidFill>
                  <a:srgbClr val="002060"/>
                </a:solidFill>
              </a:rPr>
              <a:t>clients.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Bank		</a:t>
            </a:r>
            <a:r>
              <a:rPr lang="en-US" dirty="0" err="1" smtClean="0">
                <a:solidFill>
                  <a:srgbClr val="002060"/>
                </a:solidFill>
              </a:rPr>
              <a:t>bmo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err="1" smtClean="0">
                <a:solidFill>
                  <a:srgbClr val="002060"/>
                </a:solidFill>
              </a:rPr>
              <a:t>cibc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deals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employ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hotel</a:t>
            </a:r>
            <a:endParaRPr lang="en-US" dirty="0">
              <a:solidFill>
                <a:srgbClr val="002060"/>
              </a:solidFill>
            </a:endParaRPr>
          </a:p>
          <a:p>
            <a:pPr lvl="0"/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 job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news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err="1" smtClean="0">
                <a:solidFill>
                  <a:srgbClr val="002060"/>
                </a:solidFill>
              </a:rPr>
              <a:t>ontario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err="1" smtClean="0">
                <a:solidFill>
                  <a:srgbClr val="002060"/>
                </a:solidFill>
              </a:rPr>
              <a:t>pcf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err="1" smtClean="0">
                <a:solidFill>
                  <a:srgbClr val="002060"/>
                </a:solidFill>
              </a:rPr>
              <a:t>rbc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scotia</a:t>
            </a:r>
            <a:endParaRPr lang="en-US" dirty="0">
              <a:solidFill>
                <a:srgbClr val="002060"/>
              </a:solidFill>
            </a:endParaRPr>
          </a:p>
          <a:p>
            <a:pPr lvl="0"/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 tangerine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td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err="1" smtClean="0">
                <a:solidFill>
                  <a:srgbClr val="002060"/>
                </a:solidFill>
              </a:rPr>
              <a:t>tmj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invest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ticker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rating</a:t>
            </a:r>
            <a:endParaRPr lang="en-US" dirty="0">
              <a:solidFill>
                <a:srgbClr val="002060"/>
              </a:solidFill>
            </a:endParaRPr>
          </a:p>
          <a:p>
            <a:pPr lvl="0"/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 market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 smtClean="0">
                <a:solidFill>
                  <a:srgbClr val="002060"/>
                </a:solidFill>
              </a:rPr>
              <a:t>financ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err="1" smtClean="0">
                <a:solidFill>
                  <a:srgbClr val="002060"/>
                </a:solidFill>
              </a:rPr>
              <a:t>watchlist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 smtClean="0">
                <a:solidFill>
                  <a:srgbClr val="002060"/>
                </a:solidFill>
              </a:rPr>
              <a:t>mosaicguys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money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err="1" smtClean="0">
                <a:solidFill>
                  <a:srgbClr val="002060"/>
                </a:solidFill>
              </a:rPr>
              <a:t>mktg</a:t>
            </a:r>
            <a:endParaRPr lang="en-US" dirty="0" smtClean="0">
              <a:solidFill>
                <a:srgbClr val="002060"/>
              </a:solidFill>
            </a:endParaRPr>
          </a:p>
          <a:p>
            <a:pPr lvl="0"/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 intern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expert		analyst		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consumerfeed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   </a:t>
            </a:r>
            <a:r>
              <a:rPr lang="en-US" dirty="0">
                <a:solidFill>
                  <a:srgbClr val="002060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002060"/>
                </a:solidFill>
                <a:hlinkClick r:id="rId5"/>
              </a:rPr>
              <a:t>github.com/HappyFeet75x/TwitterBankAnalysis/blob/master/Table-NonClientRemoved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450" y="254840"/>
            <a:ext cx="1170657" cy="11706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3169" y="355003"/>
            <a:ext cx="864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Word Count and Lexicon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913" y="1084521"/>
            <a:ext cx="111361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Performed </a:t>
            </a:r>
            <a:r>
              <a:rPr lang="en-US" dirty="0">
                <a:solidFill>
                  <a:srgbClr val="002060"/>
                </a:solidFill>
              </a:rPr>
              <a:t>Word Count to </a:t>
            </a:r>
            <a:r>
              <a:rPr lang="en-US" dirty="0" smtClean="0">
                <a:solidFill>
                  <a:srgbClr val="002060"/>
                </a:solidFill>
              </a:rPr>
              <a:t>parse out </a:t>
            </a:r>
            <a:r>
              <a:rPr lang="en-US" dirty="0">
                <a:solidFill>
                  <a:srgbClr val="002060"/>
                </a:solidFill>
              </a:rPr>
              <a:t>the Tweets into </a:t>
            </a:r>
            <a:r>
              <a:rPr lang="en-US" dirty="0" smtClean="0">
                <a:solidFill>
                  <a:srgbClr val="002060"/>
                </a:solidFill>
              </a:rPr>
              <a:t>individual words and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to provide </a:t>
            </a:r>
            <a:r>
              <a:rPr lang="en-US" dirty="0">
                <a:solidFill>
                  <a:srgbClr val="002060"/>
                </a:solidFill>
              </a:rPr>
              <a:t>a </a:t>
            </a:r>
            <a:r>
              <a:rPr lang="en-US" dirty="0" smtClean="0">
                <a:solidFill>
                  <a:srgbClr val="002060"/>
                </a:solidFill>
              </a:rPr>
              <a:t>word frequency count </a:t>
            </a:r>
            <a:r>
              <a:rPr lang="en-US" dirty="0">
                <a:solidFill>
                  <a:srgbClr val="002060"/>
                </a:solidFill>
              </a:rPr>
              <a:t>for each subject </a:t>
            </a:r>
            <a:r>
              <a:rPr lang="en-US" dirty="0" smtClean="0">
                <a:solidFill>
                  <a:srgbClr val="002060"/>
                </a:solidFill>
              </a:rPr>
              <a:t>table.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 </a:t>
            </a:r>
            <a:r>
              <a:rPr lang="en-US" u="sng" dirty="0">
                <a:solidFill>
                  <a:srgbClr val="002060"/>
                </a:solidFill>
                <a:hlinkClick r:id="rId4"/>
              </a:rPr>
              <a:t>https://github.com/HappyFeet75x/TwitterBankAnalysis/blob/master/CreateWordCountTable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    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The subject table was Joined with the Lexicon using “word” </a:t>
            </a:r>
            <a:r>
              <a:rPr lang="en-US" dirty="0">
                <a:solidFill>
                  <a:srgbClr val="002060"/>
                </a:solidFill>
              </a:rPr>
              <a:t>as the </a:t>
            </a:r>
            <a:r>
              <a:rPr lang="en-US" dirty="0" smtClean="0">
                <a:solidFill>
                  <a:srgbClr val="002060"/>
                </a:solidFill>
              </a:rPr>
              <a:t>primary key and a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5</a:t>
            </a:r>
            <a:r>
              <a:rPr lang="en-US" baseline="30000" dirty="0" smtClean="0">
                <a:solidFill>
                  <a:srgbClr val="002060"/>
                </a:solidFill>
              </a:rPr>
              <a:t>th</a:t>
            </a:r>
            <a:r>
              <a:rPr lang="en-US" dirty="0" smtClean="0">
                <a:solidFill>
                  <a:srgbClr val="002060"/>
                </a:solidFill>
              </a:rPr>
              <a:t> column that concatenated Type and Polarity, for use with later analytics, was added.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    </a:t>
            </a:r>
            <a:r>
              <a:rPr lang="en-US" u="sng" dirty="0" smtClean="0">
                <a:solidFill>
                  <a:srgbClr val="002060"/>
                </a:solidFill>
                <a:hlinkClick r:id="rId5"/>
              </a:rPr>
              <a:t>https</a:t>
            </a:r>
            <a:r>
              <a:rPr lang="en-US" u="sng" dirty="0">
                <a:solidFill>
                  <a:srgbClr val="002060"/>
                </a:solidFill>
                <a:hlinkClick r:id="rId5"/>
              </a:rPr>
              <a:t>://github.com/HappyFeet75x/TwitterBankAnalysis/blob/master/JoinLexiconBankv2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 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705" y="3317875"/>
            <a:ext cx="4762500" cy="226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8996" y="3317875"/>
            <a:ext cx="4978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450" y="254840"/>
            <a:ext cx="1170657" cy="11706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7403" y="355003"/>
            <a:ext cx="8648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Establish a universal measurement to compare the different banks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913" y="1105779"/>
            <a:ext cx="11136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Normalize the different </a:t>
            </a:r>
            <a:r>
              <a:rPr lang="en-US" dirty="0" smtClean="0">
                <a:solidFill>
                  <a:srgbClr val="002060"/>
                </a:solidFill>
              </a:rPr>
              <a:t>sentiment by assigning a </a:t>
            </a:r>
            <a:r>
              <a:rPr lang="en-US" dirty="0">
                <a:solidFill>
                  <a:srgbClr val="002060"/>
                </a:solidFill>
              </a:rPr>
              <a:t>value of 5 to “Strong Positive” and a 1 </a:t>
            </a:r>
            <a:r>
              <a:rPr lang="en-US" dirty="0" smtClean="0">
                <a:solidFill>
                  <a:srgbClr val="002060"/>
                </a:solidFill>
              </a:rPr>
              <a:t>to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“Strong Negative” and find </a:t>
            </a:r>
            <a:r>
              <a:rPr lang="en-US" dirty="0">
                <a:solidFill>
                  <a:srgbClr val="002060"/>
                </a:solidFill>
              </a:rPr>
              <a:t>the average sentiment </a:t>
            </a:r>
            <a:r>
              <a:rPr lang="en-US" dirty="0" smtClean="0">
                <a:solidFill>
                  <a:srgbClr val="002060"/>
                </a:solidFill>
              </a:rPr>
              <a:t>by multiplying the sentiment value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by its proportion. This </a:t>
            </a:r>
            <a:r>
              <a:rPr lang="en-US" dirty="0">
                <a:solidFill>
                  <a:srgbClr val="002060"/>
                </a:solidFill>
              </a:rPr>
              <a:t>gave a relative average ranking between the different banks.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Clearly, RBC has a much higher weighting towards positive Tweets than CIBC.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Word Cloud used to identify sentiment exposure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87" y="2601680"/>
            <a:ext cx="6257678" cy="4022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981" y="3856007"/>
            <a:ext cx="5206414" cy="2993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5520" y="4718840"/>
            <a:ext cx="1557039" cy="1616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2413" y="2317956"/>
            <a:ext cx="4453550" cy="13796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3373" y="5027665"/>
            <a:ext cx="15748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450" y="254840"/>
            <a:ext cx="1170657" cy="11706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0376" y="378503"/>
            <a:ext cx="327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Conclusion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913" y="796428"/>
            <a:ext cx="1075326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RBC </a:t>
            </a:r>
            <a:r>
              <a:rPr lang="en-US" dirty="0">
                <a:solidFill>
                  <a:srgbClr val="002060"/>
                </a:solidFill>
              </a:rPr>
              <a:t>received the highest </a:t>
            </a:r>
            <a:r>
              <a:rPr lang="en-US" dirty="0" smtClean="0">
                <a:solidFill>
                  <a:srgbClr val="002060"/>
                </a:solidFill>
              </a:rPr>
              <a:t>percentage </a:t>
            </a:r>
            <a:r>
              <a:rPr lang="en-US" dirty="0">
                <a:solidFill>
                  <a:srgbClr val="002060"/>
                </a:solidFill>
              </a:rPr>
              <a:t>of </a:t>
            </a:r>
            <a:r>
              <a:rPr lang="en-US" dirty="0" smtClean="0">
                <a:solidFill>
                  <a:srgbClr val="002060"/>
                </a:solidFill>
              </a:rPr>
              <a:t>overall positive sentiment of </a:t>
            </a:r>
            <a:r>
              <a:rPr lang="en-US" dirty="0">
                <a:solidFill>
                  <a:srgbClr val="002060"/>
                </a:solidFill>
              </a:rPr>
              <a:t>all seven banks,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followed </a:t>
            </a:r>
            <a:r>
              <a:rPr lang="en-US" dirty="0">
                <a:solidFill>
                  <a:srgbClr val="002060"/>
                </a:solidFill>
              </a:rPr>
              <a:t>by </a:t>
            </a:r>
            <a:r>
              <a:rPr lang="en-US" dirty="0" smtClean="0">
                <a:solidFill>
                  <a:srgbClr val="002060"/>
                </a:solidFill>
              </a:rPr>
              <a:t>Tangerine.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CIBC received the </a:t>
            </a:r>
            <a:r>
              <a:rPr lang="en-US" dirty="0">
                <a:solidFill>
                  <a:srgbClr val="002060"/>
                </a:solidFill>
              </a:rPr>
              <a:t>lowest </a:t>
            </a:r>
            <a:r>
              <a:rPr lang="en-US" dirty="0" smtClean="0">
                <a:solidFill>
                  <a:srgbClr val="002060"/>
                </a:solidFill>
              </a:rPr>
              <a:t>percentage of overall positive sentiment.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Phrases such as “great”, “like”, “love”, “best” were common in tweets referring to </a:t>
            </a:r>
            <a:r>
              <a:rPr lang="en-US" dirty="0" smtClean="0">
                <a:solidFill>
                  <a:srgbClr val="002060"/>
                </a:solidFill>
              </a:rPr>
              <a:t>RBC,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with </a:t>
            </a:r>
            <a:r>
              <a:rPr lang="en-US" dirty="0">
                <a:solidFill>
                  <a:srgbClr val="002060"/>
                </a:solidFill>
              </a:rPr>
              <a:t>a few mentions of negative words such as “worse”, “weakness”, “break” and warning”.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CIBC on the other hand, had a high number of neutral words compared to positive words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few positive words included, “great”, “support”, “proud”, “thank”, “love</a:t>
            </a:r>
            <a:r>
              <a:rPr lang="en-US" dirty="0" smtClean="0">
                <a:solidFill>
                  <a:srgbClr val="002060"/>
                </a:solidFill>
              </a:rPr>
              <a:t>”.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Even </a:t>
            </a:r>
            <a:r>
              <a:rPr lang="en-US" dirty="0">
                <a:solidFill>
                  <a:srgbClr val="002060"/>
                </a:solidFill>
              </a:rPr>
              <a:t>though CIBC did not have a high count on any specific negative </a:t>
            </a:r>
            <a:r>
              <a:rPr lang="en-US" dirty="0" smtClean="0">
                <a:solidFill>
                  <a:srgbClr val="002060"/>
                </a:solidFill>
              </a:rPr>
              <a:t>words,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there </a:t>
            </a:r>
            <a:r>
              <a:rPr lang="en-US" dirty="0">
                <a:solidFill>
                  <a:srgbClr val="002060"/>
                </a:solidFill>
              </a:rPr>
              <a:t>was a large variety of negative words associated with </a:t>
            </a:r>
            <a:r>
              <a:rPr lang="en-US" dirty="0" smtClean="0">
                <a:solidFill>
                  <a:srgbClr val="002060"/>
                </a:solidFill>
              </a:rPr>
              <a:t>CIBC,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such </a:t>
            </a:r>
            <a:r>
              <a:rPr lang="en-US" dirty="0">
                <a:solidFill>
                  <a:srgbClr val="002060"/>
                </a:solidFill>
              </a:rPr>
              <a:t>as “volatile”, “crime”, “beware”, “fraud”, “insincere”, “weakness</a:t>
            </a:r>
            <a:r>
              <a:rPr lang="en-US" dirty="0" smtClean="0">
                <a:solidFill>
                  <a:srgbClr val="002060"/>
                </a:solidFill>
              </a:rPr>
              <a:t>”,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“</a:t>
            </a:r>
            <a:r>
              <a:rPr lang="en-US" dirty="0">
                <a:solidFill>
                  <a:srgbClr val="002060"/>
                </a:solidFill>
              </a:rPr>
              <a:t>rude”, “worst”, “bad”, “blame”.</a:t>
            </a:r>
          </a:p>
          <a:p>
            <a:pPr marL="285750" indent="-285750">
              <a:buFont typeface="Wingdings" charset="2"/>
              <a:buChar char="q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With some filtering and massaging, the analysis was very useful in </a:t>
            </a:r>
            <a:r>
              <a:rPr lang="en-US" dirty="0" smtClean="0">
                <a:solidFill>
                  <a:srgbClr val="002060"/>
                </a:solidFill>
              </a:rPr>
              <a:t>identifying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what </a:t>
            </a:r>
            <a:r>
              <a:rPr lang="en-US" dirty="0">
                <a:solidFill>
                  <a:srgbClr val="002060"/>
                </a:solidFill>
              </a:rPr>
              <a:t>Twitter users think of an organization and its </a:t>
            </a:r>
            <a:r>
              <a:rPr lang="en-US" dirty="0" smtClean="0">
                <a:solidFill>
                  <a:srgbClr val="002060"/>
                </a:solidFill>
              </a:rPr>
              <a:t>products,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and </a:t>
            </a:r>
            <a:r>
              <a:rPr lang="en-US" dirty="0">
                <a:solidFill>
                  <a:srgbClr val="002060"/>
                </a:solidFill>
              </a:rPr>
              <a:t>allows the organization to address them.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Using the Twitter feeds directly with no analysis, will provide incorrect </a:t>
            </a:r>
            <a:r>
              <a:rPr lang="en-US" dirty="0" smtClean="0">
                <a:solidFill>
                  <a:srgbClr val="002060"/>
                </a:solidFill>
              </a:rPr>
              <a:t>results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due to the </a:t>
            </a:r>
            <a:r>
              <a:rPr lang="en-US" dirty="0">
                <a:solidFill>
                  <a:srgbClr val="002060"/>
                </a:solidFill>
              </a:rPr>
              <a:t>massive amounts of corporate media Tweets, </a:t>
            </a:r>
            <a:r>
              <a:rPr lang="en-US" dirty="0" smtClean="0">
                <a:solidFill>
                  <a:srgbClr val="002060"/>
                </a:solidFill>
              </a:rPr>
              <a:t>which</a:t>
            </a:r>
          </a:p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drown </a:t>
            </a:r>
            <a:r>
              <a:rPr lang="en-US" dirty="0">
                <a:solidFill>
                  <a:srgbClr val="002060"/>
                </a:solidFill>
              </a:rPr>
              <a:t>out the client sentiments.</a:t>
            </a:r>
          </a:p>
          <a:p>
            <a:pPr marL="285750" indent="-285750">
              <a:buFont typeface="Wingdings" charset="2"/>
              <a:buChar char="q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charset="2"/>
              <a:buChar char="q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4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439</TotalTime>
  <Words>338</Words>
  <Application>Microsoft Macintosh PowerPoint</Application>
  <PresentationFormat>Widescreen</PresentationFormat>
  <Paragraphs>131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Cambria</vt:lpstr>
      <vt:lpstr>ＭＳ ゴシック</vt:lpstr>
      <vt:lpstr>Times New Roman</vt:lpstr>
      <vt:lpstr>Trebuchet MS</vt:lpstr>
      <vt:lpstr>Wingdings</vt:lpstr>
      <vt:lpstr>Wingdings 3</vt:lpstr>
      <vt:lpstr>Facet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Hedel Torres</dc:creator>
  <cp:lastModifiedBy>Hedel Torres</cp:lastModifiedBy>
  <cp:revision>31</cp:revision>
  <dcterms:created xsi:type="dcterms:W3CDTF">2016-04-12T00:56:29Z</dcterms:created>
  <dcterms:modified xsi:type="dcterms:W3CDTF">2016-04-20T01:29:19Z</dcterms:modified>
</cp:coreProperties>
</file>