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51EE-B7B9-4E79-8D6C-D8A774E858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41BB-1FEC-43A7-A8F4-88C4D48BB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2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51EE-B7B9-4E79-8D6C-D8A774E858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41BB-1FEC-43A7-A8F4-88C4D48BB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7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51EE-B7B9-4E79-8D6C-D8A774E858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41BB-1FEC-43A7-A8F4-88C4D48BB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81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51EE-B7B9-4E79-8D6C-D8A774E858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41BB-1FEC-43A7-A8F4-88C4D48BB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4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51EE-B7B9-4E79-8D6C-D8A774E858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41BB-1FEC-43A7-A8F4-88C4D48BB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5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51EE-B7B9-4E79-8D6C-D8A774E858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41BB-1FEC-43A7-A8F4-88C4D48BB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25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51EE-B7B9-4E79-8D6C-D8A774E858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41BB-1FEC-43A7-A8F4-88C4D48BB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0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51EE-B7B9-4E79-8D6C-D8A774E858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41BB-1FEC-43A7-A8F4-88C4D48BB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51EE-B7B9-4E79-8D6C-D8A774E858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41BB-1FEC-43A7-A8F4-88C4D48BB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59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51EE-B7B9-4E79-8D6C-D8A774E858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41BB-1FEC-43A7-A8F4-88C4D48BB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71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51EE-B7B9-4E79-8D6C-D8A774E858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941BB-1FEC-43A7-A8F4-88C4D48BB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0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651EE-B7B9-4E79-8D6C-D8A774E85897}" type="datetimeFigureOut">
              <a:rPr lang="ru-RU" smtClean="0"/>
              <a:t>25.06.2018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41BB-1FEC-43A7-A8F4-88C4D48BB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37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883243"/>
            <a:ext cx="9144000" cy="626720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 Narrow" panose="020B0606020202030204" pitchFamily="34" charset="0"/>
              </a:rPr>
              <a:t>Модели жизненного цикла ПО</a:t>
            </a:r>
            <a:endParaRPr lang="ru-RU" sz="4000" dirty="0">
              <a:latin typeface="Arial Narrow" panose="020B0606020202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55524" y="3602038"/>
            <a:ext cx="3048001" cy="4015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ru-RU" dirty="0" smtClean="0"/>
              <a:t>ПРЕЗЕНТАЦИЯ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82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SDLC model - </a:t>
            </a:r>
            <a:r>
              <a:rPr lang="ru-RU" sz="1200" dirty="0" smtClean="0">
                <a:latin typeface="Arial Narrow" panose="020B0606020202030204" pitchFamily="34" charset="0"/>
              </a:rPr>
              <a:t>Модель жизненного цикла ПО — это структура по правилам которой создается продукт ПО. Сюда входят все взаимосвязи процессов, задачи и методы. </a:t>
            </a:r>
            <a:endParaRPr lang="ru-RU" sz="1200" dirty="0">
              <a:latin typeface="Arial Narrow" panose="020B0606020202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015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На данный момент самые популярные - 4 вида модели жизненного цикла ПО: </a:t>
            </a:r>
          </a:p>
          <a:p>
            <a:pPr>
              <a:buFontTx/>
              <a:buChar char="-"/>
            </a:pPr>
            <a:r>
              <a:rPr lang="ru-RU" sz="1100" b="1" dirty="0" smtClean="0">
                <a:latin typeface="Arial Narrow" panose="020B0606020202030204" pitchFamily="34" charset="0"/>
              </a:rPr>
              <a:t>Каскадная модель,</a:t>
            </a:r>
          </a:p>
          <a:p>
            <a:pPr>
              <a:buFontTx/>
              <a:buChar char="-"/>
            </a:pPr>
            <a:r>
              <a:rPr lang="ru-RU" sz="1100" b="1" dirty="0" smtClean="0">
                <a:latin typeface="Arial Narrow" panose="020B0606020202030204" pitchFamily="34" charset="0"/>
              </a:rPr>
              <a:t>Итеративная модель,</a:t>
            </a:r>
          </a:p>
          <a:p>
            <a:pPr>
              <a:buFontTx/>
              <a:buChar char="-"/>
            </a:pPr>
            <a:r>
              <a:rPr lang="ru-RU" sz="1100" b="1" dirty="0" smtClean="0">
                <a:latin typeface="Arial Narrow" panose="020B0606020202030204" pitchFamily="34" charset="0"/>
              </a:rPr>
              <a:t>Спиральная модель,</a:t>
            </a:r>
          </a:p>
          <a:p>
            <a:pPr>
              <a:buFontTx/>
              <a:buChar char="-"/>
            </a:pPr>
            <a:r>
              <a:rPr lang="en-US" sz="1100" b="1" dirty="0" smtClean="0">
                <a:latin typeface="Arial Narrow" panose="020B0606020202030204" pitchFamily="34" charset="0"/>
              </a:rPr>
              <a:t>V</a:t>
            </a:r>
            <a:r>
              <a:rPr lang="ru-RU" sz="1100" b="1" dirty="0" smtClean="0">
                <a:latin typeface="Arial Narrow" panose="020B0606020202030204" pitchFamily="34" charset="0"/>
              </a:rPr>
              <a:t> модель.</a:t>
            </a:r>
            <a:endParaRPr lang="ru-RU" sz="11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ru-RU" sz="1100" b="1" dirty="0" smtClean="0">
                <a:latin typeface="Arial Narrow" panose="020B0606020202030204" pitchFamily="34" charset="0"/>
              </a:rPr>
              <a:t>Каскадная модель </a:t>
            </a:r>
            <a:r>
              <a:rPr lang="ru-RU" sz="1100" dirty="0" smtClean="0">
                <a:latin typeface="Arial Narrow" panose="020B0606020202030204" pitchFamily="34" charset="0"/>
              </a:rPr>
              <a:t>— имеет характер </a:t>
            </a:r>
            <a:r>
              <a:rPr lang="en-US" sz="1100" dirty="0" smtClean="0">
                <a:latin typeface="Arial Narrow" panose="020B0606020202030204" pitchFamily="34" charset="0"/>
              </a:rPr>
              <a:t>waterfall</a:t>
            </a:r>
            <a:r>
              <a:rPr lang="ru-RU" sz="1100" dirty="0" smtClean="0">
                <a:latin typeface="Arial Narrow" panose="020B0606020202030204" pitchFamily="34" charset="0"/>
              </a:rPr>
              <a:t>. Ей можно определить как пошаговую стратегию. Работа над фазой начинается строго после того, как была успешно закончена предыдущая фаза. </a:t>
            </a: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Фазы каскадной модели:</a:t>
            </a: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-      Определение требований (на данном этапе разработчики и клиенты разрабатывают совместно требование к ПО)</a:t>
            </a:r>
            <a:br>
              <a:rPr lang="ru-RU" sz="1100" dirty="0" smtClean="0">
                <a:latin typeface="Arial Narrow" panose="020B0606020202030204" pitchFamily="34" charset="0"/>
              </a:rPr>
            </a:br>
            <a:r>
              <a:rPr lang="ru-RU" sz="1100" dirty="0" smtClean="0">
                <a:latin typeface="Arial Narrow" panose="020B0606020202030204" pitchFamily="34" charset="0"/>
              </a:rPr>
              <a:t>-      Проектирование (создание документов описания ПО, план его реализации программистами)</a:t>
            </a:r>
            <a:br>
              <a:rPr lang="ru-RU" sz="1100" dirty="0" smtClean="0">
                <a:latin typeface="Arial Narrow" panose="020B0606020202030204" pitchFamily="34" charset="0"/>
              </a:rPr>
            </a:br>
            <a:r>
              <a:rPr lang="ru-RU" sz="1100" dirty="0" smtClean="0">
                <a:latin typeface="Arial Narrow" panose="020B0606020202030204" pitchFamily="34" charset="0"/>
              </a:rPr>
              <a:t>-      </a:t>
            </a:r>
            <a:r>
              <a:rPr lang="ru-RU" sz="1100" dirty="0" err="1" smtClean="0">
                <a:latin typeface="Arial Narrow" panose="020B0606020202030204" pitchFamily="34" charset="0"/>
              </a:rPr>
              <a:t>Коддинг</a:t>
            </a:r>
            <a:r>
              <a:rPr lang="ru-RU" sz="1100" dirty="0" smtClean="0">
                <a:latin typeface="Arial Narrow" panose="020B0606020202030204" pitchFamily="34" charset="0"/>
              </a:rPr>
              <a:t> (фаза создания ПО программистами)</a:t>
            </a:r>
            <a:br>
              <a:rPr lang="ru-RU" sz="1100" dirty="0" smtClean="0">
                <a:latin typeface="Arial Narrow" panose="020B0606020202030204" pitchFamily="34" charset="0"/>
              </a:rPr>
            </a:br>
            <a:r>
              <a:rPr lang="ru-RU" sz="1100" dirty="0" smtClean="0">
                <a:latin typeface="Arial Narrow" panose="020B0606020202030204" pitchFamily="34" charset="0"/>
              </a:rPr>
              <a:t>-      Воплощение (интеграция отдельных компонентов программы на живую или тестовую базу)</a:t>
            </a:r>
            <a:br>
              <a:rPr lang="ru-RU" sz="1100" dirty="0" smtClean="0">
                <a:latin typeface="Arial Narrow" panose="020B0606020202030204" pitchFamily="34" charset="0"/>
              </a:rPr>
            </a:br>
            <a:r>
              <a:rPr lang="ru-RU" sz="1100" dirty="0" smtClean="0">
                <a:latin typeface="Arial Narrow" panose="020B0606020202030204" pitchFamily="34" charset="0"/>
              </a:rPr>
              <a:t>-      </a:t>
            </a:r>
            <a:r>
              <a:rPr lang="ru-RU" sz="1100" dirty="0" err="1" smtClean="0">
                <a:latin typeface="Arial Narrow" panose="020B0606020202030204" pitchFamily="34" charset="0"/>
              </a:rPr>
              <a:t>Тестировка</a:t>
            </a:r>
            <a:r>
              <a:rPr lang="ru-RU" sz="1100" dirty="0" smtClean="0">
                <a:latin typeface="Arial Narrow" panose="020B0606020202030204" pitchFamily="34" charset="0"/>
              </a:rPr>
              <a:t> (верификация проекта, проект должен соответствовать оговоренному сценарию заказчика, уборка всех недочетов)</a:t>
            </a:r>
            <a:br>
              <a:rPr lang="ru-RU" sz="1100" dirty="0" smtClean="0">
                <a:latin typeface="Arial Narrow" panose="020B0606020202030204" pitchFamily="34" charset="0"/>
              </a:rPr>
            </a:br>
            <a:r>
              <a:rPr lang="ru-RU" sz="1100" dirty="0" smtClean="0">
                <a:latin typeface="Arial Narrow" panose="020B0606020202030204" pitchFamily="34" charset="0"/>
              </a:rPr>
              <a:t>-      Инсталляция (внедрение продукта на живую базу)</a:t>
            </a:r>
            <a:br>
              <a:rPr lang="ru-RU" sz="1100" dirty="0" smtClean="0">
                <a:latin typeface="Arial Narrow" panose="020B0606020202030204" pitchFamily="34" charset="0"/>
              </a:rPr>
            </a:br>
            <a:r>
              <a:rPr lang="ru-RU" sz="1100" dirty="0" smtClean="0">
                <a:latin typeface="Arial Narrow" panose="020B0606020202030204" pitchFamily="34" charset="0"/>
              </a:rPr>
              <a:t>-      </a:t>
            </a:r>
            <a:r>
              <a:rPr lang="ru-RU" sz="1100" dirty="0" err="1" smtClean="0">
                <a:latin typeface="Arial Narrow" panose="020B0606020202030204" pitchFamily="34" charset="0"/>
              </a:rPr>
              <a:t>Саппортинг</a:t>
            </a:r>
            <a:r>
              <a:rPr lang="ru-RU" sz="1100" dirty="0" smtClean="0">
                <a:latin typeface="Arial Narrow" panose="020B0606020202030204" pitchFamily="34" charset="0"/>
              </a:rPr>
              <a:t> (поддержка продукта силами разработчиков нашей компании или компании-клиента)</a:t>
            </a: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Плюсы и минусы модели: </a:t>
            </a: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+ Подходит для малых задач. + Экономия времени, можно быстро сделать и уложиться в один спринт</a:t>
            </a: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- Совсем не гибкая система, нельзя вернуться к предыдущей фазе, нужно создавать новый спринт?</a:t>
            </a:r>
            <a:endParaRPr lang="ru-RU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ru-RU" sz="11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6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843"/>
          </a:xfrm>
        </p:spPr>
        <p:txBody>
          <a:bodyPr>
            <a:normAutofit/>
          </a:bodyPr>
          <a:lstStyle/>
          <a:p>
            <a:r>
              <a:rPr lang="ru-RU" sz="1100" b="1" dirty="0" smtClean="0">
                <a:latin typeface="Arial Narrow" panose="020B0606020202030204" pitchFamily="34" charset="0"/>
              </a:rPr>
              <a:t>Итеративная модель</a:t>
            </a:r>
            <a:r>
              <a:rPr lang="ru-RU" sz="1100" dirty="0" smtClean="0">
                <a:latin typeface="Arial Narrow" panose="020B0606020202030204" pitchFamily="34" charset="0"/>
              </a:rPr>
              <a:t> — действует по методу </a:t>
            </a:r>
            <a:r>
              <a:rPr lang="en-US" sz="1100" dirty="0" err="1" smtClean="0">
                <a:latin typeface="Arial Narrow" panose="020B0606020202030204" pitchFamily="34" charset="0"/>
              </a:rPr>
              <a:t>Agila</a:t>
            </a:r>
            <a:r>
              <a:rPr lang="ru-RU" sz="1100" dirty="0" smtClean="0">
                <a:latin typeface="Arial Narrow" panose="020B0606020202030204" pitchFamily="34" charset="0"/>
              </a:rPr>
              <a:t>, то есть модель довольно гибкая.  Каждая фаза трансформируется в мини-цикл и может быть отработана и дополнена на каждом этапе </a:t>
            </a:r>
            <a:br>
              <a:rPr lang="ru-RU" sz="1100" dirty="0" smtClean="0">
                <a:latin typeface="Arial Narrow" panose="020B0606020202030204" pitchFamily="34" charset="0"/>
              </a:rPr>
            </a:br>
            <a:r>
              <a:rPr lang="ru-RU" sz="1100" dirty="0" smtClean="0">
                <a:latin typeface="Arial Narrow" panose="020B0606020202030204" pitchFamily="34" charset="0"/>
              </a:rPr>
              <a:t>модели. Мини-циклы эти принято называть итерациями. </a:t>
            </a:r>
            <a:endParaRPr lang="ru-RU" sz="1100" dirty="0">
              <a:latin typeface="Arial Narrow" panose="020B0606020202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ru-RU" sz="11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Всего выделяют 4 фазы данной модели: </a:t>
            </a: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–</a:t>
            </a:r>
            <a:r>
              <a:rPr lang="ru-RU" sz="1100" dirty="0">
                <a:latin typeface="Arial Narrow" panose="020B0606020202030204" pitchFamily="34" charset="0"/>
              </a:rPr>
              <a:t> определение и анализ </a:t>
            </a:r>
            <a:r>
              <a:rPr lang="ru-RU" sz="1100" dirty="0" smtClean="0">
                <a:latin typeface="Arial Narrow" panose="020B0606020202030204" pitchFamily="34" charset="0"/>
              </a:rPr>
              <a:t>требований</a:t>
            </a:r>
            <a:r>
              <a:rPr lang="ru-RU" sz="1100" dirty="0">
                <a:latin typeface="Arial Narrow" panose="020B0606020202030204" pitchFamily="34" charset="0"/>
              </a:rPr>
              <a:t> </a:t>
            </a:r>
            <a:r>
              <a:rPr lang="ru-RU" sz="1100" dirty="0" smtClean="0">
                <a:latin typeface="Arial Narrow" panose="020B0606020202030204" pitchFamily="34" charset="0"/>
              </a:rPr>
              <a:t>– сбор всех требований от клиента и создание документа, бизнес аналитиком, по которому будут работать специалисты</a:t>
            </a:r>
            <a:br>
              <a:rPr lang="ru-RU" sz="1100" dirty="0" smtClean="0">
                <a:latin typeface="Arial Narrow" panose="020B0606020202030204" pitchFamily="34" charset="0"/>
              </a:rPr>
            </a:br>
            <a:r>
              <a:rPr lang="ru-RU" sz="1100" dirty="0" smtClean="0">
                <a:latin typeface="Arial Narrow" panose="020B0606020202030204" pitchFamily="34" charset="0"/>
              </a:rPr>
              <a:t>–</a:t>
            </a:r>
            <a:r>
              <a:rPr lang="ru-RU" sz="1100" dirty="0">
                <a:latin typeface="Arial Narrow" panose="020B0606020202030204" pitchFamily="34" charset="0"/>
              </a:rPr>
              <a:t> дизайн и проектирование – согласно требованиями</a:t>
            </a:r>
            <a:r>
              <a:rPr lang="ru-RU" sz="1100" dirty="0" smtClean="0">
                <a:latin typeface="Arial Narrow" panose="020B0606020202030204" pitchFamily="34" charset="0"/>
              </a:rPr>
              <a:t>.</a:t>
            </a:r>
            <a:br>
              <a:rPr lang="ru-RU" sz="1100" dirty="0" smtClean="0">
                <a:latin typeface="Arial Narrow" panose="020B0606020202030204" pitchFamily="34" charset="0"/>
              </a:rPr>
            </a:br>
            <a:r>
              <a:rPr lang="ru-RU" sz="1100" dirty="0" smtClean="0">
                <a:latin typeface="Arial Narrow" panose="020B0606020202030204" pitchFamily="34" charset="0"/>
              </a:rPr>
              <a:t>–</a:t>
            </a:r>
            <a:r>
              <a:rPr lang="ru-RU" sz="1100" dirty="0">
                <a:latin typeface="Arial Narrow" panose="020B0606020202030204" pitchFamily="34" charset="0"/>
              </a:rPr>
              <a:t> разработка и </a:t>
            </a:r>
            <a:r>
              <a:rPr lang="ru-RU" sz="1100" dirty="0" smtClean="0">
                <a:latin typeface="Arial Narrow" panose="020B0606020202030204" pitchFamily="34" charset="0"/>
              </a:rPr>
              <a:t>тестирование</a:t>
            </a:r>
            <a:br>
              <a:rPr lang="ru-RU" sz="1100" dirty="0" smtClean="0">
                <a:latin typeface="Arial Narrow" panose="020B0606020202030204" pitchFamily="34" charset="0"/>
              </a:rPr>
            </a:br>
            <a:r>
              <a:rPr lang="ru-RU" sz="1100" dirty="0" smtClean="0">
                <a:latin typeface="Arial Narrow" panose="020B0606020202030204" pitchFamily="34" charset="0"/>
              </a:rPr>
              <a:t>–</a:t>
            </a:r>
            <a:r>
              <a:rPr lang="ru-RU" sz="1100" dirty="0">
                <a:latin typeface="Arial Narrow" panose="020B0606020202030204" pitchFamily="34" charset="0"/>
              </a:rPr>
              <a:t> фаза </a:t>
            </a:r>
            <a:r>
              <a:rPr lang="ru-RU" sz="1100" dirty="0" err="1">
                <a:latin typeface="Arial Narrow" panose="020B0606020202030204" pitchFamily="34" charset="0"/>
              </a:rPr>
              <a:t>ревью</a:t>
            </a:r>
            <a:r>
              <a:rPr lang="ru-RU" sz="1100" dirty="0">
                <a:latin typeface="Arial Narrow" panose="020B0606020202030204" pitchFamily="34" charset="0"/>
              </a:rPr>
              <a:t> – оценка, пересмотр текущих требований и предложения дополнений к ним</a:t>
            </a:r>
            <a:r>
              <a:rPr lang="ru-RU" sz="1100" dirty="0" smtClean="0">
                <a:latin typeface="Arial Narrow" panose="020B0606020202030204" pitchFamily="34" charset="0"/>
              </a:rPr>
              <a:t>.</a:t>
            </a:r>
            <a:endParaRPr lang="ru-RU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+     Подходит как для малых, так и для больших проектов</a:t>
            </a: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+     Довольно гибкая система, можно вернуться и доделать что-то что имеет баги</a:t>
            </a:r>
            <a:endParaRPr lang="ru-RU" sz="1100" dirty="0">
              <a:latin typeface="Arial Narrow" panose="020B0606020202030204" pitchFamily="34" charset="0"/>
            </a:endParaRP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Из за человеческого фактора может быть довольно хаотичной, небрежно сделанной, потому, ошибок может быть больше, тем более, если отсутствует архитектор. </a:t>
            </a:r>
          </a:p>
          <a:p>
            <a:pPr>
              <a:buFontTx/>
              <a:buChar char="-"/>
            </a:pPr>
            <a:endParaRPr lang="ru-RU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ru-RU" sz="1100" b="1" dirty="0" smtClean="0">
                <a:latin typeface="Arial Narrow" panose="020B0606020202030204" pitchFamily="34" charset="0"/>
              </a:rPr>
              <a:t>Спиральная модель </a:t>
            </a:r>
            <a:r>
              <a:rPr lang="ru-RU" sz="1100" dirty="0" smtClean="0">
                <a:latin typeface="Arial Narrow" panose="020B0606020202030204" pitchFamily="34" charset="0"/>
              </a:rPr>
              <a:t>— была самой сложной для моего понимания. Включает в себя и каскадную, и итеративную модель. Это плоскость поделенная на 4 части. В каждой части, на каждом этапе создается прототип.  И пока прототип не будет полностью успешным, на след. шаг никто не переходит. Когда прототип полностью отработан мы добавляем его в общий </a:t>
            </a:r>
            <a:r>
              <a:rPr lang="ru-RU" sz="1100" dirty="0" err="1" smtClean="0">
                <a:latin typeface="Arial Narrow" panose="020B0606020202030204" pitchFamily="34" charset="0"/>
              </a:rPr>
              <a:t>билд</a:t>
            </a:r>
            <a:r>
              <a:rPr lang="ru-RU" sz="1100" dirty="0" smtClean="0">
                <a:latin typeface="Arial Narrow" panose="020B0606020202030204" pitchFamily="34" charset="0"/>
              </a:rPr>
              <a:t>. Наиболее развернутая система, как по мне. Существенно анализирует риски. </a:t>
            </a: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определение </a:t>
            </a:r>
            <a:r>
              <a:rPr lang="ru-RU" sz="1100" dirty="0">
                <a:latin typeface="Arial Narrow" panose="020B0606020202030204" pitchFamily="34" charset="0"/>
              </a:rPr>
              <a:t>целей, </a:t>
            </a:r>
            <a:endParaRPr lang="ru-RU" sz="1100" dirty="0" smtClean="0">
              <a:latin typeface="Arial Narrow" panose="020B0606020202030204" pitchFamily="34" charset="0"/>
            </a:endParaRP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оценка </a:t>
            </a:r>
            <a:r>
              <a:rPr lang="ru-RU" sz="1100" dirty="0">
                <a:latin typeface="Arial Narrow" panose="020B0606020202030204" pitchFamily="34" charset="0"/>
              </a:rPr>
              <a:t>рисков, </a:t>
            </a:r>
            <a:endParaRPr lang="ru-RU" sz="1100" dirty="0" smtClean="0">
              <a:latin typeface="Arial Narrow" panose="020B0606020202030204" pitchFamily="34" charset="0"/>
            </a:endParaRP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разработка </a:t>
            </a:r>
            <a:r>
              <a:rPr lang="ru-RU" sz="1100" dirty="0">
                <a:latin typeface="Arial Narrow" panose="020B0606020202030204" pitchFamily="34" charset="0"/>
              </a:rPr>
              <a:t>и тестирование, </a:t>
            </a:r>
            <a:endParaRPr lang="ru-RU" sz="1100" dirty="0" smtClean="0">
              <a:latin typeface="Arial Narrow" panose="020B0606020202030204" pitchFamily="34" charset="0"/>
            </a:endParaRP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планирование </a:t>
            </a:r>
            <a:r>
              <a:rPr lang="ru-RU" sz="1100" dirty="0">
                <a:latin typeface="Arial Narrow" panose="020B0606020202030204" pitchFamily="34" charset="0"/>
              </a:rPr>
              <a:t>новой итерации</a:t>
            </a:r>
            <a:r>
              <a:rPr lang="ru-RU" sz="1100" dirty="0" smtClean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+ Это очень продуманная модель, которая очень подходит для больших проектов, причем для масштабов своих она довольно гибкая</a:t>
            </a:r>
            <a:br>
              <a:rPr lang="ru-RU" sz="1100" dirty="0" smtClean="0">
                <a:latin typeface="Arial Narrow" panose="020B0606020202030204" pitchFamily="34" charset="0"/>
              </a:rPr>
            </a:br>
            <a:r>
              <a:rPr lang="ru-RU" sz="1100" dirty="0" smtClean="0">
                <a:latin typeface="Arial Narrow" panose="020B0606020202030204" pitchFamily="34" charset="0"/>
              </a:rPr>
              <a:t>+ Продуманная оценка рисков</a:t>
            </a: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Много времени занимает, не подходит для маленьких проектов, разве что для очень важных</a:t>
            </a:r>
          </a:p>
          <a:p>
            <a:pPr marL="0" indent="0">
              <a:buNone/>
            </a:pPr>
            <a:endParaRPr lang="ru-RU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ru-RU" sz="11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ru-RU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ru-RU" sz="11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ru-RU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ru-RU" sz="11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6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rmAutofit/>
          </a:bodyPr>
          <a:lstStyle/>
          <a:p>
            <a:r>
              <a:rPr lang="en-US" sz="1100" b="1" dirty="0" smtClean="0">
                <a:latin typeface="Arial Narrow" panose="020B0606020202030204" pitchFamily="34" charset="0"/>
              </a:rPr>
              <a:t>V</a:t>
            </a:r>
            <a:r>
              <a:rPr lang="ru-RU" sz="1100" b="1" dirty="0" smtClean="0">
                <a:latin typeface="Arial Narrow" panose="020B0606020202030204" pitchFamily="34" charset="0"/>
              </a:rPr>
              <a:t> – модель </a:t>
            </a:r>
            <a:r>
              <a:rPr lang="ru-RU" sz="1100" dirty="0" smtClean="0">
                <a:latin typeface="Arial Narrow" panose="020B0606020202030204" pitchFamily="34" charset="0"/>
              </a:rPr>
              <a:t>— каждая фаза данной модели проходит свой собственный тест-план. И если он успешный, то можно перейти на следующую фазу. Приоритет задачи в </a:t>
            </a:r>
            <a:r>
              <a:rPr lang="en-US" sz="1100" dirty="0" smtClean="0">
                <a:latin typeface="Arial Narrow" panose="020B0606020202030204" pitchFamily="34" charset="0"/>
              </a:rPr>
              <a:t>V</a:t>
            </a:r>
            <a:r>
              <a:rPr lang="ru-RU" sz="1100" dirty="0" smtClean="0">
                <a:latin typeface="Arial Narrow" panose="020B0606020202030204" pitchFamily="34" charset="0"/>
              </a:rPr>
              <a:t>-модели растет слева сверху вниз, и справа снизу вверх. </a:t>
            </a:r>
            <a:r>
              <a:rPr lang="en-US" sz="1100" dirty="0" smtClean="0">
                <a:latin typeface="Arial Narrow" panose="020B0606020202030204" pitchFamily="34" charset="0"/>
              </a:rPr>
              <a:t>V-</a:t>
            </a:r>
            <a:r>
              <a:rPr lang="ru-RU" sz="1100" dirty="0" smtClean="0">
                <a:latin typeface="Arial Narrow" panose="020B0606020202030204" pitchFamily="34" charset="0"/>
              </a:rPr>
              <a:t>модель, это улучшенная каскадная модель. </a:t>
            </a:r>
            <a:endParaRPr lang="ru-RU" sz="1100" dirty="0">
              <a:latin typeface="Arial Narrow" panose="020B0606020202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6822"/>
            <a:ext cx="10515600" cy="4695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Фазы: </a:t>
            </a: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Проектирование</a:t>
            </a: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Анализ требований</a:t>
            </a: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Разработка архитектуры</a:t>
            </a: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Разработка детальная </a:t>
            </a: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Тестирование на всех последующих этапах</a:t>
            </a: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Интеграция и тестирование </a:t>
            </a: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Системное тестирование </a:t>
            </a: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Реализация</a:t>
            </a:r>
          </a:p>
          <a:p>
            <a:pPr>
              <a:buFontTx/>
              <a:buChar char="-"/>
            </a:pPr>
            <a:r>
              <a:rPr lang="ru-RU" sz="1100" dirty="0" err="1" smtClean="0">
                <a:latin typeface="Arial Narrow" panose="020B0606020202030204" pitchFamily="34" charset="0"/>
              </a:rPr>
              <a:t>Саппорт</a:t>
            </a:r>
            <a:endParaRPr lang="ru-RU" sz="11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+ экономит кучу времени</a:t>
            </a: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+ хорошо проработанная модель во всех отношениях</a:t>
            </a: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+ подходит для малых и средних моделях </a:t>
            </a: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+ для </a:t>
            </a:r>
            <a:r>
              <a:rPr lang="ru-RU" sz="1100" dirty="0" err="1" smtClean="0">
                <a:latin typeface="Arial Narrow" panose="020B0606020202030204" pitchFamily="34" charset="0"/>
              </a:rPr>
              <a:t>тестировщика</a:t>
            </a:r>
            <a:r>
              <a:rPr lang="ru-RU" sz="1100" dirty="0" smtClean="0">
                <a:latin typeface="Arial Narrow" panose="020B0606020202030204" pitchFamily="34" charset="0"/>
              </a:rPr>
              <a:t> ИМХО лучший вариант, кроме Итеративной модели, она мне тоже очень нравится</a:t>
            </a: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Недостаточно гибкая</a:t>
            </a:r>
          </a:p>
          <a:p>
            <a:pPr>
              <a:buFontTx/>
              <a:buChar char="-"/>
            </a:pPr>
            <a:r>
              <a:rPr lang="ru-RU" sz="1100" dirty="0" smtClean="0">
                <a:latin typeface="Arial Narrow" panose="020B0606020202030204" pitchFamily="34" charset="0"/>
              </a:rPr>
              <a:t>Плохо продуманные риски</a:t>
            </a:r>
          </a:p>
          <a:p>
            <a:pPr marL="0" indent="0">
              <a:buNone/>
            </a:pPr>
            <a:endParaRPr lang="ru-RU" sz="110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227" y="411892"/>
            <a:ext cx="4217773" cy="32951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1100" dirty="0" smtClean="0">
                <a:latin typeface="Arial Narrow" panose="020B0606020202030204" pitchFamily="34" charset="0"/>
              </a:rPr>
              <a:t>Сравнение моделей</a:t>
            </a:r>
            <a:endParaRPr lang="ru-RU" sz="1100" dirty="0">
              <a:latin typeface="Arial Narrow" panose="020B0606020202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06162"/>
            <a:ext cx="10515600" cy="5270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>Долго думав я составила требований в отношении моделей и составила таблицу с соотношением от 1 до 5, посмотрим что получилось. Данное мнение является </a:t>
            </a:r>
            <a:r>
              <a:rPr lang="ru-RU" sz="1100" b="1" dirty="0" smtClean="0">
                <a:latin typeface="Arial Narrow" panose="020B0606020202030204" pitchFamily="34" charset="0"/>
              </a:rPr>
              <a:t>субъективным</a:t>
            </a:r>
            <a:r>
              <a:rPr lang="ru-RU" sz="1100" dirty="0" smtClean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endParaRPr lang="ru-RU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ru-RU" sz="1100" dirty="0" smtClean="0">
                <a:latin typeface="Arial Narrow" panose="020B0606020202030204" pitchFamily="34" charset="0"/>
              </a:rPr>
              <a:t/>
            </a:r>
            <a:br>
              <a:rPr lang="ru-RU" sz="1100" dirty="0" smtClean="0">
                <a:latin typeface="Arial Narrow" panose="020B0606020202030204" pitchFamily="34" charset="0"/>
              </a:rPr>
            </a:br>
            <a:endParaRPr lang="ru-RU" sz="1100" dirty="0">
              <a:latin typeface="Arial Narrow" panose="020B060602020203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48749"/>
              </p:ext>
            </p:extLst>
          </p:nvPr>
        </p:nvGraphicFramePr>
        <p:xfrm>
          <a:off x="955589" y="1342765"/>
          <a:ext cx="8702761" cy="2389352"/>
        </p:xfrm>
        <a:graphic>
          <a:graphicData uri="http://schemas.openxmlformats.org/drawingml/2006/table">
            <a:tbl>
              <a:tblPr/>
              <a:tblGrid>
                <a:gridCol w="2175690"/>
                <a:gridCol w="1628859"/>
                <a:gridCol w="1675398"/>
                <a:gridCol w="1861553"/>
                <a:gridCol w="1361261"/>
              </a:tblGrid>
              <a:tr h="174249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1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Требование</a:t>
                      </a: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/</a:t>
                      </a:r>
                      <a:r>
                        <a:rPr lang="ru-RU" sz="1100" b="1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Модель</a:t>
                      </a:r>
                      <a:endParaRPr lang="ru-RU" sz="11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Каскадная модель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Итеративная модель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Спиральныя модель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V-</a:t>
                      </a:r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модель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04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Время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04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Сотрудники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10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 b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Денежные затраты заказчика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04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Гибкость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04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Качество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04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Оценка рисков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31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Работа тестировщика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31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Сложность проекта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04">
                <a:tc>
                  <a:txBody>
                    <a:bodyPr/>
                    <a:lstStyle/>
                    <a:p>
                      <a:pPr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Итого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27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1100" dirty="0">
                          <a:effectLst/>
                          <a:latin typeface="Arial Narrow" panose="020B0606020202030204" pitchFamily="34" charset="0"/>
                        </a:rPr>
                        <a:t>31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677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340</Words>
  <Application>Microsoft Office PowerPoint</Application>
  <PresentationFormat>Широкоэкранный</PresentationFormat>
  <Paragraphs>104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Тема Office</vt:lpstr>
      <vt:lpstr>Модели жизненного цикла ПО</vt:lpstr>
      <vt:lpstr>SDLC model - Модель жизненного цикла ПО — это структура по правилам которой создается продукт ПО. Сюда входят все взаимосвязи процессов, задачи и методы. </vt:lpstr>
      <vt:lpstr>Итеративная модель — действует по методу Agila, то есть модель довольно гибкая.  Каждая фаза трансформируется в мини-цикл и может быть отработана и дополнена на каждом этапе  модели. Мини-циклы эти принято называть итерациями. </vt:lpstr>
      <vt:lpstr>V – модель — каждая фаза данной модели проходит свой собственный тест-план. И если он успешный, то можно перейти на следующую фазу. Приоритет задачи в V-модели растет слева сверху вниз, и справа снизу вверх. V-модель, это улучшенная каскадная модель. </vt:lpstr>
      <vt:lpstr>Сравнение моделей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жизненного цикла ПО</dc:title>
  <dc:creator>Наоми</dc:creator>
  <cp:lastModifiedBy>Наоми</cp:lastModifiedBy>
  <cp:revision>17</cp:revision>
  <dcterms:created xsi:type="dcterms:W3CDTF">2018-06-25T09:24:36Z</dcterms:created>
  <dcterms:modified xsi:type="dcterms:W3CDTF">2018-06-25T12:19:10Z</dcterms:modified>
</cp:coreProperties>
</file>