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0"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8" d="100"/>
          <a:sy n="78" d="100"/>
        </p:scale>
        <p:origin x="60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653651EE-B7B9-4E79-8D6C-D8A774E85897}" type="datetimeFigureOut">
              <a:rPr lang="ru-RU" smtClean="0"/>
              <a:t>04.07.2018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12941BB-1FEC-43A7-A8F4-88C4D48BB0F5}" type="slidenum">
              <a:rPr lang="ru-RU" smtClean="0"/>
              <a:t>‹#›</a:t>
            </a:fld>
            <a:endParaRPr lang="ru-RU"/>
          </a:p>
        </p:txBody>
      </p:sp>
    </p:spTree>
    <p:extLst>
      <p:ext uri="{BB962C8B-B14F-4D97-AF65-F5344CB8AC3E}">
        <p14:creationId xmlns:p14="http://schemas.microsoft.com/office/powerpoint/2010/main" val="3522726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53651EE-B7B9-4E79-8D6C-D8A774E85897}" type="datetimeFigureOut">
              <a:rPr lang="ru-RU" smtClean="0"/>
              <a:t>04.07.2018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12941BB-1FEC-43A7-A8F4-88C4D48BB0F5}" type="slidenum">
              <a:rPr lang="ru-RU" smtClean="0"/>
              <a:t>‹#›</a:t>
            </a:fld>
            <a:endParaRPr lang="ru-RU"/>
          </a:p>
        </p:txBody>
      </p:sp>
    </p:spTree>
    <p:extLst>
      <p:ext uri="{BB962C8B-B14F-4D97-AF65-F5344CB8AC3E}">
        <p14:creationId xmlns:p14="http://schemas.microsoft.com/office/powerpoint/2010/main" val="338675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53651EE-B7B9-4E79-8D6C-D8A774E85897}" type="datetimeFigureOut">
              <a:rPr lang="ru-RU" smtClean="0"/>
              <a:t>04.07.2018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12941BB-1FEC-43A7-A8F4-88C4D48BB0F5}" type="slidenum">
              <a:rPr lang="ru-RU" smtClean="0"/>
              <a:t>‹#›</a:t>
            </a:fld>
            <a:endParaRPr lang="ru-RU"/>
          </a:p>
        </p:txBody>
      </p:sp>
    </p:spTree>
    <p:extLst>
      <p:ext uri="{BB962C8B-B14F-4D97-AF65-F5344CB8AC3E}">
        <p14:creationId xmlns:p14="http://schemas.microsoft.com/office/powerpoint/2010/main" val="1307812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53651EE-B7B9-4E79-8D6C-D8A774E85897}" type="datetimeFigureOut">
              <a:rPr lang="ru-RU" smtClean="0"/>
              <a:t>04.07.2018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12941BB-1FEC-43A7-A8F4-88C4D48BB0F5}" type="slidenum">
              <a:rPr lang="ru-RU" smtClean="0"/>
              <a:t>‹#›</a:t>
            </a:fld>
            <a:endParaRPr lang="ru-RU"/>
          </a:p>
        </p:txBody>
      </p:sp>
    </p:spTree>
    <p:extLst>
      <p:ext uri="{BB962C8B-B14F-4D97-AF65-F5344CB8AC3E}">
        <p14:creationId xmlns:p14="http://schemas.microsoft.com/office/powerpoint/2010/main" val="2442446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653651EE-B7B9-4E79-8D6C-D8A774E85897}" type="datetimeFigureOut">
              <a:rPr lang="ru-RU" smtClean="0"/>
              <a:t>04.07.2018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12941BB-1FEC-43A7-A8F4-88C4D48BB0F5}" type="slidenum">
              <a:rPr lang="ru-RU" smtClean="0"/>
              <a:t>‹#›</a:t>
            </a:fld>
            <a:endParaRPr lang="ru-RU"/>
          </a:p>
        </p:txBody>
      </p:sp>
    </p:spTree>
    <p:extLst>
      <p:ext uri="{BB962C8B-B14F-4D97-AF65-F5344CB8AC3E}">
        <p14:creationId xmlns:p14="http://schemas.microsoft.com/office/powerpoint/2010/main" val="3139563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53651EE-B7B9-4E79-8D6C-D8A774E85897}" type="datetimeFigureOut">
              <a:rPr lang="ru-RU" smtClean="0"/>
              <a:t>04.07.2018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12941BB-1FEC-43A7-A8F4-88C4D48BB0F5}" type="slidenum">
              <a:rPr lang="ru-RU" smtClean="0"/>
              <a:t>‹#›</a:t>
            </a:fld>
            <a:endParaRPr lang="ru-RU"/>
          </a:p>
        </p:txBody>
      </p:sp>
    </p:spTree>
    <p:extLst>
      <p:ext uri="{BB962C8B-B14F-4D97-AF65-F5344CB8AC3E}">
        <p14:creationId xmlns:p14="http://schemas.microsoft.com/office/powerpoint/2010/main" val="3905259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53651EE-B7B9-4E79-8D6C-D8A774E85897}" type="datetimeFigureOut">
              <a:rPr lang="ru-RU" smtClean="0"/>
              <a:t>04.07.2018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612941BB-1FEC-43A7-A8F4-88C4D48BB0F5}" type="slidenum">
              <a:rPr lang="ru-RU" smtClean="0"/>
              <a:t>‹#›</a:t>
            </a:fld>
            <a:endParaRPr lang="ru-RU"/>
          </a:p>
        </p:txBody>
      </p:sp>
    </p:spTree>
    <p:extLst>
      <p:ext uri="{BB962C8B-B14F-4D97-AF65-F5344CB8AC3E}">
        <p14:creationId xmlns:p14="http://schemas.microsoft.com/office/powerpoint/2010/main" val="2739303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653651EE-B7B9-4E79-8D6C-D8A774E85897}" type="datetimeFigureOut">
              <a:rPr lang="ru-RU" smtClean="0"/>
              <a:t>04.07.2018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612941BB-1FEC-43A7-A8F4-88C4D48BB0F5}" type="slidenum">
              <a:rPr lang="ru-RU" smtClean="0"/>
              <a:t>‹#›</a:t>
            </a:fld>
            <a:endParaRPr lang="ru-RU"/>
          </a:p>
        </p:txBody>
      </p:sp>
    </p:spTree>
    <p:extLst>
      <p:ext uri="{BB962C8B-B14F-4D97-AF65-F5344CB8AC3E}">
        <p14:creationId xmlns:p14="http://schemas.microsoft.com/office/powerpoint/2010/main" val="84305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53651EE-B7B9-4E79-8D6C-D8A774E85897}" type="datetimeFigureOut">
              <a:rPr lang="ru-RU" smtClean="0"/>
              <a:t>04.07.2018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612941BB-1FEC-43A7-A8F4-88C4D48BB0F5}" type="slidenum">
              <a:rPr lang="ru-RU" smtClean="0"/>
              <a:t>‹#›</a:t>
            </a:fld>
            <a:endParaRPr lang="ru-RU"/>
          </a:p>
        </p:txBody>
      </p:sp>
    </p:spTree>
    <p:extLst>
      <p:ext uri="{BB962C8B-B14F-4D97-AF65-F5344CB8AC3E}">
        <p14:creationId xmlns:p14="http://schemas.microsoft.com/office/powerpoint/2010/main" val="2465593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53651EE-B7B9-4E79-8D6C-D8A774E85897}" type="datetimeFigureOut">
              <a:rPr lang="ru-RU" smtClean="0"/>
              <a:t>04.07.2018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12941BB-1FEC-43A7-A8F4-88C4D48BB0F5}" type="slidenum">
              <a:rPr lang="ru-RU" smtClean="0"/>
              <a:t>‹#›</a:t>
            </a:fld>
            <a:endParaRPr lang="ru-RU"/>
          </a:p>
        </p:txBody>
      </p:sp>
    </p:spTree>
    <p:extLst>
      <p:ext uri="{BB962C8B-B14F-4D97-AF65-F5344CB8AC3E}">
        <p14:creationId xmlns:p14="http://schemas.microsoft.com/office/powerpoint/2010/main" val="535712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53651EE-B7B9-4E79-8D6C-D8A774E85897}" type="datetimeFigureOut">
              <a:rPr lang="ru-RU" smtClean="0"/>
              <a:t>04.07.2018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12941BB-1FEC-43A7-A8F4-88C4D48BB0F5}" type="slidenum">
              <a:rPr lang="ru-RU" smtClean="0"/>
              <a:t>‹#›</a:t>
            </a:fld>
            <a:endParaRPr lang="ru-RU"/>
          </a:p>
        </p:txBody>
      </p:sp>
    </p:spTree>
    <p:extLst>
      <p:ext uri="{BB962C8B-B14F-4D97-AF65-F5344CB8AC3E}">
        <p14:creationId xmlns:p14="http://schemas.microsoft.com/office/powerpoint/2010/main" val="2685503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3651EE-B7B9-4E79-8D6C-D8A774E85897}" type="datetimeFigureOut">
              <a:rPr lang="ru-RU" smtClean="0"/>
              <a:t>04.07.2018</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2941BB-1FEC-43A7-A8F4-88C4D48BB0F5}" type="slidenum">
              <a:rPr lang="ru-RU" smtClean="0"/>
              <a:t>‹#›</a:t>
            </a:fld>
            <a:endParaRPr lang="ru-RU"/>
          </a:p>
        </p:txBody>
      </p:sp>
    </p:spTree>
    <p:extLst>
      <p:ext uri="{BB962C8B-B14F-4D97-AF65-F5344CB8AC3E}">
        <p14:creationId xmlns:p14="http://schemas.microsoft.com/office/powerpoint/2010/main" val="4005378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2883243"/>
            <a:ext cx="9144000" cy="626720"/>
          </a:xfrm>
        </p:spPr>
        <p:txBody>
          <a:bodyPr>
            <a:normAutofit fontScale="90000"/>
          </a:bodyPr>
          <a:lstStyle/>
          <a:p>
            <a:r>
              <a:rPr lang="ru-RU" sz="4000" dirty="0" smtClean="0">
                <a:latin typeface="Arial Narrow" panose="020B0606020202030204" pitchFamily="34" charset="0"/>
              </a:rPr>
              <a:t>Модели жизненного цикла ПО</a:t>
            </a:r>
            <a:endParaRPr lang="ru-RU" sz="4000" dirty="0">
              <a:latin typeface="Arial Narrow" panose="020B0606020202030204" pitchFamily="34" charset="0"/>
            </a:endParaRPr>
          </a:p>
        </p:txBody>
      </p:sp>
      <p:sp>
        <p:nvSpPr>
          <p:cNvPr id="3" name="Подзаголовок 2"/>
          <p:cNvSpPr>
            <a:spLocks noGrp="1"/>
          </p:cNvSpPr>
          <p:nvPr>
            <p:ph type="subTitle" idx="1"/>
          </p:nvPr>
        </p:nvSpPr>
        <p:spPr>
          <a:xfrm>
            <a:off x="4555524" y="3602038"/>
            <a:ext cx="3048001" cy="401551"/>
          </a:xfrm>
          <a:solidFill>
            <a:schemeClr val="accent2">
              <a:lumMod val="40000"/>
              <a:lumOff val="60000"/>
            </a:schemeClr>
          </a:solidFill>
        </p:spPr>
        <p:txBody>
          <a:bodyPr>
            <a:normAutofit lnSpcReduction="10000"/>
          </a:bodyPr>
          <a:lstStyle/>
          <a:p>
            <a:r>
              <a:rPr lang="ru-RU" dirty="0" smtClean="0"/>
              <a:t>ПРЕЗЕНТАЦИЯ</a:t>
            </a:r>
            <a:endParaRPr lang="ru-RU" dirty="0"/>
          </a:p>
        </p:txBody>
      </p:sp>
    </p:spTree>
    <p:extLst>
      <p:ext uri="{BB962C8B-B14F-4D97-AF65-F5344CB8AC3E}">
        <p14:creationId xmlns:p14="http://schemas.microsoft.com/office/powerpoint/2010/main" val="3085823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402227" y="2557850"/>
            <a:ext cx="5556422" cy="358346"/>
          </a:xfrm>
          <a:solidFill>
            <a:schemeClr val="accent2">
              <a:lumMod val="40000"/>
              <a:lumOff val="60000"/>
            </a:schemeClr>
          </a:solidFill>
        </p:spPr>
        <p:txBody>
          <a:bodyPr>
            <a:normAutofit/>
          </a:bodyPr>
          <a:lstStyle/>
          <a:p>
            <a:pPr algn="ctr"/>
            <a:r>
              <a:rPr lang="ru-RU" sz="1600" dirty="0" smtClean="0">
                <a:latin typeface="Arial Narrow" panose="020B0606020202030204" pitchFamily="34" charset="0"/>
              </a:rPr>
              <a:t>СПАСИБО ЗА ВНИМАНИЕ!</a:t>
            </a:r>
            <a:endParaRPr lang="ru-RU" sz="1600" dirty="0">
              <a:latin typeface="Arial Narrow" panose="020B0606020202030204" pitchFamily="34" charset="0"/>
            </a:endParaRPr>
          </a:p>
        </p:txBody>
      </p:sp>
    </p:spTree>
    <p:extLst>
      <p:ext uri="{BB962C8B-B14F-4D97-AF65-F5344CB8AC3E}">
        <p14:creationId xmlns:p14="http://schemas.microsoft.com/office/powerpoint/2010/main" val="10556779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351567"/>
          </a:xfrm>
          <a:solidFill>
            <a:schemeClr val="accent2">
              <a:lumMod val="40000"/>
              <a:lumOff val="60000"/>
            </a:schemeClr>
          </a:solidFill>
        </p:spPr>
        <p:txBody>
          <a:bodyPr>
            <a:normAutofit/>
          </a:bodyPr>
          <a:lstStyle/>
          <a:p>
            <a:r>
              <a:rPr lang="en-US" sz="1200" dirty="0" smtClean="0">
                <a:latin typeface="Arial Narrow" panose="020B0606020202030204" pitchFamily="34" charset="0"/>
              </a:rPr>
              <a:t>SDLC model - </a:t>
            </a:r>
            <a:r>
              <a:rPr lang="ru-RU" sz="1200" dirty="0" smtClean="0">
                <a:latin typeface="Arial Narrow" panose="020B0606020202030204" pitchFamily="34" charset="0"/>
              </a:rPr>
              <a:t>Модель жизненного цикла ПО — это структура по правилам которой создается продукт ПО. Сюда входят все взаимосвязи процессов, задачи и методы. </a:t>
            </a:r>
            <a:endParaRPr lang="ru-RU" sz="1200" dirty="0">
              <a:latin typeface="Arial Narrow" panose="020B0606020202030204" pitchFamily="34" charset="0"/>
            </a:endParaRPr>
          </a:p>
        </p:txBody>
      </p:sp>
      <p:sp>
        <p:nvSpPr>
          <p:cNvPr id="4" name="Объект 3"/>
          <p:cNvSpPr>
            <a:spLocks noGrp="1"/>
          </p:cNvSpPr>
          <p:nvPr>
            <p:ph idx="1"/>
          </p:nvPr>
        </p:nvSpPr>
        <p:spPr>
          <a:xfrm>
            <a:off x="838200" y="1161535"/>
            <a:ext cx="10515600" cy="5015428"/>
          </a:xfrm>
        </p:spPr>
        <p:txBody>
          <a:bodyPr>
            <a:normAutofit/>
          </a:bodyPr>
          <a:lstStyle/>
          <a:p>
            <a:pPr marL="0" indent="0">
              <a:buNone/>
            </a:pPr>
            <a:r>
              <a:rPr lang="ru-RU" sz="1100" dirty="0" smtClean="0">
                <a:latin typeface="Arial Narrow" panose="020B0606020202030204" pitchFamily="34" charset="0"/>
              </a:rPr>
              <a:t>На данный момент самые популярные - 4 вида модели жизненного цикла ПО: </a:t>
            </a:r>
          </a:p>
          <a:p>
            <a:pPr>
              <a:buFontTx/>
              <a:buChar char="-"/>
            </a:pPr>
            <a:r>
              <a:rPr lang="ru-RU" sz="1100" b="1" dirty="0" smtClean="0">
                <a:latin typeface="Arial Narrow" panose="020B0606020202030204" pitchFamily="34" charset="0"/>
              </a:rPr>
              <a:t>Каскадная модель,</a:t>
            </a:r>
          </a:p>
          <a:p>
            <a:pPr>
              <a:buFontTx/>
              <a:buChar char="-"/>
            </a:pPr>
            <a:r>
              <a:rPr lang="ru-RU" sz="1100" b="1" dirty="0" smtClean="0">
                <a:latin typeface="Arial Narrow" panose="020B0606020202030204" pitchFamily="34" charset="0"/>
              </a:rPr>
              <a:t>Итеративная модель,</a:t>
            </a:r>
          </a:p>
          <a:p>
            <a:pPr>
              <a:buFontTx/>
              <a:buChar char="-"/>
            </a:pPr>
            <a:r>
              <a:rPr lang="ru-RU" sz="1100" b="1" dirty="0" smtClean="0">
                <a:latin typeface="Arial Narrow" panose="020B0606020202030204" pitchFamily="34" charset="0"/>
              </a:rPr>
              <a:t>Спиральная модель,</a:t>
            </a:r>
          </a:p>
          <a:p>
            <a:pPr>
              <a:buFontTx/>
              <a:buChar char="-"/>
            </a:pPr>
            <a:r>
              <a:rPr lang="en-US" sz="1100" b="1" dirty="0" smtClean="0">
                <a:latin typeface="Arial Narrow" panose="020B0606020202030204" pitchFamily="34" charset="0"/>
              </a:rPr>
              <a:t>V</a:t>
            </a:r>
            <a:r>
              <a:rPr lang="ru-RU" sz="1100" b="1" dirty="0" smtClean="0">
                <a:latin typeface="Arial Narrow" panose="020B0606020202030204" pitchFamily="34" charset="0"/>
              </a:rPr>
              <a:t> модель.</a:t>
            </a:r>
            <a:endParaRPr lang="ru-RU" sz="1100" b="1" dirty="0">
              <a:latin typeface="Arial Narrow" panose="020B0606020202030204" pitchFamily="34" charset="0"/>
            </a:endParaRPr>
          </a:p>
          <a:p>
            <a:pPr marL="0" indent="0">
              <a:buNone/>
            </a:pPr>
            <a:r>
              <a:rPr lang="ru-RU" sz="1100" b="1" dirty="0" smtClean="0">
                <a:latin typeface="Arial Narrow" panose="020B0606020202030204" pitchFamily="34" charset="0"/>
              </a:rPr>
              <a:t>Каскадная модель </a:t>
            </a:r>
            <a:r>
              <a:rPr lang="ru-RU" sz="1100" dirty="0" smtClean="0">
                <a:latin typeface="Arial Narrow" panose="020B0606020202030204" pitchFamily="34" charset="0"/>
              </a:rPr>
              <a:t>— имеет характер </a:t>
            </a:r>
            <a:r>
              <a:rPr lang="en-US" sz="1100" dirty="0" smtClean="0">
                <a:latin typeface="Arial Narrow" panose="020B0606020202030204" pitchFamily="34" charset="0"/>
              </a:rPr>
              <a:t>waterfall</a:t>
            </a:r>
            <a:r>
              <a:rPr lang="ru-RU" sz="1100" dirty="0" smtClean="0">
                <a:latin typeface="Arial Narrow" panose="020B0606020202030204" pitchFamily="34" charset="0"/>
              </a:rPr>
              <a:t>. Ей можно определить как пошаговую стратегию. Работа над фазой начинается строго после того, как была успешно закончена предыдущая фаза. </a:t>
            </a:r>
          </a:p>
          <a:p>
            <a:pPr marL="0" indent="0">
              <a:buNone/>
            </a:pPr>
            <a:r>
              <a:rPr lang="ru-RU" sz="1100" dirty="0" smtClean="0">
                <a:latin typeface="Arial Narrow" panose="020B0606020202030204" pitchFamily="34" charset="0"/>
              </a:rPr>
              <a:t>Фазы каскадной модели:</a:t>
            </a:r>
          </a:p>
          <a:p>
            <a:pPr marL="0" indent="0">
              <a:buNone/>
            </a:pPr>
            <a:r>
              <a:rPr lang="ru-RU" sz="1100" dirty="0" smtClean="0">
                <a:latin typeface="Arial Narrow" panose="020B0606020202030204" pitchFamily="34" charset="0"/>
              </a:rPr>
              <a:t>-      Определение требований (на данном этапе разработчики и клиенты разрабатывают совместно требование к ПО)</a:t>
            </a:r>
            <a:br>
              <a:rPr lang="ru-RU" sz="1100" dirty="0" smtClean="0">
                <a:latin typeface="Arial Narrow" panose="020B0606020202030204" pitchFamily="34" charset="0"/>
              </a:rPr>
            </a:br>
            <a:r>
              <a:rPr lang="ru-RU" sz="1100" dirty="0" smtClean="0">
                <a:latin typeface="Arial Narrow" panose="020B0606020202030204" pitchFamily="34" charset="0"/>
              </a:rPr>
              <a:t>-      Проектирование (создание документов описания ПО, план его реализации программистами)</a:t>
            </a:r>
            <a:br>
              <a:rPr lang="ru-RU" sz="1100" dirty="0" smtClean="0">
                <a:latin typeface="Arial Narrow" panose="020B0606020202030204" pitchFamily="34" charset="0"/>
              </a:rPr>
            </a:br>
            <a:r>
              <a:rPr lang="ru-RU" sz="1100" dirty="0" smtClean="0">
                <a:latin typeface="Arial Narrow" panose="020B0606020202030204" pitchFamily="34" charset="0"/>
              </a:rPr>
              <a:t>-      </a:t>
            </a:r>
            <a:r>
              <a:rPr lang="ru-RU" sz="1100" dirty="0" err="1" smtClean="0">
                <a:latin typeface="Arial Narrow" panose="020B0606020202030204" pitchFamily="34" charset="0"/>
              </a:rPr>
              <a:t>Коддинг</a:t>
            </a:r>
            <a:r>
              <a:rPr lang="ru-RU" sz="1100" dirty="0" smtClean="0">
                <a:latin typeface="Arial Narrow" panose="020B0606020202030204" pitchFamily="34" charset="0"/>
              </a:rPr>
              <a:t> (фаза создания ПО программистами)</a:t>
            </a:r>
            <a:br>
              <a:rPr lang="ru-RU" sz="1100" dirty="0" smtClean="0">
                <a:latin typeface="Arial Narrow" panose="020B0606020202030204" pitchFamily="34" charset="0"/>
              </a:rPr>
            </a:br>
            <a:r>
              <a:rPr lang="ru-RU" sz="1100" dirty="0" smtClean="0">
                <a:latin typeface="Arial Narrow" panose="020B0606020202030204" pitchFamily="34" charset="0"/>
              </a:rPr>
              <a:t>-      Воплощение (интеграция отдельных компонентов программы на живую или тестовую базу)</a:t>
            </a:r>
            <a:br>
              <a:rPr lang="ru-RU" sz="1100" dirty="0" smtClean="0">
                <a:latin typeface="Arial Narrow" panose="020B0606020202030204" pitchFamily="34" charset="0"/>
              </a:rPr>
            </a:br>
            <a:r>
              <a:rPr lang="ru-RU" sz="1100" dirty="0" smtClean="0">
                <a:latin typeface="Arial Narrow" panose="020B0606020202030204" pitchFamily="34" charset="0"/>
              </a:rPr>
              <a:t>-      </a:t>
            </a:r>
            <a:r>
              <a:rPr lang="ru-RU" sz="1100" dirty="0" err="1" smtClean="0">
                <a:latin typeface="Arial Narrow" panose="020B0606020202030204" pitchFamily="34" charset="0"/>
              </a:rPr>
              <a:t>Тестировка</a:t>
            </a:r>
            <a:r>
              <a:rPr lang="ru-RU" sz="1100" dirty="0" smtClean="0">
                <a:latin typeface="Arial Narrow" panose="020B0606020202030204" pitchFamily="34" charset="0"/>
              </a:rPr>
              <a:t> (верификация проекта, проект должен соответствовать оговоренному сценарию заказчика, уборка всех недочетов)</a:t>
            </a:r>
            <a:br>
              <a:rPr lang="ru-RU" sz="1100" dirty="0" smtClean="0">
                <a:latin typeface="Arial Narrow" panose="020B0606020202030204" pitchFamily="34" charset="0"/>
              </a:rPr>
            </a:br>
            <a:r>
              <a:rPr lang="ru-RU" sz="1100" dirty="0" smtClean="0">
                <a:latin typeface="Arial Narrow" panose="020B0606020202030204" pitchFamily="34" charset="0"/>
              </a:rPr>
              <a:t>-      Инсталляция (внедрение продукта на живую базу)</a:t>
            </a:r>
            <a:br>
              <a:rPr lang="ru-RU" sz="1100" dirty="0" smtClean="0">
                <a:latin typeface="Arial Narrow" panose="020B0606020202030204" pitchFamily="34" charset="0"/>
              </a:rPr>
            </a:br>
            <a:r>
              <a:rPr lang="ru-RU" sz="1100" dirty="0" smtClean="0">
                <a:latin typeface="Arial Narrow" panose="020B0606020202030204" pitchFamily="34" charset="0"/>
              </a:rPr>
              <a:t>-      </a:t>
            </a:r>
            <a:r>
              <a:rPr lang="ru-RU" sz="1100" dirty="0" err="1" smtClean="0">
                <a:latin typeface="Arial Narrow" panose="020B0606020202030204" pitchFamily="34" charset="0"/>
              </a:rPr>
              <a:t>Саппортинг</a:t>
            </a:r>
            <a:r>
              <a:rPr lang="ru-RU" sz="1100" dirty="0" smtClean="0">
                <a:latin typeface="Arial Narrow" panose="020B0606020202030204" pitchFamily="34" charset="0"/>
              </a:rPr>
              <a:t> (поддержка продукта силами разработчиков нашей компании или компании-клиента)</a:t>
            </a:r>
          </a:p>
          <a:p>
            <a:pPr marL="0" indent="0">
              <a:buNone/>
            </a:pPr>
            <a:r>
              <a:rPr lang="ru-RU" sz="1100" dirty="0" smtClean="0">
                <a:latin typeface="Arial Narrow" panose="020B0606020202030204" pitchFamily="34" charset="0"/>
              </a:rPr>
              <a:t>Плюсы и минусы модели: </a:t>
            </a:r>
          </a:p>
          <a:p>
            <a:pPr marL="0" indent="0">
              <a:buNone/>
            </a:pPr>
            <a:r>
              <a:rPr lang="ru-RU" sz="1100" dirty="0" smtClean="0">
                <a:latin typeface="Arial Narrow" panose="020B0606020202030204" pitchFamily="34" charset="0"/>
              </a:rPr>
              <a:t>+ Подходит для малых задач. + Экономия времени, можно быстро сделать и уложиться в один спринт</a:t>
            </a:r>
          </a:p>
          <a:p>
            <a:pPr marL="0" indent="0">
              <a:buNone/>
            </a:pPr>
            <a:r>
              <a:rPr lang="ru-RU" sz="1100" dirty="0" smtClean="0">
                <a:latin typeface="Arial Narrow" panose="020B0606020202030204" pitchFamily="34" charset="0"/>
              </a:rPr>
              <a:t>- Совсем не гибкая система, нельзя вернуться к предыдущей фазе, нужно создавать новый спринт?</a:t>
            </a:r>
            <a:endParaRPr lang="ru-RU" sz="1100" dirty="0">
              <a:latin typeface="Arial Narrow" panose="020B0606020202030204" pitchFamily="34" charset="0"/>
            </a:endParaRPr>
          </a:p>
          <a:p>
            <a:pPr marL="0" indent="0">
              <a:buNone/>
            </a:pPr>
            <a:endParaRPr lang="ru-RU" sz="1100" dirty="0" smtClean="0">
              <a:latin typeface="Arial Narrow" panose="020B0606020202030204" pitchFamily="34" charset="0"/>
            </a:endParaRPr>
          </a:p>
        </p:txBody>
      </p:sp>
    </p:spTree>
    <p:extLst>
      <p:ext uri="{BB962C8B-B14F-4D97-AF65-F5344CB8AC3E}">
        <p14:creationId xmlns:p14="http://schemas.microsoft.com/office/powerpoint/2010/main" val="3159261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72843"/>
          </a:xfrm>
        </p:spPr>
        <p:txBody>
          <a:bodyPr>
            <a:normAutofit/>
          </a:bodyPr>
          <a:lstStyle/>
          <a:p>
            <a:r>
              <a:rPr lang="ru-RU" sz="1100" b="1" dirty="0" smtClean="0">
                <a:latin typeface="Arial Narrow" panose="020B0606020202030204" pitchFamily="34" charset="0"/>
              </a:rPr>
              <a:t>Итеративная модель</a:t>
            </a:r>
            <a:r>
              <a:rPr lang="ru-RU" sz="1100" dirty="0" smtClean="0">
                <a:latin typeface="Arial Narrow" panose="020B0606020202030204" pitchFamily="34" charset="0"/>
              </a:rPr>
              <a:t> — действует по методу </a:t>
            </a:r>
            <a:r>
              <a:rPr lang="en-US" sz="1100" dirty="0" err="1" smtClean="0">
                <a:latin typeface="Arial Narrow" panose="020B0606020202030204" pitchFamily="34" charset="0"/>
              </a:rPr>
              <a:t>Agila</a:t>
            </a:r>
            <a:r>
              <a:rPr lang="ru-RU" sz="1100" dirty="0" smtClean="0">
                <a:latin typeface="Arial Narrow" panose="020B0606020202030204" pitchFamily="34" charset="0"/>
              </a:rPr>
              <a:t>, то есть модель довольно гибкая.  Каждая фаза трансформируется в мини-цикл и может быть отработана и дополнена на каждом этапе </a:t>
            </a:r>
            <a:br>
              <a:rPr lang="ru-RU" sz="1100" dirty="0" smtClean="0">
                <a:latin typeface="Arial Narrow" panose="020B0606020202030204" pitchFamily="34" charset="0"/>
              </a:rPr>
            </a:br>
            <a:r>
              <a:rPr lang="ru-RU" sz="1100" dirty="0" smtClean="0">
                <a:latin typeface="Arial Narrow" panose="020B0606020202030204" pitchFamily="34" charset="0"/>
              </a:rPr>
              <a:t>модели. Мини-циклы эти принято называть итерациями. </a:t>
            </a:r>
            <a:endParaRPr lang="ru-RU" sz="1100" dirty="0">
              <a:latin typeface="Arial Narrow" panose="020B0606020202030204" pitchFamily="34" charset="0"/>
            </a:endParaRPr>
          </a:p>
        </p:txBody>
      </p:sp>
      <p:sp>
        <p:nvSpPr>
          <p:cNvPr id="3" name="Объект 2"/>
          <p:cNvSpPr>
            <a:spLocks noGrp="1"/>
          </p:cNvSpPr>
          <p:nvPr>
            <p:ph idx="1"/>
          </p:nvPr>
        </p:nvSpPr>
        <p:spPr>
          <a:xfrm>
            <a:off x="838200" y="914400"/>
            <a:ext cx="10515600" cy="5262563"/>
          </a:xfrm>
        </p:spPr>
        <p:txBody>
          <a:bodyPr>
            <a:normAutofit/>
          </a:bodyPr>
          <a:lstStyle/>
          <a:p>
            <a:pPr>
              <a:buFontTx/>
              <a:buChar char="-"/>
            </a:pPr>
            <a:endParaRPr lang="ru-RU" sz="1100" dirty="0" smtClean="0">
              <a:latin typeface="Arial Narrow" panose="020B0606020202030204" pitchFamily="34" charset="0"/>
            </a:endParaRPr>
          </a:p>
          <a:p>
            <a:pPr marL="0" indent="0">
              <a:buNone/>
            </a:pPr>
            <a:r>
              <a:rPr lang="ru-RU" sz="1100" dirty="0" smtClean="0">
                <a:latin typeface="Arial Narrow" panose="020B0606020202030204" pitchFamily="34" charset="0"/>
              </a:rPr>
              <a:t>Всего выделяют 4 фазы данной модели: </a:t>
            </a:r>
          </a:p>
          <a:p>
            <a:pPr marL="0" indent="0">
              <a:buNone/>
            </a:pPr>
            <a:r>
              <a:rPr lang="ru-RU" sz="1100" dirty="0" smtClean="0">
                <a:latin typeface="Arial Narrow" panose="020B0606020202030204" pitchFamily="34" charset="0"/>
              </a:rPr>
              <a:t>–</a:t>
            </a:r>
            <a:r>
              <a:rPr lang="ru-RU" sz="1100" dirty="0">
                <a:latin typeface="Arial Narrow" panose="020B0606020202030204" pitchFamily="34" charset="0"/>
              </a:rPr>
              <a:t> определение и анализ </a:t>
            </a:r>
            <a:r>
              <a:rPr lang="ru-RU" sz="1100" dirty="0" smtClean="0">
                <a:latin typeface="Arial Narrow" panose="020B0606020202030204" pitchFamily="34" charset="0"/>
              </a:rPr>
              <a:t>требований</a:t>
            </a:r>
            <a:r>
              <a:rPr lang="ru-RU" sz="1100" dirty="0">
                <a:latin typeface="Arial Narrow" panose="020B0606020202030204" pitchFamily="34" charset="0"/>
              </a:rPr>
              <a:t> </a:t>
            </a:r>
            <a:r>
              <a:rPr lang="ru-RU" sz="1100" dirty="0" smtClean="0">
                <a:latin typeface="Arial Narrow" panose="020B0606020202030204" pitchFamily="34" charset="0"/>
              </a:rPr>
              <a:t>– сбор всех требований от клиента и создание документа, бизнес аналитиком, по которому будут работать специалисты</a:t>
            </a:r>
            <a:br>
              <a:rPr lang="ru-RU" sz="1100" dirty="0" smtClean="0">
                <a:latin typeface="Arial Narrow" panose="020B0606020202030204" pitchFamily="34" charset="0"/>
              </a:rPr>
            </a:br>
            <a:r>
              <a:rPr lang="ru-RU" sz="1100" dirty="0" smtClean="0">
                <a:latin typeface="Arial Narrow" panose="020B0606020202030204" pitchFamily="34" charset="0"/>
              </a:rPr>
              <a:t>–</a:t>
            </a:r>
            <a:r>
              <a:rPr lang="ru-RU" sz="1100" dirty="0">
                <a:latin typeface="Arial Narrow" panose="020B0606020202030204" pitchFamily="34" charset="0"/>
              </a:rPr>
              <a:t> дизайн и проектирование – согласно требованиями</a:t>
            </a:r>
            <a:r>
              <a:rPr lang="ru-RU" sz="1100" dirty="0" smtClean="0">
                <a:latin typeface="Arial Narrow" panose="020B0606020202030204" pitchFamily="34" charset="0"/>
              </a:rPr>
              <a:t>.</a:t>
            </a:r>
            <a:br>
              <a:rPr lang="ru-RU" sz="1100" dirty="0" smtClean="0">
                <a:latin typeface="Arial Narrow" panose="020B0606020202030204" pitchFamily="34" charset="0"/>
              </a:rPr>
            </a:br>
            <a:r>
              <a:rPr lang="ru-RU" sz="1100" dirty="0" smtClean="0">
                <a:latin typeface="Arial Narrow" panose="020B0606020202030204" pitchFamily="34" charset="0"/>
              </a:rPr>
              <a:t>–</a:t>
            </a:r>
            <a:r>
              <a:rPr lang="ru-RU" sz="1100" dirty="0">
                <a:latin typeface="Arial Narrow" panose="020B0606020202030204" pitchFamily="34" charset="0"/>
              </a:rPr>
              <a:t> разработка и </a:t>
            </a:r>
            <a:r>
              <a:rPr lang="ru-RU" sz="1100" dirty="0" smtClean="0">
                <a:latin typeface="Arial Narrow" panose="020B0606020202030204" pitchFamily="34" charset="0"/>
              </a:rPr>
              <a:t>тестирование</a:t>
            </a:r>
            <a:br>
              <a:rPr lang="ru-RU" sz="1100" dirty="0" smtClean="0">
                <a:latin typeface="Arial Narrow" panose="020B0606020202030204" pitchFamily="34" charset="0"/>
              </a:rPr>
            </a:br>
            <a:r>
              <a:rPr lang="ru-RU" sz="1100" dirty="0" smtClean="0">
                <a:latin typeface="Arial Narrow" panose="020B0606020202030204" pitchFamily="34" charset="0"/>
              </a:rPr>
              <a:t>–</a:t>
            </a:r>
            <a:r>
              <a:rPr lang="ru-RU" sz="1100" dirty="0">
                <a:latin typeface="Arial Narrow" panose="020B0606020202030204" pitchFamily="34" charset="0"/>
              </a:rPr>
              <a:t> фаза </a:t>
            </a:r>
            <a:r>
              <a:rPr lang="ru-RU" sz="1100" dirty="0" err="1">
                <a:latin typeface="Arial Narrow" panose="020B0606020202030204" pitchFamily="34" charset="0"/>
              </a:rPr>
              <a:t>ревью</a:t>
            </a:r>
            <a:r>
              <a:rPr lang="ru-RU" sz="1100" dirty="0">
                <a:latin typeface="Arial Narrow" panose="020B0606020202030204" pitchFamily="34" charset="0"/>
              </a:rPr>
              <a:t> – оценка, пересмотр текущих требований и предложения дополнений к ним</a:t>
            </a:r>
            <a:r>
              <a:rPr lang="ru-RU" sz="1100" dirty="0" smtClean="0">
                <a:latin typeface="Arial Narrow" panose="020B0606020202030204" pitchFamily="34" charset="0"/>
              </a:rPr>
              <a:t>.</a:t>
            </a:r>
            <a:endParaRPr lang="ru-RU" sz="1100" dirty="0">
              <a:latin typeface="Arial Narrow" panose="020B0606020202030204" pitchFamily="34" charset="0"/>
            </a:endParaRPr>
          </a:p>
          <a:p>
            <a:pPr marL="0" indent="0">
              <a:buNone/>
            </a:pPr>
            <a:r>
              <a:rPr lang="ru-RU" sz="1100" dirty="0" smtClean="0">
                <a:latin typeface="Arial Narrow" panose="020B0606020202030204" pitchFamily="34" charset="0"/>
              </a:rPr>
              <a:t>+     Подходит как для малых, так и для больших проектов</a:t>
            </a:r>
          </a:p>
          <a:p>
            <a:pPr marL="0" indent="0">
              <a:buNone/>
            </a:pPr>
            <a:r>
              <a:rPr lang="ru-RU" sz="1100" dirty="0" smtClean="0">
                <a:latin typeface="Arial Narrow" panose="020B0606020202030204" pitchFamily="34" charset="0"/>
              </a:rPr>
              <a:t>+     Довольно гибкая система, можно вернуться и доделать что-то что имеет баги</a:t>
            </a:r>
            <a:endParaRPr lang="ru-RU" sz="1100" dirty="0">
              <a:latin typeface="Arial Narrow" panose="020B0606020202030204" pitchFamily="34" charset="0"/>
            </a:endParaRPr>
          </a:p>
          <a:p>
            <a:pPr>
              <a:buFontTx/>
              <a:buChar char="-"/>
            </a:pPr>
            <a:r>
              <a:rPr lang="ru-RU" sz="1100" dirty="0" smtClean="0">
                <a:latin typeface="Arial Narrow" panose="020B0606020202030204" pitchFamily="34" charset="0"/>
              </a:rPr>
              <a:t>Из за человеческого фактора может быть довольно хаотичной, небрежно сделанной, потому, ошибок может быть больше, тем более, если отсутствует архитектор. </a:t>
            </a:r>
          </a:p>
          <a:p>
            <a:pPr>
              <a:buFontTx/>
              <a:buChar char="-"/>
            </a:pPr>
            <a:endParaRPr lang="ru-RU" sz="1100" dirty="0">
              <a:latin typeface="Arial Narrow" panose="020B0606020202030204" pitchFamily="34" charset="0"/>
            </a:endParaRPr>
          </a:p>
          <a:p>
            <a:pPr marL="0" indent="0">
              <a:buNone/>
            </a:pPr>
            <a:r>
              <a:rPr lang="ru-RU" sz="1100" b="1" dirty="0" smtClean="0">
                <a:latin typeface="Arial Narrow" panose="020B0606020202030204" pitchFamily="34" charset="0"/>
              </a:rPr>
              <a:t>Спиральная модель </a:t>
            </a:r>
            <a:r>
              <a:rPr lang="ru-RU" sz="1100" dirty="0" smtClean="0">
                <a:latin typeface="Arial Narrow" panose="020B0606020202030204" pitchFamily="34" charset="0"/>
              </a:rPr>
              <a:t>— была самой сложной для моего понимания. Включает в себя и каскадную, и итеративную модель. Это плоскость поделенная на 4 части. В каждой части, на каждом этапе создается прототип.  И пока прототип не будет полностью успешным, на след. шаг никто не переходит. Когда прототип полностью отработан мы добавляем его в общий </a:t>
            </a:r>
            <a:r>
              <a:rPr lang="ru-RU" sz="1100" dirty="0" err="1" smtClean="0">
                <a:latin typeface="Arial Narrow" panose="020B0606020202030204" pitchFamily="34" charset="0"/>
              </a:rPr>
              <a:t>билд</a:t>
            </a:r>
            <a:r>
              <a:rPr lang="ru-RU" sz="1100" dirty="0" smtClean="0">
                <a:latin typeface="Arial Narrow" panose="020B0606020202030204" pitchFamily="34" charset="0"/>
              </a:rPr>
              <a:t>. Наиболее развернутая система, как по мне. Существенно анализирует риски. </a:t>
            </a:r>
          </a:p>
          <a:p>
            <a:pPr>
              <a:buFontTx/>
              <a:buChar char="-"/>
            </a:pPr>
            <a:r>
              <a:rPr lang="ru-RU" sz="1100" dirty="0" smtClean="0">
                <a:latin typeface="Arial Narrow" panose="020B0606020202030204" pitchFamily="34" charset="0"/>
              </a:rPr>
              <a:t>определение </a:t>
            </a:r>
            <a:r>
              <a:rPr lang="ru-RU" sz="1100" dirty="0">
                <a:latin typeface="Arial Narrow" panose="020B0606020202030204" pitchFamily="34" charset="0"/>
              </a:rPr>
              <a:t>целей, </a:t>
            </a:r>
            <a:endParaRPr lang="ru-RU" sz="1100" dirty="0" smtClean="0">
              <a:latin typeface="Arial Narrow" panose="020B0606020202030204" pitchFamily="34" charset="0"/>
            </a:endParaRPr>
          </a:p>
          <a:p>
            <a:pPr>
              <a:buFontTx/>
              <a:buChar char="-"/>
            </a:pPr>
            <a:r>
              <a:rPr lang="ru-RU" sz="1100" dirty="0" smtClean="0">
                <a:latin typeface="Arial Narrow" panose="020B0606020202030204" pitchFamily="34" charset="0"/>
              </a:rPr>
              <a:t>оценка </a:t>
            </a:r>
            <a:r>
              <a:rPr lang="ru-RU" sz="1100" dirty="0">
                <a:latin typeface="Arial Narrow" panose="020B0606020202030204" pitchFamily="34" charset="0"/>
              </a:rPr>
              <a:t>рисков, </a:t>
            </a:r>
            <a:endParaRPr lang="ru-RU" sz="1100" dirty="0" smtClean="0">
              <a:latin typeface="Arial Narrow" panose="020B0606020202030204" pitchFamily="34" charset="0"/>
            </a:endParaRPr>
          </a:p>
          <a:p>
            <a:pPr>
              <a:buFontTx/>
              <a:buChar char="-"/>
            </a:pPr>
            <a:r>
              <a:rPr lang="ru-RU" sz="1100" dirty="0" smtClean="0">
                <a:latin typeface="Arial Narrow" panose="020B0606020202030204" pitchFamily="34" charset="0"/>
              </a:rPr>
              <a:t>разработка </a:t>
            </a:r>
            <a:r>
              <a:rPr lang="ru-RU" sz="1100" dirty="0">
                <a:latin typeface="Arial Narrow" panose="020B0606020202030204" pitchFamily="34" charset="0"/>
              </a:rPr>
              <a:t>и тестирование, </a:t>
            </a:r>
            <a:endParaRPr lang="ru-RU" sz="1100" dirty="0" smtClean="0">
              <a:latin typeface="Arial Narrow" panose="020B0606020202030204" pitchFamily="34" charset="0"/>
            </a:endParaRPr>
          </a:p>
          <a:p>
            <a:pPr>
              <a:buFontTx/>
              <a:buChar char="-"/>
            </a:pPr>
            <a:r>
              <a:rPr lang="ru-RU" sz="1100" dirty="0" smtClean="0">
                <a:latin typeface="Arial Narrow" panose="020B0606020202030204" pitchFamily="34" charset="0"/>
              </a:rPr>
              <a:t>планирование </a:t>
            </a:r>
            <a:r>
              <a:rPr lang="ru-RU" sz="1100" dirty="0">
                <a:latin typeface="Arial Narrow" panose="020B0606020202030204" pitchFamily="34" charset="0"/>
              </a:rPr>
              <a:t>новой итерации</a:t>
            </a:r>
            <a:r>
              <a:rPr lang="ru-RU" sz="1100" dirty="0" smtClean="0">
                <a:latin typeface="Arial Narrow" panose="020B0606020202030204" pitchFamily="34" charset="0"/>
              </a:rPr>
              <a:t>.</a:t>
            </a:r>
          </a:p>
          <a:p>
            <a:pPr marL="0" indent="0">
              <a:buNone/>
            </a:pPr>
            <a:r>
              <a:rPr lang="ru-RU" sz="1100" dirty="0" smtClean="0">
                <a:latin typeface="Arial Narrow" panose="020B0606020202030204" pitchFamily="34" charset="0"/>
              </a:rPr>
              <a:t>+ Это очень продуманная модель, которая очень подходит для больших проектов, причем для масштабов своих она довольно гибкая</a:t>
            </a:r>
            <a:br>
              <a:rPr lang="ru-RU" sz="1100" dirty="0" smtClean="0">
                <a:latin typeface="Arial Narrow" panose="020B0606020202030204" pitchFamily="34" charset="0"/>
              </a:rPr>
            </a:br>
            <a:r>
              <a:rPr lang="ru-RU" sz="1100" dirty="0" smtClean="0">
                <a:latin typeface="Arial Narrow" panose="020B0606020202030204" pitchFamily="34" charset="0"/>
              </a:rPr>
              <a:t>+ Продуманная оценка рисков</a:t>
            </a:r>
          </a:p>
          <a:p>
            <a:pPr>
              <a:buFontTx/>
              <a:buChar char="-"/>
            </a:pPr>
            <a:r>
              <a:rPr lang="ru-RU" sz="1100" dirty="0" smtClean="0">
                <a:latin typeface="Arial Narrow" panose="020B0606020202030204" pitchFamily="34" charset="0"/>
              </a:rPr>
              <a:t>Много времени занимает, не подходит для маленьких проектов, разве что для очень важных</a:t>
            </a:r>
          </a:p>
          <a:p>
            <a:pPr marL="0" indent="0">
              <a:buNone/>
            </a:pPr>
            <a:endParaRPr lang="ru-RU" sz="1100" dirty="0">
              <a:latin typeface="Arial Narrow" panose="020B0606020202030204" pitchFamily="34" charset="0"/>
            </a:endParaRPr>
          </a:p>
          <a:p>
            <a:pPr marL="0" indent="0">
              <a:buNone/>
            </a:pPr>
            <a:endParaRPr lang="ru-RU" sz="1100" dirty="0" smtClean="0">
              <a:latin typeface="Arial Narrow" panose="020B0606020202030204" pitchFamily="34" charset="0"/>
            </a:endParaRPr>
          </a:p>
          <a:p>
            <a:pPr marL="0" indent="0">
              <a:buNone/>
            </a:pPr>
            <a:endParaRPr lang="ru-RU" sz="1100" dirty="0">
              <a:latin typeface="Arial Narrow" panose="020B0606020202030204" pitchFamily="34" charset="0"/>
            </a:endParaRPr>
          </a:p>
          <a:p>
            <a:pPr marL="0" indent="0">
              <a:buNone/>
            </a:pPr>
            <a:endParaRPr lang="ru-RU" sz="1100" dirty="0" smtClean="0">
              <a:latin typeface="Arial Narrow" panose="020B0606020202030204" pitchFamily="34" charset="0"/>
            </a:endParaRPr>
          </a:p>
          <a:p>
            <a:pPr marL="0" indent="0">
              <a:buNone/>
            </a:pPr>
            <a:endParaRPr lang="ru-RU" sz="1100" dirty="0">
              <a:latin typeface="Arial Narrow" panose="020B0606020202030204" pitchFamily="34" charset="0"/>
            </a:endParaRPr>
          </a:p>
          <a:p>
            <a:pPr marL="0" indent="0">
              <a:buNone/>
            </a:pPr>
            <a:endParaRPr lang="ru-RU" sz="1100" dirty="0" smtClean="0">
              <a:latin typeface="Arial Narrow" panose="020B0606020202030204" pitchFamily="34" charset="0"/>
            </a:endParaRPr>
          </a:p>
        </p:txBody>
      </p:sp>
    </p:spTree>
    <p:extLst>
      <p:ext uri="{BB962C8B-B14F-4D97-AF65-F5344CB8AC3E}">
        <p14:creationId xmlns:p14="http://schemas.microsoft.com/office/powerpoint/2010/main" val="3914664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409232"/>
          </a:xfrm>
        </p:spPr>
        <p:txBody>
          <a:bodyPr>
            <a:normAutofit/>
          </a:bodyPr>
          <a:lstStyle/>
          <a:p>
            <a:r>
              <a:rPr lang="en-US" sz="1100" b="1" dirty="0" smtClean="0">
                <a:latin typeface="Arial Narrow" panose="020B0606020202030204" pitchFamily="34" charset="0"/>
              </a:rPr>
              <a:t>V</a:t>
            </a:r>
            <a:r>
              <a:rPr lang="ru-RU" sz="1100" b="1" dirty="0" smtClean="0">
                <a:latin typeface="Arial Narrow" panose="020B0606020202030204" pitchFamily="34" charset="0"/>
              </a:rPr>
              <a:t> – модель </a:t>
            </a:r>
            <a:r>
              <a:rPr lang="ru-RU" sz="1100" dirty="0" smtClean="0">
                <a:latin typeface="Arial Narrow" panose="020B0606020202030204" pitchFamily="34" charset="0"/>
              </a:rPr>
              <a:t>— каждая фаза данной модели проходит свой собственный тест-план. И если он успешный, то можно перейти на следующую фазу. Приоритет задачи в </a:t>
            </a:r>
            <a:r>
              <a:rPr lang="en-US" sz="1100" dirty="0" smtClean="0">
                <a:latin typeface="Arial Narrow" panose="020B0606020202030204" pitchFamily="34" charset="0"/>
              </a:rPr>
              <a:t>V</a:t>
            </a:r>
            <a:r>
              <a:rPr lang="ru-RU" sz="1100" dirty="0" smtClean="0">
                <a:latin typeface="Arial Narrow" panose="020B0606020202030204" pitchFamily="34" charset="0"/>
              </a:rPr>
              <a:t>-модели растет слева сверху вниз, и справа снизу вверх. </a:t>
            </a:r>
            <a:r>
              <a:rPr lang="en-US" sz="1100" dirty="0" smtClean="0">
                <a:latin typeface="Arial Narrow" panose="020B0606020202030204" pitchFamily="34" charset="0"/>
              </a:rPr>
              <a:t>V-</a:t>
            </a:r>
            <a:r>
              <a:rPr lang="ru-RU" sz="1100" dirty="0" smtClean="0">
                <a:latin typeface="Arial Narrow" panose="020B0606020202030204" pitchFamily="34" charset="0"/>
              </a:rPr>
              <a:t>модель, это улучшенная каскадная модель. </a:t>
            </a:r>
            <a:endParaRPr lang="ru-RU" sz="1100" dirty="0">
              <a:latin typeface="Arial Narrow" panose="020B0606020202030204" pitchFamily="34" charset="0"/>
            </a:endParaRPr>
          </a:p>
        </p:txBody>
      </p:sp>
      <p:sp>
        <p:nvSpPr>
          <p:cNvPr id="3" name="Объект 2"/>
          <p:cNvSpPr>
            <a:spLocks noGrp="1"/>
          </p:cNvSpPr>
          <p:nvPr>
            <p:ph idx="1"/>
          </p:nvPr>
        </p:nvSpPr>
        <p:spPr>
          <a:xfrm>
            <a:off x="838200" y="1136822"/>
            <a:ext cx="5295314" cy="4695568"/>
          </a:xfrm>
        </p:spPr>
        <p:txBody>
          <a:bodyPr>
            <a:normAutofit/>
          </a:bodyPr>
          <a:lstStyle/>
          <a:p>
            <a:pPr marL="0" indent="0">
              <a:buNone/>
            </a:pPr>
            <a:r>
              <a:rPr lang="ru-RU" sz="1100" dirty="0" smtClean="0">
                <a:latin typeface="Arial Narrow" panose="020B0606020202030204" pitchFamily="34" charset="0"/>
              </a:rPr>
              <a:t>Фазы: </a:t>
            </a:r>
          </a:p>
          <a:p>
            <a:pPr>
              <a:buFontTx/>
              <a:buChar char="-"/>
            </a:pPr>
            <a:r>
              <a:rPr lang="ru-RU" sz="1100" dirty="0" smtClean="0">
                <a:latin typeface="Arial Narrow" panose="020B0606020202030204" pitchFamily="34" charset="0"/>
              </a:rPr>
              <a:t>Проектирование</a:t>
            </a:r>
          </a:p>
          <a:p>
            <a:pPr>
              <a:buFontTx/>
              <a:buChar char="-"/>
            </a:pPr>
            <a:r>
              <a:rPr lang="ru-RU" sz="1100" dirty="0" smtClean="0">
                <a:latin typeface="Arial Narrow" panose="020B0606020202030204" pitchFamily="34" charset="0"/>
              </a:rPr>
              <a:t>Анализ требований</a:t>
            </a:r>
          </a:p>
          <a:p>
            <a:pPr>
              <a:buFontTx/>
              <a:buChar char="-"/>
            </a:pPr>
            <a:r>
              <a:rPr lang="ru-RU" sz="1100" dirty="0" smtClean="0">
                <a:latin typeface="Arial Narrow" panose="020B0606020202030204" pitchFamily="34" charset="0"/>
              </a:rPr>
              <a:t>Разработка архитектуры</a:t>
            </a:r>
          </a:p>
          <a:p>
            <a:pPr>
              <a:buFontTx/>
              <a:buChar char="-"/>
            </a:pPr>
            <a:r>
              <a:rPr lang="ru-RU" sz="1100" dirty="0" smtClean="0">
                <a:latin typeface="Arial Narrow" panose="020B0606020202030204" pitchFamily="34" charset="0"/>
              </a:rPr>
              <a:t>Разработка детальная </a:t>
            </a:r>
          </a:p>
          <a:p>
            <a:pPr>
              <a:buFontTx/>
              <a:buChar char="-"/>
            </a:pPr>
            <a:r>
              <a:rPr lang="ru-RU" sz="1100" dirty="0" smtClean="0">
                <a:latin typeface="Arial Narrow" panose="020B0606020202030204" pitchFamily="34" charset="0"/>
              </a:rPr>
              <a:t>Тестирование на всех последующих этапах</a:t>
            </a:r>
          </a:p>
          <a:p>
            <a:pPr>
              <a:buFontTx/>
              <a:buChar char="-"/>
            </a:pPr>
            <a:r>
              <a:rPr lang="ru-RU" sz="1100" dirty="0" smtClean="0">
                <a:latin typeface="Arial Narrow" panose="020B0606020202030204" pitchFamily="34" charset="0"/>
              </a:rPr>
              <a:t>Интеграция и тестирование </a:t>
            </a:r>
          </a:p>
          <a:p>
            <a:pPr>
              <a:buFontTx/>
              <a:buChar char="-"/>
            </a:pPr>
            <a:r>
              <a:rPr lang="ru-RU" sz="1100" dirty="0" smtClean="0">
                <a:latin typeface="Arial Narrow" panose="020B0606020202030204" pitchFamily="34" charset="0"/>
              </a:rPr>
              <a:t>Системное тестирование </a:t>
            </a:r>
          </a:p>
          <a:p>
            <a:pPr>
              <a:buFontTx/>
              <a:buChar char="-"/>
            </a:pPr>
            <a:r>
              <a:rPr lang="ru-RU" sz="1100" dirty="0" smtClean="0">
                <a:latin typeface="Arial Narrow" panose="020B0606020202030204" pitchFamily="34" charset="0"/>
              </a:rPr>
              <a:t>Реализация</a:t>
            </a:r>
          </a:p>
          <a:p>
            <a:pPr>
              <a:buFontTx/>
              <a:buChar char="-"/>
            </a:pPr>
            <a:r>
              <a:rPr lang="ru-RU" sz="1100" dirty="0" err="1" smtClean="0">
                <a:latin typeface="Arial Narrow" panose="020B0606020202030204" pitchFamily="34" charset="0"/>
              </a:rPr>
              <a:t>Саппорт</a:t>
            </a:r>
            <a:endParaRPr lang="ru-RU" sz="1100" dirty="0" smtClean="0">
              <a:latin typeface="Arial Narrow" panose="020B0606020202030204" pitchFamily="34" charset="0"/>
            </a:endParaRPr>
          </a:p>
          <a:p>
            <a:pPr marL="0" indent="0">
              <a:buNone/>
            </a:pPr>
            <a:r>
              <a:rPr lang="ru-RU" sz="1100" dirty="0" smtClean="0">
                <a:latin typeface="Arial Narrow" panose="020B0606020202030204" pitchFamily="34" charset="0"/>
              </a:rPr>
              <a:t>+ экономит кучу времени</a:t>
            </a:r>
          </a:p>
          <a:p>
            <a:pPr marL="0" indent="0">
              <a:buNone/>
            </a:pPr>
            <a:r>
              <a:rPr lang="ru-RU" sz="1100" dirty="0" smtClean="0">
                <a:latin typeface="Arial Narrow" panose="020B0606020202030204" pitchFamily="34" charset="0"/>
              </a:rPr>
              <a:t>+ хорошо проработанная модель во всех отношениях</a:t>
            </a:r>
          </a:p>
          <a:p>
            <a:pPr marL="0" indent="0">
              <a:buNone/>
            </a:pPr>
            <a:r>
              <a:rPr lang="ru-RU" sz="1100" dirty="0" smtClean="0">
                <a:latin typeface="Arial Narrow" panose="020B0606020202030204" pitchFamily="34" charset="0"/>
              </a:rPr>
              <a:t>+ подходит для малых и средних моделях </a:t>
            </a:r>
          </a:p>
          <a:p>
            <a:pPr marL="0" indent="0">
              <a:buNone/>
            </a:pPr>
            <a:r>
              <a:rPr lang="ru-RU" sz="1100" dirty="0" smtClean="0">
                <a:latin typeface="Arial Narrow" panose="020B0606020202030204" pitchFamily="34" charset="0"/>
              </a:rPr>
              <a:t>+ для </a:t>
            </a:r>
            <a:r>
              <a:rPr lang="ru-RU" sz="1100" dirty="0" err="1" smtClean="0">
                <a:latin typeface="Arial Narrow" panose="020B0606020202030204" pitchFamily="34" charset="0"/>
              </a:rPr>
              <a:t>тестировщика</a:t>
            </a:r>
            <a:r>
              <a:rPr lang="ru-RU" sz="1100" dirty="0" smtClean="0">
                <a:latin typeface="Arial Narrow" panose="020B0606020202030204" pitchFamily="34" charset="0"/>
              </a:rPr>
              <a:t> ИМХО лучший вариант, кроме Итеративной модели, она мне тоже очень нравится</a:t>
            </a:r>
          </a:p>
          <a:p>
            <a:pPr>
              <a:buFontTx/>
              <a:buChar char="-"/>
            </a:pPr>
            <a:r>
              <a:rPr lang="ru-RU" sz="1100" dirty="0" smtClean="0">
                <a:latin typeface="Arial Narrow" panose="020B0606020202030204" pitchFamily="34" charset="0"/>
              </a:rPr>
              <a:t>Недостаточно гибкая</a:t>
            </a:r>
          </a:p>
          <a:p>
            <a:pPr>
              <a:buFontTx/>
              <a:buChar char="-"/>
            </a:pPr>
            <a:r>
              <a:rPr lang="ru-RU" sz="1100" dirty="0" smtClean="0">
                <a:latin typeface="Arial Narrow" panose="020B0606020202030204" pitchFamily="34" charset="0"/>
              </a:rPr>
              <a:t>Плохо продуманные риски</a:t>
            </a:r>
          </a:p>
          <a:p>
            <a:pPr marL="0" indent="0">
              <a:buNone/>
            </a:pPr>
            <a:endParaRPr lang="ru-RU" sz="1100" dirty="0" smtClean="0">
              <a:latin typeface="Arial Narrow" panose="020B0606020202030204" pitchFamily="34" charset="0"/>
            </a:endParaRPr>
          </a:p>
        </p:txBody>
      </p:sp>
    </p:spTree>
    <p:extLst>
      <p:ext uri="{BB962C8B-B14F-4D97-AF65-F5344CB8AC3E}">
        <p14:creationId xmlns:p14="http://schemas.microsoft.com/office/powerpoint/2010/main" val="21653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838200" y="379827"/>
            <a:ext cx="10515600" cy="956603"/>
          </a:xfrm>
        </p:spPr>
        <p:txBody>
          <a:bodyPr>
            <a:normAutofit fontScale="90000"/>
          </a:bodyPr>
          <a:lstStyle/>
          <a:p>
            <a:r>
              <a:rPr lang="en-US" sz="2700" dirty="0" smtClean="0">
                <a:latin typeface="Arial Narrow" panose="020B0606020202030204" pitchFamily="34" charset="0"/>
              </a:rPr>
              <a:t>Waterfall.</a:t>
            </a:r>
            <a:r>
              <a:rPr lang="ru-RU" sz="2700" dirty="0" smtClean="0">
                <a:latin typeface="Arial Narrow" panose="020B0606020202030204" pitchFamily="34" charset="0"/>
              </a:rPr>
              <a:t/>
            </a:r>
            <a:br>
              <a:rPr lang="ru-RU" sz="2700" dirty="0" smtClean="0">
                <a:latin typeface="Arial Narrow" panose="020B0606020202030204" pitchFamily="34" charset="0"/>
              </a:rPr>
            </a:br>
            <a:r>
              <a:rPr lang="ru-RU" sz="1600" dirty="0">
                <a:latin typeface="Arial Narrow" panose="020B0606020202030204" pitchFamily="34" charset="0"/>
              </a:rPr>
              <a:t> методика управления проектами, которая подразумевает последовательный переход с одного этапа на другой без пропусков и возвращений на предыдущие стадии.</a:t>
            </a:r>
            <a:r>
              <a:rPr lang="en-US" sz="1800" dirty="0" smtClean="0">
                <a:latin typeface="Arial Narrow" panose="020B0606020202030204" pitchFamily="34" charset="0"/>
              </a:rPr>
              <a:t/>
            </a:r>
            <a:br>
              <a:rPr lang="en-US" sz="1800" dirty="0" smtClean="0">
                <a:latin typeface="Arial Narrow" panose="020B0606020202030204" pitchFamily="34" charset="0"/>
              </a:rPr>
            </a:br>
            <a:endParaRPr lang="ru-RU" sz="1800" dirty="0">
              <a:latin typeface="Arial Narrow" panose="020B0606020202030204" pitchFamily="34" charset="0"/>
            </a:endParaRPr>
          </a:p>
        </p:txBody>
      </p:sp>
      <p:sp>
        <p:nvSpPr>
          <p:cNvPr id="5" name="Объект 4"/>
          <p:cNvSpPr>
            <a:spLocks noGrp="1"/>
          </p:cNvSpPr>
          <p:nvPr>
            <p:ph sz="half" idx="1"/>
          </p:nvPr>
        </p:nvSpPr>
        <p:spPr>
          <a:xfrm>
            <a:off x="838200" y="1420837"/>
            <a:ext cx="5181600" cy="5162842"/>
          </a:xfrm>
        </p:spPr>
        <p:txBody>
          <a:bodyPr>
            <a:normAutofit/>
          </a:bodyPr>
          <a:lstStyle/>
          <a:p>
            <a:pPr marL="0" indent="0">
              <a:buNone/>
            </a:pPr>
            <a:r>
              <a:rPr lang="ru-RU" sz="1400" b="1" dirty="0" smtClean="0">
                <a:latin typeface="Arial Narrow" panose="020B0606020202030204" pitchFamily="34" charset="0"/>
              </a:rPr>
              <a:t>Модель </a:t>
            </a:r>
            <a:r>
              <a:rPr lang="ru-RU" sz="1400" b="1" dirty="0">
                <a:latin typeface="Arial Narrow" panose="020B0606020202030204" pitchFamily="34" charset="0"/>
              </a:rPr>
              <a:t>водопада имеет разные фазы, которые </a:t>
            </a:r>
            <a:r>
              <a:rPr lang="ru-RU" sz="1400" b="1" dirty="0" smtClean="0">
                <a:latin typeface="Arial Narrow" panose="020B0606020202030204" pitchFamily="34" charset="0"/>
              </a:rPr>
              <a:t>следуют (рис):</a:t>
            </a:r>
            <a:r>
              <a:rPr lang="ru-RU" sz="1400" dirty="0">
                <a:latin typeface="Arial Narrow" panose="020B0606020202030204" pitchFamily="34" charset="0"/>
              </a:rPr>
              <a:t/>
            </a:r>
            <a:br>
              <a:rPr lang="ru-RU" sz="1400" dirty="0">
                <a:latin typeface="Arial Narrow" panose="020B0606020202030204" pitchFamily="34" charset="0"/>
              </a:rPr>
            </a:br>
            <a:r>
              <a:rPr lang="ru-RU" sz="1400" dirty="0">
                <a:latin typeface="Arial Narrow" panose="020B0606020202030204" pitchFamily="34" charset="0"/>
              </a:rPr>
              <a:t>1) Сбор и анализ требований</a:t>
            </a:r>
            <a:br>
              <a:rPr lang="ru-RU" sz="1400" dirty="0">
                <a:latin typeface="Arial Narrow" panose="020B0606020202030204" pitchFamily="34" charset="0"/>
              </a:rPr>
            </a:br>
            <a:r>
              <a:rPr lang="ru-RU" sz="1400" dirty="0">
                <a:latin typeface="Arial Narrow" panose="020B0606020202030204" pitchFamily="34" charset="0"/>
              </a:rPr>
              <a:t>2) Дизайн</a:t>
            </a:r>
            <a:br>
              <a:rPr lang="ru-RU" sz="1400" dirty="0">
                <a:latin typeface="Arial Narrow" panose="020B0606020202030204" pitchFamily="34" charset="0"/>
              </a:rPr>
            </a:br>
            <a:r>
              <a:rPr lang="ru-RU" sz="1400" dirty="0">
                <a:latin typeface="Arial Narrow" panose="020B0606020202030204" pitchFamily="34" charset="0"/>
              </a:rPr>
              <a:t>3) Кодирование</a:t>
            </a:r>
            <a:br>
              <a:rPr lang="ru-RU" sz="1400" dirty="0">
                <a:latin typeface="Arial Narrow" panose="020B0606020202030204" pitchFamily="34" charset="0"/>
              </a:rPr>
            </a:br>
            <a:r>
              <a:rPr lang="ru-RU" sz="1400" dirty="0">
                <a:latin typeface="Arial Narrow" panose="020B0606020202030204" pitchFamily="34" charset="0"/>
              </a:rPr>
              <a:t>4) </a:t>
            </a:r>
            <a:r>
              <a:rPr lang="ru-RU" sz="1400" dirty="0" smtClean="0">
                <a:latin typeface="Arial Narrow" panose="020B0606020202030204" pitchFamily="34" charset="0"/>
              </a:rPr>
              <a:t>Тестирование</a:t>
            </a:r>
            <a:br>
              <a:rPr lang="ru-RU" sz="1400" dirty="0" smtClean="0">
                <a:latin typeface="Arial Narrow" panose="020B0606020202030204" pitchFamily="34" charset="0"/>
              </a:rPr>
            </a:br>
            <a:r>
              <a:rPr lang="ru-RU" sz="1400" dirty="0" smtClean="0">
                <a:latin typeface="Arial Narrow" panose="020B0606020202030204" pitchFamily="34" charset="0"/>
              </a:rPr>
              <a:t>5</a:t>
            </a:r>
            <a:r>
              <a:rPr lang="ru-RU" sz="1400" dirty="0">
                <a:latin typeface="Arial Narrow" panose="020B0606020202030204" pitchFamily="34" charset="0"/>
              </a:rPr>
              <a:t>) Техническое обслуживание</a:t>
            </a:r>
            <a:endParaRPr lang="ru-RU" sz="1400" b="1" dirty="0" smtClean="0">
              <a:latin typeface="Arial Narrow" panose="020B0606020202030204" pitchFamily="34" charset="0"/>
            </a:endParaRPr>
          </a:p>
          <a:p>
            <a:pPr marL="0" indent="0">
              <a:buNone/>
            </a:pPr>
            <a:r>
              <a:rPr lang="ru-RU" sz="1400" b="1" dirty="0" smtClean="0">
                <a:latin typeface="Arial Narrow" panose="020B0606020202030204" pitchFamily="34" charset="0"/>
              </a:rPr>
              <a:t>Преимущества </a:t>
            </a:r>
            <a:r>
              <a:rPr lang="ru-RU" sz="1400" b="1" dirty="0">
                <a:latin typeface="Arial Narrow" panose="020B0606020202030204" pitchFamily="34" charset="0"/>
              </a:rPr>
              <a:t>модели водопада:</a:t>
            </a:r>
          </a:p>
          <a:p>
            <a:r>
              <a:rPr lang="ru-RU" sz="1400" dirty="0">
                <a:latin typeface="Arial Narrow" panose="020B0606020202030204" pitchFamily="34" charset="0"/>
              </a:rPr>
              <a:t>модель водопада проста в </a:t>
            </a:r>
            <a:r>
              <a:rPr lang="ru-RU" sz="1400" dirty="0" smtClean="0">
                <a:latin typeface="Arial Narrow" panose="020B0606020202030204" pitchFamily="34" charset="0"/>
              </a:rPr>
              <a:t>реализации</a:t>
            </a:r>
          </a:p>
          <a:p>
            <a:r>
              <a:rPr lang="ru-RU" sz="1400" dirty="0" smtClean="0">
                <a:latin typeface="Arial Narrow" panose="020B0606020202030204" pitchFamily="34" charset="0"/>
              </a:rPr>
              <a:t>для </a:t>
            </a:r>
            <a:r>
              <a:rPr lang="ru-RU" sz="1400" dirty="0">
                <a:latin typeface="Arial Narrow" panose="020B0606020202030204" pitchFamily="34" charset="0"/>
              </a:rPr>
              <a:t>проекта требуется выполнение одной фазы, прежде чем производить </a:t>
            </a:r>
            <a:r>
              <a:rPr lang="ru-RU" sz="1400" dirty="0" smtClean="0">
                <a:latin typeface="Arial Narrow" panose="020B0606020202030204" pitchFamily="34" charset="0"/>
              </a:rPr>
              <a:t>следующею</a:t>
            </a:r>
            <a:endParaRPr lang="ru-RU" sz="1400" dirty="0">
              <a:latin typeface="Arial Narrow" panose="020B0606020202030204" pitchFamily="34" charset="0"/>
            </a:endParaRPr>
          </a:p>
          <a:p>
            <a:r>
              <a:rPr lang="ru-RU" sz="1400" dirty="0" smtClean="0">
                <a:latin typeface="Arial Narrow" panose="020B0606020202030204" pitchFamily="34" charset="0"/>
              </a:rPr>
              <a:t>легко </a:t>
            </a:r>
            <a:r>
              <a:rPr lang="ru-RU" sz="1400" dirty="0">
                <a:latin typeface="Arial Narrow" panose="020B0606020202030204" pitchFamily="34" charset="0"/>
              </a:rPr>
              <a:t>разработать различные программы с помощью этого метода за </a:t>
            </a:r>
            <a:r>
              <a:rPr lang="ru-RU" sz="1400" dirty="0" smtClean="0">
                <a:latin typeface="Arial Narrow" panose="020B0606020202030204" pitchFamily="34" charset="0"/>
              </a:rPr>
              <a:t>короткий </a:t>
            </a:r>
            <a:r>
              <a:rPr lang="ru-RU" sz="1400" dirty="0">
                <a:latin typeface="Arial Narrow" panose="020B0606020202030204" pitchFamily="34" charset="0"/>
              </a:rPr>
              <a:t>промежуток </a:t>
            </a:r>
            <a:r>
              <a:rPr lang="ru-RU" sz="1400" dirty="0" smtClean="0">
                <a:latin typeface="Arial Narrow" panose="020B0606020202030204" pitchFamily="34" charset="0"/>
              </a:rPr>
              <a:t>времени</a:t>
            </a:r>
            <a:endParaRPr lang="en-US" sz="1400" dirty="0">
              <a:latin typeface="Arial Narrow" panose="020B0606020202030204" pitchFamily="34" charset="0"/>
            </a:endParaRPr>
          </a:p>
          <a:p>
            <a:pPr marL="0" indent="0">
              <a:buNone/>
            </a:pPr>
            <a:r>
              <a:rPr lang="ru-RU" sz="1400" b="1" dirty="0">
                <a:latin typeface="Arial Narrow" panose="020B0606020202030204" pitchFamily="34" charset="0"/>
              </a:rPr>
              <a:t>Н</a:t>
            </a:r>
            <a:r>
              <a:rPr lang="ru-RU" sz="1400" b="1" dirty="0" smtClean="0">
                <a:latin typeface="Arial Narrow" panose="020B0606020202030204" pitchFamily="34" charset="0"/>
              </a:rPr>
              <a:t>едостатки </a:t>
            </a:r>
            <a:r>
              <a:rPr lang="ru-RU" sz="1400" b="1" dirty="0">
                <a:latin typeface="Arial Narrow" panose="020B0606020202030204" pitchFamily="34" charset="0"/>
              </a:rPr>
              <a:t>модели водопада:</a:t>
            </a:r>
          </a:p>
          <a:p>
            <a:pPr marL="0" indent="0">
              <a:buNone/>
            </a:pPr>
            <a:r>
              <a:rPr lang="ru-RU" sz="1400" dirty="0">
                <a:latin typeface="Arial Narrow" panose="020B0606020202030204" pitchFamily="34" charset="0"/>
              </a:rPr>
              <a:t>анализ требований выполняется на начальном этапе, и иногда невозможно сразу указать все требования,</a:t>
            </a:r>
          </a:p>
          <a:p>
            <a:pPr marL="0" indent="0">
              <a:buNone/>
            </a:pPr>
            <a:r>
              <a:rPr lang="ru-RU" sz="1400" dirty="0">
                <a:latin typeface="Arial Narrow" panose="020B0606020202030204" pitchFamily="34" charset="0"/>
              </a:rPr>
              <a:t>клиент может видеть рабочую модель проекта только в конце</a:t>
            </a:r>
          </a:p>
          <a:p>
            <a:pPr marL="0" indent="0">
              <a:buNone/>
            </a:pPr>
            <a:r>
              <a:rPr lang="ru-RU" sz="1400" dirty="0">
                <a:latin typeface="Arial Narrow" panose="020B0606020202030204" pitchFamily="34" charset="0"/>
              </a:rPr>
              <a:t>Если мы хотим вернуться назад, то в этой модели это невозможно</a:t>
            </a:r>
          </a:p>
          <a:p>
            <a:pPr marL="0" indent="0">
              <a:buNone/>
            </a:pPr>
            <a:r>
              <a:rPr lang="ru-RU" sz="1400" dirty="0">
                <a:latin typeface="Arial Narrow" panose="020B0606020202030204" pitchFamily="34" charset="0"/>
              </a:rPr>
              <a:t>Трудно следить за потоком последовательности в разработке программного обеспечения</a:t>
            </a:r>
          </a:p>
        </p:txBody>
      </p:sp>
      <p:pic>
        <p:nvPicPr>
          <p:cNvPr id="7" name="Объект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359424"/>
            <a:ext cx="5181600" cy="3283740"/>
          </a:xfrm>
          <a:effectLst>
            <a:innerShdw blurRad="114300">
              <a:prstClr val="black"/>
            </a:innerShdw>
          </a:effectLst>
        </p:spPr>
      </p:pic>
    </p:spTree>
    <p:extLst>
      <p:ext uri="{BB962C8B-B14F-4D97-AF65-F5344CB8AC3E}">
        <p14:creationId xmlns:p14="http://schemas.microsoft.com/office/powerpoint/2010/main" val="37272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2400" b="1" dirty="0" smtClean="0">
                <a:latin typeface="Arial Narrow" panose="020B0606020202030204" pitchFamily="34" charset="0"/>
              </a:rPr>
              <a:t>Agile</a:t>
            </a:r>
            <a:r>
              <a:rPr lang="ru-RU" sz="2400" b="1" dirty="0" smtClean="0">
                <a:latin typeface="Arial Narrow" panose="020B0606020202030204" pitchFamily="34" charset="0"/>
              </a:rPr>
              <a:t> </a:t>
            </a:r>
            <a:r>
              <a:rPr lang="ru-RU" dirty="0" smtClean="0"/>
              <a:t/>
            </a:r>
            <a:br>
              <a:rPr lang="ru-RU" dirty="0" smtClean="0"/>
            </a:br>
            <a:r>
              <a:rPr lang="ru-RU" sz="1400" dirty="0">
                <a:latin typeface="Arial Narrow" panose="020B0606020202030204" pitchFamily="34" charset="0"/>
              </a:rPr>
              <a:t>С</a:t>
            </a:r>
            <a:r>
              <a:rPr lang="ru-RU" sz="1400" dirty="0" smtClean="0">
                <a:latin typeface="Arial Narrow" panose="020B0606020202030204" pitchFamily="34" charset="0"/>
              </a:rPr>
              <a:t>истема </a:t>
            </a:r>
            <a:r>
              <a:rPr lang="ru-RU" sz="1400" dirty="0">
                <a:latin typeface="Arial Narrow" panose="020B0606020202030204" pitchFamily="34" charset="0"/>
              </a:rPr>
              <a:t>идей и принципов «гибкого» управления проектами, на основе которых разработаны популярные методы </a:t>
            </a:r>
            <a:r>
              <a:rPr lang="ru-RU" sz="1400" dirty="0" err="1">
                <a:latin typeface="Arial Narrow" panose="020B0606020202030204" pitchFamily="34" charset="0"/>
              </a:rPr>
              <a:t>Scrum</a:t>
            </a:r>
            <a:r>
              <a:rPr lang="ru-RU" sz="1400" dirty="0">
                <a:latin typeface="Arial Narrow" panose="020B0606020202030204" pitchFamily="34" charset="0"/>
              </a:rPr>
              <a:t>, </a:t>
            </a:r>
            <a:r>
              <a:rPr lang="ru-RU" sz="1400" dirty="0" err="1">
                <a:latin typeface="Arial Narrow" panose="020B0606020202030204" pitchFamily="34" charset="0"/>
              </a:rPr>
              <a:t>Kanban</a:t>
            </a:r>
            <a:r>
              <a:rPr lang="ru-RU" sz="1400" dirty="0">
                <a:latin typeface="Arial Narrow" panose="020B0606020202030204" pitchFamily="34" charset="0"/>
              </a:rPr>
              <a:t> и другие. Ключевой принцип — разработка через короткие итерации (циклы), в конце каждого из которых заказчик (пользователь) получает рабочий код или продукт.</a:t>
            </a:r>
            <a:endParaRPr lang="ru-RU" dirty="0">
              <a:latin typeface="Arial Narrow" panose="020B0606020202030204" pitchFamily="34" charset="0"/>
            </a:endParaRPr>
          </a:p>
        </p:txBody>
      </p:sp>
      <p:sp>
        <p:nvSpPr>
          <p:cNvPr id="3" name="Объект 2"/>
          <p:cNvSpPr>
            <a:spLocks noGrp="1"/>
          </p:cNvSpPr>
          <p:nvPr>
            <p:ph sz="half" idx="1"/>
          </p:nvPr>
        </p:nvSpPr>
        <p:spPr/>
        <p:txBody>
          <a:bodyPr>
            <a:normAutofit/>
          </a:bodyPr>
          <a:lstStyle/>
          <a:p>
            <a:pPr marL="0" indent="0">
              <a:buNone/>
            </a:pPr>
            <a:r>
              <a:rPr lang="ru-RU" sz="1400" b="1" dirty="0" smtClean="0">
                <a:latin typeface="Arial Narrow" panose="020B0606020202030204" pitchFamily="34" charset="0"/>
              </a:rPr>
              <a:t>Плюсы </a:t>
            </a:r>
            <a:r>
              <a:rPr lang="en-US" sz="1400" b="1" dirty="0" smtClean="0">
                <a:latin typeface="Arial Narrow" panose="020B0606020202030204" pitchFamily="34" charset="0"/>
              </a:rPr>
              <a:t>Agile</a:t>
            </a:r>
            <a:endParaRPr lang="ru-RU" sz="1400" b="1" dirty="0" smtClean="0">
              <a:latin typeface="Arial Narrow" panose="020B0606020202030204" pitchFamily="34" charset="0"/>
            </a:endParaRPr>
          </a:p>
          <a:p>
            <a:r>
              <a:rPr lang="ru-RU" sz="1400" dirty="0" smtClean="0">
                <a:latin typeface="Arial Narrow" panose="020B0606020202030204" pitchFamily="34" charset="0"/>
              </a:rPr>
              <a:t>Люди и </a:t>
            </a:r>
            <a:r>
              <a:rPr lang="ru-RU" sz="1400" dirty="0" err="1" smtClean="0">
                <a:latin typeface="Arial Narrow" panose="020B0606020202030204" pitchFamily="34" charset="0"/>
              </a:rPr>
              <a:t>взаимопроцессы</a:t>
            </a:r>
            <a:r>
              <a:rPr lang="ru-RU" sz="1400" dirty="0" smtClean="0">
                <a:latin typeface="Arial Narrow" panose="020B0606020202030204" pitchFamily="34" charset="0"/>
              </a:rPr>
              <a:t> важнее чем процессы и инструменты</a:t>
            </a:r>
          </a:p>
          <a:p>
            <a:r>
              <a:rPr lang="ru-RU" sz="1400" dirty="0">
                <a:latin typeface="Arial Narrow" panose="020B0606020202030204" pitchFamily="34" charset="0"/>
              </a:rPr>
              <a:t>Сотрудничество с </a:t>
            </a:r>
            <a:r>
              <a:rPr lang="ru-RU" sz="1400" dirty="0" smtClean="0">
                <a:latin typeface="Arial Narrow" panose="020B0606020202030204" pitchFamily="34" charset="0"/>
              </a:rPr>
              <a:t>заказчиком</a:t>
            </a:r>
          </a:p>
          <a:p>
            <a:r>
              <a:rPr lang="ru-RU" sz="1400" dirty="0">
                <a:latin typeface="Arial Narrow" panose="020B0606020202030204" pitchFamily="34" charset="0"/>
              </a:rPr>
              <a:t>Быстрая реакция на </a:t>
            </a:r>
            <a:r>
              <a:rPr lang="ru-RU" sz="1400" dirty="0" smtClean="0">
                <a:latin typeface="Arial Narrow" panose="020B0606020202030204" pitchFamily="34" charset="0"/>
              </a:rPr>
              <a:t>изменения, более гибкая модель</a:t>
            </a:r>
          </a:p>
          <a:p>
            <a:r>
              <a:rPr lang="ru-RU" sz="1400" dirty="0">
                <a:latin typeface="Arial Narrow" panose="020B0606020202030204" pitchFamily="34" charset="0"/>
              </a:rPr>
              <a:t>Изменения требований может быть даже на поздних </a:t>
            </a:r>
            <a:r>
              <a:rPr lang="ru-RU" sz="1400" dirty="0" smtClean="0">
                <a:latin typeface="Arial Narrow" panose="020B0606020202030204" pitchFamily="34" charset="0"/>
              </a:rPr>
              <a:t>этапах</a:t>
            </a:r>
          </a:p>
          <a:p>
            <a:r>
              <a:rPr lang="ru-RU" sz="1400" dirty="0">
                <a:latin typeface="Arial Narrow" panose="020B0606020202030204" pitchFamily="34" charset="0"/>
              </a:rPr>
              <a:t>Командная </a:t>
            </a:r>
            <a:r>
              <a:rPr lang="ru-RU" sz="1400" dirty="0" smtClean="0">
                <a:latin typeface="Arial Narrow" panose="020B0606020202030204" pitchFamily="34" charset="0"/>
              </a:rPr>
              <a:t>работа</a:t>
            </a:r>
          </a:p>
          <a:p>
            <a:r>
              <a:rPr lang="ru-RU" sz="1400" dirty="0">
                <a:latin typeface="Arial Narrow" panose="020B0606020202030204" pitchFamily="34" charset="0"/>
              </a:rPr>
              <a:t>Непосредственно общение между людьми является более эффективным чем </a:t>
            </a:r>
            <a:r>
              <a:rPr lang="ru-RU" sz="1400" dirty="0" smtClean="0">
                <a:latin typeface="Arial Narrow" panose="020B0606020202030204" pitchFamily="34" charset="0"/>
              </a:rPr>
              <a:t>документация</a:t>
            </a:r>
            <a:br>
              <a:rPr lang="ru-RU" sz="1400" dirty="0" smtClean="0">
                <a:latin typeface="Arial Narrow" panose="020B0606020202030204" pitchFamily="34" charset="0"/>
              </a:rPr>
            </a:br>
            <a:endParaRPr lang="ru-RU" sz="1400" dirty="0" smtClean="0">
              <a:latin typeface="Arial Narrow" panose="020B0606020202030204" pitchFamily="34" charset="0"/>
            </a:endParaRPr>
          </a:p>
          <a:p>
            <a:pPr marL="0" indent="0">
              <a:buNone/>
            </a:pPr>
            <a:r>
              <a:rPr lang="ru-RU" sz="1400" b="1" dirty="0" smtClean="0">
                <a:latin typeface="Arial Narrow" panose="020B0606020202030204" pitchFamily="34" charset="0"/>
              </a:rPr>
              <a:t>Минусы.</a:t>
            </a:r>
          </a:p>
          <a:p>
            <a:r>
              <a:rPr lang="ru-RU" sz="1400" dirty="0" smtClean="0">
                <a:latin typeface="Arial Narrow" panose="020B0606020202030204" pitchFamily="34" charset="0"/>
              </a:rPr>
              <a:t>Человечески фактор. Чем больше людей, тем больше ошибок </a:t>
            </a:r>
            <a:r>
              <a:rPr lang="ru-RU" sz="1400" dirty="0">
                <a:latin typeface="Arial Narrow" panose="020B0606020202030204" pitchFamily="34" charset="0"/>
              </a:rPr>
              <a:t/>
            </a:r>
            <a:br>
              <a:rPr lang="ru-RU" sz="1400" dirty="0">
                <a:latin typeface="Arial Narrow" panose="020B0606020202030204" pitchFamily="34" charset="0"/>
              </a:rPr>
            </a:br>
            <a:r>
              <a:rPr lang="ru-RU" sz="1400" dirty="0" smtClean="0">
                <a:latin typeface="Arial Narrow" panose="020B0606020202030204" pitchFamily="34" charset="0"/>
              </a:rPr>
              <a:t>вне документации они могут совершить</a:t>
            </a:r>
          </a:p>
          <a:p>
            <a:r>
              <a:rPr lang="ru-RU" sz="1400" dirty="0" smtClean="0">
                <a:latin typeface="Arial Narrow" panose="020B0606020202030204" pitchFamily="34" charset="0"/>
              </a:rPr>
              <a:t>Довольно хаотичная модель</a:t>
            </a:r>
          </a:p>
        </p:txBody>
      </p:sp>
      <p:pic>
        <p:nvPicPr>
          <p:cNvPr id="5" name="Объект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109927"/>
            <a:ext cx="5181600" cy="3782733"/>
          </a:xfrm>
          <a:effectLst>
            <a:innerShdw blurRad="114300">
              <a:prstClr val="black"/>
            </a:innerShdw>
          </a:effectLst>
        </p:spPr>
      </p:pic>
    </p:spTree>
    <p:extLst>
      <p:ext uri="{BB962C8B-B14F-4D97-AF65-F5344CB8AC3E}">
        <p14:creationId xmlns:p14="http://schemas.microsoft.com/office/powerpoint/2010/main" val="393611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2000" b="1" dirty="0" smtClean="0">
                <a:latin typeface="Arial Narrow" panose="020B0606020202030204" pitchFamily="34" charset="0"/>
              </a:rPr>
              <a:t>V-</a:t>
            </a:r>
            <a:r>
              <a:rPr lang="ru-RU" sz="2000" b="1" dirty="0" smtClean="0">
                <a:latin typeface="Arial Narrow" panose="020B0606020202030204" pitchFamily="34" charset="0"/>
              </a:rPr>
              <a:t>модель</a:t>
            </a:r>
            <a:r>
              <a:rPr lang="ru-RU" sz="1400" dirty="0" smtClean="0">
                <a:latin typeface="Arial Narrow" panose="020B0606020202030204" pitchFamily="34" charset="0"/>
              </a:rPr>
              <a:t/>
            </a:r>
            <a:br>
              <a:rPr lang="ru-RU" sz="1400" dirty="0" smtClean="0">
                <a:latin typeface="Arial Narrow" panose="020B0606020202030204" pitchFamily="34" charset="0"/>
              </a:rPr>
            </a:br>
            <a:r>
              <a:rPr lang="ru-RU" sz="1400" dirty="0" smtClean="0">
                <a:latin typeface="Arial Narrow" panose="020B0606020202030204" pitchFamily="34" charset="0"/>
              </a:rPr>
              <a:t>это </a:t>
            </a:r>
            <a:r>
              <a:rPr lang="ru-RU" sz="1400" dirty="0">
                <a:latin typeface="Arial Narrow" panose="020B0606020202030204" pitchFamily="34" charset="0"/>
              </a:rPr>
              <a:t>улучшенная версия классической каскадной модели. Здесь на каждом этапе происходит контроль текущего процесса, для того чтобы убедится в возможности перехода на следующий уровень. В этой модели тестирование начинается еще со стадии написания требований, причем для каждого последующего этапа предусмотрен свой уровень тестового покрытия.</a:t>
            </a:r>
          </a:p>
        </p:txBody>
      </p:sp>
      <p:sp>
        <p:nvSpPr>
          <p:cNvPr id="3" name="Объект 2"/>
          <p:cNvSpPr>
            <a:spLocks noGrp="1"/>
          </p:cNvSpPr>
          <p:nvPr>
            <p:ph sz="half" idx="1"/>
          </p:nvPr>
        </p:nvSpPr>
        <p:spPr/>
        <p:txBody>
          <a:bodyPr>
            <a:normAutofit/>
          </a:bodyPr>
          <a:lstStyle/>
          <a:p>
            <a:pPr marL="0" indent="0">
              <a:buNone/>
            </a:pPr>
            <a:r>
              <a:rPr lang="ru-RU" sz="1500" b="1" dirty="0">
                <a:latin typeface="Arial Narrow" panose="020B0606020202030204" pitchFamily="34" charset="0"/>
              </a:rPr>
              <a:t>Плюсы и минусы V-модели:</a:t>
            </a:r>
          </a:p>
          <a:p>
            <a:r>
              <a:rPr lang="ru-RU" sz="1500" dirty="0" smtClean="0">
                <a:latin typeface="Arial Narrow" panose="020B0606020202030204" pitchFamily="34" charset="0"/>
              </a:rPr>
              <a:t>строгая </a:t>
            </a:r>
            <a:r>
              <a:rPr lang="ru-RU" sz="1500" dirty="0" err="1">
                <a:latin typeface="Arial Narrow" panose="020B0606020202030204" pitchFamily="34" charset="0"/>
              </a:rPr>
              <a:t>этапизация</a:t>
            </a:r>
            <a:r>
              <a:rPr lang="ru-RU" sz="1500" dirty="0">
                <a:latin typeface="Arial Narrow" panose="020B0606020202030204" pitchFamily="34" charset="0"/>
              </a:rPr>
              <a:t>;</a:t>
            </a:r>
          </a:p>
          <a:p>
            <a:r>
              <a:rPr lang="ru-RU" sz="1500" dirty="0" smtClean="0">
                <a:latin typeface="Arial Narrow" panose="020B0606020202030204" pitchFamily="34" charset="0"/>
              </a:rPr>
              <a:t>планирование </a:t>
            </a:r>
            <a:r>
              <a:rPr lang="ru-RU" sz="1500" dirty="0">
                <a:latin typeface="Arial Narrow" panose="020B0606020202030204" pitchFamily="34" charset="0"/>
              </a:rPr>
              <a:t>тестирования и верификация системы производятся на ранних этапах;</a:t>
            </a:r>
          </a:p>
          <a:p>
            <a:r>
              <a:rPr lang="ru-RU" sz="1500" dirty="0" smtClean="0">
                <a:latin typeface="Arial Narrow" panose="020B0606020202030204" pitchFamily="34" charset="0"/>
              </a:rPr>
              <a:t>улучшенный</a:t>
            </a:r>
            <a:r>
              <a:rPr lang="ru-RU" sz="1500" dirty="0">
                <a:latin typeface="Arial Narrow" panose="020B0606020202030204" pitchFamily="34" charset="0"/>
              </a:rPr>
              <a:t>, по сравнению с каскадной моделью, тайм-менеджмент;</a:t>
            </a:r>
          </a:p>
          <a:p>
            <a:r>
              <a:rPr lang="ru-RU" sz="1500" dirty="0" smtClean="0">
                <a:latin typeface="Arial Narrow" panose="020B0606020202030204" pitchFamily="34" charset="0"/>
              </a:rPr>
              <a:t>промежуточное </a:t>
            </a:r>
            <a:r>
              <a:rPr lang="ru-RU" sz="1500" dirty="0">
                <a:latin typeface="Arial Narrow" panose="020B0606020202030204" pitchFamily="34" charset="0"/>
              </a:rPr>
              <a:t>тестирование</a:t>
            </a:r>
            <a:r>
              <a:rPr lang="ru-RU" sz="1500" dirty="0" smtClean="0">
                <a:latin typeface="Arial Narrow" panose="020B0606020202030204" pitchFamily="34" charset="0"/>
              </a:rPr>
              <a:t>.</a:t>
            </a:r>
          </a:p>
          <a:p>
            <a:pPr marL="0" indent="0">
              <a:buNone/>
            </a:pPr>
            <a:r>
              <a:rPr lang="ru-RU" sz="1500" b="1" dirty="0" smtClean="0">
                <a:latin typeface="Arial Narrow" panose="020B0606020202030204" pitchFamily="34" charset="0"/>
              </a:rPr>
              <a:t>Минусы модели:</a:t>
            </a:r>
            <a:endParaRPr lang="ru-RU" sz="1500" b="1" dirty="0">
              <a:latin typeface="Arial Narrow" panose="020B0606020202030204" pitchFamily="34" charset="0"/>
            </a:endParaRPr>
          </a:p>
          <a:p>
            <a:r>
              <a:rPr lang="ru-RU" sz="1500" dirty="0" smtClean="0">
                <a:latin typeface="Arial Narrow" panose="020B0606020202030204" pitchFamily="34" charset="0"/>
              </a:rPr>
              <a:t>недостаточная </a:t>
            </a:r>
            <a:r>
              <a:rPr lang="ru-RU" sz="1500" dirty="0">
                <a:latin typeface="Arial Narrow" panose="020B0606020202030204" pitchFamily="34" charset="0"/>
              </a:rPr>
              <a:t>гибкость модели;</a:t>
            </a:r>
          </a:p>
          <a:p>
            <a:r>
              <a:rPr lang="ru-RU" sz="1500" dirty="0" smtClean="0">
                <a:latin typeface="Arial Narrow" panose="020B0606020202030204" pitchFamily="34" charset="0"/>
              </a:rPr>
              <a:t>собственно </a:t>
            </a:r>
            <a:r>
              <a:rPr lang="ru-RU" sz="1500" dirty="0">
                <a:latin typeface="Arial Narrow" panose="020B0606020202030204" pitchFamily="34" charset="0"/>
              </a:rPr>
              <a:t>создание программы происходит на этапе написания кода, то есть уже в середине процесса разработки;</a:t>
            </a:r>
          </a:p>
          <a:p>
            <a:r>
              <a:rPr lang="ru-RU" sz="1500" dirty="0" smtClean="0">
                <a:latin typeface="Arial Narrow" panose="020B0606020202030204" pitchFamily="34" charset="0"/>
              </a:rPr>
              <a:t>недостаточный </a:t>
            </a:r>
            <a:r>
              <a:rPr lang="ru-RU" sz="1500" dirty="0">
                <a:latin typeface="Arial Narrow" panose="020B0606020202030204" pitchFamily="34" charset="0"/>
              </a:rPr>
              <a:t>анализ рисков;</a:t>
            </a:r>
          </a:p>
          <a:p>
            <a:r>
              <a:rPr lang="ru-RU" sz="1500" dirty="0" smtClean="0">
                <a:latin typeface="Arial Narrow" panose="020B0606020202030204" pitchFamily="34" charset="0"/>
              </a:rPr>
              <a:t>нет </a:t>
            </a:r>
            <a:r>
              <a:rPr lang="ru-RU" sz="1500" dirty="0">
                <a:latin typeface="Arial Narrow" panose="020B0606020202030204" pitchFamily="34" charset="0"/>
              </a:rPr>
              <a:t>работы с параллельными событиями и возможности динамического внесения изменений.</a:t>
            </a:r>
          </a:p>
          <a:p>
            <a:endParaRPr lang="ru-RU" dirty="0"/>
          </a:p>
        </p:txBody>
      </p:sp>
      <p:pic>
        <p:nvPicPr>
          <p:cNvPr id="5" name="Объект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43650" y="2467769"/>
            <a:ext cx="4838700" cy="3067050"/>
          </a:xfrm>
          <a:effectLst>
            <a:innerShdw blurRad="114300">
              <a:prstClr val="black"/>
            </a:innerShdw>
          </a:effectLst>
        </p:spPr>
      </p:pic>
    </p:spTree>
    <p:extLst>
      <p:ext uri="{BB962C8B-B14F-4D97-AF65-F5344CB8AC3E}">
        <p14:creationId xmlns:p14="http://schemas.microsoft.com/office/powerpoint/2010/main" val="2192468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
            <a:ext cx="10515600" cy="1955408"/>
          </a:xfrm>
        </p:spPr>
        <p:txBody>
          <a:bodyPr>
            <a:normAutofit/>
          </a:bodyPr>
          <a:lstStyle/>
          <a:p>
            <a:r>
              <a:rPr lang="en-US" sz="1800" dirty="0" smtClean="0">
                <a:latin typeface="Arial Narrow" panose="020B0606020202030204" pitchFamily="34" charset="0"/>
              </a:rPr>
              <a:t/>
            </a:r>
            <a:br>
              <a:rPr lang="en-US" sz="1800" dirty="0" smtClean="0">
                <a:latin typeface="Arial Narrow" panose="020B0606020202030204" pitchFamily="34" charset="0"/>
              </a:rPr>
            </a:br>
            <a:r>
              <a:rPr lang="en-US" sz="2000" b="1" dirty="0" smtClean="0">
                <a:latin typeface="Arial Narrow" panose="020B0606020202030204" pitchFamily="34" charset="0"/>
              </a:rPr>
              <a:t>RUP – Rational Unified Process</a:t>
            </a:r>
            <a:r>
              <a:rPr lang="en-US" sz="1800" dirty="0" smtClean="0">
                <a:latin typeface="Arial Narrow" panose="020B0606020202030204" pitchFamily="34" charset="0"/>
              </a:rPr>
              <a:t/>
            </a:r>
            <a:br>
              <a:rPr lang="en-US" sz="1800" dirty="0" smtClean="0">
                <a:latin typeface="Arial Narrow" panose="020B0606020202030204" pitchFamily="34" charset="0"/>
              </a:rPr>
            </a:br>
            <a:r>
              <a:rPr lang="ru-RU" sz="1400" dirty="0" smtClean="0">
                <a:latin typeface="Arial Narrow" panose="020B0606020202030204" pitchFamily="34" charset="0"/>
              </a:rPr>
              <a:t>методология </a:t>
            </a:r>
            <a:r>
              <a:rPr lang="ru-RU" sz="1400" dirty="0">
                <a:latin typeface="Arial Narrow" panose="020B0606020202030204" pitchFamily="34" charset="0"/>
              </a:rPr>
              <a:t>разработки программного обеспечения, созданная компанией </a:t>
            </a:r>
            <a:r>
              <a:rPr lang="ru-RU" sz="1400" dirty="0" err="1">
                <a:latin typeface="Arial Narrow" panose="020B0606020202030204" pitchFamily="34" charset="0"/>
              </a:rPr>
              <a:t>Rational</a:t>
            </a:r>
            <a:r>
              <a:rPr lang="ru-RU" sz="1400" dirty="0">
                <a:latin typeface="Arial Narrow" panose="020B0606020202030204" pitchFamily="34" charset="0"/>
              </a:rPr>
              <a:t> </a:t>
            </a:r>
            <a:r>
              <a:rPr lang="ru-RU" sz="1400" dirty="0" err="1">
                <a:latin typeface="Arial Narrow" panose="020B0606020202030204" pitchFamily="34" charset="0"/>
              </a:rPr>
              <a:t>Software</a:t>
            </a:r>
            <a:r>
              <a:rPr lang="ru-RU" sz="1400" dirty="0" smtClean="0">
                <a:latin typeface="Arial Narrow" panose="020B0606020202030204" pitchFamily="34" charset="0"/>
              </a:rPr>
              <a:t>.</a:t>
            </a:r>
            <a:r>
              <a:rPr lang="en-US" sz="1400" dirty="0" smtClean="0">
                <a:latin typeface="Arial Narrow" panose="020B0606020202030204" pitchFamily="34" charset="0"/>
              </a:rPr>
              <a:t> </a:t>
            </a:r>
            <a:br>
              <a:rPr lang="en-US" sz="1400" dirty="0" smtClean="0">
                <a:latin typeface="Arial Narrow" panose="020B0606020202030204" pitchFamily="34" charset="0"/>
              </a:rPr>
            </a:br>
            <a:r>
              <a:rPr lang="ru-RU" sz="1400" dirty="0" smtClean="0">
                <a:latin typeface="Arial Narrow" panose="020B0606020202030204" pitchFamily="34" charset="0"/>
              </a:rPr>
              <a:t>RUP </a:t>
            </a:r>
            <a:r>
              <a:rPr lang="ru-RU" sz="1400" dirty="0">
                <a:latin typeface="Arial Narrow" panose="020B0606020202030204" pitchFamily="34" charset="0"/>
              </a:rPr>
              <a:t>использует итеративную модель разработки. В конце каждой итерации (в идеале продолжающейся от 2 до 6 недель) проектная команда должна достичь запланированных на данную итерацию целей, создать или доработать проектные артефакты и получить промежуточную, но функциональную версию конечного продукта. </a:t>
            </a:r>
          </a:p>
        </p:txBody>
      </p:sp>
      <p:sp>
        <p:nvSpPr>
          <p:cNvPr id="3" name="Объект 2"/>
          <p:cNvSpPr>
            <a:spLocks noGrp="1"/>
          </p:cNvSpPr>
          <p:nvPr>
            <p:ph sz="half" idx="1"/>
          </p:nvPr>
        </p:nvSpPr>
        <p:spPr>
          <a:xfrm>
            <a:off x="838200" y="2208627"/>
            <a:ext cx="5181600" cy="3968335"/>
          </a:xfrm>
        </p:spPr>
        <p:txBody>
          <a:bodyPr>
            <a:normAutofit/>
          </a:bodyPr>
          <a:lstStyle/>
          <a:p>
            <a:pPr marL="0" indent="0">
              <a:buNone/>
            </a:pPr>
            <a:r>
              <a:rPr lang="ru-RU" sz="1400" b="1" dirty="0" smtClean="0">
                <a:latin typeface="Arial Narrow" panose="020B0606020202030204" pitchFamily="34" charset="0"/>
              </a:rPr>
              <a:t>Плюсы </a:t>
            </a:r>
            <a:r>
              <a:rPr lang="en-US" sz="1400" b="1" dirty="0" smtClean="0">
                <a:latin typeface="Arial Narrow" panose="020B0606020202030204" pitchFamily="34" charset="0"/>
              </a:rPr>
              <a:t>RUP</a:t>
            </a:r>
            <a:endParaRPr lang="ru-RU" sz="1400" b="1" dirty="0" smtClean="0">
              <a:latin typeface="Arial Narrow" panose="020B0606020202030204" pitchFamily="34" charset="0"/>
            </a:endParaRPr>
          </a:p>
          <a:p>
            <a:r>
              <a:rPr lang="ru-RU" sz="1400" dirty="0" smtClean="0">
                <a:latin typeface="Arial Narrow" panose="020B0606020202030204" pitchFamily="34" charset="0"/>
              </a:rPr>
              <a:t>Итеративная </a:t>
            </a:r>
            <a:r>
              <a:rPr lang="ru-RU" sz="1400" dirty="0">
                <a:latin typeface="Arial Narrow" panose="020B0606020202030204" pitchFamily="34" charset="0"/>
              </a:rPr>
              <a:t>разработка позволяет быстро реагировать на меняющиеся </a:t>
            </a:r>
            <a:r>
              <a:rPr lang="ru-RU" sz="1400" dirty="0" smtClean="0">
                <a:latin typeface="Arial Narrow" panose="020B0606020202030204" pitchFamily="34" charset="0"/>
              </a:rPr>
              <a:t>требования</a:t>
            </a:r>
            <a:endParaRPr lang="en-US" sz="1400" dirty="0" smtClean="0">
              <a:latin typeface="Arial Narrow" panose="020B0606020202030204" pitchFamily="34" charset="0"/>
            </a:endParaRPr>
          </a:p>
          <a:p>
            <a:r>
              <a:rPr lang="ru-RU" sz="1400" dirty="0">
                <a:latin typeface="Arial Narrow" panose="020B0606020202030204" pitchFamily="34" charset="0"/>
              </a:rPr>
              <a:t>О</a:t>
            </a:r>
            <a:r>
              <a:rPr lang="ru-RU" sz="1400" dirty="0" smtClean="0">
                <a:latin typeface="Arial Narrow" panose="020B0606020202030204" pitchFamily="34" charset="0"/>
              </a:rPr>
              <a:t>бнаруживать </a:t>
            </a:r>
            <a:r>
              <a:rPr lang="ru-RU" sz="1400" dirty="0">
                <a:latin typeface="Arial Narrow" panose="020B0606020202030204" pitchFamily="34" charset="0"/>
              </a:rPr>
              <a:t>и устранять риски на ранних стадиях </a:t>
            </a:r>
            <a:r>
              <a:rPr lang="ru-RU" sz="1400" dirty="0" smtClean="0">
                <a:latin typeface="Arial Narrow" panose="020B0606020202030204" pitchFamily="34" charset="0"/>
              </a:rPr>
              <a:t>проекта</a:t>
            </a:r>
            <a:endParaRPr lang="en-US" sz="1400" dirty="0" smtClean="0">
              <a:latin typeface="Arial Narrow" panose="020B0606020202030204" pitchFamily="34" charset="0"/>
            </a:endParaRPr>
          </a:p>
          <a:p>
            <a:r>
              <a:rPr lang="ru-RU" sz="1400" dirty="0" smtClean="0">
                <a:latin typeface="Arial Narrow" panose="020B0606020202030204" pitchFamily="34" charset="0"/>
              </a:rPr>
              <a:t>Эффективно </a:t>
            </a:r>
            <a:r>
              <a:rPr lang="ru-RU" sz="1400" dirty="0">
                <a:latin typeface="Arial Narrow" panose="020B0606020202030204" pitchFamily="34" charset="0"/>
              </a:rPr>
              <a:t>контролировать качество создаваемого </a:t>
            </a:r>
            <a:r>
              <a:rPr lang="ru-RU" sz="1400" dirty="0" smtClean="0">
                <a:latin typeface="Arial Narrow" panose="020B0606020202030204" pitchFamily="34" charset="0"/>
              </a:rPr>
              <a:t>продукта</a:t>
            </a:r>
            <a:endParaRPr lang="en-US" sz="1400" dirty="0" smtClean="0">
              <a:latin typeface="Arial Narrow" panose="020B0606020202030204" pitchFamily="34" charset="0"/>
            </a:endParaRPr>
          </a:p>
          <a:p>
            <a:r>
              <a:rPr lang="ru-RU" sz="1400" dirty="0" smtClean="0">
                <a:latin typeface="Arial Narrow" panose="020B0606020202030204" pitchFamily="34" charset="0"/>
              </a:rPr>
              <a:t>Очень удобная модель</a:t>
            </a:r>
            <a:endParaRPr lang="en-US" sz="1400" dirty="0" smtClean="0">
              <a:latin typeface="Arial Narrow" panose="020B0606020202030204" pitchFamily="34" charset="0"/>
            </a:endParaRPr>
          </a:p>
          <a:p>
            <a:pPr marL="0" indent="0">
              <a:buNone/>
            </a:pPr>
            <a:endParaRPr lang="en-US" sz="1400" dirty="0">
              <a:latin typeface="Arial Narrow" panose="020B0606020202030204" pitchFamily="34" charset="0"/>
            </a:endParaRPr>
          </a:p>
          <a:p>
            <a:pPr marL="0" indent="0">
              <a:buNone/>
            </a:pPr>
            <a:r>
              <a:rPr lang="ru-RU" sz="1400" b="1" dirty="0" smtClean="0">
                <a:latin typeface="Arial Narrow" panose="020B0606020202030204" pitchFamily="34" charset="0"/>
              </a:rPr>
              <a:t>Минусы </a:t>
            </a:r>
            <a:r>
              <a:rPr lang="en-US" sz="1400" b="1" dirty="0" smtClean="0">
                <a:latin typeface="Arial Narrow" panose="020B0606020202030204" pitchFamily="34" charset="0"/>
              </a:rPr>
              <a:t>RUP</a:t>
            </a:r>
          </a:p>
          <a:p>
            <a:r>
              <a:rPr lang="ru-RU" sz="1400" dirty="0" smtClean="0">
                <a:latin typeface="Arial Narrow" panose="020B0606020202030204" pitchFamily="34" charset="0"/>
              </a:rPr>
              <a:t>Большой срок выполнения полной модели</a:t>
            </a:r>
            <a:endParaRPr lang="ru-RU" sz="1400" dirty="0" smtClean="0"/>
          </a:p>
          <a:p>
            <a:r>
              <a:rPr lang="ru-RU" sz="1400" dirty="0" smtClean="0">
                <a:latin typeface="Arial Narrow" panose="020B0606020202030204" pitchFamily="34" charset="0"/>
              </a:rPr>
              <a:t>Нужно больше человеческих ресурсов</a:t>
            </a:r>
          </a:p>
          <a:p>
            <a:r>
              <a:rPr lang="ru-RU" sz="1400" dirty="0" smtClean="0">
                <a:latin typeface="Arial Narrow" panose="020B0606020202030204" pitchFamily="34" charset="0"/>
              </a:rPr>
              <a:t>Дороговизна таких проектов</a:t>
            </a:r>
          </a:p>
        </p:txBody>
      </p:sp>
      <p:pic>
        <p:nvPicPr>
          <p:cNvPr id="5" name="Объект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279152"/>
            <a:ext cx="5181600" cy="3444284"/>
          </a:xfrm>
          <a:noFill/>
          <a:effectLst>
            <a:innerShdw blurRad="114300">
              <a:prstClr val="black"/>
            </a:innerShdw>
          </a:effectLst>
        </p:spPr>
      </p:pic>
    </p:spTree>
    <p:extLst>
      <p:ext uri="{BB962C8B-B14F-4D97-AF65-F5344CB8AC3E}">
        <p14:creationId xmlns:p14="http://schemas.microsoft.com/office/powerpoint/2010/main" val="350015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838200" y="365124"/>
            <a:ext cx="10515600" cy="3883319"/>
          </a:xfrm>
        </p:spPr>
        <p:txBody>
          <a:bodyPr>
            <a:normAutofit/>
          </a:bodyPr>
          <a:lstStyle/>
          <a:p>
            <a:r>
              <a:rPr lang="ru-RU" sz="2400" b="1" dirty="0" smtClean="0">
                <a:latin typeface="Arial Narrow" panose="020B0606020202030204" pitchFamily="34" charset="0"/>
              </a:rPr>
              <a:t>Сравнительная характеристика </a:t>
            </a:r>
            <a:r>
              <a:rPr lang="ru-RU" sz="2400" dirty="0" smtClean="0">
                <a:latin typeface="Arial Narrow" panose="020B0606020202030204" pitchFamily="34" charset="0"/>
              </a:rPr>
              <a:t>(моими словами)</a:t>
            </a:r>
            <a:r>
              <a:rPr lang="ru-RU" sz="1600" dirty="0" smtClean="0">
                <a:latin typeface="Arial Narrow" panose="020B0606020202030204" pitchFamily="34" charset="0"/>
              </a:rPr>
              <a:t/>
            </a:r>
            <a:br>
              <a:rPr lang="ru-RU" sz="1600" dirty="0" smtClean="0">
                <a:latin typeface="Arial Narrow" panose="020B0606020202030204" pitchFamily="34" charset="0"/>
              </a:rPr>
            </a:br>
            <a:r>
              <a:rPr lang="ru-RU" sz="1600" dirty="0" smtClean="0">
                <a:latin typeface="Arial Narrow" panose="020B0606020202030204" pitchFamily="34" charset="0"/>
              </a:rPr>
              <a:t/>
            </a:r>
            <a:br>
              <a:rPr lang="ru-RU" sz="1600" dirty="0" smtClean="0">
                <a:latin typeface="Arial Narrow" panose="020B0606020202030204" pitchFamily="34" charset="0"/>
              </a:rPr>
            </a:br>
            <a:r>
              <a:rPr lang="ru-RU" sz="1600" dirty="0" smtClean="0">
                <a:latin typeface="Arial Narrow" panose="020B0606020202030204" pitchFamily="34" charset="0"/>
              </a:rPr>
              <a:t>Разница между </a:t>
            </a:r>
            <a:r>
              <a:rPr lang="ru-RU" sz="1600" dirty="0" err="1" smtClean="0">
                <a:latin typeface="Arial Narrow" panose="020B0606020202030204" pitchFamily="34" charset="0"/>
              </a:rPr>
              <a:t>итеральной</a:t>
            </a:r>
            <a:r>
              <a:rPr lang="ru-RU" sz="1600" dirty="0" smtClean="0">
                <a:latin typeface="Arial Narrow" panose="020B0606020202030204" pitchFamily="34" charset="0"/>
              </a:rPr>
              <a:t> моделью и </a:t>
            </a:r>
            <a:r>
              <a:rPr lang="en-US" sz="1600" dirty="0" smtClean="0">
                <a:latin typeface="Arial Narrow" panose="020B0606020202030204" pitchFamily="34" charset="0"/>
              </a:rPr>
              <a:t>RUP</a:t>
            </a:r>
            <a:r>
              <a:rPr lang="ru-RU" sz="1600" dirty="0">
                <a:latin typeface="Arial Narrow" panose="020B0606020202030204" pitchFamily="34" charset="0"/>
              </a:rPr>
              <a:t> </a:t>
            </a:r>
            <a:r>
              <a:rPr lang="ru-RU" sz="1600" dirty="0" smtClean="0">
                <a:latin typeface="Arial Narrow" panose="020B0606020202030204" pitchFamily="34" charset="0"/>
              </a:rPr>
              <a:t>заключается в том, что итерации </a:t>
            </a:r>
            <a:r>
              <a:rPr lang="en-US" sz="1600" dirty="0" smtClean="0">
                <a:latin typeface="Arial Narrow" panose="020B0606020202030204" pitchFamily="34" charset="0"/>
              </a:rPr>
              <a:t>RUP</a:t>
            </a:r>
            <a:r>
              <a:rPr lang="ru-RU" sz="1600" dirty="0" smtClean="0">
                <a:latin typeface="Arial Narrow" panose="020B0606020202030204" pitchFamily="34" charset="0"/>
              </a:rPr>
              <a:t> стоят в рамках определенных итераций (я их называю фазовые итерации). Вся работа </a:t>
            </a:r>
            <a:r>
              <a:rPr lang="en-US" sz="1600" dirty="0" smtClean="0">
                <a:latin typeface="Arial Narrow" panose="020B0606020202030204" pitchFamily="34" charset="0"/>
              </a:rPr>
              <a:t>RUP</a:t>
            </a:r>
            <a:r>
              <a:rPr lang="ru-RU" sz="1600" dirty="0" smtClean="0">
                <a:latin typeface="Arial Narrow" panose="020B0606020202030204" pitchFamily="34" charset="0"/>
              </a:rPr>
              <a:t> заключена в рамки 4-х фаз, они могут повторяться сколько угодно итераций подряд. </a:t>
            </a:r>
            <a:br>
              <a:rPr lang="ru-RU" sz="1600" dirty="0" smtClean="0">
                <a:latin typeface="Arial Narrow" panose="020B0606020202030204" pitchFamily="34" charset="0"/>
              </a:rPr>
            </a:br>
            <a:r>
              <a:rPr lang="ru-RU" sz="1600" dirty="0" smtClean="0">
                <a:latin typeface="Arial Narrow" panose="020B0606020202030204" pitchFamily="34" charset="0"/>
              </a:rPr>
              <a:t/>
            </a:r>
            <a:br>
              <a:rPr lang="ru-RU" sz="1600" dirty="0" smtClean="0">
                <a:latin typeface="Arial Narrow" panose="020B0606020202030204" pitchFamily="34" charset="0"/>
              </a:rPr>
            </a:br>
            <a:r>
              <a:rPr lang="ru-RU" sz="1600" dirty="0" err="1" smtClean="0">
                <a:latin typeface="Arial Narrow" panose="020B0606020202030204" pitchFamily="34" charset="0"/>
              </a:rPr>
              <a:t>Агила</a:t>
            </a:r>
            <a:r>
              <a:rPr lang="ru-RU" sz="1600" dirty="0" smtClean="0">
                <a:latin typeface="Arial Narrow" panose="020B0606020202030204" pitchFamily="34" charset="0"/>
              </a:rPr>
              <a:t> же немного похожая на </a:t>
            </a:r>
            <a:r>
              <a:rPr lang="ru-RU" sz="1600" dirty="0" err="1" smtClean="0">
                <a:latin typeface="Arial Narrow" panose="020B0606020202030204" pitchFamily="34" charset="0"/>
              </a:rPr>
              <a:t>Скрам</a:t>
            </a:r>
            <a:r>
              <a:rPr lang="ru-RU" sz="1600" dirty="0" smtClean="0">
                <a:latin typeface="Arial Narrow" panose="020B0606020202030204" pitchFamily="34" charset="0"/>
              </a:rPr>
              <a:t>. Лично мне нравится больше </a:t>
            </a:r>
            <a:r>
              <a:rPr lang="en-US" sz="1600" dirty="0" smtClean="0">
                <a:latin typeface="Arial Narrow" panose="020B0606020202030204" pitchFamily="34" charset="0"/>
              </a:rPr>
              <a:t>V-</a:t>
            </a:r>
            <a:r>
              <a:rPr lang="ru-RU" sz="1600" dirty="0" smtClean="0">
                <a:latin typeface="Arial Narrow" panose="020B0606020202030204" pitchFamily="34" charset="0"/>
              </a:rPr>
              <a:t>модель, так как документация – важный элемент. В ней заказчик до последнего должен четко и понятно написать свои требования в чем ему поможет квалифицированный менеджер, а потом </a:t>
            </a:r>
            <a:r>
              <a:rPr lang="ru-RU" sz="1600" dirty="0" err="1" smtClean="0">
                <a:latin typeface="Arial Narrow" panose="020B0606020202030204" pitchFamily="34" charset="0"/>
              </a:rPr>
              <a:t>тестировщик</a:t>
            </a:r>
            <a:r>
              <a:rPr lang="ru-RU" sz="1600" dirty="0" smtClean="0">
                <a:latin typeface="Arial Narrow" panose="020B0606020202030204" pitchFamily="34" charset="0"/>
              </a:rPr>
              <a:t> проверит эти требования.</a:t>
            </a:r>
            <a:br>
              <a:rPr lang="ru-RU" sz="1600" dirty="0" smtClean="0">
                <a:latin typeface="Arial Narrow" panose="020B0606020202030204" pitchFamily="34" charset="0"/>
              </a:rPr>
            </a:br>
            <a:r>
              <a:rPr lang="ru-RU" sz="1600" dirty="0">
                <a:latin typeface="Arial Narrow" panose="020B0606020202030204" pitchFamily="34" charset="0"/>
              </a:rPr>
              <a:t/>
            </a:r>
            <a:br>
              <a:rPr lang="ru-RU" sz="1600" dirty="0">
                <a:latin typeface="Arial Narrow" panose="020B0606020202030204" pitchFamily="34" charset="0"/>
              </a:rPr>
            </a:br>
            <a:r>
              <a:rPr lang="ru-RU" sz="1600" dirty="0" err="1" smtClean="0">
                <a:latin typeface="Arial Narrow" panose="020B0606020202030204" pitchFamily="34" charset="0"/>
              </a:rPr>
              <a:t>Вотерфол</a:t>
            </a:r>
            <a:r>
              <a:rPr lang="ru-RU" sz="1600" dirty="0" smtClean="0">
                <a:latin typeface="Arial Narrow" panose="020B0606020202030204" pitchFamily="34" charset="0"/>
              </a:rPr>
              <a:t>, особенно каскадная модель очень негибкая. Хотя, она четко подойдет для коротко срочной задачи. Если соотнести кратковременную задачу выполненную при помощи </a:t>
            </a:r>
            <a:r>
              <a:rPr lang="ru-RU" sz="1600" dirty="0" err="1" smtClean="0">
                <a:latin typeface="Arial Narrow" panose="020B0606020202030204" pitchFamily="34" charset="0"/>
              </a:rPr>
              <a:t>Агила</a:t>
            </a:r>
            <a:r>
              <a:rPr lang="ru-RU" sz="1600" dirty="0" smtClean="0">
                <a:latin typeface="Arial Narrow" panose="020B0606020202030204" pitchFamily="34" charset="0"/>
              </a:rPr>
              <a:t>, то она, из за количество взаимосвязей, может затянуться на дольше время, хотя работы будет одинаково. Также, </a:t>
            </a:r>
            <a:r>
              <a:rPr lang="ru-RU" sz="1600" dirty="0" err="1" smtClean="0">
                <a:latin typeface="Arial Narrow" panose="020B0606020202030204" pitchFamily="34" charset="0"/>
              </a:rPr>
              <a:t>Агила</a:t>
            </a:r>
            <a:r>
              <a:rPr lang="ru-RU" sz="1600" dirty="0" smtClean="0">
                <a:latin typeface="Arial Narrow" panose="020B0606020202030204" pitchFamily="34" charset="0"/>
              </a:rPr>
              <a:t> уступает в цене в данном формате. </a:t>
            </a:r>
            <a:br>
              <a:rPr lang="ru-RU" sz="1600" dirty="0" smtClean="0">
                <a:latin typeface="Arial Narrow" panose="020B0606020202030204" pitchFamily="34" charset="0"/>
              </a:rPr>
            </a:br>
            <a:r>
              <a:rPr lang="ru-RU" sz="1600" dirty="0">
                <a:latin typeface="Arial Narrow" panose="020B0606020202030204" pitchFamily="34" charset="0"/>
              </a:rPr>
              <a:t/>
            </a:r>
            <a:br>
              <a:rPr lang="ru-RU" sz="1600" dirty="0">
                <a:latin typeface="Arial Narrow" panose="020B0606020202030204" pitchFamily="34" charset="0"/>
              </a:rPr>
            </a:br>
            <a:r>
              <a:rPr lang="ru-RU" sz="1600" dirty="0" smtClean="0">
                <a:latin typeface="Arial Narrow" panose="020B0606020202030204" pitchFamily="34" charset="0"/>
              </a:rPr>
              <a:t>Из всех вариантов, я все же выберу </a:t>
            </a:r>
            <a:r>
              <a:rPr lang="en-US" sz="1600" dirty="0" smtClean="0">
                <a:latin typeface="Arial Narrow" panose="020B0606020202030204" pitchFamily="34" charset="0"/>
              </a:rPr>
              <a:t>RUP. </a:t>
            </a:r>
            <a:r>
              <a:rPr lang="ru-RU" sz="1600" dirty="0" smtClean="0">
                <a:latin typeface="Arial Narrow" panose="020B0606020202030204" pitchFamily="34" charset="0"/>
              </a:rPr>
              <a:t>Но, как по мне, оно создано для больших проектов, для малых подойдет </a:t>
            </a:r>
            <a:r>
              <a:rPr lang="en-US" sz="1600" dirty="0" smtClean="0">
                <a:latin typeface="Arial Narrow" panose="020B0606020202030204" pitchFamily="34" charset="0"/>
              </a:rPr>
              <a:t>V-</a:t>
            </a:r>
            <a:r>
              <a:rPr lang="ru-RU" sz="1600" dirty="0" smtClean="0">
                <a:latin typeface="Arial Narrow" panose="020B0606020202030204" pitchFamily="34" charset="0"/>
              </a:rPr>
              <a:t>модель. </a:t>
            </a:r>
            <a:br>
              <a:rPr lang="ru-RU" sz="1600" dirty="0" smtClean="0">
                <a:latin typeface="Arial Narrow" panose="020B0606020202030204" pitchFamily="34" charset="0"/>
              </a:rPr>
            </a:br>
            <a:r>
              <a:rPr lang="ru-RU" sz="1600" dirty="0" smtClean="0">
                <a:latin typeface="Arial Narrow" panose="020B0606020202030204" pitchFamily="34" charset="0"/>
              </a:rPr>
              <a:t>Хотя, каждая модель чем то примечательна, мне больше всего импонирует </a:t>
            </a:r>
            <a:r>
              <a:rPr lang="en-US" sz="1600" dirty="0" smtClean="0">
                <a:latin typeface="Arial Narrow" panose="020B0606020202030204" pitchFamily="34" charset="0"/>
              </a:rPr>
              <a:t>RUP </a:t>
            </a:r>
            <a:r>
              <a:rPr lang="ru-RU" sz="1600" dirty="0" smtClean="0">
                <a:latin typeface="Arial Narrow" panose="020B0606020202030204" pitchFamily="34" charset="0"/>
              </a:rPr>
              <a:t>и </a:t>
            </a:r>
            <a:r>
              <a:rPr lang="en-US" sz="1600" dirty="0" smtClean="0">
                <a:latin typeface="Arial Narrow" panose="020B0606020202030204" pitchFamily="34" charset="0"/>
              </a:rPr>
              <a:t>V-</a:t>
            </a:r>
            <a:r>
              <a:rPr lang="ru-RU" sz="1600" dirty="0" smtClean="0">
                <a:latin typeface="Arial Narrow" panose="020B0606020202030204" pitchFamily="34" charset="0"/>
              </a:rPr>
              <a:t>модель.</a:t>
            </a:r>
            <a:endParaRPr lang="ru-RU" sz="1600" dirty="0">
              <a:latin typeface="Arial Narrow" panose="020B0606020202030204" pitchFamily="34" charset="0"/>
            </a:endParaRPr>
          </a:p>
        </p:txBody>
      </p:sp>
    </p:spTree>
    <p:extLst>
      <p:ext uri="{BB962C8B-B14F-4D97-AF65-F5344CB8AC3E}">
        <p14:creationId xmlns:p14="http://schemas.microsoft.com/office/powerpoint/2010/main" val="14806756"/>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1897</TotalTime>
  <Words>426</Words>
  <Application>Microsoft Office PowerPoint</Application>
  <PresentationFormat>Широкоэкранный</PresentationFormat>
  <Paragraphs>96</Paragraphs>
  <Slides>10</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10</vt:i4>
      </vt:variant>
    </vt:vector>
  </HeadingPairs>
  <TitlesOfParts>
    <vt:vector size="15" baseType="lpstr">
      <vt:lpstr>Arial</vt:lpstr>
      <vt:lpstr>Arial Narrow</vt:lpstr>
      <vt:lpstr>Calibri</vt:lpstr>
      <vt:lpstr>Calibri Light</vt:lpstr>
      <vt:lpstr>Тема Office</vt:lpstr>
      <vt:lpstr>Модели жизненного цикла ПО</vt:lpstr>
      <vt:lpstr>SDLC model - Модель жизненного цикла ПО — это структура по правилам которой создается продукт ПО. Сюда входят все взаимосвязи процессов, задачи и методы. </vt:lpstr>
      <vt:lpstr>Итеративная модель — действует по методу Agila, то есть модель довольно гибкая.  Каждая фаза трансформируется в мини-цикл и может быть отработана и дополнена на каждом этапе  модели. Мини-циклы эти принято называть итерациями. </vt:lpstr>
      <vt:lpstr>V – модель — каждая фаза данной модели проходит свой собственный тест-план. И если он успешный, то можно перейти на следующую фазу. Приоритет задачи в V-модели растет слева сверху вниз, и справа снизу вверх. V-модель, это улучшенная каскадная модель. </vt:lpstr>
      <vt:lpstr>Waterfall.  методика управления проектами, которая подразумевает последовательный переход с одного этапа на другой без пропусков и возвращений на предыдущие стадии. </vt:lpstr>
      <vt:lpstr>Agile  Система идей и принципов «гибкого» управления проектами, на основе которых разработаны популярные методы Scrum, Kanban и другие. Ключевой принцип — разработка через короткие итерации (циклы), в конце каждого из которых заказчик (пользователь) получает рабочий код или продукт.</vt:lpstr>
      <vt:lpstr>V-модель это улучшенная версия классической каскадной модели. Здесь на каждом этапе происходит контроль текущего процесса, для того чтобы убедится в возможности перехода на следующий уровень. В этой модели тестирование начинается еще со стадии написания требований, причем для каждого последующего этапа предусмотрен свой уровень тестового покрытия.</vt:lpstr>
      <vt:lpstr> RUP – Rational Unified Process методология разработки программного обеспечения, созданная компанией Rational Software.  RUP использует итеративную модель разработки. В конце каждой итерации (в идеале продолжающейся от 2 до 6 недель) проектная команда должна достичь запланированных на данную итерацию целей, создать или доработать проектные артефакты и получить промежуточную, но функциональную версию конечного продукта. </vt:lpstr>
      <vt:lpstr>Сравнительная характеристика (моими словами)  Разница между итеральной моделью и RUP заключается в том, что итерации RUP стоят в рамках определенных итераций (я их называю фазовые итерации). Вся работа RUP заключена в рамки 4-х фаз, они могут повторяться сколько угодно итераций подряд.   Агила же немного похожая на Скрам. Лично мне нравится больше V-модель, так как документация – важный элемент. В ней заказчик до последнего должен четко и понятно написать свои требования в чем ему поможет квалифицированный менеджер, а потом тестировщик проверит эти требования.  Вотерфол, особенно каскадная модель очень негибкая. Хотя, она четко подойдет для коротко срочной задачи. Если соотнести кратковременную задачу выполненную при помощи Агила, то она, из за количество взаимосвязей, может затянуться на дольше время, хотя работы будет одинаково. Также, Агила уступает в цене в данном формате.   Из всех вариантов, я все же выберу RUP. Но, как по мне, оно создано для больших проектов, для малых подойдет V-модель.  Хотя, каждая модель чем то примечательна, мне больше всего импонирует RUP и V-модель.</vt:lpstr>
      <vt:lpstr>СПАСИБО ЗА ВНИМАНИЕ!</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Модели жизненного цикла ПО</dc:title>
  <dc:creator>Наоми</dc:creator>
  <cp:lastModifiedBy>Наоми</cp:lastModifiedBy>
  <cp:revision>42</cp:revision>
  <dcterms:created xsi:type="dcterms:W3CDTF">2018-06-25T09:24:36Z</dcterms:created>
  <dcterms:modified xsi:type="dcterms:W3CDTF">2018-07-04T13:45:33Z</dcterms:modified>
</cp:coreProperties>
</file>