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97" r:id="rId2"/>
  </p:sldMasterIdLst>
  <p:sldIdLst>
    <p:sldId id="256" r:id="rId3"/>
    <p:sldId id="257" r:id="rId4"/>
    <p:sldId id="258" r:id="rId5"/>
    <p:sldId id="259" r:id="rId6"/>
    <p:sldId id="260" r:id="rId7"/>
    <p:sldId id="261" r:id="rId8"/>
    <p:sldId id="265"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60"/>
  </p:normalViewPr>
  <p:slideViewPr>
    <p:cSldViewPr snapToGrid="0">
      <p:cViewPr varScale="1">
        <p:scale>
          <a:sx n="78" d="100"/>
          <a:sy n="78" d="100"/>
        </p:scale>
        <p:origin x="6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69477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4241055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2311109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uk-U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1754062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2396962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2310528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BD98595-DBDC-4E66-BCCF-8547C41053A7}" type="datetimeFigureOut">
              <a:rPr lang="uk-UA" smtClean="0"/>
              <a:t>05.11.2018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2680619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BD98595-DBDC-4E66-BCCF-8547C41053A7}" type="datetimeFigureOut">
              <a:rPr lang="uk-UA" smtClean="0"/>
              <a:t>05.11.2018</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660340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BD98595-DBDC-4E66-BCCF-8547C41053A7}" type="datetimeFigureOut">
              <a:rPr lang="uk-UA" smtClean="0"/>
              <a:t>05.11.2018</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1090881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98595-DBDC-4E66-BCCF-8547C41053A7}" type="datetimeFigureOut">
              <a:rPr lang="uk-UA" smtClean="0"/>
              <a:t>05.11.2018</a:t>
            </a:fld>
            <a:endParaRPr lang="uk-UA"/>
          </a:p>
        </p:txBody>
      </p:sp>
      <p:sp>
        <p:nvSpPr>
          <p:cNvPr id="3" name="Footer Placeholder 2"/>
          <p:cNvSpPr>
            <a:spLocks noGrp="1"/>
          </p:cNvSpPr>
          <p:nvPr>
            <p:ph type="ftr" sz="quarter" idx="11"/>
          </p:nvPr>
        </p:nvSpPr>
        <p:spPr/>
        <p:txBody>
          <a:bodyPr/>
          <a:lstStyle/>
          <a:p>
            <a:endParaRPr lang="uk-U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1100731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BD98595-DBDC-4E66-BCCF-8547C41053A7}" type="datetimeFigureOut">
              <a:rPr lang="uk-UA" smtClean="0"/>
              <a:t>05.11.2018</a:t>
            </a:fld>
            <a:endParaRPr lang="uk-UA"/>
          </a:p>
        </p:txBody>
      </p:sp>
      <p:sp>
        <p:nvSpPr>
          <p:cNvPr id="6" name="Footer Placeholder 5"/>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21380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1262200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smtClean="0"/>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BD98595-DBDC-4E66-BCCF-8547C41053A7}" type="datetimeFigureOut">
              <a:rPr lang="uk-UA" smtClean="0"/>
              <a:t>05.11.2018</a:t>
            </a:fld>
            <a:endParaRPr lang="uk-UA"/>
          </a:p>
        </p:txBody>
      </p:sp>
      <p:sp>
        <p:nvSpPr>
          <p:cNvPr id="6" name="Footer Placeholder 5"/>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2645724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BD98595-DBDC-4E66-BCCF-8547C41053A7}" type="datetimeFigureOut">
              <a:rPr lang="uk-UA" smtClean="0"/>
              <a:t>05.11.2018</a:t>
            </a:fld>
            <a:endParaRPr lang="uk-UA"/>
          </a:p>
        </p:txBody>
      </p:sp>
      <p:sp>
        <p:nvSpPr>
          <p:cNvPr id="6" name="Footer Placeholder 5"/>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40395318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3273593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smtClean="0"/>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1811912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4015476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BD98595-DBDC-4E66-BCCF-8547C41053A7}" type="datetimeFigureOut">
              <a:rPr lang="uk-UA" smtClean="0"/>
              <a:t>05.11.2018</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827163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BD98595-DBDC-4E66-BCCF-8547C41053A7}" type="datetimeFigureOut">
              <a:rPr lang="uk-UA" smtClean="0"/>
              <a:t>05.11.2018</a:t>
            </a:fld>
            <a:endParaRPr lang="uk-UA"/>
          </a:p>
        </p:txBody>
      </p:sp>
      <p:sp>
        <p:nvSpPr>
          <p:cNvPr id="8" name="Footer Placeholder 7"/>
          <p:cNvSpPr>
            <a:spLocks noGrp="1"/>
          </p:cNvSpPr>
          <p:nvPr>
            <p:ph type="ftr" sz="quarter" idx="11"/>
          </p:nvPr>
        </p:nvSpPr>
        <p:spPr>
          <a:xfrm>
            <a:off x="561111" y="6391838"/>
            <a:ext cx="3644282" cy="304801"/>
          </a:xfrm>
        </p:spPr>
        <p:txBody>
          <a:bodyPr/>
          <a:lstStyle/>
          <a:p>
            <a:endParaRPr lang="uk-UA"/>
          </a:p>
        </p:txBody>
      </p:sp>
      <p:sp>
        <p:nvSpPr>
          <p:cNvPr id="9" name="Slide Number Placeholder 8"/>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3411489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32364170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14979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D98595-DBDC-4E66-BCCF-8547C41053A7}" type="datetimeFigureOut">
              <a:rPr lang="uk-UA" smtClean="0"/>
              <a:t>05.11.2018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288187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BD98595-DBDC-4E66-BCCF-8547C41053A7}" type="datetimeFigureOut">
              <a:rPr lang="uk-UA" smtClean="0"/>
              <a:t>05.11.2018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704788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1BD98595-DBDC-4E66-BCCF-8547C41053A7}" type="datetimeFigureOut">
              <a:rPr lang="uk-UA" smtClean="0"/>
              <a:t>05.11.2018</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039B788-F9B8-441A-8783-659F344E8EFC}" type="slidenum">
              <a:rPr lang="uk-UA" smtClean="0"/>
              <a:t>‹#›</a:t>
            </a:fld>
            <a:endParaRPr lang="uk-UA"/>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225013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D98595-DBDC-4E66-BCCF-8547C41053A7}" type="datetimeFigureOut">
              <a:rPr lang="uk-UA" smtClean="0"/>
              <a:t>05.11.2018</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039B788-F9B8-441A-8783-659F344E8EFC}" type="slidenum">
              <a:rPr lang="uk-UA" smtClean="0"/>
              <a:t>‹#›</a:t>
            </a:fld>
            <a:endParaRPr lang="uk-UA"/>
          </a:p>
        </p:txBody>
      </p:sp>
      <p:sp>
        <p:nvSpPr>
          <p:cNvPr id="6" name="Title 5"/>
          <p:cNvSpPr>
            <a:spLocks noGrp="1"/>
          </p:cNvSpPr>
          <p:nvPr>
            <p:ph type="title"/>
          </p:nvPr>
        </p:nvSpPr>
        <p:spPr/>
        <p:txBody>
          <a:bodyPr/>
          <a:lstStyle/>
          <a:p>
            <a:r>
              <a:rPr lang="ru-RU" smtClean="0"/>
              <a:t>Образец заголовка</a:t>
            </a:r>
            <a:endParaRPr lang="en-US"/>
          </a:p>
        </p:txBody>
      </p:sp>
    </p:spTree>
    <p:extLst>
      <p:ext uri="{BB962C8B-B14F-4D97-AF65-F5344CB8AC3E}">
        <p14:creationId xmlns:p14="http://schemas.microsoft.com/office/powerpoint/2010/main" val="55630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98595-DBDC-4E66-BCCF-8547C41053A7}" type="datetimeFigureOut">
              <a:rPr lang="uk-UA" smtClean="0"/>
              <a:t>05.11.2018</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383976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smtClean="0"/>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BD98595-DBDC-4E66-BCCF-8547C41053A7}" type="datetimeFigureOut">
              <a:rPr lang="uk-UA" smtClean="0"/>
              <a:t>05.11.2018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303885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BD98595-DBDC-4E66-BCCF-8547C41053A7}" type="datetimeFigureOut">
              <a:rPr lang="uk-UA" smtClean="0"/>
              <a:t>05.11.2018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039B788-F9B8-441A-8783-659F344E8EFC}" type="slidenum">
              <a:rPr lang="uk-UA" smtClean="0"/>
              <a:t>‹#›</a:t>
            </a:fld>
            <a:endParaRPr lang="uk-UA"/>
          </a:p>
        </p:txBody>
      </p:sp>
    </p:spTree>
    <p:extLst>
      <p:ext uri="{BB962C8B-B14F-4D97-AF65-F5344CB8AC3E}">
        <p14:creationId xmlns:p14="http://schemas.microsoft.com/office/powerpoint/2010/main" val="32962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1BD98595-DBDC-4E66-BCCF-8547C41053A7}" type="datetimeFigureOut">
              <a:rPr lang="uk-UA" smtClean="0"/>
              <a:t>05.11.2018</a:t>
            </a:fld>
            <a:endParaRPr lang="uk-U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uk-UA"/>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039B788-F9B8-441A-8783-659F344E8EFC}" type="slidenum">
              <a:rPr lang="uk-UA" smtClean="0"/>
              <a:t>‹#›</a:t>
            </a:fld>
            <a:endParaRPr lang="uk-UA"/>
          </a:p>
        </p:txBody>
      </p:sp>
    </p:spTree>
    <p:extLst>
      <p:ext uri="{BB962C8B-B14F-4D97-AF65-F5344CB8AC3E}">
        <p14:creationId xmlns:p14="http://schemas.microsoft.com/office/powerpoint/2010/main" val="317445157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BD98595-DBDC-4E66-BCCF-8547C41053A7}" type="datetimeFigureOut">
              <a:rPr lang="uk-UA" smtClean="0"/>
              <a:t>05.11.2018</a:t>
            </a:fld>
            <a:endParaRPr lang="uk-U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uk-U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39B788-F9B8-441A-8783-659F344E8EFC}" type="slidenum">
              <a:rPr lang="uk-UA" smtClean="0"/>
              <a:t>‹#›</a:t>
            </a:fld>
            <a:endParaRPr lang="uk-UA"/>
          </a:p>
        </p:txBody>
      </p:sp>
    </p:spTree>
    <p:extLst>
      <p:ext uri="{BB962C8B-B14F-4D97-AF65-F5344CB8AC3E}">
        <p14:creationId xmlns:p14="http://schemas.microsoft.com/office/powerpoint/2010/main" val="121390038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OSI model</a:t>
            </a:r>
            <a:endParaRPr lang="uk-UA" dirty="0"/>
          </a:p>
        </p:txBody>
      </p:sp>
      <p:sp>
        <p:nvSpPr>
          <p:cNvPr id="3" name="Подзаголовок 2"/>
          <p:cNvSpPr>
            <a:spLocks noGrp="1"/>
          </p:cNvSpPr>
          <p:nvPr>
            <p:ph type="subTitle" idx="1"/>
          </p:nvPr>
        </p:nvSpPr>
        <p:spPr/>
        <p:txBody>
          <a:bodyPr/>
          <a:lstStyle/>
          <a:p>
            <a:r>
              <a:rPr lang="en-US" dirty="0" smtClean="0"/>
              <a:t>Presentation about</a:t>
            </a:r>
            <a:endParaRPr lang="uk-UA" dirty="0"/>
          </a:p>
        </p:txBody>
      </p:sp>
    </p:spTree>
    <p:extLst>
      <p:ext uri="{BB962C8B-B14F-4D97-AF65-F5344CB8AC3E}">
        <p14:creationId xmlns:p14="http://schemas.microsoft.com/office/powerpoint/2010/main" val="217565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OSI model</a:t>
            </a:r>
            <a:endParaRPr lang="uk-UA" dirty="0"/>
          </a:p>
        </p:txBody>
      </p:sp>
      <p:sp>
        <p:nvSpPr>
          <p:cNvPr id="3" name="Объект 2"/>
          <p:cNvSpPr>
            <a:spLocks noGrp="1"/>
          </p:cNvSpPr>
          <p:nvPr>
            <p:ph idx="1"/>
          </p:nvPr>
        </p:nvSpPr>
        <p:spPr/>
        <p:txBody>
          <a:bodyPr>
            <a:noAutofit/>
          </a:bodyPr>
          <a:lstStyle/>
          <a:p>
            <a:pPr marL="0" indent="174625">
              <a:buNone/>
            </a:pPr>
            <a:r>
              <a:rPr lang="en-US" sz="1600" dirty="0"/>
              <a:t>The Open Systems Interconnection model (OSI model) is a conceptual model that characterizes and standardizes the communication functions of a telecommunication or computing system without regard to their underlying internal structure and technology. Its goal is the interoperability of diverse communication systems with standard protocols. The model partitions a communication system into abstraction layers. The original version of the model defined seven layers</a:t>
            </a:r>
            <a:r>
              <a:rPr lang="en-US" sz="1600" dirty="0" smtClean="0"/>
              <a:t>.</a:t>
            </a:r>
            <a:endParaRPr lang="en-US" sz="1600" dirty="0"/>
          </a:p>
          <a:p>
            <a:pPr marL="0" indent="174625">
              <a:buNone/>
            </a:pPr>
            <a:r>
              <a:rPr lang="en-US" sz="1600" dirty="0"/>
              <a:t>A layer serves the layer above it and is served by the layer below it. For example, a layer that provides error-free communications across a network provides the path needed by applications above it, while it calls the next lower layer to send and receive packets that comprise the contents of that path. Two instances at the same layer are visualized as connected by a horizontal connection in that layer</a:t>
            </a:r>
            <a:r>
              <a:rPr lang="en-US" sz="1600" dirty="0" smtClean="0"/>
              <a:t>.</a:t>
            </a:r>
            <a:endParaRPr lang="en-US" sz="1600" dirty="0"/>
          </a:p>
          <a:p>
            <a:pPr marL="0" indent="174625">
              <a:buNone/>
            </a:pPr>
            <a:r>
              <a:rPr lang="en-US" sz="1600" dirty="0"/>
              <a:t>The model is a product of the Open Systems Interconnection project at the International Organization for Standardization (ISO), maintained by the identification ISO/IEC 7498-1</a:t>
            </a:r>
            <a:r>
              <a:rPr lang="en-US" sz="1600" dirty="0" smtClean="0"/>
              <a:t>.</a:t>
            </a:r>
          </a:p>
          <a:p>
            <a:pPr marL="0" indent="174625">
              <a:buNone/>
            </a:pPr>
            <a:r>
              <a:rPr lang="en-US" sz="1600" dirty="0"/>
              <a:t>The recommendation X.200 describes seven layers, labeled 1 to </a:t>
            </a:r>
            <a:r>
              <a:rPr lang="en-US" sz="1600" dirty="0" smtClean="0"/>
              <a:t>7.</a:t>
            </a:r>
            <a:endParaRPr lang="uk-UA" sz="1600" dirty="0"/>
          </a:p>
        </p:txBody>
      </p:sp>
    </p:spTree>
    <p:extLst>
      <p:ext uri="{BB962C8B-B14F-4D97-AF65-F5344CB8AC3E}">
        <p14:creationId xmlns:p14="http://schemas.microsoft.com/office/powerpoint/2010/main" val="304733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Layer 1: Physical Layer</a:t>
            </a:r>
            <a:endParaRPr lang="uk-UA" dirty="0"/>
          </a:p>
        </p:txBody>
      </p:sp>
      <p:sp>
        <p:nvSpPr>
          <p:cNvPr id="5" name="Объект 4"/>
          <p:cNvSpPr>
            <a:spLocks noGrp="1"/>
          </p:cNvSpPr>
          <p:nvPr>
            <p:ph idx="1"/>
          </p:nvPr>
        </p:nvSpPr>
        <p:spPr>
          <a:xfrm>
            <a:off x="838200" y="2483708"/>
            <a:ext cx="10927080" cy="4024668"/>
          </a:xfrm>
        </p:spPr>
        <p:txBody>
          <a:bodyPr>
            <a:normAutofit/>
          </a:bodyPr>
          <a:lstStyle/>
          <a:p>
            <a:pPr marL="0" indent="174625">
              <a:buNone/>
            </a:pPr>
            <a:r>
              <a:rPr lang="en-US" sz="1600" dirty="0"/>
              <a:t>The physical layer defines the electrical and physical specifications of the data connection. It defines the relationship between a device and a physical transmission medium (for example, an electrical cable, an optical fiber cable, or a radio frequency link). This includes the layout of pins, voltages, line impedance, cable specifications, signal timing and similar characteristics for connected devices and frequency (5 GHz or 2.4 GHz etc.) for wireless devices. It is responsible for transmission and reception of unstructured raw data in a physical medium. It may define transmission mode as simplex, half duplex, and full duplex. It defines the network topology as bus, mesh, or ring being some of the most common</a:t>
            </a:r>
            <a:r>
              <a:rPr lang="en-US" sz="1600" dirty="0" smtClean="0"/>
              <a:t>.</a:t>
            </a:r>
            <a:endParaRPr lang="en-US" sz="1600" dirty="0"/>
          </a:p>
          <a:p>
            <a:pPr marL="0" indent="174625">
              <a:buNone/>
            </a:pPr>
            <a:r>
              <a:rPr lang="en-US" sz="1600" dirty="0"/>
              <a:t>The physical layer of Parallel SCSI operates in this layer, as do the physical layers of Ethernet and other local-area networks, such as token ring, FDDI, ITU-T G.hn, and IEEE 802.11 (Wi-Fi), as well as personal area networks such as Bluetooth and IEEE 802.15.4</a:t>
            </a:r>
            <a:r>
              <a:rPr lang="en-US" sz="1600" dirty="0" smtClean="0"/>
              <a:t>.</a:t>
            </a:r>
            <a:endParaRPr lang="en-US" sz="1600" dirty="0"/>
          </a:p>
          <a:p>
            <a:pPr marL="0" indent="174625">
              <a:buNone/>
            </a:pPr>
            <a:r>
              <a:rPr lang="en-US" sz="1600" dirty="0"/>
              <a:t>The physical layer is the layer of low-level networking equipment, such as some hubs, cabling, and repeaters. The physical layer is never concerned with protocols or other such higher-layer items. Examples of hardware in this layer are network adapters, repeaters, network hubs, modems, and fiber media converters.</a:t>
            </a:r>
            <a:endParaRPr lang="uk-UA" sz="1600" dirty="0"/>
          </a:p>
        </p:txBody>
      </p:sp>
    </p:spTree>
    <p:extLst>
      <p:ext uri="{BB962C8B-B14F-4D97-AF65-F5344CB8AC3E}">
        <p14:creationId xmlns:p14="http://schemas.microsoft.com/office/powerpoint/2010/main" val="318674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Layer 2: Data Link Layer</a:t>
            </a:r>
            <a:endParaRPr lang="uk-UA" dirty="0"/>
          </a:p>
        </p:txBody>
      </p:sp>
      <p:sp>
        <p:nvSpPr>
          <p:cNvPr id="5" name="Объект 4"/>
          <p:cNvSpPr>
            <a:spLocks noGrp="1"/>
          </p:cNvSpPr>
          <p:nvPr>
            <p:ph idx="1"/>
          </p:nvPr>
        </p:nvSpPr>
        <p:spPr>
          <a:xfrm>
            <a:off x="838200" y="2187145"/>
            <a:ext cx="10515600" cy="4227101"/>
          </a:xfrm>
        </p:spPr>
        <p:txBody>
          <a:bodyPr>
            <a:normAutofit fontScale="92500" lnSpcReduction="20000"/>
          </a:bodyPr>
          <a:lstStyle/>
          <a:p>
            <a:pPr marL="0" indent="174625">
              <a:buNone/>
            </a:pPr>
            <a:r>
              <a:rPr lang="en-US" dirty="0"/>
              <a:t>The data link layer provides node-to-node data transfer—a link between two directly connected nodes. It detects and possibly corrects errors that may occur in the physical layer. It defines the protocol to establish and terminate a connection between two physically connected devices. It also defines the protocol for flow control between them</a:t>
            </a:r>
            <a:r>
              <a:rPr lang="en-US" dirty="0" smtClean="0"/>
              <a:t>.</a:t>
            </a:r>
            <a:endParaRPr lang="en-US" dirty="0"/>
          </a:p>
          <a:p>
            <a:pPr marL="0" indent="174625">
              <a:buNone/>
            </a:pPr>
            <a:r>
              <a:rPr lang="en-US" dirty="0"/>
              <a:t>IEEE 802 divides the data link layer into two sublayers</a:t>
            </a:r>
            <a:r>
              <a:rPr lang="en-US" dirty="0" smtClean="0"/>
              <a:t>:</a:t>
            </a:r>
            <a:endParaRPr lang="en-US" dirty="0"/>
          </a:p>
          <a:p>
            <a:r>
              <a:rPr lang="en-US" dirty="0"/>
              <a:t>Media </a:t>
            </a:r>
            <a:r>
              <a:rPr lang="en-US" sz="1700" dirty="0"/>
              <a:t>access</a:t>
            </a:r>
            <a:r>
              <a:rPr lang="en-US" dirty="0"/>
              <a:t> control (MAC) layer – responsible for controlling how devices in a network gain access to a medium and permission to transmit data.</a:t>
            </a:r>
          </a:p>
          <a:p>
            <a:r>
              <a:rPr lang="en-US" dirty="0"/>
              <a:t>Logical link control (LLC) layer – responsible for identifying network layer protocols and then encapsulating them and controls error checking and frame synchronization.</a:t>
            </a:r>
          </a:p>
          <a:p>
            <a:pPr marL="0" indent="174625">
              <a:buNone/>
            </a:pPr>
            <a:r>
              <a:rPr lang="en-US" dirty="0"/>
              <a:t>The MAC and LLC layers of IEEE 802 networks such as 802.3 Ethernet, 802.11 Wi-Fi, and 802.15.4 ZigBee operate at the data link layer</a:t>
            </a:r>
            <a:r>
              <a:rPr lang="en-US" dirty="0" smtClean="0"/>
              <a:t>.</a:t>
            </a:r>
            <a:endParaRPr lang="en-US" dirty="0"/>
          </a:p>
          <a:p>
            <a:pPr marL="0" indent="174625">
              <a:buNone/>
            </a:pPr>
            <a:r>
              <a:rPr lang="en-US" dirty="0"/>
              <a:t>The Point-to-Point Protocol (PPP) is a data link layer protocol that can operate over several different physical layers, such as synchronous and asynchronous serial lines</a:t>
            </a:r>
            <a:r>
              <a:rPr lang="en-US" dirty="0" smtClean="0"/>
              <a:t>.</a:t>
            </a:r>
            <a:endParaRPr lang="en-US" dirty="0"/>
          </a:p>
          <a:p>
            <a:pPr marL="0" indent="174625">
              <a:buNone/>
            </a:pPr>
            <a:r>
              <a:rPr lang="en-US" dirty="0"/>
              <a:t>The ITU-T G.hn standard, which provides high-speed local area networking over existing wires (power lines, phone lines and coaxial cables), includes a complete data link layer that provides both error correction and flow control by means of a selective-repeat sliding-window protocol.</a:t>
            </a:r>
            <a:endParaRPr lang="uk-UA" dirty="0"/>
          </a:p>
        </p:txBody>
      </p:sp>
    </p:spTree>
    <p:extLst>
      <p:ext uri="{BB962C8B-B14F-4D97-AF65-F5344CB8AC3E}">
        <p14:creationId xmlns:p14="http://schemas.microsoft.com/office/powerpoint/2010/main" val="218856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Layer 3: Network Layer</a:t>
            </a:r>
            <a:endParaRPr lang="uk-UA" dirty="0"/>
          </a:p>
        </p:txBody>
      </p:sp>
      <p:sp>
        <p:nvSpPr>
          <p:cNvPr id="5" name="Объект 4"/>
          <p:cNvSpPr>
            <a:spLocks noGrp="1"/>
          </p:cNvSpPr>
          <p:nvPr>
            <p:ph idx="1"/>
          </p:nvPr>
        </p:nvSpPr>
        <p:spPr>
          <a:xfrm>
            <a:off x="954741" y="2323070"/>
            <a:ext cx="10399059" cy="3970153"/>
          </a:xfrm>
        </p:spPr>
        <p:txBody>
          <a:bodyPr>
            <a:normAutofit fontScale="85000" lnSpcReduction="10000"/>
          </a:bodyPr>
          <a:lstStyle/>
          <a:p>
            <a:pPr marL="0" indent="174625">
              <a:buNone/>
            </a:pPr>
            <a:r>
              <a:rPr lang="en-US" dirty="0"/>
              <a:t>The network layer provides the functional and procedural means of transferring variable length data sequences (called datagrams) from one node to another connected to the same "network". A network is a medium to which many nodes can be connected, on which every node has an address and which permits nodes connected to it to transfer messages to other nodes connected to it by merely providing the content of a message and the address of the destination node and letting the network find the way to deliver the message to the destination node, possibly routing it through </a:t>
            </a:r>
            <a:r>
              <a:rPr lang="en-US" sz="1700" dirty="0"/>
              <a:t>intermediate</a:t>
            </a:r>
            <a:r>
              <a:rPr lang="en-US" dirty="0"/>
              <a:t> nodes. If the message is too large to be transmitted from one node to another on the data link layer between those nodes, the network may implement message delivery by splitting the message into several fragments at one node, sending the fragments independently, and reassembling the fragments at another node. It may, but need not, report delivery errors</a:t>
            </a:r>
            <a:r>
              <a:rPr lang="en-US" dirty="0" smtClean="0"/>
              <a:t>.</a:t>
            </a:r>
            <a:endParaRPr lang="en-US" dirty="0"/>
          </a:p>
          <a:p>
            <a:pPr marL="0" indent="174625">
              <a:buNone/>
            </a:pPr>
            <a:r>
              <a:rPr lang="en-US" dirty="0"/>
              <a:t>Message delivery at the network layer is not necessarily guaranteed to be reliable; a network layer protocol may provide reliable message delivery, but it need not do so</a:t>
            </a:r>
            <a:r>
              <a:rPr lang="en-US" dirty="0" smtClean="0"/>
              <a:t>.</a:t>
            </a:r>
            <a:endParaRPr lang="en-US" dirty="0"/>
          </a:p>
          <a:p>
            <a:pPr marL="0" indent="174625">
              <a:buNone/>
            </a:pPr>
            <a:r>
              <a:rPr lang="en-US" dirty="0"/>
              <a:t>A number of layer-management protocols, a function defined in the management annex, ISO 7498/4, belong to the network layer. These include routing protocols, multicast group management, network-layer information and error, and network-layer address assignment. It is the function of the payload that makes these belong to the network layer, not the protocol that carries them.</a:t>
            </a:r>
            <a:endParaRPr lang="uk-UA" dirty="0"/>
          </a:p>
        </p:txBody>
      </p:sp>
    </p:spTree>
    <p:extLst>
      <p:ext uri="{BB962C8B-B14F-4D97-AF65-F5344CB8AC3E}">
        <p14:creationId xmlns:p14="http://schemas.microsoft.com/office/powerpoint/2010/main" val="37723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Layer 4: Transport Layer</a:t>
            </a:r>
            <a:endParaRPr lang="uk-UA" dirty="0"/>
          </a:p>
        </p:txBody>
      </p:sp>
      <p:sp>
        <p:nvSpPr>
          <p:cNvPr id="5" name="Объект 4"/>
          <p:cNvSpPr>
            <a:spLocks noGrp="1"/>
          </p:cNvSpPr>
          <p:nvPr>
            <p:ph idx="1"/>
          </p:nvPr>
        </p:nvSpPr>
        <p:spPr>
          <a:xfrm>
            <a:off x="995082" y="2335427"/>
            <a:ext cx="10358718" cy="4038478"/>
          </a:xfrm>
        </p:spPr>
        <p:txBody>
          <a:bodyPr>
            <a:normAutofit/>
          </a:bodyPr>
          <a:lstStyle/>
          <a:p>
            <a:pPr marL="0" indent="174625">
              <a:buNone/>
            </a:pPr>
            <a:r>
              <a:rPr lang="en-US" sz="1600" dirty="0"/>
              <a:t>The transport layer provides the functional and procedural means of transferring variable-length data sequences from a source to a destination host via one or more networks, while maintaining the quality of service functions</a:t>
            </a:r>
            <a:r>
              <a:rPr lang="en-US" sz="1600" dirty="0" smtClean="0"/>
              <a:t>.</a:t>
            </a:r>
          </a:p>
          <a:p>
            <a:pPr marL="0" indent="174625">
              <a:buNone/>
            </a:pPr>
            <a:r>
              <a:rPr lang="en-US" sz="1600" dirty="0"/>
              <a:t>The transport layer controls the reliability of a given link through flow control, segmentation/</a:t>
            </a:r>
            <a:r>
              <a:rPr lang="en-US" sz="1600" dirty="0" err="1"/>
              <a:t>desegmentation</a:t>
            </a:r>
            <a:r>
              <a:rPr lang="en-US" sz="1600" dirty="0"/>
              <a:t>, and error control. Some protocols are state- and connection-oriented. This means that the transport layer can keep track of the segments and re-transmit those that fail. The transport layer also provides the acknowledgement of the successful data transmission and sends the next data if no errors occurred. The transport layer creates packets out of the message received from the application layer. Packetizing is a process of dividing the long message into smaller messages</a:t>
            </a:r>
            <a:r>
              <a:rPr lang="en-US" sz="1600" dirty="0" smtClean="0"/>
              <a:t>.</a:t>
            </a:r>
            <a:endParaRPr lang="en-US" sz="1600" dirty="0"/>
          </a:p>
          <a:p>
            <a:pPr marL="0" indent="174625">
              <a:buNone/>
            </a:pPr>
            <a:r>
              <a:rPr lang="en-US" sz="1600" dirty="0"/>
              <a:t>OSI defines five classes of connection-mode transport protocols ranging from class 0 (which is also known as TP0 and provides the fewest features) to class 4 (TP4, designed for less reliable networks, similar to the Internet). Class 0 contains no error recovery, and was designed for use on network layers that provide error-free connections. Class 4 is closest to TCP, although TCP contains functions, such as the graceful close, which OSI assigns to the session layer. Also, all OSI TP connection-mode protocol classes provide expedited data and preservation of record boundaries.</a:t>
            </a:r>
            <a:endParaRPr lang="uk-UA" sz="1600" dirty="0"/>
          </a:p>
        </p:txBody>
      </p:sp>
    </p:spTree>
    <p:extLst>
      <p:ext uri="{BB962C8B-B14F-4D97-AF65-F5344CB8AC3E}">
        <p14:creationId xmlns:p14="http://schemas.microsoft.com/office/powerpoint/2010/main" val="250691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Comparison with TCP/IP model</a:t>
            </a:r>
            <a:endParaRPr lang="uk-UA" dirty="0"/>
          </a:p>
        </p:txBody>
      </p:sp>
      <p:sp>
        <p:nvSpPr>
          <p:cNvPr id="3" name="Объект 2"/>
          <p:cNvSpPr>
            <a:spLocks noGrp="1"/>
          </p:cNvSpPr>
          <p:nvPr>
            <p:ph idx="1"/>
          </p:nvPr>
        </p:nvSpPr>
        <p:spPr>
          <a:xfrm>
            <a:off x="712693" y="2236573"/>
            <a:ext cx="10878671" cy="4527298"/>
          </a:xfrm>
        </p:spPr>
        <p:txBody>
          <a:bodyPr>
            <a:normAutofit fontScale="77500" lnSpcReduction="20000"/>
          </a:bodyPr>
          <a:lstStyle/>
          <a:p>
            <a:pPr marL="0" indent="174625">
              <a:buNone/>
            </a:pPr>
            <a:r>
              <a:rPr lang="en-US" dirty="0"/>
              <a:t>The design of protocols in the TCP/IP model of the Internet does not concern itself with strict hierarchical encapsulation and </a:t>
            </a:r>
            <a:r>
              <a:rPr lang="en-US" dirty="0" smtClean="0"/>
              <a:t>layering. RFC </a:t>
            </a:r>
            <a:r>
              <a:rPr lang="en-US" dirty="0"/>
              <a:t>3439 contains a section entitled "Layering considered </a:t>
            </a:r>
            <a:r>
              <a:rPr lang="en-US" dirty="0" err="1"/>
              <a:t>harmful</a:t>
            </a:r>
            <a:r>
              <a:rPr lang="en-US" dirty="0" err="1" smtClean="0"/>
              <a:t>".TCP</a:t>
            </a:r>
            <a:r>
              <a:rPr lang="en-US" dirty="0" smtClean="0"/>
              <a:t>/IP </a:t>
            </a:r>
            <a:r>
              <a:rPr lang="en-US" dirty="0"/>
              <a:t>does recognize four broad layers of functionality which are derived from the operating scope of their contained protocols: the scope of the software application; the end-to-end transport connection; the internetworking range; and the scope of the direct links to other nodes on the local network</a:t>
            </a:r>
            <a:r>
              <a:rPr lang="en-US" dirty="0" smtClean="0"/>
              <a:t>.</a:t>
            </a:r>
            <a:endParaRPr lang="en-US" dirty="0"/>
          </a:p>
          <a:p>
            <a:pPr marL="0" indent="174625">
              <a:buNone/>
            </a:pPr>
            <a:r>
              <a:rPr lang="en-US" dirty="0"/>
              <a:t>Despite using a different concept for layering than the OSI model, these layers are often compared with the OSI layering scheme in the following way</a:t>
            </a:r>
            <a:r>
              <a:rPr lang="en-US" dirty="0" smtClean="0"/>
              <a:t>:</a:t>
            </a:r>
            <a:endParaRPr lang="en-US" dirty="0"/>
          </a:p>
          <a:p>
            <a:r>
              <a:rPr lang="en-US" dirty="0"/>
              <a:t>The Internet application layer includes the OSI application layer, presentation layer, and most of the session layer.</a:t>
            </a:r>
          </a:p>
          <a:p>
            <a:r>
              <a:rPr lang="en-US" dirty="0"/>
              <a:t>Its end-to-end transport layer includes the graceful close function of the OSI session layer as well as the OSI transport layer.</a:t>
            </a:r>
          </a:p>
          <a:p>
            <a:r>
              <a:rPr lang="en-US" dirty="0"/>
              <a:t>The internetworking layer (Internet layer) is a subset of the OSI network layer.</a:t>
            </a:r>
          </a:p>
          <a:p>
            <a:r>
              <a:rPr lang="en-US" dirty="0"/>
              <a:t>The link layer includes the OSI data link layer and sometimes the physical layers, as well as some protocols of the OSI's network layer.</a:t>
            </a:r>
          </a:p>
          <a:p>
            <a:r>
              <a:rPr lang="en-US" dirty="0"/>
              <a:t>These comparisons are based on the original seven-layer protocol model as defined in ISO 7498, rather than refinements in such things as the internal organization of the network layer </a:t>
            </a:r>
            <a:r>
              <a:rPr lang="en-US" dirty="0" smtClean="0"/>
              <a:t>document.</a:t>
            </a:r>
          </a:p>
          <a:p>
            <a:pPr marL="0" indent="174625">
              <a:buNone/>
            </a:pPr>
            <a:r>
              <a:rPr lang="en-US" dirty="0" smtClean="0"/>
              <a:t>The </a:t>
            </a:r>
            <a:r>
              <a:rPr lang="en-US" dirty="0"/>
              <a:t>presumably strict layering of the OSI model as it is usually described does not present contradictions in TCP/IP, as it is permissible that protocol usage does not follow the hierarchy implied in a layered model. Such examples exist in some routing protocols (for example OSPF), or in the description of tunneling protocols, which provide a link layer for an application, although the tunnel host protocol might well be a transport or even an application-layer protocol in its own right.</a:t>
            </a:r>
            <a:endParaRPr lang="uk-UA" dirty="0"/>
          </a:p>
        </p:txBody>
      </p:sp>
    </p:spTree>
    <p:extLst>
      <p:ext uri="{BB962C8B-B14F-4D97-AF65-F5344CB8AC3E}">
        <p14:creationId xmlns:p14="http://schemas.microsoft.com/office/powerpoint/2010/main" val="70784690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Ион (конференц-зал)">
  <a:themeElements>
    <a:clrScheme name="Ион (конференц-зал)">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Ион (конференц-зал)">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конференц-зал)">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Slice</Template>
  <TotalTime>19</TotalTime>
  <Words>1491</Words>
  <Application>Microsoft Office PowerPoint</Application>
  <PresentationFormat>Широкоэкранный</PresentationFormat>
  <Paragraphs>36</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7</vt:i4>
      </vt:variant>
    </vt:vector>
  </HeadingPairs>
  <TitlesOfParts>
    <vt:vector size="15" baseType="lpstr">
      <vt:lpstr>Arial</vt:lpstr>
      <vt:lpstr>Calibri</vt:lpstr>
      <vt:lpstr>Calibri Light</vt:lpstr>
      <vt:lpstr>Century Gothic</vt:lpstr>
      <vt:lpstr>Wingdings 2</vt:lpstr>
      <vt:lpstr>Wingdings 3</vt:lpstr>
      <vt:lpstr>HDOfficeLightV0</vt:lpstr>
      <vt:lpstr>Ион (конференц-зал)</vt:lpstr>
      <vt:lpstr>OSI model</vt:lpstr>
      <vt:lpstr>OSI model</vt:lpstr>
      <vt:lpstr>Layer 1: Physical Layer</vt:lpstr>
      <vt:lpstr>Layer 2: Data Link Layer</vt:lpstr>
      <vt:lpstr>Layer 3: Network Layer</vt:lpstr>
      <vt:lpstr>Layer 4: Transport Layer</vt:lpstr>
      <vt:lpstr>Comparison with TCP/IP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IBM</dc:creator>
  <cp:lastModifiedBy>Наоми</cp:lastModifiedBy>
  <cp:revision>5</cp:revision>
  <dcterms:created xsi:type="dcterms:W3CDTF">2017-06-30T13:07:29Z</dcterms:created>
  <dcterms:modified xsi:type="dcterms:W3CDTF">2018-11-05T08:01:11Z</dcterms:modified>
</cp:coreProperties>
</file>