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Comfortaa Regular"/>
      <p:regular r:id="rId30"/>
      <p:bold r:id="rId31"/>
    </p:embeddedFont>
    <p:embeddedFont>
      <p:font typeface="Comfortaa"/>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omfortaaRegular-bold.fntdata"/><Relationship Id="rId30" Type="http://schemas.openxmlformats.org/officeDocument/2006/relationships/font" Target="fonts/ComfortaaRegular-regular.fntdata"/><Relationship Id="rId11" Type="http://schemas.openxmlformats.org/officeDocument/2006/relationships/slide" Target="slides/slide6.xml"/><Relationship Id="rId33" Type="http://schemas.openxmlformats.org/officeDocument/2006/relationships/font" Target="fonts/Comfortaa-bold.fntdata"/><Relationship Id="rId10" Type="http://schemas.openxmlformats.org/officeDocument/2006/relationships/slide" Target="slides/slide5.xml"/><Relationship Id="rId32" Type="http://schemas.openxmlformats.org/officeDocument/2006/relationships/font" Target="fonts/Comfortaa-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8f740f2d67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f740f2d67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8f740f2d67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f740f2d67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does this work</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f740f2d67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f740f2d67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8f740f2d67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f740f2d67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8f740f2d67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f740f2d67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8f740f2d67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f740f2d67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8f740f2d67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f740f2d67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f740f2d67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f740f2d67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8f740f2d67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f740f2d67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8f740f2d67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f740f2d67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8f740f2d67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8f740f2d67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f740f2d67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f740f2d67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8f740f2d67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f740f2d67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8f740f2d67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f740f2d67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8f740f2d67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f740f2d67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8f740f2d67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f740f2d67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8f740f2d67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f740f2d67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8f740f2d67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8f740f2d67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8f740f2d67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f740f2d67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8f740f2d67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f740f2d67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8f740f2d6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f740f2d6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8f740f2d67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f740f2d6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8f740f2d67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f740f2d6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0" y="1645250"/>
            <a:ext cx="9144000" cy="159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400" u="sng">
                <a:solidFill>
                  <a:srgbClr val="D0E0E3"/>
                </a:solidFill>
                <a:latin typeface="Comfortaa Regular"/>
                <a:ea typeface="Comfortaa Regular"/>
                <a:cs typeface="Comfortaa Regular"/>
                <a:sym typeface="Comfortaa Regular"/>
              </a:rPr>
              <a:t>Using Block Ciphers</a:t>
            </a:r>
            <a:endParaRPr sz="6400" u="sng">
              <a:solidFill>
                <a:srgbClr val="D0E0E3"/>
              </a:solidFill>
              <a:latin typeface="Comfortaa Regular"/>
              <a:ea typeface="Comfortaa Regular"/>
              <a:cs typeface="Comfortaa Regular"/>
              <a:sym typeface="Comfortaa Regul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nvSpPr>
        <p:spPr>
          <a:xfrm>
            <a:off x="0" y="916050"/>
            <a:ext cx="9144000" cy="331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3000">
                <a:solidFill>
                  <a:schemeClr val="lt2"/>
                </a:solidFill>
                <a:latin typeface="Comfortaa"/>
                <a:ea typeface="Comfortaa"/>
                <a:cs typeface="Comfortaa"/>
                <a:sym typeface="Comfortaa"/>
              </a:rPr>
              <a:t>It’s a game played by a Challenger, who claims to have a secure encryption method and an attacker who claims that the encryption is biased and can prove it by asking queries (providing inputs such as the plaintext) and the challenger replies with their cipher texts.</a:t>
            </a:r>
            <a:endParaRPr sz="3000">
              <a:solidFill>
                <a:schemeClr val="lt2"/>
              </a:solidFill>
              <a:latin typeface="Comfortaa"/>
              <a:ea typeface="Comfortaa"/>
              <a:cs typeface="Comfortaa"/>
              <a:sym typeface="Comforta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nvSpPr>
        <p:spPr>
          <a:xfrm>
            <a:off x="0" y="0"/>
            <a:ext cx="9144000" cy="753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3000">
                <a:solidFill>
                  <a:srgbClr val="D0E0E3"/>
                </a:solidFill>
                <a:latin typeface="Comfortaa Regular"/>
                <a:ea typeface="Comfortaa Regular"/>
                <a:cs typeface="Comfortaa Regular"/>
                <a:sym typeface="Comfortaa Regular"/>
              </a:rPr>
              <a:t>Chosen Plaintext Attack (CPA)</a:t>
            </a:r>
            <a:endParaRPr sz="2400">
              <a:solidFill>
                <a:schemeClr val="lt2"/>
              </a:solidFill>
            </a:endParaRPr>
          </a:p>
        </p:txBody>
      </p:sp>
      <p:sp>
        <p:nvSpPr>
          <p:cNvPr id="113" name="Google Shape;113;p23"/>
          <p:cNvSpPr txBox="1"/>
          <p:nvPr/>
        </p:nvSpPr>
        <p:spPr>
          <a:xfrm>
            <a:off x="0" y="3114225"/>
            <a:ext cx="9144000" cy="202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400">
                <a:solidFill>
                  <a:schemeClr val="lt2"/>
                </a:solidFill>
              </a:rPr>
              <a:t>The attacker chooses (m0, m0) as his plain text for the first query</a:t>
            </a:r>
            <a:endParaRPr sz="2400">
              <a:solidFill>
                <a:schemeClr val="lt2"/>
              </a:solidFill>
            </a:endParaRPr>
          </a:p>
          <a:p>
            <a:pPr indent="0" lvl="0" marL="0" marR="0" rtl="0" algn="l">
              <a:lnSpc>
                <a:spcPct val="100000"/>
              </a:lnSpc>
              <a:spcBef>
                <a:spcPts val="0"/>
              </a:spcBef>
              <a:spcAft>
                <a:spcPts val="0"/>
              </a:spcAft>
              <a:buNone/>
            </a:pPr>
            <a:r>
              <a:rPr lang="en" sz="2400">
                <a:solidFill>
                  <a:schemeClr val="lt2"/>
                </a:solidFill>
              </a:rPr>
              <a:t>And then chooses (m0, m1) as his plain text for the second query.</a:t>
            </a:r>
            <a:endParaRPr sz="2400">
              <a:solidFill>
                <a:schemeClr val="lt2"/>
              </a:solidFill>
            </a:endParaRPr>
          </a:p>
          <a:p>
            <a:pPr indent="0" lvl="0" marL="0" marR="0" rtl="0" algn="ctr">
              <a:lnSpc>
                <a:spcPct val="100000"/>
              </a:lnSpc>
              <a:spcBef>
                <a:spcPts val="0"/>
              </a:spcBef>
              <a:spcAft>
                <a:spcPts val="0"/>
              </a:spcAft>
              <a:buNone/>
            </a:pPr>
            <a:r>
              <a:rPr lang="en" sz="2400">
                <a:solidFill>
                  <a:schemeClr val="lt2"/>
                </a:solidFill>
              </a:rPr>
              <a:t>The attacker can tell if the encryption given in the second query was of m0 or m1 because he already knows the encryption of m0 from his first query.</a:t>
            </a:r>
            <a:endParaRPr sz="2400">
              <a:solidFill>
                <a:schemeClr val="lt2"/>
              </a:solidFill>
            </a:endParaRPr>
          </a:p>
        </p:txBody>
      </p:sp>
      <p:pic>
        <p:nvPicPr>
          <p:cNvPr id="114" name="Google Shape;114;p23"/>
          <p:cNvPicPr preferRelativeResize="0"/>
          <p:nvPr/>
        </p:nvPicPr>
        <p:blipFill>
          <a:blip r:embed="rId3">
            <a:alphaModFix/>
          </a:blip>
          <a:stretch>
            <a:fillRect/>
          </a:stretch>
        </p:blipFill>
        <p:spPr>
          <a:xfrm>
            <a:off x="565863" y="906000"/>
            <a:ext cx="8012272" cy="2055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nvSpPr>
        <p:spPr>
          <a:xfrm>
            <a:off x="24150" y="1285950"/>
            <a:ext cx="9095700" cy="257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D0E0E3"/>
                </a:solidFill>
                <a:latin typeface="Comfortaa Regular"/>
                <a:ea typeface="Comfortaa Regular"/>
                <a:cs typeface="Comfortaa Regular"/>
                <a:sym typeface="Comfortaa Regular"/>
              </a:rPr>
              <a:t>To prevent CPA</a:t>
            </a:r>
            <a:endParaRPr sz="3000">
              <a:solidFill>
                <a:srgbClr val="D0E0E3"/>
              </a:solidFill>
              <a:latin typeface="Comfortaa Regular"/>
              <a:ea typeface="Comfortaa Regular"/>
              <a:cs typeface="Comfortaa Regular"/>
              <a:sym typeface="Comfortaa Regular"/>
            </a:endParaRPr>
          </a:p>
          <a:p>
            <a:pPr indent="0" lvl="0" marL="0" rtl="0" algn="ctr">
              <a:spcBef>
                <a:spcPts val="0"/>
              </a:spcBef>
              <a:spcAft>
                <a:spcPts val="0"/>
              </a:spcAft>
              <a:buNone/>
            </a:pPr>
            <a:r>
              <a:rPr lang="en" sz="3000">
                <a:solidFill>
                  <a:srgbClr val="D0E0E3"/>
                </a:solidFill>
                <a:latin typeface="Comfortaa Regular"/>
                <a:ea typeface="Comfortaa Regular"/>
                <a:cs typeface="Comfortaa Regular"/>
                <a:sym typeface="Comfortaa Regular"/>
              </a:rPr>
              <a:t>We use</a:t>
            </a:r>
            <a:endParaRPr sz="3000">
              <a:solidFill>
                <a:srgbClr val="D0E0E3"/>
              </a:solidFill>
              <a:latin typeface="Comfortaa Regular"/>
              <a:ea typeface="Comfortaa Regular"/>
              <a:cs typeface="Comfortaa Regular"/>
              <a:sym typeface="Comfortaa Regular"/>
            </a:endParaRPr>
          </a:p>
          <a:p>
            <a:pPr indent="0" lvl="0" marL="0" rtl="0" algn="ctr">
              <a:spcBef>
                <a:spcPts val="0"/>
              </a:spcBef>
              <a:spcAft>
                <a:spcPts val="0"/>
              </a:spcAft>
              <a:buNone/>
            </a:pPr>
            <a:r>
              <a:rPr lang="en" sz="3000">
                <a:solidFill>
                  <a:srgbClr val="D0E0E3"/>
                </a:solidFill>
                <a:latin typeface="Comfortaa Regular"/>
                <a:ea typeface="Comfortaa Regular"/>
                <a:cs typeface="Comfortaa Regular"/>
                <a:sym typeface="Comfortaa Regular"/>
              </a:rPr>
              <a:t>Randomized Encryption</a:t>
            </a:r>
            <a:endParaRPr sz="3000">
              <a:solidFill>
                <a:srgbClr val="D0E0E3"/>
              </a:solidFill>
              <a:latin typeface="Comfortaa Regular"/>
              <a:ea typeface="Comfortaa Regular"/>
              <a:cs typeface="Comfortaa Regular"/>
              <a:sym typeface="Comfortaa Regular"/>
            </a:endParaRPr>
          </a:p>
          <a:p>
            <a:pPr indent="0" lvl="0" marL="0" rtl="0" algn="ctr">
              <a:spcBef>
                <a:spcPts val="0"/>
              </a:spcBef>
              <a:spcAft>
                <a:spcPts val="0"/>
              </a:spcAft>
              <a:buNone/>
            </a:pPr>
            <a:r>
              <a:rPr lang="en" sz="3000">
                <a:solidFill>
                  <a:srgbClr val="D0E0E3"/>
                </a:solidFill>
                <a:latin typeface="Comfortaa Regular"/>
                <a:ea typeface="Comfortaa Regular"/>
                <a:cs typeface="Comfortaa Regular"/>
                <a:sym typeface="Comfortaa Regular"/>
              </a:rPr>
              <a:t>Or</a:t>
            </a:r>
            <a:endParaRPr sz="3000">
              <a:solidFill>
                <a:srgbClr val="D0E0E3"/>
              </a:solidFill>
              <a:latin typeface="Comfortaa Regular"/>
              <a:ea typeface="Comfortaa Regular"/>
              <a:cs typeface="Comfortaa Regular"/>
              <a:sym typeface="Comfortaa Regular"/>
            </a:endParaRPr>
          </a:p>
          <a:p>
            <a:pPr indent="0" lvl="0" marL="0" rtl="0" algn="ctr">
              <a:spcBef>
                <a:spcPts val="0"/>
              </a:spcBef>
              <a:spcAft>
                <a:spcPts val="0"/>
              </a:spcAft>
              <a:buNone/>
            </a:pPr>
            <a:r>
              <a:rPr lang="en" sz="3000">
                <a:solidFill>
                  <a:srgbClr val="D0E0E3"/>
                </a:solidFill>
                <a:latin typeface="Comfortaa Regular"/>
                <a:ea typeface="Comfortaa Regular"/>
                <a:cs typeface="Comfortaa Regular"/>
                <a:sym typeface="Comfortaa Regular"/>
              </a:rPr>
              <a:t>Nonce-based Encryption</a:t>
            </a:r>
            <a:endParaRPr sz="3000">
              <a:solidFill>
                <a:srgbClr val="D0E0E3"/>
              </a:solidFill>
              <a:latin typeface="Comfortaa Regular"/>
              <a:ea typeface="Comfortaa Regular"/>
              <a:cs typeface="Comfortaa Regular"/>
              <a:sym typeface="Comfortaa Regul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5"/>
          <p:cNvPicPr preferRelativeResize="0"/>
          <p:nvPr/>
        </p:nvPicPr>
        <p:blipFill>
          <a:blip r:embed="rId3">
            <a:alphaModFix/>
          </a:blip>
          <a:stretch>
            <a:fillRect/>
          </a:stretch>
        </p:blipFill>
        <p:spPr>
          <a:xfrm>
            <a:off x="257175" y="1036500"/>
            <a:ext cx="8629650" cy="2343150"/>
          </a:xfrm>
          <a:prstGeom prst="rect">
            <a:avLst/>
          </a:prstGeom>
          <a:noFill/>
          <a:ln>
            <a:noFill/>
          </a:ln>
        </p:spPr>
      </p:pic>
      <p:sp>
        <p:nvSpPr>
          <p:cNvPr id="125" name="Google Shape;125;p25"/>
          <p:cNvSpPr txBox="1"/>
          <p:nvPr/>
        </p:nvSpPr>
        <p:spPr>
          <a:xfrm>
            <a:off x="100" y="152400"/>
            <a:ext cx="9144000" cy="88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D0E0E3"/>
                </a:solidFill>
                <a:latin typeface="Comfortaa Regular"/>
                <a:ea typeface="Comfortaa Regular"/>
                <a:cs typeface="Comfortaa Regular"/>
                <a:sym typeface="Comfortaa Regular"/>
              </a:rPr>
              <a:t>Randomized Encryption</a:t>
            </a:r>
            <a:endParaRPr/>
          </a:p>
        </p:txBody>
      </p:sp>
      <p:sp>
        <p:nvSpPr>
          <p:cNvPr id="126" name="Google Shape;126;p25"/>
          <p:cNvSpPr txBox="1"/>
          <p:nvPr/>
        </p:nvSpPr>
        <p:spPr>
          <a:xfrm>
            <a:off x="100" y="3807400"/>
            <a:ext cx="9144000" cy="133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2400">
                <a:solidFill>
                  <a:schemeClr val="lt2"/>
                </a:solidFill>
                <a:latin typeface="Comfortaa"/>
                <a:ea typeface="Comfortaa"/>
                <a:cs typeface="Comfortaa"/>
                <a:sym typeface="Comfortaa"/>
              </a:rPr>
              <a:t>Encrypting message gives different ciphertext</a:t>
            </a:r>
            <a:endParaRPr sz="2400">
              <a:solidFill>
                <a:schemeClr val="lt2"/>
              </a:solidFill>
              <a:latin typeface="Comfortaa"/>
              <a:ea typeface="Comfortaa"/>
              <a:cs typeface="Comfortaa"/>
              <a:sym typeface="Comfortaa"/>
            </a:endParaRPr>
          </a:p>
          <a:p>
            <a:pPr indent="0" lvl="0" marL="0" marR="0" rtl="0" algn="ctr">
              <a:lnSpc>
                <a:spcPct val="100000"/>
              </a:lnSpc>
              <a:spcBef>
                <a:spcPts val="0"/>
              </a:spcBef>
              <a:spcAft>
                <a:spcPts val="0"/>
              </a:spcAft>
              <a:buNone/>
            </a:pPr>
            <a:r>
              <a:rPr lang="en" sz="2400">
                <a:solidFill>
                  <a:schemeClr val="lt2"/>
                </a:solidFill>
                <a:latin typeface="Comfortaa"/>
                <a:ea typeface="Comfortaa"/>
                <a:cs typeface="Comfortaa"/>
                <a:sym typeface="Comfortaa"/>
              </a:rPr>
              <a:t>(length of </a:t>
            </a:r>
            <a:r>
              <a:rPr lang="en" sz="2400">
                <a:solidFill>
                  <a:schemeClr val="lt2"/>
                </a:solidFill>
                <a:latin typeface="Comfortaa"/>
                <a:ea typeface="Comfortaa"/>
                <a:cs typeface="Comfortaa"/>
                <a:sym typeface="Comfortaa"/>
              </a:rPr>
              <a:t>ciphertext</a:t>
            </a:r>
            <a:r>
              <a:rPr lang="en" sz="2400">
                <a:solidFill>
                  <a:schemeClr val="lt2"/>
                </a:solidFill>
                <a:latin typeface="Comfortaa"/>
                <a:ea typeface="Comfortaa"/>
                <a:cs typeface="Comfortaa"/>
                <a:sym typeface="Comfortaa"/>
              </a:rPr>
              <a:t> will be longer so it can map back to its message while decrypting)</a:t>
            </a:r>
            <a:endParaRPr sz="2400">
              <a:solidFill>
                <a:schemeClr val="lt2"/>
              </a:solidFill>
              <a:latin typeface="Comfortaa"/>
              <a:ea typeface="Comfortaa"/>
              <a:cs typeface="Comfortaa"/>
              <a:sym typeface="Comforta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nvSpPr>
        <p:spPr>
          <a:xfrm>
            <a:off x="0" y="1527000"/>
            <a:ext cx="9144000" cy="20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0">
                <a:solidFill>
                  <a:srgbClr val="D0E0E3"/>
                </a:solidFill>
                <a:latin typeface="Comfortaa Regular"/>
                <a:ea typeface="Comfortaa Regular"/>
                <a:cs typeface="Comfortaa Regular"/>
                <a:sym typeface="Comfortaa Regular"/>
              </a:rPr>
              <a:t>Nonce-based Encryption</a:t>
            </a:r>
            <a:endParaRPr sz="6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txBox="1"/>
          <p:nvPr/>
        </p:nvSpPr>
        <p:spPr>
          <a:xfrm>
            <a:off x="0" y="1360800"/>
            <a:ext cx="9144000" cy="242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lt2"/>
                </a:solidFill>
                <a:latin typeface="Comfortaa"/>
                <a:ea typeface="Comfortaa"/>
                <a:cs typeface="Comfortaa"/>
                <a:sym typeface="Comfortaa"/>
              </a:rPr>
              <a:t>This encryption requires three inputs, the message, the secret key and the nonce which is a non-random but unique value</a:t>
            </a:r>
            <a:endParaRPr sz="3600">
              <a:latin typeface="Comfortaa"/>
              <a:ea typeface="Comfortaa"/>
              <a:cs typeface="Comfortaa"/>
              <a:sym typeface="Comforta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8"/>
          <p:cNvSpPr txBox="1"/>
          <p:nvPr/>
        </p:nvSpPr>
        <p:spPr>
          <a:xfrm>
            <a:off x="0" y="1373850"/>
            <a:ext cx="9144000" cy="239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lt2"/>
                </a:solidFill>
                <a:latin typeface="Comfortaa"/>
                <a:ea typeface="Comfortaa"/>
                <a:cs typeface="Comfortaa"/>
                <a:sym typeface="Comfortaa"/>
              </a:rPr>
              <a:t>In brief the nonce modifies the secret key when passed through a PRF so that we have a unique key everytime we encrypt a block.</a:t>
            </a:r>
            <a:endParaRPr sz="2400">
              <a:solidFill>
                <a:schemeClr val="lt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9"/>
          <p:cNvSpPr txBox="1"/>
          <p:nvPr/>
        </p:nvSpPr>
        <p:spPr>
          <a:xfrm>
            <a:off x="0" y="828725"/>
            <a:ext cx="9144000" cy="359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u="sng">
                <a:solidFill>
                  <a:srgbClr val="F4CCCC"/>
                </a:solidFill>
                <a:latin typeface="Comfortaa"/>
                <a:ea typeface="Comfortaa"/>
                <a:cs typeface="Comfortaa"/>
                <a:sym typeface="Comfortaa"/>
              </a:rPr>
              <a:t>The nonce can be chosen randomly</a:t>
            </a:r>
            <a:r>
              <a:rPr lang="en" sz="3600">
                <a:solidFill>
                  <a:schemeClr val="lt2"/>
                </a:solidFill>
                <a:latin typeface="Comfortaa"/>
                <a:ea typeface="Comfortaa"/>
                <a:cs typeface="Comfortaa"/>
                <a:sym typeface="Comfortaa"/>
              </a:rPr>
              <a:t> (with a large enough space to choose from to avoid repetitions) </a:t>
            </a:r>
            <a:r>
              <a:rPr lang="en" sz="3600" u="sng">
                <a:solidFill>
                  <a:srgbClr val="F4CCCC"/>
                </a:solidFill>
                <a:latin typeface="Comfortaa"/>
                <a:ea typeface="Comfortaa"/>
                <a:cs typeface="Comfortaa"/>
                <a:sym typeface="Comfortaa"/>
              </a:rPr>
              <a:t>or can be treated as a counter</a:t>
            </a:r>
            <a:r>
              <a:rPr lang="en" sz="3600">
                <a:solidFill>
                  <a:schemeClr val="lt2"/>
                </a:solidFill>
                <a:latin typeface="Comfortaa"/>
                <a:ea typeface="Comfortaa"/>
                <a:cs typeface="Comfortaa"/>
                <a:sym typeface="Comfortaa"/>
              </a:rPr>
              <a:t> (make sure it does not reset to 0 during the life of key)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30"/>
          <p:cNvPicPr preferRelativeResize="0"/>
          <p:nvPr/>
        </p:nvPicPr>
        <p:blipFill>
          <a:blip r:embed="rId3">
            <a:alphaModFix/>
          </a:blip>
          <a:stretch>
            <a:fillRect/>
          </a:stretch>
        </p:blipFill>
        <p:spPr>
          <a:xfrm>
            <a:off x="152400" y="1581725"/>
            <a:ext cx="8839199" cy="198003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1"/>
          <p:cNvSpPr txBox="1"/>
          <p:nvPr/>
        </p:nvSpPr>
        <p:spPr>
          <a:xfrm>
            <a:off x="0" y="1071750"/>
            <a:ext cx="91440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0">
                <a:solidFill>
                  <a:srgbClr val="D0E0E3"/>
                </a:solidFill>
                <a:latin typeface="Comfortaa Regular"/>
                <a:ea typeface="Comfortaa Regular"/>
                <a:cs typeface="Comfortaa Regular"/>
                <a:sym typeface="Comfortaa Regular"/>
              </a:rPr>
              <a:t>Building a</a:t>
            </a:r>
            <a:endParaRPr sz="6000">
              <a:solidFill>
                <a:srgbClr val="D0E0E3"/>
              </a:solidFill>
              <a:latin typeface="Comfortaa Regular"/>
              <a:ea typeface="Comfortaa Regular"/>
              <a:cs typeface="Comfortaa Regular"/>
              <a:sym typeface="Comfortaa Regular"/>
            </a:endParaRPr>
          </a:p>
          <a:p>
            <a:pPr indent="0" lvl="0" marL="0" rtl="0" algn="ctr">
              <a:spcBef>
                <a:spcPts val="0"/>
              </a:spcBef>
              <a:spcAft>
                <a:spcPts val="0"/>
              </a:spcAft>
              <a:buNone/>
            </a:pPr>
            <a:r>
              <a:rPr lang="en" sz="6000">
                <a:solidFill>
                  <a:srgbClr val="D0E0E3"/>
                </a:solidFill>
                <a:latin typeface="Comfortaa Regular"/>
                <a:ea typeface="Comfortaa Regular"/>
                <a:cs typeface="Comfortaa Regular"/>
                <a:sym typeface="Comfortaa Regular"/>
              </a:rPr>
              <a:t>Cipher Block Chain</a:t>
            </a:r>
            <a:endParaRPr sz="6000">
              <a:solidFill>
                <a:srgbClr val="D0E0E3"/>
              </a:solidFill>
              <a:latin typeface="Comfortaa Regular"/>
              <a:ea typeface="Comfortaa Regular"/>
              <a:cs typeface="Comfortaa Regular"/>
              <a:sym typeface="Comfortaa Regular"/>
            </a:endParaRPr>
          </a:p>
          <a:p>
            <a:pPr indent="0" lvl="0" marL="0" rtl="0" algn="ctr">
              <a:spcBef>
                <a:spcPts val="0"/>
              </a:spcBef>
              <a:spcAft>
                <a:spcPts val="0"/>
              </a:spcAft>
              <a:buNone/>
            </a:pPr>
            <a:r>
              <a:rPr lang="en" sz="6000">
                <a:solidFill>
                  <a:srgbClr val="D0E0E3"/>
                </a:solidFill>
                <a:latin typeface="Comfortaa Regular"/>
                <a:ea typeface="Comfortaa Regular"/>
                <a:cs typeface="Comfortaa Regular"/>
                <a:sym typeface="Comfortaa Regular"/>
              </a:rPr>
              <a:t>(CBC)</a:t>
            </a:r>
            <a:endParaRPr sz="6000">
              <a:solidFill>
                <a:srgbClr val="D0E0E3"/>
              </a:solidFill>
              <a:latin typeface="Comfortaa Regular"/>
              <a:ea typeface="Comfortaa Regular"/>
              <a:cs typeface="Comfortaa Regular"/>
              <a:sym typeface="Comfortaa Regul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0" y="1496550"/>
            <a:ext cx="9144000" cy="190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400">
                <a:solidFill>
                  <a:srgbClr val="D0E0E3"/>
                </a:solidFill>
                <a:latin typeface="Comfortaa Regular"/>
                <a:ea typeface="Comfortaa Regular"/>
                <a:cs typeface="Comfortaa Regular"/>
                <a:sym typeface="Comfortaa Regular"/>
              </a:rPr>
              <a:t>Review of PRF and PRP</a:t>
            </a:r>
            <a:endParaRPr sz="6400">
              <a:solidFill>
                <a:srgbClr val="D0E0E3"/>
              </a:solidFill>
              <a:latin typeface="Comfortaa Regular"/>
              <a:ea typeface="Comfortaa Regular"/>
              <a:cs typeface="Comfortaa Regular"/>
              <a:sym typeface="Comfortaa Regul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32"/>
          <p:cNvPicPr preferRelativeResize="0"/>
          <p:nvPr/>
        </p:nvPicPr>
        <p:blipFill>
          <a:blip r:embed="rId3">
            <a:alphaModFix/>
          </a:blip>
          <a:stretch>
            <a:fillRect/>
          </a:stretch>
        </p:blipFill>
        <p:spPr>
          <a:xfrm>
            <a:off x="152400" y="1219200"/>
            <a:ext cx="8839201" cy="3173324"/>
          </a:xfrm>
          <a:prstGeom prst="rect">
            <a:avLst/>
          </a:prstGeom>
          <a:noFill/>
          <a:ln>
            <a:noFill/>
          </a:ln>
        </p:spPr>
      </p:pic>
      <p:sp>
        <p:nvSpPr>
          <p:cNvPr id="162" name="Google Shape;162;p32"/>
          <p:cNvSpPr txBox="1"/>
          <p:nvPr/>
        </p:nvSpPr>
        <p:spPr>
          <a:xfrm>
            <a:off x="0" y="0"/>
            <a:ext cx="9144000" cy="140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2"/>
                </a:solidFill>
                <a:latin typeface="Comfortaa"/>
                <a:ea typeface="Comfortaa"/>
                <a:cs typeface="Comfortaa"/>
                <a:sym typeface="Comfortaa"/>
              </a:rPr>
              <a:t>A random IV (Initial Vector) is chosen and XOR’ed with the message block and then encrypted to obtain a ciphertext. This ciphertext acts as the IV for the next block.</a:t>
            </a:r>
            <a:endParaRPr sz="1800">
              <a:solidFill>
                <a:schemeClr val="lt2"/>
              </a:solidFill>
              <a:latin typeface="Comfortaa"/>
              <a:ea typeface="Comfortaa"/>
              <a:cs typeface="Comfortaa"/>
              <a:sym typeface="Comfortaa"/>
            </a:endParaRPr>
          </a:p>
          <a:p>
            <a:pPr indent="0" lvl="0" marL="0" rtl="0" algn="ctr">
              <a:spcBef>
                <a:spcPts val="0"/>
              </a:spcBef>
              <a:spcAft>
                <a:spcPts val="0"/>
              </a:spcAft>
              <a:buNone/>
            </a:pPr>
            <a:r>
              <a:rPr lang="en" sz="1800">
                <a:solidFill>
                  <a:schemeClr val="lt2"/>
                </a:solidFill>
                <a:latin typeface="Comfortaa"/>
                <a:ea typeface="Comfortaa"/>
                <a:cs typeface="Comfortaa"/>
                <a:sym typeface="Comfortaa"/>
              </a:rPr>
              <a:t>Finally, the IV is added to the ciphertext.</a:t>
            </a:r>
            <a:endParaRPr sz="1800">
              <a:solidFill>
                <a:schemeClr val="lt2"/>
              </a:solidFill>
              <a:latin typeface="Comfortaa"/>
              <a:ea typeface="Comfortaa"/>
              <a:cs typeface="Comfortaa"/>
              <a:sym typeface="Comfortaa"/>
            </a:endParaRPr>
          </a:p>
        </p:txBody>
      </p:sp>
      <p:sp>
        <p:nvSpPr>
          <p:cNvPr id="163" name="Google Shape;163;p32"/>
          <p:cNvSpPr txBox="1"/>
          <p:nvPr/>
        </p:nvSpPr>
        <p:spPr>
          <a:xfrm>
            <a:off x="0" y="4375825"/>
            <a:ext cx="9144000" cy="69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2"/>
                </a:solidFill>
                <a:latin typeface="Comfortaa"/>
                <a:ea typeface="Comfortaa"/>
                <a:cs typeface="Comfortaa"/>
                <a:sym typeface="Comfortaa"/>
              </a:rPr>
              <a:t>AES can encrypt at most 2^48 blocks using this method before the security is compromised (life of key)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3"/>
          <p:cNvSpPr txBox="1"/>
          <p:nvPr/>
        </p:nvSpPr>
        <p:spPr>
          <a:xfrm>
            <a:off x="0" y="1379700"/>
            <a:ext cx="9144000" cy="238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0">
                <a:solidFill>
                  <a:srgbClr val="D0E0E3"/>
                </a:solidFill>
                <a:latin typeface="Comfortaa Regular"/>
                <a:ea typeface="Comfortaa Regular"/>
                <a:cs typeface="Comfortaa Regular"/>
                <a:sym typeface="Comfortaa Regular"/>
              </a:rPr>
              <a:t>Randomized</a:t>
            </a:r>
            <a:endParaRPr sz="6000">
              <a:solidFill>
                <a:srgbClr val="D0E0E3"/>
              </a:solidFill>
              <a:latin typeface="Comfortaa Regular"/>
              <a:ea typeface="Comfortaa Regular"/>
              <a:cs typeface="Comfortaa Regular"/>
              <a:sym typeface="Comfortaa Regular"/>
            </a:endParaRPr>
          </a:p>
          <a:p>
            <a:pPr indent="0" lvl="0" marL="0" rtl="0" algn="ctr">
              <a:spcBef>
                <a:spcPts val="0"/>
              </a:spcBef>
              <a:spcAft>
                <a:spcPts val="0"/>
              </a:spcAft>
              <a:buNone/>
            </a:pPr>
            <a:r>
              <a:rPr lang="en" sz="6000">
                <a:solidFill>
                  <a:srgbClr val="D0E0E3"/>
                </a:solidFill>
                <a:latin typeface="Comfortaa Regular"/>
                <a:ea typeface="Comfortaa Regular"/>
                <a:cs typeface="Comfortaa Regular"/>
                <a:sym typeface="Comfortaa Regular"/>
              </a:rPr>
              <a:t>Counter-mode</a:t>
            </a:r>
            <a:endParaRPr sz="6000">
              <a:solidFill>
                <a:srgbClr val="D0E0E3"/>
              </a:solidFill>
              <a:latin typeface="Comfortaa Regular"/>
              <a:ea typeface="Comfortaa Regular"/>
              <a:cs typeface="Comfortaa Regular"/>
              <a:sym typeface="Comfortaa Regul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34"/>
          <p:cNvPicPr preferRelativeResize="0"/>
          <p:nvPr/>
        </p:nvPicPr>
        <p:blipFill>
          <a:blip r:embed="rId3">
            <a:alphaModFix/>
          </a:blip>
          <a:stretch>
            <a:fillRect/>
          </a:stretch>
        </p:blipFill>
        <p:spPr>
          <a:xfrm>
            <a:off x="152400" y="2266950"/>
            <a:ext cx="8839199" cy="1895266"/>
          </a:xfrm>
          <a:prstGeom prst="rect">
            <a:avLst/>
          </a:prstGeom>
          <a:noFill/>
          <a:ln>
            <a:noFill/>
          </a:ln>
        </p:spPr>
      </p:pic>
      <p:sp>
        <p:nvSpPr>
          <p:cNvPr id="174" name="Google Shape;174;p34"/>
          <p:cNvSpPr txBox="1"/>
          <p:nvPr/>
        </p:nvSpPr>
        <p:spPr>
          <a:xfrm>
            <a:off x="0" y="140625"/>
            <a:ext cx="9144000" cy="212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2"/>
                </a:solidFill>
                <a:latin typeface="Comfortaa"/>
                <a:ea typeface="Comfortaa"/>
                <a:cs typeface="Comfortaa"/>
                <a:sym typeface="Comfortaa"/>
              </a:rPr>
              <a:t>Here F(X,Y) is PRF.</a:t>
            </a:r>
            <a:endParaRPr sz="1800">
              <a:solidFill>
                <a:schemeClr val="lt2"/>
              </a:solidFill>
              <a:latin typeface="Comfortaa"/>
              <a:ea typeface="Comfortaa"/>
              <a:cs typeface="Comfortaa"/>
              <a:sym typeface="Comfortaa"/>
            </a:endParaRPr>
          </a:p>
          <a:p>
            <a:pPr indent="0" lvl="0" marL="0" rtl="0" algn="l">
              <a:spcBef>
                <a:spcPts val="0"/>
              </a:spcBef>
              <a:spcAft>
                <a:spcPts val="0"/>
              </a:spcAft>
              <a:buNone/>
            </a:pPr>
            <a:r>
              <a:t/>
            </a:r>
            <a:endParaRPr sz="1800">
              <a:solidFill>
                <a:schemeClr val="lt2"/>
              </a:solidFill>
              <a:latin typeface="Comfortaa"/>
              <a:ea typeface="Comfortaa"/>
              <a:cs typeface="Comfortaa"/>
              <a:sym typeface="Comfortaa"/>
            </a:endParaRPr>
          </a:p>
          <a:p>
            <a:pPr indent="0" lvl="0" marL="0" rtl="0" algn="ctr">
              <a:spcBef>
                <a:spcPts val="0"/>
              </a:spcBef>
              <a:spcAft>
                <a:spcPts val="0"/>
              </a:spcAft>
              <a:buNone/>
            </a:pPr>
            <a:r>
              <a:rPr lang="en" sz="1800">
                <a:solidFill>
                  <a:schemeClr val="lt2"/>
                </a:solidFill>
                <a:latin typeface="Comfortaa"/>
                <a:ea typeface="Comfortaa"/>
                <a:cs typeface="Comfortaa"/>
                <a:sym typeface="Comfortaa"/>
              </a:rPr>
              <a:t>A random IV (Initial Vector) is chosen for every message (not message block) and encrypted with the secret key and then XOR’ed with the message block. </a:t>
            </a:r>
            <a:endParaRPr sz="1800">
              <a:solidFill>
                <a:schemeClr val="lt2"/>
              </a:solidFill>
              <a:latin typeface="Comfortaa"/>
              <a:ea typeface="Comfortaa"/>
              <a:cs typeface="Comfortaa"/>
              <a:sym typeface="Comfortaa"/>
            </a:endParaRPr>
          </a:p>
          <a:p>
            <a:pPr indent="0" lvl="0" marL="0" rtl="0" algn="ctr">
              <a:spcBef>
                <a:spcPts val="0"/>
              </a:spcBef>
              <a:spcAft>
                <a:spcPts val="0"/>
              </a:spcAft>
              <a:buNone/>
            </a:pPr>
            <a:r>
              <a:rPr lang="en" sz="1800">
                <a:solidFill>
                  <a:schemeClr val="lt2"/>
                </a:solidFill>
                <a:latin typeface="Comfortaa"/>
                <a:ea typeface="Comfortaa"/>
                <a:cs typeface="Comfortaa"/>
                <a:sym typeface="Comfortaa"/>
              </a:rPr>
              <a:t>For the next block, the IV increases by 1</a:t>
            </a:r>
            <a:endParaRPr sz="1800">
              <a:solidFill>
                <a:schemeClr val="lt2"/>
              </a:solidFill>
              <a:latin typeface="Comfortaa"/>
              <a:ea typeface="Comfortaa"/>
              <a:cs typeface="Comfortaa"/>
              <a:sym typeface="Comfortaa"/>
            </a:endParaRPr>
          </a:p>
          <a:p>
            <a:pPr indent="0" lvl="0" marL="0" rtl="0" algn="ctr">
              <a:spcBef>
                <a:spcPts val="0"/>
              </a:spcBef>
              <a:spcAft>
                <a:spcPts val="0"/>
              </a:spcAft>
              <a:buNone/>
            </a:pPr>
            <a:r>
              <a:t/>
            </a:r>
            <a:endParaRPr sz="1800">
              <a:solidFill>
                <a:schemeClr val="lt2"/>
              </a:solidFill>
              <a:latin typeface="Comfortaa"/>
              <a:ea typeface="Comfortaa"/>
              <a:cs typeface="Comfortaa"/>
              <a:sym typeface="Comfortaa"/>
            </a:endParaRPr>
          </a:p>
          <a:p>
            <a:pPr indent="0" lvl="0" marL="0" rtl="0" algn="ctr">
              <a:spcBef>
                <a:spcPts val="0"/>
              </a:spcBef>
              <a:spcAft>
                <a:spcPts val="0"/>
              </a:spcAft>
              <a:buNone/>
            </a:pPr>
            <a:r>
              <a:rPr lang="en" sz="1800">
                <a:solidFill>
                  <a:schemeClr val="lt2"/>
                </a:solidFill>
                <a:latin typeface="Comfortaa"/>
                <a:ea typeface="Comfortaa"/>
                <a:cs typeface="Comfortaa"/>
                <a:sym typeface="Comfortaa"/>
              </a:rPr>
              <a:t>*This way, each block is independent and allows parallel processing</a:t>
            </a:r>
            <a:endParaRPr sz="1800">
              <a:solidFill>
                <a:schemeClr val="lt2"/>
              </a:solidFill>
              <a:latin typeface="Comfortaa"/>
              <a:ea typeface="Comfortaa"/>
              <a:cs typeface="Comfortaa"/>
              <a:sym typeface="Comfortaa"/>
            </a:endParaRPr>
          </a:p>
        </p:txBody>
      </p:sp>
      <p:sp>
        <p:nvSpPr>
          <p:cNvPr id="175" name="Google Shape;175;p34"/>
          <p:cNvSpPr txBox="1"/>
          <p:nvPr/>
        </p:nvSpPr>
        <p:spPr>
          <a:xfrm>
            <a:off x="0" y="4375825"/>
            <a:ext cx="9144000" cy="69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2"/>
                </a:solidFill>
                <a:latin typeface="Comfortaa"/>
                <a:ea typeface="Comfortaa"/>
                <a:cs typeface="Comfortaa"/>
                <a:sym typeface="Comfortaa"/>
              </a:rPr>
              <a:t>AES can encrypt at most 2^64 blocks using this method before the security is compromised (life of key)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35"/>
          <p:cNvPicPr preferRelativeResize="0"/>
          <p:nvPr/>
        </p:nvPicPr>
        <p:blipFill>
          <a:blip r:embed="rId3">
            <a:alphaModFix/>
          </a:blip>
          <a:stretch>
            <a:fillRect/>
          </a:stretch>
        </p:blipFill>
        <p:spPr>
          <a:xfrm>
            <a:off x="152400" y="770850"/>
            <a:ext cx="8839202" cy="3387873"/>
          </a:xfrm>
          <a:prstGeom prst="rect">
            <a:avLst/>
          </a:prstGeom>
          <a:noFill/>
          <a:ln>
            <a:noFill/>
          </a:ln>
        </p:spPr>
      </p:pic>
      <p:sp>
        <p:nvSpPr>
          <p:cNvPr id="181" name="Google Shape;181;p35"/>
          <p:cNvSpPr txBox="1"/>
          <p:nvPr/>
        </p:nvSpPr>
        <p:spPr>
          <a:xfrm>
            <a:off x="24150" y="0"/>
            <a:ext cx="9095700" cy="62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D0E0E3"/>
                </a:solidFill>
                <a:latin typeface="Comfortaa Regular"/>
                <a:ea typeface="Comfortaa Regular"/>
                <a:cs typeface="Comfortaa Regular"/>
                <a:sym typeface="Comfortaa Regular"/>
              </a:rPr>
              <a:t>CBC vs Counter-mode</a:t>
            </a:r>
            <a:endParaRPr sz="3000"/>
          </a:p>
        </p:txBody>
      </p:sp>
      <p:sp>
        <p:nvSpPr>
          <p:cNvPr id="182" name="Google Shape;182;p35"/>
          <p:cNvSpPr txBox="1"/>
          <p:nvPr/>
        </p:nvSpPr>
        <p:spPr>
          <a:xfrm>
            <a:off x="24150" y="4351600"/>
            <a:ext cx="9095700" cy="62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D0E0E3"/>
                </a:solidFill>
                <a:latin typeface="Comfortaa Regular"/>
                <a:ea typeface="Comfortaa Regular"/>
                <a:cs typeface="Comfortaa Regular"/>
                <a:sym typeface="Comfortaa Regular"/>
              </a:rPr>
              <a:t>Counter mode is better</a:t>
            </a:r>
            <a:endParaRPr sz="3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6"/>
          <p:cNvSpPr txBox="1"/>
          <p:nvPr/>
        </p:nvSpPr>
        <p:spPr>
          <a:xfrm>
            <a:off x="0" y="996300"/>
            <a:ext cx="9144000" cy="315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0">
                <a:solidFill>
                  <a:srgbClr val="D0E0E3"/>
                </a:solidFill>
                <a:latin typeface="Comfortaa Regular"/>
                <a:ea typeface="Comfortaa Regular"/>
                <a:cs typeface="Comfortaa Regular"/>
                <a:sym typeface="Comfortaa Regular"/>
              </a:rPr>
              <a:t>None of these</a:t>
            </a:r>
            <a:endParaRPr sz="6000">
              <a:solidFill>
                <a:srgbClr val="D0E0E3"/>
              </a:solidFill>
              <a:latin typeface="Comfortaa Regular"/>
              <a:ea typeface="Comfortaa Regular"/>
              <a:cs typeface="Comfortaa Regular"/>
              <a:sym typeface="Comfortaa Regular"/>
            </a:endParaRPr>
          </a:p>
          <a:p>
            <a:pPr indent="0" lvl="0" marL="0" rtl="0" algn="ctr">
              <a:spcBef>
                <a:spcPts val="0"/>
              </a:spcBef>
              <a:spcAft>
                <a:spcPts val="0"/>
              </a:spcAft>
              <a:buNone/>
            </a:pPr>
            <a:r>
              <a:rPr lang="en" sz="6000">
                <a:solidFill>
                  <a:srgbClr val="D0E0E3"/>
                </a:solidFill>
                <a:latin typeface="Comfortaa Regular"/>
                <a:ea typeface="Comfortaa Regular"/>
                <a:cs typeface="Comfortaa Regular"/>
                <a:sym typeface="Comfortaa Regular"/>
              </a:rPr>
              <a:t>Provide Data</a:t>
            </a:r>
            <a:endParaRPr sz="6000">
              <a:solidFill>
                <a:srgbClr val="D0E0E3"/>
              </a:solidFill>
              <a:latin typeface="Comfortaa Regular"/>
              <a:ea typeface="Comfortaa Regular"/>
              <a:cs typeface="Comfortaa Regular"/>
              <a:sym typeface="Comfortaa Regular"/>
            </a:endParaRPr>
          </a:p>
          <a:p>
            <a:pPr indent="0" lvl="0" marL="0" rtl="0" algn="ctr">
              <a:spcBef>
                <a:spcPts val="0"/>
              </a:spcBef>
              <a:spcAft>
                <a:spcPts val="0"/>
              </a:spcAft>
              <a:buNone/>
            </a:pPr>
            <a:r>
              <a:rPr lang="en" sz="6000">
                <a:solidFill>
                  <a:srgbClr val="D0E0E3"/>
                </a:solidFill>
                <a:latin typeface="Comfortaa Regular"/>
                <a:ea typeface="Comfortaa Regular"/>
                <a:cs typeface="Comfortaa Regular"/>
                <a:sym typeface="Comfortaa Regular"/>
              </a:rPr>
              <a:t>Integrity</a:t>
            </a:r>
            <a:endParaRPr sz="6000">
              <a:solidFill>
                <a:srgbClr val="D0E0E3"/>
              </a:solidFill>
              <a:latin typeface="Comfortaa Regular"/>
              <a:ea typeface="Comfortaa Regular"/>
              <a:cs typeface="Comfortaa Regular"/>
              <a:sym typeface="Comfortaa Regul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idx="1" type="body"/>
          </p:nvPr>
        </p:nvSpPr>
        <p:spPr>
          <a:xfrm>
            <a:off x="25" y="1496550"/>
            <a:ext cx="9144000" cy="269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omfortaa"/>
                <a:ea typeface="Comfortaa"/>
                <a:cs typeface="Comfortaa"/>
                <a:sym typeface="Comfortaa"/>
              </a:rPr>
              <a:t>Pseudo Random Function (PRF) defined over (K,X,Y):</a:t>
            </a:r>
            <a:endParaRPr sz="2400">
              <a:latin typeface="Comfortaa"/>
              <a:ea typeface="Comfortaa"/>
              <a:cs typeface="Comfortaa"/>
              <a:sym typeface="Comfortaa"/>
            </a:endParaRPr>
          </a:p>
          <a:p>
            <a:pPr indent="0" lvl="0" marL="0" rtl="0" algn="ctr">
              <a:spcBef>
                <a:spcPts val="1600"/>
              </a:spcBef>
              <a:spcAft>
                <a:spcPts val="0"/>
              </a:spcAft>
              <a:buNone/>
            </a:pPr>
            <a:r>
              <a:rPr lang="en" sz="2400">
                <a:latin typeface="Comfortaa"/>
                <a:ea typeface="Comfortaa"/>
                <a:cs typeface="Comfortaa"/>
                <a:sym typeface="Comfortaa"/>
              </a:rPr>
              <a:t>F(K, X) ---&gt; Y</a:t>
            </a:r>
            <a:endParaRPr sz="2400">
              <a:latin typeface="Comfortaa"/>
              <a:ea typeface="Comfortaa"/>
              <a:cs typeface="Comfortaa"/>
              <a:sym typeface="Comfortaa"/>
            </a:endParaRPr>
          </a:p>
          <a:p>
            <a:pPr indent="0" lvl="0" marL="0" rtl="0" algn="ctr">
              <a:spcBef>
                <a:spcPts val="1600"/>
              </a:spcBef>
              <a:spcAft>
                <a:spcPts val="1600"/>
              </a:spcAft>
              <a:buNone/>
            </a:pPr>
            <a:r>
              <a:rPr lang="en" sz="2400">
                <a:latin typeface="Comfortaa"/>
                <a:ea typeface="Comfortaa"/>
                <a:cs typeface="Comfortaa"/>
                <a:sym typeface="Comfortaa"/>
              </a:rPr>
              <a:t>such that exists “efficient” algorithm to evaluate F(k,x)</a:t>
            </a:r>
            <a:endParaRPr sz="2400">
              <a:latin typeface="Comfortaa"/>
              <a:ea typeface="Comfortaa"/>
              <a:cs typeface="Comfortaa"/>
              <a:sym typeface="Comfortaa"/>
            </a:endParaRPr>
          </a:p>
        </p:txBody>
      </p:sp>
      <p:sp>
        <p:nvSpPr>
          <p:cNvPr id="65" name="Google Shape;65;p15"/>
          <p:cNvSpPr txBox="1"/>
          <p:nvPr/>
        </p:nvSpPr>
        <p:spPr>
          <a:xfrm>
            <a:off x="0" y="152400"/>
            <a:ext cx="9095700" cy="15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400">
                <a:solidFill>
                  <a:srgbClr val="D0E0E3"/>
                </a:solidFill>
                <a:latin typeface="Comfortaa Regular"/>
                <a:ea typeface="Comfortaa Regular"/>
                <a:cs typeface="Comfortaa Regular"/>
                <a:sym typeface="Comfortaa Regular"/>
              </a:rPr>
              <a:t>PRF</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nvSpPr>
        <p:spPr>
          <a:xfrm>
            <a:off x="0" y="152400"/>
            <a:ext cx="9095700" cy="112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400">
                <a:solidFill>
                  <a:srgbClr val="D0E0E3"/>
                </a:solidFill>
                <a:latin typeface="Comfortaa Regular"/>
                <a:ea typeface="Comfortaa Regular"/>
                <a:cs typeface="Comfortaa Regular"/>
                <a:sym typeface="Comfortaa Regular"/>
              </a:rPr>
              <a:t>PRP</a:t>
            </a:r>
            <a:endParaRPr/>
          </a:p>
        </p:txBody>
      </p:sp>
      <p:sp>
        <p:nvSpPr>
          <p:cNvPr id="71" name="Google Shape;71;p16"/>
          <p:cNvSpPr txBox="1"/>
          <p:nvPr/>
        </p:nvSpPr>
        <p:spPr>
          <a:xfrm>
            <a:off x="0" y="1112100"/>
            <a:ext cx="9144000" cy="34218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None/>
            </a:pPr>
            <a:r>
              <a:rPr lang="en" sz="2400">
                <a:solidFill>
                  <a:schemeClr val="lt2"/>
                </a:solidFill>
                <a:latin typeface="Comfortaa"/>
                <a:ea typeface="Comfortaa"/>
                <a:cs typeface="Comfortaa"/>
                <a:sym typeface="Comfortaa"/>
              </a:rPr>
              <a:t>Pseudo Random Permutation (PRP) i</a:t>
            </a:r>
            <a:r>
              <a:rPr lang="en" sz="2400">
                <a:solidFill>
                  <a:schemeClr val="lt2"/>
                </a:solidFill>
                <a:latin typeface="Comfortaa"/>
                <a:ea typeface="Comfortaa"/>
                <a:cs typeface="Comfortaa"/>
                <a:sym typeface="Comfortaa"/>
              </a:rPr>
              <a:t>s a PRF along with the following properties:</a:t>
            </a:r>
            <a:endParaRPr sz="2400">
              <a:solidFill>
                <a:schemeClr val="lt2"/>
              </a:solidFill>
              <a:latin typeface="Comfortaa"/>
              <a:ea typeface="Comfortaa"/>
              <a:cs typeface="Comfortaa"/>
              <a:sym typeface="Comfortaa"/>
            </a:endParaRPr>
          </a:p>
          <a:p>
            <a:pPr indent="457200" lvl="0" marL="0" marR="0" rtl="0" algn="l">
              <a:lnSpc>
                <a:spcPct val="100000"/>
              </a:lnSpc>
              <a:spcBef>
                <a:spcPts val="0"/>
              </a:spcBef>
              <a:spcAft>
                <a:spcPts val="0"/>
              </a:spcAft>
              <a:buNone/>
            </a:pPr>
            <a:r>
              <a:t/>
            </a:r>
            <a:endParaRPr sz="2400">
              <a:solidFill>
                <a:schemeClr val="lt2"/>
              </a:solidFill>
              <a:latin typeface="Comfortaa"/>
              <a:ea typeface="Comfortaa"/>
              <a:cs typeface="Comfortaa"/>
              <a:sym typeface="Comfortaa"/>
            </a:endParaRPr>
          </a:p>
          <a:p>
            <a:pPr indent="0" lvl="0" marL="457200" marR="0" rtl="0" algn="l">
              <a:lnSpc>
                <a:spcPct val="100000"/>
              </a:lnSpc>
              <a:spcBef>
                <a:spcPts val="0"/>
              </a:spcBef>
              <a:spcAft>
                <a:spcPts val="0"/>
              </a:spcAft>
              <a:buNone/>
            </a:pPr>
            <a:r>
              <a:rPr lang="en" sz="2400">
                <a:solidFill>
                  <a:schemeClr val="lt2"/>
                </a:solidFill>
                <a:latin typeface="Comfortaa"/>
                <a:ea typeface="Comfortaa"/>
                <a:cs typeface="Comfortaa"/>
                <a:sym typeface="Comfortaa"/>
              </a:rPr>
              <a:t>1. Exists “efficient” deterministic algorithm to evaluate  E(k,x)</a:t>
            </a:r>
            <a:endParaRPr sz="2400">
              <a:solidFill>
                <a:schemeClr val="lt2"/>
              </a:solidFill>
              <a:latin typeface="Comfortaa"/>
              <a:ea typeface="Comfortaa"/>
              <a:cs typeface="Comfortaa"/>
              <a:sym typeface="Comfortaa"/>
            </a:endParaRPr>
          </a:p>
          <a:p>
            <a:pPr indent="0" lvl="0" marL="0" marR="0" rtl="0" algn="l">
              <a:lnSpc>
                <a:spcPct val="100000"/>
              </a:lnSpc>
              <a:spcBef>
                <a:spcPts val="0"/>
              </a:spcBef>
              <a:spcAft>
                <a:spcPts val="0"/>
              </a:spcAft>
              <a:buNone/>
            </a:pPr>
            <a:r>
              <a:rPr lang="en" sz="2400">
                <a:solidFill>
                  <a:schemeClr val="lt2"/>
                </a:solidFill>
                <a:latin typeface="Comfortaa"/>
                <a:ea typeface="Comfortaa"/>
                <a:cs typeface="Comfortaa"/>
                <a:sym typeface="Comfortaa"/>
              </a:rPr>
              <a:t>   	</a:t>
            </a:r>
            <a:endParaRPr sz="2400">
              <a:solidFill>
                <a:schemeClr val="lt2"/>
              </a:solidFill>
              <a:latin typeface="Comfortaa"/>
              <a:ea typeface="Comfortaa"/>
              <a:cs typeface="Comfortaa"/>
              <a:sym typeface="Comfortaa"/>
            </a:endParaRPr>
          </a:p>
          <a:p>
            <a:pPr indent="457200" lvl="0" marL="0" marR="0" rtl="0" algn="l">
              <a:lnSpc>
                <a:spcPct val="100000"/>
              </a:lnSpc>
              <a:spcBef>
                <a:spcPts val="0"/>
              </a:spcBef>
              <a:spcAft>
                <a:spcPts val="0"/>
              </a:spcAft>
              <a:buNone/>
            </a:pPr>
            <a:r>
              <a:rPr lang="en" sz="2400">
                <a:solidFill>
                  <a:schemeClr val="lt2"/>
                </a:solidFill>
                <a:latin typeface="Comfortaa"/>
                <a:ea typeface="Comfortaa"/>
                <a:cs typeface="Comfortaa"/>
                <a:sym typeface="Comfortaa"/>
              </a:rPr>
              <a:t>2. The function   E(k, x)   is  one-to-one</a:t>
            </a:r>
            <a:endParaRPr sz="2400">
              <a:solidFill>
                <a:schemeClr val="lt2"/>
              </a:solidFill>
              <a:latin typeface="Comfortaa"/>
              <a:ea typeface="Comfortaa"/>
              <a:cs typeface="Comfortaa"/>
              <a:sym typeface="Comfortaa"/>
            </a:endParaRPr>
          </a:p>
          <a:p>
            <a:pPr indent="0" lvl="0" marL="0" marR="0" rtl="0" algn="l">
              <a:lnSpc>
                <a:spcPct val="100000"/>
              </a:lnSpc>
              <a:spcBef>
                <a:spcPts val="0"/>
              </a:spcBef>
              <a:spcAft>
                <a:spcPts val="0"/>
              </a:spcAft>
              <a:buNone/>
            </a:pPr>
            <a:r>
              <a:rPr lang="en" sz="2400">
                <a:solidFill>
                  <a:schemeClr val="lt2"/>
                </a:solidFill>
                <a:latin typeface="Comfortaa"/>
                <a:ea typeface="Comfortaa"/>
                <a:cs typeface="Comfortaa"/>
                <a:sym typeface="Comfortaa"/>
              </a:rPr>
              <a:t>   	</a:t>
            </a:r>
            <a:endParaRPr sz="2400">
              <a:solidFill>
                <a:schemeClr val="lt2"/>
              </a:solidFill>
              <a:latin typeface="Comfortaa"/>
              <a:ea typeface="Comfortaa"/>
              <a:cs typeface="Comfortaa"/>
              <a:sym typeface="Comfortaa"/>
            </a:endParaRPr>
          </a:p>
          <a:p>
            <a:pPr indent="457200" lvl="0" marL="0" marR="0" rtl="0" algn="l">
              <a:lnSpc>
                <a:spcPct val="100000"/>
              </a:lnSpc>
              <a:spcBef>
                <a:spcPts val="0"/>
              </a:spcBef>
              <a:spcAft>
                <a:spcPts val="0"/>
              </a:spcAft>
              <a:buNone/>
            </a:pPr>
            <a:r>
              <a:rPr lang="en" sz="2400">
                <a:solidFill>
                  <a:schemeClr val="lt2"/>
                </a:solidFill>
                <a:latin typeface="Comfortaa"/>
                <a:ea typeface="Comfortaa"/>
                <a:cs typeface="Comfortaa"/>
                <a:sym typeface="Comfortaa"/>
              </a:rPr>
              <a:t>3. Exists “efficient” inversion algorithm   D(k,x)</a:t>
            </a:r>
            <a:endParaRPr>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nvSpPr>
        <p:spPr>
          <a:xfrm>
            <a:off x="0" y="152400"/>
            <a:ext cx="9095700" cy="112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400">
                <a:solidFill>
                  <a:srgbClr val="D0E0E3"/>
                </a:solidFill>
                <a:latin typeface="Comfortaa Regular"/>
                <a:ea typeface="Comfortaa Regular"/>
                <a:cs typeface="Comfortaa Regular"/>
                <a:sym typeface="Comfortaa Regular"/>
              </a:rPr>
              <a:t>Secure </a:t>
            </a:r>
            <a:r>
              <a:rPr lang="en" sz="6400">
                <a:solidFill>
                  <a:srgbClr val="D0E0E3"/>
                </a:solidFill>
                <a:latin typeface="Comfortaa Regular"/>
                <a:ea typeface="Comfortaa Regular"/>
                <a:cs typeface="Comfortaa Regular"/>
                <a:sym typeface="Comfortaa Regular"/>
              </a:rPr>
              <a:t>PRF</a:t>
            </a:r>
            <a:endParaRPr/>
          </a:p>
        </p:txBody>
      </p:sp>
      <p:sp>
        <p:nvSpPr>
          <p:cNvPr id="77" name="Google Shape;77;p17"/>
          <p:cNvSpPr txBox="1"/>
          <p:nvPr/>
        </p:nvSpPr>
        <p:spPr>
          <a:xfrm>
            <a:off x="0" y="1188300"/>
            <a:ext cx="9144000" cy="34218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None/>
            </a:pPr>
            <a:r>
              <a:rPr lang="en" sz="2400">
                <a:solidFill>
                  <a:schemeClr val="lt2"/>
                </a:solidFill>
                <a:latin typeface="Comfortaa"/>
                <a:ea typeface="Comfortaa"/>
                <a:cs typeface="Comfortaa"/>
                <a:sym typeface="Comfortaa"/>
              </a:rPr>
              <a:t>A PRF with a fixed key K is said to be secure if it is indistinguishable from a randomly selected function from the entire space.</a:t>
            </a:r>
            <a:endParaRPr sz="2400">
              <a:solidFill>
                <a:schemeClr val="lt2"/>
              </a:solidFill>
              <a:latin typeface="Comfortaa"/>
              <a:ea typeface="Comfortaa"/>
              <a:cs typeface="Comfortaa"/>
              <a:sym typeface="Comfortaa"/>
            </a:endParaRPr>
          </a:p>
          <a:p>
            <a:pPr indent="0" lvl="0" marL="457200" marR="0" rtl="0" algn="l">
              <a:lnSpc>
                <a:spcPct val="100000"/>
              </a:lnSpc>
              <a:spcBef>
                <a:spcPts val="0"/>
              </a:spcBef>
              <a:spcAft>
                <a:spcPts val="0"/>
              </a:spcAft>
              <a:buNone/>
            </a:pPr>
            <a:r>
              <a:t/>
            </a:r>
            <a:endParaRPr sz="2400">
              <a:solidFill>
                <a:schemeClr val="lt2"/>
              </a:solidFill>
              <a:latin typeface="Comfortaa"/>
              <a:ea typeface="Comfortaa"/>
              <a:cs typeface="Comfortaa"/>
              <a:sym typeface="Comfortaa"/>
            </a:endParaRPr>
          </a:p>
          <a:p>
            <a:pPr indent="0" lvl="0" marL="457200" marR="0" rtl="0" algn="l">
              <a:lnSpc>
                <a:spcPct val="100000"/>
              </a:lnSpc>
              <a:spcBef>
                <a:spcPts val="0"/>
              </a:spcBef>
              <a:spcAft>
                <a:spcPts val="0"/>
              </a:spcAft>
              <a:buNone/>
            </a:pPr>
            <a:r>
              <a:rPr lang="en" sz="2400">
                <a:solidFill>
                  <a:schemeClr val="lt2"/>
                </a:solidFill>
                <a:latin typeface="Comfortaa"/>
                <a:ea typeface="Comfortaa"/>
                <a:cs typeface="Comfortaa"/>
                <a:sym typeface="Comfortaa"/>
              </a:rPr>
              <a:t>For example: </a:t>
            </a:r>
            <a:endParaRPr sz="2400">
              <a:solidFill>
                <a:schemeClr val="lt2"/>
              </a:solidFill>
              <a:latin typeface="Comfortaa"/>
              <a:ea typeface="Comfortaa"/>
              <a:cs typeface="Comfortaa"/>
              <a:sym typeface="Comfortaa"/>
            </a:endParaRPr>
          </a:p>
          <a:p>
            <a:pPr indent="0" lvl="0" marL="457200" marR="0" rtl="0" algn="l">
              <a:lnSpc>
                <a:spcPct val="100000"/>
              </a:lnSpc>
              <a:spcBef>
                <a:spcPts val="0"/>
              </a:spcBef>
              <a:spcAft>
                <a:spcPts val="0"/>
              </a:spcAft>
              <a:buNone/>
            </a:pPr>
            <a:r>
              <a:t/>
            </a:r>
            <a:endParaRPr sz="2400">
              <a:solidFill>
                <a:schemeClr val="lt2"/>
              </a:solidFill>
              <a:latin typeface="Comfortaa"/>
              <a:ea typeface="Comfortaa"/>
              <a:cs typeface="Comfortaa"/>
              <a:sym typeface="Comfortaa"/>
            </a:endParaRPr>
          </a:p>
          <a:p>
            <a:pPr indent="0" lvl="0" marL="457200" marR="0" rtl="0" algn="l">
              <a:lnSpc>
                <a:spcPct val="100000"/>
              </a:lnSpc>
              <a:spcBef>
                <a:spcPts val="0"/>
              </a:spcBef>
              <a:spcAft>
                <a:spcPts val="0"/>
              </a:spcAft>
              <a:buNone/>
            </a:pPr>
            <a:r>
              <a:rPr lang="en" sz="2400">
                <a:solidFill>
                  <a:schemeClr val="lt2"/>
                </a:solidFill>
                <a:latin typeface="Comfortaa"/>
                <a:ea typeface="Comfortaa"/>
                <a:cs typeface="Comfortaa"/>
                <a:sym typeface="Comfortaa"/>
              </a:rPr>
              <a:t>No.of PRF functions for AES =(2^128)^(2^128)</a:t>
            </a:r>
            <a:endParaRPr sz="2400">
              <a:solidFill>
                <a:schemeClr val="lt2"/>
              </a:solidFill>
              <a:latin typeface="Comfortaa"/>
              <a:ea typeface="Comfortaa"/>
              <a:cs typeface="Comfortaa"/>
              <a:sym typeface="Comfortaa"/>
            </a:endParaRPr>
          </a:p>
          <a:p>
            <a:pPr indent="0" lvl="0" marL="457200" marR="0" rtl="0" algn="l">
              <a:lnSpc>
                <a:spcPct val="100000"/>
              </a:lnSpc>
              <a:spcBef>
                <a:spcPts val="0"/>
              </a:spcBef>
              <a:spcAft>
                <a:spcPts val="0"/>
              </a:spcAft>
              <a:buNone/>
            </a:pPr>
            <a:r>
              <a:rPr lang="en" sz="2400">
                <a:solidFill>
                  <a:schemeClr val="lt2"/>
                </a:solidFill>
                <a:latin typeface="Comfortaa"/>
                <a:ea typeface="Comfortaa"/>
                <a:cs typeface="Comfortaa"/>
                <a:sym typeface="Comfortaa"/>
              </a:rPr>
              <a:t>No.of PRF functions with fixed key; K = (2^128)</a:t>
            </a:r>
            <a:endParaRPr sz="2400">
              <a:solidFill>
                <a:schemeClr val="lt2"/>
              </a:solidFill>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nvSpPr>
        <p:spPr>
          <a:xfrm>
            <a:off x="24150" y="0"/>
            <a:ext cx="9095700" cy="112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400">
                <a:solidFill>
                  <a:srgbClr val="D0E0E3"/>
                </a:solidFill>
                <a:latin typeface="Comfortaa Regular"/>
                <a:ea typeface="Comfortaa Regular"/>
                <a:cs typeface="Comfortaa Regular"/>
                <a:sym typeface="Comfortaa Regular"/>
              </a:rPr>
              <a:t>Incorrect use of PRP</a:t>
            </a:r>
            <a:endParaRPr/>
          </a:p>
        </p:txBody>
      </p:sp>
      <p:pic>
        <p:nvPicPr>
          <p:cNvPr id="83" name="Google Shape;83;p18"/>
          <p:cNvPicPr preferRelativeResize="0"/>
          <p:nvPr/>
        </p:nvPicPr>
        <p:blipFill>
          <a:blip r:embed="rId3">
            <a:alphaModFix/>
          </a:blip>
          <a:stretch>
            <a:fillRect/>
          </a:stretch>
        </p:blipFill>
        <p:spPr>
          <a:xfrm>
            <a:off x="152400" y="1126200"/>
            <a:ext cx="8839200" cy="2611582"/>
          </a:xfrm>
          <a:prstGeom prst="rect">
            <a:avLst/>
          </a:prstGeom>
          <a:noFill/>
          <a:ln>
            <a:noFill/>
          </a:ln>
        </p:spPr>
      </p:pic>
      <p:sp>
        <p:nvSpPr>
          <p:cNvPr id="84" name="Google Shape;84;p18"/>
          <p:cNvSpPr txBox="1"/>
          <p:nvPr/>
        </p:nvSpPr>
        <p:spPr>
          <a:xfrm>
            <a:off x="24150" y="3737775"/>
            <a:ext cx="9095700" cy="140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400">
                <a:solidFill>
                  <a:schemeClr val="lt2"/>
                </a:solidFill>
              </a:rPr>
              <a:t>If m1 = m2; then c1 = c2</a:t>
            </a:r>
            <a:endParaRPr sz="2400">
              <a:solidFill>
                <a:schemeClr val="lt2"/>
              </a:solidFill>
            </a:endParaRPr>
          </a:p>
          <a:p>
            <a:pPr indent="0" lvl="0" marL="0" rtl="0" algn="ctr">
              <a:lnSpc>
                <a:spcPct val="115000"/>
              </a:lnSpc>
              <a:spcBef>
                <a:spcPts val="1600"/>
              </a:spcBef>
              <a:spcAft>
                <a:spcPts val="1600"/>
              </a:spcAft>
              <a:buNone/>
            </a:pPr>
            <a:r>
              <a:rPr lang="en" sz="2400">
                <a:solidFill>
                  <a:schemeClr val="lt2"/>
                </a:solidFill>
              </a:rPr>
              <a:t>Not secure</a:t>
            </a:r>
            <a:endParaRPr sz="2400">
              <a:solidFill>
                <a:schemeClr val="l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9"/>
          <p:cNvPicPr preferRelativeResize="0"/>
          <p:nvPr/>
        </p:nvPicPr>
        <p:blipFill>
          <a:blip r:embed="rId3">
            <a:alphaModFix/>
          </a:blip>
          <a:stretch>
            <a:fillRect/>
          </a:stretch>
        </p:blipFill>
        <p:spPr>
          <a:xfrm>
            <a:off x="152400" y="1019025"/>
            <a:ext cx="8839201" cy="278514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20"/>
          <p:cNvPicPr preferRelativeResize="0"/>
          <p:nvPr/>
        </p:nvPicPr>
        <p:blipFill>
          <a:blip r:embed="rId3">
            <a:alphaModFix/>
          </a:blip>
          <a:stretch>
            <a:fillRect/>
          </a:stretch>
        </p:blipFill>
        <p:spPr>
          <a:xfrm>
            <a:off x="1240413" y="1625000"/>
            <a:ext cx="6562725" cy="2400300"/>
          </a:xfrm>
          <a:prstGeom prst="rect">
            <a:avLst/>
          </a:prstGeom>
          <a:noFill/>
          <a:ln>
            <a:noFill/>
          </a:ln>
        </p:spPr>
      </p:pic>
      <p:sp>
        <p:nvSpPr>
          <p:cNvPr id="95" name="Google Shape;95;p20"/>
          <p:cNvSpPr txBox="1"/>
          <p:nvPr/>
        </p:nvSpPr>
        <p:spPr>
          <a:xfrm>
            <a:off x="24150" y="0"/>
            <a:ext cx="9095700" cy="62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D0E0E3"/>
                </a:solidFill>
                <a:latin typeface="Comfortaa Regular"/>
                <a:ea typeface="Comfortaa Regular"/>
                <a:cs typeface="Comfortaa Regular"/>
                <a:sym typeface="Comfortaa Regular"/>
              </a:rPr>
              <a:t>Deterministic Counter Mode</a:t>
            </a:r>
            <a:endParaRPr sz="3000"/>
          </a:p>
        </p:txBody>
      </p:sp>
      <p:sp>
        <p:nvSpPr>
          <p:cNvPr id="96" name="Google Shape;96;p20"/>
          <p:cNvSpPr txBox="1"/>
          <p:nvPr/>
        </p:nvSpPr>
        <p:spPr>
          <a:xfrm>
            <a:off x="0" y="984500"/>
            <a:ext cx="9144000" cy="640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400">
                <a:solidFill>
                  <a:schemeClr val="lt2"/>
                </a:solidFill>
                <a:latin typeface="Comfortaa"/>
                <a:ea typeface="Comfortaa"/>
                <a:cs typeface="Comfortaa"/>
                <a:sym typeface="Comfortaa"/>
              </a:rPr>
              <a:t>Pseudo Random Function (PRF) F(X,Y)</a:t>
            </a:r>
            <a:endParaRPr>
              <a:latin typeface="Comfortaa"/>
              <a:ea typeface="Comfortaa"/>
              <a:cs typeface="Comfortaa"/>
              <a:sym typeface="Comfortaa"/>
            </a:endParaRPr>
          </a:p>
        </p:txBody>
      </p:sp>
      <p:sp>
        <p:nvSpPr>
          <p:cNvPr id="97" name="Google Shape;97;p20"/>
          <p:cNvSpPr txBox="1"/>
          <p:nvPr/>
        </p:nvSpPr>
        <p:spPr>
          <a:xfrm>
            <a:off x="-100" y="4002425"/>
            <a:ext cx="9144000" cy="912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400">
                <a:solidFill>
                  <a:schemeClr val="lt2"/>
                </a:solidFill>
                <a:latin typeface="Comfortaa"/>
                <a:ea typeface="Comfortaa"/>
                <a:cs typeface="Comfortaa"/>
                <a:sym typeface="Comfortaa"/>
              </a:rPr>
              <a:t>*This still isn’t secure as the output is always same for a message.</a:t>
            </a:r>
            <a:endParaRPr>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nvSpPr>
        <p:spPr>
          <a:xfrm>
            <a:off x="0" y="1496550"/>
            <a:ext cx="9144000" cy="190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400">
                <a:solidFill>
                  <a:srgbClr val="D0E0E3"/>
                </a:solidFill>
                <a:latin typeface="Comfortaa Regular"/>
                <a:ea typeface="Comfortaa Regular"/>
                <a:cs typeface="Comfortaa Regular"/>
                <a:sym typeface="Comfortaa Regular"/>
              </a:rPr>
              <a:t>Semantic Security For Many-Time Key</a:t>
            </a:r>
            <a:endParaRPr sz="6400">
              <a:solidFill>
                <a:srgbClr val="D0E0E3"/>
              </a:solidFill>
              <a:latin typeface="Comfortaa Regular"/>
              <a:ea typeface="Comfortaa Regular"/>
              <a:cs typeface="Comfortaa Regular"/>
              <a:sym typeface="Comfortaa Regul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