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2/7/21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27235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074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11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398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892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8958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196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1803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552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5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476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091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812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26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14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60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544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2/7/21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550140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A7EB-730F-BA4B-84B3-102BF96D3E72}"/>
              </a:ext>
            </a:extLst>
          </p:cNvPr>
          <p:cNvSpPr>
            <a:spLocks noGrp="1"/>
          </p:cNvSpPr>
          <p:nvPr>
            <p:ph type="ctrTitle"/>
          </p:nvPr>
        </p:nvSpPr>
        <p:spPr>
          <a:xfrm>
            <a:off x="733926" y="1428749"/>
            <a:ext cx="10347158" cy="2671763"/>
          </a:xfrm>
        </p:spPr>
        <p:txBody>
          <a:bodyPr>
            <a:normAutofit fontScale="90000"/>
          </a:bodyPr>
          <a:lstStyle/>
          <a:p>
            <a:r>
              <a:rPr lang="en-US" b="1" dirty="0"/>
              <a:t>Data Science Capstone Project</a:t>
            </a:r>
            <a:br>
              <a:rPr lang="en-US" b="1" dirty="0"/>
            </a:br>
            <a:r>
              <a:rPr lang="en-US" sz="4400" b="1" dirty="0"/>
              <a:t>- The Battle of the Neighborhoods</a:t>
            </a:r>
            <a:br>
              <a:rPr lang="en-US" sz="4400" b="1" dirty="0"/>
            </a:br>
            <a:endParaRPr lang="en-US" sz="4400" dirty="0"/>
          </a:p>
        </p:txBody>
      </p:sp>
      <p:sp>
        <p:nvSpPr>
          <p:cNvPr id="3" name="Subtitle 2">
            <a:extLst>
              <a:ext uri="{FF2B5EF4-FFF2-40B4-BE49-F238E27FC236}">
                <a16:creationId xmlns:a16="http://schemas.microsoft.com/office/drawing/2014/main" id="{7EFF63D7-C640-9E4E-A9A0-4B93302D62D9}"/>
              </a:ext>
            </a:extLst>
          </p:cNvPr>
          <p:cNvSpPr>
            <a:spLocks noGrp="1"/>
          </p:cNvSpPr>
          <p:nvPr>
            <p:ph type="subTitle" idx="1"/>
          </p:nvPr>
        </p:nvSpPr>
        <p:spPr>
          <a:xfrm>
            <a:off x="902368" y="3883312"/>
            <a:ext cx="10010273" cy="1239894"/>
          </a:xfrm>
        </p:spPr>
        <p:txBody>
          <a:bodyPr>
            <a:noAutofit/>
          </a:bodyPr>
          <a:lstStyle/>
          <a:p>
            <a:r>
              <a:rPr lang="en-US" sz="3600" dirty="0"/>
              <a:t>Relocating to Miami after retirement</a:t>
            </a:r>
          </a:p>
        </p:txBody>
      </p:sp>
    </p:spTree>
    <p:extLst>
      <p:ext uri="{BB962C8B-B14F-4D97-AF65-F5344CB8AC3E}">
        <p14:creationId xmlns:p14="http://schemas.microsoft.com/office/powerpoint/2010/main" val="147572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9CEA-EBF5-C944-84C0-D5C664452EF6}"/>
              </a:ext>
            </a:extLst>
          </p:cNvPr>
          <p:cNvSpPr>
            <a:spLocks noGrp="1"/>
          </p:cNvSpPr>
          <p:nvPr>
            <p:ph type="title"/>
          </p:nvPr>
        </p:nvSpPr>
        <p:spPr/>
        <p:txBody>
          <a:bodyPr/>
          <a:lstStyle/>
          <a:p>
            <a:r>
              <a:rPr lang="en-US" dirty="0"/>
              <a:t>Analyze indoor facilities</a:t>
            </a:r>
          </a:p>
        </p:txBody>
      </p:sp>
      <p:sp>
        <p:nvSpPr>
          <p:cNvPr id="3" name="Content Placeholder 2">
            <a:extLst>
              <a:ext uri="{FF2B5EF4-FFF2-40B4-BE49-F238E27FC236}">
                <a16:creationId xmlns:a16="http://schemas.microsoft.com/office/drawing/2014/main" id="{D067A363-ED24-834A-9C5C-E0848668A399}"/>
              </a:ext>
            </a:extLst>
          </p:cNvPr>
          <p:cNvSpPr>
            <a:spLocks noGrp="1"/>
          </p:cNvSpPr>
          <p:nvPr>
            <p:ph idx="1"/>
          </p:nvPr>
        </p:nvSpPr>
        <p:spPr>
          <a:xfrm>
            <a:off x="548640" y="2423160"/>
            <a:ext cx="10961370" cy="3596640"/>
          </a:xfrm>
        </p:spPr>
        <p:txBody>
          <a:bodyPr/>
          <a:lstStyle/>
          <a:p>
            <a:pPr algn="just"/>
            <a:r>
              <a:rPr lang="en-US" dirty="0"/>
              <a:t>Indoor facilities include: libraries, gyms, museums, movie theaters, community centers, and concert halls.</a:t>
            </a:r>
          </a:p>
          <a:p>
            <a:r>
              <a:rPr lang="en-US" dirty="0"/>
              <a:t>The top 10 (or more, if there are ties) zips that have the most total numbers of indoor facilities: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E5353DB-8D2C-4845-BBD7-7421E61052E2}"/>
              </a:ext>
            </a:extLst>
          </p:cNvPr>
          <p:cNvPicPr>
            <a:picLocks noChangeAspect="1"/>
          </p:cNvPicPr>
          <p:nvPr/>
        </p:nvPicPr>
        <p:blipFill>
          <a:blip r:embed="rId2"/>
          <a:stretch>
            <a:fillRect/>
          </a:stretch>
        </p:blipFill>
        <p:spPr>
          <a:xfrm>
            <a:off x="717550" y="3614420"/>
            <a:ext cx="4019372" cy="2900680"/>
          </a:xfrm>
          <a:prstGeom prst="rect">
            <a:avLst/>
          </a:prstGeom>
        </p:spPr>
      </p:pic>
      <p:pic>
        <p:nvPicPr>
          <p:cNvPr id="9" name="Picture 8">
            <a:extLst>
              <a:ext uri="{FF2B5EF4-FFF2-40B4-BE49-F238E27FC236}">
                <a16:creationId xmlns:a16="http://schemas.microsoft.com/office/drawing/2014/main" id="{2AFBF501-7C5B-024B-B414-6E7D68208F84}"/>
              </a:ext>
            </a:extLst>
          </p:cNvPr>
          <p:cNvPicPr>
            <a:picLocks noChangeAspect="1"/>
          </p:cNvPicPr>
          <p:nvPr/>
        </p:nvPicPr>
        <p:blipFill>
          <a:blip r:embed="rId3"/>
          <a:stretch>
            <a:fillRect/>
          </a:stretch>
        </p:blipFill>
        <p:spPr>
          <a:xfrm>
            <a:off x="4944269" y="3602990"/>
            <a:ext cx="6358394" cy="2912110"/>
          </a:xfrm>
          <a:prstGeom prst="rect">
            <a:avLst/>
          </a:prstGeom>
        </p:spPr>
      </p:pic>
    </p:spTree>
    <p:extLst>
      <p:ext uri="{BB962C8B-B14F-4D97-AF65-F5344CB8AC3E}">
        <p14:creationId xmlns:p14="http://schemas.microsoft.com/office/powerpoint/2010/main" val="94682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A02-DA10-8343-AB44-A2174274E45F}"/>
              </a:ext>
            </a:extLst>
          </p:cNvPr>
          <p:cNvSpPr>
            <a:spLocks noGrp="1"/>
          </p:cNvSpPr>
          <p:nvPr>
            <p:ph type="title"/>
          </p:nvPr>
        </p:nvSpPr>
        <p:spPr/>
        <p:txBody>
          <a:bodyPr/>
          <a:lstStyle/>
          <a:p>
            <a:r>
              <a:rPr lang="en-US" dirty="0"/>
              <a:t>Analyze indoor facilities (cont.)</a:t>
            </a:r>
          </a:p>
        </p:txBody>
      </p:sp>
      <p:sp>
        <p:nvSpPr>
          <p:cNvPr id="3" name="Content Placeholder 2">
            <a:extLst>
              <a:ext uri="{FF2B5EF4-FFF2-40B4-BE49-F238E27FC236}">
                <a16:creationId xmlns:a16="http://schemas.microsoft.com/office/drawing/2014/main" id="{B3926D59-CD08-B24A-87DF-3174639C393B}"/>
              </a:ext>
            </a:extLst>
          </p:cNvPr>
          <p:cNvSpPr>
            <a:spLocks noGrp="1"/>
          </p:cNvSpPr>
          <p:nvPr>
            <p:ph idx="1"/>
          </p:nvPr>
        </p:nvSpPr>
        <p:spPr>
          <a:xfrm>
            <a:off x="1154954" y="2446020"/>
            <a:ext cx="8825659" cy="3573780"/>
          </a:xfrm>
        </p:spPr>
        <p:txBody>
          <a:bodyPr/>
          <a:lstStyle/>
          <a:p>
            <a:r>
              <a:rPr lang="en-US" dirty="0"/>
              <a:t>The top 10 (or more, if there are ties) zips that have the most numbers of indoor facilities per 1000 people: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4174D33-CA56-AE43-9DDB-1DA7483F14F8}"/>
              </a:ext>
            </a:extLst>
          </p:cNvPr>
          <p:cNvPicPr>
            <a:picLocks noChangeAspect="1"/>
          </p:cNvPicPr>
          <p:nvPr/>
        </p:nvPicPr>
        <p:blipFill>
          <a:blip r:embed="rId2"/>
          <a:stretch>
            <a:fillRect/>
          </a:stretch>
        </p:blipFill>
        <p:spPr>
          <a:xfrm>
            <a:off x="839470" y="3249930"/>
            <a:ext cx="4462806" cy="2815590"/>
          </a:xfrm>
          <a:prstGeom prst="rect">
            <a:avLst/>
          </a:prstGeom>
        </p:spPr>
      </p:pic>
      <p:pic>
        <p:nvPicPr>
          <p:cNvPr id="9" name="Picture 8">
            <a:extLst>
              <a:ext uri="{FF2B5EF4-FFF2-40B4-BE49-F238E27FC236}">
                <a16:creationId xmlns:a16="http://schemas.microsoft.com/office/drawing/2014/main" id="{75290F20-7510-F145-89CD-96D9A64C677F}"/>
              </a:ext>
            </a:extLst>
          </p:cNvPr>
          <p:cNvPicPr>
            <a:picLocks noChangeAspect="1"/>
          </p:cNvPicPr>
          <p:nvPr/>
        </p:nvPicPr>
        <p:blipFill>
          <a:blip r:embed="rId3"/>
          <a:stretch>
            <a:fillRect/>
          </a:stretch>
        </p:blipFill>
        <p:spPr>
          <a:xfrm>
            <a:off x="5302276" y="3249930"/>
            <a:ext cx="6150724" cy="2815590"/>
          </a:xfrm>
          <a:prstGeom prst="rect">
            <a:avLst/>
          </a:prstGeom>
        </p:spPr>
      </p:pic>
    </p:spTree>
    <p:extLst>
      <p:ext uri="{BB962C8B-B14F-4D97-AF65-F5344CB8AC3E}">
        <p14:creationId xmlns:p14="http://schemas.microsoft.com/office/powerpoint/2010/main" val="13052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9CEA-EBF5-C944-84C0-D5C664452EF6}"/>
              </a:ext>
            </a:extLst>
          </p:cNvPr>
          <p:cNvSpPr>
            <a:spLocks noGrp="1"/>
          </p:cNvSpPr>
          <p:nvPr>
            <p:ph type="title"/>
          </p:nvPr>
        </p:nvSpPr>
        <p:spPr/>
        <p:txBody>
          <a:bodyPr/>
          <a:lstStyle/>
          <a:p>
            <a:r>
              <a:rPr lang="en-US" dirty="0"/>
              <a:t>Analyze outdoor facilities</a:t>
            </a:r>
          </a:p>
        </p:txBody>
      </p:sp>
      <p:sp>
        <p:nvSpPr>
          <p:cNvPr id="3" name="Content Placeholder 2">
            <a:extLst>
              <a:ext uri="{FF2B5EF4-FFF2-40B4-BE49-F238E27FC236}">
                <a16:creationId xmlns:a16="http://schemas.microsoft.com/office/drawing/2014/main" id="{D067A363-ED24-834A-9C5C-E0848668A399}"/>
              </a:ext>
            </a:extLst>
          </p:cNvPr>
          <p:cNvSpPr>
            <a:spLocks noGrp="1"/>
          </p:cNvSpPr>
          <p:nvPr>
            <p:ph idx="1"/>
          </p:nvPr>
        </p:nvSpPr>
        <p:spPr>
          <a:xfrm>
            <a:off x="548640" y="2423160"/>
            <a:ext cx="11041380" cy="3596640"/>
          </a:xfrm>
        </p:spPr>
        <p:txBody>
          <a:bodyPr/>
          <a:lstStyle/>
          <a:p>
            <a:pPr algn="just"/>
            <a:r>
              <a:rPr lang="en-US" dirty="0"/>
              <a:t>Outdoor facilities include: parks, trails, gardens, beaches, and lakes.</a:t>
            </a:r>
          </a:p>
          <a:p>
            <a:r>
              <a:rPr lang="en-US" dirty="0"/>
              <a:t>The top 10 (or more, if there are ties) zips that have the most total numbers of outdoor facilities:</a:t>
            </a:r>
          </a:p>
          <a:p>
            <a:pPr marL="0" indent="0">
              <a:buNone/>
            </a:pPr>
            <a:endParaRPr lang="en-US" dirty="0"/>
          </a:p>
        </p:txBody>
      </p:sp>
      <p:pic>
        <p:nvPicPr>
          <p:cNvPr id="6" name="Picture 5">
            <a:extLst>
              <a:ext uri="{FF2B5EF4-FFF2-40B4-BE49-F238E27FC236}">
                <a16:creationId xmlns:a16="http://schemas.microsoft.com/office/drawing/2014/main" id="{CFD9AC18-D76A-634D-9A3E-7E68F61EAE21}"/>
              </a:ext>
            </a:extLst>
          </p:cNvPr>
          <p:cNvPicPr>
            <a:picLocks noChangeAspect="1"/>
          </p:cNvPicPr>
          <p:nvPr/>
        </p:nvPicPr>
        <p:blipFill>
          <a:blip r:embed="rId2"/>
          <a:stretch>
            <a:fillRect/>
          </a:stretch>
        </p:blipFill>
        <p:spPr>
          <a:xfrm>
            <a:off x="842010" y="3356610"/>
            <a:ext cx="4404049" cy="2697480"/>
          </a:xfrm>
          <a:prstGeom prst="rect">
            <a:avLst/>
          </a:prstGeom>
        </p:spPr>
      </p:pic>
      <p:pic>
        <p:nvPicPr>
          <p:cNvPr id="9" name="Picture 8">
            <a:extLst>
              <a:ext uri="{FF2B5EF4-FFF2-40B4-BE49-F238E27FC236}">
                <a16:creationId xmlns:a16="http://schemas.microsoft.com/office/drawing/2014/main" id="{85CBB913-B2D7-D944-84BB-C3FDE47D1DCD}"/>
              </a:ext>
            </a:extLst>
          </p:cNvPr>
          <p:cNvPicPr>
            <a:picLocks noChangeAspect="1"/>
          </p:cNvPicPr>
          <p:nvPr/>
        </p:nvPicPr>
        <p:blipFill>
          <a:blip r:embed="rId3"/>
          <a:stretch>
            <a:fillRect/>
          </a:stretch>
        </p:blipFill>
        <p:spPr>
          <a:xfrm>
            <a:off x="5370830" y="3405505"/>
            <a:ext cx="5898043" cy="2648585"/>
          </a:xfrm>
          <a:prstGeom prst="rect">
            <a:avLst/>
          </a:prstGeom>
        </p:spPr>
      </p:pic>
    </p:spTree>
    <p:extLst>
      <p:ext uri="{BB962C8B-B14F-4D97-AF65-F5344CB8AC3E}">
        <p14:creationId xmlns:p14="http://schemas.microsoft.com/office/powerpoint/2010/main" val="192203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A02-DA10-8343-AB44-A2174274E45F}"/>
              </a:ext>
            </a:extLst>
          </p:cNvPr>
          <p:cNvSpPr>
            <a:spLocks noGrp="1"/>
          </p:cNvSpPr>
          <p:nvPr>
            <p:ph type="title"/>
          </p:nvPr>
        </p:nvSpPr>
        <p:spPr/>
        <p:txBody>
          <a:bodyPr/>
          <a:lstStyle/>
          <a:p>
            <a:r>
              <a:rPr lang="en-US" dirty="0"/>
              <a:t>Analyze outdoor facilities (cont.)</a:t>
            </a:r>
          </a:p>
        </p:txBody>
      </p:sp>
      <p:sp>
        <p:nvSpPr>
          <p:cNvPr id="3" name="Content Placeholder 2">
            <a:extLst>
              <a:ext uri="{FF2B5EF4-FFF2-40B4-BE49-F238E27FC236}">
                <a16:creationId xmlns:a16="http://schemas.microsoft.com/office/drawing/2014/main" id="{B3926D59-CD08-B24A-87DF-3174639C393B}"/>
              </a:ext>
            </a:extLst>
          </p:cNvPr>
          <p:cNvSpPr>
            <a:spLocks noGrp="1"/>
          </p:cNvSpPr>
          <p:nvPr>
            <p:ph idx="1"/>
          </p:nvPr>
        </p:nvSpPr>
        <p:spPr>
          <a:xfrm>
            <a:off x="1154954" y="2446020"/>
            <a:ext cx="8825659" cy="3573780"/>
          </a:xfrm>
        </p:spPr>
        <p:txBody>
          <a:bodyPr/>
          <a:lstStyle/>
          <a:p>
            <a:r>
              <a:rPr lang="en-US" dirty="0"/>
              <a:t>The top 10 (or more, if there are ties) zips that have the most numbers of outdoor facilities per 1000 people: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7A4274AD-C94B-6B43-8A72-0E2764140A2A}"/>
              </a:ext>
            </a:extLst>
          </p:cNvPr>
          <p:cNvPicPr>
            <a:picLocks noChangeAspect="1"/>
          </p:cNvPicPr>
          <p:nvPr/>
        </p:nvPicPr>
        <p:blipFill>
          <a:blip r:embed="rId2"/>
          <a:stretch>
            <a:fillRect/>
          </a:stretch>
        </p:blipFill>
        <p:spPr>
          <a:xfrm>
            <a:off x="704850" y="3230880"/>
            <a:ext cx="4727511" cy="2895600"/>
          </a:xfrm>
          <a:prstGeom prst="rect">
            <a:avLst/>
          </a:prstGeom>
        </p:spPr>
      </p:pic>
      <p:pic>
        <p:nvPicPr>
          <p:cNvPr id="9" name="Picture 8">
            <a:extLst>
              <a:ext uri="{FF2B5EF4-FFF2-40B4-BE49-F238E27FC236}">
                <a16:creationId xmlns:a16="http://schemas.microsoft.com/office/drawing/2014/main" id="{70AA3473-7909-7B40-BBFB-B5B12B475EAC}"/>
              </a:ext>
            </a:extLst>
          </p:cNvPr>
          <p:cNvPicPr>
            <a:picLocks noChangeAspect="1"/>
          </p:cNvPicPr>
          <p:nvPr/>
        </p:nvPicPr>
        <p:blipFill>
          <a:blip r:embed="rId3"/>
          <a:stretch>
            <a:fillRect/>
          </a:stretch>
        </p:blipFill>
        <p:spPr>
          <a:xfrm>
            <a:off x="5383306" y="3256280"/>
            <a:ext cx="6391550" cy="2870200"/>
          </a:xfrm>
          <a:prstGeom prst="rect">
            <a:avLst/>
          </a:prstGeom>
        </p:spPr>
      </p:pic>
    </p:spTree>
    <p:extLst>
      <p:ext uri="{BB962C8B-B14F-4D97-AF65-F5344CB8AC3E}">
        <p14:creationId xmlns:p14="http://schemas.microsoft.com/office/powerpoint/2010/main" val="50813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5BBF-82CC-2D44-B4DF-BFF248CC597C}"/>
              </a:ext>
            </a:extLst>
          </p:cNvPr>
          <p:cNvSpPr>
            <a:spLocks noGrp="1"/>
          </p:cNvSpPr>
          <p:nvPr>
            <p:ph type="title"/>
          </p:nvPr>
        </p:nvSpPr>
        <p:spPr/>
        <p:txBody>
          <a:bodyPr/>
          <a:lstStyle/>
          <a:p>
            <a:r>
              <a:rPr lang="en-US" dirty="0"/>
              <a:t>Clustering for hospital facilities</a:t>
            </a:r>
          </a:p>
        </p:txBody>
      </p:sp>
      <p:pic>
        <p:nvPicPr>
          <p:cNvPr id="5" name="Content Placeholder 4">
            <a:extLst>
              <a:ext uri="{FF2B5EF4-FFF2-40B4-BE49-F238E27FC236}">
                <a16:creationId xmlns:a16="http://schemas.microsoft.com/office/drawing/2014/main" id="{388DC371-0684-374B-9EBA-43BF4C7AD44D}"/>
              </a:ext>
            </a:extLst>
          </p:cNvPr>
          <p:cNvPicPr>
            <a:picLocks noGrp="1" noChangeAspect="1"/>
          </p:cNvPicPr>
          <p:nvPr>
            <p:ph idx="1"/>
          </p:nvPr>
        </p:nvPicPr>
        <p:blipFill>
          <a:blip r:embed="rId2"/>
          <a:stretch>
            <a:fillRect/>
          </a:stretch>
        </p:blipFill>
        <p:spPr>
          <a:xfrm>
            <a:off x="1303191" y="2557780"/>
            <a:ext cx="3455011" cy="3416300"/>
          </a:xfrm>
        </p:spPr>
      </p:pic>
      <p:sp>
        <p:nvSpPr>
          <p:cNvPr id="7" name="TextBox 6">
            <a:extLst>
              <a:ext uri="{FF2B5EF4-FFF2-40B4-BE49-F238E27FC236}">
                <a16:creationId xmlns:a16="http://schemas.microsoft.com/office/drawing/2014/main" id="{F57F8C89-491C-9F42-94E7-360F53BC3255}"/>
              </a:ext>
            </a:extLst>
          </p:cNvPr>
          <p:cNvSpPr txBox="1"/>
          <p:nvPr/>
        </p:nvSpPr>
        <p:spPr>
          <a:xfrm>
            <a:off x="5269230" y="2557780"/>
            <a:ext cx="6526530" cy="1200329"/>
          </a:xfrm>
          <a:prstGeom prst="rect">
            <a:avLst/>
          </a:prstGeom>
          <a:noFill/>
        </p:spPr>
        <p:txBody>
          <a:bodyPr wrap="square" rtlCol="0">
            <a:spAutoFit/>
          </a:bodyPr>
          <a:lstStyle/>
          <a:p>
            <a:pPr marL="285750" indent="-285750" algn="just">
              <a:buFont typeface="Wingdings" pitchFamily="2" charset="2"/>
              <a:buChar char="§"/>
            </a:pPr>
            <a:r>
              <a:rPr lang="en-US" dirty="0"/>
              <a:t>Cluster 0: red, relatively fewer hospital facilities;</a:t>
            </a:r>
          </a:p>
          <a:p>
            <a:pPr marL="285750" indent="-285750" algn="just">
              <a:buFont typeface="Wingdings" pitchFamily="2" charset="2"/>
              <a:buChar char="§"/>
            </a:pPr>
            <a:r>
              <a:rPr lang="en-US" dirty="0"/>
              <a:t>Cluster 1: purple, relatively more hospital facilities;</a:t>
            </a:r>
          </a:p>
          <a:p>
            <a:pPr marL="285750" indent="-285750" algn="just">
              <a:buFont typeface="Wingdings" pitchFamily="2" charset="2"/>
              <a:buChar char="§"/>
            </a:pPr>
            <a:r>
              <a:rPr lang="en-US" dirty="0"/>
              <a:t>Cluster 2: green, medium number of hospital facilities.</a:t>
            </a:r>
          </a:p>
          <a:p>
            <a:pPr algn="just"/>
            <a:endParaRPr lang="en-US" dirty="0"/>
          </a:p>
        </p:txBody>
      </p:sp>
      <p:pic>
        <p:nvPicPr>
          <p:cNvPr id="9" name="Picture 8">
            <a:extLst>
              <a:ext uri="{FF2B5EF4-FFF2-40B4-BE49-F238E27FC236}">
                <a16:creationId xmlns:a16="http://schemas.microsoft.com/office/drawing/2014/main" id="{2DF0D978-2CB7-3D48-86D9-AAC3F3D2BA91}"/>
              </a:ext>
            </a:extLst>
          </p:cNvPr>
          <p:cNvPicPr>
            <a:picLocks noChangeAspect="1"/>
          </p:cNvPicPr>
          <p:nvPr/>
        </p:nvPicPr>
        <p:blipFill>
          <a:blip r:embed="rId3"/>
          <a:stretch>
            <a:fillRect/>
          </a:stretch>
        </p:blipFill>
        <p:spPr>
          <a:xfrm>
            <a:off x="6015719" y="3783329"/>
            <a:ext cx="4479243" cy="2101373"/>
          </a:xfrm>
          <a:prstGeom prst="rect">
            <a:avLst/>
          </a:prstGeom>
        </p:spPr>
      </p:pic>
    </p:spTree>
    <p:extLst>
      <p:ext uri="{BB962C8B-B14F-4D97-AF65-F5344CB8AC3E}">
        <p14:creationId xmlns:p14="http://schemas.microsoft.com/office/powerpoint/2010/main" val="141497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5BBF-82CC-2D44-B4DF-BFF248CC597C}"/>
              </a:ext>
            </a:extLst>
          </p:cNvPr>
          <p:cNvSpPr>
            <a:spLocks noGrp="1"/>
          </p:cNvSpPr>
          <p:nvPr>
            <p:ph type="title"/>
          </p:nvPr>
        </p:nvSpPr>
        <p:spPr/>
        <p:txBody>
          <a:bodyPr/>
          <a:lstStyle/>
          <a:p>
            <a:r>
              <a:rPr lang="en-US" dirty="0"/>
              <a:t>Clustering for grocery facilities</a:t>
            </a:r>
          </a:p>
        </p:txBody>
      </p:sp>
      <p:pic>
        <p:nvPicPr>
          <p:cNvPr id="8" name="Content Placeholder 7">
            <a:extLst>
              <a:ext uri="{FF2B5EF4-FFF2-40B4-BE49-F238E27FC236}">
                <a16:creationId xmlns:a16="http://schemas.microsoft.com/office/drawing/2014/main" id="{2725A73F-ACFE-4948-873A-7D39C5E8D8ED}"/>
              </a:ext>
            </a:extLst>
          </p:cNvPr>
          <p:cNvPicPr>
            <a:picLocks noGrp="1" noChangeAspect="1"/>
          </p:cNvPicPr>
          <p:nvPr>
            <p:ph idx="1"/>
          </p:nvPr>
        </p:nvPicPr>
        <p:blipFill>
          <a:blip r:embed="rId2"/>
          <a:stretch>
            <a:fillRect/>
          </a:stretch>
        </p:blipFill>
        <p:spPr>
          <a:xfrm>
            <a:off x="1154954" y="2468401"/>
            <a:ext cx="3451336" cy="3637895"/>
          </a:xfrm>
        </p:spPr>
      </p:pic>
      <p:sp>
        <p:nvSpPr>
          <p:cNvPr id="7" name="TextBox 6">
            <a:extLst>
              <a:ext uri="{FF2B5EF4-FFF2-40B4-BE49-F238E27FC236}">
                <a16:creationId xmlns:a16="http://schemas.microsoft.com/office/drawing/2014/main" id="{F57F8C89-491C-9F42-94E7-360F53BC3255}"/>
              </a:ext>
            </a:extLst>
          </p:cNvPr>
          <p:cNvSpPr txBox="1"/>
          <p:nvPr/>
        </p:nvSpPr>
        <p:spPr>
          <a:xfrm>
            <a:off x="5014935" y="2559362"/>
            <a:ext cx="6526530" cy="1200329"/>
          </a:xfrm>
          <a:prstGeom prst="rect">
            <a:avLst/>
          </a:prstGeom>
          <a:noFill/>
        </p:spPr>
        <p:txBody>
          <a:bodyPr wrap="square" rtlCol="0">
            <a:spAutoFit/>
          </a:bodyPr>
          <a:lstStyle/>
          <a:p>
            <a:pPr marL="285750" indent="-285750" algn="just">
              <a:buFont typeface="Wingdings" pitchFamily="2" charset="2"/>
              <a:buChar char="§"/>
            </a:pPr>
            <a:r>
              <a:rPr lang="en-US" dirty="0"/>
              <a:t>Cluster 0: red, relatively more grocery facilities;</a:t>
            </a:r>
          </a:p>
          <a:p>
            <a:pPr marL="285750" indent="-285750" algn="just">
              <a:buFont typeface="Wingdings" pitchFamily="2" charset="2"/>
              <a:buChar char="§"/>
            </a:pPr>
            <a:r>
              <a:rPr lang="en-US" dirty="0"/>
              <a:t>Cluster 1: purple, medium number of grocery facilities;</a:t>
            </a:r>
          </a:p>
          <a:p>
            <a:pPr marL="285750" indent="-285750" algn="just">
              <a:buFont typeface="Wingdings" pitchFamily="2" charset="2"/>
              <a:buChar char="§"/>
            </a:pPr>
            <a:r>
              <a:rPr lang="en-US" dirty="0"/>
              <a:t>Cluster 2: green, relatively fewer grocery facilities.</a:t>
            </a:r>
          </a:p>
          <a:p>
            <a:pPr algn="just"/>
            <a:endParaRPr lang="en-US" dirty="0"/>
          </a:p>
        </p:txBody>
      </p:sp>
      <p:pic>
        <p:nvPicPr>
          <p:cNvPr id="11" name="Picture 10">
            <a:extLst>
              <a:ext uri="{FF2B5EF4-FFF2-40B4-BE49-F238E27FC236}">
                <a16:creationId xmlns:a16="http://schemas.microsoft.com/office/drawing/2014/main" id="{C28CDD30-7598-A34C-9B60-395441D67754}"/>
              </a:ext>
            </a:extLst>
          </p:cNvPr>
          <p:cNvPicPr>
            <a:picLocks noChangeAspect="1"/>
          </p:cNvPicPr>
          <p:nvPr/>
        </p:nvPicPr>
        <p:blipFill>
          <a:blip r:embed="rId3"/>
          <a:stretch>
            <a:fillRect/>
          </a:stretch>
        </p:blipFill>
        <p:spPr>
          <a:xfrm>
            <a:off x="5887823" y="3653618"/>
            <a:ext cx="4412830" cy="2245124"/>
          </a:xfrm>
          <a:prstGeom prst="rect">
            <a:avLst/>
          </a:prstGeom>
        </p:spPr>
      </p:pic>
    </p:spTree>
    <p:extLst>
      <p:ext uri="{BB962C8B-B14F-4D97-AF65-F5344CB8AC3E}">
        <p14:creationId xmlns:p14="http://schemas.microsoft.com/office/powerpoint/2010/main" val="307240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5BBF-82CC-2D44-B4DF-BFF248CC597C}"/>
              </a:ext>
            </a:extLst>
          </p:cNvPr>
          <p:cNvSpPr>
            <a:spLocks noGrp="1"/>
          </p:cNvSpPr>
          <p:nvPr>
            <p:ph type="title"/>
          </p:nvPr>
        </p:nvSpPr>
        <p:spPr/>
        <p:txBody>
          <a:bodyPr/>
          <a:lstStyle/>
          <a:p>
            <a:r>
              <a:rPr lang="en-US" dirty="0"/>
              <a:t>Clustering for indoor facilities</a:t>
            </a:r>
          </a:p>
        </p:txBody>
      </p:sp>
      <p:pic>
        <p:nvPicPr>
          <p:cNvPr id="8" name="Content Placeholder 7">
            <a:extLst>
              <a:ext uri="{FF2B5EF4-FFF2-40B4-BE49-F238E27FC236}">
                <a16:creationId xmlns:a16="http://schemas.microsoft.com/office/drawing/2014/main" id="{08D25F19-6C6B-4142-BB62-3E009A5964EF}"/>
              </a:ext>
            </a:extLst>
          </p:cNvPr>
          <p:cNvPicPr>
            <a:picLocks noGrp="1" noChangeAspect="1"/>
          </p:cNvPicPr>
          <p:nvPr>
            <p:ph idx="1"/>
          </p:nvPr>
        </p:nvPicPr>
        <p:blipFill>
          <a:blip r:embed="rId2"/>
          <a:stretch>
            <a:fillRect/>
          </a:stretch>
        </p:blipFill>
        <p:spPr>
          <a:xfrm>
            <a:off x="1347903" y="2557780"/>
            <a:ext cx="3182706" cy="3416300"/>
          </a:xfrm>
        </p:spPr>
      </p:pic>
      <p:sp>
        <p:nvSpPr>
          <p:cNvPr id="7" name="TextBox 6">
            <a:extLst>
              <a:ext uri="{FF2B5EF4-FFF2-40B4-BE49-F238E27FC236}">
                <a16:creationId xmlns:a16="http://schemas.microsoft.com/office/drawing/2014/main" id="{F57F8C89-491C-9F42-94E7-360F53BC3255}"/>
              </a:ext>
            </a:extLst>
          </p:cNvPr>
          <p:cNvSpPr txBox="1"/>
          <p:nvPr/>
        </p:nvSpPr>
        <p:spPr>
          <a:xfrm>
            <a:off x="4992075" y="2557780"/>
            <a:ext cx="6526530" cy="1200329"/>
          </a:xfrm>
          <a:prstGeom prst="rect">
            <a:avLst/>
          </a:prstGeom>
          <a:noFill/>
        </p:spPr>
        <p:txBody>
          <a:bodyPr wrap="square" rtlCol="0">
            <a:spAutoFit/>
          </a:bodyPr>
          <a:lstStyle/>
          <a:p>
            <a:pPr marL="285750" indent="-285750" algn="just">
              <a:buFont typeface="Wingdings" pitchFamily="2" charset="2"/>
              <a:buChar char="§"/>
            </a:pPr>
            <a:r>
              <a:rPr lang="en-US" dirty="0"/>
              <a:t>Cluster 0: red, relatively fewer indoor facilities;</a:t>
            </a:r>
          </a:p>
          <a:p>
            <a:pPr marL="285750" indent="-285750" algn="just">
              <a:buFont typeface="Wingdings" pitchFamily="2" charset="2"/>
              <a:buChar char="§"/>
            </a:pPr>
            <a:r>
              <a:rPr lang="en-US" dirty="0"/>
              <a:t>Cluster 1: purple, medium number of indoor facilities;</a:t>
            </a:r>
          </a:p>
          <a:p>
            <a:pPr marL="285750" indent="-285750" algn="just">
              <a:buFont typeface="Wingdings" pitchFamily="2" charset="2"/>
              <a:buChar char="§"/>
            </a:pPr>
            <a:r>
              <a:rPr lang="en-US" dirty="0"/>
              <a:t>Cluster 2: green, relatively more indoor facilities.</a:t>
            </a:r>
          </a:p>
          <a:p>
            <a:pPr algn="just"/>
            <a:endParaRPr lang="en-US" dirty="0"/>
          </a:p>
        </p:txBody>
      </p:sp>
      <p:pic>
        <p:nvPicPr>
          <p:cNvPr id="11" name="Picture 10">
            <a:extLst>
              <a:ext uri="{FF2B5EF4-FFF2-40B4-BE49-F238E27FC236}">
                <a16:creationId xmlns:a16="http://schemas.microsoft.com/office/drawing/2014/main" id="{3509A1CB-E143-3741-AC01-F7B9CB03C9E8}"/>
              </a:ext>
            </a:extLst>
          </p:cNvPr>
          <p:cNvPicPr>
            <a:picLocks noChangeAspect="1"/>
          </p:cNvPicPr>
          <p:nvPr/>
        </p:nvPicPr>
        <p:blipFill>
          <a:blip r:embed="rId3"/>
          <a:stretch>
            <a:fillRect/>
          </a:stretch>
        </p:blipFill>
        <p:spPr>
          <a:xfrm>
            <a:off x="5756910" y="3758109"/>
            <a:ext cx="4004310" cy="2175858"/>
          </a:xfrm>
          <a:prstGeom prst="rect">
            <a:avLst/>
          </a:prstGeom>
        </p:spPr>
      </p:pic>
    </p:spTree>
    <p:extLst>
      <p:ext uri="{BB962C8B-B14F-4D97-AF65-F5344CB8AC3E}">
        <p14:creationId xmlns:p14="http://schemas.microsoft.com/office/powerpoint/2010/main" val="404417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5BBF-82CC-2D44-B4DF-BFF248CC597C}"/>
              </a:ext>
            </a:extLst>
          </p:cNvPr>
          <p:cNvSpPr>
            <a:spLocks noGrp="1"/>
          </p:cNvSpPr>
          <p:nvPr>
            <p:ph type="title"/>
          </p:nvPr>
        </p:nvSpPr>
        <p:spPr/>
        <p:txBody>
          <a:bodyPr/>
          <a:lstStyle/>
          <a:p>
            <a:r>
              <a:rPr lang="en-US" dirty="0"/>
              <a:t>Clustering for outdoor facilities</a:t>
            </a:r>
          </a:p>
        </p:txBody>
      </p:sp>
      <p:pic>
        <p:nvPicPr>
          <p:cNvPr id="8" name="Content Placeholder 7">
            <a:extLst>
              <a:ext uri="{FF2B5EF4-FFF2-40B4-BE49-F238E27FC236}">
                <a16:creationId xmlns:a16="http://schemas.microsoft.com/office/drawing/2014/main" id="{2524F475-E068-894B-B7EE-E8515CBAD344}"/>
              </a:ext>
            </a:extLst>
          </p:cNvPr>
          <p:cNvPicPr>
            <a:picLocks noGrp="1" noChangeAspect="1"/>
          </p:cNvPicPr>
          <p:nvPr>
            <p:ph idx="1"/>
          </p:nvPr>
        </p:nvPicPr>
        <p:blipFill>
          <a:blip r:embed="rId2"/>
          <a:stretch>
            <a:fillRect/>
          </a:stretch>
        </p:blipFill>
        <p:spPr>
          <a:xfrm>
            <a:off x="1154954" y="2557780"/>
            <a:ext cx="3737490" cy="3416300"/>
          </a:xfrm>
        </p:spPr>
      </p:pic>
      <p:sp>
        <p:nvSpPr>
          <p:cNvPr id="7" name="TextBox 6">
            <a:extLst>
              <a:ext uri="{FF2B5EF4-FFF2-40B4-BE49-F238E27FC236}">
                <a16:creationId xmlns:a16="http://schemas.microsoft.com/office/drawing/2014/main" id="{F57F8C89-491C-9F42-94E7-360F53BC3255}"/>
              </a:ext>
            </a:extLst>
          </p:cNvPr>
          <p:cNvSpPr txBox="1"/>
          <p:nvPr/>
        </p:nvSpPr>
        <p:spPr>
          <a:xfrm>
            <a:off x="5269230" y="2557780"/>
            <a:ext cx="6526530" cy="1200329"/>
          </a:xfrm>
          <a:prstGeom prst="rect">
            <a:avLst/>
          </a:prstGeom>
          <a:noFill/>
        </p:spPr>
        <p:txBody>
          <a:bodyPr wrap="square" rtlCol="0">
            <a:spAutoFit/>
          </a:bodyPr>
          <a:lstStyle/>
          <a:p>
            <a:pPr marL="285750" indent="-285750" algn="just">
              <a:buFont typeface="Wingdings" pitchFamily="2" charset="2"/>
              <a:buChar char="§"/>
            </a:pPr>
            <a:r>
              <a:rPr lang="en-US" dirty="0"/>
              <a:t>Cluster 0: red, relatively more outdoor facilities;</a:t>
            </a:r>
          </a:p>
          <a:p>
            <a:pPr marL="285750" indent="-285750" algn="just">
              <a:buFont typeface="Wingdings" pitchFamily="2" charset="2"/>
              <a:buChar char="§"/>
            </a:pPr>
            <a:r>
              <a:rPr lang="en-US" dirty="0"/>
              <a:t>Cluster 1: purple, relatively few outdoor facilities;</a:t>
            </a:r>
          </a:p>
          <a:p>
            <a:pPr marL="285750" indent="-285750" algn="just">
              <a:buFont typeface="Wingdings" pitchFamily="2" charset="2"/>
              <a:buChar char="§"/>
            </a:pPr>
            <a:r>
              <a:rPr lang="en-US" dirty="0"/>
              <a:t>Cluster 2: green, medium number of outdoor facilities.</a:t>
            </a:r>
          </a:p>
          <a:p>
            <a:pPr algn="just"/>
            <a:endParaRPr lang="en-US" dirty="0"/>
          </a:p>
        </p:txBody>
      </p:sp>
      <p:pic>
        <p:nvPicPr>
          <p:cNvPr id="11" name="Picture 10">
            <a:extLst>
              <a:ext uri="{FF2B5EF4-FFF2-40B4-BE49-F238E27FC236}">
                <a16:creationId xmlns:a16="http://schemas.microsoft.com/office/drawing/2014/main" id="{74825473-B9EE-BA4E-9828-6A01FF587169}"/>
              </a:ext>
            </a:extLst>
          </p:cNvPr>
          <p:cNvPicPr>
            <a:picLocks noChangeAspect="1"/>
          </p:cNvPicPr>
          <p:nvPr/>
        </p:nvPicPr>
        <p:blipFill>
          <a:blip r:embed="rId3"/>
          <a:stretch>
            <a:fillRect/>
          </a:stretch>
        </p:blipFill>
        <p:spPr>
          <a:xfrm>
            <a:off x="6145530" y="3630930"/>
            <a:ext cx="4335780" cy="2167890"/>
          </a:xfrm>
          <a:prstGeom prst="rect">
            <a:avLst/>
          </a:prstGeom>
        </p:spPr>
      </p:pic>
    </p:spTree>
    <p:extLst>
      <p:ext uri="{BB962C8B-B14F-4D97-AF65-F5344CB8AC3E}">
        <p14:creationId xmlns:p14="http://schemas.microsoft.com/office/powerpoint/2010/main" val="142877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37F1-8EDF-E54D-8D39-2503C59C293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01CE403B-B568-864E-9B2F-52EEAF6ED979}"/>
              </a:ext>
            </a:extLst>
          </p:cNvPr>
          <p:cNvSpPr>
            <a:spLocks noGrp="1"/>
          </p:cNvSpPr>
          <p:nvPr>
            <p:ph idx="1"/>
          </p:nvPr>
        </p:nvSpPr>
        <p:spPr>
          <a:xfrm>
            <a:off x="617220" y="2434590"/>
            <a:ext cx="11018520" cy="3585210"/>
          </a:xfrm>
        </p:spPr>
        <p:txBody>
          <a:bodyPr/>
          <a:lstStyle/>
          <a:p>
            <a:pPr marL="0" indent="0" algn="just">
              <a:buNone/>
            </a:pPr>
            <a:r>
              <a:rPr lang="en-US" dirty="0"/>
              <a:t>The zips in most of the clusters with relatively more facilities:</a:t>
            </a:r>
          </a:p>
        </p:txBody>
      </p:sp>
      <p:pic>
        <p:nvPicPr>
          <p:cNvPr id="6" name="Picture 5">
            <a:extLst>
              <a:ext uri="{FF2B5EF4-FFF2-40B4-BE49-F238E27FC236}">
                <a16:creationId xmlns:a16="http://schemas.microsoft.com/office/drawing/2014/main" id="{D6F65E0A-1B0D-494E-9592-8539A1F85592}"/>
              </a:ext>
            </a:extLst>
          </p:cNvPr>
          <p:cNvPicPr>
            <a:picLocks noChangeAspect="1"/>
          </p:cNvPicPr>
          <p:nvPr/>
        </p:nvPicPr>
        <p:blipFill>
          <a:blip r:embed="rId2"/>
          <a:stretch>
            <a:fillRect/>
          </a:stretch>
        </p:blipFill>
        <p:spPr>
          <a:xfrm>
            <a:off x="530859" y="2838450"/>
            <a:ext cx="6693771" cy="3467100"/>
          </a:xfrm>
          <a:prstGeom prst="rect">
            <a:avLst/>
          </a:prstGeom>
        </p:spPr>
      </p:pic>
      <p:pic>
        <p:nvPicPr>
          <p:cNvPr id="8" name="Picture 7">
            <a:extLst>
              <a:ext uri="{FF2B5EF4-FFF2-40B4-BE49-F238E27FC236}">
                <a16:creationId xmlns:a16="http://schemas.microsoft.com/office/drawing/2014/main" id="{DDD8F2A0-0081-CF49-8A79-6124C5B4201E}"/>
              </a:ext>
            </a:extLst>
          </p:cNvPr>
          <p:cNvPicPr>
            <a:picLocks noChangeAspect="1"/>
          </p:cNvPicPr>
          <p:nvPr/>
        </p:nvPicPr>
        <p:blipFill>
          <a:blip r:embed="rId3"/>
          <a:stretch>
            <a:fillRect/>
          </a:stretch>
        </p:blipFill>
        <p:spPr>
          <a:xfrm>
            <a:off x="7520940" y="2838450"/>
            <a:ext cx="3660281" cy="3467100"/>
          </a:xfrm>
          <a:prstGeom prst="rect">
            <a:avLst/>
          </a:prstGeom>
        </p:spPr>
      </p:pic>
    </p:spTree>
    <p:extLst>
      <p:ext uri="{BB962C8B-B14F-4D97-AF65-F5344CB8AC3E}">
        <p14:creationId xmlns:p14="http://schemas.microsoft.com/office/powerpoint/2010/main" val="249785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C520-C511-434D-B7A2-79F5EA68B696}"/>
              </a:ext>
            </a:extLst>
          </p:cNvPr>
          <p:cNvSpPr>
            <a:spLocks noGrp="1"/>
          </p:cNvSpPr>
          <p:nvPr>
            <p:ph type="title"/>
          </p:nvPr>
        </p:nvSpPr>
        <p:spPr/>
        <p:txBody>
          <a:bodyPr/>
          <a:lstStyle/>
          <a:p>
            <a:r>
              <a:rPr lang="en-US" dirty="0"/>
              <a:t>Discussion and Conclusion</a:t>
            </a:r>
          </a:p>
        </p:txBody>
      </p:sp>
      <p:sp>
        <p:nvSpPr>
          <p:cNvPr id="3" name="Content Placeholder 2">
            <a:extLst>
              <a:ext uri="{FF2B5EF4-FFF2-40B4-BE49-F238E27FC236}">
                <a16:creationId xmlns:a16="http://schemas.microsoft.com/office/drawing/2014/main" id="{986B5628-EBBA-CB4E-A23D-F3E25DADC4E3}"/>
              </a:ext>
            </a:extLst>
          </p:cNvPr>
          <p:cNvSpPr>
            <a:spLocks noGrp="1"/>
          </p:cNvSpPr>
          <p:nvPr>
            <p:ph idx="1"/>
          </p:nvPr>
        </p:nvSpPr>
        <p:spPr>
          <a:xfrm>
            <a:off x="640080" y="2386330"/>
            <a:ext cx="11018520" cy="3416300"/>
          </a:xfrm>
        </p:spPr>
        <p:txBody>
          <a:bodyPr>
            <a:noAutofit/>
          </a:bodyPr>
          <a:lstStyle/>
          <a:p>
            <a:pPr algn="just"/>
            <a:r>
              <a:rPr lang="en-US" dirty="0"/>
              <a:t>Found top zips with the highest numbers of total and average facilities for each category group, and plotted bar charts to demonstrate the numbers and to compare each venue in the category group for the top zips. </a:t>
            </a:r>
          </a:p>
          <a:p>
            <a:r>
              <a:rPr lang="en-US" dirty="0"/>
              <a:t>With the k-means clustering method, for each category group, clustered the zips into 3 clusters based on the concentration, and marked them with different colors on the Miami map. </a:t>
            </a:r>
          </a:p>
          <a:p>
            <a:r>
              <a:rPr lang="en-US" dirty="0"/>
              <a:t>Found the zip list appearing in most clusters having more facilities.</a:t>
            </a:r>
          </a:p>
          <a:p>
            <a:r>
              <a:rPr lang="en-US" dirty="0"/>
              <a:t>The final decision on which zips of the city they would move to will be made by customers based on their individual or specific requirements/interests. </a:t>
            </a:r>
          </a:p>
          <a:p>
            <a:r>
              <a:rPr lang="en-US" dirty="0"/>
              <a:t>With minor changes, this analysis can also be used by customers who would relocate to any city in the country with other preferences. </a:t>
            </a:r>
          </a:p>
          <a:p>
            <a:r>
              <a:rPr lang="en-US" dirty="0"/>
              <a:t>Furthermore, can extend this project to analyze and compare the neighborhoods within each zip on the final list.</a:t>
            </a:r>
          </a:p>
        </p:txBody>
      </p:sp>
    </p:spTree>
    <p:extLst>
      <p:ext uri="{BB962C8B-B14F-4D97-AF65-F5344CB8AC3E}">
        <p14:creationId xmlns:p14="http://schemas.microsoft.com/office/powerpoint/2010/main" val="357488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C423-6548-4F4F-870C-C713FA16B3D9}"/>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2CEB91FE-9D8D-8F4A-8168-D3314FE0F36B}"/>
              </a:ext>
            </a:extLst>
          </p:cNvPr>
          <p:cNvSpPr>
            <a:spLocks noGrp="1"/>
          </p:cNvSpPr>
          <p:nvPr>
            <p:ph idx="1"/>
          </p:nvPr>
        </p:nvSpPr>
        <p:spPr>
          <a:xfrm>
            <a:off x="1154954" y="2603500"/>
            <a:ext cx="8825659" cy="4037932"/>
          </a:xfrm>
        </p:spPr>
        <p:txBody>
          <a:bodyPr>
            <a:noAutofit/>
          </a:bodyPr>
          <a:lstStyle/>
          <a:p>
            <a:r>
              <a:rPr lang="en-US" sz="2000" dirty="0"/>
              <a:t>Miami is one of the most popular places to retire.</a:t>
            </a:r>
          </a:p>
          <a:p>
            <a:pPr algn="just"/>
            <a:r>
              <a:rPr lang="en-US" sz="2000" dirty="0"/>
              <a:t>Use data science skills to help customers who would consider relocating to Miami after retirement to get familiar with the city, as well as to find some areas they might be interested in. </a:t>
            </a:r>
          </a:p>
          <a:p>
            <a:r>
              <a:rPr lang="en-US" sz="2000" dirty="0"/>
              <a:t>Focus on the analysis and comparison of different zip code areas for four specific category groups: </a:t>
            </a:r>
          </a:p>
          <a:p>
            <a:pPr marL="685800" lvl="1">
              <a:buFont typeface="Wingdings" pitchFamily="2" charset="2"/>
              <a:buChar char="§"/>
            </a:pPr>
            <a:r>
              <a:rPr lang="en-US" sz="1800" dirty="0"/>
              <a:t>hospital facilities</a:t>
            </a:r>
          </a:p>
          <a:p>
            <a:pPr marL="685800" lvl="1">
              <a:buFont typeface="Wingdings" pitchFamily="2" charset="2"/>
              <a:buChar char="§"/>
            </a:pPr>
            <a:r>
              <a:rPr lang="en-US" sz="1800" dirty="0"/>
              <a:t>grocery shopping markets</a:t>
            </a:r>
          </a:p>
          <a:p>
            <a:pPr marL="685800" lvl="1">
              <a:buFont typeface="Wingdings" pitchFamily="2" charset="2"/>
              <a:buChar char="§"/>
            </a:pPr>
            <a:r>
              <a:rPr lang="en-US" sz="1800" dirty="0"/>
              <a:t>indoor entertainment places</a:t>
            </a:r>
          </a:p>
          <a:p>
            <a:pPr marL="685800" lvl="1">
              <a:buFont typeface="Wingdings" pitchFamily="2" charset="2"/>
              <a:buChar char="§"/>
            </a:pPr>
            <a:r>
              <a:rPr lang="en-US" sz="1800" dirty="0"/>
              <a:t>outdoor opportunities</a:t>
            </a:r>
          </a:p>
        </p:txBody>
      </p:sp>
    </p:spTree>
    <p:extLst>
      <p:ext uri="{BB962C8B-B14F-4D97-AF65-F5344CB8AC3E}">
        <p14:creationId xmlns:p14="http://schemas.microsoft.com/office/powerpoint/2010/main" val="185815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2C6C-8F9D-C549-8361-E0B9F021A80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B5874EA-7F60-6446-A4C1-C094556D263E}"/>
              </a:ext>
            </a:extLst>
          </p:cNvPr>
          <p:cNvSpPr>
            <a:spLocks noGrp="1"/>
          </p:cNvSpPr>
          <p:nvPr>
            <p:ph idx="1"/>
          </p:nvPr>
        </p:nvSpPr>
        <p:spPr>
          <a:xfrm>
            <a:off x="1154954" y="2603500"/>
            <a:ext cx="9204235" cy="3416300"/>
          </a:xfrm>
        </p:spPr>
        <p:txBody>
          <a:bodyPr>
            <a:normAutofit/>
          </a:bodyPr>
          <a:lstStyle/>
          <a:p>
            <a:pPr algn="just" fontAlgn="base"/>
            <a:r>
              <a:rPr lang="en-US" sz="2000" dirty="0"/>
              <a:t>List of zips in Miami and related information, such as latitude and longitude coordinates and population of those zips. This information is required to plot the map, get the venue data, and do all the analysis.</a:t>
            </a:r>
          </a:p>
          <a:p>
            <a:pPr algn="just" fontAlgn="base"/>
            <a:r>
              <a:rPr lang="en-US" sz="2000" dirty="0"/>
              <a:t>Use </a:t>
            </a:r>
            <a:r>
              <a:rPr lang="en-US" sz="2000" dirty="0" err="1"/>
              <a:t>geopy</a:t>
            </a:r>
            <a:r>
              <a:rPr lang="en-US" sz="2000" dirty="0"/>
              <a:t> library to get the geographical coordinates of Miami, FL.</a:t>
            </a:r>
          </a:p>
          <a:p>
            <a:pPr algn="just" fontAlgn="base"/>
            <a:r>
              <a:rPr lang="en-US" sz="2000" dirty="0"/>
              <a:t>Use Foursquare API to get venues for each zip in Miami. The venue data in category groups like hospital facilities, grocery facilities, indoor facilities and outdoor facilities is particularly useful for this project. The venue data is also used to perform clustering on different zips.</a:t>
            </a:r>
          </a:p>
          <a:p>
            <a:pPr marL="0" indent="0" algn="just">
              <a:buNone/>
            </a:pPr>
            <a:endParaRPr lang="en-US" dirty="0"/>
          </a:p>
        </p:txBody>
      </p:sp>
    </p:spTree>
    <p:extLst>
      <p:ext uri="{BB962C8B-B14F-4D97-AF65-F5344CB8AC3E}">
        <p14:creationId xmlns:p14="http://schemas.microsoft.com/office/powerpoint/2010/main" val="414537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073F-F1AC-0841-AA9A-D11F9F633FE3}"/>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E7FDF2E4-8E8E-8F41-BA59-A0A6FDB22862}"/>
              </a:ext>
            </a:extLst>
          </p:cNvPr>
          <p:cNvSpPr>
            <a:spLocks noGrp="1"/>
          </p:cNvSpPr>
          <p:nvPr>
            <p:ph idx="1"/>
          </p:nvPr>
        </p:nvSpPr>
        <p:spPr/>
        <p:txBody>
          <a:bodyPr>
            <a:normAutofit/>
          </a:bodyPr>
          <a:lstStyle/>
          <a:p>
            <a:pPr fontAlgn="base"/>
            <a:r>
              <a:rPr lang="en-US" sz="2000" dirty="0"/>
              <a:t>pandas for data manipulation and analysis</a:t>
            </a:r>
          </a:p>
          <a:p>
            <a:pPr fontAlgn="base"/>
            <a:r>
              <a:rPr lang="en-US" sz="2000" dirty="0" err="1"/>
              <a:t>geopy</a:t>
            </a:r>
            <a:r>
              <a:rPr lang="en-US" sz="2000" dirty="0"/>
              <a:t> library to get the geographical coordinates of a location</a:t>
            </a:r>
          </a:p>
          <a:p>
            <a:pPr fontAlgn="base"/>
            <a:r>
              <a:rPr lang="en-US" sz="2000" dirty="0"/>
              <a:t>Python Folium library to visualize geospatial data</a:t>
            </a:r>
          </a:p>
          <a:p>
            <a:pPr fontAlgn="base"/>
            <a:r>
              <a:rPr lang="en-US" sz="2000" dirty="0"/>
              <a:t>Foursquare API to explore venues for different zips</a:t>
            </a:r>
          </a:p>
          <a:p>
            <a:pPr algn="just" fontAlgn="base"/>
            <a:r>
              <a:rPr lang="en-US" sz="2000" dirty="0"/>
              <a:t>Matplotlib library and associated modules for plotting</a:t>
            </a:r>
          </a:p>
          <a:p>
            <a:pPr fontAlgn="base"/>
            <a:r>
              <a:rPr lang="en-US" sz="2000" dirty="0" err="1"/>
              <a:t>Scikit</a:t>
            </a:r>
            <a:r>
              <a:rPr lang="en-US" sz="2000" dirty="0"/>
              <a:t>-learn k-means as the method of unsupervised learning to cluster the zips</a:t>
            </a:r>
          </a:p>
        </p:txBody>
      </p:sp>
    </p:spTree>
    <p:extLst>
      <p:ext uri="{BB962C8B-B14F-4D97-AF65-F5344CB8AC3E}">
        <p14:creationId xmlns:p14="http://schemas.microsoft.com/office/powerpoint/2010/main" val="96849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02D2-2B71-CE49-8802-D111B520FDF5}"/>
              </a:ext>
            </a:extLst>
          </p:cNvPr>
          <p:cNvSpPr>
            <a:spLocks noGrp="1"/>
          </p:cNvSpPr>
          <p:nvPr>
            <p:ph type="title"/>
          </p:nvPr>
        </p:nvSpPr>
        <p:spPr/>
        <p:txBody>
          <a:bodyPr/>
          <a:lstStyle/>
          <a:p>
            <a:r>
              <a:rPr lang="en-US" dirty="0"/>
              <a:t>Map of Miami with its zips</a:t>
            </a:r>
          </a:p>
        </p:txBody>
      </p:sp>
      <p:pic>
        <p:nvPicPr>
          <p:cNvPr id="5" name="Content Placeholder 4">
            <a:extLst>
              <a:ext uri="{FF2B5EF4-FFF2-40B4-BE49-F238E27FC236}">
                <a16:creationId xmlns:a16="http://schemas.microsoft.com/office/drawing/2014/main" id="{79188667-30D8-7746-84C0-C0231E7F3DA4}"/>
              </a:ext>
            </a:extLst>
          </p:cNvPr>
          <p:cNvPicPr>
            <a:picLocks noGrp="1" noChangeAspect="1"/>
          </p:cNvPicPr>
          <p:nvPr>
            <p:ph idx="1"/>
          </p:nvPr>
        </p:nvPicPr>
        <p:blipFill>
          <a:blip r:embed="rId2"/>
          <a:stretch>
            <a:fillRect/>
          </a:stretch>
        </p:blipFill>
        <p:spPr>
          <a:xfrm>
            <a:off x="3030467" y="2603500"/>
            <a:ext cx="5011878" cy="3416300"/>
          </a:xfrm>
        </p:spPr>
      </p:pic>
    </p:spTree>
    <p:extLst>
      <p:ext uri="{BB962C8B-B14F-4D97-AF65-F5344CB8AC3E}">
        <p14:creationId xmlns:p14="http://schemas.microsoft.com/office/powerpoint/2010/main" val="252230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9CEA-EBF5-C944-84C0-D5C664452EF6}"/>
              </a:ext>
            </a:extLst>
          </p:cNvPr>
          <p:cNvSpPr>
            <a:spLocks noGrp="1"/>
          </p:cNvSpPr>
          <p:nvPr>
            <p:ph type="title"/>
          </p:nvPr>
        </p:nvSpPr>
        <p:spPr/>
        <p:txBody>
          <a:bodyPr/>
          <a:lstStyle/>
          <a:p>
            <a:r>
              <a:rPr lang="en-US" dirty="0"/>
              <a:t>Analyze hospital facilities</a:t>
            </a:r>
          </a:p>
        </p:txBody>
      </p:sp>
      <p:sp>
        <p:nvSpPr>
          <p:cNvPr id="3" name="Content Placeholder 2">
            <a:extLst>
              <a:ext uri="{FF2B5EF4-FFF2-40B4-BE49-F238E27FC236}">
                <a16:creationId xmlns:a16="http://schemas.microsoft.com/office/drawing/2014/main" id="{D067A363-ED24-834A-9C5C-E0848668A399}"/>
              </a:ext>
            </a:extLst>
          </p:cNvPr>
          <p:cNvSpPr>
            <a:spLocks noGrp="1"/>
          </p:cNvSpPr>
          <p:nvPr>
            <p:ph idx="1"/>
          </p:nvPr>
        </p:nvSpPr>
        <p:spPr>
          <a:xfrm>
            <a:off x="548640" y="2423160"/>
            <a:ext cx="10961370" cy="3596640"/>
          </a:xfrm>
        </p:spPr>
        <p:txBody>
          <a:bodyPr/>
          <a:lstStyle/>
          <a:p>
            <a:pPr algn="just"/>
            <a:r>
              <a:rPr lang="en-US" dirty="0"/>
              <a:t>Hospital facilities include: hospitals, medical centers, urgent care centers, and emergency rooms.</a:t>
            </a:r>
          </a:p>
          <a:p>
            <a:r>
              <a:rPr lang="en-US" dirty="0"/>
              <a:t>The top 10 (or more, if there are ties) zips that have the most total numbers of hospital facilities:</a:t>
            </a:r>
          </a:p>
          <a:p>
            <a:pPr marL="0" indent="0">
              <a:buNone/>
            </a:pPr>
            <a:endParaRPr lang="en-US" dirty="0"/>
          </a:p>
        </p:txBody>
      </p:sp>
      <p:pic>
        <p:nvPicPr>
          <p:cNvPr id="5" name="Picture 4">
            <a:extLst>
              <a:ext uri="{FF2B5EF4-FFF2-40B4-BE49-F238E27FC236}">
                <a16:creationId xmlns:a16="http://schemas.microsoft.com/office/drawing/2014/main" id="{95143C65-0B6A-7842-8629-B5C6FD605AEC}"/>
              </a:ext>
            </a:extLst>
          </p:cNvPr>
          <p:cNvPicPr>
            <a:picLocks noChangeAspect="1"/>
          </p:cNvPicPr>
          <p:nvPr/>
        </p:nvPicPr>
        <p:blipFill>
          <a:blip r:embed="rId2"/>
          <a:stretch>
            <a:fillRect/>
          </a:stretch>
        </p:blipFill>
        <p:spPr>
          <a:xfrm>
            <a:off x="1154954" y="3833079"/>
            <a:ext cx="3995281" cy="2681890"/>
          </a:xfrm>
          <a:prstGeom prst="rect">
            <a:avLst/>
          </a:prstGeom>
        </p:spPr>
      </p:pic>
      <p:pic>
        <p:nvPicPr>
          <p:cNvPr id="7" name="Picture 6">
            <a:extLst>
              <a:ext uri="{FF2B5EF4-FFF2-40B4-BE49-F238E27FC236}">
                <a16:creationId xmlns:a16="http://schemas.microsoft.com/office/drawing/2014/main" id="{123B7A34-F7F5-4342-813C-17BDA9BE7A1E}"/>
              </a:ext>
            </a:extLst>
          </p:cNvPr>
          <p:cNvPicPr>
            <a:picLocks noChangeAspect="1"/>
          </p:cNvPicPr>
          <p:nvPr/>
        </p:nvPicPr>
        <p:blipFill>
          <a:blip r:embed="rId3"/>
          <a:stretch>
            <a:fillRect/>
          </a:stretch>
        </p:blipFill>
        <p:spPr>
          <a:xfrm>
            <a:off x="5150235" y="3833079"/>
            <a:ext cx="5946165" cy="2718019"/>
          </a:xfrm>
          <a:prstGeom prst="rect">
            <a:avLst/>
          </a:prstGeom>
        </p:spPr>
      </p:pic>
    </p:spTree>
    <p:extLst>
      <p:ext uri="{BB962C8B-B14F-4D97-AF65-F5344CB8AC3E}">
        <p14:creationId xmlns:p14="http://schemas.microsoft.com/office/powerpoint/2010/main" val="398743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A02-DA10-8343-AB44-A2174274E45F}"/>
              </a:ext>
            </a:extLst>
          </p:cNvPr>
          <p:cNvSpPr>
            <a:spLocks noGrp="1"/>
          </p:cNvSpPr>
          <p:nvPr>
            <p:ph type="title"/>
          </p:nvPr>
        </p:nvSpPr>
        <p:spPr/>
        <p:txBody>
          <a:bodyPr/>
          <a:lstStyle/>
          <a:p>
            <a:r>
              <a:rPr lang="en-US" dirty="0"/>
              <a:t>Analyze hospital facilities (cont.)</a:t>
            </a:r>
          </a:p>
        </p:txBody>
      </p:sp>
      <p:sp>
        <p:nvSpPr>
          <p:cNvPr id="3" name="Content Placeholder 2">
            <a:extLst>
              <a:ext uri="{FF2B5EF4-FFF2-40B4-BE49-F238E27FC236}">
                <a16:creationId xmlns:a16="http://schemas.microsoft.com/office/drawing/2014/main" id="{B3926D59-CD08-B24A-87DF-3174639C393B}"/>
              </a:ext>
            </a:extLst>
          </p:cNvPr>
          <p:cNvSpPr>
            <a:spLocks noGrp="1"/>
          </p:cNvSpPr>
          <p:nvPr>
            <p:ph idx="1"/>
          </p:nvPr>
        </p:nvSpPr>
        <p:spPr>
          <a:xfrm>
            <a:off x="1154954" y="2446020"/>
            <a:ext cx="8825659" cy="3573780"/>
          </a:xfrm>
        </p:spPr>
        <p:txBody>
          <a:bodyPr/>
          <a:lstStyle/>
          <a:p>
            <a:r>
              <a:rPr lang="en-US" dirty="0"/>
              <a:t>The top 10 (or more, if there are ties) zips that have the most numbers of hospital facilities per 1000 people:</a:t>
            </a:r>
          </a:p>
          <a:p>
            <a:pPr marL="0" indent="0">
              <a:buNone/>
            </a:pPr>
            <a:endParaRPr lang="en-US" dirty="0"/>
          </a:p>
        </p:txBody>
      </p:sp>
      <p:pic>
        <p:nvPicPr>
          <p:cNvPr id="5" name="Picture 4">
            <a:extLst>
              <a:ext uri="{FF2B5EF4-FFF2-40B4-BE49-F238E27FC236}">
                <a16:creationId xmlns:a16="http://schemas.microsoft.com/office/drawing/2014/main" id="{0E20CE54-9641-7045-AA9F-B6BDF3FA007D}"/>
              </a:ext>
            </a:extLst>
          </p:cNvPr>
          <p:cNvPicPr>
            <a:picLocks noChangeAspect="1"/>
          </p:cNvPicPr>
          <p:nvPr/>
        </p:nvPicPr>
        <p:blipFill>
          <a:blip r:embed="rId2"/>
          <a:stretch>
            <a:fillRect/>
          </a:stretch>
        </p:blipFill>
        <p:spPr>
          <a:xfrm>
            <a:off x="823749" y="3430751"/>
            <a:ext cx="4444863" cy="2707159"/>
          </a:xfrm>
          <a:prstGeom prst="rect">
            <a:avLst/>
          </a:prstGeom>
        </p:spPr>
      </p:pic>
      <p:pic>
        <p:nvPicPr>
          <p:cNvPr id="7" name="Picture 6">
            <a:extLst>
              <a:ext uri="{FF2B5EF4-FFF2-40B4-BE49-F238E27FC236}">
                <a16:creationId xmlns:a16="http://schemas.microsoft.com/office/drawing/2014/main" id="{80FD2463-F5EB-BF48-AFF3-E83D08F49B0D}"/>
              </a:ext>
            </a:extLst>
          </p:cNvPr>
          <p:cNvPicPr>
            <a:picLocks noChangeAspect="1"/>
          </p:cNvPicPr>
          <p:nvPr/>
        </p:nvPicPr>
        <p:blipFill>
          <a:blip r:embed="rId3"/>
          <a:stretch>
            <a:fillRect/>
          </a:stretch>
        </p:blipFill>
        <p:spPr>
          <a:xfrm>
            <a:off x="5458080" y="3213590"/>
            <a:ext cx="6388245" cy="2924320"/>
          </a:xfrm>
          <a:prstGeom prst="rect">
            <a:avLst/>
          </a:prstGeom>
        </p:spPr>
      </p:pic>
    </p:spTree>
    <p:extLst>
      <p:ext uri="{BB962C8B-B14F-4D97-AF65-F5344CB8AC3E}">
        <p14:creationId xmlns:p14="http://schemas.microsoft.com/office/powerpoint/2010/main" val="234137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9CEA-EBF5-C944-84C0-D5C664452EF6}"/>
              </a:ext>
            </a:extLst>
          </p:cNvPr>
          <p:cNvSpPr>
            <a:spLocks noGrp="1"/>
          </p:cNvSpPr>
          <p:nvPr>
            <p:ph type="title"/>
          </p:nvPr>
        </p:nvSpPr>
        <p:spPr/>
        <p:txBody>
          <a:bodyPr/>
          <a:lstStyle/>
          <a:p>
            <a:r>
              <a:rPr lang="en-US" dirty="0"/>
              <a:t>Analyze grocery facilities</a:t>
            </a:r>
          </a:p>
        </p:txBody>
      </p:sp>
      <p:sp>
        <p:nvSpPr>
          <p:cNvPr id="3" name="Content Placeholder 2">
            <a:extLst>
              <a:ext uri="{FF2B5EF4-FFF2-40B4-BE49-F238E27FC236}">
                <a16:creationId xmlns:a16="http://schemas.microsoft.com/office/drawing/2014/main" id="{D067A363-ED24-834A-9C5C-E0848668A399}"/>
              </a:ext>
            </a:extLst>
          </p:cNvPr>
          <p:cNvSpPr>
            <a:spLocks noGrp="1"/>
          </p:cNvSpPr>
          <p:nvPr>
            <p:ph idx="1"/>
          </p:nvPr>
        </p:nvSpPr>
        <p:spPr>
          <a:xfrm>
            <a:off x="640080" y="2354580"/>
            <a:ext cx="11109960" cy="3665220"/>
          </a:xfrm>
        </p:spPr>
        <p:txBody>
          <a:bodyPr/>
          <a:lstStyle/>
          <a:p>
            <a:pPr algn="just"/>
            <a:r>
              <a:rPr lang="en-US" dirty="0"/>
              <a:t>Grocery facilities include: grocery stores, farmers markets, and supermarkets.</a:t>
            </a:r>
          </a:p>
          <a:p>
            <a:r>
              <a:rPr lang="en-US" dirty="0"/>
              <a:t>The top 10 (or more, if there are ties) zips that have the most total numbers of grocery facilities: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BC74FC7-1697-BF45-AE10-208D0E4FDF64}"/>
              </a:ext>
            </a:extLst>
          </p:cNvPr>
          <p:cNvPicPr>
            <a:picLocks noChangeAspect="1"/>
          </p:cNvPicPr>
          <p:nvPr/>
        </p:nvPicPr>
        <p:blipFill>
          <a:blip r:embed="rId2"/>
          <a:stretch>
            <a:fillRect/>
          </a:stretch>
        </p:blipFill>
        <p:spPr>
          <a:xfrm>
            <a:off x="662493" y="3406140"/>
            <a:ext cx="4240978" cy="2862661"/>
          </a:xfrm>
          <a:prstGeom prst="rect">
            <a:avLst/>
          </a:prstGeom>
        </p:spPr>
      </p:pic>
      <p:pic>
        <p:nvPicPr>
          <p:cNvPr id="9" name="Picture 8">
            <a:extLst>
              <a:ext uri="{FF2B5EF4-FFF2-40B4-BE49-F238E27FC236}">
                <a16:creationId xmlns:a16="http://schemas.microsoft.com/office/drawing/2014/main" id="{70E9BA9F-8E54-5448-B800-3BEBFAB40F6A}"/>
              </a:ext>
            </a:extLst>
          </p:cNvPr>
          <p:cNvPicPr>
            <a:picLocks noChangeAspect="1"/>
          </p:cNvPicPr>
          <p:nvPr/>
        </p:nvPicPr>
        <p:blipFill>
          <a:blip r:embed="rId3"/>
          <a:stretch>
            <a:fillRect/>
          </a:stretch>
        </p:blipFill>
        <p:spPr>
          <a:xfrm>
            <a:off x="4959443" y="3406140"/>
            <a:ext cx="6215099" cy="2862661"/>
          </a:xfrm>
          <a:prstGeom prst="rect">
            <a:avLst/>
          </a:prstGeom>
        </p:spPr>
      </p:pic>
    </p:spTree>
    <p:extLst>
      <p:ext uri="{BB962C8B-B14F-4D97-AF65-F5344CB8AC3E}">
        <p14:creationId xmlns:p14="http://schemas.microsoft.com/office/powerpoint/2010/main" val="192605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A02-DA10-8343-AB44-A2174274E45F}"/>
              </a:ext>
            </a:extLst>
          </p:cNvPr>
          <p:cNvSpPr>
            <a:spLocks noGrp="1"/>
          </p:cNvSpPr>
          <p:nvPr>
            <p:ph type="title"/>
          </p:nvPr>
        </p:nvSpPr>
        <p:spPr/>
        <p:txBody>
          <a:bodyPr/>
          <a:lstStyle/>
          <a:p>
            <a:r>
              <a:rPr lang="en-US" dirty="0"/>
              <a:t>Analyze grocery facilities (cont.)</a:t>
            </a:r>
          </a:p>
        </p:txBody>
      </p:sp>
      <p:sp>
        <p:nvSpPr>
          <p:cNvPr id="3" name="Content Placeholder 2">
            <a:extLst>
              <a:ext uri="{FF2B5EF4-FFF2-40B4-BE49-F238E27FC236}">
                <a16:creationId xmlns:a16="http://schemas.microsoft.com/office/drawing/2014/main" id="{B3926D59-CD08-B24A-87DF-3174639C393B}"/>
              </a:ext>
            </a:extLst>
          </p:cNvPr>
          <p:cNvSpPr>
            <a:spLocks noGrp="1"/>
          </p:cNvSpPr>
          <p:nvPr>
            <p:ph idx="1"/>
          </p:nvPr>
        </p:nvSpPr>
        <p:spPr>
          <a:xfrm>
            <a:off x="1154954" y="2446020"/>
            <a:ext cx="8825659" cy="3573780"/>
          </a:xfrm>
        </p:spPr>
        <p:txBody>
          <a:bodyPr/>
          <a:lstStyle/>
          <a:p>
            <a:r>
              <a:rPr lang="en-US" dirty="0"/>
              <a:t>The top 10 (or more, if there are ties) zips that have the most numbers of grocery facilities per 1000 people: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DEEB298-07F1-FF41-B8E7-EBD92EC19DD2}"/>
              </a:ext>
            </a:extLst>
          </p:cNvPr>
          <p:cNvPicPr>
            <a:picLocks noChangeAspect="1"/>
          </p:cNvPicPr>
          <p:nvPr/>
        </p:nvPicPr>
        <p:blipFill>
          <a:blip r:embed="rId2"/>
          <a:stretch>
            <a:fillRect/>
          </a:stretch>
        </p:blipFill>
        <p:spPr>
          <a:xfrm>
            <a:off x="835660" y="3199130"/>
            <a:ext cx="4680640" cy="2938780"/>
          </a:xfrm>
          <a:prstGeom prst="rect">
            <a:avLst/>
          </a:prstGeom>
        </p:spPr>
      </p:pic>
      <p:pic>
        <p:nvPicPr>
          <p:cNvPr id="9" name="Picture 8">
            <a:extLst>
              <a:ext uri="{FF2B5EF4-FFF2-40B4-BE49-F238E27FC236}">
                <a16:creationId xmlns:a16="http://schemas.microsoft.com/office/drawing/2014/main" id="{9B096D89-2C67-B846-8939-CBC3112E581D}"/>
              </a:ext>
            </a:extLst>
          </p:cNvPr>
          <p:cNvPicPr>
            <a:picLocks noChangeAspect="1"/>
          </p:cNvPicPr>
          <p:nvPr/>
        </p:nvPicPr>
        <p:blipFill>
          <a:blip r:embed="rId3"/>
          <a:stretch>
            <a:fillRect/>
          </a:stretch>
        </p:blipFill>
        <p:spPr>
          <a:xfrm>
            <a:off x="5447720" y="3291840"/>
            <a:ext cx="6202861" cy="2727960"/>
          </a:xfrm>
          <a:prstGeom prst="rect">
            <a:avLst/>
          </a:prstGeom>
        </p:spPr>
      </p:pic>
    </p:spTree>
    <p:extLst>
      <p:ext uri="{BB962C8B-B14F-4D97-AF65-F5344CB8AC3E}">
        <p14:creationId xmlns:p14="http://schemas.microsoft.com/office/powerpoint/2010/main" val="315267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{D265F1FF-2C86-A34C-B213-1587F0F22D71}tf10001076</Template>
  <TotalTime>5846</TotalTime>
  <Words>860</Words>
  <Application>Microsoft Macintosh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 Boardroom</vt:lpstr>
      <vt:lpstr>Data Science Capstone Project - The Battle of the Neighborhoods </vt:lpstr>
      <vt:lpstr>Introduction </vt:lpstr>
      <vt:lpstr>Data</vt:lpstr>
      <vt:lpstr>Libraries</vt:lpstr>
      <vt:lpstr>Map of Miami with its zips</vt:lpstr>
      <vt:lpstr>Analyze hospital facilities</vt:lpstr>
      <vt:lpstr>Analyze hospital facilities (cont.)</vt:lpstr>
      <vt:lpstr>Analyze grocery facilities</vt:lpstr>
      <vt:lpstr>Analyze grocery facilities (cont.)</vt:lpstr>
      <vt:lpstr>Analyze indoor facilities</vt:lpstr>
      <vt:lpstr>Analyze indoor facilities (cont.)</vt:lpstr>
      <vt:lpstr>Analyze outdoor facilities</vt:lpstr>
      <vt:lpstr>Analyze outdoor facilities (cont.)</vt:lpstr>
      <vt:lpstr>Clustering for hospital facilities</vt:lpstr>
      <vt:lpstr>Clustering for grocery facilities</vt:lpstr>
      <vt:lpstr>Clustering for indoor facilities</vt:lpstr>
      <vt:lpstr>Clustering for outdoor facilities</vt:lpstr>
      <vt:lpstr>Result</vt:lpstr>
      <vt:lpstr>Discussion and 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36</cp:revision>
  <dcterms:created xsi:type="dcterms:W3CDTF">2021-01-20T03:26:00Z</dcterms:created>
  <dcterms:modified xsi:type="dcterms:W3CDTF">2021-02-08T01:40:17Z</dcterms:modified>
</cp:coreProperties>
</file>