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61" r:id="rId6"/>
    <p:sldId id="271" r:id="rId7"/>
    <p:sldId id="262" r:id="rId8"/>
    <p:sldId id="275" r:id="rId9"/>
    <p:sldId id="266" r:id="rId10"/>
    <p:sldId id="277" r:id="rId11"/>
    <p:sldId id="276" r:id="rId12"/>
    <p:sldId id="267" r:id="rId13"/>
    <p:sldId id="258" r:id="rId14"/>
    <p:sldId id="260" r:id="rId15"/>
    <p:sldId id="268" r:id="rId16"/>
    <p:sldId id="270" r:id="rId17"/>
    <p:sldId id="272" r:id="rId18"/>
    <p:sldId id="273" r:id="rId19"/>
    <p:sldId id="274" r:id="rId20"/>
    <p:sldId id="269" r:id="rId21"/>
    <p:sldId id="264" r:id="rId22"/>
    <p:sldId id="26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1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5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0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4BB2-19F9-4865-A187-903BCBB1559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2A7E-7ACC-46B4-9E27-138291665D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95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Семантические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1042C-0950-4394-868E-1DC5DFE6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9B245-4E2D-4D52-851B-F86FAED9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8888361" cy="589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1E06E1-D2F3-4AB2-878C-4E482107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573016"/>
            <a:ext cx="7039897" cy="2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BEBCC-80E2-45D7-ACA9-CFE17B8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E0454A-E22C-45B8-A8AE-F10FDEE8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1" y="2780928"/>
            <a:ext cx="7039897" cy="25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8F31E-D84D-41A1-98CB-1EDE932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«Популярные» отношения в семантической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9A80F-B09B-4CB9-9575-80157410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Иерархические: Быть эталоном, иметь атрибут, Быть элементом подкласса, Быть элементом класса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 меры: Признак-мера, Мера-значение, Признак-значение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времени:Одновременно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Быть раньше, Быть позже, Одновременно начаться, Одновременно кончиться, Совпадать по времени, Пересекаться по времени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 сравнения: Равно, Больше равно, Меньше равно, Меньше, Несравнимо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Порядковые отношения: Быть ближайшим, Быть следующим, Быть предыдущим, Быть очередным, Быть заменяемым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 атрибутов: Иметь имя, Иметь оценку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отношения: быть отправителем, быть получателем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Казуальные отношения: Быть целью, Быть мотивом, Причина-следствие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Инструментальные: Быть средством, Быть инструментом, Служить для чего либо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Пространственные отношения: Пересекаться в пространстве, Быть слева, Быть справа, Быть сверху, Быть снизу, Быть спереди Быть сзади........</a:t>
            </a:r>
            <a:endParaRPr lang="ru-RU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6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семантических сетей: понятие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СС каждое понятие представляется вершиной графа. </a:t>
            </a:r>
          </a:p>
          <a:p>
            <a:r>
              <a:rPr lang="ru-RU" dirty="0"/>
              <a:t>В качестве понятий обычно выступают абстрактные или конкретные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233197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семантических сетей: отношение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Понятия, которые семантически связаны, соединяются дугами которые могут быть (а могут и не быть) размечены. </a:t>
            </a:r>
          </a:p>
          <a:p>
            <a:r>
              <a:rPr lang="ru-RU" dirty="0"/>
              <a:t>При таком представлении, описание смысла заключается в том, как одно понятие связано с другими.</a:t>
            </a:r>
          </a:p>
        </p:txBody>
      </p:sp>
    </p:spTree>
    <p:extLst>
      <p:ext uri="{BB962C8B-B14F-4D97-AF65-F5344CB8AC3E}">
        <p14:creationId xmlns:p14="http://schemas.microsoft.com/office/powerpoint/2010/main" val="197216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A5D0E-740C-4BD8-AA70-77200796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09DBF8-399A-484B-B944-10CB4C1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471951"/>
            <a:ext cx="7195120" cy="49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B03FB-A490-4FA2-B384-22CA02C4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семантические сети (ИСС)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A6344-EC94-4982-9343-D7531E4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 algn="just">
              <a:buNone/>
            </a:pPr>
            <a:r>
              <a:rPr lang="ru-RU" b="1" dirty="0">
                <a:latin typeface="Times New Roman" panose="02020603050405020304" pitchFamily="18" charset="0"/>
              </a:rPr>
              <a:t>Иерархические семантические сети </a:t>
            </a:r>
            <a:r>
              <a:rPr lang="ru-RU" dirty="0">
                <a:latin typeface="Times New Roman" panose="02020603050405020304" pitchFamily="18" charset="0"/>
              </a:rPr>
              <a:t>-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сети, которые имеют в своем составе вершины обладающие собственной внутренней структурой.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Отличительная особенность -  возможность деления исходной сети на подсети (пространства), а также в возможности установления отношений не только между отдельными вершинами, но и между пространствами. При делении на подсети должны выполнятся условия: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1213" lvl="0" algn="just">
              <a:buFont typeface="+mj-lt"/>
              <a:buAutoNum type="arabicPeriod"/>
              <a:tabLst>
                <a:tab pos="107823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вершины и дуги должны являться элементами по крайней мере одного пространства.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1213" lvl="0" algn="just">
              <a:buFont typeface="+mj-lt"/>
              <a:buAutoNum type="arabicPeriod"/>
              <a:tabLst>
                <a:tab pos="107823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ИСС соответствующего пространства, а дугами отношения видимости.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9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A3973-620B-41ED-8142-225181D2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Концептуальные графы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EF04D-FC4C-4815-8D30-3A976741E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725144"/>
            <a:ext cx="3978796" cy="15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0C3EA-25D9-4D19-B52A-59497A1607A6}"/>
              </a:ext>
            </a:extLst>
          </p:cNvPr>
          <p:cNvSpPr txBox="1"/>
          <p:nvPr/>
        </p:nvSpPr>
        <p:spPr>
          <a:xfrm>
            <a:off x="472480" y="1556792"/>
            <a:ext cx="11247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/>
            <a:r>
              <a:rPr lang="ru-RU" sz="2400" b="1" dirty="0"/>
              <a:t>Концептуальный граф </a:t>
            </a:r>
            <a:r>
              <a:rPr lang="ru-RU" sz="2400" dirty="0"/>
              <a:t>– это двудольный ориентированный граф, состоящий из вершин двух типов: понятий (англ. </a:t>
            </a:r>
            <a:r>
              <a:rPr lang="ru-RU" sz="2400" dirty="0" err="1"/>
              <a:t>concept</a:t>
            </a:r>
            <a:r>
              <a:rPr lang="ru-RU" sz="2400" dirty="0"/>
              <a:t>) и концептуальных отношений (англ. </a:t>
            </a:r>
            <a:r>
              <a:rPr lang="ru-RU" sz="2400" dirty="0" err="1"/>
              <a:t>conceptual</a:t>
            </a:r>
            <a:r>
              <a:rPr lang="ru-RU" sz="2400" dirty="0"/>
              <a:t> </a:t>
            </a:r>
            <a:r>
              <a:rPr lang="ru-RU" sz="2400" dirty="0" err="1"/>
              <a:t>relation</a:t>
            </a:r>
            <a:r>
              <a:rPr lang="ru-RU" sz="2400" dirty="0"/>
              <a:t>).</a:t>
            </a:r>
          </a:p>
          <a:p>
            <a:pPr marL="357188" indent="-357188"/>
            <a:r>
              <a:rPr lang="ru-RU" sz="2400" b="1" dirty="0"/>
              <a:t>Двудольный граф </a:t>
            </a:r>
            <a:r>
              <a:rPr lang="ru-RU" sz="2400" dirty="0"/>
              <a:t>– это граф, множество вершин которого можно разбить на две части таким образом, что каждое ребро графа соединяет какую-то вершину из одной части с какой-то вершиной другой части, то есть не существует ребра, соединяющего две вершины из одной и той же части.</a:t>
            </a:r>
          </a:p>
        </p:txBody>
      </p:sp>
    </p:spTree>
    <p:extLst>
      <p:ext uri="{BB962C8B-B14F-4D97-AF65-F5344CB8AC3E}">
        <p14:creationId xmlns:p14="http://schemas.microsoft.com/office/powerpoint/2010/main" val="59664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FB344-8D35-48C8-A90C-894A7D9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Концептуальные графы: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6F1F-E3C7-4BA4-B937-EDEBE6F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9069"/>
            <a:ext cx="10972800" cy="3052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Понятия в концептуальных графах отображаются </a:t>
            </a:r>
            <a:r>
              <a:rPr lang="ru-RU" i="1" dirty="0"/>
              <a:t>прямоугольниками</a:t>
            </a:r>
            <a:r>
              <a:rPr lang="ru-RU" dirty="0"/>
              <a:t>, отношения между ними – эллипсами. </a:t>
            </a:r>
          </a:p>
          <a:p>
            <a:pPr marL="0" indent="0">
              <a:buNone/>
            </a:pPr>
            <a:r>
              <a:rPr lang="ru-RU" dirty="0"/>
              <a:t>В отличие от семантических сетей отношение между понятиями отображаются не именованной дугой графа, а вершиной соответствующего типа, которая связывает два понятия дугами без метки.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6FCDC-1F57-4914-8E76-BE620FC54233}"/>
              </a:ext>
            </a:extLst>
          </p:cNvPr>
          <p:cNvSpPr txBox="1"/>
          <p:nvPr/>
        </p:nvSpPr>
        <p:spPr>
          <a:xfrm>
            <a:off x="1487488" y="4308769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i="1" dirty="0"/>
              <a:t>Маша укрепила стул клеем.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A79B5F-590C-4C7A-9443-26E1F39B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779542"/>
            <a:ext cx="8032471" cy="164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AAA4D-10EE-44F7-85E7-822078D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типы вершин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EC161-480B-474F-86D6-69B3B83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55" y="2040261"/>
            <a:ext cx="5918448" cy="3404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Маркер «</a:t>
            </a:r>
            <a:r>
              <a:rPr lang="en-US" dirty="0"/>
              <a:t>#</a:t>
            </a:r>
            <a:r>
              <a:rPr lang="ru-RU" dirty="0"/>
              <a:t>» - неименованные (анонимные) экземпляры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Маркер «*» - любой экземпляр типа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C754BC-23B9-400B-842F-B5D482B8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98" y="2415058"/>
            <a:ext cx="36671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D3383-72C6-423E-A48F-6B38106053ED}"/>
              </a:ext>
            </a:extLst>
          </p:cNvPr>
          <p:cNvSpPr txBox="1"/>
          <p:nvPr/>
        </p:nvSpPr>
        <p:spPr>
          <a:xfrm>
            <a:off x="7711652" y="1483258"/>
            <a:ext cx="3911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Три собаки «Тузик», «Мухтар» и «Байкал» черного цвета можно описать вместо одного графа двумя.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5E0FE1-6179-41D9-B407-A10BCBD2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45" y="4725144"/>
            <a:ext cx="58483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Семантическая сеть</a:t>
            </a:r>
            <a:r>
              <a:rPr lang="ru-RU" dirty="0"/>
              <a:t> (смысловая сеть) — модель предметной области, представленная в виде графа, вершинами которого являются понятия, а дуги (ребра) – отношения между ними.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B02486-7768-47F2-AA8C-8B948828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3833174"/>
            <a:ext cx="4953744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C055A-9657-415E-96E8-704F0AA6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семантической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34865-F6B6-47F6-B753-A237446F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Особенность логического вывода на СС состоит в единстве БЗ и МЛВ.</a:t>
            </a:r>
          </a:p>
          <a:p>
            <a:pPr marL="0" indent="0">
              <a:buNone/>
            </a:pPr>
            <a:r>
              <a:rPr lang="ru-RU" dirty="0"/>
              <a:t>Основной механизм вывода: </a:t>
            </a:r>
            <a:r>
              <a:rPr lang="ru-RU" b="1" dirty="0"/>
              <a:t>движение по связям между узлами.</a:t>
            </a:r>
          </a:p>
          <a:p>
            <a:r>
              <a:rPr lang="ru-RU" dirty="0"/>
              <a:t>Поиск пересечений - поиск в сети фрагмента, совпадающего с фрагментом-запросом.</a:t>
            </a:r>
          </a:p>
          <a:p>
            <a:r>
              <a:rPr lang="ru-RU" dirty="0"/>
              <a:t>Вывод по иерархии наследования.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9930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51858-61B0-4958-816E-CA4E9E4C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026F8-5FCD-41E6-9EA5-978C0FC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Универсальность</a:t>
            </a:r>
            <a:r>
              <a:rPr lang="ru-RU" dirty="0"/>
              <a:t>, достигаемая за счет выбора соответствующего набора отношений.</a:t>
            </a:r>
          </a:p>
          <a:p>
            <a:r>
              <a:rPr lang="ru-RU" b="1" dirty="0"/>
              <a:t>Наглядность</a:t>
            </a:r>
            <a:r>
              <a:rPr lang="ru-RU" dirty="0"/>
              <a:t> системы знаний, представленной графически;</a:t>
            </a:r>
          </a:p>
          <a:p>
            <a:r>
              <a:rPr lang="ru-RU" b="1" dirty="0"/>
              <a:t>Близость</a:t>
            </a:r>
            <a:r>
              <a:rPr lang="ru-RU" dirty="0"/>
              <a:t> структуры сети, представляющей систему знаний, семантической структуре фраз на </a:t>
            </a:r>
            <a:r>
              <a:rPr lang="ru-RU" b="1" dirty="0"/>
              <a:t>естественном языке</a:t>
            </a:r>
            <a:r>
              <a:rPr lang="ru-RU" dirty="0"/>
              <a:t>;</a:t>
            </a:r>
          </a:p>
          <a:p>
            <a:r>
              <a:rPr lang="ru-RU" b="1" dirty="0"/>
              <a:t>Соответствие</a:t>
            </a:r>
            <a:r>
              <a:rPr lang="ru-RU" dirty="0"/>
              <a:t> современным представлениям об организации </a:t>
            </a:r>
            <a:r>
              <a:rPr lang="ru-RU" b="1" dirty="0"/>
              <a:t>долговременной</a:t>
            </a:r>
            <a:r>
              <a:rPr lang="ru-RU" dirty="0"/>
              <a:t> памяти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548228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08404-F4CC-4585-AAEF-77B070EC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семантических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F324D-41E1-40E0-8E7F-2B97A009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не дает ясного представления о структуре предметной области, поэтому формирование и модификация такой модели затруднительны;</a:t>
            </a:r>
          </a:p>
          <a:p>
            <a:r>
              <a:rPr lang="ru-RU" dirty="0"/>
              <a:t>представляют собой </a:t>
            </a:r>
            <a:r>
              <a:rPr lang="ru-RU" b="1" dirty="0"/>
              <a:t>пассивные структуры</a:t>
            </a:r>
            <a:r>
              <a:rPr lang="ru-RU" dirty="0"/>
              <a:t>, для обработки которых необходим специальный аппарат формального вывода;</a:t>
            </a:r>
          </a:p>
          <a:p>
            <a:r>
              <a:rPr lang="ru-RU" dirty="0"/>
              <a:t>проблема поиска решения в семантической сети сводится к задаче поиска фрагмента сети, соответствующего подсети, отражающей поставленный запрос. Это, в свою очередь, обуславливает сложность поиска решения в семантических сетях;</a:t>
            </a:r>
          </a:p>
          <a:p>
            <a:r>
              <a:rPr lang="ru-RU" dirty="0"/>
              <a:t>представление, использование и модификация знаний при описании систем реального уровня сложности оказывается трудоемкой процедурой, особенно при наличии множественных отношений между ее понятиями.</a:t>
            </a:r>
          </a:p>
        </p:txBody>
      </p:sp>
    </p:spTree>
    <p:extLst>
      <p:ext uri="{BB962C8B-B14F-4D97-AF65-F5344CB8AC3E}">
        <p14:creationId xmlns:p14="http://schemas.microsoft.com/office/powerpoint/2010/main" val="380763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семантических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68" y="1600200"/>
            <a:ext cx="7992888" cy="4925144"/>
          </a:xfrm>
        </p:spPr>
        <p:txBody>
          <a:bodyPr>
            <a:normAutofit/>
          </a:bodyPr>
          <a:lstStyle/>
          <a:p>
            <a:r>
              <a:rPr lang="ru-RU" dirty="0"/>
              <a:t>Один из первых формализмов в области представления знаний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Биологическая классификация Карла Линнея 1735 г.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63DFBF-9E70-4451-A95A-C1FA5085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268760"/>
            <a:ext cx="402011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6C8D-9DA0-4652-9BAB-EF5FAF1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семантических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3B59F-FC99-4916-9B5C-A571184F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Прародителями современных семантических сетей можно считать экзистенциальные (лат. </a:t>
            </a:r>
            <a:r>
              <a:rPr lang="ru-RU" dirty="0" err="1"/>
              <a:t>exsisto</a:t>
            </a:r>
            <a:r>
              <a:rPr lang="ru-RU" dirty="0"/>
              <a:t> - возникаю, происхожу, существую) графы, предложенные </a:t>
            </a:r>
            <a:r>
              <a:rPr lang="ru-RU" b="1" dirty="0"/>
              <a:t>Чарльзом Пирсом</a:t>
            </a:r>
            <a:r>
              <a:rPr lang="ru-RU" dirty="0"/>
              <a:t> в 1909 г. С их помощью описывались понятия и логические связи между ними некоторой предметной области.</a:t>
            </a:r>
          </a:p>
          <a:p>
            <a:r>
              <a:rPr lang="ru-RU" dirty="0"/>
              <a:t>Важным этапом в становлении семантических сетей стали работы немецкого психолога </a:t>
            </a:r>
            <a:r>
              <a:rPr lang="ru-RU" b="1" dirty="0"/>
              <a:t>Отто </a:t>
            </a:r>
            <a:r>
              <a:rPr lang="ru-RU" b="1" dirty="0" err="1"/>
              <a:t>Сэлза</a:t>
            </a:r>
            <a:r>
              <a:rPr lang="ru-RU" dirty="0"/>
              <a:t> (1913 - 1922 гг.) Для описания понятий и связей между ними, а также изучения методов наследования свойств он использовал графы и семантические отношения. </a:t>
            </a:r>
          </a:p>
          <a:p>
            <a:r>
              <a:rPr lang="ru-RU" dirty="0"/>
              <a:t>Первые компьютерные реализации семантических сетей появились в конце 1950-х – начале 1960-х гг. в системах машинного перевода (</a:t>
            </a:r>
            <a:r>
              <a:rPr lang="ru-RU" b="1" dirty="0"/>
              <a:t>Ричард </a:t>
            </a:r>
            <a:r>
              <a:rPr lang="ru-RU" b="1" dirty="0" err="1"/>
              <a:t>Риченс</a:t>
            </a:r>
            <a:r>
              <a:rPr lang="ru-RU" b="1" dirty="0"/>
              <a:t>, Маргарет </a:t>
            </a:r>
            <a:r>
              <a:rPr lang="ru-RU" b="1" dirty="0" err="1"/>
              <a:t>Мастерман</a:t>
            </a:r>
            <a:r>
              <a:rPr lang="ru-RU" dirty="0"/>
              <a:t>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2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1882C-EEDC-49E9-A911-3C8C3932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20" y="1556792"/>
            <a:ext cx="7022559" cy="48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39984-49DA-470F-BC90-AD9EECE4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Экстенсиональные</a:t>
            </a:r>
            <a:r>
              <a:rPr lang="ru-RU" dirty="0"/>
              <a:t> и </a:t>
            </a:r>
            <a:r>
              <a:rPr lang="ru-RU" dirty="0" err="1"/>
              <a:t>интенсиональные</a:t>
            </a:r>
            <a:r>
              <a:rPr lang="ru-RU" dirty="0"/>
              <a:t> семантические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4E585-9786-4F0A-930F-3D83B21B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Экстенсиональная</a:t>
            </a:r>
            <a:r>
              <a:rPr lang="ru-RU" b="1" dirty="0"/>
              <a:t> сеть</a:t>
            </a:r>
            <a:r>
              <a:rPr lang="ru-RU" dirty="0"/>
              <a:t> описывает факты, т. е. </a:t>
            </a:r>
            <a:r>
              <a:rPr lang="ru-RU" dirty="0" err="1"/>
              <a:t>экстенсиональное</a:t>
            </a:r>
            <a:r>
              <a:rPr lang="ru-RU" dirty="0"/>
              <a:t> знание о моделируемых объектах является «фотографией» текущего состояния.</a:t>
            </a:r>
          </a:p>
          <a:p>
            <a:r>
              <a:rPr lang="ru-RU" b="1" dirty="0" err="1"/>
              <a:t>Интенсиональная</a:t>
            </a:r>
            <a:r>
              <a:rPr lang="ru-RU" b="1" dirty="0"/>
              <a:t> сеть</a:t>
            </a:r>
            <a:r>
              <a:rPr lang="ru-RU" dirty="0"/>
              <a:t> описывает общую структуру моделируемой предметной области на основе абстрактных объектов и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9764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1554E-7EF1-4347-AC32-3ABA3B6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Ассоциативная модель памяти и</a:t>
            </a:r>
            <a:br>
              <a:rPr lang="ru-RU" dirty="0"/>
            </a:br>
            <a:r>
              <a:rPr lang="ru-RU" dirty="0"/>
              <a:t>представление смысла: сети </a:t>
            </a:r>
            <a:r>
              <a:rPr lang="ru-RU" dirty="0" err="1"/>
              <a:t>Куиллиана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1233B-ACB6-4628-80CB-195D26BF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310936" cy="49831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Одной из основополагающих теоретических работ по семантическим сетям считается труд американского психолога Росса </a:t>
            </a:r>
            <a:r>
              <a:rPr lang="ru-RU" dirty="0" err="1"/>
              <a:t>Куиллиана</a:t>
            </a:r>
            <a:r>
              <a:rPr lang="ru-RU" dirty="0"/>
              <a:t> (</a:t>
            </a:r>
            <a:r>
              <a:rPr lang="ru-RU" dirty="0" err="1"/>
              <a:t>Ross</a:t>
            </a:r>
            <a:r>
              <a:rPr lang="ru-RU" dirty="0"/>
              <a:t> </a:t>
            </a:r>
            <a:r>
              <a:rPr lang="ru-RU" dirty="0" err="1"/>
              <a:t>Quillian</a:t>
            </a:r>
            <a:r>
              <a:rPr lang="ru-RU" dirty="0"/>
              <a:t>) о «семантической памяти» («</a:t>
            </a:r>
            <a:r>
              <a:rPr lang="ru-RU" dirty="0" err="1"/>
              <a:t>Semantic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 </a:t>
            </a:r>
            <a:r>
              <a:rPr lang="ru-RU" dirty="0" err="1"/>
              <a:t>Semantic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», «Семантическая память. Семантическая обработка информации», 1968г.)</a:t>
            </a:r>
          </a:p>
          <a:p>
            <a:r>
              <a:rPr lang="ru-RU" dirty="0"/>
              <a:t>Росс </a:t>
            </a:r>
            <a:r>
              <a:rPr lang="ru-RU" dirty="0" err="1"/>
              <a:t>Квиллиан</a:t>
            </a:r>
            <a:r>
              <a:rPr lang="ru-RU" dirty="0"/>
              <a:t>: в основе восприятия текста человеком лежит «создание некоторого рода мысленного символического представления»;</a:t>
            </a:r>
          </a:p>
          <a:p>
            <a:r>
              <a:rPr lang="ru-RU" dirty="0"/>
              <a:t>Моделирования человеческой памяти с помощью сетевых структур, в которых узлы соответствуют словесным понятиям, а связи между узлами – отношениям между понятиями;</a:t>
            </a:r>
          </a:p>
          <a:p>
            <a:r>
              <a:rPr lang="ru-RU" dirty="0"/>
              <a:t>Структура сети: узел-тип соответствует какому-либо понятию и связан с определенной комбинацией узлов  лексем, являющихся определением данного понятия, а смысл узла-лексемы определяется через ссылку на соответствующие узлы-типы (подобно толковому словарю).</a:t>
            </a:r>
          </a:p>
        </p:txBody>
      </p:sp>
    </p:spTree>
    <p:extLst>
      <p:ext uri="{BB962C8B-B14F-4D97-AF65-F5344CB8AC3E}">
        <p14:creationId xmlns:p14="http://schemas.microsoft.com/office/powerpoint/2010/main" val="9306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24C9-6AE1-4198-991D-C0B6A3A1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TLC-</a:t>
            </a:r>
            <a:r>
              <a:rPr lang="ru-RU" dirty="0"/>
              <a:t>модели (</a:t>
            </a:r>
            <a:r>
              <a:rPr lang="en-GB" dirty="0"/>
              <a:t>Teachable Language </a:t>
            </a:r>
            <a:r>
              <a:rPr lang="en-GB" dirty="0" err="1"/>
              <a:t>Comprehender</a:t>
            </a:r>
            <a:r>
              <a:rPr lang="ru-RU" dirty="0"/>
              <a:t>)</a:t>
            </a:r>
          </a:p>
        </p:txBody>
      </p:sp>
      <p:pic>
        <p:nvPicPr>
          <p:cNvPr id="1026" name="Picture 2" descr="Семантическая сеть для представления объекта «чайник»">
            <a:extLst>
              <a:ext uri="{FF2B5EF4-FFF2-40B4-BE49-F238E27FC236}">
                <a16:creationId xmlns:a16="http://schemas.microsoft.com/office/drawing/2014/main" id="{7154F94E-1F04-4783-896A-B9E4183A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573016"/>
            <a:ext cx="51816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6AE40-9E4B-4546-AF2A-629C9C8644AF}"/>
              </a:ext>
            </a:extLst>
          </p:cNvPr>
          <p:cNvSpPr txBox="1"/>
          <p:nvPr/>
        </p:nvSpPr>
        <p:spPr>
          <a:xfrm>
            <a:off x="586008" y="1678682"/>
            <a:ext cx="10766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Основн</a:t>
            </a:r>
            <a:r>
              <a:rPr lang="ru-RU" b="1" dirty="0">
                <a:solidFill>
                  <a:srgbClr val="646464"/>
                </a:solidFill>
                <a:latin typeface="Roboto" panose="02000000000000000000" pitchFamily="2" charset="0"/>
              </a:rPr>
              <a:t>ая</a:t>
            </a:r>
            <a:r>
              <a:rPr lang="ru-RU" b="1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идея: 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описание значений класса, к которому принадлежит объект, его прототипа и установление связи со словами, отображающими свойства объекта.</a:t>
            </a:r>
          </a:p>
          <a:p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В сети определены операторы отношений, называемые </a:t>
            </a:r>
            <a:r>
              <a:rPr lang="ru-RU" b="1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классом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1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свойством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b="1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примером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, для которых описаны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66CA4-13F8-4C7E-9C2B-00B73FCA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Падежные рамки </a:t>
            </a:r>
            <a:r>
              <a:rPr lang="ru-RU" dirty="0" err="1"/>
              <a:t>Филмора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AFC0E-2726-4425-BDDA-A025F8DA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204864"/>
            <a:ext cx="5506065" cy="3539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A6A28-3FA5-4ADF-802D-1A3CB7B8E30D}"/>
              </a:ext>
            </a:extLst>
          </p:cNvPr>
          <p:cNvSpPr txBox="1"/>
          <p:nvPr/>
        </p:nvSpPr>
        <p:spPr>
          <a:xfrm>
            <a:off x="263352" y="1772816"/>
            <a:ext cx="50545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Филмором</a:t>
            </a:r>
            <a:r>
              <a:rPr lang="ru-RU" sz="2000" dirty="0"/>
              <a:t> (</a:t>
            </a:r>
            <a:r>
              <a:rPr lang="ru-RU" sz="2000" dirty="0" err="1"/>
              <a:t>Fillmore</a:t>
            </a:r>
            <a:r>
              <a:rPr lang="ru-RU" sz="2000" dirty="0"/>
              <a:t>), 1968, предложена сеть, в которой отношения определяются на</a:t>
            </a:r>
          </a:p>
          <a:p>
            <a:r>
              <a:rPr lang="ru-RU" sz="2000" dirty="0"/>
              <a:t>основе грамматики английского языка.</a:t>
            </a:r>
          </a:p>
          <a:p>
            <a:r>
              <a:rPr lang="ru-RU" sz="2000" dirty="0"/>
              <a:t>Связи соответствуют роли существительного</a:t>
            </a:r>
          </a:p>
          <a:p>
            <a:r>
              <a:rPr lang="ru-RU" sz="2000" dirty="0"/>
              <a:t>или группы существительных, входящих в заданное предложение. К числу возможных ролей относятся: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агент,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объект,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инструмент,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время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место.</a:t>
            </a:r>
          </a:p>
        </p:txBody>
      </p:sp>
    </p:spTree>
    <p:extLst>
      <p:ext uri="{BB962C8B-B14F-4D97-AF65-F5344CB8AC3E}">
        <p14:creationId xmlns:p14="http://schemas.microsoft.com/office/powerpoint/2010/main" val="3319320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1073</Words>
  <Application>Microsoft Office PowerPoint</Application>
  <PresentationFormat>Широкоэкранный</PresentationFormat>
  <Paragraphs>84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Roboto</vt:lpstr>
      <vt:lpstr>Times New Roman</vt:lpstr>
      <vt:lpstr>Тема Office</vt:lpstr>
      <vt:lpstr>Семантические сети</vt:lpstr>
      <vt:lpstr>Определение</vt:lpstr>
      <vt:lpstr>История семантических сетей</vt:lpstr>
      <vt:lpstr>История семантических сетей</vt:lpstr>
      <vt:lpstr>Пример сети</vt:lpstr>
      <vt:lpstr>Экстенсиональные и интенсиональные семантические сети</vt:lpstr>
      <vt:lpstr>Ассоциативная модель памяти и представление смысла: сети Куиллиана</vt:lpstr>
      <vt:lpstr>TLC-модели (Teachable Language Comprehender)</vt:lpstr>
      <vt:lpstr>Падежные рамки Филмора</vt:lpstr>
      <vt:lpstr>Презентация PowerPoint</vt:lpstr>
      <vt:lpstr>Презентация PowerPoint</vt:lpstr>
      <vt:lpstr>«Популярные» отношения в семантической сети</vt:lpstr>
      <vt:lpstr>Структура семантических сетей: понятие</vt:lpstr>
      <vt:lpstr>Структура семантических сетей: отношение</vt:lpstr>
      <vt:lpstr>Пример сети</vt:lpstr>
      <vt:lpstr>Иерархические семантические сети (ИСС)</vt:lpstr>
      <vt:lpstr>Концептуальные графы</vt:lpstr>
      <vt:lpstr>Концептуальные графы: пример</vt:lpstr>
      <vt:lpstr>Специальные типы вершин</vt:lpstr>
      <vt:lpstr>Вывод по семантической сети</vt:lpstr>
      <vt:lpstr>Достоинства</vt:lpstr>
      <vt:lpstr>Недостатки семантических сетей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Семантические сети</dc:title>
  <dc:creator>laninvv</dc:creator>
  <cp:lastModifiedBy>Ланин Вячеслав Владимирович</cp:lastModifiedBy>
  <cp:revision>30</cp:revision>
  <dcterms:created xsi:type="dcterms:W3CDTF">2020-02-03T12:39:31Z</dcterms:created>
  <dcterms:modified xsi:type="dcterms:W3CDTF">2022-01-31T13:26:37Z</dcterms:modified>
</cp:coreProperties>
</file>