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
      <p:font typeface="Oswald"/>
      <p:regular r:id="rId26"/>
      <p:bold r:id="rId27"/>
    </p:embeddedFont>
    <p:embeddedFont>
      <p:font typeface="Questrial"/>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A4A3A4"/>
          </p15:clr>
        </p15:guide>
        <p15:guide id="2" pos="3840">
          <p15:clr>
            <a:srgbClr val="A4A3A4"/>
          </p15:clr>
        </p15:guide>
        <p15:guide id="3" orient="horz" pos="624">
          <p15:clr>
            <a:srgbClr val="A4A3A4"/>
          </p15:clr>
        </p15:guide>
        <p15:guide id="4" orient="horz" pos="3984">
          <p15:clr>
            <a:srgbClr val="A4A3A4"/>
          </p15:clr>
        </p15:guide>
        <p15:guide id="5" pos="192">
          <p15:clr>
            <a:srgbClr val="A4A3A4"/>
          </p15:clr>
        </p15:guide>
        <p15:guide id="6" pos="74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3840"/>
        <p:guide pos="624" orient="horz"/>
        <p:guide pos="3984" orient="horz"/>
        <p:guide pos="192"/>
        <p:guide pos="748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Roboto-boldItalic.fntdata"/><Relationship Id="rId28" Type="http://schemas.openxmlformats.org/officeDocument/2006/relationships/font" Target="fonts/Questrial-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4FXhqFqvdV8?utm_source=unsplash&amp;utm_medium=referral&amp;utm_content=creditCopyText" TargetMode="External"/><Relationship Id="rId3" Type="http://schemas.openxmlformats.org/officeDocument/2006/relationships/hyperlink" Target="https://unsplash.com/search/photos/analytic-data?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4FXhqFqvdV8?utm_source=unsplash&amp;utm_medium=referral&amp;utm_content=creditCopyText" TargetMode="External"/><Relationship Id="rId3" Type="http://schemas.openxmlformats.org/officeDocument/2006/relationships/hyperlink" Target="https://unsplash.com/search/photos/analytic-data?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Photo by </a:t>
            </a:r>
            <a:r>
              <a:rPr b="0" i="0" lang="en-US" sz="1200" u="sng">
                <a:solidFill>
                  <a:schemeClr val="hlink"/>
                </a:solidFill>
                <a:latin typeface="Calibri"/>
                <a:ea typeface="Calibri"/>
                <a:cs typeface="Calibri"/>
                <a:sym typeface="Calibri"/>
                <a:hlinkClick r:id="rId2"/>
              </a:rPr>
              <a:t>rawpixel</a:t>
            </a:r>
            <a:r>
              <a:rPr b="0" i="0" lang="en-US" sz="1200">
                <a:solidFill>
                  <a:schemeClr val="dk1"/>
                </a:solidFill>
                <a:latin typeface="Calibri"/>
                <a:ea typeface="Calibri"/>
                <a:cs typeface="Calibri"/>
                <a:sym typeface="Calibri"/>
              </a:rPr>
              <a:t> on </a:t>
            </a:r>
            <a:r>
              <a:rPr b="0" i="0" lang="en-US" sz="1200" u="sng">
                <a:solidFill>
                  <a:schemeClr val="hlink"/>
                </a:solidFill>
                <a:latin typeface="Calibri"/>
                <a:ea typeface="Calibri"/>
                <a:cs typeface="Calibri"/>
                <a:sym typeface="Calibri"/>
                <a:hlinkClick r:id="rId3"/>
              </a:rPr>
              <a:t>Unsplash</a:t>
            </a:r>
            <a:endParaRPr/>
          </a:p>
        </p:txBody>
      </p:sp>
      <p:sp>
        <p:nvSpPr>
          <p:cNvPr id="91" name="Google Shape;9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989825850_0_1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1989825850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989825850_0_2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1989825850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989825850_0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1989825850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989825850_0_2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1989825850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9992e445f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9992e445f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119992e445f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9992e445f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9992e445f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19992e445f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Photo by </a:t>
            </a:r>
            <a:r>
              <a:rPr b="0" i="0" lang="en-US" sz="1200" u="sng">
                <a:solidFill>
                  <a:schemeClr val="hlink"/>
                </a:solidFill>
                <a:latin typeface="Calibri"/>
                <a:ea typeface="Calibri"/>
                <a:cs typeface="Calibri"/>
                <a:sym typeface="Calibri"/>
                <a:hlinkClick r:id="rId2"/>
              </a:rPr>
              <a:t>rawpixel</a:t>
            </a:r>
            <a:r>
              <a:rPr b="0" i="0" lang="en-US" sz="1200">
                <a:solidFill>
                  <a:schemeClr val="dk1"/>
                </a:solidFill>
                <a:latin typeface="Calibri"/>
                <a:ea typeface="Calibri"/>
                <a:cs typeface="Calibri"/>
                <a:sym typeface="Calibri"/>
              </a:rPr>
              <a:t> on </a:t>
            </a:r>
            <a:r>
              <a:rPr b="0" i="0" lang="en-US" sz="1200" u="sng">
                <a:solidFill>
                  <a:schemeClr val="hlink"/>
                </a:solidFill>
                <a:latin typeface="Calibri"/>
                <a:ea typeface="Calibri"/>
                <a:cs typeface="Calibri"/>
                <a:sym typeface="Calibri"/>
                <a:hlinkClick r:id="rId3"/>
              </a:rPr>
              <a:t>Unsplash</a:t>
            </a:r>
            <a:endParaRPr/>
          </a:p>
        </p:txBody>
      </p:sp>
      <p:sp>
        <p:nvSpPr>
          <p:cNvPr id="264" name="Google Shape;26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9992e445f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9992e445f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119992e445f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98982585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19898258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989825850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1989825850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1989825850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989825850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1989825850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989825850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1989825850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Quest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3"/>
          <p:cNvSpPr/>
          <p:nvPr/>
        </p:nvSpPr>
        <p:spPr>
          <a:xfrm>
            <a:off x="10420350" y="0"/>
            <a:ext cx="1504950" cy="6858000"/>
          </a:xfrm>
          <a:prstGeom prst="parallelogram">
            <a:avLst>
              <a:gd fmla="val 25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6" name="Google Shape;26;p3"/>
          <p:cNvGrpSpPr/>
          <p:nvPr/>
        </p:nvGrpSpPr>
        <p:grpSpPr>
          <a:xfrm>
            <a:off x="742950" y="-1924050"/>
            <a:ext cx="10706100" cy="10706100"/>
            <a:chOff x="3117850" y="450850"/>
            <a:chExt cx="5956300" cy="5956300"/>
          </a:xfrm>
        </p:grpSpPr>
        <p:sp>
          <p:nvSpPr>
            <p:cNvPr id="27" name="Google Shape;27;p3"/>
            <p:cNvSpPr/>
            <p:nvPr/>
          </p:nvSpPr>
          <p:spPr>
            <a:xfrm>
              <a:off x="3117850" y="450850"/>
              <a:ext cx="5956300" cy="5956300"/>
            </a:xfrm>
            <a:prstGeom prst="arc">
              <a:avLst>
                <a:gd fmla="val 11294463" name="adj1"/>
                <a:gd fmla="val 21113174" name="adj2"/>
              </a:avLst>
            </a:prstGeom>
            <a:noFill/>
            <a:ln cap="rnd" cmpd="sng" w="25400">
              <a:solidFill>
                <a:srgbClr val="FFD966">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8" name="Google Shape;28;p3"/>
            <p:cNvSpPr/>
            <p:nvPr/>
          </p:nvSpPr>
          <p:spPr>
            <a:xfrm flipH="1" rot="10800000">
              <a:off x="3117850" y="450850"/>
              <a:ext cx="5956300" cy="5956300"/>
            </a:xfrm>
            <a:prstGeom prst="arc">
              <a:avLst>
                <a:gd fmla="val 11294463" name="adj1"/>
                <a:gd fmla="val 21113174" name="adj2"/>
              </a:avLst>
            </a:prstGeom>
            <a:noFill/>
            <a:ln cap="rnd" cmpd="sng" w="25400">
              <a:solidFill>
                <a:srgbClr val="FFD966">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Quest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2" name="Google Shape;72;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ckwell"/>
                <a:ea typeface="Rockwell"/>
                <a:cs typeface="Rockwell"/>
                <a:sym typeface="Rockwel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ckwell"/>
                <a:ea typeface="Rockwell"/>
                <a:cs typeface="Rockwell"/>
                <a:sym typeface="Rockwel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Rockwell"/>
                <a:ea typeface="Rockwell"/>
                <a:cs typeface="Rockwell"/>
                <a:sym typeface="Rockwell"/>
              </a:defRPr>
            </a:lvl1pPr>
            <a:lvl2pPr indent="0" lvl="1" marL="0" marR="0" rtl="0" algn="r">
              <a:spcBef>
                <a:spcPts val="0"/>
              </a:spcBef>
              <a:buNone/>
              <a:defRPr b="0" i="0" sz="1200" u="none" cap="none" strike="noStrike">
                <a:solidFill>
                  <a:srgbClr val="888888"/>
                </a:solidFill>
                <a:latin typeface="Rockwell"/>
                <a:ea typeface="Rockwell"/>
                <a:cs typeface="Rockwell"/>
                <a:sym typeface="Rockwell"/>
              </a:defRPr>
            </a:lvl2pPr>
            <a:lvl3pPr indent="0" lvl="2" marL="0" marR="0" rtl="0" algn="r">
              <a:spcBef>
                <a:spcPts val="0"/>
              </a:spcBef>
              <a:buNone/>
              <a:defRPr b="0" i="0" sz="1200" u="none" cap="none" strike="noStrike">
                <a:solidFill>
                  <a:srgbClr val="888888"/>
                </a:solidFill>
                <a:latin typeface="Rockwell"/>
                <a:ea typeface="Rockwell"/>
                <a:cs typeface="Rockwell"/>
                <a:sym typeface="Rockwell"/>
              </a:defRPr>
            </a:lvl3pPr>
            <a:lvl4pPr indent="0" lvl="3" marL="0" marR="0" rtl="0" algn="r">
              <a:spcBef>
                <a:spcPts val="0"/>
              </a:spcBef>
              <a:buNone/>
              <a:defRPr b="0" i="0" sz="1200" u="none" cap="none" strike="noStrike">
                <a:solidFill>
                  <a:srgbClr val="888888"/>
                </a:solidFill>
                <a:latin typeface="Rockwell"/>
                <a:ea typeface="Rockwell"/>
                <a:cs typeface="Rockwell"/>
                <a:sym typeface="Rockwell"/>
              </a:defRPr>
            </a:lvl4pPr>
            <a:lvl5pPr indent="0" lvl="4" marL="0" marR="0" rtl="0" algn="r">
              <a:spcBef>
                <a:spcPts val="0"/>
              </a:spcBef>
              <a:buNone/>
              <a:defRPr b="0" i="0" sz="1200" u="none" cap="none" strike="noStrike">
                <a:solidFill>
                  <a:srgbClr val="888888"/>
                </a:solidFill>
                <a:latin typeface="Rockwell"/>
                <a:ea typeface="Rockwell"/>
                <a:cs typeface="Rockwell"/>
                <a:sym typeface="Rockwell"/>
              </a:defRPr>
            </a:lvl5pPr>
            <a:lvl6pPr indent="0" lvl="5" marL="0" marR="0" rtl="0" algn="r">
              <a:spcBef>
                <a:spcPts val="0"/>
              </a:spcBef>
              <a:buNone/>
              <a:defRPr b="0" i="0" sz="1200" u="none" cap="none" strike="noStrike">
                <a:solidFill>
                  <a:srgbClr val="888888"/>
                </a:solidFill>
                <a:latin typeface="Rockwell"/>
                <a:ea typeface="Rockwell"/>
                <a:cs typeface="Rockwell"/>
                <a:sym typeface="Rockwell"/>
              </a:defRPr>
            </a:lvl6pPr>
            <a:lvl7pPr indent="0" lvl="6" marL="0" marR="0" rtl="0" algn="r">
              <a:spcBef>
                <a:spcPts val="0"/>
              </a:spcBef>
              <a:buNone/>
              <a:defRPr b="0" i="0" sz="1200" u="none" cap="none" strike="noStrike">
                <a:solidFill>
                  <a:srgbClr val="888888"/>
                </a:solidFill>
                <a:latin typeface="Rockwell"/>
                <a:ea typeface="Rockwell"/>
                <a:cs typeface="Rockwell"/>
                <a:sym typeface="Rockwell"/>
              </a:defRPr>
            </a:lvl7pPr>
            <a:lvl8pPr indent="0" lvl="7" marL="0" marR="0" rtl="0" algn="r">
              <a:spcBef>
                <a:spcPts val="0"/>
              </a:spcBef>
              <a:buNone/>
              <a:defRPr b="0" i="0" sz="1200" u="none" cap="none" strike="noStrike">
                <a:solidFill>
                  <a:srgbClr val="888888"/>
                </a:solidFill>
                <a:latin typeface="Rockwell"/>
                <a:ea typeface="Rockwell"/>
                <a:cs typeface="Rockwell"/>
                <a:sym typeface="Rockwell"/>
              </a:defRPr>
            </a:lvl8pPr>
            <a:lvl9pPr indent="0" lvl="8" marL="0" marR="0" rtl="0" algn="r">
              <a:spcBef>
                <a:spcPts val="0"/>
              </a:spcBef>
              <a:buNone/>
              <a:defRPr b="0" i="0" sz="12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3"/>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4" name="Google Shape;94;p13"/>
          <p:cNvSpPr/>
          <p:nvPr/>
        </p:nvSpPr>
        <p:spPr>
          <a:xfrm>
            <a:off x="3489325" y="0"/>
            <a:ext cx="5213350" cy="6858000"/>
          </a:xfrm>
          <a:prstGeom prst="parallelogram">
            <a:avLst>
              <a:gd fmla="val 25000"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95" name="Google Shape;95;p13"/>
          <p:cNvGrpSpPr/>
          <p:nvPr/>
        </p:nvGrpSpPr>
        <p:grpSpPr>
          <a:xfrm>
            <a:off x="3117850" y="450850"/>
            <a:ext cx="5956300" cy="5956300"/>
            <a:chOff x="3117850" y="450850"/>
            <a:chExt cx="5956300" cy="5956300"/>
          </a:xfrm>
        </p:grpSpPr>
        <p:sp>
          <p:nvSpPr>
            <p:cNvPr id="96" name="Google Shape;96;p13"/>
            <p:cNvSpPr/>
            <p:nvPr/>
          </p:nvSpPr>
          <p:spPr>
            <a:xfrm>
              <a:off x="3117850" y="450850"/>
              <a:ext cx="5956300" cy="59563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7" name="Google Shape;97;p13"/>
            <p:cNvSpPr/>
            <p:nvPr/>
          </p:nvSpPr>
          <p:spPr>
            <a:xfrm flipH="1" rot="10800000">
              <a:off x="3117850" y="450850"/>
              <a:ext cx="5956300" cy="59563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sp>
        <p:nvSpPr>
          <p:cNvPr id="98" name="Google Shape;98;p13"/>
          <p:cNvSpPr txBox="1"/>
          <p:nvPr/>
        </p:nvSpPr>
        <p:spPr>
          <a:xfrm>
            <a:off x="3886201" y="2961449"/>
            <a:ext cx="4419600" cy="92320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600"/>
              <a:buFont typeface="Questrial"/>
              <a:buNone/>
            </a:pPr>
            <a:r>
              <a:rPr lang="en-US" sz="6600">
                <a:solidFill>
                  <a:schemeClr val="lt1"/>
                </a:solidFill>
                <a:latin typeface="Calibri"/>
                <a:ea typeface="Calibri"/>
                <a:cs typeface="Calibri"/>
                <a:sym typeface="Calibri"/>
              </a:rPr>
              <a:t>INTER HALL</a:t>
            </a:r>
            <a:endParaRPr>
              <a:latin typeface="Calibri"/>
              <a:ea typeface="Calibri"/>
              <a:cs typeface="Calibri"/>
              <a:sym typeface="Calibri"/>
            </a:endParaRPr>
          </a:p>
        </p:txBody>
      </p:sp>
      <p:sp>
        <p:nvSpPr>
          <p:cNvPr id="99" name="Google Shape;99;p13"/>
          <p:cNvSpPr/>
          <p:nvPr/>
        </p:nvSpPr>
        <p:spPr>
          <a:xfrm>
            <a:off x="5734050" y="3860199"/>
            <a:ext cx="723900"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0" name="Google Shape;100;p13"/>
          <p:cNvSpPr txBox="1"/>
          <p:nvPr/>
        </p:nvSpPr>
        <p:spPr>
          <a:xfrm>
            <a:off x="3886201" y="4119586"/>
            <a:ext cx="4419600" cy="6462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lt2"/>
                </a:solidFill>
                <a:latin typeface="Calibri"/>
                <a:ea typeface="Calibri"/>
                <a:cs typeface="Calibri"/>
                <a:sym typeface="Calibri"/>
              </a:rPr>
              <a:t>DATA ANALYTICS</a:t>
            </a:r>
            <a:endParaRPr sz="3000">
              <a:solidFill>
                <a:schemeClr val="lt2"/>
              </a:solidFill>
              <a:latin typeface="Calibri"/>
              <a:ea typeface="Calibri"/>
              <a:cs typeface="Calibri"/>
              <a:sym typeface="Calibri"/>
            </a:endParaRPr>
          </a:p>
        </p:txBody>
      </p:sp>
      <p:grpSp>
        <p:nvGrpSpPr>
          <p:cNvPr id="101" name="Google Shape;101;p13"/>
          <p:cNvGrpSpPr/>
          <p:nvPr/>
        </p:nvGrpSpPr>
        <p:grpSpPr>
          <a:xfrm>
            <a:off x="5759087" y="2053333"/>
            <a:ext cx="673828" cy="673128"/>
            <a:chOff x="-6280150" y="376238"/>
            <a:chExt cx="6115050" cy="6108700"/>
          </a:xfrm>
        </p:grpSpPr>
        <p:sp>
          <p:nvSpPr>
            <p:cNvPr id="102" name="Google Shape;102;p13"/>
            <p:cNvSpPr/>
            <p:nvPr/>
          </p:nvSpPr>
          <p:spPr>
            <a:xfrm>
              <a:off x="-6280150" y="376238"/>
              <a:ext cx="6115050" cy="6108700"/>
            </a:xfrm>
            <a:custGeom>
              <a:rect b="b" l="l" r="r" t="t"/>
              <a:pathLst>
                <a:path extrusionOk="0" h="2048" w="2048">
                  <a:moveTo>
                    <a:pt x="2036" y="376"/>
                  </a:moveTo>
                  <a:cubicBezTo>
                    <a:pt x="1672" y="12"/>
                    <a:pt x="1672" y="12"/>
                    <a:pt x="1672" y="12"/>
                  </a:cubicBezTo>
                  <a:cubicBezTo>
                    <a:pt x="1665" y="4"/>
                    <a:pt x="1655" y="0"/>
                    <a:pt x="1644" y="0"/>
                  </a:cubicBezTo>
                  <a:cubicBezTo>
                    <a:pt x="456" y="0"/>
                    <a:pt x="456" y="0"/>
                    <a:pt x="456" y="0"/>
                  </a:cubicBezTo>
                  <a:cubicBezTo>
                    <a:pt x="390" y="0"/>
                    <a:pt x="336" y="54"/>
                    <a:pt x="336" y="120"/>
                  </a:cubicBezTo>
                  <a:cubicBezTo>
                    <a:pt x="336" y="196"/>
                    <a:pt x="336" y="196"/>
                    <a:pt x="336" y="196"/>
                  </a:cubicBezTo>
                  <a:cubicBezTo>
                    <a:pt x="140" y="273"/>
                    <a:pt x="0" y="465"/>
                    <a:pt x="0" y="688"/>
                  </a:cubicBezTo>
                  <a:cubicBezTo>
                    <a:pt x="0" y="710"/>
                    <a:pt x="18" y="728"/>
                    <a:pt x="40" y="728"/>
                  </a:cubicBezTo>
                  <a:cubicBezTo>
                    <a:pt x="528" y="728"/>
                    <a:pt x="528" y="728"/>
                    <a:pt x="528" y="728"/>
                  </a:cubicBezTo>
                  <a:cubicBezTo>
                    <a:pt x="550" y="728"/>
                    <a:pt x="568" y="710"/>
                    <a:pt x="568" y="688"/>
                  </a:cubicBezTo>
                  <a:cubicBezTo>
                    <a:pt x="568" y="200"/>
                    <a:pt x="568" y="200"/>
                    <a:pt x="568" y="200"/>
                  </a:cubicBezTo>
                  <a:cubicBezTo>
                    <a:pt x="568" y="178"/>
                    <a:pt x="550" y="160"/>
                    <a:pt x="528" y="160"/>
                  </a:cubicBezTo>
                  <a:cubicBezTo>
                    <a:pt x="490" y="160"/>
                    <a:pt x="452" y="164"/>
                    <a:pt x="416" y="172"/>
                  </a:cubicBezTo>
                  <a:cubicBezTo>
                    <a:pt x="416" y="120"/>
                    <a:pt x="416" y="120"/>
                    <a:pt x="416" y="120"/>
                  </a:cubicBezTo>
                  <a:cubicBezTo>
                    <a:pt x="416" y="98"/>
                    <a:pt x="434" y="80"/>
                    <a:pt x="456" y="80"/>
                  </a:cubicBezTo>
                  <a:cubicBezTo>
                    <a:pt x="1604" y="80"/>
                    <a:pt x="1604" y="80"/>
                    <a:pt x="1604" y="80"/>
                  </a:cubicBezTo>
                  <a:cubicBezTo>
                    <a:pt x="1604" y="324"/>
                    <a:pt x="1604" y="324"/>
                    <a:pt x="1604" y="324"/>
                  </a:cubicBezTo>
                  <a:cubicBezTo>
                    <a:pt x="1604" y="390"/>
                    <a:pt x="1658" y="444"/>
                    <a:pt x="1724" y="444"/>
                  </a:cubicBezTo>
                  <a:cubicBezTo>
                    <a:pt x="1968" y="444"/>
                    <a:pt x="1968" y="444"/>
                    <a:pt x="1968" y="444"/>
                  </a:cubicBezTo>
                  <a:cubicBezTo>
                    <a:pt x="1968" y="1928"/>
                    <a:pt x="1968" y="1928"/>
                    <a:pt x="1968" y="1928"/>
                  </a:cubicBezTo>
                  <a:cubicBezTo>
                    <a:pt x="1968" y="1950"/>
                    <a:pt x="1950" y="1968"/>
                    <a:pt x="1928" y="1968"/>
                  </a:cubicBezTo>
                  <a:cubicBezTo>
                    <a:pt x="456" y="1968"/>
                    <a:pt x="456" y="1968"/>
                    <a:pt x="456" y="1968"/>
                  </a:cubicBezTo>
                  <a:cubicBezTo>
                    <a:pt x="434" y="1968"/>
                    <a:pt x="416" y="1950"/>
                    <a:pt x="416" y="1928"/>
                  </a:cubicBezTo>
                  <a:cubicBezTo>
                    <a:pt x="416" y="1585"/>
                    <a:pt x="416" y="1585"/>
                    <a:pt x="416" y="1585"/>
                  </a:cubicBezTo>
                  <a:cubicBezTo>
                    <a:pt x="416" y="1563"/>
                    <a:pt x="398" y="1545"/>
                    <a:pt x="376" y="1545"/>
                  </a:cubicBezTo>
                  <a:cubicBezTo>
                    <a:pt x="354" y="1545"/>
                    <a:pt x="336" y="1563"/>
                    <a:pt x="336" y="1585"/>
                  </a:cubicBezTo>
                  <a:cubicBezTo>
                    <a:pt x="336" y="1928"/>
                    <a:pt x="336" y="1928"/>
                    <a:pt x="336" y="1928"/>
                  </a:cubicBezTo>
                  <a:cubicBezTo>
                    <a:pt x="336" y="1994"/>
                    <a:pt x="390" y="2048"/>
                    <a:pt x="456" y="2048"/>
                  </a:cubicBezTo>
                  <a:cubicBezTo>
                    <a:pt x="1928" y="2048"/>
                    <a:pt x="1928" y="2048"/>
                    <a:pt x="1928" y="2048"/>
                  </a:cubicBezTo>
                  <a:cubicBezTo>
                    <a:pt x="1994" y="2048"/>
                    <a:pt x="2048" y="1994"/>
                    <a:pt x="2048" y="1928"/>
                  </a:cubicBezTo>
                  <a:cubicBezTo>
                    <a:pt x="2048" y="404"/>
                    <a:pt x="2048" y="404"/>
                    <a:pt x="2048" y="404"/>
                  </a:cubicBezTo>
                  <a:cubicBezTo>
                    <a:pt x="2048" y="393"/>
                    <a:pt x="2044" y="383"/>
                    <a:pt x="2036" y="376"/>
                  </a:cubicBezTo>
                  <a:close/>
                  <a:moveTo>
                    <a:pt x="488" y="648"/>
                  </a:moveTo>
                  <a:cubicBezTo>
                    <a:pt x="82" y="648"/>
                    <a:pt x="82" y="648"/>
                    <a:pt x="82" y="648"/>
                  </a:cubicBezTo>
                  <a:cubicBezTo>
                    <a:pt x="101" y="433"/>
                    <a:pt x="273" y="261"/>
                    <a:pt x="488" y="242"/>
                  </a:cubicBezTo>
                  <a:cubicBezTo>
                    <a:pt x="488" y="648"/>
                    <a:pt x="488" y="648"/>
                    <a:pt x="488" y="648"/>
                  </a:cubicBezTo>
                  <a:close/>
                  <a:moveTo>
                    <a:pt x="1684" y="324"/>
                  </a:moveTo>
                  <a:cubicBezTo>
                    <a:pt x="1684" y="137"/>
                    <a:pt x="1684" y="137"/>
                    <a:pt x="1684" y="137"/>
                  </a:cubicBezTo>
                  <a:cubicBezTo>
                    <a:pt x="1911" y="364"/>
                    <a:pt x="1911" y="364"/>
                    <a:pt x="1911" y="364"/>
                  </a:cubicBezTo>
                  <a:cubicBezTo>
                    <a:pt x="1724" y="364"/>
                    <a:pt x="1724" y="364"/>
                    <a:pt x="1724" y="364"/>
                  </a:cubicBezTo>
                  <a:cubicBezTo>
                    <a:pt x="1702" y="364"/>
                    <a:pt x="1684" y="346"/>
                    <a:pt x="1684" y="32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3" name="Google Shape;103;p13"/>
            <p:cNvSpPr/>
            <p:nvPr/>
          </p:nvSpPr>
          <p:spPr>
            <a:xfrm>
              <a:off x="-5276850" y="4551363"/>
              <a:ext cx="238125" cy="239713"/>
            </a:xfrm>
            <a:custGeom>
              <a:rect b="b" l="l" r="r" t="t"/>
              <a:pathLst>
                <a:path extrusionOk="0" h="80" w="80">
                  <a:moveTo>
                    <a:pt x="12" y="12"/>
                  </a:moveTo>
                  <a:cubicBezTo>
                    <a:pt x="4" y="19"/>
                    <a:pt x="0" y="29"/>
                    <a:pt x="0" y="40"/>
                  </a:cubicBezTo>
                  <a:cubicBezTo>
                    <a:pt x="0" y="51"/>
                    <a:pt x="4" y="61"/>
                    <a:pt x="12" y="68"/>
                  </a:cubicBezTo>
                  <a:cubicBezTo>
                    <a:pt x="19" y="76"/>
                    <a:pt x="29" y="80"/>
                    <a:pt x="40" y="80"/>
                  </a:cubicBezTo>
                  <a:cubicBezTo>
                    <a:pt x="51" y="80"/>
                    <a:pt x="61" y="76"/>
                    <a:pt x="68" y="68"/>
                  </a:cubicBezTo>
                  <a:cubicBezTo>
                    <a:pt x="76" y="61"/>
                    <a:pt x="80" y="51"/>
                    <a:pt x="80" y="40"/>
                  </a:cubicBezTo>
                  <a:cubicBezTo>
                    <a:pt x="80" y="29"/>
                    <a:pt x="76" y="19"/>
                    <a:pt x="68" y="12"/>
                  </a:cubicBezTo>
                  <a:cubicBezTo>
                    <a:pt x="61" y="4"/>
                    <a:pt x="51" y="0"/>
                    <a:pt x="40" y="0"/>
                  </a:cubicBezTo>
                  <a:cubicBezTo>
                    <a:pt x="29" y="0"/>
                    <a:pt x="19"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4" name="Google Shape;104;p13"/>
            <p:cNvSpPr/>
            <p:nvPr/>
          </p:nvSpPr>
          <p:spPr>
            <a:xfrm>
              <a:off x="-5853113" y="1279526"/>
              <a:ext cx="3155950" cy="3152775"/>
            </a:xfrm>
            <a:custGeom>
              <a:rect b="b" l="l" r="r" t="t"/>
              <a:pathLst>
                <a:path extrusionOk="0" h="1057" w="1057">
                  <a:moveTo>
                    <a:pt x="1057" y="529"/>
                  </a:moveTo>
                  <a:cubicBezTo>
                    <a:pt x="1057" y="237"/>
                    <a:pt x="820" y="0"/>
                    <a:pt x="529" y="0"/>
                  </a:cubicBezTo>
                  <a:cubicBezTo>
                    <a:pt x="507" y="0"/>
                    <a:pt x="489" y="18"/>
                    <a:pt x="489" y="40"/>
                  </a:cubicBezTo>
                  <a:cubicBezTo>
                    <a:pt x="489" y="489"/>
                    <a:pt x="489" y="489"/>
                    <a:pt x="489" y="489"/>
                  </a:cubicBezTo>
                  <a:cubicBezTo>
                    <a:pt x="40" y="489"/>
                    <a:pt x="40" y="489"/>
                    <a:pt x="40" y="489"/>
                  </a:cubicBezTo>
                  <a:cubicBezTo>
                    <a:pt x="18" y="489"/>
                    <a:pt x="0" y="507"/>
                    <a:pt x="0" y="529"/>
                  </a:cubicBezTo>
                  <a:cubicBezTo>
                    <a:pt x="0" y="820"/>
                    <a:pt x="237" y="1057"/>
                    <a:pt x="529" y="1057"/>
                  </a:cubicBezTo>
                  <a:cubicBezTo>
                    <a:pt x="820" y="1057"/>
                    <a:pt x="1057" y="820"/>
                    <a:pt x="1057" y="529"/>
                  </a:cubicBezTo>
                  <a:close/>
                  <a:moveTo>
                    <a:pt x="816" y="185"/>
                  </a:moveTo>
                  <a:cubicBezTo>
                    <a:pt x="569" y="432"/>
                    <a:pt x="569" y="432"/>
                    <a:pt x="569" y="432"/>
                  </a:cubicBezTo>
                  <a:cubicBezTo>
                    <a:pt x="569" y="82"/>
                    <a:pt x="569" y="82"/>
                    <a:pt x="569" y="82"/>
                  </a:cubicBezTo>
                  <a:cubicBezTo>
                    <a:pt x="662" y="90"/>
                    <a:pt x="748" y="128"/>
                    <a:pt x="816" y="185"/>
                  </a:cubicBezTo>
                  <a:close/>
                  <a:moveTo>
                    <a:pt x="82" y="569"/>
                  </a:moveTo>
                  <a:cubicBezTo>
                    <a:pt x="529" y="569"/>
                    <a:pt x="529" y="569"/>
                    <a:pt x="529" y="569"/>
                  </a:cubicBezTo>
                  <a:cubicBezTo>
                    <a:pt x="540" y="569"/>
                    <a:pt x="550" y="564"/>
                    <a:pt x="557" y="557"/>
                  </a:cubicBezTo>
                  <a:cubicBezTo>
                    <a:pt x="557" y="557"/>
                    <a:pt x="557" y="557"/>
                    <a:pt x="557" y="557"/>
                  </a:cubicBezTo>
                  <a:cubicBezTo>
                    <a:pt x="873" y="241"/>
                    <a:pt x="873" y="241"/>
                    <a:pt x="873" y="241"/>
                  </a:cubicBezTo>
                  <a:cubicBezTo>
                    <a:pt x="938" y="319"/>
                    <a:pt x="977" y="419"/>
                    <a:pt x="977" y="529"/>
                  </a:cubicBezTo>
                  <a:cubicBezTo>
                    <a:pt x="977" y="776"/>
                    <a:pt x="776" y="977"/>
                    <a:pt x="529" y="977"/>
                  </a:cubicBezTo>
                  <a:cubicBezTo>
                    <a:pt x="295" y="977"/>
                    <a:pt x="102" y="797"/>
                    <a:pt x="82" y="56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 name="Google Shape;105;p13"/>
            <p:cNvSpPr/>
            <p:nvPr/>
          </p:nvSpPr>
          <p:spPr>
            <a:xfrm>
              <a:off x="-4440238" y="4140201"/>
              <a:ext cx="3749675" cy="1866900"/>
            </a:xfrm>
            <a:custGeom>
              <a:rect b="b" l="l" r="r" t="t"/>
              <a:pathLst>
                <a:path extrusionOk="0" h="626" w="1256">
                  <a:moveTo>
                    <a:pt x="547" y="200"/>
                  </a:moveTo>
                  <a:cubicBezTo>
                    <a:pt x="547" y="134"/>
                    <a:pt x="493" y="80"/>
                    <a:pt x="427" y="80"/>
                  </a:cubicBezTo>
                  <a:cubicBezTo>
                    <a:pt x="361" y="80"/>
                    <a:pt x="307" y="134"/>
                    <a:pt x="307" y="200"/>
                  </a:cubicBezTo>
                  <a:cubicBezTo>
                    <a:pt x="307" y="218"/>
                    <a:pt x="311" y="235"/>
                    <a:pt x="318" y="251"/>
                  </a:cubicBezTo>
                  <a:cubicBezTo>
                    <a:pt x="171" y="397"/>
                    <a:pt x="171" y="397"/>
                    <a:pt x="171" y="397"/>
                  </a:cubicBezTo>
                  <a:cubicBezTo>
                    <a:pt x="156" y="390"/>
                    <a:pt x="138" y="386"/>
                    <a:pt x="120" y="386"/>
                  </a:cubicBezTo>
                  <a:cubicBezTo>
                    <a:pt x="53" y="386"/>
                    <a:pt x="0" y="440"/>
                    <a:pt x="0" y="506"/>
                  </a:cubicBezTo>
                  <a:cubicBezTo>
                    <a:pt x="0" y="572"/>
                    <a:pt x="53" y="626"/>
                    <a:pt x="120" y="626"/>
                  </a:cubicBezTo>
                  <a:cubicBezTo>
                    <a:pt x="186" y="626"/>
                    <a:pt x="240" y="572"/>
                    <a:pt x="240" y="506"/>
                  </a:cubicBezTo>
                  <a:cubicBezTo>
                    <a:pt x="240" y="487"/>
                    <a:pt x="235" y="470"/>
                    <a:pt x="228" y="454"/>
                  </a:cubicBezTo>
                  <a:cubicBezTo>
                    <a:pt x="374" y="308"/>
                    <a:pt x="374" y="308"/>
                    <a:pt x="374" y="308"/>
                  </a:cubicBezTo>
                  <a:cubicBezTo>
                    <a:pt x="390" y="316"/>
                    <a:pt x="408" y="320"/>
                    <a:pt x="427" y="320"/>
                  </a:cubicBezTo>
                  <a:cubicBezTo>
                    <a:pt x="448" y="320"/>
                    <a:pt x="469" y="315"/>
                    <a:pt x="486" y="305"/>
                  </a:cubicBezTo>
                  <a:cubicBezTo>
                    <a:pt x="635" y="453"/>
                    <a:pt x="635" y="453"/>
                    <a:pt x="635" y="453"/>
                  </a:cubicBezTo>
                  <a:cubicBezTo>
                    <a:pt x="627" y="469"/>
                    <a:pt x="623" y="487"/>
                    <a:pt x="623" y="506"/>
                  </a:cubicBezTo>
                  <a:cubicBezTo>
                    <a:pt x="623" y="572"/>
                    <a:pt x="677" y="626"/>
                    <a:pt x="743" y="626"/>
                  </a:cubicBezTo>
                  <a:cubicBezTo>
                    <a:pt x="809" y="626"/>
                    <a:pt x="863" y="572"/>
                    <a:pt x="863" y="506"/>
                  </a:cubicBezTo>
                  <a:cubicBezTo>
                    <a:pt x="863" y="487"/>
                    <a:pt x="859" y="470"/>
                    <a:pt x="852" y="455"/>
                  </a:cubicBezTo>
                  <a:cubicBezTo>
                    <a:pt x="1080" y="226"/>
                    <a:pt x="1080" y="226"/>
                    <a:pt x="1080" y="226"/>
                  </a:cubicBezTo>
                  <a:cubicBezTo>
                    <a:pt x="1097" y="235"/>
                    <a:pt x="1116" y="240"/>
                    <a:pt x="1136" y="240"/>
                  </a:cubicBezTo>
                  <a:cubicBezTo>
                    <a:pt x="1202" y="240"/>
                    <a:pt x="1256" y="187"/>
                    <a:pt x="1256" y="120"/>
                  </a:cubicBezTo>
                  <a:cubicBezTo>
                    <a:pt x="1256" y="54"/>
                    <a:pt x="1202" y="0"/>
                    <a:pt x="1136" y="0"/>
                  </a:cubicBezTo>
                  <a:cubicBezTo>
                    <a:pt x="1070" y="0"/>
                    <a:pt x="1016" y="54"/>
                    <a:pt x="1016" y="120"/>
                  </a:cubicBezTo>
                  <a:cubicBezTo>
                    <a:pt x="1016" y="137"/>
                    <a:pt x="1020" y="153"/>
                    <a:pt x="1026" y="167"/>
                  </a:cubicBezTo>
                  <a:cubicBezTo>
                    <a:pt x="795" y="398"/>
                    <a:pt x="795" y="398"/>
                    <a:pt x="795" y="398"/>
                  </a:cubicBezTo>
                  <a:cubicBezTo>
                    <a:pt x="779" y="390"/>
                    <a:pt x="762" y="386"/>
                    <a:pt x="743" y="386"/>
                  </a:cubicBezTo>
                  <a:cubicBezTo>
                    <a:pt x="725" y="386"/>
                    <a:pt x="707" y="390"/>
                    <a:pt x="692" y="397"/>
                  </a:cubicBezTo>
                  <a:cubicBezTo>
                    <a:pt x="539" y="244"/>
                    <a:pt x="539" y="244"/>
                    <a:pt x="539" y="244"/>
                  </a:cubicBezTo>
                  <a:cubicBezTo>
                    <a:pt x="544" y="231"/>
                    <a:pt x="547" y="216"/>
                    <a:pt x="547" y="200"/>
                  </a:cubicBezTo>
                  <a:close/>
                  <a:moveTo>
                    <a:pt x="120" y="546"/>
                  </a:moveTo>
                  <a:cubicBezTo>
                    <a:pt x="98" y="546"/>
                    <a:pt x="80" y="528"/>
                    <a:pt x="80" y="506"/>
                  </a:cubicBezTo>
                  <a:cubicBezTo>
                    <a:pt x="80" y="484"/>
                    <a:pt x="98" y="466"/>
                    <a:pt x="120" y="466"/>
                  </a:cubicBezTo>
                  <a:cubicBezTo>
                    <a:pt x="130" y="466"/>
                    <a:pt x="140" y="470"/>
                    <a:pt x="147" y="477"/>
                  </a:cubicBezTo>
                  <a:cubicBezTo>
                    <a:pt x="147" y="477"/>
                    <a:pt x="148" y="477"/>
                    <a:pt x="148" y="477"/>
                  </a:cubicBezTo>
                  <a:cubicBezTo>
                    <a:pt x="148" y="478"/>
                    <a:pt x="148" y="478"/>
                    <a:pt x="148" y="478"/>
                  </a:cubicBezTo>
                  <a:cubicBezTo>
                    <a:pt x="155" y="485"/>
                    <a:pt x="160" y="495"/>
                    <a:pt x="160" y="506"/>
                  </a:cubicBezTo>
                  <a:cubicBezTo>
                    <a:pt x="160" y="528"/>
                    <a:pt x="142" y="546"/>
                    <a:pt x="120" y="546"/>
                  </a:cubicBezTo>
                  <a:close/>
                  <a:moveTo>
                    <a:pt x="427" y="240"/>
                  </a:moveTo>
                  <a:cubicBezTo>
                    <a:pt x="405" y="240"/>
                    <a:pt x="387" y="222"/>
                    <a:pt x="387" y="200"/>
                  </a:cubicBezTo>
                  <a:cubicBezTo>
                    <a:pt x="387" y="178"/>
                    <a:pt x="405" y="160"/>
                    <a:pt x="427" y="160"/>
                  </a:cubicBezTo>
                  <a:cubicBezTo>
                    <a:pt x="449" y="160"/>
                    <a:pt x="467" y="178"/>
                    <a:pt x="467" y="200"/>
                  </a:cubicBezTo>
                  <a:cubicBezTo>
                    <a:pt x="467" y="222"/>
                    <a:pt x="449" y="240"/>
                    <a:pt x="427" y="240"/>
                  </a:cubicBezTo>
                  <a:close/>
                  <a:moveTo>
                    <a:pt x="1136" y="80"/>
                  </a:moveTo>
                  <a:cubicBezTo>
                    <a:pt x="1158" y="80"/>
                    <a:pt x="1176" y="98"/>
                    <a:pt x="1176" y="120"/>
                  </a:cubicBezTo>
                  <a:cubicBezTo>
                    <a:pt x="1176" y="142"/>
                    <a:pt x="1158" y="160"/>
                    <a:pt x="1136" y="160"/>
                  </a:cubicBezTo>
                  <a:cubicBezTo>
                    <a:pt x="1114" y="160"/>
                    <a:pt x="1096" y="142"/>
                    <a:pt x="1096" y="120"/>
                  </a:cubicBezTo>
                  <a:cubicBezTo>
                    <a:pt x="1096" y="98"/>
                    <a:pt x="1114" y="80"/>
                    <a:pt x="1136" y="80"/>
                  </a:cubicBezTo>
                  <a:close/>
                  <a:moveTo>
                    <a:pt x="783" y="506"/>
                  </a:moveTo>
                  <a:cubicBezTo>
                    <a:pt x="783" y="528"/>
                    <a:pt x="765" y="546"/>
                    <a:pt x="743" y="546"/>
                  </a:cubicBezTo>
                  <a:cubicBezTo>
                    <a:pt x="721" y="546"/>
                    <a:pt x="703" y="528"/>
                    <a:pt x="703" y="506"/>
                  </a:cubicBezTo>
                  <a:cubicBezTo>
                    <a:pt x="703" y="484"/>
                    <a:pt x="721" y="466"/>
                    <a:pt x="743" y="466"/>
                  </a:cubicBezTo>
                  <a:cubicBezTo>
                    <a:pt x="765" y="466"/>
                    <a:pt x="783" y="484"/>
                    <a:pt x="783" y="5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6" name="Google Shape;106;p13"/>
            <p:cNvSpPr/>
            <p:nvPr/>
          </p:nvSpPr>
          <p:spPr>
            <a:xfrm>
              <a:off x="-2395538" y="3179763"/>
              <a:ext cx="868363" cy="238125"/>
            </a:xfrm>
            <a:custGeom>
              <a:rect b="b" l="l" r="r" t="t"/>
              <a:pathLst>
                <a:path extrusionOk="0" h="80" w="291">
                  <a:moveTo>
                    <a:pt x="40" y="80"/>
                  </a:moveTo>
                  <a:cubicBezTo>
                    <a:pt x="251" y="80"/>
                    <a:pt x="251" y="80"/>
                    <a:pt x="251" y="80"/>
                  </a:cubicBezTo>
                  <a:cubicBezTo>
                    <a:pt x="273" y="80"/>
                    <a:pt x="291" y="62"/>
                    <a:pt x="291" y="40"/>
                  </a:cubicBezTo>
                  <a:cubicBezTo>
                    <a:pt x="291" y="18"/>
                    <a:pt x="273" y="0"/>
                    <a:pt x="251"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7" name="Google Shape;107;p13"/>
            <p:cNvSpPr/>
            <p:nvPr/>
          </p:nvSpPr>
          <p:spPr>
            <a:xfrm>
              <a:off x="-1222375" y="3179763"/>
              <a:ext cx="239713" cy="238125"/>
            </a:xfrm>
            <a:custGeom>
              <a:rect b="b" l="l" r="r" t="t"/>
              <a:pathLst>
                <a:path extrusionOk="0" h="80" w="80">
                  <a:moveTo>
                    <a:pt x="12" y="12"/>
                  </a:moveTo>
                  <a:cubicBezTo>
                    <a:pt x="5" y="19"/>
                    <a:pt x="0" y="29"/>
                    <a:pt x="0" y="40"/>
                  </a:cubicBezTo>
                  <a:cubicBezTo>
                    <a:pt x="0" y="51"/>
                    <a:pt x="5" y="61"/>
                    <a:pt x="12" y="68"/>
                  </a:cubicBezTo>
                  <a:cubicBezTo>
                    <a:pt x="20" y="76"/>
                    <a:pt x="30" y="80"/>
                    <a:pt x="40" y="80"/>
                  </a:cubicBezTo>
                  <a:cubicBezTo>
                    <a:pt x="51" y="80"/>
                    <a:pt x="61" y="76"/>
                    <a:pt x="69" y="68"/>
                  </a:cubicBezTo>
                  <a:cubicBezTo>
                    <a:pt x="76" y="61"/>
                    <a:pt x="80" y="51"/>
                    <a:pt x="80" y="40"/>
                  </a:cubicBezTo>
                  <a:cubicBezTo>
                    <a:pt x="80" y="29"/>
                    <a:pt x="76" y="19"/>
                    <a:pt x="69" y="12"/>
                  </a:cubicBezTo>
                  <a:cubicBezTo>
                    <a:pt x="61" y="4"/>
                    <a:pt x="51" y="0"/>
                    <a:pt x="40" y="0"/>
                  </a:cubicBezTo>
                  <a:cubicBezTo>
                    <a:pt x="30" y="0"/>
                    <a:pt x="20"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8" name="Google Shape;108;p13"/>
            <p:cNvSpPr/>
            <p:nvPr/>
          </p:nvSpPr>
          <p:spPr>
            <a:xfrm>
              <a:off x="-2395538" y="2035176"/>
              <a:ext cx="1698625" cy="238125"/>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9" name="Google Shape;109;p13"/>
            <p:cNvSpPr/>
            <p:nvPr/>
          </p:nvSpPr>
          <p:spPr>
            <a:xfrm>
              <a:off x="-2395538" y="2606676"/>
              <a:ext cx="1698625" cy="239713"/>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110" name="Google Shape;110;p13"/>
          <p:cNvSpPr txBox="1"/>
          <p:nvPr/>
        </p:nvSpPr>
        <p:spPr>
          <a:xfrm>
            <a:off x="3886201" y="4979436"/>
            <a:ext cx="4419600" cy="646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3000">
                <a:solidFill>
                  <a:schemeClr val="lt2"/>
                </a:solidFill>
                <a:latin typeface="Oswald"/>
                <a:ea typeface="Oswald"/>
                <a:cs typeface="Oswald"/>
                <a:sym typeface="Oswald"/>
              </a:rPr>
              <a:t>TEAM 796</a:t>
            </a:r>
            <a:endParaRPr b="1" sz="3000">
              <a:solidFill>
                <a:schemeClr val="lt2"/>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idx="4294967295" type="title"/>
          </p:nvPr>
        </p:nvSpPr>
        <p:spPr>
          <a:xfrm>
            <a:off x="838200" y="550375"/>
            <a:ext cx="10515600" cy="60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t/>
            </a:r>
            <a:endParaRPr sz="3900">
              <a:latin typeface="Oswald"/>
              <a:ea typeface="Oswald"/>
              <a:cs typeface="Oswald"/>
              <a:sym typeface="Oswald"/>
            </a:endParaRPr>
          </a:p>
          <a:p>
            <a:pPr indent="0" lvl="0" marL="0" rtl="0" algn="l">
              <a:lnSpc>
                <a:spcPct val="90000"/>
              </a:lnSpc>
              <a:spcBef>
                <a:spcPts val="0"/>
              </a:spcBef>
              <a:spcAft>
                <a:spcPts val="0"/>
              </a:spcAft>
              <a:buClr>
                <a:schemeClr val="dk1"/>
              </a:buClr>
              <a:buSzPts val="4400"/>
              <a:buFont typeface="Questrial"/>
              <a:buNone/>
            </a:pPr>
            <a:r>
              <a:rPr lang="en-US" sz="3900">
                <a:latin typeface="Oswald"/>
                <a:ea typeface="Oswald"/>
                <a:cs typeface="Oswald"/>
                <a:sym typeface="Oswald"/>
              </a:rPr>
              <a:t> SARIMAX</a:t>
            </a:r>
            <a:endParaRPr sz="3900">
              <a:latin typeface="Oswald"/>
              <a:ea typeface="Oswald"/>
              <a:cs typeface="Oswald"/>
              <a:sym typeface="Oswald"/>
            </a:endParaRPr>
          </a:p>
        </p:txBody>
      </p:sp>
      <p:grpSp>
        <p:nvGrpSpPr>
          <p:cNvPr id="213" name="Google Shape;213;p22"/>
          <p:cNvGrpSpPr/>
          <p:nvPr/>
        </p:nvGrpSpPr>
        <p:grpSpPr>
          <a:xfrm>
            <a:off x="827775" y="1695862"/>
            <a:ext cx="3549799" cy="3948426"/>
            <a:chOff x="827775" y="1751010"/>
            <a:chExt cx="3549799" cy="3948426"/>
          </a:xfrm>
        </p:grpSpPr>
        <p:cxnSp>
          <p:nvCxnSpPr>
            <p:cNvPr id="214" name="Google Shape;214;p22"/>
            <p:cNvCxnSpPr/>
            <p:nvPr/>
          </p:nvCxnSpPr>
          <p:spPr>
            <a:xfrm>
              <a:off x="4377574" y="1751010"/>
              <a:ext cx="0" cy="3811200"/>
            </a:xfrm>
            <a:prstGeom prst="straightConnector1">
              <a:avLst/>
            </a:prstGeom>
            <a:noFill/>
            <a:ln cap="flat" cmpd="sng" w="9525">
              <a:solidFill>
                <a:schemeClr val="dk2"/>
              </a:solidFill>
              <a:prstDash val="solid"/>
              <a:miter lim="800000"/>
              <a:headEnd len="sm" w="sm" type="none"/>
              <a:tailEnd len="sm" w="sm" type="none"/>
            </a:ln>
          </p:spPr>
        </p:cxnSp>
        <p:grpSp>
          <p:nvGrpSpPr>
            <p:cNvPr id="215" name="Google Shape;215;p22"/>
            <p:cNvGrpSpPr/>
            <p:nvPr/>
          </p:nvGrpSpPr>
          <p:grpSpPr>
            <a:xfrm>
              <a:off x="827775" y="2243636"/>
              <a:ext cx="3050100" cy="3455800"/>
              <a:chOff x="815032" y="2193036"/>
              <a:chExt cx="3050100" cy="3455800"/>
            </a:xfrm>
          </p:grpSpPr>
          <p:grpSp>
            <p:nvGrpSpPr>
              <p:cNvPr id="216" name="Google Shape;216;p22"/>
              <p:cNvGrpSpPr/>
              <p:nvPr/>
            </p:nvGrpSpPr>
            <p:grpSpPr>
              <a:xfrm>
                <a:off x="1930736" y="2193036"/>
                <a:ext cx="673879" cy="673178"/>
                <a:chOff x="-6280150" y="376238"/>
                <a:chExt cx="6115052" cy="6108698"/>
              </a:xfrm>
            </p:grpSpPr>
            <p:sp>
              <p:nvSpPr>
                <p:cNvPr id="217" name="Google Shape;217;p22"/>
                <p:cNvSpPr/>
                <p:nvPr/>
              </p:nvSpPr>
              <p:spPr>
                <a:xfrm>
                  <a:off x="-6280150" y="376238"/>
                  <a:ext cx="6115052" cy="6108698"/>
                </a:xfrm>
                <a:custGeom>
                  <a:rect b="b" l="l" r="r" t="t"/>
                  <a:pathLst>
                    <a:path extrusionOk="0" h="2048" w="2048">
                      <a:moveTo>
                        <a:pt x="2036" y="376"/>
                      </a:moveTo>
                      <a:cubicBezTo>
                        <a:pt x="1672" y="12"/>
                        <a:pt x="1672" y="12"/>
                        <a:pt x="1672" y="12"/>
                      </a:cubicBezTo>
                      <a:cubicBezTo>
                        <a:pt x="1665" y="4"/>
                        <a:pt x="1655" y="0"/>
                        <a:pt x="1644" y="0"/>
                      </a:cubicBezTo>
                      <a:cubicBezTo>
                        <a:pt x="456" y="0"/>
                        <a:pt x="456" y="0"/>
                        <a:pt x="456" y="0"/>
                      </a:cubicBezTo>
                      <a:cubicBezTo>
                        <a:pt x="390" y="0"/>
                        <a:pt x="336" y="54"/>
                        <a:pt x="336" y="120"/>
                      </a:cubicBezTo>
                      <a:cubicBezTo>
                        <a:pt x="336" y="196"/>
                        <a:pt x="336" y="196"/>
                        <a:pt x="336" y="196"/>
                      </a:cubicBezTo>
                      <a:cubicBezTo>
                        <a:pt x="140" y="273"/>
                        <a:pt x="0" y="465"/>
                        <a:pt x="0" y="688"/>
                      </a:cubicBezTo>
                      <a:cubicBezTo>
                        <a:pt x="0" y="710"/>
                        <a:pt x="18" y="728"/>
                        <a:pt x="40" y="728"/>
                      </a:cubicBezTo>
                      <a:cubicBezTo>
                        <a:pt x="528" y="728"/>
                        <a:pt x="528" y="728"/>
                        <a:pt x="528" y="728"/>
                      </a:cubicBezTo>
                      <a:cubicBezTo>
                        <a:pt x="550" y="728"/>
                        <a:pt x="568" y="710"/>
                        <a:pt x="568" y="688"/>
                      </a:cubicBezTo>
                      <a:cubicBezTo>
                        <a:pt x="568" y="200"/>
                        <a:pt x="568" y="200"/>
                        <a:pt x="568" y="200"/>
                      </a:cubicBezTo>
                      <a:cubicBezTo>
                        <a:pt x="568" y="178"/>
                        <a:pt x="550" y="160"/>
                        <a:pt x="528" y="160"/>
                      </a:cubicBezTo>
                      <a:cubicBezTo>
                        <a:pt x="490" y="160"/>
                        <a:pt x="452" y="164"/>
                        <a:pt x="416" y="172"/>
                      </a:cubicBezTo>
                      <a:cubicBezTo>
                        <a:pt x="416" y="120"/>
                        <a:pt x="416" y="120"/>
                        <a:pt x="416" y="120"/>
                      </a:cubicBezTo>
                      <a:cubicBezTo>
                        <a:pt x="416" y="98"/>
                        <a:pt x="434" y="80"/>
                        <a:pt x="456" y="80"/>
                      </a:cubicBezTo>
                      <a:cubicBezTo>
                        <a:pt x="1604" y="80"/>
                        <a:pt x="1604" y="80"/>
                        <a:pt x="1604" y="80"/>
                      </a:cubicBezTo>
                      <a:cubicBezTo>
                        <a:pt x="1604" y="324"/>
                        <a:pt x="1604" y="324"/>
                        <a:pt x="1604" y="324"/>
                      </a:cubicBezTo>
                      <a:cubicBezTo>
                        <a:pt x="1604" y="390"/>
                        <a:pt x="1658" y="444"/>
                        <a:pt x="1724" y="444"/>
                      </a:cubicBezTo>
                      <a:cubicBezTo>
                        <a:pt x="1968" y="444"/>
                        <a:pt x="1968" y="444"/>
                        <a:pt x="1968" y="444"/>
                      </a:cubicBezTo>
                      <a:cubicBezTo>
                        <a:pt x="1968" y="1928"/>
                        <a:pt x="1968" y="1928"/>
                        <a:pt x="1968" y="1928"/>
                      </a:cubicBezTo>
                      <a:cubicBezTo>
                        <a:pt x="1968" y="1950"/>
                        <a:pt x="1950" y="1968"/>
                        <a:pt x="1928" y="1968"/>
                      </a:cubicBezTo>
                      <a:cubicBezTo>
                        <a:pt x="456" y="1968"/>
                        <a:pt x="456" y="1968"/>
                        <a:pt x="456" y="1968"/>
                      </a:cubicBezTo>
                      <a:cubicBezTo>
                        <a:pt x="434" y="1968"/>
                        <a:pt x="416" y="1950"/>
                        <a:pt x="416" y="1928"/>
                      </a:cubicBezTo>
                      <a:cubicBezTo>
                        <a:pt x="416" y="1585"/>
                        <a:pt x="416" y="1585"/>
                        <a:pt x="416" y="1585"/>
                      </a:cubicBezTo>
                      <a:cubicBezTo>
                        <a:pt x="416" y="1563"/>
                        <a:pt x="398" y="1545"/>
                        <a:pt x="376" y="1545"/>
                      </a:cubicBezTo>
                      <a:cubicBezTo>
                        <a:pt x="354" y="1545"/>
                        <a:pt x="336" y="1563"/>
                        <a:pt x="336" y="1585"/>
                      </a:cubicBezTo>
                      <a:cubicBezTo>
                        <a:pt x="336" y="1928"/>
                        <a:pt x="336" y="1928"/>
                        <a:pt x="336" y="1928"/>
                      </a:cubicBezTo>
                      <a:cubicBezTo>
                        <a:pt x="336" y="1994"/>
                        <a:pt x="390" y="2048"/>
                        <a:pt x="456" y="2048"/>
                      </a:cubicBezTo>
                      <a:cubicBezTo>
                        <a:pt x="1928" y="2048"/>
                        <a:pt x="1928" y="2048"/>
                        <a:pt x="1928" y="2048"/>
                      </a:cubicBezTo>
                      <a:cubicBezTo>
                        <a:pt x="1994" y="2048"/>
                        <a:pt x="2048" y="1994"/>
                        <a:pt x="2048" y="1928"/>
                      </a:cubicBezTo>
                      <a:cubicBezTo>
                        <a:pt x="2048" y="404"/>
                        <a:pt x="2048" y="404"/>
                        <a:pt x="2048" y="404"/>
                      </a:cubicBezTo>
                      <a:cubicBezTo>
                        <a:pt x="2048" y="393"/>
                        <a:pt x="2044" y="383"/>
                        <a:pt x="2036" y="376"/>
                      </a:cubicBezTo>
                      <a:close/>
                      <a:moveTo>
                        <a:pt x="488" y="648"/>
                      </a:moveTo>
                      <a:cubicBezTo>
                        <a:pt x="82" y="648"/>
                        <a:pt x="82" y="648"/>
                        <a:pt x="82" y="648"/>
                      </a:cubicBezTo>
                      <a:cubicBezTo>
                        <a:pt x="101" y="433"/>
                        <a:pt x="273" y="261"/>
                        <a:pt x="488" y="242"/>
                      </a:cubicBezTo>
                      <a:cubicBezTo>
                        <a:pt x="488" y="648"/>
                        <a:pt x="488" y="648"/>
                        <a:pt x="488" y="648"/>
                      </a:cubicBezTo>
                      <a:close/>
                      <a:moveTo>
                        <a:pt x="1684" y="324"/>
                      </a:moveTo>
                      <a:cubicBezTo>
                        <a:pt x="1684" y="137"/>
                        <a:pt x="1684" y="137"/>
                        <a:pt x="1684" y="137"/>
                      </a:cubicBezTo>
                      <a:cubicBezTo>
                        <a:pt x="1911" y="364"/>
                        <a:pt x="1911" y="364"/>
                        <a:pt x="1911" y="364"/>
                      </a:cubicBezTo>
                      <a:cubicBezTo>
                        <a:pt x="1724" y="364"/>
                        <a:pt x="1724" y="364"/>
                        <a:pt x="1724" y="364"/>
                      </a:cubicBezTo>
                      <a:cubicBezTo>
                        <a:pt x="1702" y="364"/>
                        <a:pt x="1684" y="346"/>
                        <a:pt x="1684" y="32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22"/>
                <p:cNvSpPr/>
                <p:nvPr/>
              </p:nvSpPr>
              <p:spPr>
                <a:xfrm>
                  <a:off x="-5276850" y="4551363"/>
                  <a:ext cx="238125" cy="239713"/>
                </a:xfrm>
                <a:custGeom>
                  <a:rect b="b" l="l" r="r" t="t"/>
                  <a:pathLst>
                    <a:path extrusionOk="0" h="80" w="80">
                      <a:moveTo>
                        <a:pt x="12" y="12"/>
                      </a:moveTo>
                      <a:cubicBezTo>
                        <a:pt x="4" y="19"/>
                        <a:pt x="0" y="29"/>
                        <a:pt x="0" y="40"/>
                      </a:cubicBezTo>
                      <a:cubicBezTo>
                        <a:pt x="0" y="51"/>
                        <a:pt x="4" y="61"/>
                        <a:pt x="12" y="68"/>
                      </a:cubicBezTo>
                      <a:cubicBezTo>
                        <a:pt x="19" y="76"/>
                        <a:pt x="29" y="80"/>
                        <a:pt x="40" y="80"/>
                      </a:cubicBezTo>
                      <a:cubicBezTo>
                        <a:pt x="51" y="80"/>
                        <a:pt x="61" y="76"/>
                        <a:pt x="68" y="68"/>
                      </a:cubicBezTo>
                      <a:cubicBezTo>
                        <a:pt x="76" y="61"/>
                        <a:pt x="80" y="51"/>
                        <a:pt x="80" y="40"/>
                      </a:cubicBezTo>
                      <a:cubicBezTo>
                        <a:pt x="80" y="29"/>
                        <a:pt x="76" y="19"/>
                        <a:pt x="68" y="12"/>
                      </a:cubicBezTo>
                      <a:cubicBezTo>
                        <a:pt x="61" y="4"/>
                        <a:pt x="51" y="0"/>
                        <a:pt x="40" y="0"/>
                      </a:cubicBezTo>
                      <a:cubicBezTo>
                        <a:pt x="29" y="0"/>
                        <a:pt x="19"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22"/>
                <p:cNvSpPr/>
                <p:nvPr/>
              </p:nvSpPr>
              <p:spPr>
                <a:xfrm>
                  <a:off x="-5853113" y="1279526"/>
                  <a:ext cx="3155951" cy="3152775"/>
                </a:xfrm>
                <a:custGeom>
                  <a:rect b="b" l="l" r="r" t="t"/>
                  <a:pathLst>
                    <a:path extrusionOk="0" h="1057" w="1057">
                      <a:moveTo>
                        <a:pt x="1057" y="529"/>
                      </a:moveTo>
                      <a:cubicBezTo>
                        <a:pt x="1057" y="237"/>
                        <a:pt x="820" y="0"/>
                        <a:pt x="529" y="0"/>
                      </a:cubicBezTo>
                      <a:cubicBezTo>
                        <a:pt x="507" y="0"/>
                        <a:pt x="489" y="18"/>
                        <a:pt x="489" y="40"/>
                      </a:cubicBezTo>
                      <a:cubicBezTo>
                        <a:pt x="489" y="489"/>
                        <a:pt x="489" y="489"/>
                        <a:pt x="489" y="489"/>
                      </a:cubicBezTo>
                      <a:cubicBezTo>
                        <a:pt x="40" y="489"/>
                        <a:pt x="40" y="489"/>
                        <a:pt x="40" y="489"/>
                      </a:cubicBezTo>
                      <a:cubicBezTo>
                        <a:pt x="18" y="489"/>
                        <a:pt x="0" y="507"/>
                        <a:pt x="0" y="529"/>
                      </a:cubicBezTo>
                      <a:cubicBezTo>
                        <a:pt x="0" y="820"/>
                        <a:pt x="237" y="1057"/>
                        <a:pt x="529" y="1057"/>
                      </a:cubicBezTo>
                      <a:cubicBezTo>
                        <a:pt x="820" y="1057"/>
                        <a:pt x="1057" y="820"/>
                        <a:pt x="1057" y="529"/>
                      </a:cubicBezTo>
                      <a:close/>
                      <a:moveTo>
                        <a:pt x="816" y="185"/>
                      </a:moveTo>
                      <a:cubicBezTo>
                        <a:pt x="569" y="432"/>
                        <a:pt x="569" y="432"/>
                        <a:pt x="569" y="432"/>
                      </a:cubicBezTo>
                      <a:cubicBezTo>
                        <a:pt x="569" y="82"/>
                        <a:pt x="569" y="82"/>
                        <a:pt x="569" y="82"/>
                      </a:cubicBezTo>
                      <a:cubicBezTo>
                        <a:pt x="662" y="90"/>
                        <a:pt x="748" y="128"/>
                        <a:pt x="816" y="185"/>
                      </a:cubicBezTo>
                      <a:close/>
                      <a:moveTo>
                        <a:pt x="82" y="569"/>
                      </a:moveTo>
                      <a:cubicBezTo>
                        <a:pt x="529" y="569"/>
                        <a:pt x="529" y="569"/>
                        <a:pt x="529" y="569"/>
                      </a:cubicBezTo>
                      <a:cubicBezTo>
                        <a:pt x="540" y="569"/>
                        <a:pt x="550" y="564"/>
                        <a:pt x="557" y="557"/>
                      </a:cubicBezTo>
                      <a:cubicBezTo>
                        <a:pt x="557" y="557"/>
                        <a:pt x="557" y="557"/>
                        <a:pt x="557" y="557"/>
                      </a:cubicBezTo>
                      <a:cubicBezTo>
                        <a:pt x="873" y="241"/>
                        <a:pt x="873" y="241"/>
                        <a:pt x="873" y="241"/>
                      </a:cubicBezTo>
                      <a:cubicBezTo>
                        <a:pt x="938" y="319"/>
                        <a:pt x="977" y="419"/>
                        <a:pt x="977" y="529"/>
                      </a:cubicBezTo>
                      <a:cubicBezTo>
                        <a:pt x="977" y="776"/>
                        <a:pt x="776" y="977"/>
                        <a:pt x="529" y="977"/>
                      </a:cubicBezTo>
                      <a:cubicBezTo>
                        <a:pt x="295" y="977"/>
                        <a:pt x="102" y="797"/>
                        <a:pt x="82" y="56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2"/>
                <p:cNvSpPr/>
                <p:nvPr/>
              </p:nvSpPr>
              <p:spPr>
                <a:xfrm>
                  <a:off x="-4440238" y="4140201"/>
                  <a:ext cx="3749675" cy="1866899"/>
                </a:xfrm>
                <a:custGeom>
                  <a:rect b="b" l="l" r="r" t="t"/>
                  <a:pathLst>
                    <a:path extrusionOk="0" h="626" w="1256">
                      <a:moveTo>
                        <a:pt x="547" y="200"/>
                      </a:moveTo>
                      <a:cubicBezTo>
                        <a:pt x="547" y="134"/>
                        <a:pt x="493" y="80"/>
                        <a:pt x="427" y="80"/>
                      </a:cubicBezTo>
                      <a:cubicBezTo>
                        <a:pt x="361" y="80"/>
                        <a:pt x="307" y="134"/>
                        <a:pt x="307" y="200"/>
                      </a:cubicBezTo>
                      <a:cubicBezTo>
                        <a:pt x="307" y="218"/>
                        <a:pt x="311" y="235"/>
                        <a:pt x="318" y="251"/>
                      </a:cubicBezTo>
                      <a:cubicBezTo>
                        <a:pt x="171" y="397"/>
                        <a:pt x="171" y="397"/>
                        <a:pt x="171" y="397"/>
                      </a:cubicBezTo>
                      <a:cubicBezTo>
                        <a:pt x="156" y="390"/>
                        <a:pt x="138" y="386"/>
                        <a:pt x="120" y="386"/>
                      </a:cubicBezTo>
                      <a:cubicBezTo>
                        <a:pt x="53" y="386"/>
                        <a:pt x="0" y="440"/>
                        <a:pt x="0" y="506"/>
                      </a:cubicBezTo>
                      <a:cubicBezTo>
                        <a:pt x="0" y="572"/>
                        <a:pt x="53" y="626"/>
                        <a:pt x="120" y="626"/>
                      </a:cubicBezTo>
                      <a:cubicBezTo>
                        <a:pt x="186" y="626"/>
                        <a:pt x="240" y="572"/>
                        <a:pt x="240" y="506"/>
                      </a:cubicBezTo>
                      <a:cubicBezTo>
                        <a:pt x="240" y="487"/>
                        <a:pt x="235" y="470"/>
                        <a:pt x="228" y="454"/>
                      </a:cubicBezTo>
                      <a:cubicBezTo>
                        <a:pt x="374" y="308"/>
                        <a:pt x="374" y="308"/>
                        <a:pt x="374" y="308"/>
                      </a:cubicBezTo>
                      <a:cubicBezTo>
                        <a:pt x="390" y="316"/>
                        <a:pt x="408" y="320"/>
                        <a:pt x="427" y="320"/>
                      </a:cubicBezTo>
                      <a:cubicBezTo>
                        <a:pt x="448" y="320"/>
                        <a:pt x="469" y="315"/>
                        <a:pt x="486" y="305"/>
                      </a:cubicBezTo>
                      <a:cubicBezTo>
                        <a:pt x="635" y="453"/>
                        <a:pt x="635" y="453"/>
                        <a:pt x="635" y="453"/>
                      </a:cubicBezTo>
                      <a:cubicBezTo>
                        <a:pt x="627" y="469"/>
                        <a:pt x="623" y="487"/>
                        <a:pt x="623" y="506"/>
                      </a:cubicBezTo>
                      <a:cubicBezTo>
                        <a:pt x="623" y="572"/>
                        <a:pt x="677" y="626"/>
                        <a:pt x="743" y="626"/>
                      </a:cubicBezTo>
                      <a:cubicBezTo>
                        <a:pt x="809" y="626"/>
                        <a:pt x="863" y="572"/>
                        <a:pt x="863" y="506"/>
                      </a:cubicBezTo>
                      <a:cubicBezTo>
                        <a:pt x="863" y="487"/>
                        <a:pt x="859" y="470"/>
                        <a:pt x="852" y="455"/>
                      </a:cubicBezTo>
                      <a:cubicBezTo>
                        <a:pt x="1080" y="226"/>
                        <a:pt x="1080" y="226"/>
                        <a:pt x="1080" y="226"/>
                      </a:cubicBezTo>
                      <a:cubicBezTo>
                        <a:pt x="1097" y="235"/>
                        <a:pt x="1116" y="240"/>
                        <a:pt x="1136" y="240"/>
                      </a:cubicBezTo>
                      <a:cubicBezTo>
                        <a:pt x="1202" y="240"/>
                        <a:pt x="1256" y="187"/>
                        <a:pt x="1256" y="120"/>
                      </a:cubicBezTo>
                      <a:cubicBezTo>
                        <a:pt x="1256" y="54"/>
                        <a:pt x="1202" y="0"/>
                        <a:pt x="1136" y="0"/>
                      </a:cubicBezTo>
                      <a:cubicBezTo>
                        <a:pt x="1070" y="0"/>
                        <a:pt x="1016" y="54"/>
                        <a:pt x="1016" y="120"/>
                      </a:cubicBezTo>
                      <a:cubicBezTo>
                        <a:pt x="1016" y="137"/>
                        <a:pt x="1020" y="153"/>
                        <a:pt x="1026" y="167"/>
                      </a:cubicBezTo>
                      <a:cubicBezTo>
                        <a:pt x="795" y="398"/>
                        <a:pt x="795" y="398"/>
                        <a:pt x="795" y="398"/>
                      </a:cubicBezTo>
                      <a:cubicBezTo>
                        <a:pt x="779" y="390"/>
                        <a:pt x="762" y="386"/>
                        <a:pt x="743" y="386"/>
                      </a:cubicBezTo>
                      <a:cubicBezTo>
                        <a:pt x="725" y="386"/>
                        <a:pt x="707" y="390"/>
                        <a:pt x="692" y="397"/>
                      </a:cubicBezTo>
                      <a:cubicBezTo>
                        <a:pt x="539" y="244"/>
                        <a:pt x="539" y="244"/>
                        <a:pt x="539" y="244"/>
                      </a:cubicBezTo>
                      <a:cubicBezTo>
                        <a:pt x="544" y="231"/>
                        <a:pt x="547" y="216"/>
                        <a:pt x="547" y="200"/>
                      </a:cubicBezTo>
                      <a:close/>
                      <a:moveTo>
                        <a:pt x="120" y="546"/>
                      </a:moveTo>
                      <a:cubicBezTo>
                        <a:pt x="98" y="546"/>
                        <a:pt x="80" y="528"/>
                        <a:pt x="80" y="506"/>
                      </a:cubicBezTo>
                      <a:cubicBezTo>
                        <a:pt x="80" y="484"/>
                        <a:pt x="98" y="466"/>
                        <a:pt x="120" y="466"/>
                      </a:cubicBezTo>
                      <a:cubicBezTo>
                        <a:pt x="130" y="466"/>
                        <a:pt x="140" y="470"/>
                        <a:pt x="147" y="477"/>
                      </a:cubicBezTo>
                      <a:cubicBezTo>
                        <a:pt x="147" y="477"/>
                        <a:pt x="148" y="477"/>
                        <a:pt x="148" y="477"/>
                      </a:cubicBezTo>
                      <a:cubicBezTo>
                        <a:pt x="148" y="478"/>
                        <a:pt x="148" y="478"/>
                        <a:pt x="148" y="478"/>
                      </a:cubicBezTo>
                      <a:cubicBezTo>
                        <a:pt x="155" y="485"/>
                        <a:pt x="160" y="495"/>
                        <a:pt x="160" y="506"/>
                      </a:cubicBezTo>
                      <a:cubicBezTo>
                        <a:pt x="160" y="528"/>
                        <a:pt x="142" y="546"/>
                        <a:pt x="120" y="546"/>
                      </a:cubicBezTo>
                      <a:close/>
                      <a:moveTo>
                        <a:pt x="427" y="240"/>
                      </a:moveTo>
                      <a:cubicBezTo>
                        <a:pt x="405" y="240"/>
                        <a:pt x="387" y="222"/>
                        <a:pt x="387" y="200"/>
                      </a:cubicBezTo>
                      <a:cubicBezTo>
                        <a:pt x="387" y="178"/>
                        <a:pt x="405" y="160"/>
                        <a:pt x="427" y="160"/>
                      </a:cubicBezTo>
                      <a:cubicBezTo>
                        <a:pt x="449" y="160"/>
                        <a:pt x="467" y="178"/>
                        <a:pt x="467" y="200"/>
                      </a:cubicBezTo>
                      <a:cubicBezTo>
                        <a:pt x="467" y="222"/>
                        <a:pt x="449" y="240"/>
                        <a:pt x="427" y="240"/>
                      </a:cubicBezTo>
                      <a:close/>
                      <a:moveTo>
                        <a:pt x="1136" y="80"/>
                      </a:moveTo>
                      <a:cubicBezTo>
                        <a:pt x="1158" y="80"/>
                        <a:pt x="1176" y="98"/>
                        <a:pt x="1176" y="120"/>
                      </a:cubicBezTo>
                      <a:cubicBezTo>
                        <a:pt x="1176" y="142"/>
                        <a:pt x="1158" y="160"/>
                        <a:pt x="1136" y="160"/>
                      </a:cubicBezTo>
                      <a:cubicBezTo>
                        <a:pt x="1114" y="160"/>
                        <a:pt x="1096" y="142"/>
                        <a:pt x="1096" y="120"/>
                      </a:cubicBezTo>
                      <a:cubicBezTo>
                        <a:pt x="1096" y="98"/>
                        <a:pt x="1114" y="80"/>
                        <a:pt x="1136" y="80"/>
                      </a:cubicBezTo>
                      <a:close/>
                      <a:moveTo>
                        <a:pt x="783" y="506"/>
                      </a:moveTo>
                      <a:cubicBezTo>
                        <a:pt x="783" y="528"/>
                        <a:pt x="765" y="546"/>
                        <a:pt x="743" y="546"/>
                      </a:cubicBezTo>
                      <a:cubicBezTo>
                        <a:pt x="721" y="546"/>
                        <a:pt x="703" y="528"/>
                        <a:pt x="703" y="506"/>
                      </a:cubicBezTo>
                      <a:cubicBezTo>
                        <a:pt x="703" y="484"/>
                        <a:pt x="721" y="466"/>
                        <a:pt x="743" y="466"/>
                      </a:cubicBezTo>
                      <a:cubicBezTo>
                        <a:pt x="765" y="466"/>
                        <a:pt x="783" y="484"/>
                        <a:pt x="783" y="5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22"/>
                <p:cNvSpPr/>
                <p:nvPr/>
              </p:nvSpPr>
              <p:spPr>
                <a:xfrm>
                  <a:off x="-2395538" y="3179763"/>
                  <a:ext cx="868363" cy="238125"/>
                </a:xfrm>
                <a:custGeom>
                  <a:rect b="b" l="l" r="r" t="t"/>
                  <a:pathLst>
                    <a:path extrusionOk="0" h="80" w="291">
                      <a:moveTo>
                        <a:pt x="40" y="80"/>
                      </a:moveTo>
                      <a:cubicBezTo>
                        <a:pt x="251" y="80"/>
                        <a:pt x="251" y="80"/>
                        <a:pt x="251" y="80"/>
                      </a:cubicBezTo>
                      <a:cubicBezTo>
                        <a:pt x="273" y="80"/>
                        <a:pt x="291" y="62"/>
                        <a:pt x="291" y="40"/>
                      </a:cubicBezTo>
                      <a:cubicBezTo>
                        <a:pt x="291" y="18"/>
                        <a:pt x="273" y="0"/>
                        <a:pt x="251"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22"/>
                <p:cNvSpPr/>
                <p:nvPr/>
              </p:nvSpPr>
              <p:spPr>
                <a:xfrm>
                  <a:off x="-1222375" y="3179763"/>
                  <a:ext cx="239713" cy="238125"/>
                </a:xfrm>
                <a:custGeom>
                  <a:rect b="b" l="l" r="r" t="t"/>
                  <a:pathLst>
                    <a:path extrusionOk="0" h="80" w="80">
                      <a:moveTo>
                        <a:pt x="12" y="12"/>
                      </a:moveTo>
                      <a:cubicBezTo>
                        <a:pt x="5" y="19"/>
                        <a:pt x="0" y="29"/>
                        <a:pt x="0" y="40"/>
                      </a:cubicBezTo>
                      <a:cubicBezTo>
                        <a:pt x="0" y="51"/>
                        <a:pt x="5" y="61"/>
                        <a:pt x="12" y="68"/>
                      </a:cubicBezTo>
                      <a:cubicBezTo>
                        <a:pt x="20" y="76"/>
                        <a:pt x="30" y="80"/>
                        <a:pt x="40" y="80"/>
                      </a:cubicBezTo>
                      <a:cubicBezTo>
                        <a:pt x="51" y="80"/>
                        <a:pt x="61" y="76"/>
                        <a:pt x="69" y="68"/>
                      </a:cubicBezTo>
                      <a:cubicBezTo>
                        <a:pt x="76" y="61"/>
                        <a:pt x="80" y="51"/>
                        <a:pt x="80" y="40"/>
                      </a:cubicBezTo>
                      <a:cubicBezTo>
                        <a:pt x="80" y="29"/>
                        <a:pt x="76" y="19"/>
                        <a:pt x="69" y="12"/>
                      </a:cubicBezTo>
                      <a:cubicBezTo>
                        <a:pt x="61" y="4"/>
                        <a:pt x="51" y="0"/>
                        <a:pt x="40" y="0"/>
                      </a:cubicBezTo>
                      <a:cubicBezTo>
                        <a:pt x="30" y="0"/>
                        <a:pt x="20"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2"/>
                <p:cNvSpPr/>
                <p:nvPr/>
              </p:nvSpPr>
              <p:spPr>
                <a:xfrm>
                  <a:off x="-2395538" y="2035176"/>
                  <a:ext cx="1698624" cy="238125"/>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22"/>
                <p:cNvSpPr/>
                <p:nvPr/>
              </p:nvSpPr>
              <p:spPr>
                <a:xfrm>
                  <a:off x="-2395538" y="2606676"/>
                  <a:ext cx="1698624" cy="239713"/>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5" name="Google Shape;225;p22"/>
              <p:cNvSpPr txBox="1"/>
              <p:nvPr/>
            </p:nvSpPr>
            <p:spPr>
              <a:xfrm>
                <a:off x="815032" y="3114136"/>
                <a:ext cx="3050100" cy="25347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rPr lang="en-US" sz="1800">
                    <a:solidFill>
                      <a:schemeClr val="dk1"/>
                    </a:solidFill>
                    <a:latin typeface="Times New Roman"/>
                    <a:ea typeface="Times New Roman"/>
                    <a:cs typeface="Times New Roman"/>
                    <a:sym typeface="Times New Roman"/>
                  </a:rPr>
                  <a:t>This model has much </a:t>
                </a:r>
                <a:r>
                  <a:rPr b="1" lang="en-US" sz="1800">
                    <a:solidFill>
                      <a:schemeClr val="dk1"/>
                    </a:solidFill>
                    <a:latin typeface="Times New Roman"/>
                    <a:ea typeface="Times New Roman"/>
                    <a:cs typeface="Times New Roman"/>
                    <a:sym typeface="Times New Roman"/>
                  </a:rPr>
                  <a:t>better performance</a:t>
                </a:r>
                <a:r>
                  <a:rPr lang="en-US" sz="1800">
                    <a:solidFill>
                      <a:schemeClr val="dk1"/>
                    </a:solidFill>
                    <a:latin typeface="Times New Roman"/>
                    <a:ea typeface="Times New Roman"/>
                    <a:cs typeface="Times New Roman"/>
                    <a:sym typeface="Times New Roman"/>
                  </a:rPr>
                  <a:t> than </a:t>
                </a:r>
                <a:r>
                  <a:rPr b="1" lang="en-US" sz="1800">
                    <a:solidFill>
                      <a:schemeClr val="dk1"/>
                    </a:solidFill>
                    <a:latin typeface="Times New Roman"/>
                    <a:ea typeface="Times New Roman"/>
                    <a:cs typeface="Times New Roman"/>
                    <a:sym typeface="Times New Roman"/>
                  </a:rPr>
                  <a:t>ARI</a:t>
                </a:r>
                <a:r>
                  <a:rPr b="1" lang="en-US" sz="1800">
                    <a:solidFill>
                      <a:schemeClr val="dk1"/>
                    </a:solidFill>
                    <a:latin typeface="Times New Roman"/>
                    <a:ea typeface="Times New Roman"/>
                    <a:cs typeface="Times New Roman"/>
                    <a:sym typeface="Times New Roman"/>
                  </a:rPr>
                  <a:t>MA.</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100"/>
                  <a:buNone/>
                </a:pPr>
                <a:r>
                  <a:rPr lang="en-US" sz="1800">
                    <a:solidFill>
                      <a:schemeClr val="dk1"/>
                    </a:solidFill>
                    <a:latin typeface="Times New Roman"/>
                    <a:ea typeface="Times New Roman"/>
                    <a:cs typeface="Times New Roman"/>
                    <a:sym typeface="Times New Roman"/>
                  </a:rPr>
                  <a:t>Applying the SARIMAX model on originally </a:t>
                </a:r>
                <a:r>
                  <a:rPr b="1" lang="en-US" sz="1800">
                    <a:solidFill>
                      <a:schemeClr val="dk1"/>
                    </a:solidFill>
                    <a:latin typeface="Times New Roman"/>
                    <a:ea typeface="Times New Roman"/>
                    <a:cs typeface="Times New Roman"/>
                    <a:sym typeface="Times New Roman"/>
                  </a:rPr>
                  <a:t>stationary</a:t>
                </a:r>
                <a:r>
                  <a:rPr lang="en-US" sz="1800">
                    <a:solidFill>
                      <a:schemeClr val="dk1"/>
                    </a:solidFill>
                    <a:latin typeface="Times New Roman"/>
                    <a:ea typeface="Times New Roman"/>
                    <a:cs typeface="Times New Roman"/>
                    <a:sym typeface="Times New Roman"/>
                  </a:rPr>
                  <a:t> rows gives a </a:t>
                </a:r>
                <a:r>
                  <a:rPr b="1" lang="en-US" sz="1800">
                    <a:solidFill>
                      <a:schemeClr val="dk1"/>
                    </a:solidFill>
                    <a:latin typeface="Times New Roman"/>
                    <a:ea typeface="Times New Roman"/>
                    <a:cs typeface="Times New Roman"/>
                    <a:sym typeface="Times New Roman"/>
                  </a:rPr>
                  <a:t>poor</a:t>
                </a:r>
                <a:r>
                  <a:rPr lang="en-US" sz="1800">
                    <a:solidFill>
                      <a:schemeClr val="dk1"/>
                    </a:solidFill>
                    <a:latin typeface="Times New Roman"/>
                    <a:ea typeface="Times New Roman"/>
                    <a:cs typeface="Times New Roman"/>
                    <a:sym typeface="Times New Roman"/>
                  </a:rPr>
                  <a:t> fit.</a:t>
                </a:r>
                <a:endParaRPr sz="18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100"/>
                  <a:buNone/>
                </a:pPr>
                <a:r>
                  <a:rPr lang="en-US" sz="1800">
                    <a:solidFill>
                      <a:schemeClr val="dk1"/>
                    </a:solidFill>
                    <a:latin typeface="Times New Roman"/>
                    <a:ea typeface="Times New Roman"/>
                    <a:cs typeface="Times New Roman"/>
                    <a:sym typeface="Times New Roman"/>
                  </a:rPr>
                  <a:t>This justifies our approach of using SARIMAX </a:t>
                </a:r>
                <a:r>
                  <a:rPr b="1" i="1" lang="en-US" sz="1800">
                    <a:solidFill>
                      <a:schemeClr val="dk1"/>
                    </a:solidFill>
                    <a:latin typeface="Times New Roman"/>
                    <a:ea typeface="Times New Roman"/>
                    <a:cs typeface="Times New Roman"/>
                    <a:sym typeface="Times New Roman"/>
                  </a:rPr>
                  <a:t>only</a:t>
                </a:r>
                <a:r>
                  <a:rPr lang="en-US" sz="1800">
                    <a:solidFill>
                      <a:schemeClr val="dk1"/>
                    </a:solidFill>
                    <a:latin typeface="Times New Roman"/>
                    <a:ea typeface="Times New Roman"/>
                    <a:cs typeface="Times New Roman"/>
                    <a:sym typeface="Times New Roman"/>
                  </a:rPr>
                  <a:t> for originally </a:t>
                </a:r>
                <a:r>
                  <a:rPr b="1" lang="en-US" sz="1800">
                    <a:solidFill>
                      <a:schemeClr val="dk1"/>
                    </a:solidFill>
                    <a:latin typeface="Times New Roman"/>
                    <a:ea typeface="Times New Roman"/>
                    <a:cs typeface="Times New Roman"/>
                    <a:sym typeface="Times New Roman"/>
                  </a:rPr>
                  <a:t>non stationary</a:t>
                </a:r>
                <a:r>
                  <a:rPr lang="en-US" sz="1800">
                    <a:solidFill>
                      <a:schemeClr val="dk1"/>
                    </a:solidFill>
                    <a:latin typeface="Times New Roman"/>
                    <a:ea typeface="Times New Roman"/>
                    <a:cs typeface="Times New Roman"/>
                    <a:sym typeface="Times New Roman"/>
                  </a:rPr>
                  <a:t> rows</a:t>
                </a:r>
                <a:endParaRPr sz="1800">
                  <a:solidFill>
                    <a:schemeClr val="dk1"/>
                  </a:solidFill>
                  <a:latin typeface="Times New Roman"/>
                  <a:ea typeface="Times New Roman"/>
                  <a:cs typeface="Times New Roman"/>
                  <a:sym typeface="Times New Roman"/>
                </a:endParaRPr>
              </a:p>
            </p:txBody>
          </p:sp>
        </p:grpSp>
      </p:grpSp>
      <p:sp>
        <p:nvSpPr>
          <p:cNvPr id="226" name="Google Shape;226;p22"/>
          <p:cNvSpPr txBox="1"/>
          <p:nvPr/>
        </p:nvSpPr>
        <p:spPr>
          <a:xfrm>
            <a:off x="4588675" y="5531350"/>
            <a:ext cx="59571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Fitting the SARIMAX model on the </a:t>
            </a:r>
            <a:r>
              <a:rPr b="1" lang="en-US">
                <a:solidFill>
                  <a:schemeClr val="dk1"/>
                </a:solidFill>
                <a:latin typeface="Times New Roman"/>
                <a:ea typeface="Times New Roman"/>
                <a:cs typeface="Times New Roman"/>
                <a:sym typeface="Times New Roman"/>
              </a:rPr>
              <a:t>1</a:t>
            </a:r>
            <a:r>
              <a:rPr lang="en-US">
                <a:solidFill>
                  <a:schemeClr val="dk1"/>
                </a:solidFill>
                <a:latin typeface="Times New Roman"/>
                <a:ea typeface="Times New Roman"/>
                <a:cs typeface="Times New Roman"/>
                <a:sym typeface="Times New Roman"/>
              </a:rPr>
              <a:t>st row(</a:t>
            </a:r>
            <a:r>
              <a:rPr b="1" i="1" lang="en-US">
                <a:solidFill>
                  <a:schemeClr val="dk1"/>
                </a:solidFill>
                <a:latin typeface="Times New Roman"/>
                <a:ea typeface="Times New Roman"/>
                <a:cs typeface="Times New Roman"/>
                <a:sym typeface="Times New Roman"/>
              </a:rPr>
              <a:t>stationary</a:t>
            </a:r>
            <a:r>
              <a:rPr lang="en-US">
                <a:solidFill>
                  <a:schemeClr val="dk1"/>
                </a:solidFill>
                <a:latin typeface="Times New Roman"/>
                <a:ea typeface="Times New Roman"/>
                <a:cs typeface="Times New Roman"/>
                <a:sym typeface="Times New Roman"/>
              </a:rPr>
              <a:t>)</a:t>
            </a:r>
            <a:endParaRPr/>
          </a:p>
        </p:txBody>
      </p:sp>
      <p:pic>
        <p:nvPicPr>
          <p:cNvPr id="227" name="Google Shape;227;p22"/>
          <p:cNvPicPr preferRelativeResize="0"/>
          <p:nvPr/>
        </p:nvPicPr>
        <p:blipFill>
          <a:blip r:embed="rId3">
            <a:alphaModFix/>
          </a:blip>
          <a:stretch>
            <a:fillRect/>
          </a:stretch>
        </p:blipFill>
        <p:spPr>
          <a:xfrm>
            <a:off x="4672125" y="2031501"/>
            <a:ext cx="5448600" cy="340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nvSpPr>
        <p:spPr>
          <a:xfrm>
            <a:off x="2918538" y="5879350"/>
            <a:ext cx="58902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 Fitting </a:t>
            </a:r>
            <a:r>
              <a:rPr b="1" lang="en-US" sz="1600">
                <a:solidFill>
                  <a:schemeClr val="dk1"/>
                </a:solidFill>
                <a:latin typeface="Times New Roman"/>
                <a:ea typeface="Times New Roman"/>
                <a:cs typeface="Times New Roman"/>
                <a:sym typeface="Times New Roman"/>
              </a:rPr>
              <a:t>SARIMAX</a:t>
            </a:r>
            <a:r>
              <a:rPr lang="en-US" sz="1600">
                <a:solidFill>
                  <a:schemeClr val="dk1"/>
                </a:solidFill>
                <a:latin typeface="Times New Roman"/>
                <a:ea typeface="Times New Roman"/>
                <a:cs typeface="Times New Roman"/>
                <a:sym typeface="Times New Roman"/>
              </a:rPr>
              <a:t> model on the </a:t>
            </a:r>
            <a:r>
              <a:rPr b="1" lang="en-US" sz="19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nd row (</a:t>
            </a:r>
            <a:r>
              <a:rPr b="1" i="1" lang="en-US" sz="1600">
                <a:solidFill>
                  <a:schemeClr val="dk1"/>
                </a:solidFill>
                <a:latin typeface="Times New Roman"/>
                <a:ea typeface="Times New Roman"/>
                <a:cs typeface="Times New Roman"/>
                <a:sym typeface="Times New Roman"/>
              </a:rPr>
              <a:t>non stationary</a:t>
            </a:r>
            <a:r>
              <a:rPr lang="en-US" sz="1600">
                <a:solidFill>
                  <a:schemeClr val="dk1"/>
                </a:solidFill>
                <a:latin typeface="Times New Roman"/>
                <a:ea typeface="Times New Roman"/>
                <a:cs typeface="Times New Roman"/>
                <a:sym typeface="Times New Roman"/>
              </a:rPr>
              <a:t>)</a:t>
            </a:r>
            <a:endParaRPr sz="1600">
              <a:latin typeface="Rockwell"/>
              <a:ea typeface="Rockwell"/>
              <a:cs typeface="Rockwell"/>
              <a:sym typeface="Rockwell"/>
            </a:endParaRPr>
          </a:p>
        </p:txBody>
      </p:sp>
      <p:pic>
        <p:nvPicPr>
          <p:cNvPr id="233" name="Google Shape;233;p23"/>
          <p:cNvPicPr preferRelativeResize="0"/>
          <p:nvPr/>
        </p:nvPicPr>
        <p:blipFill>
          <a:blip r:embed="rId3">
            <a:alphaModFix/>
          </a:blip>
          <a:stretch>
            <a:fillRect/>
          </a:stretch>
        </p:blipFill>
        <p:spPr>
          <a:xfrm>
            <a:off x="2015375" y="725400"/>
            <a:ext cx="7362775" cy="52673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4"/>
          <p:cNvPicPr preferRelativeResize="0"/>
          <p:nvPr/>
        </p:nvPicPr>
        <p:blipFill>
          <a:blip r:embed="rId3">
            <a:alphaModFix/>
          </a:blip>
          <a:stretch>
            <a:fillRect/>
          </a:stretch>
        </p:blipFill>
        <p:spPr>
          <a:xfrm>
            <a:off x="1718675" y="126550"/>
            <a:ext cx="8465202" cy="6604901"/>
          </a:xfrm>
          <a:prstGeom prst="rect">
            <a:avLst/>
          </a:prstGeom>
          <a:noFill/>
          <a:ln>
            <a:noFill/>
          </a:ln>
        </p:spPr>
      </p:pic>
      <p:sp>
        <p:nvSpPr>
          <p:cNvPr id="239" name="Google Shape;239;p24"/>
          <p:cNvSpPr txBox="1"/>
          <p:nvPr>
            <p:ph idx="4294967295" type="title"/>
          </p:nvPr>
        </p:nvSpPr>
        <p:spPr>
          <a:xfrm>
            <a:off x="5172700" y="2814725"/>
            <a:ext cx="10515600" cy="60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t/>
            </a:r>
            <a:endParaRPr sz="2400">
              <a:latin typeface="Oswald"/>
              <a:ea typeface="Oswald"/>
              <a:cs typeface="Oswald"/>
              <a:sym typeface="Oswald"/>
            </a:endParaRPr>
          </a:p>
          <a:p>
            <a:pPr indent="0" lvl="0" marL="0" rtl="0" algn="l">
              <a:lnSpc>
                <a:spcPct val="90000"/>
              </a:lnSpc>
              <a:spcBef>
                <a:spcPts val="0"/>
              </a:spcBef>
              <a:spcAft>
                <a:spcPts val="0"/>
              </a:spcAft>
              <a:buClr>
                <a:schemeClr val="dk1"/>
              </a:buClr>
              <a:buSzPts val="4400"/>
              <a:buFont typeface="Questrial"/>
              <a:buNone/>
            </a:pPr>
            <a:r>
              <a:rPr lang="en-US" sz="2400">
                <a:latin typeface="Oswald"/>
                <a:ea typeface="Oswald"/>
                <a:cs typeface="Oswald"/>
                <a:sym typeface="Oswald"/>
              </a:rPr>
              <a:t> </a:t>
            </a:r>
            <a:r>
              <a:rPr lang="en-US" sz="1600">
                <a:latin typeface="Oswald"/>
                <a:ea typeface="Oswald"/>
                <a:cs typeface="Oswald"/>
                <a:sym typeface="Oswald"/>
              </a:rPr>
              <a:t>SARIMAX</a:t>
            </a:r>
            <a:r>
              <a:rPr lang="en-US" sz="1800">
                <a:solidFill>
                  <a:srgbClr val="434343"/>
                </a:solidFill>
                <a:latin typeface="Oswald"/>
                <a:ea typeface="Oswald"/>
                <a:cs typeface="Oswald"/>
                <a:sym typeface="Oswald"/>
              </a:rPr>
              <a:t>(</a:t>
            </a:r>
            <a:r>
              <a:rPr lang="en-US" sz="1400">
                <a:solidFill>
                  <a:srgbClr val="434343"/>
                </a:solidFill>
                <a:latin typeface="Oswald"/>
                <a:ea typeface="Oswald"/>
                <a:cs typeface="Oswald"/>
                <a:sym typeface="Oswald"/>
              </a:rPr>
              <a:t>D</a:t>
            </a:r>
            <a:r>
              <a:rPr lang="en-US" sz="1800">
                <a:solidFill>
                  <a:srgbClr val="434343"/>
                </a:solidFill>
                <a:latin typeface="Oswald"/>
                <a:ea typeface="Oswald"/>
                <a:cs typeface="Oswald"/>
                <a:sym typeface="Oswald"/>
              </a:rPr>
              <a:t>iagnosis</a:t>
            </a:r>
            <a:r>
              <a:rPr lang="en-US" sz="1700">
                <a:solidFill>
                  <a:srgbClr val="434343"/>
                </a:solidFill>
                <a:latin typeface="Oswald"/>
                <a:ea typeface="Oswald"/>
                <a:cs typeface="Oswald"/>
                <a:sym typeface="Oswald"/>
              </a:rPr>
              <a:t>)</a:t>
            </a:r>
            <a:endParaRPr sz="1700">
              <a:solidFill>
                <a:srgbClr val="434343"/>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idx="4294967295" type="title"/>
          </p:nvPr>
        </p:nvSpPr>
        <p:spPr>
          <a:xfrm>
            <a:off x="838200" y="550375"/>
            <a:ext cx="10515600" cy="60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t/>
            </a:r>
            <a:endParaRPr sz="3900">
              <a:latin typeface="Oswald"/>
              <a:ea typeface="Oswald"/>
              <a:cs typeface="Oswald"/>
              <a:sym typeface="Oswald"/>
            </a:endParaRPr>
          </a:p>
          <a:p>
            <a:pPr indent="0" lvl="0" marL="0" rtl="0" algn="l">
              <a:lnSpc>
                <a:spcPct val="90000"/>
              </a:lnSpc>
              <a:spcBef>
                <a:spcPts val="0"/>
              </a:spcBef>
              <a:spcAft>
                <a:spcPts val="0"/>
              </a:spcAft>
              <a:buClr>
                <a:schemeClr val="dk1"/>
              </a:buClr>
              <a:buSzPts val="4400"/>
              <a:buFont typeface="Questrial"/>
              <a:buNone/>
            </a:pPr>
            <a:r>
              <a:rPr lang="en-US" sz="3900">
                <a:latin typeface="Oswald"/>
                <a:ea typeface="Oswald"/>
                <a:cs typeface="Oswald"/>
                <a:sym typeface="Oswald"/>
              </a:rPr>
              <a:t>        LSTM</a:t>
            </a:r>
            <a:endParaRPr sz="3900">
              <a:latin typeface="Oswald"/>
              <a:ea typeface="Oswald"/>
              <a:cs typeface="Oswald"/>
              <a:sym typeface="Oswald"/>
            </a:endParaRPr>
          </a:p>
        </p:txBody>
      </p:sp>
      <p:pic>
        <p:nvPicPr>
          <p:cNvPr id="245" name="Google Shape;245;p25"/>
          <p:cNvPicPr preferRelativeResize="0"/>
          <p:nvPr/>
        </p:nvPicPr>
        <p:blipFill>
          <a:blip r:embed="rId3">
            <a:alphaModFix/>
          </a:blip>
          <a:stretch>
            <a:fillRect/>
          </a:stretch>
        </p:blipFill>
        <p:spPr>
          <a:xfrm>
            <a:off x="1006975" y="1961100"/>
            <a:ext cx="8520775" cy="2935825"/>
          </a:xfrm>
          <a:prstGeom prst="rect">
            <a:avLst/>
          </a:prstGeom>
          <a:noFill/>
          <a:ln>
            <a:noFill/>
          </a:ln>
        </p:spPr>
      </p:pic>
      <p:sp>
        <p:nvSpPr>
          <p:cNvPr id="246" name="Google Shape;246;p25"/>
          <p:cNvSpPr txBox="1"/>
          <p:nvPr/>
        </p:nvSpPr>
        <p:spPr>
          <a:xfrm>
            <a:off x="1689363" y="5013713"/>
            <a:ext cx="83241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We used a </a:t>
            </a:r>
            <a:r>
              <a:rPr b="1" lang="en-US" sz="1600">
                <a:solidFill>
                  <a:schemeClr val="dk1"/>
                </a:solidFill>
                <a:latin typeface="Times New Roman"/>
                <a:ea typeface="Times New Roman"/>
                <a:cs typeface="Times New Roman"/>
                <a:sym typeface="Times New Roman"/>
              </a:rPr>
              <a:t>Vanilla LSTM</a:t>
            </a:r>
            <a:r>
              <a:rPr lang="en-US" sz="1600">
                <a:solidFill>
                  <a:schemeClr val="dk1"/>
                </a:solidFill>
                <a:latin typeface="Times New Roman"/>
                <a:ea typeface="Times New Roman"/>
                <a:cs typeface="Times New Roman"/>
                <a:sym typeface="Times New Roman"/>
              </a:rPr>
              <a:t> model which has a single hidden layer of LSTM units and an output layer used to make predictions.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6"/>
          <p:cNvPicPr preferRelativeResize="0"/>
          <p:nvPr/>
        </p:nvPicPr>
        <p:blipFill>
          <a:blip r:embed="rId3">
            <a:alphaModFix/>
          </a:blip>
          <a:stretch>
            <a:fillRect/>
          </a:stretch>
        </p:blipFill>
        <p:spPr>
          <a:xfrm>
            <a:off x="2025475" y="467225"/>
            <a:ext cx="7452225" cy="4868426"/>
          </a:xfrm>
          <a:prstGeom prst="rect">
            <a:avLst/>
          </a:prstGeom>
          <a:noFill/>
          <a:ln>
            <a:noFill/>
          </a:ln>
        </p:spPr>
      </p:pic>
      <p:sp>
        <p:nvSpPr>
          <p:cNvPr id="253" name="Google Shape;253;p26"/>
          <p:cNvSpPr txBox="1"/>
          <p:nvPr/>
        </p:nvSpPr>
        <p:spPr>
          <a:xfrm>
            <a:off x="3123601" y="5335650"/>
            <a:ext cx="5686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The graph below shows quite a </a:t>
            </a:r>
            <a:r>
              <a:rPr b="1" lang="en-US" sz="1600">
                <a:solidFill>
                  <a:schemeClr val="dk1"/>
                </a:solidFill>
                <a:latin typeface="Times New Roman"/>
                <a:ea typeface="Times New Roman"/>
                <a:cs typeface="Times New Roman"/>
                <a:sym typeface="Times New Roman"/>
              </a:rPr>
              <a:t>poor</a:t>
            </a:r>
            <a:r>
              <a:rPr lang="en-US" sz="1600">
                <a:solidFill>
                  <a:schemeClr val="dk1"/>
                </a:solidFill>
                <a:latin typeface="Times New Roman"/>
                <a:ea typeface="Times New Roman"/>
                <a:cs typeface="Times New Roman"/>
                <a:sym typeface="Times New Roman"/>
              </a:rPr>
              <a:t> fit. Hence we prefer the </a:t>
            </a:r>
            <a:r>
              <a:rPr b="1" lang="en-US" sz="1600">
                <a:solidFill>
                  <a:schemeClr val="dk1"/>
                </a:solidFill>
                <a:latin typeface="Times New Roman"/>
                <a:ea typeface="Times New Roman"/>
                <a:cs typeface="Times New Roman"/>
                <a:sym typeface="Times New Roman"/>
              </a:rPr>
              <a:t>AR</a:t>
            </a:r>
            <a:r>
              <a:rPr lang="en-US" sz="1600">
                <a:solidFill>
                  <a:schemeClr val="dk1"/>
                </a:solidFill>
                <a:latin typeface="Times New Roman"/>
                <a:ea typeface="Times New Roman"/>
                <a:cs typeface="Times New Roman"/>
                <a:sym typeface="Times New Roman"/>
              </a:rPr>
              <a:t> model over other deep learning approaches.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nvSpPr>
        <p:spPr>
          <a:xfrm>
            <a:off x="667700" y="681600"/>
            <a:ext cx="8012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400">
                <a:latin typeface="Rockwell"/>
                <a:ea typeface="Rockwell"/>
                <a:cs typeface="Rockwell"/>
                <a:sym typeface="Rockwell"/>
              </a:rPr>
              <a:t>Conclusion</a:t>
            </a:r>
            <a:endParaRPr sz="4600">
              <a:latin typeface="Rockwell"/>
              <a:ea typeface="Rockwell"/>
              <a:cs typeface="Rockwell"/>
              <a:sym typeface="Rockwell"/>
            </a:endParaRPr>
          </a:p>
        </p:txBody>
      </p:sp>
      <p:sp>
        <p:nvSpPr>
          <p:cNvPr id="260" name="Google Shape;260;p27"/>
          <p:cNvSpPr txBox="1"/>
          <p:nvPr/>
        </p:nvSpPr>
        <p:spPr>
          <a:xfrm>
            <a:off x="528600" y="2172300"/>
            <a:ext cx="9570600" cy="29706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As the dataset consisted of both stationary and non stationary rows, we had to take different approaches for the 2 types of rows.</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Deep Learning models like LSTM did not perform well as the number of data points were very less.</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ARIMA Model is also used for forecasting for non-stationary rows but it does not show much accuracy so we reject this model for final forecasting.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final approach used for prediction was applying AR model on stationary rows and SARIMAX on non stationary rows after converting it to stationary.</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28"/>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67" name="Google Shape;267;p28"/>
          <p:cNvSpPr/>
          <p:nvPr/>
        </p:nvSpPr>
        <p:spPr>
          <a:xfrm>
            <a:off x="3489325" y="0"/>
            <a:ext cx="5213350" cy="6858000"/>
          </a:xfrm>
          <a:prstGeom prst="parallelogram">
            <a:avLst>
              <a:gd fmla="val 25000"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68" name="Google Shape;268;p28"/>
          <p:cNvGrpSpPr/>
          <p:nvPr/>
        </p:nvGrpSpPr>
        <p:grpSpPr>
          <a:xfrm>
            <a:off x="3117850" y="450850"/>
            <a:ext cx="5956300" cy="5956300"/>
            <a:chOff x="3117850" y="450850"/>
            <a:chExt cx="5956300" cy="5956300"/>
          </a:xfrm>
        </p:grpSpPr>
        <p:sp>
          <p:nvSpPr>
            <p:cNvPr id="269" name="Google Shape;269;p28"/>
            <p:cNvSpPr/>
            <p:nvPr/>
          </p:nvSpPr>
          <p:spPr>
            <a:xfrm>
              <a:off x="3117850" y="450850"/>
              <a:ext cx="5956300" cy="59563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70" name="Google Shape;270;p28"/>
            <p:cNvSpPr/>
            <p:nvPr/>
          </p:nvSpPr>
          <p:spPr>
            <a:xfrm flipH="1" rot="10800000">
              <a:off x="3117850" y="450850"/>
              <a:ext cx="5956300" cy="59563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271" name="Google Shape;271;p28"/>
          <p:cNvSpPr txBox="1"/>
          <p:nvPr/>
        </p:nvSpPr>
        <p:spPr>
          <a:xfrm>
            <a:off x="3886200" y="2967400"/>
            <a:ext cx="4419600" cy="92320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600"/>
              <a:buFont typeface="Questrial"/>
              <a:buNone/>
            </a:pPr>
            <a:r>
              <a:rPr lang="en-US" sz="6600">
                <a:solidFill>
                  <a:schemeClr val="lt1"/>
                </a:solidFill>
                <a:latin typeface="Calibri"/>
                <a:ea typeface="Calibri"/>
                <a:cs typeface="Calibri"/>
                <a:sym typeface="Calibri"/>
              </a:rPr>
              <a:t>THANK YOU</a:t>
            </a:r>
            <a:endParaRPr>
              <a:latin typeface="Calibri"/>
              <a:ea typeface="Calibri"/>
              <a:cs typeface="Calibri"/>
              <a:sym typeface="Calibri"/>
            </a:endParaRPr>
          </a:p>
        </p:txBody>
      </p:sp>
      <p:sp>
        <p:nvSpPr>
          <p:cNvPr id="272" name="Google Shape;272;p28"/>
          <p:cNvSpPr/>
          <p:nvPr/>
        </p:nvSpPr>
        <p:spPr>
          <a:xfrm>
            <a:off x="5734050" y="3860199"/>
            <a:ext cx="723900"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idx="4294967295"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Oswald"/>
                <a:ea typeface="Oswald"/>
                <a:cs typeface="Oswald"/>
                <a:sym typeface="Oswald"/>
              </a:rPr>
              <a:t> </a:t>
            </a:r>
            <a:r>
              <a:rPr lang="en-US">
                <a:latin typeface="Oswald"/>
                <a:ea typeface="Oswald"/>
                <a:cs typeface="Oswald"/>
                <a:sym typeface="Oswald"/>
              </a:rPr>
              <a:t>Introduction</a:t>
            </a:r>
            <a:endParaRPr>
              <a:latin typeface="Oswald"/>
              <a:ea typeface="Oswald"/>
              <a:cs typeface="Oswald"/>
              <a:sym typeface="Oswald"/>
            </a:endParaRPr>
          </a:p>
        </p:txBody>
      </p:sp>
      <p:sp>
        <p:nvSpPr>
          <p:cNvPr id="117" name="Google Shape;117;p14"/>
          <p:cNvSpPr txBox="1"/>
          <p:nvPr>
            <p:ph idx="4294967295" type="body"/>
          </p:nvPr>
        </p:nvSpPr>
        <p:spPr>
          <a:xfrm>
            <a:off x="1001175" y="1768725"/>
            <a:ext cx="9432000" cy="43941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1900">
                <a:latin typeface="Times New Roman"/>
                <a:ea typeface="Times New Roman"/>
                <a:cs typeface="Times New Roman"/>
                <a:sym typeface="Times New Roman"/>
              </a:rPr>
              <a:t>The problem statement is about forecasting the demand from dealers 1 month in advance for a company XYZ to solve its problem of low fill rates across all its warehouses. </a:t>
            </a:r>
            <a:endParaRPr sz="1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9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We have been provided with the internal sales data of the company month wise for different models in different regions. To forecast the next month’s sale, we have used various Time Series forecasting methods and ML algorithms.</a:t>
            </a:r>
            <a:endParaRPr sz="19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The dataset provided to us contains a total of 1039 rows and 41 columns. The data can been divided into 4 regions - North, South, East, West. On observation, we found around 33% of the rows were non stationary. </a:t>
            </a:r>
            <a:endParaRPr sz="1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900">
                <a:latin typeface="Times New Roman"/>
                <a:ea typeface="Times New Roman"/>
                <a:cs typeface="Times New Roman"/>
                <a:sym typeface="Times New Roman"/>
              </a:rPr>
              <a:t>This made the problem statement challenging and we had to apply different approaches and models.</a:t>
            </a:r>
            <a:endParaRPr sz="1900">
              <a:latin typeface="Times New Roman"/>
              <a:ea typeface="Times New Roman"/>
              <a:cs typeface="Times New Roman"/>
              <a:sym typeface="Times New Roman"/>
            </a:endParaRPr>
          </a:p>
          <a:p>
            <a:pPr indent="0" lvl="0" marL="0" rtl="0" algn="just">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idx="4294967295" type="title"/>
          </p:nvPr>
        </p:nvSpPr>
        <p:spPr>
          <a:xfrm>
            <a:off x="771450" y="745100"/>
            <a:ext cx="10515600" cy="6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Oswald"/>
                <a:ea typeface="Oswald"/>
                <a:cs typeface="Oswald"/>
                <a:sym typeface="Oswald"/>
              </a:rPr>
              <a:t>Data visualization</a:t>
            </a:r>
            <a:endParaRPr>
              <a:latin typeface="Oswald"/>
              <a:ea typeface="Oswald"/>
              <a:cs typeface="Oswald"/>
              <a:sym typeface="Oswald"/>
            </a:endParaRPr>
          </a:p>
        </p:txBody>
      </p:sp>
      <p:sp>
        <p:nvSpPr>
          <p:cNvPr id="123" name="Google Shape;123;p15"/>
          <p:cNvSpPr txBox="1"/>
          <p:nvPr/>
        </p:nvSpPr>
        <p:spPr>
          <a:xfrm>
            <a:off x="6214429" y="1801845"/>
            <a:ext cx="4015421" cy="64633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a:latin typeface="Calibri"/>
              <a:ea typeface="Calibri"/>
              <a:cs typeface="Calibri"/>
              <a:sym typeface="Calibri"/>
            </a:endParaRPr>
          </a:p>
        </p:txBody>
      </p:sp>
      <p:sp>
        <p:nvSpPr>
          <p:cNvPr id="124" name="Google Shape;124;p15"/>
          <p:cNvSpPr txBox="1"/>
          <p:nvPr/>
        </p:nvSpPr>
        <p:spPr>
          <a:xfrm>
            <a:off x="6276991" y="3117257"/>
            <a:ext cx="4015500" cy="646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Lorem hendrerit odio quis mattis. </a:t>
            </a:r>
            <a:endParaRPr>
              <a:latin typeface="Calibri"/>
              <a:ea typeface="Calibri"/>
              <a:cs typeface="Calibri"/>
              <a:sym typeface="Calibri"/>
            </a:endParaRPr>
          </a:p>
        </p:txBody>
      </p:sp>
      <p:sp>
        <p:nvSpPr>
          <p:cNvPr id="125" name="Google Shape;125;p15"/>
          <p:cNvSpPr txBox="1"/>
          <p:nvPr/>
        </p:nvSpPr>
        <p:spPr>
          <a:xfrm>
            <a:off x="6214429" y="4655647"/>
            <a:ext cx="4015421" cy="64633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Lorem ipsum dolor sit amet, consectetur adipiscing elit. Pellentesque sit amet feugiat mi. Maecenas volutpat hendrerit odio quis mattis. </a:t>
            </a:r>
            <a:endParaRPr>
              <a:latin typeface="Calibri"/>
              <a:ea typeface="Calibri"/>
              <a:cs typeface="Calibri"/>
              <a:sym typeface="Calibri"/>
            </a:endParaRPr>
          </a:p>
        </p:txBody>
      </p:sp>
      <p:pic>
        <p:nvPicPr>
          <p:cNvPr id="126" name="Google Shape;126;p15"/>
          <p:cNvPicPr preferRelativeResize="0"/>
          <p:nvPr/>
        </p:nvPicPr>
        <p:blipFill>
          <a:blip r:embed="rId3">
            <a:alphaModFix/>
          </a:blip>
          <a:stretch>
            <a:fillRect/>
          </a:stretch>
        </p:blipFill>
        <p:spPr>
          <a:xfrm>
            <a:off x="161538" y="1453612"/>
            <a:ext cx="4808450" cy="2511025"/>
          </a:xfrm>
          <a:prstGeom prst="rect">
            <a:avLst/>
          </a:prstGeom>
          <a:noFill/>
          <a:ln>
            <a:noFill/>
          </a:ln>
        </p:spPr>
      </p:pic>
      <p:pic>
        <p:nvPicPr>
          <p:cNvPr id="127" name="Google Shape;127;p15"/>
          <p:cNvPicPr preferRelativeResize="0"/>
          <p:nvPr/>
        </p:nvPicPr>
        <p:blipFill>
          <a:blip r:embed="rId4">
            <a:alphaModFix/>
          </a:blip>
          <a:stretch>
            <a:fillRect/>
          </a:stretch>
        </p:blipFill>
        <p:spPr>
          <a:xfrm>
            <a:off x="5076633" y="1507000"/>
            <a:ext cx="5153217" cy="2404225"/>
          </a:xfrm>
          <a:prstGeom prst="rect">
            <a:avLst/>
          </a:prstGeom>
          <a:noFill/>
          <a:ln>
            <a:noFill/>
          </a:ln>
        </p:spPr>
      </p:pic>
      <p:pic>
        <p:nvPicPr>
          <p:cNvPr id="128" name="Google Shape;128;p15"/>
          <p:cNvPicPr preferRelativeResize="0"/>
          <p:nvPr/>
        </p:nvPicPr>
        <p:blipFill>
          <a:blip r:embed="rId5">
            <a:alphaModFix/>
          </a:blip>
          <a:stretch>
            <a:fillRect/>
          </a:stretch>
        </p:blipFill>
        <p:spPr>
          <a:xfrm>
            <a:off x="161550" y="4063513"/>
            <a:ext cx="4808450" cy="2404186"/>
          </a:xfrm>
          <a:prstGeom prst="rect">
            <a:avLst/>
          </a:prstGeom>
          <a:noFill/>
          <a:ln>
            <a:noFill/>
          </a:ln>
        </p:spPr>
      </p:pic>
      <p:pic>
        <p:nvPicPr>
          <p:cNvPr id="129" name="Google Shape;129;p15"/>
          <p:cNvPicPr preferRelativeResize="0"/>
          <p:nvPr/>
        </p:nvPicPr>
        <p:blipFill>
          <a:blip r:embed="rId6">
            <a:alphaModFix/>
          </a:blip>
          <a:stretch>
            <a:fillRect/>
          </a:stretch>
        </p:blipFill>
        <p:spPr>
          <a:xfrm>
            <a:off x="5076625" y="3977312"/>
            <a:ext cx="5153224" cy="25766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txBox="1"/>
          <p:nvPr>
            <p:ph idx="4294967295" type="title"/>
          </p:nvPr>
        </p:nvSpPr>
        <p:spPr>
          <a:xfrm>
            <a:off x="721400" y="990600"/>
            <a:ext cx="10515600" cy="60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Oswald"/>
                <a:ea typeface="Oswald"/>
                <a:cs typeface="Oswald"/>
                <a:sym typeface="Oswald"/>
              </a:rPr>
              <a:t>Observations </a:t>
            </a:r>
            <a:endParaRPr>
              <a:latin typeface="Oswald"/>
              <a:ea typeface="Oswald"/>
              <a:cs typeface="Oswald"/>
              <a:sym typeface="Oswald"/>
            </a:endParaRPr>
          </a:p>
        </p:txBody>
      </p:sp>
      <p:sp>
        <p:nvSpPr>
          <p:cNvPr id="135" name="Google Shape;135;p16"/>
          <p:cNvSpPr txBox="1"/>
          <p:nvPr/>
        </p:nvSpPr>
        <p:spPr>
          <a:xfrm>
            <a:off x="607975" y="1473750"/>
            <a:ext cx="9598500" cy="580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mean of fans sold in different months of year in the NORTH region follows a pattern. And the mean sale is max. In Dec in 2018 , followed by Mar. in 2019 , Dec in  2020 and again Mar. in 2021.</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mean of fans sold in different months of year in the SOUTH Region follows a pattern. And the mean sale is max. In Apr in 2018 , followed by Mar. in 2019 , Jul in  2020 and again Mar. in 2021.</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mean of fans sold in different months of year in the WEST Region follows a pattern. And the mean sale is max. In Oct. in 2018 , followed by Mar in 2019 , Dec. in  2020 and again Mar. in 2021</a:t>
            </a:r>
            <a:r>
              <a:rPr lang="en-US" sz="2700">
                <a:solidFill>
                  <a:schemeClr val="dk1"/>
                </a:solidFill>
                <a:latin typeface="Times New Roman"/>
                <a:ea typeface="Times New Roman"/>
                <a:cs typeface="Times New Roman"/>
                <a:sym typeface="Times New Roman"/>
              </a:rPr>
              <a:t>.</a:t>
            </a:r>
            <a:endParaRPr sz="27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mean of fans sold in different months of year in EAST Region follows a pattern and the mean sale is max. in June in 2018, followed by May in 2019, May in 2020 and again Mar. in 2021.</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idx="4294967295" type="title"/>
          </p:nvPr>
        </p:nvSpPr>
        <p:spPr>
          <a:xfrm>
            <a:off x="1074650" y="810575"/>
            <a:ext cx="2605500" cy="6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Oswald"/>
                <a:ea typeface="Oswald"/>
                <a:cs typeface="Oswald"/>
                <a:sym typeface="Oswald"/>
              </a:rPr>
              <a:t>Approach</a:t>
            </a:r>
            <a:endParaRPr>
              <a:latin typeface="Oswald"/>
              <a:ea typeface="Oswald"/>
              <a:cs typeface="Oswald"/>
              <a:sym typeface="Oswald"/>
            </a:endParaRPr>
          </a:p>
        </p:txBody>
      </p:sp>
      <p:pic>
        <p:nvPicPr>
          <p:cNvPr id="141" name="Google Shape;141;p17"/>
          <p:cNvPicPr preferRelativeResize="0"/>
          <p:nvPr/>
        </p:nvPicPr>
        <p:blipFill>
          <a:blip r:embed="rId3">
            <a:alphaModFix/>
          </a:blip>
          <a:stretch>
            <a:fillRect/>
          </a:stretch>
        </p:blipFill>
        <p:spPr>
          <a:xfrm>
            <a:off x="587825" y="1752187"/>
            <a:ext cx="9624552" cy="3806662"/>
          </a:xfrm>
          <a:prstGeom prst="rect">
            <a:avLst/>
          </a:prstGeom>
          <a:noFill/>
          <a:ln>
            <a:noFill/>
          </a:ln>
        </p:spPr>
      </p:pic>
      <p:sp>
        <p:nvSpPr>
          <p:cNvPr id="142" name="Google Shape;142;p17"/>
          <p:cNvSpPr txBox="1"/>
          <p:nvPr/>
        </p:nvSpPr>
        <p:spPr>
          <a:xfrm>
            <a:off x="3929250" y="3570075"/>
            <a:ext cx="4333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rgbClr val="434343"/>
                </a:solidFill>
                <a:latin typeface="Calibri"/>
                <a:ea typeface="Calibri"/>
                <a:cs typeface="Calibri"/>
                <a:sym typeface="Calibri"/>
              </a:rPr>
              <a:t>T</a:t>
            </a:r>
            <a:r>
              <a:rPr b="1" lang="en-US" sz="2100">
                <a:solidFill>
                  <a:srgbClr val="434343"/>
                </a:solidFill>
                <a:latin typeface="Calibri"/>
                <a:ea typeface="Calibri"/>
                <a:cs typeface="Calibri"/>
                <a:sym typeface="Calibri"/>
              </a:rPr>
              <a:t>ime</a:t>
            </a:r>
            <a:r>
              <a:rPr b="1" lang="en-US" sz="2100">
                <a:solidFill>
                  <a:srgbClr val="434343"/>
                </a:solidFill>
                <a:latin typeface="Calibri"/>
                <a:ea typeface="Calibri"/>
                <a:cs typeface="Calibri"/>
                <a:sym typeface="Calibri"/>
              </a:rPr>
              <a:t> Series Forecasting</a:t>
            </a:r>
            <a:endParaRPr b="1" sz="2100">
              <a:solidFill>
                <a:srgbClr val="434343"/>
              </a:solidFill>
              <a:latin typeface="Calibri"/>
              <a:ea typeface="Calibri"/>
              <a:cs typeface="Calibri"/>
              <a:sym typeface="Calibri"/>
            </a:endParaRPr>
          </a:p>
        </p:txBody>
      </p:sp>
      <p:sp>
        <p:nvSpPr>
          <p:cNvPr id="143" name="Google Shape;143;p17"/>
          <p:cNvSpPr txBox="1"/>
          <p:nvPr/>
        </p:nvSpPr>
        <p:spPr>
          <a:xfrm>
            <a:off x="2022250" y="5890850"/>
            <a:ext cx="844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ckwell"/>
                <a:ea typeface="Rockwell"/>
                <a:cs typeface="Rockwell"/>
                <a:sym typeface="Rockwell"/>
              </a:rPr>
              <a:t># </a:t>
            </a:r>
            <a:r>
              <a:rPr b="1" lang="en-US" sz="1500">
                <a:solidFill>
                  <a:schemeClr val="dk1"/>
                </a:solidFill>
                <a:latin typeface="Times New Roman"/>
                <a:ea typeface="Times New Roman"/>
                <a:cs typeface="Times New Roman"/>
                <a:sym typeface="Times New Roman"/>
              </a:rPr>
              <a:t>No null values</a:t>
            </a:r>
            <a:r>
              <a:rPr lang="en-US" sz="1500">
                <a:solidFill>
                  <a:schemeClr val="dk1"/>
                </a:solidFill>
                <a:latin typeface="Times New Roman"/>
                <a:ea typeface="Times New Roman"/>
                <a:cs typeface="Times New Roman"/>
                <a:sym typeface="Times New Roman"/>
              </a:rPr>
              <a:t> were found on checking.</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a:t>
            </a:r>
            <a:r>
              <a:rPr lang="en-US" sz="1300">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There are </a:t>
            </a:r>
            <a:r>
              <a:rPr b="1" lang="en-US" sz="1500">
                <a:solidFill>
                  <a:schemeClr val="dk1"/>
                </a:solidFill>
                <a:latin typeface="Times New Roman"/>
                <a:ea typeface="Times New Roman"/>
                <a:cs typeface="Times New Roman"/>
                <a:sym typeface="Times New Roman"/>
              </a:rPr>
              <a:t>364 non stationary</a:t>
            </a:r>
            <a:r>
              <a:rPr lang="en-US" sz="1500">
                <a:solidFill>
                  <a:schemeClr val="dk1"/>
                </a:solidFill>
                <a:latin typeface="Times New Roman"/>
                <a:ea typeface="Times New Roman"/>
                <a:cs typeface="Times New Roman"/>
                <a:sym typeface="Times New Roman"/>
              </a:rPr>
              <a:t> and </a:t>
            </a:r>
            <a:r>
              <a:rPr b="1" lang="en-US" sz="1500">
                <a:solidFill>
                  <a:schemeClr val="dk1"/>
                </a:solidFill>
                <a:latin typeface="Times New Roman"/>
                <a:ea typeface="Times New Roman"/>
                <a:cs typeface="Times New Roman"/>
                <a:sym typeface="Times New Roman"/>
              </a:rPr>
              <a:t>675 stationary rows</a:t>
            </a:r>
            <a:r>
              <a:rPr lang="en-US" sz="1500">
                <a:solidFill>
                  <a:schemeClr val="dk1"/>
                </a:solidFill>
                <a:latin typeface="Times New Roman"/>
                <a:ea typeface="Times New Roman"/>
                <a:cs typeface="Times New Roman"/>
                <a:sym typeface="Times New Roman"/>
              </a:rPr>
              <a:t> in the dataset (</a:t>
            </a:r>
            <a:r>
              <a:rPr b="1" lang="en-US" sz="1500">
                <a:solidFill>
                  <a:schemeClr val="dk1"/>
                </a:solidFill>
                <a:latin typeface="Times New Roman"/>
                <a:ea typeface="Times New Roman"/>
                <a:cs typeface="Times New Roman"/>
                <a:sym typeface="Times New Roman"/>
              </a:rPr>
              <a:t>ADF test</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1/23/2019</a:t>
            </a:r>
            <a:endParaRPr/>
          </a:p>
        </p:txBody>
      </p:sp>
      <p:sp>
        <p:nvSpPr>
          <p:cNvPr id="150" name="Google Shape;150;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1" name="Google Shape;151;p18"/>
          <p:cNvPicPr preferRelativeResize="0"/>
          <p:nvPr/>
        </p:nvPicPr>
        <p:blipFill>
          <a:blip r:embed="rId3">
            <a:alphaModFix/>
          </a:blip>
          <a:stretch>
            <a:fillRect/>
          </a:stretch>
        </p:blipFill>
        <p:spPr>
          <a:xfrm>
            <a:off x="-12950" y="0"/>
            <a:ext cx="12192000" cy="6858000"/>
          </a:xfrm>
          <a:prstGeom prst="rect">
            <a:avLst/>
          </a:prstGeom>
          <a:noFill/>
          <a:ln>
            <a:noFill/>
          </a:ln>
        </p:spPr>
      </p:pic>
      <p:sp>
        <p:nvSpPr>
          <p:cNvPr id="152" name="Google Shape;152;p18"/>
          <p:cNvSpPr txBox="1"/>
          <p:nvPr/>
        </p:nvSpPr>
        <p:spPr>
          <a:xfrm>
            <a:off x="5165350" y="3121200"/>
            <a:ext cx="1835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lt1"/>
                </a:solidFill>
                <a:latin typeface="Roboto"/>
                <a:ea typeface="Roboto"/>
                <a:cs typeface="Roboto"/>
                <a:sym typeface="Roboto"/>
              </a:rPr>
              <a:t>MODELS</a:t>
            </a:r>
            <a:endParaRPr b="1" sz="2800">
              <a:solidFill>
                <a:schemeClr val="lt1"/>
              </a:solidFill>
              <a:latin typeface="Roboto"/>
              <a:ea typeface="Roboto"/>
              <a:cs typeface="Roboto"/>
              <a:sym typeface="Roboto"/>
            </a:endParaRPr>
          </a:p>
          <a:p>
            <a:pPr indent="0" lvl="0" marL="0" rtl="0" algn="l">
              <a:spcBef>
                <a:spcPts val="0"/>
              </a:spcBef>
              <a:spcAft>
                <a:spcPts val="0"/>
              </a:spcAft>
              <a:buNone/>
            </a:pPr>
            <a:r>
              <a:rPr lang="en-US" sz="1300">
                <a:solidFill>
                  <a:schemeClr val="lt1"/>
                </a:solidFill>
                <a:latin typeface="Roboto"/>
                <a:ea typeface="Roboto"/>
                <a:cs typeface="Roboto"/>
                <a:sym typeface="Roboto"/>
              </a:rPr>
              <a:t>          </a:t>
            </a:r>
            <a:r>
              <a:rPr lang="en-US" sz="1800">
                <a:solidFill>
                  <a:schemeClr val="lt1"/>
                </a:solidFill>
                <a:latin typeface="Roboto"/>
                <a:ea typeface="Roboto"/>
                <a:cs typeface="Roboto"/>
                <a:sym typeface="Roboto"/>
              </a:rPr>
              <a:t>USED</a:t>
            </a:r>
            <a:endParaRPr sz="1800">
              <a:solidFill>
                <a:schemeClr val="lt1"/>
              </a:solidFill>
              <a:latin typeface="Roboto"/>
              <a:ea typeface="Roboto"/>
              <a:cs typeface="Roboto"/>
              <a:sym typeface="Roboto"/>
            </a:endParaRPr>
          </a:p>
        </p:txBody>
      </p:sp>
      <p:sp>
        <p:nvSpPr>
          <p:cNvPr id="153" name="Google Shape;153;p18"/>
          <p:cNvSpPr txBox="1"/>
          <p:nvPr/>
        </p:nvSpPr>
        <p:spPr>
          <a:xfrm>
            <a:off x="7568075" y="1805225"/>
            <a:ext cx="160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434343"/>
                </a:solidFill>
                <a:latin typeface="Oswald"/>
                <a:ea typeface="Oswald"/>
                <a:cs typeface="Oswald"/>
                <a:sym typeface="Oswald"/>
              </a:rPr>
              <a:t>AR Model</a:t>
            </a:r>
            <a:endParaRPr sz="2400">
              <a:solidFill>
                <a:srgbClr val="434343"/>
              </a:solidFill>
              <a:latin typeface="Oswald"/>
              <a:ea typeface="Oswald"/>
              <a:cs typeface="Oswald"/>
              <a:sym typeface="Oswald"/>
            </a:endParaRPr>
          </a:p>
        </p:txBody>
      </p:sp>
      <p:sp>
        <p:nvSpPr>
          <p:cNvPr id="154" name="Google Shape;154;p18"/>
          <p:cNvSpPr txBox="1"/>
          <p:nvPr/>
        </p:nvSpPr>
        <p:spPr>
          <a:xfrm>
            <a:off x="7720500" y="4644075"/>
            <a:ext cx="160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6D9EEB"/>
                </a:solidFill>
                <a:latin typeface="Oswald"/>
                <a:ea typeface="Oswald"/>
                <a:cs typeface="Oswald"/>
                <a:sym typeface="Oswald"/>
              </a:rPr>
              <a:t>ARIMA</a:t>
            </a:r>
            <a:endParaRPr sz="2400">
              <a:solidFill>
                <a:srgbClr val="6D9EEB"/>
              </a:solidFill>
              <a:latin typeface="Oswald"/>
              <a:ea typeface="Oswald"/>
              <a:cs typeface="Oswald"/>
              <a:sym typeface="Oswald"/>
            </a:endParaRPr>
          </a:p>
        </p:txBody>
      </p:sp>
      <p:sp>
        <p:nvSpPr>
          <p:cNvPr id="155" name="Google Shape;155;p18"/>
          <p:cNvSpPr txBox="1"/>
          <p:nvPr/>
        </p:nvSpPr>
        <p:spPr>
          <a:xfrm>
            <a:off x="3134050" y="4644075"/>
            <a:ext cx="160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E69138"/>
                </a:solidFill>
                <a:latin typeface="Oswald"/>
                <a:ea typeface="Oswald"/>
                <a:cs typeface="Oswald"/>
                <a:sym typeface="Oswald"/>
              </a:rPr>
              <a:t>SARIMAX</a:t>
            </a:r>
            <a:endParaRPr sz="2400">
              <a:solidFill>
                <a:srgbClr val="E69138"/>
              </a:solidFill>
              <a:latin typeface="Oswald"/>
              <a:ea typeface="Oswald"/>
              <a:cs typeface="Oswald"/>
              <a:sym typeface="Oswald"/>
            </a:endParaRPr>
          </a:p>
        </p:txBody>
      </p:sp>
      <p:sp>
        <p:nvSpPr>
          <p:cNvPr id="156" name="Google Shape;156;p18"/>
          <p:cNvSpPr txBox="1"/>
          <p:nvPr/>
        </p:nvSpPr>
        <p:spPr>
          <a:xfrm>
            <a:off x="3234175" y="1805225"/>
            <a:ext cx="160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1C4587"/>
                </a:solidFill>
                <a:latin typeface="Oswald"/>
                <a:ea typeface="Oswald"/>
                <a:cs typeface="Oswald"/>
                <a:sym typeface="Oswald"/>
              </a:rPr>
              <a:t>LSTM</a:t>
            </a:r>
            <a:endParaRPr sz="2400">
              <a:solidFill>
                <a:srgbClr val="1C4587"/>
              </a:solidFill>
              <a:latin typeface="Oswald"/>
              <a:ea typeface="Oswald"/>
              <a:cs typeface="Oswald"/>
              <a:sym typeface="Oswald"/>
            </a:endParaRPr>
          </a:p>
        </p:txBody>
      </p:sp>
      <p:pic>
        <p:nvPicPr>
          <p:cNvPr id="157" name="Google Shape;157;p18"/>
          <p:cNvPicPr preferRelativeResize="0"/>
          <p:nvPr/>
        </p:nvPicPr>
        <p:blipFill>
          <a:blip r:embed="rId4">
            <a:alphaModFix/>
          </a:blip>
          <a:stretch>
            <a:fillRect/>
          </a:stretch>
        </p:blipFill>
        <p:spPr>
          <a:xfrm>
            <a:off x="10865450" y="6252363"/>
            <a:ext cx="559098" cy="573075"/>
          </a:xfrm>
          <a:prstGeom prst="rect">
            <a:avLst/>
          </a:prstGeom>
          <a:noFill/>
          <a:ln>
            <a:noFill/>
          </a:ln>
        </p:spPr>
      </p:pic>
      <p:pic>
        <p:nvPicPr>
          <p:cNvPr id="158" name="Google Shape;158;p18"/>
          <p:cNvPicPr preferRelativeResize="0"/>
          <p:nvPr/>
        </p:nvPicPr>
        <p:blipFill>
          <a:blip r:embed="rId5">
            <a:alphaModFix/>
          </a:blip>
          <a:stretch>
            <a:fillRect/>
          </a:stretch>
        </p:blipFill>
        <p:spPr>
          <a:xfrm>
            <a:off x="304800" y="6574325"/>
            <a:ext cx="1369125" cy="25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4294967295" type="title"/>
          </p:nvPr>
        </p:nvSpPr>
        <p:spPr>
          <a:xfrm>
            <a:off x="838200" y="550375"/>
            <a:ext cx="10515600" cy="60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t/>
            </a:r>
            <a:endParaRPr sz="3900">
              <a:latin typeface="Oswald"/>
              <a:ea typeface="Oswald"/>
              <a:cs typeface="Oswald"/>
              <a:sym typeface="Oswald"/>
            </a:endParaRPr>
          </a:p>
          <a:p>
            <a:pPr indent="0" lvl="0" marL="0" rtl="0" algn="l">
              <a:lnSpc>
                <a:spcPct val="90000"/>
              </a:lnSpc>
              <a:spcBef>
                <a:spcPts val="0"/>
              </a:spcBef>
              <a:spcAft>
                <a:spcPts val="0"/>
              </a:spcAft>
              <a:buClr>
                <a:schemeClr val="dk1"/>
              </a:buClr>
              <a:buSzPts val="4400"/>
              <a:buFont typeface="Questrial"/>
              <a:buNone/>
            </a:pPr>
            <a:r>
              <a:rPr lang="en-US" sz="3900">
                <a:latin typeface="Oswald"/>
                <a:ea typeface="Oswald"/>
                <a:cs typeface="Oswald"/>
                <a:sym typeface="Oswald"/>
              </a:rPr>
              <a:t> AR Model</a:t>
            </a:r>
            <a:endParaRPr sz="3900">
              <a:latin typeface="Oswald"/>
              <a:ea typeface="Oswald"/>
              <a:cs typeface="Oswald"/>
              <a:sym typeface="Oswald"/>
            </a:endParaRPr>
          </a:p>
        </p:txBody>
      </p:sp>
      <p:grpSp>
        <p:nvGrpSpPr>
          <p:cNvPr id="164" name="Google Shape;164;p19"/>
          <p:cNvGrpSpPr/>
          <p:nvPr/>
        </p:nvGrpSpPr>
        <p:grpSpPr>
          <a:xfrm>
            <a:off x="827775" y="1695862"/>
            <a:ext cx="3549799" cy="3948426"/>
            <a:chOff x="827775" y="1751010"/>
            <a:chExt cx="3549799" cy="3948426"/>
          </a:xfrm>
        </p:grpSpPr>
        <p:cxnSp>
          <p:nvCxnSpPr>
            <p:cNvPr id="165" name="Google Shape;165;p19"/>
            <p:cNvCxnSpPr/>
            <p:nvPr/>
          </p:nvCxnSpPr>
          <p:spPr>
            <a:xfrm>
              <a:off x="4377574" y="1751010"/>
              <a:ext cx="0" cy="3811060"/>
            </a:xfrm>
            <a:prstGeom prst="straightConnector1">
              <a:avLst/>
            </a:prstGeom>
            <a:noFill/>
            <a:ln cap="flat" cmpd="sng" w="9525">
              <a:solidFill>
                <a:schemeClr val="dk2"/>
              </a:solidFill>
              <a:prstDash val="solid"/>
              <a:miter lim="800000"/>
              <a:headEnd len="sm" w="sm" type="none"/>
              <a:tailEnd len="sm" w="sm" type="none"/>
            </a:ln>
          </p:spPr>
        </p:cxnSp>
        <p:grpSp>
          <p:nvGrpSpPr>
            <p:cNvPr id="166" name="Google Shape;166;p19"/>
            <p:cNvGrpSpPr/>
            <p:nvPr/>
          </p:nvGrpSpPr>
          <p:grpSpPr>
            <a:xfrm>
              <a:off x="827775" y="2243633"/>
              <a:ext cx="3050100" cy="3455803"/>
              <a:chOff x="815032" y="2193033"/>
              <a:chExt cx="3050100" cy="3455803"/>
            </a:xfrm>
          </p:grpSpPr>
          <p:grpSp>
            <p:nvGrpSpPr>
              <p:cNvPr id="167" name="Google Shape;167;p19"/>
              <p:cNvGrpSpPr/>
              <p:nvPr/>
            </p:nvGrpSpPr>
            <p:grpSpPr>
              <a:xfrm>
                <a:off x="1930788" y="2193033"/>
                <a:ext cx="673828" cy="673128"/>
                <a:chOff x="-6280150" y="376238"/>
                <a:chExt cx="6115050" cy="6108700"/>
              </a:xfrm>
            </p:grpSpPr>
            <p:sp>
              <p:nvSpPr>
                <p:cNvPr id="168" name="Google Shape;168;p19"/>
                <p:cNvSpPr/>
                <p:nvPr/>
              </p:nvSpPr>
              <p:spPr>
                <a:xfrm>
                  <a:off x="-6280150" y="376238"/>
                  <a:ext cx="6115050" cy="6108700"/>
                </a:xfrm>
                <a:custGeom>
                  <a:rect b="b" l="l" r="r" t="t"/>
                  <a:pathLst>
                    <a:path extrusionOk="0" h="2048" w="2048">
                      <a:moveTo>
                        <a:pt x="2036" y="376"/>
                      </a:moveTo>
                      <a:cubicBezTo>
                        <a:pt x="1672" y="12"/>
                        <a:pt x="1672" y="12"/>
                        <a:pt x="1672" y="12"/>
                      </a:cubicBezTo>
                      <a:cubicBezTo>
                        <a:pt x="1665" y="4"/>
                        <a:pt x="1655" y="0"/>
                        <a:pt x="1644" y="0"/>
                      </a:cubicBezTo>
                      <a:cubicBezTo>
                        <a:pt x="456" y="0"/>
                        <a:pt x="456" y="0"/>
                        <a:pt x="456" y="0"/>
                      </a:cubicBezTo>
                      <a:cubicBezTo>
                        <a:pt x="390" y="0"/>
                        <a:pt x="336" y="54"/>
                        <a:pt x="336" y="120"/>
                      </a:cubicBezTo>
                      <a:cubicBezTo>
                        <a:pt x="336" y="196"/>
                        <a:pt x="336" y="196"/>
                        <a:pt x="336" y="196"/>
                      </a:cubicBezTo>
                      <a:cubicBezTo>
                        <a:pt x="140" y="273"/>
                        <a:pt x="0" y="465"/>
                        <a:pt x="0" y="688"/>
                      </a:cubicBezTo>
                      <a:cubicBezTo>
                        <a:pt x="0" y="710"/>
                        <a:pt x="18" y="728"/>
                        <a:pt x="40" y="728"/>
                      </a:cubicBezTo>
                      <a:cubicBezTo>
                        <a:pt x="528" y="728"/>
                        <a:pt x="528" y="728"/>
                        <a:pt x="528" y="728"/>
                      </a:cubicBezTo>
                      <a:cubicBezTo>
                        <a:pt x="550" y="728"/>
                        <a:pt x="568" y="710"/>
                        <a:pt x="568" y="688"/>
                      </a:cubicBezTo>
                      <a:cubicBezTo>
                        <a:pt x="568" y="200"/>
                        <a:pt x="568" y="200"/>
                        <a:pt x="568" y="200"/>
                      </a:cubicBezTo>
                      <a:cubicBezTo>
                        <a:pt x="568" y="178"/>
                        <a:pt x="550" y="160"/>
                        <a:pt x="528" y="160"/>
                      </a:cubicBezTo>
                      <a:cubicBezTo>
                        <a:pt x="490" y="160"/>
                        <a:pt x="452" y="164"/>
                        <a:pt x="416" y="172"/>
                      </a:cubicBezTo>
                      <a:cubicBezTo>
                        <a:pt x="416" y="120"/>
                        <a:pt x="416" y="120"/>
                        <a:pt x="416" y="120"/>
                      </a:cubicBezTo>
                      <a:cubicBezTo>
                        <a:pt x="416" y="98"/>
                        <a:pt x="434" y="80"/>
                        <a:pt x="456" y="80"/>
                      </a:cubicBezTo>
                      <a:cubicBezTo>
                        <a:pt x="1604" y="80"/>
                        <a:pt x="1604" y="80"/>
                        <a:pt x="1604" y="80"/>
                      </a:cubicBezTo>
                      <a:cubicBezTo>
                        <a:pt x="1604" y="324"/>
                        <a:pt x="1604" y="324"/>
                        <a:pt x="1604" y="324"/>
                      </a:cubicBezTo>
                      <a:cubicBezTo>
                        <a:pt x="1604" y="390"/>
                        <a:pt x="1658" y="444"/>
                        <a:pt x="1724" y="444"/>
                      </a:cubicBezTo>
                      <a:cubicBezTo>
                        <a:pt x="1968" y="444"/>
                        <a:pt x="1968" y="444"/>
                        <a:pt x="1968" y="444"/>
                      </a:cubicBezTo>
                      <a:cubicBezTo>
                        <a:pt x="1968" y="1928"/>
                        <a:pt x="1968" y="1928"/>
                        <a:pt x="1968" y="1928"/>
                      </a:cubicBezTo>
                      <a:cubicBezTo>
                        <a:pt x="1968" y="1950"/>
                        <a:pt x="1950" y="1968"/>
                        <a:pt x="1928" y="1968"/>
                      </a:cubicBezTo>
                      <a:cubicBezTo>
                        <a:pt x="456" y="1968"/>
                        <a:pt x="456" y="1968"/>
                        <a:pt x="456" y="1968"/>
                      </a:cubicBezTo>
                      <a:cubicBezTo>
                        <a:pt x="434" y="1968"/>
                        <a:pt x="416" y="1950"/>
                        <a:pt x="416" y="1928"/>
                      </a:cubicBezTo>
                      <a:cubicBezTo>
                        <a:pt x="416" y="1585"/>
                        <a:pt x="416" y="1585"/>
                        <a:pt x="416" y="1585"/>
                      </a:cubicBezTo>
                      <a:cubicBezTo>
                        <a:pt x="416" y="1563"/>
                        <a:pt x="398" y="1545"/>
                        <a:pt x="376" y="1545"/>
                      </a:cubicBezTo>
                      <a:cubicBezTo>
                        <a:pt x="354" y="1545"/>
                        <a:pt x="336" y="1563"/>
                        <a:pt x="336" y="1585"/>
                      </a:cubicBezTo>
                      <a:cubicBezTo>
                        <a:pt x="336" y="1928"/>
                        <a:pt x="336" y="1928"/>
                        <a:pt x="336" y="1928"/>
                      </a:cubicBezTo>
                      <a:cubicBezTo>
                        <a:pt x="336" y="1994"/>
                        <a:pt x="390" y="2048"/>
                        <a:pt x="456" y="2048"/>
                      </a:cubicBezTo>
                      <a:cubicBezTo>
                        <a:pt x="1928" y="2048"/>
                        <a:pt x="1928" y="2048"/>
                        <a:pt x="1928" y="2048"/>
                      </a:cubicBezTo>
                      <a:cubicBezTo>
                        <a:pt x="1994" y="2048"/>
                        <a:pt x="2048" y="1994"/>
                        <a:pt x="2048" y="1928"/>
                      </a:cubicBezTo>
                      <a:cubicBezTo>
                        <a:pt x="2048" y="404"/>
                        <a:pt x="2048" y="404"/>
                        <a:pt x="2048" y="404"/>
                      </a:cubicBezTo>
                      <a:cubicBezTo>
                        <a:pt x="2048" y="393"/>
                        <a:pt x="2044" y="383"/>
                        <a:pt x="2036" y="376"/>
                      </a:cubicBezTo>
                      <a:close/>
                      <a:moveTo>
                        <a:pt x="488" y="648"/>
                      </a:moveTo>
                      <a:cubicBezTo>
                        <a:pt x="82" y="648"/>
                        <a:pt x="82" y="648"/>
                        <a:pt x="82" y="648"/>
                      </a:cubicBezTo>
                      <a:cubicBezTo>
                        <a:pt x="101" y="433"/>
                        <a:pt x="273" y="261"/>
                        <a:pt x="488" y="242"/>
                      </a:cubicBezTo>
                      <a:cubicBezTo>
                        <a:pt x="488" y="648"/>
                        <a:pt x="488" y="648"/>
                        <a:pt x="488" y="648"/>
                      </a:cubicBezTo>
                      <a:close/>
                      <a:moveTo>
                        <a:pt x="1684" y="324"/>
                      </a:moveTo>
                      <a:cubicBezTo>
                        <a:pt x="1684" y="137"/>
                        <a:pt x="1684" y="137"/>
                        <a:pt x="1684" y="137"/>
                      </a:cubicBezTo>
                      <a:cubicBezTo>
                        <a:pt x="1911" y="364"/>
                        <a:pt x="1911" y="364"/>
                        <a:pt x="1911" y="364"/>
                      </a:cubicBezTo>
                      <a:cubicBezTo>
                        <a:pt x="1724" y="364"/>
                        <a:pt x="1724" y="364"/>
                        <a:pt x="1724" y="364"/>
                      </a:cubicBezTo>
                      <a:cubicBezTo>
                        <a:pt x="1702" y="364"/>
                        <a:pt x="1684" y="346"/>
                        <a:pt x="1684" y="32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9"/>
                <p:cNvSpPr/>
                <p:nvPr/>
              </p:nvSpPr>
              <p:spPr>
                <a:xfrm>
                  <a:off x="-5276850" y="4551363"/>
                  <a:ext cx="238125" cy="239713"/>
                </a:xfrm>
                <a:custGeom>
                  <a:rect b="b" l="l" r="r" t="t"/>
                  <a:pathLst>
                    <a:path extrusionOk="0" h="80" w="80">
                      <a:moveTo>
                        <a:pt x="12" y="12"/>
                      </a:moveTo>
                      <a:cubicBezTo>
                        <a:pt x="4" y="19"/>
                        <a:pt x="0" y="29"/>
                        <a:pt x="0" y="40"/>
                      </a:cubicBezTo>
                      <a:cubicBezTo>
                        <a:pt x="0" y="51"/>
                        <a:pt x="4" y="61"/>
                        <a:pt x="12" y="68"/>
                      </a:cubicBezTo>
                      <a:cubicBezTo>
                        <a:pt x="19" y="76"/>
                        <a:pt x="29" y="80"/>
                        <a:pt x="40" y="80"/>
                      </a:cubicBezTo>
                      <a:cubicBezTo>
                        <a:pt x="51" y="80"/>
                        <a:pt x="61" y="76"/>
                        <a:pt x="68" y="68"/>
                      </a:cubicBezTo>
                      <a:cubicBezTo>
                        <a:pt x="76" y="61"/>
                        <a:pt x="80" y="51"/>
                        <a:pt x="80" y="40"/>
                      </a:cubicBezTo>
                      <a:cubicBezTo>
                        <a:pt x="80" y="29"/>
                        <a:pt x="76" y="19"/>
                        <a:pt x="68" y="12"/>
                      </a:cubicBezTo>
                      <a:cubicBezTo>
                        <a:pt x="61" y="4"/>
                        <a:pt x="51" y="0"/>
                        <a:pt x="40" y="0"/>
                      </a:cubicBezTo>
                      <a:cubicBezTo>
                        <a:pt x="29" y="0"/>
                        <a:pt x="19"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9"/>
                <p:cNvSpPr/>
                <p:nvPr/>
              </p:nvSpPr>
              <p:spPr>
                <a:xfrm>
                  <a:off x="-5853113" y="1279526"/>
                  <a:ext cx="3155950" cy="3152775"/>
                </a:xfrm>
                <a:custGeom>
                  <a:rect b="b" l="l" r="r" t="t"/>
                  <a:pathLst>
                    <a:path extrusionOk="0" h="1057" w="1057">
                      <a:moveTo>
                        <a:pt x="1057" y="529"/>
                      </a:moveTo>
                      <a:cubicBezTo>
                        <a:pt x="1057" y="237"/>
                        <a:pt x="820" y="0"/>
                        <a:pt x="529" y="0"/>
                      </a:cubicBezTo>
                      <a:cubicBezTo>
                        <a:pt x="507" y="0"/>
                        <a:pt x="489" y="18"/>
                        <a:pt x="489" y="40"/>
                      </a:cubicBezTo>
                      <a:cubicBezTo>
                        <a:pt x="489" y="489"/>
                        <a:pt x="489" y="489"/>
                        <a:pt x="489" y="489"/>
                      </a:cubicBezTo>
                      <a:cubicBezTo>
                        <a:pt x="40" y="489"/>
                        <a:pt x="40" y="489"/>
                        <a:pt x="40" y="489"/>
                      </a:cubicBezTo>
                      <a:cubicBezTo>
                        <a:pt x="18" y="489"/>
                        <a:pt x="0" y="507"/>
                        <a:pt x="0" y="529"/>
                      </a:cubicBezTo>
                      <a:cubicBezTo>
                        <a:pt x="0" y="820"/>
                        <a:pt x="237" y="1057"/>
                        <a:pt x="529" y="1057"/>
                      </a:cubicBezTo>
                      <a:cubicBezTo>
                        <a:pt x="820" y="1057"/>
                        <a:pt x="1057" y="820"/>
                        <a:pt x="1057" y="529"/>
                      </a:cubicBezTo>
                      <a:close/>
                      <a:moveTo>
                        <a:pt x="816" y="185"/>
                      </a:moveTo>
                      <a:cubicBezTo>
                        <a:pt x="569" y="432"/>
                        <a:pt x="569" y="432"/>
                        <a:pt x="569" y="432"/>
                      </a:cubicBezTo>
                      <a:cubicBezTo>
                        <a:pt x="569" y="82"/>
                        <a:pt x="569" y="82"/>
                        <a:pt x="569" y="82"/>
                      </a:cubicBezTo>
                      <a:cubicBezTo>
                        <a:pt x="662" y="90"/>
                        <a:pt x="748" y="128"/>
                        <a:pt x="816" y="185"/>
                      </a:cubicBezTo>
                      <a:close/>
                      <a:moveTo>
                        <a:pt x="82" y="569"/>
                      </a:moveTo>
                      <a:cubicBezTo>
                        <a:pt x="529" y="569"/>
                        <a:pt x="529" y="569"/>
                        <a:pt x="529" y="569"/>
                      </a:cubicBezTo>
                      <a:cubicBezTo>
                        <a:pt x="540" y="569"/>
                        <a:pt x="550" y="564"/>
                        <a:pt x="557" y="557"/>
                      </a:cubicBezTo>
                      <a:cubicBezTo>
                        <a:pt x="557" y="557"/>
                        <a:pt x="557" y="557"/>
                        <a:pt x="557" y="557"/>
                      </a:cubicBezTo>
                      <a:cubicBezTo>
                        <a:pt x="873" y="241"/>
                        <a:pt x="873" y="241"/>
                        <a:pt x="873" y="241"/>
                      </a:cubicBezTo>
                      <a:cubicBezTo>
                        <a:pt x="938" y="319"/>
                        <a:pt x="977" y="419"/>
                        <a:pt x="977" y="529"/>
                      </a:cubicBezTo>
                      <a:cubicBezTo>
                        <a:pt x="977" y="776"/>
                        <a:pt x="776" y="977"/>
                        <a:pt x="529" y="977"/>
                      </a:cubicBezTo>
                      <a:cubicBezTo>
                        <a:pt x="295" y="977"/>
                        <a:pt x="102" y="797"/>
                        <a:pt x="82" y="56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9"/>
                <p:cNvSpPr/>
                <p:nvPr/>
              </p:nvSpPr>
              <p:spPr>
                <a:xfrm>
                  <a:off x="-4440238" y="4140201"/>
                  <a:ext cx="3749675" cy="1866899"/>
                </a:xfrm>
                <a:custGeom>
                  <a:rect b="b" l="l" r="r" t="t"/>
                  <a:pathLst>
                    <a:path extrusionOk="0" h="626" w="1256">
                      <a:moveTo>
                        <a:pt x="547" y="200"/>
                      </a:moveTo>
                      <a:cubicBezTo>
                        <a:pt x="547" y="134"/>
                        <a:pt x="493" y="80"/>
                        <a:pt x="427" y="80"/>
                      </a:cubicBezTo>
                      <a:cubicBezTo>
                        <a:pt x="361" y="80"/>
                        <a:pt x="307" y="134"/>
                        <a:pt x="307" y="200"/>
                      </a:cubicBezTo>
                      <a:cubicBezTo>
                        <a:pt x="307" y="218"/>
                        <a:pt x="311" y="235"/>
                        <a:pt x="318" y="251"/>
                      </a:cubicBezTo>
                      <a:cubicBezTo>
                        <a:pt x="171" y="397"/>
                        <a:pt x="171" y="397"/>
                        <a:pt x="171" y="397"/>
                      </a:cubicBezTo>
                      <a:cubicBezTo>
                        <a:pt x="156" y="390"/>
                        <a:pt x="138" y="386"/>
                        <a:pt x="120" y="386"/>
                      </a:cubicBezTo>
                      <a:cubicBezTo>
                        <a:pt x="53" y="386"/>
                        <a:pt x="0" y="440"/>
                        <a:pt x="0" y="506"/>
                      </a:cubicBezTo>
                      <a:cubicBezTo>
                        <a:pt x="0" y="572"/>
                        <a:pt x="53" y="626"/>
                        <a:pt x="120" y="626"/>
                      </a:cubicBezTo>
                      <a:cubicBezTo>
                        <a:pt x="186" y="626"/>
                        <a:pt x="240" y="572"/>
                        <a:pt x="240" y="506"/>
                      </a:cubicBezTo>
                      <a:cubicBezTo>
                        <a:pt x="240" y="487"/>
                        <a:pt x="235" y="470"/>
                        <a:pt x="228" y="454"/>
                      </a:cubicBezTo>
                      <a:cubicBezTo>
                        <a:pt x="374" y="308"/>
                        <a:pt x="374" y="308"/>
                        <a:pt x="374" y="308"/>
                      </a:cubicBezTo>
                      <a:cubicBezTo>
                        <a:pt x="390" y="316"/>
                        <a:pt x="408" y="320"/>
                        <a:pt x="427" y="320"/>
                      </a:cubicBezTo>
                      <a:cubicBezTo>
                        <a:pt x="448" y="320"/>
                        <a:pt x="469" y="315"/>
                        <a:pt x="486" y="305"/>
                      </a:cubicBezTo>
                      <a:cubicBezTo>
                        <a:pt x="635" y="453"/>
                        <a:pt x="635" y="453"/>
                        <a:pt x="635" y="453"/>
                      </a:cubicBezTo>
                      <a:cubicBezTo>
                        <a:pt x="627" y="469"/>
                        <a:pt x="623" y="487"/>
                        <a:pt x="623" y="506"/>
                      </a:cubicBezTo>
                      <a:cubicBezTo>
                        <a:pt x="623" y="572"/>
                        <a:pt x="677" y="626"/>
                        <a:pt x="743" y="626"/>
                      </a:cubicBezTo>
                      <a:cubicBezTo>
                        <a:pt x="809" y="626"/>
                        <a:pt x="863" y="572"/>
                        <a:pt x="863" y="506"/>
                      </a:cubicBezTo>
                      <a:cubicBezTo>
                        <a:pt x="863" y="487"/>
                        <a:pt x="859" y="470"/>
                        <a:pt x="852" y="455"/>
                      </a:cubicBezTo>
                      <a:cubicBezTo>
                        <a:pt x="1080" y="226"/>
                        <a:pt x="1080" y="226"/>
                        <a:pt x="1080" y="226"/>
                      </a:cubicBezTo>
                      <a:cubicBezTo>
                        <a:pt x="1097" y="235"/>
                        <a:pt x="1116" y="240"/>
                        <a:pt x="1136" y="240"/>
                      </a:cubicBezTo>
                      <a:cubicBezTo>
                        <a:pt x="1202" y="240"/>
                        <a:pt x="1256" y="187"/>
                        <a:pt x="1256" y="120"/>
                      </a:cubicBezTo>
                      <a:cubicBezTo>
                        <a:pt x="1256" y="54"/>
                        <a:pt x="1202" y="0"/>
                        <a:pt x="1136" y="0"/>
                      </a:cubicBezTo>
                      <a:cubicBezTo>
                        <a:pt x="1070" y="0"/>
                        <a:pt x="1016" y="54"/>
                        <a:pt x="1016" y="120"/>
                      </a:cubicBezTo>
                      <a:cubicBezTo>
                        <a:pt x="1016" y="137"/>
                        <a:pt x="1020" y="153"/>
                        <a:pt x="1026" y="167"/>
                      </a:cubicBezTo>
                      <a:cubicBezTo>
                        <a:pt x="795" y="398"/>
                        <a:pt x="795" y="398"/>
                        <a:pt x="795" y="398"/>
                      </a:cubicBezTo>
                      <a:cubicBezTo>
                        <a:pt x="779" y="390"/>
                        <a:pt x="762" y="386"/>
                        <a:pt x="743" y="386"/>
                      </a:cubicBezTo>
                      <a:cubicBezTo>
                        <a:pt x="725" y="386"/>
                        <a:pt x="707" y="390"/>
                        <a:pt x="692" y="397"/>
                      </a:cubicBezTo>
                      <a:cubicBezTo>
                        <a:pt x="539" y="244"/>
                        <a:pt x="539" y="244"/>
                        <a:pt x="539" y="244"/>
                      </a:cubicBezTo>
                      <a:cubicBezTo>
                        <a:pt x="544" y="231"/>
                        <a:pt x="547" y="216"/>
                        <a:pt x="547" y="200"/>
                      </a:cubicBezTo>
                      <a:close/>
                      <a:moveTo>
                        <a:pt x="120" y="546"/>
                      </a:moveTo>
                      <a:cubicBezTo>
                        <a:pt x="98" y="546"/>
                        <a:pt x="80" y="528"/>
                        <a:pt x="80" y="506"/>
                      </a:cubicBezTo>
                      <a:cubicBezTo>
                        <a:pt x="80" y="484"/>
                        <a:pt x="98" y="466"/>
                        <a:pt x="120" y="466"/>
                      </a:cubicBezTo>
                      <a:cubicBezTo>
                        <a:pt x="130" y="466"/>
                        <a:pt x="140" y="470"/>
                        <a:pt x="147" y="477"/>
                      </a:cubicBezTo>
                      <a:cubicBezTo>
                        <a:pt x="147" y="477"/>
                        <a:pt x="148" y="477"/>
                        <a:pt x="148" y="477"/>
                      </a:cubicBezTo>
                      <a:cubicBezTo>
                        <a:pt x="148" y="478"/>
                        <a:pt x="148" y="478"/>
                        <a:pt x="148" y="478"/>
                      </a:cubicBezTo>
                      <a:cubicBezTo>
                        <a:pt x="155" y="485"/>
                        <a:pt x="160" y="495"/>
                        <a:pt x="160" y="506"/>
                      </a:cubicBezTo>
                      <a:cubicBezTo>
                        <a:pt x="160" y="528"/>
                        <a:pt x="142" y="546"/>
                        <a:pt x="120" y="546"/>
                      </a:cubicBezTo>
                      <a:close/>
                      <a:moveTo>
                        <a:pt x="427" y="240"/>
                      </a:moveTo>
                      <a:cubicBezTo>
                        <a:pt x="405" y="240"/>
                        <a:pt x="387" y="222"/>
                        <a:pt x="387" y="200"/>
                      </a:cubicBezTo>
                      <a:cubicBezTo>
                        <a:pt x="387" y="178"/>
                        <a:pt x="405" y="160"/>
                        <a:pt x="427" y="160"/>
                      </a:cubicBezTo>
                      <a:cubicBezTo>
                        <a:pt x="449" y="160"/>
                        <a:pt x="467" y="178"/>
                        <a:pt x="467" y="200"/>
                      </a:cubicBezTo>
                      <a:cubicBezTo>
                        <a:pt x="467" y="222"/>
                        <a:pt x="449" y="240"/>
                        <a:pt x="427" y="240"/>
                      </a:cubicBezTo>
                      <a:close/>
                      <a:moveTo>
                        <a:pt x="1136" y="80"/>
                      </a:moveTo>
                      <a:cubicBezTo>
                        <a:pt x="1158" y="80"/>
                        <a:pt x="1176" y="98"/>
                        <a:pt x="1176" y="120"/>
                      </a:cubicBezTo>
                      <a:cubicBezTo>
                        <a:pt x="1176" y="142"/>
                        <a:pt x="1158" y="160"/>
                        <a:pt x="1136" y="160"/>
                      </a:cubicBezTo>
                      <a:cubicBezTo>
                        <a:pt x="1114" y="160"/>
                        <a:pt x="1096" y="142"/>
                        <a:pt x="1096" y="120"/>
                      </a:cubicBezTo>
                      <a:cubicBezTo>
                        <a:pt x="1096" y="98"/>
                        <a:pt x="1114" y="80"/>
                        <a:pt x="1136" y="80"/>
                      </a:cubicBezTo>
                      <a:close/>
                      <a:moveTo>
                        <a:pt x="783" y="506"/>
                      </a:moveTo>
                      <a:cubicBezTo>
                        <a:pt x="783" y="528"/>
                        <a:pt x="765" y="546"/>
                        <a:pt x="743" y="546"/>
                      </a:cubicBezTo>
                      <a:cubicBezTo>
                        <a:pt x="721" y="546"/>
                        <a:pt x="703" y="528"/>
                        <a:pt x="703" y="506"/>
                      </a:cubicBezTo>
                      <a:cubicBezTo>
                        <a:pt x="703" y="484"/>
                        <a:pt x="721" y="466"/>
                        <a:pt x="743" y="466"/>
                      </a:cubicBezTo>
                      <a:cubicBezTo>
                        <a:pt x="765" y="466"/>
                        <a:pt x="783" y="484"/>
                        <a:pt x="783" y="5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9"/>
                <p:cNvSpPr/>
                <p:nvPr/>
              </p:nvSpPr>
              <p:spPr>
                <a:xfrm>
                  <a:off x="-2395538" y="3179763"/>
                  <a:ext cx="868363" cy="238125"/>
                </a:xfrm>
                <a:custGeom>
                  <a:rect b="b" l="l" r="r" t="t"/>
                  <a:pathLst>
                    <a:path extrusionOk="0" h="80" w="291">
                      <a:moveTo>
                        <a:pt x="40" y="80"/>
                      </a:moveTo>
                      <a:cubicBezTo>
                        <a:pt x="251" y="80"/>
                        <a:pt x="251" y="80"/>
                        <a:pt x="251" y="80"/>
                      </a:cubicBezTo>
                      <a:cubicBezTo>
                        <a:pt x="273" y="80"/>
                        <a:pt x="291" y="62"/>
                        <a:pt x="291" y="40"/>
                      </a:cubicBezTo>
                      <a:cubicBezTo>
                        <a:pt x="291" y="18"/>
                        <a:pt x="273" y="0"/>
                        <a:pt x="251"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9"/>
                <p:cNvSpPr/>
                <p:nvPr/>
              </p:nvSpPr>
              <p:spPr>
                <a:xfrm>
                  <a:off x="-1222375" y="3179763"/>
                  <a:ext cx="239713" cy="238125"/>
                </a:xfrm>
                <a:custGeom>
                  <a:rect b="b" l="l" r="r" t="t"/>
                  <a:pathLst>
                    <a:path extrusionOk="0" h="80" w="80">
                      <a:moveTo>
                        <a:pt x="12" y="12"/>
                      </a:moveTo>
                      <a:cubicBezTo>
                        <a:pt x="5" y="19"/>
                        <a:pt x="0" y="29"/>
                        <a:pt x="0" y="40"/>
                      </a:cubicBezTo>
                      <a:cubicBezTo>
                        <a:pt x="0" y="51"/>
                        <a:pt x="5" y="61"/>
                        <a:pt x="12" y="68"/>
                      </a:cubicBezTo>
                      <a:cubicBezTo>
                        <a:pt x="20" y="76"/>
                        <a:pt x="30" y="80"/>
                        <a:pt x="40" y="80"/>
                      </a:cubicBezTo>
                      <a:cubicBezTo>
                        <a:pt x="51" y="80"/>
                        <a:pt x="61" y="76"/>
                        <a:pt x="69" y="68"/>
                      </a:cubicBezTo>
                      <a:cubicBezTo>
                        <a:pt x="76" y="61"/>
                        <a:pt x="80" y="51"/>
                        <a:pt x="80" y="40"/>
                      </a:cubicBezTo>
                      <a:cubicBezTo>
                        <a:pt x="80" y="29"/>
                        <a:pt x="76" y="19"/>
                        <a:pt x="69" y="12"/>
                      </a:cubicBezTo>
                      <a:cubicBezTo>
                        <a:pt x="61" y="4"/>
                        <a:pt x="51" y="0"/>
                        <a:pt x="40" y="0"/>
                      </a:cubicBezTo>
                      <a:cubicBezTo>
                        <a:pt x="30" y="0"/>
                        <a:pt x="20"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9"/>
                <p:cNvSpPr/>
                <p:nvPr/>
              </p:nvSpPr>
              <p:spPr>
                <a:xfrm>
                  <a:off x="-2395538" y="2035176"/>
                  <a:ext cx="1698625" cy="238125"/>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9"/>
                <p:cNvSpPr/>
                <p:nvPr/>
              </p:nvSpPr>
              <p:spPr>
                <a:xfrm>
                  <a:off x="-2395538" y="2606676"/>
                  <a:ext cx="1698625" cy="239713"/>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6" name="Google Shape;176;p19"/>
              <p:cNvSpPr txBox="1"/>
              <p:nvPr/>
            </p:nvSpPr>
            <p:spPr>
              <a:xfrm>
                <a:off x="815032" y="3114136"/>
                <a:ext cx="3050100" cy="25347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We got the model to fit nicely for the </a:t>
                </a:r>
                <a:r>
                  <a:rPr b="1" lang="en-US" sz="1800">
                    <a:solidFill>
                      <a:schemeClr val="dk1"/>
                    </a:solidFill>
                    <a:latin typeface="Times New Roman"/>
                    <a:ea typeface="Times New Roman"/>
                    <a:cs typeface="Times New Roman"/>
                    <a:sym typeface="Times New Roman"/>
                  </a:rPr>
                  <a:t>stationary rows</a:t>
                </a:r>
                <a:r>
                  <a:rPr lang="en-US" sz="1800">
                    <a:solidFill>
                      <a:schemeClr val="dk1"/>
                    </a:solidFill>
                    <a:latin typeface="Times New Roman"/>
                    <a:ea typeface="Times New Roman"/>
                    <a:cs typeface="Times New Roman"/>
                    <a:sym typeface="Times New Roman"/>
                  </a:rPr>
                  <a:t> which can be seen from the plot below. The </a:t>
                </a:r>
                <a:r>
                  <a:rPr b="1" lang="en-US" sz="1800">
                    <a:solidFill>
                      <a:srgbClr val="1155CC"/>
                    </a:solidFill>
                    <a:latin typeface="Times New Roman"/>
                    <a:ea typeface="Times New Roman"/>
                    <a:cs typeface="Times New Roman"/>
                    <a:sym typeface="Times New Roman"/>
                  </a:rPr>
                  <a:t>blue line</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represents the </a:t>
                </a:r>
                <a:r>
                  <a:rPr b="1" lang="en-US" sz="1800">
                    <a:solidFill>
                      <a:srgbClr val="1155CC"/>
                    </a:solidFill>
                    <a:latin typeface="Times New Roman"/>
                    <a:ea typeface="Times New Roman"/>
                    <a:cs typeface="Times New Roman"/>
                    <a:sym typeface="Times New Roman"/>
                  </a:rPr>
                  <a:t>actual sales</a:t>
                </a:r>
                <a:r>
                  <a:rPr lang="en-US" sz="1800">
                    <a:solidFill>
                      <a:schemeClr val="dk1"/>
                    </a:solidFill>
                    <a:latin typeface="Times New Roman"/>
                    <a:ea typeface="Times New Roman"/>
                    <a:cs typeface="Times New Roman"/>
                    <a:sym typeface="Times New Roman"/>
                  </a:rPr>
                  <a:t> while the </a:t>
                </a:r>
                <a:r>
                  <a:rPr b="1" lang="en-US" sz="1800">
                    <a:solidFill>
                      <a:srgbClr val="B45F06"/>
                    </a:solidFill>
                    <a:latin typeface="Times New Roman"/>
                    <a:ea typeface="Times New Roman"/>
                    <a:cs typeface="Times New Roman"/>
                    <a:sym typeface="Times New Roman"/>
                  </a:rPr>
                  <a:t>orange line</a:t>
                </a:r>
                <a:r>
                  <a:rPr lang="en-US" sz="1800">
                    <a:solidFill>
                      <a:schemeClr val="dk1"/>
                    </a:solidFill>
                    <a:latin typeface="Times New Roman"/>
                    <a:ea typeface="Times New Roman"/>
                    <a:cs typeface="Times New Roman"/>
                    <a:sym typeface="Times New Roman"/>
                  </a:rPr>
                  <a:t> represents the </a:t>
                </a:r>
                <a:r>
                  <a:rPr b="1" lang="en-US" sz="1800">
                    <a:solidFill>
                      <a:srgbClr val="B45F06"/>
                    </a:solidFill>
                    <a:latin typeface="Times New Roman"/>
                    <a:ea typeface="Times New Roman"/>
                    <a:cs typeface="Times New Roman"/>
                    <a:sym typeface="Times New Roman"/>
                  </a:rPr>
                  <a:t>forecast</a:t>
                </a:r>
                <a:r>
                  <a:rPr lang="en-US" sz="1800">
                    <a:solidFill>
                      <a:schemeClr val="dk1"/>
                    </a:solidFill>
                    <a:latin typeface="Times New Roman"/>
                    <a:ea typeface="Times New Roman"/>
                    <a:cs typeface="Times New Roman"/>
                    <a:sym typeface="Times New Roman"/>
                  </a:rPr>
                  <a:t> on the training data itself</a:t>
                </a:r>
                <a:r>
                  <a:rPr lang="en-US" sz="2000">
                    <a:solidFill>
                      <a:schemeClr val="dk1"/>
                    </a:solidFill>
                    <a:latin typeface="Times New Roman"/>
                    <a:ea typeface="Times New Roman"/>
                    <a:cs typeface="Times New Roman"/>
                    <a:sym typeface="Times New Roman"/>
                  </a:rPr>
                  <a:t>.</a:t>
                </a:r>
                <a:endParaRPr sz="2200">
                  <a:latin typeface="Calibri"/>
                  <a:ea typeface="Calibri"/>
                  <a:cs typeface="Calibri"/>
                  <a:sym typeface="Calibri"/>
                </a:endParaRPr>
              </a:p>
            </p:txBody>
          </p:sp>
        </p:grpSp>
      </p:grpSp>
      <p:pic>
        <p:nvPicPr>
          <p:cNvPr id="177" name="Google Shape;177;p19"/>
          <p:cNvPicPr preferRelativeResize="0"/>
          <p:nvPr/>
        </p:nvPicPr>
        <p:blipFill>
          <a:blip r:embed="rId3">
            <a:alphaModFix/>
          </a:blip>
          <a:stretch>
            <a:fillRect/>
          </a:stretch>
        </p:blipFill>
        <p:spPr>
          <a:xfrm>
            <a:off x="4638725" y="1695851"/>
            <a:ext cx="5773400" cy="4298675"/>
          </a:xfrm>
          <a:prstGeom prst="rect">
            <a:avLst/>
          </a:prstGeom>
          <a:noFill/>
          <a:ln>
            <a:noFill/>
          </a:ln>
        </p:spPr>
      </p:pic>
      <p:sp>
        <p:nvSpPr>
          <p:cNvPr id="178" name="Google Shape;178;p19"/>
          <p:cNvSpPr txBox="1"/>
          <p:nvPr/>
        </p:nvSpPr>
        <p:spPr>
          <a:xfrm>
            <a:off x="4939100" y="5893500"/>
            <a:ext cx="58902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Fitting the AR model for 1st row</a:t>
            </a:r>
            <a:endParaRPr sz="1800">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4294967295" type="title"/>
          </p:nvPr>
        </p:nvSpPr>
        <p:spPr>
          <a:xfrm>
            <a:off x="838200" y="550375"/>
            <a:ext cx="10515600" cy="60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sz="3800">
                <a:latin typeface="Oswald"/>
                <a:ea typeface="Oswald"/>
                <a:cs typeface="Oswald"/>
                <a:sym typeface="Oswald"/>
              </a:rPr>
              <a:t>AR</a:t>
            </a:r>
            <a:r>
              <a:rPr lang="en-US" sz="3900">
                <a:latin typeface="Oswald"/>
                <a:ea typeface="Oswald"/>
                <a:cs typeface="Oswald"/>
                <a:sym typeface="Oswald"/>
              </a:rPr>
              <a:t> </a:t>
            </a:r>
            <a:r>
              <a:rPr lang="en-US" sz="3900">
                <a:solidFill>
                  <a:srgbClr val="434343"/>
                </a:solidFill>
                <a:latin typeface="Oswald"/>
                <a:ea typeface="Oswald"/>
                <a:cs typeface="Oswald"/>
                <a:sym typeface="Oswald"/>
              </a:rPr>
              <a:t>Forecast (</a:t>
            </a:r>
            <a:r>
              <a:rPr lang="en-US" sz="2700">
                <a:solidFill>
                  <a:srgbClr val="434343"/>
                </a:solidFill>
                <a:latin typeface="Oswald"/>
                <a:ea typeface="Oswald"/>
                <a:cs typeface="Oswald"/>
                <a:sym typeface="Oswald"/>
              </a:rPr>
              <a:t>1st Row</a:t>
            </a:r>
            <a:r>
              <a:rPr lang="en-US" sz="3900">
                <a:solidFill>
                  <a:srgbClr val="434343"/>
                </a:solidFill>
                <a:latin typeface="Oswald"/>
                <a:ea typeface="Oswald"/>
                <a:cs typeface="Oswald"/>
                <a:sym typeface="Oswald"/>
              </a:rPr>
              <a:t>)</a:t>
            </a:r>
            <a:endParaRPr sz="3900">
              <a:solidFill>
                <a:srgbClr val="434343"/>
              </a:solidFill>
              <a:latin typeface="Oswald"/>
              <a:ea typeface="Oswald"/>
              <a:cs typeface="Oswald"/>
              <a:sym typeface="Oswald"/>
            </a:endParaRPr>
          </a:p>
        </p:txBody>
      </p:sp>
      <p:pic>
        <p:nvPicPr>
          <p:cNvPr id="184" name="Google Shape;184;p20"/>
          <p:cNvPicPr preferRelativeResize="0"/>
          <p:nvPr/>
        </p:nvPicPr>
        <p:blipFill>
          <a:blip r:embed="rId3">
            <a:alphaModFix/>
          </a:blip>
          <a:stretch>
            <a:fillRect/>
          </a:stretch>
        </p:blipFill>
        <p:spPr>
          <a:xfrm>
            <a:off x="771450" y="1426950"/>
            <a:ext cx="3185504" cy="3829175"/>
          </a:xfrm>
          <a:prstGeom prst="rect">
            <a:avLst/>
          </a:prstGeom>
          <a:noFill/>
          <a:ln>
            <a:noFill/>
          </a:ln>
        </p:spPr>
      </p:pic>
      <p:pic>
        <p:nvPicPr>
          <p:cNvPr id="185" name="Google Shape;185;p20"/>
          <p:cNvPicPr preferRelativeResize="0"/>
          <p:nvPr/>
        </p:nvPicPr>
        <p:blipFill>
          <a:blip r:embed="rId4">
            <a:alphaModFix/>
          </a:blip>
          <a:stretch>
            <a:fillRect/>
          </a:stretch>
        </p:blipFill>
        <p:spPr>
          <a:xfrm>
            <a:off x="3956953" y="1426961"/>
            <a:ext cx="3185504" cy="3829150"/>
          </a:xfrm>
          <a:prstGeom prst="rect">
            <a:avLst/>
          </a:prstGeom>
          <a:noFill/>
          <a:ln>
            <a:noFill/>
          </a:ln>
        </p:spPr>
      </p:pic>
      <p:pic>
        <p:nvPicPr>
          <p:cNvPr id="186" name="Google Shape;186;p20"/>
          <p:cNvPicPr preferRelativeResize="0"/>
          <p:nvPr/>
        </p:nvPicPr>
        <p:blipFill>
          <a:blip r:embed="rId5">
            <a:alphaModFix/>
          </a:blip>
          <a:stretch>
            <a:fillRect/>
          </a:stretch>
        </p:blipFill>
        <p:spPr>
          <a:xfrm>
            <a:off x="7092245" y="1436434"/>
            <a:ext cx="3169730" cy="3810198"/>
          </a:xfrm>
          <a:prstGeom prst="rect">
            <a:avLst/>
          </a:prstGeom>
          <a:noFill/>
          <a:ln>
            <a:noFill/>
          </a:ln>
        </p:spPr>
      </p:pic>
      <p:sp>
        <p:nvSpPr>
          <p:cNvPr id="187" name="Google Shape;187;p20"/>
          <p:cNvSpPr txBox="1"/>
          <p:nvPr/>
        </p:nvSpPr>
        <p:spPr>
          <a:xfrm>
            <a:off x="771450" y="5126750"/>
            <a:ext cx="8169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Therefore Predicted value of sales in </a:t>
            </a:r>
            <a:r>
              <a:rPr b="1" lang="en-US" sz="1800">
                <a:solidFill>
                  <a:schemeClr val="dk1"/>
                </a:solidFill>
                <a:latin typeface="Calibri"/>
                <a:ea typeface="Calibri"/>
                <a:cs typeface="Calibri"/>
                <a:sym typeface="Calibri"/>
              </a:rPr>
              <a:t>June 2021</a:t>
            </a:r>
            <a:r>
              <a:rPr lang="en-US" sz="1800">
                <a:solidFill>
                  <a:schemeClr val="dk1"/>
                </a:solidFill>
                <a:latin typeface="Calibri"/>
                <a:ea typeface="Calibri"/>
                <a:cs typeface="Calibri"/>
                <a:sym typeface="Calibri"/>
              </a:rPr>
              <a:t> for the </a:t>
            </a:r>
            <a:r>
              <a:rPr b="1" lang="en-US" sz="1800">
                <a:solidFill>
                  <a:schemeClr val="dk1"/>
                </a:solidFill>
                <a:latin typeface="Calibri"/>
                <a:ea typeface="Calibri"/>
                <a:cs typeface="Calibri"/>
                <a:sym typeface="Calibri"/>
              </a:rPr>
              <a:t>1st row</a:t>
            </a:r>
            <a:r>
              <a:rPr lang="en-US" sz="1800">
                <a:solidFill>
                  <a:schemeClr val="dk1"/>
                </a:solidFill>
                <a:latin typeface="Calibri"/>
                <a:ea typeface="Calibri"/>
                <a:cs typeface="Calibri"/>
                <a:sym typeface="Calibri"/>
              </a:rPr>
              <a:t> = </a:t>
            </a:r>
            <a:r>
              <a:rPr b="1" lang="en-US" sz="1800">
                <a:solidFill>
                  <a:schemeClr val="dk1"/>
                </a:solidFill>
                <a:latin typeface="Calibri"/>
                <a:ea typeface="Calibri"/>
                <a:cs typeface="Calibri"/>
                <a:sym typeface="Calibri"/>
              </a:rPr>
              <a:t>19 units</a:t>
            </a:r>
            <a:endParaRPr b="1"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idx="4294967295" type="title"/>
          </p:nvPr>
        </p:nvSpPr>
        <p:spPr>
          <a:xfrm>
            <a:off x="838200" y="550375"/>
            <a:ext cx="10515600" cy="60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t/>
            </a:r>
            <a:endParaRPr sz="3900">
              <a:latin typeface="Oswald"/>
              <a:ea typeface="Oswald"/>
              <a:cs typeface="Oswald"/>
              <a:sym typeface="Oswald"/>
            </a:endParaRPr>
          </a:p>
          <a:p>
            <a:pPr indent="0" lvl="0" marL="0" rtl="0" algn="l">
              <a:lnSpc>
                <a:spcPct val="90000"/>
              </a:lnSpc>
              <a:spcBef>
                <a:spcPts val="0"/>
              </a:spcBef>
              <a:spcAft>
                <a:spcPts val="0"/>
              </a:spcAft>
              <a:buClr>
                <a:schemeClr val="dk1"/>
              </a:buClr>
              <a:buSzPts val="4400"/>
              <a:buFont typeface="Questrial"/>
              <a:buNone/>
            </a:pPr>
            <a:r>
              <a:rPr lang="en-US" sz="3900">
                <a:latin typeface="Oswald"/>
                <a:ea typeface="Oswald"/>
                <a:cs typeface="Oswald"/>
                <a:sym typeface="Oswald"/>
              </a:rPr>
              <a:t> ARIMA</a:t>
            </a:r>
            <a:endParaRPr sz="3900">
              <a:latin typeface="Oswald"/>
              <a:ea typeface="Oswald"/>
              <a:cs typeface="Oswald"/>
              <a:sym typeface="Oswald"/>
            </a:endParaRPr>
          </a:p>
        </p:txBody>
      </p:sp>
      <p:grpSp>
        <p:nvGrpSpPr>
          <p:cNvPr id="193" name="Google Shape;193;p21"/>
          <p:cNvGrpSpPr/>
          <p:nvPr/>
        </p:nvGrpSpPr>
        <p:grpSpPr>
          <a:xfrm>
            <a:off x="827775" y="1695862"/>
            <a:ext cx="3549799" cy="3948426"/>
            <a:chOff x="827775" y="1751010"/>
            <a:chExt cx="3549799" cy="3948426"/>
          </a:xfrm>
        </p:grpSpPr>
        <p:cxnSp>
          <p:nvCxnSpPr>
            <p:cNvPr id="194" name="Google Shape;194;p21"/>
            <p:cNvCxnSpPr/>
            <p:nvPr/>
          </p:nvCxnSpPr>
          <p:spPr>
            <a:xfrm>
              <a:off x="4377574" y="1751010"/>
              <a:ext cx="0" cy="3811200"/>
            </a:xfrm>
            <a:prstGeom prst="straightConnector1">
              <a:avLst/>
            </a:prstGeom>
            <a:noFill/>
            <a:ln cap="flat" cmpd="sng" w="9525">
              <a:solidFill>
                <a:schemeClr val="dk2"/>
              </a:solidFill>
              <a:prstDash val="solid"/>
              <a:miter lim="800000"/>
              <a:headEnd len="sm" w="sm" type="none"/>
              <a:tailEnd len="sm" w="sm" type="none"/>
            </a:ln>
          </p:spPr>
        </p:cxnSp>
        <p:grpSp>
          <p:nvGrpSpPr>
            <p:cNvPr id="195" name="Google Shape;195;p21"/>
            <p:cNvGrpSpPr/>
            <p:nvPr/>
          </p:nvGrpSpPr>
          <p:grpSpPr>
            <a:xfrm>
              <a:off x="827775" y="2243636"/>
              <a:ext cx="3050100" cy="3455800"/>
              <a:chOff x="815032" y="2193036"/>
              <a:chExt cx="3050100" cy="3455800"/>
            </a:xfrm>
          </p:grpSpPr>
          <p:grpSp>
            <p:nvGrpSpPr>
              <p:cNvPr id="196" name="Google Shape;196;p21"/>
              <p:cNvGrpSpPr/>
              <p:nvPr/>
            </p:nvGrpSpPr>
            <p:grpSpPr>
              <a:xfrm>
                <a:off x="1930736" y="2193036"/>
                <a:ext cx="673879" cy="673178"/>
                <a:chOff x="-6280150" y="376238"/>
                <a:chExt cx="6115052" cy="6108698"/>
              </a:xfrm>
            </p:grpSpPr>
            <p:sp>
              <p:nvSpPr>
                <p:cNvPr id="197" name="Google Shape;197;p21"/>
                <p:cNvSpPr/>
                <p:nvPr/>
              </p:nvSpPr>
              <p:spPr>
                <a:xfrm>
                  <a:off x="-6280150" y="376238"/>
                  <a:ext cx="6115052" cy="6108698"/>
                </a:xfrm>
                <a:custGeom>
                  <a:rect b="b" l="l" r="r" t="t"/>
                  <a:pathLst>
                    <a:path extrusionOk="0" h="2048" w="2048">
                      <a:moveTo>
                        <a:pt x="2036" y="376"/>
                      </a:moveTo>
                      <a:cubicBezTo>
                        <a:pt x="1672" y="12"/>
                        <a:pt x="1672" y="12"/>
                        <a:pt x="1672" y="12"/>
                      </a:cubicBezTo>
                      <a:cubicBezTo>
                        <a:pt x="1665" y="4"/>
                        <a:pt x="1655" y="0"/>
                        <a:pt x="1644" y="0"/>
                      </a:cubicBezTo>
                      <a:cubicBezTo>
                        <a:pt x="456" y="0"/>
                        <a:pt x="456" y="0"/>
                        <a:pt x="456" y="0"/>
                      </a:cubicBezTo>
                      <a:cubicBezTo>
                        <a:pt x="390" y="0"/>
                        <a:pt x="336" y="54"/>
                        <a:pt x="336" y="120"/>
                      </a:cubicBezTo>
                      <a:cubicBezTo>
                        <a:pt x="336" y="196"/>
                        <a:pt x="336" y="196"/>
                        <a:pt x="336" y="196"/>
                      </a:cubicBezTo>
                      <a:cubicBezTo>
                        <a:pt x="140" y="273"/>
                        <a:pt x="0" y="465"/>
                        <a:pt x="0" y="688"/>
                      </a:cubicBezTo>
                      <a:cubicBezTo>
                        <a:pt x="0" y="710"/>
                        <a:pt x="18" y="728"/>
                        <a:pt x="40" y="728"/>
                      </a:cubicBezTo>
                      <a:cubicBezTo>
                        <a:pt x="528" y="728"/>
                        <a:pt x="528" y="728"/>
                        <a:pt x="528" y="728"/>
                      </a:cubicBezTo>
                      <a:cubicBezTo>
                        <a:pt x="550" y="728"/>
                        <a:pt x="568" y="710"/>
                        <a:pt x="568" y="688"/>
                      </a:cubicBezTo>
                      <a:cubicBezTo>
                        <a:pt x="568" y="200"/>
                        <a:pt x="568" y="200"/>
                        <a:pt x="568" y="200"/>
                      </a:cubicBezTo>
                      <a:cubicBezTo>
                        <a:pt x="568" y="178"/>
                        <a:pt x="550" y="160"/>
                        <a:pt x="528" y="160"/>
                      </a:cubicBezTo>
                      <a:cubicBezTo>
                        <a:pt x="490" y="160"/>
                        <a:pt x="452" y="164"/>
                        <a:pt x="416" y="172"/>
                      </a:cubicBezTo>
                      <a:cubicBezTo>
                        <a:pt x="416" y="120"/>
                        <a:pt x="416" y="120"/>
                        <a:pt x="416" y="120"/>
                      </a:cubicBezTo>
                      <a:cubicBezTo>
                        <a:pt x="416" y="98"/>
                        <a:pt x="434" y="80"/>
                        <a:pt x="456" y="80"/>
                      </a:cubicBezTo>
                      <a:cubicBezTo>
                        <a:pt x="1604" y="80"/>
                        <a:pt x="1604" y="80"/>
                        <a:pt x="1604" y="80"/>
                      </a:cubicBezTo>
                      <a:cubicBezTo>
                        <a:pt x="1604" y="324"/>
                        <a:pt x="1604" y="324"/>
                        <a:pt x="1604" y="324"/>
                      </a:cubicBezTo>
                      <a:cubicBezTo>
                        <a:pt x="1604" y="390"/>
                        <a:pt x="1658" y="444"/>
                        <a:pt x="1724" y="444"/>
                      </a:cubicBezTo>
                      <a:cubicBezTo>
                        <a:pt x="1968" y="444"/>
                        <a:pt x="1968" y="444"/>
                        <a:pt x="1968" y="444"/>
                      </a:cubicBezTo>
                      <a:cubicBezTo>
                        <a:pt x="1968" y="1928"/>
                        <a:pt x="1968" y="1928"/>
                        <a:pt x="1968" y="1928"/>
                      </a:cubicBezTo>
                      <a:cubicBezTo>
                        <a:pt x="1968" y="1950"/>
                        <a:pt x="1950" y="1968"/>
                        <a:pt x="1928" y="1968"/>
                      </a:cubicBezTo>
                      <a:cubicBezTo>
                        <a:pt x="456" y="1968"/>
                        <a:pt x="456" y="1968"/>
                        <a:pt x="456" y="1968"/>
                      </a:cubicBezTo>
                      <a:cubicBezTo>
                        <a:pt x="434" y="1968"/>
                        <a:pt x="416" y="1950"/>
                        <a:pt x="416" y="1928"/>
                      </a:cubicBezTo>
                      <a:cubicBezTo>
                        <a:pt x="416" y="1585"/>
                        <a:pt x="416" y="1585"/>
                        <a:pt x="416" y="1585"/>
                      </a:cubicBezTo>
                      <a:cubicBezTo>
                        <a:pt x="416" y="1563"/>
                        <a:pt x="398" y="1545"/>
                        <a:pt x="376" y="1545"/>
                      </a:cubicBezTo>
                      <a:cubicBezTo>
                        <a:pt x="354" y="1545"/>
                        <a:pt x="336" y="1563"/>
                        <a:pt x="336" y="1585"/>
                      </a:cubicBezTo>
                      <a:cubicBezTo>
                        <a:pt x="336" y="1928"/>
                        <a:pt x="336" y="1928"/>
                        <a:pt x="336" y="1928"/>
                      </a:cubicBezTo>
                      <a:cubicBezTo>
                        <a:pt x="336" y="1994"/>
                        <a:pt x="390" y="2048"/>
                        <a:pt x="456" y="2048"/>
                      </a:cubicBezTo>
                      <a:cubicBezTo>
                        <a:pt x="1928" y="2048"/>
                        <a:pt x="1928" y="2048"/>
                        <a:pt x="1928" y="2048"/>
                      </a:cubicBezTo>
                      <a:cubicBezTo>
                        <a:pt x="1994" y="2048"/>
                        <a:pt x="2048" y="1994"/>
                        <a:pt x="2048" y="1928"/>
                      </a:cubicBezTo>
                      <a:cubicBezTo>
                        <a:pt x="2048" y="404"/>
                        <a:pt x="2048" y="404"/>
                        <a:pt x="2048" y="404"/>
                      </a:cubicBezTo>
                      <a:cubicBezTo>
                        <a:pt x="2048" y="393"/>
                        <a:pt x="2044" y="383"/>
                        <a:pt x="2036" y="376"/>
                      </a:cubicBezTo>
                      <a:close/>
                      <a:moveTo>
                        <a:pt x="488" y="648"/>
                      </a:moveTo>
                      <a:cubicBezTo>
                        <a:pt x="82" y="648"/>
                        <a:pt x="82" y="648"/>
                        <a:pt x="82" y="648"/>
                      </a:cubicBezTo>
                      <a:cubicBezTo>
                        <a:pt x="101" y="433"/>
                        <a:pt x="273" y="261"/>
                        <a:pt x="488" y="242"/>
                      </a:cubicBezTo>
                      <a:cubicBezTo>
                        <a:pt x="488" y="648"/>
                        <a:pt x="488" y="648"/>
                        <a:pt x="488" y="648"/>
                      </a:cubicBezTo>
                      <a:close/>
                      <a:moveTo>
                        <a:pt x="1684" y="324"/>
                      </a:moveTo>
                      <a:cubicBezTo>
                        <a:pt x="1684" y="137"/>
                        <a:pt x="1684" y="137"/>
                        <a:pt x="1684" y="137"/>
                      </a:cubicBezTo>
                      <a:cubicBezTo>
                        <a:pt x="1911" y="364"/>
                        <a:pt x="1911" y="364"/>
                        <a:pt x="1911" y="364"/>
                      </a:cubicBezTo>
                      <a:cubicBezTo>
                        <a:pt x="1724" y="364"/>
                        <a:pt x="1724" y="364"/>
                        <a:pt x="1724" y="364"/>
                      </a:cubicBezTo>
                      <a:cubicBezTo>
                        <a:pt x="1702" y="364"/>
                        <a:pt x="1684" y="346"/>
                        <a:pt x="1684" y="32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1"/>
                <p:cNvSpPr/>
                <p:nvPr/>
              </p:nvSpPr>
              <p:spPr>
                <a:xfrm>
                  <a:off x="-5276850" y="4551363"/>
                  <a:ext cx="238125" cy="239713"/>
                </a:xfrm>
                <a:custGeom>
                  <a:rect b="b" l="l" r="r" t="t"/>
                  <a:pathLst>
                    <a:path extrusionOk="0" h="80" w="80">
                      <a:moveTo>
                        <a:pt x="12" y="12"/>
                      </a:moveTo>
                      <a:cubicBezTo>
                        <a:pt x="4" y="19"/>
                        <a:pt x="0" y="29"/>
                        <a:pt x="0" y="40"/>
                      </a:cubicBezTo>
                      <a:cubicBezTo>
                        <a:pt x="0" y="51"/>
                        <a:pt x="4" y="61"/>
                        <a:pt x="12" y="68"/>
                      </a:cubicBezTo>
                      <a:cubicBezTo>
                        <a:pt x="19" y="76"/>
                        <a:pt x="29" y="80"/>
                        <a:pt x="40" y="80"/>
                      </a:cubicBezTo>
                      <a:cubicBezTo>
                        <a:pt x="51" y="80"/>
                        <a:pt x="61" y="76"/>
                        <a:pt x="68" y="68"/>
                      </a:cubicBezTo>
                      <a:cubicBezTo>
                        <a:pt x="76" y="61"/>
                        <a:pt x="80" y="51"/>
                        <a:pt x="80" y="40"/>
                      </a:cubicBezTo>
                      <a:cubicBezTo>
                        <a:pt x="80" y="29"/>
                        <a:pt x="76" y="19"/>
                        <a:pt x="68" y="12"/>
                      </a:cubicBezTo>
                      <a:cubicBezTo>
                        <a:pt x="61" y="4"/>
                        <a:pt x="51" y="0"/>
                        <a:pt x="40" y="0"/>
                      </a:cubicBezTo>
                      <a:cubicBezTo>
                        <a:pt x="29" y="0"/>
                        <a:pt x="19"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21"/>
                <p:cNvSpPr/>
                <p:nvPr/>
              </p:nvSpPr>
              <p:spPr>
                <a:xfrm>
                  <a:off x="-5853113" y="1279526"/>
                  <a:ext cx="3155951" cy="3152775"/>
                </a:xfrm>
                <a:custGeom>
                  <a:rect b="b" l="l" r="r" t="t"/>
                  <a:pathLst>
                    <a:path extrusionOk="0" h="1057" w="1057">
                      <a:moveTo>
                        <a:pt x="1057" y="529"/>
                      </a:moveTo>
                      <a:cubicBezTo>
                        <a:pt x="1057" y="237"/>
                        <a:pt x="820" y="0"/>
                        <a:pt x="529" y="0"/>
                      </a:cubicBezTo>
                      <a:cubicBezTo>
                        <a:pt x="507" y="0"/>
                        <a:pt x="489" y="18"/>
                        <a:pt x="489" y="40"/>
                      </a:cubicBezTo>
                      <a:cubicBezTo>
                        <a:pt x="489" y="489"/>
                        <a:pt x="489" y="489"/>
                        <a:pt x="489" y="489"/>
                      </a:cubicBezTo>
                      <a:cubicBezTo>
                        <a:pt x="40" y="489"/>
                        <a:pt x="40" y="489"/>
                        <a:pt x="40" y="489"/>
                      </a:cubicBezTo>
                      <a:cubicBezTo>
                        <a:pt x="18" y="489"/>
                        <a:pt x="0" y="507"/>
                        <a:pt x="0" y="529"/>
                      </a:cubicBezTo>
                      <a:cubicBezTo>
                        <a:pt x="0" y="820"/>
                        <a:pt x="237" y="1057"/>
                        <a:pt x="529" y="1057"/>
                      </a:cubicBezTo>
                      <a:cubicBezTo>
                        <a:pt x="820" y="1057"/>
                        <a:pt x="1057" y="820"/>
                        <a:pt x="1057" y="529"/>
                      </a:cubicBezTo>
                      <a:close/>
                      <a:moveTo>
                        <a:pt x="816" y="185"/>
                      </a:moveTo>
                      <a:cubicBezTo>
                        <a:pt x="569" y="432"/>
                        <a:pt x="569" y="432"/>
                        <a:pt x="569" y="432"/>
                      </a:cubicBezTo>
                      <a:cubicBezTo>
                        <a:pt x="569" y="82"/>
                        <a:pt x="569" y="82"/>
                        <a:pt x="569" y="82"/>
                      </a:cubicBezTo>
                      <a:cubicBezTo>
                        <a:pt x="662" y="90"/>
                        <a:pt x="748" y="128"/>
                        <a:pt x="816" y="185"/>
                      </a:cubicBezTo>
                      <a:close/>
                      <a:moveTo>
                        <a:pt x="82" y="569"/>
                      </a:moveTo>
                      <a:cubicBezTo>
                        <a:pt x="529" y="569"/>
                        <a:pt x="529" y="569"/>
                        <a:pt x="529" y="569"/>
                      </a:cubicBezTo>
                      <a:cubicBezTo>
                        <a:pt x="540" y="569"/>
                        <a:pt x="550" y="564"/>
                        <a:pt x="557" y="557"/>
                      </a:cubicBezTo>
                      <a:cubicBezTo>
                        <a:pt x="557" y="557"/>
                        <a:pt x="557" y="557"/>
                        <a:pt x="557" y="557"/>
                      </a:cubicBezTo>
                      <a:cubicBezTo>
                        <a:pt x="873" y="241"/>
                        <a:pt x="873" y="241"/>
                        <a:pt x="873" y="241"/>
                      </a:cubicBezTo>
                      <a:cubicBezTo>
                        <a:pt x="938" y="319"/>
                        <a:pt x="977" y="419"/>
                        <a:pt x="977" y="529"/>
                      </a:cubicBezTo>
                      <a:cubicBezTo>
                        <a:pt x="977" y="776"/>
                        <a:pt x="776" y="977"/>
                        <a:pt x="529" y="977"/>
                      </a:cubicBezTo>
                      <a:cubicBezTo>
                        <a:pt x="295" y="977"/>
                        <a:pt x="102" y="797"/>
                        <a:pt x="82" y="56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21"/>
                <p:cNvSpPr/>
                <p:nvPr/>
              </p:nvSpPr>
              <p:spPr>
                <a:xfrm>
                  <a:off x="-4440238" y="4140201"/>
                  <a:ext cx="3749675" cy="1866899"/>
                </a:xfrm>
                <a:custGeom>
                  <a:rect b="b" l="l" r="r" t="t"/>
                  <a:pathLst>
                    <a:path extrusionOk="0" h="626" w="1256">
                      <a:moveTo>
                        <a:pt x="547" y="200"/>
                      </a:moveTo>
                      <a:cubicBezTo>
                        <a:pt x="547" y="134"/>
                        <a:pt x="493" y="80"/>
                        <a:pt x="427" y="80"/>
                      </a:cubicBezTo>
                      <a:cubicBezTo>
                        <a:pt x="361" y="80"/>
                        <a:pt x="307" y="134"/>
                        <a:pt x="307" y="200"/>
                      </a:cubicBezTo>
                      <a:cubicBezTo>
                        <a:pt x="307" y="218"/>
                        <a:pt x="311" y="235"/>
                        <a:pt x="318" y="251"/>
                      </a:cubicBezTo>
                      <a:cubicBezTo>
                        <a:pt x="171" y="397"/>
                        <a:pt x="171" y="397"/>
                        <a:pt x="171" y="397"/>
                      </a:cubicBezTo>
                      <a:cubicBezTo>
                        <a:pt x="156" y="390"/>
                        <a:pt x="138" y="386"/>
                        <a:pt x="120" y="386"/>
                      </a:cubicBezTo>
                      <a:cubicBezTo>
                        <a:pt x="53" y="386"/>
                        <a:pt x="0" y="440"/>
                        <a:pt x="0" y="506"/>
                      </a:cubicBezTo>
                      <a:cubicBezTo>
                        <a:pt x="0" y="572"/>
                        <a:pt x="53" y="626"/>
                        <a:pt x="120" y="626"/>
                      </a:cubicBezTo>
                      <a:cubicBezTo>
                        <a:pt x="186" y="626"/>
                        <a:pt x="240" y="572"/>
                        <a:pt x="240" y="506"/>
                      </a:cubicBezTo>
                      <a:cubicBezTo>
                        <a:pt x="240" y="487"/>
                        <a:pt x="235" y="470"/>
                        <a:pt x="228" y="454"/>
                      </a:cubicBezTo>
                      <a:cubicBezTo>
                        <a:pt x="374" y="308"/>
                        <a:pt x="374" y="308"/>
                        <a:pt x="374" y="308"/>
                      </a:cubicBezTo>
                      <a:cubicBezTo>
                        <a:pt x="390" y="316"/>
                        <a:pt x="408" y="320"/>
                        <a:pt x="427" y="320"/>
                      </a:cubicBezTo>
                      <a:cubicBezTo>
                        <a:pt x="448" y="320"/>
                        <a:pt x="469" y="315"/>
                        <a:pt x="486" y="305"/>
                      </a:cubicBezTo>
                      <a:cubicBezTo>
                        <a:pt x="635" y="453"/>
                        <a:pt x="635" y="453"/>
                        <a:pt x="635" y="453"/>
                      </a:cubicBezTo>
                      <a:cubicBezTo>
                        <a:pt x="627" y="469"/>
                        <a:pt x="623" y="487"/>
                        <a:pt x="623" y="506"/>
                      </a:cubicBezTo>
                      <a:cubicBezTo>
                        <a:pt x="623" y="572"/>
                        <a:pt x="677" y="626"/>
                        <a:pt x="743" y="626"/>
                      </a:cubicBezTo>
                      <a:cubicBezTo>
                        <a:pt x="809" y="626"/>
                        <a:pt x="863" y="572"/>
                        <a:pt x="863" y="506"/>
                      </a:cubicBezTo>
                      <a:cubicBezTo>
                        <a:pt x="863" y="487"/>
                        <a:pt x="859" y="470"/>
                        <a:pt x="852" y="455"/>
                      </a:cubicBezTo>
                      <a:cubicBezTo>
                        <a:pt x="1080" y="226"/>
                        <a:pt x="1080" y="226"/>
                        <a:pt x="1080" y="226"/>
                      </a:cubicBezTo>
                      <a:cubicBezTo>
                        <a:pt x="1097" y="235"/>
                        <a:pt x="1116" y="240"/>
                        <a:pt x="1136" y="240"/>
                      </a:cubicBezTo>
                      <a:cubicBezTo>
                        <a:pt x="1202" y="240"/>
                        <a:pt x="1256" y="187"/>
                        <a:pt x="1256" y="120"/>
                      </a:cubicBezTo>
                      <a:cubicBezTo>
                        <a:pt x="1256" y="54"/>
                        <a:pt x="1202" y="0"/>
                        <a:pt x="1136" y="0"/>
                      </a:cubicBezTo>
                      <a:cubicBezTo>
                        <a:pt x="1070" y="0"/>
                        <a:pt x="1016" y="54"/>
                        <a:pt x="1016" y="120"/>
                      </a:cubicBezTo>
                      <a:cubicBezTo>
                        <a:pt x="1016" y="137"/>
                        <a:pt x="1020" y="153"/>
                        <a:pt x="1026" y="167"/>
                      </a:cubicBezTo>
                      <a:cubicBezTo>
                        <a:pt x="795" y="398"/>
                        <a:pt x="795" y="398"/>
                        <a:pt x="795" y="398"/>
                      </a:cubicBezTo>
                      <a:cubicBezTo>
                        <a:pt x="779" y="390"/>
                        <a:pt x="762" y="386"/>
                        <a:pt x="743" y="386"/>
                      </a:cubicBezTo>
                      <a:cubicBezTo>
                        <a:pt x="725" y="386"/>
                        <a:pt x="707" y="390"/>
                        <a:pt x="692" y="397"/>
                      </a:cubicBezTo>
                      <a:cubicBezTo>
                        <a:pt x="539" y="244"/>
                        <a:pt x="539" y="244"/>
                        <a:pt x="539" y="244"/>
                      </a:cubicBezTo>
                      <a:cubicBezTo>
                        <a:pt x="544" y="231"/>
                        <a:pt x="547" y="216"/>
                        <a:pt x="547" y="200"/>
                      </a:cubicBezTo>
                      <a:close/>
                      <a:moveTo>
                        <a:pt x="120" y="546"/>
                      </a:moveTo>
                      <a:cubicBezTo>
                        <a:pt x="98" y="546"/>
                        <a:pt x="80" y="528"/>
                        <a:pt x="80" y="506"/>
                      </a:cubicBezTo>
                      <a:cubicBezTo>
                        <a:pt x="80" y="484"/>
                        <a:pt x="98" y="466"/>
                        <a:pt x="120" y="466"/>
                      </a:cubicBezTo>
                      <a:cubicBezTo>
                        <a:pt x="130" y="466"/>
                        <a:pt x="140" y="470"/>
                        <a:pt x="147" y="477"/>
                      </a:cubicBezTo>
                      <a:cubicBezTo>
                        <a:pt x="147" y="477"/>
                        <a:pt x="148" y="477"/>
                        <a:pt x="148" y="477"/>
                      </a:cubicBezTo>
                      <a:cubicBezTo>
                        <a:pt x="148" y="478"/>
                        <a:pt x="148" y="478"/>
                        <a:pt x="148" y="478"/>
                      </a:cubicBezTo>
                      <a:cubicBezTo>
                        <a:pt x="155" y="485"/>
                        <a:pt x="160" y="495"/>
                        <a:pt x="160" y="506"/>
                      </a:cubicBezTo>
                      <a:cubicBezTo>
                        <a:pt x="160" y="528"/>
                        <a:pt x="142" y="546"/>
                        <a:pt x="120" y="546"/>
                      </a:cubicBezTo>
                      <a:close/>
                      <a:moveTo>
                        <a:pt x="427" y="240"/>
                      </a:moveTo>
                      <a:cubicBezTo>
                        <a:pt x="405" y="240"/>
                        <a:pt x="387" y="222"/>
                        <a:pt x="387" y="200"/>
                      </a:cubicBezTo>
                      <a:cubicBezTo>
                        <a:pt x="387" y="178"/>
                        <a:pt x="405" y="160"/>
                        <a:pt x="427" y="160"/>
                      </a:cubicBezTo>
                      <a:cubicBezTo>
                        <a:pt x="449" y="160"/>
                        <a:pt x="467" y="178"/>
                        <a:pt x="467" y="200"/>
                      </a:cubicBezTo>
                      <a:cubicBezTo>
                        <a:pt x="467" y="222"/>
                        <a:pt x="449" y="240"/>
                        <a:pt x="427" y="240"/>
                      </a:cubicBezTo>
                      <a:close/>
                      <a:moveTo>
                        <a:pt x="1136" y="80"/>
                      </a:moveTo>
                      <a:cubicBezTo>
                        <a:pt x="1158" y="80"/>
                        <a:pt x="1176" y="98"/>
                        <a:pt x="1176" y="120"/>
                      </a:cubicBezTo>
                      <a:cubicBezTo>
                        <a:pt x="1176" y="142"/>
                        <a:pt x="1158" y="160"/>
                        <a:pt x="1136" y="160"/>
                      </a:cubicBezTo>
                      <a:cubicBezTo>
                        <a:pt x="1114" y="160"/>
                        <a:pt x="1096" y="142"/>
                        <a:pt x="1096" y="120"/>
                      </a:cubicBezTo>
                      <a:cubicBezTo>
                        <a:pt x="1096" y="98"/>
                        <a:pt x="1114" y="80"/>
                        <a:pt x="1136" y="80"/>
                      </a:cubicBezTo>
                      <a:close/>
                      <a:moveTo>
                        <a:pt x="783" y="506"/>
                      </a:moveTo>
                      <a:cubicBezTo>
                        <a:pt x="783" y="528"/>
                        <a:pt x="765" y="546"/>
                        <a:pt x="743" y="546"/>
                      </a:cubicBezTo>
                      <a:cubicBezTo>
                        <a:pt x="721" y="546"/>
                        <a:pt x="703" y="528"/>
                        <a:pt x="703" y="506"/>
                      </a:cubicBezTo>
                      <a:cubicBezTo>
                        <a:pt x="703" y="484"/>
                        <a:pt x="721" y="466"/>
                        <a:pt x="743" y="466"/>
                      </a:cubicBezTo>
                      <a:cubicBezTo>
                        <a:pt x="765" y="466"/>
                        <a:pt x="783" y="484"/>
                        <a:pt x="783" y="5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21"/>
                <p:cNvSpPr/>
                <p:nvPr/>
              </p:nvSpPr>
              <p:spPr>
                <a:xfrm>
                  <a:off x="-2395538" y="3179763"/>
                  <a:ext cx="868363" cy="238125"/>
                </a:xfrm>
                <a:custGeom>
                  <a:rect b="b" l="l" r="r" t="t"/>
                  <a:pathLst>
                    <a:path extrusionOk="0" h="80" w="291">
                      <a:moveTo>
                        <a:pt x="40" y="80"/>
                      </a:moveTo>
                      <a:cubicBezTo>
                        <a:pt x="251" y="80"/>
                        <a:pt x="251" y="80"/>
                        <a:pt x="251" y="80"/>
                      </a:cubicBezTo>
                      <a:cubicBezTo>
                        <a:pt x="273" y="80"/>
                        <a:pt x="291" y="62"/>
                        <a:pt x="291" y="40"/>
                      </a:cubicBezTo>
                      <a:cubicBezTo>
                        <a:pt x="291" y="18"/>
                        <a:pt x="273" y="0"/>
                        <a:pt x="251"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1"/>
                <p:cNvSpPr/>
                <p:nvPr/>
              </p:nvSpPr>
              <p:spPr>
                <a:xfrm>
                  <a:off x="-1222375" y="3179763"/>
                  <a:ext cx="239713" cy="238125"/>
                </a:xfrm>
                <a:custGeom>
                  <a:rect b="b" l="l" r="r" t="t"/>
                  <a:pathLst>
                    <a:path extrusionOk="0" h="80" w="80">
                      <a:moveTo>
                        <a:pt x="12" y="12"/>
                      </a:moveTo>
                      <a:cubicBezTo>
                        <a:pt x="5" y="19"/>
                        <a:pt x="0" y="29"/>
                        <a:pt x="0" y="40"/>
                      </a:cubicBezTo>
                      <a:cubicBezTo>
                        <a:pt x="0" y="51"/>
                        <a:pt x="5" y="61"/>
                        <a:pt x="12" y="68"/>
                      </a:cubicBezTo>
                      <a:cubicBezTo>
                        <a:pt x="20" y="76"/>
                        <a:pt x="30" y="80"/>
                        <a:pt x="40" y="80"/>
                      </a:cubicBezTo>
                      <a:cubicBezTo>
                        <a:pt x="51" y="80"/>
                        <a:pt x="61" y="76"/>
                        <a:pt x="69" y="68"/>
                      </a:cubicBezTo>
                      <a:cubicBezTo>
                        <a:pt x="76" y="61"/>
                        <a:pt x="80" y="51"/>
                        <a:pt x="80" y="40"/>
                      </a:cubicBezTo>
                      <a:cubicBezTo>
                        <a:pt x="80" y="29"/>
                        <a:pt x="76" y="19"/>
                        <a:pt x="69" y="12"/>
                      </a:cubicBezTo>
                      <a:cubicBezTo>
                        <a:pt x="61" y="4"/>
                        <a:pt x="51" y="0"/>
                        <a:pt x="40" y="0"/>
                      </a:cubicBezTo>
                      <a:cubicBezTo>
                        <a:pt x="30" y="0"/>
                        <a:pt x="20"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1"/>
                <p:cNvSpPr/>
                <p:nvPr/>
              </p:nvSpPr>
              <p:spPr>
                <a:xfrm>
                  <a:off x="-2395538" y="2035176"/>
                  <a:ext cx="1698624" cy="238125"/>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21"/>
                <p:cNvSpPr/>
                <p:nvPr/>
              </p:nvSpPr>
              <p:spPr>
                <a:xfrm>
                  <a:off x="-2395538" y="2606676"/>
                  <a:ext cx="1698624" cy="239713"/>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5" name="Google Shape;205;p21"/>
              <p:cNvSpPr txBox="1"/>
              <p:nvPr/>
            </p:nvSpPr>
            <p:spPr>
              <a:xfrm>
                <a:off x="815032" y="3114136"/>
                <a:ext cx="3050100" cy="25347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rPr lang="en-US" sz="1800">
                    <a:solidFill>
                      <a:schemeClr val="dk1"/>
                    </a:solidFill>
                    <a:latin typeface="Times New Roman"/>
                    <a:ea typeface="Times New Roman"/>
                    <a:cs typeface="Times New Roman"/>
                    <a:sym typeface="Times New Roman"/>
                  </a:rPr>
                  <a:t>We applied the ARIMA model to </a:t>
                </a:r>
                <a:r>
                  <a:rPr b="1" lang="en-US" sz="1800">
                    <a:solidFill>
                      <a:schemeClr val="dk1"/>
                    </a:solidFill>
                    <a:latin typeface="Times New Roman"/>
                    <a:ea typeface="Times New Roman"/>
                    <a:cs typeface="Times New Roman"/>
                    <a:sym typeface="Times New Roman"/>
                  </a:rPr>
                  <a:t>non stationary rows</a:t>
                </a:r>
                <a:r>
                  <a:rPr lang="en-US" sz="1800">
                    <a:solidFill>
                      <a:schemeClr val="dk1"/>
                    </a:solidFill>
                    <a:latin typeface="Times New Roman"/>
                    <a:ea typeface="Times New Roman"/>
                    <a:cs typeface="Times New Roman"/>
                    <a:sym typeface="Times New Roman"/>
                  </a:rPr>
                  <a:t> but found its performance was not upto the mark. Hence in the final approach, we used the </a:t>
                </a:r>
                <a:r>
                  <a:rPr b="1" lang="en-US" sz="1800">
                    <a:solidFill>
                      <a:schemeClr val="dk1"/>
                    </a:solidFill>
                    <a:latin typeface="Times New Roman"/>
                    <a:ea typeface="Times New Roman"/>
                    <a:cs typeface="Times New Roman"/>
                    <a:sym typeface="Times New Roman"/>
                  </a:rPr>
                  <a:t>SARIMAX</a:t>
                </a:r>
                <a:r>
                  <a:rPr lang="en-US" sz="1800">
                    <a:solidFill>
                      <a:schemeClr val="dk1"/>
                    </a:solidFill>
                    <a:latin typeface="Times New Roman"/>
                    <a:ea typeface="Times New Roman"/>
                    <a:cs typeface="Times New Roman"/>
                    <a:sym typeface="Times New Roman"/>
                  </a:rPr>
                  <a:t> model</a:t>
                </a:r>
                <a:endParaRPr sz="1800">
                  <a:latin typeface="Calibri"/>
                  <a:ea typeface="Calibri"/>
                  <a:cs typeface="Calibri"/>
                  <a:sym typeface="Calibri"/>
                </a:endParaRPr>
              </a:p>
            </p:txBody>
          </p:sp>
        </p:grpSp>
      </p:grpSp>
      <p:pic>
        <p:nvPicPr>
          <p:cNvPr id="206" name="Google Shape;206;p21"/>
          <p:cNvPicPr preferRelativeResize="0"/>
          <p:nvPr/>
        </p:nvPicPr>
        <p:blipFill>
          <a:blip r:embed="rId3">
            <a:alphaModFix/>
          </a:blip>
          <a:stretch>
            <a:fillRect/>
          </a:stretch>
        </p:blipFill>
        <p:spPr>
          <a:xfrm>
            <a:off x="4872350" y="2068533"/>
            <a:ext cx="5108400" cy="3071224"/>
          </a:xfrm>
          <a:prstGeom prst="rect">
            <a:avLst/>
          </a:prstGeom>
          <a:noFill/>
          <a:ln>
            <a:noFill/>
          </a:ln>
        </p:spPr>
      </p:pic>
      <p:sp>
        <p:nvSpPr>
          <p:cNvPr id="207" name="Google Shape;207;p21"/>
          <p:cNvSpPr txBox="1"/>
          <p:nvPr/>
        </p:nvSpPr>
        <p:spPr>
          <a:xfrm>
            <a:off x="4448000" y="5213200"/>
            <a:ext cx="59571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Fitting the ARIMA model on the 2nd row(</a:t>
            </a:r>
            <a:r>
              <a:rPr b="1" i="1" lang="en-US">
                <a:solidFill>
                  <a:schemeClr val="dk1"/>
                </a:solidFill>
                <a:latin typeface="Times New Roman"/>
                <a:ea typeface="Times New Roman"/>
                <a:cs typeface="Times New Roman"/>
                <a:sym typeface="Times New Roman"/>
              </a:rPr>
              <a:t>non stationary</a:t>
            </a:r>
            <a:r>
              <a:rPr lang="en-US">
                <a:solidFill>
                  <a:schemeClr val="dk1"/>
                </a:solidFill>
                <a:latin typeface="Times New Roman"/>
                <a:ea typeface="Times New Roman"/>
                <a:cs typeface="Times New Roman"/>
                <a:sym typeface="Times New Roman"/>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