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notesMasterIdLst>
    <p:notesMasterId r:id="rId40"/>
  </p:notesMasterIdLst>
  <p:sldIdLst>
    <p:sldId id="327" r:id="rId2"/>
    <p:sldId id="294" r:id="rId3"/>
    <p:sldId id="297" r:id="rId4"/>
    <p:sldId id="302" r:id="rId5"/>
    <p:sldId id="308" r:id="rId6"/>
    <p:sldId id="304" r:id="rId7"/>
    <p:sldId id="307" r:id="rId8"/>
    <p:sldId id="260" r:id="rId9"/>
    <p:sldId id="305"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937D7-87D1-4846-8698-8AF33732A0BE}"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9B8E1-C582-4A08-AE39-256B40909434}" type="slidenum">
              <a:rPr lang="en-US" smtClean="0"/>
              <a:t>‹#›</a:t>
            </a:fld>
            <a:endParaRPr lang="en-US"/>
          </a:p>
        </p:txBody>
      </p:sp>
    </p:spTree>
    <p:extLst>
      <p:ext uri="{BB962C8B-B14F-4D97-AF65-F5344CB8AC3E}">
        <p14:creationId xmlns:p14="http://schemas.microsoft.com/office/powerpoint/2010/main" val="76281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E471B4-9851-4477-B3AE-F6CB4AFE06B9}" type="slidenum">
              <a:rPr lang="en-US" smtClean="0"/>
              <a:t>1</a:t>
            </a:fld>
            <a:endParaRPr lang="en-US"/>
          </a:p>
        </p:txBody>
      </p:sp>
    </p:spTree>
    <p:extLst>
      <p:ext uri="{BB962C8B-B14F-4D97-AF65-F5344CB8AC3E}">
        <p14:creationId xmlns:p14="http://schemas.microsoft.com/office/powerpoint/2010/main" val="373160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0CACE-15A6-4FF1-84CA-0A9AFD735A87}" type="slidenum">
              <a:rPr lang="en-US"/>
              <a:pPr/>
              <a:t>12</a:t>
            </a:fld>
            <a:endParaRPr lang="en-US"/>
          </a:p>
        </p:txBody>
      </p:sp>
      <p:sp>
        <p:nvSpPr>
          <p:cNvPr id="1625090" name="Rectangle 2"/>
          <p:cNvSpPr>
            <a:spLocks noGrp="1" noRot="1" noChangeAspect="1" noChangeArrowheads="1" noTextEdit="1"/>
          </p:cNvSpPr>
          <p:nvPr>
            <p:ph type="sldImg"/>
          </p:nvPr>
        </p:nvSpPr>
        <p:spPr>
          <a:xfrm>
            <a:off x="685800" y="1143000"/>
            <a:ext cx="5486400" cy="3086100"/>
          </a:xfrm>
          <a:ln/>
        </p:spPr>
      </p:sp>
      <p:sp>
        <p:nvSpPr>
          <p:cNvPr id="162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6012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FE595-FCE0-47C1-ABDD-735752BC0061}" type="slidenum">
              <a:rPr lang="en-US"/>
              <a:pPr/>
              <a:t>13</a:t>
            </a:fld>
            <a:endParaRPr lang="en-US"/>
          </a:p>
        </p:txBody>
      </p:sp>
      <p:sp>
        <p:nvSpPr>
          <p:cNvPr id="1643522" name="Rectangle 2"/>
          <p:cNvSpPr>
            <a:spLocks noGrp="1" noRot="1" noChangeAspect="1" noChangeArrowheads="1" noTextEdit="1"/>
          </p:cNvSpPr>
          <p:nvPr>
            <p:ph type="sldImg"/>
          </p:nvPr>
        </p:nvSpPr>
        <p:spPr>
          <a:xfrm>
            <a:off x="685800" y="1143000"/>
            <a:ext cx="5486400" cy="3086100"/>
          </a:xfrm>
          <a:ln/>
        </p:spPr>
      </p:sp>
      <p:sp>
        <p:nvSpPr>
          <p:cNvPr id="164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5672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CCA23-3862-4A27-A388-58F090C9AD5B}" type="slidenum">
              <a:rPr lang="en-US"/>
              <a:pPr/>
              <a:t>14</a:t>
            </a:fld>
            <a:endParaRPr lang="en-US"/>
          </a:p>
        </p:txBody>
      </p:sp>
      <p:sp>
        <p:nvSpPr>
          <p:cNvPr id="1645570" name="Rectangle 2"/>
          <p:cNvSpPr>
            <a:spLocks noGrp="1" noRot="1" noChangeAspect="1" noChangeArrowheads="1" noTextEdit="1"/>
          </p:cNvSpPr>
          <p:nvPr>
            <p:ph type="sldImg"/>
          </p:nvPr>
        </p:nvSpPr>
        <p:spPr>
          <a:xfrm>
            <a:off x="685800" y="1143000"/>
            <a:ext cx="5486400" cy="3086100"/>
          </a:xfrm>
          <a:ln/>
        </p:spPr>
      </p:sp>
      <p:sp>
        <p:nvSpPr>
          <p:cNvPr id="1645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00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FC6ABD-0199-4ECF-A64E-284AF8CE0CC4}" type="slidenum">
              <a:rPr lang="en-US"/>
              <a:pPr/>
              <a:t>15</a:t>
            </a:fld>
            <a:endParaRPr lang="en-US"/>
          </a:p>
        </p:txBody>
      </p:sp>
      <p:sp>
        <p:nvSpPr>
          <p:cNvPr id="1647618" name="Rectangle 2"/>
          <p:cNvSpPr>
            <a:spLocks noGrp="1" noRot="1" noChangeAspect="1" noChangeArrowheads="1" noTextEdit="1"/>
          </p:cNvSpPr>
          <p:nvPr>
            <p:ph type="sldImg"/>
          </p:nvPr>
        </p:nvSpPr>
        <p:spPr>
          <a:xfrm>
            <a:off x="685800" y="1143000"/>
            <a:ext cx="5486400" cy="3086100"/>
          </a:xfrm>
          <a:ln/>
        </p:spPr>
      </p:sp>
      <p:sp>
        <p:nvSpPr>
          <p:cNvPr id="164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914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57A17B-8872-4CC4-8DE5-3F1D455B536D}" type="slidenum">
              <a:rPr lang="en-US"/>
              <a:pPr/>
              <a:t>16</a:t>
            </a:fld>
            <a:endParaRPr lang="en-US"/>
          </a:p>
        </p:txBody>
      </p:sp>
      <p:sp>
        <p:nvSpPr>
          <p:cNvPr id="1639426" name="Rectangle 2"/>
          <p:cNvSpPr>
            <a:spLocks noGrp="1" noRot="1" noChangeAspect="1" noChangeArrowheads="1" noTextEdit="1"/>
          </p:cNvSpPr>
          <p:nvPr>
            <p:ph type="sldImg"/>
          </p:nvPr>
        </p:nvSpPr>
        <p:spPr>
          <a:xfrm>
            <a:off x="685800" y="1143000"/>
            <a:ext cx="5486400" cy="3086100"/>
          </a:xfrm>
          <a:ln/>
        </p:spPr>
      </p:sp>
      <p:sp>
        <p:nvSpPr>
          <p:cNvPr id="1639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8829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1C946-0875-4DC4-9733-6026FCC7B8F9}" type="slidenum">
              <a:rPr lang="en-US"/>
              <a:pPr/>
              <a:t>17</a:t>
            </a:fld>
            <a:endParaRPr lang="en-US"/>
          </a:p>
        </p:txBody>
      </p:sp>
      <p:sp>
        <p:nvSpPr>
          <p:cNvPr id="1629186" name="Rectangle 2"/>
          <p:cNvSpPr>
            <a:spLocks noGrp="1" noRot="1" noChangeAspect="1" noChangeArrowheads="1" noTextEdit="1"/>
          </p:cNvSpPr>
          <p:nvPr>
            <p:ph type="sldImg"/>
          </p:nvPr>
        </p:nvSpPr>
        <p:spPr>
          <a:xfrm>
            <a:off x="685800" y="1143000"/>
            <a:ext cx="5486400" cy="3086100"/>
          </a:xfrm>
          <a:ln/>
        </p:spPr>
      </p:sp>
      <p:sp>
        <p:nvSpPr>
          <p:cNvPr id="162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7267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6B13A-1BCF-46AE-BD7D-22C1F4E7D666}" type="slidenum">
              <a:rPr lang="en-US"/>
              <a:pPr/>
              <a:t>18</a:t>
            </a:fld>
            <a:endParaRPr lang="en-US"/>
          </a:p>
        </p:txBody>
      </p:sp>
      <p:sp>
        <p:nvSpPr>
          <p:cNvPr id="1637378" name="Rectangle 2"/>
          <p:cNvSpPr>
            <a:spLocks noGrp="1" noRot="1" noChangeAspect="1" noChangeArrowheads="1" noTextEdit="1"/>
          </p:cNvSpPr>
          <p:nvPr>
            <p:ph type="sldImg"/>
          </p:nvPr>
        </p:nvSpPr>
        <p:spPr>
          <a:xfrm>
            <a:off x="685800" y="1143000"/>
            <a:ext cx="5486400" cy="3086100"/>
          </a:xfrm>
          <a:ln/>
        </p:spPr>
      </p:sp>
      <p:sp>
        <p:nvSpPr>
          <p:cNvPr id="163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143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CD18-D7DF-469A-9B43-D9F419C0293F}" type="slidenum">
              <a:rPr lang="en-US"/>
              <a:pPr/>
              <a:t>19</a:t>
            </a:fld>
            <a:endParaRPr lang="en-US"/>
          </a:p>
        </p:txBody>
      </p:sp>
      <p:sp>
        <p:nvSpPr>
          <p:cNvPr id="1641474" name="Rectangle 2"/>
          <p:cNvSpPr>
            <a:spLocks noGrp="1" noRot="1" noChangeAspect="1" noChangeArrowheads="1" noTextEdit="1"/>
          </p:cNvSpPr>
          <p:nvPr>
            <p:ph type="sldImg"/>
          </p:nvPr>
        </p:nvSpPr>
        <p:spPr>
          <a:xfrm>
            <a:off x="685800" y="1143000"/>
            <a:ext cx="5486400" cy="3086100"/>
          </a:xfrm>
          <a:ln/>
        </p:spPr>
      </p:sp>
      <p:sp>
        <p:nvSpPr>
          <p:cNvPr id="164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2135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20</a:t>
            </a:fld>
            <a:endParaRPr lang="en-US"/>
          </a:p>
        </p:txBody>
      </p:sp>
    </p:spTree>
    <p:extLst>
      <p:ext uri="{BB962C8B-B14F-4D97-AF65-F5344CB8AC3E}">
        <p14:creationId xmlns:p14="http://schemas.microsoft.com/office/powerpoint/2010/main" val="1602813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21</a:t>
            </a:fld>
            <a:endParaRPr lang="en-US"/>
          </a:p>
        </p:txBody>
      </p:sp>
    </p:spTree>
    <p:extLst>
      <p:ext uri="{BB962C8B-B14F-4D97-AF65-F5344CB8AC3E}">
        <p14:creationId xmlns:p14="http://schemas.microsoft.com/office/powerpoint/2010/main" val="9024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Working for any organization means that you and those around you share common goals, which include an interest in the growth and continuing development of the organization. Some of those common goals include how work is accomplished within the organization. We now begin our study of the elements of the management process and how they relate to human resource management.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Note that such individuals generally work together to achieve the common </a:t>
            </a:r>
            <a:r>
              <a:rPr lang="en-US" sz="1200" i="0" kern="1200" dirty="0">
                <a:solidFill>
                  <a:schemeClr val="tx1"/>
                </a:solidFill>
                <a:effectLst/>
                <a:latin typeface="+mn-lt"/>
                <a:ea typeface="+mn-ea"/>
                <a:cs typeface="+mn-cs"/>
              </a:rPr>
              <a:t>goals </a:t>
            </a:r>
            <a:r>
              <a:rPr lang="en-US" sz="1200" kern="1200" dirty="0">
                <a:solidFill>
                  <a:schemeClr val="tx1"/>
                </a:solidFill>
                <a:effectLst/>
                <a:latin typeface="+mn-lt"/>
                <a:ea typeface="+mn-ea"/>
                <a:cs typeface="+mn-cs"/>
              </a:rPr>
              <a:t>of an organization.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675618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22</a:t>
            </a:fld>
            <a:endParaRPr lang="en-US"/>
          </a:p>
        </p:txBody>
      </p:sp>
    </p:spTree>
    <p:extLst>
      <p:ext uri="{BB962C8B-B14F-4D97-AF65-F5344CB8AC3E}">
        <p14:creationId xmlns:p14="http://schemas.microsoft.com/office/powerpoint/2010/main" val="1311637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003B9-BC07-4119-BDA6-CF4585C64F92}" type="slidenum">
              <a:rPr lang="en-US"/>
              <a:pPr/>
              <a:t>23</a:t>
            </a:fld>
            <a:endParaRPr lang="en-US"/>
          </a:p>
        </p:txBody>
      </p:sp>
      <p:sp>
        <p:nvSpPr>
          <p:cNvPr id="1653762" name="Rectangle 2"/>
          <p:cNvSpPr>
            <a:spLocks noGrp="1" noRot="1" noChangeAspect="1" noChangeArrowheads="1" noTextEdit="1"/>
          </p:cNvSpPr>
          <p:nvPr>
            <p:ph type="sldImg"/>
          </p:nvPr>
        </p:nvSpPr>
        <p:spPr>
          <a:xfrm>
            <a:off x="685800" y="1143000"/>
            <a:ext cx="5486400" cy="3086100"/>
          </a:xfrm>
          <a:ln/>
        </p:spPr>
      </p:sp>
      <p:sp>
        <p:nvSpPr>
          <p:cNvPr id="165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818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59C-7615-4C0A-80E1-735CFBFAF7F0}" type="slidenum">
              <a:rPr lang="en-US"/>
              <a:pPr/>
              <a:t>24</a:t>
            </a:fld>
            <a:endParaRPr lang="en-US"/>
          </a:p>
        </p:txBody>
      </p:sp>
      <p:sp>
        <p:nvSpPr>
          <p:cNvPr id="1655810" name="Rectangle 2"/>
          <p:cNvSpPr>
            <a:spLocks noGrp="1" noRot="1" noChangeAspect="1" noChangeArrowheads="1" noTextEdit="1"/>
          </p:cNvSpPr>
          <p:nvPr>
            <p:ph type="sldImg"/>
          </p:nvPr>
        </p:nvSpPr>
        <p:spPr>
          <a:xfrm>
            <a:off x="685800" y="1143000"/>
            <a:ext cx="5486400" cy="3086100"/>
          </a:xfrm>
          <a:ln/>
        </p:spPr>
      </p:sp>
      <p:sp>
        <p:nvSpPr>
          <p:cNvPr id="165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1618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28F6E-28E3-44B8-A807-E7586A639BE9}" type="slidenum">
              <a:rPr lang="en-US"/>
              <a:pPr/>
              <a:t>25</a:t>
            </a:fld>
            <a:endParaRPr lang="en-US"/>
          </a:p>
        </p:txBody>
      </p:sp>
      <p:sp>
        <p:nvSpPr>
          <p:cNvPr id="1651714" name="Rectangle 2"/>
          <p:cNvSpPr>
            <a:spLocks noGrp="1" noRot="1" noChangeAspect="1" noChangeArrowheads="1" noTextEdit="1"/>
          </p:cNvSpPr>
          <p:nvPr>
            <p:ph type="sldImg"/>
          </p:nvPr>
        </p:nvSpPr>
        <p:spPr>
          <a:xfrm>
            <a:off x="685800" y="1143000"/>
            <a:ext cx="5486400" cy="3086100"/>
          </a:xfrm>
          <a:ln/>
        </p:spPr>
      </p:sp>
      <p:sp>
        <p:nvSpPr>
          <p:cNvPr id="165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3485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26</a:t>
            </a:fld>
            <a:endParaRPr lang="en-US"/>
          </a:p>
        </p:txBody>
      </p:sp>
    </p:spTree>
    <p:extLst>
      <p:ext uri="{BB962C8B-B14F-4D97-AF65-F5344CB8AC3E}">
        <p14:creationId xmlns:p14="http://schemas.microsoft.com/office/powerpoint/2010/main" val="3687964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E6A012-E688-4655-BA4E-B666C90D0142}" type="slidenum">
              <a:rPr lang="en-US"/>
              <a:pPr/>
              <a:t>27</a:t>
            </a:fld>
            <a:endParaRPr lang="en-US"/>
          </a:p>
        </p:txBody>
      </p:sp>
      <p:sp>
        <p:nvSpPr>
          <p:cNvPr id="1685506" name="Rectangle 2"/>
          <p:cNvSpPr>
            <a:spLocks noGrp="1" noRot="1" noChangeAspect="1" noChangeArrowheads="1" noTextEdit="1"/>
          </p:cNvSpPr>
          <p:nvPr>
            <p:ph type="sldImg"/>
          </p:nvPr>
        </p:nvSpPr>
        <p:spPr>
          <a:xfrm>
            <a:off x="685800" y="1143000"/>
            <a:ext cx="5486400" cy="3086100"/>
          </a:xfrm>
          <a:ln/>
        </p:spPr>
      </p:sp>
      <p:sp>
        <p:nvSpPr>
          <p:cNvPr id="168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3038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28</a:t>
            </a:fld>
            <a:endParaRPr lang="en-US"/>
          </a:p>
        </p:txBody>
      </p:sp>
    </p:spTree>
    <p:extLst>
      <p:ext uri="{BB962C8B-B14F-4D97-AF65-F5344CB8AC3E}">
        <p14:creationId xmlns:p14="http://schemas.microsoft.com/office/powerpoint/2010/main" val="3705705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29</a:t>
            </a:fld>
            <a:endParaRPr lang="en-US"/>
          </a:p>
        </p:txBody>
      </p:sp>
    </p:spTree>
    <p:extLst>
      <p:ext uri="{BB962C8B-B14F-4D97-AF65-F5344CB8AC3E}">
        <p14:creationId xmlns:p14="http://schemas.microsoft.com/office/powerpoint/2010/main" val="3713034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30</a:t>
            </a:fld>
            <a:endParaRPr lang="en-US"/>
          </a:p>
        </p:txBody>
      </p:sp>
    </p:spTree>
    <p:extLst>
      <p:ext uri="{BB962C8B-B14F-4D97-AF65-F5344CB8AC3E}">
        <p14:creationId xmlns:p14="http://schemas.microsoft.com/office/powerpoint/2010/main" val="1226501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31</a:t>
            </a:fld>
            <a:endParaRPr lang="en-US"/>
          </a:p>
        </p:txBody>
      </p:sp>
    </p:spTree>
    <p:extLst>
      <p:ext uri="{BB962C8B-B14F-4D97-AF65-F5344CB8AC3E}">
        <p14:creationId xmlns:p14="http://schemas.microsoft.com/office/powerpoint/2010/main" val="285268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Why Is HR Management Important to All Managers?</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Because</a:t>
            </a:r>
            <a:r>
              <a:rPr lang="en-US" sz="1200" b="0" kern="1200" baseline="0" dirty="0">
                <a:solidFill>
                  <a:schemeClr val="tx1"/>
                </a:solidFill>
                <a:effectLst/>
                <a:latin typeface="+mn-lt"/>
                <a:ea typeface="+mn-ea"/>
                <a:cs typeface="+mn-cs"/>
              </a:rPr>
              <a:t> of the following:</a:t>
            </a:r>
            <a:endParaRPr lang="en-US" sz="1200" b="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1" kern="1200" dirty="0">
                <a:solidFill>
                  <a:schemeClr val="tx1"/>
                </a:solidFill>
                <a:effectLst/>
                <a:latin typeface="+mn-lt"/>
                <a:ea typeface="+mn-ea"/>
                <a:cs typeface="+mn-cs"/>
              </a:rPr>
              <a:t>To Avoid Personnel Mistakes </a:t>
            </a:r>
            <a:r>
              <a:rPr lang="en-US" sz="1200" kern="1200" dirty="0">
                <a:solidFill>
                  <a:schemeClr val="tx1"/>
                </a:solidFill>
                <a:effectLst/>
                <a:latin typeface="+mn-lt"/>
                <a:ea typeface="+mn-ea"/>
                <a:cs typeface="+mn-cs"/>
              </a:rPr>
              <a:t>– managers don’t want to make personnel mistakes, such as not having employees doing their best, hiring the wrong person for the job, experiencing high turnover, having to be in court due to discriminatory actions, being cited for unsafe practices, letting a lack of training undermined department effectiveness, or committing any unfair labor practices.</a:t>
            </a:r>
          </a:p>
          <a:p>
            <a:pPr marL="0" lvl="0" indent="0">
              <a:buFont typeface="+mj-lt"/>
              <a:buNone/>
            </a:pPr>
            <a:endParaRPr lang="en-US" sz="1200" kern="1200" dirty="0">
              <a:solidFill>
                <a:schemeClr val="tx1"/>
              </a:solidFill>
              <a:effectLst/>
              <a:latin typeface="+mn-lt"/>
              <a:ea typeface="+mn-ea"/>
              <a:cs typeface="+mn-cs"/>
            </a:endParaRPr>
          </a:p>
          <a:p>
            <a:pPr marL="0" lvl="0" indent="0">
              <a:buFont typeface="+mj-lt"/>
              <a:buNone/>
            </a:pPr>
            <a:r>
              <a:rPr lang="en-US" sz="1200" b="1" kern="1200" dirty="0">
                <a:solidFill>
                  <a:schemeClr val="tx1"/>
                </a:solidFill>
                <a:effectLst/>
                <a:latin typeface="+mn-lt"/>
                <a:ea typeface="+mn-ea"/>
                <a:cs typeface="+mn-cs"/>
              </a:rPr>
              <a:t>2.   To Improving Profits and Performance </a:t>
            </a:r>
            <a:r>
              <a:rPr lang="en-US" sz="1200" kern="1200" dirty="0">
                <a:solidFill>
                  <a:schemeClr val="tx1"/>
                </a:solidFill>
                <a:effectLst/>
                <a:latin typeface="+mn-lt"/>
                <a:ea typeface="+mn-ea"/>
                <a:cs typeface="+mn-cs"/>
              </a:rPr>
              <a:t>– to help ensure that you get results—through people.</a:t>
            </a:r>
          </a:p>
          <a:p>
            <a:pPr marL="228600" lvl="0" indent="-228600">
              <a:buFont typeface="+mj-lt"/>
              <a:buAutoNum type="arabicPeriod"/>
            </a:pPr>
            <a:endParaRPr lang="en-US" sz="1200" kern="1200" dirty="0">
              <a:solidFill>
                <a:schemeClr val="tx1"/>
              </a:solidFill>
              <a:effectLst/>
              <a:latin typeface="+mn-lt"/>
              <a:ea typeface="+mn-ea"/>
              <a:cs typeface="+mn-cs"/>
            </a:endParaRPr>
          </a:p>
          <a:p>
            <a:pPr marL="228600" indent="-228600">
              <a:buAutoNum type="arabicPeriod" startAt="3"/>
            </a:pPr>
            <a:r>
              <a:rPr lang="en-US" sz="1200" b="1" kern="1200" dirty="0">
                <a:solidFill>
                  <a:schemeClr val="tx1"/>
                </a:solidFill>
                <a:effectLst/>
                <a:latin typeface="+mn-lt"/>
                <a:ea typeface="+mn-ea"/>
                <a:cs typeface="+mn-cs"/>
              </a:rPr>
              <a:t>You May Spend Some Time as an HR Manager </a:t>
            </a:r>
            <a:r>
              <a:rPr lang="en-US" sz="1200" b="0" kern="1200" dirty="0">
                <a:solidFill>
                  <a:schemeClr val="tx1"/>
                </a:solidFill>
                <a:effectLst/>
                <a:latin typeface="+mn-lt"/>
                <a:ea typeface="+mn-ea"/>
                <a:cs typeface="+mn-cs"/>
              </a:rPr>
              <a:t>– </a:t>
            </a:r>
            <a:r>
              <a:rPr lang="en-US" sz="1200" b="0" i="0" u="none" strike="noStrike" kern="1200" baseline="0" dirty="0">
                <a:solidFill>
                  <a:schemeClr val="tx1"/>
                </a:solidFill>
                <a:latin typeface="+mn-lt"/>
                <a:ea typeface="+mn-ea"/>
                <a:cs typeface="+mn-cs"/>
              </a:rPr>
              <a:t>about a third of large U.S. businesses surveyed has appointed non-HR managers to be their top human resource executives.</a:t>
            </a:r>
          </a:p>
          <a:p>
            <a:pPr marL="228600" indent="-228600">
              <a:buAutoNum type="arabicPeriod" startAt="3"/>
            </a:pP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HR for Small Business </a:t>
            </a:r>
            <a:r>
              <a:rPr lang="en-US" sz="1200" b="0" kern="1200" dirty="0">
                <a:solidFill>
                  <a:schemeClr val="tx1"/>
                </a:solidFill>
                <a:effectLst/>
                <a:latin typeface="+mn-lt"/>
                <a:ea typeface="+mn-ea"/>
                <a:cs typeface="+mn-cs"/>
              </a:rPr>
              <a:t>– </a:t>
            </a:r>
            <a:r>
              <a:rPr lang="en-US" sz="1200" b="0" i="0" u="none" strike="noStrike" kern="1200" baseline="0" dirty="0">
                <a:solidFill>
                  <a:schemeClr val="tx1"/>
                </a:solidFill>
                <a:latin typeface="+mn-lt"/>
                <a:ea typeface="+mn-ea"/>
                <a:cs typeface="+mn-cs"/>
              </a:rPr>
              <a:t>you </a:t>
            </a:r>
            <a:r>
              <a:rPr lang="en-US" sz="1200" b="0" i="1" u="none" strike="noStrike" kern="1200" baseline="0" dirty="0">
                <a:solidFill>
                  <a:schemeClr val="tx1"/>
                </a:solidFill>
                <a:latin typeface="+mn-lt"/>
                <a:ea typeface="+mn-ea"/>
                <a:cs typeface="+mn-cs"/>
              </a:rPr>
              <a:t>may well end up as your own human resource manager</a:t>
            </a:r>
            <a:r>
              <a:rPr lang="en-US" sz="1200" b="0" i="0" u="none" strike="noStrike" kern="1200" baseline="0" dirty="0">
                <a:solidFill>
                  <a:schemeClr val="tx1"/>
                </a:solidFill>
                <a:latin typeface="+mn-lt"/>
                <a:ea typeface="+mn-ea"/>
                <a:cs typeface="+mn-cs"/>
              </a:rPr>
              <a:t>. More than half of the   </a:t>
            </a:r>
          </a:p>
          <a:p>
            <a:r>
              <a:rPr lang="en-US" sz="1200" b="0" i="0" u="none" strike="noStrike" kern="1200" baseline="0" dirty="0">
                <a:solidFill>
                  <a:schemeClr val="tx1"/>
                </a:solidFill>
                <a:latin typeface="+mn-lt"/>
                <a:ea typeface="+mn-ea"/>
                <a:cs typeface="+mn-cs"/>
              </a:rPr>
              <a:t>      people working in the United States work for small firms. Small businesses as a group also account for most                  </a:t>
            </a:r>
          </a:p>
          <a:p>
            <a:r>
              <a:rPr lang="en-US" sz="1200" b="0" i="0" u="none" strike="noStrike" kern="1200" baseline="0" dirty="0">
                <a:solidFill>
                  <a:schemeClr val="tx1"/>
                </a:solidFill>
                <a:latin typeface="+mn-lt"/>
                <a:ea typeface="+mn-ea"/>
                <a:cs typeface="+mn-cs"/>
              </a:rPr>
              <a:t>      of the 600,000 or so new businesses created every year</a:t>
            </a:r>
            <a:endParaRPr lang="en-US" sz="1200" b="1"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Carefully studying this book will help you in these areas.</a:t>
            </a: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099928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32</a:t>
            </a:fld>
            <a:endParaRPr lang="en-US"/>
          </a:p>
        </p:txBody>
      </p:sp>
    </p:spTree>
    <p:extLst>
      <p:ext uri="{BB962C8B-B14F-4D97-AF65-F5344CB8AC3E}">
        <p14:creationId xmlns:p14="http://schemas.microsoft.com/office/powerpoint/2010/main" val="2606642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33</a:t>
            </a:fld>
            <a:endParaRPr lang="en-US"/>
          </a:p>
        </p:txBody>
      </p:sp>
    </p:spTree>
    <p:extLst>
      <p:ext uri="{BB962C8B-B14F-4D97-AF65-F5344CB8AC3E}">
        <p14:creationId xmlns:p14="http://schemas.microsoft.com/office/powerpoint/2010/main" val="3849419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34</a:t>
            </a:fld>
            <a:endParaRPr lang="en-US"/>
          </a:p>
        </p:txBody>
      </p:sp>
    </p:spTree>
    <p:extLst>
      <p:ext uri="{BB962C8B-B14F-4D97-AF65-F5344CB8AC3E}">
        <p14:creationId xmlns:p14="http://schemas.microsoft.com/office/powerpoint/2010/main" val="352077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35</a:t>
            </a:fld>
            <a:endParaRPr lang="en-US"/>
          </a:p>
        </p:txBody>
      </p:sp>
    </p:spTree>
    <p:extLst>
      <p:ext uri="{BB962C8B-B14F-4D97-AF65-F5344CB8AC3E}">
        <p14:creationId xmlns:p14="http://schemas.microsoft.com/office/powerpoint/2010/main" val="1820077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E811B-0042-4C52-BF2A-0E1D183D8852}" type="slidenum">
              <a:rPr lang="en-US"/>
              <a:pPr/>
              <a:t>36</a:t>
            </a:fld>
            <a:endParaRPr lang="en-US"/>
          </a:p>
        </p:txBody>
      </p:sp>
      <p:sp>
        <p:nvSpPr>
          <p:cNvPr id="1616898" name="Rectangle 2"/>
          <p:cNvSpPr>
            <a:spLocks noGrp="1" noRot="1" noChangeAspect="1" noChangeArrowheads="1" noTextEdit="1"/>
          </p:cNvSpPr>
          <p:nvPr>
            <p:ph type="sldImg"/>
          </p:nvPr>
        </p:nvSpPr>
        <p:spPr>
          <a:xfrm>
            <a:off x="685800" y="1143000"/>
            <a:ext cx="5486400" cy="3086100"/>
          </a:xfrm>
          <a:ln/>
        </p:spPr>
      </p:sp>
      <p:sp>
        <p:nvSpPr>
          <p:cNvPr id="161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152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3. </a:t>
            </a:r>
            <a:r>
              <a:rPr lang="en-US" sz="1200" b="0" i="0" u="none" strike="noStrike" kern="1200" baseline="0" dirty="0">
                <a:solidFill>
                  <a:schemeClr val="tx1"/>
                </a:solidFill>
                <a:latin typeface="+mn-lt"/>
                <a:ea typeface="+mn-ea"/>
                <a:cs typeface="+mn-cs"/>
              </a:rPr>
              <a:t>Training employees for jobs that are new to them.</a:t>
            </a:r>
          </a:p>
          <a:p>
            <a:r>
              <a:rPr lang="en-US" sz="1200" b="1" i="0" u="none" strike="noStrike" kern="1200" baseline="0" dirty="0">
                <a:solidFill>
                  <a:schemeClr val="tx1"/>
                </a:solidFill>
                <a:latin typeface="+mn-lt"/>
                <a:ea typeface="+mn-ea"/>
                <a:cs typeface="+mn-cs"/>
              </a:rPr>
              <a:t>4. </a:t>
            </a:r>
            <a:r>
              <a:rPr lang="en-US" sz="1200" b="0" i="0" u="none" strike="noStrike" kern="1200" baseline="0" dirty="0">
                <a:solidFill>
                  <a:schemeClr val="tx1"/>
                </a:solidFill>
                <a:latin typeface="+mn-lt"/>
                <a:ea typeface="+mn-ea"/>
                <a:cs typeface="+mn-cs"/>
              </a:rPr>
              <a:t>Improving the job performance of each person.</a:t>
            </a:r>
          </a:p>
          <a:p>
            <a:r>
              <a:rPr lang="en-US" sz="1200" b="1" i="0" u="none" strike="noStrike" kern="1200" baseline="0" dirty="0">
                <a:solidFill>
                  <a:schemeClr val="tx1"/>
                </a:solidFill>
                <a:latin typeface="+mn-lt"/>
                <a:ea typeface="+mn-ea"/>
                <a:cs typeface="+mn-cs"/>
              </a:rPr>
              <a:t>5. </a:t>
            </a:r>
            <a:r>
              <a:rPr lang="en-US" sz="1200" b="0" i="0" u="none" strike="noStrike" kern="1200" baseline="0" dirty="0">
                <a:solidFill>
                  <a:schemeClr val="tx1"/>
                </a:solidFill>
                <a:latin typeface="+mn-lt"/>
                <a:ea typeface="+mn-ea"/>
                <a:cs typeface="+mn-cs"/>
              </a:rPr>
              <a:t>Gaining creative cooperation and developing smooth working relationships.</a:t>
            </a:r>
          </a:p>
          <a:p>
            <a:r>
              <a:rPr lang="en-US" sz="1200" b="1" i="0" u="none" strike="noStrike" kern="1200" baseline="0" dirty="0">
                <a:solidFill>
                  <a:schemeClr val="tx1"/>
                </a:solidFill>
                <a:latin typeface="+mn-lt"/>
                <a:ea typeface="+mn-ea"/>
                <a:cs typeface="+mn-cs"/>
              </a:rPr>
              <a:t>6. </a:t>
            </a:r>
            <a:r>
              <a:rPr lang="en-US" sz="1200" b="0" i="0" u="none" strike="noStrike" kern="1200" baseline="0" dirty="0">
                <a:solidFill>
                  <a:schemeClr val="tx1"/>
                </a:solidFill>
                <a:latin typeface="+mn-lt"/>
                <a:ea typeface="+mn-ea"/>
                <a:cs typeface="+mn-cs"/>
              </a:rPr>
              <a:t>Interpreting the company’s policies and procedures.</a:t>
            </a: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88246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small organizations, line managers may carry out all these personnel duties unassisted.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But as the organization grows, line managers usually need the assistance, specialized knowledge, and advice of a separate human resource staff. </a:t>
            </a:r>
          </a:p>
          <a:p>
            <a:r>
              <a:rPr lang="en-US" sz="1200" b="0" i="0" u="none" strike="noStrike" kern="1200" baseline="0" dirty="0">
                <a:solidFill>
                  <a:schemeClr val="tx1"/>
                </a:solidFill>
                <a:latin typeface="+mn-lt"/>
                <a:ea typeface="+mn-ea"/>
                <a:cs typeface="+mn-cs"/>
              </a:rPr>
              <a:t>In larger firms, the </a:t>
            </a:r>
            <a:r>
              <a:rPr lang="en-US" sz="1200" b="0" i="1" u="none" strike="noStrike" kern="1200" baseline="0" dirty="0">
                <a:solidFill>
                  <a:schemeClr val="tx1"/>
                </a:solidFill>
                <a:latin typeface="+mn-lt"/>
                <a:ea typeface="+mn-ea"/>
                <a:cs typeface="+mn-cs"/>
              </a:rPr>
              <a:t>human resource department </a:t>
            </a:r>
            <a:r>
              <a:rPr lang="en-US" sz="1200" b="0" i="0" u="none" strike="noStrike" kern="1200" baseline="0" dirty="0">
                <a:solidFill>
                  <a:schemeClr val="tx1"/>
                </a:solidFill>
                <a:latin typeface="+mn-lt"/>
                <a:ea typeface="+mn-ea"/>
                <a:cs typeface="+mn-cs"/>
              </a:rPr>
              <a:t>provides such specialized assistance.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This FIGURE 1-1 Human Resource Department Organization Chart Showing Typical HR Job Titles</a:t>
            </a:r>
          </a:p>
          <a:p>
            <a:r>
              <a:rPr lang="en-US" sz="1200" b="0" i="1" u="none" strike="noStrike" kern="1200" baseline="0" dirty="0">
                <a:solidFill>
                  <a:schemeClr val="tx1"/>
                </a:solidFill>
                <a:latin typeface="+mn-lt"/>
                <a:ea typeface="+mn-ea"/>
                <a:cs typeface="+mn-cs"/>
              </a:rPr>
              <a:t>Source: </a:t>
            </a:r>
            <a:r>
              <a:rPr lang="en-US" sz="1200" b="0" i="0" u="none" strike="noStrike" kern="1200" baseline="0" dirty="0">
                <a:solidFill>
                  <a:schemeClr val="tx1"/>
                </a:solidFill>
                <a:latin typeface="+mn-lt"/>
                <a:ea typeface="+mn-ea"/>
                <a:cs typeface="+mn-cs"/>
              </a:rPr>
              <a:t>“Human Resource Development Organization Chart Showing Typical HR Job Titles,” www.co.pinellas.fl.us/persnl/pdf/</a:t>
            </a:r>
          </a:p>
          <a:p>
            <a:r>
              <a:rPr lang="en-US" sz="1200" b="0" i="0" u="none" strike="noStrike" kern="1200" baseline="0" dirty="0">
                <a:solidFill>
                  <a:schemeClr val="tx1"/>
                </a:solidFill>
                <a:latin typeface="+mn-lt"/>
                <a:ea typeface="+mn-ea"/>
                <a:cs typeface="+mn-cs"/>
              </a:rPr>
              <a:t>orgchart.pdf. Courtesy of Pinellas County Human Resources. Reprinted with permission.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Examples of typical jobs include:</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Recruiters. </a:t>
            </a:r>
            <a:r>
              <a:rPr lang="en-US" sz="1200" b="0" i="0" u="none" strike="noStrike" kern="1200" baseline="0" dirty="0">
                <a:solidFill>
                  <a:schemeClr val="tx1"/>
                </a:solidFill>
                <a:latin typeface="+mn-lt"/>
                <a:ea typeface="+mn-ea"/>
                <a:cs typeface="+mn-cs"/>
              </a:rPr>
              <a:t>Search for qualified job applicants.</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Equal employment opportunity (EEO) coordinators. </a:t>
            </a:r>
            <a:r>
              <a:rPr lang="en-US" sz="1200" b="0" i="0" u="none" strike="noStrike" kern="1200" baseline="0" dirty="0">
                <a:solidFill>
                  <a:schemeClr val="tx1"/>
                </a:solidFill>
                <a:latin typeface="+mn-lt"/>
                <a:ea typeface="+mn-ea"/>
                <a:cs typeface="+mn-cs"/>
              </a:rPr>
              <a:t>Investigate and resolve EEO grievances,</a:t>
            </a:r>
          </a:p>
          <a:p>
            <a:r>
              <a:rPr lang="en-US" sz="1200" b="0" i="0" u="none" strike="noStrike" kern="1200" baseline="0" dirty="0">
                <a:solidFill>
                  <a:schemeClr val="tx1"/>
                </a:solidFill>
                <a:latin typeface="+mn-lt"/>
                <a:ea typeface="+mn-ea"/>
                <a:cs typeface="+mn-cs"/>
              </a:rPr>
              <a:t>examine organizational practices for potential violations, and compile and submit EEO reports.</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Job analysts. </a:t>
            </a:r>
            <a:r>
              <a:rPr lang="en-US" sz="1200" b="0" i="0" u="none" strike="noStrike" kern="1200" baseline="0" dirty="0">
                <a:solidFill>
                  <a:schemeClr val="tx1"/>
                </a:solidFill>
                <a:latin typeface="+mn-lt"/>
                <a:ea typeface="+mn-ea"/>
                <a:cs typeface="+mn-cs"/>
              </a:rPr>
              <a:t>Collect and examine information about jobs to prepare job descriptions.</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Compensation managers. </a:t>
            </a:r>
            <a:r>
              <a:rPr lang="en-US" sz="1200" b="0" i="0" u="none" strike="noStrike" kern="1200" baseline="0" dirty="0">
                <a:solidFill>
                  <a:schemeClr val="tx1"/>
                </a:solidFill>
                <a:latin typeface="+mn-lt"/>
                <a:ea typeface="+mn-ea"/>
                <a:cs typeface="+mn-cs"/>
              </a:rPr>
              <a:t>Develop compensation plans and handle the employee benefits</a:t>
            </a:r>
          </a:p>
          <a:p>
            <a:r>
              <a:rPr lang="en-US" sz="1200" b="0" i="0" u="none" strike="noStrike" kern="1200" baseline="0" dirty="0">
                <a:solidFill>
                  <a:schemeClr val="tx1"/>
                </a:solidFill>
                <a:latin typeface="+mn-lt"/>
                <a:ea typeface="+mn-ea"/>
                <a:cs typeface="+mn-cs"/>
              </a:rPr>
              <a:t>program.</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Training specialists. </a:t>
            </a:r>
            <a:r>
              <a:rPr lang="en-US" sz="1200" b="0" i="0" u="none" strike="noStrike" kern="1200" baseline="0" dirty="0">
                <a:solidFill>
                  <a:schemeClr val="tx1"/>
                </a:solidFill>
                <a:latin typeface="+mn-lt"/>
                <a:ea typeface="+mn-ea"/>
                <a:cs typeface="+mn-cs"/>
              </a:rPr>
              <a:t>Plan, organize, and direct training activities.</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Labor relations specialists. </a:t>
            </a:r>
            <a:r>
              <a:rPr lang="en-US" sz="1200" b="0" i="0" u="none" strike="noStrike" kern="1200" baseline="0" dirty="0">
                <a:solidFill>
                  <a:schemeClr val="tx1"/>
                </a:solidFill>
                <a:latin typeface="+mn-lt"/>
                <a:ea typeface="+mn-ea"/>
                <a:cs typeface="+mn-cs"/>
              </a:rPr>
              <a:t>Advise management on all aspects of union-management relations.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the other extreme, the human resource team for a small manufacturer may contain just</a:t>
            </a:r>
          </a:p>
          <a:p>
            <a:r>
              <a:rPr lang="en-US" sz="1200" b="0" i="0" u="none" strike="noStrike" kern="1200" baseline="0" dirty="0">
                <a:solidFill>
                  <a:schemeClr val="tx1"/>
                </a:solidFill>
                <a:latin typeface="+mn-lt"/>
                <a:ea typeface="+mn-ea"/>
                <a:cs typeface="+mn-cs"/>
              </a:rPr>
              <a:t>five or six (or fewer) staff, and have an organization similar to that in Figure 1-1. There is generally</a:t>
            </a:r>
          </a:p>
          <a:p>
            <a:r>
              <a:rPr lang="en-US" sz="1200" b="0" i="0" u="none" strike="noStrike" kern="1200" baseline="0" dirty="0">
                <a:solidFill>
                  <a:schemeClr val="tx1"/>
                </a:solidFill>
                <a:latin typeface="+mn-lt"/>
                <a:ea typeface="+mn-ea"/>
                <a:cs typeface="+mn-cs"/>
              </a:rPr>
              <a:t>about one human resource employee per 100 company employees.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6891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8</a:t>
            </a:fld>
            <a:endParaRPr lang="en-US"/>
          </a:p>
        </p:txBody>
      </p:sp>
    </p:spTree>
    <p:extLst>
      <p:ext uri="{BB962C8B-B14F-4D97-AF65-F5344CB8AC3E}">
        <p14:creationId xmlns:p14="http://schemas.microsoft.com/office/powerpoint/2010/main" val="1938657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employers are changing how they organize their human resource functions.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one survey found that 44% of the large firms surveyed planned to change how they organize and deliver HR services</a:t>
            </a:r>
          </a:p>
          <a:p>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Most plan to use technology to institute </a:t>
            </a:r>
            <a:r>
              <a:rPr lang="en-US" sz="1200" b="1" i="0" u="none" strike="noStrike" kern="1200" baseline="0" dirty="0">
                <a:solidFill>
                  <a:schemeClr val="tx1"/>
                </a:solidFill>
                <a:latin typeface="+mn-lt"/>
                <a:ea typeface="+mn-ea"/>
                <a:cs typeface="+mn-cs"/>
              </a:rPr>
              <a:t>more “</a:t>
            </a:r>
            <a:r>
              <a:rPr lang="en-US" sz="1200" b="1" i="1" u="none" strike="noStrike" kern="1200" baseline="0" dirty="0">
                <a:solidFill>
                  <a:schemeClr val="tx1"/>
                </a:solidFill>
                <a:latin typeface="+mn-lt"/>
                <a:ea typeface="+mn-ea"/>
                <a:cs typeface="+mn-cs"/>
              </a:rPr>
              <a:t>shared services</a:t>
            </a:r>
            <a:r>
              <a:rPr lang="en-US" sz="1200" b="1" i="0" u="none" strike="noStrike" kern="1200" baseline="0" dirty="0">
                <a:solidFill>
                  <a:schemeClr val="tx1"/>
                </a:solidFill>
                <a:latin typeface="+mn-lt"/>
                <a:ea typeface="+mn-ea"/>
                <a:cs typeface="+mn-cs"/>
              </a:rPr>
              <a:t>” (or “transactional”) arrangements</a:t>
            </a:r>
            <a:r>
              <a:rPr lang="en-US" sz="1200" b="0" i="0" u="none" strike="noStrike" kern="1200" baseline="0" dirty="0">
                <a:solidFill>
                  <a:schemeClr val="tx1"/>
                </a:solidFill>
                <a:latin typeface="+mn-lt"/>
                <a:ea typeface="+mn-ea"/>
                <a:cs typeface="+mn-cs"/>
              </a:rPr>
              <a:t>.  These establish centralized HR units whose employees are shared by all the companies’ departments to obtain advice on matters such as discipline problems.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You may also find specialized </a:t>
            </a:r>
            <a:r>
              <a:rPr lang="en-US" sz="1200" b="1" i="1" u="none" strike="noStrike" kern="1200" baseline="0" dirty="0">
                <a:solidFill>
                  <a:schemeClr val="tx1"/>
                </a:solidFill>
                <a:latin typeface="+mn-lt"/>
                <a:ea typeface="+mn-ea"/>
                <a:cs typeface="+mn-cs"/>
              </a:rPr>
              <a:t>corporate HR teams </a:t>
            </a:r>
            <a:r>
              <a:rPr lang="en-US" sz="1200" b="0" i="0" u="none" strike="noStrike" kern="1200" baseline="0" dirty="0">
                <a:solidFill>
                  <a:schemeClr val="tx1"/>
                </a:solidFill>
                <a:latin typeface="+mn-lt"/>
                <a:ea typeface="+mn-ea"/>
                <a:cs typeface="+mn-cs"/>
              </a:rPr>
              <a:t>within a company.  These assist top management in top-level issues such as developing the personnel aspects of the company’s long-term strategic plan.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Embedded HR teams </a:t>
            </a:r>
            <a:r>
              <a:rPr lang="en-US" sz="1200" b="0" i="0" u="none" strike="noStrike" kern="1200" baseline="0" dirty="0">
                <a:solidFill>
                  <a:schemeClr val="tx1"/>
                </a:solidFill>
                <a:latin typeface="+mn-lt"/>
                <a:ea typeface="+mn-ea"/>
                <a:cs typeface="+mn-cs"/>
              </a:rPr>
              <a:t>is another approach that has HR generalists (also known as “relationship managers” or “HR business partners”) assigned to functional departments like sales and production.  They provide the selection and other assistance the departments need.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addition, </a:t>
            </a:r>
            <a:r>
              <a:rPr lang="en-US" sz="1200" b="1" i="1" u="none" strike="noStrike" kern="1200" baseline="0" dirty="0">
                <a:solidFill>
                  <a:schemeClr val="tx1"/>
                </a:solidFill>
                <a:latin typeface="+mn-lt"/>
                <a:ea typeface="+mn-ea"/>
                <a:cs typeface="+mn-cs"/>
              </a:rPr>
              <a:t>Centers of expertise </a:t>
            </a:r>
            <a:r>
              <a:rPr lang="en-US" sz="1200" b="0" i="0" u="none" strike="noStrike" kern="1200" baseline="0" dirty="0">
                <a:solidFill>
                  <a:schemeClr val="tx1"/>
                </a:solidFill>
                <a:latin typeface="+mn-lt"/>
                <a:ea typeface="+mn-ea"/>
                <a:cs typeface="+mn-cs"/>
              </a:rPr>
              <a:t>are basically specialized HR consulting firms within the company. </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69406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1020A-A1C3-49BB-99B2-9A71D0D23EF2}" type="slidenum">
              <a:rPr lang="en-US" smtClean="0"/>
              <a:pPr/>
              <a:t>10</a:t>
            </a:fld>
            <a:endParaRPr lang="en-US"/>
          </a:p>
        </p:txBody>
      </p:sp>
    </p:spTree>
    <p:extLst>
      <p:ext uri="{BB962C8B-B14F-4D97-AF65-F5344CB8AC3E}">
        <p14:creationId xmlns:p14="http://schemas.microsoft.com/office/powerpoint/2010/main" val="329094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B2B65-978F-4F2B-BB52-2C9F80607AF1}" type="slidenum">
              <a:rPr lang="en-US"/>
              <a:pPr/>
              <a:t>11</a:t>
            </a:fld>
            <a:endParaRPr lang="en-US"/>
          </a:p>
        </p:txBody>
      </p:sp>
      <p:sp>
        <p:nvSpPr>
          <p:cNvPr id="1623042" name="Rectangle 2"/>
          <p:cNvSpPr>
            <a:spLocks noGrp="1" noRot="1" noChangeAspect="1" noChangeArrowheads="1" noTextEdit="1"/>
          </p:cNvSpPr>
          <p:nvPr>
            <p:ph type="sldImg"/>
          </p:nvPr>
        </p:nvSpPr>
        <p:spPr>
          <a:xfrm>
            <a:off x="685800" y="1143000"/>
            <a:ext cx="5486400" cy="3086100"/>
          </a:xfrm>
          <a:ln/>
        </p:spPr>
      </p:sp>
      <p:sp>
        <p:nvSpPr>
          <p:cNvPr id="162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79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9621959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CBEC0B-4F97-4AD7-AC37-11C4E8B9FE26}"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79308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1911120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09405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62676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20261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545945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4244944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3114548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97215" y="274342"/>
            <a:ext cx="10972800" cy="960122"/>
          </a:xfrm>
        </p:spPr>
        <p:txBody>
          <a:bodyPr>
            <a:normAutofit/>
          </a:bodyPr>
          <a:lstStyle>
            <a:lvl1pPr algn="l">
              <a:lnSpc>
                <a:spcPct val="90000"/>
              </a:lnSpc>
              <a:defRPr sz="1800">
                <a:effectLst>
                  <a:outerShdw blurRad="50800" dist="38100" dir="2700000" algn="tl" rotWithShape="0">
                    <a:prstClr val="black">
                      <a:alpha val="17000"/>
                    </a:prstClr>
                  </a:outerShdw>
                </a:effectLst>
                <a:latin typeface="Arial Black" pitchFamily="34" charset="0"/>
              </a:defRPr>
            </a:lvl1pPr>
          </a:lstStyle>
          <a:p>
            <a:r>
              <a:rPr lang="en-US" dirty="0"/>
              <a:t>Click to edit Master title style</a:t>
            </a:r>
          </a:p>
        </p:txBody>
      </p:sp>
      <p:sp>
        <p:nvSpPr>
          <p:cNvPr id="10" name="Text Placeholder 9"/>
          <p:cNvSpPr>
            <a:spLocks noGrp="1"/>
          </p:cNvSpPr>
          <p:nvPr>
            <p:ph type="body" sz="quarter" idx="11"/>
          </p:nvPr>
        </p:nvSpPr>
        <p:spPr>
          <a:xfrm>
            <a:off x="609661" y="1600223"/>
            <a:ext cx="11094599" cy="4297633"/>
          </a:xfrm>
          <a:effectLst/>
        </p:spPr>
        <p:txBody>
          <a:bodyPr/>
          <a:lstStyle>
            <a:lvl1pPr>
              <a:lnSpc>
                <a:spcPct val="90000"/>
              </a:lnSpc>
              <a:buFont typeface="Arial" pitchFamily="34" charset="0"/>
              <a:buChar char="•"/>
              <a:defRPr>
                <a:solidFill>
                  <a:srgbClr val="075D24"/>
                </a:solidFill>
                <a:effectLst>
                  <a:outerShdw blurRad="38100" dist="12700" dir="2700000" algn="tl">
                    <a:srgbClr val="000000">
                      <a:alpha val="40000"/>
                    </a:srgbClr>
                  </a:outerShdw>
                </a:effectLst>
                <a:latin typeface="Arial" pitchFamily="34" charset="0"/>
                <a:cs typeface="Arial" pitchFamily="34" charset="0"/>
              </a:defRPr>
            </a:lvl1pPr>
            <a:lvl2pPr>
              <a:lnSpc>
                <a:spcPct val="90000"/>
              </a:lnSpc>
              <a:spcBef>
                <a:spcPts val="450"/>
              </a:spcBef>
              <a:buSzPct val="75000"/>
              <a:buFont typeface="Wingdings" pitchFamily="2" charset="2"/>
              <a:buChar char="§"/>
              <a:defRPr>
                <a:latin typeface="Arial" pitchFamily="34" charset="0"/>
                <a:cs typeface="Arial" pitchFamily="34" charset="0"/>
              </a:defRPr>
            </a:lvl2pPr>
            <a:lvl3pPr>
              <a:buFont typeface="Calibri" pitchFamily="34" charset="0"/>
              <a:buChar char="–"/>
              <a:defRPr>
                <a:latin typeface="Arial" pitchFamily="34" charset="0"/>
                <a:cs typeface="Arial" pitchFamily="34" charset="0"/>
              </a:defRPr>
            </a:lvl3pPr>
            <a:lvl4pPr>
              <a:buSzPct val="90000"/>
              <a:buFont typeface="Arial" pitchFamily="34" charset="0"/>
              <a:buChar cha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dingbat.png"/>
          <p:cNvPicPr>
            <a:picLocks noChangeAspect="1"/>
          </p:cNvPicPr>
          <p:nvPr userDrawn="1"/>
        </p:nvPicPr>
        <p:blipFill>
          <a:blip r:embed="rId2" cstate="print"/>
          <a:stretch>
            <a:fillRect/>
          </a:stretch>
        </p:blipFill>
        <p:spPr>
          <a:xfrm>
            <a:off x="421752" y="548640"/>
            <a:ext cx="431747" cy="323810"/>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574752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AA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535710" y="640098"/>
            <a:ext cx="7924713" cy="1143000"/>
          </a:xfrm>
        </p:spPr>
        <p:txBody>
          <a:bodyPr>
            <a:normAutofit/>
          </a:bodyPr>
          <a:lstStyle>
            <a:lvl1pPr>
              <a:defRPr sz="2400">
                <a:solidFill>
                  <a:schemeClr val="bg1"/>
                </a:solidFill>
                <a:latin typeface="Arial Black" pitchFamily="34" charset="0"/>
              </a:defRPr>
            </a:lvl1pPr>
          </a:lstStyle>
          <a:p>
            <a:r>
              <a:rPr lang="en-US" dirty="0"/>
              <a:t>Click to edit Master title style</a:t>
            </a:r>
          </a:p>
        </p:txBody>
      </p:sp>
      <p:sp>
        <p:nvSpPr>
          <p:cNvPr id="7" name="Rectangle 6"/>
          <p:cNvSpPr/>
          <p:nvPr userDrawn="1"/>
        </p:nvSpPr>
        <p:spPr>
          <a:xfrm>
            <a:off x="142505" y="960149"/>
            <a:ext cx="11891159" cy="5832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ooter Placeholder 1"/>
          <p:cNvSpPr txBox="1">
            <a:spLocks/>
          </p:cNvSpPr>
          <p:nvPr userDrawn="1"/>
        </p:nvSpPr>
        <p:spPr>
          <a:xfrm>
            <a:off x="158843" y="6424554"/>
            <a:ext cx="9509656" cy="366427"/>
          </a:xfrm>
          <a:prstGeom prst="rect">
            <a:avLst/>
          </a:prstGeom>
        </p:spPr>
        <p:txBody>
          <a:bodyPr/>
          <a:lstStyle>
            <a:lvl1pPr>
              <a:defRPr lang="en-US" sz="1000" smtClean="0"/>
            </a:lvl1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750" b="0" i="0" u="none" strike="noStrike" kern="1200" cap="none" spc="0" normalizeH="0" baseline="0" noProof="0" dirty="0">
                <a:ln>
                  <a:noFill/>
                </a:ln>
                <a:solidFill>
                  <a:schemeClr val="tx1">
                    <a:lumMod val="50000"/>
                    <a:lumOff val="50000"/>
                  </a:schemeClr>
                </a:solidFill>
                <a:effectLst/>
                <a:uLnTx/>
                <a:uFillTx/>
                <a:latin typeface="Arial" charset="0"/>
                <a:ea typeface="+mn-ea"/>
                <a:cs typeface="+mn-cs"/>
              </a:rPr>
              <a:t>© </a:t>
            </a:r>
            <a:r>
              <a:rPr kumimoji="0" lang="en-US" sz="675" b="0" i="0" u="none" strike="noStrike" kern="1200" cap="none" spc="0" normalizeH="0" baseline="0" noProof="0" dirty="0">
                <a:ln>
                  <a:noFill/>
                </a:ln>
                <a:solidFill>
                  <a:schemeClr val="tx1">
                    <a:lumMod val="50000"/>
                    <a:lumOff val="50000"/>
                  </a:schemeClr>
                </a:solidFill>
                <a:effectLst/>
                <a:uLnTx/>
                <a:uFillTx/>
                <a:latin typeface="Arial" charset="0"/>
                <a:ea typeface="+mn-ea"/>
                <a:cs typeface="+mn-cs"/>
              </a:rPr>
              <a:t>2013 </a:t>
            </a:r>
            <a:r>
              <a:rPr kumimoji="0" lang="en-US" sz="675" b="0" i="0" u="none" strike="noStrike" kern="1200" cap="none" spc="0" normalizeH="0" baseline="0" noProof="0" dirty="0" err="1">
                <a:ln>
                  <a:noFill/>
                </a:ln>
                <a:solidFill>
                  <a:schemeClr val="tx1">
                    <a:lumMod val="50000"/>
                    <a:lumOff val="50000"/>
                  </a:schemeClr>
                </a:solidFill>
                <a:effectLst/>
                <a:uLnTx/>
                <a:uFillTx/>
                <a:latin typeface="Arial" charset="0"/>
                <a:ea typeface="+mn-ea"/>
                <a:cs typeface="+mn-cs"/>
              </a:rPr>
              <a:t>Cengage</a:t>
            </a:r>
            <a:r>
              <a:rPr kumimoji="0" lang="en-US" sz="675" b="0" i="0" u="none" strike="noStrike" kern="1200" cap="none" spc="0" normalizeH="0" baseline="0" noProof="0" dirty="0">
                <a:ln>
                  <a:noFill/>
                </a:ln>
                <a:solidFill>
                  <a:schemeClr val="tx1">
                    <a:lumMod val="50000"/>
                    <a:lumOff val="50000"/>
                  </a:schemeClr>
                </a:solidFill>
                <a:effectLst/>
                <a:uLnTx/>
                <a:uFillTx/>
                <a:latin typeface="Arial" charset="0"/>
                <a:ea typeface="+mn-ea"/>
                <a:cs typeface="+mn-cs"/>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4" name="Rectangle 3"/>
          <p:cNvSpPr/>
          <p:nvPr userDrawn="1"/>
        </p:nvSpPr>
        <p:spPr>
          <a:xfrm>
            <a:off x="2804198" y="137197"/>
            <a:ext cx="9229465" cy="2103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Snip Single Corner Rectangle 4"/>
          <p:cNvSpPr/>
          <p:nvPr userDrawn="1"/>
        </p:nvSpPr>
        <p:spPr>
          <a:xfrm flipH="1">
            <a:off x="134112" y="137199"/>
            <a:ext cx="2926048" cy="2103097"/>
          </a:xfrm>
          <a:prstGeom prst="snip1Rect">
            <a:avLst>
              <a:gd name="adj" fmla="val 33607"/>
            </a:avLst>
          </a:prstGeom>
          <a:solidFill>
            <a:srgbClr val="AFD4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7338400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30659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BEC0B-4F97-4AD7-AC37-11C4E8B9FE26}"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426738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BEC0B-4F97-4AD7-AC37-11C4E8B9FE26}"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326158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BEC0B-4F97-4AD7-AC37-11C4E8B9FE26}" type="datetimeFigureOut">
              <a:rPr lang="en-US" smtClean="0"/>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83682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BEC0B-4F97-4AD7-AC37-11C4E8B9FE26}"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155369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BEC0B-4F97-4AD7-AC37-11C4E8B9FE26}" type="datetimeFigureOut">
              <a:rPr lang="en-US" smtClean="0"/>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34373186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CBEC0B-4F97-4AD7-AC37-11C4E8B9FE26}"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26645811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CBEC0B-4F97-4AD7-AC37-11C4E8B9FE26}"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86F3DD-B568-4806-8608-1F7D646FEACB}" type="slidenum">
              <a:rPr lang="en-US" smtClean="0"/>
              <a:t>‹#›</a:t>
            </a:fld>
            <a:endParaRPr lang="en-US"/>
          </a:p>
        </p:txBody>
      </p:sp>
    </p:spTree>
    <p:extLst>
      <p:ext uri="{BB962C8B-B14F-4D97-AF65-F5344CB8AC3E}">
        <p14:creationId xmlns:p14="http://schemas.microsoft.com/office/powerpoint/2010/main" val="333453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CBEC0B-4F97-4AD7-AC37-11C4E8B9FE26}" type="datetimeFigureOut">
              <a:rPr lang="en-US" smtClean="0"/>
              <a:t>2/16/2024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86F3DD-B568-4806-8608-1F7D646FEACB}" type="slidenum">
              <a:rPr lang="en-US" smtClean="0"/>
              <a:t>‹#›</a:t>
            </a:fld>
            <a:endParaRPr lang="en-US"/>
          </a:p>
        </p:txBody>
      </p:sp>
    </p:spTree>
    <p:extLst>
      <p:ext uri="{BB962C8B-B14F-4D97-AF65-F5344CB8AC3E}">
        <p14:creationId xmlns:p14="http://schemas.microsoft.com/office/powerpoint/2010/main" val="244472917"/>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 id="2147484107" r:id="rId18"/>
    <p:sldLayoutId id="2147484108"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53015" y="5408507"/>
            <a:ext cx="3285967" cy="420564"/>
          </a:xfrm>
          <a:prstGeom prst="rect">
            <a:avLst/>
          </a:prstGeom>
        </p:spPr>
        <p:txBody>
          <a:bodyPr wrap="square">
            <a:spAutoFit/>
          </a:bodyPr>
          <a:lstStyle/>
          <a:p>
            <a:pPr algn="ctr"/>
            <a:r>
              <a:rPr lang="en-US" sz="2133" b="1" dirty="0">
                <a:solidFill>
                  <a:schemeClr val="tx2"/>
                </a:solidFill>
                <a:latin typeface="Times New Roman" panose="02020603050405020304" pitchFamily="18" charset="0"/>
                <a:cs typeface="Times New Roman" panose="02020603050405020304" pitchFamily="18" charset="0"/>
              </a:rPr>
              <a:t>Credits: 04, Hours: 56 </a:t>
            </a:r>
          </a:p>
        </p:txBody>
      </p:sp>
      <p:sp>
        <p:nvSpPr>
          <p:cNvPr id="9" name="Slide Number Placeholder 8"/>
          <p:cNvSpPr>
            <a:spLocks noGrp="1"/>
          </p:cNvSpPr>
          <p:nvPr>
            <p:ph type="sldNum" sz="quarter" idx="12"/>
          </p:nvPr>
        </p:nvSpPr>
        <p:spPr/>
        <p:txBody>
          <a:bodyPr/>
          <a:lstStyle/>
          <a:p>
            <a:fld id="{B71B17B0-5B19-40B5-B5BA-1EF0E4D447D9}" type="slidenum">
              <a:rPr lang="en-IN" smtClean="0">
                <a:solidFill>
                  <a:schemeClr val="bg1"/>
                </a:solidFill>
                <a:latin typeface="Times New Roman" panose="02020603050405020304" pitchFamily="18" charset="0"/>
                <a:cs typeface="Times New Roman" panose="02020603050405020304" pitchFamily="18" charset="0"/>
              </a:rPr>
              <a:pPr/>
              <a:t>1</a:t>
            </a:fld>
            <a:endParaRPr lang="en-IN">
              <a:solidFill>
                <a:schemeClr val="bg1"/>
              </a:solidFill>
              <a:latin typeface="Times New Roman" panose="02020603050405020304" pitchFamily="18" charset="0"/>
              <a:cs typeface="Times New Roman" panose="02020603050405020304" pitchFamily="18" charset="0"/>
            </a:endParaRPr>
          </a:p>
        </p:txBody>
      </p:sp>
      <p:pic>
        <p:nvPicPr>
          <p:cNvPr id="1026" name="Picture 2" descr="Indian Institute of Information Technology, Luckn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1403" y="0"/>
            <a:ext cx="1085054" cy="9750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F66AA8F-3BCF-3220-2ACE-ED55D100015D}"/>
              </a:ext>
            </a:extLst>
          </p:cNvPr>
          <p:cNvSpPr/>
          <p:nvPr/>
        </p:nvSpPr>
        <p:spPr>
          <a:xfrm>
            <a:off x="-125128" y="3429000"/>
            <a:ext cx="12317127" cy="1200329"/>
          </a:xfrm>
          <a:prstGeom prst="rect">
            <a:avLst/>
          </a:prstGeom>
        </p:spPr>
        <p:txBody>
          <a:bodyPr wrap="square">
            <a:spAutoFit/>
          </a:bodyPr>
          <a:lstStyle/>
          <a:p>
            <a:pPr algn="ctr"/>
            <a:endParaRPr lang="en-US" sz="2400" b="1" dirty="0">
              <a:solidFill>
                <a:schemeClr val="tx2"/>
              </a:solidFill>
              <a:latin typeface="Times New Roman" panose="02020603050405020304" pitchFamily="18" charset="0"/>
              <a:cs typeface="Times New Roman" panose="02020603050405020304" pitchFamily="18" charset="0"/>
            </a:endParaRPr>
          </a:p>
          <a:p>
            <a:pPr algn="ctr"/>
            <a:r>
              <a:rPr lang="en-US" sz="2400" b="1" dirty="0" err="1">
                <a:solidFill>
                  <a:schemeClr val="tx2"/>
                </a:solidFill>
                <a:latin typeface="Times New Roman" panose="02020603050405020304" pitchFamily="18" charset="0"/>
                <a:cs typeface="Times New Roman" panose="02020603050405020304" pitchFamily="18" charset="0"/>
              </a:rPr>
              <a:t>B.Tech</a:t>
            </a:r>
            <a:r>
              <a:rPr lang="en-US" sz="2400" b="1" dirty="0">
                <a:solidFill>
                  <a:schemeClr val="tx2"/>
                </a:solidFill>
                <a:latin typeface="Times New Roman" panose="02020603050405020304" pitchFamily="18" charset="0"/>
                <a:cs typeface="Times New Roman" panose="02020603050405020304" pitchFamily="18" charset="0"/>
              </a:rPr>
              <a:t> (CSB) </a:t>
            </a:r>
            <a:r>
              <a:rPr lang="en-US" sz="2400" b="1" dirty="0" err="1">
                <a:solidFill>
                  <a:schemeClr val="tx2"/>
                </a:solidFill>
                <a:latin typeface="Times New Roman" panose="02020603050405020304" pitchFamily="18" charset="0"/>
                <a:cs typeface="Times New Roman" panose="02020603050405020304" pitchFamily="18" charset="0"/>
              </a:rPr>
              <a:t>VIIth</a:t>
            </a:r>
            <a:r>
              <a:rPr lang="en-US" sz="2400" b="1" dirty="0">
                <a:solidFill>
                  <a:schemeClr val="tx2"/>
                </a:solidFill>
                <a:latin typeface="Times New Roman" panose="02020603050405020304" pitchFamily="18" charset="0"/>
                <a:cs typeface="Times New Roman" panose="02020603050405020304" pitchFamily="18" charset="0"/>
              </a:rPr>
              <a:t> Semester &amp; M.Sc. Economics and Management Semester II</a:t>
            </a:r>
            <a:endParaRPr lang="en-IN" sz="2400" dirty="0">
              <a:solidFill>
                <a:schemeClr val="tx2"/>
              </a:solidFill>
              <a:latin typeface="Times New Roman" panose="02020603050405020304" pitchFamily="18" charset="0"/>
              <a:cs typeface="Times New Roman" panose="02020603050405020304" pitchFamily="18" charset="0"/>
            </a:endParaRPr>
          </a:p>
          <a:p>
            <a:pPr algn="ctr"/>
            <a:r>
              <a:rPr lang="en-US" sz="2400" b="1" dirty="0">
                <a:solidFill>
                  <a:schemeClr val="tx2"/>
                </a:solidFill>
                <a:latin typeface="Times New Roman" panose="02020603050405020304" pitchFamily="18" charset="0"/>
                <a:cs typeface="Times New Roman" panose="02020603050405020304" pitchFamily="18" charset="0"/>
              </a:rPr>
              <a:t>Term: 2023-2024</a:t>
            </a:r>
            <a:endParaRPr lang="en-IN" sz="2400" b="1"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1B1725A-500E-A44A-57F1-2FE3CBEE2EFA}"/>
              </a:ext>
            </a:extLst>
          </p:cNvPr>
          <p:cNvSpPr>
            <a:spLocks noGrp="1"/>
          </p:cNvSpPr>
          <p:nvPr>
            <p:ph type="dt" sz="half" idx="10"/>
          </p:nvPr>
        </p:nvSpPr>
        <p:spPr/>
        <p:txBody>
          <a:bodyPr/>
          <a:lstStyle/>
          <a:p>
            <a:fld id="{E432766D-1479-4E0C-9B2B-22F8CBA4DD7B}" type="datetime1">
              <a:rPr lang="en-US" smtClean="0"/>
              <a:t>2/16/2024</a:t>
            </a:fld>
            <a:endParaRPr lang="en-US"/>
          </a:p>
        </p:txBody>
      </p:sp>
      <p:pic>
        <p:nvPicPr>
          <p:cNvPr id="3" name="Picture 2">
            <a:extLst>
              <a:ext uri="{FF2B5EF4-FFF2-40B4-BE49-F238E27FC236}">
                <a16:creationId xmlns:a16="http://schemas.microsoft.com/office/drawing/2014/main" id="{322E911E-2FEA-46F1-AD6D-B7ECA919A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712" y="2081179"/>
            <a:ext cx="4375598" cy="1307306"/>
          </a:xfrm>
          <a:prstGeom prst="rect">
            <a:avLst/>
          </a:prstGeom>
        </p:spPr>
      </p:pic>
      <p:sp>
        <p:nvSpPr>
          <p:cNvPr id="8" name="TextBox 7">
            <a:extLst>
              <a:ext uri="{FF2B5EF4-FFF2-40B4-BE49-F238E27FC236}">
                <a16:creationId xmlns:a16="http://schemas.microsoft.com/office/drawing/2014/main" id="{6E66ECDE-0FD2-D619-5B48-2D92CC08C3A6}"/>
              </a:ext>
            </a:extLst>
          </p:cNvPr>
          <p:cNvSpPr txBox="1"/>
          <p:nvPr/>
        </p:nvSpPr>
        <p:spPr>
          <a:xfrm>
            <a:off x="478736" y="1037825"/>
            <a:ext cx="10953550" cy="707886"/>
          </a:xfrm>
          <a:prstGeom prst="rect">
            <a:avLst/>
          </a:prstGeom>
          <a:noFill/>
        </p:spPr>
        <p:txBody>
          <a:bodyPr wrap="square">
            <a:spAutoFit/>
          </a:bodyPr>
          <a:lstStyle/>
          <a:p>
            <a:pPr algn="ctr"/>
            <a:r>
              <a:rPr lang="en-IN" sz="2000" b="1"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Indian Institute of Information Technology, Lucknow</a:t>
            </a:r>
            <a:endParaRPr lang="en-IN" b="1"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algn="ctr"/>
            <a:r>
              <a:rPr lang="en-IN" sz="2000" b="1"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(An Institute of National Importance by Act of Parliament)</a:t>
            </a:r>
            <a:endParaRPr lang="en-IN" b="1"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1699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916802" y="116409"/>
            <a:ext cx="8229600" cy="720092"/>
          </a:xfrm>
        </p:spPr>
        <p:txBody>
          <a:bodyPr>
            <a:normAutofit/>
          </a:bodyPr>
          <a:lstStyle/>
          <a:p>
            <a:r>
              <a:rPr lang="en-US" sz="2000" b="1" dirty="0">
                <a:latin typeface="Times New Roman" panose="02020603050405020304" pitchFamily="18" charset="0"/>
                <a:cs typeface="Times New Roman" panose="02020603050405020304" pitchFamily="18" charset="0"/>
              </a:rPr>
              <a:t>An overall framework of HR activities.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1369675" y="5349875"/>
            <a:ext cx="822325" cy="204788"/>
          </a:xfrm>
          <a:prstGeom prst="rect">
            <a:avLst/>
          </a:prstGeom>
        </p:spPr>
        <p:txBody>
          <a:bodyPr/>
          <a:lstStyle/>
          <a:p>
            <a:r>
              <a:rPr lang="en-US"/>
              <a:t>1–</a:t>
            </a:r>
            <a:fld id="{B14409B9-85A2-4C76-93D0-31A85ED5A3FF}" type="slidenum">
              <a:rPr lang="en-US" smtClean="0"/>
              <a:pPr/>
              <a:t>10</a:t>
            </a:fld>
            <a:endParaRPr lang="en-US"/>
          </a:p>
        </p:txBody>
      </p:sp>
      <p:pic>
        <p:nvPicPr>
          <p:cNvPr id="7" name="Picture 6" descr="Fig1-1.png"/>
          <p:cNvPicPr>
            <a:picLocks noChangeAspect="1"/>
          </p:cNvPicPr>
          <p:nvPr/>
        </p:nvPicPr>
        <p:blipFill>
          <a:blip r:embed="rId3" cstate="print"/>
          <a:stretch>
            <a:fillRect/>
          </a:stretch>
        </p:blipFill>
        <p:spPr>
          <a:xfrm>
            <a:off x="0" y="836501"/>
            <a:ext cx="12192000" cy="6221122"/>
          </a:xfrm>
          <a:prstGeom prst="rect">
            <a:avLst/>
          </a:prstGeom>
        </p:spPr>
      </p:pic>
    </p:spTree>
    <p:extLst>
      <p:ext uri="{BB962C8B-B14F-4D97-AF65-F5344CB8AC3E}">
        <p14:creationId xmlns:p14="http://schemas.microsoft.com/office/powerpoint/2010/main" val="32427546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2022" name="Rectangle 6"/>
          <p:cNvSpPr>
            <a:spLocks noGrp="1" noChangeArrowheads="1"/>
          </p:cNvSpPr>
          <p:nvPr>
            <p:ph type="title"/>
          </p:nvPr>
        </p:nvSpPr>
        <p:spPr>
          <a:xfrm>
            <a:off x="0" y="109968"/>
            <a:ext cx="12192000" cy="1487011"/>
          </a:xfrm>
        </p:spPr>
        <p:txBody>
          <a:bodyPr>
            <a:no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Competitive Challenges and Human Resources Management</a:t>
            </a:r>
          </a:p>
        </p:txBody>
      </p:sp>
      <p:sp>
        <p:nvSpPr>
          <p:cNvPr id="1622023" name="Rectangle 7"/>
          <p:cNvSpPr>
            <a:spLocks noGrp="1" noChangeArrowheads="1"/>
          </p:cNvSpPr>
          <p:nvPr>
            <p:ph type="body" sz="quarter" idx="11"/>
          </p:nvPr>
        </p:nvSpPr>
        <p:spPr>
          <a:xfrm>
            <a:off x="1120462" y="1429555"/>
            <a:ext cx="10959921" cy="4777716"/>
          </a:xfrm>
        </p:spPr>
        <p:txBody>
          <a:bodyPr>
            <a:noAutofit/>
          </a:bodyPr>
          <a:lstStyle/>
          <a:p>
            <a:r>
              <a:rPr lang="en-US" dirty="0">
                <a:latin typeface="Times New Roman" panose="02020603050405020304" pitchFamily="18" charset="0"/>
                <a:cs typeface="Times New Roman" panose="02020603050405020304" pitchFamily="18" charset="0"/>
              </a:rPr>
              <a:t>Top challenges include:</a:t>
            </a:r>
          </a:p>
          <a:p>
            <a:pPr lvl="1">
              <a:spcAft>
                <a:spcPts val="150"/>
              </a:spcAft>
            </a:pPr>
            <a:r>
              <a:rPr lang="en-US" sz="2400" dirty="0">
                <a:latin typeface="Times New Roman" panose="02020603050405020304" pitchFamily="18" charset="0"/>
                <a:cs typeface="Times New Roman" panose="02020603050405020304" pitchFamily="18" charset="0"/>
              </a:rPr>
              <a:t>Responding Strategically to Changes in the Marketplace</a:t>
            </a:r>
          </a:p>
          <a:p>
            <a:pPr lvl="1">
              <a:spcAft>
                <a:spcPts val="150"/>
              </a:spcAft>
            </a:pPr>
            <a:r>
              <a:rPr lang="en-US" sz="2400" dirty="0">
                <a:latin typeface="Times New Roman" panose="02020603050405020304" pitchFamily="18" charset="0"/>
                <a:cs typeface="Times New Roman" panose="02020603050405020304" pitchFamily="18" charset="0"/>
              </a:rPr>
              <a:t>Competing, Recruiting, and Staffing Globally</a:t>
            </a:r>
          </a:p>
          <a:p>
            <a:pPr lvl="1">
              <a:spcAft>
                <a:spcPts val="150"/>
              </a:spcAft>
            </a:pPr>
            <a:r>
              <a:rPr lang="en-US" sz="2400" dirty="0">
                <a:latin typeface="Times New Roman" panose="02020603050405020304" pitchFamily="18" charset="0"/>
                <a:cs typeface="Times New Roman" panose="02020603050405020304" pitchFamily="18" charset="0"/>
              </a:rPr>
              <a:t>Setting and Achieving Corporate Social Responsibility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Sustainability Goals</a:t>
            </a:r>
          </a:p>
          <a:p>
            <a:pPr lvl="1">
              <a:spcAft>
                <a:spcPts val="150"/>
              </a:spcAft>
            </a:pPr>
            <a:r>
              <a:rPr lang="en-US" sz="2400" dirty="0">
                <a:latin typeface="Times New Roman" panose="02020603050405020304" pitchFamily="18" charset="0"/>
                <a:cs typeface="Times New Roman" panose="02020603050405020304" pitchFamily="18" charset="0"/>
              </a:rPr>
              <a:t>Advancing HRM with Technology</a:t>
            </a:r>
          </a:p>
          <a:p>
            <a:pPr lvl="1">
              <a:spcAft>
                <a:spcPts val="150"/>
              </a:spcAft>
            </a:pPr>
            <a:r>
              <a:rPr lang="en-US" sz="2400" dirty="0">
                <a:latin typeface="Times New Roman" panose="02020603050405020304" pitchFamily="18" charset="0"/>
                <a:cs typeface="Times New Roman" panose="02020603050405020304" pitchFamily="18" charset="0"/>
              </a:rPr>
              <a:t>Containing Costs While Retaining Top Talent and Maximizing Productivity</a:t>
            </a:r>
          </a:p>
          <a:p>
            <a:pPr lvl="1">
              <a:spcAft>
                <a:spcPts val="150"/>
              </a:spcAft>
            </a:pPr>
            <a:r>
              <a:rPr lang="en-US" sz="2400" dirty="0">
                <a:latin typeface="Times New Roman" panose="02020603050405020304" pitchFamily="18" charset="0"/>
                <a:cs typeface="Times New Roman" panose="02020603050405020304" pitchFamily="18" charset="0"/>
              </a:rPr>
              <a:t>Responding to the Demographic and Diversity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Challenges of the Workforce</a:t>
            </a:r>
          </a:p>
          <a:p>
            <a:pPr lvl="1">
              <a:spcAft>
                <a:spcPts val="150"/>
              </a:spcAft>
            </a:pPr>
            <a:r>
              <a:rPr lang="en-US" sz="2400" dirty="0">
                <a:latin typeface="Times New Roman" panose="02020603050405020304" pitchFamily="18" charset="0"/>
                <a:cs typeface="Times New Roman" panose="02020603050405020304" pitchFamily="18" charset="0"/>
              </a:rPr>
              <a:t>Adapting to Educational and Cultural Shifts Affecting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Workforce</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F6BB1B79-DA0A-4AAC-BCC1-35EEF742AAE3}" type="slidenum">
              <a:rPr lang="en-US"/>
              <a:pPr/>
              <a:t>11</a:t>
            </a:fld>
            <a:endParaRPr lang="en-US"/>
          </a:p>
        </p:txBody>
      </p:sp>
    </p:spTree>
    <p:extLst>
      <p:ext uri="{BB962C8B-B14F-4D97-AF65-F5344CB8AC3E}">
        <p14:creationId xmlns:p14="http://schemas.microsoft.com/office/powerpoint/2010/main" val="108310227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864692" y="220254"/>
            <a:ext cx="10327308" cy="720092"/>
          </a:xfrm>
        </p:spPr>
        <p:txBody>
          <a:bodyPr>
            <a:no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Challenge 1: Responding Strategically to Changes in the Marketplace</a:t>
            </a:r>
          </a:p>
        </p:txBody>
      </p:sp>
      <p:sp>
        <p:nvSpPr>
          <p:cNvPr id="1624071" name="Rectangle 7"/>
          <p:cNvSpPr>
            <a:spLocks noGrp="1" noChangeArrowheads="1"/>
          </p:cNvSpPr>
          <p:nvPr>
            <p:ph type="body" sz="quarter" idx="11"/>
          </p:nvPr>
        </p:nvSpPr>
        <p:spPr>
          <a:xfrm>
            <a:off x="2347051" y="1254269"/>
            <a:ext cx="8320949" cy="2346672"/>
          </a:xfrm>
        </p:spPr>
        <p:txBody>
          <a:bodyPr/>
          <a:lstStyle/>
          <a:p>
            <a:pPr>
              <a:lnSpc>
                <a:spcPct val="90000"/>
              </a:lnSpc>
            </a:pPr>
            <a:r>
              <a:rPr lang="en-US" dirty="0"/>
              <a:t>Human Resources Managers and </a:t>
            </a:r>
            <a:br>
              <a:rPr lang="en-US" dirty="0"/>
            </a:br>
            <a:r>
              <a:rPr lang="en-US" dirty="0"/>
              <a:t>Business Strategy</a:t>
            </a:r>
          </a:p>
          <a:p>
            <a:pPr lvl="1"/>
            <a:r>
              <a:rPr lang="en-US" dirty="0"/>
              <a:t>From administrative tasks to strategic partners.</a:t>
            </a:r>
          </a:p>
          <a:p>
            <a:pPr lvl="1"/>
            <a:r>
              <a:rPr lang="en-US" dirty="0"/>
              <a:t>Human resources managers need an intimate understanding of their firms’ competitive business operations and strategies. They need to understand…..</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37E9DF8D-ECC7-496F-B047-41CF5240C050}" type="slidenum">
              <a:rPr lang="en-US" smtClean="0"/>
              <a:pPr/>
              <a:t>12</a:t>
            </a:fld>
            <a:endParaRPr lang="en-US"/>
          </a:p>
        </p:txBody>
      </p:sp>
      <p:sp>
        <p:nvSpPr>
          <p:cNvPr id="11" name="TextBox 10"/>
          <p:cNvSpPr txBox="1"/>
          <p:nvPr/>
        </p:nvSpPr>
        <p:spPr>
          <a:xfrm>
            <a:off x="3170274" y="3942392"/>
            <a:ext cx="2800895" cy="1015663"/>
          </a:xfrm>
          <a:prstGeom prst="rect">
            <a:avLst/>
          </a:prstGeom>
          <a:noFill/>
        </p:spPr>
        <p:txBody>
          <a:bodyPr wrap="none" rtlCol="0">
            <a:spAutoFit/>
          </a:bodyPr>
          <a:lstStyle/>
          <a:p>
            <a:pPr marL="257175" indent="-257175">
              <a:buFont typeface="Arial" pitchFamily="34" charset="0"/>
              <a:buChar char="•"/>
            </a:pPr>
            <a:r>
              <a:rPr lang="en-US" sz="1500" b="1" dirty="0">
                <a:solidFill>
                  <a:srgbClr val="086B2A"/>
                </a:solidFill>
                <a:latin typeface="Arial" pitchFamily="34" charset="0"/>
                <a:cs typeface="Arial" pitchFamily="34" charset="0"/>
              </a:rPr>
              <a:t>Total quality management</a:t>
            </a:r>
          </a:p>
          <a:p>
            <a:pPr marL="257175" indent="-257175">
              <a:buFont typeface="Arial" pitchFamily="34" charset="0"/>
              <a:buChar char="•"/>
            </a:pPr>
            <a:r>
              <a:rPr lang="en-US" sz="1500" b="1" dirty="0">
                <a:solidFill>
                  <a:srgbClr val="086B2A"/>
                </a:solidFill>
                <a:latin typeface="Arial" pitchFamily="34" charset="0"/>
                <a:cs typeface="Arial" pitchFamily="34" charset="0"/>
              </a:rPr>
              <a:t>Reengineering</a:t>
            </a:r>
          </a:p>
          <a:p>
            <a:pPr marL="257175" indent="-257175">
              <a:buFont typeface="Arial" pitchFamily="34" charset="0"/>
              <a:buChar char="•"/>
            </a:pPr>
            <a:r>
              <a:rPr lang="en-US" sz="1500" b="1" dirty="0">
                <a:solidFill>
                  <a:srgbClr val="086B2A"/>
                </a:solidFill>
                <a:latin typeface="Arial" pitchFamily="34" charset="0"/>
                <a:cs typeface="Arial" pitchFamily="34" charset="0"/>
              </a:rPr>
              <a:t>Downsizing</a:t>
            </a:r>
          </a:p>
          <a:p>
            <a:pPr marL="257175" indent="-257175">
              <a:buFont typeface="Arial" pitchFamily="34" charset="0"/>
              <a:buChar char="•"/>
            </a:pPr>
            <a:r>
              <a:rPr lang="en-US" sz="1500" b="1" dirty="0">
                <a:solidFill>
                  <a:srgbClr val="086B2A"/>
                </a:solidFill>
                <a:latin typeface="Arial" pitchFamily="34" charset="0"/>
                <a:cs typeface="Arial" pitchFamily="34" charset="0"/>
              </a:rPr>
              <a:t>Outsourcing</a:t>
            </a:r>
          </a:p>
        </p:txBody>
      </p:sp>
      <p:sp>
        <p:nvSpPr>
          <p:cNvPr id="13" name="TextBox 12"/>
          <p:cNvSpPr txBox="1"/>
          <p:nvPr/>
        </p:nvSpPr>
        <p:spPr>
          <a:xfrm>
            <a:off x="6360621" y="3951055"/>
            <a:ext cx="2390398" cy="1015663"/>
          </a:xfrm>
          <a:prstGeom prst="rect">
            <a:avLst/>
          </a:prstGeom>
          <a:noFill/>
        </p:spPr>
        <p:txBody>
          <a:bodyPr wrap="none" rtlCol="0">
            <a:spAutoFit/>
          </a:bodyPr>
          <a:lstStyle/>
          <a:p>
            <a:pPr marL="257175" indent="-257175">
              <a:buFont typeface="Arial" pitchFamily="34" charset="0"/>
              <a:buChar char="•"/>
            </a:pPr>
            <a:r>
              <a:rPr lang="en-US" sz="1500" b="1" dirty="0">
                <a:solidFill>
                  <a:srgbClr val="086B2A"/>
                </a:solidFill>
                <a:latin typeface="Arial" pitchFamily="34" charset="0"/>
                <a:cs typeface="Arial" pitchFamily="34" charset="0"/>
              </a:rPr>
              <a:t>Change management</a:t>
            </a:r>
          </a:p>
          <a:p>
            <a:pPr marL="257175" indent="-257175">
              <a:buFont typeface="Arial" pitchFamily="34" charset="0"/>
              <a:buChar char="•"/>
            </a:pPr>
            <a:r>
              <a:rPr lang="en-US" sz="1500" b="1" dirty="0">
                <a:solidFill>
                  <a:srgbClr val="086B2A"/>
                </a:solidFill>
                <a:latin typeface="Arial" pitchFamily="34" charset="0"/>
                <a:cs typeface="Arial" pitchFamily="34" charset="0"/>
              </a:rPr>
              <a:t>Reactive change</a:t>
            </a:r>
          </a:p>
          <a:p>
            <a:pPr marL="257175" indent="-257175">
              <a:buFont typeface="Arial" pitchFamily="34" charset="0"/>
              <a:buChar char="•"/>
            </a:pPr>
            <a:r>
              <a:rPr lang="en-US" sz="1500" b="1" dirty="0">
                <a:solidFill>
                  <a:srgbClr val="086B2A"/>
                </a:solidFill>
                <a:latin typeface="Arial" pitchFamily="34" charset="0"/>
                <a:cs typeface="Arial" pitchFamily="34" charset="0"/>
              </a:rPr>
              <a:t>Proactive change</a:t>
            </a:r>
          </a:p>
          <a:p>
            <a:pPr marL="257175" indent="-257175">
              <a:buFont typeface="Arial" pitchFamily="34" charset="0"/>
              <a:buChar char="•"/>
            </a:pPr>
            <a:r>
              <a:rPr lang="en-US" sz="1500" b="1" dirty="0">
                <a:solidFill>
                  <a:srgbClr val="086B2A"/>
                </a:solidFill>
                <a:latin typeface="Arial" pitchFamily="34" charset="0"/>
                <a:cs typeface="Arial" pitchFamily="34" charset="0"/>
              </a:rPr>
              <a:t>Six Sigma</a:t>
            </a:r>
          </a:p>
        </p:txBody>
      </p:sp>
      <p:sp>
        <p:nvSpPr>
          <p:cNvPr id="12" name="TextBox 11"/>
          <p:cNvSpPr txBox="1"/>
          <p:nvPr/>
        </p:nvSpPr>
        <p:spPr>
          <a:xfrm>
            <a:off x="5547367" y="5280641"/>
            <a:ext cx="1226618" cy="323165"/>
          </a:xfrm>
          <a:prstGeom prst="rect">
            <a:avLst/>
          </a:prstGeom>
          <a:noFill/>
        </p:spPr>
        <p:txBody>
          <a:bodyPr wrap="none" rtlCol="0">
            <a:spAutoFit/>
          </a:bodyPr>
          <a:lstStyle/>
          <a:p>
            <a:r>
              <a:rPr lang="en-US" sz="1500" b="1" dirty="0"/>
              <a:t>And more….</a:t>
            </a:r>
          </a:p>
        </p:txBody>
      </p:sp>
    </p:spTree>
    <p:extLst>
      <p:ext uri="{BB962C8B-B14F-4D97-AF65-F5344CB8AC3E}">
        <p14:creationId xmlns:p14="http://schemas.microsoft.com/office/powerpoint/2010/main" val="415209466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9"/>
          <p:cNvSpPr>
            <a:spLocks noGrp="1"/>
          </p:cNvSpPr>
          <p:nvPr>
            <p:ph type="title"/>
          </p:nvPr>
        </p:nvSpPr>
        <p:spPr>
          <a:xfrm>
            <a:off x="1607714" y="264516"/>
            <a:ext cx="10584286" cy="720092"/>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Challenge 1: Responding Strategically to Changes in the Marketplace (cont.)</a:t>
            </a:r>
          </a:p>
        </p:txBody>
      </p:sp>
      <p:sp>
        <p:nvSpPr>
          <p:cNvPr id="1642501" name="Rectangle 5"/>
          <p:cNvSpPr>
            <a:spLocks noGrp="1" noChangeArrowheads="1"/>
          </p:cNvSpPr>
          <p:nvPr>
            <p:ph type="body" sz="quarter" idx="11"/>
          </p:nvPr>
        </p:nvSpPr>
        <p:spPr>
          <a:xfrm>
            <a:off x="2528554" y="2057417"/>
            <a:ext cx="7773641" cy="3223225"/>
          </a:xfrm>
        </p:spPr>
        <p:txBody>
          <a:bodyPr>
            <a:noAutofit/>
          </a:bodyPr>
          <a:lstStyle/>
          <a:p>
            <a:r>
              <a:rPr lang="en-US" dirty="0"/>
              <a:t>Total Quality Management (TQM)</a:t>
            </a:r>
          </a:p>
          <a:p>
            <a:pPr lvl="1"/>
            <a:r>
              <a:rPr lang="en-US" sz="1650" dirty="0"/>
              <a:t>A set of principles and practices whose core ideas include understanding customer needs, doing things right the first time, and striving for continuous improvement.</a:t>
            </a:r>
          </a:p>
          <a:p>
            <a:r>
              <a:rPr lang="en-US" dirty="0"/>
              <a:t>Six Sigma</a:t>
            </a:r>
          </a:p>
          <a:p>
            <a:pPr lvl="1">
              <a:spcAft>
                <a:spcPts val="900"/>
              </a:spcAft>
            </a:pPr>
            <a:r>
              <a:rPr lang="en-US" sz="1650" dirty="0"/>
              <a:t>A process used to translate customer needs into a set of optimal tasks that are performed in concert with one another.</a:t>
            </a:r>
          </a:p>
          <a:p>
            <a:pPr lvl="2"/>
            <a:r>
              <a:rPr lang="en-US" dirty="0"/>
              <a:t>HR facilitates organizational development of Six Sigma.</a:t>
            </a:r>
          </a:p>
          <a:p>
            <a:pPr lvl="2"/>
            <a:r>
              <a:rPr lang="en-US" dirty="0"/>
              <a:t>HR helps balance the opposing needs for order and control with the needs for growth and creativity.</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dirty="0"/>
              <a:t>1–</a:t>
            </a:r>
            <a:fld id="{10C67E6C-58DC-482C-8338-1581C4811EA0}" type="slidenum">
              <a:rPr lang="en-US"/>
              <a:pPr/>
              <a:t>13</a:t>
            </a:fld>
            <a:endParaRPr lang="en-US" dirty="0"/>
          </a:p>
        </p:txBody>
      </p:sp>
    </p:spTree>
    <p:extLst>
      <p:ext uri="{BB962C8B-B14F-4D97-AF65-F5344CB8AC3E}">
        <p14:creationId xmlns:p14="http://schemas.microsoft.com/office/powerpoint/2010/main" val="57442768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p:cNvSpPr>
            <a:spLocks noGrp="1"/>
          </p:cNvSpPr>
          <p:nvPr>
            <p:ph type="title"/>
          </p:nvPr>
        </p:nvSpPr>
        <p:spPr>
          <a:xfrm>
            <a:off x="1691427" y="303152"/>
            <a:ext cx="10500573" cy="720092"/>
          </a:xfrm>
        </p:spPr>
        <p:txBody>
          <a:bodyPr>
            <a:no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Challenge 1: Responding Strategically to Changes in the Marketplace (cont.)</a:t>
            </a:r>
          </a:p>
        </p:txBody>
      </p:sp>
      <p:sp>
        <p:nvSpPr>
          <p:cNvPr id="1644549" name="Rectangle 5"/>
          <p:cNvSpPr>
            <a:spLocks noGrp="1" noChangeArrowheads="1"/>
          </p:cNvSpPr>
          <p:nvPr>
            <p:ph type="body" sz="quarter" idx="11"/>
          </p:nvPr>
        </p:nvSpPr>
        <p:spPr>
          <a:xfrm>
            <a:off x="2837647" y="2057417"/>
            <a:ext cx="7830355" cy="3223225"/>
          </a:xfrm>
        </p:spPr>
        <p:txBody>
          <a:bodyPr>
            <a:noAutofit/>
          </a:bodyPr>
          <a:lstStyle/>
          <a:p>
            <a:r>
              <a:rPr lang="en-US" sz="2100" dirty="0">
                <a:latin typeface="Times New Roman" panose="02020603050405020304" pitchFamily="18" charset="0"/>
                <a:cs typeface="Times New Roman" panose="02020603050405020304" pitchFamily="18" charset="0"/>
              </a:rPr>
              <a:t>Reengineering and HRM</a:t>
            </a:r>
          </a:p>
          <a:p>
            <a:pPr lvl="1"/>
            <a:r>
              <a:rPr lang="en-US" sz="2100" dirty="0">
                <a:latin typeface="Times New Roman" panose="02020603050405020304" pitchFamily="18" charset="0"/>
                <a:cs typeface="Times New Roman" panose="02020603050405020304" pitchFamily="18" charset="0"/>
              </a:rPr>
              <a:t>Fundamental rethinking and radical redesign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of business processes to achieve dramatic improvements in cost, quality, service, and speed.</a:t>
            </a:r>
          </a:p>
          <a:p>
            <a:pPr lvl="2">
              <a:lnSpc>
                <a:spcPct val="90000"/>
              </a:lnSpc>
            </a:pPr>
            <a:r>
              <a:rPr lang="en-US" sz="2100" dirty="0">
                <a:latin typeface="Times New Roman" panose="02020603050405020304" pitchFamily="18" charset="0"/>
                <a:cs typeface="Times New Roman" panose="02020603050405020304" pitchFamily="18" charset="0"/>
              </a:rPr>
              <a:t>Requires that managers create an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environment or change.</a:t>
            </a:r>
          </a:p>
          <a:p>
            <a:pPr lvl="2">
              <a:lnSpc>
                <a:spcPct val="90000"/>
              </a:lnSpc>
            </a:pPr>
            <a:r>
              <a:rPr lang="en-US" sz="2100" dirty="0">
                <a:latin typeface="Times New Roman" panose="02020603050405020304" pitchFamily="18" charset="0"/>
                <a:cs typeface="Times New Roman" panose="02020603050405020304" pitchFamily="18" charset="0"/>
              </a:rPr>
              <a:t>Depends on effective leadership and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communication processes.</a:t>
            </a:r>
          </a:p>
          <a:p>
            <a:pPr lvl="2">
              <a:lnSpc>
                <a:spcPct val="90000"/>
              </a:lnSpc>
            </a:pPr>
            <a:r>
              <a:rPr lang="en-US" sz="2100" dirty="0">
                <a:latin typeface="Times New Roman" panose="02020603050405020304" pitchFamily="18" charset="0"/>
                <a:cs typeface="Times New Roman" panose="02020603050405020304" pitchFamily="18" charset="0"/>
              </a:rPr>
              <a:t>Requires that administrative systems be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reviewed and modified.</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0EF05BAC-F505-40B5-A6C0-CD34C3027DE8}" type="slidenum">
              <a:rPr lang="en-US"/>
              <a:pPr/>
              <a:t>14</a:t>
            </a:fld>
            <a:endParaRPr lang="en-US"/>
          </a:p>
        </p:txBody>
      </p:sp>
    </p:spTree>
    <p:extLst>
      <p:ext uri="{BB962C8B-B14F-4D97-AF65-F5344CB8AC3E}">
        <p14:creationId xmlns:p14="http://schemas.microsoft.com/office/powerpoint/2010/main" val="235229090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9"/>
          <p:cNvSpPr>
            <a:spLocks noGrp="1"/>
          </p:cNvSpPr>
          <p:nvPr>
            <p:ph type="title"/>
          </p:nvPr>
        </p:nvSpPr>
        <p:spPr>
          <a:xfrm>
            <a:off x="1543318" y="238758"/>
            <a:ext cx="10648681" cy="720092"/>
          </a:xfrm>
        </p:spPr>
        <p:txBody>
          <a:bodyPr>
            <a:no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Challenge 1: Responding Strategically to Changes in the Marketplace (cont.)</a:t>
            </a:r>
          </a:p>
        </p:txBody>
      </p:sp>
      <p:sp>
        <p:nvSpPr>
          <p:cNvPr id="1646595" name="Rectangle 3"/>
          <p:cNvSpPr>
            <a:spLocks noGrp="1" noChangeArrowheads="1"/>
          </p:cNvSpPr>
          <p:nvPr>
            <p:ph type="body" sz="quarter" idx="11"/>
          </p:nvPr>
        </p:nvSpPr>
        <p:spPr>
          <a:xfrm>
            <a:off x="1902351" y="1799840"/>
            <a:ext cx="10435610" cy="3223225"/>
          </a:xfrm>
        </p:spPr>
        <p:txBody>
          <a:bodyPr>
            <a:noAutofit/>
          </a:bodyPr>
          <a:lstStyle/>
          <a:p>
            <a:r>
              <a:rPr lang="en-US" dirty="0">
                <a:latin typeface="Times New Roman" panose="02020603050405020304" pitchFamily="18" charset="0"/>
                <a:cs typeface="Times New Roman" panose="02020603050405020304" pitchFamily="18" charset="0"/>
              </a:rPr>
              <a:t>Downsizing</a:t>
            </a:r>
          </a:p>
          <a:p>
            <a:pPr lvl="1"/>
            <a:r>
              <a:rPr lang="en-US" sz="1950" dirty="0">
                <a:latin typeface="Times New Roman" panose="02020603050405020304" pitchFamily="18" charset="0"/>
                <a:cs typeface="Times New Roman" panose="02020603050405020304" pitchFamily="18" charset="0"/>
              </a:rPr>
              <a:t>The planned elimination of jobs (“head count”).</a:t>
            </a:r>
          </a:p>
          <a:p>
            <a:pPr lvl="1"/>
            <a:r>
              <a:rPr lang="en-US" sz="1950" dirty="0">
                <a:latin typeface="Times New Roman" panose="02020603050405020304" pitchFamily="18" charset="0"/>
                <a:cs typeface="Times New Roman" panose="02020603050405020304" pitchFamily="18" charset="0"/>
              </a:rPr>
              <a:t>Layoffs</a:t>
            </a:r>
          </a:p>
          <a:p>
            <a:r>
              <a:rPr lang="en-US" dirty="0">
                <a:latin typeface="Times New Roman" panose="02020603050405020304" pitchFamily="18" charset="0"/>
                <a:cs typeface="Times New Roman" panose="02020603050405020304" pitchFamily="18" charset="0"/>
              </a:rPr>
              <a:t>Outsourcing</a:t>
            </a:r>
          </a:p>
          <a:p>
            <a:pPr lvl="1"/>
            <a:r>
              <a:rPr lang="en-US" dirty="0">
                <a:latin typeface="Times New Roman" panose="02020603050405020304" pitchFamily="18" charset="0"/>
                <a:cs typeface="Times New Roman" panose="02020603050405020304" pitchFamily="18" charset="0"/>
              </a:rPr>
              <a:t>Contracting outside the organization to have work done that formerly was done by internal employees.</a:t>
            </a:r>
          </a:p>
          <a:p>
            <a:r>
              <a:rPr lang="en-US" dirty="0" err="1">
                <a:latin typeface="Times New Roman" panose="02020603050405020304" pitchFamily="18" charset="0"/>
                <a:cs typeface="Times New Roman" panose="02020603050405020304" pitchFamily="18" charset="0"/>
              </a:rPr>
              <a:t>Offshoring</a:t>
            </a:r>
            <a:r>
              <a:rPr lang="en-US" dirty="0">
                <a:latin typeface="Times New Roman" panose="02020603050405020304" pitchFamily="18" charset="0"/>
                <a:cs typeface="Times New Roman" panose="02020603050405020304" pitchFamily="18" charset="0"/>
              </a:rPr>
              <a:t> (Global Sourcing)</a:t>
            </a:r>
          </a:p>
          <a:p>
            <a:pPr lvl="1"/>
            <a:r>
              <a:rPr lang="en-US" dirty="0">
                <a:latin typeface="Times New Roman" panose="02020603050405020304" pitchFamily="18" charset="0"/>
                <a:cs typeface="Times New Roman" panose="02020603050405020304" pitchFamily="18" charset="0"/>
              </a:rPr>
              <a:t>The business practice of sending jobs to other countries.</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8E981E45-F2D1-4D88-95A3-713FDF7FE54C}" type="slidenum">
              <a:rPr lang="en-US" smtClean="0"/>
              <a:pPr/>
              <a:t>15</a:t>
            </a:fld>
            <a:endParaRPr lang="en-US"/>
          </a:p>
        </p:txBody>
      </p:sp>
    </p:spTree>
    <p:extLst>
      <p:ext uri="{BB962C8B-B14F-4D97-AF65-F5344CB8AC3E}">
        <p14:creationId xmlns:p14="http://schemas.microsoft.com/office/powerpoint/2010/main" val="110025882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p:cNvSpPr>
            <a:spLocks noGrp="1"/>
          </p:cNvSpPr>
          <p:nvPr>
            <p:ph type="title"/>
          </p:nvPr>
        </p:nvSpPr>
        <p:spPr>
          <a:xfrm>
            <a:off x="1829875" y="496336"/>
            <a:ext cx="10546722"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1: Responding Strategically to Changes in the Marketplace (cont.)</a:t>
            </a:r>
          </a:p>
        </p:txBody>
      </p:sp>
      <p:sp>
        <p:nvSpPr>
          <p:cNvPr id="1638405" name="Rectangle 5"/>
          <p:cNvSpPr>
            <a:spLocks noGrp="1" noChangeArrowheads="1"/>
          </p:cNvSpPr>
          <p:nvPr>
            <p:ph type="body" sz="quarter" idx="11"/>
          </p:nvPr>
        </p:nvSpPr>
        <p:spPr>
          <a:xfrm>
            <a:off x="2615486" y="2057417"/>
            <a:ext cx="7686709" cy="3223225"/>
          </a:xfrm>
        </p:spPr>
        <p:txBody>
          <a:bodyPr>
            <a:noAutofit/>
          </a:bodyPr>
          <a:lstStyle/>
          <a:p>
            <a:pPr>
              <a:spcAft>
                <a:spcPts val="900"/>
              </a:spcAft>
            </a:pPr>
            <a:r>
              <a:rPr lang="en-US" dirty="0">
                <a:latin typeface="Times New Roman" panose="02020603050405020304" pitchFamily="18" charset="0"/>
                <a:cs typeface="Times New Roman" panose="02020603050405020304" pitchFamily="18" charset="0"/>
              </a:rPr>
              <a:t>Why Change Efforts Fail:</a:t>
            </a:r>
          </a:p>
          <a:p>
            <a:pPr lvl="1"/>
            <a:r>
              <a:rPr lang="en-US" sz="2400" dirty="0">
                <a:latin typeface="Times New Roman" panose="02020603050405020304" pitchFamily="18" charset="0"/>
                <a:cs typeface="Times New Roman" panose="02020603050405020304" pitchFamily="18" charset="0"/>
              </a:rPr>
              <a:t>Not establishing a sense of urgency.</a:t>
            </a:r>
          </a:p>
          <a:p>
            <a:pPr lvl="1"/>
            <a:r>
              <a:rPr lang="en-US" sz="2400" dirty="0">
                <a:latin typeface="Times New Roman" panose="02020603050405020304" pitchFamily="18" charset="0"/>
                <a:cs typeface="Times New Roman" panose="02020603050405020304" pitchFamily="18" charset="0"/>
              </a:rPr>
              <a:t>Not creating a powerful coalition to guide the effort.</a:t>
            </a:r>
          </a:p>
          <a:p>
            <a:pPr lvl="1"/>
            <a:r>
              <a:rPr lang="en-US" sz="2400" dirty="0">
                <a:latin typeface="Times New Roman" panose="02020603050405020304" pitchFamily="18" charset="0"/>
                <a:cs typeface="Times New Roman" panose="02020603050405020304" pitchFamily="18" charset="0"/>
              </a:rPr>
              <a:t>Lacking leaders who have a vision.</a:t>
            </a:r>
          </a:p>
          <a:p>
            <a:pPr lvl="1"/>
            <a:r>
              <a:rPr lang="en-US" sz="2400" dirty="0">
                <a:latin typeface="Times New Roman" panose="02020603050405020304" pitchFamily="18" charset="0"/>
                <a:cs typeface="Times New Roman" panose="02020603050405020304" pitchFamily="18" charset="0"/>
              </a:rPr>
              <a:t>Lacking leaders who communicate the vision.</a:t>
            </a:r>
          </a:p>
          <a:p>
            <a:pPr lvl="1"/>
            <a:r>
              <a:rPr lang="en-US" sz="2400" dirty="0">
                <a:latin typeface="Times New Roman" panose="02020603050405020304" pitchFamily="18" charset="0"/>
                <a:cs typeface="Times New Roman" panose="02020603050405020304" pitchFamily="18" charset="0"/>
              </a:rPr>
              <a:t>Not removing obstacles to the new vision.</a:t>
            </a:r>
          </a:p>
          <a:p>
            <a:pPr lvl="1"/>
            <a:r>
              <a:rPr lang="en-US" sz="2400" dirty="0">
                <a:latin typeface="Times New Roman" panose="02020603050405020304" pitchFamily="18" charset="0"/>
                <a:cs typeface="Times New Roman" panose="02020603050405020304" pitchFamily="18" charset="0"/>
              </a:rPr>
              <a:t>Not systematically planning for and creating short-term “wins.”</a:t>
            </a:r>
          </a:p>
          <a:p>
            <a:pPr lvl="1"/>
            <a:r>
              <a:rPr lang="en-US" sz="2400" dirty="0">
                <a:latin typeface="Times New Roman" panose="02020603050405020304" pitchFamily="18" charset="0"/>
                <a:cs typeface="Times New Roman" panose="02020603050405020304" pitchFamily="18" charset="0"/>
              </a:rPr>
              <a:t>Declaring victory too soon.</a:t>
            </a:r>
          </a:p>
          <a:p>
            <a:pPr lvl="1"/>
            <a:r>
              <a:rPr lang="en-US" sz="2400" dirty="0">
                <a:latin typeface="Times New Roman" panose="02020603050405020304" pitchFamily="18" charset="0"/>
                <a:cs typeface="Times New Roman" panose="02020603050405020304" pitchFamily="18" charset="0"/>
              </a:rPr>
              <a:t>Not anchoring changes in the corporate culture.</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EEBBF68A-BA1C-4A70-9511-8DAE921B6152}" type="slidenum">
              <a:rPr lang="en-US" smtClean="0"/>
              <a:pPr/>
              <a:t>16</a:t>
            </a:fld>
            <a:endParaRPr lang="en-US"/>
          </a:p>
        </p:txBody>
      </p:sp>
    </p:spTree>
    <p:extLst>
      <p:ext uri="{BB962C8B-B14F-4D97-AF65-F5344CB8AC3E}">
        <p14:creationId xmlns:p14="http://schemas.microsoft.com/office/powerpoint/2010/main" val="194247546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1984420" y="332130"/>
            <a:ext cx="10207580"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2: Competing, Recruiting, and Staffing Globally</a:t>
            </a:r>
          </a:p>
        </p:txBody>
      </p:sp>
      <p:sp>
        <p:nvSpPr>
          <p:cNvPr id="1628166" name="Rectangle 6"/>
          <p:cNvSpPr>
            <a:spLocks noGrp="1" noChangeArrowheads="1"/>
          </p:cNvSpPr>
          <p:nvPr>
            <p:ph type="body" sz="quarter" idx="11"/>
          </p:nvPr>
        </p:nvSpPr>
        <p:spPr>
          <a:xfrm>
            <a:off x="2663782" y="2267488"/>
            <a:ext cx="7638413" cy="3090427"/>
          </a:xfrm>
        </p:spPr>
        <p:txBody>
          <a:bodyPr>
            <a:noAutofit/>
          </a:bodyPr>
          <a:lstStyle/>
          <a:p>
            <a:r>
              <a:rPr lang="en-US" dirty="0">
                <a:latin typeface="Times New Roman" panose="02020603050405020304" pitchFamily="18" charset="0"/>
                <a:cs typeface="Times New Roman" panose="02020603050405020304" pitchFamily="18" charset="0"/>
              </a:rPr>
              <a:t>Globalization</a:t>
            </a:r>
          </a:p>
          <a:p>
            <a:pPr lvl="1"/>
            <a:r>
              <a:rPr lang="en-US" sz="1800" dirty="0">
                <a:latin typeface="Times New Roman" panose="02020603050405020304" pitchFamily="18" charset="0"/>
                <a:cs typeface="Times New Roman" panose="02020603050405020304" pitchFamily="18" charset="0"/>
              </a:rPr>
              <a:t>approximately 70 to 85 percent of the U.S. economy today is affected by international competition.</a:t>
            </a:r>
          </a:p>
          <a:p>
            <a:pPr lvl="1">
              <a:spcAft>
                <a:spcPts val="900"/>
              </a:spcAft>
            </a:pPr>
            <a:r>
              <a:rPr lang="en-US" sz="1800" dirty="0">
                <a:latin typeface="Times New Roman" panose="02020603050405020304" pitchFamily="18" charset="0"/>
                <a:cs typeface="Times New Roman" panose="02020603050405020304" pitchFamily="18" charset="0"/>
              </a:rPr>
              <a:t>About 10 percent of what Americans produce every year, dollar-wise, is sold abroad. </a:t>
            </a:r>
          </a:p>
          <a:p>
            <a:r>
              <a:rPr lang="en-US" dirty="0">
                <a:latin typeface="Times New Roman" panose="02020603050405020304" pitchFamily="18" charset="0"/>
                <a:cs typeface="Times New Roman" panose="02020603050405020304" pitchFamily="18" charset="0"/>
              </a:rPr>
              <a:t>Impact of Globalization</a:t>
            </a:r>
          </a:p>
          <a:p>
            <a:pPr lvl="1"/>
            <a:r>
              <a:rPr lang="en-US" sz="1800" dirty="0">
                <a:latin typeface="Times New Roman" panose="02020603050405020304" pitchFamily="18" charset="0"/>
                <a:cs typeface="Times New Roman" panose="02020603050405020304" pitchFamily="18" charset="0"/>
              </a:rPr>
              <a:t>“Anything, anytime, anywhere” markets</a:t>
            </a:r>
          </a:p>
          <a:p>
            <a:pPr lvl="1"/>
            <a:r>
              <a:rPr lang="en-US" sz="1800" dirty="0">
                <a:latin typeface="Times New Roman" panose="02020603050405020304" pitchFamily="18" charset="0"/>
                <a:cs typeface="Times New Roman" panose="02020603050405020304" pitchFamily="18" charset="0"/>
              </a:rPr>
              <a:t>Partnerships with foreign firms</a:t>
            </a:r>
          </a:p>
          <a:p>
            <a:pPr lvl="1"/>
            <a:r>
              <a:rPr lang="en-US" sz="1800" dirty="0">
                <a:latin typeface="Times New Roman" panose="02020603050405020304" pitchFamily="18" charset="0"/>
                <a:cs typeface="Times New Roman" panose="02020603050405020304" pitchFamily="18" charset="0"/>
              </a:rPr>
              <a:t>Lower trade and tariff barriers</a:t>
            </a:r>
          </a:p>
          <a:p>
            <a:pPr lvl="2">
              <a:lnSpc>
                <a:spcPct val="90000"/>
              </a:lnSpc>
            </a:pPr>
            <a:r>
              <a:rPr lang="en-US" dirty="0">
                <a:latin typeface="Times New Roman" panose="02020603050405020304" pitchFamily="18" charset="0"/>
                <a:cs typeface="Times New Roman" panose="02020603050405020304" pitchFamily="18" charset="0"/>
              </a:rPr>
              <a:t>NAFTA, EU, APEC trade agreements</a:t>
            </a:r>
          </a:p>
          <a:p>
            <a:pPr lvl="2">
              <a:lnSpc>
                <a:spcPct val="90000"/>
              </a:lnSpc>
            </a:pPr>
            <a:r>
              <a:rPr lang="en-US" dirty="0">
                <a:latin typeface="Times New Roman" panose="02020603050405020304" pitchFamily="18" charset="0"/>
                <a:cs typeface="Times New Roman" panose="02020603050405020304" pitchFamily="18" charset="0"/>
              </a:rPr>
              <a:t>WTO and GATT</a:t>
            </a:r>
          </a:p>
          <a:p>
            <a:pPr lvl="1"/>
            <a:endParaRPr lang="en-US" sz="1800" dirty="0">
              <a:latin typeface="Times New Roman" panose="02020603050405020304" pitchFamily="18" charset="0"/>
              <a:cs typeface="Times New Roman" panose="02020603050405020304" pitchFamily="18" charset="0"/>
            </a:endParaRPr>
          </a:p>
        </p:txBody>
      </p:sp>
      <p:sp>
        <p:nvSpPr>
          <p:cNvPr id="6"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2E92DC58-C682-4F55-8F1B-8B7B729397DA}" type="slidenum">
              <a:rPr lang="en-US" smtClean="0"/>
              <a:pPr/>
              <a:t>17</a:t>
            </a:fld>
            <a:endParaRPr lang="en-US"/>
          </a:p>
        </p:txBody>
      </p:sp>
    </p:spTree>
    <p:extLst>
      <p:ext uri="{BB962C8B-B14F-4D97-AF65-F5344CB8AC3E}">
        <p14:creationId xmlns:p14="http://schemas.microsoft.com/office/powerpoint/2010/main" val="376040960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61375" y="380425"/>
            <a:ext cx="10530625"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3: Setting and Achieving Corporate Social Responsibility and Sustainability Goals</a:t>
            </a:r>
          </a:p>
        </p:txBody>
      </p:sp>
      <p:sp>
        <p:nvSpPr>
          <p:cNvPr id="11" name="Text Placeholder 10"/>
          <p:cNvSpPr>
            <a:spLocks noGrp="1"/>
          </p:cNvSpPr>
          <p:nvPr>
            <p:ph type="body" sz="quarter" idx="11"/>
          </p:nvPr>
        </p:nvSpPr>
        <p:spPr>
          <a:xfrm>
            <a:off x="2663781" y="2054985"/>
            <a:ext cx="7541822" cy="2926222"/>
          </a:xfrm>
        </p:spPr>
        <p:txBody>
          <a:bodyPr>
            <a:normAutofit/>
          </a:bodyPr>
          <a:lstStyle/>
          <a:p>
            <a:pPr>
              <a:spcAft>
                <a:spcPts val="900"/>
              </a:spcAft>
            </a:pPr>
            <a:r>
              <a:rPr lang="en-US" sz="2100" dirty="0">
                <a:latin typeface="Times New Roman" panose="02020603050405020304" pitchFamily="18" charset="0"/>
                <a:cs typeface="Times New Roman" panose="02020603050405020304" pitchFamily="18" charset="0"/>
              </a:rPr>
              <a:t>Corporate Social Responsibility (CSR)</a:t>
            </a:r>
          </a:p>
          <a:p>
            <a:pPr lvl="1">
              <a:spcAft>
                <a:spcPts val="900"/>
              </a:spcAft>
            </a:pPr>
            <a:r>
              <a:rPr lang="en-US" sz="2100" dirty="0">
                <a:latin typeface="Times New Roman" panose="02020603050405020304" pitchFamily="18" charset="0"/>
                <a:cs typeface="Times New Roman" panose="02020603050405020304" pitchFamily="18" charset="0"/>
              </a:rPr>
              <a:t>The responsibility of the firm to act in the best interests of the people and communities affected by its activities.</a:t>
            </a:r>
          </a:p>
          <a:p>
            <a:pPr lvl="1"/>
            <a:r>
              <a:rPr lang="en-US" sz="2100" dirty="0">
                <a:latin typeface="Times New Roman" panose="02020603050405020304" pitchFamily="18" charset="0"/>
                <a:cs typeface="Times New Roman" panose="02020603050405020304" pitchFamily="18" charset="0"/>
              </a:rPr>
              <a:t>Sustainability is closely related to corporate social responsibility. Sustainability refers to a company’s ability to produce a good or service without damaging the environment or depleting a resource.</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B7C7A0C8-495C-4413-9389-BB7ECA384B0D}" type="slidenum">
              <a:rPr lang="en-US" smtClean="0"/>
              <a:pPr/>
              <a:t>18</a:t>
            </a:fld>
            <a:endParaRPr lang="en-US"/>
          </a:p>
        </p:txBody>
      </p:sp>
    </p:spTree>
    <p:extLst>
      <p:ext uri="{BB962C8B-B14F-4D97-AF65-F5344CB8AC3E}">
        <p14:creationId xmlns:p14="http://schemas.microsoft.com/office/powerpoint/2010/main" val="28425848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55" name="Rectangle 7"/>
          <p:cNvSpPr>
            <a:spLocks noGrp="1" noChangeArrowheads="1"/>
          </p:cNvSpPr>
          <p:nvPr>
            <p:ph type="title"/>
          </p:nvPr>
        </p:nvSpPr>
        <p:spPr>
          <a:xfrm>
            <a:off x="2010178" y="367547"/>
            <a:ext cx="9889901" cy="720092"/>
          </a:xfrm>
        </p:spPr>
        <p:txBody>
          <a:bodyPr>
            <a:normAutofit/>
          </a:bodyPr>
          <a:lstStyle/>
          <a:p>
            <a:pPr lvl="1"/>
            <a:r>
              <a:rPr lang="en-US" sz="2800" dirty="0">
                <a:solidFill>
                  <a:srgbClr val="FF0000"/>
                </a:solidFill>
                <a:latin typeface="Times New Roman" panose="02020603050405020304" pitchFamily="18" charset="0"/>
                <a:cs typeface="Times New Roman" panose="02020603050405020304" pitchFamily="18" charset="0"/>
              </a:rPr>
              <a:t>Challenge 4: Advancing HRM with Technology</a:t>
            </a:r>
          </a:p>
        </p:txBody>
      </p:sp>
      <p:sp>
        <p:nvSpPr>
          <p:cNvPr id="1640456" name="Rectangle 8"/>
          <p:cNvSpPr>
            <a:spLocks noGrp="1" noChangeArrowheads="1"/>
          </p:cNvSpPr>
          <p:nvPr>
            <p:ph type="body" sz="quarter" idx="11"/>
          </p:nvPr>
        </p:nvSpPr>
        <p:spPr>
          <a:xfrm>
            <a:off x="2480256" y="2057417"/>
            <a:ext cx="7821938" cy="3223225"/>
          </a:xfrm>
        </p:spPr>
        <p:txBody>
          <a:bodyPr>
            <a:noAutofit/>
          </a:bodyPr>
          <a:lstStyle/>
          <a:p>
            <a:pPr>
              <a:lnSpc>
                <a:spcPct val="95000"/>
              </a:lnSpc>
              <a:spcAft>
                <a:spcPts val="900"/>
              </a:spcAft>
            </a:pPr>
            <a:r>
              <a:rPr lang="en-US" dirty="0">
                <a:latin typeface="Times New Roman" panose="02020603050405020304" pitchFamily="18" charset="0"/>
                <a:cs typeface="Times New Roman" panose="02020603050405020304" pitchFamily="18" charset="0"/>
              </a:rPr>
              <a:t>Collaborative software that allows workers anywhere anytime to interface and share information with one another electronically—wikis, document-sharing platforms such as Google Docs, online chat and instant messaging, web and video conferencing, and electronic calendar systems—have changed how and where people and companies do business.</a:t>
            </a:r>
          </a:p>
          <a:p>
            <a:r>
              <a:rPr lang="en-US" dirty="0">
                <a:latin typeface="Times New Roman" panose="02020603050405020304" pitchFamily="18" charset="0"/>
                <a:cs typeface="Times New Roman" panose="02020603050405020304" pitchFamily="18" charset="0"/>
              </a:rPr>
              <a:t>From Touch Labor to Knowledge Workers</a:t>
            </a:r>
          </a:p>
          <a:p>
            <a:pPr lvl="1"/>
            <a:r>
              <a:rPr lang="en-US" dirty="0">
                <a:latin typeface="Times New Roman" panose="02020603050405020304" pitchFamily="18" charset="0"/>
                <a:cs typeface="Times New Roman" panose="02020603050405020304" pitchFamily="18" charset="0"/>
              </a:rPr>
              <a:t>Knowledge Workers - Workers whose responsibilities extend beyond the physical execution of work to include planning, decision making, and problem-solving.</a:t>
            </a:r>
          </a:p>
        </p:txBody>
      </p:sp>
      <p:sp>
        <p:nvSpPr>
          <p:cNvPr id="6"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C56AB9DD-6C66-466E-9266-2891DFD2AA44}" type="slidenum">
              <a:rPr lang="en-US"/>
              <a:pPr/>
              <a:t>19</a:t>
            </a:fld>
            <a:endParaRPr lang="en-US"/>
          </a:p>
        </p:txBody>
      </p:sp>
    </p:spTree>
    <p:extLst>
      <p:ext uri="{BB962C8B-B14F-4D97-AF65-F5344CB8AC3E}">
        <p14:creationId xmlns:p14="http://schemas.microsoft.com/office/powerpoint/2010/main" val="39212875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5263" y="1376023"/>
            <a:ext cx="7656523" cy="2099603"/>
          </a:xfrm>
        </p:spPr>
        <p:txBody>
          <a:bodyPr>
            <a:noAutofit/>
          </a:bodyPr>
          <a:lstStyle/>
          <a:p>
            <a:pPr algn="ct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What human resource management is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&amp;</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How it relates to the management process?</a:t>
            </a:r>
          </a:p>
        </p:txBody>
      </p:sp>
    </p:spTree>
    <p:extLst>
      <p:ext uri="{BB962C8B-B14F-4D97-AF65-F5344CB8AC3E}">
        <p14:creationId xmlns:p14="http://schemas.microsoft.com/office/powerpoint/2010/main" val="345928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145407" y="367547"/>
            <a:ext cx="9947855" cy="720092"/>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Challenge 4: Advancing HRM with Technology  (cont.)</a:t>
            </a:r>
          </a:p>
        </p:txBody>
      </p:sp>
      <p:sp>
        <p:nvSpPr>
          <p:cNvPr id="13" name="Text Placeholder 12"/>
          <p:cNvSpPr>
            <a:spLocks noGrp="1"/>
          </p:cNvSpPr>
          <p:nvPr>
            <p:ph type="body" sz="quarter" idx="11"/>
          </p:nvPr>
        </p:nvSpPr>
        <p:spPr>
          <a:xfrm>
            <a:off x="2547873" y="2057417"/>
            <a:ext cx="8028639" cy="3223225"/>
          </a:xfrm>
        </p:spPr>
        <p:txBody>
          <a:bodyPr>
            <a:normAutofit/>
          </a:bodyPr>
          <a:lstStyle/>
          <a:p>
            <a:pPr marL="342900" indent="-342900">
              <a:spcAft>
                <a:spcPts val="900"/>
              </a:spcAft>
            </a:pPr>
            <a:r>
              <a:rPr lang="en-US" b="1" dirty="0">
                <a:solidFill>
                  <a:srgbClr val="008000"/>
                </a:solidFill>
                <a:latin typeface="Times New Roman" panose="02020603050405020304" pitchFamily="18" charset="0"/>
                <a:cs typeface="Times New Roman" panose="02020603050405020304" pitchFamily="18" charset="0"/>
              </a:rPr>
              <a:t>Human Resources Information System (HRIS)  </a:t>
            </a:r>
            <a:br>
              <a:rPr lang="en-US" b="1" dirty="0">
                <a:solidFill>
                  <a:srgbClr val="008000"/>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 computerized system that provides current and accurate data for purposes of control and decision-making.</a:t>
            </a:r>
          </a:p>
          <a:p>
            <a:pPr marL="685800" lvl="1" indent="-342900">
              <a:spcAft>
                <a:spcPts val="900"/>
              </a:spcAft>
            </a:pPr>
            <a:r>
              <a:rPr lang="en-US" i="1" dirty="0">
                <a:latin typeface="Times New Roman" panose="02020603050405020304" pitchFamily="18" charset="0"/>
                <a:cs typeface="Times New Roman" panose="02020603050405020304" pitchFamily="18" charset="0"/>
              </a:rPr>
              <a:t>It has become a potent weapon for lowering administrative costs, increasing productivity, speeding up response times, improving decision-making, and tracking a company’s talent.</a:t>
            </a:r>
          </a:p>
          <a:p>
            <a:pPr marL="685800" lvl="1" indent="-342900"/>
            <a:r>
              <a:rPr lang="en-US" i="1" dirty="0">
                <a:latin typeface="Times New Roman" panose="02020603050405020304" pitchFamily="18" charset="0"/>
                <a:cs typeface="Times New Roman" panose="02020603050405020304" pitchFamily="18" charset="0"/>
              </a:rPr>
              <a:t>Another way in which information technology is affecting human resources management is relational in nature --connecting people with each other and with HR data they need.</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20</a:t>
            </a:fld>
            <a:endParaRPr lang="en-US"/>
          </a:p>
        </p:txBody>
      </p:sp>
    </p:spTree>
    <p:extLst>
      <p:ext uri="{BB962C8B-B14F-4D97-AF65-F5344CB8AC3E}">
        <p14:creationId xmlns:p14="http://schemas.microsoft.com/office/powerpoint/2010/main" val="250357044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852412" y="264516"/>
            <a:ext cx="10339588" cy="720092"/>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Challenge 4: Advancing HRM with Technology  (cont.)</a:t>
            </a:r>
          </a:p>
        </p:txBody>
      </p:sp>
      <p:sp>
        <p:nvSpPr>
          <p:cNvPr id="10" name="Text Placeholder 9"/>
          <p:cNvSpPr>
            <a:spLocks noGrp="1"/>
          </p:cNvSpPr>
          <p:nvPr>
            <p:ph type="body" sz="quarter" idx="11"/>
          </p:nvPr>
        </p:nvSpPr>
        <p:spPr>
          <a:xfrm>
            <a:off x="2852738" y="2057417"/>
            <a:ext cx="7449456" cy="3223225"/>
          </a:xfrm>
        </p:spPr>
        <p:txBody>
          <a:bodyPr>
            <a:noAutofit/>
          </a:bodyPr>
          <a:lstStyle/>
          <a:p>
            <a:r>
              <a:rPr lang="en-US" sz="2100" dirty="0">
                <a:latin typeface="Times New Roman" panose="02020603050405020304" pitchFamily="18" charset="0"/>
                <a:cs typeface="Times New Roman" panose="02020603050405020304" pitchFamily="18" charset="0"/>
              </a:rPr>
              <a:t>Benefits:</a:t>
            </a:r>
          </a:p>
          <a:p>
            <a:pPr lvl="1"/>
            <a:r>
              <a:rPr lang="en-US" sz="2100" dirty="0">
                <a:latin typeface="Times New Roman" panose="02020603050405020304" pitchFamily="18" charset="0"/>
                <a:cs typeface="Times New Roman" panose="02020603050405020304" pitchFamily="18" charset="0"/>
              </a:rPr>
              <a:t>Automation of routine tasks, lower administrative costs, increased productivity and response times.</a:t>
            </a:r>
          </a:p>
          <a:p>
            <a:pPr lvl="1"/>
            <a:r>
              <a:rPr lang="en-US" sz="2100" dirty="0">
                <a:latin typeface="Times New Roman" panose="02020603050405020304" pitchFamily="18" charset="0"/>
                <a:cs typeface="Times New Roman" panose="02020603050405020304" pitchFamily="18" charset="0"/>
              </a:rPr>
              <a:t>Self-service access to information and training for managers and employees</a:t>
            </a:r>
          </a:p>
          <a:p>
            <a:pPr lvl="1"/>
            <a:r>
              <a:rPr lang="en-US" sz="2100" dirty="0">
                <a:latin typeface="Times New Roman" panose="02020603050405020304" pitchFamily="18" charset="0"/>
                <a:cs typeface="Times New Roman" panose="02020603050405020304" pitchFamily="18" charset="0"/>
              </a:rPr>
              <a:t>Online recruiting, screening, and pretesting of applicants</a:t>
            </a:r>
          </a:p>
          <a:p>
            <a:pPr lvl="1"/>
            <a:r>
              <a:rPr lang="en-US" sz="2100" dirty="0">
                <a:latin typeface="Times New Roman" panose="02020603050405020304" pitchFamily="18" charset="0"/>
                <a:cs typeface="Times New Roman" panose="02020603050405020304" pitchFamily="18" charset="0"/>
              </a:rPr>
              <a:t>Training, tracking, and selecting employees based on their record of skills and abilities</a:t>
            </a:r>
          </a:p>
          <a:p>
            <a:pPr lvl="1"/>
            <a:r>
              <a:rPr lang="en-US" sz="2100" dirty="0">
                <a:latin typeface="Times New Roman" panose="02020603050405020304" pitchFamily="18" charset="0"/>
                <a:cs typeface="Times New Roman" panose="02020603050405020304" pitchFamily="18" charset="0"/>
              </a:rPr>
              <a:t>Organization-wide alignment of “cascading” goals</a:t>
            </a:r>
          </a:p>
          <a:p>
            <a:endParaRPr lang="en-US" sz="21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21</a:t>
            </a:fld>
            <a:endParaRPr lang="en-US"/>
          </a:p>
        </p:txBody>
      </p:sp>
      <p:sp>
        <p:nvSpPr>
          <p:cNvPr id="7" name="Rectangle 7"/>
          <p:cNvSpPr txBox="1">
            <a:spLocks noChangeArrowheads="1"/>
          </p:cNvSpPr>
          <p:nvPr/>
        </p:nvSpPr>
        <p:spPr>
          <a:xfrm>
            <a:off x="1603488" y="367418"/>
            <a:ext cx="6535341" cy="842538"/>
          </a:xfrm>
          <a:prstGeom prst="rect">
            <a:avLst/>
          </a:prstGeom>
        </p:spPr>
        <p:txBody>
          <a:bodyPr/>
          <a:lstStyle/>
          <a:p>
            <a:pPr marL="254794" lvl="1" indent="-215504" fontAlgn="base">
              <a:spcBef>
                <a:spcPct val="0"/>
              </a:spcBef>
              <a:spcAft>
                <a:spcPct val="0"/>
              </a:spcAft>
              <a:buSzPct val="65000"/>
              <a:defRPr/>
            </a:pPr>
            <a:r>
              <a:rPr lang="en-US" sz="2400" kern="0" dirty="0">
                <a:effectLst>
                  <a:outerShdw blurRad="38100" dist="38100" dir="2700000" algn="tl">
                    <a:srgbClr val="C0C0C0"/>
                  </a:outerShdw>
                </a:effectLst>
                <a:latin typeface="Arial" pitchFamily="34" charset="0"/>
                <a:cs typeface="Arial" pitchFamily="34" charset="0"/>
              </a:rPr>
              <a:t>   </a:t>
            </a:r>
          </a:p>
        </p:txBody>
      </p:sp>
    </p:spTree>
    <p:extLst>
      <p:ext uri="{BB962C8B-B14F-4D97-AF65-F5344CB8AC3E}">
        <p14:creationId xmlns:p14="http://schemas.microsoft.com/office/powerpoint/2010/main" val="20367428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53865" y="470577"/>
            <a:ext cx="10010607" cy="720092"/>
          </a:xfrm>
        </p:spPr>
        <p:txBody>
          <a:bodyPr anchor="ct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5: Containing Costs While Retaining Top Talent and Maximizing Productivity</a:t>
            </a:r>
          </a:p>
        </p:txBody>
      </p:sp>
      <p:sp>
        <p:nvSpPr>
          <p:cNvPr id="9" name="Text Placeholder 8"/>
          <p:cNvSpPr>
            <a:spLocks noGrp="1"/>
          </p:cNvSpPr>
          <p:nvPr>
            <p:ph type="body" sz="quarter" idx="11"/>
          </p:nvPr>
        </p:nvSpPr>
        <p:spPr>
          <a:xfrm>
            <a:off x="3009935" y="2711809"/>
            <a:ext cx="7400489" cy="2568833"/>
          </a:xfrm>
        </p:spPr>
        <p:txBody>
          <a:bodyPr>
            <a:normAutofit fontScale="77500" lnSpcReduction="20000"/>
          </a:bodyPr>
          <a:lstStyle/>
          <a:p>
            <a:pPr>
              <a:spcAft>
                <a:spcPts val="900"/>
              </a:spcAft>
            </a:pPr>
            <a:r>
              <a:rPr lang="en-US" sz="2100" dirty="0">
                <a:latin typeface="Times New Roman" panose="02020603050405020304" pitchFamily="18" charset="0"/>
                <a:cs typeface="Times New Roman" panose="02020603050405020304" pitchFamily="18" charset="0"/>
              </a:rPr>
              <a:t>Organizations take many approaches to lowering labor-related costs, including…. </a:t>
            </a:r>
          </a:p>
          <a:p>
            <a:pPr lvl="1"/>
            <a:r>
              <a:rPr lang="en-US" sz="2100" dirty="0">
                <a:latin typeface="Times New Roman" panose="02020603050405020304" pitchFamily="18" charset="0"/>
                <a:cs typeface="Times New Roman" panose="02020603050405020304" pitchFamily="18" charset="0"/>
              </a:rPr>
              <a:t>Carefully managing employees’ benefits</a:t>
            </a:r>
          </a:p>
          <a:p>
            <a:pPr lvl="1"/>
            <a:r>
              <a:rPr lang="en-US" sz="2100" dirty="0">
                <a:latin typeface="Times New Roman" panose="02020603050405020304" pitchFamily="18" charset="0"/>
                <a:cs typeface="Times New Roman" panose="02020603050405020304" pitchFamily="18" charset="0"/>
              </a:rPr>
              <a:t>Downsizing</a:t>
            </a:r>
          </a:p>
          <a:p>
            <a:pPr lvl="1"/>
            <a:r>
              <a:rPr lang="en-US" sz="2100" dirty="0">
                <a:latin typeface="Times New Roman" panose="02020603050405020304" pitchFamily="18" charset="0"/>
                <a:cs typeface="Times New Roman" panose="02020603050405020304" pitchFamily="18" charset="0"/>
              </a:rPr>
              <a:t>Furloughing Employees</a:t>
            </a:r>
          </a:p>
          <a:p>
            <a:pPr lvl="1"/>
            <a:r>
              <a:rPr lang="en-US" sz="2100" dirty="0">
                <a:latin typeface="Times New Roman" panose="02020603050405020304" pitchFamily="18" charset="0"/>
                <a:cs typeface="Times New Roman" panose="02020603050405020304" pitchFamily="18" charset="0"/>
              </a:rPr>
              <a:t>Outsourcing</a:t>
            </a:r>
          </a:p>
          <a:p>
            <a:pPr lvl="1"/>
            <a:r>
              <a:rPr lang="en-US" sz="2100" dirty="0" err="1">
                <a:latin typeface="Times New Roman" panose="02020603050405020304" pitchFamily="18" charset="0"/>
                <a:cs typeface="Times New Roman" panose="02020603050405020304" pitchFamily="18" charset="0"/>
              </a:rPr>
              <a:t>Offshoring</a:t>
            </a:r>
            <a:r>
              <a:rPr lang="en-US" sz="2100" dirty="0">
                <a:latin typeface="Times New Roman" panose="02020603050405020304" pitchFamily="18" charset="0"/>
                <a:cs typeface="Times New Roman" panose="02020603050405020304" pitchFamily="18" charset="0"/>
              </a:rPr>
              <a:t> </a:t>
            </a:r>
          </a:p>
          <a:p>
            <a:pPr lvl="1"/>
            <a:r>
              <a:rPr lang="en-US" sz="2100" dirty="0">
                <a:latin typeface="Times New Roman" panose="02020603050405020304" pitchFamily="18" charset="0"/>
                <a:cs typeface="Times New Roman" panose="02020603050405020304" pitchFamily="18" charset="0"/>
              </a:rPr>
              <a:t>Employee Leasing</a:t>
            </a:r>
          </a:p>
          <a:p>
            <a:endParaRPr lang="en-US" sz="21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AA5C568E-BC38-4E77-9D97-40FFB91232CA}" type="slidenum">
              <a:rPr lang="en-US" smtClean="0"/>
              <a:pPr/>
              <a:t>22</a:t>
            </a:fld>
            <a:endParaRPr lang="en-US"/>
          </a:p>
        </p:txBody>
      </p:sp>
    </p:spTree>
    <p:extLst>
      <p:ext uri="{BB962C8B-B14F-4D97-AF65-F5344CB8AC3E}">
        <p14:creationId xmlns:p14="http://schemas.microsoft.com/office/powerpoint/2010/main" val="8129557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145406" y="431941"/>
            <a:ext cx="9651642"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5: Containing Costs While Retaining Top Talent and Maximizing Productivity  (cont.)</a:t>
            </a:r>
          </a:p>
        </p:txBody>
      </p:sp>
      <p:sp>
        <p:nvSpPr>
          <p:cNvPr id="1652739" name="Rectangle 3"/>
          <p:cNvSpPr>
            <a:spLocks noGrp="1" noChangeArrowheads="1"/>
          </p:cNvSpPr>
          <p:nvPr>
            <p:ph type="body" sz="quarter" idx="11"/>
          </p:nvPr>
        </p:nvSpPr>
        <p:spPr>
          <a:xfrm>
            <a:off x="3009934" y="2798742"/>
            <a:ext cx="7658066" cy="2687637"/>
          </a:xfrm>
        </p:spPr>
        <p:txBody>
          <a:bodyPr>
            <a:noAutofit/>
          </a:bodyPr>
          <a:lstStyle/>
          <a:p>
            <a:pPr>
              <a:spcBef>
                <a:spcPts val="0"/>
              </a:spcBef>
              <a:spcAft>
                <a:spcPts val="900"/>
              </a:spcAft>
            </a:pPr>
            <a:r>
              <a:rPr lang="en-US" dirty="0"/>
              <a:t>Hidden Costs of a Layoff</a:t>
            </a:r>
          </a:p>
          <a:p>
            <a:pPr lvl="1"/>
            <a:r>
              <a:rPr lang="en-US" dirty="0"/>
              <a:t>Severance and rehiring costs</a:t>
            </a:r>
          </a:p>
          <a:p>
            <a:pPr lvl="1"/>
            <a:r>
              <a:rPr lang="en-US" dirty="0"/>
              <a:t>Accrued </a:t>
            </a:r>
            <a:r>
              <a:rPr lang="en-US" sz="2100" dirty="0">
                <a:latin typeface="Times New Roman" panose="02020603050405020304" pitchFamily="18" charset="0"/>
                <a:cs typeface="Times New Roman" panose="02020603050405020304" pitchFamily="18" charset="0"/>
              </a:rPr>
              <a:t>vacation</a:t>
            </a:r>
            <a:r>
              <a:rPr lang="en-US" dirty="0"/>
              <a:t> and sick day payouts</a:t>
            </a:r>
          </a:p>
          <a:p>
            <a:pPr lvl="1"/>
            <a:r>
              <a:rPr lang="en-US" dirty="0"/>
              <a:t>Pension and benefit payoffs</a:t>
            </a:r>
          </a:p>
          <a:p>
            <a:pPr lvl="1"/>
            <a:r>
              <a:rPr lang="en-US" dirty="0"/>
              <a:t>Potential lawsuits from aggrieved workers</a:t>
            </a:r>
          </a:p>
          <a:p>
            <a:pPr lvl="1"/>
            <a:r>
              <a:rPr lang="en-US" dirty="0"/>
              <a:t>Loss of institutional memory and trust in management</a:t>
            </a:r>
          </a:p>
          <a:p>
            <a:pPr lvl="1"/>
            <a:r>
              <a:rPr lang="en-US" dirty="0"/>
              <a:t>Lack of staffers when the economy rebounds</a:t>
            </a:r>
          </a:p>
          <a:p>
            <a:pPr lvl="1"/>
            <a:r>
              <a:rPr lang="en-US" dirty="0"/>
              <a:t>Survivors who are risk-averse, paranoid, </a:t>
            </a:r>
            <a:br>
              <a:rPr lang="en-US" dirty="0"/>
            </a:br>
            <a:r>
              <a:rPr lang="en-US" dirty="0"/>
              <a:t>and political</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F46E1743-4E6F-4E92-944C-26144304FA97}" type="slidenum">
              <a:rPr lang="en-US" smtClean="0"/>
              <a:pPr/>
              <a:t>23</a:t>
            </a:fld>
            <a:endParaRPr lang="en-US"/>
          </a:p>
        </p:txBody>
      </p:sp>
    </p:spTree>
    <p:extLst>
      <p:ext uri="{BB962C8B-B14F-4D97-AF65-F5344CB8AC3E}">
        <p14:creationId xmlns:p14="http://schemas.microsoft.com/office/powerpoint/2010/main" val="397192674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sz="quarter" idx="11"/>
          </p:nvPr>
        </p:nvSpPr>
        <p:spPr>
          <a:xfrm>
            <a:off x="2895600" y="2057417"/>
            <a:ext cx="7406594" cy="3223225"/>
          </a:xfrm>
        </p:spPr>
        <p:txBody>
          <a:bodyPr/>
          <a:lstStyle/>
          <a:p>
            <a:pPr>
              <a:spcBef>
                <a:spcPts val="0"/>
              </a:spcBef>
              <a:spcAft>
                <a:spcPts val="900"/>
              </a:spcAft>
            </a:pPr>
            <a:r>
              <a:rPr lang="en-US" dirty="0">
                <a:latin typeface="Times New Roman" panose="02020603050405020304" pitchFamily="18" charset="0"/>
                <a:cs typeface="Times New Roman" panose="02020603050405020304" pitchFamily="18" charset="0"/>
              </a:rPr>
              <a:t>Benefits of a No-Layoff Policy</a:t>
            </a:r>
          </a:p>
          <a:p>
            <a:pPr lvl="1"/>
            <a:r>
              <a:rPr lang="en-US" sz="1950" dirty="0">
                <a:latin typeface="Times New Roman" panose="02020603050405020304" pitchFamily="18" charset="0"/>
                <a:cs typeface="Times New Roman" panose="02020603050405020304" pitchFamily="18" charset="0"/>
              </a:rPr>
              <a:t>A fiercely loyal, more productive workforce</a:t>
            </a:r>
          </a:p>
          <a:p>
            <a:pPr lvl="1"/>
            <a:r>
              <a:rPr lang="en-US" sz="1950" dirty="0">
                <a:latin typeface="Times New Roman" panose="02020603050405020304" pitchFamily="18" charset="0"/>
                <a:cs typeface="Times New Roman" panose="02020603050405020304" pitchFamily="18" charset="0"/>
              </a:rPr>
              <a:t>Higher customer satisfaction</a:t>
            </a:r>
          </a:p>
          <a:p>
            <a:pPr lvl="1"/>
            <a:r>
              <a:rPr lang="en-US" sz="1950" dirty="0">
                <a:latin typeface="Times New Roman" panose="02020603050405020304" pitchFamily="18" charset="0"/>
                <a:cs typeface="Times New Roman" panose="02020603050405020304" pitchFamily="18" charset="0"/>
              </a:rPr>
              <a:t>Readiness to snap back with the economy</a:t>
            </a:r>
          </a:p>
          <a:p>
            <a:pPr lvl="1"/>
            <a:r>
              <a:rPr lang="en-US" sz="1950" dirty="0">
                <a:latin typeface="Times New Roman" panose="02020603050405020304" pitchFamily="18" charset="0"/>
                <a:cs typeface="Times New Roman" panose="02020603050405020304" pitchFamily="18" charset="0"/>
              </a:rPr>
              <a:t>A recruiting edge</a:t>
            </a:r>
          </a:p>
          <a:p>
            <a:pPr lvl="1"/>
            <a:r>
              <a:rPr lang="en-US" sz="1950" dirty="0">
                <a:latin typeface="Times New Roman" panose="02020603050405020304" pitchFamily="18" charset="0"/>
                <a:cs typeface="Times New Roman" panose="02020603050405020304" pitchFamily="18" charset="0"/>
              </a:rPr>
              <a:t>Workers who aren’t afraid to innovate, knowing their jobs are safe.</a:t>
            </a:r>
          </a:p>
        </p:txBody>
      </p:sp>
      <p:sp>
        <p:nvSpPr>
          <p:cNvPr id="5"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F10683F2-923A-4267-A535-C2123BB70389}" type="slidenum">
              <a:rPr lang="en-US" smtClean="0"/>
              <a:pPr/>
              <a:t>24</a:t>
            </a:fld>
            <a:endParaRPr lang="en-US"/>
          </a:p>
        </p:txBody>
      </p:sp>
      <p:sp>
        <p:nvSpPr>
          <p:cNvPr id="6" name="Title 10"/>
          <p:cNvSpPr txBox="1">
            <a:spLocks/>
          </p:cNvSpPr>
          <p:nvPr/>
        </p:nvSpPr>
        <p:spPr>
          <a:xfrm>
            <a:off x="2145406" y="431941"/>
            <a:ext cx="9651642" cy="720092"/>
          </a:xfrm>
          <a:prstGeom prst="rect">
            <a:avLst/>
          </a:prstGeom>
          <a:effectLst/>
        </p:spPr>
        <p:txBody>
          <a:bodyPr vert="horz" lIns="91440" tIns="45720" rIns="91440" bIns="45720" rtlCol="0" anchor="ctr">
            <a:noAutofit/>
          </a:bodyPr>
          <a:lstStyle>
            <a:lvl1pPr algn="l" defTabSz="457200" rtl="0" eaLnBrk="1" latinLnBrk="0" hangingPunct="1">
              <a:lnSpc>
                <a:spcPct val="90000"/>
              </a:lnSpc>
              <a:spcBef>
                <a:spcPct val="0"/>
              </a:spcBef>
              <a:buNone/>
              <a:defRPr sz="1800" kern="1200" cap="none">
                <a:ln w="3175" cmpd="sng">
                  <a:noFill/>
                </a:ln>
                <a:solidFill>
                  <a:schemeClr val="tx1"/>
                </a:solidFill>
                <a:effectLst>
                  <a:outerShdw blurRad="50800" dist="38100" dir="2700000" algn="tl" rotWithShape="0">
                    <a:prstClr val="black">
                      <a:alpha val="17000"/>
                    </a:prstClr>
                  </a:outerShdw>
                </a:effectLst>
                <a:latin typeface="Arial Black"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solidFill>
                  <a:srgbClr val="FF0000"/>
                </a:solidFill>
                <a:latin typeface="Times New Roman" panose="02020603050405020304" pitchFamily="18" charset="0"/>
                <a:cs typeface="Times New Roman" panose="02020603050405020304" pitchFamily="18" charset="0"/>
              </a:rPr>
              <a:t>Challenge 5: Containing Costs While Retaining Top Talent and Maximizing Productivity  (cont.)</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3553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06958" y="650882"/>
            <a:ext cx="9403724"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5: Containing Costs While Retaining Top Talent and Maximizing Productivity  (cont.)</a:t>
            </a:r>
          </a:p>
        </p:txBody>
      </p:sp>
      <p:sp>
        <p:nvSpPr>
          <p:cNvPr id="1650691" name="Rectangle 3"/>
          <p:cNvSpPr>
            <a:spLocks noGrp="1" noChangeArrowheads="1"/>
          </p:cNvSpPr>
          <p:nvPr>
            <p:ph type="body" sz="quarter" idx="11"/>
          </p:nvPr>
        </p:nvSpPr>
        <p:spPr>
          <a:xfrm>
            <a:off x="3009934" y="2057416"/>
            <a:ext cx="7458444" cy="1939060"/>
          </a:xfrm>
        </p:spPr>
        <p:txBody>
          <a:bodyPr/>
          <a:lstStyle/>
          <a:p>
            <a:r>
              <a:rPr lang="en-US" dirty="0"/>
              <a:t>Employee Leasing</a:t>
            </a:r>
          </a:p>
        </p:txBody>
      </p:sp>
      <p:sp>
        <p:nvSpPr>
          <p:cNvPr id="6" name="Slide Number Placeholder 4"/>
          <p:cNvSpPr>
            <a:spLocks noGrp="1"/>
          </p:cNvSpPr>
          <p:nvPr>
            <p:ph type="sldNum" sz="quarter" idx="4294967295"/>
          </p:nvPr>
        </p:nvSpPr>
        <p:spPr>
          <a:xfrm>
            <a:off x="11220450" y="5622925"/>
            <a:ext cx="971550" cy="274638"/>
          </a:xfrm>
          <a:prstGeom prst="rect">
            <a:avLst/>
          </a:prstGeom>
        </p:spPr>
        <p:txBody>
          <a:bodyPr/>
          <a:lstStyle/>
          <a:p>
            <a:r>
              <a:rPr lang="en-US"/>
              <a:t>1–</a:t>
            </a:r>
            <a:fld id="{93869FE4-812A-4CB6-ADF1-6E7CA8C6A149}" type="slidenum">
              <a:rPr lang="en-US"/>
              <a:pPr/>
              <a:t>25</a:t>
            </a:fld>
            <a:endParaRPr lang="en-US"/>
          </a:p>
        </p:txBody>
      </p:sp>
    </p:spTree>
    <p:extLst>
      <p:ext uri="{BB962C8B-B14F-4D97-AF65-F5344CB8AC3E}">
        <p14:creationId xmlns:p14="http://schemas.microsoft.com/office/powerpoint/2010/main" val="339703916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609859" y="451260"/>
            <a:ext cx="10019764"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6: Responding to the Demographic and Diversity Challenges of the Workforce</a:t>
            </a:r>
          </a:p>
        </p:txBody>
      </p:sp>
      <p:sp>
        <p:nvSpPr>
          <p:cNvPr id="15" name="Text Placeholder 14"/>
          <p:cNvSpPr>
            <a:spLocks noGrp="1"/>
          </p:cNvSpPr>
          <p:nvPr>
            <p:ph type="body" sz="quarter" idx="11"/>
          </p:nvPr>
        </p:nvSpPr>
        <p:spPr>
          <a:xfrm>
            <a:off x="2499575" y="2331733"/>
            <a:ext cx="8258578" cy="2948908"/>
          </a:xfrm>
        </p:spPr>
        <p:txBody>
          <a:bodyPr>
            <a:normAutofit/>
          </a:bodyPr>
          <a:lstStyle/>
          <a:p>
            <a:pPr>
              <a:lnSpc>
                <a:spcPct val="90000"/>
              </a:lnSpc>
            </a:pPr>
            <a:r>
              <a:rPr lang="en-US" sz="1650" dirty="0">
                <a:solidFill>
                  <a:schemeClr val="tx1"/>
                </a:solidFill>
                <a:latin typeface="Times New Roman" panose="02020603050405020304" pitchFamily="18" charset="0"/>
                <a:cs typeface="Times New Roman" panose="02020603050405020304" pitchFamily="18" charset="0"/>
              </a:rPr>
              <a:t>In a recent survey, almost half of the organizations reported that the biggest investment challenge facing them over the next ten years is obtaining human capital and optimizing their human capital investments. Why is this so? Changes in the demographic makeup of employees, such as their ages, education levels, and ethnicities, is part of the reason why.</a:t>
            </a:r>
          </a:p>
          <a:p>
            <a:endParaRPr lang="en-US" sz="165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26</a:t>
            </a:fld>
            <a:endParaRPr lang="en-US"/>
          </a:p>
        </p:txBody>
      </p:sp>
    </p:spTree>
    <p:extLst>
      <p:ext uri="{BB962C8B-B14F-4D97-AF65-F5344CB8AC3E}">
        <p14:creationId xmlns:p14="http://schemas.microsoft.com/office/powerpoint/2010/main" val="191724749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1506828" y="522094"/>
            <a:ext cx="10483403"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6: Responding to the Demographic and Diversity Challenges of the Workforce</a:t>
            </a:r>
          </a:p>
        </p:txBody>
      </p:sp>
      <p:sp>
        <p:nvSpPr>
          <p:cNvPr id="1683459" name="Rectangle 3"/>
          <p:cNvSpPr>
            <a:spLocks noGrp="1" noChangeArrowheads="1"/>
          </p:cNvSpPr>
          <p:nvPr>
            <p:ph type="body" sz="quarter" idx="11"/>
          </p:nvPr>
        </p:nvSpPr>
        <p:spPr>
          <a:xfrm>
            <a:off x="2907066" y="1817389"/>
            <a:ext cx="3291804" cy="3223225"/>
          </a:xfrm>
        </p:spPr>
        <p:txBody>
          <a:bodyPr/>
          <a:lstStyle/>
          <a:p>
            <a:pPr>
              <a:buNone/>
            </a:pPr>
            <a:r>
              <a:rPr lang="en-US" sz="1950" dirty="0">
                <a:latin typeface="Times New Roman" panose="02020603050405020304" pitchFamily="18" charset="0"/>
                <a:cs typeface="Times New Roman" panose="02020603050405020304" pitchFamily="18" charset="0"/>
              </a:rPr>
              <a:t>Demographic Changes</a:t>
            </a:r>
          </a:p>
          <a:p>
            <a:pPr marL="342900" lvl="1"/>
            <a:r>
              <a:rPr lang="en-US" dirty="0">
                <a:latin typeface="Times New Roman" panose="02020603050405020304" pitchFamily="18" charset="0"/>
                <a:cs typeface="Times New Roman" panose="02020603050405020304" pitchFamily="18" charset="0"/>
              </a:rPr>
              <a:t>More diverse workforce</a:t>
            </a:r>
          </a:p>
          <a:p>
            <a:pPr marL="617220" lvl="2"/>
            <a:r>
              <a:rPr lang="en-US" sz="1650" dirty="0">
                <a:latin typeface="Times New Roman" panose="02020603050405020304" pitchFamily="18" charset="0"/>
                <a:cs typeface="Times New Roman" panose="02020603050405020304" pitchFamily="18" charset="0"/>
              </a:rPr>
              <a:t>Ethnic and cultural challenges</a:t>
            </a:r>
          </a:p>
          <a:p>
            <a:pPr marL="342900" lvl="1"/>
            <a:r>
              <a:rPr lang="en-US" dirty="0">
                <a:latin typeface="Times New Roman" panose="02020603050405020304" pitchFamily="18" charset="0"/>
                <a:cs typeface="Times New Roman" panose="02020603050405020304" pitchFamily="18" charset="0"/>
              </a:rPr>
              <a:t>Aging workforce</a:t>
            </a:r>
          </a:p>
          <a:p>
            <a:pPr marL="342900" lvl="1"/>
            <a:r>
              <a:rPr lang="en-US" dirty="0">
                <a:latin typeface="Times New Roman" panose="02020603050405020304" pitchFamily="18" charset="0"/>
                <a:cs typeface="Times New Roman" panose="02020603050405020304" pitchFamily="18" charset="0"/>
              </a:rPr>
              <a:t>More educated workforce</a:t>
            </a:r>
          </a:p>
          <a:p>
            <a:pPr marL="617220" lvl="2"/>
            <a:r>
              <a:rPr lang="en-US" sz="1650" dirty="0">
                <a:latin typeface="Times New Roman" panose="02020603050405020304" pitchFamily="18" charset="0"/>
                <a:cs typeface="Times New Roman" panose="02020603050405020304" pitchFamily="18" charset="0"/>
              </a:rPr>
              <a:t>Necessity of basic skills training</a:t>
            </a:r>
          </a:p>
        </p:txBody>
      </p:sp>
      <p:sp>
        <p:nvSpPr>
          <p:cNvPr id="6" name="Slide Number Placeholder 4"/>
          <p:cNvSpPr>
            <a:spLocks noGrp="1"/>
          </p:cNvSpPr>
          <p:nvPr>
            <p:ph type="sldNum" sz="quarter" idx="4294967295"/>
          </p:nvPr>
        </p:nvSpPr>
        <p:spPr>
          <a:xfrm>
            <a:off x="11220450" y="5622925"/>
            <a:ext cx="971550" cy="274638"/>
          </a:xfrm>
          <a:prstGeom prst="rect">
            <a:avLst/>
          </a:prstGeom>
        </p:spPr>
        <p:txBody>
          <a:bodyPr/>
          <a:lstStyle/>
          <a:p>
            <a:r>
              <a:rPr lang="en-US">
                <a:latin typeface="Times New Roman" panose="02020603050405020304" pitchFamily="18" charset="0"/>
                <a:cs typeface="Times New Roman" panose="02020603050405020304" pitchFamily="18" charset="0"/>
              </a:rPr>
              <a:t>1–</a:t>
            </a:r>
            <a:fld id="{5E2DFC6D-A45C-4FF7-ABF4-FB9CCDF61D15}" type="slidenum">
              <a:rPr lang="en-US">
                <a:latin typeface="Times New Roman" panose="02020603050405020304" pitchFamily="18" charset="0"/>
                <a:cs typeface="Times New Roman" panose="02020603050405020304" pitchFamily="18" charset="0"/>
              </a:rPr>
              <a:pPr/>
              <a:t>27</a:t>
            </a:fld>
            <a:endParaRPr lang="en-US">
              <a:latin typeface="Times New Roman" panose="02020603050405020304" pitchFamily="18" charset="0"/>
              <a:cs typeface="Times New Roman" panose="02020603050405020304" pitchFamily="18" charset="0"/>
            </a:endParaRPr>
          </a:p>
        </p:txBody>
      </p:sp>
      <p:cxnSp>
        <p:nvCxnSpPr>
          <p:cNvPr id="14" name="Straight Connector 13"/>
          <p:cNvCxnSpPr/>
          <p:nvPr/>
        </p:nvCxnSpPr>
        <p:spPr bwMode="auto">
          <a:xfrm rot="5400000">
            <a:off x="5273049" y="3429000"/>
            <a:ext cx="1645902" cy="0"/>
          </a:xfrm>
          <a:prstGeom prst="line">
            <a:avLst/>
          </a:prstGeom>
          <a:noFill/>
          <a:ln w="9525" cap="flat" cmpd="sng" algn="ctr">
            <a:noFill/>
            <a:prstDash val="solid"/>
            <a:round/>
            <a:headEnd type="none" w="med" len="med"/>
            <a:tailEnd type="none" w="med" len="med"/>
          </a:ln>
          <a:effectLst/>
        </p:spPr>
      </p:cxnSp>
      <p:cxnSp>
        <p:nvCxnSpPr>
          <p:cNvPr id="16" name="Straight Connector 15"/>
          <p:cNvCxnSpPr/>
          <p:nvPr/>
        </p:nvCxnSpPr>
        <p:spPr bwMode="auto">
          <a:xfrm rot="5400000">
            <a:off x="4827285" y="3737606"/>
            <a:ext cx="2537430" cy="0"/>
          </a:xfrm>
          <a:prstGeom prst="line">
            <a:avLst/>
          </a:prstGeom>
          <a:noFill/>
          <a:ln w="28575" cap="flat" cmpd="sng" algn="ctr">
            <a:solidFill>
              <a:srgbClr val="008000"/>
            </a:solidFill>
            <a:prstDash val="solid"/>
            <a:round/>
            <a:headEnd type="none" w="med" len="med"/>
            <a:tailEnd type="none" w="med" len="med"/>
          </a:ln>
          <a:effectLst/>
        </p:spPr>
      </p:cxnSp>
      <p:sp>
        <p:nvSpPr>
          <p:cNvPr id="8" name="Rectangle 3"/>
          <p:cNvSpPr txBox="1">
            <a:spLocks noChangeArrowheads="1"/>
          </p:cNvSpPr>
          <p:nvPr/>
        </p:nvSpPr>
        <p:spPr>
          <a:xfrm>
            <a:off x="6301739" y="2331734"/>
            <a:ext cx="3086066" cy="3223225"/>
          </a:xfrm>
          <a:prstGeom prst="rect">
            <a:avLst/>
          </a:prstGeom>
          <a:effectLst/>
        </p:spPr>
        <p:txBody>
          <a:bodyPr vert="horz" lIns="68580" tIns="34290" rIns="68580" bIns="34290" rtlCol="0">
            <a:normAutofit/>
          </a:bodyPr>
          <a:lstStyle/>
          <a:p>
            <a:pPr marL="257175" indent="-257175">
              <a:lnSpc>
                <a:spcPct val="90000"/>
              </a:lnSpc>
              <a:spcBef>
                <a:spcPct val="20000"/>
              </a:spcBef>
              <a:defRPr/>
            </a:pPr>
            <a:r>
              <a:rPr lang="en-US" sz="1950" dirty="0">
                <a:solidFill>
                  <a:srgbClr val="075D24"/>
                </a:solidFill>
                <a:effectLst>
                  <a:outerShdw blurRad="38100" dist="12700" dir="2700000" algn="tl">
                    <a:srgbClr val="000000">
                      <a:alpha val="40000"/>
                    </a:srgbClr>
                  </a:outerShdw>
                </a:effectLst>
                <a:latin typeface="Times New Roman" panose="02020603050405020304" pitchFamily="18" charset="0"/>
                <a:cs typeface="Times New Roman" panose="02020603050405020304" pitchFamily="18" charset="0"/>
              </a:rPr>
              <a:t>Managing Diversity</a:t>
            </a:r>
          </a:p>
          <a:p>
            <a:pPr lvl="1" indent="-214313">
              <a:lnSpc>
                <a:spcPct val="90000"/>
              </a:lnSpc>
              <a:spcBef>
                <a:spcPts val="450"/>
              </a:spcBef>
              <a:buSzPct val="75000"/>
              <a:buFont typeface="Wingdings" pitchFamily="2" charset="2"/>
              <a:buChar char="§"/>
            </a:pPr>
            <a:r>
              <a:rPr lang="en-US" dirty="0">
                <a:latin typeface="Times New Roman" panose="02020603050405020304" pitchFamily="18" charset="0"/>
                <a:cs typeface="Times New Roman" panose="02020603050405020304" pitchFamily="18" charset="0"/>
              </a:rPr>
              <a:t>Being aware of characteristics common to employees, while also managing employees as individuals</a:t>
            </a:r>
            <a:endParaRPr lang="en-US" sz="16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01520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39532" y="573608"/>
            <a:ext cx="10352468" cy="720092"/>
          </a:xfrm>
        </p:spPr>
        <p:txBody>
          <a:bodyPr>
            <a:no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Challenge 6: Responding to the Demographic and Diversity Challenges of the Workforce (cont.)</a:t>
            </a: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28</a:t>
            </a:fld>
            <a:endParaRPr lang="en-US"/>
          </a:p>
        </p:txBody>
      </p:sp>
      <p:pic>
        <p:nvPicPr>
          <p:cNvPr id="6" name="Picture 5" descr="Fig1-3.png"/>
          <p:cNvPicPr>
            <a:picLocks noChangeAspect="1"/>
          </p:cNvPicPr>
          <p:nvPr/>
        </p:nvPicPr>
        <p:blipFill>
          <a:blip r:embed="rId3" cstate="print"/>
          <a:stretch>
            <a:fillRect/>
          </a:stretch>
        </p:blipFill>
        <p:spPr>
          <a:xfrm>
            <a:off x="3942885" y="1951099"/>
            <a:ext cx="4306235" cy="3603859"/>
          </a:xfrm>
          <a:prstGeom prst="rect">
            <a:avLst/>
          </a:prstGeom>
        </p:spPr>
      </p:pic>
    </p:spTree>
    <p:extLst>
      <p:ext uri="{BB962C8B-B14F-4D97-AF65-F5344CB8AC3E}">
        <p14:creationId xmlns:p14="http://schemas.microsoft.com/office/powerpoint/2010/main" val="272420999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75139" y="509215"/>
            <a:ext cx="10292365"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7: Adapting to Educational and Cultural Shifts Affecting the Workforce</a:t>
            </a:r>
          </a:p>
        </p:txBody>
      </p:sp>
      <p:sp>
        <p:nvSpPr>
          <p:cNvPr id="12" name="Text Placeholder 11"/>
          <p:cNvSpPr>
            <a:spLocks noGrp="1"/>
          </p:cNvSpPr>
          <p:nvPr>
            <p:ph type="body" sz="quarter" idx="11"/>
          </p:nvPr>
        </p:nvSpPr>
        <p:spPr>
          <a:xfrm>
            <a:off x="2576848" y="2057416"/>
            <a:ext cx="7999664" cy="3428963"/>
          </a:xfrm>
        </p:spPr>
        <p:txBody>
          <a:bodyPr>
            <a:noAutofit/>
          </a:bodyPr>
          <a:lstStyle/>
          <a:p>
            <a:pPr marL="342900" indent="-342900">
              <a:spcAft>
                <a:spcPts val="1350"/>
              </a:spcAft>
            </a:pPr>
            <a:r>
              <a:rPr lang="en-US" dirty="0">
                <a:solidFill>
                  <a:schemeClr val="tx1"/>
                </a:solidFill>
                <a:latin typeface="Times New Roman" panose="02020603050405020304" pitchFamily="18" charset="0"/>
                <a:cs typeface="Times New Roman" panose="02020603050405020304" pitchFamily="18" charset="0"/>
              </a:rPr>
              <a:t>Over the years, the educational attainment of the labor force has risen dramatically. Figure 1.5 shows that it clearly pays to get a college education. An education also helps a person stay out of the ranks of the unemployed.</a:t>
            </a:r>
          </a:p>
          <a:p>
            <a:pPr marL="342900" indent="-342900"/>
            <a:r>
              <a:rPr lang="en-US" dirty="0">
                <a:solidFill>
                  <a:schemeClr val="tx1"/>
                </a:solidFill>
                <a:latin typeface="Times New Roman" panose="02020603050405020304" pitchFamily="18" charset="0"/>
                <a:cs typeface="Times New Roman" panose="02020603050405020304" pitchFamily="18" charset="0"/>
              </a:rPr>
              <a:t>For example, in 2010, the unemployment rate of people ages twenty to twenty-four hit 17 percent. But those in the same age range with college degrees fared better. The unemployment rate for them was a little over 9 percent.</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29</a:t>
            </a:fld>
            <a:endParaRPr lang="en-US"/>
          </a:p>
        </p:txBody>
      </p:sp>
    </p:spTree>
    <p:extLst>
      <p:ext uri="{BB962C8B-B14F-4D97-AF65-F5344CB8AC3E}">
        <p14:creationId xmlns:p14="http://schemas.microsoft.com/office/powerpoint/2010/main" val="238916937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5" y="478461"/>
            <a:ext cx="10122794" cy="822960"/>
          </a:xfrm>
        </p:spPr>
        <p:txBody>
          <a:bodyPr>
            <a:normAutofit/>
          </a:bodyPr>
          <a:lstStyle/>
          <a:p>
            <a:r>
              <a:rPr lang="en-US" sz="2700" b="1" dirty="0">
                <a:solidFill>
                  <a:srgbClr val="C00000"/>
                </a:solidFill>
                <a:latin typeface="Times New Roman" panose="02020603050405020304" pitchFamily="18" charset="0"/>
                <a:cs typeface="Times New Roman" panose="02020603050405020304" pitchFamily="18" charset="0"/>
              </a:rPr>
              <a:t>Why Is Human Resource Management Important to All Managers?</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6677" y="2969991"/>
            <a:ext cx="10775324" cy="2343151"/>
          </a:xfrm>
        </p:spPr>
        <p:txBody>
          <a:bodyPr>
            <a:noAutofit/>
          </a:bodyPr>
          <a:lstStyle/>
          <a:p>
            <a:pPr marL="191700" indent="-191700"/>
            <a:r>
              <a:rPr lang="en-US" dirty="0">
                <a:latin typeface="Times New Roman" panose="02020603050405020304" pitchFamily="18" charset="0"/>
                <a:cs typeface="Times New Roman" panose="02020603050405020304" pitchFamily="18" charset="0"/>
              </a:rPr>
              <a:t>To Avoid Personnel Mistakes</a:t>
            </a:r>
          </a:p>
          <a:p>
            <a:pPr marL="191700" indent="-191700"/>
            <a:r>
              <a:rPr lang="en-US" dirty="0">
                <a:latin typeface="Times New Roman" panose="02020603050405020304" pitchFamily="18" charset="0"/>
                <a:cs typeface="Times New Roman" panose="02020603050405020304" pitchFamily="18" charset="0"/>
              </a:rPr>
              <a:t>To Improve Profits and Performance</a:t>
            </a:r>
          </a:p>
          <a:p>
            <a:pPr marL="191700" indent="-191700"/>
            <a:r>
              <a:rPr lang="en-US" dirty="0">
                <a:latin typeface="Times New Roman" panose="02020603050405020304" pitchFamily="18" charset="0"/>
                <a:cs typeface="Times New Roman" panose="02020603050405020304" pitchFamily="18" charset="0"/>
              </a:rPr>
              <a:t>Staffing the organization, </a:t>
            </a:r>
          </a:p>
          <a:p>
            <a:pPr marL="191700" indent="-191700"/>
            <a:r>
              <a:rPr lang="en-US" dirty="0">
                <a:latin typeface="Times New Roman" panose="02020603050405020304" pitchFamily="18" charset="0"/>
                <a:cs typeface="Times New Roman" panose="02020603050405020304" pitchFamily="18" charset="0"/>
              </a:rPr>
              <a:t>designing jobs and teams, </a:t>
            </a:r>
          </a:p>
          <a:p>
            <a:pPr marL="191700" indent="-191700"/>
            <a:r>
              <a:rPr lang="en-US" dirty="0">
                <a:latin typeface="Times New Roman" panose="02020603050405020304" pitchFamily="18" charset="0"/>
                <a:cs typeface="Times New Roman" panose="02020603050405020304" pitchFamily="18" charset="0"/>
              </a:rPr>
              <a:t>developing skillful employees, </a:t>
            </a:r>
          </a:p>
          <a:p>
            <a:pPr marL="191700" indent="-191700"/>
            <a:r>
              <a:rPr lang="en-US" dirty="0">
                <a:latin typeface="Times New Roman" panose="02020603050405020304" pitchFamily="18" charset="0"/>
                <a:cs typeface="Times New Roman" panose="02020603050405020304" pitchFamily="18" charset="0"/>
              </a:rPr>
              <a:t>identifying approaches for improving their performance, and rewarding employee successes—</a:t>
            </a:r>
          </a:p>
          <a:p>
            <a:pPr marL="191700" indent="-191700"/>
            <a:r>
              <a:rPr lang="en-US" dirty="0">
                <a:latin typeface="Times New Roman" panose="02020603050405020304" pitchFamily="18" charset="0"/>
                <a:cs typeface="Times New Roman" panose="02020603050405020304" pitchFamily="18" charset="0"/>
              </a:rPr>
              <a:t>All typically labeled HRM issues—are as relevant to line managers as they are to managers in the HR department.</a:t>
            </a:r>
          </a:p>
          <a:p>
            <a:pPr marL="191700" indent="-19170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346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781577" y="431941"/>
            <a:ext cx="10182895"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7: Adapting to Educational and Cultural Shifts Affecting the Workforce (cont.)</a:t>
            </a:r>
          </a:p>
        </p:txBody>
      </p:sp>
      <p:sp>
        <p:nvSpPr>
          <p:cNvPr id="13" name="Text Placeholder 12"/>
          <p:cNvSpPr>
            <a:spLocks noGrp="1"/>
          </p:cNvSpPr>
          <p:nvPr>
            <p:ph type="body" sz="quarter" idx="11"/>
          </p:nvPr>
        </p:nvSpPr>
        <p:spPr>
          <a:xfrm>
            <a:off x="3009934" y="2057417"/>
            <a:ext cx="6309292" cy="3223225"/>
          </a:xfrm>
        </p:spPr>
        <p:txBody>
          <a:bodyPr>
            <a:normAutofit/>
          </a:bodyPr>
          <a:lstStyle/>
          <a:p>
            <a:pPr>
              <a:spcAft>
                <a:spcPts val="900"/>
              </a:spcAft>
            </a:pPr>
            <a:r>
              <a:rPr lang="en-US" sz="2100" dirty="0">
                <a:solidFill>
                  <a:srgbClr val="008000"/>
                </a:solidFill>
                <a:latin typeface="Times New Roman" panose="02020603050405020304" pitchFamily="18" charset="0"/>
                <a:cs typeface="Times New Roman" panose="02020603050405020304" pitchFamily="18" charset="0"/>
              </a:rPr>
              <a:t>Other Factors:</a:t>
            </a:r>
          </a:p>
          <a:p>
            <a:pPr marL="642938" lvl="1" indent="-342900"/>
            <a:r>
              <a:rPr lang="en-US" sz="2100" dirty="0">
                <a:latin typeface="Times New Roman" panose="02020603050405020304" pitchFamily="18" charset="0"/>
                <a:cs typeface="Times New Roman" panose="02020603050405020304" pitchFamily="18" charset="0"/>
              </a:rPr>
              <a:t>Cultural and Societal Changes Affecting the Workforce</a:t>
            </a:r>
          </a:p>
          <a:p>
            <a:pPr marL="642938" lvl="1" indent="-342900"/>
            <a:r>
              <a:rPr lang="en-US" sz="2100" dirty="0">
                <a:latin typeface="Times New Roman" panose="02020603050405020304" pitchFamily="18" charset="0"/>
                <a:cs typeface="Times New Roman" panose="02020603050405020304" pitchFamily="18" charset="0"/>
              </a:rPr>
              <a:t>Employee Rights</a:t>
            </a:r>
          </a:p>
          <a:p>
            <a:pPr marL="642938" lvl="1" indent="-342900"/>
            <a:r>
              <a:rPr lang="en-US" sz="2100" dirty="0">
                <a:latin typeface="Times New Roman" panose="02020603050405020304" pitchFamily="18" charset="0"/>
                <a:cs typeface="Times New Roman" panose="02020603050405020304" pitchFamily="18" charset="0"/>
              </a:rPr>
              <a:t>Privacy Concerns of Employees</a:t>
            </a:r>
          </a:p>
          <a:p>
            <a:pPr marL="642938" lvl="1" indent="-342900"/>
            <a:r>
              <a:rPr lang="en-US" sz="2100" dirty="0">
                <a:latin typeface="Times New Roman" panose="02020603050405020304" pitchFamily="18" charset="0"/>
                <a:cs typeface="Times New Roman" panose="02020603050405020304" pitchFamily="18" charset="0"/>
              </a:rPr>
              <a:t>Changing Attitudes toward Work</a:t>
            </a:r>
          </a:p>
          <a:p>
            <a:pPr marL="642938" lvl="1" indent="-342900"/>
            <a:r>
              <a:rPr lang="en-US" sz="2100" dirty="0">
                <a:latin typeface="Times New Roman" panose="02020603050405020304" pitchFamily="18" charset="0"/>
                <a:cs typeface="Times New Roman" panose="02020603050405020304" pitchFamily="18" charset="0"/>
              </a:rPr>
              <a:t>Balancing Work and Family</a:t>
            </a:r>
          </a:p>
          <a:p>
            <a:endParaRPr lang="en-US" sz="21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sz="2400">
                <a:latin typeface="Times New Roman" panose="02020603050405020304" pitchFamily="18" charset="0"/>
                <a:cs typeface="Times New Roman" panose="02020603050405020304" pitchFamily="18" charset="0"/>
              </a:rPr>
              <a:t>1–</a:t>
            </a:r>
            <a:fld id="{5FB219D5-4525-4EC7-9FCE-FEBE87F89380}" type="slidenum">
              <a:rPr lang="en-US" sz="2400">
                <a:latin typeface="Times New Roman" panose="02020603050405020304" pitchFamily="18" charset="0"/>
                <a:cs typeface="Times New Roman" panose="02020603050405020304" pitchFamily="18" charset="0"/>
              </a:rPr>
              <a:pPr/>
              <a:t>30</a:t>
            </a:fld>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72148"/>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138033" y="534972"/>
            <a:ext cx="9865077"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7: Adapting to Educational and Cultural Shifts Affecting the Workforce (cont.)</a:t>
            </a: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31</a:t>
            </a:fld>
            <a:endParaRPr lang="en-US"/>
          </a:p>
        </p:txBody>
      </p:sp>
      <p:pic>
        <p:nvPicPr>
          <p:cNvPr id="6" name="Picture 5" descr="HL3.png"/>
          <p:cNvPicPr>
            <a:picLocks noChangeAspect="1"/>
          </p:cNvPicPr>
          <p:nvPr/>
        </p:nvPicPr>
        <p:blipFill>
          <a:blip r:embed="rId3" cstate="print"/>
          <a:srcRect b="33684"/>
          <a:stretch>
            <a:fillRect/>
          </a:stretch>
        </p:blipFill>
        <p:spPr>
          <a:xfrm>
            <a:off x="3284252" y="1988836"/>
            <a:ext cx="5623499" cy="3539538"/>
          </a:xfrm>
          <a:prstGeom prst="rect">
            <a:avLst/>
          </a:prstGeom>
        </p:spPr>
      </p:pic>
    </p:spTree>
    <p:extLst>
      <p:ext uri="{BB962C8B-B14F-4D97-AF65-F5344CB8AC3E}">
        <p14:creationId xmlns:p14="http://schemas.microsoft.com/office/powerpoint/2010/main" val="10827523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955443" y="573609"/>
            <a:ext cx="10021909"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Challenge 7: Adapting to Educational and Cultural Shifts Affecting the Workforce (cont.)</a:t>
            </a: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32</a:t>
            </a:fld>
            <a:endParaRPr lang="en-US"/>
          </a:p>
        </p:txBody>
      </p:sp>
      <p:pic>
        <p:nvPicPr>
          <p:cNvPr id="9" name="Picture 8" descr="HL3a.png"/>
          <p:cNvPicPr>
            <a:picLocks noChangeAspect="1"/>
          </p:cNvPicPr>
          <p:nvPr/>
        </p:nvPicPr>
        <p:blipFill>
          <a:blip r:embed="rId3" cstate="print"/>
          <a:stretch>
            <a:fillRect/>
          </a:stretch>
        </p:blipFill>
        <p:spPr>
          <a:xfrm>
            <a:off x="3278181" y="1988837"/>
            <a:ext cx="5635642" cy="2528138"/>
          </a:xfrm>
          <a:prstGeom prst="rect">
            <a:avLst/>
          </a:prstGeom>
        </p:spPr>
      </p:pic>
    </p:spTree>
    <p:extLst>
      <p:ext uri="{BB962C8B-B14F-4D97-AF65-F5344CB8AC3E}">
        <p14:creationId xmlns:p14="http://schemas.microsoft.com/office/powerpoint/2010/main" val="3404681030"/>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635618" y="457699"/>
            <a:ext cx="10556382" cy="72009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The Partnership of Line Managers </a:t>
            </a: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and HR Departments</a:t>
            </a:r>
          </a:p>
        </p:txBody>
      </p:sp>
      <p:sp>
        <p:nvSpPr>
          <p:cNvPr id="13" name="Text Placeholder 12"/>
          <p:cNvSpPr>
            <a:spLocks noGrp="1"/>
          </p:cNvSpPr>
          <p:nvPr>
            <p:ph type="body" sz="quarter" idx="11"/>
          </p:nvPr>
        </p:nvSpPr>
        <p:spPr>
          <a:xfrm>
            <a:off x="2739477" y="1997030"/>
            <a:ext cx="7837034" cy="2284391"/>
          </a:xfrm>
        </p:spPr>
        <p:txBody>
          <a:bodyPr>
            <a:normAutofit/>
          </a:bodyPr>
          <a:lstStyle/>
          <a:p>
            <a:pPr>
              <a:spcAft>
                <a:spcPts val="900"/>
              </a:spcAft>
            </a:pPr>
            <a:r>
              <a:rPr lang="en-US" sz="1500" dirty="0">
                <a:solidFill>
                  <a:schemeClr val="tx1"/>
                </a:solidFill>
                <a:latin typeface="Times New Roman" panose="02020603050405020304" pitchFamily="18" charset="0"/>
                <a:cs typeface="Times New Roman" panose="02020603050405020304" pitchFamily="18" charset="0"/>
              </a:rPr>
              <a:t>Successful organizations combine the experience of line managers with the expertise of HR managers to develop and utilize the talents of employees to their greatest potential. Line managers are non-HR managers who are responsible for overseeing the work of other employees.</a:t>
            </a:r>
          </a:p>
          <a:p>
            <a:pPr>
              <a:lnSpc>
                <a:spcPct val="90000"/>
              </a:lnSpc>
            </a:pPr>
            <a:r>
              <a:rPr lang="en-US" sz="1500" dirty="0">
                <a:solidFill>
                  <a:schemeClr val="tx1"/>
                </a:solidFill>
                <a:latin typeface="Times New Roman" panose="02020603050405020304" pitchFamily="18" charset="0"/>
                <a:cs typeface="Times New Roman" panose="02020603050405020304" pitchFamily="18" charset="0"/>
              </a:rPr>
              <a:t>Just as there are different types of line managers who specialize in different functions—operations, accounting, marketing, and so forth—there are different types of human resources managers who specialize in different HR functions.</a:t>
            </a:r>
          </a:p>
          <a:p>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33</a:t>
            </a:fld>
            <a:endParaRPr lang="en-US"/>
          </a:p>
        </p:txBody>
      </p:sp>
      <p:pic>
        <p:nvPicPr>
          <p:cNvPr id="6" name="Picture 5" descr="Fig1-6.png"/>
          <p:cNvPicPr>
            <a:picLocks noChangeAspect="1"/>
          </p:cNvPicPr>
          <p:nvPr/>
        </p:nvPicPr>
        <p:blipFill>
          <a:blip r:embed="rId3" cstate="print"/>
          <a:stretch>
            <a:fillRect/>
          </a:stretch>
        </p:blipFill>
        <p:spPr>
          <a:xfrm>
            <a:off x="6531765" y="4029084"/>
            <a:ext cx="3970533" cy="1920219"/>
          </a:xfrm>
          <a:prstGeom prst="rect">
            <a:avLst/>
          </a:prstGeom>
        </p:spPr>
      </p:pic>
    </p:spTree>
    <p:extLst>
      <p:ext uri="{BB962C8B-B14F-4D97-AF65-F5344CB8AC3E}">
        <p14:creationId xmlns:p14="http://schemas.microsoft.com/office/powerpoint/2010/main" val="997590527"/>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129307" y="470578"/>
            <a:ext cx="9835166" cy="720092"/>
          </a:xfrm>
        </p:spPr>
        <p:txBody>
          <a:bodyPr>
            <a:noAutofit/>
          </a:bodyPr>
          <a:lstStyle/>
          <a:p>
            <a:r>
              <a:rPr lang="en-US" sz="2800" dirty="0">
                <a:latin typeface="Times New Roman" panose="02020603050405020304" pitchFamily="18" charset="0"/>
                <a:cs typeface="Times New Roman" panose="02020603050405020304" pitchFamily="18" charset="0"/>
              </a:rPr>
              <a:t>The Partnership of Line Managers and HR Departments (cont.)</a:t>
            </a:r>
          </a:p>
        </p:txBody>
      </p:sp>
      <p:sp>
        <p:nvSpPr>
          <p:cNvPr id="13" name="Text Placeholder 12"/>
          <p:cNvSpPr>
            <a:spLocks noGrp="1"/>
          </p:cNvSpPr>
          <p:nvPr>
            <p:ph type="body" sz="quarter" idx="11"/>
          </p:nvPr>
        </p:nvSpPr>
        <p:spPr>
          <a:xfrm>
            <a:off x="3166056" y="2057417"/>
            <a:ext cx="7136138" cy="3223225"/>
          </a:xfrm>
        </p:spPr>
        <p:txBody>
          <a:bodyPr>
            <a:normAutofit fontScale="92500" lnSpcReduction="20000"/>
          </a:bodyPr>
          <a:lstStyle/>
          <a:p>
            <a:r>
              <a:rPr lang="en-US" sz="1950" dirty="0">
                <a:latin typeface="Times New Roman" panose="02020603050405020304" pitchFamily="18" charset="0"/>
                <a:cs typeface="Times New Roman" panose="02020603050405020304" pitchFamily="18" charset="0"/>
              </a:rPr>
              <a:t>Responsibilities of Human Resources Managers</a:t>
            </a:r>
          </a:p>
          <a:p>
            <a:pPr marL="728663" lvl="1" indent="-385763">
              <a:spcBef>
                <a:spcPts val="300"/>
              </a:spcBef>
              <a:buFont typeface="+mj-lt"/>
              <a:buAutoNum type="arabicPeriod"/>
            </a:pPr>
            <a:r>
              <a:rPr lang="en-US" dirty="0">
                <a:latin typeface="Times New Roman" panose="02020603050405020304" pitchFamily="18" charset="0"/>
                <a:cs typeface="Times New Roman" panose="02020603050405020304" pitchFamily="18" charset="0"/>
              </a:rPr>
              <a:t>Strategic advice and counsel</a:t>
            </a:r>
          </a:p>
          <a:p>
            <a:pPr marL="728663" lvl="1" indent="-385763">
              <a:spcBef>
                <a:spcPts val="300"/>
              </a:spcBef>
              <a:buFont typeface="+mj-lt"/>
              <a:buAutoNum type="arabicPeriod"/>
            </a:pPr>
            <a:r>
              <a:rPr lang="en-US" dirty="0">
                <a:latin typeface="Times New Roman" panose="02020603050405020304" pitchFamily="18" charset="0"/>
                <a:cs typeface="Times New Roman" panose="02020603050405020304" pitchFamily="18" charset="0"/>
              </a:rPr>
              <a:t>Service</a:t>
            </a:r>
          </a:p>
          <a:p>
            <a:pPr marL="728663" lvl="1" indent="-385763">
              <a:spcBef>
                <a:spcPts val="300"/>
              </a:spcBef>
              <a:buFont typeface="+mj-lt"/>
              <a:buAutoNum type="arabicPeriod"/>
            </a:pPr>
            <a:r>
              <a:rPr lang="en-US" dirty="0">
                <a:latin typeface="Times New Roman" panose="02020603050405020304" pitchFamily="18" charset="0"/>
                <a:cs typeface="Times New Roman" panose="02020603050405020304" pitchFamily="18" charset="0"/>
              </a:rPr>
              <a:t>Policy formulation and implementation</a:t>
            </a:r>
          </a:p>
          <a:p>
            <a:pPr marL="728663" lvl="1" indent="-385763">
              <a:spcBef>
                <a:spcPts val="300"/>
              </a:spcBef>
              <a:spcAft>
                <a:spcPts val="1350"/>
              </a:spcAft>
              <a:buFont typeface="+mj-lt"/>
              <a:buAutoNum type="arabicPeriod"/>
            </a:pPr>
            <a:r>
              <a:rPr lang="en-US" dirty="0">
                <a:latin typeface="Times New Roman" panose="02020603050405020304" pitchFamily="18" charset="0"/>
                <a:cs typeface="Times New Roman" panose="02020603050405020304" pitchFamily="18" charset="0"/>
              </a:rPr>
              <a:t>Employee advocacy</a:t>
            </a:r>
          </a:p>
          <a:p>
            <a:r>
              <a:rPr lang="en-US" sz="1950" dirty="0">
                <a:latin typeface="Times New Roman" panose="02020603050405020304" pitchFamily="18" charset="0"/>
                <a:cs typeface="Times New Roman" panose="02020603050405020304" pitchFamily="18" charset="0"/>
              </a:rPr>
              <a:t>Competencies Human Resources Managers Require</a:t>
            </a:r>
          </a:p>
          <a:p>
            <a:pPr lvl="1">
              <a:spcBef>
                <a:spcPts val="300"/>
              </a:spcBef>
            </a:pPr>
            <a:r>
              <a:rPr lang="en-US" dirty="0">
                <a:latin typeface="Times New Roman" panose="02020603050405020304" pitchFamily="18" charset="0"/>
                <a:cs typeface="Times New Roman" panose="02020603050405020304" pitchFamily="18" charset="0"/>
              </a:rPr>
              <a:t>Business mastery</a:t>
            </a:r>
          </a:p>
          <a:p>
            <a:pPr lvl="1">
              <a:spcBef>
                <a:spcPts val="300"/>
              </a:spcBef>
            </a:pPr>
            <a:r>
              <a:rPr lang="en-US" dirty="0">
                <a:latin typeface="Times New Roman" panose="02020603050405020304" pitchFamily="18" charset="0"/>
                <a:cs typeface="Times New Roman" panose="02020603050405020304" pitchFamily="18" charset="0"/>
              </a:rPr>
              <a:t>HR mastery</a:t>
            </a:r>
          </a:p>
          <a:p>
            <a:pPr lvl="1">
              <a:spcBef>
                <a:spcPts val="300"/>
              </a:spcBef>
            </a:pPr>
            <a:r>
              <a:rPr lang="en-US" dirty="0">
                <a:latin typeface="Times New Roman" panose="02020603050405020304" pitchFamily="18" charset="0"/>
                <a:cs typeface="Times New Roman" panose="02020603050405020304" pitchFamily="18" charset="0"/>
              </a:rPr>
              <a:t>Personal credibility</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34</a:t>
            </a:fld>
            <a:endParaRPr lang="en-US"/>
          </a:p>
        </p:txBody>
      </p:sp>
    </p:spTree>
    <p:extLst>
      <p:ext uri="{BB962C8B-B14F-4D97-AF65-F5344CB8AC3E}">
        <p14:creationId xmlns:p14="http://schemas.microsoft.com/office/powerpoint/2010/main" val="19537587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899091" y="261463"/>
            <a:ext cx="9391209" cy="960122"/>
          </a:xfrm>
        </p:spPr>
        <p:txBody>
          <a:bodyPr>
            <a:normAutofit/>
          </a:bodyPr>
          <a:lstStyle/>
          <a:p>
            <a:r>
              <a:rPr lang="en-US" sz="2800" dirty="0">
                <a:latin typeface="Times New Roman" panose="02020603050405020304" pitchFamily="18" charset="0"/>
                <a:cs typeface="Times New Roman" panose="02020603050405020304" pitchFamily="18" charset="0"/>
              </a:rPr>
              <a:t>The Partnership of Line Managers and HR Departments (cont.)</a:t>
            </a:r>
          </a:p>
        </p:txBody>
      </p:sp>
      <p:sp>
        <p:nvSpPr>
          <p:cNvPr id="3"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5FB219D5-4525-4EC7-9FCE-FEBE87F89380}" type="slidenum">
              <a:rPr lang="en-US" smtClean="0"/>
              <a:pPr/>
              <a:t>35</a:t>
            </a:fld>
            <a:endParaRPr lang="en-US"/>
          </a:p>
        </p:txBody>
      </p:sp>
      <p:pic>
        <p:nvPicPr>
          <p:cNvPr id="6" name="Picture 5" descr="Fig1-7.png"/>
          <p:cNvPicPr>
            <a:picLocks noChangeAspect="1"/>
          </p:cNvPicPr>
          <p:nvPr/>
        </p:nvPicPr>
        <p:blipFill>
          <a:blip r:embed="rId3" cstate="print"/>
          <a:stretch>
            <a:fillRect/>
          </a:stretch>
        </p:blipFill>
        <p:spPr>
          <a:xfrm>
            <a:off x="4088642" y="2057416"/>
            <a:ext cx="4014721" cy="3428963"/>
          </a:xfrm>
          <a:prstGeom prst="rect">
            <a:avLst/>
          </a:prstGeom>
        </p:spPr>
      </p:pic>
    </p:spTree>
    <p:extLst>
      <p:ext uri="{BB962C8B-B14F-4D97-AF65-F5344CB8AC3E}">
        <p14:creationId xmlns:p14="http://schemas.microsoft.com/office/powerpoint/2010/main" val="2340515474"/>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79571" y="0"/>
            <a:ext cx="9133632" cy="960122"/>
          </a:xfrm>
        </p:spPr>
        <p:txBody>
          <a:bodyPr>
            <a:normAutofit/>
          </a:bodyPr>
          <a:lstStyle/>
          <a:p>
            <a:r>
              <a:rPr lang="en-US" sz="2400" dirty="0"/>
              <a:t>Key Terms</a:t>
            </a:r>
          </a:p>
        </p:txBody>
      </p:sp>
      <p:sp>
        <p:nvSpPr>
          <p:cNvPr id="8" name="Text Placeholder 7"/>
          <p:cNvSpPr>
            <a:spLocks noGrp="1"/>
          </p:cNvSpPr>
          <p:nvPr>
            <p:ph type="body" sz="quarter" idx="11"/>
          </p:nvPr>
        </p:nvSpPr>
        <p:spPr>
          <a:xfrm>
            <a:off x="2021167" y="1988512"/>
            <a:ext cx="5111969" cy="3223225"/>
          </a:xfrm>
        </p:spPr>
        <p:txBody>
          <a:bodyPr>
            <a:noAutofit/>
          </a:bodyPr>
          <a:lstStyle/>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corporate social responsibility</a:t>
            </a:r>
          </a:p>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downsizing</a:t>
            </a:r>
          </a:p>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employee leasing</a:t>
            </a:r>
          </a:p>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globalization</a:t>
            </a:r>
          </a:p>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human capital</a:t>
            </a:r>
          </a:p>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human resources information system (HRIS)</a:t>
            </a:r>
          </a:p>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human resources management </a:t>
            </a:r>
            <a:br>
              <a:rPr lang="en-US" dirty="0">
                <a:solidFill>
                  <a:srgbClr val="333399"/>
                </a:solidFill>
                <a:effectLst/>
                <a:latin typeface="Times New Roman" panose="02020603050405020304" pitchFamily="18" charset="0"/>
                <a:cs typeface="Times New Roman" panose="02020603050405020304" pitchFamily="18" charset="0"/>
              </a:rPr>
            </a:br>
            <a:r>
              <a:rPr lang="en-US" dirty="0">
                <a:solidFill>
                  <a:srgbClr val="333399"/>
                </a:solidFill>
                <a:effectLst/>
                <a:latin typeface="Times New Roman" panose="02020603050405020304" pitchFamily="18" charset="0"/>
                <a:cs typeface="Times New Roman" panose="02020603050405020304" pitchFamily="18" charset="0"/>
              </a:rPr>
              <a:t>(HRM)</a:t>
            </a:r>
          </a:p>
          <a:p>
            <a:pPr marL="0" indent="0">
              <a:spcBef>
                <a:spcPts val="450"/>
              </a:spcBef>
              <a:buNone/>
            </a:pPr>
            <a:r>
              <a:rPr lang="en-US" dirty="0">
                <a:solidFill>
                  <a:srgbClr val="333399"/>
                </a:solidFill>
                <a:effectLst/>
                <a:latin typeface="Times New Roman" panose="02020603050405020304" pitchFamily="18" charset="0"/>
                <a:cs typeface="Times New Roman" panose="02020603050405020304" pitchFamily="18" charset="0"/>
              </a:rPr>
              <a:t>knowledge workers</a:t>
            </a:r>
          </a:p>
          <a:p>
            <a:endParaRPr lang="en-US" dirty="0">
              <a:latin typeface="Times New Roman" panose="02020603050405020304" pitchFamily="18" charset="0"/>
              <a:cs typeface="Times New Roman" panose="02020603050405020304" pitchFamily="18" charset="0"/>
            </a:endParaRPr>
          </a:p>
        </p:txBody>
      </p:sp>
      <p:sp>
        <p:nvSpPr>
          <p:cNvPr id="5" name="Slide Number Placeholder 2"/>
          <p:cNvSpPr>
            <a:spLocks noGrp="1"/>
          </p:cNvSpPr>
          <p:nvPr>
            <p:ph type="sldNum" sz="quarter" idx="4294967295"/>
          </p:nvPr>
        </p:nvSpPr>
        <p:spPr>
          <a:xfrm>
            <a:off x="11290300" y="5622925"/>
            <a:ext cx="901700" cy="274638"/>
          </a:xfrm>
          <a:prstGeom prst="rect">
            <a:avLst/>
          </a:prstGeom>
        </p:spPr>
        <p:txBody>
          <a:bodyPr/>
          <a:lstStyle/>
          <a:p>
            <a:r>
              <a:rPr lang="en-US"/>
              <a:t>1–</a:t>
            </a:r>
            <a:fld id="{8188D92B-94D4-420E-8FB4-2CEE625568E5}" type="slidenum">
              <a:rPr lang="en-US" smtClean="0"/>
              <a:pPr/>
              <a:t>36</a:t>
            </a:fld>
            <a:endParaRPr lang="en-US"/>
          </a:p>
        </p:txBody>
      </p:sp>
      <p:sp>
        <p:nvSpPr>
          <p:cNvPr id="1615879" name="Rectangle 7"/>
          <p:cNvSpPr>
            <a:spLocks noChangeArrowheads="1"/>
          </p:cNvSpPr>
          <p:nvPr/>
        </p:nvSpPr>
        <p:spPr bwMode="auto">
          <a:xfrm>
            <a:off x="6653329" y="1060969"/>
            <a:ext cx="2560794" cy="5078313"/>
          </a:xfrm>
          <a:prstGeom prst="rect">
            <a:avLst/>
          </a:prstGeom>
          <a:noFill/>
          <a:ln w="9525">
            <a:noFill/>
            <a:miter lim="800000"/>
            <a:headEnd/>
            <a:tailEnd/>
          </a:ln>
          <a:effectLst/>
        </p:spPr>
        <p:txBody>
          <a:bodyPr wrap="square">
            <a:spAutoFit/>
          </a:bodyPr>
          <a:lstStyle/>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managing diversity</a:t>
            </a:r>
          </a:p>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offshoring</a:t>
            </a:r>
          </a:p>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outsourcing</a:t>
            </a:r>
          </a:p>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proactive change</a:t>
            </a:r>
          </a:p>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reactive change</a:t>
            </a:r>
          </a:p>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reengineering</a:t>
            </a:r>
          </a:p>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Six Sigma</a:t>
            </a:r>
          </a:p>
          <a:p>
            <a:pPr>
              <a:spcBef>
                <a:spcPct val="50000"/>
              </a:spcBef>
            </a:pPr>
            <a:r>
              <a:rPr lang="en-US" sz="2400" dirty="0">
                <a:solidFill>
                  <a:srgbClr val="333399"/>
                </a:solidFill>
                <a:latin typeface="Times New Roman" panose="02020603050405020304" pitchFamily="18" charset="0"/>
                <a:cs typeface="Times New Roman" panose="02020603050405020304" pitchFamily="18" charset="0"/>
              </a:rPr>
              <a:t>total quality management (TQM)</a:t>
            </a:r>
          </a:p>
        </p:txBody>
      </p:sp>
    </p:spTree>
    <p:extLst>
      <p:ext uri="{BB962C8B-B14F-4D97-AF65-F5344CB8AC3E}">
        <p14:creationId xmlns:p14="http://schemas.microsoft.com/office/powerpoint/2010/main" val="52629041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20666" b="18001"/>
          <a:stretch/>
        </p:blipFill>
        <p:spPr>
          <a:xfrm>
            <a:off x="0" y="0"/>
            <a:ext cx="12299324" cy="6844316"/>
          </a:xfrm>
          <a:prstGeom prst="rect">
            <a:avLst/>
          </a:prstGeom>
        </p:spPr>
      </p:pic>
    </p:spTree>
    <p:extLst>
      <p:ext uri="{BB962C8B-B14F-4D97-AF65-F5344CB8AC3E}">
        <p14:creationId xmlns:p14="http://schemas.microsoft.com/office/powerpoint/2010/main" val="54328508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8668" b="11333"/>
          <a:stretch/>
        </p:blipFill>
        <p:spPr>
          <a:xfrm>
            <a:off x="0" y="0"/>
            <a:ext cx="12191999" cy="6858000"/>
          </a:xfrm>
          <a:prstGeom prst="rect">
            <a:avLst/>
          </a:prstGeom>
        </p:spPr>
      </p:pic>
    </p:spTree>
    <p:extLst>
      <p:ext uri="{BB962C8B-B14F-4D97-AF65-F5344CB8AC3E}">
        <p14:creationId xmlns:p14="http://schemas.microsoft.com/office/powerpoint/2010/main" val="138560490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2382" y="334851"/>
            <a:ext cx="7514035" cy="635090"/>
          </a:xfrm>
        </p:spPr>
        <p:txBody>
          <a:bodyPr/>
          <a:lstStyle/>
          <a:p>
            <a:r>
              <a:rPr lang="en-US" sz="2400" b="1" dirty="0">
                <a:solidFill>
                  <a:srgbClr val="C00000"/>
                </a:solidFill>
                <a:latin typeface="Times New Roman" panose="02020603050405020304" pitchFamily="18" charset="0"/>
                <a:cs typeface="Times New Roman" panose="02020603050405020304" pitchFamily="18" charset="0"/>
              </a:rPr>
              <a:t>HR Management Responsibilities</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1527" y="2187897"/>
            <a:ext cx="10440473" cy="3523079"/>
          </a:xfrm>
        </p:spPr>
        <p:txBody>
          <a:bodyPr>
            <a:noAutofit/>
          </a:bodyPr>
          <a:lstStyle/>
          <a:p>
            <a:pPr marL="191700" indent="-191700"/>
            <a:r>
              <a:rPr lang="en-US" dirty="0">
                <a:latin typeface="Times New Roman" panose="02020603050405020304" pitchFamily="18" charset="0"/>
                <a:cs typeface="Times New Roman" panose="02020603050405020304" pitchFamily="18" charset="0"/>
              </a:rPr>
              <a:t>Training employees for jobs that are new to them</a:t>
            </a:r>
          </a:p>
          <a:p>
            <a:pPr marL="191700" indent="-191700"/>
            <a:r>
              <a:rPr lang="en-US" dirty="0">
                <a:latin typeface="Times New Roman" panose="02020603050405020304" pitchFamily="18" charset="0"/>
                <a:cs typeface="Times New Roman" panose="02020603050405020304" pitchFamily="18" charset="0"/>
              </a:rPr>
              <a:t>Improving the job performance of each person</a:t>
            </a:r>
          </a:p>
          <a:p>
            <a:pPr marL="191700" indent="-191700"/>
            <a:r>
              <a:rPr lang="en-US" dirty="0">
                <a:latin typeface="Times New Roman" panose="02020603050405020304" pitchFamily="18" charset="0"/>
                <a:cs typeface="Times New Roman" panose="02020603050405020304" pitchFamily="18" charset="0"/>
              </a:rPr>
              <a:t>Gaining creative cooperation and developing smooth working relationships</a:t>
            </a:r>
          </a:p>
          <a:p>
            <a:pPr marL="191700" indent="-191700"/>
            <a:r>
              <a:rPr lang="en-US" dirty="0">
                <a:latin typeface="Times New Roman" panose="02020603050405020304" pitchFamily="18" charset="0"/>
                <a:cs typeface="Times New Roman" panose="02020603050405020304" pitchFamily="18" charset="0"/>
              </a:rPr>
              <a:t>Interpreting the company policies and procedures</a:t>
            </a:r>
          </a:p>
          <a:p>
            <a:r>
              <a:rPr lang="en-US" dirty="0">
                <a:latin typeface="Times New Roman" panose="02020603050405020304" pitchFamily="18" charset="0"/>
                <a:cs typeface="Times New Roman" panose="02020603050405020304" pitchFamily="18" charset="0"/>
              </a:rPr>
              <a:t>Controlling labor cost</a:t>
            </a:r>
          </a:p>
          <a:p>
            <a:r>
              <a:rPr lang="en-US" dirty="0">
                <a:latin typeface="Times New Roman" panose="02020603050405020304" pitchFamily="18" charset="0"/>
                <a:cs typeface="Times New Roman" panose="02020603050405020304" pitchFamily="18" charset="0"/>
              </a:rPr>
              <a:t>Developing the abilities of each person</a:t>
            </a:r>
          </a:p>
          <a:p>
            <a:r>
              <a:rPr lang="en-US" dirty="0">
                <a:latin typeface="Times New Roman" panose="02020603050405020304" pitchFamily="18" charset="0"/>
                <a:cs typeface="Times New Roman" panose="02020603050405020304" pitchFamily="18" charset="0"/>
              </a:rPr>
              <a:t>Creating and maintaining departmental morale</a:t>
            </a:r>
          </a:p>
          <a:p>
            <a:r>
              <a:rPr lang="en-US" dirty="0">
                <a:latin typeface="Times New Roman" panose="02020603050405020304" pitchFamily="18" charset="0"/>
                <a:cs typeface="Times New Roman" panose="02020603050405020304" pitchFamily="18" charset="0"/>
              </a:rPr>
              <a:t>Protecting employees’ health and physical conditions</a:t>
            </a:r>
          </a:p>
          <a:p>
            <a:pPr marL="191700" indent="-19170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19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DEAF-2104-3F87-1AA3-A5A3D158FA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3F58C5-0822-6B2D-4F03-C754FAA5C40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6BDB0C-63F6-AD47-45F1-7480333DBB63}"/>
              </a:ext>
            </a:extLst>
          </p:cNvPr>
          <p:cNvPicPr>
            <a:picLocks noChangeAspect="1"/>
          </p:cNvPicPr>
          <p:nvPr/>
        </p:nvPicPr>
        <p:blipFill rotWithShape="1">
          <a:blip r:embed="rId2"/>
          <a:srcRect l="7184" t="23973" r="12174" b="21344"/>
          <a:stretch/>
        </p:blipFill>
        <p:spPr>
          <a:xfrm>
            <a:off x="30555" y="1286576"/>
            <a:ext cx="12130889" cy="4504624"/>
          </a:xfrm>
          <a:prstGeom prst="rect">
            <a:avLst/>
          </a:prstGeom>
        </p:spPr>
      </p:pic>
      <p:sp>
        <p:nvSpPr>
          <p:cNvPr id="6" name="Rectangle 5">
            <a:extLst>
              <a:ext uri="{FF2B5EF4-FFF2-40B4-BE49-F238E27FC236}">
                <a16:creationId xmlns:a16="http://schemas.microsoft.com/office/drawing/2014/main" id="{9A6EFF62-CD5C-5D78-CE24-7B574B53FFC1}"/>
              </a:ext>
            </a:extLst>
          </p:cNvPr>
          <p:cNvSpPr/>
          <p:nvPr/>
        </p:nvSpPr>
        <p:spPr>
          <a:xfrm>
            <a:off x="4706754" y="5943600"/>
            <a:ext cx="3320716"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HR Expertise/Functions: </a:t>
            </a:r>
            <a:r>
              <a:rPr lang="en-IN"/>
              <a:t>Source Deloitte</a:t>
            </a:r>
            <a:endParaRPr lang="en-IN" dirty="0"/>
          </a:p>
          <a:p>
            <a:pPr algn="ctr"/>
            <a:endParaRPr lang="en-IN" dirty="0"/>
          </a:p>
        </p:txBody>
      </p:sp>
    </p:spTree>
    <p:extLst>
      <p:ext uri="{BB962C8B-B14F-4D97-AF65-F5344CB8AC3E}">
        <p14:creationId xmlns:p14="http://schemas.microsoft.com/office/powerpoint/2010/main" val="426498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66" y="0"/>
            <a:ext cx="7514035" cy="637505"/>
          </a:xfrm>
        </p:spPr>
        <p:txBody>
          <a:bodyPr/>
          <a:lstStyle/>
          <a:p>
            <a:r>
              <a:rPr lang="en-US" sz="2700" dirty="0">
                <a:cs typeface="Arial" panose="020B0604020202020204" pitchFamily="34" charset="0"/>
              </a:rPr>
              <a:t>The Human Resources Department</a:t>
            </a:r>
            <a:endParaRPr lang="en-US" dirty="0">
              <a:latin typeface="+mj-lt"/>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3752"/>
          <a:stretch/>
        </p:blipFill>
        <p:spPr>
          <a:xfrm>
            <a:off x="-1" y="637504"/>
            <a:ext cx="12286445" cy="6407239"/>
          </a:xfrm>
          <a:prstGeom prst="rect">
            <a:avLst/>
          </a:prstGeom>
        </p:spPr>
      </p:pic>
    </p:spTree>
    <p:extLst>
      <p:ext uri="{BB962C8B-B14F-4D97-AF65-F5344CB8AC3E}">
        <p14:creationId xmlns:p14="http://schemas.microsoft.com/office/powerpoint/2010/main" val="151195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82689" y="2115356"/>
            <a:ext cx="7514035" cy="1314449"/>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Human Capital and HRM</a:t>
            </a:r>
          </a:p>
        </p:txBody>
      </p:sp>
    </p:spTree>
    <p:extLst>
      <p:ext uri="{BB962C8B-B14F-4D97-AF65-F5344CB8AC3E}">
        <p14:creationId xmlns:p14="http://schemas.microsoft.com/office/powerpoint/2010/main" val="380974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5087" y="0"/>
            <a:ext cx="6686018" cy="720092"/>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Human Capital and HRM</a:t>
            </a:r>
          </a:p>
        </p:txBody>
      </p:sp>
      <p:sp>
        <p:nvSpPr>
          <p:cNvPr id="11" name="Text Placeholder 10"/>
          <p:cNvSpPr>
            <a:spLocks noGrp="1"/>
          </p:cNvSpPr>
          <p:nvPr>
            <p:ph type="body" sz="quarter" idx="11"/>
          </p:nvPr>
        </p:nvSpPr>
        <p:spPr>
          <a:xfrm>
            <a:off x="1352282" y="2113385"/>
            <a:ext cx="10839718" cy="2901640"/>
          </a:xfrm>
        </p:spPr>
        <p:txBody>
          <a:bodyPr>
            <a:noAutofit/>
          </a:bodyPr>
          <a:lstStyle/>
          <a:p>
            <a:pPr>
              <a:lnSpc>
                <a:spcPct val="95000"/>
              </a:lnSpc>
              <a:spcBef>
                <a:spcPts val="0"/>
              </a:spcBef>
            </a:pPr>
            <a:r>
              <a:rPr lang="en-US" dirty="0">
                <a:latin typeface="Times New Roman" panose="02020603050405020304" pitchFamily="18" charset="0"/>
                <a:cs typeface="Times New Roman" panose="02020603050405020304" pitchFamily="18" charset="0"/>
              </a:rPr>
              <a:t>Words to describe how important people are to organizations – Human Resources, Human Capital, Intellectual Assets, and Talent Management.</a:t>
            </a:r>
          </a:p>
          <a:p>
            <a:pPr>
              <a:lnSpc>
                <a:spcPct val="95000"/>
              </a:lnSpc>
            </a:pPr>
            <a:r>
              <a:rPr lang="en-US" dirty="0">
                <a:latin typeface="Times New Roman" panose="02020603050405020304" pitchFamily="18" charset="0"/>
                <a:cs typeface="Times New Roman" panose="02020603050405020304" pitchFamily="18" charset="0"/>
              </a:rPr>
              <a:t>Human Capital - The knowledge, skills, and capabilities of individuals that have economic value to an organization</a:t>
            </a:r>
          </a:p>
          <a:p>
            <a:pPr lvl="1">
              <a:lnSpc>
                <a:spcPct val="100000"/>
              </a:lnSpc>
            </a:pPr>
            <a:r>
              <a:rPr lang="en-US" sz="1800" dirty="0">
                <a:latin typeface="Times New Roman" panose="02020603050405020304" pitchFamily="18" charset="0"/>
                <a:cs typeface="Times New Roman" panose="02020603050405020304" pitchFamily="18" charset="0"/>
              </a:rPr>
              <a:t>Human capital is intangible and cannot be managed the way organizations manage jobs, products, and technologies.</a:t>
            </a:r>
          </a:p>
          <a:p>
            <a:pPr lvl="1"/>
            <a:r>
              <a:rPr lang="en-US" sz="1800" dirty="0">
                <a:latin typeface="Times New Roman" panose="02020603050405020304" pitchFamily="18" charset="0"/>
                <a:cs typeface="Times New Roman" panose="02020603050405020304" pitchFamily="18" charset="0"/>
              </a:rPr>
              <a:t>Valuable because capital:</a:t>
            </a:r>
          </a:p>
          <a:p>
            <a:pPr lvl="3">
              <a:spcBef>
                <a:spcPts val="0"/>
              </a:spcBef>
            </a:pPr>
            <a:r>
              <a:rPr lang="en-US" sz="1800" dirty="0">
                <a:latin typeface="Times New Roman" panose="02020603050405020304" pitchFamily="18" charset="0"/>
                <a:cs typeface="Times New Roman" panose="02020603050405020304" pitchFamily="18" charset="0"/>
              </a:rPr>
              <a:t>is based on company-specific skills.</a:t>
            </a:r>
          </a:p>
          <a:p>
            <a:pPr lvl="3">
              <a:spcBef>
                <a:spcPts val="0"/>
              </a:spcBef>
            </a:pPr>
            <a:r>
              <a:rPr lang="en-US" sz="1800" dirty="0">
                <a:latin typeface="Times New Roman" panose="02020603050405020304" pitchFamily="18" charset="0"/>
                <a:cs typeface="Times New Roman" panose="02020603050405020304" pitchFamily="18" charset="0"/>
              </a:rPr>
              <a:t>is gained through long-term experience.</a:t>
            </a:r>
          </a:p>
          <a:p>
            <a:pPr lvl="3">
              <a:spcBef>
                <a:spcPts val="0"/>
              </a:spcBef>
            </a:pPr>
            <a:r>
              <a:rPr lang="en-US" sz="1800" dirty="0">
                <a:latin typeface="Times New Roman" panose="02020603050405020304" pitchFamily="18" charset="0"/>
                <a:cs typeface="Times New Roman" panose="02020603050405020304" pitchFamily="18" charset="0"/>
              </a:rPr>
              <a:t>can be expanded through development.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1369675" y="5349875"/>
            <a:ext cx="822325" cy="204788"/>
          </a:xfrm>
          <a:prstGeom prst="rect">
            <a:avLst/>
          </a:prstGeom>
        </p:spPr>
        <p:txBody>
          <a:bodyPr/>
          <a:lstStyle/>
          <a:p>
            <a:r>
              <a:rPr lang="en-US"/>
              <a:t>1–</a:t>
            </a:r>
            <a:fld id="{B14409B9-85A2-4C76-93D0-31A85ED5A3FF}" type="slidenum">
              <a:rPr lang="en-US" smtClean="0"/>
              <a:pPr/>
              <a:t>8</a:t>
            </a:fld>
            <a:endParaRPr lang="en-US"/>
          </a:p>
        </p:txBody>
      </p:sp>
      <p:sp>
        <p:nvSpPr>
          <p:cNvPr id="8" name="TextBox 7"/>
          <p:cNvSpPr txBox="1"/>
          <p:nvPr/>
        </p:nvSpPr>
        <p:spPr>
          <a:xfrm>
            <a:off x="1687133" y="5114505"/>
            <a:ext cx="9899560" cy="1323439"/>
          </a:xfrm>
          <a:prstGeom prst="rect">
            <a:avLst/>
          </a:prstGeom>
          <a:noFill/>
        </p:spPr>
        <p:txBody>
          <a:bodyPr wrap="square" rtlCol="0">
            <a:spAutoFit/>
          </a:bodyPr>
          <a:lstStyle/>
          <a:p>
            <a:pPr marL="685800" lvl="1" indent="-342900">
              <a:buFont typeface="Arial"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i="1" dirty="0">
                <a:solidFill>
                  <a:srgbClr val="008000"/>
                </a:solidFill>
                <a:latin typeface="Times New Roman" panose="02020603050405020304" pitchFamily="18" charset="0"/>
                <a:cs typeface="Times New Roman" panose="02020603050405020304" pitchFamily="18" charset="0"/>
              </a:rPr>
              <a:t>“An organization’s ability to learn, and translate that learning into action rapidly, is the ultimate competitive business advantage.” ( Jack Welch, General Electric)</a:t>
            </a:r>
          </a:p>
          <a:p>
            <a:endParaRPr lang="en-US" sz="2000" i="1" dirty="0">
              <a:solidFill>
                <a:srgbClr val="008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10727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514" y="476518"/>
            <a:ext cx="7514035" cy="1314449"/>
          </a:xfrm>
        </p:spPr>
        <p:txBody>
          <a:bodyPr/>
          <a:lstStyle/>
          <a:p>
            <a:r>
              <a:rPr lang="en-US" sz="2400" b="1" dirty="0">
                <a:solidFill>
                  <a:srgbClr val="C00000"/>
                </a:solidFill>
                <a:latin typeface="Times New Roman" panose="02020603050405020304" pitchFamily="18" charset="0"/>
                <a:cs typeface="Times New Roman" panose="02020603050405020304" pitchFamily="18" charset="0"/>
              </a:rPr>
              <a:t>New Approaches To Organizing HR</a:t>
            </a:r>
          </a:p>
        </p:txBody>
      </p:sp>
      <p:sp>
        <p:nvSpPr>
          <p:cNvPr id="3" name="Content Placeholder 2"/>
          <p:cNvSpPr>
            <a:spLocks noGrp="1"/>
          </p:cNvSpPr>
          <p:nvPr>
            <p:ph idx="1"/>
          </p:nvPr>
        </p:nvSpPr>
        <p:spPr>
          <a:xfrm>
            <a:off x="2637234" y="2686051"/>
            <a:ext cx="7514035" cy="2343151"/>
          </a:xfrm>
        </p:spPr>
        <p:txBody>
          <a:bodyPr>
            <a:noAutofit/>
          </a:bodyPr>
          <a:lstStyle/>
          <a:p>
            <a:pPr marL="191700" indent="-191700"/>
            <a:r>
              <a:rPr lang="en-US" sz="2100" dirty="0">
                <a:latin typeface="Times New Roman" panose="02020603050405020304" pitchFamily="18" charset="0"/>
                <a:cs typeface="Times New Roman" panose="02020603050405020304" pitchFamily="18" charset="0"/>
              </a:rPr>
              <a:t>Reorganizing the HR function of how it is organized and delivers HR services</a:t>
            </a:r>
          </a:p>
          <a:p>
            <a:pPr marL="556200" lvl="1" indent="-213300"/>
            <a:r>
              <a:rPr lang="en-US" sz="2100" dirty="0">
                <a:latin typeface="Times New Roman" panose="02020603050405020304" pitchFamily="18" charset="0"/>
                <a:cs typeface="Times New Roman" panose="02020603050405020304" pitchFamily="18" charset="0"/>
              </a:rPr>
              <a:t>Shared Services (Transactional) HR teams</a:t>
            </a:r>
          </a:p>
          <a:p>
            <a:pPr marL="556200" lvl="1" indent="-213300"/>
            <a:r>
              <a:rPr lang="en-US" sz="2100" dirty="0">
                <a:latin typeface="Times New Roman" panose="02020603050405020304" pitchFamily="18" charset="0"/>
                <a:cs typeface="Times New Roman" panose="02020603050405020304" pitchFamily="18" charset="0"/>
              </a:rPr>
              <a:t>Corporate HR teams</a:t>
            </a:r>
          </a:p>
          <a:p>
            <a:pPr marL="556200" lvl="1" indent="-213300"/>
            <a:r>
              <a:rPr lang="en-US" sz="2100" dirty="0">
                <a:latin typeface="Times New Roman" panose="02020603050405020304" pitchFamily="18" charset="0"/>
                <a:cs typeface="Times New Roman" panose="02020603050405020304" pitchFamily="18" charset="0"/>
              </a:rPr>
              <a:t>Embedded HR teams</a:t>
            </a:r>
          </a:p>
          <a:p>
            <a:pPr marL="556200" lvl="1" indent="-213300"/>
            <a:r>
              <a:rPr lang="en-US" sz="2100" dirty="0">
                <a:latin typeface="Times New Roman" panose="02020603050405020304" pitchFamily="18" charset="0"/>
                <a:cs typeface="Times New Roman" panose="02020603050405020304" pitchFamily="18" charset="0"/>
              </a:rPr>
              <a:t>Centers of expertise</a:t>
            </a:r>
          </a:p>
        </p:txBody>
      </p:sp>
    </p:spTree>
    <p:extLst>
      <p:ext uri="{BB962C8B-B14F-4D97-AF65-F5344CB8AC3E}">
        <p14:creationId xmlns:p14="http://schemas.microsoft.com/office/powerpoint/2010/main" val="3283540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83</TotalTime>
  <Words>2660</Words>
  <Application>Microsoft Office PowerPoint</Application>
  <PresentationFormat>Widescreen</PresentationFormat>
  <Paragraphs>322</Paragraphs>
  <Slides>38</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Calibri</vt:lpstr>
      <vt:lpstr>Corbel</vt:lpstr>
      <vt:lpstr>Times New Roman</vt:lpstr>
      <vt:lpstr>Wingdings</vt:lpstr>
      <vt:lpstr>Parallax</vt:lpstr>
      <vt:lpstr>PowerPoint Presentation</vt:lpstr>
      <vt:lpstr> What human resource management is ? &amp; How it relates to the management process?</vt:lpstr>
      <vt:lpstr>Why Is Human Resource Management Important to All Managers?</vt:lpstr>
      <vt:lpstr>HR Management Responsibilities</vt:lpstr>
      <vt:lpstr>PowerPoint Presentation</vt:lpstr>
      <vt:lpstr>The Human Resources Department</vt:lpstr>
      <vt:lpstr>Human Capital and HRM</vt:lpstr>
      <vt:lpstr>Human Capital and HRM</vt:lpstr>
      <vt:lpstr>New Approaches To Organizing HR</vt:lpstr>
      <vt:lpstr>An overall framework of HR activities. </vt:lpstr>
      <vt:lpstr>Competitive Challenges and Human Resources Management</vt:lpstr>
      <vt:lpstr>Challenge 1: Responding Strategically to Changes in the Marketplace</vt:lpstr>
      <vt:lpstr>Challenge 1: Responding Strategically to Changes in the Marketplace (cont.)</vt:lpstr>
      <vt:lpstr>Challenge 1: Responding Strategically to Changes in the Marketplace (cont.)</vt:lpstr>
      <vt:lpstr>Challenge 1: Responding Strategically to Changes in the Marketplace (cont.)</vt:lpstr>
      <vt:lpstr>Challenge 1: Responding Strategically to Changes in the Marketplace (cont.)</vt:lpstr>
      <vt:lpstr>Challenge 2: Competing, Recruiting, and Staffing Globally</vt:lpstr>
      <vt:lpstr>Challenge 3: Setting and Achieving Corporate Social Responsibility and Sustainability Goals</vt:lpstr>
      <vt:lpstr>Challenge 4: Advancing HRM with Technology</vt:lpstr>
      <vt:lpstr>Challenge 4: Advancing HRM with Technology  (cont.)</vt:lpstr>
      <vt:lpstr>Challenge 4: Advancing HRM with Technology  (cont.)</vt:lpstr>
      <vt:lpstr>Challenge 5: Containing Costs While Retaining Top Talent and Maximizing Productivity</vt:lpstr>
      <vt:lpstr>Challenge 5: Containing Costs While Retaining Top Talent and Maximizing Productivity  (cont.)</vt:lpstr>
      <vt:lpstr>PowerPoint Presentation</vt:lpstr>
      <vt:lpstr>Challenge 5: Containing Costs While Retaining Top Talent and Maximizing Productivity  (cont.)</vt:lpstr>
      <vt:lpstr>Challenge 6: Responding to the Demographic and Diversity Challenges of the Workforce</vt:lpstr>
      <vt:lpstr>Challenge 6: Responding to the Demographic and Diversity Challenges of the Workforce</vt:lpstr>
      <vt:lpstr>Challenge 6: Responding to the Demographic and Diversity Challenges of the Workforce (cont.)</vt:lpstr>
      <vt:lpstr>Challenge 7: Adapting to Educational and Cultural Shifts Affecting the Workforce</vt:lpstr>
      <vt:lpstr>Challenge 7: Adapting to Educational and Cultural Shifts Affecting the Workforce (cont.)</vt:lpstr>
      <vt:lpstr>Challenge 7: Adapting to Educational and Cultural Shifts Affecting the Workforce (cont.)</vt:lpstr>
      <vt:lpstr>Challenge 7: Adapting to Educational and Cultural Shifts Affecting the Workforce (cont.)</vt:lpstr>
      <vt:lpstr>The Partnership of Line Managers  and HR Departments</vt:lpstr>
      <vt:lpstr>The Partnership of Line Managers and HR Departments (cont.)</vt:lpstr>
      <vt:lpstr>The Partnership of Line Managers and HR Departments (cont.)</vt:lpstr>
      <vt:lpstr>Key Terms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Study Human Resources Management?</dc:title>
  <dc:creator>Dr. Bindu Singh</dc:creator>
  <cp:lastModifiedBy>Bindu Singh</cp:lastModifiedBy>
  <cp:revision>27</cp:revision>
  <dcterms:created xsi:type="dcterms:W3CDTF">2018-09-18T03:50:42Z</dcterms:created>
  <dcterms:modified xsi:type="dcterms:W3CDTF">2024-02-16T11:16:28Z</dcterms:modified>
</cp:coreProperties>
</file>