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28825" y="1551889"/>
            <a:ext cx="5086350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AB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AB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AB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AB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1044905"/>
            <a:ext cx="44208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AB4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7102" y="1821473"/>
            <a:ext cx="7149795" cy="185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06930" marR="5080" indent="-2094864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</a:rPr>
              <a:t>Car</a:t>
            </a:r>
            <a:r>
              <a:rPr sz="4000" spc="-10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Sales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Analysis</a:t>
            </a:r>
            <a:r>
              <a:rPr sz="4000" spc="-7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in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the USA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32457" y="2897835"/>
            <a:ext cx="4877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AB40"/>
                </a:solidFill>
                <a:latin typeface="Carlito"/>
                <a:cs typeface="Carlito"/>
              </a:rPr>
              <a:t>Exploring</a:t>
            </a:r>
            <a:r>
              <a:rPr sz="2000" b="1" spc="-65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AB40"/>
                </a:solidFill>
                <a:latin typeface="Carlito"/>
                <a:cs typeface="Carlito"/>
              </a:rPr>
              <a:t>Trends</a:t>
            </a:r>
            <a:r>
              <a:rPr sz="2000" b="1" spc="-45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AB40"/>
                </a:solidFill>
                <a:latin typeface="Carlito"/>
                <a:cs typeface="Carlito"/>
              </a:rPr>
              <a:t>and</a:t>
            </a:r>
            <a:r>
              <a:rPr sz="2000" b="1" spc="-40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AB40"/>
                </a:solidFill>
                <a:latin typeface="Carlito"/>
                <a:cs typeface="Carlito"/>
              </a:rPr>
              <a:t>Insights</a:t>
            </a:r>
            <a:r>
              <a:rPr sz="2000" b="1" spc="-60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AB40"/>
                </a:solidFill>
                <a:latin typeface="Carlito"/>
                <a:cs typeface="Carlito"/>
              </a:rPr>
              <a:t>for</a:t>
            </a:r>
            <a:r>
              <a:rPr sz="2000" b="1" spc="-40" dirty="0">
                <a:solidFill>
                  <a:srgbClr val="FFAB40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AB40"/>
                </a:solidFill>
                <a:latin typeface="Carlito"/>
                <a:cs typeface="Carlito"/>
              </a:rPr>
              <a:t>Stakeholders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11473" y="1037285"/>
            <a:ext cx="2324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Conclusion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269872" y="1821473"/>
            <a:ext cx="6602095" cy="185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201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system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aims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address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limitations</a:t>
            </a:r>
            <a:r>
              <a:rPr sz="20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existing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platforms,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providing</a:t>
            </a:r>
            <a:r>
              <a:rPr sz="20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comprehensive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analytical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better decision-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making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automotive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market.</a:t>
            </a: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understanding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trends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consumer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preferences,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stakeholders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can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effectively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tailor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their</a:t>
            </a:r>
            <a:r>
              <a:rPr sz="20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strategies.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1548607"/>
            <a:ext cx="6974840" cy="18180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04775" indent="-92075">
              <a:lnSpc>
                <a:spcPct val="100000"/>
              </a:lnSpc>
              <a:spcBef>
                <a:spcPts val="430"/>
              </a:spcBef>
              <a:buFont typeface="Carlito"/>
              <a:buChar char="-"/>
              <a:tabLst>
                <a:tab pos="104775" algn="l"/>
              </a:tabLst>
            </a:pP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Kaggle,</a:t>
            </a:r>
            <a:r>
              <a:rPr sz="1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'Car</a:t>
            </a: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14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Dataset',</a:t>
            </a:r>
            <a:r>
              <a:rPr sz="1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2024.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Available</a:t>
            </a:r>
            <a:r>
              <a:rPr sz="14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online:</a:t>
            </a:r>
            <a:r>
              <a:rPr sz="1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https://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  <a:hlinkClick r:id="rId3"/>
              </a:rPr>
              <a:t>www.kaggle.com/datasets.</a:t>
            </a:r>
            <a:endParaRPr sz="1400">
              <a:latin typeface="Carlito"/>
              <a:cs typeface="Carlito"/>
            </a:endParaRPr>
          </a:p>
          <a:p>
            <a:pPr marL="104139" indent="-91440">
              <a:lnSpc>
                <a:spcPct val="100000"/>
              </a:lnSpc>
              <a:spcBef>
                <a:spcPts val="335"/>
              </a:spcBef>
              <a:buFont typeface="Carlito"/>
              <a:buChar char="-"/>
              <a:tabLst>
                <a:tab pos="104139" algn="l"/>
              </a:tabLst>
            </a:pP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Tableau</a:t>
            </a:r>
            <a:r>
              <a:rPr sz="1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Public,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'How</a:t>
            </a: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Build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Interactive</a:t>
            </a:r>
            <a:r>
              <a:rPr sz="1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Dashboards</a:t>
            </a:r>
            <a:r>
              <a:rPr sz="1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4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Tableau',</a:t>
            </a:r>
            <a:r>
              <a:rPr sz="14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2024.</a:t>
            </a:r>
            <a:r>
              <a:rPr sz="1400" b="1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Available</a:t>
            </a:r>
            <a:r>
              <a:rPr sz="1400" b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online: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https://public.tableau.com/en-</a:t>
            </a:r>
            <a:r>
              <a:rPr sz="1400" b="1" spc="-25" dirty="0">
                <a:solidFill>
                  <a:srgbClr val="FFFFFF"/>
                </a:solidFill>
                <a:latin typeface="Carlito"/>
                <a:cs typeface="Carlito"/>
              </a:rPr>
              <a:t>us.</a:t>
            </a:r>
            <a:endParaRPr sz="1400">
              <a:latin typeface="Carlito"/>
              <a:cs typeface="Carlito"/>
            </a:endParaRPr>
          </a:p>
          <a:p>
            <a:pPr marL="12700" marR="1544320" indent="92075">
              <a:lnSpc>
                <a:spcPct val="120000"/>
              </a:lnSpc>
              <a:buFont typeface="Carlito"/>
              <a:buChar char="-"/>
              <a:tabLst>
                <a:tab pos="104775" algn="l"/>
              </a:tabLst>
            </a:pP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Stack</a:t>
            </a:r>
            <a:r>
              <a:rPr sz="14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rlito"/>
                <a:cs typeface="Carlito"/>
              </a:rPr>
              <a:t>Overflow,</a:t>
            </a:r>
            <a:r>
              <a:rPr sz="14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'Custom</a:t>
            </a:r>
            <a:r>
              <a:rPr sz="1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Calculations</a:t>
            </a:r>
            <a:r>
              <a:rPr sz="1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4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Tableau',</a:t>
            </a:r>
            <a:r>
              <a:rPr sz="14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2024.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 Available</a:t>
            </a:r>
            <a:r>
              <a:rPr sz="1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online: https://stackoverflow.com/questions.</a:t>
            </a:r>
            <a:endParaRPr sz="1400">
              <a:latin typeface="Carlito"/>
              <a:cs typeface="Carlito"/>
            </a:endParaRPr>
          </a:p>
          <a:p>
            <a:pPr marL="104139" indent="-91440">
              <a:lnSpc>
                <a:spcPct val="100000"/>
              </a:lnSpc>
              <a:spcBef>
                <a:spcPts val="335"/>
              </a:spcBef>
              <a:buFont typeface="Carlito"/>
              <a:buChar char="-"/>
              <a:tabLst>
                <a:tab pos="104139" algn="l"/>
              </a:tabLst>
            </a:pPr>
            <a:r>
              <a:rPr sz="1400" b="1" spc="-25" dirty="0">
                <a:solidFill>
                  <a:srgbClr val="FFFFFF"/>
                </a:solidFill>
                <a:latin typeface="Carlito"/>
                <a:cs typeface="Carlito"/>
              </a:rPr>
              <a:t>Towards</a:t>
            </a:r>
            <a:r>
              <a:rPr sz="14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4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Science,</a:t>
            </a:r>
            <a:r>
              <a:rPr sz="14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'A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 Comprehensive</a:t>
            </a:r>
            <a:r>
              <a:rPr sz="1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Guide</a:t>
            </a:r>
            <a:r>
              <a:rPr sz="14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4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14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Visualization',</a:t>
            </a:r>
            <a:r>
              <a:rPr sz="14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rlito"/>
                <a:cs typeface="Carlito"/>
              </a:rPr>
              <a:t>2024.</a:t>
            </a:r>
            <a:r>
              <a:rPr sz="1400" b="1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Available online: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 b="1" spc="-10" dirty="0">
                <a:solidFill>
                  <a:srgbClr val="FFFFFF"/>
                </a:solidFill>
                <a:latin typeface="Carlito"/>
                <a:cs typeface="Carlito"/>
              </a:rPr>
              <a:t>https://towardsdatascience.com.</a:t>
            </a:r>
            <a:endParaRPr sz="1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873" y="1025778"/>
            <a:ext cx="35572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solidFill>
                  <a:srgbClr val="FFFFFF"/>
                </a:solidFill>
              </a:rPr>
              <a:t>Thank</a:t>
            </a:r>
            <a:r>
              <a:rPr sz="6000" spc="-145" dirty="0">
                <a:solidFill>
                  <a:srgbClr val="FFFFFF"/>
                </a:solidFill>
              </a:rPr>
              <a:t> </a:t>
            </a:r>
            <a:r>
              <a:rPr sz="6000" spc="-20" dirty="0">
                <a:solidFill>
                  <a:srgbClr val="FFFFFF"/>
                </a:solidFill>
              </a:rPr>
              <a:t>you!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5357" y="1037285"/>
            <a:ext cx="2654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Introduction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20100"/>
              </a:lnSpc>
              <a:spcBef>
                <a:spcPts val="100"/>
              </a:spcBef>
            </a:pPr>
            <a:r>
              <a:rPr b="1" dirty="0">
                <a:latin typeface="Carlito"/>
                <a:cs typeface="Carlito"/>
              </a:rPr>
              <a:t>This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study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delves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into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the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analysis</a:t>
            </a:r>
            <a:r>
              <a:rPr b="1" spc="-4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of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car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sales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across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the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spc="-20" dirty="0">
                <a:latin typeface="Carlito"/>
                <a:cs typeface="Carlito"/>
              </a:rPr>
              <a:t>USA, </a:t>
            </a:r>
            <a:r>
              <a:rPr b="1" spc="-10" dirty="0">
                <a:latin typeface="Carlito"/>
                <a:cs typeface="Carlito"/>
              </a:rPr>
              <a:t>examining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data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on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various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car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attributes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such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as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sales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performance, </a:t>
            </a:r>
            <a:r>
              <a:rPr b="1" dirty="0">
                <a:latin typeface="Carlito"/>
                <a:cs typeface="Carlito"/>
              </a:rPr>
              <a:t>type,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spc="-25" dirty="0">
                <a:latin typeface="Carlito"/>
                <a:cs typeface="Carlito"/>
              </a:rPr>
              <a:t>category, </a:t>
            </a:r>
            <a:r>
              <a:rPr b="1" dirty="0">
                <a:latin typeface="Carlito"/>
                <a:cs typeface="Carlito"/>
              </a:rPr>
              <a:t>discounts,</a:t>
            </a:r>
            <a:r>
              <a:rPr b="1" spc="-4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and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regional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insights.</a:t>
            </a:r>
            <a:r>
              <a:rPr b="1" spc="-4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The</a:t>
            </a:r>
            <a:r>
              <a:rPr b="1" spc="-2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aim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is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25" dirty="0">
                <a:latin typeface="Carlito"/>
                <a:cs typeface="Carlito"/>
              </a:rPr>
              <a:t>to </a:t>
            </a:r>
            <a:r>
              <a:rPr b="1" dirty="0">
                <a:latin typeface="Carlito"/>
                <a:cs typeface="Carlito"/>
              </a:rPr>
              <a:t>provide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actionable</a:t>
            </a:r>
            <a:r>
              <a:rPr b="1" spc="-7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insights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for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manufacturers,</a:t>
            </a:r>
            <a:r>
              <a:rPr b="1" spc="-6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dealerships,</a:t>
            </a:r>
            <a:r>
              <a:rPr b="1" spc="-70" dirty="0">
                <a:latin typeface="Carlito"/>
                <a:cs typeface="Carlito"/>
              </a:rPr>
              <a:t> </a:t>
            </a:r>
            <a:r>
              <a:rPr b="1" spc="-25" dirty="0">
                <a:latin typeface="Carlito"/>
                <a:cs typeface="Carlito"/>
              </a:rPr>
              <a:t>and </a:t>
            </a:r>
            <a:r>
              <a:rPr b="1" spc="-10" dirty="0">
                <a:latin typeface="Carlito"/>
                <a:cs typeface="Carlito"/>
              </a:rPr>
              <a:t>stakeholders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to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better</a:t>
            </a:r>
            <a:r>
              <a:rPr b="1" spc="-5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understand</a:t>
            </a:r>
            <a:r>
              <a:rPr b="1" spc="-5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the</a:t>
            </a:r>
            <a:r>
              <a:rPr b="1" spc="-3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market</a:t>
            </a:r>
            <a:r>
              <a:rPr b="1" spc="-30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dynamics.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Existing</a:t>
            </a:r>
            <a:r>
              <a:rPr spc="-135" dirty="0"/>
              <a:t> </a:t>
            </a:r>
            <a:r>
              <a:rPr dirty="0"/>
              <a:t>Systems</a:t>
            </a:r>
            <a:r>
              <a:rPr spc="-125" dirty="0"/>
              <a:t> </a:t>
            </a:r>
            <a:r>
              <a:rPr spc="-10" dirty="0"/>
              <a:t>Limitations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1816989"/>
            <a:ext cx="675449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Limited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regional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category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trends.</a:t>
            </a:r>
            <a:endParaRPr sz="20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Inadequate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visualization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leading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challenges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trend identification.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Minimal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focus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discount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profit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analysis.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Lack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correlation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sales,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discounts,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profit.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Inconsistent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or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incomplete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handling.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Absence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predictive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analysis.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Limited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comparative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across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states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categories.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" y="0"/>
            <a:ext cx="9136684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Objectives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New</a:t>
            </a:r>
            <a:r>
              <a:rPr spc="-35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1816989"/>
            <a:ext cx="684403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In-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depth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regional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category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trends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analysis.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Interactive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dashboards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dynamic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visualization.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Comprehensive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discounts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profits.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Correlation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between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discounts,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sales,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profitability.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Efficient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cleaning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handling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methods.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Predictive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forecasting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future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trends.</a:t>
            </a:r>
            <a:endParaRPr sz="2000">
              <a:latin typeface="Carlito"/>
              <a:cs typeface="Carlito"/>
            </a:endParaRPr>
          </a:p>
          <a:p>
            <a:pPr marL="354965" marR="819150" indent="-342900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Comparative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across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states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and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categories.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" y="0"/>
            <a:ext cx="9136684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Scope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1796542"/>
            <a:ext cx="628269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Analyze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category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performance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regional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trends.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Examine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discount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impact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performance.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Identify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profitability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state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category.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Visualize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funnel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category.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Forecast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trends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based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historical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data.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Present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via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user-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friendly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interactive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dashboard.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</a:t>
            </a:r>
            <a:r>
              <a:rPr spc="-125" dirty="0"/>
              <a:t> </a:t>
            </a:r>
            <a:r>
              <a:rPr dirty="0"/>
              <a:t>Visualization</a:t>
            </a:r>
            <a:r>
              <a:rPr spc="-110" dirty="0"/>
              <a:t> </a:t>
            </a:r>
            <a:r>
              <a:rPr spc="-10" dirty="0"/>
              <a:t>Dashboard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Dynamic</a:t>
            </a:r>
            <a:r>
              <a:rPr spc="-55" dirty="0"/>
              <a:t> </a:t>
            </a:r>
            <a:r>
              <a:rPr spc="-10" dirty="0"/>
              <a:t>visualizations</a:t>
            </a:r>
            <a:r>
              <a:rPr spc="-2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enhance</a:t>
            </a:r>
            <a:r>
              <a:rPr spc="-50" dirty="0"/>
              <a:t> </a:t>
            </a:r>
            <a:r>
              <a:rPr spc="-10" dirty="0"/>
              <a:t>stakeholder</a:t>
            </a:r>
            <a:r>
              <a:rPr spc="-40" dirty="0"/>
              <a:t> </a:t>
            </a:r>
            <a:r>
              <a:rPr spc="-10" dirty="0"/>
              <a:t>decision-making. Customization</a:t>
            </a:r>
            <a:r>
              <a:rPr spc="-50" dirty="0"/>
              <a:t> </a:t>
            </a:r>
            <a:r>
              <a:rPr dirty="0"/>
              <a:t>options</a:t>
            </a:r>
            <a:r>
              <a:rPr spc="-7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filtering</a:t>
            </a:r>
            <a:r>
              <a:rPr spc="-3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by</a:t>
            </a:r>
            <a:r>
              <a:rPr spc="-75" dirty="0"/>
              <a:t> </a:t>
            </a:r>
            <a:r>
              <a:rPr dirty="0"/>
              <a:t>various</a:t>
            </a:r>
            <a:r>
              <a:rPr spc="-55" dirty="0"/>
              <a:t> </a:t>
            </a:r>
            <a:r>
              <a:rPr spc="-10" dirty="0"/>
              <a:t>attributes.</a:t>
            </a:r>
          </a:p>
          <a:p>
            <a:pPr marL="8890">
              <a:lnSpc>
                <a:spcPct val="100000"/>
              </a:lnSpc>
            </a:pPr>
            <a:r>
              <a:rPr spc="-20" dirty="0"/>
              <a:t>Real-</a:t>
            </a:r>
            <a:r>
              <a:rPr dirty="0"/>
              <a:t>time</a:t>
            </a:r>
            <a:r>
              <a:rPr spc="-25" dirty="0"/>
              <a:t> </a:t>
            </a:r>
            <a:r>
              <a:rPr dirty="0"/>
              <a:t>updates</a:t>
            </a:r>
            <a:r>
              <a:rPr spc="-5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10" dirty="0"/>
              <a:t>interactive</a:t>
            </a:r>
            <a:r>
              <a:rPr spc="-20" dirty="0"/>
              <a:t> </a:t>
            </a:r>
            <a:r>
              <a:rPr dirty="0"/>
              <a:t>charts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metrics.</a:t>
            </a:r>
          </a:p>
          <a:p>
            <a:pPr marL="8890">
              <a:lnSpc>
                <a:spcPct val="100000"/>
              </a:lnSpc>
            </a:pPr>
            <a:r>
              <a:rPr dirty="0"/>
              <a:t>Clear</a:t>
            </a:r>
            <a:r>
              <a:rPr spc="-40" dirty="0"/>
              <a:t> </a:t>
            </a:r>
            <a:r>
              <a:rPr dirty="0"/>
              <a:t>layout</a:t>
            </a:r>
            <a:r>
              <a:rPr spc="-35" dirty="0"/>
              <a:t> </a:t>
            </a:r>
            <a:r>
              <a:rPr dirty="0"/>
              <a:t>ensuring</a:t>
            </a:r>
            <a:r>
              <a:rPr spc="-35" dirty="0"/>
              <a:t> </a:t>
            </a:r>
            <a:r>
              <a:rPr dirty="0"/>
              <a:t>accessibility</a:t>
            </a:r>
            <a:r>
              <a:rPr spc="-1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understanding</a:t>
            </a:r>
            <a:r>
              <a:rPr spc="-3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trends.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8" y="268224"/>
            <a:ext cx="8569452" cy="46070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Expected</a:t>
            </a:r>
            <a:r>
              <a:rPr spc="-125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1816989"/>
            <a:ext cx="6557009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Comprehensive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overview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market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dynamics.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Strategic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maximizing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profit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market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share.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Trend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aiding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competitive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positioning.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Optimized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pricing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strategies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based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insights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analytics.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Future</a:t>
            </a:r>
            <a:r>
              <a:rPr spc="-125" dirty="0"/>
              <a:t> </a:t>
            </a:r>
            <a:r>
              <a:rPr spc="-10" dirty="0"/>
              <a:t>Enhancements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444" y="1816989"/>
            <a:ext cx="6820534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Implementation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predictive</a:t>
            </a:r>
            <a:r>
              <a:rPr sz="20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sales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forecasting.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Incorporation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customer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sentiment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analysis.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Expansion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20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include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external</a:t>
            </a:r>
            <a:r>
              <a:rPr sz="20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market</a:t>
            </a:r>
            <a:r>
              <a:rPr sz="20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factors.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Integration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rlito"/>
                <a:cs typeface="Carlito"/>
              </a:rPr>
              <a:t>real-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time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sources</a:t>
            </a:r>
            <a:r>
              <a:rPr sz="20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dynamic</a:t>
            </a: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dashboard.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Development</a:t>
            </a:r>
            <a:r>
              <a:rPr sz="20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profitability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20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for</a:t>
            </a:r>
            <a:r>
              <a:rPr sz="2000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different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segments.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</Words>
  <Application>Microsoft Office PowerPoint</Application>
  <PresentationFormat>On-screen Show (16:9)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Carlito</vt:lpstr>
      <vt:lpstr>Office Theme</vt:lpstr>
      <vt:lpstr>Car Sales Analysis in the USA</vt:lpstr>
      <vt:lpstr>Introduction</vt:lpstr>
      <vt:lpstr>Existing Systems Limitations</vt:lpstr>
      <vt:lpstr>Objectives of the New System</vt:lpstr>
      <vt:lpstr>Scope of the Project</vt:lpstr>
      <vt:lpstr>Data Visualization Dashboard</vt:lpstr>
      <vt:lpstr>PowerPoint Presentation</vt:lpstr>
      <vt:lpstr>Expected Outcomes</vt:lpstr>
      <vt:lpstr>Future Enhancements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Happy Singh</cp:lastModifiedBy>
  <cp:revision>1</cp:revision>
  <dcterms:created xsi:type="dcterms:W3CDTF">2024-11-17T13:57:51Z</dcterms:created>
  <dcterms:modified xsi:type="dcterms:W3CDTF">2024-11-17T13:59:24Z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2024-11-17T00:00:00Z</vt:filetime>
  </property>
  <property fmtid="{D5CDD505-2E9C-101B-9397-08002B2CF9AE}" pid="3" name="Producer">
    <vt:lpwstr>3-Heights(TM) PDF Security Shell 4.8.25.2 (http://www.pdf-tools.com)</vt:lpwstr>
  </property>
</Properties>
</file>