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6" r:id="rId3"/>
    <p:sldId id="259" r:id="rId4"/>
    <p:sldId id="287" r:id="rId5"/>
    <p:sldId id="260" r:id="rId6"/>
    <p:sldId id="288" r:id="rId7"/>
    <p:sldId id="277" r:id="rId8"/>
    <p:sldId id="290" r:id="rId9"/>
    <p:sldId id="280" r:id="rId10"/>
    <p:sldId id="289" r:id="rId11"/>
    <p:sldId id="266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029D4A-53D4-44DF-B5FF-46E84F7B740E}">
          <p14:sldIdLst>
            <p14:sldId id="256"/>
            <p14:sldId id="286"/>
            <p14:sldId id="259"/>
            <p14:sldId id="287"/>
            <p14:sldId id="260"/>
            <p14:sldId id="288"/>
            <p14:sldId id="277"/>
            <p14:sldId id="290"/>
            <p14:sldId id="280"/>
            <p14:sldId id="289"/>
            <p14:sldId id="266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DA191A-AC02-A4E7-823C-E1FBBC527F26}" name="Ta, Happy" initials="HT" userId="S::tal@wit.edu::2f2ba86a-05b3-4583-95a1-1c44019adc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BBD299-D86E-4D45-BBC8-9BDB3D6141E5}" v="9" dt="2025-04-02T02:35:57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78777" autoAdjust="0"/>
  </p:normalViewPr>
  <p:slideViewPr>
    <p:cSldViewPr snapToGrid="0">
      <p:cViewPr varScale="1">
        <p:scale>
          <a:sx n="84" d="100"/>
          <a:sy n="84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3C731-00F5-47C9-A712-45AC24CC174A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6E487-1272-40DD-9914-1CC3DEB68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bullet point 1: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reduce the training parameters comparing to full fine-tuning, </a:t>
            </a:r>
            <a:r>
              <a:rPr lang="en-US" dirty="0" err="1"/>
              <a:t>lowerin</a:t>
            </a:r>
            <a:r>
              <a:rPr lang="en-US" dirty="0"/>
              <a:t> memory constraint and computation cost</a:t>
            </a:r>
          </a:p>
          <a:p>
            <a:pPr marL="171450" indent="-171450">
              <a:buFontTx/>
              <a:buChar char="-"/>
            </a:pPr>
            <a:r>
              <a:rPr lang="en-US" dirty="0"/>
              <a:t>Avoid catastrophic forgetting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Configuration: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Rank: low-rank decomposition, meaning how much of the original weight will be adapted. Higher means more complex adaption but increase memory usage. 16 is a balance between complex adaption and memory usage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Alpha: </a:t>
            </a:r>
            <a:r>
              <a:rPr lang="en-US" dirty="0" err="1"/>
              <a:t>Scalling</a:t>
            </a:r>
            <a:r>
              <a:rPr lang="en-US" dirty="0"/>
              <a:t> factor, how much influence the </a:t>
            </a:r>
            <a:r>
              <a:rPr lang="en-US" dirty="0" err="1"/>
              <a:t>LoRA</a:t>
            </a:r>
            <a:r>
              <a:rPr lang="en-US" dirty="0"/>
              <a:t> updates have on the model. </a:t>
            </a:r>
            <a:r>
              <a:rPr lang="en-US" dirty="0" err="1"/>
              <a:t>Cacluated</a:t>
            </a:r>
            <a:r>
              <a:rPr lang="en-US" dirty="0"/>
              <a:t> by </a:t>
            </a:r>
            <a:r>
              <a:rPr lang="en-US" dirty="0" err="1"/>
              <a:t>lora_alpha</a:t>
            </a:r>
            <a:r>
              <a:rPr lang="en-US" dirty="0"/>
              <a:t>/rank, our </a:t>
            </a:r>
            <a:r>
              <a:rPr lang="en-US" dirty="0" err="1"/>
              <a:t>scalling</a:t>
            </a:r>
            <a:r>
              <a:rPr lang="en-US" dirty="0"/>
              <a:t> factor is 32/6 = 2</a:t>
            </a:r>
          </a:p>
          <a:p>
            <a:pPr marL="171450" indent="-171450">
              <a:buFontTx/>
              <a:buChar char="-"/>
            </a:pPr>
            <a:r>
              <a:rPr lang="en-US" dirty="0"/>
              <a:t>Dropout rate: dropout rate for lora layers during training, avoid overfitting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Bias: telling lora to add no bias terms</a:t>
            </a:r>
          </a:p>
          <a:p>
            <a:pPr marL="171450" indent="-171450">
              <a:buFontTx/>
              <a:buChar char="-"/>
            </a:pPr>
            <a:r>
              <a:rPr lang="en-US" dirty="0"/>
              <a:t>Task: set how the model is generate. Casual LM means the final model will generates text in an autoregressive manner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6E487-1272-40DD-9914-1CC3DEB68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9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6E487-1272-40DD-9914-1CC3DEB68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7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9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31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3576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84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47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5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9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BC07-B00E-4084-95CF-EC207AB27AB7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7C6637-2F2D-42D1-B99D-6C8BE7F24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7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015F-8243-77E8-B9A7-D34D90C4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800" y="739604"/>
            <a:ext cx="9599123" cy="2689396"/>
          </a:xfrm>
        </p:spPr>
        <p:txBody>
          <a:bodyPr/>
          <a:lstStyle/>
          <a:p>
            <a:r>
              <a:rPr lang="en-US" sz="48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Fine-Tuning LLaMA 3.3 for Fact-Checking and Hallucination Detection in LLMs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0F974-6B28-9626-5C3B-C4BE30F16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441407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Presentation by Happy Ta and Anthony Clark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Wentworth institute of technology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Advanced topics in Large language models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Professor Salem Othman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2000" cap="all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April 1st</a:t>
            </a:r>
            <a:r>
              <a:rPr lang="en-US" sz="20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, 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03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FBEE-7411-435B-6336-1409F551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3E98-4541-D692-17B4-C919D881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Fine-Tuned LLaMA (TruthfulQA)</a:t>
            </a:r>
          </a:p>
        </p:txBody>
      </p:sp>
      <p:pic>
        <p:nvPicPr>
          <p:cNvPr id="4" name="Picture 3" descr="A graph of a graph showing the difference between the average and the average&#10;&#10;AI-generated content may be incorrect.">
            <a:extLst>
              <a:ext uri="{FF2B5EF4-FFF2-40B4-BE49-F238E27FC236}">
                <a16:creationId xmlns:a16="http://schemas.microsoft.com/office/drawing/2014/main" id="{8850A083-F8E0-3005-1FA2-7AA9F953C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901" y="1542757"/>
            <a:ext cx="5945725" cy="449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71C92-1611-CAD5-53A1-9C310E7EE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CCAA-CFEF-7DC4-3306-ACE34CDB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Results/Discussion/Conclusion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E30E4F13-5109-63A5-53B8-0EBF2550E791}"/>
              </a:ext>
            </a:extLst>
          </p:cNvPr>
          <p:cNvSpPr txBox="1">
            <a:spLocks/>
          </p:cNvSpPr>
          <p:nvPr/>
        </p:nvSpPr>
        <p:spPr>
          <a:xfrm>
            <a:off x="305935" y="1723267"/>
            <a:ext cx="41840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Baseline Evaluation Between Models: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Flan-T5  performed optimally compared to GPT-2 and LLaMA 3.3 when applied to the FEVER dataset</a:t>
            </a:r>
          </a:p>
          <a:p>
            <a:pPr lvl="1"/>
            <a:r>
              <a:rPr lang="en-US" dirty="0"/>
              <a:t>Flan-T5 performed poorly compared to GPT-2 and LLaMA 3.3 when applied to the TruthfulQA dataset</a:t>
            </a:r>
          </a:p>
          <a:p>
            <a:pPr lvl="1"/>
            <a:r>
              <a:rPr lang="en-US" dirty="0"/>
              <a:t>Flan-T5 designed for verification </a:t>
            </a:r>
          </a:p>
          <a:p>
            <a:pPr lvl="1"/>
            <a:r>
              <a:rPr lang="en-US" dirty="0"/>
              <a:t>GPT-2 and LLaMA 3.3 designed for chat, question-and-answering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7FC1E7E-38A5-A3F8-7343-B45A9F577409}"/>
              </a:ext>
            </a:extLst>
          </p:cNvPr>
          <p:cNvSpPr txBox="1">
            <a:spLocks/>
          </p:cNvSpPr>
          <p:nvPr/>
        </p:nvSpPr>
        <p:spPr>
          <a:xfrm>
            <a:off x="5610016" y="1723266"/>
            <a:ext cx="418403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Fine-Tuning LLaMA 3.3: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LLaMA 3.3 performance doubled after fine-tuning when applied to FEVER dataset</a:t>
            </a:r>
          </a:p>
          <a:p>
            <a:pPr lvl="1"/>
            <a:r>
              <a:rPr lang="en-US" dirty="0"/>
              <a:t>LLaMA 3.3 accuracy increased from 90.6% to 99.9% after fine-tuning when applied to the TruthfulQA dataset.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CD7C0D-136C-B760-21F7-0A38D17D3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5F7A106-0C06-ED6C-7868-D811341D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😎😎</a:t>
            </a:r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A025-DECB-D4CF-89E4-A64E67C7B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1A92-FA3C-2E51-F7B0-C02344FE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9863-57D0-654F-87F1-AE21CBAD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914"/>
            <a:ext cx="8596668" cy="424021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FEVER (Fact-Extraction and Verification)</a:t>
            </a:r>
          </a:p>
          <a:p>
            <a:pPr lvl="1"/>
            <a:r>
              <a:rPr lang="en-US" dirty="0"/>
              <a:t>Large-scale dataset designed to challenge LLMs in verifying claims against textual evidence</a:t>
            </a:r>
          </a:p>
          <a:p>
            <a:pPr lvl="1"/>
            <a:r>
              <a:rPr lang="en-US" dirty="0"/>
              <a:t>Taken from Wikipedia</a:t>
            </a:r>
          </a:p>
          <a:p>
            <a:pPr lvl="1"/>
            <a:r>
              <a:rPr lang="en-US" dirty="0"/>
              <a:t>Requires LLMs to retrieve relevant documents and sentences</a:t>
            </a:r>
          </a:p>
          <a:p>
            <a:pPr lvl="1"/>
            <a:r>
              <a:rPr lang="en-US" dirty="0"/>
              <a:t>LLM must determine whether the claim is supported, refuted or declare “not enough information”</a:t>
            </a:r>
          </a:p>
          <a:p>
            <a:pPr lvl="1"/>
            <a:r>
              <a:rPr lang="en-US" dirty="0"/>
              <a:t>Challenges complex reasoning</a:t>
            </a:r>
          </a:p>
          <a:p>
            <a:pPr>
              <a:buFont typeface="+mj-lt"/>
              <a:buAutoNum type="arabicPeriod"/>
            </a:pPr>
            <a:r>
              <a:rPr lang="en-US" dirty="0"/>
              <a:t>Truthful QA</a:t>
            </a:r>
          </a:p>
          <a:p>
            <a:pPr lvl="2"/>
            <a:r>
              <a:rPr lang="en-US" dirty="0"/>
              <a:t>Benchmark designed to evaluate the truthfulness of LMs</a:t>
            </a:r>
          </a:p>
          <a:p>
            <a:pPr lvl="2"/>
            <a:r>
              <a:rPr lang="en-US" dirty="0"/>
              <a:t>817 questions across 38 categories (example: health, law, finance, politics, etc.)</a:t>
            </a:r>
          </a:p>
          <a:p>
            <a:pPr lvl="2"/>
            <a:r>
              <a:rPr lang="en-US" dirty="0"/>
              <a:t>Question-and-answer format</a:t>
            </a:r>
          </a:p>
        </p:txBody>
      </p:sp>
    </p:spTree>
    <p:extLst>
      <p:ext uri="{BB962C8B-B14F-4D97-AF65-F5344CB8AC3E}">
        <p14:creationId xmlns:p14="http://schemas.microsoft.com/office/powerpoint/2010/main" val="393584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B01-5F93-95CB-15CE-9EDDDF55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(Examples)</a:t>
            </a:r>
          </a:p>
        </p:txBody>
      </p:sp>
      <p:pic>
        <p:nvPicPr>
          <p:cNvPr id="7" name="Picture 6" descr="A table with a few questions&#10;&#10;AI-generated content may be incorrect.">
            <a:extLst>
              <a:ext uri="{FF2B5EF4-FFF2-40B4-BE49-F238E27FC236}">
                <a16:creationId xmlns:a16="http://schemas.microsoft.com/office/drawing/2014/main" id="{3B752FB2-CA4F-F897-DB36-60E310998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57" y="4102309"/>
            <a:ext cx="7387533" cy="2615620"/>
          </a:xfrm>
          <a:prstGeom prst="rect">
            <a:avLst/>
          </a:prstGeom>
        </p:spPr>
      </p:pic>
      <p:pic>
        <p:nvPicPr>
          <p:cNvPr id="9" name="Picture 8" descr="A table with black text&#10;&#10;AI-generated content may be incorrect.">
            <a:extLst>
              <a:ext uri="{FF2B5EF4-FFF2-40B4-BE49-F238E27FC236}">
                <a16:creationId xmlns:a16="http://schemas.microsoft.com/office/drawing/2014/main" id="{A8C262EE-BA44-CE0F-6879-EE92F2CC2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58" y="1323322"/>
            <a:ext cx="7102436" cy="23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6696C-E91B-35E9-ABB0-5641AEE0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72B5-83EC-5E4F-2C03-4AF555F5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AD61-E77F-A24F-E151-4FF82205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40211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Flan-T5</a:t>
            </a:r>
          </a:p>
          <a:p>
            <a:pPr lvl="1"/>
            <a:r>
              <a:rPr lang="en-US" dirty="0"/>
              <a:t>Large, open-source, instruction-tuned language</a:t>
            </a:r>
          </a:p>
          <a:p>
            <a:pPr lvl="1"/>
            <a:r>
              <a:rPr lang="en-US" dirty="0"/>
              <a:t>Developed by Google</a:t>
            </a:r>
          </a:p>
          <a:p>
            <a:pPr lvl="1"/>
            <a:r>
              <a:rPr lang="en-US" dirty="0"/>
              <a:t>Designed for wide range of NLP tasks through “text-to-text”</a:t>
            </a:r>
          </a:p>
          <a:p>
            <a:pPr>
              <a:buFont typeface="+mj-lt"/>
              <a:buAutoNum type="arabicPeriod"/>
            </a:pPr>
            <a:r>
              <a:rPr lang="en-US" dirty="0"/>
              <a:t>GPT-2</a:t>
            </a:r>
          </a:p>
          <a:p>
            <a:pPr lvl="2"/>
            <a:r>
              <a:rPr lang="en-US" dirty="0"/>
              <a:t>Large, transformer-based language model</a:t>
            </a:r>
          </a:p>
          <a:p>
            <a:pPr lvl="2"/>
            <a:r>
              <a:rPr lang="en-US" dirty="0"/>
              <a:t>Developed by OpenAI</a:t>
            </a:r>
          </a:p>
          <a:p>
            <a:pPr lvl="2"/>
            <a:r>
              <a:rPr lang="en-US" dirty="0"/>
              <a:t>Designed to generate human-quality text</a:t>
            </a:r>
          </a:p>
          <a:p>
            <a:pPr>
              <a:buFont typeface="+mj-lt"/>
              <a:buAutoNum type="arabicPeriod"/>
            </a:pPr>
            <a:r>
              <a:rPr lang="en-US" dirty="0"/>
              <a:t>LLaMA 3.3</a:t>
            </a:r>
          </a:p>
          <a:p>
            <a:pPr lvl="2"/>
            <a:r>
              <a:rPr lang="en-US" dirty="0"/>
              <a:t>Large, instruction-tuned language model</a:t>
            </a:r>
          </a:p>
          <a:p>
            <a:pPr lvl="2"/>
            <a:r>
              <a:rPr lang="en-US" dirty="0"/>
              <a:t>Developed by Meta</a:t>
            </a:r>
          </a:p>
          <a:p>
            <a:pPr lvl="2"/>
            <a:r>
              <a:rPr lang="en-US" dirty="0"/>
              <a:t>Designed for multilingual dialogue and general-purpose reasoning and chat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0707-9216-E7CF-5C87-14F0991E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Evaluation (FEVER)</a:t>
            </a:r>
          </a:p>
        </p:txBody>
      </p:sp>
      <p:pic>
        <p:nvPicPr>
          <p:cNvPr id="6" name="Picture 5" descr="A graph of a graph with a number of columns&#10;&#10;AI-generated content may be incorrect.">
            <a:extLst>
              <a:ext uri="{FF2B5EF4-FFF2-40B4-BE49-F238E27FC236}">
                <a16:creationId xmlns:a16="http://schemas.microsoft.com/office/drawing/2014/main" id="{E32479E8-FAAD-89D9-6FA5-546A9C5AA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13" y="1270000"/>
            <a:ext cx="6673465" cy="500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47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9E5AE-F1DB-2610-EFC4-39BB2F980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995E-860B-6028-206A-107DB29A0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Evaluation (TruthfulQA)</a:t>
            </a:r>
          </a:p>
        </p:txBody>
      </p:sp>
      <p:pic>
        <p:nvPicPr>
          <p:cNvPr id="8" name="Picture 7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4560B0C8-379B-D041-CF77-0B8896CB4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177" y="1552585"/>
            <a:ext cx="6039588" cy="48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6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DE13-D76A-8E48-4C2C-74ECFA4D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5528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Low-Rank Adaptation (</a:t>
            </a:r>
            <a:r>
              <a:rPr lang="en-US" dirty="0" err="1"/>
              <a:t>LoRA</a:t>
            </a:r>
            <a:r>
              <a:rPr lang="en-US" dirty="0"/>
              <a:t>) Fine-tuning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BBDB8-8607-C17E-B495-DF9F378EF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method of fine-tuning LLMs by adding low-rank matrices to model’s existing weight matrices</a:t>
            </a:r>
          </a:p>
          <a:p>
            <a:r>
              <a:rPr lang="en-US" dirty="0"/>
              <a:t>Configuration:</a:t>
            </a:r>
          </a:p>
          <a:p>
            <a:pPr lvl="1"/>
            <a:r>
              <a:rPr lang="en-US" dirty="0" err="1"/>
              <a:t>LoRA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C25CE-5A0C-A780-0B96-96443A6C5EA9}"/>
              </a:ext>
            </a:extLst>
          </p:cNvPr>
          <p:cNvSpPr txBox="1"/>
          <p:nvPr/>
        </p:nvSpPr>
        <p:spPr>
          <a:xfrm>
            <a:off x="5104977" y="3192725"/>
            <a:ext cx="421767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using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SFTTrainer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CE990A-4898-08AA-7BBB-90C53B583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332" y="5098099"/>
            <a:ext cx="3302671" cy="1592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55B6EC-B75E-BAEA-6E1A-8A1C4670F8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66" t="3355"/>
          <a:stretch/>
        </p:blipFill>
        <p:spPr>
          <a:xfrm>
            <a:off x="5446556" y="3580010"/>
            <a:ext cx="3031295" cy="1371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AC742B-FB66-3A4F-A1E5-AB98DE78B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152" y="3604304"/>
            <a:ext cx="255305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3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83E1B1-DA0C-7D44-B17B-35E6830D6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0195FB2-AECB-13FD-0C9B-6A46D7127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😎😎</a:t>
            </a:r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8D15-A88F-7939-9B6A-E89697CB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E2BD-B117-688B-4A24-982B3302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Fine-Tuned LLaMA (FEVER)</a:t>
            </a:r>
          </a:p>
        </p:txBody>
      </p:sp>
      <p:pic>
        <p:nvPicPr>
          <p:cNvPr id="5" name="Picture 4" descr="A graph of a bar graph&#10;&#10;AI-generated content may be incorrect.">
            <a:extLst>
              <a:ext uri="{FF2B5EF4-FFF2-40B4-BE49-F238E27FC236}">
                <a16:creationId xmlns:a16="http://schemas.microsoft.com/office/drawing/2014/main" id="{F941ADE9-DB72-8C10-03CA-73BDD205B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45" y="1566644"/>
            <a:ext cx="5982989" cy="468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946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29077</TotalTime>
  <Words>457</Words>
  <Application>Microsoft Office PowerPoint</Application>
  <PresentationFormat>Widescreen</PresentationFormat>
  <Paragraphs>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Georgia</vt:lpstr>
      <vt:lpstr>Wingdings 3</vt:lpstr>
      <vt:lpstr>Facet</vt:lpstr>
      <vt:lpstr>Fine-Tuning LLaMA 3.3 for Fact-Checking and Hallucination Detection in LLMs</vt:lpstr>
      <vt:lpstr>Datasets</vt:lpstr>
      <vt:lpstr>Datasets (Examples)</vt:lpstr>
      <vt:lpstr>LLMs</vt:lpstr>
      <vt:lpstr>Baseline Evaluation (FEVER)</vt:lpstr>
      <vt:lpstr>Baseline Evaluation (TruthfulQA)</vt:lpstr>
      <vt:lpstr>Low-Rank Adaptation (LoRA) Fine-tuning</vt:lpstr>
      <vt:lpstr>Thank you!</vt:lpstr>
      <vt:lpstr>Fine-Tuned LLaMA (FEVER)</vt:lpstr>
      <vt:lpstr>Fine-Tuned LLaMA (TruthfulQA)</vt:lpstr>
      <vt:lpstr>Results/Discussion/Conclusion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Ta, Happy</dc:creator>
  <cp:lastModifiedBy>Ta, Happy</cp:lastModifiedBy>
  <cp:revision>130</cp:revision>
  <dcterms:created xsi:type="dcterms:W3CDTF">2025-01-20T17:31:54Z</dcterms:created>
  <dcterms:modified xsi:type="dcterms:W3CDTF">2025-04-02T03:34:59Z</dcterms:modified>
</cp:coreProperties>
</file>