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3" r:id="rId3"/>
    <p:sldId id="381" r:id="rId4"/>
    <p:sldId id="432" r:id="rId5"/>
    <p:sldId id="383" r:id="rId6"/>
    <p:sldId id="384" r:id="rId7"/>
    <p:sldId id="385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13" r:id="rId22"/>
    <p:sldId id="397" r:id="rId23"/>
    <p:sldId id="447" r:id="rId24"/>
    <p:sldId id="448" r:id="rId25"/>
    <p:sldId id="449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161"/>
  </p:normalViewPr>
  <p:slideViewPr>
    <p:cSldViewPr showGuides="1">
      <p:cViewPr varScale="1">
        <p:scale>
          <a:sx n="85" d="100"/>
          <a:sy n="85" d="100"/>
        </p:scale>
        <p:origin x="-1378" y="-8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 anchor="t"/>
          <a:p>
            <a:pPr lvl="0" indent="-3187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49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245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7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438150" indent="-319405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55" indent="-2749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238"/>
            <a:ext cx="8077200" cy="1673352"/>
          </a:xfrm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7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jQuery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rgbClr val="FFC7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操作单选框  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更改单选框选中值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693737" y="2708920"/>
          <a:ext cx="7993063" cy="2090928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1728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radioClick2(){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$("input[type='radio'][name='sex'][value='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']").attr("checked","true");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type="radio" name="sex"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checked="checked"/&gt;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type="radio" name="sex"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type="button"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测试单选框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onclick="radioClick2()"&gt;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操作复选框  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获取复选框选中值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107504" y="3140968"/>
          <a:ext cx="8928992" cy="3083732"/>
        </p:xfrm>
        <a:graphic>
          <a:graphicData uri="http://schemas.openxmlformats.org/drawingml/2006/table">
            <a:tbl>
              <a:tblPr/>
              <a:tblGrid>
                <a:gridCol w="8928992"/>
              </a:tblGrid>
              <a:tr h="30837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checkboxClick(){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var str = "";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$("input[name='names']:checked").each(function(){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str = str + $(this).val();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alert("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当前选中的值为：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"+str);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操作复选框  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更改复选框选中值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107504" y="3212976"/>
          <a:ext cx="8928991" cy="2622440"/>
        </p:xfrm>
        <a:graphic>
          <a:graphicData uri="http://schemas.openxmlformats.org/drawingml/2006/table">
            <a:tbl>
              <a:tblPr/>
              <a:tblGrid>
                <a:gridCol w="8928991"/>
              </a:tblGrid>
              <a:tr h="26224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checkboxClick2(){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$("input[name='names'][value='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']").attr("checked","true");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type="button"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测试复选框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onclick="checkboxClick2()"&gt;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操作复选框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选中全部复选框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107504" y="3212976"/>
          <a:ext cx="8928991" cy="2676144"/>
        </p:xfrm>
        <a:graphic>
          <a:graphicData uri="http://schemas.openxmlformats.org/drawingml/2006/table">
            <a:tbl>
              <a:tblPr/>
              <a:tblGrid>
                <a:gridCol w="8928991"/>
              </a:tblGrid>
              <a:tr h="26224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checkboxClick3(){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$("input[name='names']").each(function(){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$(this).attr("checked","true");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王二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type="checkbox" name="names"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onchange="checkboxClick()"/&gt;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type=“button” value=“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onclick="checkboxClick3()"&gt;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异步提交  </a:t>
            </a:r>
            <a:r>
              <a:rPr lang="en-US" altLang="zh-CN" smtClean="0"/>
              <a:t>1</a:t>
            </a:r>
            <a:r>
              <a:rPr lang="zh-CN" altLang="en-US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zh-CN" altLang="en-US"/>
              <a:t>异步</a:t>
            </a:r>
            <a:r>
              <a:rPr lang="en-US" altLang="zh-CN"/>
              <a:t>JavaScript </a:t>
            </a:r>
            <a:r>
              <a:rPr lang="zh-CN" altLang="en-US"/>
              <a:t>及</a:t>
            </a:r>
            <a:r>
              <a:rPr lang="en-US" altLang="zh-CN"/>
              <a:t>XML</a:t>
            </a:r>
            <a:r>
              <a:rPr lang="zh-CN" altLang="en-US"/>
              <a:t>（英文：</a:t>
            </a:r>
            <a:r>
              <a:rPr lang="en-US" altLang="zh-CN"/>
              <a:t>Asynchronous JavaScript And XML </a:t>
            </a:r>
            <a:r>
              <a:rPr lang="zh-CN" altLang="en-US"/>
              <a:t>缩写</a:t>
            </a:r>
            <a:r>
              <a:rPr lang="en-US" altLang="zh-CN"/>
              <a:t>Ajax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/>
              <a:t>是一种基于 </a:t>
            </a:r>
            <a:r>
              <a:rPr lang="en-US" altLang="zh-CN"/>
              <a:t>JavaScript</a:t>
            </a:r>
            <a:r>
              <a:rPr lang="zh-CN" altLang="en-US"/>
              <a:t>和</a:t>
            </a:r>
            <a:r>
              <a:rPr lang="en-US" altLang="zh-CN"/>
              <a:t>HTTP</a:t>
            </a:r>
            <a:r>
              <a:rPr lang="zh-CN" altLang="en-US"/>
              <a:t>请求（</a:t>
            </a:r>
            <a:r>
              <a:rPr lang="en-US" altLang="zh-CN"/>
              <a:t>HTTP requests</a:t>
            </a:r>
            <a:r>
              <a:rPr lang="zh-CN" altLang="en-US"/>
              <a:t>），广泛应用在浏览器的网页开发技术。</a:t>
            </a:r>
            <a:r>
              <a:rPr lang="en-US" altLang="zh-CN"/>
              <a:t>Ajax</a:t>
            </a:r>
            <a:r>
              <a:rPr lang="zh-CN" altLang="en-US"/>
              <a:t>是多项技术的综合应用。</a:t>
            </a:r>
            <a:r>
              <a:rPr lang="en-US" altLang="zh-CN"/>
              <a:t>Ajax</a:t>
            </a:r>
            <a:r>
              <a:rPr lang="zh-CN" altLang="en-US"/>
              <a:t>概念由</a:t>
            </a:r>
            <a:r>
              <a:rPr lang="en-US" altLang="zh-CN"/>
              <a:t>Jesse James Garrett</a:t>
            </a:r>
            <a:r>
              <a:rPr lang="zh-CN" altLang="en-US"/>
              <a:t>所提出，在</a:t>
            </a:r>
            <a:r>
              <a:rPr lang="en-US" altLang="zh-CN"/>
              <a:t>2005 </a:t>
            </a:r>
            <a:r>
              <a:rPr lang="zh-CN" altLang="en-US"/>
              <a:t>年由</a:t>
            </a:r>
            <a:r>
              <a:rPr lang="en-US" altLang="zh-CN"/>
              <a:t>Google</a:t>
            </a:r>
            <a:r>
              <a:rPr lang="zh-CN" altLang="en-US"/>
              <a:t>推广开来的编程模式。</a:t>
            </a:r>
            <a:endParaRPr lang="en-US" altLang="zh-CN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异步提交  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a</a:t>
            </a:r>
            <a:r>
              <a:rPr lang="en-US" altLang="zh-CN" smtClean="0"/>
              <a:t>jax</a:t>
            </a:r>
            <a:r>
              <a:rPr lang="zh-CN" altLang="en-US" smtClean="0"/>
              <a:t>的优点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与传统提交不同</a:t>
            </a:r>
            <a:r>
              <a:rPr lang="zh-CN" altLang="en-US" sz="2400"/>
              <a:t>，</a:t>
            </a:r>
            <a:r>
              <a:rPr lang="en-US" altLang="zh-CN" sz="2400"/>
              <a:t>AJAX</a:t>
            </a:r>
            <a:r>
              <a:rPr lang="zh-CN" altLang="en-US" sz="2400"/>
              <a:t>应用可以仅向服务器发送并取回必需的数据，它使用</a:t>
            </a:r>
            <a:r>
              <a:rPr lang="en-US" altLang="zh-CN" sz="2400"/>
              <a:t>SOAP</a:t>
            </a:r>
            <a:r>
              <a:rPr lang="zh-CN" altLang="en-US" sz="2400"/>
              <a:t>或其它一些基于</a:t>
            </a:r>
            <a:r>
              <a:rPr lang="en-US" altLang="zh-CN" sz="2400"/>
              <a:t>XML</a:t>
            </a:r>
            <a:r>
              <a:rPr lang="zh-CN" altLang="en-US" sz="2400"/>
              <a:t>的</a:t>
            </a:r>
            <a:r>
              <a:rPr lang="en-US" altLang="zh-CN" sz="2400"/>
              <a:t>web service</a:t>
            </a:r>
            <a:r>
              <a:rPr lang="zh-CN" altLang="en-US" sz="2400"/>
              <a:t>接口，并在客户端采用</a:t>
            </a:r>
            <a:r>
              <a:rPr lang="en-US" altLang="zh-CN" sz="2400"/>
              <a:t>JavaScript</a:t>
            </a:r>
            <a:r>
              <a:rPr lang="zh-CN" altLang="en-US" sz="2400"/>
              <a:t>处理来自服务器的响应。因为在服务器和浏览器之间交换的数据大量减少，结果我们就能看到响应更快的应用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同时很多的处理工作可以在发出请求的客户端机器上完成，所以</a:t>
            </a:r>
            <a:r>
              <a:rPr lang="en-US" altLang="zh-CN" sz="2400"/>
              <a:t>Web</a:t>
            </a:r>
            <a:r>
              <a:rPr lang="zh-CN" altLang="en-US" sz="2400"/>
              <a:t>服务器的处理时间也减少了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使用</a:t>
            </a:r>
            <a:r>
              <a:rPr lang="en-US" altLang="zh-CN" sz="2400"/>
              <a:t>Ajax</a:t>
            </a:r>
            <a:r>
              <a:rPr lang="zh-CN" altLang="en-US" sz="2400"/>
              <a:t>的最大优点，就是能在不更新整个页面的前提下维护数据。这使得</a:t>
            </a:r>
            <a:r>
              <a:rPr lang="en-US" altLang="zh-CN" sz="2400"/>
              <a:t>Web</a:t>
            </a:r>
            <a:r>
              <a:rPr lang="zh-CN" altLang="en-US" sz="2400"/>
              <a:t>应用程序更为迅捷地回应用户动作，并避免了在网络上发送那些没有改变过的信息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400"/>
              <a:t>Ajax</a:t>
            </a:r>
            <a:r>
              <a:rPr lang="zh-CN" altLang="en-US" sz="2400"/>
              <a:t>不需要任何浏览器</a:t>
            </a:r>
            <a:r>
              <a:rPr lang="zh-CN" altLang="en-US" sz="2400" smtClean="0"/>
              <a:t>插件。</a:t>
            </a:r>
            <a:endParaRPr lang="en-US" altLang="zh-CN" sz="2400"/>
          </a:p>
          <a:p>
            <a:pPr marL="0" indent="0"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异步提交  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/>
              <a:t>a</a:t>
            </a:r>
            <a:r>
              <a:rPr lang="en-US" altLang="zh-CN" smtClean="0"/>
              <a:t>jax</a:t>
            </a:r>
            <a:r>
              <a:rPr lang="zh-CN" altLang="en-US" smtClean="0"/>
              <a:t>的缺点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它可能破坏浏览器后退按钮的正常行为。在动态更新页面的情况下，用户无法回到前一个页面状态。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使用动态页面更新使得用户难于将某个特定的状态保存到收藏夹中。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/>
              <a:t>进行</a:t>
            </a:r>
            <a:r>
              <a:rPr lang="en-US" altLang="zh-CN" sz="2400"/>
              <a:t>Ajax</a:t>
            </a:r>
            <a:r>
              <a:rPr lang="zh-CN" altLang="en-US" sz="2400"/>
              <a:t>开发时，网络延迟需要慎重考虑。不给予用户明确的回应 ，没有恰当的预读数据，或者对</a:t>
            </a:r>
            <a:r>
              <a:rPr lang="en-US" altLang="zh-CN" sz="2400"/>
              <a:t>XMLHttpRequest</a:t>
            </a:r>
            <a:r>
              <a:rPr lang="zh-CN" altLang="en-US" sz="2400"/>
              <a:t>的不恰当处理，都会使用户感到延迟，这是用户不欲看到的，也是他们无法理解的。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400"/>
              <a:t>Ajax</a:t>
            </a:r>
            <a:r>
              <a:rPr lang="zh-CN" altLang="en-US" sz="2400"/>
              <a:t>的无刷新重载，由于页面的变化没有刷新重载那么明显，所以容易给用户带来困扰</a:t>
            </a:r>
            <a:r>
              <a:rPr lang="en-US" altLang="zh-CN" sz="2400"/>
              <a:t>――</a:t>
            </a:r>
            <a:r>
              <a:rPr lang="zh-CN" altLang="en-US" sz="2400"/>
              <a:t>用户不太清楚现在的数据是新的还是已经更新过</a:t>
            </a:r>
            <a:r>
              <a:rPr lang="zh-CN" altLang="en-US" sz="2400" smtClean="0"/>
              <a:t>的。</a:t>
            </a:r>
            <a:endParaRPr lang="en-US" altLang="zh-CN" sz="2400"/>
          </a:p>
          <a:p>
            <a:pPr marL="0" indent="0"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异步提交  </a:t>
            </a:r>
            <a:r>
              <a:rPr lang="en-US" altLang="zh-CN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ajax</a:t>
            </a:r>
            <a:r>
              <a:rPr lang="zh-CN" altLang="en-US" smtClean="0"/>
              <a:t>的后端代码示例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107504" y="2023614"/>
          <a:ext cx="8928992" cy="4663440"/>
        </p:xfrm>
        <a:graphic>
          <a:graphicData uri="http://schemas.openxmlformats.org/drawingml/2006/table">
            <a:tbl>
              <a:tblPr/>
              <a:tblGrid>
                <a:gridCol w="8928992"/>
              </a:tblGrid>
              <a:tr h="30837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public void doPost(HttpServletRequest request, HttpServletResponse response)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throws ServletException, IOException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String username = request.getParameter("username");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String password= request.getParameter("password");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System.out.println("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异步提交接收参数：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"+username+","+password);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String str = "{\"message\":\"hello "+username+"\"}";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response.setContentType("application/json");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response.setCharacterEncoding("UTF-8");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PrintWriter out = null;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try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out = response.getWriter();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out.write(str);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 catch (IOException e)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System.out.println("AjaxDemo.doPost:"+e);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 finally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if(out!=null)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out.flush();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out.close();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336"/>
            <a:ext cx="5626968" cy="796950"/>
          </a:xfrm>
        </p:spPr>
        <p:txBody>
          <a:bodyPr/>
          <a:lstStyle/>
          <a:p>
            <a:r>
              <a:rPr lang="en-US" altLang="zh-CN" smtClean="0"/>
              <a:t>Ajax</a:t>
            </a:r>
            <a:r>
              <a:rPr lang="zh-CN" altLang="en-US" smtClean="0"/>
              <a:t>异步提交  </a:t>
            </a:r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ajax</a:t>
            </a:r>
            <a:r>
              <a:rPr lang="zh-CN" altLang="en-US" smtClean="0"/>
              <a:t>的前端代码示例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107504" y="2036861"/>
          <a:ext cx="8928992" cy="4663440"/>
        </p:xfrm>
        <a:graphic>
          <a:graphicData uri="http://schemas.openxmlformats.org/drawingml/2006/table">
            <a:tbl>
              <a:tblPr/>
              <a:tblGrid>
                <a:gridCol w="8928992"/>
              </a:tblGrid>
              <a:tr h="26819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function ajaxDemo(){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$.ajax({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type : "POST",//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提交方式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url : "/ajaxDemo",//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url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data : { 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提交参数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username : "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教主大人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",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password : "123456"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},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dataType : "json",//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返回数据格式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contentType : "application/x-www-form-urlencoded; charset=utf-8",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success : ajaxDemoSuccess,//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成功处理时的响应函数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 : function(data) {//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失败处理时的响应函数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alert("ajax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系统错误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+ data);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});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function ajaxDemoSuccess(data) {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alert(data.message);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$("#showdiv").html(data.message); //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写入内容到指定位置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338936" cy="796950"/>
          </a:xfrm>
        </p:spPr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Courier New" panose="02070309020205020404" pitchFamily="49" charset="0"/>
              </a:rPr>
              <a:t>jquery</a:t>
            </a:r>
            <a:r>
              <a:rPr lang="zh-CN" altLang="en-US">
                <a:cs typeface="Courier New" panose="02070309020205020404" pitchFamily="49" charset="0"/>
              </a:rPr>
              <a:t>可以通过</a:t>
            </a:r>
            <a:r>
              <a:rPr lang="en-US" altLang="zh-CN">
                <a:cs typeface="Courier New" panose="02070309020205020404" pitchFamily="49" charset="0"/>
              </a:rPr>
              <a:t>id</a:t>
            </a:r>
            <a:r>
              <a:rPr lang="zh-CN" altLang="en-US">
                <a:cs typeface="Courier New" panose="02070309020205020404" pitchFamily="49" charset="0"/>
              </a:rPr>
              <a:t>或</a:t>
            </a:r>
            <a:r>
              <a:rPr lang="en-US" altLang="zh-CN">
                <a:cs typeface="Courier New" panose="02070309020205020404" pitchFamily="49" charset="0"/>
              </a:rPr>
              <a:t>name</a:t>
            </a:r>
            <a:r>
              <a:rPr lang="zh-CN" altLang="en-US">
                <a:cs typeface="Courier New" panose="02070309020205020404" pitchFamily="49" charset="0"/>
              </a:rPr>
              <a:t>获取元素。</a:t>
            </a:r>
            <a:endParaRPr lang="zh-CN" altLang="en-US">
              <a:cs typeface="Courier New" panose="02070309020205020404" pitchFamily="49" charset="0"/>
            </a:endParaRPr>
          </a:p>
          <a:p>
            <a:r>
              <a:rPr lang="en-US" altLang="zh-CN">
                <a:cs typeface="Courier New" panose="02070309020205020404" pitchFamily="49" charset="0"/>
              </a:rPr>
              <a:t>jquery</a:t>
            </a:r>
            <a:r>
              <a:rPr lang="zh-CN" altLang="en-US">
                <a:cs typeface="Courier New" panose="02070309020205020404" pitchFamily="49" charset="0"/>
              </a:rPr>
              <a:t>可以获取元素的值，也可以给元素赋值。</a:t>
            </a:r>
            <a:endParaRPr lang="zh-CN" altLang="en-US">
              <a:cs typeface="Courier New" panose="02070309020205020404" pitchFamily="49" charset="0"/>
            </a:endParaRPr>
          </a:p>
          <a:p>
            <a:r>
              <a:rPr lang="en-US" altLang="zh-CN">
                <a:cs typeface="Courier New" panose="02070309020205020404" pitchFamily="49" charset="0"/>
              </a:rPr>
              <a:t>jquery</a:t>
            </a:r>
            <a:r>
              <a:rPr lang="zh-CN" altLang="en-US">
                <a:cs typeface="Courier New" panose="02070309020205020404" pitchFamily="49" charset="0"/>
              </a:rPr>
              <a:t>可以遍历单选框或者复选框，获取选中值，并可以给它们赋值。</a:t>
            </a:r>
            <a:endParaRPr lang="en-US" altLang="zh-CN">
              <a:cs typeface="Courier New" panose="02070309020205020404" pitchFamily="49" charset="0"/>
            </a:endParaRPr>
          </a:p>
          <a:p>
            <a:r>
              <a:rPr lang="zh-CN" altLang="en-US">
                <a:cs typeface="Courier New" panose="02070309020205020404" pitchFamily="49" charset="0"/>
              </a:rPr>
              <a:t>使用</a:t>
            </a:r>
            <a:r>
              <a:rPr lang="en-US" altLang="zh-CN">
                <a:cs typeface="Courier New" panose="02070309020205020404" pitchFamily="49" charset="0"/>
              </a:rPr>
              <a:t>ajax</a:t>
            </a:r>
            <a:r>
              <a:rPr lang="zh-CN" altLang="en-US">
                <a:cs typeface="Courier New" panose="02070309020205020404" pitchFamily="49" charset="0"/>
              </a:rPr>
              <a:t>可以异步提交。</a:t>
            </a:r>
            <a:endParaRPr lang="en-US" altLang="zh-CN"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和</a:t>
            </a:r>
            <a:r>
              <a:rPr lang="en-US" altLang="zh-CN"/>
              <a:t>JavaScript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中成药与中草药</a:t>
            </a:r>
            <a:endParaRPr lang="zh-CN" altLang="en-US"/>
          </a:p>
          <a:p>
            <a:r>
              <a:rPr lang="zh-CN" altLang="en-US"/>
              <a:t>用更少的代码，漂亮的完成更多的功能。</a:t>
            </a:r>
            <a:endParaRPr lang="zh-CN" altLang="en-US"/>
          </a:p>
          <a:p>
            <a:endParaRPr lang="zh-CN" altLang="en-US"/>
          </a:p>
          <a:p>
            <a:pPr marL="118745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小测验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http://www.w3school.com.cn/jquery/jquery_quiz.asp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使用jQuery变换页面的背景，效果如图</a:t>
            </a:r>
            <a:endParaRPr lang="zh-CN" altLang="en-US" sz="2400"/>
          </a:p>
          <a:p>
            <a:pPr lvl="1"/>
            <a:r>
              <a:rPr lang="zh-CN" altLang="en-US" sz="2100"/>
              <a:t>原图：</a:t>
            </a:r>
            <a:endParaRPr lang="zh-CN" altLang="en-US" sz="2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520" y="2311400"/>
            <a:ext cx="3447415" cy="1076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635" y="4191635"/>
            <a:ext cx="254000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鼠标移动点击之后：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65" y="4191635"/>
            <a:ext cx="376174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制作</a:t>
            </a:r>
            <a:r>
              <a:rPr lang="en-US" altLang="zh-CN"/>
              <a:t>3</a:t>
            </a:r>
            <a:r>
              <a:rPr lang="zh-CN" altLang="en-US"/>
              <a:t>个单选框，点击其中一个的时候，弹出他的字，效果如图： </a:t>
            </a:r>
            <a:endParaRPr lang="zh-CN" altLang="en-US"/>
          </a:p>
          <a:p>
            <a:r>
              <a:rPr lang="zh-CN" altLang="en-US"/>
              <a:t>原图：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2966720"/>
            <a:ext cx="1295400" cy="92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8025" y="4409440"/>
            <a:ext cx="234823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latin typeface="+mn-lt"/>
                <a:ea typeface="+mn-ea"/>
                <a:cs typeface="+mn-cs"/>
              </a:rPr>
              <a:t>点击按钮之后图片：</a:t>
            </a:r>
            <a:endParaRPr lang="zh-CN" altLang="en-US"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30" y="4628515"/>
            <a:ext cx="12477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05" y="4057015"/>
            <a:ext cx="300926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数学计算游戏</a:t>
            </a:r>
            <a:endParaRPr lang="zh-CN" altLang="en-US"/>
          </a:p>
          <a:p>
            <a:r>
              <a:rPr lang="zh-CN" altLang="en-US"/>
              <a:t>原图：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420" y="2381250"/>
            <a:ext cx="2780665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775710"/>
            <a:ext cx="254000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点击《新游戏》全部清空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" y="5566410"/>
            <a:ext cx="2540000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点击《开始》，如图：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85" y="4600575"/>
            <a:ext cx="285686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数学计算游戏</a:t>
            </a:r>
            <a:endParaRPr lang="zh-CN" altLang="en-US"/>
          </a:p>
          <a:p>
            <a:pPr marL="118745" indent="0">
              <a:buNone/>
            </a:pPr>
            <a:endParaRPr lang="zh-CN" altLang="en-US"/>
          </a:p>
          <a:p>
            <a:pPr marL="118745" indent="0">
              <a:buNone/>
            </a:pPr>
            <a:r>
              <a:rPr lang="zh-CN" altLang="en-US" sz="1800"/>
              <a:t>由玩游戏的用户《在这里写答案》，效果如图：</a:t>
            </a:r>
            <a:endParaRPr lang="zh-CN" altLang="en-US" sz="1800"/>
          </a:p>
          <a:p>
            <a:pPr marL="118745" indent="0">
              <a:buNone/>
            </a:pPr>
            <a:r>
              <a:rPr lang="zh-CN" altLang="en-US" sz="1800"/>
              <a:t>点击《提交答案》，判断答案是否正确，如图：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3481705"/>
            <a:ext cx="3910330" cy="2839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jQuery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获取元素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jQuery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操作元素中的值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jQuery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遍历元素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jQuery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操作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FORM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表单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Ajax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异步提交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</a:t>
            </a:r>
            <a:r>
              <a:rPr lang="en-US" altLang="zh-CN"/>
              <a:t>JQuery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smtClean="0">
                <a:sym typeface="+mn-ea"/>
              </a:rPr>
              <a:t>在页面中引入</a:t>
            </a:r>
            <a:r>
              <a:rPr lang="en-US" altLang="zh-CN" sz="2400" smtClean="0">
                <a:sym typeface="+mn-ea"/>
              </a:rPr>
              <a:t>jquery</a:t>
            </a:r>
            <a:r>
              <a:rPr lang="zh-CN" altLang="en-US" sz="2000" smtClean="0">
                <a:sym typeface="+mn-ea"/>
              </a:rPr>
              <a:t>文件</a:t>
            </a:r>
            <a:endParaRPr lang="zh-CN" altLang="en-US" sz="2000" smtClean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+mn-ea"/>
              </a:rPr>
              <a:t>&lt;script type="text/javascript" src="/js/jquery-3.1.1.min.js" &gt;&lt;/script</a:t>
            </a:r>
            <a:r>
              <a:rPr lang="en-US" altLang="zh-CN" sz="2000" smtClean="0">
                <a:sym typeface="+mn-ea"/>
              </a:rPr>
              <a:t>&gt;</a:t>
            </a:r>
            <a:endParaRPr lang="en-US" altLang="zh-CN" sz="2000" smtClean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 smtClean="0">
                <a:sym typeface="+mn-ea"/>
              </a:rPr>
              <a:t>  </a:t>
            </a:r>
            <a:r>
              <a:rPr lang="zh-CN" altLang="en-US" sz="2000" smtClean="0">
                <a:sym typeface="+mn-ea"/>
              </a:rPr>
              <a:t>或者</a:t>
            </a:r>
            <a:endParaRPr lang="zh-CN" altLang="en-US" sz="2000" smtClean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>
                <a:sym typeface="+mn-ea"/>
              </a:rPr>
              <a:t>   &lt;script type="text/javascript" src="/</a:t>
            </a:r>
            <a:r>
              <a:rPr lang="en-US" altLang="zh-CN" sz="2000" smtClean="0">
                <a:sym typeface="+mn-ea"/>
              </a:rPr>
              <a:t>js/jquery-</a:t>
            </a:r>
            <a:endParaRPr lang="en-US" altLang="zh-CN" sz="2000" smtClean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 smtClean="0">
                <a:sym typeface="+mn-ea"/>
              </a:rPr>
              <a:t>  3.1.1.js</a:t>
            </a:r>
            <a:r>
              <a:rPr lang="en-US" altLang="zh-CN" sz="2400">
                <a:sym typeface="+mn-ea"/>
              </a:rPr>
              <a:t>" &gt;&lt;/</a:t>
            </a:r>
            <a:r>
              <a:rPr lang="en-US" altLang="zh-CN" sz="2000" smtClean="0">
                <a:sym typeface="+mn-ea"/>
              </a:rPr>
              <a:t>script&gt;</a:t>
            </a:r>
            <a:endParaRPr lang="en-US" altLang="zh-CN" sz="2000" smtClean="0">
              <a:sym typeface="+mn-ea"/>
            </a:endParaRPr>
          </a:p>
          <a:p>
            <a:r>
              <a:rPr lang="zh-CN" altLang="en-US" sz="2400" smtClean="0">
                <a:sym typeface="+mn-ea"/>
              </a:rPr>
              <a:t>两个文件的区别</a:t>
            </a:r>
            <a:endParaRPr lang="zh-CN" altLang="en-US" sz="2000" smtClean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sym typeface="+mn-ea"/>
              </a:rPr>
              <a:t>作用一样</a:t>
            </a:r>
            <a:endParaRPr lang="zh-CN" altLang="en-US" sz="2000" smtClean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+mn-ea"/>
              </a:rPr>
              <a:t>j</a:t>
            </a:r>
            <a:r>
              <a:rPr lang="en-US" altLang="zh-CN" sz="2400" smtClean="0">
                <a:sym typeface="+mn-ea"/>
              </a:rPr>
              <a:t>query</a:t>
            </a:r>
            <a:r>
              <a:rPr lang="zh-CN" altLang="en-US" sz="2000" smtClean="0">
                <a:sym typeface="+mn-ea"/>
              </a:rPr>
              <a:t>是原始文件，较大，但方便阅读</a:t>
            </a:r>
            <a:endParaRPr lang="zh-CN" altLang="en-US" sz="2000" smtClean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>
                <a:sym typeface="+mn-ea"/>
              </a:rPr>
              <a:t>jquery.mini</a:t>
            </a:r>
            <a:r>
              <a:rPr lang="zh-CN" altLang="en-US" sz="2400">
                <a:sym typeface="+mn-ea"/>
              </a:rPr>
              <a:t>进行过特殊的处理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如变量的名称基本都写成一个字母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而且格式缩进都被删除</a:t>
            </a:r>
            <a:r>
              <a:rPr lang="zh-CN" altLang="en-US" sz="2400" smtClean="0">
                <a:sym typeface="+mn-ea"/>
              </a:rPr>
              <a:t>了，文件小，但无法阅读</a:t>
            </a:r>
            <a:endParaRPr lang="zh-CN" altLang="en-US" sz="2400" smtClean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页面自动加载方法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作用</a:t>
            </a:r>
            <a:endParaRPr lang="en-US" altLang="zh-CN" sz="3200" smtClean="0"/>
          </a:p>
          <a:p>
            <a:pPr lvl="1">
              <a:lnSpc>
                <a:spcPct val="90000"/>
              </a:lnSpc>
            </a:pPr>
            <a:r>
              <a:rPr lang="zh-CN" altLang="en-US" sz="3200" smtClean="0">
                <a:sym typeface="+mn-ea"/>
              </a:rPr>
              <a:t>页面加载时自动执行的方法</a:t>
            </a:r>
            <a:endParaRPr lang="en-US" altLang="zh-CN"/>
          </a:p>
        </p:txBody>
      </p:sp>
      <p:graphicFrame>
        <p:nvGraphicFramePr>
          <p:cNvPr id="4" name="Group 27"/>
          <p:cNvGraphicFramePr/>
          <p:nvPr/>
        </p:nvGraphicFramePr>
        <p:xfrm>
          <a:off x="435423" y="3645024"/>
          <a:ext cx="7993063" cy="2011680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20104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&lt;script type="text/javascript"&gt;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//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打开页面自动执行方法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$(function(){ 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alert(“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页面加载。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");  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});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&lt;/script&gt;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获取元素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smtClean="0">
                <a:sym typeface="+mn-ea"/>
              </a:rPr>
              <a:t>通过</a:t>
            </a:r>
            <a:r>
              <a:rPr lang="en-US" altLang="zh-CN" sz="3200" smtClean="0">
                <a:sym typeface="+mn-ea"/>
              </a:rPr>
              <a:t>id</a:t>
            </a:r>
            <a:r>
              <a:rPr lang="zh-CN" altLang="en-US" sz="3200" smtClean="0">
                <a:sym typeface="+mn-ea"/>
              </a:rPr>
              <a:t>获取元素</a:t>
            </a:r>
            <a:endParaRPr lang="en-US" altLang="zh-CN" sz="3200" smtClean="0"/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sym typeface="+mn-ea"/>
              </a:rPr>
              <a:t>$("#</a:t>
            </a:r>
            <a:r>
              <a:rPr lang="en-US" altLang="zh-CN" sz="3200">
                <a:sym typeface="+mn-ea"/>
              </a:rPr>
              <a:t>id</a:t>
            </a:r>
            <a:r>
              <a:rPr lang="en-US" altLang="zh-CN" sz="3200" smtClean="0">
                <a:sym typeface="+mn-ea"/>
              </a:rPr>
              <a:t>");</a:t>
            </a:r>
            <a:endParaRPr lang="en-US" altLang="zh-CN" sz="3200" smtClean="0"/>
          </a:p>
          <a:p>
            <a:r>
              <a:rPr lang="zh-CN" altLang="en-US" sz="3200" smtClean="0">
                <a:sym typeface="+mn-ea"/>
              </a:rPr>
              <a:t>通过</a:t>
            </a:r>
            <a:r>
              <a:rPr lang="en-US" altLang="zh-CN" sz="3200" smtClean="0">
                <a:sym typeface="+mn-ea"/>
              </a:rPr>
              <a:t>name</a:t>
            </a:r>
            <a:r>
              <a:rPr lang="zh-CN" altLang="en-US" sz="3200" smtClean="0">
                <a:sym typeface="+mn-ea"/>
              </a:rPr>
              <a:t>获取</a:t>
            </a:r>
            <a:r>
              <a:rPr lang="zh-CN" altLang="en-US" sz="3200">
                <a:sym typeface="+mn-ea"/>
              </a:rPr>
              <a:t>元素</a:t>
            </a:r>
            <a:endParaRPr lang="en-US" altLang="zh-CN" sz="3200"/>
          </a:p>
          <a:p>
            <a:pPr lvl="1">
              <a:lnSpc>
                <a:spcPct val="90000"/>
              </a:lnSpc>
            </a:pPr>
            <a:r>
              <a:rPr lang="en-US" altLang="zh-CN" sz="3200">
                <a:sym typeface="+mn-ea"/>
              </a:rPr>
              <a:t>$("input[name</a:t>
            </a:r>
            <a:r>
              <a:rPr lang="en-US" altLang="zh-CN" sz="3200" smtClean="0">
                <a:sym typeface="+mn-ea"/>
              </a:rPr>
              <a:t>=</a:t>
            </a:r>
            <a:r>
              <a:rPr lang="en-US" altLang="zh-CN" sz="3200">
                <a:sym typeface="+mn-ea"/>
              </a:rPr>
              <a:t>'</a:t>
            </a:r>
            <a:r>
              <a:rPr lang="en-US" altLang="zh-CN" sz="3200" smtClean="0">
                <a:sym typeface="+mn-ea"/>
              </a:rPr>
              <a:t>username']");</a:t>
            </a:r>
            <a:endParaRPr lang="en-US" altLang="zh-CN" sz="3200" smtClean="0">
              <a:sym typeface="+mn-ea"/>
            </a:endParaRPr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  <p:graphicFrame>
        <p:nvGraphicFramePr>
          <p:cNvPr id="4" name="Group 27"/>
          <p:cNvGraphicFramePr/>
          <p:nvPr/>
        </p:nvGraphicFramePr>
        <p:xfrm>
          <a:off x="440505" y="4005570"/>
          <a:ext cx="7993063" cy="2688336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24327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&lt;html&gt;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&lt;head&gt;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&lt;title&gt;jQuery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演示示例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&lt;/title&gt;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&lt;script type="text/javascript"&gt;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$(“#username");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$(“input[name=‘username’]");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&lt;/script&gt;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&lt;/head&gt;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&lt;body&gt;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&lt;input type="text" id="username" name="username"/&gt; &lt;br/&gt;&lt;br/&gt;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&lt;/body&gt;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&lt;/html&gt;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336"/>
            <a:ext cx="5626968" cy="796950"/>
          </a:xfrm>
        </p:spPr>
        <p:txBody>
          <a:bodyPr/>
          <a:lstStyle/>
          <a:p>
            <a:r>
              <a:rPr lang="en-US" altLang="zh-CN" smtClean="0"/>
              <a:t>jquery</a:t>
            </a:r>
            <a:r>
              <a:rPr lang="zh-CN" altLang="en-US" smtClean="0"/>
              <a:t>操作</a:t>
            </a:r>
            <a:r>
              <a:rPr lang="en-US" altLang="zh-CN" smtClean="0"/>
              <a:t>text</a:t>
            </a:r>
            <a:r>
              <a:rPr lang="zh-CN" altLang="en-US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zh-CN" altLang="en-US" smtClean="0"/>
              <a:t>获取</a:t>
            </a:r>
            <a:r>
              <a:rPr lang="en-US" altLang="zh-CN" smtClean="0"/>
              <a:t>text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z="2400"/>
              <a:t>var text = $("#id</a:t>
            </a:r>
            <a:r>
              <a:rPr lang="en-US" altLang="zh-CN" sz="2400" smtClean="0"/>
              <a:t>").val();</a:t>
            </a:r>
            <a:endParaRPr lang="zh-CN" altLang="en-US" sz="2400" smtClean="0"/>
          </a:p>
          <a:p>
            <a:r>
              <a:rPr lang="zh-CN" altLang="en-US" smtClean="0"/>
              <a:t>修改</a:t>
            </a:r>
            <a:r>
              <a:rPr lang="en-US" altLang="zh-CN" smtClean="0"/>
              <a:t>text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$(</a:t>
            </a:r>
            <a:r>
              <a:rPr lang="en-US" altLang="zh-CN" sz="2400"/>
              <a:t>"</a:t>
            </a:r>
            <a:r>
              <a:rPr lang="en-US" altLang="zh-CN" sz="2400" smtClean="0"/>
              <a:t>#id</a:t>
            </a:r>
            <a:r>
              <a:rPr lang="en-US" altLang="zh-CN" sz="2400"/>
              <a:t>"</a:t>
            </a:r>
            <a:r>
              <a:rPr lang="en-US" altLang="zh-CN" sz="2400" smtClean="0"/>
              <a:t>).</a:t>
            </a:r>
            <a:r>
              <a:rPr lang="en-US" altLang="zh-CN" sz="2400"/>
              <a:t>val</a:t>
            </a:r>
            <a:r>
              <a:rPr lang="en-US" altLang="zh-CN" sz="2400" smtClean="0"/>
              <a:t>(</a:t>
            </a:r>
            <a:r>
              <a:rPr lang="en-US" altLang="zh-CN" sz="2400"/>
              <a:t>"</a:t>
            </a:r>
            <a:r>
              <a:rPr lang="zh-CN" altLang="en-US" sz="2400" smtClean="0"/>
              <a:t>教主大人</a:t>
            </a:r>
            <a:r>
              <a:rPr lang="en-US" altLang="zh-CN" sz="2400"/>
              <a:t>"</a:t>
            </a:r>
            <a:r>
              <a:rPr lang="en-US" altLang="zh-CN" sz="2400" smtClean="0"/>
              <a:t>);</a:t>
            </a:r>
            <a:endParaRPr lang="en-US" altLang="zh-CN" sz="2400">
              <a:solidFill>
                <a:srgbClr val="DAB96E"/>
              </a:solidFill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400" smtClean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400"/>
          </a:p>
        </p:txBody>
      </p:sp>
      <p:graphicFrame>
        <p:nvGraphicFramePr>
          <p:cNvPr id="4" name="Group 27"/>
          <p:cNvGraphicFramePr/>
          <p:nvPr/>
        </p:nvGraphicFramePr>
        <p:xfrm>
          <a:off x="661907" y="4581128"/>
          <a:ext cx="7993063" cy="1728192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1728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textClick(){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var text = $("#username").val();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alert("text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的内容为：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"+text);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$("#username").val("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教主大人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17091"/>
            <a:ext cx="5626968" cy="796950"/>
          </a:xfrm>
        </p:spPr>
        <p:txBody>
          <a:bodyPr/>
          <a:lstStyle/>
          <a:p>
            <a:r>
              <a:rPr lang="en-US" altLang="zh-CN"/>
              <a:t>jquery</a:t>
            </a:r>
            <a:r>
              <a:rPr lang="zh-CN" altLang="en-US" smtClean="0"/>
              <a:t>改变图片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通过</a:t>
            </a:r>
            <a:r>
              <a:rPr lang="en-US" altLang="zh-CN" smtClean="0"/>
              <a:t>attr</a:t>
            </a:r>
            <a:r>
              <a:rPr lang="zh-CN" altLang="en-US" smtClean="0"/>
              <a:t>方法改变属性值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$(</a:t>
            </a:r>
            <a:r>
              <a:rPr lang="en-US" altLang="zh-CN" sz="2400"/>
              <a:t>"</a:t>
            </a:r>
            <a:r>
              <a:rPr lang="en-US" altLang="zh-CN" sz="2400" smtClean="0"/>
              <a:t>#id</a:t>
            </a:r>
            <a:r>
              <a:rPr lang="en-US" altLang="zh-CN" sz="2400"/>
              <a:t>"</a:t>
            </a:r>
            <a:r>
              <a:rPr lang="en-US" altLang="zh-CN" sz="2400" smtClean="0"/>
              <a:t>).</a:t>
            </a:r>
            <a:r>
              <a:rPr lang="en-US" altLang="zh-CN" sz="2400"/>
              <a:t>attr</a:t>
            </a:r>
            <a:r>
              <a:rPr lang="en-US" altLang="zh-CN" sz="2400" smtClean="0"/>
              <a:t>(</a:t>
            </a:r>
            <a:r>
              <a:rPr lang="en-US" altLang="zh-CN" sz="2400"/>
              <a:t>"</a:t>
            </a:r>
            <a:r>
              <a:rPr lang="zh-CN" altLang="en-US" sz="2400" smtClean="0"/>
              <a:t>属性名</a:t>
            </a:r>
            <a:r>
              <a:rPr lang="en-US" altLang="zh-CN" sz="2400" smtClean="0"/>
              <a:t>",</a:t>
            </a:r>
            <a:r>
              <a:rPr lang="en-US" altLang="zh-CN" sz="2400"/>
              <a:t> "</a:t>
            </a:r>
            <a:r>
              <a:rPr lang="zh-CN" altLang="en-US" sz="2400" smtClean="0"/>
              <a:t>属性值</a:t>
            </a:r>
            <a:r>
              <a:rPr lang="en-US" altLang="zh-CN" sz="2400" smtClean="0"/>
              <a:t>");</a:t>
            </a:r>
            <a:endParaRPr lang="en-US" altLang="zh-CN" sz="2400" smtClean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400"/>
          </a:p>
        </p:txBody>
      </p:sp>
      <p:graphicFrame>
        <p:nvGraphicFramePr>
          <p:cNvPr id="4" name="Group 27"/>
          <p:cNvGraphicFramePr/>
          <p:nvPr/>
        </p:nvGraphicFramePr>
        <p:xfrm>
          <a:off x="611560" y="4005064"/>
          <a:ext cx="7993063" cy="2011680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1728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imgClick(){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$("#imgDemo").attr("src","../image/jiaozhu.jpg");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&lt;img src="../image/anniu.jpg" id="imgDemo" name="imgDemo"/&gt;&lt;br/&gt;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type="button" value="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测试图片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onclick="imgClick()"&gt;&lt;br/&gt;&lt;br/&gt;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5336"/>
            <a:ext cx="5626968" cy="796950"/>
          </a:xfrm>
        </p:spPr>
        <p:txBody>
          <a:bodyPr/>
          <a:lstStyle/>
          <a:p>
            <a:r>
              <a:rPr lang="en-US" altLang="zh-CN"/>
              <a:t>jquery</a:t>
            </a:r>
            <a:r>
              <a:rPr lang="zh-CN" altLang="en-US" smtClean="0"/>
              <a:t>操作单选框  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CN" smtClean="0"/>
              <a:t>jquery</a:t>
            </a:r>
            <a:r>
              <a:rPr lang="zh-CN" altLang="en-US" smtClean="0"/>
              <a:t>获取单选框选中值</a:t>
            </a:r>
            <a:endParaRPr lang="en-US" altLang="zh-CN" smtClean="0"/>
          </a:p>
        </p:txBody>
      </p:sp>
      <p:graphicFrame>
        <p:nvGraphicFramePr>
          <p:cNvPr id="4" name="Group 27"/>
          <p:cNvGraphicFramePr/>
          <p:nvPr/>
        </p:nvGraphicFramePr>
        <p:xfrm>
          <a:off x="693737" y="2871552"/>
          <a:ext cx="7993063" cy="2334768"/>
        </p:xfrm>
        <a:graphic>
          <a:graphicData uri="http://schemas.openxmlformats.org/drawingml/2006/table">
            <a:tbl>
              <a:tblPr/>
              <a:tblGrid>
                <a:gridCol w="7993063"/>
              </a:tblGrid>
              <a:tr h="1728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92183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 radioClick(){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var radioValue = $("input[name='sex']:checked").val();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alert("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当前选中的值为：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"+radioValue);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type="radio" name="sex"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checked="checked" onchange="radioClick()"/&gt;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183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type="radio" name="sex" value="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onchange="radioClick()"/&gt;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5829</Words>
  <Application>WPS 演示</Application>
  <PresentationFormat>全屏显示(4:3)</PresentationFormat>
  <Paragraphs>272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Corbel</vt:lpstr>
      <vt:lpstr>华文楷体</vt:lpstr>
      <vt:lpstr>Wingdings 2</vt:lpstr>
      <vt:lpstr>Wingdings 3</vt:lpstr>
      <vt:lpstr>Wingdings 2</vt:lpstr>
      <vt:lpstr>Times New Roman</vt:lpstr>
      <vt:lpstr>黑体</vt:lpstr>
      <vt:lpstr>Franklin Gothic Book</vt:lpstr>
      <vt:lpstr>Franklin Gothic Medium</vt:lpstr>
      <vt:lpstr>微软雅黑</vt:lpstr>
      <vt:lpstr>Courier New</vt:lpstr>
      <vt:lpstr>模块</vt:lpstr>
      <vt:lpstr>jQuery</vt:lpstr>
      <vt:lpstr>jQuery和JavaScript？</vt:lpstr>
      <vt:lpstr>本章学习</vt:lpstr>
      <vt:lpstr>引入JQuery</vt:lpstr>
      <vt:lpstr>jquery页面自动加载方法</vt:lpstr>
      <vt:lpstr>jquery获取元素</vt:lpstr>
      <vt:lpstr>jquery操作text内容</vt:lpstr>
      <vt:lpstr>jquery改变图片</vt:lpstr>
      <vt:lpstr>jquery操作单选框  1</vt:lpstr>
      <vt:lpstr>jquery操作单选框  2</vt:lpstr>
      <vt:lpstr>jquery操作复选框  1</vt:lpstr>
      <vt:lpstr>jquery操作复选框  2</vt:lpstr>
      <vt:lpstr>jquery操作复选框  </vt:lpstr>
      <vt:lpstr>Ajax异步提交  1  </vt:lpstr>
      <vt:lpstr>Ajax异步提交  2</vt:lpstr>
      <vt:lpstr>Ajax异步提交  3</vt:lpstr>
      <vt:lpstr>Ajax异步提交  4</vt:lpstr>
      <vt:lpstr>Ajax异步提交  5</vt:lpstr>
      <vt:lpstr>总结</vt:lpstr>
      <vt:lpstr>jQuery小测验</vt:lpstr>
      <vt:lpstr>实战练习</vt:lpstr>
      <vt:lpstr>实战练习</vt:lpstr>
      <vt:lpstr>实战练习</vt:lpstr>
      <vt:lpstr>实战练习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JavaScript基础加强</dc:title>
  <dc:creator>于洋</dc:creator>
  <dc:subject>JavaScript基础加强</dc:subject>
  <cp:lastModifiedBy>KIA</cp:lastModifiedBy>
  <cp:revision>1863</cp:revision>
  <dcterms:created xsi:type="dcterms:W3CDTF">2003-04-14T14:59:00Z</dcterms:created>
  <dcterms:modified xsi:type="dcterms:W3CDTF">2017-03-14T23:23:35Z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2052-10.1.0.6207</vt:lpwstr>
  </property>
</Properties>
</file>