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7" r:id="rId3"/>
    <p:sldId id="259" r:id="rId4"/>
    <p:sldId id="261" r:id="rId5"/>
    <p:sldId id="262" r:id="rId6"/>
    <p:sldId id="260" r:id="rId7"/>
    <p:sldId id="263" r:id="rId8"/>
    <p:sldId id="264" r:id="rId9"/>
    <p:sldId id="265" r:id="rId10"/>
    <p:sldId id="266" r:id="rId11"/>
    <p:sldId id="267" r:id="rId12"/>
    <p:sldId id="268" r:id="rId13"/>
    <p:sldId id="269" r:id="rId14"/>
    <p:sldId id="270" r:id="rId15"/>
    <p:sldId id="31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502E94A-E1ED-4C30-8190-05F689EA69B2}">
          <p14:sldIdLst>
            <p14:sldId id="258"/>
            <p14:sldId id="257"/>
            <p14:sldId id="259"/>
            <p14:sldId id="261"/>
            <p14:sldId id="262"/>
            <p14:sldId id="260"/>
            <p14:sldId id="263"/>
            <p14:sldId id="264"/>
            <p14:sldId id="265"/>
            <p14:sldId id="266"/>
            <p14:sldId id="267"/>
            <p14:sldId id="268"/>
            <p14:sldId id="269"/>
            <p14:sldId id="270"/>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60"/>
  </p:normalViewPr>
  <p:slideViewPr>
    <p:cSldViewPr snapToGrid="0">
      <p:cViewPr varScale="1">
        <p:scale>
          <a:sx n="155" d="100"/>
          <a:sy n="155" d="100"/>
        </p:scale>
        <p:origin x="36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A7ABE-604D-40A0-A1B6-39E63A6B403D}"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F22B1-0432-4377-AFA8-93FED6AF3D4F}" type="slidenum">
              <a:rPr lang="zh-CN" altLang="en-US" smtClean="0"/>
              <a:t>‹#›</a:t>
            </a:fld>
            <a:endParaRPr lang="zh-CN" altLang="en-US"/>
          </a:p>
        </p:txBody>
      </p:sp>
    </p:spTree>
    <p:extLst>
      <p:ext uri="{BB962C8B-B14F-4D97-AF65-F5344CB8AC3E}">
        <p14:creationId xmlns:p14="http://schemas.microsoft.com/office/powerpoint/2010/main" val="97542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大家好，今天我给大家带来今年</a:t>
            </a:r>
            <a:r>
              <a:rPr lang="en-US" altLang="zh-CN" dirty="0"/>
              <a:t>FAST</a:t>
            </a:r>
            <a:r>
              <a:rPr lang="zh-CN" altLang="en-US" dirty="0"/>
              <a:t>上面的一篇</a:t>
            </a:r>
            <a:r>
              <a:rPr lang="en-US" altLang="zh-CN" dirty="0" err="1"/>
              <a:t>paper,</a:t>
            </a:r>
            <a:r>
              <a:rPr lang="en-US" altLang="zh-CN" sz="1200" b="1" dirty="0" err="1">
                <a:solidFill>
                  <a:schemeClr val="accent1">
                    <a:lumMod val="75000"/>
                  </a:schemeClr>
                </a:solidFill>
                <a:latin typeface="Saira SemiCondensed" panose="00000506000000000000" pitchFamily="2" charset="0"/>
                <a:ea typeface="+mj-ea"/>
                <a:cs typeface="+mj-cs"/>
              </a:rPr>
              <a:t>TVStore</a:t>
            </a:r>
            <a:r>
              <a:rPr lang="en-US" altLang="zh-CN" sz="1200" b="1" dirty="0">
                <a:solidFill>
                  <a:schemeClr val="accent1">
                    <a:lumMod val="75000"/>
                  </a:schemeClr>
                </a:solidFill>
                <a:latin typeface="Saira SemiCondensed" panose="00000506000000000000" pitchFamily="2" charset="0"/>
                <a:ea typeface="+mj-ea"/>
                <a:cs typeface="+mj-cs"/>
              </a:rPr>
              <a:t>: Automatically Bounding Time Series Storage via Time-Varying Compression,</a:t>
            </a:r>
            <a:r>
              <a:rPr lang="zh-CN" altLang="en-US" sz="1200" b="1" dirty="0">
                <a:solidFill>
                  <a:schemeClr val="accent1">
                    <a:lumMod val="75000"/>
                  </a:schemeClr>
                </a:solidFill>
                <a:latin typeface="Saira SemiCondensed" panose="00000506000000000000" pitchFamily="2" charset="0"/>
                <a:ea typeface="+mj-ea"/>
                <a:cs typeface="+mj-cs"/>
              </a:rPr>
              <a:t>这篇</a:t>
            </a:r>
            <a:r>
              <a:rPr lang="en-US" altLang="zh-CN" sz="1200" b="1" dirty="0">
                <a:solidFill>
                  <a:schemeClr val="accent1">
                    <a:lumMod val="75000"/>
                  </a:schemeClr>
                </a:solidFill>
                <a:latin typeface="Saira SemiCondensed" panose="00000506000000000000" pitchFamily="2" charset="0"/>
                <a:ea typeface="+mj-ea"/>
                <a:cs typeface="+mj-cs"/>
              </a:rPr>
              <a:t>paper</a:t>
            </a:r>
            <a:r>
              <a:rPr lang="zh-CN" altLang="en-US" sz="1200" b="1" dirty="0">
                <a:solidFill>
                  <a:schemeClr val="accent1">
                    <a:lumMod val="75000"/>
                  </a:schemeClr>
                </a:solidFill>
                <a:latin typeface="Saira SemiCondensed" panose="00000506000000000000" pitchFamily="2" charset="0"/>
                <a:ea typeface="+mj-ea"/>
                <a:cs typeface="+mj-cs"/>
              </a:rPr>
              <a:t>的主要工作是根据时间序列数据库的特点设计了一种能够自动调节时变压缩方法。</a:t>
            </a:r>
            <a:endParaRPr lang="zh-CN" altLang="en-US" dirty="0"/>
          </a:p>
        </p:txBody>
      </p:sp>
      <p:sp>
        <p:nvSpPr>
          <p:cNvPr id="4" name="灯片编号占位符 3"/>
          <p:cNvSpPr>
            <a:spLocks noGrp="1"/>
          </p:cNvSpPr>
          <p:nvPr>
            <p:ph type="sldNum" sz="quarter" idx="5"/>
          </p:nvPr>
        </p:nvSpPr>
        <p:spPr/>
        <p:txBody>
          <a:bodyPr/>
          <a:lstStyle/>
          <a:p>
            <a:fld id="{D2CD9DB7-9690-4DA1-9598-EC3BFB2B43F5}" type="slidenum">
              <a:rPr lang="zh-CN" altLang="en-US" smtClean="0"/>
              <a:t>1</a:t>
            </a:fld>
            <a:endParaRPr lang="zh-CN" altLang="en-US"/>
          </a:p>
        </p:txBody>
      </p:sp>
    </p:spTree>
    <p:extLst>
      <p:ext uri="{BB962C8B-B14F-4D97-AF65-F5344CB8AC3E}">
        <p14:creationId xmlns:p14="http://schemas.microsoft.com/office/powerpoint/2010/main" val="385517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我们先来看看</a:t>
            </a:r>
            <a:r>
              <a:rPr lang="en-US" altLang="zh-CN" dirty="0"/>
              <a:t>background</a:t>
            </a:r>
            <a:r>
              <a:rPr lang="zh-CN" altLang="en-US" dirty="0"/>
              <a:t>，首先是数据缩减技术。数据缩减技术的目的为了</a:t>
            </a:r>
            <a:r>
              <a:rPr lang="zh-CN" altLang="en-US" b="0" i="0" dirty="0">
                <a:solidFill>
                  <a:srgbClr val="111111"/>
                </a:solidFill>
                <a:effectLst/>
                <a:latin typeface="Arial" panose="020B0604020202020204" pitchFamily="34" charset="0"/>
              </a:rPr>
              <a:t>减少存储系统中物理地址使用的存储容量。数据缩减技术大概有以下几种，第一种是常规的压缩，比如</a:t>
            </a:r>
            <a:r>
              <a:rPr lang="en-US" altLang="zh-CN" b="0" i="0" dirty="0" err="1">
                <a:solidFill>
                  <a:srgbClr val="111111"/>
                </a:solidFill>
                <a:effectLst/>
                <a:latin typeface="Arial" panose="020B0604020202020204" pitchFamily="34" charset="0"/>
              </a:rPr>
              <a:t>GZIP</a:t>
            </a:r>
            <a:r>
              <a:rPr lang="zh-CN" altLang="en-US" b="0" i="0" dirty="0">
                <a:solidFill>
                  <a:srgbClr val="111111"/>
                </a:solidFill>
                <a:effectLst/>
                <a:latin typeface="Arial" panose="020B0604020202020204" pitchFamily="34" charset="0"/>
              </a:rPr>
              <a:t>、</a:t>
            </a:r>
            <a:r>
              <a:rPr lang="en-US" altLang="zh-CN" b="0" i="0" dirty="0" err="1">
                <a:solidFill>
                  <a:srgbClr val="111111"/>
                </a:solidFill>
                <a:effectLst/>
                <a:latin typeface="Arial" panose="020B0604020202020204" pitchFamily="34" charset="0"/>
              </a:rPr>
              <a:t>LZ77</a:t>
            </a:r>
            <a:r>
              <a:rPr lang="zh-CN" altLang="en-US" b="0" i="0" dirty="0">
                <a:solidFill>
                  <a:srgbClr val="111111"/>
                </a:solidFill>
                <a:effectLst/>
                <a:latin typeface="Arial" panose="020B0604020202020204" pitchFamily="34" charset="0"/>
              </a:rPr>
              <a:t>等，类压缩方法一般用于普通文件，并且对滑动窗口的相同内容从字符串层面进行压缩。第二种方法就是重复数据删除，这类方法先将文件划分成为固定大小的</a:t>
            </a:r>
            <a:r>
              <a:rPr lang="en-US" altLang="zh-CN" b="0" i="0" dirty="0">
                <a:solidFill>
                  <a:srgbClr val="111111"/>
                </a:solidFill>
                <a:effectLst/>
                <a:latin typeface="Arial" panose="020B0604020202020204" pitchFamily="34" charset="0"/>
              </a:rPr>
              <a:t>chunk </a:t>
            </a:r>
            <a:r>
              <a:rPr lang="zh-CN" altLang="en-US" b="0" i="0" dirty="0">
                <a:solidFill>
                  <a:srgbClr val="111111"/>
                </a:solidFill>
                <a:effectLst/>
                <a:latin typeface="Arial" panose="020B0604020202020204" pitchFamily="34" charset="0"/>
              </a:rPr>
              <a:t>一般</a:t>
            </a:r>
            <a:r>
              <a:rPr lang="en-US" altLang="zh-CN" b="0" i="0" dirty="0" err="1">
                <a:solidFill>
                  <a:srgbClr val="111111"/>
                </a:solidFill>
                <a:effectLst/>
                <a:latin typeface="Arial" panose="020B0604020202020204" pitchFamily="34" charset="0"/>
              </a:rPr>
              <a:t>4KB</a:t>
            </a:r>
            <a:r>
              <a:rPr lang="en-US" altLang="zh-CN" b="0" i="0" dirty="0">
                <a:solidFill>
                  <a:srgbClr val="111111"/>
                </a:solidFill>
                <a:effectLst/>
                <a:latin typeface="Arial" panose="020B0604020202020204" pitchFamily="34" charset="0"/>
              </a:rPr>
              <a:t> </a:t>
            </a:r>
            <a:r>
              <a:rPr lang="en-US" altLang="zh-CN" b="0" i="0" dirty="0" err="1">
                <a:solidFill>
                  <a:srgbClr val="111111"/>
                </a:solidFill>
                <a:effectLst/>
                <a:latin typeface="Arial" panose="020B0604020202020204" pitchFamily="34" charset="0"/>
              </a:rPr>
              <a:t>8KB</a:t>
            </a:r>
            <a:r>
              <a:rPr lang="en-US" altLang="zh-CN" b="0" i="0" dirty="0">
                <a:solidFill>
                  <a:srgbClr val="111111"/>
                </a:solidFill>
                <a:effectLst/>
                <a:latin typeface="Arial" panose="020B0604020202020204" pitchFamily="34" charset="0"/>
              </a:rPr>
              <a:t> </a:t>
            </a:r>
            <a:r>
              <a:rPr lang="en-US" altLang="zh-CN" b="0" i="0" dirty="0" err="1">
                <a:solidFill>
                  <a:srgbClr val="111111"/>
                </a:solidFill>
                <a:effectLst/>
                <a:latin typeface="Arial" panose="020B0604020202020204" pitchFamily="34" charset="0"/>
              </a:rPr>
              <a:t>16KB</a:t>
            </a:r>
            <a:r>
              <a:rPr lang="zh-CN" altLang="en-US" b="0" i="0" dirty="0">
                <a:solidFill>
                  <a:srgbClr val="111111"/>
                </a:solidFill>
                <a:effectLst/>
                <a:latin typeface="Arial" panose="020B0604020202020204" pitchFamily="34" charset="0"/>
              </a:rPr>
              <a:t>，然后对每个块计算哈希 </a:t>
            </a:r>
            <a:r>
              <a:rPr lang="en-US" altLang="zh-CN" b="0" i="0" dirty="0" err="1">
                <a:solidFill>
                  <a:srgbClr val="111111"/>
                </a:solidFill>
                <a:effectLst/>
                <a:latin typeface="Arial" panose="020B0604020202020204" pitchFamily="34" charset="0"/>
              </a:rPr>
              <a:t>SHA1</a:t>
            </a:r>
            <a:r>
              <a:rPr lang="en-US" altLang="zh-CN" b="0" i="0" dirty="0">
                <a:solidFill>
                  <a:srgbClr val="111111"/>
                </a:solidFill>
                <a:effectLst/>
                <a:latin typeface="Arial" panose="020B0604020202020204" pitchFamily="34" charset="0"/>
              </a:rPr>
              <a:t> </a:t>
            </a:r>
            <a:r>
              <a:rPr lang="zh-CN" altLang="en-US" b="0" i="0" dirty="0">
                <a:solidFill>
                  <a:srgbClr val="111111"/>
                </a:solidFill>
                <a:effectLst/>
                <a:latin typeface="Arial" panose="020B0604020202020204" pitchFamily="34" charset="0"/>
              </a:rPr>
              <a:t>或</a:t>
            </a:r>
            <a:r>
              <a:rPr lang="en-US" altLang="zh-CN" b="0" i="0" dirty="0" err="1">
                <a:solidFill>
                  <a:srgbClr val="111111"/>
                </a:solidFill>
                <a:effectLst/>
                <a:latin typeface="Arial" panose="020B0604020202020204" pitchFamily="34" charset="0"/>
              </a:rPr>
              <a:t>SHA256</a:t>
            </a:r>
            <a:r>
              <a:rPr lang="zh-CN" altLang="en-US" b="0" i="0" dirty="0">
                <a:solidFill>
                  <a:srgbClr val="111111"/>
                </a:solidFill>
                <a:effectLst/>
                <a:latin typeface="Arial" panose="020B0604020202020204" pitchFamily="34" charset="0"/>
              </a:rPr>
              <a:t>等，对于相同的</a:t>
            </a:r>
            <a:r>
              <a:rPr lang="en-US" altLang="zh-CN" b="0" i="0" dirty="0">
                <a:solidFill>
                  <a:srgbClr val="111111"/>
                </a:solidFill>
                <a:effectLst/>
                <a:latin typeface="Arial" panose="020B0604020202020204" pitchFamily="34" charset="0"/>
              </a:rPr>
              <a:t>chunk</a:t>
            </a:r>
            <a:r>
              <a:rPr lang="zh-CN" altLang="en-US" b="0" i="0" dirty="0">
                <a:solidFill>
                  <a:srgbClr val="111111"/>
                </a:solidFill>
                <a:effectLst/>
                <a:latin typeface="Arial" panose="020B0604020202020204" pitchFamily="34" charset="0"/>
              </a:rPr>
              <a:t>来说，计算得到相同的哈希，就只保留一份</a:t>
            </a:r>
            <a:r>
              <a:rPr lang="en-US" altLang="zh-CN" b="0" i="0" dirty="0">
                <a:solidFill>
                  <a:srgbClr val="111111"/>
                </a:solidFill>
                <a:effectLst/>
                <a:latin typeface="Arial" panose="020B0604020202020204" pitchFamily="34" charset="0"/>
              </a:rPr>
              <a:t>chunk</a:t>
            </a:r>
            <a:r>
              <a:rPr lang="zh-CN" altLang="en-US" b="0" i="0" dirty="0">
                <a:solidFill>
                  <a:srgbClr val="111111"/>
                </a:solidFill>
                <a:effectLst/>
                <a:latin typeface="Arial" panose="020B0604020202020204" pitchFamily="34" charset="0"/>
              </a:rPr>
              <a:t>。并为每一份文件生成一个配方</a:t>
            </a:r>
            <a:r>
              <a:rPr lang="en-US" altLang="zh-CN" b="0" i="0" dirty="0">
                <a:solidFill>
                  <a:srgbClr val="111111"/>
                </a:solidFill>
                <a:effectLst/>
                <a:latin typeface="Arial" panose="020B0604020202020204" pitchFamily="34" charset="0"/>
              </a:rPr>
              <a:t>recipe</a:t>
            </a:r>
            <a:r>
              <a:rPr lang="zh-CN" altLang="en-US" b="0" i="0" dirty="0">
                <a:solidFill>
                  <a:srgbClr val="111111"/>
                </a:solidFill>
                <a:effectLst/>
                <a:latin typeface="Arial" panose="020B0604020202020204" pitchFamily="34" charset="0"/>
              </a:rPr>
              <a:t>记录他所需要的</a:t>
            </a:r>
            <a:r>
              <a:rPr lang="en-US" altLang="zh-CN" b="0" i="0" dirty="0">
                <a:solidFill>
                  <a:srgbClr val="111111"/>
                </a:solidFill>
                <a:effectLst/>
                <a:latin typeface="Arial" panose="020B0604020202020204" pitchFamily="34" charset="0"/>
              </a:rPr>
              <a:t>chunk</a:t>
            </a:r>
            <a:r>
              <a:rPr lang="zh-CN" altLang="en-US" b="0" i="0" dirty="0">
                <a:solidFill>
                  <a:srgbClr val="111111"/>
                </a:solidFill>
                <a:effectLst/>
                <a:latin typeface="Arial" panose="020B0604020202020204" pitchFamily="34" charset="0"/>
              </a:rPr>
              <a:t>，达到节省空间的目的，重复数据删除适用于长大型文件，从块层次对文件全局进行一个压缩。这两种方法目前都被广泛应用于存储，但他们并没有完全利用数据的可压缩性。</a:t>
            </a:r>
            <a:endParaRPr lang="zh-CN" altLang="en-US" dirty="0"/>
          </a:p>
        </p:txBody>
      </p:sp>
      <p:sp>
        <p:nvSpPr>
          <p:cNvPr id="4" name="灯片编号占位符 3"/>
          <p:cNvSpPr>
            <a:spLocks noGrp="1"/>
          </p:cNvSpPr>
          <p:nvPr>
            <p:ph type="sldNum" sz="quarter" idx="5"/>
          </p:nvPr>
        </p:nvSpPr>
        <p:spPr/>
        <p:txBody>
          <a:bodyPr/>
          <a:lstStyle/>
          <a:p>
            <a:fld id="{D2CD9DB7-9690-4DA1-9598-EC3BFB2B43F5}" type="slidenum">
              <a:rPr lang="zh-CN" altLang="en-US" smtClean="0"/>
              <a:t>2</a:t>
            </a:fld>
            <a:endParaRPr lang="zh-CN" altLang="en-US"/>
          </a:p>
        </p:txBody>
      </p:sp>
    </p:spTree>
    <p:extLst>
      <p:ext uri="{BB962C8B-B14F-4D97-AF65-F5344CB8AC3E}">
        <p14:creationId xmlns:p14="http://schemas.microsoft.com/office/powerpoint/2010/main" val="94390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我们先来看看</a:t>
            </a:r>
            <a:r>
              <a:rPr lang="en-US" altLang="zh-CN" dirty="0"/>
              <a:t>background</a:t>
            </a:r>
            <a:r>
              <a:rPr lang="zh-CN" altLang="en-US" dirty="0"/>
              <a:t>，首先是数据缩减技术。数据缩减技术的目的为了</a:t>
            </a:r>
            <a:r>
              <a:rPr lang="zh-CN" altLang="en-US" b="0" i="0" dirty="0">
                <a:solidFill>
                  <a:srgbClr val="111111"/>
                </a:solidFill>
                <a:effectLst/>
                <a:latin typeface="Arial" panose="020B0604020202020204" pitchFamily="34" charset="0"/>
              </a:rPr>
              <a:t>减少存储系统中物理地址使用的存储容量。数据缩减技术大概有以下几种，第一种是常规的压缩，比如</a:t>
            </a:r>
            <a:r>
              <a:rPr lang="en-US" altLang="zh-CN" b="0" i="0" dirty="0" err="1">
                <a:solidFill>
                  <a:srgbClr val="111111"/>
                </a:solidFill>
                <a:effectLst/>
                <a:latin typeface="Arial" panose="020B0604020202020204" pitchFamily="34" charset="0"/>
              </a:rPr>
              <a:t>GZIP</a:t>
            </a:r>
            <a:r>
              <a:rPr lang="zh-CN" altLang="en-US" b="0" i="0" dirty="0">
                <a:solidFill>
                  <a:srgbClr val="111111"/>
                </a:solidFill>
                <a:effectLst/>
                <a:latin typeface="Arial" panose="020B0604020202020204" pitchFamily="34" charset="0"/>
              </a:rPr>
              <a:t>、</a:t>
            </a:r>
            <a:r>
              <a:rPr lang="en-US" altLang="zh-CN" b="0" i="0" dirty="0" err="1">
                <a:solidFill>
                  <a:srgbClr val="111111"/>
                </a:solidFill>
                <a:effectLst/>
                <a:latin typeface="Arial" panose="020B0604020202020204" pitchFamily="34" charset="0"/>
              </a:rPr>
              <a:t>LZ77</a:t>
            </a:r>
            <a:r>
              <a:rPr lang="zh-CN" altLang="en-US" b="0" i="0" dirty="0">
                <a:solidFill>
                  <a:srgbClr val="111111"/>
                </a:solidFill>
                <a:effectLst/>
                <a:latin typeface="Arial" panose="020B0604020202020204" pitchFamily="34" charset="0"/>
              </a:rPr>
              <a:t>等，类压缩方法一般用于普通文件，并且对滑动窗口的相同内容从字符串层面进行压缩。第二种方法就是重复数据删除，这类方法先将文件划分成为固定大小的</a:t>
            </a:r>
            <a:r>
              <a:rPr lang="en-US" altLang="zh-CN" b="0" i="0" dirty="0">
                <a:solidFill>
                  <a:srgbClr val="111111"/>
                </a:solidFill>
                <a:effectLst/>
                <a:latin typeface="Arial" panose="020B0604020202020204" pitchFamily="34" charset="0"/>
              </a:rPr>
              <a:t>chunk </a:t>
            </a:r>
            <a:r>
              <a:rPr lang="zh-CN" altLang="en-US" b="0" i="0" dirty="0">
                <a:solidFill>
                  <a:srgbClr val="111111"/>
                </a:solidFill>
                <a:effectLst/>
                <a:latin typeface="Arial" panose="020B0604020202020204" pitchFamily="34" charset="0"/>
              </a:rPr>
              <a:t>一般</a:t>
            </a:r>
            <a:r>
              <a:rPr lang="en-US" altLang="zh-CN" b="0" i="0" dirty="0" err="1">
                <a:solidFill>
                  <a:srgbClr val="111111"/>
                </a:solidFill>
                <a:effectLst/>
                <a:latin typeface="Arial" panose="020B0604020202020204" pitchFamily="34" charset="0"/>
              </a:rPr>
              <a:t>4KB</a:t>
            </a:r>
            <a:r>
              <a:rPr lang="en-US" altLang="zh-CN" b="0" i="0" dirty="0">
                <a:solidFill>
                  <a:srgbClr val="111111"/>
                </a:solidFill>
                <a:effectLst/>
                <a:latin typeface="Arial" panose="020B0604020202020204" pitchFamily="34" charset="0"/>
              </a:rPr>
              <a:t> </a:t>
            </a:r>
            <a:r>
              <a:rPr lang="en-US" altLang="zh-CN" b="0" i="0" dirty="0" err="1">
                <a:solidFill>
                  <a:srgbClr val="111111"/>
                </a:solidFill>
                <a:effectLst/>
                <a:latin typeface="Arial" panose="020B0604020202020204" pitchFamily="34" charset="0"/>
              </a:rPr>
              <a:t>8KB</a:t>
            </a:r>
            <a:r>
              <a:rPr lang="en-US" altLang="zh-CN" b="0" i="0" dirty="0">
                <a:solidFill>
                  <a:srgbClr val="111111"/>
                </a:solidFill>
                <a:effectLst/>
                <a:latin typeface="Arial" panose="020B0604020202020204" pitchFamily="34" charset="0"/>
              </a:rPr>
              <a:t> </a:t>
            </a:r>
            <a:r>
              <a:rPr lang="en-US" altLang="zh-CN" b="0" i="0" dirty="0" err="1">
                <a:solidFill>
                  <a:srgbClr val="111111"/>
                </a:solidFill>
                <a:effectLst/>
                <a:latin typeface="Arial" panose="020B0604020202020204" pitchFamily="34" charset="0"/>
              </a:rPr>
              <a:t>16KB</a:t>
            </a:r>
            <a:r>
              <a:rPr lang="zh-CN" altLang="en-US" b="0" i="0" dirty="0">
                <a:solidFill>
                  <a:srgbClr val="111111"/>
                </a:solidFill>
                <a:effectLst/>
                <a:latin typeface="Arial" panose="020B0604020202020204" pitchFamily="34" charset="0"/>
              </a:rPr>
              <a:t>，然后对每个块计算哈希 </a:t>
            </a:r>
            <a:r>
              <a:rPr lang="en-US" altLang="zh-CN" b="0" i="0" dirty="0" err="1">
                <a:solidFill>
                  <a:srgbClr val="111111"/>
                </a:solidFill>
                <a:effectLst/>
                <a:latin typeface="Arial" panose="020B0604020202020204" pitchFamily="34" charset="0"/>
              </a:rPr>
              <a:t>SHA1</a:t>
            </a:r>
            <a:r>
              <a:rPr lang="en-US" altLang="zh-CN" b="0" i="0" dirty="0">
                <a:solidFill>
                  <a:srgbClr val="111111"/>
                </a:solidFill>
                <a:effectLst/>
                <a:latin typeface="Arial" panose="020B0604020202020204" pitchFamily="34" charset="0"/>
              </a:rPr>
              <a:t> </a:t>
            </a:r>
            <a:r>
              <a:rPr lang="zh-CN" altLang="en-US" b="0" i="0" dirty="0">
                <a:solidFill>
                  <a:srgbClr val="111111"/>
                </a:solidFill>
                <a:effectLst/>
                <a:latin typeface="Arial" panose="020B0604020202020204" pitchFamily="34" charset="0"/>
              </a:rPr>
              <a:t>或</a:t>
            </a:r>
            <a:r>
              <a:rPr lang="en-US" altLang="zh-CN" b="0" i="0" dirty="0" err="1">
                <a:solidFill>
                  <a:srgbClr val="111111"/>
                </a:solidFill>
                <a:effectLst/>
                <a:latin typeface="Arial" panose="020B0604020202020204" pitchFamily="34" charset="0"/>
              </a:rPr>
              <a:t>SHA256</a:t>
            </a:r>
            <a:r>
              <a:rPr lang="zh-CN" altLang="en-US" b="0" i="0" dirty="0">
                <a:solidFill>
                  <a:srgbClr val="111111"/>
                </a:solidFill>
                <a:effectLst/>
                <a:latin typeface="Arial" panose="020B0604020202020204" pitchFamily="34" charset="0"/>
              </a:rPr>
              <a:t>等，对于相同的</a:t>
            </a:r>
            <a:r>
              <a:rPr lang="en-US" altLang="zh-CN" b="0" i="0" dirty="0">
                <a:solidFill>
                  <a:srgbClr val="111111"/>
                </a:solidFill>
                <a:effectLst/>
                <a:latin typeface="Arial" panose="020B0604020202020204" pitchFamily="34" charset="0"/>
              </a:rPr>
              <a:t>chunk</a:t>
            </a:r>
            <a:r>
              <a:rPr lang="zh-CN" altLang="en-US" b="0" i="0" dirty="0">
                <a:solidFill>
                  <a:srgbClr val="111111"/>
                </a:solidFill>
                <a:effectLst/>
                <a:latin typeface="Arial" panose="020B0604020202020204" pitchFamily="34" charset="0"/>
              </a:rPr>
              <a:t>来说，计算得到相同的哈希，就只保留一份</a:t>
            </a:r>
            <a:r>
              <a:rPr lang="en-US" altLang="zh-CN" b="0" i="0" dirty="0">
                <a:solidFill>
                  <a:srgbClr val="111111"/>
                </a:solidFill>
                <a:effectLst/>
                <a:latin typeface="Arial" panose="020B0604020202020204" pitchFamily="34" charset="0"/>
              </a:rPr>
              <a:t>chunk</a:t>
            </a:r>
            <a:r>
              <a:rPr lang="zh-CN" altLang="en-US" b="0" i="0" dirty="0">
                <a:solidFill>
                  <a:srgbClr val="111111"/>
                </a:solidFill>
                <a:effectLst/>
                <a:latin typeface="Arial" panose="020B0604020202020204" pitchFamily="34" charset="0"/>
              </a:rPr>
              <a:t>。并为每一份文件生成一个配方</a:t>
            </a:r>
            <a:r>
              <a:rPr lang="en-US" altLang="zh-CN" b="0" i="0" dirty="0">
                <a:solidFill>
                  <a:srgbClr val="111111"/>
                </a:solidFill>
                <a:effectLst/>
                <a:latin typeface="Arial" panose="020B0604020202020204" pitchFamily="34" charset="0"/>
              </a:rPr>
              <a:t>recipe</a:t>
            </a:r>
            <a:r>
              <a:rPr lang="zh-CN" altLang="en-US" b="0" i="0" dirty="0">
                <a:solidFill>
                  <a:srgbClr val="111111"/>
                </a:solidFill>
                <a:effectLst/>
                <a:latin typeface="Arial" panose="020B0604020202020204" pitchFamily="34" charset="0"/>
              </a:rPr>
              <a:t>记录他所需要的</a:t>
            </a:r>
            <a:r>
              <a:rPr lang="en-US" altLang="zh-CN" b="0" i="0" dirty="0">
                <a:solidFill>
                  <a:srgbClr val="111111"/>
                </a:solidFill>
                <a:effectLst/>
                <a:latin typeface="Arial" panose="020B0604020202020204" pitchFamily="34" charset="0"/>
              </a:rPr>
              <a:t>chunk</a:t>
            </a:r>
            <a:r>
              <a:rPr lang="zh-CN" altLang="en-US" b="0" i="0" dirty="0">
                <a:solidFill>
                  <a:srgbClr val="111111"/>
                </a:solidFill>
                <a:effectLst/>
                <a:latin typeface="Arial" panose="020B0604020202020204" pitchFamily="34" charset="0"/>
              </a:rPr>
              <a:t>，达到节省空间的目的，重复数据删除适用于长大型文件，从块层次对文件全局进行一个压缩。这两种方法目前都被广泛应用于存储，但他们并没有完全利用数据的可压缩性。</a:t>
            </a:r>
            <a:endParaRPr lang="zh-CN" altLang="en-US" dirty="0"/>
          </a:p>
        </p:txBody>
      </p:sp>
      <p:sp>
        <p:nvSpPr>
          <p:cNvPr id="4" name="灯片编号占位符 3"/>
          <p:cNvSpPr>
            <a:spLocks noGrp="1"/>
          </p:cNvSpPr>
          <p:nvPr>
            <p:ph type="sldNum" sz="quarter" idx="5"/>
          </p:nvPr>
        </p:nvSpPr>
        <p:spPr/>
        <p:txBody>
          <a:bodyPr/>
          <a:lstStyle/>
          <a:p>
            <a:fld id="{D2CD9DB7-9690-4DA1-9598-EC3BFB2B43F5}" type="slidenum">
              <a:rPr lang="zh-CN" altLang="en-US" smtClean="0"/>
              <a:t>3</a:t>
            </a:fld>
            <a:endParaRPr lang="zh-CN" altLang="en-US"/>
          </a:p>
        </p:txBody>
      </p:sp>
    </p:spTree>
    <p:extLst>
      <p:ext uri="{BB962C8B-B14F-4D97-AF65-F5344CB8AC3E}">
        <p14:creationId xmlns:p14="http://schemas.microsoft.com/office/powerpoint/2010/main" val="878429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在重复数据删除技术中，存在破坏数据局部性的问题，这会降低系统在存储和恢复中的效率。例如这个图，因为文件的</a:t>
            </a:r>
            <a:r>
              <a:rPr lang="en-US" altLang="zh-CN" dirty="0"/>
              <a:t>chunk</a:t>
            </a:r>
            <a:r>
              <a:rPr lang="zh-CN" altLang="en-US" dirty="0"/>
              <a:t>存在不同的</a:t>
            </a:r>
            <a:r>
              <a:rPr lang="en-US" altLang="zh-CN" dirty="0"/>
              <a:t>container</a:t>
            </a:r>
            <a:r>
              <a:rPr lang="zh-CN" altLang="en-US" dirty="0"/>
              <a:t>中，在恢复过程中不同</a:t>
            </a:r>
            <a:r>
              <a:rPr lang="en-US" altLang="zh-CN" dirty="0"/>
              <a:t>Container</a:t>
            </a:r>
            <a:r>
              <a:rPr lang="zh-CN" altLang="en-US" dirty="0"/>
              <a:t>在缓存中的换入换出和读取会造成巨额的</a:t>
            </a:r>
            <a:r>
              <a:rPr lang="en-US" altLang="zh-CN" dirty="0"/>
              <a:t>I/O</a:t>
            </a:r>
            <a:r>
              <a:rPr lang="zh-CN" altLang="en-US" dirty="0"/>
              <a:t>开销。而这一问题因为增量压缩引入一种新的关系（</a:t>
            </a:r>
            <a:r>
              <a:rPr lang="en-US" altLang="zh-CN" dirty="0"/>
              <a:t>Base chunk</a:t>
            </a:r>
            <a:r>
              <a:rPr lang="zh-CN" altLang="en-US" dirty="0"/>
              <a:t>与 </a:t>
            </a:r>
            <a:r>
              <a:rPr lang="en-US" altLang="zh-CN" dirty="0"/>
              <a:t>Delta chunk</a:t>
            </a:r>
            <a:r>
              <a:rPr lang="zh-CN" altLang="en-US" dirty="0"/>
              <a:t>）的加入，被进一步扩大。因此，本文主要解决的问题是细粒度重复数据删除中由于增量压缩引入的额外局部性问题。</a:t>
            </a:r>
            <a:endParaRPr lang="en-US" altLang="zh-CN" dirty="0"/>
          </a:p>
          <a:p>
            <a:r>
              <a:rPr lang="zh-CN" altLang="en-US" dirty="0"/>
              <a:t>分别是备份工作流中的局部性较差会导致读取</a:t>
            </a:r>
            <a:r>
              <a:rPr lang="en-US" altLang="zh-CN" dirty="0"/>
              <a:t>Base chunk</a:t>
            </a:r>
            <a:r>
              <a:rPr lang="zh-CN" altLang="en-US" dirty="0"/>
              <a:t>时 </a:t>
            </a:r>
            <a:r>
              <a:rPr lang="en-US" altLang="zh-CN" dirty="0"/>
              <a:t>I/O </a:t>
            </a:r>
            <a:r>
              <a:rPr lang="zh-CN" altLang="en-US" dirty="0"/>
              <a:t>效率低下。</a:t>
            </a:r>
            <a:endParaRPr lang="en-US" altLang="zh-CN" dirty="0"/>
          </a:p>
          <a:p>
            <a:r>
              <a:rPr lang="zh-CN" altLang="en-US" dirty="0"/>
              <a:t>第二是与单独的重复数据删除相比，增量基数关系会导致更复杂的碎片问题。</a:t>
            </a:r>
            <a:endParaRPr lang="en-US" altLang="zh-CN" dirty="0"/>
          </a:p>
          <a:p>
            <a:r>
              <a:rPr lang="zh-CN" altLang="en-US" dirty="0"/>
              <a:t>最后是因为增量基数依赖关系会导致在增量解码期间出现较差的时态局部性，并导致重复的容器读取。这三个挑战我接下来会具体讲。</a:t>
            </a:r>
            <a:endParaRPr lang="en-US" altLang="zh-CN" dirty="0"/>
          </a:p>
        </p:txBody>
      </p:sp>
      <p:sp>
        <p:nvSpPr>
          <p:cNvPr id="4" name="灯片编号占位符 3"/>
          <p:cNvSpPr>
            <a:spLocks noGrp="1"/>
          </p:cNvSpPr>
          <p:nvPr>
            <p:ph type="sldNum" sz="quarter" idx="5"/>
          </p:nvPr>
        </p:nvSpPr>
        <p:spPr/>
        <p:txBody>
          <a:bodyPr/>
          <a:lstStyle/>
          <a:p>
            <a:fld id="{D2CD9DB7-9690-4DA1-9598-EC3BFB2B43F5}" type="slidenum">
              <a:rPr lang="zh-CN" altLang="en-US" smtClean="0"/>
              <a:t>4</a:t>
            </a:fld>
            <a:endParaRPr lang="zh-CN" altLang="en-US"/>
          </a:p>
        </p:txBody>
      </p:sp>
    </p:spTree>
    <p:extLst>
      <p:ext uri="{BB962C8B-B14F-4D97-AF65-F5344CB8AC3E}">
        <p14:creationId xmlns:p14="http://schemas.microsoft.com/office/powerpoint/2010/main" val="255409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在重复数据删除技术中，存在破坏数据局部性的问题，这会降低系统在存储和恢复中的效率。例如这个图，因为文件的</a:t>
            </a:r>
            <a:r>
              <a:rPr lang="en-US" altLang="zh-CN" dirty="0"/>
              <a:t>chunk</a:t>
            </a:r>
            <a:r>
              <a:rPr lang="zh-CN" altLang="en-US" dirty="0"/>
              <a:t>存在不同的</a:t>
            </a:r>
            <a:r>
              <a:rPr lang="en-US" altLang="zh-CN" dirty="0"/>
              <a:t>container</a:t>
            </a:r>
            <a:r>
              <a:rPr lang="zh-CN" altLang="en-US" dirty="0"/>
              <a:t>中，在恢复过程中不同</a:t>
            </a:r>
            <a:r>
              <a:rPr lang="en-US" altLang="zh-CN" dirty="0"/>
              <a:t>Container</a:t>
            </a:r>
            <a:r>
              <a:rPr lang="zh-CN" altLang="en-US" dirty="0"/>
              <a:t>在缓存中的换入换出和读取会造成巨额的</a:t>
            </a:r>
            <a:r>
              <a:rPr lang="en-US" altLang="zh-CN" dirty="0"/>
              <a:t>I/O</a:t>
            </a:r>
            <a:r>
              <a:rPr lang="zh-CN" altLang="en-US" dirty="0"/>
              <a:t>开销。而这一问题因为增量压缩引入一种新的关系（</a:t>
            </a:r>
            <a:r>
              <a:rPr lang="en-US" altLang="zh-CN" dirty="0"/>
              <a:t>Base chunk</a:t>
            </a:r>
            <a:r>
              <a:rPr lang="zh-CN" altLang="en-US" dirty="0"/>
              <a:t>与 </a:t>
            </a:r>
            <a:r>
              <a:rPr lang="en-US" altLang="zh-CN" dirty="0"/>
              <a:t>Delta chunk</a:t>
            </a:r>
            <a:r>
              <a:rPr lang="zh-CN" altLang="en-US" dirty="0"/>
              <a:t>）的加入，被进一步扩大。因此，本文主要解决的问题是细粒度重复数据删除中由于增量压缩引入的额外局部性问题。</a:t>
            </a:r>
            <a:endParaRPr lang="en-US" altLang="zh-CN" dirty="0"/>
          </a:p>
          <a:p>
            <a:r>
              <a:rPr lang="zh-CN" altLang="en-US" dirty="0"/>
              <a:t>分别是备份工作流中的局部性较差会导致读取</a:t>
            </a:r>
            <a:r>
              <a:rPr lang="en-US" altLang="zh-CN" dirty="0"/>
              <a:t>Base chunk</a:t>
            </a:r>
            <a:r>
              <a:rPr lang="zh-CN" altLang="en-US" dirty="0"/>
              <a:t>时 </a:t>
            </a:r>
            <a:r>
              <a:rPr lang="en-US" altLang="zh-CN" dirty="0"/>
              <a:t>I/O </a:t>
            </a:r>
            <a:r>
              <a:rPr lang="zh-CN" altLang="en-US" dirty="0"/>
              <a:t>效率低下。</a:t>
            </a:r>
            <a:endParaRPr lang="en-US" altLang="zh-CN" dirty="0"/>
          </a:p>
          <a:p>
            <a:r>
              <a:rPr lang="zh-CN" altLang="en-US" dirty="0"/>
              <a:t>第二是与单独的重复数据删除相比，增量基数关系会导致更复杂的碎片问题。</a:t>
            </a:r>
            <a:endParaRPr lang="en-US" altLang="zh-CN" dirty="0"/>
          </a:p>
          <a:p>
            <a:r>
              <a:rPr lang="zh-CN" altLang="en-US" dirty="0"/>
              <a:t>最后是因为增量基数依赖关系会导致在增量解码期间出现较差的时态局部性，并导致重复的容器读取。这三个挑战我接下来会具体讲。</a:t>
            </a:r>
            <a:endParaRPr lang="en-US" altLang="zh-CN" dirty="0"/>
          </a:p>
        </p:txBody>
      </p:sp>
      <p:sp>
        <p:nvSpPr>
          <p:cNvPr id="4" name="灯片编号占位符 3"/>
          <p:cNvSpPr>
            <a:spLocks noGrp="1"/>
          </p:cNvSpPr>
          <p:nvPr>
            <p:ph type="sldNum" sz="quarter" idx="5"/>
          </p:nvPr>
        </p:nvSpPr>
        <p:spPr/>
        <p:txBody>
          <a:bodyPr/>
          <a:lstStyle/>
          <a:p>
            <a:fld id="{D2CD9DB7-9690-4DA1-9598-EC3BFB2B43F5}" type="slidenum">
              <a:rPr lang="zh-CN" altLang="en-US" smtClean="0"/>
              <a:t>5</a:t>
            </a:fld>
            <a:endParaRPr lang="zh-CN" altLang="en-US"/>
          </a:p>
        </p:txBody>
      </p:sp>
    </p:spTree>
    <p:extLst>
      <p:ext uri="{BB962C8B-B14F-4D97-AF65-F5344CB8AC3E}">
        <p14:creationId xmlns:p14="http://schemas.microsoft.com/office/powerpoint/2010/main" val="740999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最后做个</a:t>
            </a:r>
            <a:r>
              <a:rPr lang="en-US" altLang="zh-CN" dirty="0"/>
              <a:t>conclusion</a:t>
            </a:r>
            <a:r>
              <a:rPr lang="zh-CN" altLang="en-US" dirty="0"/>
              <a:t>，这篇</a:t>
            </a:r>
            <a:r>
              <a:rPr lang="en-US" altLang="zh-CN" dirty="0"/>
              <a:t>paper</a:t>
            </a:r>
            <a:r>
              <a:rPr lang="zh-CN" altLang="en-US" dirty="0"/>
              <a:t>的想要解决问题细粒度重复数据删除中由于增量压缩引入的额外局部性问题</a:t>
            </a:r>
            <a:endParaRPr lang="en-US" altLang="zh-CN" dirty="0"/>
          </a:p>
          <a:p>
            <a:r>
              <a:rPr lang="zh-CN" altLang="en-US" sz="1200" b="1" dirty="0">
                <a:latin typeface="Saira SemiCondensed" panose="00000506000000000000" pitchFamily="2" charset="0"/>
              </a:rPr>
              <a:t>为了解决这一问题，作者设计了</a:t>
            </a:r>
            <a:r>
              <a:rPr lang="zh-CN" altLang="en-US" dirty="0"/>
              <a:t>支持高重复数据删除率的高性能细粒度重复数据删除备份存储框架</a:t>
            </a:r>
            <a:r>
              <a:rPr lang="en-US" altLang="zh-CN" dirty="0" err="1"/>
              <a:t>MeGA</a:t>
            </a:r>
            <a:endParaRPr lang="en-US" altLang="zh-CN" sz="1200" b="1" dirty="0">
              <a:latin typeface="Saira SemiCondensed" panose="00000506000000000000" pitchFamily="2" charset="0"/>
            </a:endParaRPr>
          </a:p>
          <a:p>
            <a:r>
              <a:rPr lang="zh-CN" altLang="en-US" sz="1200" b="1" dirty="0">
                <a:latin typeface="Saira SemiCondensed" panose="00000506000000000000" pitchFamily="2" charset="0"/>
              </a:rPr>
              <a:t>因此，提出了三个挑战</a:t>
            </a:r>
            <a:endParaRPr lang="en-US" altLang="zh-CN" sz="1200" b="1" dirty="0">
              <a:latin typeface="Saira SemiCondensed" panose="00000506000000000000" pitchFamily="2" charset="0"/>
            </a:endParaRPr>
          </a:p>
          <a:p>
            <a:r>
              <a:rPr lang="en-US" altLang="zh-CN" dirty="0"/>
              <a:t>1.</a:t>
            </a:r>
            <a:r>
              <a:rPr lang="zh-CN" altLang="en-US" dirty="0"/>
              <a:t>因为</a:t>
            </a:r>
            <a:r>
              <a:rPr lang="en-US" altLang="zh-CN" dirty="0"/>
              <a:t>base chunk</a:t>
            </a:r>
            <a:r>
              <a:rPr lang="zh-CN" altLang="en-US" dirty="0"/>
              <a:t>局部性差，备份工作流中的位置较差会导致读取</a:t>
            </a:r>
            <a:r>
              <a:rPr lang="en-US" altLang="zh-CN" dirty="0"/>
              <a:t>Base chunk</a:t>
            </a:r>
            <a:r>
              <a:rPr lang="zh-CN" altLang="en-US" dirty="0"/>
              <a:t>时 </a:t>
            </a:r>
            <a:r>
              <a:rPr lang="en-US" altLang="zh-CN" dirty="0"/>
              <a:t>I/O </a:t>
            </a:r>
            <a:r>
              <a:rPr lang="zh-CN" altLang="en-US" dirty="0"/>
              <a:t>效率低下</a:t>
            </a:r>
            <a:endParaRPr lang="en-US" altLang="zh-CN" b="0" i="0" dirty="0">
              <a:solidFill>
                <a:srgbClr val="121212"/>
              </a:solidFill>
              <a:effectLst/>
              <a:latin typeface="-apple-system"/>
            </a:endParaRPr>
          </a:p>
          <a:p>
            <a:r>
              <a:rPr lang="en-US" altLang="zh-CN" dirty="0"/>
              <a:t>2.</a:t>
            </a:r>
            <a:r>
              <a:rPr lang="zh-CN" altLang="en-US" dirty="0"/>
              <a:t>因为</a:t>
            </a:r>
            <a:r>
              <a:rPr lang="en-US" altLang="zh-CN" sz="1200" b="1" dirty="0">
                <a:latin typeface="Saira SemiCondensed" panose="00000506000000000000" pitchFamily="2" charset="0"/>
              </a:rPr>
              <a:t>restore-required chunks</a:t>
            </a:r>
            <a:r>
              <a:rPr lang="zh-CN" altLang="en-US" sz="1200" b="1" dirty="0">
                <a:latin typeface="Saira SemiCondensed" panose="00000506000000000000" pitchFamily="2" charset="0"/>
              </a:rPr>
              <a:t>局部性差，</a:t>
            </a:r>
            <a:r>
              <a:rPr lang="zh-CN" altLang="en-US" dirty="0"/>
              <a:t>增量基数关系会导致更复杂的碎片问题。</a:t>
            </a:r>
            <a:endParaRPr lang="en-US" altLang="zh-CN" dirty="0"/>
          </a:p>
          <a:p>
            <a:r>
              <a:rPr lang="en-US" altLang="zh-CN" dirty="0"/>
              <a:t>3.</a:t>
            </a:r>
            <a:r>
              <a:rPr lang="zh-CN" altLang="en-US" dirty="0"/>
              <a:t>因为</a:t>
            </a:r>
            <a:r>
              <a:rPr lang="en-US" altLang="zh-CN" dirty="0"/>
              <a:t>1</a:t>
            </a:r>
            <a:r>
              <a:rPr lang="en-US" altLang="zh-CN" sz="1200" b="1" dirty="0">
                <a:latin typeface="Saira SemiCondensed" panose="00000506000000000000" pitchFamily="2" charset="0"/>
              </a:rPr>
              <a:t>in delta-base pairs</a:t>
            </a:r>
            <a:r>
              <a:rPr lang="zh-CN" altLang="en-US" sz="1200" b="1" dirty="0">
                <a:latin typeface="Saira SemiCondensed" panose="00000506000000000000" pitchFamily="2" charset="0"/>
              </a:rPr>
              <a:t>局部性差，增量基础</a:t>
            </a:r>
            <a:r>
              <a:rPr lang="zh-CN" altLang="en-US" dirty="0"/>
              <a:t>依赖关系会导致在增量解码期间出现较差的时态局部性，并导致重复的容器读取</a:t>
            </a:r>
            <a:endParaRPr lang="en-US" altLang="zh-CN" dirty="0"/>
          </a:p>
          <a:p>
            <a:endParaRPr lang="en-US" altLang="zh-CN" sz="1200" b="0" i="0" dirty="0">
              <a:solidFill>
                <a:srgbClr val="121212"/>
              </a:solidFill>
              <a:effectLst/>
              <a:latin typeface="-apple-system"/>
            </a:endParaRPr>
          </a:p>
          <a:p>
            <a:r>
              <a:rPr lang="zh-CN" altLang="en-US" sz="1200" b="0" i="0" dirty="0">
                <a:solidFill>
                  <a:srgbClr val="121212"/>
                </a:solidFill>
                <a:effectLst/>
                <a:latin typeface="-apple-system"/>
              </a:rPr>
              <a:t>针对第一个挑战，作者基于</a:t>
            </a:r>
            <a:r>
              <a:rPr lang="zh-CN" altLang="en-US" dirty="0"/>
              <a:t>跳过稀疏容器这个</a:t>
            </a:r>
            <a:r>
              <a:rPr lang="en-US" altLang="zh-CN" dirty="0"/>
              <a:t>key idea</a:t>
            </a:r>
            <a:r>
              <a:rPr lang="zh-CN" altLang="en-US" dirty="0"/>
              <a:t>，不对稀疏</a:t>
            </a:r>
            <a:r>
              <a:rPr lang="en-US" altLang="zh-CN" dirty="0"/>
              <a:t>C</a:t>
            </a:r>
            <a:r>
              <a:rPr lang="zh-CN" altLang="en-US" dirty="0"/>
              <a:t>对应的</a:t>
            </a:r>
            <a:r>
              <a:rPr lang="en-US" altLang="zh-CN" dirty="0"/>
              <a:t>chunk</a:t>
            </a:r>
            <a:r>
              <a:rPr lang="zh-CN" altLang="en-US" dirty="0"/>
              <a:t>进行增量压缩，提出了选择增量机制。</a:t>
            </a:r>
            <a:endParaRPr lang="en-US" altLang="zh-CN" dirty="0"/>
          </a:p>
          <a:p>
            <a:r>
              <a:rPr lang="zh-CN" altLang="en-US" sz="1200" b="1" dirty="0">
                <a:latin typeface="Saira SemiCondensed" panose="00000506000000000000" pitchFamily="2" charset="0"/>
              </a:rPr>
              <a:t>针对第二个挑战，作者基于</a:t>
            </a:r>
            <a:r>
              <a:rPr lang="zh-CN" altLang="en-US" dirty="0"/>
              <a:t>根据生命周期将同一个</a:t>
            </a:r>
            <a:r>
              <a:rPr lang="en-US" altLang="zh-CN" dirty="0"/>
              <a:t>backup</a:t>
            </a:r>
            <a:r>
              <a:rPr lang="zh-CN" altLang="en-US" dirty="0"/>
              <a:t>的</a:t>
            </a:r>
            <a:r>
              <a:rPr lang="en-US" altLang="zh-CN" dirty="0"/>
              <a:t>chunk</a:t>
            </a:r>
            <a:r>
              <a:rPr lang="zh-CN" altLang="en-US" dirty="0"/>
              <a:t>存储在一起这个</a:t>
            </a:r>
            <a:r>
              <a:rPr lang="en-US" altLang="zh-CN" sz="1200" b="1" dirty="0">
                <a:latin typeface="Saira SemiCondensed" panose="00000506000000000000" pitchFamily="2" charset="0"/>
              </a:rPr>
              <a:t>key idea</a:t>
            </a:r>
            <a:r>
              <a:rPr lang="zh-CN" altLang="en-US" sz="1200" b="1" dirty="0">
                <a:latin typeface="Saira SemiCondensed" panose="00000506000000000000" pitchFamily="2" charset="0"/>
              </a:rPr>
              <a:t>，设计了增量友好布局，解决了碎片化问题。</a:t>
            </a:r>
            <a:endParaRPr lang="en-US" altLang="zh-CN" sz="1200" b="1" dirty="0">
              <a:latin typeface="Saira SemiCondensed" panose="00000506000000000000" pitchFamily="2" charset="0"/>
            </a:endParaRPr>
          </a:p>
          <a:p>
            <a:r>
              <a:rPr lang="zh-CN" altLang="en-US" sz="1200" b="1" dirty="0">
                <a:latin typeface="Saira SemiCondensed" panose="00000506000000000000" pitchFamily="2" charset="0"/>
              </a:rPr>
              <a:t>争对第三个挑战，作者基于</a:t>
            </a:r>
            <a:r>
              <a:rPr lang="zh-CN" altLang="en-US" dirty="0"/>
              <a:t>只读取所有</a:t>
            </a:r>
            <a:r>
              <a:rPr lang="en-US" altLang="zh-CN" dirty="0"/>
              <a:t>C</a:t>
            </a:r>
            <a:r>
              <a:rPr lang="zh-CN" altLang="en-US" dirty="0"/>
              <a:t>一次，并且优先读取</a:t>
            </a:r>
            <a:r>
              <a:rPr lang="en-US" altLang="zh-CN" dirty="0"/>
              <a:t>Delta chunk</a:t>
            </a:r>
            <a:r>
              <a:rPr lang="zh-CN" altLang="en-US" dirty="0"/>
              <a:t>的思想</a:t>
            </a:r>
            <a:r>
              <a:rPr lang="zh-CN" altLang="en-US" sz="1200" b="1" dirty="0">
                <a:latin typeface="Saira SemiCondensed" panose="00000506000000000000" pitchFamily="2" charset="0"/>
              </a:rPr>
              <a:t>，设计了</a:t>
            </a:r>
            <a:r>
              <a:rPr lang="en-US" altLang="zh-CN" sz="1200" b="1" dirty="0">
                <a:latin typeface="Saira SemiCondensed" panose="00000506000000000000" pitchFamily="2" charset="0"/>
              </a:rPr>
              <a:t>AFR</a:t>
            </a:r>
            <a:r>
              <a:rPr lang="zh-CN" altLang="en-US" sz="1200" b="1" dirty="0">
                <a:latin typeface="Saira SemiCondensed" panose="00000506000000000000" pitchFamily="2" charset="0"/>
              </a:rPr>
              <a:t>遍历方式和增量块与预写机制</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sz="1200" b="1" dirty="0">
              <a:latin typeface="Saira SemiCondensed" panose="00000506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Saira SemiCondensed" panose="00000506000000000000" pitchFamily="2" charset="0"/>
              </a:rPr>
              <a:t>最后作者将三个设计集成到</a:t>
            </a:r>
            <a:r>
              <a:rPr lang="en-US" altLang="zh-CN" sz="1200" b="1" dirty="0" err="1">
                <a:solidFill>
                  <a:schemeClr val="accent1">
                    <a:lumMod val="75000"/>
                  </a:schemeClr>
                </a:solidFill>
                <a:latin typeface="Saira SemiCondensed" panose="00000506000000000000" pitchFamily="2" charset="0"/>
                <a:ea typeface="+mj-ea"/>
                <a:cs typeface="+mj-cs"/>
              </a:rPr>
              <a:t>MeGA</a:t>
            </a:r>
            <a:r>
              <a:rPr lang="zh-CN" altLang="en-US" sz="1200" b="1" dirty="0">
                <a:solidFill>
                  <a:schemeClr val="accent1">
                    <a:lumMod val="75000"/>
                  </a:schemeClr>
                </a:solidFill>
                <a:latin typeface="Saira SemiCondensed" panose="00000506000000000000" pitchFamily="2" charset="0"/>
                <a:ea typeface="+mj-ea"/>
                <a:cs typeface="+mj-cs"/>
              </a:rPr>
              <a:t>上，实现了</a:t>
            </a:r>
            <a:r>
              <a:rPr lang="zh-CN" altLang="en-US" dirty="0"/>
              <a:t>支持高重复数据删除率的高性能细粒度重复数据删除备份存储框架。</a:t>
            </a:r>
            <a:endParaRPr lang="en-US" altLang="zh-CN" sz="1200" b="1" dirty="0">
              <a:latin typeface="Saira SemiCondensed" panose="00000506000000000000" pitchFamily="2" charset="0"/>
            </a:endParaRPr>
          </a:p>
        </p:txBody>
      </p:sp>
      <p:sp>
        <p:nvSpPr>
          <p:cNvPr id="4" name="灯片编号占位符 3"/>
          <p:cNvSpPr>
            <a:spLocks noGrp="1"/>
          </p:cNvSpPr>
          <p:nvPr>
            <p:ph type="sldNum" sz="quarter" idx="5"/>
          </p:nvPr>
        </p:nvSpPr>
        <p:spPr/>
        <p:txBody>
          <a:bodyPr/>
          <a:lstStyle/>
          <a:p>
            <a:fld id="{D2CD9DB7-9690-4DA1-9598-EC3BFB2B43F5}" type="slidenum">
              <a:rPr lang="zh-CN" altLang="en-US" smtClean="0"/>
              <a:t>15</a:t>
            </a:fld>
            <a:endParaRPr lang="zh-CN" altLang="en-US"/>
          </a:p>
        </p:txBody>
      </p:sp>
    </p:spTree>
    <p:extLst>
      <p:ext uri="{BB962C8B-B14F-4D97-AF65-F5344CB8AC3E}">
        <p14:creationId xmlns:p14="http://schemas.microsoft.com/office/powerpoint/2010/main" val="391377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D5540-3379-A274-7CDD-CC9F796CCB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5E3FE6-D7E0-C7C1-46A5-C6C2DCE0E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39B339-5E93-839C-4AD5-DC21D06AF7C6}"/>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50006733-4481-FA87-0813-4B3A0562FE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2874A9-099E-20A1-FCB9-14D0E8002D24}"/>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389480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922DA-4F97-4572-4BB4-5FB6DDF375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0508DD-A075-3E61-DAA7-4AB94152701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EB8172-0DAB-1EB7-E74C-85B3E6EC4DCB}"/>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70ADB7C0-30BB-7F20-C6DC-9A8F9F2E1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A59B17-0D95-8B28-757C-DCFB8394FFBF}"/>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195163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FB05A9-30C6-9A5B-190D-5C81F0CD8C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CC1FD7-CBE2-1BE0-FE89-486CFEF6C1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17ECBE-5444-9595-9B2B-38B6DC92D8BF}"/>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E2AFBF39-E7BE-8D56-DE03-F2CE932B63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4C5A98-7E6C-B93B-6091-E9558D8C8EF4}"/>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116668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585F6-E7EE-8A62-272F-AC3C1AAB85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48B719-553C-958F-5798-A6FA5B16F9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254F77-E409-B633-7389-38C60CE056A5}"/>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FBF34163-1C6D-3ED0-AAA9-9007C80779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6DA188-FFBE-8972-8D0D-A84FE3875A1A}"/>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108211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DE029-5885-045D-39B3-FED0CADAFD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F2755F-33E7-AE21-7522-08357FF51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968185-8462-6B60-D14D-54CAE1410BD2}"/>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2DBC7ED7-25AC-A5CD-2C7E-216633B7EA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51C1A1-9452-B765-3DE3-B167E1E32E5B}"/>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19749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3D582-2F29-F1A6-294B-1F8104F793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3D5A1D-47F6-4A4D-943C-DF957A6F8D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E296DE-5928-C5EC-4ED3-9E926CC5CF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87A2985-3C1D-340B-1C36-4007C5DA2B61}"/>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id="{4A074F16-E85A-8210-3D2A-BC4BBC2340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604D44-3E78-AE7D-F3E6-9B711D90B6EC}"/>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224983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4FF89-8E8B-22BF-FF52-70CA39A973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9AF5A07-872F-1391-B364-E087522FA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3CE8CB-C05F-6CA5-795B-E55A464CA7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479271-CA64-B487-8208-BEAF9C066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0632590-8882-AEAD-8F20-1540E961B5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104C44-96A8-01CF-0666-D754AC60EF60}"/>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8" name="页脚占位符 7">
            <a:extLst>
              <a:ext uri="{FF2B5EF4-FFF2-40B4-BE49-F238E27FC236}">
                <a16:creationId xmlns:a16="http://schemas.microsoft.com/office/drawing/2014/main" id="{2EDD3823-B697-914A-70D1-E52A97A671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504D43F-DE8D-1DD0-F974-437E7BF6A1CC}"/>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386764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C133-1EB5-1745-20E1-2513430D9A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3418FB-944A-FDD4-086B-08CD54B7B7F1}"/>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4" name="页脚占位符 3">
            <a:extLst>
              <a:ext uri="{FF2B5EF4-FFF2-40B4-BE49-F238E27FC236}">
                <a16:creationId xmlns:a16="http://schemas.microsoft.com/office/drawing/2014/main" id="{8277364D-E3BB-28EC-B5E8-AC08C6FA6F2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1EA2A68-2528-1D99-52FB-31426454DAAF}"/>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191073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EA23C8-FA47-A8B7-55A1-62A474EE8186}"/>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3" name="页脚占位符 2">
            <a:extLst>
              <a:ext uri="{FF2B5EF4-FFF2-40B4-BE49-F238E27FC236}">
                <a16:creationId xmlns:a16="http://schemas.microsoft.com/office/drawing/2014/main" id="{3B4CA1C6-1FAB-213D-DBC5-A21F788B9F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4E644B9-1F72-98F6-591F-1C515F555ACA}"/>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205375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22BF4-7B0F-11E7-EC69-4AC4AA84B3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8B3E2F-EE3F-B980-F000-218E007459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9F90C3-F102-966C-EF1D-29C64781F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B0CAC6-74A7-6EFC-A216-A8B33F46F96C}"/>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id="{5BB437EE-BB4E-6F8C-33E8-780DB0CC1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2A2FD0-486C-9F9B-DDF9-D5DFA385ECED}"/>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404329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31E19-3421-E3F2-4B41-86740DE453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2666A9-E096-0A67-D364-028FE632E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03DBFF-5272-5347-3DE8-70654D8E3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4BFDE2-54F5-B7D5-D304-412DF4490A11}"/>
              </a:ext>
            </a:extLst>
          </p:cNvPr>
          <p:cNvSpPr>
            <a:spLocks noGrp="1"/>
          </p:cNvSpPr>
          <p:nvPr>
            <p:ph type="dt" sz="half" idx="10"/>
          </p:nvPr>
        </p:nvSpPr>
        <p:spPr/>
        <p:txBody>
          <a:bodyPr/>
          <a:lstStyle/>
          <a:p>
            <a:fld id="{5875A57C-F307-463E-AE7F-1A772CD371F5}" type="datetimeFigureOut">
              <a:rPr lang="zh-CN" altLang="en-US" smtClean="0"/>
              <a:t>2022/10/2</a:t>
            </a:fld>
            <a:endParaRPr lang="zh-CN" altLang="en-US"/>
          </a:p>
        </p:txBody>
      </p:sp>
      <p:sp>
        <p:nvSpPr>
          <p:cNvPr id="6" name="页脚占位符 5">
            <a:extLst>
              <a:ext uri="{FF2B5EF4-FFF2-40B4-BE49-F238E27FC236}">
                <a16:creationId xmlns:a16="http://schemas.microsoft.com/office/drawing/2014/main" id="{90621DC6-53A9-A893-C8FB-40DBFB43F6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7032BD-EF26-A4E1-2243-5E19C6E1F0F1}"/>
              </a:ext>
            </a:extLst>
          </p:cNvPr>
          <p:cNvSpPr>
            <a:spLocks noGrp="1"/>
          </p:cNvSpPr>
          <p:nvPr>
            <p:ph type="sldNum" sz="quarter" idx="12"/>
          </p:nvPr>
        </p:nvSpPr>
        <p:spPr/>
        <p:txBody>
          <a:body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189023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7C1DCF9-77F7-6134-3491-196D6A9D6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B34667-9AA9-2C71-3BDF-DD3872CBC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368B95-B3BB-66BE-4776-15FBDD63F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5A57C-F307-463E-AE7F-1A772CD371F5}" type="datetimeFigureOut">
              <a:rPr lang="zh-CN" altLang="en-US" smtClean="0"/>
              <a:t>2022/10/2</a:t>
            </a:fld>
            <a:endParaRPr lang="zh-CN" altLang="en-US"/>
          </a:p>
        </p:txBody>
      </p:sp>
      <p:sp>
        <p:nvSpPr>
          <p:cNvPr id="5" name="页脚占位符 4">
            <a:extLst>
              <a:ext uri="{FF2B5EF4-FFF2-40B4-BE49-F238E27FC236}">
                <a16:creationId xmlns:a16="http://schemas.microsoft.com/office/drawing/2014/main" id="{5B797726-800F-4890-3731-D5E210909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C0B58B7-B534-AC15-458B-09A63584E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AAF65-8726-4955-9F3A-1A2553F47E10}" type="slidenum">
              <a:rPr lang="zh-CN" altLang="en-US" smtClean="0"/>
              <a:t>‹#›</a:t>
            </a:fld>
            <a:endParaRPr lang="zh-CN" altLang="en-US"/>
          </a:p>
        </p:txBody>
      </p:sp>
    </p:spTree>
    <p:extLst>
      <p:ext uri="{BB962C8B-B14F-4D97-AF65-F5344CB8AC3E}">
        <p14:creationId xmlns:p14="http://schemas.microsoft.com/office/powerpoint/2010/main" val="109164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7A570A1-B820-497A-BD38-06D686A5321C}"/>
              </a:ext>
            </a:extLst>
          </p:cNvPr>
          <p:cNvSpPr txBox="1"/>
          <p:nvPr/>
        </p:nvSpPr>
        <p:spPr>
          <a:xfrm>
            <a:off x="402934" y="1941327"/>
            <a:ext cx="11386123" cy="1200329"/>
          </a:xfrm>
          <a:prstGeom prst="rect">
            <a:avLst/>
          </a:prstGeom>
          <a:noFill/>
        </p:spPr>
        <p:txBody>
          <a:bodyPr wrap="square">
            <a:spAutoFit/>
          </a:bodyPr>
          <a:lstStyle/>
          <a:p>
            <a:pPr algn="ctr"/>
            <a:r>
              <a:rPr lang="en-US" altLang="zh-CN" sz="3600" b="1" dirty="0">
                <a:solidFill>
                  <a:schemeClr val="accent1">
                    <a:lumMod val="75000"/>
                  </a:schemeClr>
                </a:solidFill>
                <a:latin typeface="Saira SemiCondensed" panose="00000506000000000000" pitchFamily="2" charset="0"/>
                <a:ea typeface="+mj-ea"/>
                <a:cs typeface="+mj-cs"/>
              </a:rPr>
              <a:t>TV Store: Automatically Bounding Time Series Storage via</a:t>
            </a:r>
          </a:p>
          <a:p>
            <a:pPr algn="ctr"/>
            <a:r>
              <a:rPr lang="en-US" altLang="zh-CN" sz="3600" b="1" dirty="0">
                <a:solidFill>
                  <a:schemeClr val="accent1">
                    <a:lumMod val="75000"/>
                  </a:schemeClr>
                </a:solidFill>
                <a:latin typeface="Saira SemiCondensed" panose="00000506000000000000" pitchFamily="2" charset="0"/>
                <a:ea typeface="+mj-ea"/>
                <a:cs typeface="+mj-cs"/>
              </a:rPr>
              <a:t>Time-Varying Compression</a:t>
            </a:r>
            <a:endParaRPr lang="zh-CN" altLang="en-US" sz="3600" b="1" dirty="0">
              <a:solidFill>
                <a:schemeClr val="accent1">
                  <a:lumMod val="75000"/>
                </a:schemeClr>
              </a:solidFill>
              <a:latin typeface="Saira SemiCondensed" panose="00000506000000000000" pitchFamily="2" charset="0"/>
              <a:ea typeface="+mj-ea"/>
              <a:cs typeface="+mj-cs"/>
            </a:endParaRPr>
          </a:p>
        </p:txBody>
      </p:sp>
      <p:sp>
        <p:nvSpPr>
          <p:cNvPr id="5" name="文本框 4">
            <a:extLst>
              <a:ext uri="{FF2B5EF4-FFF2-40B4-BE49-F238E27FC236}">
                <a16:creationId xmlns:a16="http://schemas.microsoft.com/office/drawing/2014/main" id="{752CE8AE-E801-4E94-B8CD-CBA5D55EB7CA}"/>
              </a:ext>
            </a:extLst>
          </p:cNvPr>
          <p:cNvSpPr txBox="1"/>
          <p:nvPr/>
        </p:nvSpPr>
        <p:spPr>
          <a:xfrm>
            <a:off x="555151" y="3839129"/>
            <a:ext cx="11233906" cy="369332"/>
          </a:xfrm>
          <a:prstGeom prst="rect">
            <a:avLst/>
          </a:prstGeom>
          <a:noFill/>
        </p:spPr>
        <p:txBody>
          <a:bodyPr wrap="square">
            <a:spAutoFit/>
          </a:bodyPr>
          <a:lstStyle/>
          <a:p>
            <a:pPr algn="ctr"/>
            <a:r>
              <a:rPr lang="en-US" altLang="zh-CN" b="1" dirty="0" err="1"/>
              <a:t>Yanzhe</a:t>
            </a:r>
            <a:r>
              <a:rPr lang="en-US" altLang="zh-CN" b="1" dirty="0"/>
              <a:t> An, Yue </a:t>
            </a:r>
            <a:r>
              <a:rPr lang="en-US" altLang="zh-CN" b="1" dirty="0" err="1"/>
              <a:t>Su</a:t>
            </a:r>
            <a:r>
              <a:rPr lang="en-US" altLang="zh-CN" b="1" dirty="0"/>
              <a:t>, </a:t>
            </a:r>
            <a:r>
              <a:rPr lang="en-US" altLang="zh-CN" b="1" dirty="0" err="1"/>
              <a:t>Yuqing</a:t>
            </a:r>
            <a:r>
              <a:rPr lang="en-US" altLang="zh-CN" b="1" dirty="0"/>
              <a:t> Zhu, </a:t>
            </a:r>
            <a:r>
              <a:rPr lang="en-US" altLang="zh-CN" b="1" dirty="0" err="1"/>
              <a:t>Jianmin</a:t>
            </a:r>
            <a:r>
              <a:rPr lang="en-US" altLang="zh-CN" b="1" dirty="0"/>
              <a:t> Wang</a:t>
            </a:r>
            <a:endParaRPr lang="zh-CN" altLang="en-US" b="1" dirty="0"/>
          </a:p>
        </p:txBody>
      </p:sp>
      <p:sp>
        <p:nvSpPr>
          <p:cNvPr id="6" name="文本框 5">
            <a:extLst>
              <a:ext uri="{FF2B5EF4-FFF2-40B4-BE49-F238E27FC236}">
                <a16:creationId xmlns:a16="http://schemas.microsoft.com/office/drawing/2014/main" id="{2BB0B9B9-D5AB-4018-9EDE-7817B0AFD4A2}"/>
              </a:ext>
            </a:extLst>
          </p:cNvPr>
          <p:cNvSpPr txBox="1"/>
          <p:nvPr/>
        </p:nvSpPr>
        <p:spPr>
          <a:xfrm>
            <a:off x="5272518" y="5296310"/>
            <a:ext cx="1646959" cy="400110"/>
          </a:xfrm>
          <a:prstGeom prst="rect">
            <a:avLst/>
          </a:prstGeom>
          <a:noFill/>
        </p:spPr>
        <p:txBody>
          <a:bodyPr wrap="square" rtlCol="0">
            <a:spAutoFit/>
          </a:bodyPr>
          <a:lstStyle/>
          <a:p>
            <a:r>
              <a:rPr lang="en-US" altLang="zh-CN" sz="2000" dirty="0">
                <a:latin typeface="Saira SemiCondensed" panose="00000506000000000000" pitchFamily="2" charset="0"/>
              </a:rPr>
              <a:t>Speaker </a:t>
            </a:r>
            <a:r>
              <a:rPr lang="en-US" altLang="zh-CN" sz="2000" dirty="0" err="1">
                <a:latin typeface="Saira SemiCondensed" panose="00000506000000000000" pitchFamily="2" charset="0"/>
              </a:rPr>
              <a:t>wrl</a:t>
            </a:r>
            <a:endParaRPr lang="zh-CN" altLang="en-US" sz="2000" dirty="0">
              <a:latin typeface="Saira SemiCondensed" panose="00000506000000000000" pitchFamily="2" charset="0"/>
            </a:endParaRPr>
          </a:p>
        </p:txBody>
      </p:sp>
      <p:sp>
        <p:nvSpPr>
          <p:cNvPr id="7" name="文本框 6">
            <a:extLst>
              <a:ext uri="{FF2B5EF4-FFF2-40B4-BE49-F238E27FC236}">
                <a16:creationId xmlns:a16="http://schemas.microsoft.com/office/drawing/2014/main" id="{B177E4D5-8107-4472-9360-089008B915C2}"/>
              </a:ext>
            </a:extLst>
          </p:cNvPr>
          <p:cNvSpPr txBox="1"/>
          <p:nvPr/>
        </p:nvSpPr>
        <p:spPr>
          <a:xfrm>
            <a:off x="5393600" y="5891038"/>
            <a:ext cx="1404793" cy="400110"/>
          </a:xfrm>
          <a:prstGeom prst="rect">
            <a:avLst/>
          </a:prstGeom>
          <a:noFill/>
        </p:spPr>
        <p:txBody>
          <a:bodyPr wrap="square" rtlCol="0">
            <a:spAutoFit/>
          </a:bodyPr>
          <a:lstStyle/>
          <a:p>
            <a:r>
              <a:rPr lang="en-US" altLang="zh-CN" sz="2000" dirty="0">
                <a:latin typeface="Saira SemiCondensed" panose="00000506000000000000" pitchFamily="2" charset="0"/>
              </a:rPr>
              <a:t>FAST 2022</a:t>
            </a:r>
            <a:endParaRPr lang="zh-CN" altLang="en-US" sz="2000" dirty="0">
              <a:latin typeface="Saira SemiCondensed" panose="00000506000000000000" pitchFamily="2" charset="0"/>
            </a:endParaRPr>
          </a:p>
        </p:txBody>
      </p:sp>
    </p:spTree>
    <p:extLst>
      <p:ext uri="{BB962C8B-B14F-4D97-AF65-F5344CB8AC3E}">
        <p14:creationId xmlns:p14="http://schemas.microsoft.com/office/powerpoint/2010/main" val="341458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153801" y="174095"/>
            <a:ext cx="6812122"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Architecture</a:t>
            </a:r>
            <a:endParaRPr lang="zh-CN" altLang="en-US" sz="16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2E9DA75B-39B4-18DE-F2D0-36E12D306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9" y="1129888"/>
            <a:ext cx="7409387" cy="3073213"/>
          </a:xfrm>
          <a:prstGeom prst="rect">
            <a:avLst/>
          </a:prstGeom>
        </p:spPr>
      </p:pic>
      <p:sp>
        <p:nvSpPr>
          <p:cNvPr id="8" name="文本框 7">
            <a:extLst>
              <a:ext uri="{FF2B5EF4-FFF2-40B4-BE49-F238E27FC236}">
                <a16:creationId xmlns:a16="http://schemas.microsoft.com/office/drawing/2014/main" id="{60B5C608-7084-E0B0-1452-916939F47F61}"/>
              </a:ext>
            </a:extLst>
          </p:cNvPr>
          <p:cNvSpPr txBox="1"/>
          <p:nvPr/>
        </p:nvSpPr>
        <p:spPr>
          <a:xfrm>
            <a:off x="2627427" y="4534161"/>
            <a:ext cx="6367443" cy="923330"/>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000000"/>
                </a:solidFill>
                <a:effectLst/>
                <a:latin typeface="Arial" panose="020B0604020202020204" pitchFamily="34" charset="0"/>
              </a:rPr>
              <a:t>While exponential, power-law and constant functions are all supported as the time-dependent ratio functions, </a:t>
            </a:r>
            <a:r>
              <a:rPr lang="en-US" altLang="zh-CN" b="0" i="0" dirty="0" err="1">
                <a:solidFill>
                  <a:srgbClr val="000000"/>
                </a:solidFill>
                <a:effectLst/>
                <a:latin typeface="Arial" panose="020B0604020202020204" pitchFamily="34" charset="0"/>
              </a:rPr>
              <a:t>TVStore</a:t>
            </a:r>
            <a:r>
              <a:rPr lang="en-US" altLang="zh-CN" b="0" i="0" dirty="0">
                <a:solidFill>
                  <a:srgbClr val="000000"/>
                </a:solidFill>
                <a:effectLst/>
                <a:latin typeface="Arial" panose="020B0604020202020204" pitchFamily="34" charset="0"/>
              </a:rPr>
              <a:t> uses the power-law function as the default.</a:t>
            </a:r>
            <a:endParaRPr lang="zh-CN" altLang="en-US" dirty="0"/>
          </a:p>
        </p:txBody>
      </p:sp>
      <p:sp>
        <p:nvSpPr>
          <p:cNvPr id="10" name="文本框 9">
            <a:extLst>
              <a:ext uri="{FF2B5EF4-FFF2-40B4-BE49-F238E27FC236}">
                <a16:creationId xmlns:a16="http://schemas.microsoft.com/office/drawing/2014/main" id="{565951A1-1A5D-A7BB-3CF4-2C1C7A39E78F}"/>
              </a:ext>
            </a:extLst>
          </p:cNvPr>
          <p:cNvSpPr txBox="1"/>
          <p:nvPr/>
        </p:nvSpPr>
        <p:spPr>
          <a:xfrm>
            <a:off x="2627427" y="5681019"/>
            <a:ext cx="6157482" cy="646331"/>
          </a:xfrm>
          <a:prstGeom prst="rect">
            <a:avLst/>
          </a:prstGeom>
          <a:noFill/>
        </p:spPr>
        <p:txBody>
          <a:bodyPr wrap="square">
            <a:spAutoFit/>
          </a:bodyPr>
          <a:lstStyle/>
          <a:p>
            <a:pPr marL="285750" indent="-285750">
              <a:buFont typeface="Arial" panose="020B0604020202020204" pitchFamily="34" charset="0"/>
              <a:buChar char="•"/>
            </a:pPr>
            <a:r>
              <a:rPr lang="en-US" altLang="zh-CN" b="0" i="0" dirty="0" err="1">
                <a:solidFill>
                  <a:srgbClr val="000000"/>
                </a:solidFill>
                <a:effectLst/>
                <a:latin typeface="Arial" panose="020B0604020202020204" pitchFamily="34" charset="0"/>
              </a:rPr>
              <a:t>TVStore</a:t>
            </a:r>
            <a:r>
              <a:rPr lang="en-US" altLang="zh-CN" b="0" i="0" dirty="0">
                <a:solidFill>
                  <a:srgbClr val="000000"/>
                </a:solidFill>
                <a:effectLst/>
                <a:latin typeface="Arial" panose="020B0604020202020204" pitchFamily="34" charset="0"/>
              </a:rPr>
              <a:t> allows users to set the upper bound of storage space and the largest compression ratio permitted.</a:t>
            </a:r>
            <a:endParaRPr lang="zh-CN" altLang="en-US" dirty="0"/>
          </a:p>
        </p:txBody>
      </p:sp>
      <p:pic>
        <p:nvPicPr>
          <p:cNvPr id="12" name="图片 11">
            <a:extLst>
              <a:ext uri="{FF2B5EF4-FFF2-40B4-BE49-F238E27FC236}">
                <a16:creationId xmlns:a16="http://schemas.microsoft.com/office/drawing/2014/main" id="{6D5D6EEA-1798-91D9-5236-B1A7DCB4E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776" y="1538338"/>
            <a:ext cx="3770592" cy="1385833"/>
          </a:xfrm>
          <a:prstGeom prst="rect">
            <a:avLst/>
          </a:prstGeom>
        </p:spPr>
      </p:pic>
      <p:sp>
        <p:nvSpPr>
          <p:cNvPr id="17" name="文本框 16">
            <a:extLst>
              <a:ext uri="{FF2B5EF4-FFF2-40B4-BE49-F238E27FC236}">
                <a16:creationId xmlns:a16="http://schemas.microsoft.com/office/drawing/2014/main" id="{18ACA94E-94AD-9137-81FE-BBBC0DE18A85}"/>
              </a:ext>
            </a:extLst>
          </p:cNvPr>
          <p:cNvSpPr txBox="1"/>
          <p:nvPr/>
        </p:nvSpPr>
        <p:spPr>
          <a:xfrm>
            <a:off x="9077283" y="2970819"/>
            <a:ext cx="2138833" cy="276999"/>
          </a:xfrm>
          <a:prstGeom prst="rect">
            <a:avLst/>
          </a:prstGeom>
          <a:noFill/>
        </p:spPr>
        <p:txBody>
          <a:bodyPr wrap="square" rtlCol="0">
            <a:spAutoFit/>
          </a:bodyPr>
          <a:lstStyle/>
          <a:p>
            <a:r>
              <a:rPr lang="en-US" altLang="zh-CN" sz="1200" dirty="0">
                <a:latin typeface="Arial" panose="020B0604020202020204" pitchFamily="34" charset="0"/>
                <a:cs typeface="Arial" panose="020B0604020202020204" pitchFamily="34" charset="0"/>
              </a:rPr>
              <a:t>PLA Compressor(default)</a:t>
            </a:r>
            <a:endParaRPr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37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153801" y="174095"/>
            <a:ext cx="6812122"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Evaluate</a:t>
            </a:r>
            <a:endParaRPr lang="zh-CN" altLang="en-US" sz="160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A3BAC790-EBD3-86C6-AB0E-91E29CFC6C82}"/>
              </a:ext>
            </a:extLst>
          </p:cNvPr>
          <p:cNvPicPr>
            <a:picLocks noChangeAspect="1"/>
          </p:cNvPicPr>
          <p:nvPr/>
        </p:nvPicPr>
        <p:blipFill rotWithShape="1">
          <a:blip r:embed="rId2">
            <a:extLst>
              <a:ext uri="{28A0092B-C50C-407E-A947-70E740481C1C}">
                <a14:useLocalDpi xmlns:a14="http://schemas.microsoft.com/office/drawing/2010/main" val="0"/>
              </a:ext>
            </a:extLst>
          </a:blip>
          <a:srcRect r="721" b="2095"/>
          <a:stretch/>
        </p:blipFill>
        <p:spPr>
          <a:xfrm>
            <a:off x="92556" y="1239189"/>
            <a:ext cx="11045071" cy="4945766"/>
          </a:xfrm>
          <a:prstGeom prst="rect">
            <a:avLst/>
          </a:prstGeom>
        </p:spPr>
      </p:pic>
    </p:spTree>
    <p:extLst>
      <p:ext uri="{BB962C8B-B14F-4D97-AF65-F5344CB8AC3E}">
        <p14:creationId xmlns:p14="http://schemas.microsoft.com/office/powerpoint/2010/main" val="267865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251913" y="141924"/>
            <a:ext cx="6812122" cy="1077218"/>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Evaluate </a:t>
            </a:r>
            <a:r>
              <a:rPr lang="en-US" altLang="zh-CN" dirty="0">
                <a:latin typeface="Arial" panose="020B0604020202020204" pitchFamily="34" charset="0"/>
                <a:cs typeface="Arial" panose="020B0604020202020204" pitchFamily="34" charset="0"/>
              </a:rPr>
              <a:t>—Storage bounding &amp; compression cost</a:t>
            </a:r>
            <a:endParaRPr lang="zh-CN" altLang="en-US" dirty="0">
              <a:latin typeface="Arial" panose="020B0604020202020204" pitchFamily="34" charset="0"/>
              <a:cs typeface="Arial" panose="020B0604020202020204" pitchFamily="34" charset="0"/>
            </a:endParaRPr>
          </a:p>
          <a:p>
            <a:endParaRPr lang="zh-CN" altLang="en-US" sz="1600"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0FAFDCF8-B405-7280-F453-133DC3F69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67" y="1297631"/>
            <a:ext cx="10425991" cy="4854937"/>
          </a:xfrm>
          <a:prstGeom prst="rect">
            <a:avLst/>
          </a:prstGeom>
        </p:spPr>
      </p:pic>
    </p:spTree>
    <p:extLst>
      <p:ext uri="{BB962C8B-B14F-4D97-AF65-F5344CB8AC3E}">
        <p14:creationId xmlns:p14="http://schemas.microsoft.com/office/powerpoint/2010/main" val="293674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251913" y="141924"/>
            <a:ext cx="6812122"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Evaluate </a:t>
            </a:r>
            <a:r>
              <a:rPr lang="en-US" altLang="zh-CN" dirty="0">
                <a:latin typeface="Arial" panose="020B0604020202020204" pitchFamily="34" charset="0"/>
                <a:cs typeface="Arial" panose="020B0604020202020204" pitchFamily="34" charset="0"/>
              </a:rPr>
              <a:t>—Ingestion &amp; query performances</a:t>
            </a:r>
            <a:endParaRPr lang="zh-CN" altLang="en-US" sz="1600"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E3E6E4BC-A300-E90E-81F1-8D1F075FF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708" y="1208998"/>
            <a:ext cx="11128471" cy="5230262"/>
          </a:xfrm>
          <a:prstGeom prst="rect">
            <a:avLst/>
          </a:prstGeom>
        </p:spPr>
      </p:pic>
    </p:spTree>
    <p:extLst>
      <p:ext uri="{BB962C8B-B14F-4D97-AF65-F5344CB8AC3E}">
        <p14:creationId xmlns:p14="http://schemas.microsoft.com/office/powerpoint/2010/main" val="359461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251913" y="141924"/>
            <a:ext cx="6812122"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Evaluate </a:t>
            </a:r>
            <a:r>
              <a:rPr lang="en-US" altLang="zh-CN" dirty="0">
                <a:latin typeface="Arial" panose="020B0604020202020204" pitchFamily="34" charset="0"/>
                <a:cs typeface="Arial" panose="020B0604020202020204" pitchFamily="34" charset="0"/>
              </a:rPr>
              <a:t>—How data look in databases</a:t>
            </a:r>
            <a:endParaRPr lang="zh-CN" altLang="en-US" sz="16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37DFABAB-C729-E4B3-F39C-43197FF16C1E}"/>
              </a:ext>
            </a:extLst>
          </p:cNvPr>
          <p:cNvPicPr>
            <a:picLocks noChangeAspect="1"/>
          </p:cNvPicPr>
          <p:nvPr/>
        </p:nvPicPr>
        <p:blipFill rotWithShape="1">
          <a:blip r:embed="rId2">
            <a:extLst>
              <a:ext uri="{28A0092B-C50C-407E-A947-70E740481C1C}">
                <a14:useLocalDpi xmlns:a14="http://schemas.microsoft.com/office/drawing/2010/main" val="0"/>
              </a:ext>
            </a:extLst>
          </a:blip>
          <a:srcRect t="841"/>
          <a:stretch/>
        </p:blipFill>
        <p:spPr>
          <a:xfrm>
            <a:off x="749300" y="1334318"/>
            <a:ext cx="10775541" cy="5087490"/>
          </a:xfrm>
          <a:prstGeom prst="rect">
            <a:avLst/>
          </a:prstGeom>
        </p:spPr>
      </p:pic>
    </p:spTree>
    <p:extLst>
      <p:ext uri="{BB962C8B-B14F-4D97-AF65-F5344CB8AC3E}">
        <p14:creationId xmlns:p14="http://schemas.microsoft.com/office/powerpoint/2010/main" val="362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E328C1A-DB77-422A-A8D9-2A79FE19343C}"/>
              </a:ext>
            </a:extLst>
          </p:cNvPr>
          <p:cNvSpPr txBox="1"/>
          <p:nvPr/>
        </p:nvSpPr>
        <p:spPr>
          <a:xfrm>
            <a:off x="-728696" y="191041"/>
            <a:ext cx="5087682" cy="830997"/>
          </a:xfrm>
          <a:prstGeom prst="rect">
            <a:avLst/>
          </a:prstGeom>
          <a:noFill/>
        </p:spPr>
        <p:txBody>
          <a:bodyPr wrap="square">
            <a:spAutoFit/>
          </a:bodyPr>
          <a:lstStyle/>
          <a:p>
            <a:pPr algn="ctr"/>
            <a:r>
              <a:rPr lang="en-US" altLang="zh-CN" sz="4800" b="1" dirty="0">
                <a:solidFill>
                  <a:schemeClr val="accent1">
                    <a:lumMod val="75000"/>
                  </a:schemeClr>
                </a:solidFill>
                <a:latin typeface="Saira SemiCondensed" panose="00000506000000000000" pitchFamily="2" charset="0"/>
                <a:ea typeface="+mj-ea"/>
                <a:cs typeface="+mj-cs"/>
              </a:rPr>
              <a:t>Conclusion</a:t>
            </a:r>
            <a:endParaRPr lang="zh-CN" altLang="en-US" sz="4800" b="1" dirty="0">
              <a:solidFill>
                <a:schemeClr val="accent1">
                  <a:lumMod val="75000"/>
                </a:schemeClr>
              </a:solidFill>
              <a:latin typeface="Saira SemiCondensed" panose="00000506000000000000" pitchFamily="2" charset="0"/>
              <a:ea typeface="+mj-ea"/>
              <a:cs typeface="+mj-cs"/>
            </a:endParaRPr>
          </a:p>
        </p:txBody>
      </p:sp>
      <p:sp>
        <p:nvSpPr>
          <p:cNvPr id="5" name="矩形: 圆角 4">
            <a:extLst>
              <a:ext uri="{FF2B5EF4-FFF2-40B4-BE49-F238E27FC236}">
                <a16:creationId xmlns:a16="http://schemas.microsoft.com/office/drawing/2014/main" id="{FA273720-AB98-49F9-9F47-86A44B92FDE2}"/>
              </a:ext>
            </a:extLst>
          </p:cNvPr>
          <p:cNvSpPr/>
          <p:nvPr/>
        </p:nvSpPr>
        <p:spPr>
          <a:xfrm>
            <a:off x="83896" y="3314325"/>
            <a:ext cx="2391874" cy="939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0000"/>
                </a:solidFill>
                <a:latin typeface="Saira SemiCondensed" panose="00000506000000000000" pitchFamily="2" charset="0"/>
              </a:rPr>
              <a:t>the contradiction between the time span of data and the integrity of data</a:t>
            </a:r>
            <a:endParaRPr lang="zh-CN" altLang="en-US" sz="1600" b="1" dirty="0">
              <a:solidFill>
                <a:srgbClr val="FF0000"/>
              </a:solidFill>
            </a:endParaRPr>
          </a:p>
        </p:txBody>
      </p:sp>
      <p:sp>
        <p:nvSpPr>
          <p:cNvPr id="6" name="文本框 5">
            <a:extLst>
              <a:ext uri="{FF2B5EF4-FFF2-40B4-BE49-F238E27FC236}">
                <a16:creationId xmlns:a16="http://schemas.microsoft.com/office/drawing/2014/main" id="{CBFA0E1E-7184-40BE-8F31-60CB4FE67502}"/>
              </a:ext>
            </a:extLst>
          </p:cNvPr>
          <p:cNvSpPr txBox="1"/>
          <p:nvPr/>
        </p:nvSpPr>
        <p:spPr>
          <a:xfrm>
            <a:off x="672365" y="4380749"/>
            <a:ext cx="1165412" cy="369332"/>
          </a:xfrm>
          <a:prstGeom prst="rect">
            <a:avLst/>
          </a:prstGeom>
          <a:noFill/>
        </p:spPr>
        <p:txBody>
          <a:bodyPr wrap="square" rtlCol="0">
            <a:spAutoFit/>
          </a:bodyPr>
          <a:lstStyle/>
          <a:p>
            <a:r>
              <a:rPr lang="en-US" altLang="zh-CN" b="1" dirty="0"/>
              <a:t>problem</a:t>
            </a:r>
            <a:endParaRPr lang="zh-CN" altLang="en-US" b="1" dirty="0"/>
          </a:p>
        </p:txBody>
      </p:sp>
      <p:sp>
        <p:nvSpPr>
          <p:cNvPr id="7" name="椭圆 6">
            <a:extLst>
              <a:ext uri="{FF2B5EF4-FFF2-40B4-BE49-F238E27FC236}">
                <a16:creationId xmlns:a16="http://schemas.microsoft.com/office/drawing/2014/main" id="{4FDF19DB-C055-4F6B-A947-69170FA64B09}"/>
              </a:ext>
            </a:extLst>
          </p:cNvPr>
          <p:cNvSpPr/>
          <p:nvPr/>
        </p:nvSpPr>
        <p:spPr>
          <a:xfrm>
            <a:off x="2976296" y="3377325"/>
            <a:ext cx="2002104" cy="8130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accent1">
                    <a:lumMod val="75000"/>
                  </a:schemeClr>
                </a:solidFill>
                <a:latin typeface="Saira SemiCondensed" panose="00000506000000000000" pitchFamily="2" charset="0"/>
                <a:ea typeface="+mj-ea"/>
                <a:cs typeface="+mj-cs"/>
              </a:rPr>
              <a:t>TVStore</a:t>
            </a:r>
            <a:endParaRPr lang="zh-CN" altLang="en-US" sz="1600" b="1" dirty="0">
              <a:solidFill>
                <a:schemeClr val="tx1"/>
              </a:solidFill>
            </a:endParaRPr>
          </a:p>
        </p:txBody>
      </p:sp>
      <p:cxnSp>
        <p:nvCxnSpPr>
          <p:cNvPr id="9" name="直接箭头连接符 8">
            <a:extLst>
              <a:ext uri="{FF2B5EF4-FFF2-40B4-BE49-F238E27FC236}">
                <a16:creationId xmlns:a16="http://schemas.microsoft.com/office/drawing/2014/main" id="{914B24D0-3F21-475F-8074-2519DF460A62}"/>
              </a:ext>
            </a:extLst>
          </p:cNvPr>
          <p:cNvCxnSpPr>
            <a:cxnSpLocks/>
            <a:stCxn id="5" idx="3"/>
            <a:endCxn id="7" idx="2"/>
          </p:cNvCxnSpPr>
          <p:nvPr/>
        </p:nvCxnSpPr>
        <p:spPr>
          <a:xfrm>
            <a:off x="2475770" y="3783865"/>
            <a:ext cx="5005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D69F6FEA-859C-43E4-86A6-C71C9DC682A1}"/>
              </a:ext>
            </a:extLst>
          </p:cNvPr>
          <p:cNvSpPr txBox="1"/>
          <p:nvPr/>
        </p:nvSpPr>
        <p:spPr>
          <a:xfrm>
            <a:off x="3478821" y="4380749"/>
            <a:ext cx="1165412" cy="369332"/>
          </a:xfrm>
          <a:prstGeom prst="rect">
            <a:avLst/>
          </a:prstGeom>
          <a:noFill/>
        </p:spPr>
        <p:txBody>
          <a:bodyPr wrap="square">
            <a:spAutoFit/>
          </a:bodyPr>
          <a:lstStyle/>
          <a:p>
            <a:r>
              <a:rPr lang="en-US" altLang="zh-CN" sz="1800" b="1" dirty="0">
                <a:latin typeface="Saira SemiCondensed" panose="00000506000000000000" pitchFamily="2" charset="0"/>
              </a:rPr>
              <a:t>solution</a:t>
            </a:r>
            <a:endParaRPr lang="zh-CN" altLang="en-US" dirty="0"/>
          </a:p>
        </p:txBody>
      </p:sp>
      <p:sp>
        <p:nvSpPr>
          <p:cNvPr id="13" name="矩形: 圆角 12">
            <a:extLst>
              <a:ext uri="{FF2B5EF4-FFF2-40B4-BE49-F238E27FC236}">
                <a16:creationId xmlns:a16="http://schemas.microsoft.com/office/drawing/2014/main" id="{C1D17B79-332D-4117-9FFA-64E71ECFEC60}"/>
              </a:ext>
            </a:extLst>
          </p:cNvPr>
          <p:cNvSpPr/>
          <p:nvPr/>
        </p:nvSpPr>
        <p:spPr>
          <a:xfrm>
            <a:off x="2597606" y="2289671"/>
            <a:ext cx="2759485" cy="74962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lumMod val="75000"/>
                  </a:schemeClr>
                </a:solidFill>
                <a:latin typeface="Saira SemiCondensed" panose="00000506000000000000" pitchFamily="2" charset="0"/>
              </a:rPr>
              <a:t>Data can be compressed </a:t>
            </a:r>
            <a:r>
              <a:rPr lang="en-US" altLang="zh-CN" sz="1600" b="1" dirty="0" err="1">
                <a:solidFill>
                  <a:schemeClr val="accent1">
                    <a:lumMod val="75000"/>
                  </a:schemeClr>
                </a:solidFill>
                <a:latin typeface="Saira SemiCondensed" panose="00000506000000000000" pitchFamily="2" charset="0"/>
              </a:rPr>
              <a:t>losslessly</a:t>
            </a:r>
            <a:r>
              <a:rPr lang="en-US" altLang="zh-CN" sz="1600" b="1" dirty="0">
                <a:solidFill>
                  <a:schemeClr val="accent1">
                    <a:lumMod val="75000"/>
                  </a:schemeClr>
                </a:solidFill>
                <a:latin typeface="Saira SemiCondensed" panose="00000506000000000000" pitchFamily="2" charset="0"/>
              </a:rPr>
              <a:t> or </a:t>
            </a:r>
            <a:r>
              <a:rPr lang="en-US" altLang="zh-CN" sz="1600" b="1" dirty="0" err="1">
                <a:solidFill>
                  <a:schemeClr val="accent1">
                    <a:lumMod val="75000"/>
                  </a:schemeClr>
                </a:solidFill>
                <a:latin typeface="Saira SemiCondensed" panose="00000506000000000000" pitchFamily="2" charset="0"/>
              </a:rPr>
              <a:t>lossily</a:t>
            </a:r>
            <a:r>
              <a:rPr lang="en-US" altLang="zh-CN" sz="1600" b="1" dirty="0">
                <a:solidFill>
                  <a:schemeClr val="accent1">
                    <a:lumMod val="75000"/>
                  </a:schemeClr>
                </a:solidFill>
                <a:latin typeface="Saira SemiCondensed" panose="00000506000000000000" pitchFamily="2" charset="0"/>
              </a:rPr>
              <a:t> according to its importance</a:t>
            </a:r>
          </a:p>
        </p:txBody>
      </p:sp>
      <p:sp>
        <p:nvSpPr>
          <p:cNvPr id="15" name="文本框 14">
            <a:extLst>
              <a:ext uri="{FF2B5EF4-FFF2-40B4-BE49-F238E27FC236}">
                <a16:creationId xmlns:a16="http://schemas.microsoft.com/office/drawing/2014/main" id="{5B73F6AF-B910-4945-A202-93F99B368367}"/>
              </a:ext>
            </a:extLst>
          </p:cNvPr>
          <p:cNvSpPr txBox="1"/>
          <p:nvPr/>
        </p:nvSpPr>
        <p:spPr>
          <a:xfrm>
            <a:off x="3376977" y="1923651"/>
            <a:ext cx="1165412" cy="369332"/>
          </a:xfrm>
          <a:prstGeom prst="rect">
            <a:avLst/>
          </a:prstGeom>
          <a:noFill/>
        </p:spPr>
        <p:txBody>
          <a:bodyPr wrap="square">
            <a:spAutoFit/>
          </a:bodyPr>
          <a:lstStyle/>
          <a:p>
            <a:r>
              <a:rPr lang="en-US" altLang="zh-CN" sz="1800" b="1" dirty="0">
                <a:solidFill>
                  <a:srgbClr val="FF0000"/>
                </a:solidFill>
                <a:latin typeface="Saira SemiCondensed" panose="00000506000000000000" pitchFamily="2" charset="0"/>
              </a:rPr>
              <a:t>Main idea</a:t>
            </a:r>
            <a:endParaRPr lang="zh-CN" altLang="en-US" dirty="0">
              <a:solidFill>
                <a:srgbClr val="FF0000"/>
              </a:solidFill>
            </a:endParaRPr>
          </a:p>
        </p:txBody>
      </p:sp>
      <p:cxnSp>
        <p:nvCxnSpPr>
          <p:cNvPr id="17" name="直接箭头连接符 16">
            <a:extLst>
              <a:ext uri="{FF2B5EF4-FFF2-40B4-BE49-F238E27FC236}">
                <a16:creationId xmlns:a16="http://schemas.microsoft.com/office/drawing/2014/main" id="{043E18AE-F759-4D2E-A0EA-C6D339D6156F}"/>
              </a:ext>
            </a:extLst>
          </p:cNvPr>
          <p:cNvCxnSpPr>
            <a:cxnSpLocks/>
            <a:stCxn id="13" idx="2"/>
            <a:endCxn id="7" idx="0"/>
          </p:cNvCxnSpPr>
          <p:nvPr/>
        </p:nvCxnSpPr>
        <p:spPr>
          <a:xfrm flipH="1">
            <a:off x="3977348" y="3039295"/>
            <a:ext cx="1" cy="3380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矩形 18">
            <a:extLst>
              <a:ext uri="{FF2B5EF4-FFF2-40B4-BE49-F238E27FC236}">
                <a16:creationId xmlns:a16="http://schemas.microsoft.com/office/drawing/2014/main" id="{4AD87E8C-088E-4699-9082-34DBF5D7631D}"/>
              </a:ext>
            </a:extLst>
          </p:cNvPr>
          <p:cNvSpPr/>
          <p:nvPr/>
        </p:nvSpPr>
        <p:spPr>
          <a:xfrm>
            <a:off x="5853963" y="1174372"/>
            <a:ext cx="2650570" cy="65143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194B5DB5-C2A0-404D-8227-F0717C7A7593}"/>
              </a:ext>
            </a:extLst>
          </p:cNvPr>
          <p:cNvSpPr/>
          <p:nvPr/>
        </p:nvSpPr>
        <p:spPr>
          <a:xfrm>
            <a:off x="5853962" y="3695293"/>
            <a:ext cx="2650571" cy="49715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连接符: 肘形 21">
            <a:extLst>
              <a:ext uri="{FF2B5EF4-FFF2-40B4-BE49-F238E27FC236}">
                <a16:creationId xmlns:a16="http://schemas.microsoft.com/office/drawing/2014/main" id="{BB8D3366-6DF0-4086-88E6-533C3AF0BF11}"/>
              </a:ext>
            </a:extLst>
          </p:cNvPr>
          <p:cNvCxnSpPr>
            <a:cxnSpLocks/>
            <a:stCxn id="7" idx="6"/>
            <a:endCxn id="19" idx="1"/>
          </p:cNvCxnSpPr>
          <p:nvPr/>
        </p:nvCxnSpPr>
        <p:spPr>
          <a:xfrm flipV="1">
            <a:off x="4978400" y="1500090"/>
            <a:ext cx="875563" cy="228377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27" name="连接符: 肘形 26">
            <a:extLst>
              <a:ext uri="{FF2B5EF4-FFF2-40B4-BE49-F238E27FC236}">
                <a16:creationId xmlns:a16="http://schemas.microsoft.com/office/drawing/2014/main" id="{4107C7BF-6AB9-47F4-A509-AF385551CD58}"/>
              </a:ext>
            </a:extLst>
          </p:cNvPr>
          <p:cNvCxnSpPr>
            <a:cxnSpLocks/>
            <a:stCxn id="7" idx="6"/>
            <a:endCxn id="20" idx="1"/>
          </p:cNvCxnSpPr>
          <p:nvPr/>
        </p:nvCxnSpPr>
        <p:spPr>
          <a:xfrm>
            <a:off x="4978400" y="3783865"/>
            <a:ext cx="875562" cy="16000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1" name="文本框 40">
            <a:extLst>
              <a:ext uri="{FF2B5EF4-FFF2-40B4-BE49-F238E27FC236}">
                <a16:creationId xmlns:a16="http://schemas.microsoft.com/office/drawing/2014/main" id="{E0D5DB88-5344-4109-8D82-7E6C8FBDDEF2}"/>
              </a:ext>
            </a:extLst>
          </p:cNvPr>
          <p:cNvSpPr txBox="1"/>
          <p:nvPr/>
        </p:nvSpPr>
        <p:spPr>
          <a:xfrm>
            <a:off x="5896600" y="3785906"/>
            <a:ext cx="2595867" cy="369332"/>
          </a:xfrm>
          <a:prstGeom prst="rect">
            <a:avLst/>
          </a:prstGeom>
          <a:noFill/>
        </p:spPr>
        <p:txBody>
          <a:bodyPr wrap="square">
            <a:spAutoFit/>
          </a:bodyPr>
          <a:lstStyle/>
          <a:p>
            <a:pPr algn="ctr"/>
            <a:r>
              <a:rPr lang="en-US" altLang="zh-CN" dirty="0">
                <a:latin typeface="Saira SemiCondensed" panose="00000506000000000000" pitchFamily="2" charset="0"/>
              </a:rPr>
              <a:t>How to </a:t>
            </a:r>
            <a:r>
              <a:rPr lang="en-US" altLang="zh-CN" b="1" dirty="0">
                <a:solidFill>
                  <a:srgbClr val="FF0000"/>
                </a:solidFill>
                <a:latin typeface="Saira SemiCondensed" panose="00000506000000000000" pitchFamily="2" charset="0"/>
              </a:rPr>
              <a:t>bound</a:t>
            </a:r>
            <a:r>
              <a:rPr lang="en-US" altLang="zh-CN" dirty="0">
                <a:latin typeface="Saira SemiCondensed" panose="00000506000000000000" pitchFamily="2" charset="0"/>
              </a:rPr>
              <a:t> the data?</a:t>
            </a:r>
            <a:endParaRPr lang="en-US" altLang="zh-CN" sz="1800" b="1" dirty="0">
              <a:latin typeface="Saira SemiCondensed" panose="00000506000000000000" pitchFamily="2" charset="0"/>
            </a:endParaRPr>
          </a:p>
        </p:txBody>
      </p:sp>
      <p:sp>
        <p:nvSpPr>
          <p:cNvPr id="47" name="文本框 46">
            <a:extLst>
              <a:ext uri="{FF2B5EF4-FFF2-40B4-BE49-F238E27FC236}">
                <a16:creationId xmlns:a16="http://schemas.microsoft.com/office/drawing/2014/main" id="{5056E557-1218-4449-8D3B-0A585F05CCBB}"/>
              </a:ext>
            </a:extLst>
          </p:cNvPr>
          <p:cNvSpPr txBox="1"/>
          <p:nvPr/>
        </p:nvSpPr>
        <p:spPr>
          <a:xfrm>
            <a:off x="5850969" y="1150462"/>
            <a:ext cx="2611729" cy="646331"/>
          </a:xfrm>
          <a:prstGeom prst="rect">
            <a:avLst/>
          </a:prstGeom>
          <a:noFill/>
        </p:spPr>
        <p:txBody>
          <a:bodyPr wrap="square">
            <a:spAutoFit/>
          </a:bodyPr>
          <a:lstStyle/>
          <a:p>
            <a:pPr algn="ctr"/>
            <a:r>
              <a:rPr lang="en-US" altLang="zh-CN" dirty="0">
                <a:latin typeface="Saira SemiCondensed" panose="00000506000000000000" pitchFamily="2" charset="0"/>
              </a:rPr>
              <a:t>How to </a:t>
            </a:r>
            <a:r>
              <a:rPr lang="en-US" altLang="zh-CN" b="1" dirty="0">
                <a:solidFill>
                  <a:srgbClr val="FF0000"/>
                </a:solidFill>
                <a:latin typeface="Saira SemiCondensed" panose="00000506000000000000" pitchFamily="2" charset="0"/>
              </a:rPr>
              <a:t>efficiently </a:t>
            </a:r>
            <a:r>
              <a:rPr lang="en-US" altLang="zh-CN" dirty="0">
                <a:latin typeface="Saira SemiCondensed" panose="00000506000000000000" pitchFamily="2" charset="0"/>
              </a:rPr>
              <a:t>compress data?</a:t>
            </a:r>
            <a:endParaRPr lang="en-US" altLang="zh-CN" sz="1800" b="1" dirty="0">
              <a:latin typeface="Saira SemiCondensed" panose="00000506000000000000" pitchFamily="2" charset="0"/>
            </a:endParaRPr>
          </a:p>
        </p:txBody>
      </p:sp>
      <p:sp>
        <p:nvSpPr>
          <p:cNvPr id="57" name="文本框 56">
            <a:extLst>
              <a:ext uri="{FF2B5EF4-FFF2-40B4-BE49-F238E27FC236}">
                <a16:creationId xmlns:a16="http://schemas.microsoft.com/office/drawing/2014/main" id="{F2E5C8C8-88BA-434C-B366-C01E7B2F0BAE}"/>
              </a:ext>
            </a:extLst>
          </p:cNvPr>
          <p:cNvSpPr txBox="1"/>
          <p:nvPr/>
        </p:nvSpPr>
        <p:spPr>
          <a:xfrm>
            <a:off x="6548727" y="797489"/>
            <a:ext cx="1261041" cy="369332"/>
          </a:xfrm>
          <a:prstGeom prst="rect">
            <a:avLst/>
          </a:prstGeom>
          <a:noFill/>
        </p:spPr>
        <p:txBody>
          <a:bodyPr wrap="square">
            <a:spAutoFit/>
          </a:bodyPr>
          <a:lstStyle/>
          <a:p>
            <a:r>
              <a:rPr lang="en-US" altLang="zh-CN" sz="1800" b="1" dirty="0">
                <a:solidFill>
                  <a:srgbClr val="FF0000"/>
                </a:solidFill>
                <a:latin typeface="Saira SemiCondensed" panose="00000506000000000000" pitchFamily="2" charset="0"/>
              </a:rPr>
              <a:t>challenge1</a:t>
            </a:r>
            <a:endParaRPr lang="zh-CN" altLang="en-US" dirty="0">
              <a:solidFill>
                <a:srgbClr val="FF0000"/>
              </a:solidFill>
            </a:endParaRPr>
          </a:p>
        </p:txBody>
      </p:sp>
      <p:sp>
        <p:nvSpPr>
          <p:cNvPr id="58" name="文本框 57">
            <a:extLst>
              <a:ext uri="{FF2B5EF4-FFF2-40B4-BE49-F238E27FC236}">
                <a16:creationId xmlns:a16="http://schemas.microsoft.com/office/drawing/2014/main" id="{136AD7E4-7D9A-49AB-895C-341F254E9BD2}"/>
              </a:ext>
            </a:extLst>
          </p:cNvPr>
          <p:cNvSpPr txBox="1"/>
          <p:nvPr/>
        </p:nvSpPr>
        <p:spPr>
          <a:xfrm>
            <a:off x="6621838" y="3335949"/>
            <a:ext cx="1261041" cy="369332"/>
          </a:xfrm>
          <a:prstGeom prst="rect">
            <a:avLst/>
          </a:prstGeom>
          <a:noFill/>
        </p:spPr>
        <p:txBody>
          <a:bodyPr wrap="square">
            <a:spAutoFit/>
          </a:bodyPr>
          <a:lstStyle/>
          <a:p>
            <a:r>
              <a:rPr lang="en-US" altLang="zh-CN" sz="1800" b="1" dirty="0">
                <a:solidFill>
                  <a:srgbClr val="FF0000"/>
                </a:solidFill>
                <a:latin typeface="Saira SemiCondensed" panose="00000506000000000000" pitchFamily="2" charset="0"/>
              </a:rPr>
              <a:t>challenge2</a:t>
            </a:r>
            <a:endParaRPr lang="zh-CN" altLang="en-US" dirty="0">
              <a:solidFill>
                <a:srgbClr val="FF0000"/>
              </a:solidFill>
            </a:endParaRPr>
          </a:p>
        </p:txBody>
      </p:sp>
      <p:sp>
        <p:nvSpPr>
          <p:cNvPr id="70" name="矩形: 圆角 69">
            <a:extLst>
              <a:ext uri="{FF2B5EF4-FFF2-40B4-BE49-F238E27FC236}">
                <a16:creationId xmlns:a16="http://schemas.microsoft.com/office/drawing/2014/main" id="{612ADFEB-4152-8CFF-ED32-E3356B8551CC}"/>
              </a:ext>
            </a:extLst>
          </p:cNvPr>
          <p:cNvSpPr/>
          <p:nvPr/>
        </p:nvSpPr>
        <p:spPr>
          <a:xfrm>
            <a:off x="9202291" y="1180299"/>
            <a:ext cx="2556606" cy="637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altLang="zh-CN" sz="1400" b="1" dirty="0">
                <a:latin typeface="Saira SemiCondensed" panose="00000506000000000000" pitchFamily="2" charset="0"/>
              </a:rPr>
              <a:t>How to select the appropriate compression ratio for time series data?</a:t>
            </a:r>
            <a:endParaRPr lang="en-US" altLang="zh-CN" sz="1400" b="1" i="0" dirty="0">
              <a:solidFill>
                <a:schemeClr val="bg1"/>
              </a:solidFill>
              <a:effectLst/>
              <a:latin typeface="Saira SemiCondensed" panose="00000506000000000000"/>
            </a:endParaRPr>
          </a:p>
        </p:txBody>
      </p:sp>
      <p:sp>
        <p:nvSpPr>
          <p:cNvPr id="78" name="文本框 77">
            <a:extLst>
              <a:ext uri="{FF2B5EF4-FFF2-40B4-BE49-F238E27FC236}">
                <a16:creationId xmlns:a16="http://schemas.microsoft.com/office/drawing/2014/main" id="{362D27E2-B6E7-6C40-3A82-CCFE134DA8A4}"/>
              </a:ext>
            </a:extLst>
          </p:cNvPr>
          <p:cNvSpPr txBox="1"/>
          <p:nvPr/>
        </p:nvSpPr>
        <p:spPr>
          <a:xfrm>
            <a:off x="9697499" y="769050"/>
            <a:ext cx="1566189" cy="369332"/>
          </a:xfrm>
          <a:prstGeom prst="rect">
            <a:avLst/>
          </a:prstGeom>
          <a:noFill/>
        </p:spPr>
        <p:txBody>
          <a:bodyPr wrap="square">
            <a:spAutoFit/>
          </a:bodyPr>
          <a:lstStyle/>
          <a:p>
            <a:r>
              <a:rPr lang="en-US" altLang="zh-CN" sz="1800" b="1" dirty="0">
                <a:solidFill>
                  <a:srgbClr val="FF0000"/>
                </a:solidFill>
                <a:latin typeface="Saira SemiCondensed" panose="00000506000000000000" pitchFamily="2" charset="0"/>
              </a:rPr>
              <a:t>Key problem</a:t>
            </a:r>
            <a:endParaRPr lang="zh-CN" altLang="en-US" dirty="0">
              <a:solidFill>
                <a:srgbClr val="FF0000"/>
              </a:solidFill>
            </a:endParaRPr>
          </a:p>
        </p:txBody>
      </p:sp>
      <p:sp>
        <p:nvSpPr>
          <p:cNvPr id="11" name="矩形: 圆角 10">
            <a:extLst>
              <a:ext uri="{FF2B5EF4-FFF2-40B4-BE49-F238E27FC236}">
                <a16:creationId xmlns:a16="http://schemas.microsoft.com/office/drawing/2014/main" id="{F2EDA81B-6D64-B453-4856-7639BA45E88B}"/>
              </a:ext>
            </a:extLst>
          </p:cNvPr>
          <p:cNvSpPr/>
          <p:nvPr/>
        </p:nvSpPr>
        <p:spPr>
          <a:xfrm>
            <a:off x="2597606" y="1168292"/>
            <a:ext cx="2759485" cy="74962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latin typeface="Saira SemiCondensed" panose="00000506000000000000" pitchFamily="2" charset="0"/>
              </a:rPr>
              <a:t>The importance of time series data changes along with time.</a:t>
            </a:r>
          </a:p>
        </p:txBody>
      </p:sp>
      <p:cxnSp>
        <p:nvCxnSpPr>
          <p:cNvPr id="16" name="直接箭头连接符 15">
            <a:extLst>
              <a:ext uri="{FF2B5EF4-FFF2-40B4-BE49-F238E27FC236}">
                <a16:creationId xmlns:a16="http://schemas.microsoft.com/office/drawing/2014/main" id="{ED906E9D-4AA4-3D85-9DBA-D0FFD6EF5F60}"/>
              </a:ext>
            </a:extLst>
          </p:cNvPr>
          <p:cNvCxnSpPr>
            <a:stCxn id="11" idx="2"/>
            <a:endCxn id="13" idx="0"/>
          </p:cNvCxnSpPr>
          <p:nvPr/>
        </p:nvCxnSpPr>
        <p:spPr>
          <a:xfrm>
            <a:off x="3977349" y="1917916"/>
            <a:ext cx="0" cy="3717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BD77C72E-A362-BD14-566B-A91B398E986A}"/>
              </a:ext>
            </a:extLst>
          </p:cNvPr>
          <p:cNvSpPr txBox="1"/>
          <p:nvPr/>
        </p:nvSpPr>
        <p:spPr>
          <a:xfrm>
            <a:off x="3365959" y="781130"/>
            <a:ext cx="1314344" cy="369332"/>
          </a:xfrm>
          <a:prstGeom prst="rect">
            <a:avLst/>
          </a:prstGeom>
          <a:noFill/>
        </p:spPr>
        <p:txBody>
          <a:bodyPr wrap="square">
            <a:spAutoFit/>
          </a:bodyPr>
          <a:lstStyle/>
          <a:p>
            <a:r>
              <a:rPr lang="en-US" altLang="zh-CN" sz="1800" b="1" dirty="0">
                <a:solidFill>
                  <a:srgbClr val="FF0000"/>
                </a:solidFill>
                <a:latin typeface="Saira SemiCondensed" panose="00000506000000000000" pitchFamily="2" charset="0"/>
              </a:rPr>
              <a:t>Motivation</a:t>
            </a:r>
            <a:endParaRPr lang="zh-CN" altLang="en-US" dirty="0">
              <a:solidFill>
                <a:srgbClr val="FF0000"/>
              </a:solidFill>
            </a:endParaRPr>
          </a:p>
        </p:txBody>
      </p:sp>
      <p:sp>
        <p:nvSpPr>
          <p:cNvPr id="32" name="矩形: 圆角 31">
            <a:extLst>
              <a:ext uri="{FF2B5EF4-FFF2-40B4-BE49-F238E27FC236}">
                <a16:creationId xmlns:a16="http://schemas.microsoft.com/office/drawing/2014/main" id="{940F8310-677A-788B-EFEA-730D32CF957B}"/>
              </a:ext>
            </a:extLst>
          </p:cNvPr>
          <p:cNvSpPr/>
          <p:nvPr/>
        </p:nvSpPr>
        <p:spPr>
          <a:xfrm>
            <a:off x="9202290" y="1992003"/>
            <a:ext cx="2556606" cy="637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altLang="zh-CN" sz="1400" b="1" dirty="0">
                <a:latin typeface="Saira SemiCondensed" panose="00000506000000000000" pitchFamily="2" charset="0"/>
              </a:rPr>
              <a:t>How to quickly recalculate the compression ratio sequence with new data?</a:t>
            </a:r>
            <a:endParaRPr lang="en-US" altLang="zh-CN" sz="1400" b="1" i="0" dirty="0">
              <a:solidFill>
                <a:schemeClr val="bg1"/>
              </a:solidFill>
              <a:effectLst/>
              <a:latin typeface="Saira SemiCondensed" panose="00000506000000000000"/>
            </a:endParaRPr>
          </a:p>
        </p:txBody>
      </p:sp>
      <p:cxnSp>
        <p:nvCxnSpPr>
          <p:cNvPr id="35" name="直接箭头连接符 34">
            <a:extLst>
              <a:ext uri="{FF2B5EF4-FFF2-40B4-BE49-F238E27FC236}">
                <a16:creationId xmlns:a16="http://schemas.microsoft.com/office/drawing/2014/main" id="{69EDC081-BB12-E793-2E66-6884AAB2C26C}"/>
              </a:ext>
            </a:extLst>
          </p:cNvPr>
          <p:cNvCxnSpPr>
            <a:stCxn id="19" idx="3"/>
            <a:endCxn id="70" idx="1"/>
          </p:cNvCxnSpPr>
          <p:nvPr/>
        </p:nvCxnSpPr>
        <p:spPr>
          <a:xfrm flipV="1">
            <a:off x="8504533" y="1499013"/>
            <a:ext cx="697758" cy="1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DD218DB3-D12D-FB28-A31B-C794AD62A5DC}"/>
              </a:ext>
            </a:extLst>
          </p:cNvPr>
          <p:cNvSpPr/>
          <p:nvPr/>
        </p:nvSpPr>
        <p:spPr>
          <a:xfrm>
            <a:off x="9202290" y="3741265"/>
            <a:ext cx="2556606" cy="425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altLang="zh-CN" sz="1400" b="1" dirty="0">
                <a:latin typeface="Arial" panose="020B0604020202020204" pitchFamily="34" charset="0"/>
                <a:cs typeface="Arial" panose="020B0604020202020204" pitchFamily="34" charset="0"/>
              </a:rPr>
              <a:t>Whether to compress all data</a:t>
            </a:r>
            <a:r>
              <a:rPr lang="zh-CN" altLang="en-US" sz="1400" b="1" dirty="0">
                <a:latin typeface="Arial" panose="020B0604020202020204" pitchFamily="34" charset="0"/>
                <a:cs typeface="Arial" panose="020B0604020202020204" pitchFamily="34" charset="0"/>
              </a:rPr>
              <a:t>？</a:t>
            </a:r>
            <a:endParaRPr lang="en-US" altLang="zh-CN" sz="1400" b="1" i="0" dirty="0">
              <a:solidFill>
                <a:schemeClr val="bg1"/>
              </a:solidFill>
              <a:effectLst/>
              <a:latin typeface="Saira SemiCondensed" panose="00000506000000000000"/>
            </a:endParaRPr>
          </a:p>
        </p:txBody>
      </p:sp>
      <p:sp>
        <p:nvSpPr>
          <p:cNvPr id="48" name="矩形: 圆角 47">
            <a:extLst>
              <a:ext uri="{FF2B5EF4-FFF2-40B4-BE49-F238E27FC236}">
                <a16:creationId xmlns:a16="http://schemas.microsoft.com/office/drawing/2014/main" id="{D7440796-03DA-35D3-A484-51B496C76627}"/>
              </a:ext>
            </a:extLst>
          </p:cNvPr>
          <p:cNvSpPr/>
          <p:nvPr/>
        </p:nvSpPr>
        <p:spPr>
          <a:xfrm>
            <a:off x="9202290" y="4297561"/>
            <a:ext cx="2556606" cy="331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altLang="zh-CN" sz="1400" b="1" dirty="0">
                <a:latin typeface="Arial" panose="020B0604020202020204" pitchFamily="34" charset="0"/>
                <a:cs typeface="Arial" panose="020B0604020202020204" pitchFamily="34" charset="0"/>
              </a:rPr>
              <a:t>What ratio to compress</a:t>
            </a:r>
            <a:r>
              <a:rPr lang="zh-CN" altLang="en-US" sz="1400" b="1" dirty="0">
                <a:latin typeface="Arial" panose="020B0604020202020204" pitchFamily="34" charset="0"/>
                <a:cs typeface="Arial" panose="020B0604020202020204" pitchFamily="34" charset="0"/>
              </a:rPr>
              <a:t>？</a:t>
            </a:r>
            <a:endParaRPr lang="en-US" altLang="zh-CN" sz="1400" b="1" i="0" dirty="0">
              <a:solidFill>
                <a:schemeClr val="bg1"/>
              </a:solidFill>
              <a:effectLst/>
              <a:latin typeface="Saira SemiCondensed" panose="00000506000000000000"/>
            </a:endParaRPr>
          </a:p>
        </p:txBody>
      </p:sp>
      <p:sp>
        <p:nvSpPr>
          <p:cNvPr id="50" name="矩形: 圆角 49">
            <a:extLst>
              <a:ext uri="{FF2B5EF4-FFF2-40B4-BE49-F238E27FC236}">
                <a16:creationId xmlns:a16="http://schemas.microsoft.com/office/drawing/2014/main" id="{17A72DAD-0C25-8701-1AF4-430362C0F6C2}"/>
              </a:ext>
            </a:extLst>
          </p:cNvPr>
          <p:cNvSpPr/>
          <p:nvPr/>
        </p:nvSpPr>
        <p:spPr>
          <a:xfrm>
            <a:off x="9202290" y="4722489"/>
            <a:ext cx="2556606" cy="295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altLang="zh-CN" sz="1400" b="1" dirty="0">
                <a:latin typeface="Arial" panose="020B0604020202020204" pitchFamily="34" charset="0"/>
                <a:cs typeface="Arial" panose="020B0604020202020204" pitchFamily="34" charset="0"/>
              </a:rPr>
              <a:t>When to compress?</a:t>
            </a:r>
            <a:endParaRPr lang="en-US" altLang="zh-CN" sz="1400" b="1" i="0" dirty="0">
              <a:solidFill>
                <a:schemeClr val="bg1"/>
              </a:solidFill>
              <a:effectLst/>
              <a:latin typeface="Saira SemiCondensed" panose="00000506000000000000"/>
            </a:endParaRPr>
          </a:p>
        </p:txBody>
      </p:sp>
      <p:sp>
        <p:nvSpPr>
          <p:cNvPr id="51" name="矩形: 圆角 50">
            <a:extLst>
              <a:ext uri="{FF2B5EF4-FFF2-40B4-BE49-F238E27FC236}">
                <a16:creationId xmlns:a16="http://schemas.microsoft.com/office/drawing/2014/main" id="{84268990-3F11-EC22-AD5F-AE01AF16DD6D}"/>
              </a:ext>
            </a:extLst>
          </p:cNvPr>
          <p:cNvSpPr/>
          <p:nvPr/>
        </p:nvSpPr>
        <p:spPr>
          <a:xfrm>
            <a:off x="9202290" y="5175061"/>
            <a:ext cx="2556606" cy="367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altLang="zh-CN" sz="1400" b="1" dirty="0">
                <a:latin typeface="Arial" panose="020B0604020202020204" pitchFamily="34" charset="0"/>
                <a:cs typeface="Arial" panose="020B0604020202020204" pitchFamily="34" charset="0"/>
              </a:rPr>
              <a:t>Whether to save all data</a:t>
            </a:r>
            <a:r>
              <a:rPr lang="zh-CN" altLang="en-US" sz="1400" b="1" dirty="0">
                <a:latin typeface="Arial" panose="020B0604020202020204" pitchFamily="34" charset="0"/>
                <a:cs typeface="Arial" panose="020B0604020202020204" pitchFamily="34" charset="0"/>
              </a:rPr>
              <a:t>？</a:t>
            </a:r>
            <a:endParaRPr lang="en-US" altLang="zh-CN" sz="1400" b="1" i="0" dirty="0">
              <a:solidFill>
                <a:schemeClr val="bg1"/>
              </a:solidFill>
              <a:effectLst/>
              <a:latin typeface="Saira SemiCondensed" panose="00000506000000000000"/>
            </a:endParaRPr>
          </a:p>
        </p:txBody>
      </p:sp>
      <p:cxnSp>
        <p:nvCxnSpPr>
          <p:cNvPr id="53" name="直接箭头连接符 52">
            <a:extLst>
              <a:ext uri="{FF2B5EF4-FFF2-40B4-BE49-F238E27FC236}">
                <a16:creationId xmlns:a16="http://schemas.microsoft.com/office/drawing/2014/main" id="{EDFD7261-F397-4EBA-D15C-E2C213EE20E3}"/>
              </a:ext>
            </a:extLst>
          </p:cNvPr>
          <p:cNvCxnSpPr>
            <a:cxnSpLocks/>
            <a:stCxn id="20" idx="3"/>
            <a:endCxn id="45" idx="1"/>
          </p:cNvCxnSpPr>
          <p:nvPr/>
        </p:nvCxnSpPr>
        <p:spPr>
          <a:xfrm>
            <a:off x="8504533" y="3943870"/>
            <a:ext cx="697757" cy="9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FFFD88C1-380A-AD2B-E959-22E7F1D425BE}"/>
              </a:ext>
            </a:extLst>
          </p:cNvPr>
          <p:cNvSpPr/>
          <p:nvPr/>
        </p:nvSpPr>
        <p:spPr>
          <a:xfrm>
            <a:off x="9202290" y="2806325"/>
            <a:ext cx="2556606" cy="50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F0000"/>
                </a:solidFill>
                <a:latin typeface="Saira SemiCondensed" panose="00000506000000000000" pitchFamily="2" charset="0"/>
              </a:rPr>
              <a:t>Time-Varying Compression</a:t>
            </a:r>
          </a:p>
        </p:txBody>
      </p:sp>
      <p:sp>
        <p:nvSpPr>
          <p:cNvPr id="67" name="矩形: 圆角 66">
            <a:extLst>
              <a:ext uri="{FF2B5EF4-FFF2-40B4-BE49-F238E27FC236}">
                <a16:creationId xmlns:a16="http://schemas.microsoft.com/office/drawing/2014/main" id="{B08C7E2D-0858-C7D6-604F-2AB91DD11D5C}"/>
              </a:ext>
            </a:extLst>
          </p:cNvPr>
          <p:cNvSpPr/>
          <p:nvPr/>
        </p:nvSpPr>
        <p:spPr>
          <a:xfrm>
            <a:off x="9202290" y="5793255"/>
            <a:ext cx="2556606" cy="5080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F0000"/>
                </a:solidFill>
                <a:latin typeface="Saira SemiCondensed" panose="00000506000000000000" pitchFamily="2" charset="0"/>
              </a:rPr>
              <a:t>Automatic bounding</a:t>
            </a:r>
          </a:p>
        </p:txBody>
      </p:sp>
    </p:spTree>
    <p:extLst>
      <p:ext uri="{BB962C8B-B14F-4D97-AF65-F5344CB8AC3E}">
        <p14:creationId xmlns:p14="http://schemas.microsoft.com/office/powerpoint/2010/main" val="237076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7127DD1-C25A-446E-9C9D-70BA7D1CD25D}"/>
              </a:ext>
            </a:extLst>
          </p:cNvPr>
          <p:cNvSpPr txBox="1"/>
          <p:nvPr/>
        </p:nvSpPr>
        <p:spPr>
          <a:xfrm>
            <a:off x="107772" y="139087"/>
            <a:ext cx="3565415" cy="830997"/>
          </a:xfrm>
          <a:prstGeom prst="rect">
            <a:avLst/>
          </a:prstGeom>
          <a:noFill/>
        </p:spPr>
        <p:txBody>
          <a:bodyPr wrap="square">
            <a:spAutoFit/>
          </a:bodyPr>
          <a:lstStyle/>
          <a:p>
            <a:pPr algn="ctr"/>
            <a:r>
              <a:rPr lang="en-US" altLang="zh-CN" sz="4800" b="1" dirty="0">
                <a:solidFill>
                  <a:schemeClr val="accent1">
                    <a:lumMod val="75000"/>
                  </a:schemeClr>
                </a:solidFill>
                <a:latin typeface="Saira SemiCondensed" panose="00000506000000000000" pitchFamily="2" charset="0"/>
                <a:ea typeface="+mj-ea"/>
                <a:cs typeface="+mj-cs"/>
              </a:rPr>
              <a:t>Background</a:t>
            </a:r>
            <a:endParaRPr lang="zh-CN" altLang="en-US" sz="4800" b="1" dirty="0">
              <a:solidFill>
                <a:schemeClr val="accent1">
                  <a:lumMod val="75000"/>
                </a:schemeClr>
              </a:solidFill>
              <a:latin typeface="Saira SemiCondensed" panose="00000506000000000000" pitchFamily="2" charset="0"/>
              <a:ea typeface="+mj-ea"/>
              <a:cs typeface="+mj-cs"/>
            </a:endParaRPr>
          </a:p>
        </p:txBody>
      </p:sp>
      <p:sp>
        <p:nvSpPr>
          <p:cNvPr id="8" name="文本框 7">
            <a:extLst>
              <a:ext uri="{FF2B5EF4-FFF2-40B4-BE49-F238E27FC236}">
                <a16:creationId xmlns:a16="http://schemas.microsoft.com/office/drawing/2014/main" id="{BB22763E-090B-9C72-0A18-0F334DFFA3C4}"/>
              </a:ext>
            </a:extLst>
          </p:cNvPr>
          <p:cNvSpPr txBox="1"/>
          <p:nvPr/>
        </p:nvSpPr>
        <p:spPr>
          <a:xfrm>
            <a:off x="237726" y="943583"/>
            <a:ext cx="11846502" cy="677108"/>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000" b="1" dirty="0">
                <a:latin typeface="Arial" panose="020B0604020202020204" pitchFamily="34" charset="0"/>
                <a:cs typeface="Arial" panose="020B0604020202020204" pitchFamily="34" charset="0"/>
              </a:rPr>
              <a:t>T</a:t>
            </a:r>
            <a:r>
              <a:rPr lang="zh-CN" altLang="en-US" sz="2000" b="1" dirty="0">
                <a:latin typeface="Arial" panose="020B0604020202020204" pitchFamily="34" charset="0"/>
                <a:cs typeface="Arial" panose="020B0604020202020204" pitchFamily="34" charset="0"/>
              </a:rPr>
              <a:t>ime</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series </a:t>
            </a:r>
            <a:r>
              <a:rPr lang="en-US" altLang="zh-CN" sz="2000" b="1" dirty="0">
                <a:latin typeface="Arial" panose="020B0604020202020204" pitchFamily="34" charset="0"/>
                <a:cs typeface="Arial" panose="020B0604020202020204" pitchFamily="34" charset="0"/>
              </a:rPr>
              <a:t>D</a:t>
            </a:r>
            <a:r>
              <a:rPr lang="zh-CN" altLang="en-US" sz="2000" b="1" dirty="0">
                <a:latin typeface="Arial" panose="020B0604020202020204" pitchFamily="34" charset="0"/>
                <a:cs typeface="Arial" panose="020B0604020202020204" pitchFamily="34" charset="0"/>
              </a:rPr>
              <a:t>atabase</a:t>
            </a:r>
            <a:r>
              <a:rPr lang="en-US" altLang="zh-CN" sz="2000" dirty="0">
                <a:latin typeface="Saira SemiCondensed" panose="00000506000000000000" pitchFamily="2" charset="0"/>
              </a:rPr>
              <a:t>:</a:t>
            </a:r>
            <a:r>
              <a:rPr lang="zh-CN" altLang="en-US" sz="2000" dirty="0">
                <a:latin typeface="Saira SemiCondensed" panose="00000506000000000000" pitchFamily="2" charset="0"/>
              </a:rPr>
              <a:t> </a:t>
            </a:r>
            <a:r>
              <a:rPr lang="en-US" altLang="zh-CN" dirty="0">
                <a:latin typeface="Saira SemiCondensed" panose="00000506000000000000" pitchFamily="2" charset="0"/>
              </a:rPr>
              <a:t>The time series database is mainly used to process data with time tags (changing in time order, namely time serialization), and is mainly used for the prediction and analysis of long-term events.</a:t>
            </a:r>
            <a:endParaRPr lang="zh-CN" altLang="en-US" sz="2000" dirty="0">
              <a:latin typeface="Saira SemiCondensed" panose="00000506000000000000" pitchFamily="2" charset="0"/>
            </a:endParaRPr>
          </a:p>
        </p:txBody>
      </p:sp>
      <p:graphicFrame>
        <p:nvGraphicFramePr>
          <p:cNvPr id="9" name="表格 9">
            <a:extLst>
              <a:ext uri="{FF2B5EF4-FFF2-40B4-BE49-F238E27FC236}">
                <a16:creationId xmlns:a16="http://schemas.microsoft.com/office/drawing/2014/main" id="{6D49C032-743E-D4A7-A57B-FF51CB03242F}"/>
              </a:ext>
            </a:extLst>
          </p:cNvPr>
          <p:cNvGraphicFramePr>
            <a:graphicFrameLocks noGrp="1"/>
          </p:cNvGraphicFramePr>
          <p:nvPr>
            <p:extLst>
              <p:ext uri="{D42A27DB-BD31-4B8C-83A1-F6EECF244321}">
                <p14:modId xmlns:p14="http://schemas.microsoft.com/office/powerpoint/2010/main" val="3000436634"/>
              </p:ext>
            </p:extLst>
          </p:nvPr>
        </p:nvGraphicFramePr>
        <p:xfrm>
          <a:off x="2759066" y="1769118"/>
          <a:ext cx="8128000" cy="1828800"/>
        </p:xfrm>
        <a:graphic>
          <a:graphicData uri="http://schemas.openxmlformats.org/drawingml/2006/table">
            <a:tbl>
              <a:tblPr firstRow="1" bandRow="1">
                <a:tableStyleId>{5C22544A-7EE6-4342-B048-85BDC9FD1C3A}</a:tableStyleId>
              </a:tblPr>
              <a:tblGrid>
                <a:gridCol w="2030927">
                  <a:extLst>
                    <a:ext uri="{9D8B030D-6E8A-4147-A177-3AD203B41FA5}">
                      <a16:colId xmlns:a16="http://schemas.microsoft.com/office/drawing/2014/main" val="2523130672"/>
                    </a:ext>
                  </a:extLst>
                </a:gridCol>
                <a:gridCol w="1220273">
                  <a:extLst>
                    <a:ext uri="{9D8B030D-6E8A-4147-A177-3AD203B41FA5}">
                      <a16:colId xmlns:a16="http://schemas.microsoft.com/office/drawing/2014/main" val="4233014159"/>
                    </a:ext>
                  </a:extLst>
                </a:gridCol>
                <a:gridCol w="1625600">
                  <a:extLst>
                    <a:ext uri="{9D8B030D-6E8A-4147-A177-3AD203B41FA5}">
                      <a16:colId xmlns:a16="http://schemas.microsoft.com/office/drawing/2014/main" val="2713556456"/>
                    </a:ext>
                  </a:extLst>
                </a:gridCol>
                <a:gridCol w="1625600">
                  <a:extLst>
                    <a:ext uri="{9D8B030D-6E8A-4147-A177-3AD203B41FA5}">
                      <a16:colId xmlns:a16="http://schemas.microsoft.com/office/drawing/2014/main" val="2406426381"/>
                    </a:ext>
                  </a:extLst>
                </a:gridCol>
                <a:gridCol w="1625600">
                  <a:extLst>
                    <a:ext uri="{9D8B030D-6E8A-4147-A177-3AD203B41FA5}">
                      <a16:colId xmlns:a16="http://schemas.microsoft.com/office/drawing/2014/main" val="1965605765"/>
                    </a:ext>
                  </a:extLst>
                </a:gridCol>
              </a:tblGrid>
              <a:tr h="0">
                <a:tc>
                  <a:txBody>
                    <a:bodyPr/>
                    <a:lstStyle/>
                    <a:p>
                      <a:pPr algn="ctr"/>
                      <a:r>
                        <a:rPr lang="en-US" altLang="zh-CN" sz="1400" dirty="0"/>
                        <a:t>timestamp</a:t>
                      </a:r>
                      <a:endParaRPr lang="zh-CN" altLang="en-US" sz="1400" dirty="0"/>
                    </a:p>
                  </a:txBody>
                  <a:tcPr/>
                </a:tc>
                <a:tc>
                  <a:txBody>
                    <a:bodyPr/>
                    <a:lstStyle/>
                    <a:p>
                      <a:pPr algn="ctr"/>
                      <a:r>
                        <a:rPr lang="en-US" altLang="zh-CN" sz="1400" dirty="0"/>
                        <a:t>direction</a:t>
                      </a:r>
                      <a:endParaRPr lang="zh-CN" altLang="en-US" sz="1400" dirty="0"/>
                    </a:p>
                  </a:txBody>
                  <a:tcPr/>
                </a:tc>
                <a:tc>
                  <a:txBody>
                    <a:bodyPr/>
                    <a:lstStyle/>
                    <a:p>
                      <a:pPr algn="ctr"/>
                      <a:r>
                        <a:rPr lang="en-US" altLang="zh-CN" sz="1400" dirty="0"/>
                        <a:t>speed</a:t>
                      </a:r>
                      <a:endParaRPr lang="zh-CN" altLang="en-US" sz="1400" dirty="0"/>
                    </a:p>
                  </a:txBody>
                  <a:tcPr/>
                </a:tc>
                <a:tc>
                  <a:txBody>
                    <a:bodyPr/>
                    <a:lstStyle/>
                    <a:p>
                      <a:pPr algn="ctr"/>
                      <a:r>
                        <a:rPr lang="en-US" altLang="zh-CN" sz="1400" dirty="0"/>
                        <a:t>sensor</a:t>
                      </a:r>
                      <a:endParaRPr lang="zh-CN" altLang="en-US" sz="1400" dirty="0"/>
                    </a:p>
                  </a:txBody>
                  <a:tcPr/>
                </a:tc>
                <a:tc>
                  <a:txBody>
                    <a:bodyPr/>
                    <a:lstStyle/>
                    <a:p>
                      <a:pPr algn="ctr"/>
                      <a:r>
                        <a:rPr lang="en-US" altLang="zh-CN" sz="1400" dirty="0"/>
                        <a:t>city</a:t>
                      </a:r>
                      <a:endParaRPr lang="zh-CN" altLang="en-US" sz="1400" dirty="0"/>
                    </a:p>
                  </a:txBody>
                  <a:tcPr/>
                </a:tc>
                <a:extLst>
                  <a:ext uri="{0D108BD9-81ED-4DB2-BD59-A6C34878D82A}">
                    <a16:rowId xmlns:a16="http://schemas.microsoft.com/office/drawing/2014/main" val="1653573246"/>
                  </a:ext>
                </a:extLst>
              </a:tr>
              <a:tr h="147400">
                <a:tc>
                  <a:txBody>
                    <a:bodyPr/>
                    <a:lstStyle/>
                    <a:p>
                      <a:pPr algn="ctr"/>
                      <a:r>
                        <a:rPr lang="en-US" altLang="zh-CN" sz="1400" dirty="0"/>
                        <a:t>1467627245000</a:t>
                      </a:r>
                      <a:endParaRPr lang="zh-CN" altLang="en-US" sz="1400" dirty="0"/>
                    </a:p>
                  </a:txBody>
                  <a:tcPr/>
                </a:tc>
                <a:tc>
                  <a:txBody>
                    <a:bodyPr/>
                    <a:lstStyle/>
                    <a:p>
                      <a:pPr algn="ctr"/>
                      <a:r>
                        <a:rPr lang="en-US" altLang="zh-CN" sz="1400" dirty="0"/>
                        <a:t>23.4</a:t>
                      </a:r>
                      <a:endParaRPr lang="zh-CN" altLang="en-US" sz="1400" dirty="0"/>
                    </a:p>
                  </a:txBody>
                  <a:tcPr/>
                </a:tc>
                <a:tc>
                  <a:txBody>
                    <a:bodyPr/>
                    <a:lstStyle/>
                    <a:p>
                      <a:pPr algn="ctr"/>
                      <a:r>
                        <a:rPr lang="en-US" altLang="zh-CN" sz="1400" dirty="0"/>
                        <a:t>3.4</a:t>
                      </a:r>
                      <a:endParaRPr lang="zh-CN" altLang="en-US" sz="1400" dirty="0"/>
                    </a:p>
                  </a:txBody>
                  <a:tcPr/>
                </a:tc>
                <a:tc>
                  <a:txBody>
                    <a:bodyPr/>
                    <a:lstStyle/>
                    <a:p>
                      <a:pPr algn="ctr"/>
                      <a:r>
                        <a:rPr lang="en-US" altLang="zh-CN" sz="1400" dirty="0" err="1"/>
                        <a:t>95D8</a:t>
                      </a:r>
                      <a:r>
                        <a:rPr lang="en-US" altLang="zh-CN" sz="1400" dirty="0"/>
                        <a:t>-7913</a:t>
                      </a:r>
                      <a:endParaRPr lang="zh-CN" altLang="en-US" sz="1400" dirty="0"/>
                    </a:p>
                  </a:txBody>
                  <a:tcPr/>
                </a:tc>
                <a:tc>
                  <a:txBody>
                    <a:bodyPr/>
                    <a:lstStyle/>
                    <a:p>
                      <a:pPr algn="ctr"/>
                      <a:r>
                        <a:rPr lang="zh-CN" altLang="en-US" sz="1400" dirty="0"/>
                        <a:t>上海</a:t>
                      </a:r>
                    </a:p>
                  </a:txBody>
                  <a:tcPr/>
                </a:tc>
                <a:extLst>
                  <a:ext uri="{0D108BD9-81ED-4DB2-BD59-A6C34878D82A}">
                    <a16:rowId xmlns:a16="http://schemas.microsoft.com/office/drawing/2014/main" val="125438886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1467627245000</a:t>
                      </a:r>
                      <a:endParaRPr lang="zh-CN" altLang="en-US" sz="1400" dirty="0"/>
                    </a:p>
                  </a:txBody>
                  <a:tcPr/>
                </a:tc>
                <a:tc>
                  <a:txBody>
                    <a:bodyPr/>
                    <a:lstStyle/>
                    <a:p>
                      <a:pPr algn="ctr"/>
                      <a:r>
                        <a:rPr lang="en-US" altLang="zh-CN" sz="1400" dirty="0"/>
                        <a:t>145.1</a:t>
                      </a:r>
                      <a:endParaRPr lang="zh-CN" altLang="en-US" sz="1400" dirty="0"/>
                    </a:p>
                  </a:txBody>
                  <a:tcPr/>
                </a:tc>
                <a:tc>
                  <a:txBody>
                    <a:bodyPr/>
                    <a:lstStyle/>
                    <a:p>
                      <a:pPr algn="ctr"/>
                      <a:r>
                        <a:rPr lang="en-US" altLang="zh-CN" sz="1400" dirty="0"/>
                        <a:t>1.1</a:t>
                      </a:r>
                      <a:endParaRPr lang="zh-CN" altLang="en-US" sz="1400" dirty="0"/>
                    </a:p>
                  </a:txBody>
                  <a:tcPr/>
                </a:tc>
                <a:tc>
                  <a:txBody>
                    <a:bodyPr/>
                    <a:lstStyle/>
                    <a:p>
                      <a:pPr algn="ctr"/>
                      <a:r>
                        <a:rPr lang="en-US" altLang="zh-CN" sz="1400" dirty="0" err="1"/>
                        <a:t>F3CC-20F3</a:t>
                      </a:r>
                      <a:endParaRPr lang="zh-CN" altLang="en-US" sz="1400" dirty="0"/>
                    </a:p>
                  </a:txBody>
                  <a:tcPr/>
                </a:tc>
                <a:tc>
                  <a:txBody>
                    <a:bodyPr/>
                    <a:lstStyle/>
                    <a:p>
                      <a:pPr algn="ctr"/>
                      <a:r>
                        <a:rPr lang="zh-CN" altLang="en-US" sz="1400" dirty="0"/>
                        <a:t>北京</a:t>
                      </a:r>
                    </a:p>
                  </a:txBody>
                  <a:tcPr/>
                </a:tc>
                <a:extLst>
                  <a:ext uri="{0D108BD9-81ED-4DB2-BD59-A6C34878D82A}">
                    <a16:rowId xmlns:a16="http://schemas.microsoft.com/office/drawing/2014/main" val="372895631"/>
                  </a:ext>
                </a:extLst>
              </a:tr>
              <a:tr h="225933">
                <a:tc>
                  <a:txBody>
                    <a:bodyPr/>
                    <a:lstStyle/>
                    <a:p>
                      <a:pPr algn="ctr"/>
                      <a:r>
                        <a:rPr lang="en-US" altLang="zh-CN" sz="1400" dirty="0"/>
                        <a:t>1467627247000</a:t>
                      </a:r>
                      <a:endParaRPr lang="zh-CN" altLang="en-US" sz="1400" dirty="0"/>
                    </a:p>
                  </a:txBody>
                  <a:tcPr/>
                </a:tc>
                <a:tc>
                  <a:txBody>
                    <a:bodyPr/>
                    <a:lstStyle/>
                    <a:p>
                      <a:pPr algn="ctr"/>
                      <a:r>
                        <a:rPr lang="en-US" altLang="zh-CN" sz="1400" dirty="0"/>
                        <a:t>23.2</a:t>
                      </a:r>
                      <a:endParaRPr lang="zh-CN" altLang="en-US" sz="1400" dirty="0"/>
                    </a:p>
                  </a:txBody>
                  <a:tcPr/>
                </a:tc>
                <a:tc>
                  <a:txBody>
                    <a:bodyPr/>
                    <a:lstStyle/>
                    <a:p>
                      <a:pPr algn="ctr"/>
                      <a:r>
                        <a:rPr lang="en-US" altLang="zh-CN" sz="1400" dirty="0"/>
                        <a:t>3.3</a:t>
                      </a:r>
                      <a:endParaRPr lang="zh-CN" altLang="en-US" sz="1400" dirty="0"/>
                    </a:p>
                  </a:txBody>
                  <a:tcPr/>
                </a:tc>
                <a:tc>
                  <a:txBody>
                    <a:bodyPr/>
                    <a:lstStyle/>
                    <a:p>
                      <a:pPr algn="ctr"/>
                      <a:r>
                        <a:rPr lang="en-US" altLang="zh-CN" sz="1400"/>
                        <a:t>95D8-7913</a:t>
                      </a:r>
                      <a:endParaRPr lang="zh-C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上海</a:t>
                      </a:r>
                    </a:p>
                  </a:txBody>
                  <a:tcPr/>
                </a:tc>
                <a:extLst>
                  <a:ext uri="{0D108BD9-81ED-4DB2-BD59-A6C34878D82A}">
                    <a16:rowId xmlns:a16="http://schemas.microsoft.com/office/drawing/2014/main" val="369281380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1467627247000</a:t>
                      </a:r>
                      <a:endParaRPr lang="zh-CN" altLang="en-US" sz="1400" dirty="0"/>
                    </a:p>
                  </a:txBody>
                  <a:tcPr/>
                </a:tc>
                <a:tc>
                  <a:txBody>
                    <a:bodyPr/>
                    <a:lstStyle/>
                    <a:p>
                      <a:pPr algn="ctr"/>
                      <a:r>
                        <a:rPr lang="en-US" altLang="zh-CN" sz="1400" dirty="0"/>
                        <a:t>145.0</a:t>
                      </a:r>
                      <a:endParaRPr lang="zh-CN" altLang="en-US" sz="1400" dirty="0"/>
                    </a:p>
                  </a:txBody>
                  <a:tcPr/>
                </a:tc>
                <a:tc>
                  <a:txBody>
                    <a:bodyPr/>
                    <a:lstStyle/>
                    <a:p>
                      <a:pPr algn="ctr"/>
                      <a:r>
                        <a:rPr lang="en-US" altLang="zh-CN" sz="1400" dirty="0"/>
                        <a:t>1.2</a:t>
                      </a:r>
                      <a:endParaRPr lang="zh-CN" altLang="en-US" sz="1400" dirty="0"/>
                    </a:p>
                  </a:txBody>
                  <a:tcPr/>
                </a:tc>
                <a:tc>
                  <a:txBody>
                    <a:bodyPr/>
                    <a:lstStyle/>
                    <a:p>
                      <a:pPr algn="ctr"/>
                      <a:r>
                        <a:rPr lang="en-US" altLang="zh-CN" sz="1400" dirty="0" err="1"/>
                        <a:t>F3CC-20F3</a:t>
                      </a:r>
                      <a:endParaRPr lang="zh-CN"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北京</a:t>
                      </a:r>
                    </a:p>
                  </a:txBody>
                  <a:tcPr/>
                </a:tc>
                <a:extLst>
                  <a:ext uri="{0D108BD9-81ED-4DB2-BD59-A6C34878D82A}">
                    <a16:rowId xmlns:a16="http://schemas.microsoft.com/office/drawing/2014/main" val="232086596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1467627255000</a:t>
                      </a:r>
                      <a:endParaRPr lang="zh-CN" altLang="en-US" sz="1400" dirty="0"/>
                    </a:p>
                  </a:txBody>
                  <a:tcPr/>
                </a:tc>
                <a:tc>
                  <a:txBody>
                    <a:bodyPr/>
                    <a:lstStyle/>
                    <a:p>
                      <a:pPr algn="ctr"/>
                      <a:r>
                        <a:rPr lang="en-US" altLang="zh-CN" sz="1400" dirty="0"/>
                        <a:t>23.3</a:t>
                      </a:r>
                      <a:endParaRPr lang="zh-CN" altLang="en-US" sz="1400" dirty="0"/>
                    </a:p>
                  </a:txBody>
                  <a:tcPr/>
                </a:tc>
                <a:tc>
                  <a:txBody>
                    <a:bodyPr/>
                    <a:lstStyle/>
                    <a:p>
                      <a:pPr algn="ctr"/>
                      <a:r>
                        <a:rPr lang="en-US" altLang="zh-CN" sz="1400" dirty="0"/>
                        <a:t>3.3</a:t>
                      </a:r>
                      <a:endParaRPr lang="zh-CN" altLang="en-US" sz="1400" dirty="0"/>
                    </a:p>
                  </a:txBody>
                  <a:tcPr/>
                </a:tc>
                <a:tc>
                  <a:txBody>
                    <a:bodyPr/>
                    <a:lstStyle/>
                    <a:p>
                      <a:pPr algn="ctr"/>
                      <a:r>
                        <a:rPr lang="en-US" altLang="zh-CN" sz="1400" dirty="0" err="1"/>
                        <a:t>85D8</a:t>
                      </a:r>
                      <a:r>
                        <a:rPr lang="en-US" altLang="zh-CN" sz="1400" dirty="0"/>
                        <a:t>-7913</a:t>
                      </a:r>
                      <a:endParaRPr lang="zh-CN" altLang="en-US" sz="1400" dirty="0"/>
                    </a:p>
                  </a:txBody>
                  <a:tcPr/>
                </a:tc>
                <a:tc>
                  <a:txBody>
                    <a:bodyPr/>
                    <a:lstStyle/>
                    <a:p>
                      <a:pPr algn="ctr"/>
                      <a:r>
                        <a:rPr lang="zh-CN" altLang="en-US" sz="1400" dirty="0"/>
                        <a:t>上海</a:t>
                      </a:r>
                    </a:p>
                  </a:txBody>
                  <a:tcPr/>
                </a:tc>
                <a:extLst>
                  <a:ext uri="{0D108BD9-81ED-4DB2-BD59-A6C34878D82A}">
                    <a16:rowId xmlns:a16="http://schemas.microsoft.com/office/drawing/2014/main" val="2572001003"/>
                  </a:ext>
                </a:extLst>
              </a:tr>
            </a:tbl>
          </a:graphicData>
        </a:graphic>
      </p:graphicFrame>
      <p:sp>
        <p:nvSpPr>
          <p:cNvPr id="10" name="左大括号 9">
            <a:extLst>
              <a:ext uri="{FF2B5EF4-FFF2-40B4-BE49-F238E27FC236}">
                <a16:creationId xmlns:a16="http://schemas.microsoft.com/office/drawing/2014/main" id="{2823683B-5ADD-B99D-8C5C-2A3C8C134738}"/>
              </a:ext>
            </a:extLst>
          </p:cNvPr>
          <p:cNvSpPr/>
          <p:nvPr/>
        </p:nvSpPr>
        <p:spPr>
          <a:xfrm>
            <a:off x="2586390" y="2115895"/>
            <a:ext cx="172676" cy="14608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76BCCD7-2B7F-4804-3420-727CB6235E9B}"/>
              </a:ext>
            </a:extLst>
          </p:cNvPr>
          <p:cNvSpPr txBox="1"/>
          <p:nvPr/>
        </p:nvSpPr>
        <p:spPr>
          <a:xfrm>
            <a:off x="1801329" y="2715530"/>
            <a:ext cx="862319" cy="261610"/>
          </a:xfrm>
          <a:prstGeom prst="rect">
            <a:avLst/>
          </a:prstGeom>
          <a:noFill/>
        </p:spPr>
        <p:txBody>
          <a:bodyPr wrap="square" rtlCol="0">
            <a:spAutoFit/>
          </a:bodyPr>
          <a:lstStyle/>
          <a:p>
            <a:r>
              <a:rPr lang="en-US" altLang="zh-CN" sz="1100" dirty="0">
                <a:solidFill>
                  <a:schemeClr val="accent1">
                    <a:lumMod val="75000"/>
                  </a:schemeClr>
                </a:solidFill>
                <a:latin typeface="Arial" panose="020B0604020202020204" pitchFamily="34" charset="0"/>
                <a:cs typeface="Arial" panose="020B0604020202020204" pitchFamily="34" charset="0"/>
              </a:rPr>
              <a:t>Data point</a:t>
            </a:r>
            <a:endParaRPr lang="zh-CN" altLang="en-US" sz="1100" dirty="0">
              <a:solidFill>
                <a:schemeClr val="accent1">
                  <a:lumMod val="75000"/>
                </a:schemeClr>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9CFCB207-55CD-CFF0-45A3-59064FAA9C12}"/>
              </a:ext>
            </a:extLst>
          </p:cNvPr>
          <p:cNvSpPr txBox="1"/>
          <p:nvPr/>
        </p:nvSpPr>
        <p:spPr>
          <a:xfrm>
            <a:off x="6426554" y="1461471"/>
            <a:ext cx="1122397" cy="338554"/>
          </a:xfrm>
          <a:prstGeom prst="rect">
            <a:avLst/>
          </a:prstGeom>
          <a:noFill/>
        </p:spPr>
        <p:txBody>
          <a:bodyPr wrap="square" rtlCol="0">
            <a:spAutoFit/>
          </a:bodyPr>
          <a:lstStyle/>
          <a:p>
            <a:r>
              <a:rPr lang="en-US" altLang="zh-CN" sz="1600" dirty="0">
                <a:solidFill>
                  <a:schemeClr val="accent1">
                    <a:lumMod val="75000"/>
                  </a:schemeClr>
                </a:solidFill>
                <a:latin typeface="Arial" panose="020B0604020202020204" pitchFamily="34" charset="0"/>
                <a:cs typeface="Arial" panose="020B0604020202020204" pitchFamily="34" charset="0"/>
              </a:rPr>
              <a:t>Wind</a:t>
            </a:r>
            <a:endParaRPr lang="zh-CN" altLang="en-US" sz="1600" dirty="0">
              <a:solidFill>
                <a:schemeClr val="accent1">
                  <a:lumMod val="75000"/>
                </a:schemeClr>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40C1D704-53A8-0C84-0C46-7B81BDD6BD49}"/>
              </a:ext>
            </a:extLst>
          </p:cNvPr>
          <p:cNvSpPr txBox="1"/>
          <p:nvPr/>
        </p:nvSpPr>
        <p:spPr>
          <a:xfrm>
            <a:off x="4885305" y="1488979"/>
            <a:ext cx="580411" cy="261610"/>
          </a:xfrm>
          <a:prstGeom prst="rect">
            <a:avLst/>
          </a:prstGeom>
          <a:noFill/>
        </p:spPr>
        <p:txBody>
          <a:bodyPr wrap="square" rtlCol="0">
            <a:spAutoFit/>
          </a:bodyPr>
          <a:lstStyle/>
          <a:p>
            <a:r>
              <a:rPr lang="en-US" altLang="zh-CN" sz="1100" dirty="0">
                <a:solidFill>
                  <a:schemeClr val="accent1">
                    <a:lumMod val="75000"/>
                  </a:schemeClr>
                </a:solidFill>
                <a:latin typeface="Arial" panose="020B0604020202020204" pitchFamily="34" charset="0"/>
                <a:cs typeface="Arial" panose="020B0604020202020204" pitchFamily="34" charset="0"/>
              </a:rPr>
              <a:t>metric</a:t>
            </a:r>
            <a:endParaRPr lang="zh-CN" altLang="en-US" sz="1100" dirty="0">
              <a:solidFill>
                <a:schemeClr val="accent1">
                  <a:lumMod val="75000"/>
                </a:schemeClr>
              </a:solidFill>
              <a:latin typeface="Arial" panose="020B0604020202020204" pitchFamily="34" charset="0"/>
              <a:cs typeface="Arial" panose="020B0604020202020204" pitchFamily="34" charset="0"/>
            </a:endParaRPr>
          </a:p>
        </p:txBody>
      </p:sp>
      <p:cxnSp>
        <p:nvCxnSpPr>
          <p:cNvPr id="15" name="直接箭头连接符 14">
            <a:extLst>
              <a:ext uri="{FF2B5EF4-FFF2-40B4-BE49-F238E27FC236}">
                <a16:creationId xmlns:a16="http://schemas.microsoft.com/office/drawing/2014/main" id="{31278EC5-479C-B4B7-2817-5278A6267976}"/>
              </a:ext>
            </a:extLst>
          </p:cNvPr>
          <p:cNvCxnSpPr>
            <a:cxnSpLocks/>
            <a:stCxn id="13" idx="3"/>
            <a:endCxn id="12" idx="1"/>
          </p:cNvCxnSpPr>
          <p:nvPr/>
        </p:nvCxnSpPr>
        <p:spPr>
          <a:xfrm>
            <a:off x="5465716" y="1619784"/>
            <a:ext cx="960838" cy="10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右大括号 15">
            <a:extLst>
              <a:ext uri="{FF2B5EF4-FFF2-40B4-BE49-F238E27FC236}">
                <a16:creationId xmlns:a16="http://schemas.microsoft.com/office/drawing/2014/main" id="{BE438CA6-7932-36B9-C45E-762A07DA7CC2}"/>
              </a:ext>
            </a:extLst>
          </p:cNvPr>
          <p:cNvSpPr/>
          <p:nvPr/>
        </p:nvSpPr>
        <p:spPr>
          <a:xfrm rot="5400000">
            <a:off x="6097953" y="2306662"/>
            <a:ext cx="208183" cy="2790700"/>
          </a:xfrm>
          <a:prstGeom prst="rightBrace">
            <a:avLst>
              <a:gd name="adj1" fmla="val 8333"/>
              <a:gd name="adj2" fmla="val 4930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2C0C7A1-2C84-450B-F882-840C38463F10}"/>
              </a:ext>
            </a:extLst>
          </p:cNvPr>
          <p:cNvSpPr txBox="1"/>
          <p:nvPr/>
        </p:nvSpPr>
        <p:spPr>
          <a:xfrm>
            <a:off x="6041370" y="3774760"/>
            <a:ext cx="475372" cy="261610"/>
          </a:xfrm>
          <a:prstGeom prst="rect">
            <a:avLst/>
          </a:prstGeom>
          <a:noFill/>
        </p:spPr>
        <p:txBody>
          <a:bodyPr wrap="square" rtlCol="0">
            <a:spAutoFit/>
          </a:bodyPr>
          <a:lstStyle/>
          <a:p>
            <a:r>
              <a:rPr lang="en-US" altLang="zh-CN" sz="1100" dirty="0">
                <a:solidFill>
                  <a:schemeClr val="accent1">
                    <a:lumMod val="75000"/>
                  </a:schemeClr>
                </a:solidFill>
                <a:latin typeface="Arial" panose="020B0604020202020204" pitchFamily="34" charset="0"/>
                <a:cs typeface="Arial" panose="020B0604020202020204" pitchFamily="34" charset="0"/>
              </a:rPr>
              <a:t>field</a:t>
            </a:r>
            <a:endParaRPr lang="zh-CN" altLang="en-US" sz="1100" dirty="0">
              <a:solidFill>
                <a:schemeClr val="accent1">
                  <a:lumMod val="75000"/>
                </a:schemeClr>
              </a:solidFill>
              <a:latin typeface="Arial" panose="020B0604020202020204" pitchFamily="34" charset="0"/>
              <a:cs typeface="Arial" panose="020B0604020202020204" pitchFamily="34" charset="0"/>
            </a:endParaRPr>
          </a:p>
        </p:txBody>
      </p:sp>
      <p:sp>
        <p:nvSpPr>
          <p:cNvPr id="18" name="右大括号 17">
            <a:extLst>
              <a:ext uri="{FF2B5EF4-FFF2-40B4-BE49-F238E27FC236}">
                <a16:creationId xmlns:a16="http://schemas.microsoft.com/office/drawing/2014/main" id="{8B74F283-0275-E435-E39B-952E3552315B}"/>
              </a:ext>
            </a:extLst>
          </p:cNvPr>
          <p:cNvSpPr/>
          <p:nvPr/>
        </p:nvSpPr>
        <p:spPr>
          <a:xfrm rot="5400000">
            <a:off x="9238977" y="2296108"/>
            <a:ext cx="208183" cy="2790700"/>
          </a:xfrm>
          <a:prstGeom prst="rightBrace">
            <a:avLst>
              <a:gd name="adj1" fmla="val 8333"/>
              <a:gd name="adj2" fmla="val 4930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5BBC9D6-3111-51EA-B8B7-DE8C54B4E21B}"/>
              </a:ext>
            </a:extLst>
          </p:cNvPr>
          <p:cNvSpPr txBox="1"/>
          <p:nvPr/>
        </p:nvSpPr>
        <p:spPr>
          <a:xfrm>
            <a:off x="9190310" y="3750823"/>
            <a:ext cx="390264" cy="261610"/>
          </a:xfrm>
          <a:prstGeom prst="rect">
            <a:avLst/>
          </a:prstGeom>
          <a:noFill/>
        </p:spPr>
        <p:txBody>
          <a:bodyPr wrap="square" rtlCol="0">
            <a:spAutoFit/>
          </a:bodyPr>
          <a:lstStyle/>
          <a:p>
            <a:r>
              <a:rPr lang="en-US" altLang="zh-CN" sz="1100" dirty="0">
                <a:solidFill>
                  <a:schemeClr val="accent1">
                    <a:lumMod val="75000"/>
                  </a:schemeClr>
                </a:solidFill>
                <a:latin typeface="Arial" panose="020B0604020202020204" pitchFamily="34" charset="0"/>
                <a:cs typeface="Arial" panose="020B0604020202020204" pitchFamily="34" charset="0"/>
              </a:rPr>
              <a:t>tag</a:t>
            </a:r>
            <a:endParaRPr lang="zh-CN" altLang="en-US" sz="1100" dirty="0">
              <a:solidFill>
                <a:schemeClr val="accent1">
                  <a:lumMod val="75000"/>
                </a:schemeClr>
              </a:solidFill>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1EE0F3B8-9972-F114-CCD6-A8A8E55378A2}"/>
              </a:ext>
            </a:extLst>
          </p:cNvPr>
          <p:cNvSpPr txBox="1"/>
          <p:nvPr/>
        </p:nvSpPr>
        <p:spPr>
          <a:xfrm>
            <a:off x="237726" y="3821087"/>
            <a:ext cx="11846502" cy="677108"/>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000" b="1" dirty="0">
                <a:latin typeface="Arial" panose="020B0604020202020204" pitchFamily="34" charset="0"/>
                <a:cs typeface="Arial" panose="020B0604020202020204" pitchFamily="34" charset="0"/>
              </a:rPr>
              <a:t>Trend &amp; Big data</a:t>
            </a:r>
            <a:r>
              <a:rPr lang="en-US" altLang="zh-CN" sz="2000" dirty="0">
                <a:latin typeface="Saira SemiCondensed" panose="00000506000000000000" pitchFamily="2" charset="0"/>
              </a:rPr>
              <a:t>:</a:t>
            </a:r>
            <a:r>
              <a:rPr lang="zh-CN" altLang="en-US" sz="2000" dirty="0">
                <a:latin typeface="Saira SemiCondensed" panose="00000506000000000000" pitchFamily="2" charset="0"/>
              </a:rPr>
              <a:t> </a:t>
            </a:r>
            <a:r>
              <a:rPr lang="en-US" altLang="zh-CN" dirty="0">
                <a:latin typeface="Saira SemiCondensed" panose="00000506000000000000" pitchFamily="2" charset="0"/>
              </a:rPr>
              <a:t>Time series databases are becoming more and more popular, but the demand for data storage is becoming more and more serious.</a:t>
            </a:r>
            <a:endParaRPr lang="zh-CN" altLang="en-US" sz="2000" dirty="0">
              <a:latin typeface="Saira SemiCondensed" panose="00000506000000000000" pitchFamily="2" charset="0"/>
            </a:endParaRPr>
          </a:p>
        </p:txBody>
      </p:sp>
      <p:sp>
        <p:nvSpPr>
          <p:cNvPr id="31" name="文本框 30">
            <a:extLst>
              <a:ext uri="{FF2B5EF4-FFF2-40B4-BE49-F238E27FC236}">
                <a16:creationId xmlns:a16="http://schemas.microsoft.com/office/drawing/2014/main" id="{960022FD-4F9A-3933-7F00-32F1D14BBC1C}"/>
              </a:ext>
            </a:extLst>
          </p:cNvPr>
          <p:cNvSpPr txBox="1"/>
          <p:nvPr/>
        </p:nvSpPr>
        <p:spPr>
          <a:xfrm>
            <a:off x="350144" y="5760009"/>
            <a:ext cx="11513510" cy="646331"/>
          </a:xfrm>
          <a:prstGeom prst="rect">
            <a:avLst/>
          </a:prstGeom>
          <a:noFill/>
        </p:spPr>
        <p:txBody>
          <a:bodyPr wrap="square">
            <a:spAutoFit/>
          </a:bodyPr>
          <a:lstStyle/>
          <a:p>
            <a:pPr marL="285750" indent="-285750">
              <a:buFont typeface="Wingdings" panose="05000000000000000000" pitchFamily="2" charset="2"/>
              <a:buChar char="Ø"/>
            </a:pPr>
            <a:r>
              <a:rPr lang="en-US" altLang="zh-CN" b="1" i="0" dirty="0">
                <a:solidFill>
                  <a:srgbClr val="FF0000"/>
                </a:solidFill>
                <a:effectLst/>
                <a:latin typeface="Arial" panose="020B0604020202020204" pitchFamily="34" charset="0"/>
              </a:rPr>
              <a:t>An effective storage management strategy </a:t>
            </a:r>
            <a:r>
              <a:rPr lang="en-US" altLang="zh-CN" b="1" i="0" dirty="0">
                <a:solidFill>
                  <a:srgbClr val="000000"/>
                </a:solidFill>
                <a:effectLst/>
                <a:latin typeface="Arial" panose="020B0604020202020204" pitchFamily="34" charset="0"/>
              </a:rPr>
              <a:t>that can constrain the storage space is desirable and important for time-series databases. </a:t>
            </a:r>
            <a:endParaRPr lang="zh-CN" altLang="en-US" b="1" dirty="0"/>
          </a:p>
        </p:txBody>
      </p:sp>
      <p:sp>
        <p:nvSpPr>
          <p:cNvPr id="33" name="文本框 32">
            <a:extLst>
              <a:ext uri="{FF2B5EF4-FFF2-40B4-BE49-F238E27FC236}">
                <a16:creationId xmlns:a16="http://schemas.microsoft.com/office/drawing/2014/main" id="{57F7A3FF-E619-A466-9FC2-BDE77D326EE9}"/>
              </a:ext>
            </a:extLst>
          </p:cNvPr>
          <p:cNvSpPr txBox="1"/>
          <p:nvPr/>
        </p:nvSpPr>
        <p:spPr>
          <a:xfrm>
            <a:off x="2586390" y="4606253"/>
            <a:ext cx="9022173" cy="923330"/>
          </a:xfrm>
          <a:prstGeom prst="rect">
            <a:avLst/>
          </a:prstGeom>
          <a:noFill/>
        </p:spPr>
        <p:txBody>
          <a:bodyPr wrap="square">
            <a:spAutoFit/>
          </a:bodyPr>
          <a:lstStyle/>
          <a:p>
            <a:pPr lvl="1"/>
            <a:r>
              <a:rPr lang="en-US" altLang="zh-CN" sz="1800" dirty="0">
                <a:latin typeface="Saira SemiCondensed" panose="00000506000000000000" pitchFamily="2" charset="0"/>
              </a:rPr>
              <a:t>• </a:t>
            </a:r>
            <a:r>
              <a:rPr lang="en-US" altLang="zh-CN" b="0" i="0" dirty="0">
                <a:solidFill>
                  <a:srgbClr val="000000"/>
                </a:solidFill>
                <a:effectLst/>
                <a:latin typeface="Arial" panose="020B0604020202020204" pitchFamily="34" charset="0"/>
              </a:rPr>
              <a:t>balance between data volume and storage cost</a:t>
            </a:r>
          </a:p>
          <a:p>
            <a:pPr lvl="1"/>
            <a:r>
              <a:rPr lang="en-US" altLang="zh-CN" sz="1800" dirty="0">
                <a:latin typeface="Saira SemiCondensed" panose="00000506000000000000" pitchFamily="2" charset="0"/>
              </a:rPr>
              <a:t>• </a:t>
            </a:r>
            <a:r>
              <a:rPr lang="en-US" altLang="zh-CN" sz="1800" dirty="0">
                <a:solidFill>
                  <a:srgbClr val="FF0000"/>
                </a:solidFill>
                <a:latin typeface="Saira SemiCondensed" panose="00000506000000000000" pitchFamily="2" charset="0"/>
              </a:rPr>
              <a:t>storage space is restricted in some specific deployments </a:t>
            </a:r>
          </a:p>
          <a:p>
            <a:pPr lvl="1"/>
            <a:r>
              <a:rPr lang="en-US" altLang="zh-CN" sz="1800" dirty="0">
                <a:latin typeface="Saira SemiCondensed" panose="00000506000000000000" pitchFamily="2" charset="0"/>
              </a:rPr>
              <a:t>• </a:t>
            </a:r>
            <a:r>
              <a:rPr lang="en-US" altLang="zh-CN" sz="1800" dirty="0">
                <a:solidFill>
                  <a:schemeClr val="accent1"/>
                </a:solidFill>
                <a:latin typeface="Saira SemiCondensed" panose="00000506000000000000" pitchFamily="2" charset="0"/>
              </a:rPr>
              <a:t>Data compression is demanded for reducing data in both transmission and storage</a:t>
            </a:r>
            <a:endParaRPr lang="zh-CN" altLang="en-US" sz="1800" dirty="0">
              <a:solidFill>
                <a:schemeClr val="accent1"/>
              </a:solidFill>
              <a:latin typeface="Saira SemiCondensed" panose="00000506000000000000" pitchFamily="2" charset="0"/>
            </a:endParaRPr>
          </a:p>
        </p:txBody>
      </p:sp>
    </p:spTree>
    <p:extLst>
      <p:ext uri="{BB962C8B-B14F-4D97-AF65-F5344CB8AC3E}">
        <p14:creationId xmlns:p14="http://schemas.microsoft.com/office/powerpoint/2010/main" val="392104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7127DD1-C25A-446E-9C9D-70BA7D1CD25D}"/>
              </a:ext>
            </a:extLst>
          </p:cNvPr>
          <p:cNvSpPr txBox="1"/>
          <p:nvPr/>
        </p:nvSpPr>
        <p:spPr>
          <a:xfrm>
            <a:off x="107772" y="139087"/>
            <a:ext cx="3565415" cy="830997"/>
          </a:xfrm>
          <a:prstGeom prst="rect">
            <a:avLst/>
          </a:prstGeom>
          <a:noFill/>
        </p:spPr>
        <p:txBody>
          <a:bodyPr wrap="square">
            <a:spAutoFit/>
          </a:bodyPr>
          <a:lstStyle/>
          <a:p>
            <a:pPr algn="ctr"/>
            <a:r>
              <a:rPr lang="en-US" altLang="zh-CN" sz="4800" b="1" dirty="0">
                <a:solidFill>
                  <a:schemeClr val="accent1">
                    <a:lumMod val="75000"/>
                  </a:schemeClr>
                </a:solidFill>
                <a:latin typeface="Saira SemiCondensed" panose="00000506000000000000" pitchFamily="2" charset="0"/>
                <a:ea typeface="+mj-ea"/>
                <a:cs typeface="+mj-cs"/>
              </a:rPr>
              <a:t>Background</a:t>
            </a:r>
            <a:endParaRPr lang="zh-CN" altLang="en-US" sz="4800" b="1" dirty="0">
              <a:solidFill>
                <a:schemeClr val="accent1">
                  <a:lumMod val="75000"/>
                </a:schemeClr>
              </a:solidFill>
              <a:latin typeface="Saira SemiCondensed" panose="00000506000000000000" pitchFamily="2" charset="0"/>
              <a:ea typeface="+mj-ea"/>
              <a:cs typeface="+mj-cs"/>
            </a:endParaRPr>
          </a:p>
        </p:txBody>
      </p:sp>
      <p:sp>
        <p:nvSpPr>
          <p:cNvPr id="8" name="文本框 7">
            <a:extLst>
              <a:ext uri="{FF2B5EF4-FFF2-40B4-BE49-F238E27FC236}">
                <a16:creationId xmlns:a16="http://schemas.microsoft.com/office/drawing/2014/main" id="{BB22763E-090B-9C72-0A18-0F334DFFA3C4}"/>
              </a:ext>
            </a:extLst>
          </p:cNvPr>
          <p:cNvSpPr txBox="1"/>
          <p:nvPr/>
        </p:nvSpPr>
        <p:spPr>
          <a:xfrm>
            <a:off x="92530" y="935837"/>
            <a:ext cx="3565415" cy="40011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000" b="1" dirty="0">
                <a:latin typeface="Arial" panose="020B0604020202020204" pitchFamily="34" charset="0"/>
                <a:cs typeface="Arial" panose="020B0604020202020204" pitchFamily="34" charset="0"/>
              </a:rPr>
              <a:t>Lossless Compression</a:t>
            </a:r>
            <a:r>
              <a:rPr lang="en-US" altLang="zh-CN" sz="2000" dirty="0">
                <a:latin typeface="Saira SemiCondensed" panose="00000506000000000000" pitchFamily="2" charset="0"/>
              </a:rPr>
              <a:t>:</a:t>
            </a:r>
            <a:endParaRPr lang="zh-CN" altLang="en-US" sz="2000" dirty="0">
              <a:latin typeface="Saira SemiCondensed" panose="00000506000000000000" pitchFamily="2" charset="0"/>
            </a:endParaRPr>
          </a:p>
        </p:txBody>
      </p:sp>
      <p:sp>
        <p:nvSpPr>
          <p:cNvPr id="24" name="文本框 23">
            <a:extLst>
              <a:ext uri="{FF2B5EF4-FFF2-40B4-BE49-F238E27FC236}">
                <a16:creationId xmlns:a16="http://schemas.microsoft.com/office/drawing/2014/main" id="{1EE0F3B8-9972-F114-CCD6-A8A8E55378A2}"/>
              </a:ext>
            </a:extLst>
          </p:cNvPr>
          <p:cNvSpPr txBox="1"/>
          <p:nvPr/>
        </p:nvSpPr>
        <p:spPr>
          <a:xfrm>
            <a:off x="233800" y="3811231"/>
            <a:ext cx="3357083" cy="400110"/>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000" b="1" dirty="0">
                <a:latin typeface="Arial" panose="020B0604020202020204" pitchFamily="34" charset="0"/>
                <a:cs typeface="Arial" panose="020B0604020202020204" pitchFamily="34" charset="0"/>
              </a:rPr>
              <a:t>Lossy compression</a:t>
            </a:r>
            <a:r>
              <a:rPr lang="en-US" altLang="zh-CN" sz="2000" dirty="0">
                <a:latin typeface="Saira SemiCondensed" panose="00000506000000000000" pitchFamily="2" charset="0"/>
              </a:rPr>
              <a:t>:</a:t>
            </a:r>
            <a:endParaRPr lang="zh-CN" altLang="en-US" sz="2000" dirty="0">
              <a:latin typeface="Saira SemiCondensed" panose="00000506000000000000" pitchFamily="2" charset="0"/>
            </a:endParaRPr>
          </a:p>
        </p:txBody>
      </p:sp>
      <p:sp>
        <p:nvSpPr>
          <p:cNvPr id="2" name="文本框 1">
            <a:extLst>
              <a:ext uri="{FF2B5EF4-FFF2-40B4-BE49-F238E27FC236}">
                <a16:creationId xmlns:a16="http://schemas.microsoft.com/office/drawing/2014/main" id="{408C33EB-5946-B797-022C-1B97D157776B}"/>
              </a:ext>
            </a:extLst>
          </p:cNvPr>
          <p:cNvSpPr txBox="1"/>
          <p:nvPr/>
        </p:nvSpPr>
        <p:spPr>
          <a:xfrm>
            <a:off x="101599" y="1322099"/>
            <a:ext cx="11846502" cy="1200329"/>
          </a:xfrm>
          <a:prstGeom prst="rect">
            <a:avLst/>
          </a:prstGeom>
          <a:noFill/>
        </p:spPr>
        <p:txBody>
          <a:bodyPr wrap="square">
            <a:spAutoFit/>
          </a:bodyPr>
          <a:lstStyle/>
          <a:p>
            <a:pPr lvl="1"/>
            <a:r>
              <a:rPr lang="en-US" altLang="zh-CN" sz="1800" dirty="0">
                <a:latin typeface="Saira SemiCondensed" panose="00000506000000000000" pitchFamily="2" charset="0"/>
              </a:rPr>
              <a:t>• </a:t>
            </a:r>
            <a:r>
              <a:rPr lang="en-US" altLang="zh-CN" sz="1800" dirty="0">
                <a:solidFill>
                  <a:srgbClr val="FF0000"/>
                </a:solidFill>
                <a:latin typeface="Arial" panose="020B0604020202020204" pitchFamily="34" charset="0"/>
              </a:rPr>
              <a:t>T</a:t>
            </a:r>
            <a:r>
              <a:rPr lang="en-US" altLang="zh-CN" b="0" i="0" dirty="0">
                <a:solidFill>
                  <a:srgbClr val="FF0000"/>
                </a:solidFill>
                <a:effectLst/>
                <a:latin typeface="Arial" panose="020B0604020202020204" pitchFamily="34" charset="0"/>
              </a:rPr>
              <a:t>he original data can be completely recovered without any distortion </a:t>
            </a:r>
          </a:p>
          <a:p>
            <a:pPr lvl="1"/>
            <a:r>
              <a:rPr lang="en-US" altLang="zh-CN" sz="1800" dirty="0">
                <a:latin typeface="Saira SemiCondensed" panose="00000506000000000000" pitchFamily="2" charset="0"/>
              </a:rPr>
              <a:t>• Lower upper limit of achievable compression ratio </a:t>
            </a:r>
          </a:p>
          <a:p>
            <a:pPr lvl="1"/>
            <a:r>
              <a:rPr lang="en-US" altLang="zh-CN" sz="1800" dirty="0">
                <a:latin typeface="Saira SemiCondensed" panose="00000506000000000000" pitchFamily="2" charset="0"/>
              </a:rPr>
              <a:t>• </a:t>
            </a:r>
            <a:r>
              <a:rPr lang="en-US" altLang="zh-CN" dirty="0">
                <a:solidFill>
                  <a:schemeClr val="accent1"/>
                </a:solidFill>
                <a:latin typeface="Saira SemiCondensed" panose="00000506000000000000" pitchFamily="2" charset="0"/>
              </a:rPr>
              <a:t>T</a:t>
            </a:r>
            <a:r>
              <a:rPr lang="en-US" altLang="zh-CN" sz="1800" dirty="0">
                <a:solidFill>
                  <a:schemeClr val="accent1"/>
                </a:solidFill>
                <a:latin typeface="Saira SemiCondensed" panose="00000506000000000000" pitchFamily="2" charset="0"/>
              </a:rPr>
              <a:t>ime series databases commonly control storage consumption by directly discarding data older than a given time or exceeding a storage threshold.</a:t>
            </a:r>
            <a:r>
              <a:rPr lang="zh-CN" altLang="en-US" dirty="0">
                <a:solidFill>
                  <a:schemeClr val="accent1"/>
                </a:solidFill>
                <a:latin typeface="Saira SemiCondensed" panose="00000506000000000000" pitchFamily="2" charset="0"/>
              </a:rPr>
              <a:t>（</a:t>
            </a:r>
            <a:r>
              <a:rPr lang="en-US" altLang="zh-CN" dirty="0">
                <a:solidFill>
                  <a:schemeClr val="accent1"/>
                </a:solidFill>
                <a:latin typeface="Saira SemiCondensed" panose="00000506000000000000" pitchFamily="2" charset="0"/>
              </a:rPr>
              <a:t>Short data time span</a:t>
            </a:r>
            <a:r>
              <a:rPr lang="zh-CN" altLang="en-US" sz="1800" dirty="0">
                <a:solidFill>
                  <a:schemeClr val="accent1"/>
                </a:solidFill>
                <a:latin typeface="Saira SemiCondensed" panose="00000506000000000000" pitchFamily="2" charset="0"/>
              </a:rPr>
              <a:t>）</a:t>
            </a:r>
          </a:p>
        </p:txBody>
      </p:sp>
      <p:sp>
        <p:nvSpPr>
          <p:cNvPr id="5" name="矩形 4">
            <a:extLst>
              <a:ext uri="{FF2B5EF4-FFF2-40B4-BE49-F238E27FC236}">
                <a16:creationId xmlns:a16="http://schemas.microsoft.com/office/drawing/2014/main" id="{10D49442-F560-D3C1-A00E-E3628FFAF90E}"/>
              </a:ext>
            </a:extLst>
          </p:cNvPr>
          <p:cNvSpPr/>
          <p:nvPr/>
        </p:nvSpPr>
        <p:spPr>
          <a:xfrm>
            <a:off x="1683596" y="2822430"/>
            <a:ext cx="2888405" cy="25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325480-F72A-6475-42FA-4DBE431D34BF}"/>
              </a:ext>
            </a:extLst>
          </p:cNvPr>
          <p:cNvSpPr/>
          <p:nvPr/>
        </p:nvSpPr>
        <p:spPr>
          <a:xfrm>
            <a:off x="5415759" y="2799834"/>
            <a:ext cx="2170229" cy="29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直接箭头连接符 13">
            <a:extLst>
              <a:ext uri="{FF2B5EF4-FFF2-40B4-BE49-F238E27FC236}">
                <a16:creationId xmlns:a16="http://schemas.microsoft.com/office/drawing/2014/main" id="{44F6C7F3-542D-BE4F-B8DC-C957B1C3F787}"/>
              </a:ext>
            </a:extLst>
          </p:cNvPr>
          <p:cNvCxnSpPr>
            <a:cxnSpLocks/>
            <a:stCxn id="5" idx="3"/>
            <a:endCxn id="6" idx="1"/>
          </p:cNvCxnSpPr>
          <p:nvPr/>
        </p:nvCxnSpPr>
        <p:spPr>
          <a:xfrm flipV="1">
            <a:off x="4572001" y="2946511"/>
            <a:ext cx="843758" cy="4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FD0EC35F-DB21-EEB9-2DB7-CA03F1375EA1}"/>
              </a:ext>
            </a:extLst>
          </p:cNvPr>
          <p:cNvSpPr/>
          <p:nvPr/>
        </p:nvSpPr>
        <p:spPr>
          <a:xfrm>
            <a:off x="8574299" y="2799834"/>
            <a:ext cx="3056504" cy="29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箭头连接符 28">
            <a:extLst>
              <a:ext uri="{FF2B5EF4-FFF2-40B4-BE49-F238E27FC236}">
                <a16:creationId xmlns:a16="http://schemas.microsoft.com/office/drawing/2014/main" id="{8EFC1B59-3DC1-C64B-C4D4-2A19DE80229A}"/>
              </a:ext>
            </a:extLst>
          </p:cNvPr>
          <p:cNvCxnSpPr>
            <a:cxnSpLocks/>
            <a:endCxn id="27" idx="1"/>
          </p:cNvCxnSpPr>
          <p:nvPr/>
        </p:nvCxnSpPr>
        <p:spPr>
          <a:xfrm>
            <a:off x="7629158" y="2946511"/>
            <a:ext cx="945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92AEFFAD-44B2-A2B8-2444-6EE9EA91B890}"/>
              </a:ext>
            </a:extLst>
          </p:cNvPr>
          <p:cNvSpPr/>
          <p:nvPr/>
        </p:nvSpPr>
        <p:spPr>
          <a:xfrm>
            <a:off x="1294420" y="3295018"/>
            <a:ext cx="3277581" cy="25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DA2EF12E-BA8D-0D51-BAB1-7568155B7B3E}"/>
              </a:ext>
            </a:extLst>
          </p:cNvPr>
          <p:cNvSpPr/>
          <p:nvPr/>
        </p:nvSpPr>
        <p:spPr>
          <a:xfrm>
            <a:off x="4183479" y="3295018"/>
            <a:ext cx="388522" cy="2580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6DDB9F20-8167-FA81-25CE-EF83A482BC6C}"/>
              </a:ext>
            </a:extLst>
          </p:cNvPr>
          <p:cNvSpPr/>
          <p:nvPr/>
        </p:nvSpPr>
        <p:spPr>
          <a:xfrm>
            <a:off x="5415759" y="3272423"/>
            <a:ext cx="2170229" cy="29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 name="直接箭头连接符 34">
            <a:extLst>
              <a:ext uri="{FF2B5EF4-FFF2-40B4-BE49-F238E27FC236}">
                <a16:creationId xmlns:a16="http://schemas.microsoft.com/office/drawing/2014/main" id="{0EEBDFF3-213A-ED3B-8A71-88F4F36FB7DD}"/>
              </a:ext>
            </a:extLst>
          </p:cNvPr>
          <p:cNvCxnSpPr>
            <a:stCxn id="31" idx="3"/>
            <a:endCxn id="33" idx="1"/>
          </p:cNvCxnSpPr>
          <p:nvPr/>
        </p:nvCxnSpPr>
        <p:spPr>
          <a:xfrm flipV="1">
            <a:off x="4572001" y="3419100"/>
            <a:ext cx="843758" cy="4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EE4CFA08-6690-C3E9-0CF7-015A6242332A}"/>
              </a:ext>
            </a:extLst>
          </p:cNvPr>
          <p:cNvCxnSpPr>
            <a:cxnSpLocks/>
          </p:cNvCxnSpPr>
          <p:nvPr/>
        </p:nvCxnSpPr>
        <p:spPr>
          <a:xfrm>
            <a:off x="1683596" y="3076671"/>
            <a:ext cx="0" cy="47638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C34761A8-60BD-42A0-2D58-9E2FA6A681DB}"/>
              </a:ext>
            </a:extLst>
          </p:cNvPr>
          <p:cNvSpPr txBox="1"/>
          <p:nvPr/>
        </p:nvSpPr>
        <p:spPr>
          <a:xfrm>
            <a:off x="1349885" y="3088523"/>
            <a:ext cx="596517" cy="200055"/>
          </a:xfrm>
          <a:prstGeom prst="rect">
            <a:avLst/>
          </a:prstGeom>
          <a:noFill/>
        </p:spPr>
        <p:txBody>
          <a:bodyPr wrap="square">
            <a:spAutoFit/>
          </a:bodyPr>
          <a:lstStyle/>
          <a:p>
            <a:r>
              <a:rPr lang="en-US" altLang="zh-CN" sz="700" b="0" i="0" dirty="0">
                <a:solidFill>
                  <a:srgbClr val="FF0000"/>
                </a:solidFill>
                <a:effectLst/>
                <a:latin typeface="Arial" panose="020B0604020202020204" pitchFamily="34" charset="0"/>
              </a:rPr>
              <a:t>loss</a:t>
            </a:r>
            <a:endParaRPr lang="zh-CN" altLang="en-US" sz="1200" dirty="0">
              <a:solidFill>
                <a:srgbClr val="FF0000"/>
              </a:solidFill>
            </a:endParaRPr>
          </a:p>
        </p:txBody>
      </p:sp>
      <p:sp>
        <p:nvSpPr>
          <p:cNvPr id="42" name="矩形 41">
            <a:extLst>
              <a:ext uri="{FF2B5EF4-FFF2-40B4-BE49-F238E27FC236}">
                <a16:creationId xmlns:a16="http://schemas.microsoft.com/office/drawing/2014/main" id="{44A1EA11-AE42-EFDA-505A-C880E1D5BA59}"/>
              </a:ext>
            </a:extLst>
          </p:cNvPr>
          <p:cNvSpPr/>
          <p:nvPr/>
        </p:nvSpPr>
        <p:spPr>
          <a:xfrm>
            <a:off x="1294420" y="3295018"/>
            <a:ext cx="388522" cy="25803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CC1BB6C0-BAC9-ED9D-A72C-B9BE6E4F6D8F}"/>
              </a:ext>
            </a:extLst>
          </p:cNvPr>
          <p:cNvSpPr/>
          <p:nvPr/>
        </p:nvSpPr>
        <p:spPr>
          <a:xfrm>
            <a:off x="7385841" y="3271789"/>
            <a:ext cx="200147" cy="29335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F416D40D-1604-6E75-BB7C-67CCF6426C85}"/>
              </a:ext>
            </a:extLst>
          </p:cNvPr>
          <p:cNvSpPr/>
          <p:nvPr/>
        </p:nvSpPr>
        <p:spPr>
          <a:xfrm>
            <a:off x="8581823" y="3271789"/>
            <a:ext cx="3056504" cy="29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0567ED01-AB56-EBF2-AB44-41768EBD56C7}"/>
              </a:ext>
            </a:extLst>
          </p:cNvPr>
          <p:cNvSpPr/>
          <p:nvPr/>
        </p:nvSpPr>
        <p:spPr>
          <a:xfrm>
            <a:off x="11248165" y="3271789"/>
            <a:ext cx="388522" cy="29335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F4154EA1-B345-43BC-88FF-E11214A0928E}"/>
              </a:ext>
            </a:extLst>
          </p:cNvPr>
          <p:cNvCxnSpPr>
            <a:stCxn id="43" idx="3"/>
            <a:endCxn id="44" idx="1"/>
          </p:cNvCxnSpPr>
          <p:nvPr/>
        </p:nvCxnSpPr>
        <p:spPr>
          <a:xfrm>
            <a:off x="7585988" y="3418466"/>
            <a:ext cx="995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D7E9619B-2F2B-C7FB-87FD-1C78701A1FD0}"/>
              </a:ext>
            </a:extLst>
          </p:cNvPr>
          <p:cNvSpPr txBox="1"/>
          <p:nvPr/>
        </p:nvSpPr>
        <p:spPr>
          <a:xfrm>
            <a:off x="1549508" y="2560839"/>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endParaRPr lang="zh-CN" altLang="en-US" sz="1200" dirty="0">
              <a:latin typeface="Arial" panose="020B0604020202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1D58288D-07DA-EAB1-897E-19072AA3132B}"/>
              </a:ext>
            </a:extLst>
          </p:cNvPr>
          <p:cNvSpPr txBox="1"/>
          <p:nvPr/>
        </p:nvSpPr>
        <p:spPr>
          <a:xfrm>
            <a:off x="4418159" y="2545606"/>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t1</a:t>
            </a:r>
            <a:endParaRPr lang="zh-CN" altLang="en-US" sz="1200" dirty="0">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25A8FA24-1544-DB8D-F380-0C199FA8F3EA}"/>
              </a:ext>
            </a:extLst>
          </p:cNvPr>
          <p:cNvSpPr txBox="1"/>
          <p:nvPr/>
        </p:nvSpPr>
        <p:spPr>
          <a:xfrm>
            <a:off x="233800" y="4184551"/>
            <a:ext cx="11846502" cy="923330"/>
          </a:xfrm>
          <a:prstGeom prst="rect">
            <a:avLst/>
          </a:prstGeom>
          <a:noFill/>
        </p:spPr>
        <p:txBody>
          <a:bodyPr wrap="square">
            <a:spAutoFit/>
          </a:bodyPr>
          <a:lstStyle/>
          <a:p>
            <a:pPr lvl="1"/>
            <a:r>
              <a:rPr lang="en-US" altLang="zh-CN" sz="1800" dirty="0">
                <a:latin typeface="Saira SemiCondensed" panose="00000506000000000000" pitchFamily="2" charset="0"/>
              </a:rPr>
              <a:t>• </a:t>
            </a:r>
            <a:r>
              <a:rPr lang="en-US" altLang="zh-CN" b="0" i="0" dirty="0">
                <a:effectLst/>
                <a:latin typeface="Arial" panose="020B0604020202020204" pitchFamily="34" charset="0"/>
              </a:rPr>
              <a:t>Decompression can only restore partial data</a:t>
            </a:r>
          </a:p>
          <a:p>
            <a:pPr lvl="1"/>
            <a:r>
              <a:rPr lang="en-US" altLang="zh-CN" sz="1800" dirty="0">
                <a:latin typeface="Saira SemiCondensed" panose="00000506000000000000" pitchFamily="2" charset="0"/>
              </a:rPr>
              <a:t>• </a:t>
            </a:r>
            <a:r>
              <a:rPr lang="en-US" altLang="zh-CN" sz="1800" dirty="0">
                <a:solidFill>
                  <a:srgbClr val="FF0000"/>
                </a:solidFill>
                <a:latin typeface="Saira SemiCondensed" panose="00000506000000000000" pitchFamily="2" charset="0"/>
              </a:rPr>
              <a:t>Higher upper limit of achievable compression ratio</a:t>
            </a:r>
            <a:r>
              <a:rPr lang="en-US" altLang="zh-CN" dirty="0">
                <a:solidFill>
                  <a:srgbClr val="FF0000"/>
                </a:solidFill>
                <a:latin typeface="Saira SemiCondensed" panose="00000506000000000000" pitchFamily="2" charset="0"/>
              </a:rPr>
              <a:t>.</a:t>
            </a:r>
            <a:r>
              <a:rPr lang="en-US" altLang="zh-CN" sz="1800" dirty="0">
                <a:solidFill>
                  <a:srgbClr val="FF0000"/>
                </a:solidFill>
                <a:latin typeface="Saira SemiCondensed" panose="00000506000000000000" pitchFamily="2" charset="0"/>
              </a:rPr>
              <a:t> </a:t>
            </a:r>
          </a:p>
          <a:p>
            <a:pPr lvl="1"/>
            <a:r>
              <a:rPr lang="en-US" altLang="zh-CN" sz="1800" dirty="0">
                <a:latin typeface="Saira SemiCondensed" panose="00000506000000000000" pitchFamily="2" charset="0"/>
              </a:rPr>
              <a:t>• </a:t>
            </a:r>
            <a:r>
              <a:rPr lang="en-US" altLang="zh-CN" sz="1800" dirty="0">
                <a:solidFill>
                  <a:schemeClr val="accent1"/>
                </a:solidFill>
                <a:latin typeface="Saira SemiCondensed" panose="00000506000000000000" pitchFamily="2" charset="0"/>
              </a:rPr>
              <a:t>Incomplete or inaccurate data recovery will affect the results of subsequent analysis or prediction.(Low data integrity)</a:t>
            </a:r>
            <a:endParaRPr lang="zh-CN" altLang="en-US" sz="1800" dirty="0">
              <a:solidFill>
                <a:schemeClr val="accent1"/>
              </a:solidFill>
              <a:latin typeface="Saira SemiCondensed" panose="00000506000000000000" pitchFamily="2" charset="0"/>
            </a:endParaRPr>
          </a:p>
        </p:txBody>
      </p:sp>
      <p:sp>
        <p:nvSpPr>
          <p:cNvPr id="69" name="矩形 68">
            <a:extLst>
              <a:ext uri="{FF2B5EF4-FFF2-40B4-BE49-F238E27FC236}">
                <a16:creationId xmlns:a16="http://schemas.microsoft.com/office/drawing/2014/main" id="{E92FE938-0376-E31E-62E1-9986E8AEC6E3}"/>
              </a:ext>
            </a:extLst>
          </p:cNvPr>
          <p:cNvSpPr/>
          <p:nvPr/>
        </p:nvSpPr>
        <p:spPr>
          <a:xfrm>
            <a:off x="1251250" y="5618598"/>
            <a:ext cx="3277581" cy="25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6EC004F8-CB79-97CF-69AF-D2159185AD11}"/>
              </a:ext>
            </a:extLst>
          </p:cNvPr>
          <p:cNvSpPr/>
          <p:nvPr/>
        </p:nvSpPr>
        <p:spPr>
          <a:xfrm>
            <a:off x="5983989" y="5607972"/>
            <a:ext cx="1099505" cy="29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2" name="直接箭头连接符 71">
            <a:extLst>
              <a:ext uri="{FF2B5EF4-FFF2-40B4-BE49-F238E27FC236}">
                <a16:creationId xmlns:a16="http://schemas.microsoft.com/office/drawing/2014/main" id="{7C4DE8BD-B211-E3E3-D63E-D354DF5B73DD}"/>
              </a:ext>
            </a:extLst>
          </p:cNvPr>
          <p:cNvCxnSpPr>
            <a:cxnSpLocks/>
            <a:stCxn id="69" idx="3"/>
            <a:endCxn id="71" idx="1"/>
          </p:cNvCxnSpPr>
          <p:nvPr/>
        </p:nvCxnSpPr>
        <p:spPr>
          <a:xfrm>
            <a:off x="4528831" y="5747615"/>
            <a:ext cx="1455158" cy="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EE6A96AD-97EE-44BC-FD5D-EE528CE8285D}"/>
              </a:ext>
            </a:extLst>
          </p:cNvPr>
          <p:cNvSpPr/>
          <p:nvPr/>
        </p:nvSpPr>
        <p:spPr>
          <a:xfrm>
            <a:off x="8538652" y="5595369"/>
            <a:ext cx="2411253" cy="29335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7" name="直接箭头连接符 76">
            <a:extLst>
              <a:ext uri="{FF2B5EF4-FFF2-40B4-BE49-F238E27FC236}">
                <a16:creationId xmlns:a16="http://schemas.microsoft.com/office/drawing/2014/main" id="{AB7BF833-B9C1-EAF5-938A-7CBEA2860A03}"/>
              </a:ext>
            </a:extLst>
          </p:cNvPr>
          <p:cNvCxnSpPr>
            <a:cxnSpLocks/>
            <a:stCxn id="71" idx="3"/>
            <a:endCxn id="75" idx="1"/>
          </p:cNvCxnSpPr>
          <p:nvPr/>
        </p:nvCxnSpPr>
        <p:spPr>
          <a:xfrm flipV="1">
            <a:off x="7083494" y="5742046"/>
            <a:ext cx="1455158" cy="12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9313A8DE-A175-BA7C-55EE-8B8A2DCA2744}"/>
              </a:ext>
            </a:extLst>
          </p:cNvPr>
          <p:cNvSpPr/>
          <p:nvPr/>
        </p:nvSpPr>
        <p:spPr>
          <a:xfrm>
            <a:off x="8537342" y="5595369"/>
            <a:ext cx="2824633" cy="28960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38B5E173-55DF-C7C1-B31E-A06FD68ABEE0}"/>
              </a:ext>
            </a:extLst>
          </p:cNvPr>
          <p:cNvSpPr txBox="1"/>
          <p:nvPr/>
        </p:nvSpPr>
        <p:spPr>
          <a:xfrm>
            <a:off x="4528831" y="2723074"/>
            <a:ext cx="970327" cy="246221"/>
          </a:xfrm>
          <a:prstGeom prst="rect">
            <a:avLst/>
          </a:prstGeom>
          <a:noFill/>
        </p:spPr>
        <p:txBody>
          <a:bodyPr wrap="square">
            <a:spAutoFit/>
          </a:bodyPr>
          <a:lstStyle/>
          <a:p>
            <a:r>
              <a:rPr lang="en-US" altLang="zh-CN" sz="1000" b="0" i="0" dirty="0">
                <a:effectLst/>
                <a:latin typeface="Arial" panose="020B0604020202020204" pitchFamily="34" charset="0"/>
              </a:rPr>
              <a:t>compression </a:t>
            </a:r>
            <a:endParaRPr lang="zh-CN" altLang="en-US" sz="1000" dirty="0"/>
          </a:p>
        </p:txBody>
      </p:sp>
      <p:sp>
        <p:nvSpPr>
          <p:cNvPr id="90" name="文本框 89">
            <a:extLst>
              <a:ext uri="{FF2B5EF4-FFF2-40B4-BE49-F238E27FC236}">
                <a16:creationId xmlns:a16="http://schemas.microsoft.com/office/drawing/2014/main" id="{A6B78CB0-1B4B-DF7A-504F-0DA5E8A9DCB4}"/>
              </a:ext>
            </a:extLst>
          </p:cNvPr>
          <p:cNvSpPr txBox="1"/>
          <p:nvPr/>
        </p:nvSpPr>
        <p:spPr>
          <a:xfrm>
            <a:off x="4569216" y="3167897"/>
            <a:ext cx="970327" cy="246221"/>
          </a:xfrm>
          <a:prstGeom prst="rect">
            <a:avLst/>
          </a:prstGeom>
          <a:noFill/>
        </p:spPr>
        <p:txBody>
          <a:bodyPr wrap="square">
            <a:spAutoFit/>
          </a:bodyPr>
          <a:lstStyle/>
          <a:p>
            <a:r>
              <a:rPr lang="en-US" altLang="zh-CN" sz="1000" b="0" i="0" dirty="0">
                <a:effectLst/>
                <a:latin typeface="Arial" panose="020B0604020202020204" pitchFamily="34" charset="0"/>
              </a:rPr>
              <a:t>compression </a:t>
            </a:r>
            <a:endParaRPr lang="zh-CN" altLang="en-US" sz="1000" dirty="0"/>
          </a:p>
        </p:txBody>
      </p:sp>
      <p:sp>
        <p:nvSpPr>
          <p:cNvPr id="91" name="文本框 90">
            <a:extLst>
              <a:ext uri="{FF2B5EF4-FFF2-40B4-BE49-F238E27FC236}">
                <a16:creationId xmlns:a16="http://schemas.microsoft.com/office/drawing/2014/main" id="{0B798C3A-CB9A-A90E-4D8C-32996539AEDD}"/>
              </a:ext>
            </a:extLst>
          </p:cNvPr>
          <p:cNvSpPr txBox="1"/>
          <p:nvPr/>
        </p:nvSpPr>
        <p:spPr>
          <a:xfrm>
            <a:off x="4798965" y="5509191"/>
            <a:ext cx="970327" cy="246221"/>
          </a:xfrm>
          <a:prstGeom prst="rect">
            <a:avLst/>
          </a:prstGeom>
          <a:noFill/>
        </p:spPr>
        <p:txBody>
          <a:bodyPr wrap="square">
            <a:spAutoFit/>
          </a:bodyPr>
          <a:lstStyle/>
          <a:p>
            <a:r>
              <a:rPr lang="en-US" altLang="zh-CN" sz="1000" b="0" i="0" dirty="0">
                <a:effectLst/>
                <a:latin typeface="Arial" panose="020B0604020202020204" pitchFamily="34" charset="0"/>
              </a:rPr>
              <a:t>compression </a:t>
            </a:r>
            <a:endParaRPr lang="zh-CN" altLang="en-US" sz="1000" dirty="0"/>
          </a:p>
        </p:txBody>
      </p:sp>
      <p:sp>
        <p:nvSpPr>
          <p:cNvPr id="92" name="文本框 91">
            <a:extLst>
              <a:ext uri="{FF2B5EF4-FFF2-40B4-BE49-F238E27FC236}">
                <a16:creationId xmlns:a16="http://schemas.microsoft.com/office/drawing/2014/main" id="{BF4F4A88-3BCB-88CA-E808-AF722656B25B}"/>
              </a:ext>
            </a:extLst>
          </p:cNvPr>
          <p:cNvSpPr txBox="1"/>
          <p:nvPr/>
        </p:nvSpPr>
        <p:spPr>
          <a:xfrm>
            <a:off x="7548052" y="2732052"/>
            <a:ext cx="1138748" cy="246221"/>
          </a:xfrm>
          <a:prstGeom prst="rect">
            <a:avLst/>
          </a:prstGeom>
          <a:noFill/>
        </p:spPr>
        <p:txBody>
          <a:bodyPr wrap="square">
            <a:spAutoFit/>
          </a:bodyPr>
          <a:lstStyle/>
          <a:p>
            <a:r>
              <a:rPr lang="en-US" altLang="zh-CN" sz="1000" b="0" i="0" dirty="0">
                <a:effectLst/>
                <a:latin typeface="Arial" panose="020B0604020202020204" pitchFamily="34" charset="0"/>
              </a:rPr>
              <a:t>decompression </a:t>
            </a:r>
            <a:endParaRPr lang="zh-CN" altLang="en-US" sz="1000" dirty="0"/>
          </a:p>
        </p:txBody>
      </p:sp>
      <p:sp>
        <p:nvSpPr>
          <p:cNvPr id="93" name="文本框 92">
            <a:extLst>
              <a:ext uri="{FF2B5EF4-FFF2-40B4-BE49-F238E27FC236}">
                <a16:creationId xmlns:a16="http://schemas.microsoft.com/office/drawing/2014/main" id="{B48537D8-BEEB-BD28-A414-471C88E4B081}"/>
              </a:ext>
            </a:extLst>
          </p:cNvPr>
          <p:cNvSpPr txBox="1"/>
          <p:nvPr/>
        </p:nvSpPr>
        <p:spPr>
          <a:xfrm>
            <a:off x="7543472" y="3191750"/>
            <a:ext cx="1138748" cy="246221"/>
          </a:xfrm>
          <a:prstGeom prst="rect">
            <a:avLst/>
          </a:prstGeom>
          <a:noFill/>
        </p:spPr>
        <p:txBody>
          <a:bodyPr wrap="square">
            <a:spAutoFit/>
          </a:bodyPr>
          <a:lstStyle/>
          <a:p>
            <a:r>
              <a:rPr lang="en-US" altLang="zh-CN" sz="1000" b="0" i="0" dirty="0">
                <a:effectLst/>
                <a:latin typeface="Arial" panose="020B0604020202020204" pitchFamily="34" charset="0"/>
              </a:rPr>
              <a:t>decompression </a:t>
            </a:r>
            <a:endParaRPr lang="zh-CN" altLang="en-US" sz="1000" dirty="0"/>
          </a:p>
        </p:txBody>
      </p:sp>
      <p:sp>
        <p:nvSpPr>
          <p:cNvPr id="94" name="文本框 93">
            <a:extLst>
              <a:ext uri="{FF2B5EF4-FFF2-40B4-BE49-F238E27FC236}">
                <a16:creationId xmlns:a16="http://schemas.microsoft.com/office/drawing/2014/main" id="{7FEFBB48-3936-744C-30D0-5A436B0E47F6}"/>
              </a:ext>
            </a:extLst>
          </p:cNvPr>
          <p:cNvSpPr txBox="1"/>
          <p:nvPr/>
        </p:nvSpPr>
        <p:spPr>
          <a:xfrm>
            <a:off x="7296881" y="5515521"/>
            <a:ext cx="1138748" cy="246221"/>
          </a:xfrm>
          <a:prstGeom prst="rect">
            <a:avLst/>
          </a:prstGeom>
          <a:noFill/>
        </p:spPr>
        <p:txBody>
          <a:bodyPr wrap="square">
            <a:spAutoFit/>
          </a:bodyPr>
          <a:lstStyle/>
          <a:p>
            <a:r>
              <a:rPr lang="en-US" altLang="zh-CN" sz="1000" b="0" i="0" dirty="0">
                <a:effectLst/>
                <a:latin typeface="Arial" panose="020B0604020202020204" pitchFamily="34" charset="0"/>
              </a:rPr>
              <a:t>decompression </a:t>
            </a:r>
            <a:endParaRPr lang="zh-CN" altLang="en-US" sz="1000" dirty="0"/>
          </a:p>
        </p:txBody>
      </p:sp>
      <p:sp>
        <p:nvSpPr>
          <p:cNvPr id="96" name="文本框 95">
            <a:extLst>
              <a:ext uri="{FF2B5EF4-FFF2-40B4-BE49-F238E27FC236}">
                <a16:creationId xmlns:a16="http://schemas.microsoft.com/office/drawing/2014/main" id="{D9217010-DC14-A195-0C6B-72CBA32AF364}"/>
              </a:ext>
            </a:extLst>
          </p:cNvPr>
          <p:cNvSpPr txBox="1"/>
          <p:nvPr/>
        </p:nvSpPr>
        <p:spPr>
          <a:xfrm>
            <a:off x="9231482" y="5608576"/>
            <a:ext cx="1186169" cy="261610"/>
          </a:xfrm>
          <a:prstGeom prst="rect">
            <a:avLst/>
          </a:prstGeom>
          <a:noFill/>
        </p:spPr>
        <p:txBody>
          <a:bodyPr wrap="square">
            <a:spAutoFit/>
          </a:bodyPr>
          <a:lstStyle/>
          <a:p>
            <a:r>
              <a:rPr lang="en-US" altLang="zh-CN" sz="1050" dirty="0">
                <a:solidFill>
                  <a:srgbClr val="FF0000"/>
                </a:solidFill>
                <a:latin typeface="Saira SemiCondensed" panose="00000506000000000000" pitchFamily="2" charset="0"/>
              </a:rPr>
              <a:t>Low data integrity</a:t>
            </a:r>
            <a:endParaRPr lang="zh-CN" altLang="en-US" sz="1050" dirty="0">
              <a:solidFill>
                <a:srgbClr val="FF0000"/>
              </a:solidFill>
            </a:endParaRPr>
          </a:p>
        </p:txBody>
      </p:sp>
      <p:sp>
        <p:nvSpPr>
          <p:cNvPr id="97" name="文本框 96">
            <a:extLst>
              <a:ext uri="{FF2B5EF4-FFF2-40B4-BE49-F238E27FC236}">
                <a16:creationId xmlns:a16="http://schemas.microsoft.com/office/drawing/2014/main" id="{6B33CCFD-D9FA-19AF-E99E-CD11D6B42148}"/>
              </a:ext>
            </a:extLst>
          </p:cNvPr>
          <p:cNvSpPr txBox="1"/>
          <p:nvPr/>
        </p:nvSpPr>
        <p:spPr>
          <a:xfrm>
            <a:off x="5266019" y="2534537"/>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endParaRPr lang="zh-CN" altLang="en-US" sz="1200" dirty="0">
              <a:latin typeface="Arial" panose="020B0604020202020204" pitchFamily="34" charset="0"/>
              <a:cs typeface="Arial" panose="020B0604020202020204" pitchFamily="34" charset="0"/>
            </a:endParaRPr>
          </a:p>
        </p:txBody>
      </p:sp>
      <p:sp>
        <p:nvSpPr>
          <p:cNvPr id="99" name="文本框 98">
            <a:extLst>
              <a:ext uri="{FF2B5EF4-FFF2-40B4-BE49-F238E27FC236}">
                <a16:creationId xmlns:a16="http://schemas.microsoft.com/office/drawing/2014/main" id="{6790BEDB-5E41-487D-A338-B870F4B9E657}"/>
              </a:ext>
            </a:extLst>
          </p:cNvPr>
          <p:cNvSpPr txBox="1"/>
          <p:nvPr/>
        </p:nvSpPr>
        <p:spPr>
          <a:xfrm>
            <a:off x="8429746" y="2534709"/>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endParaRPr lang="zh-CN" altLang="en-US" sz="1200" dirty="0">
              <a:latin typeface="Arial" panose="020B0604020202020204" pitchFamily="34" charset="0"/>
              <a:cs typeface="Arial" panose="020B0604020202020204" pitchFamily="34" charset="0"/>
            </a:endParaRPr>
          </a:p>
        </p:txBody>
      </p:sp>
      <p:sp>
        <p:nvSpPr>
          <p:cNvPr id="101" name="文本框 100">
            <a:extLst>
              <a:ext uri="{FF2B5EF4-FFF2-40B4-BE49-F238E27FC236}">
                <a16:creationId xmlns:a16="http://schemas.microsoft.com/office/drawing/2014/main" id="{A6F4FCAC-2DAF-43F6-0DB9-A951132E8D7C}"/>
              </a:ext>
            </a:extLst>
          </p:cNvPr>
          <p:cNvSpPr txBox="1"/>
          <p:nvPr/>
        </p:nvSpPr>
        <p:spPr>
          <a:xfrm>
            <a:off x="7423716" y="2545009"/>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t1</a:t>
            </a:r>
            <a:endParaRPr lang="zh-CN" altLang="en-US" sz="1200" dirty="0">
              <a:latin typeface="Arial" panose="020B0604020202020204" pitchFamily="34" charset="0"/>
              <a:cs typeface="Arial" panose="020B0604020202020204" pitchFamily="34" charset="0"/>
            </a:endParaRPr>
          </a:p>
        </p:txBody>
      </p:sp>
      <p:sp>
        <p:nvSpPr>
          <p:cNvPr id="102" name="文本框 101">
            <a:extLst>
              <a:ext uri="{FF2B5EF4-FFF2-40B4-BE49-F238E27FC236}">
                <a16:creationId xmlns:a16="http://schemas.microsoft.com/office/drawing/2014/main" id="{C934C26B-C65D-D875-D054-2C3AACCEA2B5}"/>
              </a:ext>
            </a:extLst>
          </p:cNvPr>
          <p:cNvSpPr txBox="1"/>
          <p:nvPr/>
        </p:nvSpPr>
        <p:spPr>
          <a:xfrm>
            <a:off x="11468531" y="2519176"/>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t1</a:t>
            </a:r>
            <a:endParaRPr lang="zh-CN" altLang="en-US" sz="1200" dirty="0">
              <a:latin typeface="Arial" panose="020B0604020202020204" pitchFamily="34" charset="0"/>
              <a:cs typeface="Arial" panose="020B0604020202020204" pitchFamily="34" charset="0"/>
            </a:endParaRPr>
          </a:p>
        </p:txBody>
      </p:sp>
      <p:sp>
        <p:nvSpPr>
          <p:cNvPr id="103" name="文本框 102">
            <a:extLst>
              <a:ext uri="{FF2B5EF4-FFF2-40B4-BE49-F238E27FC236}">
                <a16:creationId xmlns:a16="http://schemas.microsoft.com/office/drawing/2014/main" id="{01291A46-FB38-A040-66A8-600C69C08403}"/>
              </a:ext>
            </a:extLst>
          </p:cNvPr>
          <p:cNvSpPr txBox="1"/>
          <p:nvPr/>
        </p:nvSpPr>
        <p:spPr>
          <a:xfrm>
            <a:off x="1154820" y="3052227"/>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endParaRPr lang="zh-CN" altLang="en-US" sz="1200" dirty="0">
              <a:latin typeface="Arial" panose="020B0604020202020204" pitchFamily="34" charset="0"/>
              <a:cs typeface="Arial" panose="020B0604020202020204" pitchFamily="34" charset="0"/>
            </a:endParaRPr>
          </a:p>
        </p:txBody>
      </p:sp>
      <p:sp>
        <p:nvSpPr>
          <p:cNvPr id="105" name="文本框 104">
            <a:extLst>
              <a:ext uri="{FF2B5EF4-FFF2-40B4-BE49-F238E27FC236}">
                <a16:creationId xmlns:a16="http://schemas.microsoft.com/office/drawing/2014/main" id="{197EA425-C8E4-8FF5-DEF4-97214C18E515}"/>
              </a:ext>
            </a:extLst>
          </p:cNvPr>
          <p:cNvSpPr txBox="1"/>
          <p:nvPr/>
        </p:nvSpPr>
        <p:spPr>
          <a:xfrm>
            <a:off x="5286180" y="3051642"/>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p:txBody>
      </p:sp>
      <p:sp>
        <p:nvSpPr>
          <p:cNvPr id="106" name="文本框 105">
            <a:extLst>
              <a:ext uri="{FF2B5EF4-FFF2-40B4-BE49-F238E27FC236}">
                <a16:creationId xmlns:a16="http://schemas.microsoft.com/office/drawing/2014/main" id="{8D8D90AC-236D-0AC5-F8CB-E7E67696B24A}"/>
              </a:ext>
            </a:extLst>
          </p:cNvPr>
          <p:cNvSpPr txBox="1"/>
          <p:nvPr/>
        </p:nvSpPr>
        <p:spPr>
          <a:xfrm>
            <a:off x="7445302" y="3045365"/>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t2</a:t>
            </a:r>
            <a:endParaRPr lang="zh-CN" altLang="en-US" sz="1200" dirty="0">
              <a:latin typeface="Arial" panose="020B0604020202020204" pitchFamily="34" charset="0"/>
              <a:cs typeface="Arial" panose="020B0604020202020204" pitchFamily="34" charset="0"/>
            </a:endParaRPr>
          </a:p>
        </p:txBody>
      </p:sp>
      <p:sp>
        <p:nvSpPr>
          <p:cNvPr id="107" name="文本框 106">
            <a:extLst>
              <a:ext uri="{FF2B5EF4-FFF2-40B4-BE49-F238E27FC236}">
                <a16:creationId xmlns:a16="http://schemas.microsoft.com/office/drawing/2014/main" id="{D78F8704-D569-2A52-92E0-D83A33B11F21}"/>
              </a:ext>
            </a:extLst>
          </p:cNvPr>
          <p:cNvSpPr txBox="1"/>
          <p:nvPr/>
        </p:nvSpPr>
        <p:spPr>
          <a:xfrm>
            <a:off x="8429745" y="3051642"/>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p:txBody>
      </p:sp>
      <p:sp>
        <p:nvSpPr>
          <p:cNvPr id="108" name="文本框 107">
            <a:extLst>
              <a:ext uri="{FF2B5EF4-FFF2-40B4-BE49-F238E27FC236}">
                <a16:creationId xmlns:a16="http://schemas.microsoft.com/office/drawing/2014/main" id="{4B3BA842-5F00-3A22-6F46-0E73E9FD7CD9}"/>
              </a:ext>
            </a:extLst>
          </p:cNvPr>
          <p:cNvSpPr txBox="1"/>
          <p:nvPr/>
        </p:nvSpPr>
        <p:spPr>
          <a:xfrm>
            <a:off x="1549508" y="3064641"/>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r>
              <a:rPr lang="en-US" altLang="zh-CN" sz="1200" dirty="0">
                <a:latin typeface="Arial" panose="020B0604020202020204" pitchFamily="34" charset="0"/>
                <a:cs typeface="Arial" panose="020B0604020202020204" pitchFamily="34" charset="0"/>
              </a:rPr>
              <a:t>’</a:t>
            </a:r>
            <a:endParaRPr lang="zh-CN" altLang="en-US" sz="1200" dirty="0">
              <a:latin typeface="Arial" panose="020B0604020202020204" pitchFamily="34" charset="0"/>
              <a:cs typeface="Arial" panose="020B0604020202020204" pitchFamily="34" charset="0"/>
            </a:endParaRPr>
          </a:p>
        </p:txBody>
      </p:sp>
      <p:sp>
        <p:nvSpPr>
          <p:cNvPr id="110" name="文本框 109">
            <a:extLst>
              <a:ext uri="{FF2B5EF4-FFF2-40B4-BE49-F238E27FC236}">
                <a16:creationId xmlns:a16="http://schemas.microsoft.com/office/drawing/2014/main" id="{52064B9B-B109-C49D-B282-3DAF0B3F8DB6}"/>
              </a:ext>
            </a:extLst>
          </p:cNvPr>
          <p:cNvSpPr txBox="1"/>
          <p:nvPr/>
        </p:nvSpPr>
        <p:spPr>
          <a:xfrm>
            <a:off x="4436193" y="3066085"/>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t2</a:t>
            </a:r>
            <a:endParaRPr lang="zh-CN" altLang="en-US" sz="1200" dirty="0">
              <a:latin typeface="Arial" panose="020B0604020202020204" pitchFamily="34" charset="0"/>
              <a:cs typeface="Arial" panose="020B0604020202020204" pitchFamily="34" charset="0"/>
            </a:endParaRPr>
          </a:p>
        </p:txBody>
      </p:sp>
      <p:sp>
        <p:nvSpPr>
          <p:cNvPr id="111" name="文本框 110">
            <a:extLst>
              <a:ext uri="{FF2B5EF4-FFF2-40B4-BE49-F238E27FC236}">
                <a16:creationId xmlns:a16="http://schemas.microsoft.com/office/drawing/2014/main" id="{DC331B0F-AEC5-F8C9-301E-C85F9536E7CE}"/>
              </a:ext>
            </a:extLst>
          </p:cNvPr>
          <p:cNvSpPr txBox="1"/>
          <p:nvPr/>
        </p:nvSpPr>
        <p:spPr>
          <a:xfrm>
            <a:off x="4055617" y="3066084"/>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t1</a:t>
            </a:r>
            <a:endParaRPr lang="zh-CN" altLang="en-US" sz="1200" dirty="0">
              <a:latin typeface="Arial" panose="020B0604020202020204" pitchFamily="34" charset="0"/>
              <a:cs typeface="Arial" panose="020B0604020202020204" pitchFamily="34" charset="0"/>
            </a:endParaRPr>
          </a:p>
        </p:txBody>
      </p:sp>
      <p:sp>
        <p:nvSpPr>
          <p:cNvPr id="112" name="文本框 111">
            <a:extLst>
              <a:ext uri="{FF2B5EF4-FFF2-40B4-BE49-F238E27FC236}">
                <a16:creationId xmlns:a16="http://schemas.microsoft.com/office/drawing/2014/main" id="{2EE795EB-A110-CEA3-E3EB-A9204CAA9932}"/>
              </a:ext>
            </a:extLst>
          </p:cNvPr>
          <p:cNvSpPr txBox="1"/>
          <p:nvPr/>
        </p:nvSpPr>
        <p:spPr>
          <a:xfrm>
            <a:off x="7233946" y="3043593"/>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t1</a:t>
            </a:r>
            <a:endParaRPr lang="zh-CN" altLang="en-US" sz="1200" dirty="0">
              <a:latin typeface="Arial" panose="020B0604020202020204" pitchFamily="34" charset="0"/>
              <a:cs typeface="Arial" panose="020B0604020202020204" pitchFamily="34" charset="0"/>
            </a:endParaRPr>
          </a:p>
        </p:txBody>
      </p:sp>
      <p:sp>
        <p:nvSpPr>
          <p:cNvPr id="113" name="文本框 112">
            <a:extLst>
              <a:ext uri="{FF2B5EF4-FFF2-40B4-BE49-F238E27FC236}">
                <a16:creationId xmlns:a16="http://schemas.microsoft.com/office/drawing/2014/main" id="{BBF4C114-DB0C-CE6B-02A1-8FCEC4703B5A}"/>
              </a:ext>
            </a:extLst>
          </p:cNvPr>
          <p:cNvSpPr txBox="1"/>
          <p:nvPr/>
        </p:nvSpPr>
        <p:spPr>
          <a:xfrm>
            <a:off x="11117883" y="3030298"/>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t1</a:t>
            </a:r>
            <a:endParaRPr lang="zh-CN" altLang="en-US" sz="1200" dirty="0">
              <a:latin typeface="Arial" panose="020B0604020202020204" pitchFamily="34" charset="0"/>
              <a:cs typeface="Arial" panose="020B0604020202020204" pitchFamily="34" charset="0"/>
            </a:endParaRPr>
          </a:p>
        </p:txBody>
      </p:sp>
      <p:sp>
        <p:nvSpPr>
          <p:cNvPr id="114" name="文本框 113">
            <a:extLst>
              <a:ext uri="{FF2B5EF4-FFF2-40B4-BE49-F238E27FC236}">
                <a16:creationId xmlns:a16="http://schemas.microsoft.com/office/drawing/2014/main" id="{D8F88AA7-ADFE-39E9-8F33-9D0E0955C883}"/>
              </a:ext>
            </a:extLst>
          </p:cNvPr>
          <p:cNvSpPr txBox="1"/>
          <p:nvPr/>
        </p:nvSpPr>
        <p:spPr>
          <a:xfrm>
            <a:off x="11465862" y="3023245"/>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t2</a:t>
            </a:r>
            <a:endParaRPr lang="zh-CN" altLang="en-US" sz="1200" dirty="0">
              <a:latin typeface="Arial" panose="020B0604020202020204" pitchFamily="34" charset="0"/>
              <a:cs typeface="Arial" panose="020B0604020202020204" pitchFamily="34" charset="0"/>
            </a:endParaRPr>
          </a:p>
        </p:txBody>
      </p:sp>
      <p:sp>
        <p:nvSpPr>
          <p:cNvPr id="115" name="文本框 114">
            <a:extLst>
              <a:ext uri="{FF2B5EF4-FFF2-40B4-BE49-F238E27FC236}">
                <a16:creationId xmlns:a16="http://schemas.microsoft.com/office/drawing/2014/main" id="{BCABB3C8-16F5-BFDE-DAA4-A40E0EE3337A}"/>
              </a:ext>
            </a:extLst>
          </p:cNvPr>
          <p:cNvSpPr txBox="1"/>
          <p:nvPr/>
        </p:nvSpPr>
        <p:spPr>
          <a:xfrm>
            <a:off x="1104083" y="5355302"/>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endParaRPr lang="zh-CN" altLang="en-US" sz="1200" dirty="0">
              <a:latin typeface="Arial" panose="020B0604020202020204" pitchFamily="34" charset="0"/>
              <a:cs typeface="Arial" panose="020B0604020202020204" pitchFamily="34" charset="0"/>
            </a:endParaRPr>
          </a:p>
        </p:txBody>
      </p:sp>
      <p:sp>
        <p:nvSpPr>
          <p:cNvPr id="116" name="文本框 115">
            <a:extLst>
              <a:ext uri="{FF2B5EF4-FFF2-40B4-BE49-F238E27FC236}">
                <a16:creationId xmlns:a16="http://schemas.microsoft.com/office/drawing/2014/main" id="{F256B34A-5CB5-6621-3B74-6D2B637C5497}"/>
              </a:ext>
            </a:extLst>
          </p:cNvPr>
          <p:cNvSpPr txBox="1"/>
          <p:nvPr/>
        </p:nvSpPr>
        <p:spPr>
          <a:xfrm>
            <a:off x="4406944" y="5370691"/>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t2</a:t>
            </a:r>
            <a:endParaRPr lang="zh-CN" altLang="en-US" sz="1200" dirty="0">
              <a:latin typeface="Arial" panose="020B0604020202020204" pitchFamily="34" charset="0"/>
              <a:cs typeface="Arial" panose="020B0604020202020204" pitchFamily="34" charset="0"/>
            </a:endParaRPr>
          </a:p>
        </p:txBody>
      </p:sp>
      <p:sp>
        <p:nvSpPr>
          <p:cNvPr id="117" name="文本框 116">
            <a:extLst>
              <a:ext uri="{FF2B5EF4-FFF2-40B4-BE49-F238E27FC236}">
                <a16:creationId xmlns:a16="http://schemas.microsoft.com/office/drawing/2014/main" id="{7B2B0C50-A47A-68AD-05E7-8E4556ECC5ED}"/>
              </a:ext>
            </a:extLst>
          </p:cNvPr>
          <p:cNvSpPr txBox="1"/>
          <p:nvPr/>
        </p:nvSpPr>
        <p:spPr>
          <a:xfrm>
            <a:off x="5797876" y="5370691"/>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endParaRPr lang="zh-CN" altLang="en-US" sz="1200" dirty="0">
              <a:latin typeface="Arial" panose="020B0604020202020204" pitchFamily="34" charset="0"/>
              <a:cs typeface="Arial" panose="020B0604020202020204" pitchFamily="34" charset="0"/>
            </a:endParaRPr>
          </a:p>
        </p:txBody>
      </p:sp>
      <p:sp>
        <p:nvSpPr>
          <p:cNvPr id="118" name="文本框 117">
            <a:extLst>
              <a:ext uri="{FF2B5EF4-FFF2-40B4-BE49-F238E27FC236}">
                <a16:creationId xmlns:a16="http://schemas.microsoft.com/office/drawing/2014/main" id="{A30CCEB1-0532-2BF1-B066-E8D56CEBD2A9}"/>
              </a:ext>
            </a:extLst>
          </p:cNvPr>
          <p:cNvSpPr txBox="1"/>
          <p:nvPr/>
        </p:nvSpPr>
        <p:spPr>
          <a:xfrm>
            <a:off x="6946398" y="5370691"/>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t2</a:t>
            </a:r>
            <a:endParaRPr lang="zh-CN" altLang="en-US" sz="1200" dirty="0">
              <a:latin typeface="Arial" panose="020B0604020202020204" pitchFamily="34" charset="0"/>
              <a:cs typeface="Arial" panose="020B0604020202020204" pitchFamily="34" charset="0"/>
            </a:endParaRPr>
          </a:p>
        </p:txBody>
      </p:sp>
      <p:sp>
        <p:nvSpPr>
          <p:cNvPr id="119" name="文本框 118">
            <a:extLst>
              <a:ext uri="{FF2B5EF4-FFF2-40B4-BE49-F238E27FC236}">
                <a16:creationId xmlns:a16="http://schemas.microsoft.com/office/drawing/2014/main" id="{D9CD1266-0706-7B68-BC4B-8B4FB324F63C}"/>
              </a:ext>
            </a:extLst>
          </p:cNvPr>
          <p:cNvSpPr txBox="1"/>
          <p:nvPr/>
        </p:nvSpPr>
        <p:spPr>
          <a:xfrm>
            <a:off x="10785938" y="5356081"/>
            <a:ext cx="32454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t2</a:t>
            </a:r>
            <a:endParaRPr lang="zh-CN" altLang="en-US" sz="1200" dirty="0">
              <a:latin typeface="Arial" panose="020B0604020202020204" pitchFamily="34" charset="0"/>
              <a:cs typeface="Arial" panose="020B0604020202020204" pitchFamily="34" charset="0"/>
            </a:endParaRPr>
          </a:p>
        </p:txBody>
      </p:sp>
      <p:sp>
        <p:nvSpPr>
          <p:cNvPr id="120" name="文本框 119">
            <a:extLst>
              <a:ext uri="{FF2B5EF4-FFF2-40B4-BE49-F238E27FC236}">
                <a16:creationId xmlns:a16="http://schemas.microsoft.com/office/drawing/2014/main" id="{8B77396F-F261-FDAC-DCA6-1FD8B1218FED}"/>
              </a:ext>
            </a:extLst>
          </p:cNvPr>
          <p:cNvSpPr txBox="1"/>
          <p:nvPr/>
        </p:nvSpPr>
        <p:spPr>
          <a:xfrm>
            <a:off x="8373635" y="5357855"/>
            <a:ext cx="380673" cy="276999"/>
          </a:xfrm>
          <a:prstGeom prst="rect">
            <a:avLst/>
          </a:prstGeom>
          <a:noFill/>
        </p:spPr>
        <p:txBody>
          <a:bodyPr wrap="square" rtlCol="0">
            <a:spAutoFit/>
          </a:bodyPr>
          <a:lstStyle/>
          <a:p>
            <a:r>
              <a:rPr lang="en-US" altLang="zh-CN" sz="1200" dirty="0" err="1">
                <a:latin typeface="Arial" panose="020B0604020202020204" pitchFamily="34" charset="0"/>
                <a:cs typeface="Arial" panose="020B0604020202020204" pitchFamily="34" charset="0"/>
              </a:rPr>
              <a:t>t0</a:t>
            </a:r>
            <a:endParaRPr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29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74AC77-0BBE-4649-8553-F5CE2C5FAC93}"/>
              </a:ext>
            </a:extLst>
          </p:cNvPr>
          <p:cNvSpPr txBox="1"/>
          <p:nvPr/>
        </p:nvSpPr>
        <p:spPr>
          <a:xfrm>
            <a:off x="0" y="229140"/>
            <a:ext cx="6535729" cy="830997"/>
          </a:xfrm>
          <a:prstGeom prst="rect">
            <a:avLst/>
          </a:prstGeom>
          <a:noFill/>
        </p:spPr>
        <p:txBody>
          <a:bodyPr wrap="square">
            <a:spAutoFit/>
          </a:bodyPr>
          <a:lstStyle/>
          <a:p>
            <a:pPr algn="ctr"/>
            <a:r>
              <a:rPr lang="en-US" altLang="zh-CN" sz="4800" b="1" dirty="0">
                <a:solidFill>
                  <a:schemeClr val="accent1">
                    <a:lumMod val="75000"/>
                  </a:schemeClr>
                </a:solidFill>
                <a:latin typeface="Saira SemiCondensed" panose="00000506000000000000" pitchFamily="2" charset="0"/>
                <a:ea typeface="+mj-ea"/>
                <a:cs typeface="+mj-cs"/>
              </a:rPr>
              <a:t>Problem &amp; Motivation</a:t>
            </a:r>
            <a:endParaRPr lang="zh-CN" altLang="en-US" sz="4800" b="1" dirty="0">
              <a:solidFill>
                <a:schemeClr val="accent1">
                  <a:lumMod val="75000"/>
                </a:schemeClr>
              </a:solidFill>
              <a:latin typeface="Saira SemiCondensed" panose="00000506000000000000" pitchFamily="2" charset="0"/>
              <a:ea typeface="+mj-ea"/>
              <a:cs typeface="+mj-cs"/>
            </a:endParaRPr>
          </a:p>
        </p:txBody>
      </p:sp>
      <p:sp>
        <p:nvSpPr>
          <p:cNvPr id="19" name="文本框 18">
            <a:extLst>
              <a:ext uri="{FF2B5EF4-FFF2-40B4-BE49-F238E27FC236}">
                <a16:creationId xmlns:a16="http://schemas.microsoft.com/office/drawing/2014/main" id="{72EA7924-F052-894A-4AF2-8B606B8D55DC}"/>
              </a:ext>
            </a:extLst>
          </p:cNvPr>
          <p:cNvSpPr txBox="1"/>
          <p:nvPr/>
        </p:nvSpPr>
        <p:spPr>
          <a:xfrm>
            <a:off x="276411" y="1244004"/>
            <a:ext cx="11639178" cy="954107"/>
          </a:xfrm>
          <a:prstGeom prst="rect">
            <a:avLst/>
          </a:prstGeom>
          <a:noFill/>
        </p:spPr>
        <p:txBody>
          <a:bodyPr wrap="square">
            <a:spAutoFit/>
          </a:bodyPr>
          <a:lstStyle/>
          <a:p>
            <a:pPr marL="457200" indent="-457200">
              <a:buFont typeface="Wingdings" panose="05000000000000000000" pitchFamily="2" charset="2"/>
              <a:buChar char="Ø"/>
            </a:pPr>
            <a:r>
              <a:rPr lang="en-US" altLang="zh-CN" sz="2800" b="1" dirty="0">
                <a:latin typeface="Saira SemiCondensed" panose="00000506000000000000" pitchFamily="2" charset="0"/>
              </a:rPr>
              <a:t>The problem: In the time-series database storage, </a:t>
            </a:r>
            <a:r>
              <a:rPr lang="en-US" altLang="zh-CN" sz="2800" b="1" dirty="0">
                <a:solidFill>
                  <a:srgbClr val="FF0000"/>
                </a:solidFill>
                <a:latin typeface="Saira SemiCondensed" panose="00000506000000000000" pitchFamily="2" charset="0"/>
              </a:rPr>
              <a:t>the contradiction between the time span of data and the integrity of data.</a:t>
            </a:r>
            <a:endParaRPr lang="zh-CN" altLang="en-US" sz="2800" b="1" dirty="0">
              <a:solidFill>
                <a:srgbClr val="FF0000"/>
              </a:solidFill>
              <a:latin typeface="Saira SemiCondensed" panose="00000506000000000000" pitchFamily="2" charset="0"/>
            </a:endParaRPr>
          </a:p>
        </p:txBody>
      </p:sp>
      <p:sp>
        <p:nvSpPr>
          <p:cNvPr id="5" name="文本框 4">
            <a:extLst>
              <a:ext uri="{FF2B5EF4-FFF2-40B4-BE49-F238E27FC236}">
                <a16:creationId xmlns:a16="http://schemas.microsoft.com/office/drawing/2014/main" id="{6BCEC704-27CC-7588-BCE5-00351B285BCE}"/>
              </a:ext>
            </a:extLst>
          </p:cNvPr>
          <p:cNvSpPr txBox="1"/>
          <p:nvPr/>
        </p:nvSpPr>
        <p:spPr>
          <a:xfrm>
            <a:off x="276411" y="2381978"/>
            <a:ext cx="11207028" cy="1384995"/>
          </a:xfrm>
          <a:prstGeom prst="rect">
            <a:avLst/>
          </a:prstGeom>
          <a:noFill/>
        </p:spPr>
        <p:txBody>
          <a:bodyPr wrap="square">
            <a:spAutoFit/>
          </a:bodyPr>
          <a:lstStyle/>
          <a:p>
            <a:pPr marL="457200" indent="-457200">
              <a:buFont typeface="Wingdings" panose="05000000000000000000" pitchFamily="2" charset="2"/>
              <a:buChar char="Ø"/>
            </a:pPr>
            <a:r>
              <a:rPr lang="en-US" altLang="zh-CN" sz="2800" b="1" dirty="0">
                <a:latin typeface="Saira SemiCondensed" panose="00000506000000000000" pitchFamily="2" charset="0"/>
              </a:rPr>
              <a:t>The motivation: </a:t>
            </a:r>
            <a:r>
              <a:rPr lang="en-US" altLang="zh-CN" sz="2800" b="1" dirty="0">
                <a:solidFill>
                  <a:srgbClr val="FF0000"/>
                </a:solidFill>
                <a:latin typeface="Saira SemiCondensed" panose="00000506000000000000" pitchFamily="2" charset="0"/>
              </a:rPr>
              <a:t>The importance of time series data changes along with time.</a:t>
            </a:r>
          </a:p>
          <a:p>
            <a:r>
              <a:rPr lang="en-US" altLang="zh-CN" sz="2800" dirty="0"/>
              <a:t>	</a:t>
            </a:r>
            <a:endParaRPr lang="zh-CN" altLang="en-US" sz="2800" b="1" dirty="0">
              <a:solidFill>
                <a:srgbClr val="FF0000"/>
              </a:solidFill>
              <a:latin typeface="Saira SemiCondensed" panose="00000506000000000000" pitchFamily="2" charset="0"/>
            </a:endParaRPr>
          </a:p>
        </p:txBody>
      </p:sp>
      <p:pic>
        <p:nvPicPr>
          <p:cNvPr id="7" name="图片 6">
            <a:extLst>
              <a:ext uri="{FF2B5EF4-FFF2-40B4-BE49-F238E27FC236}">
                <a16:creationId xmlns:a16="http://schemas.microsoft.com/office/drawing/2014/main" id="{3523EDBD-8318-A794-BC69-FE03F4653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156" y="3399895"/>
            <a:ext cx="10355283" cy="3121528"/>
          </a:xfrm>
          <a:prstGeom prst="rect">
            <a:avLst/>
          </a:prstGeom>
        </p:spPr>
      </p:pic>
    </p:spTree>
    <p:extLst>
      <p:ext uri="{BB962C8B-B14F-4D97-AF65-F5344CB8AC3E}">
        <p14:creationId xmlns:p14="http://schemas.microsoft.com/office/powerpoint/2010/main" val="135429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74AC77-0BBE-4649-8553-F5CE2C5FAC93}"/>
              </a:ext>
            </a:extLst>
          </p:cNvPr>
          <p:cNvSpPr txBox="1"/>
          <p:nvPr/>
        </p:nvSpPr>
        <p:spPr>
          <a:xfrm>
            <a:off x="-591540" y="229140"/>
            <a:ext cx="6141275" cy="830997"/>
          </a:xfrm>
          <a:prstGeom prst="rect">
            <a:avLst/>
          </a:prstGeom>
          <a:noFill/>
        </p:spPr>
        <p:txBody>
          <a:bodyPr wrap="square">
            <a:spAutoFit/>
          </a:bodyPr>
          <a:lstStyle/>
          <a:p>
            <a:pPr algn="ctr"/>
            <a:r>
              <a:rPr lang="en-US" altLang="zh-CN" sz="4800" b="1" dirty="0" err="1">
                <a:solidFill>
                  <a:schemeClr val="accent1">
                    <a:lumMod val="75000"/>
                  </a:schemeClr>
                </a:solidFill>
                <a:latin typeface="Saira SemiCondensed" panose="00000506000000000000" pitchFamily="2" charset="0"/>
                <a:ea typeface="+mj-ea"/>
                <a:cs typeface="+mj-cs"/>
              </a:rPr>
              <a:t>Idea&amp;Challenge</a:t>
            </a:r>
            <a:endParaRPr lang="zh-CN" altLang="en-US" sz="4800" b="1" dirty="0">
              <a:solidFill>
                <a:schemeClr val="accent1">
                  <a:lumMod val="75000"/>
                </a:schemeClr>
              </a:solidFill>
              <a:latin typeface="Saira SemiCondensed" panose="00000506000000000000" pitchFamily="2" charset="0"/>
              <a:ea typeface="+mj-ea"/>
              <a:cs typeface="+mj-cs"/>
            </a:endParaRPr>
          </a:p>
        </p:txBody>
      </p:sp>
      <p:sp>
        <p:nvSpPr>
          <p:cNvPr id="19" name="文本框 18">
            <a:extLst>
              <a:ext uri="{FF2B5EF4-FFF2-40B4-BE49-F238E27FC236}">
                <a16:creationId xmlns:a16="http://schemas.microsoft.com/office/drawing/2014/main" id="{72EA7924-F052-894A-4AF2-8B606B8D55DC}"/>
              </a:ext>
            </a:extLst>
          </p:cNvPr>
          <p:cNvSpPr txBox="1"/>
          <p:nvPr/>
        </p:nvSpPr>
        <p:spPr>
          <a:xfrm>
            <a:off x="276411" y="1244004"/>
            <a:ext cx="11639178" cy="830997"/>
          </a:xfrm>
          <a:prstGeom prst="rect">
            <a:avLst/>
          </a:prstGeom>
          <a:noFill/>
        </p:spPr>
        <p:txBody>
          <a:bodyPr wrap="square">
            <a:spAutoFit/>
          </a:bodyPr>
          <a:lstStyle/>
          <a:p>
            <a:pPr marL="457200" indent="-457200">
              <a:buFont typeface="Wingdings" panose="05000000000000000000" pitchFamily="2" charset="2"/>
              <a:buChar char="Ø"/>
            </a:pPr>
            <a:r>
              <a:rPr lang="en-US" altLang="zh-CN" sz="2800" b="1" dirty="0">
                <a:latin typeface="Saira SemiCondensed" panose="00000506000000000000" pitchFamily="2" charset="0"/>
              </a:rPr>
              <a:t>Key Idea: </a:t>
            </a:r>
            <a:r>
              <a:rPr lang="en-US" altLang="zh-CN" sz="2000" b="1" dirty="0">
                <a:solidFill>
                  <a:srgbClr val="FF0000"/>
                </a:solidFill>
                <a:latin typeface="Saira SemiCondensed" panose="00000506000000000000" pitchFamily="2" charset="0"/>
              </a:rPr>
              <a:t>time series data can be compressed </a:t>
            </a:r>
            <a:r>
              <a:rPr lang="en-US" altLang="zh-CN" sz="2000" b="1" dirty="0" err="1">
                <a:solidFill>
                  <a:srgbClr val="FF0000"/>
                </a:solidFill>
                <a:latin typeface="Saira SemiCondensed" panose="00000506000000000000" pitchFamily="2" charset="0"/>
              </a:rPr>
              <a:t>losslessly</a:t>
            </a:r>
            <a:r>
              <a:rPr lang="en-US" altLang="zh-CN" sz="2000" b="1" dirty="0">
                <a:solidFill>
                  <a:srgbClr val="FF0000"/>
                </a:solidFill>
                <a:latin typeface="Saira SemiCondensed" panose="00000506000000000000" pitchFamily="2" charset="0"/>
              </a:rPr>
              <a:t> or </a:t>
            </a:r>
            <a:r>
              <a:rPr lang="en-US" altLang="zh-CN" sz="2000" b="1" dirty="0" err="1">
                <a:solidFill>
                  <a:srgbClr val="FF0000"/>
                </a:solidFill>
                <a:latin typeface="Saira SemiCondensed" panose="00000506000000000000" pitchFamily="2" charset="0"/>
              </a:rPr>
              <a:t>lossily</a:t>
            </a:r>
            <a:r>
              <a:rPr lang="en-US" altLang="zh-CN" sz="2000" b="1" dirty="0">
                <a:solidFill>
                  <a:srgbClr val="FF0000"/>
                </a:solidFill>
                <a:latin typeface="Saira SemiCondensed" panose="00000506000000000000" pitchFamily="2" charset="0"/>
              </a:rPr>
              <a:t> according to its importance, which is in turn related to its age.</a:t>
            </a:r>
            <a:endParaRPr lang="zh-CN" altLang="en-US" sz="2800" b="1" dirty="0">
              <a:solidFill>
                <a:srgbClr val="FF0000"/>
              </a:solidFill>
              <a:latin typeface="Saira SemiCondensed" panose="00000506000000000000" pitchFamily="2" charset="0"/>
            </a:endParaRPr>
          </a:p>
        </p:txBody>
      </p:sp>
      <p:sp>
        <p:nvSpPr>
          <p:cNvPr id="2" name="文本框 1">
            <a:extLst>
              <a:ext uri="{FF2B5EF4-FFF2-40B4-BE49-F238E27FC236}">
                <a16:creationId xmlns:a16="http://schemas.microsoft.com/office/drawing/2014/main" id="{9D1E414B-BB6F-0EF7-A3B7-65369189ABA4}"/>
              </a:ext>
            </a:extLst>
          </p:cNvPr>
          <p:cNvSpPr txBox="1"/>
          <p:nvPr/>
        </p:nvSpPr>
        <p:spPr>
          <a:xfrm>
            <a:off x="809050" y="2258868"/>
            <a:ext cx="10947521" cy="923330"/>
          </a:xfrm>
          <a:prstGeom prst="rect">
            <a:avLst/>
          </a:prstGeom>
          <a:noFill/>
        </p:spPr>
        <p:txBody>
          <a:bodyPr wrap="square">
            <a:spAutoFit/>
          </a:bodyPr>
          <a:lstStyle/>
          <a:p>
            <a:pPr lvl="1"/>
            <a:r>
              <a:rPr lang="en-US" altLang="zh-CN" dirty="0">
                <a:latin typeface="Saira SemiCondensed" panose="00000506000000000000" pitchFamily="2" charset="0"/>
              </a:rPr>
              <a:t>• </a:t>
            </a:r>
            <a:r>
              <a:rPr lang="en-US" altLang="zh-CN" b="0" i="0" dirty="0">
                <a:solidFill>
                  <a:srgbClr val="000000"/>
                </a:solidFill>
                <a:effectLst/>
                <a:latin typeface="Arial" panose="020B0604020202020204" pitchFamily="34" charset="0"/>
              </a:rPr>
              <a:t>The information of </a:t>
            </a:r>
            <a:r>
              <a:rPr lang="en-US" altLang="zh-CN" b="0" i="0" dirty="0">
                <a:solidFill>
                  <a:srgbClr val="FF0000"/>
                </a:solidFill>
                <a:effectLst/>
                <a:latin typeface="Arial" panose="020B0604020202020204" pitchFamily="34" charset="0"/>
              </a:rPr>
              <a:t>new data </a:t>
            </a:r>
            <a:r>
              <a:rPr lang="en-US" altLang="zh-CN" b="0" i="0" dirty="0">
                <a:solidFill>
                  <a:srgbClr val="000000"/>
                </a:solidFill>
                <a:effectLst/>
                <a:latin typeface="Arial" panose="020B0604020202020204" pitchFamily="34" charset="0"/>
              </a:rPr>
              <a:t>will be more important, and users will not be able to accept the loss of new data.    </a:t>
            </a:r>
            <a:r>
              <a:rPr lang="en-US" altLang="zh-CN" dirty="0">
                <a:solidFill>
                  <a:srgbClr val="000000"/>
                </a:solidFill>
                <a:latin typeface="Arial" panose="020B0604020202020204" pitchFamily="34" charset="0"/>
              </a:rPr>
              <a:t>——</a:t>
            </a:r>
            <a:r>
              <a:rPr lang="en-US" altLang="zh-CN" sz="1800" b="1" dirty="0">
                <a:solidFill>
                  <a:srgbClr val="FF0000"/>
                </a:solidFill>
                <a:latin typeface="Saira SemiCondensed" panose="00000506000000000000" pitchFamily="2" charset="0"/>
              </a:rPr>
              <a:t>lossless compression</a:t>
            </a:r>
            <a:endParaRPr lang="en-US" altLang="zh-CN" b="0" i="0" dirty="0">
              <a:solidFill>
                <a:srgbClr val="000000"/>
              </a:solidFill>
              <a:effectLst/>
              <a:latin typeface="Arial" panose="020B0604020202020204" pitchFamily="34" charset="0"/>
            </a:endParaRPr>
          </a:p>
          <a:p>
            <a:pPr lvl="1"/>
            <a:r>
              <a:rPr lang="en-US" altLang="zh-CN" dirty="0">
                <a:latin typeface="Saira SemiCondensed" panose="00000506000000000000" pitchFamily="2" charset="0"/>
              </a:rPr>
              <a:t>• U</a:t>
            </a:r>
            <a:r>
              <a:rPr lang="en-US" altLang="zh-CN" b="0" i="0" dirty="0">
                <a:solidFill>
                  <a:srgbClr val="000000"/>
                </a:solidFill>
                <a:effectLst/>
                <a:latin typeface="Arial" panose="020B0604020202020204" pitchFamily="34" charset="0"/>
              </a:rPr>
              <a:t>sers commonly accept information loss on less important </a:t>
            </a:r>
            <a:r>
              <a:rPr lang="en-US" altLang="zh-CN" b="0" i="0" dirty="0">
                <a:solidFill>
                  <a:schemeClr val="accent1"/>
                </a:solidFill>
                <a:effectLst/>
                <a:latin typeface="Arial" panose="020B0604020202020204" pitchFamily="34" charset="0"/>
              </a:rPr>
              <a:t>old data.    </a:t>
            </a:r>
            <a:r>
              <a:rPr lang="en-US" altLang="zh-CN" b="0" i="0" dirty="0">
                <a:solidFill>
                  <a:srgbClr val="000000"/>
                </a:solidFill>
                <a:effectLst/>
                <a:latin typeface="Arial" panose="020B0604020202020204" pitchFamily="34" charset="0"/>
              </a:rPr>
              <a:t>——</a:t>
            </a:r>
            <a:r>
              <a:rPr lang="en-US" altLang="zh-CN" b="1" i="0" dirty="0" err="1">
                <a:solidFill>
                  <a:schemeClr val="accent1"/>
                </a:solidFill>
                <a:effectLst/>
                <a:latin typeface="Arial" panose="020B0604020202020204" pitchFamily="34" charset="0"/>
              </a:rPr>
              <a:t>lossily</a:t>
            </a:r>
            <a:r>
              <a:rPr lang="en-US" altLang="zh-CN" b="1" i="0" dirty="0">
                <a:solidFill>
                  <a:schemeClr val="accent1"/>
                </a:solidFill>
                <a:effectLst/>
                <a:latin typeface="Arial" panose="020B0604020202020204" pitchFamily="34" charset="0"/>
              </a:rPr>
              <a:t> compression</a:t>
            </a:r>
          </a:p>
        </p:txBody>
      </p:sp>
      <p:sp>
        <p:nvSpPr>
          <p:cNvPr id="6" name="文本框 5">
            <a:extLst>
              <a:ext uri="{FF2B5EF4-FFF2-40B4-BE49-F238E27FC236}">
                <a16:creationId xmlns:a16="http://schemas.microsoft.com/office/drawing/2014/main" id="{B1218195-7596-6F56-4FF5-8EA469E726D5}"/>
              </a:ext>
            </a:extLst>
          </p:cNvPr>
          <p:cNvSpPr txBox="1"/>
          <p:nvPr/>
        </p:nvSpPr>
        <p:spPr>
          <a:xfrm>
            <a:off x="276411" y="3260304"/>
            <a:ext cx="11639178" cy="830997"/>
          </a:xfrm>
          <a:prstGeom prst="rect">
            <a:avLst/>
          </a:prstGeom>
          <a:noFill/>
        </p:spPr>
        <p:txBody>
          <a:bodyPr wrap="square">
            <a:spAutoFit/>
          </a:bodyPr>
          <a:lstStyle/>
          <a:p>
            <a:pPr marL="457200" indent="-457200">
              <a:buFont typeface="Wingdings" panose="05000000000000000000" pitchFamily="2" charset="2"/>
              <a:buChar char="Ø"/>
            </a:pPr>
            <a:r>
              <a:rPr lang="en-US" altLang="zh-CN" sz="2800" b="1" dirty="0">
                <a:latin typeface="Saira SemiCondensed" panose="00000506000000000000" pitchFamily="2" charset="0"/>
              </a:rPr>
              <a:t>Method: </a:t>
            </a:r>
            <a:r>
              <a:rPr lang="en-US" altLang="zh-CN" sz="2000" b="1" dirty="0">
                <a:latin typeface="Saira SemiCondensed" panose="00000506000000000000" pitchFamily="2" charset="0"/>
              </a:rPr>
              <a:t>A compression method that can automatically adjust according to time series and meet the specified compression rate. </a:t>
            </a:r>
            <a:endParaRPr lang="zh-CN" altLang="en-US" sz="2800" b="1" dirty="0">
              <a:solidFill>
                <a:srgbClr val="FF0000"/>
              </a:solidFill>
              <a:latin typeface="Saira SemiCondensed" panose="00000506000000000000" pitchFamily="2" charset="0"/>
            </a:endParaRPr>
          </a:p>
        </p:txBody>
      </p:sp>
      <p:sp>
        <p:nvSpPr>
          <p:cNvPr id="8" name="文本框 7">
            <a:extLst>
              <a:ext uri="{FF2B5EF4-FFF2-40B4-BE49-F238E27FC236}">
                <a16:creationId xmlns:a16="http://schemas.microsoft.com/office/drawing/2014/main" id="{29B5D80B-8722-B114-89FD-DEA04BF3F52B}"/>
              </a:ext>
            </a:extLst>
          </p:cNvPr>
          <p:cNvSpPr txBox="1"/>
          <p:nvPr/>
        </p:nvSpPr>
        <p:spPr>
          <a:xfrm>
            <a:off x="577707" y="4473044"/>
            <a:ext cx="11036586" cy="1200329"/>
          </a:xfrm>
          <a:prstGeom prst="rect">
            <a:avLst/>
          </a:prstGeom>
          <a:noFill/>
        </p:spPr>
        <p:txBody>
          <a:bodyPr wrap="square">
            <a:spAutoFit/>
          </a:bodyPr>
          <a:lstStyle/>
          <a:p>
            <a:pPr lvl="1"/>
            <a:r>
              <a:rPr lang="en-US" altLang="zh-CN" dirty="0">
                <a:latin typeface="Saira SemiCondensed" panose="00000506000000000000" pitchFamily="2" charset="0"/>
              </a:rPr>
              <a:t>• </a:t>
            </a:r>
            <a:r>
              <a:rPr lang="en-US" altLang="zh-CN" b="1" dirty="0">
                <a:latin typeface="Saira SemiCondensed" panose="00000506000000000000" pitchFamily="2" charset="0"/>
              </a:rPr>
              <a:t>challenge 1 : </a:t>
            </a:r>
            <a:r>
              <a:rPr lang="en-US" altLang="zh-CN" dirty="0">
                <a:latin typeface="Saira SemiCondensed" panose="00000506000000000000" pitchFamily="2" charset="0"/>
              </a:rPr>
              <a:t>How to </a:t>
            </a:r>
            <a:r>
              <a:rPr lang="en-US" altLang="zh-CN" b="1" dirty="0">
                <a:solidFill>
                  <a:srgbClr val="FF0000"/>
                </a:solidFill>
                <a:latin typeface="Saira SemiCondensed" panose="00000506000000000000" pitchFamily="2" charset="0"/>
              </a:rPr>
              <a:t>efficiently</a:t>
            </a:r>
            <a:r>
              <a:rPr lang="en-US" altLang="zh-CN" dirty="0">
                <a:latin typeface="Saira SemiCondensed" panose="00000506000000000000" pitchFamily="2" charset="0"/>
              </a:rPr>
              <a:t> compress data according to time series attributes, as data keep being ingested?</a:t>
            </a:r>
          </a:p>
          <a:p>
            <a:pPr lvl="1"/>
            <a:endParaRPr lang="en-US" altLang="zh-CN" dirty="0">
              <a:latin typeface="Saira SemiCondensed" panose="00000506000000000000" pitchFamily="2" charset="0"/>
            </a:endParaRPr>
          </a:p>
          <a:p>
            <a:pPr lvl="1"/>
            <a:r>
              <a:rPr lang="en-US" altLang="zh-CN" dirty="0">
                <a:latin typeface="Saira SemiCondensed" panose="00000506000000000000" pitchFamily="2" charset="0"/>
              </a:rPr>
              <a:t>• </a:t>
            </a:r>
            <a:r>
              <a:rPr lang="en-US" altLang="zh-CN" b="1" dirty="0">
                <a:latin typeface="Saira SemiCondensed" panose="00000506000000000000" pitchFamily="2" charset="0"/>
              </a:rPr>
              <a:t>challenge 2 : </a:t>
            </a:r>
            <a:r>
              <a:rPr lang="en-US" altLang="zh-CN" dirty="0">
                <a:latin typeface="Saira SemiCondensed" panose="00000506000000000000" pitchFamily="2" charset="0"/>
              </a:rPr>
              <a:t>How to ensure that the data size can be consistently maintained within the specified compression threshold</a:t>
            </a:r>
            <a:r>
              <a:rPr lang="zh-CN" altLang="en-US" dirty="0">
                <a:latin typeface="Saira SemiCondensed" panose="00000506000000000000" pitchFamily="2" charset="0"/>
              </a:rPr>
              <a:t>？</a:t>
            </a:r>
            <a:endParaRPr lang="en-US" altLang="zh-CN" b="1" i="0" dirty="0">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210234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153801" y="174095"/>
            <a:ext cx="5281581"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Design  </a:t>
            </a:r>
            <a:r>
              <a:rPr lang="en-US" altLang="zh-CN" sz="1600" dirty="0">
                <a:latin typeface="Arial" panose="020B0604020202020204" pitchFamily="34" charset="0"/>
                <a:cs typeface="Arial" panose="020B0604020202020204" pitchFamily="34" charset="0"/>
              </a:rPr>
              <a:t>—Time-Varying Compression</a:t>
            </a:r>
            <a:endParaRPr lang="zh-CN" altLang="en-US" sz="4800" b="1" dirty="0">
              <a:solidFill>
                <a:schemeClr val="accent1">
                  <a:lumMod val="75000"/>
                </a:schemeClr>
              </a:solidFill>
              <a:latin typeface="Arial" panose="020B0604020202020204" pitchFamily="34" charset="0"/>
              <a:ea typeface="+mj-ea"/>
              <a:cs typeface="Arial" panose="020B0604020202020204" pitchFamily="34" charset="0"/>
            </a:endParaRPr>
          </a:p>
        </p:txBody>
      </p:sp>
      <p:sp>
        <p:nvSpPr>
          <p:cNvPr id="5" name="文本框 4">
            <a:extLst>
              <a:ext uri="{FF2B5EF4-FFF2-40B4-BE49-F238E27FC236}">
                <a16:creationId xmlns:a16="http://schemas.microsoft.com/office/drawing/2014/main" id="{63E17566-42EF-790C-ED89-0FEA25D2D659}"/>
              </a:ext>
            </a:extLst>
          </p:cNvPr>
          <p:cNvSpPr txBox="1"/>
          <p:nvPr/>
        </p:nvSpPr>
        <p:spPr>
          <a:xfrm>
            <a:off x="276411" y="1244004"/>
            <a:ext cx="11639178" cy="400110"/>
          </a:xfrm>
          <a:prstGeom prst="rect">
            <a:avLst/>
          </a:prstGeom>
          <a:noFill/>
        </p:spPr>
        <p:txBody>
          <a:bodyPr wrap="square">
            <a:spAutoFit/>
          </a:bodyPr>
          <a:lstStyle/>
          <a:p>
            <a:pPr marL="457200" indent="-457200">
              <a:buFont typeface="Wingdings" panose="05000000000000000000" pitchFamily="2" charset="2"/>
              <a:buChar char="Ø"/>
            </a:pPr>
            <a:r>
              <a:rPr lang="en-US" altLang="zh-CN" sz="2000" b="1" dirty="0">
                <a:latin typeface="Saira SemiCondensed" panose="00000506000000000000" pitchFamily="2" charset="0"/>
              </a:rPr>
              <a:t>Key question 1: How to select the appropriate compression ratio for time series data</a:t>
            </a:r>
            <a:endParaRPr lang="zh-CN" altLang="en-US" sz="2000" b="1" dirty="0">
              <a:solidFill>
                <a:srgbClr val="FF0000"/>
              </a:solidFill>
              <a:latin typeface="Saira SemiCondensed" panose="00000506000000000000" pitchFamily="2" charset="0"/>
            </a:endParaRPr>
          </a:p>
        </p:txBody>
      </p:sp>
      <p:sp>
        <p:nvSpPr>
          <p:cNvPr id="6" name="文本框 5">
            <a:extLst>
              <a:ext uri="{FF2B5EF4-FFF2-40B4-BE49-F238E27FC236}">
                <a16:creationId xmlns:a16="http://schemas.microsoft.com/office/drawing/2014/main" id="{3E6DC93B-1C0C-5E1F-6F34-A057C7882543}"/>
              </a:ext>
            </a:extLst>
          </p:cNvPr>
          <p:cNvSpPr txBox="1"/>
          <p:nvPr/>
        </p:nvSpPr>
        <p:spPr>
          <a:xfrm>
            <a:off x="276411" y="1924863"/>
            <a:ext cx="11639178" cy="400110"/>
          </a:xfrm>
          <a:prstGeom prst="rect">
            <a:avLst/>
          </a:prstGeom>
          <a:noFill/>
        </p:spPr>
        <p:txBody>
          <a:bodyPr wrap="square">
            <a:spAutoFit/>
          </a:bodyPr>
          <a:lstStyle/>
          <a:p>
            <a:pPr marL="457200" indent="-457200">
              <a:buFont typeface="Wingdings" panose="05000000000000000000" pitchFamily="2" charset="2"/>
              <a:buChar char="Ø"/>
            </a:pPr>
            <a:r>
              <a:rPr lang="en-US" altLang="zh-CN" sz="2000" b="1" dirty="0">
                <a:latin typeface="Saira SemiCondensed" panose="00000506000000000000" pitchFamily="2" charset="0"/>
              </a:rPr>
              <a:t>Key idea: </a:t>
            </a:r>
            <a:r>
              <a:rPr lang="en-US" altLang="zh-CN" sz="2000" b="1" dirty="0">
                <a:solidFill>
                  <a:srgbClr val="FF0000"/>
                </a:solidFill>
                <a:latin typeface="Saira SemiCondensed" panose="00000506000000000000" pitchFamily="2" charset="0"/>
              </a:rPr>
              <a:t>Fitting with a non-decreasing function varying with time</a:t>
            </a:r>
            <a:endParaRPr lang="zh-CN" altLang="en-US" sz="2000" b="1" dirty="0">
              <a:solidFill>
                <a:srgbClr val="FF0000"/>
              </a:solidFill>
              <a:latin typeface="Saira SemiCondensed" panose="00000506000000000000" pitchFamily="2" charset="0"/>
            </a:endParaRPr>
          </a:p>
        </p:txBody>
      </p:sp>
      <p:sp>
        <p:nvSpPr>
          <p:cNvPr id="11" name="文本框 10">
            <a:extLst>
              <a:ext uri="{FF2B5EF4-FFF2-40B4-BE49-F238E27FC236}">
                <a16:creationId xmlns:a16="http://schemas.microsoft.com/office/drawing/2014/main" id="{52194C97-75FD-D4E4-77F9-2C8B6D264596}"/>
              </a:ext>
            </a:extLst>
          </p:cNvPr>
          <p:cNvSpPr txBox="1"/>
          <p:nvPr/>
        </p:nvSpPr>
        <p:spPr>
          <a:xfrm>
            <a:off x="433390" y="2712922"/>
            <a:ext cx="4923503" cy="338554"/>
          </a:xfrm>
          <a:prstGeom prst="rect">
            <a:avLst/>
          </a:prstGeom>
          <a:noFill/>
        </p:spPr>
        <p:txBody>
          <a:bodyPr wrap="square">
            <a:spAutoFit/>
          </a:bodyPr>
          <a:lstStyle/>
          <a:p>
            <a:pPr marL="285750" indent="-285750">
              <a:buFont typeface="Arial" panose="020B0604020202020204" pitchFamily="34" charset="0"/>
              <a:buChar char="•"/>
            </a:pPr>
            <a:r>
              <a:rPr lang="en-US" altLang="zh-CN" sz="1600" b="0" i="0" dirty="0">
                <a:solidFill>
                  <a:srgbClr val="000000"/>
                </a:solidFill>
                <a:effectLst/>
                <a:latin typeface="Arial" panose="020B0604020202020204" pitchFamily="34" charset="0"/>
              </a:rPr>
              <a:t>data for compression is kept in the unit of chunks</a:t>
            </a:r>
            <a:endParaRPr lang="zh-CN" altLang="en-US" sz="1600" dirty="0"/>
          </a:p>
        </p:txBody>
      </p:sp>
      <p:sp>
        <p:nvSpPr>
          <p:cNvPr id="12" name="文本框 11">
            <a:extLst>
              <a:ext uri="{FF2B5EF4-FFF2-40B4-BE49-F238E27FC236}">
                <a16:creationId xmlns:a16="http://schemas.microsoft.com/office/drawing/2014/main" id="{E4E4753F-63B3-B3CB-5837-04078A280B5F}"/>
              </a:ext>
            </a:extLst>
          </p:cNvPr>
          <p:cNvSpPr txBox="1"/>
          <p:nvPr/>
        </p:nvSpPr>
        <p:spPr>
          <a:xfrm>
            <a:off x="433389" y="3328409"/>
            <a:ext cx="5457231" cy="338554"/>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Compression ratio sequence generated by function r(t)</a:t>
            </a:r>
            <a:endParaRPr lang="zh-CN" altLang="en-US" sz="16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BC31ADF1-200B-D70E-7BE8-EE6E52F397ED}"/>
              </a:ext>
            </a:extLst>
          </p:cNvPr>
          <p:cNvSpPr txBox="1"/>
          <p:nvPr/>
        </p:nvSpPr>
        <p:spPr>
          <a:xfrm>
            <a:off x="2638938" y="3712981"/>
            <a:ext cx="1575936" cy="338554"/>
          </a:xfrm>
          <a:prstGeom prst="rect">
            <a:avLst/>
          </a:prstGeom>
          <a:noFill/>
        </p:spPr>
        <p:txBody>
          <a:bodyPr wrap="square">
            <a:spAutoFit/>
          </a:bodyPr>
          <a:lstStyle/>
          <a:p>
            <a:r>
              <a:rPr lang="en-US" altLang="zh-CN" sz="1600" dirty="0" err="1">
                <a:latin typeface="Arial" panose="020B0604020202020204" pitchFamily="34" charset="0"/>
                <a:cs typeface="Arial" panose="020B0604020202020204" pitchFamily="34" charset="0"/>
              </a:rPr>
              <a:t>r1</a:t>
            </a: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r2</a:t>
            </a: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r3</a:t>
            </a: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r4</a:t>
            </a:r>
            <a:r>
              <a:rPr lang="en-US" altLang="zh-CN" sz="1600" dirty="0">
                <a:latin typeface="Arial" panose="020B0604020202020204" pitchFamily="34" charset="0"/>
                <a:cs typeface="Arial" panose="020B0604020202020204" pitchFamily="34" charset="0"/>
              </a:rPr>
              <a:t> … </a:t>
            </a:r>
            <a:r>
              <a:rPr lang="en-US" altLang="zh-CN" sz="1600" dirty="0" err="1">
                <a:latin typeface="Arial" panose="020B0604020202020204" pitchFamily="34" charset="0"/>
                <a:cs typeface="Arial" panose="020B0604020202020204" pitchFamily="34" charset="0"/>
              </a:rPr>
              <a:t>rk</a:t>
            </a:r>
            <a:endParaRPr lang="zh-CN" altLang="en-US" sz="1600"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E6F34EA8-AFD7-0A21-260B-5BD10D766A85}"/>
              </a:ext>
            </a:extLst>
          </p:cNvPr>
          <p:cNvSpPr txBox="1"/>
          <p:nvPr/>
        </p:nvSpPr>
        <p:spPr>
          <a:xfrm>
            <a:off x="433388" y="4146620"/>
            <a:ext cx="6157482" cy="338554"/>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rgbClr val="000000"/>
                </a:solidFill>
                <a:latin typeface="Arial" panose="020B0604020202020204" pitchFamily="34" charset="0"/>
              </a:rPr>
              <a:t>Ratio compliance by approximation</a:t>
            </a:r>
            <a:endParaRPr lang="zh-CN" altLang="en-US" sz="1600" dirty="0">
              <a:solidFill>
                <a:srgbClr val="000000"/>
              </a:solidFill>
              <a:latin typeface="Arial" panose="020B0604020202020204" pitchFamily="34" charset="0"/>
            </a:endParaRPr>
          </a:p>
        </p:txBody>
      </p:sp>
      <p:pic>
        <p:nvPicPr>
          <p:cNvPr id="18" name="图片 17">
            <a:extLst>
              <a:ext uri="{FF2B5EF4-FFF2-40B4-BE49-F238E27FC236}">
                <a16:creationId xmlns:a16="http://schemas.microsoft.com/office/drawing/2014/main" id="{05D790F0-4C6D-C832-8E75-62309C3FA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83" y="4626402"/>
            <a:ext cx="4265893" cy="571500"/>
          </a:xfrm>
          <a:prstGeom prst="rect">
            <a:avLst/>
          </a:prstGeom>
        </p:spPr>
      </p:pic>
      <p:sp>
        <p:nvSpPr>
          <p:cNvPr id="19" name="文本框 18">
            <a:extLst>
              <a:ext uri="{FF2B5EF4-FFF2-40B4-BE49-F238E27FC236}">
                <a16:creationId xmlns:a16="http://schemas.microsoft.com/office/drawing/2014/main" id="{D907A8B8-BCEF-D661-7A06-423F55A81005}"/>
              </a:ext>
            </a:extLst>
          </p:cNvPr>
          <p:cNvSpPr txBox="1"/>
          <p:nvPr/>
        </p:nvSpPr>
        <p:spPr>
          <a:xfrm>
            <a:off x="433388" y="5580318"/>
            <a:ext cx="9362728" cy="584775"/>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rgbClr val="000000"/>
                </a:solidFill>
                <a:latin typeface="Arial" panose="020B0604020202020204" pitchFamily="34" charset="0"/>
              </a:rPr>
              <a:t> For new data, we compress them </a:t>
            </a:r>
            <a:r>
              <a:rPr lang="en-US" altLang="zh-CN" sz="1600" dirty="0" err="1">
                <a:solidFill>
                  <a:srgbClr val="000000"/>
                </a:solidFill>
                <a:latin typeface="Arial" panose="020B0604020202020204" pitchFamily="34" charset="0"/>
              </a:rPr>
              <a:t>losslessly</a:t>
            </a:r>
            <a:r>
              <a:rPr lang="en-US" altLang="zh-CN" sz="1600" dirty="0">
                <a:solidFill>
                  <a:srgbClr val="000000"/>
                </a:solidFill>
                <a:latin typeface="Arial" panose="020B0604020202020204" pitchFamily="34" charset="0"/>
              </a:rPr>
              <a:t> or with a low ratio by lossy compression. </a:t>
            </a:r>
          </a:p>
          <a:p>
            <a:pPr marL="285750" indent="-285750">
              <a:buFont typeface="Arial" panose="020B0604020202020204" pitchFamily="34" charset="0"/>
              <a:buChar char="•"/>
            </a:pPr>
            <a:r>
              <a:rPr lang="en-US" altLang="zh-CN" sz="1600" dirty="0">
                <a:solidFill>
                  <a:srgbClr val="000000"/>
                </a:solidFill>
                <a:latin typeface="Arial" panose="020B0604020202020204" pitchFamily="34" charset="0"/>
              </a:rPr>
              <a:t> For unimportant data, we compress them by a high compression ratio by lossy compression.</a:t>
            </a:r>
            <a:endParaRPr lang="zh-CN" altLang="en-US" sz="1600" dirty="0">
              <a:solidFill>
                <a:srgbClr val="000000"/>
              </a:solidFill>
              <a:latin typeface="Arial" panose="020B0604020202020204" pitchFamily="34" charset="0"/>
            </a:endParaRPr>
          </a:p>
        </p:txBody>
      </p:sp>
      <p:sp>
        <p:nvSpPr>
          <p:cNvPr id="20" name="椭圆 19">
            <a:extLst>
              <a:ext uri="{FF2B5EF4-FFF2-40B4-BE49-F238E27FC236}">
                <a16:creationId xmlns:a16="http://schemas.microsoft.com/office/drawing/2014/main" id="{FF168A4C-AD3A-2AC9-B200-D6FDE9DC0E58}"/>
              </a:ext>
            </a:extLst>
          </p:cNvPr>
          <p:cNvSpPr/>
          <p:nvPr/>
        </p:nvSpPr>
        <p:spPr>
          <a:xfrm>
            <a:off x="2405696" y="4531192"/>
            <a:ext cx="1612955" cy="7668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2925A09-0E78-E5F8-388C-913FA35A8D5A}"/>
              </a:ext>
            </a:extLst>
          </p:cNvPr>
          <p:cNvSpPr/>
          <p:nvPr/>
        </p:nvSpPr>
        <p:spPr>
          <a:xfrm>
            <a:off x="7397614" y="3546935"/>
            <a:ext cx="796667" cy="240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94720A7-C275-A1CD-68C4-90247321838D}"/>
              </a:ext>
            </a:extLst>
          </p:cNvPr>
          <p:cNvSpPr/>
          <p:nvPr/>
        </p:nvSpPr>
        <p:spPr>
          <a:xfrm>
            <a:off x="8244644" y="3546935"/>
            <a:ext cx="796667" cy="240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5CF1133-B3BF-B27A-1249-6E5465E05AB5}"/>
              </a:ext>
            </a:extLst>
          </p:cNvPr>
          <p:cNvSpPr/>
          <p:nvPr/>
        </p:nvSpPr>
        <p:spPr>
          <a:xfrm>
            <a:off x="9091674" y="3546935"/>
            <a:ext cx="796667" cy="240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4DBCBF2-B755-E97F-345F-6D5FDB1B929C}"/>
              </a:ext>
            </a:extLst>
          </p:cNvPr>
          <p:cNvSpPr/>
          <p:nvPr/>
        </p:nvSpPr>
        <p:spPr>
          <a:xfrm>
            <a:off x="9938704" y="3546935"/>
            <a:ext cx="796667" cy="240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181B4D0-40AF-C817-CEEA-06B06CFB7FF2}"/>
              </a:ext>
            </a:extLst>
          </p:cNvPr>
          <p:cNvSpPr/>
          <p:nvPr/>
        </p:nvSpPr>
        <p:spPr>
          <a:xfrm>
            <a:off x="10785734" y="3546935"/>
            <a:ext cx="796667" cy="240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0030666-9DAA-11BF-1921-ECFC62AECE04}"/>
              </a:ext>
            </a:extLst>
          </p:cNvPr>
          <p:cNvSpPr/>
          <p:nvPr/>
        </p:nvSpPr>
        <p:spPr>
          <a:xfrm>
            <a:off x="7422791" y="4547011"/>
            <a:ext cx="796667" cy="2400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50377133-58B5-FBA3-4ED5-5482AAF6D2FF}"/>
              </a:ext>
            </a:extLst>
          </p:cNvPr>
          <p:cNvSpPr/>
          <p:nvPr/>
        </p:nvSpPr>
        <p:spPr>
          <a:xfrm>
            <a:off x="8269824" y="4547011"/>
            <a:ext cx="796667" cy="24005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733C124D-F751-8401-423B-39216987573F}"/>
              </a:ext>
            </a:extLst>
          </p:cNvPr>
          <p:cNvCxnSpPr>
            <a:cxnSpLocks/>
          </p:cNvCxnSpPr>
          <p:nvPr/>
        </p:nvCxnSpPr>
        <p:spPr>
          <a:xfrm>
            <a:off x="7397614" y="3786991"/>
            <a:ext cx="25177" cy="760020"/>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7C8FDE7-6231-BBDE-76E4-E00F32020835}"/>
              </a:ext>
            </a:extLst>
          </p:cNvPr>
          <p:cNvCxnSpPr>
            <a:cxnSpLocks/>
          </p:cNvCxnSpPr>
          <p:nvPr/>
        </p:nvCxnSpPr>
        <p:spPr>
          <a:xfrm flipH="1">
            <a:off x="8219458" y="3799579"/>
            <a:ext cx="821853" cy="747432"/>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68B1E93-B4C3-407C-A322-2A834917D06D}"/>
              </a:ext>
            </a:extLst>
          </p:cNvPr>
          <p:cNvCxnSpPr>
            <a:cxnSpLocks/>
          </p:cNvCxnSpPr>
          <p:nvPr/>
        </p:nvCxnSpPr>
        <p:spPr>
          <a:xfrm flipH="1">
            <a:off x="8269821" y="3799579"/>
            <a:ext cx="821853" cy="734844"/>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AEE76F9-9C22-B1FD-30AB-7621CD2ABC45}"/>
              </a:ext>
            </a:extLst>
          </p:cNvPr>
          <p:cNvCxnSpPr>
            <a:cxnSpLocks/>
          </p:cNvCxnSpPr>
          <p:nvPr/>
        </p:nvCxnSpPr>
        <p:spPr>
          <a:xfrm flipH="1">
            <a:off x="9066491" y="3799579"/>
            <a:ext cx="2515910" cy="734844"/>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0CA67911-F4B7-549E-24C5-9360BDE8ACD3}"/>
              </a:ext>
            </a:extLst>
          </p:cNvPr>
          <p:cNvSpPr txBox="1"/>
          <p:nvPr/>
        </p:nvSpPr>
        <p:spPr>
          <a:xfrm>
            <a:off x="8328756" y="2444953"/>
            <a:ext cx="3554520" cy="584775"/>
          </a:xfrm>
          <a:prstGeom prst="rect">
            <a:avLst/>
          </a:prstGeom>
          <a:noFill/>
        </p:spPr>
        <p:txBody>
          <a:bodyPr wrap="square">
            <a:spAutoFit/>
          </a:bodyPr>
          <a:lstStyle/>
          <a:p>
            <a:r>
              <a:rPr lang="en-US" altLang="zh-CN" sz="1600" dirty="0" err="1">
                <a:latin typeface="Arial" panose="020B0604020202020204" pitchFamily="34" charset="0"/>
                <a:cs typeface="Arial" panose="020B0604020202020204" pitchFamily="34" charset="0"/>
              </a:rPr>
              <a:t>r1</a:t>
            </a:r>
            <a:r>
              <a:rPr lang="en-US" altLang="zh-CN" sz="1600" dirty="0">
                <a:latin typeface="Arial" panose="020B0604020202020204" pitchFamily="34" charset="0"/>
                <a:cs typeface="Arial" panose="020B0604020202020204" pitchFamily="34" charset="0"/>
              </a:rPr>
              <a:t>=r(1)=2    m=5</a:t>
            </a:r>
          </a:p>
          <a:p>
            <a:r>
              <a:rPr lang="en-US" altLang="zh-CN" sz="1600" dirty="0" err="1">
                <a:latin typeface="Arial" panose="020B0604020202020204" pitchFamily="34" charset="0"/>
                <a:cs typeface="Arial" panose="020B0604020202020204" pitchFamily="34" charset="0"/>
              </a:rPr>
              <a:t>r2</a:t>
            </a:r>
            <a:r>
              <a:rPr lang="en-US" altLang="zh-CN" sz="1600" dirty="0">
                <a:latin typeface="Arial" panose="020B0604020202020204" pitchFamily="34" charset="0"/>
                <a:cs typeface="Arial" panose="020B0604020202020204" pitchFamily="34" charset="0"/>
              </a:rPr>
              <a:t>=r(2)=3    </a:t>
            </a:r>
            <a:r>
              <a:rPr lang="en-US" altLang="zh-CN" sz="1600" dirty="0" err="1">
                <a:latin typeface="Arial" panose="020B0604020202020204" pitchFamily="34" charset="0"/>
                <a:cs typeface="Arial" panose="020B0604020202020204" pitchFamily="34" charset="0"/>
              </a:rPr>
              <a:t>ra</a:t>
            </a:r>
            <a:r>
              <a:rPr lang="en-US" altLang="zh-CN" sz="1600" dirty="0">
                <a:latin typeface="Arial" panose="020B0604020202020204" pitchFamily="34" charset="0"/>
                <a:cs typeface="Arial" panose="020B0604020202020204" pitchFamily="34" charset="0"/>
              </a:rPr>
              <a:t> =2</a:t>
            </a:r>
          </a:p>
        </p:txBody>
      </p:sp>
      <p:sp>
        <p:nvSpPr>
          <p:cNvPr id="44" name="左大括号 43">
            <a:extLst>
              <a:ext uri="{FF2B5EF4-FFF2-40B4-BE49-F238E27FC236}">
                <a16:creationId xmlns:a16="http://schemas.microsoft.com/office/drawing/2014/main" id="{B1D4925E-77DD-CA5E-7A25-74F2A4401673}"/>
              </a:ext>
            </a:extLst>
          </p:cNvPr>
          <p:cNvSpPr/>
          <p:nvPr/>
        </p:nvSpPr>
        <p:spPr>
          <a:xfrm rot="5400000">
            <a:off x="8103903" y="2622118"/>
            <a:ext cx="231115" cy="16436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52735523-D677-68BB-5089-A4E173A070B7}"/>
              </a:ext>
            </a:extLst>
          </p:cNvPr>
          <p:cNvSpPr txBox="1"/>
          <p:nvPr/>
        </p:nvSpPr>
        <p:spPr>
          <a:xfrm>
            <a:off x="7835681" y="3118224"/>
            <a:ext cx="794703" cy="261610"/>
          </a:xfrm>
          <a:prstGeom prst="rect">
            <a:avLst/>
          </a:prstGeom>
          <a:noFill/>
        </p:spPr>
        <p:txBody>
          <a:bodyPr wrap="square">
            <a:spAutoFit/>
          </a:bodyPr>
          <a:lstStyle/>
          <a:p>
            <a:r>
              <a:rPr lang="en-US" altLang="zh-CN" sz="1100" dirty="0" err="1">
                <a:latin typeface="Arial" panose="020B0604020202020204" pitchFamily="34" charset="0"/>
                <a:cs typeface="Arial" panose="020B0604020202020204" pitchFamily="34" charset="0"/>
              </a:rPr>
              <a:t>r1</a:t>
            </a:r>
            <a:r>
              <a:rPr lang="en-US" altLang="zh-CN" sz="1100" dirty="0">
                <a:latin typeface="Arial" panose="020B0604020202020204" pitchFamily="34" charset="0"/>
                <a:cs typeface="Arial" panose="020B0604020202020204" pitchFamily="34" charset="0"/>
              </a:rPr>
              <a:t>=r(1)=2 </a:t>
            </a:r>
            <a:endParaRPr lang="zh-CN" altLang="en-US" sz="1100" dirty="0"/>
          </a:p>
        </p:txBody>
      </p:sp>
      <p:sp>
        <p:nvSpPr>
          <p:cNvPr id="47" name="左大括号 46">
            <a:extLst>
              <a:ext uri="{FF2B5EF4-FFF2-40B4-BE49-F238E27FC236}">
                <a16:creationId xmlns:a16="http://schemas.microsoft.com/office/drawing/2014/main" id="{A531A808-8CF3-DBA2-51B1-F6E5970A34DD}"/>
              </a:ext>
            </a:extLst>
          </p:cNvPr>
          <p:cNvSpPr/>
          <p:nvPr/>
        </p:nvSpPr>
        <p:spPr>
          <a:xfrm rot="5400000">
            <a:off x="10224743" y="2195341"/>
            <a:ext cx="224588" cy="24907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84E915B2-B1A8-1BAF-46AB-390E402E6039}"/>
              </a:ext>
            </a:extLst>
          </p:cNvPr>
          <p:cNvSpPr txBox="1"/>
          <p:nvPr/>
        </p:nvSpPr>
        <p:spPr>
          <a:xfrm>
            <a:off x="9938704" y="3090987"/>
            <a:ext cx="794703" cy="261610"/>
          </a:xfrm>
          <a:prstGeom prst="rect">
            <a:avLst/>
          </a:prstGeom>
          <a:noFill/>
        </p:spPr>
        <p:txBody>
          <a:bodyPr wrap="square">
            <a:spAutoFit/>
          </a:bodyPr>
          <a:lstStyle/>
          <a:p>
            <a:r>
              <a:rPr lang="en-US" altLang="zh-CN" sz="1100" dirty="0" err="1">
                <a:latin typeface="Arial" panose="020B0604020202020204" pitchFamily="34" charset="0"/>
                <a:cs typeface="Arial" panose="020B0604020202020204" pitchFamily="34" charset="0"/>
              </a:rPr>
              <a:t>r2</a:t>
            </a:r>
            <a:r>
              <a:rPr lang="en-US" altLang="zh-CN" sz="1100" dirty="0">
                <a:latin typeface="Arial" panose="020B0604020202020204" pitchFamily="34" charset="0"/>
                <a:cs typeface="Arial" panose="020B0604020202020204" pitchFamily="34" charset="0"/>
              </a:rPr>
              <a:t>=r(2)=3 </a:t>
            </a:r>
            <a:endParaRPr lang="zh-CN" altLang="en-US" sz="1100" dirty="0"/>
          </a:p>
        </p:txBody>
      </p:sp>
      <p:sp>
        <p:nvSpPr>
          <p:cNvPr id="2" name="矩形 1">
            <a:extLst>
              <a:ext uri="{FF2B5EF4-FFF2-40B4-BE49-F238E27FC236}">
                <a16:creationId xmlns:a16="http://schemas.microsoft.com/office/drawing/2014/main" id="{5413CBE9-7282-B59C-13F4-CC64D5294535}"/>
              </a:ext>
            </a:extLst>
          </p:cNvPr>
          <p:cNvSpPr/>
          <p:nvPr/>
        </p:nvSpPr>
        <p:spPr>
          <a:xfrm>
            <a:off x="7442655" y="5140514"/>
            <a:ext cx="756938" cy="2986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a:extLst>
              <a:ext uri="{FF2B5EF4-FFF2-40B4-BE49-F238E27FC236}">
                <a16:creationId xmlns:a16="http://schemas.microsoft.com/office/drawing/2014/main" id="{60EFF45D-35C8-7A0D-8696-503BC1159FFD}"/>
              </a:ext>
            </a:extLst>
          </p:cNvPr>
          <p:cNvCxnSpPr>
            <a:cxnSpLocks/>
            <a:endCxn id="2" idx="1"/>
          </p:cNvCxnSpPr>
          <p:nvPr/>
        </p:nvCxnSpPr>
        <p:spPr>
          <a:xfrm>
            <a:off x="7422791" y="4749725"/>
            <a:ext cx="19864" cy="540118"/>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C24895E-6D73-AAB9-C432-D6A8A062FA44}"/>
              </a:ext>
            </a:extLst>
          </p:cNvPr>
          <p:cNvCxnSpPr>
            <a:cxnSpLocks/>
          </p:cNvCxnSpPr>
          <p:nvPr/>
        </p:nvCxnSpPr>
        <p:spPr>
          <a:xfrm flipH="1">
            <a:off x="8194281" y="4787067"/>
            <a:ext cx="854935" cy="353447"/>
          </a:xfrm>
          <a:prstGeom prst="line">
            <a:avLst/>
          </a:prstGeom>
          <a:ln w="1905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4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153801" y="174095"/>
            <a:ext cx="5281581"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Design  </a:t>
            </a:r>
            <a:r>
              <a:rPr lang="en-US" altLang="zh-CN" sz="1600" dirty="0">
                <a:latin typeface="Arial" panose="020B0604020202020204" pitchFamily="34" charset="0"/>
                <a:cs typeface="Arial" panose="020B0604020202020204" pitchFamily="34" charset="0"/>
              </a:rPr>
              <a:t>—Time-Varying Compression</a:t>
            </a:r>
            <a:endParaRPr lang="zh-CN" altLang="en-US" sz="4800" b="1" dirty="0">
              <a:solidFill>
                <a:schemeClr val="accent1">
                  <a:lumMod val="75000"/>
                </a:schemeClr>
              </a:solidFill>
              <a:latin typeface="Arial" panose="020B0604020202020204" pitchFamily="34" charset="0"/>
              <a:ea typeface="+mj-ea"/>
              <a:cs typeface="Arial" panose="020B0604020202020204" pitchFamily="34" charset="0"/>
            </a:endParaRPr>
          </a:p>
        </p:txBody>
      </p:sp>
      <p:sp>
        <p:nvSpPr>
          <p:cNvPr id="5" name="文本框 4">
            <a:extLst>
              <a:ext uri="{FF2B5EF4-FFF2-40B4-BE49-F238E27FC236}">
                <a16:creationId xmlns:a16="http://schemas.microsoft.com/office/drawing/2014/main" id="{63E17566-42EF-790C-ED89-0FEA25D2D659}"/>
              </a:ext>
            </a:extLst>
          </p:cNvPr>
          <p:cNvSpPr txBox="1"/>
          <p:nvPr/>
        </p:nvSpPr>
        <p:spPr>
          <a:xfrm>
            <a:off x="245016" y="1064867"/>
            <a:ext cx="11639178" cy="400110"/>
          </a:xfrm>
          <a:prstGeom prst="rect">
            <a:avLst/>
          </a:prstGeom>
          <a:noFill/>
        </p:spPr>
        <p:txBody>
          <a:bodyPr wrap="square">
            <a:spAutoFit/>
          </a:bodyPr>
          <a:lstStyle/>
          <a:p>
            <a:pPr marL="457200" indent="-457200">
              <a:buFont typeface="Wingdings" panose="05000000000000000000" pitchFamily="2" charset="2"/>
              <a:buChar char="Ø"/>
            </a:pPr>
            <a:r>
              <a:rPr lang="en-US" altLang="zh-CN" sz="2000" b="1" dirty="0">
                <a:latin typeface="Saira SemiCondensed" panose="00000506000000000000" pitchFamily="2" charset="0"/>
              </a:rPr>
              <a:t>Key question 2: How to quickly recalculate the compression ratio sequence with new data?</a:t>
            </a:r>
            <a:endParaRPr lang="zh-CN" altLang="en-US" sz="2000" b="1" dirty="0">
              <a:solidFill>
                <a:srgbClr val="FF0000"/>
              </a:solidFill>
              <a:latin typeface="Saira SemiCondensed" panose="00000506000000000000" pitchFamily="2" charset="0"/>
            </a:endParaRPr>
          </a:p>
        </p:txBody>
      </p:sp>
      <p:sp>
        <p:nvSpPr>
          <p:cNvPr id="6" name="文本框 5">
            <a:extLst>
              <a:ext uri="{FF2B5EF4-FFF2-40B4-BE49-F238E27FC236}">
                <a16:creationId xmlns:a16="http://schemas.microsoft.com/office/drawing/2014/main" id="{3E6DC93B-1C0C-5E1F-6F34-A057C7882543}"/>
              </a:ext>
            </a:extLst>
          </p:cNvPr>
          <p:cNvSpPr txBox="1"/>
          <p:nvPr/>
        </p:nvSpPr>
        <p:spPr>
          <a:xfrm>
            <a:off x="245016" y="1592751"/>
            <a:ext cx="11639178" cy="400110"/>
          </a:xfrm>
          <a:prstGeom prst="rect">
            <a:avLst/>
          </a:prstGeom>
          <a:noFill/>
        </p:spPr>
        <p:txBody>
          <a:bodyPr wrap="square">
            <a:spAutoFit/>
          </a:bodyPr>
          <a:lstStyle/>
          <a:p>
            <a:pPr marL="457200" indent="-457200">
              <a:buFont typeface="Wingdings" panose="05000000000000000000" pitchFamily="2" charset="2"/>
              <a:buChar char="Ø"/>
            </a:pPr>
            <a:r>
              <a:rPr lang="en-US" altLang="zh-CN" sz="2000" b="1" dirty="0">
                <a:latin typeface="Saira SemiCondensed" panose="00000506000000000000" pitchFamily="2" charset="0"/>
              </a:rPr>
              <a:t>Key idea: </a:t>
            </a:r>
            <a:r>
              <a:rPr lang="en-US" altLang="zh-CN" sz="2000" b="1" dirty="0">
                <a:solidFill>
                  <a:srgbClr val="FF0000"/>
                </a:solidFill>
                <a:latin typeface="Saira SemiCondensed" panose="00000506000000000000" pitchFamily="2" charset="0"/>
              </a:rPr>
              <a:t>Through virtual decompression technology</a:t>
            </a:r>
            <a:endParaRPr lang="zh-CN" altLang="en-US" sz="2000" b="1" dirty="0">
              <a:solidFill>
                <a:srgbClr val="FF0000"/>
              </a:solidFill>
              <a:latin typeface="Saira SemiCondensed" panose="00000506000000000000" pitchFamily="2" charset="0"/>
            </a:endParaRPr>
          </a:p>
        </p:txBody>
      </p:sp>
      <p:pic>
        <p:nvPicPr>
          <p:cNvPr id="8" name="图片 7">
            <a:extLst>
              <a:ext uri="{FF2B5EF4-FFF2-40B4-BE49-F238E27FC236}">
                <a16:creationId xmlns:a16="http://schemas.microsoft.com/office/drawing/2014/main" id="{6F21FF75-288A-A837-2635-04F146D37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006" y="2889529"/>
            <a:ext cx="5344159" cy="2501735"/>
          </a:xfrm>
          <a:prstGeom prst="rect">
            <a:avLst/>
          </a:prstGeom>
        </p:spPr>
      </p:pic>
      <p:pic>
        <p:nvPicPr>
          <p:cNvPr id="14" name="图片 13">
            <a:extLst>
              <a:ext uri="{FF2B5EF4-FFF2-40B4-BE49-F238E27FC236}">
                <a16:creationId xmlns:a16="http://schemas.microsoft.com/office/drawing/2014/main" id="{79DB5FF4-5CF3-EA7F-A19F-B1A6CA20D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00" y="2226178"/>
            <a:ext cx="3660871" cy="4182787"/>
          </a:xfrm>
          <a:prstGeom prst="rect">
            <a:avLst/>
          </a:prstGeom>
        </p:spPr>
      </p:pic>
      <p:sp>
        <p:nvSpPr>
          <p:cNvPr id="15" name="左大括号 14">
            <a:extLst>
              <a:ext uri="{FF2B5EF4-FFF2-40B4-BE49-F238E27FC236}">
                <a16:creationId xmlns:a16="http://schemas.microsoft.com/office/drawing/2014/main" id="{90D78EB3-07D0-D3D3-7422-156D080D6DF7}"/>
              </a:ext>
            </a:extLst>
          </p:cNvPr>
          <p:cNvSpPr/>
          <p:nvPr/>
        </p:nvSpPr>
        <p:spPr>
          <a:xfrm rot="10800000">
            <a:off x="4972463" y="3311625"/>
            <a:ext cx="221012" cy="7355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7D266E3-E791-8862-8A4E-32BC4A52D26D}"/>
              </a:ext>
            </a:extLst>
          </p:cNvPr>
          <p:cNvSpPr/>
          <p:nvPr/>
        </p:nvSpPr>
        <p:spPr>
          <a:xfrm>
            <a:off x="798900" y="3320557"/>
            <a:ext cx="4122890" cy="72657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B26F2F2-078F-A5D7-980E-79E7B41AE155}"/>
              </a:ext>
            </a:extLst>
          </p:cNvPr>
          <p:cNvSpPr/>
          <p:nvPr/>
        </p:nvSpPr>
        <p:spPr>
          <a:xfrm>
            <a:off x="798899" y="4446466"/>
            <a:ext cx="4085843" cy="13035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左大括号 21">
            <a:extLst>
              <a:ext uri="{FF2B5EF4-FFF2-40B4-BE49-F238E27FC236}">
                <a16:creationId xmlns:a16="http://schemas.microsoft.com/office/drawing/2014/main" id="{C3F11C1C-7E56-88D2-0AE5-AC0B04B873C3}"/>
              </a:ext>
            </a:extLst>
          </p:cNvPr>
          <p:cNvSpPr/>
          <p:nvPr/>
        </p:nvSpPr>
        <p:spPr>
          <a:xfrm rot="10800000">
            <a:off x="4956932" y="4455608"/>
            <a:ext cx="149094" cy="1303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FDC5311-3FBD-449F-18E3-3013C763E99D}"/>
              </a:ext>
            </a:extLst>
          </p:cNvPr>
          <p:cNvSpPr txBox="1"/>
          <p:nvPr/>
        </p:nvSpPr>
        <p:spPr>
          <a:xfrm>
            <a:off x="5193475" y="3548573"/>
            <a:ext cx="1376659" cy="261610"/>
          </a:xfrm>
          <a:prstGeom prst="rect">
            <a:avLst/>
          </a:prstGeom>
          <a:noFill/>
        </p:spPr>
        <p:txBody>
          <a:bodyPr wrap="square">
            <a:spAutoFit/>
          </a:bodyPr>
          <a:lstStyle/>
          <a:p>
            <a:r>
              <a:rPr lang="zh-CN" altLang="en-US" sz="1100" dirty="0">
                <a:latin typeface="Arial" panose="020B0604020202020204" pitchFamily="34" charset="0"/>
                <a:cs typeface="Arial" panose="020B0604020202020204" pitchFamily="34" charset="0"/>
              </a:rPr>
              <a:t>initialization</a:t>
            </a:r>
          </a:p>
        </p:txBody>
      </p:sp>
      <p:sp>
        <p:nvSpPr>
          <p:cNvPr id="24" name="文本框 23">
            <a:extLst>
              <a:ext uri="{FF2B5EF4-FFF2-40B4-BE49-F238E27FC236}">
                <a16:creationId xmlns:a16="http://schemas.microsoft.com/office/drawing/2014/main" id="{BA3233B5-265E-E4AD-B383-B4F058E5624B}"/>
              </a:ext>
            </a:extLst>
          </p:cNvPr>
          <p:cNvSpPr txBox="1"/>
          <p:nvPr/>
        </p:nvSpPr>
        <p:spPr>
          <a:xfrm>
            <a:off x="4984182" y="4856423"/>
            <a:ext cx="1101430" cy="400110"/>
          </a:xfrm>
          <a:prstGeom prst="rect">
            <a:avLst/>
          </a:prstGeom>
          <a:noFill/>
        </p:spPr>
        <p:txBody>
          <a:bodyPr wrap="square">
            <a:spAutoFit/>
          </a:bodyPr>
          <a:lstStyle/>
          <a:p>
            <a:pPr algn="ctr"/>
            <a:r>
              <a:rPr lang="en-US" altLang="zh-CN" sz="1000" dirty="0">
                <a:latin typeface="Arial" panose="020B0604020202020204" pitchFamily="34" charset="0"/>
                <a:cs typeface="Arial" panose="020B0604020202020204" pitchFamily="34" charset="0"/>
              </a:rPr>
              <a:t>Approximate iteration</a:t>
            </a:r>
            <a:endParaRPr lang="zh-CN" altLang="en-US" sz="1000" dirty="0">
              <a:latin typeface="Arial" panose="020B0604020202020204" pitchFamily="34" charset="0"/>
              <a:cs typeface="Arial" panose="020B0604020202020204" pitchFamily="34" charset="0"/>
            </a:endParaRPr>
          </a:p>
        </p:txBody>
      </p:sp>
      <p:pic>
        <p:nvPicPr>
          <p:cNvPr id="25" name="图片 24">
            <a:extLst>
              <a:ext uri="{FF2B5EF4-FFF2-40B4-BE49-F238E27FC236}">
                <a16:creationId xmlns:a16="http://schemas.microsoft.com/office/drawing/2014/main" id="{300F26AB-23F6-1099-6D1D-2EE51A5C209F}"/>
              </a:ext>
            </a:extLst>
          </p:cNvPr>
          <p:cNvPicPr>
            <a:picLocks noChangeAspect="1"/>
          </p:cNvPicPr>
          <p:nvPr/>
        </p:nvPicPr>
        <p:blipFill rotWithShape="1">
          <a:blip r:embed="rId4">
            <a:extLst>
              <a:ext uri="{28A0092B-C50C-407E-A947-70E740481C1C}">
                <a14:useLocalDpi xmlns:a14="http://schemas.microsoft.com/office/drawing/2010/main" val="0"/>
              </a:ext>
            </a:extLst>
          </a:blip>
          <a:srcRect l="34404" t="2641" r="46260" b="53410"/>
          <a:stretch/>
        </p:blipFill>
        <p:spPr>
          <a:xfrm>
            <a:off x="2609406" y="4893585"/>
            <a:ext cx="604367" cy="115135"/>
          </a:xfrm>
          <a:prstGeom prst="rect">
            <a:avLst/>
          </a:prstGeom>
          <a:ln>
            <a:solidFill>
              <a:srgbClr val="FF0000"/>
            </a:solidFill>
          </a:ln>
        </p:spPr>
      </p:pic>
      <p:pic>
        <p:nvPicPr>
          <p:cNvPr id="26" name="图片 25">
            <a:extLst>
              <a:ext uri="{FF2B5EF4-FFF2-40B4-BE49-F238E27FC236}">
                <a16:creationId xmlns:a16="http://schemas.microsoft.com/office/drawing/2014/main" id="{B95EAF8E-EF0C-CCB0-3A58-0A528C0DA70B}"/>
              </a:ext>
            </a:extLst>
          </p:cNvPr>
          <p:cNvPicPr>
            <a:picLocks noChangeAspect="1"/>
          </p:cNvPicPr>
          <p:nvPr/>
        </p:nvPicPr>
        <p:blipFill rotWithShape="1">
          <a:blip r:embed="rId4">
            <a:extLst>
              <a:ext uri="{28A0092B-C50C-407E-A947-70E740481C1C}">
                <a14:useLocalDpi xmlns:a14="http://schemas.microsoft.com/office/drawing/2010/main" val="0"/>
              </a:ext>
            </a:extLst>
          </a:blip>
          <a:srcRect l="35471" t="52295" r="47693"/>
          <a:stretch/>
        </p:blipFill>
        <p:spPr>
          <a:xfrm>
            <a:off x="2196164" y="4482545"/>
            <a:ext cx="551386" cy="130548"/>
          </a:xfrm>
          <a:prstGeom prst="rect">
            <a:avLst/>
          </a:prstGeom>
          <a:ln>
            <a:solidFill>
              <a:srgbClr val="FF0000"/>
            </a:solidFill>
          </a:ln>
        </p:spPr>
      </p:pic>
      <p:sp>
        <p:nvSpPr>
          <p:cNvPr id="27" name="矩形 26">
            <a:extLst>
              <a:ext uri="{FF2B5EF4-FFF2-40B4-BE49-F238E27FC236}">
                <a16:creationId xmlns:a16="http://schemas.microsoft.com/office/drawing/2014/main" id="{8DB93F03-7849-6267-69BC-8C5C347D7837}"/>
              </a:ext>
            </a:extLst>
          </p:cNvPr>
          <p:cNvSpPr/>
          <p:nvPr/>
        </p:nvSpPr>
        <p:spPr>
          <a:xfrm>
            <a:off x="1314379" y="5141509"/>
            <a:ext cx="1047832" cy="166627"/>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396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153801" y="174095"/>
            <a:ext cx="6812122"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Design  </a:t>
            </a:r>
            <a:r>
              <a:rPr lang="en-US" altLang="zh-CN" sz="1600" dirty="0">
                <a:latin typeface="Arial" panose="020B0604020202020204" pitchFamily="34" charset="0"/>
                <a:cs typeface="Arial" panose="020B0604020202020204" pitchFamily="34" charset="0"/>
              </a:rPr>
              <a:t>—Automatic bounding</a:t>
            </a:r>
            <a:endParaRPr lang="zh-CN" altLang="en-US" sz="1600" dirty="0">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41413594-B64D-E27E-144F-71EE236E944C}"/>
              </a:ext>
            </a:extLst>
          </p:cNvPr>
          <p:cNvSpPr txBox="1"/>
          <p:nvPr/>
        </p:nvSpPr>
        <p:spPr>
          <a:xfrm>
            <a:off x="153801" y="2678582"/>
            <a:ext cx="5233536"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2: </a:t>
            </a:r>
            <a:r>
              <a:rPr lang="en-US" altLang="zh-CN" sz="1600" b="1" dirty="0">
                <a:latin typeface="Arial" panose="020B0604020202020204" pitchFamily="34" charset="0"/>
                <a:cs typeface="Arial" panose="020B0604020202020204" pitchFamily="34" charset="0"/>
              </a:rPr>
              <a:t>What ratio to compress?</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E064EF17-EB6B-33C3-F06B-B279427CFBFF}"/>
              </a:ext>
            </a:extLst>
          </p:cNvPr>
          <p:cNvSpPr txBox="1"/>
          <p:nvPr/>
        </p:nvSpPr>
        <p:spPr>
          <a:xfrm>
            <a:off x="213619" y="3960975"/>
            <a:ext cx="4982371"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3: </a:t>
            </a:r>
            <a:r>
              <a:rPr lang="en-US" altLang="zh-CN" sz="1600" b="1" dirty="0">
                <a:latin typeface="Arial" panose="020B0604020202020204" pitchFamily="34" charset="0"/>
                <a:cs typeface="Arial" panose="020B0604020202020204" pitchFamily="34" charset="0"/>
              </a:rPr>
              <a:t>When to compress?</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5E6873C9-5C85-35C8-C062-98D726EF5982}"/>
              </a:ext>
            </a:extLst>
          </p:cNvPr>
          <p:cNvSpPr txBox="1"/>
          <p:nvPr/>
        </p:nvSpPr>
        <p:spPr>
          <a:xfrm>
            <a:off x="656235" y="3086605"/>
            <a:ext cx="4348304" cy="646331"/>
          </a:xfrm>
          <a:prstGeom prst="rect">
            <a:avLst/>
          </a:prstGeom>
          <a:noFill/>
        </p:spPr>
        <p:txBody>
          <a:bodyPr wrap="square">
            <a:spAutoFit/>
          </a:bodyPr>
          <a:lstStyle/>
          <a:p>
            <a:pPr marL="285750" indent="-285750">
              <a:buFont typeface="Wingdings" panose="05000000000000000000" pitchFamily="2" charset="2"/>
              <a:buChar char="l"/>
            </a:pPr>
            <a:r>
              <a:rPr lang="en-US" altLang="zh-CN" sz="1200" dirty="0">
                <a:solidFill>
                  <a:srgbClr val="FF0000"/>
                </a:solidFill>
                <a:latin typeface="Arial" panose="020B0604020202020204" pitchFamily="34" charset="0"/>
                <a:cs typeface="Arial" panose="020B0604020202020204" pitchFamily="34" charset="0"/>
              </a:rPr>
              <a:t>Too large: losing information unnecessarily</a:t>
            </a:r>
          </a:p>
          <a:p>
            <a:r>
              <a:rPr lang="en-US" altLang="zh-CN" sz="1200" dirty="0">
                <a:solidFill>
                  <a:srgbClr val="FF000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l"/>
            </a:pPr>
            <a:r>
              <a:rPr lang="en-US" altLang="zh-CN" sz="1200" dirty="0">
                <a:solidFill>
                  <a:schemeClr val="accent1"/>
                </a:solidFill>
                <a:latin typeface="Arial" panose="020B0604020202020204" pitchFamily="34" charset="0"/>
                <a:cs typeface="Arial" panose="020B0604020202020204" pitchFamily="34" charset="0"/>
              </a:rPr>
              <a:t>Too small: exceeding storage bound</a:t>
            </a:r>
            <a:endParaRPr lang="zh-CN" altLang="en-US" sz="1200" dirty="0">
              <a:solidFill>
                <a:schemeClr val="accent1"/>
              </a:solidFill>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F62BC39B-5664-541E-59C4-E448922930E6}"/>
              </a:ext>
            </a:extLst>
          </p:cNvPr>
          <p:cNvSpPr txBox="1"/>
          <p:nvPr/>
        </p:nvSpPr>
        <p:spPr>
          <a:xfrm>
            <a:off x="656235" y="4404458"/>
            <a:ext cx="4365966" cy="830997"/>
          </a:xfrm>
          <a:prstGeom prst="rect">
            <a:avLst/>
          </a:prstGeom>
          <a:noFill/>
        </p:spPr>
        <p:txBody>
          <a:bodyPr wrap="square">
            <a:spAutoFit/>
          </a:bodyPr>
          <a:lstStyle/>
          <a:p>
            <a:pPr marL="285750" indent="-285750">
              <a:buFont typeface="Arial" panose="020B0604020202020204" pitchFamily="34" charset="0"/>
              <a:buChar char="•"/>
            </a:pPr>
            <a:r>
              <a:rPr lang="en-US" altLang="zh-CN" sz="1200" dirty="0">
                <a:solidFill>
                  <a:srgbClr val="FF0000"/>
                </a:solidFill>
                <a:latin typeface="Arial" panose="020B0604020202020204" pitchFamily="34" charset="0"/>
                <a:cs typeface="Arial" panose="020B0604020202020204" pitchFamily="34" charset="0"/>
              </a:rPr>
              <a:t>Too early: losing information unnecessarily and involving unnecessary costs</a:t>
            </a:r>
          </a:p>
          <a:p>
            <a:pPr marL="285750" indent="-285750">
              <a:buFont typeface="Arial" panose="020B0604020202020204" pitchFamily="34" charset="0"/>
              <a:buChar char="•"/>
            </a:pPr>
            <a:endParaRPr lang="en-US" altLang="zh-CN" sz="1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200" dirty="0">
                <a:solidFill>
                  <a:schemeClr val="accent1"/>
                </a:solidFill>
                <a:latin typeface="Arial" panose="020B0604020202020204" pitchFamily="34" charset="0"/>
                <a:cs typeface="Arial" panose="020B0604020202020204" pitchFamily="34" charset="0"/>
              </a:rPr>
              <a:t>Too late: exceeding storage bound</a:t>
            </a:r>
            <a:endParaRPr lang="zh-CN" altLang="en-US" sz="1200" dirty="0">
              <a:solidFill>
                <a:schemeClr val="accent1"/>
              </a:solidFill>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C7341277-D838-F181-A258-67985BB14661}"/>
              </a:ext>
            </a:extLst>
          </p:cNvPr>
          <p:cNvSpPr txBox="1"/>
          <p:nvPr/>
        </p:nvSpPr>
        <p:spPr>
          <a:xfrm>
            <a:off x="145689" y="1527761"/>
            <a:ext cx="4899957"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1: </a:t>
            </a:r>
            <a:r>
              <a:rPr lang="en-US" altLang="zh-CN" sz="1600" b="1" dirty="0">
                <a:latin typeface="Arial" panose="020B0604020202020204" pitchFamily="34" charset="0"/>
                <a:cs typeface="Arial" panose="020B0604020202020204" pitchFamily="34" charset="0"/>
              </a:rPr>
              <a:t>Whether to compress all data</a:t>
            </a:r>
            <a:r>
              <a:rPr lang="zh-CN" altLang="en-US" sz="1600" b="1" dirty="0">
                <a:latin typeface="Arial" panose="020B0604020202020204" pitchFamily="34" charset="0"/>
                <a:cs typeface="Arial" panose="020B0604020202020204" pitchFamily="34" charset="0"/>
              </a:rPr>
              <a:t>？</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4F1FC86D-EF1D-7E7D-1F66-4C9D1985774F}"/>
              </a:ext>
            </a:extLst>
          </p:cNvPr>
          <p:cNvSpPr txBox="1"/>
          <p:nvPr/>
        </p:nvSpPr>
        <p:spPr>
          <a:xfrm>
            <a:off x="656235" y="5646101"/>
            <a:ext cx="5148047" cy="461665"/>
          </a:xfrm>
          <a:prstGeom prst="rect">
            <a:avLst/>
          </a:prstGeom>
          <a:noFill/>
        </p:spPr>
        <p:txBody>
          <a:bodyPr wrap="square">
            <a:spAutoFit/>
          </a:bodyPr>
          <a:lstStyle/>
          <a:p>
            <a:pPr marL="285750" indent="-285750">
              <a:buFont typeface="Arial" panose="020B0604020202020204" pitchFamily="34" charset="0"/>
              <a:buChar char="•"/>
            </a:pPr>
            <a:r>
              <a:rPr lang="en-US" altLang="zh-CN" sz="1200" dirty="0">
                <a:solidFill>
                  <a:schemeClr val="accent1"/>
                </a:solidFill>
                <a:latin typeface="Arial" panose="020B0604020202020204" pitchFamily="34" charset="0"/>
                <a:cs typeface="Arial" panose="020B0604020202020204" pitchFamily="34" charset="0"/>
              </a:rPr>
              <a:t>oldest: Very old data is damaged due to lossy compression, and its availability is low</a:t>
            </a:r>
            <a:endParaRPr lang="zh-CN" altLang="en-US" sz="1200" dirty="0">
              <a:solidFill>
                <a:schemeClr val="accent1"/>
              </a:solidFill>
              <a:latin typeface="Arial" panose="020B0604020202020204" pitchFamily="34" charset="0"/>
              <a:cs typeface="Arial" panose="020B0604020202020204" pitchFamily="34" charset="0"/>
            </a:endParaRPr>
          </a:p>
        </p:txBody>
      </p:sp>
      <p:pic>
        <p:nvPicPr>
          <p:cNvPr id="37" name="图片 36">
            <a:extLst>
              <a:ext uri="{FF2B5EF4-FFF2-40B4-BE49-F238E27FC236}">
                <a16:creationId xmlns:a16="http://schemas.microsoft.com/office/drawing/2014/main" id="{6E4D595C-B13A-B37E-8DD0-D19809D03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78" y="1769934"/>
            <a:ext cx="6930819" cy="3763560"/>
          </a:xfrm>
          <a:prstGeom prst="rect">
            <a:avLst/>
          </a:prstGeom>
        </p:spPr>
      </p:pic>
      <p:sp>
        <p:nvSpPr>
          <p:cNvPr id="38" name="文本框 37">
            <a:extLst>
              <a:ext uri="{FF2B5EF4-FFF2-40B4-BE49-F238E27FC236}">
                <a16:creationId xmlns:a16="http://schemas.microsoft.com/office/drawing/2014/main" id="{CEE28349-7726-88BD-8378-F415BAC3A08B}"/>
              </a:ext>
            </a:extLst>
          </p:cNvPr>
          <p:cNvSpPr txBox="1"/>
          <p:nvPr/>
        </p:nvSpPr>
        <p:spPr>
          <a:xfrm>
            <a:off x="213619" y="5244620"/>
            <a:ext cx="7517574"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4: </a:t>
            </a:r>
            <a:r>
              <a:rPr lang="en-US" altLang="zh-CN" sz="1600" b="1" dirty="0">
                <a:latin typeface="Arial" panose="020B0604020202020204" pitchFamily="34" charset="0"/>
                <a:cs typeface="Arial" panose="020B0604020202020204" pitchFamily="34" charset="0"/>
              </a:rPr>
              <a:t>Whether to save all data</a:t>
            </a:r>
            <a:r>
              <a:rPr lang="zh-CN" altLang="en-US" sz="1600" b="1" dirty="0">
                <a:latin typeface="Arial" panose="020B0604020202020204" pitchFamily="34" charset="0"/>
                <a:cs typeface="Arial" panose="020B0604020202020204" pitchFamily="34" charset="0"/>
              </a:rPr>
              <a:t>？</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EA479F10-E756-75BE-F0DB-ED0939027202}"/>
              </a:ext>
            </a:extLst>
          </p:cNvPr>
          <p:cNvSpPr txBox="1"/>
          <p:nvPr/>
        </p:nvSpPr>
        <p:spPr>
          <a:xfrm>
            <a:off x="337504" y="1980334"/>
            <a:ext cx="5367817" cy="276999"/>
          </a:xfrm>
          <a:prstGeom prst="rect">
            <a:avLst/>
          </a:prstGeom>
          <a:noFill/>
        </p:spPr>
        <p:txBody>
          <a:bodyPr wrap="square">
            <a:spAutoFit/>
          </a:bodyPr>
          <a:lstStyle/>
          <a:p>
            <a:pPr marL="285750" indent="-285750">
              <a:buFont typeface="Arial" panose="020B0604020202020204" pitchFamily="34" charset="0"/>
              <a:buChar char="•"/>
            </a:pPr>
            <a:r>
              <a:rPr lang="en-US" altLang="zh-CN" sz="1200" dirty="0">
                <a:solidFill>
                  <a:srgbClr val="FF0000"/>
                </a:solidFill>
                <a:latin typeface="Arial" panose="020B0604020202020204" pitchFamily="34" charset="0"/>
                <a:cs typeface="Arial" panose="020B0604020202020204" pitchFamily="34" charset="0"/>
              </a:rPr>
              <a:t>Latest data: The latest data should be used directly without compression</a:t>
            </a:r>
          </a:p>
        </p:txBody>
      </p:sp>
      <p:cxnSp>
        <p:nvCxnSpPr>
          <p:cNvPr id="42" name="连接符: 曲线 41">
            <a:extLst>
              <a:ext uri="{FF2B5EF4-FFF2-40B4-BE49-F238E27FC236}">
                <a16:creationId xmlns:a16="http://schemas.microsoft.com/office/drawing/2014/main" id="{BCEF6AD6-F5AE-B580-651E-8CFFBFD08234}"/>
              </a:ext>
            </a:extLst>
          </p:cNvPr>
          <p:cNvCxnSpPr>
            <a:cxnSpLocks/>
            <a:stCxn id="34" idx="3"/>
          </p:cNvCxnSpPr>
          <p:nvPr/>
        </p:nvCxnSpPr>
        <p:spPr>
          <a:xfrm>
            <a:off x="5045646" y="1697038"/>
            <a:ext cx="1217798" cy="461417"/>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278D20E5-76D7-EAAC-2F51-04A6F5538DD2}"/>
              </a:ext>
            </a:extLst>
          </p:cNvPr>
          <p:cNvCxnSpPr/>
          <p:nvPr/>
        </p:nvCxnSpPr>
        <p:spPr>
          <a:xfrm flipV="1">
            <a:off x="4108913" y="2257333"/>
            <a:ext cx="4281590" cy="1839807"/>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B72BF487-DE77-3B21-9460-585CCF96D98A}"/>
              </a:ext>
            </a:extLst>
          </p:cNvPr>
          <p:cNvCxnSpPr/>
          <p:nvPr/>
        </p:nvCxnSpPr>
        <p:spPr>
          <a:xfrm flipV="1">
            <a:off x="4662263" y="2257333"/>
            <a:ext cx="4721129" cy="3156564"/>
          </a:xfrm>
          <a:prstGeom prst="curvedConnector3">
            <a:avLst>
              <a:gd name="adj1" fmla="val 6180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35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874A795-36EB-DC85-FDD0-330BFC9B5A78}"/>
              </a:ext>
            </a:extLst>
          </p:cNvPr>
          <p:cNvSpPr txBox="1"/>
          <p:nvPr/>
        </p:nvSpPr>
        <p:spPr>
          <a:xfrm>
            <a:off x="153801" y="174095"/>
            <a:ext cx="6812122" cy="830997"/>
          </a:xfrm>
          <a:prstGeom prst="rect">
            <a:avLst/>
          </a:prstGeom>
          <a:noFill/>
        </p:spPr>
        <p:txBody>
          <a:bodyPr wrap="square">
            <a:spAutoFit/>
          </a:bodyPr>
          <a:lstStyle/>
          <a:p>
            <a:r>
              <a:rPr lang="en-US" altLang="zh-CN" sz="4800" b="1" dirty="0">
                <a:solidFill>
                  <a:schemeClr val="accent1">
                    <a:lumMod val="75000"/>
                  </a:schemeClr>
                </a:solidFill>
                <a:latin typeface="Saira SemiCondensed" panose="00000506000000000000" pitchFamily="2" charset="0"/>
                <a:ea typeface="+mj-ea"/>
                <a:cs typeface="+mj-cs"/>
              </a:rPr>
              <a:t>Design  </a:t>
            </a:r>
            <a:r>
              <a:rPr lang="en-US" altLang="zh-CN" sz="1600" dirty="0">
                <a:latin typeface="Arial" panose="020B0604020202020204" pitchFamily="34" charset="0"/>
                <a:cs typeface="Arial" panose="020B0604020202020204" pitchFamily="34" charset="0"/>
              </a:rPr>
              <a:t>—Automatic bounding</a:t>
            </a:r>
            <a:endParaRPr lang="zh-CN" altLang="en-US" sz="1600" dirty="0">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41413594-B64D-E27E-144F-71EE236E944C}"/>
              </a:ext>
            </a:extLst>
          </p:cNvPr>
          <p:cNvSpPr txBox="1"/>
          <p:nvPr/>
        </p:nvSpPr>
        <p:spPr>
          <a:xfrm>
            <a:off x="153801" y="2678582"/>
            <a:ext cx="5233536"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2: </a:t>
            </a:r>
            <a:r>
              <a:rPr lang="en-US" altLang="zh-CN" sz="1600" b="1" dirty="0">
                <a:latin typeface="Arial" panose="020B0604020202020204" pitchFamily="34" charset="0"/>
                <a:cs typeface="Arial" panose="020B0604020202020204" pitchFamily="34" charset="0"/>
              </a:rPr>
              <a:t>What ratio to compress?</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E064EF17-EB6B-33C3-F06B-B279427CFBFF}"/>
              </a:ext>
            </a:extLst>
          </p:cNvPr>
          <p:cNvSpPr txBox="1"/>
          <p:nvPr/>
        </p:nvSpPr>
        <p:spPr>
          <a:xfrm>
            <a:off x="213619" y="3960975"/>
            <a:ext cx="4982371"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3: </a:t>
            </a:r>
            <a:r>
              <a:rPr lang="en-US" altLang="zh-CN" sz="1600" b="1" dirty="0">
                <a:latin typeface="Arial" panose="020B0604020202020204" pitchFamily="34" charset="0"/>
                <a:cs typeface="Arial" panose="020B0604020202020204" pitchFamily="34" charset="0"/>
              </a:rPr>
              <a:t>When to compress?</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5E6873C9-5C85-35C8-C062-98D726EF5982}"/>
              </a:ext>
            </a:extLst>
          </p:cNvPr>
          <p:cNvSpPr txBox="1"/>
          <p:nvPr/>
        </p:nvSpPr>
        <p:spPr>
          <a:xfrm>
            <a:off x="384732" y="3157773"/>
            <a:ext cx="4348304" cy="276999"/>
          </a:xfrm>
          <a:prstGeom prst="rect">
            <a:avLst/>
          </a:prstGeom>
          <a:noFill/>
        </p:spPr>
        <p:txBody>
          <a:bodyPr wrap="square">
            <a:spAutoFit/>
          </a:bodyPr>
          <a:lstStyle/>
          <a:p>
            <a:pPr marL="285750" indent="-285750">
              <a:buFont typeface="Wingdings" panose="05000000000000000000" pitchFamily="2" charset="2"/>
              <a:buChar char="l"/>
            </a:pPr>
            <a:r>
              <a:rPr lang="en-US" altLang="zh-CN" sz="1200" dirty="0">
                <a:solidFill>
                  <a:schemeClr val="accent1"/>
                </a:solidFill>
                <a:latin typeface="Arial" panose="020B0604020202020204" pitchFamily="34" charset="0"/>
                <a:cs typeface="Arial" panose="020B0604020202020204" pitchFamily="34" charset="0"/>
              </a:rPr>
              <a:t>Solution 2:  </a:t>
            </a:r>
            <a:endParaRPr lang="zh-CN" altLang="en-US" sz="1200" dirty="0">
              <a:solidFill>
                <a:schemeClr val="accent1"/>
              </a:solidFill>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F62BC39B-5664-541E-59C4-E448922930E6}"/>
              </a:ext>
            </a:extLst>
          </p:cNvPr>
          <p:cNvSpPr txBox="1"/>
          <p:nvPr/>
        </p:nvSpPr>
        <p:spPr>
          <a:xfrm>
            <a:off x="412684" y="4373297"/>
            <a:ext cx="4365966" cy="276999"/>
          </a:xfrm>
          <a:prstGeom prst="rect">
            <a:avLst/>
          </a:prstGeom>
          <a:noFill/>
        </p:spPr>
        <p:txBody>
          <a:bodyPr wrap="square">
            <a:spAutoFit/>
          </a:bodyPr>
          <a:lstStyle/>
          <a:p>
            <a:pPr marL="285750" indent="-285750">
              <a:buFont typeface="Arial" panose="020B0604020202020204" pitchFamily="34" charset="0"/>
              <a:buChar char="•"/>
            </a:pPr>
            <a:r>
              <a:rPr lang="en-US" altLang="zh-CN" sz="1200" dirty="0">
                <a:solidFill>
                  <a:srgbClr val="FF0000"/>
                </a:solidFill>
                <a:latin typeface="Arial" panose="020B0604020202020204" pitchFamily="34" charset="0"/>
                <a:cs typeface="Arial" panose="020B0604020202020204" pitchFamily="34" charset="0"/>
              </a:rPr>
              <a:t>Solution 3:</a:t>
            </a:r>
            <a:endParaRPr lang="zh-CN" altLang="en-US" sz="1200" dirty="0">
              <a:solidFill>
                <a:schemeClr val="accent1"/>
              </a:solidFill>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C7341277-D838-F181-A258-67985BB14661}"/>
              </a:ext>
            </a:extLst>
          </p:cNvPr>
          <p:cNvSpPr txBox="1"/>
          <p:nvPr/>
        </p:nvSpPr>
        <p:spPr>
          <a:xfrm>
            <a:off x="145689" y="1527761"/>
            <a:ext cx="4899957"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1: </a:t>
            </a:r>
            <a:r>
              <a:rPr lang="en-US" altLang="zh-CN" sz="1600" b="1" dirty="0">
                <a:latin typeface="Arial" panose="020B0604020202020204" pitchFamily="34" charset="0"/>
                <a:cs typeface="Arial" panose="020B0604020202020204" pitchFamily="34" charset="0"/>
              </a:rPr>
              <a:t>Whether to compress all data</a:t>
            </a:r>
            <a:r>
              <a:rPr lang="zh-CN" altLang="en-US" sz="1600" b="1" dirty="0">
                <a:latin typeface="Arial" panose="020B0604020202020204" pitchFamily="34" charset="0"/>
                <a:cs typeface="Arial" panose="020B0604020202020204" pitchFamily="34" charset="0"/>
              </a:rPr>
              <a:t>？</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4F1FC86D-EF1D-7E7D-1F66-4C9D1985774F}"/>
              </a:ext>
            </a:extLst>
          </p:cNvPr>
          <p:cNvSpPr txBox="1"/>
          <p:nvPr/>
        </p:nvSpPr>
        <p:spPr>
          <a:xfrm>
            <a:off x="384732" y="5830234"/>
            <a:ext cx="6098617" cy="276999"/>
          </a:xfrm>
          <a:prstGeom prst="rect">
            <a:avLst/>
          </a:prstGeom>
          <a:noFill/>
        </p:spPr>
        <p:txBody>
          <a:bodyPr wrap="square">
            <a:spAutoFit/>
          </a:bodyPr>
          <a:lstStyle/>
          <a:p>
            <a:pPr marL="285750" indent="-285750">
              <a:buFont typeface="Arial" panose="020B0604020202020204" pitchFamily="34" charset="0"/>
              <a:buChar char="•"/>
            </a:pPr>
            <a:r>
              <a:rPr lang="en-US" altLang="zh-CN" sz="1200" dirty="0">
                <a:solidFill>
                  <a:schemeClr val="accent1"/>
                </a:solidFill>
                <a:latin typeface="Arial" panose="020B0604020202020204" pitchFamily="34" charset="0"/>
                <a:cs typeface="Arial" panose="020B0604020202020204" pitchFamily="34" charset="0"/>
              </a:rPr>
              <a:t>Solution 4: </a:t>
            </a:r>
            <a:r>
              <a:rPr lang="en-US" altLang="zh-CN" sz="1200" dirty="0">
                <a:solidFill>
                  <a:srgbClr val="FF0000"/>
                </a:solidFill>
                <a:latin typeface="Arial" panose="020B0604020202020204" pitchFamily="34" charset="0"/>
                <a:cs typeface="Arial" panose="020B0604020202020204" pitchFamily="34" charset="0"/>
              </a:rPr>
              <a:t>A</a:t>
            </a:r>
            <a:r>
              <a:rPr lang="en-US" altLang="zh-CN" sz="1200" b="0" i="0" dirty="0">
                <a:solidFill>
                  <a:srgbClr val="FF0000"/>
                </a:solidFill>
                <a:effectLst/>
                <a:latin typeface="Arial" panose="020B0604020202020204" pitchFamily="34" charset="0"/>
              </a:rPr>
              <a:t>llows users to specify a compression ratio </a:t>
            </a:r>
            <a:r>
              <a:rPr lang="en-US" altLang="zh-CN" sz="1200" b="0" i="0" dirty="0" err="1">
                <a:solidFill>
                  <a:srgbClr val="FF0000"/>
                </a:solidFill>
                <a:effectLst/>
                <a:latin typeface="Arial" panose="020B0604020202020204" pitchFamily="34" charset="0"/>
              </a:rPr>
              <a:t>rmax</a:t>
            </a:r>
            <a:r>
              <a:rPr lang="en-US" altLang="zh-CN" sz="1200" b="0" i="0" dirty="0">
                <a:solidFill>
                  <a:srgbClr val="FF0000"/>
                </a:solidFill>
                <a:effectLst/>
                <a:latin typeface="Arial" panose="020B0604020202020204" pitchFamily="34" charset="0"/>
              </a:rPr>
              <a:t> or an error rate </a:t>
            </a:r>
            <a:r>
              <a:rPr lang="en-US" altLang="zh-CN" sz="1200" b="0" i="0" dirty="0" err="1">
                <a:solidFill>
                  <a:srgbClr val="FF0000"/>
                </a:solidFill>
                <a:effectLst/>
                <a:latin typeface="Arial" panose="020B0604020202020204" pitchFamily="34" charset="0"/>
              </a:rPr>
              <a:t>emax</a:t>
            </a:r>
            <a:endParaRPr lang="zh-CN" altLang="en-US" sz="1200" dirty="0">
              <a:solidFill>
                <a:srgbClr val="FF0000"/>
              </a:solidFill>
              <a:latin typeface="Arial" panose="020B0604020202020204" pitchFamily="34" charset="0"/>
              <a:cs typeface="Arial" panose="020B0604020202020204" pitchFamily="34" charset="0"/>
            </a:endParaRPr>
          </a:p>
        </p:txBody>
      </p:sp>
      <p:pic>
        <p:nvPicPr>
          <p:cNvPr id="37" name="图片 36">
            <a:extLst>
              <a:ext uri="{FF2B5EF4-FFF2-40B4-BE49-F238E27FC236}">
                <a16:creationId xmlns:a16="http://schemas.microsoft.com/office/drawing/2014/main" id="{6E4D595C-B13A-B37E-8DD0-D19809D03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78" y="1769934"/>
            <a:ext cx="6930819" cy="3763560"/>
          </a:xfrm>
          <a:prstGeom prst="rect">
            <a:avLst/>
          </a:prstGeom>
        </p:spPr>
      </p:pic>
      <p:sp>
        <p:nvSpPr>
          <p:cNvPr id="38" name="文本框 37">
            <a:extLst>
              <a:ext uri="{FF2B5EF4-FFF2-40B4-BE49-F238E27FC236}">
                <a16:creationId xmlns:a16="http://schemas.microsoft.com/office/drawing/2014/main" id="{CEE28349-7726-88BD-8378-F415BAC3A08B}"/>
              </a:ext>
            </a:extLst>
          </p:cNvPr>
          <p:cNvSpPr txBox="1"/>
          <p:nvPr/>
        </p:nvSpPr>
        <p:spPr>
          <a:xfrm>
            <a:off x="213619" y="5244620"/>
            <a:ext cx="7517574" cy="338554"/>
          </a:xfrm>
          <a:prstGeom prst="rect">
            <a:avLst/>
          </a:prstGeom>
          <a:noFill/>
        </p:spPr>
        <p:txBody>
          <a:bodyPr wrap="square">
            <a:spAutoFit/>
          </a:bodyPr>
          <a:lstStyle/>
          <a:p>
            <a:pPr marL="457200" indent="-457200">
              <a:buFont typeface="Wingdings" panose="05000000000000000000" pitchFamily="2" charset="2"/>
              <a:buChar char="Ø"/>
            </a:pPr>
            <a:r>
              <a:rPr lang="en-US" altLang="zh-CN" sz="1600" b="1" dirty="0">
                <a:latin typeface="Saira SemiCondensed" panose="00000506000000000000" pitchFamily="2" charset="0"/>
              </a:rPr>
              <a:t>Key question 4: </a:t>
            </a:r>
            <a:r>
              <a:rPr lang="en-US" altLang="zh-CN" sz="1600" b="1" dirty="0">
                <a:latin typeface="Arial" panose="020B0604020202020204" pitchFamily="34" charset="0"/>
                <a:cs typeface="Arial" panose="020B0604020202020204" pitchFamily="34" charset="0"/>
              </a:rPr>
              <a:t>Whether to save all data</a:t>
            </a:r>
            <a:r>
              <a:rPr lang="zh-CN" altLang="en-US" sz="1600" b="1" dirty="0">
                <a:latin typeface="Arial" panose="020B0604020202020204" pitchFamily="34" charset="0"/>
                <a:cs typeface="Arial" panose="020B0604020202020204" pitchFamily="34" charset="0"/>
              </a:rPr>
              <a:t>？</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EA479F10-E756-75BE-F0DB-ED0939027202}"/>
              </a:ext>
            </a:extLst>
          </p:cNvPr>
          <p:cNvSpPr txBox="1"/>
          <p:nvPr/>
        </p:nvSpPr>
        <p:spPr>
          <a:xfrm>
            <a:off x="341429" y="1980334"/>
            <a:ext cx="5367817" cy="276999"/>
          </a:xfrm>
          <a:prstGeom prst="rect">
            <a:avLst/>
          </a:prstGeom>
          <a:noFill/>
        </p:spPr>
        <p:txBody>
          <a:bodyPr wrap="square">
            <a:spAutoFit/>
          </a:bodyPr>
          <a:lstStyle/>
          <a:p>
            <a:pPr marL="285750" indent="-285750">
              <a:buFont typeface="Arial" panose="020B0604020202020204" pitchFamily="34" charset="0"/>
              <a:buChar char="•"/>
            </a:pPr>
            <a:r>
              <a:rPr lang="en-US" altLang="zh-CN" sz="1200" dirty="0">
                <a:solidFill>
                  <a:srgbClr val="FF0000"/>
                </a:solidFill>
                <a:latin typeface="Arial" panose="020B0604020202020204" pitchFamily="34" charset="0"/>
                <a:cs typeface="Arial" panose="020B0604020202020204" pitchFamily="34" charset="0"/>
              </a:rPr>
              <a:t>Solution 1: Users can set the size to be used. (Do)</a:t>
            </a:r>
          </a:p>
        </p:txBody>
      </p:sp>
      <p:cxnSp>
        <p:nvCxnSpPr>
          <p:cNvPr id="42" name="连接符: 曲线 41">
            <a:extLst>
              <a:ext uri="{FF2B5EF4-FFF2-40B4-BE49-F238E27FC236}">
                <a16:creationId xmlns:a16="http://schemas.microsoft.com/office/drawing/2014/main" id="{BCEF6AD6-F5AE-B580-651E-8CFFBFD08234}"/>
              </a:ext>
            </a:extLst>
          </p:cNvPr>
          <p:cNvCxnSpPr>
            <a:cxnSpLocks/>
            <a:stCxn id="34" idx="3"/>
          </p:cNvCxnSpPr>
          <p:nvPr/>
        </p:nvCxnSpPr>
        <p:spPr>
          <a:xfrm>
            <a:off x="5045646" y="1697038"/>
            <a:ext cx="1217798" cy="461417"/>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id="{278D20E5-76D7-EAAC-2F51-04A6F5538DD2}"/>
              </a:ext>
            </a:extLst>
          </p:cNvPr>
          <p:cNvCxnSpPr/>
          <p:nvPr/>
        </p:nvCxnSpPr>
        <p:spPr>
          <a:xfrm flipV="1">
            <a:off x="4108913" y="2257333"/>
            <a:ext cx="4281590" cy="1839807"/>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id="{B72BF487-DE77-3B21-9460-585CCF96D98A}"/>
              </a:ext>
            </a:extLst>
          </p:cNvPr>
          <p:cNvCxnSpPr/>
          <p:nvPr/>
        </p:nvCxnSpPr>
        <p:spPr>
          <a:xfrm flipV="1">
            <a:off x="4662263" y="2257333"/>
            <a:ext cx="4721129" cy="3156564"/>
          </a:xfrm>
          <a:prstGeom prst="curvedConnector3">
            <a:avLst>
              <a:gd name="adj1" fmla="val 6180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2DD8FA2-38E4-6BEC-8834-A8372DCFC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491" y="3254555"/>
            <a:ext cx="1212786" cy="479684"/>
          </a:xfrm>
          <a:prstGeom prst="rect">
            <a:avLst/>
          </a:prstGeom>
        </p:spPr>
      </p:pic>
      <p:pic>
        <p:nvPicPr>
          <p:cNvPr id="6" name="图片 5">
            <a:extLst>
              <a:ext uri="{FF2B5EF4-FFF2-40B4-BE49-F238E27FC236}">
                <a16:creationId xmlns:a16="http://schemas.microsoft.com/office/drawing/2014/main" id="{5F833B2F-8C95-D9E9-A45C-F5165117B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8813" y="4681760"/>
            <a:ext cx="2213593" cy="438475"/>
          </a:xfrm>
          <a:prstGeom prst="rect">
            <a:avLst/>
          </a:prstGeom>
        </p:spPr>
      </p:pic>
    </p:spTree>
    <p:extLst>
      <p:ext uri="{BB962C8B-B14F-4D97-AF65-F5344CB8AC3E}">
        <p14:creationId xmlns:p14="http://schemas.microsoft.com/office/powerpoint/2010/main" val="915232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2080</Words>
  <Application>Microsoft Office PowerPoint</Application>
  <PresentationFormat>宽屏</PresentationFormat>
  <Paragraphs>197</Paragraphs>
  <Slides>15</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-apple-system</vt:lpstr>
      <vt:lpstr>Saira SemiCondensed</vt: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睿林</dc:creator>
  <cp:lastModifiedBy>吴 睿林</cp:lastModifiedBy>
  <cp:revision>3</cp:revision>
  <dcterms:created xsi:type="dcterms:W3CDTF">2022-09-29T02:52:43Z</dcterms:created>
  <dcterms:modified xsi:type="dcterms:W3CDTF">2022-10-02T06:28:20Z</dcterms:modified>
</cp:coreProperties>
</file>