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3" r:id="rId6"/>
    <p:sldId id="260" r:id="rId7"/>
    <p:sldId id="268" r:id="rId8"/>
    <p:sldId id="265" r:id="rId9"/>
    <p:sldId id="267" r:id="rId10"/>
    <p:sldId id="269" r:id="rId11"/>
    <p:sldId id="264" r:id="rId12"/>
    <p:sldId id="262" r:id="rId13"/>
    <p:sldId id="270" r:id="rId14"/>
    <p:sldId id="271" r:id="rId15"/>
    <p:sldId id="272" r:id="rId16"/>
    <p:sldId id="273" r:id="rId17"/>
    <p:sldId id="284" r:id="rId18"/>
    <p:sldId id="285" r:id="rId19"/>
    <p:sldId id="286" r:id="rId20"/>
    <p:sldId id="287" r:id="rId21"/>
    <p:sldId id="288" r:id="rId22"/>
    <p:sldId id="290" r:id="rId23"/>
    <p:sldId id="289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79012" autoAdjust="0"/>
  </p:normalViewPr>
  <p:slideViewPr>
    <p:cSldViewPr snapToGrid="0">
      <p:cViewPr varScale="1">
        <p:scale>
          <a:sx n="80" d="100"/>
          <a:sy n="80" d="100"/>
        </p:scale>
        <p:origin x="50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CFAD-AFCF-4CE0-A9A9-56EE0243926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D9DB7-9690-4DA1-9598-EC3BFB2B4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7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大家好，今天我给大家带来今年</a:t>
            </a:r>
            <a:r>
              <a:rPr lang="en-US" altLang="zh-CN" dirty="0"/>
              <a:t>fast</a:t>
            </a:r>
            <a:r>
              <a:rPr lang="zh-CN" altLang="en-US" dirty="0"/>
              <a:t>上面的一篇</a:t>
            </a:r>
            <a:r>
              <a:rPr lang="en-US" altLang="zh-CN" dirty="0"/>
              <a:t>paper</a:t>
            </a:r>
            <a:r>
              <a:rPr lang="zh-CN" altLang="en-US" dirty="0"/>
              <a:t>， </a:t>
            </a:r>
            <a:r>
              <a:rPr lang="en-US" altLang="zh-CN" dirty="0" err="1"/>
              <a:t>DedupSearch</a:t>
            </a:r>
            <a:r>
              <a:rPr lang="zh-CN" altLang="en-US" dirty="0"/>
              <a:t>：</a:t>
            </a:r>
            <a:r>
              <a:rPr lang="en-US" altLang="zh-CN" dirty="0"/>
              <a:t>Two-Phase Deduplication Aware Keyword Search,</a:t>
            </a:r>
            <a:r>
              <a:rPr lang="zh-CN" altLang="en-US" dirty="0"/>
              <a:t>。正如这篇</a:t>
            </a:r>
            <a:r>
              <a:rPr lang="en-US" altLang="zh-CN" dirty="0"/>
              <a:t>paper</a:t>
            </a:r>
            <a:r>
              <a:rPr lang="zh-CN" altLang="en-US" dirty="0"/>
              <a:t>题目所说 这是一种支持重复数据消除系统的两阶段关键字搜索 关键词在于 重复数据删除和关键词搜索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72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通过之前的算法，我们能够得到每个区块中关键词的前后缀情况，假设</a:t>
            </a:r>
            <a:r>
              <a:rPr lang="en-US" altLang="zh-CN" dirty="0"/>
              <a:t>Pi</a:t>
            </a:r>
            <a:r>
              <a:rPr lang="zh-CN" altLang="en-US" dirty="0"/>
              <a:t>说明该区块有</a:t>
            </a:r>
            <a:r>
              <a:rPr lang="en-US" altLang="zh-CN" dirty="0" err="1"/>
              <a:t>i</a:t>
            </a:r>
            <a:r>
              <a:rPr lang="zh-CN" altLang="en-US" dirty="0"/>
              <a:t>长度的前缀，</a:t>
            </a:r>
            <a:r>
              <a:rPr lang="en-US" altLang="zh-CN" dirty="0" err="1"/>
              <a:t>Sj</a:t>
            </a:r>
            <a:r>
              <a:rPr lang="zh-CN" altLang="en-US" dirty="0"/>
              <a:t>说明该区块有</a:t>
            </a:r>
            <a:r>
              <a:rPr lang="en-US" altLang="zh-CN" dirty="0"/>
              <a:t>j</a:t>
            </a:r>
            <a:r>
              <a:rPr lang="zh-CN" altLang="en-US" dirty="0"/>
              <a:t>长度的后缀。我们第一时间是不是想到如果前后两个区块他的</a:t>
            </a:r>
            <a:r>
              <a:rPr lang="en-US" altLang="zh-CN" dirty="0" err="1"/>
              <a:t>Pi+Sj</a:t>
            </a:r>
            <a:r>
              <a:rPr lang="zh-CN" altLang="en-US" dirty="0"/>
              <a:t> </a:t>
            </a:r>
            <a:r>
              <a:rPr lang="en-US" altLang="zh-CN" dirty="0"/>
              <a:t>= </a:t>
            </a:r>
            <a:r>
              <a:rPr lang="zh-CN" altLang="en-US" dirty="0"/>
              <a:t>关键词长度，那就成功匹配了。但是又随之而来会有个新的问题，一个前后缀可能具有多种匹配模式。比如</a:t>
            </a:r>
            <a:r>
              <a:rPr lang="en-US" altLang="zh-CN" dirty="0"/>
              <a:t>F4</a:t>
            </a:r>
            <a:r>
              <a:rPr lang="zh-CN" altLang="en-US" dirty="0"/>
              <a:t>的第一块区块</a:t>
            </a:r>
            <a:r>
              <a:rPr lang="en-US" altLang="zh-CN" dirty="0"/>
              <a:t>XXDED</a:t>
            </a:r>
            <a:r>
              <a:rPr lang="zh-CN" altLang="en-US" dirty="0"/>
              <a:t>，对于</a:t>
            </a:r>
            <a:r>
              <a:rPr lang="en-US" altLang="zh-CN" dirty="0"/>
              <a:t>DEDUP</a:t>
            </a:r>
            <a:r>
              <a:rPr lang="zh-CN" altLang="en-US" dirty="0"/>
              <a:t>关键词来说他其实可以是两种前缀。长度</a:t>
            </a:r>
            <a:r>
              <a:rPr lang="en-US" altLang="zh-CN" dirty="0"/>
              <a:t>3</a:t>
            </a:r>
            <a:r>
              <a:rPr lang="zh-CN" altLang="en-US" dirty="0"/>
              <a:t>的</a:t>
            </a:r>
            <a:r>
              <a:rPr lang="en-US" altLang="zh-CN" dirty="0"/>
              <a:t>DED</a:t>
            </a:r>
            <a:r>
              <a:rPr lang="zh-CN" altLang="en-US" dirty="0"/>
              <a:t>前缀对应长度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UP</a:t>
            </a:r>
            <a:r>
              <a:rPr lang="zh-CN" altLang="en-US" dirty="0"/>
              <a:t>的后缀以及，和长度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D</a:t>
            </a:r>
            <a:r>
              <a:rPr lang="zh-CN" altLang="en-US" dirty="0"/>
              <a:t>前缀对应长度</a:t>
            </a:r>
            <a:r>
              <a:rPr lang="en-US" altLang="zh-CN" dirty="0"/>
              <a:t>4</a:t>
            </a:r>
            <a:r>
              <a:rPr lang="zh-CN" altLang="en-US" dirty="0"/>
              <a:t>的</a:t>
            </a:r>
            <a:r>
              <a:rPr lang="en-US" altLang="zh-CN" dirty="0"/>
              <a:t>EDUP</a:t>
            </a:r>
            <a:r>
              <a:rPr lang="zh-CN" altLang="en-US" dirty="0"/>
              <a:t>后缀。这里作者做了个处理，他为了节省空间，只记录最长的前缀或者后缀。他为每个关键词列出全部的前后缀匹配可能性，然后用一个二维数组进行存储，数据内存储偏移量，这样就达到了只记录最长的前缀或者后缀也可以完成匹配的目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1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一个区块最多有</a:t>
            </a:r>
            <a:r>
              <a:rPr lang="en-US" altLang="zh-CN" dirty="0"/>
              <a:t>1</a:t>
            </a:r>
            <a:r>
              <a:rPr lang="zh-CN" altLang="en-US" dirty="0"/>
              <a:t>个前缀 </a:t>
            </a:r>
            <a:r>
              <a:rPr lang="en-US" altLang="zh-CN" dirty="0"/>
              <a:t>1</a:t>
            </a:r>
            <a:r>
              <a:rPr lang="zh-CN" altLang="en-US" dirty="0"/>
              <a:t>个后缀 但有可能有多个完整的字符串，但是实际上，经过实验，绝大多数区块里面只存在一个完整字符串。所以他设计了以下两种数据结构。首先是</a:t>
            </a:r>
            <a:r>
              <a:rPr lang="zh-CN" altLang="en-US" b="1" dirty="0"/>
              <a:t>Chunk-result record 共</a:t>
            </a:r>
            <a:r>
              <a:rPr lang="en-US" altLang="zh-CN" b="1" dirty="0"/>
              <a:t>26byte</a:t>
            </a:r>
            <a:r>
              <a:rPr lang="zh-CN" altLang="en-US" b="1" dirty="0"/>
              <a:t>用于记录每个区块的指纹 前缀长度 后缀长度 完整匹配个数和 第一个完整匹配的偏移量。对于有多个完整匹配的区块，会额外生成一个Location-list record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，他是个可变大小的位置列表，用于记录区块指纹和多个完整匹配的偏移量。针对多个关键词匹配的情况，就添加一个</a:t>
            </a:r>
            <a:r>
              <a:rPr lang="en-US" altLang="zh-CN" b="1" dirty="0"/>
              <a:t>id</a:t>
            </a:r>
            <a:r>
              <a:rPr lang="zh-CN" altLang="en-US" b="1" dirty="0"/>
              <a:t>加以区分。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64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所有区块的记录都存在内存会有极大的存储压力。同时我们发现如果关键词以常见字母结束，就我们说的</a:t>
            </a:r>
            <a:r>
              <a:rPr lang="en-US" altLang="zh-CN" dirty="0"/>
              <a:t>28</a:t>
            </a:r>
            <a:r>
              <a:rPr lang="zh-CN" altLang="en-US" dirty="0"/>
              <a:t>现象嘛，会产生大量的长度为</a:t>
            </a:r>
            <a:r>
              <a:rPr lang="en-US" altLang="zh-CN" dirty="0"/>
              <a:t>1</a:t>
            </a:r>
            <a:r>
              <a:rPr lang="zh-CN" altLang="en-US" dirty="0"/>
              <a:t>的微小前后缀，但是这类前后缀能够完成匹配的数量又极少。针对这一问题，作者设计了一种数据结构 </a:t>
            </a:r>
            <a:r>
              <a:rPr lang="en-US" altLang="zh-CN" dirty="0"/>
              <a:t>Tiny-result record </a:t>
            </a:r>
            <a:r>
              <a:rPr lang="zh-CN" altLang="en-US" dirty="0"/>
              <a:t>专门用于记录微小前后缀，当区块中仅有微小前后端记录时如</a:t>
            </a:r>
            <a:r>
              <a:rPr lang="en-US" altLang="zh-CN" dirty="0"/>
              <a:t>FP1</a:t>
            </a:r>
            <a:r>
              <a:rPr lang="zh-CN" altLang="en-US" dirty="0"/>
              <a:t>时，对应的</a:t>
            </a:r>
            <a:r>
              <a:rPr lang="zh-CN" altLang="en-US" b="1" dirty="0"/>
              <a:t>Chunk-result record就会被</a:t>
            </a:r>
            <a:r>
              <a:rPr lang="en-US" altLang="zh-CN" dirty="0"/>
              <a:t>Tiny-result record </a:t>
            </a:r>
            <a:r>
              <a:rPr lang="zh-CN" altLang="en-US" dirty="0"/>
              <a:t>所代替，用两个</a:t>
            </a:r>
            <a:r>
              <a:rPr lang="en-US" altLang="zh-CN" dirty="0"/>
              <a:t>bool</a:t>
            </a:r>
            <a:r>
              <a:rPr lang="zh-CN" altLang="en-US" dirty="0"/>
              <a:t>值表示。存储在磁盘中，只有当他前后区块存在</a:t>
            </a:r>
            <a:r>
              <a:rPr lang="en-US" altLang="zh-CN" dirty="0"/>
              <a:t>n-1</a:t>
            </a:r>
            <a:r>
              <a:rPr lang="zh-CN" altLang="en-US" dirty="0"/>
              <a:t>长度的前后缀，才进行访问。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2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7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物理阶段由</a:t>
            </a:r>
            <a:r>
              <a:rPr lang="en-US" altLang="zh-CN" dirty="0"/>
              <a:t>2</a:t>
            </a:r>
            <a:r>
              <a:rPr lang="zh-CN" altLang="en-US" dirty="0"/>
              <a:t>个线程构成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03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一个线程顺序读取整个容器并将它们的块插入块队列，这部分称为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Read chunks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26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第二个线程从队列中弹出块并处理它们，标识所有关键字的确切和部分匹配，创建相应的结果记录，并将其存储在各自的数据库中。这一步被称为</a:t>
            </a:r>
            <a:r>
              <a:rPr lang="en-US" altLang="zh-CN" dirty="0"/>
              <a:t>Search chunks</a:t>
            </a:r>
            <a:r>
              <a:rPr lang="zh-CN" altLang="en-US" dirty="0"/>
              <a:t>。两个线程中耗时最长的时间为物理阶段时间。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79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然后我们演示逻辑阶段，他由一共</a:t>
            </a:r>
            <a:r>
              <a:rPr lang="en-US" altLang="zh-CN" dirty="0"/>
              <a:t>3</a:t>
            </a:r>
            <a:r>
              <a:rPr lang="zh-CN" altLang="en-US" dirty="0"/>
              <a:t>个线程构成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83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一个线程从文件管理系统读取文件配方并将它们插入配方队列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47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第二个线程。它使用文件配方上记录的指纹来获取对应块的结果记录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我们先来看看</a:t>
            </a:r>
            <a:r>
              <a:rPr lang="en-US" altLang="zh-CN" dirty="0"/>
              <a:t>background</a:t>
            </a:r>
            <a:r>
              <a:rPr lang="zh-CN" altLang="en-US" dirty="0"/>
              <a:t>，首先是重复数据删除。重复数据删除技术的目的为了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减少存储系统中物理地址使用的存储容量，整个过程大概分为以下几步：第一步是将文件分为可变大小的区块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chunk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，第二步是为每一个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chunk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计算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hash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，作为区块的指纹，并标识出唯一区块。第三步是将新的唯一区块存储到一个容器（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container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）中，当容器存满后，整个容器进入磁盘。文件由文件配方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recipe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代替，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recipe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记录的就是构成文件的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chunk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的顺序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hash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值。而我们在访问文件时，就需要根据文件配方的记录的顺序依次去访问存储对应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chunk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的容器，将文件恢复出来，再进行进一步操作。 这里我举一个简单的例子，看下面这个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，我们总共有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个文件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F1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到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F4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，由总共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块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5byte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大小的区块构成，在逻辑地址上，他总共有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40byte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大小，我们按顺序识别他的唯一标识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chunk 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分别是          ，这样我们把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DEDUP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Pxxx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作为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c0 c1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存入第一个容器  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XXDED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Upxxx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作为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C2 C3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存入第二个容器，文件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F1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上记录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C0 C1 F2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得到配方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C1 C2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这样依次类推。这样我们的实际物理存储 只有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个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chunk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，也就是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20Byte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，达到了节省物理空间的目的。当我们需要访问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F1 F2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文件时，通过配方 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F1 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就从容器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中读取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C0 C1 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进行恢复 得到了左边的样子。整个重复数据删除的流程大概就是这样。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01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并将找到的块结果记录插入结果队列中。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11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最后一个线程从队列中弹出结果记录，根据算法对其进行处理，并发出相应的匹配结果。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04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在数据集上面，作者选用了</a:t>
            </a:r>
            <a:r>
              <a:rPr lang="en-US" altLang="zh-CN" dirty="0"/>
              <a:t>Linux</a:t>
            </a:r>
            <a:r>
              <a:rPr lang="zh-CN" altLang="en-US" dirty="0"/>
              <a:t>内核历史记录</a:t>
            </a:r>
            <a:r>
              <a:rPr lang="en-US" altLang="zh-CN" dirty="0"/>
              <a:t>tarred</a:t>
            </a:r>
            <a:r>
              <a:rPr lang="zh-CN" altLang="en-US" dirty="0"/>
              <a:t>备份、</a:t>
            </a:r>
            <a:r>
              <a:rPr lang="en-US" altLang="zh-CN" dirty="0"/>
              <a:t>wiki</a:t>
            </a:r>
            <a:r>
              <a:rPr lang="zh-CN" altLang="en-US" dirty="0"/>
              <a:t>百科除媒体文件的备份、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web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服务器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备份作为数据集。同一类数据集中，通过控制备份次数，实现物理大小相似、逻辑大小差异很大的效果。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我们看这个图 这里的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2KB 4KB 8KB 16KB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指的是在重复数据删除的区块的平均大小，以及值得注意的是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wiki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百科 物理地址相较于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Linux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内核备份大的多。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作者通过采样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wiki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百科和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Linux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发现，关键字分布高度倾斜，同时计算样本中每个关键字的前缀和后缀的出现次数，发现所有关键字的平均前缀和后缀长度小于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1.2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。这意味着绝大多数子字符串匹配都是单个字符。然后他们构造了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3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个字典，分别对应前缀后缀平均出现频率高中低的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128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个关键词的字典。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同理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linux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也是一样，但是新增了一个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linux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-line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字典集，是以行为单位作为关键字，用于探究复杂模式搜素的效果。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对于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数据集来说，选择了前后缀出现频率中的字符串，用来比较二进制字典中，关键字长度的影响。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46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我们来看看他的实验结果，首先是重复数据删除比率的影响。可以看到随着逻辑地址的增加，整个的关键字寻找时间是提升的。但是</a:t>
            </a:r>
            <a:r>
              <a:rPr lang="en-US" altLang="zh-CN" dirty="0" err="1"/>
              <a:t>dedupsearch</a:t>
            </a:r>
            <a:r>
              <a:rPr lang="zh-CN" altLang="en-US" dirty="0"/>
              <a:t>的优化效果是越来越好。以</a:t>
            </a:r>
            <a:r>
              <a:rPr lang="en-US" altLang="zh-CN" dirty="0"/>
              <a:t>linux8kb</a:t>
            </a:r>
            <a:r>
              <a:rPr lang="zh-CN" altLang="en-US" dirty="0"/>
              <a:t>为例，从</a:t>
            </a:r>
            <a:r>
              <a:rPr lang="en-US" altLang="zh-CN" dirty="0"/>
              <a:t>2.5X</a:t>
            </a:r>
            <a:r>
              <a:rPr lang="zh-CN" altLang="en-US" dirty="0"/>
              <a:t>快于普通方法，到</a:t>
            </a:r>
            <a:r>
              <a:rPr lang="en-US" altLang="zh-CN" dirty="0"/>
              <a:t>7.5X</a:t>
            </a:r>
            <a:r>
              <a:rPr lang="zh-CN" altLang="en-US" dirty="0"/>
              <a:t>快于普通方法。但是这种时间提升主要出现在逻辑阶段。这个是很好理解的 逻辑大小越大，物理阶段的时间是不变的，而处理的文件配方越多，逻辑阶段耗时越来越长。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43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我们再看看区块大小的影响，较小的块可以实现更好的重复数据删除，但会增加指纹索引的大小。这种</a:t>
            </a:r>
            <a:r>
              <a:rPr lang="en-US" altLang="zh-CN" dirty="0"/>
              <a:t>trade-off</a:t>
            </a:r>
            <a:r>
              <a:rPr lang="zh-CN" altLang="en-US" dirty="0"/>
              <a:t>在两种搜索算法的性能中也很明显，再</a:t>
            </a:r>
            <a:r>
              <a:rPr lang="en-US" altLang="zh-CN" dirty="0" err="1"/>
              <a:t>linux</a:t>
            </a:r>
            <a:r>
              <a:rPr lang="zh-CN" altLang="en-US" dirty="0"/>
              <a:t>数据集中，随着区块变大，搜索时间变短，这是因为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虽然增加了物理数据大小，但它减少了平均读取每个容器的次数，以及每个块被处理的次数。而对于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wiki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数据集以及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VM-37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16KB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上面，物理大小比页面缓存大得多，尽管获取的容器更少，但它们的更多页面会在缓存中丢失并导致额外的磁盘访问。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对于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dudupsearch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，块变大，物理大小增加，物理阶段耗时增加，文件配方数变小，逻辑阶段耗时减少，总体趋势和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naïve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是差不多的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96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再读取</a:t>
            </a:r>
            <a:r>
              <a:rPr lang="en-US" altLang="zh-CN" dirty="0"/>
              <a:t>chunk</a:t>
            </a:r>
            <a:r>
              <a:rPr lang="zh-CN" altLang="en-US" dirty="0"/>
              <a:t>数目的情况，也可以很清楚的看到，</a:t>
            </a:r>
            <a:r>
              <a:rPr lang="en-US" altLang="zh-CN" dirty="0" err="1"/>
              <a:t>dedupsearch</a:t>
            </a:r>
            <a:r>
              <a:rPr lang="zh-CN" altLang="en-US" dirty="0"/>
              <a:t>的好处在于，他相较于</a:t>
            </a:r>
            <a:r>
              <a:rPr lang="en-US" altLang="zh-CN" dirty="0"/>
              <a:t>naïve</a:t>
            </a:r>
            <a:r>
              <a:rPr lang="zh-CN" altLang="en-US" dirty="0"/>
              <a:t>方法极大的减少了读取和处理数据量的数量级。并且看这图，同时</a:t>
            </a:r>
            <a:r>
              <a:rPr lang="en-US" altLang="zh-CN" dirty="0"/>
              <a:t>wiki</a:t>
            </a:r>
            <a:r>
              <a:rPr lang="zh-CN" altLang="en-US" dirty="0"/>
              <a:t>这个图能说明</a:t>
            </a:r>
            <a:r>
              <a:rPr lang="en-US" altLang="zh-CN" dirty="0" err="1"/>
              <a:t>dedupsearch</a:t>
            </a:r>
            <a:r>
              <a:rPr lang="zh-CN" altLang="en-US" dirty="0"/>
              <a:t>读取和处理文件的数量只与物理大小成正比。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44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接下来，我们来看字典集中关键词数目的影响，当关键字数目较少（小于</a:t>
            </a:r>
            <a:r>
              <a:rPr lang="en-US" altLang="zh-CN" dirty="0"/>
              <a:t>64</a:t>
            </a:r>
            <a:r>
              <a:rPr lang="zh-CN" altLang="en-US" dirty="0"/>
              <a:t>时），我们可以看到</a:t>
            </a:r>
            <a:r>
              <a:rPr lang="en-US" altLang="zh-CN" dirty="0"/>
              <a:t>Search chunks</a:t>
            </a:r>
            <a:r>
              <a:rPr lang="zh-CN" altLang="en-US" dirty="0"/>
              <a:t>的时间虽然在增加，但是依旧低于从物理存储中读取块的时间，说明此时在物理阶段花费的时间不取决关键字数目多少，当然</a:t>
            </a:r>
            <a:r>
              <a:rPr lang="en-US" altLang="zh-CN" dirty="0"/>
              <a:t>128</a:t>
            </a:r>
            <a:r>
              <a:rPr lang="zh-CN" altLang="en-US" dirty="0"/>
              <a:t>关键词的时候就有影响了。而逻辑阶段随着关键字增加也有略微增加，主要是处理的关键字更多，记录就越多，耗时就越长。这里比较有意思的时</a:t>
            </a:r>
            <a:r>
              <a:rPr lang="en-US" altLang="zh-CN" dirty="0"/>
              <a:t>1</a:t>
            </a:r>
            <a:r>
              <a:rPr lang="zh-CN" altLang="en-US" dirty="0"/>
              <a:t>个关键词和</a:t>
            </a:r>
            <a:r>
              <a:rPr lang="en-US" altLang="zh-CN" dirty="0"/>
              <a:t>2</a:t>
            </a:r>
            <a:r>
              <a:rPr lang="zh-CN" altLang="en-US" dirty="0"/>
              <a:t>个关键词的比较，因为每个块的记录增多，降低了对于共享队列的访问频率，反而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减少了上下文切换和同步开销。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C++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查找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[3]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扫描数据，直到遇到关键字中的第一个字符。发生这种情况时，扫描停止，并将以下字符与关键字进行比较。如果字符串比较成功，则匹配将发送到输出。无论是否找到匹配项，扫描都会从其关闭的位置恢复，这意味着只要在数据中找到关键字前缀，搜索就会回溯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在关键词较少的时候，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find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（）因为更简单，效果更好。但随着关键词数目的增多，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find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的开销增加极其明显，而文中的方法不用回溯到前期位置，效果更好。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这个是主要证明了他们设计的算法的有效性。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55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关键字前后缀出现频率的影响。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在物理阶段，在块内处理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chunk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所花费的时间随着前后缀出现频率的增加而增加。其中逻辑阶段的持续时间随着数据库中子串的数量而略有增加，因为会获取和处理更多部分结果。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/>
              <a:t>令人惊讶的是，因为缓存机制，随着块处理时间的增加，等待磁盘读取所花费的时间减少。</a:t>
            </a:r>
            <a:endParaRPr lang="en-US" altLang="zh-CN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最后就是各记录数目随压缩比例的影响。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 err="1">
                <a:effectLst/>
                <a:latin typeface="Arial" panose="020B0604020202020204" pitchFamily="34" charset="0"/>
              </a:rPr>
              <a:t>Search_result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（最右边的白条）的数量随着逻辑大小而增加，而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chunk_result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（即存储在数据库中的对象）的数量仅取决于物理大小。在所有数据集中，大部分记录都是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tiny_result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（请注意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y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轴的对数刻度。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tiny_result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分别占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Linux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Wiki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结果数据库占用空间的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62%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84%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98%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List_location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占整个数据库大小的一小部分：分别是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Linux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Wiki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数据库大小的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3%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4%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0%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90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随着块增大，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search-result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数目不变，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chunk_result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变少，前后缀数目减少，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tiny_result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变少，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location lists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增加，但是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tiny_result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数目依旧是最大的一部分。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看右边这个图，同一行内，上面的是搜索一个关键字的结果，下面的是搜索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128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个关键字的结果。可以看到在搜索结果中，关键字被分割的占比其实是很小的，不到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0.2%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，虽然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tiny-records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数目很多，但是真正访问的次数极小。就算是满足了微小结果的访问条件，对于单一字符串，匹配上的概率还是很小的。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这两个实验，进一步证明了设计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tiny-result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并放在磁盘上的合理性，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比如在搜索高平次字典集时，关键字匹配比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Linux med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多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4%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，但数据库中记录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[tiny records]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多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55%[120%]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，由于紧凑的表示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tiny_result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（及其在磁盘上的位置），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Linux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高平次字典集数据库仅比中频次字典集数据库大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16%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，其内存使用量也仅高出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15%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5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个就是关键词搜索，关键词搜索大家应该很清楚是什么意思。在日志和数据分析系统里面，因为需要高频次的进行关键字搜索，所以系统内一般会维护一个字符串索引来实现快速关键词搜索。但这带来两个问题，一是关键词索引会带来极大的存储开销，以及他无法适用于例如二进制这样的复杂关键词模式的搜索。所以他不适合大多数不需要高频词搜索的系统。大多数系统采用的是天真搜索方法，就是我通过文件系统中的顺序打开所有的文件，然后进行扫描发现关键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329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在物理阶段的开销计算上面，在不考虑</a:t>
            </a:r>
            <a:r>
              <a:rPr lang="en-US" altLang="zh-CN" dirty="0"/>
              <a:t>I/0</a:t>
            </a:r>
            <a:r>
              <a:rPr lang="zh-CN" altLang="en-US" dirty="0"/>
              <a:t>的情况下，在查找一个关键词，物理阶段与天真方法具有相似的开销，而在查找</a:t>
            </a:r>
            <a:r>
              <a:rPr lang="en-US" altLang="zh-CN" dirty="0"/>
              <a:t>128</a:t>
            </a:r>
            <a:r>
              <a:rPr lang="zh-CN" altLang="en-US" dirty="0"/>
              <a:t>个关键词时，物理阶段的处理线程比天真方法长</a:t>
            </a:r>
            <a:r>
              <a:rPr lang="en-US" altLang="zh-CN" dirty="0"/>
              <a:t>32%</a:t>
            </a:r>
            <a:r>
              <a:rPr lang="zh-CN" altLang="en-US" dirty="0"/>
              <a:t>，这是最坏的情况。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在逻辑阶段的开销计算上面，可以看到哪怕在去重效果只有</a:t>
            </a:r>
            <a:r>
              <a:rPr lang="en-US" altLang="zh-CN" dirty="0"/>
              <a:t>0.2%</a:t>
            </a:r>
            <a:r>
              <a:rPr lang="zh-CN" altLang="en-US" dirty="0"/>
              <a:t>的前提下，</a:t>
            </a:r>
            <a:r>
              <a:rPr lang="en-US" altLang="zh-CN" dirty="0" err="1"/>
              <a:t>dedupseach</a:t>
            </a:r>
            <a:r>
              <a:rPr lang="zh-CN" altLang="en-US" dirty="0"/>
              <a:t>的效果仅比天真慢</a:t>
            </a:r>
            <a:r>
              <a:rPr lang="en-US" altLang="zh-CN" dirty="0"/>
              <a:t>9%</a:t>
            </a:r>
            <a:r>
              <a:rPr lang="zh-CN" altLang="en-US" dirty="0"/>
              <a:t>，而在</a:t>
            </a:r>
            <a:r>
              <a:rPr lang="en-US" altLang="zh-CN" dirty="0" err="1"/>
              <a:t>linux</a:t>
            </a:r>
            <a:r>
              <a:rPr lang="zh-CN" altLang="en-US" dirty="0"/>
              <a:t>数据集下，在仅有</a:t>
            </a:r>
            <a:r>
              <a:rPr lang="en-US" altLang="zh-CN" dirty="0"/>
              <a:t>20%</a:t>
            </a:r>
            <a:r>
              <a:rPr lang="zh-CN" altLang="en-US" dirty="0"/>
              <a:t>的去重效果的情况下，</a:t>
            </a:r>
            <a:r>
              <a:rPr lang="en-US" altLang="zh-CN" dirty="0" err="1"/>
              <a:t>dedupsearch</a:t>
            </a:r>
            <a:r>
              <a:rPr lang="zh-CN" altLang="en-US" dirty="0"/>
              <a:t>的下效果就优于传统方案了，除此以外，还有一个有意思的点，作者创建了两个数据集，其中</a:t>
            </a:r>
            <a:r>
              <a:rPr lang="en-US" altLang="zh-CN" dirty="0"/>
              <a:t>LNX-408-merge</a:t>
            </a:r>
            <a:r>
              <a:rPr lang="zh-CN" altLang="en-US" dirty="0"/>
              <a:t>是将不同版本的相同文件进行合并，仅</a:t>
            </a:r>
            <a:r>
              <a:rPr lang="en-US" altLang="zh-CN" dirty="0"/>
              <a:t>408</a:t>
            </a:r>
            <a:r>
              <a:rPr lang="zh-CN" altLang="en-US" dirty="0"/>
              <a:t>个文件，而</a:t>
            </a:r>
            <a:r>
              <a:rPr lang="en-US" altLang="zh-CN" dirty="0"/>
              <a:t>LNX-408</a:t>
            </a:r>
            <a:r>
              <a:rPr lang="zh-CN" altLang="en-US" dirty="0"/>
              <a:t>则将不同版本的文件分开，具有</a:t>
            </a:r>
            <a:r>
              <a:rPr lang="en-US" altLang="zh-CN" dirty="0"/>
              <a:t>15M</a:t>
            </a:r>
            <a:r>
              <a:rPr lang="zh-CN" altLang="en-US" dirty="0"/>
              <a:t>数量的文件，两个数据集逻辑和物理大小相似，但在逻辑阶段的时间上，</a:t>
            </a:r>
            <a:r>
              <a:rPr lang="en-US" altLang="zh-CN" dirty="0"/>
              <a:t>LNX-408-merge</a:t>
            </a:r>
            <a:r>
              <a:rPr lang="zh-CN" altLang="en-US" dirty="0"/>
              <a:t>快了</a:t>
            </a:r>
            <a:r>
              <a:rPr lang="en-US" altLang="zh-CN" dirty="0"/>
              <a:t>4.9</a:t>
            </a:r>
            <a:r>
              <a:rPr lang="zh-CN" altLang="en-US" dirty="0"/>
              <a:t>倍，它进一步说明了逻辑阶段的时间主要是取决于文件的数量（文件配方数量）。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最后可以得到这样一个结论，即使重复数据删除下过非常低，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Dedupsearch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的开销也很低。当重复数据删除比率很高时，这些开销可以忽略不计，因为重复数据删除的速度比天真快几个数量级。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60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最后做个</a:t>
            </a:r>
            <a:r>
              <a:rPr lang="en-US" altLang="zh-CN" dirty="0"/>
              <a:t>conclusion</a:t>
            </a:r>
            <a:r>
              <a:rPr lang="zh-CN" altLang="en-US" dirty="0"/>
              <a:t>，这篇</a:t>
            </a:r>
            <a:r>
              <a:rPr lang="en-US" altLang="zh-CN" dirty="0"/>
              <a:t>paper</a:t>
            </a:r>
            <a:r>
              <a:rPr lang="zh-CN" altLang="en-US" dirty="0"/>
              <a:t>的想要解决问题 现有的重复数据删除系统在关键词搜索中，需要多次访问和处理区块造成的巨大开销的问题。</a:t>
            </a:r>
            <a:endParaRPr lang="en-US" altLang="zh-CN" dirty="0"/>
          </a:p>
          <a:p>
            <a:r>
              <a:rPr lang="zh-CN" altLang="en-US" dirty="0"/>
              <a:t>他的核心</a:t>
            </a:r>
            <a:r>
              <a:rPr lang="en-US" altLang="zh-CN" dirty="0"/>
              <a:t>idea</a:t>
            </a:r>
            <a:r>
              <a:rPr lang="zh-CN" altLang="en-US" b="0" dirty="0"/>
              <a:t>是</a:t>
            </a:r>
            <a:r>
              <a:rPr lang="zh-CN" altLang="en-US" sz="1200" b="0" dirty="0">
                <a:latin typeface="Saira SemiCondensed" panose="00000506000000000000" pitchFamily="2" charset="0"/>
              </a:rPr>
              <a:t> 只访问和处理每个区块一次以减小开销，提升搜索速度。</a:t>
            </a:r>
            <a:endParaRPr lang="en-US" altLang="zh-CN" sz="1200" b="0" dirty="0">
              <a:latin typeface="Saira SemiCondensed" panose="00000506000000000000" pitchFamily="2" charset="0"/>
            </a:endParaRPr>
          </a:p>
          <a:p>
            <a:r>
              <a:rPr lang="zh-CN" altLang="en-US" sz="1200" b="0" dirty="0">
                <a:latin typeface="Saira SemiCondensed" panose="00000506000000000000" pitchFamily="2" charset="0"/>
              </a:rPr>
              <a:t>此时出现</a:t>
            </a:r>
            <a:r>
              <a:rPr lang="en-US" altLang="zh-CN" sz="1200" b="0" dirty="0">
                <a:latin typeface="Saira SemiCondensed" panose="00000506000000000000" pitchFamily="2" charset="0"/>
              </a:rPr>
              <a:t>2</a:t>
            </a:r>
            <a:r>
              <a:rPr lang="zh-CN" altLang="en-US" sz="1200" b="0" dirty="0">
                <a:latin typeface="Saira SemiCondensed" panose="00000506000000000000" pitchFamily="2" charset="0"/>
              </a:rPr>
              <a:t>种挑战，第一种是关键词可能在相邻</a:t>
            </a:r>
            <a:r>
              <a:rPr lang="en-US" altLang="zh-CN" sz="1200" b="0" dirty="0">
                <a:latin typeface="Saira SemiCondensed" panose="00000506000000000000" pitchFamily="2" charset="0"/>
              </a:rPr>
              <a:t>chunk</a:t>
            </a:r>
            <a:r>
              <a:rPr lang="zh-CN" altLang="en-US" sz="1200" b="0" dirty="0">
                <a:latin typeface="Saira SemiCondensed" panose="00000506000000000000" pitchFamily="2" charset="0"/>
              </a:rPr>
              <a:t>之间分离，第二种是没有</a:t>
            </a:r>
            <a:r>
              <a:rPr lang="en-US" altLang="zh-CN" sz="1200" b="0" dirty="0">
                <a:latin typeface="Saira SemiCondensed" panose="00000506000000000000" pitchFamily="2" charset="0"/>
              </a:rPr>
              <a:t>chunk</a:t>
            </a:r>
            <a:r>
              <a:rPr lang="zh-CN" altLang="en-US" sz="1200" b="0" dirty="0">
                <a:latin typeface="Saira SemiCondensed" panose="00000506000000000000" pitchFamily="2" charset="0"/>
              </a:rPr>
              <a:t>到文件的反向索引</a:t>
            </a:r>
            <a:endParaRPr lang="en-US" altLang="zh-CN" sz="1200" b="0" dirty="0">
              <a:latin typeface="Saira SemiCondensed" panose="00000506000000000000" pitchFamily="2" charset="0"/>
            </a:endParaRPr>
          </a:p>
          <a:p>
            <a:r>
              <a:rPr lang="zh-CN" altLang="en-US" sz="1200" b="0" dirty="0">
                <a:latin typeface="Saira SemiCondensed" panose="00000506000000000000" pitchFamily="2" charset="0"/>
              </a:rPr>
              <a:t>作者将算法分为物理和逻辑两个阶段分别解决这两个挑战。</a:t>
            </a:r>
            <a:endParaRPr lang="en-US" altLang="zh-CN" sz="1200" b="0" dirty="0">
              <a:latin typeface="Saira SemiCondensed" panose="00000506000000000000" pitchFamily="2" charset="0"/>
            </a:endParaRPr>
          </a:p>
          <a:p>
            <a:endParaRPr lang="en-US" altLang="zh-CN" sz="1200" b="1" dirty="0">
              <a:latin typeface="Saira SemiCondensed" panose="00000506000000000000" pitchFamily="2" charset="0"/>
            </a:endParaRPr>
          </a:p>
          <a:p>
            <a:r>
              <a:rPr lang="zh-CN" altLang="en-US" sz="1200" b="1" dirty="0">
                <a:latin typeface="Saira SemiCondensed" panose="00000506000000000000" pitchFamily="2" charset="0"/>
              </a:rPr>
              <a:t>在物理阶段，作者通过创建</a:t>
            </a:r>
            <a:r>
              <a:rPr lang="en-US" altLang="zh-CN" sz="1200" b="1" dirty="0" err="1">
                <a:latin typeface="Saira SemiCondensed" panose="00000506000000000000" pitchFamily="2" charset="0"/>
              </a:rPr>
              <a:t>chunk_result</a:t>
            </a:r>
            <a:r>
              <a:rPr lang="zh-CN" altLang="en-US" sz="1200" b="1" dirty="0">
                <a:latin typeface="Saira SemiCondensed" panose="00000506000000000000" pitchFamily="2" charset="0"/>
              </a:rPr>
              <a:t>这一数据结构来记录每个</a:t>
            </a:r>
            <a:r>
              <a:rPr lang="en-US" altLang="zh-CN" sz="1200" b="1" dirty="0">
                <a:latin typeface="Saira SemiCondensed" panose="00000506000000000000" pitchFamily="2" charset="0"/>
              </a:rPr>
              <a:t>chunk</a:t>
            </a:r>
            <a:r>
              <a:rPr lang="zh-CN" altLang="en-US" sz="1200" b="1" dirty="0">
                <a:latin typeface="Saira SemiCondensed" panose="00000506000000000000" pitchFamily="2" charset="0"/>
              </a:rPr>
              <a:t>前后缀和精确匹配情况。</a:t>
            </a:r>
            <a:endParaRPr lang="en-US" altLang="zh-CN" sz="1200" b="1" dirty="0">
              <a:latin typeface="Saira SemiCondensed" panose="00000506000000000000" pitchFamily="2" charset="0"/>
            </a:endParaRPr>
          </a:p>
          <a:p>
            <a:r>
              <a:rPr lang="zh-CN" altLang="en-US" sz="1200" b="1" dirty="0">
                <a:latin typeface="Saira SemiCondensed" panose="00000506000000000000" pitchFamily="2" charset="0"/>
              </a:rPr>
              <a:t>此时出现了</a:t>
            </a:r>
            <a:r>
              <a:rPr lang="en-US" altLang="zh-CN" sz="1200" b="1" dirty="0">
                <a:latin typeface="Saira SemiCondensed" panose="00000506000000000000" pitchFamily="2" charset="0"/>
              </a:rPr>
              <a:t>4</a:t>
            </a:r>
            <a:r>
              <a:rPr lang="zh-CN" altLang="en-US" sz="1200" b="1" dirty="0">
                <a:latin typeface="Saira SemiCondensed" panose="00000506000000000000" pitchFamily="2" charset="0"/>
              </a:rPr>
              <a:t>个新的挑战：</a:t>
            </a:r>
            <a:endParaRPr lang="en-US" altLang="zh-CN" sz="1200" b="1" dirty="0">
              <a:latin typeface="Saira SemiCondensed" panose="00000506000000000000" pitchFamily="2" charset="0"/>
            </a:endParaRPr>
          </a:p>
          <a:p>
            <a:r>
              <a:rPr lang="en-US" altLang="zh-CN" sz="1200" b="1" dirty="0">
                <a:latin typeface="Saira SemiCondensed" panose="00000506000000000000" pitchFamily="2" charset="0"/>
              </a:rPr>
              <a:t>1</a:t>
            </a:r>
            <a:r>
              <a:rPr lang="zh-CN" altLang="en-US" sz="1200" b="1" dirty="0">
                <a:latin typeface="Saira SemiCondensed" panose="00000506000000000000" pitchFamily="2" charset="0"/>
              </a:rPr>
              <a:t>是如何高效识别关键词和前后缀。作者通过失败链接和反向</a:t>
            </a:r>
            <a:r>
              <a:rPr lang="en-US" altLang="zh-CN" sz="1200" b="1" dirty="0">
                <a:latin typeface="Saira SemiCondensed" panose="00000506000000000000" pitchFamily="2" charset="0"/>
              </a:rPr>
              <a:t>Tire</a:t>
            </a:r>
            <a:r>
              <a:rPr lang="zh-CN" altLang="en-US" sz="1200" b="1" dirty="0">
                <a:latin typeface="Saira SemiCondensed" panose="00000506000000000000" pitchFamily="2" charset="0"/>
              </a:rPr>
              <a:t>解决。</a:t>
            </a:r>
            <a:endParaRPr lang="en-US" altLang="zh-CN" sz="1200" b="1" dirty="0">
              <a:latin typeface="Saira SemiCondensed" panose="00000506000000000000" pitchFamily="2" charset="0"/>
            </a:endParaRPr>
          </a:p>
          <a:p>
            <a:r>
              <a:rPr lang="en-US" altLang="zh-CN" sz="1200" b="1" dirty="0">
                <a:latin typeface="Saira SemiCondensed" panose="00000506000000000000" pitchFamily="2" charset="0"/>
              </a:rPr>
              <a:t>2</a:t>
            </a:r>
            <a:r>
              <a:rPr lang="zh-CN" altLang="en-US" sz="1200" b="1" dirty="0">
                <a:latin typeface="Saira SemiCondensed" panose="00000506000000000000" pitchFamily="2" charset="0"/>
              </a:rPr>
              <a:t>是一个</a:t>
            </a:r>
            <a:r>
              <a:rPr lang="en-US" altLang="zh-CN" sz="1200" b="1" dirty="0">
                <a:latin typeface="Saira SemiCondensed" panose="00000506000000000000" pitchFamily="2" charset="0"/>
              </a:rPr>
              <a:t>chunk</a:t>
            </a:r>
            <a:r>
              <a:rPr lang="zh-CN" altLang="en-US" sz="1200" b="1" dirty="0">
                <a:latin typeface="Saira SemiCondensed" panose="00000506000000000000" pitchFamily="2" charset="0"/>
              </a:rPr>
              <a:t>可能包含多个精确匹配，解决方案是创建了</a:t>
            </a:r>
            <a:r>
              <a:rPr lang="en-US" altLang="zh-CN" sz="1200" b="1" dirty="0">
                <a:latin typeface="Saira SemiCondensed" panose="00000506000000000000" pitchFamily="2" charset="0"/>
              </a:rPr>
              <a:t>Location-list</a:t>
            </a:r>
            <a:r>
              <a:rPr lang="zh-CN" altLang="en-US" sz="1200" b="1" dirty="0">
                <a:latin typeface="Saira SemiCondensed" panose="00000506000000000000" pitchFamily="2" charset="0"/>
              </a:rPr>
              <a:t>数据结构单独记录</a:t>
            </a:r>
            <a:endParaRPr lang="en-US" altLang="zh-CN" sz="1200" b="1" dirty="0">
              <a:latin typeface="Saira SemiCondensed" panose="00000506000000000000" pitchFamily="2" charset="0"/>
            </a:endParaRPr>
          </a:p>
          <a:p>
            <a:r>
              <a:rPr lang="en-US" altLang="zh-CN" sz="1200" b="1" dirty="0">
                <a:latin typeface="Saira SemiCondensed" panose="00000506000000000000" pitchFamily="2" charset="0"/>
              </a:rPr>
              <a:t>3</a:t>
            </a:r>
            <a:r>
              <a:rPr lang="zh-CN" altLang="en-US" sz="1200" b="1" dirty="0">
                <a:latin typeface="Saira SemiCondensed" panose="00000506000000000000" pitchFamily="2" charset="0"/>
              </a:rPr>
              <a:t>是</a:t>
            </a:r>
            <a:r>
              <a:rPr lang="en-US" altLang="zh-CN" sz="1200" b="1" dirty="0">
                <a:latin typeface="Saira SemiCondensed" panose="00000506000000000000" pitchFamily="2" charset="0"/>
              </a:rPr>
              <a:t>chunk</a:t>
            </a:r>
            <a:r>
              <a:rPr lang="zh-CN" altLang="en-US" sz="1200" b="1" dirty="0">
                <a:latin typeface="Saira SemiCondensed" panose="00000506000000000000" pitchFamily="2" charset="0"/>
              </a:rPr>
              <a:t>可能存在多种全后缀匹配方式，通过构建部分匹配表和只记录最长前后缀解决。</a:t>
            </a:r>
            <a:endParaRPr lang="en-US" altLang="zh-CN" sz="1200" b="1" dirty="0">
              <a:latin typeface="Saira SemiCondensed" panose="00000506000000000000" pitchFamily="2" charset="0"/>
            </a:endParaRPr>
          </a:p>
          <a:p>
            <a:r>
              <a:rPr lang="en-US" altLang="zh-CN" sz="1200" b="1" dirty="0">
                <a:latin typeface="Saira SemiCondensed" panose="00000506000000000000" pitchFamily="2" charset="0"/>
              </a:rPr>
              <a:t>4</a:t>
            </a:r>
            <a:r>
              <a:rPr lang="zh-CN" altLang="en-US" sz="1200" b="1" dirty="0">
                <a:latin typeface="Saira SemiCondensed" panose="00000506000000000000" pitchFamily="2" charset="0"/>
              </a:rPr>
              <a:t>是存在大量微小前后缀，通过构建</a:t>
            </a:r>
            <a:r>
              <a:rPr lang="en-US" altLang="zh-CN" sz="1200" b="1" dirty="0">
                <a:latin typeface="Saira SemiCondensed" panose="00000506000000000000" pitchFamily="2" charset="0"/>
              </a:rPr>
              <a:t>Tiny-result</a:t>
            </a:r>
            <a:r>
              <a:rPr lang="zh-CN" altLang="en-US" sz="1200" b="1" dirty="0">
                <a:latin typeface="Saira SemiCondensed" panose="00000506000000000000" pitchFamily="2" charset="0"/>
              </a:rPr>
              <a:t>的方式解决。</a:t>
            </a:r>
            <a:endParaRPr lang="en-US" altLang="zh-CN" sz="1200" b="1" dirty="0">
              <a:latin typeface="Saira SemiCondensed" panose="00000506000000000000" pitchFamily="2" charset="0"/>
            </a:endParaRPr>
          </a:p>
          <a:p>
            <a:endParaRPr lang="en-US" altLang="zh-CN" sz="1200" b="1" dirty="0">
              <a:latin typeface="Saira SemiCondensed" panose="00000506000000000000" pitchFamily="2" charset="0"/>
            </a:endParaRPr>
          </a:p>
          <a:p>
            <a:r>
              <a:rPr lang="zh-CN" altLang="en-US" sz="1200" b="1" dirty="0">
                <a:latin typeface="Saira SemiCondensed" panose="00000506000000000000" pitchFamily="2" charset="0"/>
              </a:rPr>
              <a:t>在逻辑阶段，作者根据物理阶段设计出逻辑阶段匹配算法，实现了通过文件配方和</a:t>
            </a:r>
            <a:r>
              <a:rPr lang="en-US" altLang="zh-CN" sz="1200" b="1" dirty="0">
                <a:latin typeface="Saira SemiCondensed" panose="00000506000000000000" pitchFamily="2" charset="0"/>
              </a:rPr>
              <a:t>3</a:t>
            </a:r>
            <a:r>
              <a:rPr lang="zh-CN" altLang="en-US" sz="1200" b="1" dirty="0">
                <a:latin typeface="Saira SemiCondensed" panose="00000506000000000000" pitchFamily="2" charset="0"/>
              </a:rPr>
              <a:t>种记录进行文件中关键词搜索的目标。</a:t>
            </a:r>
            <a:endParaRPr lang="en-US" altLang="zh-CN" sz="1200" b="1" dirty="0">
              <a:latin typeface="Saira SemiCondensed" panose="00000506000000000000" pitchFamily="2" charset="0"/>
            </a:endParaRPr>
          </a:p>
          <a:p>
            <a:endParaRPr lang="en-US" altLang="zh-CN" sz="1200" b="1" dirty="0">
              <a:latin typeface="Saira SemiCondensed" panose="00000506000000000000" pitchFamily="2" charset="0"/>
            </a:endParaRPr>
          </a:p>
          <a:p>
            <a:r>
              <a:rPr lang="zh-CN" altLang="en-US" sz="1200" b="1" dirty="0">
                <a:latin typeface="Saira SemiCondensed" panose="00000506000000000000" pitchFamily="2" charset="0"/>
              </a:rPr>
              <a:t>这片文章我觉的最吸引我的地方不在于他的方法设计多么有趣，而是他在根据</a:t>
            </a:r>
            <a:r>
              <a:rPr lang="en-US" altLang="zh-CN" sz="1200" b="1" dirty="0">
                <a:latin typeface="Saira SemiCondensed" panose="00000506000000000000" pitchFamily="2" charset="0"/>
              </a:rPr>
              <a:t>deduplication</a:t>
            </a:r>
            <a:r>
              <a:rPr lang="zh-CN" altLang="en-US" sz="1200" b="1" dirty="0">
                <a:latin typeface="Saira SemiCondensed" panose="00000506000000000000" pitchFamily="2" charset="0"/>
              </a:rPr>
              <a:t>特点简化了</a:t>
            </a:r>
            <a:r>
              <a:rPr lang="en-US" altLang="zh-CN" sz="1200" b="1" dirty="0">
                <a:latin typeface="Saira SemiCondensed" panose="00000506000000000000" pitchFamily="2" charset="0"/>
              </a:rPr>
              <a:t>deduplication</a:t>
            </a:r>
            <a:r>
              <a:rPr lang="zh-CN" altLang="en-US" sz="1200" b="1" dirty="0">
                <a:latin typeface="Saira SemiCondensed" panose="00000506000000000000" pitchFamily="2" charset="0"/>
              </a:rPr>
              <a:t> </a:t>
            </a:r>
            <a:r>
              <a:rPr lang="en-US" altLang="zh-CN" sz="1200" b="1" dirty="0">
                <a:effectLst/>
                <a:latin typeface="Arial" panose="020B0604020202020204" pitchFamily="34" charset="0"/>
              </a:rPr>
              <a:t>system</a:t>
            </a:r>
            <a:r>
              <a:rPr lang="zh-CN" altLang="en-US" sz="1200" b="1" dirty="0">
                <a:effectLst/>
                <a:latin typeface="Arial" panose="020B0604020202020204" pitchFamily="34" charset="0"/>
              </a:rPr>
              <a:t>中被复杂化的传统功能，这个我觉的是最有趣的。</a:t>
            </a:r>
            <a:endParaRPr lang="en-US" altLang="zh-CN" sz="1200" b="1" dirty="0">
              <a:latin typeface="Saira SemiCondensed" panose="00000506000000000000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7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还是这个例子，对于传统的系统，天真的搜索方法需要依次扫描</a:t>
            </a:r>
            <a:r>
              <a:rPr lang="en-US" altLang="zh-CN" dirty="0"/>
              <a:t>8</a:t>
            </a:r>
            <a:r>
              <a:rPr lang="zh-CN" altLang="en-US" dirty="0"/>
              <a:t>个区块，对于运用了重复数据删除的存储系统，天真搜索方式则需要我们按照文件配方恢复所有文件，然后依次扫描区块</a:t>
            </a:r>
            <a:r>
              <a:rPr lang="en-US" altLang="zh-CN" dirty="0"/>
              <a:t>C0</a:t>
            </a:r>
            <a:r>
              <a:rPr lang="zh-CN" altLang="en-US" dirty="0"/>
              <a:t>，</a:t>
            </a:r>
            <a:r>
              <a:rPr lang="en-US" altLang="zh-CN" dirty="0"/>
              <a:t>C1,C1,C2,C1,C3,C2,C3</a:t>
            </a:r>
            <a:r>
              <a:rPr lang="zh-CN" altLang="en-US" dirty="0"/>
              <a:t>。这里我们就会出现两个问题：如果我们搜索的关键字模式比较复杂，全部容器就有可能多次从磁盘取出，极大造成</a:t>
            </a:r>
            <a:r>
              <a:rPr lang="en-US" altLang="zh-CN" dirty="0"/>
              <a:t>I/O</a:t>
            </a:r>
            <a:r>
              <a:rPr lang="zh-CN" altLang="en-US" dirty="0"/>
              <a:t>开销。同时，我们可以发现同一个区块会随着文件扫描被多次处理。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09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所以就提出了本文的</a:t>
            </a:r>
            <a:r>
              <a:rPr lang="en-US" altLang="zh-CN" dirty="0"/>
              <a:t>main idea</a:t>
            </a:r>
            <a:r>
              <a:rPr lang="zh-CN" altLang="en-US" dirty="0"/>
              <a:t>，就是在关键词搜索过程中，能不能只读取和处理每个区块一次，而不是多次读取，来达到减少开销的目的。</a:t>
            </a:r>
            <a:endParaRPr lang="en-US" altLang="zh-CN" dirty="0"/>
          </a:p>
          <a:p>
            <a:r>
              <a:rPr lang="zh-CN" altLang="en-US" dirty="0"/>
              <a:t>这里就带来了</a:t>
            </a:r>
            <a:r>
              <a:rPr lang="en-US" altLang="zh-CN" dirty="0"/>
              <a:t>2</a:t>
            </a:r>
            <a:r>
              <a:rPr lang="zh-CN" altLang="en-US" dirty="0"/>
              <a:t>个挑战，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就是在多数重复数据删除中，都没有从区块到文件的反向索引，我们不能通过区块定位到文件。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就是关键词可能可能会在相邻的区块中被分离开来，单纯扫描块无法进行有效识别。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50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针对以上两个挑战，本文基于</a:t>
            </a:r>
            <a:r>
              <a:rPr lang="en-US" altLang="zh-CN" dirty="0"/>
              <a:t>main idea </a:t>
            </a:r>
            <a:r>
              <a:rPr lang="zh-CN" altLang="en-US" dirty="0"/>
              <a:t>提出了解决方案：提出一种分两个主要阶段进行的重复数据删除搜索算法。</a:t>
            </a:r>
            <a:endParaRPr lang="en-US" altLang="zh-CN" dirty="0"/>
          </a:p>
          <a:p>
            <a:r>
              <a:rPr lang="zh-CN" altLang="en-US" dirty="0"/>
              <a:t>算法分为物理阶段和逻辑阶段两部分：</a:t>
            </a:r>
            <a:endParaRPr lang="en-US" altLang="zh-CN" dirty="0"/>
          </a:p>
          <a:p>
            <a:r>
              <a:rPr lang="zh-CN" altLang="en-US" dirty="0"/>
              <a:t>物理阶段的作用是顺序扫描整个存储系统一次，然后记录每一个区块中关键词的搜索情况。</a:t>
            </a:r>
            <a:endParaRPr lang="en-US" altLang="zh-CN" dirty="0"/>
          </a:p>
          <a:p>
            <a:r>
              <a:rPr lang="zh-CN" altLang="en-US" dirty="0"/>
              <a:t>之前不是说没有反向索引吗？</a:t>
            </a:r>
            <a:endParaRPr lang="en-US" altLang="zh-CN" dirty="0"/>
          </a:p>
          <a:p>
            <a:r>
              <a:rPr lang="zh-CN" altLang="en-US" dirty="0"/>
              <a:t>所以逻辑阶段的作用是顺序遍历整个文件系统一次，然后根据记录的各区块的关键词的搜索情况，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获取文件中关键词搜索情况。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917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为了能在逻辑阶段更加高效的识别多个关键词的精确匹配、前后缀情况，本文提出了一种基于</a:t>
            </a:r>
            <a:r>
              <a:rPr lang="en-US" altLang="zh-CN" dirty="0"/>
              <a:t>tire</a:t>
            </a:r>
            <a:r>
              <a:rPr lang="zh-CN" altLang="en-US" dirty="0"/>
              <a:t>树的字符串匹配算法，假设我们需要查找的关键字是</a:t>
            </a:r>
            <a:r>
              <a:rPr lang="en-US" altLang="zh-CN" dirty="0" err="1"/>
              <a:t>dedup</a:t>
            </a:r>
            <a:r>
              <a:rPr lang="zh-CN" altLang="en-US" dirty="0"/>
              <a:t>和</a:t>
            </a:r>
            <a:r>
              <a:rPr lang="en-US" altLang="zh-CN" dirty="0"/>
              <a:t>up</a:t>
            </a:r>
            <a:r>
              <a:rPr lang="zh-CN" altLang="en-US" dirty="0"/>
              <a:t>，根据</a:t>
            </a:r>
            <a:r>
              <a:rPr lang="en-US" altLang="zh-CN" dirty="0"/>
              <a:t>tire</a:t>
            </a:r>
            <a:r>
              <a:rPr lang="zh-CN" altLang="en-US" dirty="0"/>
              <a:t>算法构建下字典树。为了在匹配失败时，不回溯到前期位置，她加上了一个失败链接，就是红色的这一部分，当匹配失败时，他根据失败链接进行回溯，而不是直接回到根节点。举个例子，假设我的输入是这样。</a:t>
            </a:r>
            <a:r>
              <a:rPr lang="en-US" altLang="zh-CN" dirty="0"/>
              <a:t>DED</a:t>
            </a:r>
            <a:r>
              <a:rPr lang="zh-CN" altLang="en-US" dirty="0"/>
              <a:t>进入了自动机，</a:t>
            </a:r>
            <a:r>
              <a:rPr lang="en-US" altLang="zh-CN" dirty="0"/>
              <a:t>E</a:t>
            </a:r>
            <a:r>
              <a:rPr lang="zh-CN" altLang="en-US" dirty="0"/>
              <a:t>无法匹配，则我回到</a:t>
            </a:r>
            <a:r>
              <a:rPr lang="en-US" altLang="zh-CN" dirty="0"/>
              <a:t>D</a:t>
            </a:r>
            <a:r>
              <a:rPr lang="zh-CN" altLang="en-US" dirty="0"/>
              <a:t>节点，从第二个</a:t>
            </a:r>
            <a:r>
              <a:rPr lang="en-US" altLang="zh-CN" dirty="0"/>
              <a:t>E</a:t>
            </a:r>
            <a:r>
              <a:rPr lang="zh-CN" altLang="en-US" dirty="0"/>
              <a:t>开始匹配，而不是回到根节点，从第一个</a:t>
            </a:r>
            <a:r>
              <a:rPr lang="en-US" altLang="zh-CN" dirty="0"/>
              <a:t>E</a:t>
            </a:r>
            <a:r>
              <a:rPr lang="zh-CN" altLang="en-US" dirty="0"/>
              <a:t>开始开始匹配。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1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在输入到块的最后一个字符，该字符是自动机的内部节点，我们就根据其位置，记录前缀长度，比如这里就是对于</a:t>
            </a:r>
            <a:r>
              <a:rPr lang="en-US" altLang="zh-CN" dirty="0"/>
              <a:t>DEDUP</a:t>
            </a:r>
            <a:r>
              <a:rPr lang="zh-CN" altLang="en-US" dirty="0"/>
              <a:t>来说就是</a:t>
            </a:r>
            <a:r>
              <a:rPr lang="en-US" altLang="zh-CN" dirty="0"/>
              <a:t>4 </a:t>
            </a:r>
            <a:r>
              <a:rPr lang="zh-CN" altLang="en-US" dirty="0"/>
              <a:t>对于</a:t>
            </a:r>
            <a:r>
              <a:rPr lang="en-US" altLang="zh-CN" dirty="0"/>
              <a:t>UP</a:t>
            </a:r>
            <a:r>
              <a:rPr lang="zh-CN" altLang="en-US" dirty="0"/>
              <a:t>来说就是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8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在识别后缀长度方面，我只讲</a:t>
            </a:r>
            <a:r>
              <a:rPr lang="en-US" altLang="zh-CN" dirty="0"/>
              <a:t>chunk</a:t>
            </a:r>
            <a:r>
              <a:rPr lang="zh-CN" altLang="en-US" dirty="0"/>
              <a:t>中前</a:t>
            </a:r>
            <a:r>
              <a:rPr lang="en-US" altLang="zh-CN" dirty="0"/>
              <a:t>n</a:t>
            </a:r>
            <a:r>
              <a:rPr lang="zh-CN" altLang="en-US" dirty="0"/>
              <a:t>个字节的内容进行反向，与反向字典树进行比较，比如这里</a:t>
            </a:r>
            <a:r>
              <a:rPr lang="en-US" altLang="zh-CN" dirty="0"/>
              <a:t>PXXXX</a:t>
            </a:r>
            <a:r>
              <a:rPr lang="zh-CN" altLang="en-US" dirty="0"/>
              <a:t>我进行反向得到了</a:t>
            </a:r>
            <a:r>
              <a:rPr lang="en-US" altLang="zh-CN" dirty="0"/>
              <a:t>XXXXP</a:t>
            </a:r>
            <a:r>
              <a:rPr lang="zh-CN" altLang="en-US" dirty="0"/>
              <a:t>进行输入，得到</a:t>
            </a:r>
            <a:r>
              <a:rPr lang="en-US" altLang="zh-CN" dirty="0"/>
              <a:t>UP 1</a:t>
            </a:r>
            <a:r>
              <a:rPr lang="zh-CN" altLang="en-US" dirty="0"/>
              <a:t>长度的后缀，</a:t>
            </a:r>
            <a:r>
              <a:rPr lang="en-US" altLang="zh-CN" dirty="0"/>
              <a:t>DEDUP 1</a:t>
            </a:r>
            <a:r>
              <a:rPr lang="zh-CN" altLang="en-US" dirty="0"/>
              <a:t>长度的后缀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D9DB7-9690-4DA1-9598-EC3BFB2B43F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8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C05FE-9F81-45A5-B558-2EA91F22B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B3D3D3-CF45-41D8-A719-DEA825DAF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52D52-C512-4594-81E3-8C8472B3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64FD-8261-470C-8774-CFAA678AAE6C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20175-3B33-4073-8873-43C5A10B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831A7-CC2B-429D-9777-A9EF3B48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C61C-E1B1-4EE4-9FCF-03C7330B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8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D24CB-E6A2-4A9D-88F1-41249675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D0A2B1-568B-4841-B629-C7EDC23D1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82E78-C9E3-49C5-B184-14212EC6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64FD-8261-470C-8774-CFAA678AAE6C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2DB8E-B1B3-4250-8C2B-0D99CC9C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8FCFD-9EBA-4B9E-B193-DCB7A829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C61C-E1B1-4EE4-9FCF-03C7330B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01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DFF012-49BC-49F9-AFCC-1F558FCF4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EC303D-E873-4D27-A50A-A9607C045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FB4FA-38D4-473D-A934-DFA6DAB9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64FD-8261-470C-8774-CFAA678AAE6C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E6996-DB37-4EB9-A002-02BEA4B2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0DF00-CFF1-41E4-A95A-306A1328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C61C-E1B1-4EE4-9FCF-03C7330B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185DC-C336-434B-A390-60E26EF8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8C631-A13B-4BBE-9F75-2AFE22419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73BE2-B73D-4578-822C-BBE716EC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64FD-8261-470C-8774-CFAA678AAE6C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723E6-3F8E-461F-AAC9-717A4B13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C3F5E-D032-4242-8AF9-F51B5663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C61C-E1B1-4EE4-9FCF-03C7330B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4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85B1D-58B4-4E17-ACA7-2FD49CBE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14574-104A-413E-B597-F972E8DD8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C6E2F-41D8-42E6-B170-58E7C8BE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64FD-8261-470C-8774-CFAA678AAE6C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0FBF0-A2E7-4894-A1E9-7EECC5F8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E2C68-4B70-44CC-92B3-5CBAE345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C61C-E1B1-4EE4-9FCF-03C7330B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38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CE0C-0978-421B-8E08-AEDF20A8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D05FB-F26C-4F31-888F-85303A9BB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FD1F02-E7D8-434D-805C-DD72DE98B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28A15F-2A11-4445-9B45-467910B2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64FD-8261-470C-8774-CFAA678AAE6C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FD9C0-D138-475E-B7FA-826BE632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ACB8E-6667-428D-8D2E-D412D0B7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C61C-E1B1-4EE4-9FCF-03C7330B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7DE05-D36A-4CA9-A4CE-4337273D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68863-7613-4392-931F-1423CD42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654D18-B1A4-4D04-87CA-9C5D8A652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8691C0-733C-470E-BDC5-EEFE95A14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D05CC9-F914-4104-8784-268F62630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66E117-3281-40AF-B43B-8E2CD8A7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64FD-8261-470C-8774-CFAA678AAE6C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3F241B-5B0B-4DAB-9938-201F91B4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0D2525-D6B4-4170-A976-CD5C2A60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C61C-E1B1-4EE4-9FCF-03C7330B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1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30C0D-A56C-4947-B6A2-58E8D9A0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253EAA-12C8-4112-A910-E1920EA7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64FD-8261-470C-8774-CFAA678AAE6C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1569C3-9614-4F44-B76F-D5FC3B06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3CEC1B-CE27-4091-B345-86FFAF59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C61C-E1B1-4EE4-9FCF-03C7330B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D73A52-3138-465E-BAC6-8C21E291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64FD-8261-470C-8774-CFAA678AAE6C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14945A-D9ED-44F7-973C-809F397F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A4DAA9-3BAE-43F9-966B-10AB8838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C61C-E1B1-4EE4-9FCF-03C7330B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50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4777-0A12-4DDC-832C-6B0732BB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5CF96-4FD2-4B61-B883-AF440105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1EE25C-CD32-44EA-9108-0EEC9D219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0B11AF-08E5-44EB-AB6B-2176A23B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64FD-8261-470C-8774-CFAA678AAE6C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A0422C-C711-4F58-A9EC-C889815C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631D74-6942-4784-A654-6E9C7461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C61C-E1B1-4EE4-9FCF-03C7330B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7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6483F-FB2F-45DB-98E4-ACA2F34C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60CFCE-4DFD-4223-8176-5AEEF8701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C1D41-3F77-45F3-BF63-32FE8020D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781B3-6982-4CE9-B1E7-1B1C9B07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64FD-8261-470C-8774-CFAA678AAE6C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3E613A-37FB-4491-8EEA-2C2C23B4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73ABF4-75D9-4578-BB4C-0F6183AD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C61C-E1B1-4EE4-9FCF-03C7330B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5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F3FB45-61BD-4B71-BE18-B627BCE9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E53007-58F0-4D5D-983C-A545B7D16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15AE9-F68E-4EDE-A879-60F2638B9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564FD-8261-470C-8774-CFAA678AAE6C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AEC33-813D-4061-9236-8C8D9AEF5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03B16-DBC1-4C65-BD66-9F7070372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1C61C-E1B1-4EE4-9FCF-03C7330B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16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A570A1-B820-497A-BD38-06D686A5321C}"/>
              </a:ext>
            </a:extLst>
          </p:cNvPr>
          <p:cNvSpPr txBox="1"/>
          <p:nvPr/>
        </p:nvSpPr>
        <p:spPr>
          <a:xfrm>
            <a:off x="325980" y="1302868"/>
            <a:ext cx="115400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DedupSearch</a:t>
            </a:r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: Two-Phase Deduplication  </a:t>
            </a:r>
          </a:p>
          <a:p>
            <a:pPr algn="ctr"/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Aware Keyword Search</a:t>
            </a:r>
            <a:endParaRPr lang="zh-CN" altLang="en-US" sz="54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2CE8AE-E801-4E94-B8CD-CBA5D55EB7CA}"/>
              </a:ext>
            </a:extLst>
          </p:cNvPr>
          <p:cNvSpPr txBox="1"/>
          <p:nvPr/>
        </p:nvSpPr>
        <p:spPr>
          <a:xfrm>
            <a:off x="479047" y="3938258"/>
            <a:ext cx="11233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Nadav Elias, Technion-Israel Institute of Technology; Philip </a:t>
            </a:r>
            <a:r>
              <a:rPr lang="en-US" altLang="zh-CN" b="1" dirty="0" err="1"/>
              <a:t>Shilane</a:t>
            </a:r>
            <a:r>
              <a:rPr lang="en-US" altLang="zh-CN" b="1" dirty="0"/>
              <a:t>,  Dell Technologies; Sarai </a:t>
            </a:r>
            <a:r>
              <a:rPr lang="en-US" altLang="zh-CN" b="1" dirty="0" err="1"/>
              <a:t>Sheinvald</a:t>
            </a:r>
            <a:r>
              <a:rPr lang="en-US" altLang="zh-CN" b="1" dirty="0"/>
              <a:t>, ORT </a:t>
            </a:r>
            <a:r>
              <a:rPr lang="en-US" altLang="zh-CN" b="1" dirty="0" err="1"/>
              <a:t>Braude</a:t>
            </a:r>
            <a:r>
              <a:rPr lang="en-US" altLang="zh-CN" b="1" dirty="0"/>
              <a:t> College of Engineering; Gala </a:t>
            </a:r>
            <a:r>
              <a:rPr lang="en-US" altLang="zh-CN" b="1" dirty="0" err="1"/>
              <a:t>Yadgar</a:t>
            </a:r>
            <a:r>
              <a:rPr lang="en-US" altLang="zh-CN" b="1" dirty="0"/>
              <a:t>, Technion - Israel Institute of Technology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B0B9B9-D5AB-4018-9EDE-7817B0AFD4A2}"/>
              </a:ext>
            </a:extLst>
          </p:cNvPr>
          <p:cNvSpPr txBox="1"/>
          <p:nvPr/>
        </p:nvSpPr>
        <p:spPr>
          <a:xfrm>
            <a:off x="5272520" y="5355077"/>
            <a:ext cx="1646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aira SemiCondensed" panose="00000506000000000000" pitchFamily="2" charset="0"/>
              </a:rPr>
              <a:t>Speaker </a:t>
            </a:r>
            <a:r>
              <a:rPr lang="en-US" altLang="zh-CN" sz="2000" dirty="0" err="1">
                <a:latin typeface="Saira SemiCondensed" panose="00000506000000000000" pitchFamily="2" charset="0"/>
              </a:rPr>
              <a:t>wrl</a:t>
            </a:r>
            <a:endParaRPr lang="zh-CN" altLang="en-US" sz="2000" dirty="0">
              <a:latin typeface="Saira SemiCondensed" panose="0000050600000000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77E4D5-8107-4472-9360-089008B915C2}"/>
              </a:ext>
            </a:extLst>
          </p:cNvPr>
          <p:cNvSpPr txBox="1"/>
          <p:nvPr/>
        </p:nvSpPr>
        <p:spPr>
          <a:xfrm>
            <a:off x="5342226" y="5909095"/>
            <a:ext cx="1646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aira SemiCondensed" panose="00000506000000000000" pitchFamily="2" charset="0"/>
              </a:rPr>
              <a:t>FAST 2022</a:t>
            </a:r>
            <a:endParaRPr lang="zh-CN" altLang="en-US" sz="2000" dirty="0">
              <a:latin typeface="Saira Semi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1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D52DA552-11D2-4313-822C-DCF293966177}"/>
              </a:ext>
            </a:extLst>
          </p:cNvPr>
          <p:cNvSpPr txBox="1"/>
          <p:nvPr/>
        </p:nvSpPr>
        <p:spPr>
          <a:xfrm>
            <a:off x="341568" y="149478"/>
            <a:ext cx="1897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Design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A228AA5-A095-4225-9F26-86D72F6B3DB2}"/>
              </a:ext>
            </a:extLst>
          </p:cNvPr>
          <p:cNvSpPr/>
          <p:nvPr/>
        </p:nvSpPr>
        <p:spPr>
          <a:xfrm>
            <a:off x="1689622" y="2807124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856BE1-4187-4382-8869-92F44BB02EF1}"/>
              </a:ext>
            </a:extLst>
          </p:cNvPr>
          <p:cNvSpPr txBox="1"/>
          <p:nvPr/>
        </p:nvSpPr>
        <p:spPr>
          <a:xfrm>
            <a:off x="341568" y="1204602"/>
            <a:ext cx="609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Saira SemiCondensed" panose="00000506000000000000" pitchFamily="2" charset="0"/>
              </a:rPr>
              <a:t>The dictionary </a:t>
            </a:r>
            <a:r>
              <a:rPr lang="en-US" altLang="zh-CN" sz="2400" b="1" dirty="0">
                <a:latin typeface="Saira SemiCondensed" panose="00000506000000000000" pitchFamily="2" charset="0"/>
              </a:rPr>
              <a:t>is {</a:t>
            </a:r>
            <a:r>
              <a:rPr lang="en-US" altLang="zh-CN" sz="2400" b="1" dirty="0" err="1">
                <a:latin typeface="Saira SemiCondensed" panose="00000506000000000000" pitchFamily="2" charset="0"/>
              </a:rPr>
              <a:t>dedup</a:t>
            </a:r>
            <a:r>
              <a:rPr lang="en-US" altLang="zh-CN" sz="2400" b="1" dirty="0">
                <a:latin typeface="Saira SemiCondensed" panose="00000506000000000000" pitchFamily="2" charset="0"/>
              </a:rPr>
              <a:t>, up}</a:t>
            </a:r>
            <a:endParaRPr lang="zh-CN" altLang="en-US" sz="2400" b="1" dirty="0">
              <a:latin typeface="Saira SemiCondensed" panose="00000506000000000000" pitchFamily="2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B0E178-4EBB-4FCA-A9EA-9BF8B925209A}"/>
              </a:ext>
            </a:extLst>
          </p:cNvPr>
          <p:cNvSpPr txBox="1"/>
          <p:nvPr/>
        </p:nvSpPr>
        <p:spPr>
          <a:xfrm>
            <a:off x="2150918" y="373605"/>
            <a:ext cx="609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r>
              <a:rPr lang="en-US" altLang="zh-CN" dirty="0"/>
              <a:t>—String-matching algorithm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A2CE811-FBAB-4421-8679-99DD8B336C26}"/>
              </a:ext>
            </a:extLst>
          </p:cNvPr>
          <p:cNvSpPr/>
          <p:nvPr/>
        </p:nvSpPr>
        <p:spPr>
          <a:xfrm>
            <a:off x="677342" y="2807124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8435C8D-2480-4CD3-A211-46BC3FEC7023}"/>
              </a:ext>
            </a:extLst>
          </p:cNvPr>
          <p:cNvSpPr/>
          <p:nvPr/>
        </p:nvSpPr>
        <p:spPr>
          <a:xfrm>
            <a:off x="2657643" y="2807123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AA6148B-59BA-4804-A6A0-DD14D1B8C235}"/>
              </a:ext>
            </a:extLst>
          </p:cNvPr>
          <p:cNvSpPr/>
          <p:nvPr/>
        </p:nvSpPr>
        <p:spPr>
          <a:xfrm>
            <a:off x="3625664" y="2807123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5A50872-9768-469F-BF7F-12798DBF5645}"/>
              </a:ext>
            </a:extLst>
          </p:cNvPr>
          <p:cNvSpPr/>
          <p:nvPr/>
        </p:nvSpPr>
        <p:spPr>
          <a:xfrm>
            <a:off x="4593685" y="2801060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U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10B53A6-393F-43C5-96BC-BCF378B18717}"/>
              </a:ext>
            </a:extLst>
          </p:cNvPr>
          <p:cNvSpPr/>
          <p:nvPr/>
        </p:nvSpPr>
        <p:spPr>
          <a:xfrm>
            <a:off x="5591776" y="2801060"/>
            <a:ext cx="587086" cy="54552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DE47C62-D13E-4AB3-9F73-3D0F24F27545}"/>
              </a:ext>
            </a:extLst>
          </p:cNvPr>
          <p:cNvSpPr/>
          <p:nvPr/>
        </p:nvSpPr>
        <p:spPr>
          <a:xfrm>
            <a:off x="1689622" y="1957934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U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6E6C3B2-0C4C-4B74-BE0B-C6EE19014944}"/>
              </a:ext>
            </a:extLst>
          </p:cNvPr>
          <p:cNvSpPr/>
          <p:nvPr/>
        </p:nvSpPr>
        <p:spPr>
          <a:xfrm>
            <a:off x="3182384" y="1957934"/>
            <a:ext cx="587086" cy="5455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477F7BD-2348-4710-9B70-F3C8806C5C32}"/>
              </a:ext>
            </a:extLst>
          </p:cNvPr>
          <p:cNvCxnSpPr>
            <a:stCxn id="22" idx="6"/>
            <a:endCxn id="17" idx="2"/>
          </p:cNvCxnSpPr>
          <p:nvPr/>
        </p:nvCxnSpPr>
        <p:spPr>
          <a:xfrm>
            <a:off x="1264428" y="3079886"/>
            <a:ext cx="425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435B0B4-5DE2-4872-8616-6C804492A0F5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2276708" y="3079885"/>
            <a:ext cx="3809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7453CF3-5CF4-47CC-A27F-A458324A29BE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3244729" y="3079885"/>
            <a:ext cx="3809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295AD44-1EEA-4746-8576-293C71861DD9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4212750" y="3073822"/>
            <a:ext cx="380935" cy="6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398A327-8004-4814-9C47-8406EE8B20D7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5180771" y="3073822"/>
            <a:ext cx="4110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9331F25-A0E2-42C2-B2E7-F130EB31F24D}"/>
              </a:ext>
            </a:extLst>
          </p:cNvPr>
          <p:cNvCxnSpPr>
            <a:stCxn id="22" idx="7"/>
            <a:endCxn id="27" idx="2"/>
          </p:cNvCxnSpPr>
          <p:nvPr/>
        </p:nvCxnSpPr>
        <p:spPr>
          <a:xfrm flipV="1">
            <a:off x="1178451" y="2230696"/>
            <a:ext cx="511171" cy="656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4A0E2E5-905F-444E-8B6B-F87E7E55657D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2276708" y="2230696"/>
            <a:ext cx="905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ED59E1B7-6F4E-4BAC-82B6-B93710DB8A34}"/>
              </a:ext>
            </a:extLst>
          </p:cNvPr>
          <p:cNvCxnSpPr>
            <a:stCxn id="24" idx="4"/>
            <a:endCxn id="17" idx="4"/>
          </p:cNvCxnSpPr>
          <p:nvPr/>
        </p:nvCxnSpPr>
        <p:spPr>
          <a:xfrm rot="5400000">
            <a:off x="2951186" y="2384625"/>
            <a:ext cx="1" cy="1936042"/>
          </a:xfrm>
          <a:prstGeom prst="curvedConnector3">
            <a:avLst>
              <a:gd name="adj1" fmla="val 22860100000"/>
            </a:avLst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27FCE58-496C-483A-B0DB-C9D8BCE4E135}"/>
              </a:ext>
            </a:extLst>
          </p:cNvPr>
          <p:cNvCxnSpPr>
            <a:stCxn id="25" idx="0"/>
            <a:endCxn id="27" idx="5"/>
          </p:cNvCxnSpPr>
          <p:nvPr/>
        </p:nvCxnSpPr>
        <p:spPr>
          <a:xfrm flipH="1" flipV="1">
            <a:off x="2190731" y="2423567"/>
            <a:ext cx="2696497" cy="377493"/>
          </a:xfrm>
          <a:prstGeom prst="straightConnector1">
            <a:avLst/>
          </a:prstGeom>
          <a:ln w="38100">
            <a:solidFill>
              <a:srgbClr val="7030A0"/>
            </a:solidFill>
            <a:prstDash val="lgDash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877EF1F-0163-41BE-82C2-14DB3E8D212E}"/>
              </a:ext>
            </a:extLst>
          </p:cNvPr>
          <p:cNvCxnSpPr>
            <a:stCxn id="26" idx="0"/>
            <a:endCxn id="28" idx="6"/>
          </p:cNvCxnSpPr>
          <p:nvPr/>
        </p:nvCxnSpPr>
        <p:spPr>
          <a:xfrm flipH="1" flipV="1">
            <a:off x="3769470" y="2230696"/>
            <a:ext cx="2115849" cy="570364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F24643AD-2636-4705-B83E-11CCA94D5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946" y="1788234"/>
            <a:ext cx="2673494" cy="2025651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0B0F704A-A3D3-461F-94C2-9452BE39A6D0}"/>
              </a:ext>
            </a:extLst>
          </p:cNvPr>
          <p:cNvSpPr txBox="1"/>
          <p:nvPr/>
        </p:nvSpPr>
        <p:spPr>
          <a:xfrm>
            <a:off x="427494" y="3935853"/>
            <a:ext cx="609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Saira SemiCondensed" panose="00000506000000000000" pitchFamily="2" charset="0"/>
              </a:rPr>
              <a:t>If our input is SECDEDEDUPSUPDEDU</a:t>
            </a:r>
            <a:endParaRPr lang="zh-CN" altLang="en-US" sz="2400" b="1" dirty="0">
              <a:latin typeface="Saira SemiCondensed" panose="00000506000000000000" pitchFamily="2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0ACBA27-C6F9-49B1-B819-C9C7537645EC}"/>
              </a:ext>
            </a:extLst>
          </p:cNvPr>
          <p:cNvSpPr txBox="1"/>
          <p:nvPr/>
        </p:nvSpPr>
        <p:spPr>
          <a:xfrm>
            <a:off x="1689622" y="4989466"/>
            <a:ext cx="9430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Saira SemiCondensed" panose="00000506000000000000" pitchFamily="2" charset="0"/>
              </a:rPr>
              <a:t>S  E  C  D  E  D  E  D  U  P  S  U  P  D  E  D  U</a:t>
            </a:r>
            <a:endParaRPr lang="zh-CN" altLang="en-US" sz="40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5381053-3AD4-45C8-980E-E47791DBEE7D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1983165" y="3352647"/>
            <a:ext cx="6501012" cy="1764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AE046E9-7BF4-46FA-AE8B-94C804F6DF4C}"/>
              </a:ext>
            </a:extLst>
          </p:cNvPr>
          <p:cNvCxnSpPr/>
          <p:nvPr/>
        </p:nvCxnSpPr>
        <p:spPr>
          <a:xfrm flipV="1">
            <a:off x="10178928" y="5621482"/>
            <a:ext cx="0" cy="5766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C16AC2C-6D92-449E-9732-53579A852C86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3158752" y="3272756"/>
            <a:ext cx="5881339" cy="1844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AE65646-6FA9-4E93-9CD0-57F46AD9597C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4126773" y="3272756"/>
            <a:ext cx="5407584" cy="1844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A15CAA1-2E7F-48FD-A762-B398529938D9}"/>
              </a:ext>
            </a:extLst>
          </p:cNvPr>
          <p:cNvCxnSpPr>
            <a:cxnSpLocks/>
          </p:cNvCxnSpPr>
          <p:nvPr/>
        </p:nvCxnSpPr>
        <p:spPr>
          <a:xfrm flipH="1" flipV="1">
            <a:off x="5161601" y="3294628"/>
            <a:ext cx="4846511" cy="1765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32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D52DA552-11D2-4313-822C-DCF293966177}"/>
              </a:ext>
            </a:extLst>
          </p:cNvPr>
          <p:cNvSpPr txBox="1"/>
          <p:nvPr/>
        </p:nvSpPr>
        <p:spPr>
          <a:xfrm>
            <a:off x="341568" y="149478"/>
            <a:ext cx="1897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Design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856BE1-4187-4382-8869-92F44BB02EF1}"/>
              </a:ext>
            </a:extLst>
          </p:cNvPr>
          <p:cNvSpPr txBox="1"/>
          <p:nvPr/>
        </p:nvSpPr>
        <p:spPr>
          <a:xfrm>
            <a:off x="341568" y="1204602"/>
            <a:ext cx="609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Saira SemiCondensed" panose="00000506000000000000" pitchFamily="2" charset="0"/>
              </a:rPr>
              <a:t>The dictionary </a:t>
            </a:r>
            <a:r>
              <a:rPr lang="en-US" altLang="zh-CN" sz="2400" b="1" dirty="0">
                <a:latin typeface="Saira SemiCondensed" panose="00000506000000000000" pitchFamily="2" charset="0"/>
              </a:rPr>
              <a:t>is {</a:t>
            </a:r>
            <a:r>
              <a:rPr lang="en-US" altLang="zh-CN" sz="2400" b="1" dirty="0" err="1">
                <a:latin typeface="Saira SemiCondensed" panose="00000506000000000000" pitchFamily="2" charset="0"/>
              </a:rPr>
              <a:t>dedup</a:t>
            </a:r>
            <a:r>
              <a:rPr lang="en-US" altLang="zh-CN" sz="2400" b="1" dirty="0">
                <a:latin typeface="Saira SemiCondensed" panose="00000506000000000000" pitchFamily="2" charset="0"/>
              </a:rPr>
              <a:t>, up}</a:t>
            </a:r>
            <a:endParaRPr lang="zh-CN" altLang="en-US" sz="2400" b="1" dirty="0">
              <a:latin typeface="Saira SemiCondensed" panose="00000506000000000000" pitchFamily="2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B0E178-4EBB-4FCA-A9EA-9BF8B925209A}"/>
              </a:ext>
            </a:extLst>
          </p:cNvPr>
          <p:cNvSpPr txBox="1"/>
          <p:nvPr/>
        </p:nvSpPr>
        <p:spPr>
          <a:xfrm>
            <a:off x="2150918" y="373605"/>
            <a:ext cx="609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r>
              <a:rPr lang="en-US" altLang="zh-CN" dirty="0"/>
              <a:t>—String-matching algorithm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068019A-A4A4-4C9D-BD4B-C9731731BFEE}"/>
              </a:ext>
            </a:extLst>
          </p:cNvPr>
          <p:cNvSpPr/>
          <p:nvPr/>
        </p:nvSpPr>
        <p:spPr>
          <a:xfrm>
            <a:off x="574634" y="2744772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67B02AB-3D08-4DFF-8A70-DA8858B392E7}"/>
              </a:ext>
            </a:extLst>
          </p:cNvPr>
          <p:cNvSpPr/>
          <p:nvPr/>
        </p:nvSpPr>
        <p:spPr>
          <a:xfrm>
            <a:off x="1450349" y="2744768"/>
            <a:ext cx="587086" cy="54552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691F0BA-752D-47D2-8D13-3608B2F28609}"/>
              </a:ext>
            </a:extLst>
          </p:cNvPr>
          <p:cNvSpPr/>
          <p:nvPr/>
        </p:nvSpPr>
        <p:spPr>
          <a:xfrm>
            <a:off x="2386013" y="2744768"/>
            <a:ext cx="587086" cy="5455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U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DC9B156-377F-4DA5-9EEB-3EDF426339C0}"/>
              </a:ext>
            </a:extLst>
          </p:cNvPr>
          <p:cNvSpPr/>
          <p:nvPr/>
        </p:nvSpPr>
        <p:spPr>
          <a:xfrm>
            <a:off x="5230524" y="2744766"/>
            <a:ext cx="587086" cy="5455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AC2DACE-4F21-4229-970A-73E0B77A6456}"/>
              </a:ext>
            </a:extLst>
          </p:cNvPr>
          <p:cNvSpPr/>
          <p:nvPr/>
        </p:nvSpPr>
        <p:spPr>
          <a:xfrm>
            <a:off x="4202306" y="2744766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E535D0E-C597-4921-A4E0-DC5B72DF5CEC}"/>
              </a:ext>
            </a:extLst>
          </p:cNvPr>
          <p:cNvSpPr/>
          <p:nvPr/>
        </p:nvSpPr>
        <p:spPr>
          <a:xfrm>
            <a:off x="3266642" y="2744767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E0246B8-064F-4D52-A4A5-E939E651DC36}"/>
              </a:ext>
            </a:extLst>
          </p:cNvPr>
          <p:cNvCxnSpPr>
            <a:stCxn id="29" idx="6"/>
            <a:endCxn id="31" idx="2"/>
          </p:cNvCxnSpPr>
          <p:nvPr/>
        </p:nvCxnSpPr>
        <p:spPr>
          <a:xfrm flipV="1">
            <a:off x="1161720" y="3017530"/>
            <a:ext cx="288629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17A8E13-11FC-4279-B4EB-5EC151C450EF}"/>
              </a:ext>
            </a:extLst>
          </p:cNvPr>
          <p:cNvCxnSpPr>
            <a:stCxn id="31" idx="6"/>
            <a:endCxn id="33" idx="2"/>
          </p:cNvCxnSpPr>
          <p:nvPr/>
        </p:nvCxnSpPr>
        <p:spPr>
          <a:xfrm>
            <a:off x="2037435" y="3017530"/>
            <a:ext cx="348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4BAEF0C-B2E2-43F0-B5A7-8D0D205C69FF}"/>
              </a:ext>
            </a:extLst>
          </p:cNvPr>
          <p:cNvCxnSpPr>
            <a:stCxn id="33" idx="6"/>
            <a:endCxn id="39" idx="2"/>
          </p:cNvCxnSpPr>
          <p:nvPr/>
        </p:nvCxnSpPr>
        <p:spPr>
          <a:xfrm flipV="1">
            <a:off x="2973099" y="3017529"/>
            <a:ext cx="2935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AAF6FA5-0920-4807-9222-04F91AD94416}"/>
              </a:ext>
            </a:extLst>
          </p:cNvPr>
          <p:cNvCxnSpPr>
            <a:stCxn id="39" idx="6"/>
            <a:endCxn id="37" idx="2"/>
          </p:cNvCxnSpPr>
          <p:nvPr/>
        </p:nvCxnSpPr>
        <p:spPr>
          <a:xfrm flipV="1">
            <a:off x="3853728" y="3017528"/>
            <a:ext cx="3485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1AB4324-A8B7-4FF5-ADE9-0237CC7B59F6}"/>
              </a:ext>
            </a:extLst>
          </p:cNvPr>
          <p:cNvCxnSpPr>
            <a:stCxn id="37" idx="6"/>
            <a:endCxn id="35" idx="2"/>
          </p:cNvCxnSpPr>
          <p:nvPr/>
        </p:nvCxnSpPr>
        <p:spPr>
          <a:xfrm>
            <a:off x="4789392" y="3017528"/>
            <a:ext cx="441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41F57989-3560-4E08-A508-2388F98B9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137" y="2048871"/>
            <a:ext cx="2673494" cy="2025651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0433C180-2158-4F2F-8CB3-A10474451D64}"/>
              </a:ext>
            </a:extLst>
          </p:cNvPr>
          <p:cNvSpPr txBox="1"/>
          <p:nvPr/>
        </p:nvSpPr>
        <p:spPr>
          <a:xfrm>
            <a:off x="341568" y="4395946"/>
            <a:ext cx="117378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r>
              <a:rPr lang="en-US" altLang="zh-CN" dirty="0"/>
              <a:t>T</a:t>
            </a:r>
            <a:r>
              <a:rPr lang="zh-CN" altLang="en-US" dirty="0"/>
              <a:t>he first </a:t>
            </a:r>
            <a:r>
              <a:rPr lang="zh-CN" altLang="en-US" sz="3200" dirty="0">
                <a:solidFill>
                  <a:srgbClr val="FF0000"/>
                </a:solidFill>
              </a:rPr>
              <a:t>n</a:t>
            </a:r>
            <a:r>
              <a:rPr lang="zh-CN" altLang="en-US" dirty="0"/>
              <a:t> bytes of the chunk, where n is the length of the longest string in the dictionary.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D2D2F91-5AEB-400B-9D41-3A9D7E15BF54}"/>
              </a:ext>
            </a:extLst>
          </p:cNvPr>
          <p:cNvSpPr txBox="1"/>
          <p:nvPr/>
        </p:nvSpPr>
        <p:spPr>
          <a:xfrm>
            <a:off x="2973099" y="5253483"/>
            <a:ext cx="1350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Saira SemiCondensed" panose="00000506000000000000" pitchFamily="2" charset="0"/>
              </a:rPr>
              <a:t>PXXXX</a:t>
            </a:r>
            <a:endParaRPr lang="zh-CN" altLang="en-US" sz="3200" b="1" dirty="0">
              <a:latin typeface="Saira SemiCondensed" panose="00000506000000000000" pitchFamily="2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5656E4C-73BD-46E6-82B4-88409584FA0C}"/>
              </a:ext>
            </a:extLst>
          </p:cNvPr>
          <p:cNvSpPr txBox="1"/>
          <p:nvPr/>
        </p:nvSpPr>
        <p:spPr>
          <a:xfrm>
            <a:off x="7732393" y="5253483"/>
            <a:ext cx="1350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Saira SemiCondensed" panose="00000506000000000000" pitchFamily="2" charset="0"/>
              </a:rPr>
              <a:t>XXXXP</a:t>
            </a:r>
            <a:endParaRPr lang="zh-CN" altLang="en-US" sz="3200" b="1" dirty="0">
              <a:latin typeface="Saira SemiCondensed" panose="00000506000000000000" pitchFamily="2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A44192D-2C5C-4327-A8F5-21B9E511BB3D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>
            <a:off x="4323951" y="5545871"/>
            <a:ext cx="340844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1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32FAE4-8F2F-464C-970D-4CD304C1A0F4}"/>
              </a:ext>
            </a:extLst>
          </p:cNvPr>
          <p:cNvSpPr txBox="1"/>
          <p:nvPr/>
        </p:nvSpPr>
        <p:spPr>
          <a:xfrm>
            <a:off x="341568" y="149478"/>
            <a:ext cx="1897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Design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1B6BEA-4A88-4B24-AFE9-0CE8EA9E1A68}"/>
              </a:ext>
            </a:extLst>
          </p:cNvPr>
          <p:cNvSpPr txBox="1"/>
          <p:nvPr/>
        </p:nvSpPr>
        <p:spPr>
          <a:xfrm>
            <a:off x="2150918" y="373605"/>
            <a:ext cx="609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r>
              <a:rPr lang="en-US" altLang="zh-CN" dirty="0"/>
              <a:t>—Partial matches.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56658E-386C-482E-9B47-2AF3A6614F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7"/>
          <a:stretch/>
        </p:blipFill>
        <p:spPr>
          <a:xfrm>
            <a:off x="7287925" y="1204602"/>
            <a:ext cx="3577503" cy="22243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C81419C-B7D2-4562-9EA8-7CAAC28C1DC9}"/>
              </a:ext>
            </a:extLst>
          </p:cNvPr>
          <p:cNvSpPr txBox="1"/>
          <p:nvPr/>
        </p:nvSpPr>
        <p:spPr>
          <a:xfrm>
            <a:off x="632547" y="1434539"/>
            <a:ext cx="609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Saira SemiCondensed" panose="00000506000000000000" pitchFamily="2" charset="0"/>
              </a:rPr>
              <a:t>Let </a:t>
            </a:r>
            <a:r>
              <a:rPr lang="en-US" altLang="zh-CN" sz="2400" b="1" dirty="0">
                <a:latin typeface="Saira SemiCondensed" panose="00000506000000000000" pitchFamily="2" charset="0"/>
              </a:rPr>
              <a:t>N</a:t>
            </a:r>
            <a:r>
              <a:rPr lang="zh-CN" altLang="en-US" sz="2400" b="1" dirty="0">
                <a:latin typeface="Saira SemiCondensed" panose="00000506000000000000" pitchFamily="2" charset="0"/>
              </a:rPr>
              <a:t> denote the length of the keyword</a:t>
            </a:r>
            <a:endParaRPr lang="en-US" altLang="zh-CN" sz="2400" b="1" dirty="0">
              <a:latin typeface="Saira SemiCondensed" panose="00000506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74AA298-D62A-4DE5-9AAD-54044C4C82B8}"/>
                  </a:ext>
                </a:extLst>
              </p:cNvPr>
              <p:cNvSpPr txBox="1"/>
              <p:nvPr/>
            </p:nvSpPr>
            <p:spPr>
              <a:xfrm>
                <a:off x="655708" y="2132135"/>
                <a:ext cx="184330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b="1">
                    <a:latin typeface="Saira SemiCondensed" panose="00000506000000000000" pitchFamily="2" charset="0"/>
                  </a:defRPr>
                </a:lvl1pPr>
              </a:lstStyle>
              <a:p>
                <a:r>
                  <a:rPr lang="en-US" altLang="zh-CN" sz="2400" dirty="0"/>
                  <a:t>P</a:t>
                </a:r>
                <a:r>
                  <a:rPr lang="zh-CN" altLang="en-US" sz="2400" dirty="0"/>
                  <a:t>refix </a:t>
                </a:r>
                <a:r>
                  <a:rPr lang="en-US" altLang="zh-CN" sz="2400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74AA298-D62A-4DE5-9AAD-54044C4C8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8" y="2132135"/>
                <a:ext cx="1843305" cy="461665"/>
              </a:xfrm>
              <a:prstGeom prst="rect">
                <a:avLst/>
              </a:prstGeom>
              <a:blipFill>
                <a:blip r:embed="rId4"/>
                <a:stretch>
                  <a:fillRect l="-5298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DAFA11-9899-49D2-8FD0-3004A0331445}"/>
                  </a:ext>
                </a:extLst>
              </p:cNvPr>
              <p:cNvSpPr txBox="1"/>
              <p:nvPr/>
            </p:nvSpPr>
            <p:spPr>
              <a:xfrm>
                <a:off x="2953616" y="2149720"/>
                <a:ext cx="2034020" cy="496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b="1">
                    <a:latin typeface="Saira SemiCondensed" panose="00000506000000000000" pitchFamily="2" charset="0"/>
                  </a:defRPr>
                </a:lvl1pPr>
              </a:lstStyle>
              <a:p>
                <a:r>
                  <a:rPr lang="en-US" altLang="zh-CN" sz="2400" dirty="0"/>
                  <a:t>S</a:t>
                </a:r>
                <a:r>
                  <a:rPr lang="zh-CN" altLang="en-US" sz="2400" dirty="0"/>
                  <a:t>uffix </a:t>
                </a:r>
                <a:r>
                  <a:rPr lang="en-US" altLang="zh-CN" sz="2400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DAFA11-9899-49D2-8FD0-3004A033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16" y="2149720"/>
                <a:ext cx="2034020" cy="496674"/>
              </a:xfrm>
              <a:prstGeom prst="rect">
                <a:avLst/>
              </a:prstGeom>
              <a:blipFill>
                <a:blip r:embed="rId5"/>
                <a:stretch>
                  <a:fillRect l="-4805" t="-8642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B519D45-41DC-4DB9-AD25-6534BE44D62E}"/>
                  </a:ext>
                </a:extLst>
              </p:cNvPr>
              <p:cNvSpPr txBox="1"/>
              <p:nvPr/>
            </p:nvSpPr>
            <p:spPr>
              <a:xfrm>
                <a:off x="632547" y="2770540"/>
                <a:ext cx="5976071" cy="491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b="1">
                    <a:latin typeface="Saira SemiCondensed" panose="00000506000000000000" pitchFamily="2" charset="0"/>
                  </a:defRPr>
                </a:lvl1pPr>
              </a:lstStyle>
              <a:p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altLang="zh-CN" sz="2400" dirty="0"/>
                  <a:t>= N, then they are match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B519D45-41DC-4DB9-AD25-6534BE44D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47" y="2770540"/>
                <a:ext cx="5976071" cy="491417"/>
              </a:xfrm>
              <a:prstGeom prst="rect">
                <a:avLst/>
              </a:prstGeom>
              <a:blipFill>
                <a:blip r:embed="rId6"/>
                <a:stretch>
                  <a:fillRect l="-1633" t="-8642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6DE5453F-80A2-4C6F-8FAC-E2DB2266221C}"/>
              </a:ext>
            </a:extLst>
          </p:cNvPr>
          <p:cNvSpPr txBox="1"/>
          <p:nvPr/>
        </p:nvSpPr>
        <p:spPr>
          <a:xfrm>
            <a:off x="632547" y="3468136"/>
            <a:ext cx="102434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latin typeface="Saira SemiCondensed" panose="00000506000000000000" pitchFamily="2" charset="0"/>
              </a:defRPr>
            </a:lvl1pPr>
          </a:lstStyle>
          <a:p>
            <a:r>
              <a:rPr lang="en-US" altLang="zh-CN" sz="2400" dirty="0">
                <a:solidFill>
                  <a:srgbClr val="FF0000"/>
                </a:solidFill>
              </a:rPr>
              <a:t>The new problem is: </a:t>
            </a:r>
            <a:r>
              <a:rPr lang="en-US" altLang="zh-CN" sz="2400" dirty="0"/>
              <a:t>a chunk may contain several prefix or suffix matches</a:t>
            </a:r>
            <a:endParaRPr lang="zh-CN" altLang="en-US" sz="24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7BC7065-3D5D-4495-971D-ADFB31A1BFA8}"/>
              </a:ext>
            </a:extLst>
          </p:cNvPr>
          <p:cNvSpPr/>
          <p:nvPr/>
        </p:nvSpPr>
        <p:spPr>
          <a:xfrm>
            <a:off x="7798377" y="2790533"/>
            <a:ext cx="1698914" cy="63846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730B636-8EB2-4CA7-9144-1B52E9DF7E41}"/>
                  </a:ext>
                </a:extLst>
              </p:cNvPr>
              <p:cNvSpPr txBox="1"/>
              <p:nvPr/>
            </p:nvSpPr>
            <p:spPr>
              <a:xfrm>
                <a:off x="707662" y="4067404"/>
                <a:ext cx="27525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sz="2400" b="1" dirty="0">
                    <a:latin typeface="Saira SemiCondensed" panose="00000506000000000000" pitchFamily="2" charset="0"/>
                  </a:rPr>
                  <a:t>= D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b="1" dirty="0">
                    <a:latin typeface="Saira SemiCondensed" panose="00000506000000000000" pitchFamily="2" charset="0"/>
                  </a:rPr>
                  <a:t>= DED </a:t>
                </a:r>
                <a:endParaRPr lang="zh-CN" altLang="en-US" sz="2400" b="1" dirty="0">
                  <a:latin typeface="Saira SemiCondensed" panose="00000506000000000000" pitchFamily="2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730B636-8EB2-4CA7-9144-1B52E9DF7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2" y="4067404"/>
                <a:ext cx="2752510" cy="461665"/>
              </a:xfrm>
              <a:prstGeom prst="rect">
                <a:avLst/>
              </a:prstGeom>
              <a:blipFill>
                <a:blip r:embed="rId7"/>
                <a:stretch>
                  <a:fillRect l="-44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BCDF36F-24A2-45C3-9DAB-0DD571DE499D}"/>
              </a:ext>
            </a:extLst>
          </p:cNvPr>
          <p:cNvCxnSpPr>
            <a:stCxn id="18" idx="3"/>
          </p:cNvCxnSpPr>
          <p:nvPr/>
        </p:nvCxnSpPr>
        <p:spPr>
          <a:xfrm flipH="1">
            <a:off x="3408218" y="3335499"/>
            <a:ext cx="4638959" cy="962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78BB865-7B64-4586-A93A-793CCD5ECEF9}"/>
              </a:ext>
            </a:extLst>
          </p:cNvPr>
          <p:cNvSpPr txBox="1"/>
          <p:nvPr/>
        </p:nvSpPr>
        <p:spPr>
          <a:xfrm>
            <a:off x="435119" y="4865388"/>
            <a:ext cx="5253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Saira SemiCondensed" panose="00000506000000000000" pitchFamily="2" charset="0"/>
              </a:rPr>
              <a:t>D+EDUP, DE+DUP, DED+UP, DEDU+P, DED+EDUP</a:t>
            </a:r>
            <a:endParaRPr lang="zh-CN" altLang="en-US" sz="2000" b="1" dirty="0">
              <a:latin typeface="Saira SemiCondensed" panose="00000506000000000000" pitchFamily="2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5767C3A-6CA5-4490-B875-69827AEC1310}"/>
              </a:ext>
            </a:extLst>
          </p:cNvPr>
          <p:cNvSpPr txBox="1"/>
          <p:nvPr/>
        </p:nvSpPr>
        <p:spPr>
          <a:xfrm>
            <a:off x="3896592" y="4063280"/>
            <a:ext cx="8423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Saira SemiCondensed" panose="00000506000000000000" pitchFamily="2" charset="0"/>
              </a:rPr>
              <a:t>record only the longest prefix and longest suffix in each chunk</a:t>
            </a:r>
            <a:endParaRPr lang="zh-CN" altLang="en-US" sz="2400" b="1" dirty="0">
              <a:latin typeface="Saira SemiCondensed" panose="00000506000000000000" pitchFamily="2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87D1281-00A6-454B-B4EF-326C4B349AAB}"/>
              </a:ext>
            </a:extLst>
          </p:cNvPr>
          <p:cNvCxnSpPr/>
          <p:nvPr/>
        </p:nvCxnSpPr>
        <p:spPr>
          <a:xfrm flipV="1">
            <a:off x="-51955" y="4566805"/>
            <a:ext cx="12198928" cy="831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31F0493-41E3-435E-A3C8-4D86BFC80E06}"/>
              </a:ext>
            </a:extLst>
          </p:cNvPr>
          <p:cNvSpPr txBox="1"/>
          <p:nvPr/>
        </p:nvSpPr>
        <p:spPr>
          <a:xfrm>
            <a:off x="1528115" y="5809755"/>
            <a:ext cx="30679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Saira SemiCondensed" panose="00000506000000000000" pitchFamily="2" charset="0"/>
              </a:rPr>
              <a:t>{(1,4),(2,3),(3,2),(4,1),(3,4)}.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CF89F4A-E3E0-488E-BA22-6C5ED1E684E5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>
            <a:off x="3062071" y="5265498"/>
            <a:ext cx="0" cy="5442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78D579C3-7B81-4985-BA78-2062682A01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723" y="4834027"/>
            <a:ext cx="64579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8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32FAE4-8F2F-464C-970D-4CD304C1A0F4}"/>
              </a:ext>
            </a:extLst>
          </p:cNvPr>
          <p:cNvSpPr txBox="1"/>
          <p:nvPr/>
        </p:nvSpPr>
        <p:spPr>
          <a:xfrm>
            <a:off x="341568" y="149478"/>
            <a:ext cx="1897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Design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1B6BEA-4A88-4B24-AFE9-0CE8EA9E1A68}"/>
              </a:ext>
            </a:extLst>
          </p:cNvPr>
          <p:cNvSpPr txBox="1"/>
          <p:nvPr/>
        </p:nvSpPr>
        <p:spPr>
          <a:xfrm>
            <a:off x="2150918" y="373605"/>
            <a:ext cx="609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r>
              <a:rPr lang="en-US" altLang="zh-CN" dirty="0"/>
              <a:t>—Match result database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7534DE-A93F-45C3-9094-E9F0F361BDA2}"/>
              </a:ext>
            </a:extLst>
          </p:cNvPr>
          <p:cNvSpPr txBox="1"/>
          <p:nvPr/>
        </p:nvSpPr>
        <p:spPr>
          <a:xfrm>
            <a:off x="455901" y="1169008"/>
            <a:ext cx="104753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400" b="1" dirty="0">
                <a:latin typeface="Saira SemiCondensed" panose="00000506000000000000" pitchFamily="2" charset="0"/>
              </a:rPr>
              <a:t>In practice, the vast majority of the chunks contain at most one exact match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486200-0CF0-4C64-A02F-9F793C1ACCB7}"/>
              </a:ext>
            </a:extLst>
          </p:cNvPr>
          <p:cNvSpPr txBox="1"/>
          <p:nvPr/>
        </p:nvSpPr>
        <p:spPr>
          <a:xfrm>
            <a:off x="1638491" y="1603715"/>
            <a:ext cx="2401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Chunk-result record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3515B9-2AF8-4362-ACA0-5DAC7293B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52" y="2468710"/>
            <a:ext cx="4562475" cy="1504950"/>
          </a:xfrm>
          <a:prstGeom prst="rect">
            <a:avLst/>
          </a:prstGeom>
        </p:spPr>
      </p:pic>
      <p:sp>
        <p:nvSpPr>
          <p:cNvPr id="25" name="左大括号 24">
            <a:extLst>
              <a:ext uri="{FF2B5EF4-FFF2-40B4-BE49-F238E27FC236}">
                <a16:creationId xmlns:a16="http://schemas.microsoft.com/office/drawing/2014/main" id="{5245CAD0-2B0C-4E4D-9AF1-3A250736902B}"/>
              </a:ext>
            </a:extLst>
          </p:cNvPr>
          <p:cNvSpPr/>
          <p:nvPr/>
        </p:nvSpPr>
        <p:spPr>
          <a:xfrm rot="5400000">
            <a:off x="888107" y="2047570"/>
            <a:ext cx="222688" cy="61959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3B74257-858C-430D-97B1-D9DC53D9DBFF}"/>
              </a:ext>
            </a:extLst>
          </p:cNvPr>
          <p:cNvSpPr txBox="1"/>
          <p:nvPr/>
        </p:nvSpPr>
        <p:spPr>
          <a:xfrm>
            <a:off x="689655" y="1956232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20byte</a:t>
            </a:r>
            <a:endParaRPr lang="zh-CN" altLang="en-US" sz="1200" b="1" dirty="0"/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EA800DF4-DF5B-48F2-A2CA-E32BF11CC044}"/>
              </a:ext>
            </a:extLst>
          </p:cNvPr>
          <p:cNvSpPr/>
          <p:nvPr/>
        </p:nvSpPr>
        <p:spPr>
          <a:xfrm rot="5400000">
            <a:off x="1679039" y="1895729"/>
            <a:ext cx="220238" cy="90014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861029A-A6F6-4D59-A12E-DA6565445327}"/>
              </a:ext>
            </a:extLst>
          </p:cNvPr>
          <p:cNvSpPr txBox="1"/>
          <p:nvPr/>
        </p:nvSpPr>
        <p:spPr>
          <a:xfrm>
            <a:off x="1451240" y="1963825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1byte</a:t>
            </a:r>
            <a:endParaRPr lang="zh-CN" altLang="en-US" sz="1200" b="1" dirty="0"/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064202FF-0E0A-4F60-87B2-EBB490F91D0F}"/>
              </a:ext>
            </a:extLst>
          </p:cNvPr>
          <p:cNvSpPr/>
          <p:nvPr/>
        </p:nvSpPr>
        <p:spPr>
          <a:xfrm rot="5400000">
            <a:off x="2607689" y="1896290"/>
            <a:ext cx="220238" cy="90014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913B9FB-B002-4478-8117-0DDDC74C528A}"/>
              </a:ext>
            </a:extLst>
          </p:cNvPr>
          <p:cNvSpPr txBox="1"/>
          <p:nvPr/>
        </p:nvSpPr>
        <p:spPr>
          <a:xfrm>
            <a:off x="2379890" y="1964386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1byte</a:t>
            </a:r>
            <a:endParaRPr lang="zh-CN" altLang="en-US" sz="1200" b="1" dirty="0"/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006C1150-65A5-4036-9F83-3C55A31E734E}"/>
              </a:ext>
            </a:extLst>
          </p:cNvPr>
          <p:cNvSpPr/>
          <p:nvPr/>
        </p:nvSpPr>
        <p:spPr>
          <a:xfrm rot="5400000">
            <a:off x="3590009" y="1898526"/>
            <a:ext cx="220238" cy="90014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F9CB52-68EA-4C6D-834A-13692618AC1D}"/>
              </a:ext>
            </a:extLst>
          </p:cNvPr>
          <p:cNvSpPr txBox="1"/>
          <p:nvPr/>
        </p:nvSpPr>
        <p:spPr>
          <a:xfrm>
            <a:off x="3362210" y="1966622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2byte</a:t>
            </a:r>
            <a:endParaRPr lang="zh-CN" altLang="en-US" sz="1200" b="1" dirty="0"/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C6431B0C-5F74-4584-A5DF-92D824A0E1C6}"/>
              </a:ext>
            </a:extLst>
          </p:cNvPr>
          <p:cNvSpPr/>
          <p:nvPr/>
        </p:nvSpPr>
        <p:spPr>
          <a:xfrm rot="5400000">
            <a:off x="4536881" y="1904951"/>
            <a:ext cx="220238" cy="90014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847FF52-CFA8-43F0-B208-CA58B0532F9E}"/>
              </a:ext>
            </a:extLst>
          </p:cNvPr>
          <p:cNvSpPr txBox="1"/>
          <p:nvPr/>
        </p:nvSpPr>
        <p:spPr>
          <a:xfrm>
            <a:off x="4309082" y="1973047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2byte</a:t>
            </a:r>
            <a:endParaRPr lang="zh-CN" altLang="en-US" sz="1200" b="1" dirty="0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C4ECB9D-891D-41F6-8F23-380B0BFBD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46" y="2052147"/>
            <a:ext cx="5457825" cy="186690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EF40A81A-F578-4C5E-A2B4-A19A82906A18}"/>
              </a:ext>
            </a:extLst>
          </p:cNvPr>
          <p:cNvSpPr txBox="1"/>
          <p:nvPr/>
        </p:nvSpPr>
        <p:spPr>
          <a:xfrm>
            <a:off x="1789158" y="4414709"/>
            <a:ext cx="2361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Location-list record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11">
                <a:extLst>
                  <a:ext uri="{FF2B5EF4-FFF2-40B4-BE49-F238E27FC236}">
                    <a16:creationId xmlns:a16="http://schemas.microsoft.com/office/drawing/2014/main" id="{ED0862A6-A5A6-403D-9D54-5162DA4B6A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49187"/>
                  </p:ext>
                </p:extLst>
              </p:nvPr>
            </p:nvGraphicFramePr>
            <p:xfrm>
              <a:off x="497460" y="5424274"/>
              <a:ext cx="4715205" cy="7164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041">
                      <a:extLst>
                        <a:ext uri="{9D8B030D-6E8A-4147-A177-3AD203B41FA5}">
                          <a16:colId xmlns:a16="http://schemas.microsoft.com/office/drawing/2014/main" val="1733671435"/>
                        </a:ext>
                      </a:extLst>
                    </a:gridCol>
                    <a:gridCol w="943041">
                      <a:extLst>
                        <a:ext uri="{9D8B030D-6E8A-4147-A177-3AD203B41FA5}">
                          <a16:colId xmlns:a16="http://schemas.microsoft.com/office/drawing/2014/main" val="3250249092"/>
                        </a:ext>
                      </a:extLst>
                    </a:gridCol>
                    <a:gridCol w="943041">
                      <a:extLst>
                        <a:ext uri="{9D8B030D-6E8A-4147-A177-3AD203B41FA5}">
                          <a16:colId xmlns:a16="http://schemas.microsoft.com/office/drawing/2014/main" val="460938019"/>
                        </a:ext>
                      </a:extLst>
                    </a:gridCol>
                    <a:gridCol w="943041">
                      <a:extLst>
                        <a:ext uri="{9D8B030D-6E8A-4147-A177-3AD203B41FA5}">
                          <a16:colId xmlns:a16="http://schemas.microsoft.com/office/drawing/2014/main" val="1318115296"/>
                        </a:ext>
                      </a:extLst>
                    </a:gridCol>
                    <a:gridCol w="943041">
                      <a:extLst>
                        <a:ext uri="{9D8B030D-6E8A-4147-A177-3AD203B41FA5}">
                          <a16:colId xmlns:a16="http://schemas.microsoft.com/office/drawing/2014/main" val="1142682936"/>
                        </a:ext>
                      </a:extLst>
                    </a:gridCol>
                  </a:tblGrid>
                  <a:tr h="38121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FP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Offset1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Offset2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Offset3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Offset4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982872"/>
                      </a:ext>
                    </a:extLst>
                  </a:tr>
                  <a:tr h="33456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i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sz="16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𝒙</m:t>
                                  </m:r>
                                </m:sub>
                              </m:sSub>
                            </m:oMath>
                          </a14:m>
                          <a:endParaRPr lang="zh-CN" altLang="en-US" sz="1600" b="1" i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xx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xx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xx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xx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01172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11">
                <a:extLst>
                  <a:ext uri="{FF2B5EF4-FFF2-40B4-BE49-F238E27FC236}">
                    <a16:creationId xmlns:a16="http://schemas.microsoft.com/office/drawing/2014/main" id="{ED0862A6-A5A6-403D-9D54-5162DA4B6A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49187"/>
                  </p:ext>
                </p:extLst>
              </p:nvPr>
            </p:nvGraphicFramePr>
            <p:xfrm>
              <a:off x="497460" y="5424274"/>
              <a:ext cx="4715205" cy="7164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041">
                      <a:extLst>
                        <a:ext uri="{9D8B030D-6E8A-4147-A177-3AD203B41FA5}">
                          <a16:colId xmlns:a16="http://schemas.microsoft.com/office/drawing/2014/main" val="1733671435"/>
                        </a:ext>
                      </a:extLst>
                    </a:gridCol>
                    <a:gridCol w="943041">
                      <a:extLst>
                        <a:ext uri="{9D8B030D-6E8A-4147-A177-3AD203B41FA5}">
                          <a16:colId xmlns:a16="http://schemas.microsoft.com/office/drawing/2014/main" val="3250249092"/>
                        </a:ext>
                      </a:extLst>
                    </a:gridCol>
                    <a:gridCol w="943041">
                      <a:extLst>
                        <a:ext uri="{9D8B030D-6E8A-4147-A177-3AD203B41FA5}">
                          <a16:colId xmlns:a16="http://schemas.microsoft.com/office/drawing/2014/main" val="460938019"/>
                        </a:ext>
                      </a:extLst>
                    </a:gridCol>
                    <a:gridCol w="943041">
                      <a:extLst>
                        <a:ext uri="{9D8B030D-6E8A-4147-A177-3AD203B41FA5}">
                          <a16:colId xmlns:a16="http://schemas.microsoft.com/office/drawing/2014/main" val="1318115296"/>
                        </a:ext>
                      </a:extLst>
                    </a:gridCol>
                    <a:gridCol w="943041">
                      <a:extLst>
                        <a:ext uri="{9D8B030D-6E8A-4147-A177-3AD203B41FA5}">
                          <a16:colId xmlns:a16="http://schemas.microsoft.com/office/drawing/2014/main" val="1142682936"/>
                        </a:ext>
                      </a:extLst>
                    </a:gridCol>
                  </a:tblGrid>
                  <a:tr h="38121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FP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Offset1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Offset2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Offset3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Offset4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98287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" t="-116071" r="-401290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xx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xx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xx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xx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01172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5" name="左大括号 44">
            <a:extLst>
              <a:ext uri="{FF2B5EF4-FFF2-40B4-BE49-F238E27FC236}">
                <a16:creationId xmlns:a16="http://schemas.microsoft.com/office/drawing/2014/main" id="{AFB19342-EF7D-44BE-A685-F1B6683A35D2}"/>
              </a:ext>
            </a:extLst>
          </p:cNvPr>
          <p:cNvSpPr/>
          <p:nvPr/>
        </p:nvSpPr>
        <p:spPr>
          <a:xfrm rot="5400000">
            <a:off x="881719" y="4864640"/>
            <a:ext cx="219124" cy="90014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0E985E6-779C-4AD9-A414-CACCB6C55A67}"/>
              </a:ext>
            </a:extLst>
          </p:cNvPr>
          <p:cNvSpPr txBox="1"/>
          <p:nvPr/>
        </p:nvSpPr>
        <p:spPr>
          <a:xfrm>
            <a:off x="681982" y="4851296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20byte</a:t>
            </a:r>
            <a:endParaRPr lang="zh-CN" altLang="en-US" sz="1200" b="1" dirty="0"/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6CE59B86-C1E3-4F57-900E-AF3B371FC66B}"/>
              </a:ext>
            </a:extLst>
          </p:cNvPr>
          <p:cNvSpPr/>
          <p:nvPr/>
        </p:nvSpPr>
        <p:spPr>
          <a:xfrm rot="5400000">
            <a:off x="1811147" y="4854859"/>
            <a:ext cx="220238" cy="90014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C82F7E8-259F-412D-8AAC-FEBA0149E0D6}"/>
              </a:ext>
            </a:extLst>
          </p:cNvPr>
          <p:cNvSpPr txBox="1"/>
          <p:nvPr/>
        </p:nvSpPr>
        <p:spPr>
          <a:xfrm>
            <a:off x="1618292" y="4858889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1byte</a:t>
            </a:r>
            <a:endParaRPr lang="zh-CN" altLang="en-US" sz="12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E6861A7-3936-41B2-9625-3E298CE2959C}"/>
              </a:ext>
            </a:extLst>
          </p:cNvPr>
          <p:cNvSpPr txBox="1"/>
          <p:nvPr/>
        </p:nvSpPr>
        <p:spPr>
          <a:xfrm>
            <a:off x="7584569" y="4414709"/>
            <a:ext cx="3236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Long location-list record: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表格 11">
                <a:extLst>
                  <a:ext uri="{FF2B5EF4-FFF2-40B4-BE49-F238E27FC236}">
                    <a16:creationId xmlns:a16="http://schemas.microsoft.com/office/drawing/2014/main" id="{ED49E8B2-9DF7-44ED-890B-3786C73E3C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8349950"/>
                  </p:ext>
                </p:extLst>
              </p:nvPr>
            </p:nvGraphicFramePr>
            <p:xfrm>
              <a:off x="6794813" y="5415052"/>
              <a:ext cx="4696407" cy="7164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041">
                      <a:extLst>
                        <a:ext uri="{9D8B030D-6E8A-4147-A177-3AD203B41FA5}">
                          <a16:colId xmlns:a16="http://schemas.microsoft.com/office/drawing/2014/main" val="1733671435"/>
                        </a:ext>
                      </a:extLst>
                    </a:gridCol>
                    <a:gridCol w="943041">
                      <a:extLst>
                        <a:ext uri="{9D8B030D-6E8A-4147-A177-3AD203B41FA5}">
                          <a16:colId xmlns:a16="http://schemas.microsoft.com/office/drawing/2014/main" val="3250249092"/>
                        </a:ext>
                      </a:extLst>
                    </a:gridCol>
                    <a:gridCol w="943041">
                      <a:extLst>
                        <a:ext uri="{9D8B030D-6E8A-4147-A177-3AD203B41FA5}">
                          <a16:colId xmlns:a16="http://schemas.microsoft.com/office/drawing/2014/main" val="460938019"/>
                        </a:ext>
                      </a:extLst>
                    </a:gridCol>
                    <a:gridCol w="943041">
                      <a:extLst>
                        <a:ext uri="{9D8B030D-6E8A-4147-A177-3AD203B41FA5}">
                          <a16:colId xmlns:a16="http://schemas.microsoft.com/office/drawing/2014/main" val="1318115296"/>
                        </a:ext>
                      </a:extLst>
                    </a:gridCol>
                    <a:gridCol w="924243">
                      <a:extLst>
                        <a:ext uri="{9D8B030D-6E8A-4147-A177-3AD203B41FA5}">
                          <a16:colId xmlns:a16="http://schemas.microsoft.com/office/drawing/2014/main" val="1142682936"/>
                        </a:ext>
                      </a:extLst>
                    </a:gridCol>
                  </a:tblGrid>
                  <a:tr h="38121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FP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Exact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Offset2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Offset3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Offset4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982872"/>
                      </a:ext>
                    </a:extLst>
                  </a:tr>
                  <a:tr h="33456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i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sz="16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𝒙</m:t>
                                  </m:r>
                                </m:sub>
                              </m:sSub>
                            </m:oMath>
                          </a14:m>
                          <a:endParaRPr lang="zh-CN" altLang="en-US" sz="1600" b="1" i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xx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xx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xx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xx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01172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表格 11">
                <a:extLst>
                  <a:ext uri="{FF2B5EF4-FFF2-40B4-BE49-F238E27FC236}">
                    <a16:creationId xmlns:a16="http://schemas.microsoft.com/office/drawing/2014/main" id="{ED49E8B2-9DF7-44ED-890B-3786C73E3C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8349950"/>
                  </p:ext>
                </p:extLst>
              </p:nvPr>
            </p:nvGraphicFramePr>
            <p:xfrm>
              <a:off x="6794813" y="5415052"/>
              <a:ext cx="4696407" cy="7164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041">
                      <a:extLst>
                        <a:ext uri="{9D8B030D-6E8A-4147-A177-3AD203B41FA5}">
                          <a16:colId xmlns:a16="http://schemas.microsoft.com/office/drawing/2014/main" val="1733671435"/>
                        </a:ext>
                      </a:extLst>
                    </a:gridCol>
                    <a:gridCol w="943041">
                      <a:extLst>
                        <a:ext uri="{9D8B030D-6E8A-4147-A177-3AD203B41FA5}">
                          <a16:colId xmlns:a16="http://schemas.microsoft.com/office/drawing/2014/main" val="3250249092"/>
                        </a:ext>
                      </a:extLst>
                    </a:gridCol>
                    <a:gridCol w="943041">
                      <a:extLst>
                        <a:ext uri="{9D8B030D-6E8A-4147-A177-3AD203B41FA5}">
                          <a16:colId xmlns:a16="http://schemas.microsoft.com/office/drawing/2014/main" val="460938019"/>
                        </a:ext>
                      </a:extLst>
                    </a:gridCol>
                    <a:gridCol w="943041">
                      <a:extLst>
                        <a:ext uri="{9D8B030D-6E8A-4147-A177-3AD203B41FA5}">
                          <a16:colId xmlns:a16="http://schemas.microsoft.com/office/drawing/2014/main" val="1318115296"/>
                        </a:ext>
                      </a:extLst>
                    </a:gridCol>
                    <a:gridCol w="924243">
                      <a:extLst>
                        <a:ext uri="{9D8B030D-6E8A-4147-A177-3AD203B41FA5}">
                          <a16:colId xmlns:a16="http://schemas.microsoft.com/office/drawing/2014/main" val="1142682936"/>
                        </a:ext>
                      </a:extLst>
                    </a:gridCol>
                  </a:tblGrid>
                  <a:tr h="38121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FP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Exact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Offset2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Offset3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Offset4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98287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45" t="-120000" r="-399355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xx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xx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xx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xx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01172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左大括号 50">
            <a:extLst>
              <a:ext uri="{FF2B5EF4-FFF2-40B4-BE49-F238E27FC236}">
                <a16:creationId xmlns:a16="http://schemas.microsoft.com/office/drawing/2014/main" id="{1842E1E5-A46B-47F2-866F-B9ACFA5B258A}"/>
              </a:ext>
            </a:extLst>
          </p:cNvPr>
          <p:cNvSpPr/>
          <p:nvPr/>
        </p:nvSpPr>
        <p:spPr>
          <a:xfrm rot="5400000">
            <a:off x="7179072" y="4855418"/>
            <a:ext cx="219124" cy="90014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8E21DD9-37FA-4609-8C21-A3691B1AA3C4}"/>
              </a:ext>
            </a:extLst>
          </p:cNvPr>
          <p:cNvSpPr txBox="1"/>
          <p:nvPr/>
        </p:nvSpPr>
        <p:spPr>
          <a:xfrm>
            <a:off x="6979335" y="4842074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20byte</a:t>
            </a:r>
            <a:endParaRPr lang="zh-CN" altLang="en-US" sz="1200" b="1" dirty="0"/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B69CFBEE-49FD-4604-9008-E04A1C773994}"/>
              </a:ext>
            </a:extLst>
          </p:cNvPr>
          <p:cNvSpPr/>
          <p:nvPr/>
        </p:nvSpPr>
        <p:spPr>
          <a:xfrm rot="5400000">
            <a:off x="8108500" y="4845637"/>
            <a:ext cx="220238" cy="90014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D236FE1-25A1-4C3F-BB37-6A53B7EC239A}"/>
              </a:ext>
            </a:extLst>
          </p:cNvPr>
          <p:cNvSpPr txBox="1"/>
          <p:nvPr/>
        </p:nvSpPr>
        <p:spPr>
          <a:xfrm>
            <a:off x="7915645" y="4849667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1byte</a:t>
            </a:r>
            <a:endParaRPr lang="zh-CN" altLang="en-US" sz="1200" b="1" dirty="0"/>
          </a:p>
        </p:txBody>
      </p:sp>
      <p:sp>
        <p:nvSpPr>
          <p:cNvPr id="55" name="左大括号 54">
            <a:extLst>
              <a:ext uri="{FF2B5EF4-FFF2-40B4-BE49-F238E27FC236}">
                <a16:creationId xmlns:a16="http://schemas.microsoft.com/office/drawing/2014/main" id="{71B79792-7BE9-4EEE-9FB1-EBA086F7D714}"/>
              </a:ext>
            </a:extLst>
          </p:cNvPr>
          <p:cNvSpPr/>
          <p:nvPr/>
        </p:nvSpPr>
        <p:spPr>
          <a:xfrm rot="5400000">
            <a:off x="9029114" y="4838044"/>
            <a:ext cx="220238" cy="90014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13897E9-A205-42DF-9A7F-60B0C762D31E}"/>
              </a:ext>
            </a:extLst>
          </p:cNvPr>
          <p:cNvSpPr txBox="1"/>
          <p:nvPr/>
        </p:nvSpPr>
        <p:spPr>
          <a:xfrm>
            <a:off x="8836259" y="4842074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1byte</a:t>
            </a:r>
            <a:endParaRPr lang="zh-CN" altLang="en-US" sz="12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2754D9C-5C5F-47A1-BB2D-2338011D05B7}"/>
              </a:ext>
            </a:extLst>
          </p:cNvPr>
          <p:cNvSpPr txBox="1"/>
          <p:nvPr/>
        </p:nvSpPr>
        <p:spPr>
          <a:xfrm>
            <a:off x="2084888" y="3974346"/>
            <a:ext cx="2401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Memory-hash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1DA02E4-4430-499C-AF33-0F0EF9C6349E}"/>
              </a:ext>
            </a:extLst>
          </p:cNvPr>
          <p:cNvSpPr txBox="1"/>
          <p:nvPr/>
        </p:nvSpPr>
        <p:spPr>
          <a:xfrm>
            <a:off x="2085779" y="6172376"/>
            <a:ext cx="1873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Memory-hash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9085E69-F924-4E9B-9971-C381C128B0B3}"/>
              </a:ext>
            </a:extLst>
          </p:cNvPr>
          <p:cNvSpPr txBox="1"/>
          <p:nvPr/>
        </p:nvSpPr>
        <p:spPr>
          <a:xfrm>
            <a:off x="8419772" y="6172376"/>
            <a:ext cx="17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Memory-hash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945463-6F13-4296-916B-9DFDEF939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2465144"/>
            <a:ext cx="63436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6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759EB-CC11-4002-882E-3DE4C2F677DF}"/>
              </a:ext>
            </a:extLst>
          </p:cNvPr>
          <p:cNvSpPr txBox="1"/>
          <p:nvPr/>
        </p:nvSpPr>
        <p:spPr>
          <a:xfrm>
            <a:off x="341568" y="149478"/>
            <a:ext cx="1897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Design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734044-A869-4417-8080-25268CD0B48A}"/>
              </a:ext>
            </a:extLst>
          </p:cNvPr>
          <p:cNvSpPr txBox="1"/>
          <p:nvPr/>
        </p:nvSpPr>
        <p:spPr>
          <a:xfrm>
            <a:off x="2150918" y="373606"/>
            <a:ext cx="3351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r>
              <a:rPr lang="en-US" altLang="zh-CN" dirty="0"/>
              <a:t>—Match result database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E0BAE1-1BBE-404C-900D-7B6E00D543B9}"/>
              </a:ext>
            </a:extLst>
          </p:cNvPr>
          <p:cNvSpPr txBox="1"/>
          <p:nvPr/>
        </p:nvSpPr>
        <p:spPr>
          <a:xfrm>
            <a:off x="1714206" y="3007347"/>
            <a:ext cx="2401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Chunk-result record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A0D1C3-9716-4D31-A226-0BFB0D5BF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67" y="3872342"/>
            <a:ext cx="4562475" cy="1504950"/>
          </a:xfrm>
          <a:prstGeom prst="rect">
            <a:avLst/>
          </a:prstGeom>
        </p:spPr>
      </p:pic>
      <p:sp>
        <p:nvSpPr>
          <p:cNvPr id="8" name="左大括号 7">
            <a:extLst>
              <a:ext uri="{FF2B5EF4-FFF2-40B4-BE49-F238E27FC236}">
                <a16:creationId xmlns:a16="http://schemas.microsoft.com/office/drawing/2014/main" id="{5B7FB928-E9C5-49AB-A2E0-02B76B186499}"/>
              </a:ext>
            </a:extLst>
          </p:cNvPr>
          <p:cNvSpPr/>
          <p:nvPr/>
        </p:nvSpPr>
        <p:spPr>
          <a:xfrm rot="5400000">
            <a:off x="963822" y="3451202"/>
            <a:ext cx="222688" cy="61959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45E86A-FD85-4AA8-BF3F-A667FA497BA3}"/>
              </a:ext>
            </a:extLst>
          </p:cNvPr>
          <p:cNvSpPr txBox="1"/>
          <p:nvPr/>
        </p:nvSpPr>
        <p:spPr>
          <a:xfrm>
            <a:off x="765370" y="3359864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20byte</a:t>
            </a:r>
            <a:endParaRPr lang="zh-CN" altLang="en-US" sz="1200" b="1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40696E77-3BEC-437B-A4A8-8DA9A1557450}"/>
              </a:ext>
            </a:extLst>
          </p:cNvPr>
          <p:cNvSpPr/>
          <p:nvPr/>
        </p:nvSpPr>
        <p:spPr>
          <a:xfrm rot="5400000">
            <a:off x="1754754" y="3299361"/>
            <a:ext cx="220238" cy="90014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91983F-7C4A-431E-9758-569380560140}"/>
              </a:ext>
            </a:extLst>
          </p:cNvPr>
          <p:cNvSpPr txBox="1"/>
          <p:nvPr/>
        </p:nvSpPr>
        <p:spPr>
          <a:xfrm>
            <a:off x="1526955" y="3367457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1byte</a:t>
            </a:r>
            <a:endParaRPr lang="zh-CN" altLang="en-US" sz="1200" b="1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D3A0F8AE-2170-4D66-A7B3-894CA3A0D43F}"/>
              </a:ext>
            </a:extLst>
          </p:cNvPr>
          <p:cNvSpPr/>
          <p:nvPr/>
        </p:nvSpPr>
        <p:spPr>
          <a:xfrm rot="5400000">
            <a:off x="2683404" y="3299922"/>
            <a:ext cx="220238" cy="90014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DC278F-E0ED-4712-828D-E2886D92A9F3}"/>
              </a:ext>
            </a:extLst>
          </p:cNvPr>
          <p:cNvSpPr txBox="1"/>
          <p:nvPr/>
        </p:nvSpPr>
        <p:spPr>
          <a:xfrm>
            <a:off x="2455605" y="3368018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1byte</a:t>
            </a:r>
            <a:endParaRPr lang="zh-CN" altLang="en-US" sz="1200" b="1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2386ED54-924D-494B-9BFB-FDF734FA795A}"/>
              </a:ext>
            </a:extLst>
          </p:cNvPr>
          <p:cNvSpPr/>
          <p:nvPr/>
        </p:nvSpPr>
        <p:spPr>
          <a:xfrm rot="5400000">
            <a:off x="3665724" y="3302158"/>
            <a:ext cx="220238" cy="90014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3B632A-E75B-4D68-9E39-AD46E49CF51B}"/>
              </a:ext>
            </a:extLst>
          </p:cNvPr>
          <p:cNvSpPr txBox="1"/>
          <p:nvPr/>
        </p:nvSpPr>
        <p:spPr>
          <a:xfrm>
            <a:off x="3437925" y="3370254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2byte</a:t>
            </a:r>
            <a:endParaRPr lang="zh-CN" altLang="en-US" sz="1200" b="1" dirty="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52C1431B-B58E-40AD-8352-12DDE83AC3A6}"/>
              </a:ext>
            </a:extLst>
          </p:cNvPr>
          <p:cNvSpPr/>
          <p:nvPr/>
        </p:nvSpPr>
        <p:spPr>
          <a:xfrm rot="5400000">
            <a:off x="4612596" y="3308583"/>
            <a:ext cx="220238" cy="90014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8782FD-6417-47E7-B6A8-73BE01F7184C}"/>
              </a:ext>
            </a:extLst>
          </p:cNvPr>
          <p:cNvSpPr txBox="1"/>
          <p:nvPr/>
        </p:nvSpPr>
        <p:spPr>
          <a:xfrm>
            <a:off x="4384797" y="3376679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2byte</a:t>
            </a:r>
            <a:endParaRPr lang="zh-CN" altLang="en-US" sz="12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5E4EF7B-B02D-46AA-A6F3-4E996DD1D149}"/>
              </a:ext>
            </a:extLst>
          </p:cNvPr>
          <p:cNvSpPr txBox="1"/>
          <p:nvPr/>
        </p:nvSpPr>
        <p:spPr>
          <a:xfrm>
            <a:off x="341568" y="1215954"/>
            <a:ext cx="115514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latin typeface="Saira SemiCondensed" panose="00000506000000000000" pitchFamily="2" charset="0"/>
              </a:defRPr>
            </a:lvl1pPr>
          </a:lstStyle>
          <a:p>
            <a:r>
              <a:rPr lang="en-US" altLang="zh-CN" sz="2400" dirty="0">
                <a:solidFill>
                  <a:srgbClr val="FF0000"/>
                </a:solidFill>
              </a:rPr>
              <a:t>The new problem is: </a:t>
            </a:r>
            <a:r>
              <a:rPr lang="en-US" altLang="zh-CN" sz="2400" dirty="0"/>
              <a:t>Keywords that begin or end with frequent letters in the alphabet might result in the allocation of numerous chunk-result records whose partial matches never generate a full match.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96387F4-8F52-413A-93B9-D936634C2CC5}"/>
              </a:ext>
            </a:extLst>
          </p:cNvPr>
          <p:cNvSpPr txBox="1"/>
          <p:nvPr/>
        </p:nvSpPr>
        <p:spPr>
          <a:xfrm>
            <a:off x="1414799" y="2498995"/>
            <a:ext cx="10037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The tiny-result records are allocated only if this is the only match in the chunk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11">
                <a:extLst>
                  <a:ext uri="{FF2B5EF4-FFF2-40B4-BE49-F238E27FC236}">
                    <a16:creationId xmlns:a16="http://schemas.microsoft.com/office/drawing/2014/main" id="{0FF7050D-3E5A-4AE9-B5E3-2FDC383A01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6993801"/>
                  </p:ext>
                </p:extLst>
              </p:nvPr>
            </p:nvGraphicFramePr>
            <p:xfrm>
              <a:off x="6632104" y="4222511"/>
              <a:ext cx="3931695" cy="7324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8459">
                      <a:extLst>
                        <a:ext uri="{9D8B030D-6E8A-4147-A177-3AD203B41FA5}">
                          <a16:colId xmlns:a16="http://schemas.microsoft.com/office/drawing/2014/main" val="1733671435"/>
                        </a:ext>
                      </a:extLst>
                    </a:gridCol>
                    <a:gridCol w="1006859">
                      <a:extLst>
                        <a:ext uri="{9D8B030D-6E8A-4147-A177-3AD203B41FA5}">
                          <a16:colId xmlns:a16="http://schemas.microsoft.com/office/drawing/2014/main" val="3250249092"/>
                        </a:ext>
                      </a:extLst>
                    </a:gridCol>
                    <a:gridCol w="1616377">
                      <a:extLst>
                        <a:ext uri="{9D8B030D-6E8A-4147-A177-3AD203B41FA5}">
                          <a16:colId xmlns:a16="http://schemas.microsoft.com/office/drawing/2014/main" val="460938019"/>
                        </a:ext>
                      </a:extLst>
                    </a:gridCol>
                  </a:tblGrid>
                  <a:tr h="3921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FP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|Prefix|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|Suffix|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982872"/>
                      </a:ext>
                    </a:extLst>
                  </a:tr>
                  <a:tr h="34026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i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sz="16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zh-CN" altLang="en-US" sz="1600" b="1" i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01172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11">
                <a:extLst>
                  <a:ext uri="{FF2B5EF4-FFF2-40B4-BE49-F238E27FC236}">
                    <a16:creationId xmlns:a16="http://schemas.microsoft.com/office/drawing/2014/main" id="{0FF7050D-3E5A-4AE9-B5E3-2FDC383A01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6993801"/>
                  </p:ext>
                </p:extLst>
              </p:nvPr>
            </p:nvGraphicFramePr>
            <p:xfrm>
              <a:off x="6632104" y="4222511"/>
              <a:ext cx="3931695" cy="7324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8459">
                      <a:extLst>
                        <a:ext uri="{9D8B030D-6E8A-4147-A177-3AD203B41FA5}">
                          <a16:colId xmlns:a16="http://schemas.microsoft.com/office/drawing/2014/main" val="1733671435"/>
                        </a:ext>
                      </a:extLst>
                    </a:gridCol>
                    <a:gridCol w="1006859">
                      <a:extLst>
                        <a:ext uri="{9D8B030D-6E8A-4147-A177-3AD203B41FA5}">
                          <a16:colId xmlns:a16="http://schemas.microsoft.com/office/drawing/2014/main" val="3250249092"/>
                        </a:ext>
                      </a:extLst>
                    </a:gridCol>
                    <a:gridCol w="1616377">
                      <a:extLst>
                        <a:ext uri="{9D8B030D-6E8A-4147-A177-3AD203B41FA5}">
                          <a16:colId xmlns:a16="http://schemas.microsoft.com/office/drawing/2014/main" val="460938019"/>
                        </a:ext>
                      </a:extLst>
                    </a:gridCol>
                  </a:tblGrid>
                  <a:tr h="3921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FP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|Prefix|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|Suffix|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982872"/>
                      </a:ext>
                    </a:extLst>
                  </a:tr>
                  <a:tr h="3402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5" t="-119643" r="-201395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b="1" kern="1200" dirty="0">
                              <a:solidFill>
                                <a:schemeClr val="tx1"/>
                              </a:solidFill>
                              <a:latin typeface="Book Antiqua" panose="02040602050305030304" pitchFamily="18" charset="0"/>
                              <a:ea typeface="+mn-ea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Book Antiqua" panose="02040602050305030304" pitchFamily="18" charset="0"/>
                            <a:ea typeface="+mn-ea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01172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左大括号 21">
            <a:extLst>
              <a:ext uri="{FF2B5EF4-FFF2-40B4-BE49-F238E27FC236}">
                <a16:creationId xmlns:a16="http://schemas.microsoft.com/office/drawing/2014/main" id="{199F7E04-22CA-41DE-BBC3-6C068839A600}"/>
              </a:ext>
            </a:extLst>
          </p:cNvPr>
          <p:cNvSpPr/>
          <p:nvPr/>
        </p:nvSpPr>
        <p:spPr>
          <a:xfrm rot="5400000">
            <a:off x="7182511" y="3672100"/>
            <a:ext cx="219124" cy="90014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E293D7E-DAAD-4058-99BE-7E0B88B16CF8}"/>
              </a:ext>
            </a:extLst>
          </p:cNvPr>
          <p:cNvSpPr txBox="1"/>
          <p:nvPr/>
        </p:nvSpPr>
        <p:spPr>
          <a:xfrm>
            <a:off x="6982774" y="3658756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20byte</a:t>
            </a:r>
            <a:endParaRPr lang="zh-CN" altLang="en-US" sz="1200" b="1" dirty="0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DA956258-5113-4814-8320-02EB8D422D98}"/>
              </a:ext>
            </a:extLst>
          </p:cNvPr>
          <p:cNvSpPr/>
          <p:nvPr/>
        </p:nvSpPr>
        <p:spPr>
          <a:xfrm rot="5400000">
            <a:off x="8291997" y="3654635"/>
            <a:ext cx="220238" cy="90014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AC1175-23F4-4CA1-9D29-867A8C84611A}"/>
              </a:ext>
            </a:extLst>
          </p:cNvPr>
          <p:cNvSpPr txBox="1"/>
          <p:nvPr/>
        </p:nvSpPr>
        <p:spPr>
          <a:xfrm>
            <a:off x="8060468" y="3655581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1byte</a:t>
            </a:r>
            <a:endParaRPr lang="zh-CN" altLang="en-US" sz="1200" b="1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E4F46DA1-4C8F-407E-A83B-580A939163EF}"/>
              </a:ext>
            </a:extLst>
          </p:cNvPr>
          <p:cNvSpPr/>
          <p:nvPr/>
        </p:nvSpPr>
        <p:spPr>
          <a:xfrm rot="5400000">
            <a:off x="9621182" y="3349782"/>
            <a:ext cx="220236" cy="152522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B047CCB-18B5-4603-8ED7-291A4C28F064}"/>
              </a:ext>
            </a:extLst>
          </p:cNvPr>
          <p:cNvSpPr txBox="1"/>
          <p:nvPr/>
        </p:nvSpPr>
        <p:spPr>
          <a:xfrm>
            <a:off x="9459418" y="3661548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1byte</a:t>
            </a:r>
            <a:endParaRPr lang="zh-CN" altLang="en-US" sz="1200" b="1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0BA9E3-D3E9-4224-BDDB-D111D0C60D42}"/>
              </a:ext>
            </a:extLst>
          </p:cNvPr>
          <p:cNvCxnSpPr/>
          <p:nvPr/>
        </p:nvCxnSpPr>
        <p:spPr>
          <a:xfrm>
            <a:off x="5278414" y="4461339"/>
            <a:ext cx="12097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596A3DB-317F-444E-9570-780B40D2AC86}"/>
              </a:ext>
            </a:extLst>
          </p:cNvPr>
          <p:cNvSpPr/>
          <p:nvPr/>
        </p:nvSpPr>
        <p:spPr>
          <a:xfrm>
            <a:off x="436815" y="4461339"/>
            <a:ext cx="4997167" cy="40010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4A19A0B-D85F-49DC-A181-5C3C5794FB9A}"/>
              </a:ext>
            </a:extLst>
          </p:cNvPr>
          <p:cNvSpPr txBox="1"/>
          <p:nvPr/>
        </p:nvSpPr>
        <p:spPr>
          <a:xfrm>
            <a:off x="765370" y="5692434"/>
            <a:ext cx="11127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Tiny-result records are accessed during the logical phase </a:t>
            </a:r>
            <a:r>
              <a:rPr lang="zh-CN" altLang="en-US" b="1" dirty="0">
                <a:solidFill>
                  <a:srgbClr val="FF0000"/>
                </a:solidFill>
              </a:rPr>
              <a:t>only if the adjacent chunk </a:t>
            </a:r>
            <a:r>
              <a:rPr lang="en-US" altLang="zh-CN" b="1" dirty="0">
                <a:solidFill>
                  <a:srgbClr val="FF0000"/>
                </a:solidFill>
              </a:rPr>
              <a:t>contains a prefix or suffix of length n−1.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D75FAC-AB98-4188-9510-77114E731178}"/>
              </a:ext>
            </a:extLst>
          </p:cNvPr>
          <p:cNvSpPr txBox="1"/>
          <p:nvPr/>
        </p:nvSpPr>
        <p:spPr>
          <a:xfrm>
            <a:off x="2265971" y="5369851"/>
            <a:ext cx="2093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Memory-hash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57EB73-BA75-45A9-8479-8B66F90B90CE}"/>
              </a:ext>
            </a:extLst>
          </p:cNvPr>
          <p:cNvSpPr txBox="1"/>
          <p:nvPr/>
        </p:nvSpPr>
        <p:spPr>
          <a:xfrm>
            <a:off x="8578578" y="5330544"/>
            <a:ext cx="1614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Disk-hash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8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0E15B6-82FB-4C10-8F5E-398841DA6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2" y="1204603"/>
            <a:ext cx="3947870" cy="51019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E638F6A-9F18-4B95-9AD8-CAC7348BDC4D}"/>
              </a:ext>
            </a:extLst>
          </p:cNvPr>
          <p:cNvSpPr txBox="1"/>
          <p:nvPr/>
        </p:nvSpPr>
        <p:spPr>
          <a:xfrm>
            <a:off x="341568" y="149478"/>
            <a:ext cx="1897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Design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09DC79-2AF0-4B6B-A14E-1DCC5F65AD9D}"/>
              </a:ext>
            </a:extLst>
          </p:cNvPr>
          <p:cNvSpPr txBox="1"/>
          <p:nvPr/>
        </p:nvSpPr>
        <p:spPr>
          <a:xfrm>
            <a:off x="2150918" y="373606"/>
            <a:ext cx="3351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r>
              <a:rPr lang="en-US" altLang="zh-CN" dirty="0"/>
              <a:t>—logical phase 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C1AF0DE-8870-4BBE-B204-76ECBB9A7B79}"/>
              </a:ext>
            </a:extLst>
          </p:cNvPr>
          <p:cNvSpPr/>
          <p:nvPr/>
        </p:nvSpPr>
        <p:spPr>
          <a:xfrm>
            <a:off x="8412658" y="371413"/>
            <a:ext cx="2297175" cy="39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读取文件配方</a:t>
            </a:r>
            <a:r>
              <a:rPr lang="en-US" altLang="zh-CN" b="1" dirty="0"/>
              <a:t>recipe</a:t>
            </a:r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137FBB2-A683-42DB-8A35-E7D7A5717486}"/>
              </a:ext>
            </a:extLst>
          </p:cNvPr>
          <p:cNvSpPr/>
          <p:nvPr/>
        </p:nvSpPr>
        <p:spPr>
          <a:xfrm>
            <a:off x="8334963" y="1213427"/>
            <a:ext cx="2452563" cy="39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读取指定</a:t>
            </a:r>
            <a:r>
              <a:rPr lang="en-US" altLang="zh-CN" b="1" dirty="0" err="1"/>
              <a:t>chunk_result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A213189-F194-48FF-AF90-BBAC60B37FC0}"/>
              </a:ext>
            </a:extLst>
          </p:cNvPr>
          <p:cNvSpPr/>
          <p:nvPr/>
        </p:nvSpPr>
        <p:spPr>
          <a:xfrm>
            <a:off x="8457479" y="2006310"/>
            <a:ext cx="2219481" cy="39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查看完全匹配数量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6519268-01CA-49EA-B3BA-7DADE7E5A40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9561245" y="764802"/>
            <a:ext cx="1" cy="44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C96DD68-7195-490C-8AD0-8CD385BF85B8}"/>
              </a:ext>
            </a:extLst>
          </p:cNvPr>
          <p:cNvSpPr/>
          <p:nvPr/>
        </p:nvSpPr>
        <p:spPr>
          <a:xfrm>
            <a:off x="8215690" y="2793220"/>
            <a:ext cx="2712027" cy="39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查看当前块是否有后缀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002A604-DF37-4FEE-9330-CB798B327584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>
            <a:off x="9561245" y="1606816"/>
            <a:ext cx="5975" cy="39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CEB86CD-E96D-40C3-8B5C-DCCDCC24B8F4}"/>
              </a:ext>
            </a:extLst>
          </p:cNvPr>
          <p:cNvSpPr/>
          <p:nvPr/>
        </p:nvSpPr>
        <p:spPr>
          <a:xfrm>
            <a:off x="5555043" y="1933392"/>
            <a:ext cx="2127110" cy="526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访问当前块的</a:t>
            </a:r>
            <a:r>
              <a:rPr lang="en-US" altLang="zh-CN" b="1" dirty="0" err="1"/>
              <a:t>list_locations</a:t>
            </a:r>
            <a:endParaRPr lang="zh-CN" altLang="en-US" b="1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917D3D-9EF7-414B-8229-70ED32091F7D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 flipV="1">
            <a:off x="7682153" y="2196429"/>
            <a:ext cx="775326" cy="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FD35BF7-40CE-4975-B47D-E41CD7E6B432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567220" y="2399699"/>
            <a:ext cx="4484" cy="39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5737964-CBCD-4C46-B319-C14C65262483}"/>
              </a:ext>
            </a:extLst>
          </p:cNvPr>
          <p:cNvSpPr/>
          <p:nvPr/>
        </p:nvSpPr>
        <p:spPr>
          <a:xfrm>
            <a:off x="8227639" y="3477526"/>
            <a:ext cx="2712027" cy="58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查看前一块是否有前缀，并进行匹配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CA2A1A0-1106-4E64-B202-133C9F20B047}"/>
              </a:ext>
            </a:extLst>
          </p:cNvPr>
          <p:cNvCxnSpPr>
            <a:cxnSpLocks/>
            <a:stCxn id="10" idx="2"/>
            <a:endCxn id="43" idx="0"/>
          </p:cNvCxnSpPr>
          <p:nvPr/>
        </p:nvCxnSpPr>
        <p:spPr>
          <a:xfrm>
            <a:off x="9571704" y="3186609"/>
            <a:ext cx="11949" cy="29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9586CAA-4BE4-41EF-9EE4-37D9308BB911}"/>
              </a:ext>
            </a:extLst>
          </p:cNvPr>
          <p:cNvSpPr/>
          <p:nvPr/>
        </p:nvSpPr>
        <p:spPr>
          <a:xfrm>
            <a:off x="7875025" y="4516440"/>
            <a:ext cx="3432453" cy="366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当前是否存在最大（</a:t>
            </a:r>
            <a:r>
              <a:rPr lang="en-US" altLang="zh-CN" b="1" dirty="0"/>
              <a:t>N-1</a:t>
            </a:r>
            <a:r>
              <a:rPr lang="zh-CN" altLang="en-US" b="1" dirty="0"/>
              <a:t>）后缀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0436ED3-EBED-4CDD-8CBF-23B3B19EF9A5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9583653" y="4063286"/>
            <a:ext cx="7599" cy="45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328440D-1962-4BAD-9FF6-42B9A05A3836}"/>
              </a:ext>
            </a:extLst>
          </p:cNvPr>
          <p:cNvSpPr/>
          <p:nvPr/>
        </p:nvSpPr>
        <p:spPr>
          <a:xfrm>
            <a:off x="7809289" y="5363871"/>
            <a:ext cx="3563935" cy="393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当前是否存在最大（</a:t>
            </a:r>
            <a:r>
              <a:rPr lang="en-US" altLang="zh-CN" b="1" dirty="0"/>
              <a:t>N-1</a:t>
            </a:r>
            <a:r>
              <a:rPr lang="zh-CN" altLang="en-US" b="1" dirty="0"/>
              <a:t>）前缀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C82EC50-4171-4E4B-935D-04ECB271863D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>
            <a:off x="9591252" y="4882786"/>
            <a:ext cx="5" cy="48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CF7BC4B2-D741-4831-B7A6-04BC2866135E}"/>
              </a:ext>
            </a:extLst>
          </p:cNvPr>
          <p:cNvSpPr/>
          <p:nvPr/>
        </p:nvSpPr>
        <p:spPr>
          <a:xfrm>
            <a:off x="5266941" y="4430598"/>
            <a:ext cx="2127110" cy="526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访问前一块的</a:t>
            </a:r>
            <a:r>
              <a:rPr lang="en-US" altLang="zh-CN" b="1" dirty="0" err="1"/>
              <a:t>tiny_result</a:t>
            </a:r>
            <a:endParaRPr lang="zh-CN" altLang="en-US" b="1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8B5BD14-D4D1-4D00-8E9A-1D89B9D2C991}"/>
              </a:ext>
            </a:extLst>
          </p:cNvPr>
          <p:cNvCxnSpPr>
            <a:cxnSpLocks/>
            <a:stCxn id="46" idx="1"/>
            <a:endCxn id="59" idx="3"/>
          </p:cNvCxnSpPr>
          <p:nvPr/>
        </p:nvCxnSpPr>
        <p:spPr>
          <a:xfrm flipH="1" flipV="1">
            <a:off x="7394051" y="4693635"/>
            <a:ext cx="480974" cy="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13015062-8DBA-4D14-BCA2-C2DBBA2FF812}"/>
              </a:ext>
            </a:extLst>
          </p:cNvPr>
          <p:cNvSpPr/>
          <p:nvPr/>
        </p:nvSpPr>
        <p:spPr>
          <a:xfrm>
            <a:off x="5163710" y="5291550"/>
            <a:ext cx="2127110" cy="526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访问后一块的</a:t>
            </a:r>
            <a:r>
              <a:rPr lang="en-US" altLang="zh-CN" b="1" dirty="0" err="1"/>
              <a:t>tiny_result</a:t>
            </a:r>
            <a:endParaRPr lang="zh-CN" altLang="en-US" b="1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1A91AB4-124B-4582-8CBC-50192B2696BD}"/>
              </a:ext>
            </a:extLst>
          </p:cNvPr>
          <p:cNvCxnSpPr>
            <a:stCxn id="51" idx="1"/>
            <a:endCxn id="64" idx="3"/>
          </p:cNvCxnSpPr>
          <p:nvPr/>
        </p:nvCxnSpPr>
        <p:spPr>
          <a:xfrm flipH="1" flipV="1">
            <a:off x="7290820" y="5554587"/>
            <a:ext cx="518469" cy="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143270FA-8AAC-4667-BC32-4CD3E3D1A0DD}"/>
              </a:ext>
            </a:extLst>
          </p:cNvPr>
          <p:cNvSpPr/>
          <p:nvPr/>
        </p:nvSpPr>
        <p:spPr>
          <a:xfrm>
            <a:off x="8528938" y="6093199"/>
            <a:ext cx="2127110" cy="393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结束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DCA0F8D-5265-415C-9E46-C3B631332825}"/>
              </a:ext>
            </a:extLst>
          </p:cNvPr>
          <p:cNvCxnSpPr>
            <a:cxnSpLocks/>
            <a:stCxn id="51" idx="2"/>
            <a:endCxn id="68" idx="0"/>
          </p:cNvCxnSpPr>
          <p:nvPr/>
        </p:nvCxnSpPr>
        <p:spPr>
          <a:xfrm>
            <a:off x="9591257" y="5757259"/>
            <a:ext cx="1236" cy="33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52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7462826-46D3-45D0-A48A-174E0F00E023}"/>
              </a:ext>
            </a:extLst>
          </p:cNvPr>
          <p:cNvSpPr txBox="1"/>
          <p:nvPr/>
        </p:nvSpPr>
        <p:spPr>
          <a:xfrm>
            <a:off x="-146805" y="191041"/>
            <a:ext cx="5087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Implementation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0C181-4B1B-4D74-8C1A-3F09018855F4}"/>
              </a:ext>
            </a:extLst>
          </p:cNvPr>
          <p:cNvSpPr txBox="1"/>
          <p:nvPr/>
        </p:nvSpPr>
        <p:spPr>
          <a:xfrm>
            <a:off x="132049" y="1122018"/>
            <a:ext cx="3351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/>
              <a:t>Platform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0F52FB-0129-483D-B9E3-F12EC2395213}"/>
              </a:ext>
            </a:extLst>
          </p:cNvPr>
          <p:cNvSpPr txBox="1"/>
          <p:nvPr/>
        </p:nvSpPr>
        <p:spPr>
          <a:xfrm>
            <a:off x="448973" y="1645238"/>
            <a:ext cx="12059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Saira SemiCondensed" panose="00000506000000000000" pitchFamily="2" charset="0"/>
              </a:rPr>
              <a:t>Hardware</a:t>
            </a:r>
            <a:r>
              <a:rPr lang="zh-CN" altLang="en-US" sz="2800" b="1" dirty="0">
                <a:latin typeface="Saira SemiCondensed" panose="00000506000000000000" pitchFamily="2" charset="0"/>
              </a:rPr>
              <a:t>：</a:t>
            </a:r>
            <a:r>
              <a:rPr lang="en-US" altLang="zh-CN" sz="2800" b="1" dirty="0">
                <a:latin typeface="Saira SemiCondensed" panose="00000506000000000000" pitchFamily="2" charset="0"/>
              </a:rPr>
              <a:t>Xeon 4210 + 128GB DDR4 RAM + Dell R8DN1Y 1TB 2.5" SA TA HDD</a:t>
            </a:r>
            <a:endParaRPr lang="zh-CN" altLang="en-US" sz="2800" b="1" dirty="0">
              <a:latin typeface="Saira SemiCondensed" panose="0000050600000000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0E6668-D374-497F-889B-DD86373DB458}"/>
              </a:ext>
            </a:extLst>
          </p:cNvPr>
          <p:cNvSpPr txBox="1"/>
          <p:nvPr/>
        </p:nvSpPr>
        <p:spPr>
          <a:xfrm>
            <a:off x="549418" y="2211288"/>
            <a:ext cx="12059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Saira SemiCondensed" panose="00000506000000000000" pitchFamily="2" charset="0"/>
              </a:rPr>
              <a:t>Software</a:t>
            </a:r>
            <a:r>
              <a:rPr lang="zh-CN" altLang="en-US" sz="2800" b="1" dirty="0">
                <a:latin typeface="Saira SemiCondensed" panose="00000506000000000000" pitchFamily="2" charset="0"/>
              </a:rPr>
              <a:t>：</a:t>
            </a:r>
            <a:r>
              <a:rPr lang="en-US" altLang="zh-CN" sz="2800" b="1" dirty="0">
                <a:latin typeface="Saira SemiCondensed" panose="00000506000000000000" pitchFamily="2" charset="0"/>
              </a:rPr>
              <a:t>(</a:t>
            </a:r>
            <a:r>
              <a:rPr lang="en-US" altLang="zh-CN" sz="2400" b="1" dirty="0"/>
              <a:t>Open-source deduplication system) </a:t>
            </a:r>
            <a:r>
              <a:rPr lang="en-US" altLang="zh-CN" sz="2800" b="1" dirty="0" err="1"/>
              <a:t>Destor</a:t>
            </a:r>
            <a:r>
              <a:rPr lang="en-US" altLang="zh-CN" sz="2800" b="1" dirty="0"/>
              <a:t> +  Ubuntu 16.04.7</a:t>
            </a:r>
            <a:endParaRPr lang="zh-CN" altLang="en-US" sz="2800" b="1" dirty="0"/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B92D6A23-48E6-46E5-9459-CE17DE96F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48" y="4589370"/>
            <a:ext cx="3309002" cy="132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065F38E4-82B8-4000-BDDB-3B9F3BDF8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05" y="3065610"/>
            <a:ext cx="613857" cy="7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查看源图像">
            <a:extLst>
              <a:ext uri="{FF2B5EF4-FFF2-40B4-BE49-F238E27FC236}">
                <a16:creationId xmlns:a16="http://schemas.microsoft.com/office/drawing/2014/main" id="{F7B60BF9-3421-4392-B159-6652DE2B8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75" y="3055360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7B3A34C-065D-4BBB-BD79-6073F3BDFAFC}"/>
              </a:ext>
            </a:extLst>
          </p:cNvPr>
          <p:cNvSpPr/>
          <p:nvPr/>
        </p:nvSpPr>
        <p:spPr>
          <a:xfrm>
            <a:off x="10351239" y="3306270"/>
            <a:ext cx="1518023" cy="3481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A5C0A4-E84D-4093-A5D6-A7EEFF57458B}"/>
              </a:ext>
            </a:extLst>
          </p:cNvPr>
          <p:cNvSpPr/>
          <p:nvPr/>
        </p:nvSpPr>
        <p:spPr>
          <a:xfrm>
            <a:off x="8701738" y="3312246"/>
            <a:ext cx="1518023" cy="3481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B807B7-FE2C-483B-BDCF-02D4BE022281}"/>
              </a:ext>
            </a:extLst>
          </p:cNvPr>
          <p:cNvSpPr/>
          <p:nvPr/>
        </p:nvSpPr>
        <p:spPr>
          <a:xfrm>
            <a:off x="7094071" y="3324197"/>
            <a:ext cx="1518023" cy="3481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44659A-6A71-4CBC-A9D2-5E498566CA5C}"/>
              </a:ext>
            </a:extLst>
          </p:cNvPr>
          <p:cNvSpPr/>
          <p:nvPr/>
        </p:nvSpPr>
        <p:spPr>
          <a:xfrm>
            <a:off x="7108831" y="3329494"/>
            <a:ext cx="358590" cy="3287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8608B1-370D-40FC-BC6F-4B9AE8EB549C}"/>
              </a:ext>
            </a:extLst>
          </p:cNvPr>
          <p:cNvSpPr/>
          <p:nvPr/>
        </p:nvSpPr>
        <p:spPr>
          <a:xfrm>
            <a:off x="7485349" y="3333355"/>
            <a:ext cx="358590" cy="328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66AB5-224F-4404-B8D7-750DE92B0830}"/>
              </a:ext>
            </a:extLst>
          </p:cNvPr>
          <p:cNvSpPr/>
          <p:nvPr/>
        </p:nvSpPr>
        <p:spPr>
          <a:xfrm>
            <a:off x="7857290" y="3342688"/>
            <a:ext cx="358590" cy="3287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A28F38-93B4-4F0E-B876-4591447F7FA2}"/>
              </a:ext>
            </a:extLst>
          </p:cNvPr>
          <p:cNvSpPr/>
          <p:nvPr/>
        </p:nvSpPr>
        <p:spPr>
          <a:xfrm>
            <a:off x="8233810" y="3334386"/>
            <a:ext cx="358590" cy="3287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40177A-4E87-48D1-816D-544BD28ABE52}"/>
              </a:ext>
            </a:extLst>
          </p:cNvPr>
          <p:cNvSpPr/>
          <p:nvPr/>
        </p:nvSpPr>
        <p:spPr>
          <a:xfrm>
            <a:off x="8721432" y="3320547"/>
            <a:ext cx="1518023" cy="3481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E77355E-7D53-4796-83C0-229502AD5A2C}"/>
              </a:ext>
            </a:extLst>
          </p:cNvPr>
          <p:cNvSpPr/>
          <p:nvPr/>
        </p:nvSpPr>
        <p:spPr>
          <a:xfrm>
            <a:off x="8736192" y="3325844"/>
            <a:ext cx="358590" cy="328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7E0AFB4-3DD5-4575-B282-D606F48170F7}"/>
              </a:ext>
            </a:extLst>
          </p:cNvPr>
          <p:cNvSpPr/>
          <p:nvPr/>
        </p:nvSpPr>
        <p:spPr>
          <a:xfrm>
            <a:off x="9112710" y="3329705"/>
            <a:ext cx="358590" cy="328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7993380-BC62-4D70-A7FD-768FD16BEB22}"/>
              </a:ext>
            </a:extLst>
          </p:cNvPr>
          <p:cNvSpPr/>
          <p:nvPr/>
        </p:nvSpPr>
        <p:spPr>
          <a:xfrm>
            <a:off x="9484651" y="3339038"/>
            <a:ext cx="358590" cy="3287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A62FB3B-F8B7-4290-8684-D3BD70D81818}"/>
              </a:ext>
            </a:extLst>
          </p:cNvPr>
          <p:cNvSpPr/>
          <p:nvPr/>
        </p:nvSpPr>
        <p:spPr>
          <a:xfrm>
            <a:off x="9858184" y="3324576"/>
            <a:ext cx="358590" cy="3287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B35D130-0F5B-455D-8DCE-00085BE9DF42}"/>
              </a:ext>
            </a:extLst>
          </p:cNvPr>
          <p:cNvSpPr/>
          <p:nvPr/>
        </p:nvSpPr>
        <p:spPr>
          <a:xfrm>
            <a:off x="10365997" y="3311060"/>
            <a:ext cx="1518023" cy="3481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5BD5262-FEAC-482F-908B-CA5E888F954F}"/>
              </a:ext>
            </a:extLst>
          </p:cNvPr>
          <p:cNvSpPr/>
          <p:nvPr/>
        </p:nvSpPr>
        <p:spPr>
          <a:xfrm>
            <a:off x="10385691" y="3319361"/>
            <a:ext cx="1518023" cy="3481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B10FBF0-F754-4A80-AA70-978C6A8486BC}"/>
              </a:ext>
            </a:extLst>
          </p:cNvPr>
          <p:cNvSpPr/>
          <p:nvPr/>
        </p:nvSpPr>
        <p:spPr>
          <a:xfrm>
            <a:off x="10400451" y="3324658"/>
            <a:ext cx="358590" cy="3287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B577B83-26F3-4ED9-A2EE-D0C974DF34DB}"/>
              </a:ext>
            </a:extLst>
          </p:cNvPr>
          <p:cNvSpPr/>
          <p:nvPr/>
        </p:nvSpPr>
        <p:spPr>
          <a:xfrm>
            <a:off x="10776969" y="3328519"/>
            <a:ext cx="358590" cy="3287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B8C740-5D8F-4844-A3A8-5C05ABFA03F5}"/>
              </a:ext>
            </a:extLst>
          </p:cNvPr>
          <p:cNvSpPr/>
          <p:nvPr/>
        </p:nvSpPr>
        <p:spPr>
          <a:xfrm>
            <a:off x="11148910" y="3337852"/>
            <a:ext cx="358590" cy="3287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8BFFD6C-7735-43E5-ABE5-6BA7A494F7D8}"/>
              </a:ext>
            </a:extLst>
          </p:cNvPr>
          <p:cNvSpPr/>
          <p:nvPr/>
        </p:nvSpPr>
        <p:spPr>
          <a:xfrm>
            <a:off x="11525430" y="3329550"/>
            <a:ext cx="358590" cy="3287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27E1A2-AAD3-4DFE-8614-221884B89E6D}"/>
              </a:ext>
            </a:extLst>
          </p:cNvPr>
          <p:cNvSpPr/>
          <p:nvPr/>
        </p:nvSpPr>
        <p:spPr>
          <a:xfrm>
            <a:off x="7195671" y="3854404"/>
            <a:ext cx="4673591" cy="34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9863B00-C1CE-4755-A025-226E39A0F64C}"/>
              </a:ext>
            </a:extLst>
          </p:cNvPr>
          <p:cNvSpPr/>
          <p:nvPr/>
        </p:nvSpPr>
        <p:spPr>
          <a:xfrm>
            <a:off x="6872936" y="2879353"/>
            <a:ext cx="5289003" cy="15745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CF051D-2173-4115-890F-A8D3035AEBAE}"/>
              </a:ext>
            </a:extLst>
          </p:cNvPr>
          <p:cNvSpPr txBox="1"/>
          <p:nvPr/>
        </p:nvSpPr>
        <p:spPr>
          <a:xfrm>
            <a:off x="9842257" y="2865730"/>
            <a:ext cx="2374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Segment Manager</a:t>
            </a:r>
            <a:endParaRPr lang="zh-CN" altLang="en-US" dirty="0"/>
          </a:p>
        </p:txBody>
      </p:sp>
      <p:pic>
        <p:nvPicPr>
          <p:cNvPr id="33" name="Picture 6" descr="查看源图像">
            <a:extLst>
              <a:ext uri="{FF2B5EF4-FFF2-40B4-BE49-F238E27FC236}">
                <a16:creationId xmlns:a16="http://schemas.microsoft.com/office/drawing/2014/main" id="{493D7417-F70D-4E01-827E-2E84A8E90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327" y="5849088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DBBE8534-C116-4EB4-9BD2-61CDFA0996FD}"/>
              </a:ext>
            </a:extLst>
          </p:cNvPr>
          <p:cNvSpPr txBox="1"/>
          <p:nvPr/>
        </p:nvSpPr>
        <p:spPr>
          <a:xfrm>
            <a:off x="2829065" y="2735854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Chunk_result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55DF456-C1D3-4267-8760-54B13E9419CF}"/>
              </a:ext>
            </a:extLst>
          </p:cNvPr>
          <p:cNvSpPr txBox="1"/>
          <p:nvPr/>
        </p:nvSpPr>
        <p:spPr>
          <a:xfrm>
            <a:off x="4403643" y="2757833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List_locations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C559091-CA5F-4C24-B0D6-21AA1245B415}"/>
              </a:ext>
            </a:extLst>
          </p:cNvPr>
          <p:cNvSpPr txBox="1"/>
          <p:nvPr/>
        </p:nvSpPr>
        <p:spPr>
          <a:xfrm>
            <a:off x="4004302" y="6571619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Tiny_result</a:t>
            </a:r>
            <a:endParaRPr lang="zh-CN" altLang="en-US" sz="1400" b="1" dirty="0"/>
          </a:p>
        </p:txBody>
      </p:sp>
      <p:pic>
        <p:nvPicPr>
          <p:cNvPr id="45" name="Picture 6" descr="查看源图像">
            <a:extLst>
              <a:ext uri="{FF2B5EF4-FFF2-40B4-BE49-F238E27FC236}">
                <a16:creationId xmlns:a16="http://schemas.microsoft.com/office/drawing/2014/main" id="{7E0FF292-ACA5-4084-86BA-B7FC2E3B6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327" y="5849088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73C6518-8208-4422-9B70-4FA17A41222C}"/>
              </a:ext>
            </a:extLst>
          </p:cNvPr>
          <p:cNvSpPr txBox="1"/>
          <p:nvPr/>
        </p:nvSpPr>
        <p:spPr>
          <a:xfrm>
            <a:off x="4004302" y="6571619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Tiny_result</a:t>
            </a:r>
            <a:endParaRPr lang="zh-CN" altLang="en-US" sz="1400" b="1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8B51AC6-A766-4B2D-9BF4-BA6C5D149307}"/>
              </a:ext>
            </a:extLst>
          </p:cNvPr>
          <p:cNvSpPr/>
          <p:nvPr/>
        </p:nvSpPr>
        <p:spPr>
          <a:xfrm>
            <a:off x="3294499" y="5652896"/>
            <a:ext cx="2660791" cy="1219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A474224-52D6-466A-8943-1498A23EB3C2}"/>
              </a:ext>
            </a:extLst>
          </p:cNvPr>
          <p:cNvSpPr txBox="1"/>
          <p:nvPr/>
        </p:nvSpPr>
        <p:spPr>
          <a:xfrm>
            <a:off x="5385706" y="6550223"/>
            <a:ext cx="100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disk</a:t>
            </a:r>
            <a:endParaRPr lang="zh-CN" altLang="en-US" sz="1400" b="1" dirty="0"/>
          </a:p>
        </p:txBody>
      </p:sp>
      <p:pic>
        <p:nvPicPr>
          <p:cNvPr id="50" name="Picture 4" descr="查看源图像">
            <a:extLst>
              <a:ext uri="{FF2B5EF4-FFF2-40B4-BE49-F238E27FC236}">
                <a16:creationId xmlns:a16="http://schemas.microsoft.com/office/drawing/2014/main" id="{5EE21003-6C5B-441A-913A-6A5047195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05" y="3065610"/>
            <a:ext cx="613857" cy="7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查看源图像">
            <a:extLst>
              <a:ext uri="{FF2B5EF4-FFF2-40B4-BE49-F238E27FC236}">
                <a16:creationId xmlns:a16="http://schemas.microsoft.com/office/drawing/2014/main" id="{B6D2536C-3BB1-4A98-942D-0190449D5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75" y="3055360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9AC9DDFA-B068-4A27-8201-C8A345D92782}"/>
              </a:ext>
            </a:extLst>
          </p:cNvPr>
          <p:cNvSpPr txBox="1"/>
          <p:nvPr/>
        </p:nvSpPr>
        <p:spPr>
          <a:xfrm>
            <a:off x="2829065" y="2735854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Chunk_result</a:t>
            </a:r>
            <a:endParaRPr lang="zh-CN" altLang="en-US" sz="14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CB56C1B-E6B3-4A0B-AA7B-3E469E28CB48}"/>
              </a:ext>
            </a:extLst>
          </p:cNvPr>
          <p:cNvSpPr txBox="1"/>
          <p:nvPr/>
        </p:nvSpPr>
        <p:spPr>
          <a:xfrm>
            <a:off x="4403643" y="2757833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List_locations</a:t>
            </a:r>
            <a:endParaRPr lang="zh-CN" altLang="en-US" sz="1400" b="1" dirty="0"/>
          </a:p>
        </p:txBody>
      </p:sp>
      <p:pic>
        <p:nvPicPr>
          <p:cNvPr id="54" name="Picture 4" descr="查看源图像">
            <a:extLst>
              <a:ext uri="{FF2B5EF4-FFF2-40B4-BE49-F238E27FC236}">
                <a16:creationId xmlns:a16="http://schemas.microsoft.com/office/drawing/2014/main" id="{8E6E64FE-310D-4EA2-8CB1-E30B750C5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05" y="3065610"/>
            <a:ext cx="613857" cy="7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查看源图像">
            <a:extLst>
              <a:ext uri="{FF2B5EF4-FFF2-40B4-BE49-F238E27FC236}">
                <a16:creationId xmlns:a16="http://schemas.microsoft.com/office/drawing/2014/main" id="{920C5E0B-0C00-4113-8E46-C2D41C66B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75" y="3055360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EAE12D50-996B-4F02-99ED-E1B501A43CA7}"/>
              </a:ext>
            </a:extLst>
          </p:cNvPr>
          <p:cNvSpPr txBox="1"/>
          <p:nvPr/>
        </p:nvSpPr>
        <p:spPr>
          <a:xfrm>
            <a:off x="2829065" y="2735854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Chunk_result</a:t>
            </a:r>
            <a:endParaRPr lang="zh-CN" altLang="en-US" sz="14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CD95B96-B331-4C2B-B633-6A11AFA57F6E}"/>
              </a:ext>
            </a:extLst>
          </p:cNvPr>
          <p:cNvSpPr txBox="1"/>
          <p:nvPr/>
        </p:nvSpPr>
        <p:spPr>
          <a:xfrm>
            <a:off x="4403643" y="2757833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List_locations</a:t>
            </a:r>
            <a:endParaRPr lang="zh-CN" altLang="en-US" sz="1400" b="1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AB3BCB3-B903-4544-8A7A-0B6465793B82}"/>
              </a:ext>
            </a:extLst>
          </p:cNvPr>
          <p:cNvSpPr/>
          <p:nvPr/>
        </p:nvSpPr>
        <p:spPr>
          <a:xfrm>
            <a:off x="2319714" y="2689412"/>
            <a:ext cx="4142254" cy="1219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AAE06D2-B1E8-48EF-A585-AE767D1BDC1E}"/>
              </a:ext>
            </a:extLst>
          </p:cNvPr>
          <p:cNvSpPr txBox="1"/>
          <p:nvPr/>
        </p:nvSpPr>
        <p:spPr>
          <a:xfrm>
            <a:off x="5550059" y="3546627"/>
            <a:ext cx="100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0DCBD6-E84F-4DF8-8183-D94B8AB11403}"/>
              </a:ext>
            </a:extLst>
          </p:cNvPr>
          <p:cNvSpPr txBox="1"/>
          <p:nvPr/>
        </p:nvSpPr>
        <p:spPr>
          <a:xfrm>
            <a:off x="7425549" y="4765445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Chunk queue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3060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7462826-46D3-45D0-A48A-174E0F00E023}"/>
              </a:ext>
            </a:extLst>
          </p:cNvPr>
          <p:cNvSpPr txBox="1"/>
          <p:nvPr/>
        </p:nvSpPr>
        <p:spPr>
          <a:xfrm>
            <a:off x="-146805" y="191041"/>
            <a:ext cx="5087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Implementation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0C181-4B1B-4D74-8C1A-3F09018855F4}"/>
              </a:ext>
            </a:extLst>
          </p:cNvPr>
          <p:cNvSpPr txBox="1"/>
          <p:nvPr/>
        </p:nvSpPr>
        <p:spPr>
          <a:xfrm>
            <a:off x="132049" y="1122018"/>
            <a:ext cx="3351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/>
              <a:t>Platform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0F52FB-0129-483D-B9E3-F12EC2395213}"/>
              </a:ext>
            </a:extLst>
          </p:cNvPr>
          <p:cNvSpPr txBox="1"/>
          <p:nvPr/>
        </p:nvSpPr>
        <p:spPr>
          <a:xfrm>
            <a:off x="448973" y="1645238"/>
            <a:ext cx="12059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Saira SemiCondensed" panose="00000506000000000000" pitchFamily="2" charset="0"/>
              </a:rPr>
              <a:t>Hardware</a:t>
            </a:r>
            <a:r>
              <a:rPr lang="zh-CN" altLang="en-US" sz="2800" b="1" dirty="0">
                <a:latin typeface="Saira SemiCondensed" panose="00000506000000000000" pitchFamily="2" charset="0"/>
              </a:rPr>
              <a:t>：</a:t>
            </a:r>
            <a:r>
              <a:rPr lang="en-US" altLang="zh-CN" sz="2800" b="1" dirty="0">
                <a:latin typeface="Saira SemiCondensed" panose="00000506000000000000" pitchFamily="2" charset="0"/>
              </a:rPr>
              <a:t>Xeon 4210 + 128GB DDR4 RAM + Dell R8DN1Y 1TB 2.5" SA TA HDD</a:t>
            </a:r>
            <a:endParaRPr lang="zh-CN" altLang="en-US" sz="2800" b="1" dirty="0">
              <a:latin typeface="Saira SemiCondensed" panose="0000050600000000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0E6668-D374-497F-889B-DD86373DB458}"/>
              </a:ext>
            </a:extLst>
          </p:cNvPr>
          <p:cNvSpPr txBox="1"/>
          <p:nvPr/>
        </p:nvSpPr>
        <p:spPr>
          <a:xfrm>
            <a:off x="549418" y="2211288"/>
            <a:ext cx="12059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Saira SemiCondensed" panose="00000506000000000000" pitchFamily="2" charset="0"/>
              </a:rPr>
              <a:t>Software</a:t>
            </a:r>
            <a:r>
              <a:rPr lang="zh-CN" altLang="en-US" sz="2800" b="1" dirty="0">
                <a:latin typeface="Saira SemiCondensed" panose="00000506000000000000" pitchFamily="2" charset="0"/>
              </a:rPr>
              <a:t>：</a:t>
            </a:r>
            <a:r>
              <a:rPr lang="en-US" altLang="zh-CN" sz="2800" b="1" dirty="0">
                <a:latin typeface="Saira SemiCondensed" panose="00000506000000000000" pitchFamily="2" charset="0"/>
              </a:rPr>
              <a:t>(</a:t>
            </a:r>
            <a:r>
              <a:rPr lang="en-US" altLang="zh-CN" sz="2400" b="1" dirty="0"/>
              <a:t>Open-source deduplication system) </a:t>
            </a:r>
            <a:r>
              <a:rPr lang="en-US" altLang="zh-CN" sz="2800" b="1" dirty="0" err="1"/>
              <a:t>Destor</a:t>
            </a:r>
            <a:r>
              <a:rPr lang="en-US" altLang="zh-CN" sz="2800" b="1" dirty="0"/>
              <a:t> +  Ubuntu 16.04.7</a:t>
            </a:r>
            <a:endParaRPr lang="zh-CN" altLang="en-US" sz="2800" b="1" dirty="0"/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B92D6A23-48E6-46E5-9459-CE17DE96F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48" y="4589370"/>
            <a:ext cx="3309002" cy="132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065F38E4-82B8-4000-BDDB-3B9F3BDF8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05" y="3065610"/>
            <a:ext cx="613857" cy="7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查看源图像">
            <a:extLst>
              <a:ext uri="{FF2B5EF4-FFF2-40B4-BE49-F238E27FC236}">
                <a16:creationId xmlns:a16="http://schemas.microsoft.com/office/drawing/2014/main" id="{F7B60BF9-3421-4392-B159-6652DE2B8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75" y="3055360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7B3A34C-065D-4BBB-BD79-6073F3BDFAFC}"/>
              </a:ext>
            </a:extLst>
          </p:cNvPr>
          <p:cNvSpPr/>
          <p:nvPr/>
        </p:nvSpPr>
        <p:spPr>
          <a:xfrm>
            <a:off x="10351239" y="3306270"/>
            <a:ext cx="1518023" cy="3481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A5C0A4-E84D-4093-A5D6-A7EEFF57458B}"/>
              </a:ext>
            </a:extLst>
          </p:cNvPr>
          <p:cNvSpPr/>
          <p:nvPr/>
        </p:nvSpPr>
        <p:spPr>
          <a:xfrm>
            <a:off x="8701738" y="3312246"/>
            <a:ext cx="1518023" cy="3481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B807B7-FE2C-483B-BDCF-02D4BE022281}"/>
              </a:ext>
            </a:extLst>
          </p:cNvPr>
          <p:cNvSpPr/>
          <p:nvPr/>
        </p:nvSpPr>
        <p:spPr>
          <a:xfrm>
            <a:off x="7094071" y="3324197"/>
            <a:ext cx="1518023" cy="3481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44659A-6A71-4CBC-A9D2-5E498566CA5C}"/>
              </a:ext>
            </a:extLst>
          </p:cNvPr>
          <p:cNvSpPr/>
          <p:nvPr/>
        </p:nvSpPr>
        <p:spPr>
          <a:xfrm>
            <a:off x="7165791" y="5054355"/>
            <a:ext cx="358590" cy="3287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8608B1-370D-40FC-BC6F-4B9AE8EB549C}"/>
              </a:ext>
            </a:extLst>
          </p:cNvPr>
          <p:cNvSpPr/>
          <p:nvPr/>
        </p:nvSpPr>
        <p:spPr>
          <a:xfrm>
            <a:off x="7539680" y="5054355"/>
            <a:ext cx="358590" cy="328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66AB5-224F-4404-B8D7-750DE92B0830}"/>
              </a:ext>
            </a:extLst>
          </p:cNvPr>
          <p:cNvSpPr/>
          <p:nvPr/>
        </p:nvSpPr>
        <p:spPr>
          <a:xfrm>
            <a:off x="7919384" y="5056383"/>
            <a:ext cx="358590" cy="3287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A28F38-93B4-4F0E-B876-4591447F7FA2}"/>
              </a:ext>
            </a:extLst>
          </p:cNvPr>
          <p:cNvSpPr/>
          <p:nvPr/>
        </p:nvSpPr>
        <p:spPr>
          <a:xfrm>
            <a:off x="8295902" y="5056382"/>
            <a:ext cx="358590" cy="3287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40177A-4E87-48D1-816D-544BD28ABE52}"/>
              </a:ext>
            </a:extLst>
          </p:cNvPr>
          <p:cNvSpPr/>
          <p:nvPr/>
        </p:nvSpPr>
        <p:spPr>
          <a:xfrm>
            <a:off x="8721432" y="3320547"/>
            <a:ext cx="1518023" cy="3481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E77355E-7D53-4796-83C0-229502AD5A2C}"/>
              </a:ext>
            </a:extLst>
          </p:cNvPr>
          <p:cNvSpPr/>
          <p:nvPr/>
        </p:nvSpPr>
        <p:spPr>
          <a:xfrm>
            <a:off x="8736192" y="3325844"/>
            <a:ext cx="358590" cy="328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7E0AFB4-3DD5-4575-B282-D606F48170F7}"/>
              </a:ext>
            </a:extLst>
          </p:cNvPr>
          <p:cNvSpPr/>
          <p:nvPr/>
        </p:nvSpPr>
        <p:spPr>
          <a:xfrm>
            <a:off x="9112710" y="3329705"/>
            <a:ext cx="358590" cy="328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7993380-BC62-4D70-A7FD-768FD16BEB22}"/>
              </a:ext>
            </a:extLst>
          </p:cNvPr>
          <p:cNvSpPr/>
          <p:nvPr/>
        </p:nvSpPr>
        <p:spPr>
          <a:xfrm>
            <a:off x="9484651" y="3339038"/>
            <a:ext cx="358590" cy="3287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A62FB3B-F8B7-4290-8684-D3BD70D81818}"/>
              </a:ext>
            </a:extLst>
          </p:cNvPr>
          <p:cNvSpPr/>
          <p:nvPr/>
        </p:nvSpPr>
        <p:spPr>
          <a:xfrm>
            <a:off x="9858184" y="3324576"/>
            <a:ext cx="358590" cy="3287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B35D130-0F5B-455D-8DCE-00085BE9DF42}"/>
              </a:ext>
            </a:extLst>
          </p:cNvPr>
          <p:cNvSpPr/>
          <p:nvPr/>
        </p:nvSpPr>
        <p:spPr>
          <a:xfrm>
            <a:off x="10365997" y="3311060"/>
            <a:ext cx="1518023" cy="3481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5BD5262-FEAC-482F-908B-CA5E888F954F}"/>
              </a:ext>
            </a:extLst>
          </p:cNvPr>
          <p:cNvSpPr/>
          <p:nvPr/>
        </p:nvSpPr>
        <p:spPr>
          <a:xfrm>
            <a:off x="10385691" y="3319361"/>
            <a:ext cx="1518023" cy="3481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B10FBF0-F754-4A80-AA70-978C6A8486BC}"/>
              </a:ext>
            </a:extLst>
          </p:cNvPr>
          <p:cNvSpPr/>
          <p:nvPr/>
        </p:nvSpPr>
        <p:spPr>
          <a:xfrm>
            <a:off x="10400451" y="3324658"/>
            <a:ext cx="358590" cy="3287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B577B83-26F3-4ED9-A2EE-D0C974DF34DB}"/>
              </a:ext>
            </a:extLst>
          </p:cNvPr>
          <p:cNvSpPr/>
          <p:nvPr/>
        </p:nvSpPr>
        <p:spPr>
          <a:xfrm>
            <a:off x="10776969" y="3328519"/>
            <a:ext cx="358590" cy="3287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B8C740-5D8F-4844-A3A8-5C05ABFA03F5}"/>
              </a:ext>
            </a:extLst>
          </p:cNvPr>
          <p:cNvSpPr/>
          <p:nvPr/>
        </p:nvSpPr>
        <p:spPr>
          <a:xfrm>
            <a:off x="11148910" y="3337852"/>
            <a:ext cx="358590" cy="3287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8BFFD6C-7735-43E5-ABE5-6BA7A494F7D8}"/>
              </a:ext>
            </a:extLst>
          </p:cNvPr>
          <p:cNvSpPr/>
          <p:nvPr/>
        </p:nvSpPr>
        <p:spPr>
          <a:xfrm>
            <a:off x="11525430" y="3329550"/>
            <a:ext cx="358590" cy="3287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27E1A2-AAD3-4DFE-8614-221884B89E6D}"/>
              </a:ext>
            </a:extLst>
          </p:cNvPr>
          <p:cNvSpPr/>
          <p:nvPr/>
        </p:nvSpPr>
        <p:spPr>
          <a:xfrm>
            <a:off x="7195671" y="3854404"/>
            <a:ext cx="4673591" cy="34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9863B00-C1CE-4755-A025-226E39A0F64C}"/>
              </a:ext>
            </a:extLst>
          </p:cNvPr>
          <p:cNvSpPr/>
          <p:nvPr/>
        </p:nvSpPr>
        <p:spPr>
          <a:xfrm>
            <a:off x="6872936" y="2879353"/>
            <a:ext cx="5289003" cy="15745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CF051D-2173-4115-890F-A8D3035AEBAE}"/>
              </a:ext>
            </a:extLst>
          </p:cNvPr>
          <p:cNvSpPr txBox="1"/>
          <p:nvPr/>
        </p:nvSpPr>
        <p:spPr>
          <a:xfrm>
            <a:off x="9842257" y="2865730"/>
            <a:ext cx="2374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Segment Manager</a:t>
            </a:r>
            <a:endParaRPr lang="zh-CN" altLang="en-US" dirty="0"/>
          </a:p>
        </p:txBody>
      </p:sp>
      <p:pic>
        <p:nvPicPr>
          <p:cNvPr id="33" name="Picture 6" descr="查看源图像">
            <a:extLst>
              <a:ext uri="{FF2B5EF4-FFF2-40B4-BE49-F238E27FC236}">
                <a16:creationId xmlns:a16="http://schemas.microsoft.com/office/drawing/2014/main" id="{493D7417-F70D-4E01-827E-2E84A8E90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327" y="5849088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DBBE8534-C116-4EB4-9BD2-61CDFA0996FD}"/>
              </a:ext>
            </a:extLst>
          </p:cNvPr>
          <p:cNvSpPr txBox="1"/>
          <p:nvPr/>
        </p:nvSpPr>
        <p:spPr>
          <a:xfrm>
            <a:off x="2829065" y="2735854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Chunk_result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55DF456-C1D3-4267-8760-54B13E9419CF}"/>
              </a:ext>
            </a:extLst>
          </p:cNvPr>
          <p:cNvSpPr txBox="1"/>
          <p:nvPr/>
        </p:nvSpPr>
        <p:spPr>
          <a:xfrm>
            <a:off x="4403643" y="2757833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List_locations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C559091-CA5F-4C24-B0D6-21AA1245B415}"/>
              </a:ext>
            </a:extLst>
          </p:cNvPr>
          <p:cNvSpPr txBox="1"/>
          <p:nvPr/>
        </p:nvSpPr>
        <p:spPr>
          <a:xfrm>
            <a:off x="4004302" y="6571619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Tiny_result</a:t>
            </a:r>
            <a:endParaRPr lang="zh-CN" altLang="en-US" sz="1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480E24-AC98-47A7-BC22-C9E74DA394EC}"/>
              </a:ext>
            </a:extLst>
          </p:cNvPr>
          <p:cNvSpPr txBox="1"/>
          <p:nvPr/>
        </p:nvSpPr>
        <p:spPr>
          <a:xfrm>
            <a:off x="9663946" y="5145905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Read chunks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9" name="Picture 4" descr="查看源图像">
            <a:extLst>
              <a:ext uri="{FF2B5EF4-FFF2-40B4-BE49-F238E27FC236}">
                <a16:creationId xmlns:a16="http://schemas.microsoft.com/office/drawing/2014/main" id="{9A91F0DA-7CB8-4532-BEA1-E29F3C688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05" y="3065610"/>
            <a:ext cx="613857" cy="7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查看源图像">
            <a:extLst>
              <a:ext uri="{FF2B5EF4-FFF2-40B4-BE49-F238E27FC236}">
                <a16:creationId xmlns:a16="http://schemas.microsoft.com/office/drawing/2014/main" id="{592CE740-28F1-4F43-8729-72E69647C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75" y="3055360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E1668577-6BA4-4CD0-A753-58D775F31AE8}"/>
              </a:ext>
            </a:extLst>
          </p:cNvPr>
          <p:cNvSpPr txBox="1"/>
          <p:nvPr/>
        </p:nvSpPr>
        <p:spPr>
          <a:xfrm>
            <a:off x="2829065" y="2735854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Chunk_result</a:t>
            </a:r>
            <a:endParaRPr lang="zh-CN" altLang="en-US" sz="1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0891D1A-CCA1-42D1-93A1-400920DD352E}"/>
              </a:ext>
            </a:extLst>
          </p:cNvPr>
          <p:cNvSpPr txBox="1"/>
          <p:nvPr/>
        </p:nvSpPr>
        <p:spPr>
          <a:xfrm>
            <a:off x="4403643" y="2757833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List_locations</a:t>
            </a:r>
            <a:endParaRPr lang="zh-CN" altLang="en-US" sz="1400" b="1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74AFD3-8F2E-4C23-9E2E-D9A47719DA5C}"/>
              </a:ext>
            </a:extLst>
          </p:cNvPr>
          <p:cNvSpPr/>
          <p:nvPr/>
        </p:nvSpPr>
        <p:spPr>
          <a:xfrm>
            <a:off x="2319714" y="2689412"/>
            <a:ext cx="4142254" cy="1219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0CC5285-1637-47C3-AB6D-4B844C09A961}"/>
              </a:ext>
            </a:extLst>
          </p:cNvPr>
          <p:cNvSpPr txBox="1"/>
          <p:nvPr/>
        </p:nvSpPr>
        <p:spPr>
          <a:xfrm>
            <a:off x="5550059" y="3546627"/>
            <a:ext cx="100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pic>
        <p:nvPicPr>
          <p:cNvPr id="47" name="Picture 6" descr="查看源图像">
            <a:extLst>
              <a:ext uri="{FF2B5EF4-FFF2-40B4-BE49-F238E27FC236}">
                <a16:creationId xmlns:a16="http://schemas.microsoft.com/office/drawing/2014/main" id="{B257A4D5-189C-405D-A93D-5231E256D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327" y="5849088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0F8F554-8C1D-4115-932D-4DFD44EBD4A7}"/>
              </a:ext>
            </a:extLst>
          </p:cNvPr>
          <p:cNvSpPr txBox="1"/>
          <p:nvPr/>
        </p:nvSpPr>
        <p:spPr>
          <a:xfrm>
            <a:off x="4004302" y="6571619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Tiny_result</a:t>
            </a:r>
            <a:endParaRPr lang="zh-CN" altLang="en-US" sz="1400" b="1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E5AF2DF8-69D5-47F9-B35D-AA7A30FABC22}"/>
              </a:ext>
            </a:extLst>
          </p:cNvPr>
          <p:cNvSpPr/>
          <p:nvPr/>
        </p:nvSpPr>
        <p:spPr>
          <a:xfrm>
            <a:off x="3294499" y="5652896"/>
            <a:ext cx="2660791" cy="1219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3036B27-324A-478C-96AA-52EACB0B2742}"/>
              </a:ext>
            </a:extLst>
          </p:cNvPr>
          <p:cNvSpPr txBox="1"/>
          <p:nvPr/>
        </p:nvSpPr>
        <p:spPr>
          <a:xfrm>
            <a:off x="5385706" y="6550223"/>
            <a:ext cx="100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disk</a:t>
            </a:r>
            <a:endParaRPr lang="zh-CN" altLang="en-US" sz="1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8F697BB-3B45-474E-8E17-D478B36F7DCF}"/>
              </a:ext>
            </a:extLst>
          </p:cNvPr>
          <p:cNvSpPr txBox="1"/>
          <p:nvPr/>
        </p:nvSpPr>
        <p:spPr>
          <a:xfrm>
            <a:off x="7425549" y="4765445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Chunk queue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2769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7462826-46D3-45D0-A48A-174E0F00E023}"/>
              </a:ext>
            </a:extLst>
          </p:cNvPr>
          <p:cNvSpPr txBox="1"/>
          <p:nvPr/>
        </p:nvSpPr>
        <p:spPr>
          <a:xfrm>
            <a:off x="-146805" y="191041"/>
            <a:ext cx="5087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Implementation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0C181-4B1B-4D74-8C1A-3F09018855F4}"/>
              </a:ext>
            </a:extLst>
          </p:cNvPr>
          <p:cNvSpPr txBox="1"/>
          <p:nvPr/>
        </p:nvSpPr>
        <p:spPr>
          <a:xfrm>
            <a:off x="132049" y="1122018"/>
            <a:ext cx="3351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/>
              <a:t>Platform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0F52FB-0129-483D-B9E3-F12EC2395213}"/>
              </a:ext>
            </a:extLst>
          </p:cNvPr>
          <p:cNvSpPr txBox="1"/>
          <p:nvPr/>
        </p:nvSpPr>
        <p:spPr>
          <a:xfrm>
            <a:off x="448973" y="1645238"/>
            <a:ext cx="12059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Saira SemiCondensed" panose="00000506000000000000" pitchFamily="2" charset="0"/>
              </a:rPr>
              <a:t>Hardware</a:t>
            </a:r>
            <a:r>
              <a:rPr lang="zh-CN" altLang="en-US" sz="2800" b="1" dirty="0">
                <a:latin typeface="Saira SemiCondensed" panose="00000506000000000000" pitchFamily="2" charset="0"/>
              </a:rPr>
              <a:t>：</a:t>
            </a:r>
            <a:r>
              <a:rPr lang="en-US" altLang="zh-CN" sz="2800" b="1" dirty="0">
                <a:latin typeface="Saira SemiCondensed" panose="00000506000000000000" pitchFamily="2" charset="0"/>
              </a:rPr>
              <a:t>Xeon 4210 + 128GB DDR4 RAM + Dell R8DN1Y 1TB 2.5" SA TA HDD</a:t>
            </a:r>
            <a:endParaRPr lang="zh-CN" altLang="en-US" sz="2800" b="1" dirty="0">
              <a:latin typeface="Saira SemiCondensed" panose="0000050600000000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0E6668-D374-497F-889B-DD86373DB458}"/>
              </a:ext>
            </a:extLst>
          </p:cNvPr>
          <p:cNvSpPr txBox="1"/>
          <p:nvPr/>
        </p:nvSpPr>
        <p:spPr>
          <a:xfrm>
            <a:off x="549418" y="2211288"/>
            <a:ext cx="12059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Saira SemiCondensed" panose="00000506000000000000" pitchFamily="2" charset="0"/>
              </a:rPr>
              <a:t>Software</a:t>
            </a:r>
            <a:r>
              <a:rPr lang="zh-CN" altLang="en-US" sz="2800" b="1" dirty="0">
                <a:latin typeface="Saira SemiCondensed" panose="00000506000000000000" pitchFamily="2" charset="0"/>
              </a:rPr>
              <a:t>：</a:t>
            </a:r>
            <a:r>
              <a:rPr lang="en-US" altLang="zh-CN" sz="2800" b="1" dirty="0">
                <a:latin typeface="Saira SemiCondensed" panose="00000506000000000000" pitchFamily="2" charset="0"/>
              </a:rPr>
              <a:t>(</a:t>
            </a:r>
            <a:r>
              <a:rPr lang="en-US" altLang="zh-CN" sz="2400" b="1" dirty="0"/>
              <a:t>Open-source deduplication system) </a:t>
            </a:r>
            <a:r>
              <a:rPr lang="en-US" altLang="zh-CN" sz="2800" b="1" dirty="0" err="1"/>
              <a:t>Destor</a:t>
            </a:r>
            <a:r>
              <a:rPr lang="en-US" altLang="zh-CN" sz="2800" b="1" dirty="0"/>
              <a:t> +  Ubuntu 16.04.7</a:t>
            </a:r>
            <a:endParaRPr lang="zh-CN" altLang="en-US" sz="2800" b="1" dirty="0"/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B92D6A23-48E6-46E5-9459-CE17DE96F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48" y="4589370"/>
            <a:ext cx="3309002" cy="132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065F38E4-82B8-4000-BDDB-3B9F3BDF8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05" y="3065610"/>
            <a:ext cx="613857" cy="7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查看源图像">
            <a:extLst>
              <a:ext uri="{FF2B5EF4-FFF2-40B4-BE49-F238E27FC236}">
                <a16:creationId xmlns:a16="http://schemas.microsoft.com/office/drawing/2014/main" id="{F7B60BF9-3421-4392-B159-6652DE2B8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75" y="3055360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7B3A34C-065D-4BBB-BD79-6073F3BDFAFC}"/>
              </a:ext>
            </a:extLst>
          </p:cNvPr>
          <p:cNvSpPr/>
          <p:nvPr/>
        </p:nvSpPr>
        <p:spPr>
          <a:xfrm>
            <a:off x="10351239" y="3306270"/>
            <a:ext cx="1518023" cy="3481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A5C0A4-E84D-4093-A5D6-A7EEFF57458B}"/>
              </a:ext>
            </a:extLst>
          </p:cNvPr>
          <p:cNvSpPr/>
          <p:nvPr/>
        </p:nvSpPr>
        <p:spPr>
          <a:xfrm>
            <a:off x="8701738" y="3312246"/>
            <a:ext cx="1518023" cy="3481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B807B7-FE2C-483B-BDCF-02D4BE022281}"/>
              </a:ext>
            </a:extLst>
          </p:cNvPr>
          <p:cNvSpPr/>
          <p:nvPr/>
        </p:nvSpPr>
        <p:spPr>
          <a:xfrm>
            <a:off x="7094071" y="3324197"/>
            <a:ext cx="1518023" cy="3481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44659A-6A71-4CBC-A9D2-5E498566CA5C}"/>
              </a:ext>
            </a:extLst>
          </p:cNvPr>
          <p:cNvSpPr/>
          <p:nvPr/>
        </p:nvSpPr>
        <p:spPr>
          <a:xfrm>
            <a:off x="6657785" y="5430873"/>
            <a:ext cx="358590" cy="3287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8608B1-370D-40FC-BC6F-4B9AE8EB549C}"/>
              </a:ext>
            </a:extLst>
          </p:cNvPr>
          <p:cNvSpPr/>
          <p:nvPr/>
        </p:nvSpPr>
        <p:spPr>
          <a:xfrm>
            <a:off x="7165362" y="5050406"/>
            <a:ext cx="358590" cy="328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66AB5-224F-4404-B8D7-750DE92B0830}"/>
              </a:ext>
            </a:extLst>
          </p:cNvPr>
          <p:cNvSpPr/>
          <p:nvPr/>
        </p:nvSpPr>
        <p:spPr>
          <a:xfrm>
            <a:off x="7546669" y="5053709"/>
            <a:ext cx="358590" cy="3287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A28F38-93B4-4F0E-B876-4591447F7FA2}"/>
              </a:ext>
            </a:extLst>
          </p:cNvPr>
          <p:cNvSpPr/>
          <p:nvPr/>
        </p:nvSpPr>
        <p:spPr>
          <a:xfrm>
            <a:off x="7930983" y="5047704"/>
            <a:ext cx="358590" cy="3287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40177A-4E87-48D1-816D-544BD28ABE52}"/>
              </a:ext>
            </a:extLst>
          </p:cNvPr>
          <p:cNvSpPr/>
          <p:nvPr/>
        </p:nvSpPr>
        <p:spPr>
          <a:xfrm>
            <a:off x="8721432" y="3320547"/>
            <a:ext cx="1518023" cy="3481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E77355E-7D53-4796-83C0-229502AD5A2C}"/>
              </a:ext>
            </a:extLst>
          </p:cNvPr>
          <p:cNvSpPr/>
          <p:nvPr/>
        </p:nvSpPr>
        <p:spPr>
          <a:xfrm>
            <a:off x="8736192" y="3325844"/>
            <a:ext cx="358590" cy="328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7E0AFB4-3DD5-4575-B282-D606F48170F7}"/>
              </a:ext>
            </a:extLst>
          </p:cNvPr>
          <p:cNvSpPr/>
          <p:nvPr/>
        </p:nvSpPr>
        <p:spPr>
          <a:xfrm>
            <a:off x="9112710" y="3329705"/>
            <a:ext cx="358590" cy="328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7993380-BC62-4D70-A7FD-768FD16BEB22}"/>
              </a:ext>
            </a:extLst>
          </p:cNvPr>
          <p:cNvSpPr/>
          <p:nvPr/>
        </p:nvSpPr>
        <p:spPr>
          <a:xfrm>
            <a:off x="9484651" y="3339038"/>
            <a:ext cx="358590" cy="3287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A62FB3B-F8B7-4290-8684-D3BD70D81818}"/>
              </a:ext>
            </a:extLst>
          </p:cNvPr>
          <p:cNvSpPr/>
          <p:nvPr/>
        </p:nvSpPr>
        <p:spPr>
          <a:xfrm>
            <a:off x="9858184" y="3324576"/>
            <a:ext cx="358590" cy="3287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B35D130-0F5B-455D-8DCE-00085BE9DF42}"/>
              </a:ext>
            </a:extLst>
          </p:cNvPr>
          <p:cNvSpPr/>
          <p:nvPr/>
        </p:nvSpPr>
        <p:spPr>
          <a:xfrm>
            <a:off x="10365997" y="3311060"/>
            <a:ext cx="1518023" cy="3481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5BD5262-FEAC-482F-908B-CA5E888F954F}"/>
              </a:ext>
            </a:extLst>
          </p:cNvPr>
          <p:cNvSpPr/>
          <p:nvPr/>
        </p:nvSpPr>
        <p:spPr>
          <a:xfrm>
            <a:off x="10385691" y="3319361"/>
            <a:ext cx="1518023" cy="3481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B10FBF0-F754-4A80-AA70-978C6A8486BC}"/>
              </a:ext>
            </a:extLst>
          </p:cNvPr>
          <p:cNvSpPr/>
          <p:nvPr/>
        </p:nvSpPr>
        <p:spPr>
          <a:xfrm>
            <a:off x="10400451" y="3324658"/>
            <a:ext cx="358590" cy="3287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B577B83-26F3-4ED9-A2EE-D0C974DF34DB}"/>
              </a:ext>
            </a:extLst>
          </p:cNvPr>
          <p:cNvSpPr/>
          <p:nvPr/>
        </p:nvSpPr>
        <p:spPr>
          <a:xfrm>
            <a:off x="10776969" y="3328519"/>
            <a:ext cx="358590" cy="3287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B8C740-5D8F-4844-A3A8-5C05ABFA03F5}"/>
              </a:ext>
            </a:extLst>
          </p:cNvPr>
          <p:cNvSpPr/>
          <p:nvPr/>
        </p:nvSpPr>
        <p:spPr>
          <a:xfrm>
            <a:off x="11148910" y="3337852"/>
            <a:ext cx="358590" cy="3287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8BFFD6C-7735-43E5-ABE5-6BA7A494F7D8}"/>
              </a:ext>
            </a:extLst>
          </p:cNvPr>
          <p:cNvSpPr/>
          <p:nvPr/>
        </p:nvSpPr>
        <p:spPr>
          <a:xfrm>
            <a:off x="11525430" y="3329550"/>
            <a:ext cx="358590" cy="3287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27E1A2-AAD3-4DFE-8614-221884B89E6D}"/>
              </a:ext>
            </a:extLst>
          </p:cNvPr>
          <p:cNvSpPr/>
          <p:nvPr/>
        </p:nvSpPr>
        <p:spPr>
          <a:xfrm>
            <a:off x="7195671" y="3854404"/>
            <a:ext cx="4673591" cy="348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9863B00-C1CE-4755-A025-226E39A0F64C}"/>
              </a:ext>
            </a:extLst>
          </p:cNvPr>
          <p:cNvSpPr/>
          <p:nvPr/>
        </p:nvSpPr>
        <p:spPr>
          <a:xfrm>
            <a:off x="6872936" y="2879353"/>
            <a:ext cx="5289003" cy="15745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CF051D-2173-4115-890F-A8D3035AEBAE}"/>
              </a:ext>
            </a:extLst>
          </p:cNvPr>
          <p:cNvSpPr txBox="1"/>
          <p:nvPr/>
        </p:nvSpPr>
        <p:spPr>
          <a:xfrm>
            <a:off x="9842257" y="2865730"/>
            <a:ext cx="2374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Segment Manager</a:t>
            </a:r>
            <a:endParaRPr lang="zh-CN" altLang="en-US" dirty="0"/>
          </a:p>
        </p:txBody>
      </p:sp>
      <p:pic>
        <p:nvPicPr>
          <p:cNvPr id="33" name="Picture 6" descr="查看源图像">
            <a:extLst>
              <a:ext uri="{FF2B5EF4-FFF2-40B4-BE49-F238E27FC236}">
                <a16:creationId xmlns:a16="http://schemas.microsoft.com/office/drawing/2014/main" id="{493D7417-F70D-4E01-827E-2E84A8E90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327" y="5849088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6F4E2DF-9466-4F55-978B-AA990F9B2E2E}"/>
              </a:ext>
            </a:extLst>
          </p:cNvPr>
          <p:cNvCxnSpPr>
            <a:cxnSpLocks/>
            <a:endCxn id="1030" idx="2"/>
          </p:cNvCxnSpPr>
          <p:nvPr/>
        </p:nvCxnSpPr>
        <p:spPr>
          <a:xfrm rot="16200000" flipV="1">
            <a:off x="4871525" y="3832318"/>
            <a:ext cx="1772549" cy="164319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D22056A3-71D9-4B1E-A652-165310904A2D}"/>
              </a:ext>
            </a:extLst>
          </p:cNvPr>
          <p:cNvCxnSpPr>
            <a:cxnSpLocks/>
            <a:endCxn id="1028" idx="2"/>
          </p:cNvCxnSpPr>
          <p:nvPr/>
        </p:nvCxnSpPr>
        <p:spPr>
          <a:xfrm rot="10800000">
            <a:off x="3429935" y="3777890"/>
            <a:ext cx="3149459" cy="17503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98E750F8-CD6F-4B26-BF36-0EE9D01067BE}"/>
              </a:ext>
            </a:extLst>
          </p:cNvPr>
          <p:cNvCxnSpPr>
            <a:endCxn id="33" idx="0"/>
          </p:cNvCxnSpPr>
          <p:nvPr/>
        </p:nvCxnSpPr>
        <p:spPr>
          <a:xfrm rot="10800000" flipV="1">
            <a:off x="4553255" y="5528236"/>
            <a:ext cx="2026138" cy="3208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BBE8534-C116-4EB4-9BD2-61CDFA0996FD}"/>
              </a:ext>
            </a:extLst>
          </p:cNvPr>
          <p:cNvSpPr txBox="1"/>
          <p:nvPr/>
        </p:nvSpPr>
        <p:spPr>
          <a:xfrm>
            <a:off x="2829065" y="2735854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Chunk_result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55DF456-C1D3-4267-8760-54B13E9419CF}"/>
              </a:ext>
            </a:extLst>
          </p:cNvPr>
          <p:cNvSpPr txBox="1"/>
          <p:nvPr/>
        </p:nvSpPr>
        <p:spPr>
          <a:xfrm>
            <a:off x="4403643" y="2757833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List_locations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C559091-CA5F-4C24-B0D6-21AA1245B415}"/>
              </a:ext>
            </a:extLst>
          </p:cNvPr>
          <p:cNvSpPr txBox="1"/>
          <p:nvPr/>
        </p:nvSpPr>
        <p:spPr>
          <a:xfrm>
            <a:off x="4004302" y="6571619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Tiny_result</a:t>
            </a:r>
            <a:endParaRPr lang="zh-CN" altLang="en-US" sz="14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E816C4C-5385-49E1-A538-6F26BA515A7E}"/>
              </a:ext>
            </a:extLst>
          </p:cNvPr>
          <p:cNvSpPr txBox="1"/>
          <p:nvPr/>
        </p:nvSpPr>
        <p:spPr>
          <a:xfrm>
            <a:off x="7094071" y="5595255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Search chunks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0" name="Picture 4" descr="查看源图像">
            <a:extLst>
              <a:ext uri="{FF2B5EF4-FFF2-40B4-BE49-F238E27FC236}">
                <a16:creationId xmlns:a16="http://schemas.microsoft.com/office/drawing/2014/main" id="{09716E8F-BC44-4BA3-B738-B05060052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05" y="3065610"/>
            <a:ext cx="613857" cy="7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查看源图像">
            <a:extLst>
              <a:ext uri="{FF2B5EF4-FFF2-40B4-BE49-F238E27FC236}">
                <a16:creationId xmlns:a16="http://schemas.microsoft.com/office/drawing/2014/main" id="{9E41D897-8C09-4F06-AFEC-CD2A2553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75" y="3055360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191D4F2C-4246-4467-B148-B5B3D419F33B}"/>
              </a:ext>
            </a:extLst>
          </p:cNvPr>
          <p:cNvSpPr txBox="1"/>
          <p:nvPr/>
        </p:nvSpPr>
        <p:spPr>
          <a:xfrm>
            <a:off x="2829065" y="2735854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Chunk_result</a:t>
            </a:r>
            <a:endParaRPr lang="zh-CN" altLang="en-US" sz="1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3557C53-5C80-4339-8734-AE0DF9AFE523}"/>
              </a:ext>
            </a:extLst>
          </p:cNvPr>
          <p:cNvSpPr txBox="1"/>
          <p:nvPr/>
        </p:nvSpPr>
        <p:spPr>
          <a:xfrm>
            <a:off x="4403643" y="2757833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List_locations</a:t>
            </a:r>
            <a:endParaRPr lang="zh-CN" altLang="en-US" sz="1400" b="1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3D949EF-5B98-464C-84EF-A90217704C74}"/>
              </a:ext>
            </a:extLst>
          </p:cNvPr>
          <p:cNvSpPr/>
          <p:nvPr/>
        </p:nvSpPr>
        <p:spPr>
          <a:xfrm>
            <a:off x="2319714" y="2689412"/>
            <a:ext cx="4142254" cy="1219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A8873CF-AD25-4B08-8A31-5B23462E503B}"/>
              </a:ext>
            </a:extLst>
          </p:cNvPr>
          <p:cNvSpPr txBox="1"/>
          <p:nvPr/>
        </p:nvSpPr>
        <p:spPr>
          <a:xfrm>
            <a:off x="5550059" y="3546627"/>
            <a:ext cx="100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pic>
        <p:nvPicPr>
          <p:cNvPr id="48" name="Picture 6" descr="查看源图像">
            <a:extLst>
              <a:ext uri="{FF2B5EF4-FFF2-40B4-BE49-F238E27FC236}">
                <a16:creationId xmlns:a16="http://schemas.microsoft.com/office/drawing/2014/main" id="{FFDAA977-4A6D-4794-BD7E-7A50147D9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327" y="5849088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8C48F9E4-E683-4A73-8A49-A2ADAA290CA8}"/>
              </a:ext>
            </a:extLst>
          </p:cNvPr>
          <p:cNvCxnSpPr>
            <a:endCxn id="48" idx="0"/>
          </p:cNvCxnSpPr>
          <p:nvPr/>
        </p:nvCxnSpPr>
        <p:spPr>
          <a:xfrm rot="10800000" flipV="1">
            <a:off x="4553255" y="5528236"/>
            <a:ext cx="2026138" cy="3208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F609520-A3DB-4EF4-9FE5-E6238E6FFA3F}"/>
              </a:ext>
            </a:extLst>
          </p:cNvPr>
          <p:cNvSpPr txBox="1"/>
          <p:nvPr/>
        </p:nvSpPr>
        <p:spPr>
          <a:xfrm>
            <a:off x="4004302" y="6571619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Tiny_result</a:t>
            </a:r>
            <a:endParaRPr lang="zh-CN" altLang="en-US" sz="1400" b="1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3C2B7EC-41FE-427A-B5B4-707E8E9A059A}"/>
              </a:ext>
            </a:extLst>
          </p:cNvPr>
          <p:cNvSpPr/>
          <p:nvPr/>
        </p:nvSpPr>
        <p:spPr>
          <a:xfrm>
            <a:off x="3294499" y="5652896"/>
            <a:ext cx="2660791" cy="1219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CA84AAD-3C4A-4E03-A574-A619EFA637B3}"/>
              </a:ext>
            </a:extLst>
          </p:cNvPr>
          <p:cNvSpPr txBox="1"/>
          <p:nvPr/>
        </p:nvSpPr>
        <p:spPr>
          <a:xfrm>
            <a:off x="5385706" y="6550223"/>
            <a:ext cx="100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disk</a:t>
            </a:r>
            <a:endParaRPr lang="zh-CN" altLang="en-US" sz="14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A34401B-A936-4EE6-8910-FA4367972842}"/>
              </a:ext>
            </a:extLst>
          </p:cNvPr>
          <p:cNvSpPr txBox="1"/>
          <p:nvPr/>
        </p:nvSpPr>
        <p:spPr>
          <a:xfrm>
            <a:off x="7425549" y="4765445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Chunk queue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8376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7462826-46D3-45D0-A48A-174E0F00E023}"/>
              </a:ext>
            </a:extLst>
          </p:cNvPr>
          <p:cNvSpPr txBox="1"/>
          <p:nvPr/>
        </p:nvSpPr>
        <p:spPr>
          <a:xfrm>
            <a:off x="-146805" y="191041"/>
            <a:ext cx="5087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Implementation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0C181-4B1B-4D74-8C1A-3F09018855F4}"/>
              </a:ext>
            </a:extLst>
          </p:cNvPr>
          <p:cNvSpPr txBox="1"/>
          <p:nvPr/>
        </p:nvSpPr>
        <p:spPr>
          <a:xfrm>
            <a:off x="132049" y="1122018"/>
            <a:ext cx="3351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/>
              <a:t>Platform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0F52FB-0129-483D-B9E3-F12EC2395213}"/>
              </a:ext>
            </a:extLst>
          </p:cNvPr>
          <p:cNvSpPr txBox="1"/>
          <p:nvPr/>
        </p:nvSpPr>
        <p:spPr>
          <a:xfrm>
            <a:off x="448973" y="1645238"/>
            <a:ext cx="12059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Saira SemiCondensed" panose="00000506000000000000" pitchFamily="2" charset="0"/>
              </a:rPr>
              <a:t>Hardware</a:t>
            </a:r>
            <a:r>
              <a:rPr lang="zh-CN" altLang="en-US" sz="2800" b="1" dirty="0">
                <a:latin typeface="Saira SemiCondensed" panose="00000506000000000000" pitchFamily="2" charset="0"/>
              </a:rPr>
              <a:t>：</a:t>
            </a:r>
            <a:r>
              <a:rPr lang="en-US" altLang="zh-CN" sz="2800" b="1" dirty="0">
                <a:latin typeface="Saira SemiCondensed" panose="00000506000000000000" pitchFamily="2" charset="0"/>
              </a:rPr>
              <a:t>Xeon 4210 + 128GB DDR4 RAM + Dell R8DN1Y 1TB 2.5" SA TA HDD</a:t>
            </a:r>
            <a:endParaRPr lang="zh-CN" altLang="en-US" sz="2800" b="1" dirty="0">
              <a:latin typeface="Saira SemiCondensed" panose="0000050600000000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0E6668-D374-497F-889B-DD86373DB458}"/>
              </a:ext>
            </a:extLst>
          </p:cNvPr>
          <p:cNvSpPr txBox="1"/>
          <p:nvPr/>
        </p:nvSpPr>
        <p:spPr>
          <a:xfrm>
            <a:off x="549418" y="2211288"/>
            <a:ext cx="12059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Saira SemiCondensed" panose="00000506000000000000" pitchFamily="2" charset="0"/>
              </a:rPr>
              <a:t>Software</a:t>
            </a:r>
            <a:r>
              <a:rPr lang="zh-CN" altLang="en-US" sz="2800" b="1" dirty="0">
                <a:latin typeface="Saira SemiCondensed" panose="00000506000000000000" pitchFamily="2" charset="0"/>
              </a:rPr>
              <a:t>：</a:t>
            </a:r>
            <a:r>
              <a:rPr lang="en-US" altLang="zh-CN" sz="2800" b="1" dirty="0">
                <a:latin typeface="Saira SemiCondensed" panose="00000506000000000000" pitchFamily="2" charset="0"/>
              </a:rPr>
              <a:t>(</a:t>
            </a:r>
            <a:r>
              <a:rPr lang="en-US" altLang="zh-CN" sz="2400" b="1" dirty="0"/>
              <a:t>Open-source deduplication system) </a:t>
            </a:r>
            <a:r>
              <a:rPr lang="en-US" altLang="zh-CN" sz="2800" b="1" dirty="0" err="1"/>
              <a:t>Destor</a:t>
            </a:r>
            <a:r>
              <a:rPr lang="en-US" altLang="zh-CN" sz="2800" b="1" dirty="0"/>
              <a:t> +  Ubuntu 16.04.7</a:t>
            </a:r>
            <a:endParaRPr lang="zh-CN" altLang="en-US" sz="2800" b="1" dirty="0"/>
          </a:p>
        </p:txBody>
      </p:sp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065F38E4-82B8-4000-BDDB-3B9F3BDF8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05" y="3065610"/>
            <a:ext cx="613857" cy="7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查看源图像">
            <a:extLst>
              <a:ext uri="{FF2B5EF4-FFF2-40B4-BE49-F238E27FC236}">
                <a16:creationId xmlns:a16="http://schemas.microsoft.com/office/drawing/2014/main" id="{F7B60BF9-3421-4392-B159-6652DE2B8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75" y="3055360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查看源图像">
            <a:extLst>
              <a:ext uri="{FF2B5EF4-FFF2-40B4-BE49-F238E27FC236}">
                <a16:creationId xmlns:a16="http://schemas.microsoft.com/office/drawing/2014/main" id="{493D7417-F70D-4E01-827E-2E84A8E90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327" y="5849088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DBBE8534-C116-4EB4-9BD2-61CDFA0996FD}"/>
              </a:ext>
            </a:extLst>
          </p:cNvPr>
          <p:cNvSpPr txBox="1"/>
          <p:nvPr/>
        </p:nvSpPr>
        <p:spPr>
          <a:xfrm>
            <a:off x="2829065" y="2735854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Chunk_result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55DF456-C1D3-4267-8760-54B13E9419CF}"/>
              </a:ext>
            </a:extLst>
          </p:cNvPr>
          <p:cNvSpPr txBox="1"/>
          <p:nvPr/>
        </p:nvSpPr>
        <p:spPr>
          <a:xfrm>
            <a:off x="4403643" y="2757833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List_locations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C559091-CA5F-4C24-B0D6-21AA1245B415}"/>
              </a:ext>
            </a:extLst>
          </p:cNvPr>
          <p:cNvSpPr txBox="1"/>
          <p:nvPr/>
        </p:nvSpPr>
        <p:spPr>
          <a:xfrm>
            <a:off x="4004302" y="6571619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Tiny_result</a:t>
            </a:r>
            <a:endParaRPr lang="zh-CN" altLang="en-US" sz="1400" b="1" dirty="0"/>
          </a:p>
        </p:txBody>
      </p:sp>
      <p:pic>
        <p:nvPicPr>
          <p:cNvPr id="40" name="Picture 4" descr="查看源图像">
            <a:extLst>
              <a:ext uri="{FF2B5EF4-FFF2-40B4-BE49-F238E27FC236}">
                <a16:creationId xmlns:a16="http://schemas.microsoft.com/office/drawing/2014/main" id="{09716E8F-BC44-4BA3-B738-B05060052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05" y="3065610"/>
            <a:ext cx="613857" cy="7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查看源图像">
            <a:extLst>
              <a:ext uri="{FF2B5EF4-FFF2-40B4-BE49-F238E27FC236}">
                <a16:creationId xmlns:a16="http://schemas.microsoft.com/office/drawing/2014/main" id="{9E41D897-8C09-4F06-AFEC-CD2A2553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75" y="3055360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191D4F2C-4246-4467-B148-B5B3D419F33B}"/>
              </a:ext>
            </a:extLst>
          </p:cNvPr>
          <p:cNvSpPr txBox="1"/>
          <p:nvPr/>
        </p:nvSpPr>
        <p:spPr>
          <a:xfrm>
            <a:off x="2829065" y="2735854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Chunk_result</a:t>
            </a:r>
            <a:endParaRPr lang="zh-CN" altLang="en-US" sz="1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3557C53-5C80-4339-8734-AE0DF9AFE523}"/>
              </a:ext>
            </a:extLst>
          </p:cNvPr>
          <p:cNvSpPr txBox="1"/>
          <p:nvPr/>
        </p:nvSpPr>
        <p:spPr>
          <a:xfrm>
            <a:off x="4403643" y="2757833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List_locations</a:t>
            </a:r>
            <a:endParaRPr lang="zh-CN" altLang="en-US" sz="1400" b="1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3D949EF-5B98-464C-84EF-A90217704C74}"/>
              </a:ext>
            </a:extLst>
          </p:cNvPr>
          <p:cNvSpPr/>
          <p:nvPr/>
        </p:nvSpPr>
        <p:spPr>
          <a:xfrm>
            <a:off x="2319714" y="2689412"/>
            <a:ext cx="4142254" cy="1219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A8873CF-AD25-4B08-8A31-5B23462E503B}"/>
              </a:ext>
            </a:extLst>
          </p:cNvPr>
          <p:cNvSpPr txBox="1"/>
          <p:nvPr/>
        </p:nvSpPr>
        <p:spPr>
          <a:xfrm>
            <a:off x="5550059" y="3546627"/>
            <a:ext cx="100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pic>
        <p:nvPicPr>
          <p:cNvPr id="48" name="Picture 6" descr="查看源图像">
            <a:extLst>
              <a:ext uri="{FF2B5EF4-FFF2-40B4-BE49-F238E27FC236}">
                <a16:creationId xmlns:a16="http://schemas.microsoft.com/office/drawing/2014/main" id="{FFDAA977-4A6D-4794-BD7E-7A50147D9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327" y="5849088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2F609520-A3DB-4EF4-9FE5-E6238E6FFA3F}"/>
              </a:ext>
            </a:extLst>
          </p:cNvPr>
          <p:cNvSpPr txBox="1"/>
          <p:nvPr/>
        </p:nvSpPr>
        <p:spPr>
          <a:xfrm>
            <a:off x="4004302" y="6571619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Tiny_result</a:t>
            </a:r>
            <a:endParaRPr lang="zh-CN" altLang="en-US" sz="1400" b="1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3C2B7EC-41FE-427A-B5B4-707E8E9A059A}"/>
              </a:ext>
            </a:extLst>
          </p:cNvPr>
          <p:cNvSpPr/>
          <p:nvPr/>
        </p:nvSpPr>
        <p:spPr>
          <a:xfrm>
            <a:off x="3294499" y="5652896"/>
            <a:ext cx="2660791" cy="1219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CA84AAD-3C4A-4E03-A574-A619EFA637B3}"/>
              </a:ext>
            </a:extLst>
          </p:cNvPr>
          <p:cNvSpPr txBox="1"/>
          <p:nvPr/>
        </p:nvSpPr>
        <p:spPr>
          <a:xfrm>
            <a:off x="5385706" y="6550223"/>
            <a:ext cx="100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disk</a:t>
            </a:r>
            <a:endParaRPr lang="zh-CN" altLang="en-US" sz="1400" b="1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D221DE8-043F-450E-A8FC-A738B51CFD6A}"/>
              </a:ext>
            </a:extLst>
          </p:cNvPr>
          <p:cNvSpPr/>
          <p:nvPr/>
        </p:nvSpPr>
        <p:spPr>
          <a:xfrm>
            <a:off x="6872937" y="2879353"/>
            <a:ext cx="5121840" cy="174045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C927B99-CBD2-4788-A47D-053919EDE1C6}"/>
              </a:ext>
            </a:extLst>
          </p:cNvPr>
          <p:cNvSpPr txBox="1"/>
          <p:nvPr/>
        </p:nvSpPr>
        <p:spPr>
          <a:xfrm>
            <a:off x="9842257" y="2865730"/>
            <a:ext cx="2374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File Manager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AAD97C-029A-4BC4-88DF-97D451D63C94}"/>
              </a:ext>
            </a:extLst>
          </p:cNvPr>
          <p:cNvSpPr/>
          <p:nvPr/>
        </p:nvSpPr>
        <p:spPr>
          <a:xfrm>
            <a:off x="8520313" y="3043312"/>
            <a:ext cx="817038" cy="42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Backup</a:t>
            </a:r>
          </a:p>
          <a:p>
            <a:pPr algn="ctr"/>
            <a:r>
              <a:rPr lang="en-US" altLang="zh-CN" sz="1200" dirty="0"/>
              <a:t>Group1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8216C3C-84C7-4281-B1D7-17B6DBE35DE5}"/>
              </a:ext>
            </a:extLst>
          </p:cNvPr>
          <p:cNvSpPr/>
          <p:nvPr/>
        </p:nvSpPr>
        <p:spPr>
          <a:xfrm>
            <a:off x="7599768" y="3654730"/>
            <a:ext cx="799604" cy="328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Backup1</a:t>
            </a:r>
            <a:endParaRPr lang="zh-CN" altLang="en-US" sz="1200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41F50F5-DB6C-4054-B9C3-0E5750EE4C91}"/>
              </a:ext>
            </a:extLst>
          </p:cNvPr>
          <p:cNvSpPr/>
          <p:nvPr/>
        </p:nvSpPr>
        <p:spPr>
          <a:xfrm>
            <a:off x="7314218" y="4222137"/>
            <a:ext cx="358590" cy="3287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21A8EB1-A5BF-4462-ACD9-152095F63A12}"/>
              </a:ext>
            </a:extLst>
          </p:cNvPr>
          <p:cNvSpPr/>
          <p:nvPr/>
        </p:nvSpPr>
        <p:spPr>
          <a:xfrm>
            <a:off x="9382581" y="3654730"/>
            <a:ext cx="799604" cy="328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Backup2</a:t>
            </a:r>
            <a:endParaRPr lang="zh-CN" altLang="en-US" sz="120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8B146BF-A4BE-4981-BCB3-24BF371D2872}"/>
              </a:ext>
            </a:extLst>
          </p:cNvPr>
          <p:cNvSpPr/>
          <p:nvPr/>
        </p:nvSpPr>
        <p:spPr>
          <a:xfrm>
            <a:off x="7904481" y="4222137"/>
            <a:ext cx="358590" cy="3287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F8A4F54-6B8F-44E6-8DAB-24FC6F0C5B29}"/>
              </a:ext>
            </a:extLst>
          </p:cNvPr>
          <p:cNvSpPr/>
          <p:nvPr/>
        </p:nvSpPr>
        <p:spPr>
          <a:xfrm>
            <a:off x="8488768" y="4220635"/>
            <a:ext cx="358590" cy="32876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304C2AC-672B-42E9-B95E-7B1EBD3B44B1}"/>
              </a:ext>
            </a:extLst>
          </p:cNvPr>
          <p:cNvSpPr/>
          <p:nvPr/>
        </p:nvSpPr>
        <p:spPr>
          <a:xfrm>
            <a:off x="9109345" y="4220634"/>
            <a:ext cx="358590" cy="3287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7754E67-697E-4032-BB8A-ABBD69B1299B}"/>
              </a:ext>
            </a:extLst>
          </p:cNvPr>
          <p:cNvSpPr/>
          <p:nvPr/>
        </p:nvSpPr>
        <p:spPr>
          <a:xfrm>
            <a:off x="9699608" y="4220633"/>
            <a:ext cx="358590" cy="32876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AE6D85B-C0B0-4ED5-ACA7-5AF53D1A4D44}"/>
              </a:ext>
            </a:extLst>
          </p:cNvPr>
          <p:cNvSpPr/>
          <p:nvPr/>
        </p:nvSpPr>
        <p:spPr>
          <a:xfrm>
            <a:off x="10300845" y="4214657"/>
            <a:ext cx="358590" cy="328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4BF210B-9A39-439E-BB14-C12050560A94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 flipH="1">
            <a:off x="7999570" y="3470579"/>
            <a:ext cx="929262" cy="18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>
            <a:extLst>
              <a:ext uri="{FF2B5EF4-FFF2-40B4-BE49-F238E27FC236}">
                <a16:creationId xmlns:a16="http://schemas.microsoft.com/office/drawing/2014/main" id="{28D46CE3-EF1A-4097-AF58-3334445C9C34}"/>
              </a:ext>
            </a:extLst>
          </p:cNvPr>
          <p:cNvCxnSpPr>
            <a:stCxn id="14" idx="2"/>
            <a:endCxn id="58" idx="0"/>
          </p:cNvCxnSpPr>
          <p:nvPr/>
        </p:nvCxnSpPr>
        <p:spPr>
          <a:xfrm>
            <a:off x="8928832" y="3470579"/>
            <a:ext cx="853551" cy="18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箭头连接符 1026">
            <a:extLst>
              <a:ext uri="{FF2B5EF4-FFF2-40B4-BE49-F238E27FC236}">
                <a16:creationId xmlns:a16="http://schemas.microsoft.com/office/drawing/2014/main" id="{D8E7CCA6-DC8C-4919-B0CA-E774B7119891}"/>
              </a:ext>
            </a:extLst>
          </p:cNvPr>
          <p:cNvCxnSpPr>
            <a:stCxn id="29" idx="2"/>
            <a:endCxn id="57" idx="0"/>
          </p:cNvCxnSpPr>
          <p:nvPr/>
        </p:nvCxnSpPr>
        <p:spPr>
          <a:xfrm flipH="1">
            <a:off x="7493513" y="3983495"/>
            <a:ext cx="506057" cy="23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箭头连接符 1030">
            <a:extLst>
              <a:ext uri="{FF2B5EF4-FFF2-40B4-BE49-F238E27FC236}">
                <a16:creationId xmlns:a16="http://schemas.microsoft.com/office/drawing/2014/main" id="{72FFFE39-60AA-415D-BFA7-B8386C13750C}"/>
              </a:ext>
            </a:extLst>
          </p:cNvPr>
          <p:cNvCxnSpPr>
            <a:stCxn id="29" idx="2"/>
            <a:endCxn id="59" idx="0"/>
          </p:cNvCxnSpPr>
          <p:nvPr/>
        </p:nvCxnSpPr>
        <p:spPr>
          <a:xfrm>
            <a:off x="7999570" y="3983495"/>
            <a:ext cx="84206" cy="23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箭头连接符 1032">
            <a:extLst>
              <a:ext uri="{FF2B5EF4-FFF2-40B4-BE49-F238E27FC236}">
                <a16:creationId xmlns:a16="http://schemas.microsoft.com/office/drawing/2014/main" id="{BFA6FFF2-8852-48FA-B7CD-96734312C9EC}"/>
              </a:ext>
            </a:extLst>
          </p:cNvPr>
          <p:cNvCxnSpPr>
            <a:stCxn id="29" idx="2"/>
            <a:endCxn id="60" idx="0"/>
          </p:cNvCxnSpPr>
          <p:nvPr/>
        </p:nvCxnSpPr>
        <p:spPr>
          <a:xfrm>
            <a:off x="7999570" y="3983495"/>
            <a:ext cx="668493" cy="23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箭头连接符 1034">
            <a:extLst>
              <a:ext uri="{FF2B5EF4-FFF2-40B4-BE49-F238E27FC236}">
                <a16:creationId xmlns:a16="http://schemas.microsoft.com/office/drawing/2014/main" id="{13D8BB78-582D-4C86-8C21-D705197CDE75}"/>
              </a:ext>
            </a:extLst>
          </p:cNvPr>
          <p:cNvCxnSpPr>
            <a:stCxn id="58" idx="2"/>
            <a:endCxn id="61" idx="0"/>
          </p:cNvCxnSpPr>
          <p:nvPr/>
        </p:nvCxnSpPr>
        <p:spPr>
          <a:xfrm flipH="1">
            <a:off x="9288640" y="3983495"/>
            <a:ext cx="493743" cy="23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箭头连接符 1038">
            <a:extLst>
              <a:ext uri="{FF2B5EF4-FFF2-40B4-BE49-F238E27FC236}">
                <a16:creationId xmlns:a16="http://schemas.microsoft.com/office/drawing/2014/main" id="{108E0FE7-D9B2-426D-8BC6-C6214E204E6E}"/>
              </a:ext>
            </a:extLst>
          </p:cNvPr>
          <p:cNvCxnSpPr>
            <a:stCxn id="58" idx="2"/>
            <a:endCxn id="62" idx="0"/>
          </p:cNvCxnSpPr>
          <p:nvPr/>
        </p:nvCxnSpPr>
        <p:spPr>
          <a:xfrm>
            <a:off x="9782383" y="3983495"/>
            <a:ext cx="96520" cy="23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箭头连接符 1040">
            <a:extLst>
              <a:ext uri="{FF2B5EF4-FFF2-40B4-BE49-F238E27FC236}">
                <a16:creationId xmlns:a16="http://schemas.microsoft.com/office/drawing/2014/main" id="{55496C2F-D487-4BD7-B503-1B8646F167DC}"/>
              </a:ext>
            </a:extLst>
          </p:cNvPr>
          <p:cNvCxnSpPr>
            <a:stCxn id="58" idx="2"/>
            <a:endCxn id="63" idx="0"/>
          </p:cNvCxnSpPr>
          <p:nvPr/>
        </p:nvCxnSpPr>
        <p:spPr>
          <a:xfrm>
            <a:off x="9782383" y="3983495"/>
            <a:ext cx="697757" cy="23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查看源图像">
            <a:extLst>
              <a:ext uri="{FF2B5EF4-FFF2-40B4-BE49-F238E27FC236}">
                <a16:creationId xmlns:a16="http://schemas.microsoft.com/office/drawing/2014/main" id="{08B69127-7E64-48A9-B341-D260CEFA3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868" y="4816395"/>
            <a:ext cx="3309002" cy="132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文本框 83">
            <a:extLst>
              <a:ext uri="{FF2B5EF4-FFF2-40B4-BE49-F238E27FC236}">
                <a16:creationId xmlns:a16="http://schemas.microsoft.com/office/drawing/2014/main" id="{63A809AD-9420-418C-BF97-B0AD943FDE4D}"/>
              </a:ext>
            </a:extLst>
          </p:cNvPr>
          <p:cNvSpPr txBox="1"/>
          <p:nvPr/>
        </p:nvSpPr>
        <p:spPr>
          <a:xfrm>
            <a:off x="7673702" y="4961416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file queue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5381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127DD1-C25A-446E-9C9D-70BA7D1CD25D}"/>
              </a:ext>
            </a:extLst>
          </p:cNvPr>
          <p:cNvSpPr txBox="1"/>
          <p:nvPr/>
        </p:nvSpPr>
        <p:spPr>
          <a:xfrm>
            <a:off x="107772" y="139087"/>
            <a:ext cx="3565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Background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pic>
        <p:nvPicPr>
          <p:cNvPr id="1026" name="Picture 2" descr="Move to Chunk Store">
            <a:extLst>
              <a:ext uri="{FF2B5EF4-FFF2-40B4-BE49-F238E27FC236}">
                <a16:creationId xmlns:a16="http://schemas.microsoft.com/office/drawing/2014/main" id="{911B9CD9-6AF6-43AC-8694-34926D451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456" y="1653612"/>
            <a:ext cx="4939136" cy="225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7C973D4-6081-47C9-AED5-8467AFF80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7" y="1752126"/>
            <a:ext cx="3740726" cy="1992695"/>
          </a:xfrm>
          <a:prstGeom prst="rect">
            <a:avLst/>
          </a:prstGeom>
        </p:spPr>
      </p:pic>
      <p:pic>
        <p:nvPicPr>
          <p:cNvPr id="1028" name="Picture 4" descr="Identify unique chunks">
            <a:extLst>
              <a:ext uri="{FF2B5EF4-FFF2-40B4-BE49-F238E27FC236}">
                <a16:creationId xmlns:a16="http://schemas.microsoft.com/office/drawing/2014/main" id="{58AF2A2B-E1DA-46E8-A53D-B305DB48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67" y="1646962"/>
            <a:ext cx="1905000" cy="242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D9A2389-6EBF-451F-99E1-A4B7A84771F7}"/>
              </a:ext>
            </a:extLst>
          </p:cNvPr>
          <p:cNvCxnSpPr>
            <a:cxnSpLocks/>
          </p:cNvCxnSpPr>
          <p:nvPr/>
        </p:nvCxnSpPr>
        <p:spPr>
          <a:xfrm flipV="1">
            <a:off x="2883477" y="2748472"/>
            <a:ext cx="716973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799AD14-E7B2-4844-B678-F5C46DF2DA7F}"/>
              </a:ext>
            </a:extLst>
          </p:cNvPr>
          <p:cNvCxnSpPr/>
          <p:nvPr/>
        </p:nvCxnSpPr>
        <p:spPr>
          <a:xfrm>
            <a:off x="5704609" y="278621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1C990E8-E958-4C72-B072-87FDBEECC7C4}"/>
              </a:ext>
            </a:extLst>
          </p:cNvPr>
          <p:cNvSpPr txBox="1"/>
          <p:nvPr/>
        </p:nvSpPr>
        <p:spPr>
          <a:xfrm>
            <a:off x="526913" y="3764501"/>
            <a:ext cx="181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Saira SemiCondensed" panose="00000506000000000000" pitchFamily="2" charset="0"/>
              </a:rPr>
              <a:t>example</a:t>
            </a:r>
            <a:endParaRPr lang="zh-CN" altLang="en-US" sz="2400" b="1" dirty="0">
              <a:latin typeface="Saira SemiCondensed" panose="00000506000000000000" pitchFamily="2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7D329D9-1DC8-4E6A-9140-181202CB6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56" y="4526863"/>
            <a:ext cx="2673494" cy="202565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8B2E2DC-EB03-4FF9-B582-8996BB5644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59" y="4420356"/>
            <a:ext cx="5457825" cy="1866900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337FFD8-721B-4F3D-A29F-5478F02C95DC}"/>
              </a:ext>
            </a:extLst>
          </p:cNvPr>
          <p:cNvCxnSpPr>
            <a:cxnSpLocks/>
          </p:cNvCxnSpPr>
          <p:nvPr/>
        </p:nvCxnSpPr>
        <p:spPr>
          <a:xfrm>
            <a:off x="3756314" y="5211037"/>
            <a:ext cx="162098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46668C74-5577-4D28-A72D-B795F6FBFE35}"/>
              </a:ext>
            </a:extLst>
          </p:cNvPr>
          <p:cNvSpPr/>
          <p:nvPr/>
        </p:nvSpPr>
        <p:spPr>
          <a:xfrm rot="5400000">
            <a:off x="2867891" y="3919701"/>
            <a:ext cx="213014" cy="100131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0C3F169-6221-401C-9809-D873026CCDDD}"/>
              </a:ext>
            </a:extLst>
          </p:cNvPr>
          <p:cNvSpPr txBox="1"/>
          <p:nvPr/>
        </p:nvSpPr>
        <p:spPr>
          <a:xfrm>
            <a:off x="2680502" y="4040874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5byte</a:t>
            </a:r>
            <a:endParaRPr lang="zh-CN" altLang="en-US" sz="1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11553F-7CA4-40B7-AD2D-94DDFABEF6C0}"/>
              </a:ext>
            </a:extLst>
          </p:cNvPr>
          <p:cNvSpPr txBox="1"/>
          <p:nvPr/>
        </p:nvSpPr>
        <p:spPr>
          <a:xfrm>
            <a:off x="449408" y="901057"/>
            <a:ext cx="118465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Saira SemiCondensed" panose="00000506000000000000" pitchFamily="2" charset="0"/>
              </a:rPr>
              <a:t>Deduplication:</a:t>
            </a:r>
            <a:r>
              <a:rPr lang="zh-CN" altLang="en-US" sz="2800" b="1" dirty="0">
                <a:latin typeface="Saira SemiCondensed" panose="00000506000000000000" pitchFamily="2" charset="0"/>
              </a:rPr>
              <a:t> </a:t>
            </a:r>
            <a:r>
              <a:rPr lang="en-US" altLang="zh-CN" sz="2400" b="1" dirty="0">
                <a:latin typeface="Saira SemiCondensed" panose="00000506000000000000" pitchFamily="2" charset="0"/>
              </a:rPr>
              <a:t>the purpose is to reduce the physical capacity required to store the growing amounts of logical backup data.</a:t>
            </a:r>
            <a:endParaRPr lang="zh-CN" altLang="en-US" sz="2800" b="1" dirty="0">
              <a:latin typeface="Saira Semi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48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7462826-46D3-45D0-A48A-174E0F00E023}"/>
              </a:ext>
            </a:extLst>
          </p:cNvPr>
          <p:cNvSpPr txBox="1"/>
          <p:nvPr/>
        </p:nvSpPr>
        <p:spPr>
          <a:xfrm>
            <a:off x="-146805" y="191041"/>
            <a:ext cx="5087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Implementation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0C181-4B1B-4D74-8C1A-3F09018855F4}"/>
              </a:ext>
            </a:extLst>
          </p:cNvPr>
          <p:cNvSpPr txBox="1"/>
          <p:nvPr/>
        </p:nvSpPr>
        <p:spPr>
          <a:xfrm>
            <a:off x="132049" y="1122018"/>
            <a:ext cx="3351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/>
              <a:t>Platform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0F52FB-0129-483D-B9E3-F12EC2395213}"/>
              </a:ext>
            </a:extLst>
          </p:cNvPr>
          <p:cNvSpPr txBox="1"/>
          <p:nvPr/>
        </p:nvSpPr>
        <p:spPr>
          <a:xfrm>
            <a:off x="448973" y="1645238"/>
            <a:ext cx="12059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Saira SemiCondensed" panose="00000506000000000000" pitchFamily="2" charset="0"/>
              </a:rPr>
              <a:t>Hardware</a:t>
            </a:r>
            <a:r>
              <a:rPr lang="zh-CN" altLang="en-US" sz="2800" b="1" dirty="0">
                <a:latin typeface="Saira SemiCondensed" panose="00000506000000000000" pitchFamily="2" charset="0"/>
              </a:rPr>
              <a:t>：</a:t>
            </a:r>
            <a:r>
              <a:rPr lang="en-US" altLang="zh-CN" sz="2800" b="1" dirty="0">
                <a:latin typeface="Saira SemiCondensed" panose="00000506000000000000" pitchFamily="2" charset="0"/>
              </a:rPr>
              <a:t>Xeon 4210 + 128GB DDR4 RAM + Dell R8DN1Y 1TB 2.5" SA TA HDD</a:t>
            </a:r>
            <a:endParaRPr lang="zh-CN" altLang="en-US" sz="2800" b="1" dirty="0">
              <a:latin typeface="Saira SemiCondensed" panose="0000050600000000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0E6668-D374-497F-889B-DD86373DB458}"/>
              </a:ext>
            </a:extLst>
          </p:cNvPr>
          <p:cNvSpPr txBox="1"/>
          <p:nvPr/>
        </p:nvSpPr>
        <p:spPr>
          <a:xfrm>
            <a:off x="549418" y="2211288"/>
            <a:ext cx="12059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Saira SemiCondensed" panose="00000506000000000000" pitchFamily="2" charset="0"/>
              </a:rPr>
              <a:t>Software</a:t>
            </a:r>
            <a:r>
              <a:rPr lang="zh-CN" altLang="en-US" sz="2800" b="1" dirty="0">
                <a:latin typeface="Saira SemiCondensed" panose="00000506000000000000" pitchFamily="2" charset="0"/>
              </a:rPr>
              <a:t>：</a:t>
            </a:r>
            <a:r>
              <a:rPr lang="en-US" altLang="zh-CN" sz="2800" b="1" dirty="0">
                <a:latin typeface="Saira SemiCondensed" panose="00000506000000000000" pitchFamily="2" charset="0"/>
              </a:rPr>
              <a:t>(</a:t>
            </a:r>
            <a:r>
              <a:rPr lang="en-US" altLang="zh-CN" sz="2400" b="1" dirty="0"/>
              <a:t>Open-source deduplication system) </a:t>
            </a:r>
            <a:r>
              <a:rPr lang="en-US" altLang="zh-CN" sz="2800" b="1" dirty="0" err="1"/>
              <a:t>Destor</a:t>
            </a:r>
            <a:r>
              <a:rPr lang="en-US" altLang="zh-CN" sz="2800" b="1" dirty="0"/>
              <a:t> +  Ubuntu 16.04.7</a:t>
            </a:r>
            <a:endParaRPr lang="zh-CN" altLang="en-US" sz="2800" b="1" dirty="0"/>
          </a:p>
        </p:txBody>
      </p:sp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065F38E4-82B8-4000-BDDB-3B9F3BDF8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05" y="3065610"/>
            <a:ext cx="613857" cy="7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查看源图像">
            <a:extLst>
              <a:ext uri="{FF2B5EF4-FFF2-40B4-BE49-F238E27FC236}">
                <a16:creationId xmlns:a16="http://schemas.microsoft.com/office/drawing/2014/main" id="{F7B60BF9-3421-4392-B159-6652DE2B8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75" y="3055360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查看源图像">
            <a:extLst>
              <a:ext uri="{FF2B5EF4-FFF2-40B4-BE49-F238E27FC236}">
                <a16:creationId xmlns:a16="http://schemas.microsoft.com/office/drawing/2014/main" id="{493D7417-F70D-4E01-827E-2E84A8E90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327" y="5849088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DBBE8534-C116-4EB4-9BD2-61CDFA0996FD}"/>
              </a:ext>
            </a:extLst>
          </p:cNvPr>
          <p:cNvSpPr txBox="1"/>
          <p:nvPr/>
        </p:nvSpPr>
        <p:spPr>
          <a:xfrm>
            <a:off x="2829065" y="2735854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Chunk_result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55DF456-C1D3-4267-8760-54B13E9419CF}"/>
              </a:ext>
            </a:extLst>
          </p:cNvPr>
          <p:cNvSpPr txBox="1"/>
          <p:nvPr/>
        </p:nvSpPr>
        <p:spPr>
          <a:xfrm>
            <a:off x="4403643" y="2757833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List_locations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C559091-CA5F-4C24-B0D6-21AA1245B415}"/>
              </a:ext>
            </a:extLst>
          </p:cNvPr>
          <p:cNvSpPr txBox="1"/>
          <p:nvPr/>
        </p:nvSpPr>
        <p:spPr>
          <a:xfrm>
            <a:off x="4004302" y="6571619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Tiny_result</a:t>
            </a:r>
            <a:endParaRPr lang="zh-CN" altLang="en-US" sz="1400" b="1" dirty="0"/>
          </a:p>
        </p:txBody>
      </p:sp>
      <p:pic>
        <p:nvPicPr>
          <p:cNvPr id="40" name="Picture 4" descr="查看源图像">
            <a:extLst>
              <a:ext uri="{FF2B5EF4-FFF2-40B4-BE49-F238E27FC236}">
                <a16:creationId xmlns:a16="http://schemas.microsoft.com/office/drawing/2014/main" id="{09716E8F-BC44-4BA3-B738-B05060052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05" y="3065610"/>
            <a:ext cx="613857" cy="7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查看源图像">
            <a:extLst>
              <a:ext uri="{FF2B5EF4-FFF2-40B4-BE49-F238E27FC236}">
                <a16:creationId xmlns:a16="http://schemas.microsoft.com/office/drawing/2014/main" id="{9E41D897-8C09-4F06-AFEC-CD2A2553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75" y="3055360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191D4F2C-4246-4467-B148-B5B3D419F33B}"/>
              </a:ext>
            </a:extLst>
          </p:cNvPr>
          <p:cNvSpPr txBox="1"/>
          <p:nvPr/>
        </p:nvSpPr>
        <p:spPr>
          <a:xfrm>
            <a:off x="2829065" y="2735854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Chunk_result</a:t>
            </a:r>
            <a:endParaRPr lang="zh-CN" altLang="en-US" sz="1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3557C53-5C80-4339-8734-AE0DF9AFE523}"/>
              </a:ext>
            </a:extLst>
          </p:cNvPr>
          <p:cNvSpPr txBox="1"/>
          <p:nvPr/>
        </p:nvSpPr>
        <p:spPr>
          <a:xfrm>
            <a:off x="4403643" y="2757833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List_locations</a:t>
            </a:r>
            <a:endParaRPr lang="zh-CN" altLang="en-US" sz="1400" b="1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3D949EF-5B98-464C-84EF-A90217704C74}"/>
              </a:ext>
            </a:extLst>
          </p:cNvPr>
          <p:cNvSpPr/>
          <p:nvPr/>
        </p:nvSpPr>
        <p:spPr>
          <a:xfrm>
            <a:off x="2319714" y="2689412"/>
            <a:ext cx="4142254" cy="1219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A8873CF-AD25-4B08-8A31-5B23462E503B}"/>
              </a:ext>
            </a:extLst>
          </p:cNvPr>
          <p:cNvSpPr txBox="1"/>
          <p:nvPr/>
        </p:nvSpPr>
        <p:spPr>
          <a:xfrm>
            <a:off x="5550059" y="3546627"/>
            <a:ext cx="100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pic>
        <p:nvPicPr>
          <p:cNvPr id="48" name="Picture 6" descr="查看源图像">
            <a:extLst>
              <a:ext uri="{FF2B5EF4-FFF2-40B4-BE49-F238E27FC236}">
                <a16:creationId xmlns:a16="http://schemas.microsoft.com/office/drawing/2014/main" id="{FFDAA977-4A6D-4794-BD7E-7A50147D9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327" y="5849088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2F609520-A3DB-4EF4-9FE5-E6238E6FFA3F}"/>
              </a:ext>
            </a:extLst>
          </p:cNvPr>
          <p:cNvSpPr txBox="1"/>
          <p:nvPr/>
        </p:nvSpPr>
        <p:spPr>
          <a:xfrm>
            <a:off x="4004302" y="6571619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Tiny_result</a:t>
            </a:r>
            <a:endParaRPr lang="zh-CN" altLang="en-US" sz="1400" b="1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3C2B7EC-41FE-427A-B5B4-707E8E9A059A}"/>
              </a:ext>
            </a:extLst>
          </p:cNvPr>
          <p:cNvSpPr/>
          <p:nvPr/>
        </p:nvSpPr>
        <p:spPr>
          <a:xfrm>
            <a:off x="3294499" y="5652896"/>
            <a:ext cx="2660791" cy="1219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CA84AAD-3C4A-4E03-A574-A619EFA637B3}"/>
              </a:ext>
            </a:extLst>
          </p:cNvPr>
          <p:cNvSpPr txBox="1"/>
          <p:nvPr/>
        </p:nvSpPr>
        <p:spPr>
          <a:xfrm>
            <a:off x="5385706" y="6550223"/>
            <a:ext cx="100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disk</a:t>
            </a:r>
            <a:endParaRPr lang="zh-CN" altLang="en-US" sz="1400" b="1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D221DE8-043F-450E-A8FC-A738B51CFD6A}"/>
              </a:ext>
            </a:extLst>
          </p:cNvPr>
          <p:cNvSpPr/>
          <p:nvPr/>
        </p:nvSpPr>
        <p:spPr>
          <a:xfrm>
            <a:off x="6872937" y="2879353"/>
            <a:ext cx="5121840" cy="174045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C927B99-CBD2-4788-A47D-053919EDE1C6}"/>
              </a:ext>
            </a:extLst>
          </p:cNvPr>
          <p:cNvSpPr txBox="1"/>
          <p:nvPr/>
        </p:nvSpPr>
        <p:spPr>
          <a:xfrm>
            <a:off x="9842257" y="2865730"/>
            <a:ext cx="2374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File Manager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AAD97C-029A-4BC4-88DF-97D451D63C94}"/>
              </a:ext>
            </a:extLst>
          </p:cNvPr>
          <p:cNvSpPr/>
          <p:nvPr/>
        </p:nvSpPr>
        <p:spPr>
          <a:xfrm>
            <a:off x="8520313" y="3043312"/>
            <a:ext cx="817038" cy="42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Backup</a:t>
            </a:r>
          </a:p>
          <a:p>
            <a:pPr algn="ctr"/>
            <a:r>
              <a:rPr lang="en-US" altLang="zh-CN" sz="1200" dirty="0"/>
              <a:t>Group1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8216C3C-84C7-4281-B1D7-17B6DBE35DE5}"/>
              </a:ext>
            </a:extLst>
          </p:cNvPr>
          <p:cNvSpPr/>
          <p:nvPr/>
        </p:nvSpPr>
        <p:spPr>
          <a:xfrm>
            <a:off x="7599768" y="3654730"/>
            <a:ext cx="799604" cy="328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Backup1</a:t>
            </a:r>
            <a:endParaRPr lang="zh-CN" altLang="en-US" sz="1200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41F50F5-DB6C-4054-B9C3-0E5750EE4C91}"/>
              </a:ext>
            </a:extLst>
          </p:cNvPr>
          <p:cNvSpPr/>
          <p:nvPr/>
        </p:nvSpPr>
        <p:spPr>
          <a:xfrm>
            <a:off x="7314218" y="4222137"/>
            <a:ext cx="358590" cy="3287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21A8EB1-A5BF-4462-ACD9-152095F63A12}"/>
              </a:ext>
            </a:extLst>
          </p:cNvPr>
          <p:cNvSpPr/>
          <p:nvPr/>
        </p:nvSpPr>
        <p:spPr>
          <a:xfrm>
            <a:off x="9382581" y="3654730"/>
            <a:ext cx="799604" cy="328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Backup2</a:t>
            </a:r>
            <a:endParaRPr lang="zh-CN" altLang="en-US" sz="120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8B146BF-A4BE-4981-BCB3-24BF371D2872}"/>
              </a:ext>
            </a:extLst>
          </p:cNvPr>
          <p:cNvSpPr/>
          <p:nvPr/>
        </p:nvSpPr>
        <p:spPr>
          <a:xfrm>
            <a:off x="7904481" y="4222137"/>
            <a:ext cx="358590" cy="3287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F8A4F54-6B8F-44E6-8DAB-24FC6F0C5B29}"/>
              </a:ext>
            </a:extLst>
          </p:cNvPr>
          <p:cNvSpPr/>
          <p:nvPr/>
        </p:nvSpPr>
        <p:spPr>
          <a:xfrm>
            <a:off x="8488768" y="4220635"/>
            <a:ext cx="358590" cy="32876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304C2AC-672B-42E9-B95E-7B1EBD3B44B1}"/>
              </a:ext>
            </a:extLst>
          </p:cNvPr>
          <p:cNvSpPr/>
          <p:nvPr/>
        </p:nvSpPr>
        <p:spPr>
          <a:xfrm>
            <a:off x="9109345" y="4220634"/>
            <a:ext cx="358590" cy="3287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7754E67-697E-4032-BB8A-ABBD69B1299B}"/>
              </a:ext>
            </a:extLst>
          </p:cNvPr>
          <p:cNvSpPr/>
          <p:nvPr/>
        </p:nvSpPr>
        <p:spPr>
          <a:xfrm>
            <a:off x="9699608" y="4220633"/>
            <a:ext cx="358590" cy="32876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AE6D85B-C0B0-4ED5-ACA7-5AF53D1A4D44}"/>
              </a:ext>
            </a:extLst>
          </p:cNvPr>
          <p:cNvSpPr/>
          <p:nvPr/>
        </p:nvSpPr>
        <p:spPr>
          <a:xfrm>
            <a:off x="10300845" y="4214657"/>
            <a:ext cx="358590" cy="328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4BF210B-9A39-439E-BB14-C12050560A94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 flipH="1">
            <a:off x="7999570" y="3470579"/>
            <a:ext cx="929262" cy="18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>
            <a:extLst>
              <a:ext uri="{FF2B5EF4-FFF2-40B4-BE49-F238E27FC236}">
                <a16:creationId xmlns:a16="http://schemas.microsoft.com/office/drawing/2014/main" id="{28D46CE3-EF1A-4097-AF58-3334445C9C34}"/>
              </a:ext>
            </a:extLst>
          </p:cNvPr>
          <p:cNvCxnSpPr>
            <a:stCxn id="14" idx="2"/>
            <a:endCxn id="58" idx="0"/>
          </p:cNvCxnSpPr>
          <p:nvPr/>
        </p:nvCxnSpPr>
        <p:spPr>
          <a:xfrm>
            <a:off x="8928832" y="3470579"/>
            <a:ext cx="853551" cy="18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箭头连接符 1026">
            <a:extLst>
              <a:ext uri="{FF2B5EF4-FFF2-40B4-BE49-F238E27FC236}">
                <a16:creationId xmlns:a16="http://schemas.microsoft.com/office/drawing/2014/main" id="{D8E7CCA6-DC8C-4919-B0CA-E774B7119891}"/>
              </a:ext>
            </a:extLst>
          </p:cNvPr>
          <p:cNvCxnSpPr>
            <a:stCxn id="29" idx="2"/>
            <a:endCxn id="57" idx="0"/>
          </p:cNvCxnSpPr>
          <p:nvPr/>
        </p:nvCxnSpPr>
        <p:spPr>
          <a:xfrm flipH="1">
            <a:off x="7493513" y="3983495"/>
            <a:ext cx="506057" cy="23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箭头连接符 1030">
            <a:extLst>
              <a:ext uri="{FF2B5EF4-FFF2-40B4-BE49-F238E27FC236}">
                <a16:creationId xmlns:a16="http://schemas.microsoft.com/office/drawing/2014/main" id="{72FFFE39-60AA-415D-BFA7-B8386C13750C}"/>
              </a:ext>
            </a:extLst>
          </p:cNvPr>
          <p:cNvCxnSpPr>
            <a:stCxn id="29" idx="2"/>
            <a:endCxn id="59" idx="0"/>
          </p:cNvCxnSpPr>
          <p:nvPr/>
        </p:nvCxnSpPr>
        <p:spPr>
          <a:xfrm>
            <a:off x="7999570" y="3983495"/>
            <a:ext cx="84206" cy="23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箭头连接符 1032">
            <a:extLst>
              <a:ext uri="{FF2B5EF4-FFF2-40B4-BE49-F238E27FC236}">
                <a16:creationId xmlns:a16="http://schemas.microsoft.com/office/drawing/2014/main" id="{BFA6FFF2-8852-48FA-B7CD-96734312C9EC}"/>
              </a:ext>
            </a:extLst>
          </p:cNvPr>
          <p:cNvCxnSpPr>
            <a:stCxn id="29" idx="2"/>
            <a:endCxn id="60" idx="0"/>
          </p:cNvCxnSpPr>
          <p:nvPr/>
        </p:nvCxnSpPr>
        <p:spPr>
          <a:xfrm>
            <a:off x="7999570" y="3983495"/>
            <a:ext cx="668493" cy="23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箭头连接符 1034">
            <a:extLst>
              <a:ext uri="{FF2B5EF4-FFF2-40B4-BE49-F238E27FC236}">
                <a16:creationId xmlns:a16="http://schemas.microsoft.com/office/drawing/2014/main" id="{13D8BB78-582D-4C86-8C21-D705197CDE75}"/>
              </a:ext>
            </a:extLst>
          </p:cNvPr>
          <p:cNvCxnSpPr>
            <a:stCxn id="58" idx="2"/>
            <a:endCxn id="61" idx="0"/>
          </p:cNvCxnSpPr>
          <p:nvPr/>
        </p:nvCxnSpPr>
        <p:spPr>
          <a:xfrm flipH="1">
            <a:off x="9288640" y="3983495"/>
            <a:ext cx="493743" cy="23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箭头连接符 1038">
            <a:extLst>
              <a:ext uri="{FF2B5EF4-FFF2-40B4-BE49-F238E27FC236}">
                <a16:creationId xmlns:a16="http://schemas.microsoft.com/office/drawing/2014/main" id="{108E0FE7-D9B2-426D-8BC6-C6214E204E6E}"/>
              </a:ext>
            </a:extLst>
          </p:cNvPr>
          <p:cNvCxnSpPr>
            <a:stCxn id="58" idx="2"/>
            <a:endCxn id="62" idx="0"/>
          </p:cNvCxnSpPr>
          <p:nvPr/>
        </p:nvCxnSpPr>
        <p:spPr>
          <a:xfrm>
            <a:off x="9782383" y="3983495"/>
            <a:ext cx="96520" cy="23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箭头连接符 1040">
            <a:extLst>
              <a:ext uri="{FF2B5EF4-FFF2-40B4-BE49-F238E27FC236}">
                <a16:creationId xmlns:a16="http://schemas.microsoft.com/office/drawing/2014/main" id="{55496C2F-D487-4BD7-B503-1B8646F167DC}"/>
              </a:ext>
            </a:extLst>
          </p:cNvPr>
          <p:cNvCxnSpPr>
            <a:stCxn id="58" idx="2"/>
            <a:endCxn id="63" idx="0"/>
          </p:cNvCxnSpPr>
          <p:nvPr/>
        </p:nvCxnSpPr>
        <p:spPr>
          <a:xfrm>
            <a:off x="9782383" y="3983495"/>
            <a:ext cx="697757" cy="23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查看源图像">
            <a:extLst>
              <a:ext uri="{FF2B5EF4-FFF2-40B4-BE49-F238E27FC236}">
                <a16:creationId xmlns:a16="http://schemas.microsoft.com/office/drawing/2014/main" id="{08B69127-7E64-48A9-B341-D260CEFA3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868" y="4816395"/>
            <a:ext cx="3309002" cy="132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椭圆 48">
            <a:extLst>
              <a:ext uri="{FF2B5EF4-FFF2-40B4-BE49-F238E27FC236}">
                <a16:creationId xmlns:a16="http://schemas.microsoft.com/office/drawing/2014/main" id="{5D26F430-172D-49AB-A247-884A81176C2C}"/>
              </a:ext>
            </a:extLst>
          </p:cNvPr>
          <p:cNvSpPr/>
          <p:nvPr/>
        </p:nvSpPr>
        <p:spPr>
          <a:xfrm>
            <a:off x="7197676" y="5298812"/>
            <a:ext cx="358590" cy="3287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ABA21C7-9609-43EF-AE35-280DA6DD7B55}"/>
              </a:ext>
            </a:extLst>
          </p:cNvPr>
          <p:cNvSpPr/>
          <p:nvPr/>
        </p:nvSpPr>
        <p:spPr>
          <a:xfrm>
            <a:off x="7567246" y="5298811"/>
            <a:ext cx="358590" cy="3287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D8E69F2-5DDD-4F1E-AFF6-671D47710956}"/>
              </a:ext>
            </a:extLst>
          </p:cNvPr>
          <p:cNvSpPr/>
          <p:nvPr/>
        </p:nvSpPr>
        <p:spPr>
          <a:xfrm>
            <a:off x="7940408" y="5283689"/>
            <a:ext cx="358590" cy="32876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E58DFA4-B10E-4B7B-BB54-39620F438227}"/>
              </a:ext>
            </a:extLst>
          </p:cNvPr>
          <p:cNvSpPr/>
          <p:nvPr/>
        </p:nvSpPr>
        <p:spPr>
          <a:xfrm>
            <a:off x="8329974" y="5298811"/>
            <a:ext cx="358590" cy="3287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0CEE04AA-2C9E-4FBA-924A-62D837DD5952}"/>
              </a:ext>
            </a:extLst>
          </p:cNvPr>
          <p:cNvSpPr/>
          <p:nvPr/>
        </p:nvSpPr>
        <p:spPr>
          <a:xfrm>
            <a:off x="8742973" y="5298810"/>
            <a:ext cx="358590" cy="32876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F6D2DC1-03B8-4E67-8142-90BB464A5799}"/>
              </a:ext>
            </a:extLst>
          </p:cNvPr>
          <p:cNvSpPr/>
          <p:nvPr/>
        </p:nvSpPr>
        <p:spPr>
          <a:xfrm>
            <a:off x="9254562" y="4919360"/>
            <a:ext cx="358590" cy="328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DFB70E9-DF4A-448B-AD5D-A31F5F693202}"/>
              </a:ext>
            </a:extLst>
          </p:cNvPr>
          <p:cNvSpPr txBox="1"/>
          <p:nvPr/>
        </p:nvSpPr>
        <p:spPr>
          <a:xfrm>
            <a:off x="9782383" y="5320747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Read file-recipe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B7AA63D-F71E-4513-9EE4-9107397DD66A}"/>
              </a:ext>
            </a:extLst>
          </p:cNvPr>
          <p:cNvSpPr txBox="1"/>
          <p:nvPr/>
        </p:nvSpPr>
        <p:spPr>
          <a:xfrm>
            <a:off x="7673702" y="4961416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file queue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5999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7462826-46D3-45D0-A48A-174E0F00E023}"/>
              </a:ext>
            </a:extLst>
          </p:cNvPr>
          <p:cNvSpPr txBox="1"/>
          <p:nvPr/>
        </p:nvSpPr>
        <p:spPr>
          <a:xfrm>
            <a:off x="-146805" y="191041"/>
            <a:ext cx="5087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Implementation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0C181-4B1B-4D74-8C1A-3F09018855F4}"/>
              </a:ext>
            </a:extLst>
          </p:cNvPr>
          <p:cNvSpPr txBox="1"/>
          <p:nvPr/>
        </p:nvSpPr>
        <p:spPr>
          <a:xfrm>
            <a:off x="132049" y="1122018"/>
            <a:ext cx="3351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/>
              <a:t>Platform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0F52FB-0129-483D-B9E3-F12EC2395213}"/>
              </a:ext>
            </a:extLst>
          </p:cNvPr>
          <p:cNvSpPr txBox="1"/>
          <p:nvPr/>
        </p:nvSpPr>
        <p:spPr>
          <a:xfrm>
            <a:off x="448973" y="1645238"/>
            <a:ext cx="12059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Saira SemiCondensed" panose="00000506000000000000" pitchFamily="2" charset="0"/>
              </a:rPr>
              <a:t>Hardware</a:t>
            </a:r>
            <a:r>
              <a:rPr lang="zh-CN" altLang="en-US" sz="2800" b="1" dirty="0">
                <a:latin typeface="Saira SemiCondensed" panose="00000506000000000000" pitchFamily="2" charset="0"/>
              </a:rPr>
              <a:t>：</a:t>
            </a:r>
            <a:r>
              <a:rPr lang="en-US" altLang="zh-CN" sz="2800" b="1" dirty="0">
                <a:latin typeface="Saira SemiCondensed" panose="00000506000000000000" pitchFamily="2" charset="0"/>
              </a:rPr>
              <a:t>Xeon 4210 + 128GB DDR4 RAM + Dell R8DN1Y 1TB 2.5" SA TA HDD</a:t>
            </a:r>
            <a:endParaRPr lang="zh-CN" altLang="en-US" sz="2800" b="1" dirty="0">
              <a:latin typeface="Saira SemiCondensed" panose="0000050600000000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0E6668-D374-497F-889B-DD86373DB458}"/>
              </a:ext>
            </a:extLst>
          </p:cNvPr>
          <p:cNvSpPr txBox="1"/>
          <p:nvPr/>
        </p:nvSpPr>
        <p:spPr>
          <a:xfrm>
            <a:off x="549418" y="2211288"/>
            <a:ext cx="12059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Saira SemiCondensed" panose="00000506000000000000" pitchFamily="2" charset="0"/>
              </a:rPr>
              <a:t>Software</a:t>
            </a:r>
            <a:r>
              <a:rPr lang="zh-CN" altLang="en-US" sz="2800" b="1" dirty="0">
                <a:latin typeface="Saira SemiCondensed" panose="00000506000000000000" pitchFamily="2" charset="0"/>
              </a:rPr>
              <a:t>：</a:t>
            </a:r>
            <a:r>
              <a:rPr lang="en-US" altLang="zh-CN" sz="2800" b="1" dirty="0">
                <a:latin typeface="Saira SemiCondensed" panose="00000506000000000000" pitchFamily="2" charset="0"/>
              </a:rPr>
              <a:t>(</a:t>
            </a:r>
            <a:r>
              <a:rPr lang="en-US" altLang="zh-CN" sz="2400" b="1" dirty="0"/>
              <a:t>Open-source deduplication system) </a:t>
            </a:r>
            <a:r>
              <a:rPr lang="en-US" altLang="zh-CN" sz="2800" b="1" dirty="0" err="1"/>
              <a:t>Destor</a:t>
            </a:r>
            <a:r>
              <a:rPr lang="en-US" altLang="zh-CN" sz="2800" b="1" dirty="0"/>
              <a:t> +  Ubuntu 16.04.7</a:t>
            </a:r>
            <a:endParaRPr lang="zh-CN" altLang="en-US" sz="2800" b="1" dirty="0"/>
          </a:p>
        </p:txBody>
      </p:sp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065F38E4-82B8-4000-BDDB-3B9F3BDF8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05" y="3065610"/>
            <a:ext cx="613857" cy="7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查看源图像">
            <a:extLst>
              <a:ext uri="{FF2B5EF4-FFF2-40B4-BE49-F238E27FC236}">
                <a16:creationId xmlns:a16="http://schemas.microsoft.com/office/drawing/2014/main" id="{F7B60BF9-3421-4392-B159-6652DE2B8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75" y="3055360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查看源图像">
            <a:extLst>
              <a:ext uri="{FF2B5EF4-FFF2-40B4-BE49-F238E27FC236}">
                <a16:creationId xmlns:a16="http://schemas.microsoft.com/office/drawing/2014/main" id="{493D7417-F70D-4E01-827E-2E84A8E90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327" y="5849088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DBBE8534-C116-4EB4-9BD2-61CDFA0996FD}"/>
              </a:ext>
            </a:extLst>
          </p:cNvPr>
          <p:cNvSpPr txBox="1"/>
          <p:nvPr/>
        </p:nvSpPr>
        <p:spPr>
          <a:xfrm>
            <a:off x="2829065" y="2735854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Chunk_result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55DF456-C1D3-4267-8760-54B13E9419CF}"/>
              </a:ext>
            </a:extLst>
          </p:cNvPr>
          <p:cNvSpPr txBox="1"/>
          <p:nvPr/>
        </p:nvSpPr>
        <p:spPr>
          <a:xfrm>
            <a:off x="4403643" y="2757833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List_locations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C559091-CA5F-4C24-B0D6-21AA1245B415}"/>
              </a:ext>
            </a:extLst>
          </p:cNvPr>
          <p:cNvSpPr txBox="1"/>
          <p:nvPr/>
        </p:nvSpPr>
        <p:spPr>
          <a:xfrm>
            <a:off x="4004302" y="6571619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Tiny_result</a:t>
            </a:r>
            <a:endParaRPr lang="zh-CN" altLang="en-US" sz="1400" b="1" dirty="0"/>
          </a:p>
        </p:txBody>
      </p:sp>
      <p:pic>
        <p:nvPicPr>
          <p:cNvPr id="40" name="Picture 4" descr="查看源图像">
            <a:extLst>
              <a:ext uri="{FF2B5EF4-FFF2-40B4-BE49-F238E27FC236}">
                <a16:creationId xmlns:a16="http://schemas.microsoft.com/office/drawing/2014/main" id="{09716E8F-BC44-4BA3-B738-B05060052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05" y="3065610"/>
            <a:ext cx="613857" cy="7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查看源图像">
            <a:extLst>
              <a:ext uri="{FF2B5EF4-FFF2-40B4-BE49-F238E27FC236}">
                <a16:creationId xmlns:a16="http://schemas.microsoft.com/office/drawing/2014/main" id="{9E41D897-8C09-4F06-AFEC-CD2A2553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75" y="3055360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191D4F2C-4246-4467-B148-B5B3D419F33B}"/>
              </a:ext>
            </a:extLst>
          </p:cNvPr>
          <p:cNvSpPr txBox="1"/>
          <p:nvPr/>
        </p:nvSpPr>
        <p:spPr>
          <a:xfrm>
            <a:off x="2829065" y="2735854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Chunk_result</a:t>
            </a:r>
            <a:endParaRPr lang="zh-CN" altLang="en-US" sz="1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3557C53-5C80-4339-8734-AE0DF9AFE523}"/>
              </a:ext>
            </a:extLst>
          </p:cNvPr>
          <p:cNvSpPr txBox="1"/>
          <p:nvPr/>
        </p:nvSpPr>
        <p:spPr>
          <a:xfrm>
            <a:off x="4403643" y="2757833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List_locations</a:t>
            </a:r>
            <a:endParaRPr lang="zh-CN" altLang="en-US" sz="1400" b="1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3D949EF-5B98-464C-84EF-A90217704C74}"/>
              </a:ext>
            </a:extLst>
          </p:cNvPr>
          <p:cNvSpPr/>
          <p:nvPr/>
        </p:nvSpPr>
        <p:spPr>
          <a:xfrm>
            <a:off x="2319714" y="2689412"/>
            <a:ext cx="4142254" cy="1219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A8873CF-AD25-4B08-8A31-5B23462E503B}"/>
              </a:ext>
            </a:extLst>
          </p:cNvPr>
          <p:cNvSpPr txBox="1"/>
          <p:nvPr/>
        </p:nvSpPr>
        <p:spPr>
          <a:xfrm>
            <a:off x="5550059" y="3546627"/>
            <a:ext cx="100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pic>
        <p:nvPicPr>
          <p:cNvPr id="48" name="Picture 6" descr="查看源图像">
            <a:extLst>
              <a:ext uri="{FF2B5EF4-FFF2-40B4-BE49-F238E27FC236}">
                <a16:creationId xmlns:a16="http://schemas.microsoft.com/office/drawing/2014/main" id="{FFDAA977-4A6D-4794-BD7E-7A50147D9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327" y="5849088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2F609520-A3DB-4EF4-9FE5-E6238E6FFA3F}"/>
              </a:ext>
            </a:extLst>
          </p:cNvPr>
          <p:cNvSpPr txBox="1"/>
          <p:nvPr/>
        </p:nvSpPr>
        <p:spPr>
          <a:xfrm>
            <a:off x="4004302" y="6571619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Tiny_result</a:t>
            </a:r>
            <a:endParaRPr lang="zh-CN" altLang="en-US" sz="1400" b="1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3C2B7EC-41FE-427A-B5B4-707E8E9A059A}"/>
              </a:ext>
            </a:extLst>
          </p:cNvPr>
          <p:cNvSpPr/>
          <p:nvPr/>
        </p:nvSpPr>
        <p:spPr>
          <a:xfrm>
            <a:off x="3294499" y="5652896"/>
            <a:ext cx="2660791" cy="1219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CA84AAD-3C4A-4E03-A574-A619EFA637B3}"/>
              </a:ext>
            </a:extLst>
          </p:cNvPr>
          <p:cNvSpPr txBox="1"/>
          <p:nvPr/>
        </p:nvSpPr>
        <p:spPr>
          <a:xfrm>
            <a:off x="5385706" y="6550223"/>
            <a:ext cx="100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disk</a:t>
            </a:r>
            <a:endParaRPr lang="zh-CN" altLang="en-US" sz="14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C927B99-CBD2-4788-A47D-053919EDE1C6}"/>
              </a:ext>
            </a:extLst>
          </p:cNvPr>
          <p:cNvSpPr txBox="1"/>
          <p:nvPr/>
        </p:nvSpPr>
        <p:spPr>
          <a:xfrm>
            <a:off x="9842257" y="2865730"/>
            <a:ext cx="2374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File Manager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AAD97C-029A-4BC4-88DF-97D451D63C94}"/>
              </a:ext>
            </a:extLst>
          </p:cNvPr>
          <p:cNvSpPr/>
          <p:nvPr/>
        </p:nvSpPr>
        <p:spPr>
          <a:xfrm>
            <a:off x="8520313" y="3043312"/>
            <a:ext cx="817038" cy="42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Backup</a:t>
            </a:r>
          </a:p>
          <a:p>
            <a:pPr algn="ctr"/>
            <a:r>
              <a:rPr lang="en-US" altLang="zh-CN" sz="1200" dirty="0"/>
              <a:t>Group1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8216C3C-84C7-4281-B1D7-17B6DBE35DE5}"/>
              </a:ext>
            </a:extLst>
          </p:cNvPr>
          <p:cNvSpPr/>
          <p:nvPr/>
        </p:nvSpPr>
        <p:spPr>
          <a:xfrm>
            <a:off x="7599768" y="3654730"/>
            <a:ext cx="799604" cy="328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Backup1</a:t>
            </a:r>
            <a:endParaRPr lang="zh-CN" altLang="en-US" sz="1200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41F50F5-DB6C-4054-B9C3-0E5750EE4C91}"/>
              </a:ext>
            </a:extLst>
          </p:cNvPr>
          <p:cNvSpPr/>
          <p:nvPr/>
        </p:nvSpPr>
        <p:spPr>
          <a:xfrm>
            <a:off x="7314218" y="4222137"/>
            <a:ext cx="358590" cy="3287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21A8EB1-A5BF-4462-ACD9-152095F63A12}"/>
              </a:ext>
            </a:extLst>
          </p:cNvPr>
          <p:cNvSpPr/>
          <p:nvPr/>
        </p:nvSpPr>
        <p:spPr>
          <a:xfrm>
            <a:off x="9382581" y="3654730"/>
            <a:ext cx="799604" cy="328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Backup2</a:t>
            </a:r>
            <a:endParaRPr lang="zh-CN" altLang="en-US" sz="120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8B146BF-A4BE-4981-BCB3-24BF371D2872}"/>
              </a:ext>
            </a:extLst>
          </p:cNvPr>
          <p:cNvSpPr/>
          <p:nvPr/>
        </p:nvSpPr>
        <p:spPr>
          <a:xfrm>
            <a:off x="7904481" y="4222137"/>
            <a:ext cx="358590" cy="3287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F8A4F54-6B8F-44E6-8DAB-24FC6F0C5B29}"/>
              </a:ext>
            </a:extLst>
          </p:cNvPr>
          <p:cNvSpPr/>
          <p:nvPr/>
        </p:nvSpPr>
        <p:spPr>
          <a:xfrm>
            <a:off x="8488768" y="4220635"/>
            <a:ext cx="358590" cy="32876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304C2AC-672B-42E9-B95E-7B1EBD3B44B1}"/>
              </a:ext>
            </a:extLst>
          </p:cNvPr>
          <p:cNvSpPr/>
          <p:nvPr/>
        </p:nvSpPr>
        <p:spPr>
          <a:xfrm>
            <a:off x="9109345" y="4220634"/>
            <a:ext cx="358590" cy="3287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7754E67-697E-4032-BB8A-ABBD69B1299B}"/>
              </a:ext>
            </a:extLst>
          </p:cNvPr>
          <p:cNvSpPr/>
          <p:nvPr/>
        </p:nvSpPr>
        <p:spPr>
          <a:xfrm>
            <a:off x="9699608" y="4220633"/>
            <a:ext cx="358590" cy="32876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AE6D85B-C0B0-4ED5-ACA7-5AF53D1A4D44}"/>
              </a:ext>
            </a:extLst>
          </p:cNvPr>
          <p:cNvSpPr/>
          <p:nvPr/>
        </p:nvSpPr>
        <p:spPr>
          <a:xfrm>
            <a:off x="10300845" y="4214657"/>
            <a:ext cx="358590" cy="328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4BF210B-9A39-439E-BB14-C12050560A94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 flipH="1">
            <a:off x="7999570" y="3470579"/>
            <a:ext cx="929262" cy="18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>
            <a:extLst>
              <a:ext uri="{FF2B5EF4-FFF2-40B4-BE49-F238E27FC236}">
                <a16:creationId xmlns:a16="http://schemas.microsoft.com/office/drawing/2014/main" id="{28D46CE3-EF1A-4097-AF58-3334445C9C34}"/>
              </a:ext>
            </a:extLst>
          </p:cNvPr>
          <p:cNvCxnSpPr>
            <a:stCxn id="14" idx="2"/>
            <a:endCxn id="58" idx="0"/>
          </p:cNvCxnSpPr>
          <p:nvPr/>
        </p:nvCxnSpPr>
        <p:spPr>
          <a:xfrm>
            <a:off x="8928832" y="3470579"/>
            <a:ext cx="853551" cy="18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箭头连接符 1026">
            <a:extLst>
              <a:ext uri="{FF2B5EF4-FFF2-40B4-BE49-F238E27FC236}">
                <a16:creationId xmlns:a16="http://schemas.microsoft.com/office/drawing/2014/main" id="{D8E7CCA6-DC8C-4919-B0CA-E774B7119891}"/>
              </a:ext>
            </a:extLst>
          </p:cNvPr>
          <p:cNvCxnSpPr>
            <a:stCxn id="29" idx="2"/>
            <a:endCxn id="57" idx="0"/>
          </p:cNvCxnSpPr>
          <p:nvPr/>
        </p:nvCxnSpPr>
        <p:spPr>
          <a:xfrm flipH="1">
            <a:off x="7493513" y="3983495"/>
            <a:ext cx="506057" cy="23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箭头连接符 1030">
            <a:extLst>
              <a:ext uri="{FF2B5EF4-FFF2-40B4-BE49-F238E27FC236}">
                <a16:creationId xmlns:a16="http://schemas.microsoft.com/office/drawing/2014/main" id="{72FFFE39-60AA-415D-BFA7-B8386C13750C}"/>
              </a:ext>
            </a:extLst>
          </p:cNvPr>
          <p:cNvCxnSpPr>
            <a:stCxn id="29" idx="2"/>
            <a:endCxn id="59" idx="0"/>
          </p:cNvCxnSpPr>
          <p:nvPr/>
        </p:nvCxnSpPr>
        <p:spPr>
          <a:xfrm>
            <a:off x="7999570" y="3983495"/>
            <a:ext cx="84206" cy="23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箭头连接符 1032">
            <a:extLst>
              <a:ext uri="{FF2B5EF4-FFF2-40B4-BE49-F238E27FC236}">
                <a16:creationId xmlns:a16="http://schemas.microsoft.com/office/drawing/2014/main" id="{BFA6FFF2-8852-48FA-B7CD-96734312C9EC}"/>
              </a:ext>
            </a:extLst>
          </p:cNvPr>
          <p:cNvCxnSpPr>
            <a:stCxn id="29" idx="2"/>
            <a:endCxn id="60" idx="0"/>
          </p:cNvCxnSpPr>
          <p:nvPr/>
        </p:nvCxnSpPr>
        <p:spPr>
          <a:xfrm>
            <a:off x="7999570" y="3983495"/>
            <a:ext cx="668493" cy="23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箭头连接符 1034">
            <a:extLst>
              <a:ext uri="{FF2B5EF4-FFF2-40B4-BE49-F238E27FC236}">
                <a16:creationId xmlns:a16="http://schemas.microsoft.com/office/drawing/2014/main" id="{13D8BB78-582D-4C86-8C21-D705197CDE75}"/>
              </a:ext>
            </a:extLst>
          </p:cNvPr>
          <p:cNvCxnSpPr>
            <a:stCxn id="58" idx="2"/>
            <a:endCxn id="61" idx="0"/>
          </p:cNvCxnSpPr>
          <p:nvPr/>
        </p:nvCxnSpPr>
        <p:spPr>
          <a:xfrm flipH="1">
            <a:off x="9288640" y="3983495"/>
            <a:ext cx="493743" cy="23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箭头连接符 1038">
            <a:extLst>
              <a:ext uri="{FF2B5EF4-FFF2-40B4-BE49-F238E27FC236}">
                <a16:creationId xmlns:a16="http://schemas.microsoft.com/office/drawing/2014/main" id="{108E0FE7-D9B2-426D-8BC6-C6214E204E6E}"/>
              </a:ext>
            </a:extLst>
          </p:cNvPr>
          <p:cNvCxnSpPr>
            <a:stCxn id="58" idx="2"/>
            <a:endCxn id="62" idx="0"/>
          </p:cNvCxnSpPr>
          <p:nvPr/>
        </p:nvCxnSpPr>
        <p:spPr>
          <a:xfrm>
            <a:off x="9782383" y="3983495"/>
            <a:ext cx="96520" cy="23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箭头连接符 1040">
            <a:extLst>
              <a:ext uri="{FF2B5EF4-FFF2-40B4-BE49-F238E27FC236}">
                <a16:creationId xmlns:a16="http://schemas.microsoft.com/office/drawing/2014/main" id="{55496C2F-D487-4BD7-B503-1B8646F167DC}"/>
              </a:ext>
            </a:extLst>
          </p:cNvPr>
          <p:cNvCxnSpPr>
            <a:stCxn id="58" idx="2"/>
            <a:endCxn id="63" idx="0"/>
          </p:cNvCxnSpPr>
          <p:nvPr/>
        </p:nvCxnSpPr>
        <p:spPr>
          <a:xfrm>
            <a:off x="9782383" y="3983495"/>
            <a:ext cx="697757" cy="23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查看源图像">
            <a:extLst>
              <a:ext uri="{FF2B5EF4-FFF2-40B4-BE49-F238E27FC236}">
                <a16:creationId xmlns:a16="http://schemas.microsoft.com/office/drawing/2014/main" id="{08B69127-7E64-48A9-B341-D260CEFA3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868" y="4535507"/>
            <a:ext cx="3309002" cy="132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椭圆 48">
            <a:extLst>
              <a:ext uri="{FF2B5EF4-FFF2-40B4-BE49-F238E27FC236}">
                <a16:creationId xmlns:a16="http://schemas.microsoft.com/office/drawing/2014/main" id="{5D26F430-172D-49AB-A247-884A81176C2C}"/>
              </a:ext>
            </a:extLst>
          </p:cNvPr>
          <p:cNvSpPr/>
          <p:nvPr/>
        </p:nvSpPr>
        <p:spPr>
          <a:xfrm>
            <a:off x="6695545" y="5372008"/>
            <a:ext cx="358590" cy="3287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ABA21C7-9609-43EF-AE35-280DA6DD7B55}"/>
              </a:ext>
            </a:extLst>
          </p:cNvPr>
          <p:cNvSpPr/>
          <p:nvPr/>
        </p:nvSpPr>
        <p:spPr>
          <a:xfrm>
            <a:off x="7199535" y="5006307"/>
            <a:ext cx="358590" cy="3287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D8E69F2-5DDD-4F1E-AFF6-671D47710956}"/>
              </a:ext>
            </a:extLst>
          </p:cNvPr>
          <p:cNvSpPr/>
          <p:nvPr/>
        </p:nvSpPr>
        <p:spPr>
          <a:xfrm>
            <a:off x="7577396" y="5012981"/>
            <a:ext cx="358590" cy="32876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E58DFA4-B10E-4B7B-BB54-39620F438227}"/>
              </a:ext>
            </a:extLst>
          </p:cNvPr>
          <p:cNvSpPr/>
          <p:nvPr/>
        </p:nvSpPr>
        <p:spPr>
          <a:xfrm>
            <a:off x="7963307" y="5012980"/>
            <a:ext cx="358590" cy="3287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0CEE04AA-2C9E-4FBA-924A-62D837DD5952}"/>
              </a:ext>
            </a:extLst>
          </p:cNvPr>
          <p:cNvSpPr/>
          <p:nvPr/>
        </p:nvSpPr>
        <p:spPr>
          <a:xfrm>
            <a:off x="8333816" y="5006306"/>
            <a:ext cx="358590" cy="32876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F6D2DC1-03B8-4E67-8142-90BB464A5799}"/>
              </a:ext>
            </a:extLst>
          </p:cNvPr>
          <p:cNvSpPr/>
          <p:nvPr/>
        </p:nvSpPr>
        <p:spPr>
          <a:xfrm>
            <a:off x="8738998" y="5006305"/>
            <a:ext cx="358590" cy="328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DFB70E9-DF4A-448B-AD5D-A31F5F693202}"/>
              </a:ext>
            </a:extLst>
          </p:cNvPr>
          <p:cNvSpPr txBox="1"/>
          <p:nvPr/>
        </p:nvSpPr>
        <p:spPr>
          <a:xfrm>
            <a:off x="7013833" y="5757241"/>
            <a:ext cx="258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Seach</a:t>
            </a:r>
            <a:r>
              <a:rPr lang="en-US" altLang="zh-CN" b="1" dirty="0">
                <a:solidFill>
                  <a:srgbClr val="FF0000"/>
                </a:solidFill>
              </a:rPr>
              <a:t> file-recipe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9C74EA68-C1CB-42FF-92EC-4A65CAF2CE02}"/>
              </a:ext>
            </a:extLst>
          </p:cNvPr>
          <p:cNvCxnSpPr>
            <a:cxnSpLocks/>
            <a:stCxn id="49" idx="2"/>
          </p:cNvCxnSpPr>
          <p:nvPr/>
        </p:nvCxnSpPr>
        <p:spPr>
          <a:xfrm rot="10800000">
            <a:off x="4936203" y="3728907"/>
            <a:ext cx="1759342" cy="18074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5A37DE6-9123-4BCA-9349-ED084A2888AF}"/>
              </a:ext>
            </a:extLst>
          </p:cNvPr>
          <p:cNvCxnSpPr>
            <a:cxnSpLocks/>
            <a:endCxn id="40" idx="2"/>
          </p:cNvCxnSpPr>
          <p:nvPr/>
        </p:nvCxnSpPr>
        <p:spPr>
          <a:xfrm rot="10800000">
            <a:off x="3429935" y="3777891"/>
            <a:ext cx="3265611" cy="175850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D221DE8-043F-450E-A8FC-A738B51CFD6A}"/>
              </a:ext>
            </a:extLst>
          </p:cNvPr>
          <p:cNvSpPr/>
          <p:nvPr/>
        </p:nvSpPr>
        <p:spPr>
          <a:xfrm>
            <a:off x="6872937" y="2879353"/>
            <a:ext cx="5121840" cy="174045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6E909D83-1293-40EF-BA87-BADE8EC1F679}"/>
              </a:ext>
            </a:extLst>
          </p:cNvPr>
          <p:cNvCxnSpPr>
            <a:stCxn id="49" idx="2"/>
            <a:endCxn id="48" idx="0"/>
          </p:cNvCxnSpPr>
          <p:nvPr/>
        </p:nvCxnSpPr>
        <p:spPr>
          <a:xfrm rot="10800000" flipV="1">
            <a:off x="4553255" y="5536390"/>
            <a:ext cx="2142290" cy="31269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797D62F-50C9-408C-BADC-3A9BCE157AA0}"/>
              </a:ext>
            </a:extLst>
          </p:cNvPr>
          <p:cNvSpPr txBox="1"/>
          <p:nvPr/>
        </p:nvSpPr>
        <p:spPr>
          <a:xfrm>
            <a:off x="7616097" y="4717607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file queue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63919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7462826-46D3-45D0-A48A-174E0F00E023}"/>
              </a:ext>
            </a:extLst>
          </p:cNvPr>
          <p:cNvSpPr txBox="1"/>
          <p:nvPr/>
        </p:nvSpPr>
        <p:spPr>
          <a:xfrm>
            <a:off x="-146805" y="191041"/>
            <a:ext cx="5087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Implementation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0C181-4B1B-4D74-8C1A-3F09018855F4}"/>
              </a:ext>
            </a:extLst>
          </p:cNvPr>
          <p:cNvSpPr txBox="1"/>
          <p:nvPr/>
        </p:nvSpPr>
        <p:spPr>
          <a:xfrm>
            <a:off x="132049" y="1122018"/>
            <a:ext cx="3351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/>
              <a:t>Platform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0F52FB-0129-483D-B9E3-F12EC2395213}"/>
              </a:ext>
            </a:extLst>
          </p:cNvPr>
          <p:cNvSpPr txBox="1"/>
          <p:nvPr/>
        </p:nvSpPr>
        <p:spPr>
          <a:xfrm>
            <a:off x="448973" y="1645238"/>
            <a:ext cx="12059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Saira SemiCondensed" panose="00000506000000000000" pitchFamily="2" charset="0"/>
              </a:rPr>
              <a:t>Hardware</a:t>
            </a:r>
            <a:r>
              <a:rPr lang="zh-CN" altLang="en-US" sz="2800" b="1" dirty="0">
                <a:latin typeface="Saira SemiCondensed" panose="00000506000000000000" pitchFamily="2" charset="0"/>
              </a:rPr>
              <a:t>：</a:t>
            </a:r>
            <a:r>
              <a:rPr lang="en-US" altLang="zh-CN" sz="2800" b="1" dirty="0">
                <a:latin typeface="Saira SemiCondensed" panose="00000506000000000000" pitchFamily="2" charset="0"/>
              </a:rPr>
              <a:t>Xeon 4210 + 128GB DDR4 RAM + Dell R8DN1Y 1TB 2.5" SA TA HDD</a:t>
            </a:r>
            <a:endParaRPr lang="zh-CN" altLang="en-US" sz="2800" b="1" dirty="0">
              <a:latin typeface="Saira SemiCondensed" panose="0000050600000000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0E6668-D374-497F-889B-DD86373DB458}"/>
              </a:ext>
            </a:extLst>
          </p:cNvPr>
          <p:cNvSpPr txBox="1"/>
          <p:nvPr/>
        </p:nvSpPr>
        <p:spPr>
          <a:xfrm>
            <a:off x="549418" y="2211288"/>
            <a:ext cx="12059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Saira SemiCondensed" panose="00000506000000000000" pitchFamily="2" charset="0"/>
              </a:rPr>
              <a:t>Software</a:t>
            </a:r>
            <a:r>
              <a:rPr lang="zh-CN" altLang="en-US" sz="2800" b="1" dirty="0">
                <a:latin typeface="Saira SemiCondensed" panose="00000506000000000000" pitchFamily="2" charset="0"/>
              </a:rPr>
              <a:t>：</a:t>
            </a:r>
            <a:r>
              <a:rPr lang="en-US" altLang="zh-CN" sz="2800" b="1" dirty="0">
                <a:latin typeface="Saira SemiCondensed" panose="00000506000000000000" pitchFamily="2" charset="0"/>
              </a:rPr>
              <a:t>(</a:t>
            </a:r>
            <a:r>
              <a:rPr lang="en-US" altLang="zh-CN" sz="2400" b="1" dirty="0"/>
              <a:t>Open-source deduplication system) </a:t>
            </a:r>
            <a:r>
              <a:rPr lang="en-US" altLang="zh-CN" sz="2800" b="1" dirty="0" err="1"/>
              <a:t>Destor</a:t>
            </a:r>
            <a:r>
              <a:rPr lang="en-US" altLang="zh-CN" sz="2800" b="1" dirty="0"/>
              <a:t> +  Ubuntu 16.04.7</a:t>
            </a:r>
            <a:endParaRPr lang="zh-CN" altLang="en-US" sz="2800" b="1" dirty="0"/>
          </a:p>
        </p:txBody>
      </p:sp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065F38E4-82B8-4000-BDDB-3B9F3BDF8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05" y="3065610"/>
            <a:ext cx="613857" cy="7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查看源图像">
            <a:extLst>
              <a:ext uri="{FF2B5EF4-FFF2-40B4-BE49-F238E27FC236}">
                <a16:creationId xmlns:a16="http://schemas.microsoft.com/office/drawing/2014/main" id="{F7B60BF9-3421-4392-B159-6652DE2B8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75" y="3055360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查看源图像">
            <a:extLst>
              <a:ext uri="{FF2B5EF4-FFF2-40B4-BE49-F238E27FC236}">
                <a16:creationId xmlns:a16="http://schemas.microsoft.com/office/drawing/2014/main" id="{493D7417-F70D-4E01-827E-2E84A8E90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327" y="5849088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DBBE8534-C116-4EB4-9BD2-61CDFA0996FD}"/>
              </a:ext>
            </a:extLst>
          </p:cNvPr>
          <p:cNvSpPr txBox="1"/>
          <p:nvPr/>
        </p:nvSpPr>
        <p:spPr>
          <a:xfrm>
            <a:off x="2829065" y="2735854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Chunk_result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55DF456-C1D3-4267-8760-54B13E9419CF}"/>
              </a:ext>
            </a:extLst>
          </p:cNvPr>
          <p:cNvSpPr txBox="1"/>
          <p:nvPr/>
        </p:nvSpPr>
        <p:spPr>
          <a:xfrm>
            <a:off x="4403643" y="2757833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List_locations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C559091-CA5F-4C24-B0D6-21AA1245B415}"/>
              </a:ext>
            </a:extLst>
          </p:cNvPr>
          <p:cNvSpPr txBox="1"/>
          <p:nvPr/>
        </p:nvSpPr>
        <p:spPr>
          <a:xfrm>
            <a:off x="4004302" y="6571619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Tiny_result</a:t>
            </a:r>
            <a:endParaRPr lang="zh-CN" altLang="en-US" sz="1400" b="1" dirty="0"/>
          </a:p>
        </p:txBody>
      </p:sp>
      <p:pic>
        <p:nvPicPr>
          <p:cNvPr id="40" name="Picture 4" descr="查看源图像">
            <a:extLst>
              <a:ext uri="{FF2B5EF4-FFF2-40B4-BE49-F238E27FC236}">
                <a16:creationId xmlns:a16="http://schemas.microsoft.com/office/drawing/2014/main" id="{09716E8F-BC44-4BA3-B738-B05060052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05" y="3065610"/>
            <a:ext cx="613857" cy="7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查看源图像">
            <a:extLst>
              <a:ext uri="{FF2B5EF4-FFF2-40B4-BE49-F238E27FC236}">
                <a16:creationId xmlns:a16="http://schemas.microsoft.com/office/drawing/2014/main" id="{9E41D897-8C09-4F06-AFEC-CD2A2553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75" y="3055360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191D4F2C-4246-4467-B148-B5B3D419F33B}"/>
              </a:ext>
            </a:extLst>
          </p:cNvPr>
          <p:cNvSpPr txBox="1"/>
          <p:nvPr/>
        </p:nvSpPr>
        <p:spPr>
          <a:xfrm>
            <a:off x="2829065" y="2735854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Chunk_result</a:t>
            </a:r>
            <a:endParaRPr lang="zh-CN" altLang="en-US" sz="1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3557C53-5C80-4339-8734-AE0DF9AFE523}"/>
              </a:ext>
            </a:extLst>
          </p:cNvPr>
          <p:cNvSpPr txBox="1"/>
          <p:nvPr/>
        </p:nvSpPr>
        <p:spPr>
          <a:xfrm>
            <a:off x="4403643" y="2757833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List_locations</a:t>
            </a:r>
            <a:endParaRPr lang="zh-CN" altLang="en-US" sz="1400" b="1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3D949EF-5B98-464C-84EF-A90217704C74}"/>
              </a:ext>
            </a:extLst>
          </p:cNvPr>
          <p:cNvSpPr/>
          <p:nvPr/>
        </p:nvSpPr>
        <p:spPr>
          <a:xfrm>
            <a:off x="2319714" y="2689412"/>
            <a:ext cx="4142254" cy="1219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A8873CF-AD25-4B08-8A31-5B23462E503B}"/>
              </a:ext>
            </a:extLst>
          </p:cNvPr>
          <p:cNvSpPr txBox="1"/>
          <p:nvPr/>
        </p:nvSpPr>
        <p:spPr>
          <a:xfrm>
            <a:off x="5550059" y="3546627"/>
            <a:ext cx="100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pic>
        <p:nvPicPr>
          <p:cNvPr id="48" name="Picture 6" descr="查看源图像">
            <a:extLst>
              <a:ext uri="{FF2B5EF4-FFF2-40B4-BE49-F238E27FC236}">
                <a16:creationId xmlns:a16="http://schemas.microsoft.com/office/drawing/2014/main" id="{FFDAA977-4A6D-4794-BD7E-7A50147D9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327" y="5849088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2F609520-A3DB-4EF4-9FE5-E6238E6FFA3F}"/>
              </a:ext>
            </a:extLst>
          </p:cNvPr>
          <p:cNvSpPr txBox="1"/>
          <p:nvPr/>
        </p:nvSpPr>
        <p:spPr>
          <a:xfrm>
            <a:off x="4004302" y="6571619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Tiny_result</a:t>
            </a:r>
            <a:endParaRPr lang="zh-CN" altLang="en-US" sz="1400" b="1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3C2B7EC-41FE-427A-B5B4-707E8E9A059A}"/>
              </a:ext>
            </a:extLst>
          </p:cNvPr>
          <p:cNvSpPr/>
          <p:nvPr/>
        </p:nvSpPr>
        <p:spPr>
          <a:xfrm>
            <a:off x="3294499" y="5652896"/>
            <a:ext cx="2660791" cy="1219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CA84AAD-3C4A-4E03-A574-A619EFA637B3}"/>
              </a:ext>
            </a:extLst>
          </p:cNvPr>
          <p:cNvSpPr txBox="1"/>
          <p:nvPr/>
        </p:nvSpPr>
        <p:spPr>
          <a:xfrm>
            <a:off x="5385706" y="6550223"/>
            <a:ext cx="100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disk</a:t>
            </a:r>
            <a:endParaRPr lang="zh-CN" altLang="en-US" sz="14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C927B99-CBD2-4788-A47D-053919EDE1C6}"/>
              </a:ext>
            </a:extLst>
          </p:cNvPr>
          <p:cNvSpPr txBox="1"/>
          <p:nvPr/>
        </p:nvSpPr>
        <p:spPr>
          <a:xfrm>
            <a:off x="9842257" y="2865730"/>
            <a:ext cx="2374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File Manager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AAD97C-029A-4BC4-88DF-97D451D63C94}"/>
              </a:ext>
            </a:extLst>
          </p:cNvPr>
          <p:cNvSpPr/>
          <p:nvPr/>
        </p:nvSpPr>
        <p:spPr>
          <a:xfrm>
            <a:off x="8520313" y="3043312"/>
            <a:ext cx="817038" cy="42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Backup</a:t>
            </a:r>
          </a:p>
          <a:p>
            <a:pPr algn="ctr"/>
            <a:r>
              <a:rPr lang="en-US" altLang="zh-CN" sz="1200" dirty="0"/>
              <a:t>Group1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8216C3C-84C7-4281-B1D7-17B6DBE35DE5}"/>
              </a:ext>
            </a:extLst>
          </p:cNvPr>
          <p:cNvSpPr/>
          <p:nvPr/>
        </p:nvSpPr>
        <p:spPr>
          <a:xfrm>
            <a:off x="7599768" y="3654730"/>
            <a:ext cx="799604" cy="328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Backup1</a:t>
            </a:r>
            <a:endParaRPr lang="zh-CN" altLang="en-US" sz="1200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41F50F5-DB6C-4054-B9C3-0E5750EE4C91}"/>
              </a:ext>
            </a:extLst>
          </p:cNvPr>
          <p:cNvSpPr/>
          <p:nvPr/>
        </p:nvSpPr>
        <p:spPr>
          <a:xfrm>
            <a:off x="7314218" y="4222137"/>
            <a:ext cx="358590" cy="3287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21A8EB1-A5BF-4462-ACD9-152095F63A12}"/>
              </a:ext>
            </a:extLst>
          </p:cNvPr>
          <p:cNvSpPr/>
          <p:nvPr/>
        </p:nvSpPr>
        <p:spPr>
          <a:xfrm>
            <a:off x="9382581" y="3654730"/>
            <a:ext cx="799604" cy="328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Backup2</a:t>
            </a:r>
            <a:endParaRPr lang="zh-CN" altLang="en-US" sz="120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8B146BF-A4BE-4981-BCB3-24BF371D2872}"/>
              </a:ext>
            </a:extLst>
          </p:cNvPr>
          <p:cNvSpPr/>
          <p:nvPr/>
        </p:nvSpPr>
        <p:spPr>
          <a:xfrm>
            <a:off x="7904481" y="4222137"/>
            <a:ext cx="358590" cy="3287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F8A4F54-6B8F-44E6-8DAB-24FC6F0C5B29}"/>
              </a:ext>
            </a:extLst>
          </p:cNvPr>
          <p:cNvSpPr/>
          <p:nvPr/>
        </p:nvSpPr>
        <p:spPr>
          <a:xfrm>
            <a:off x="8488768" y="4220635"/>
            <a:ext cx="358590" cy="32876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304C2AC-672B-42E9-B95E-7B1EBD3B44B1}"/>
              </a:ext>
            </a:extLst>
          </p:cNvPr>
          <p:cNvSpPr/>
          <p:nvPr/>
        </p:nvSpPr>
        <p:spPr>
          <a:xfrm>
            <a:off x="9109345" y="4220634"/>
            <a:ext cx="358590" cy="3287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7754E67-697E-4032-BB8A-ABBD69B1299B}"/>
              </a:ext>
            </a:extLst>
          </p:cNvPr>
          <p:cNvSpPr/>
          <p:nvPr/>
        </p:nvSpPr>
        <p:spPr>
          <a:xfrm>
            <a:off x="9699608" y="4220633"/>
            <a:ext cx="358590" cy="32876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AE6D85B-C0B0-4ED5-ACA7-5AF53D1A4D44}"/>
              </a:ext>
            </a:extLst>
          </p:cNvPr>
          <p:cNvSpPr/>
          <p:nvPr/>
        </p:nvSpPr>
        <p:spPr>
          <a:xfrm>
            <a:off x="10300845" y="4214657"/>
            <a:ext cx="358590" cy="328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4BF210B-9A39-439E-BB14-C12050560A94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 flipH="1">
            <a:off x="7999570" y="3470579"/>
            <a:ext cx="929262" cy="18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>
            <a:extLst>
              <a:ext uri="{FF2B5EF4-FFF2-40B4-BE49-F238E27FC236}">
                <a16:creationId xmlns:a16="http://schemas.microsoft.com/office/drawing/2014/main" id="{28D46CE3-EF1A-4097-AF58-3334445C9C34}"/>
              </a:ext>
            </a:extLst>
          </p:cNvPr>
          <p:cNvCxnSpPr>
            <a:stCxn id="14" idx="2"/>
            <a:endCxn id="58" idx="0"/>
          </p:cNvCxnSpPr>
          <p:nvPr/>
        </p:nvCxnSpPr>
        <p:spPr>
          <a:xfrm>
            <a:off x="8928832" y="3470579"/>
            <a:ext cx="853551" cy="18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箭头连接符 1026">
            <a:extLst>
              <a:ext uri="{FF2B5EF4-FFF2-40B4-BE49-F238E27FC236}">
                <a16:creationId xmlns:a16="http://schemas.microsoft.com/office/drawing/2014/main" id="{D8E7CCA6-DC8C-4919-B0CA-E774B7119891}"/>
              </a:ext>
            </a:extLst>
          </p:cNvPr>
          <p:cNvCxnSpPr>
            <a:stCxn id="29" idx="2"/>
            <a:endCxn id="57" idx="0"/>
          </p:cNvCxnSpPr>
          <p:nvPr/>
        </p:nvCxnSpPr>
        <p:spPr>
          <a:xfrm flipH="1">
            <a:off x="7493513" y="3983495"/>
            <a:ext cx="506057" cy="23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箭头连接符 1030">
            <a:extLst>
              <a:ext uri="{FF2B5EF4-FFF2-40B4-BE49-F238E27FC236}">
                <a16:creationId xmlns:a16="http://schemas.microsoft.com/office/drawing/2014/main" id="{72FFFE39-60AA-415D-BFA7-B8386C13750C}"/>
              </a:ext>
            </a:extLst>
          </p:cNvPr>
          <p:cNvCxnSpPr>
            <a:stCxn id="29" idx="2"/>
            <a:endCxn id="59" idx="0"/>
          </p:cNvCxnSpPr>
          <p:nvPr/>
        </p:nvCxnSpPr>
        <p:spPr>
          <a:xfrm>
            <a:off x="7999570" y="3983495"/>
            <a:ext cx="84206" cy="23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箭头连接符 1032">
            <a:extLst>
              <a:ext uri="{FF2B5EF4-FFF2-40B4-BE49-F238E27FC236}">
                <a16:creationId xmlns:a16="http://schemas.microsoft.com/office/drawing/2014/main" id="{BFA6FFF2-8852-48FA-B7CD-96734312C9EC}"/>
              </a:ext>
            </a:extLst>
          </p:cNvPr>
          <p:cNvCxnSpPr>
            <a:stCxn id="29" idx="2"/>
            <a:endCxn id="60" idx="0"/>
          </p:cNvCxnSpPr>
          <p:nvPr/>
        </p:nvCxnSpPr>
        <p:spPr>
          <a:xfrm>
            <a:off x="7999570" y="3983495"/>
            <a:ext cx="668493" cy="23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箭头连接符 1034">
            <a:extLst>
              <a:ext uri="{FF2B5EF4-FFF2-40B4-BE49-F238E27FC236}">
                <a16:creationId xmlns:a16="http://schemas.microsoft.com/office/drawing/2014/main" id="{13D8BB78-582D-4C86-8C21-D705197CDE75}"/>
              </a:ext>
            </a:extLst>
          </p:cNvPr>
          <p:cNvCxnSpPr>
            <a:stCxn id="58" idx="2"/>
            <a:endCxn id="61" idx="0"/>
          </p:cNvCxnSpPr>
          <p:nvPr/>
        </p:nvCxnSpPr>
        <p:spPr>
          <a:xfrm flipH="1">
            <a:off x="9288640" y="3983495"/>
            <a:ext cx="493743" cy="23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箭头连接符 1038">
            <a:extLst>
              <a:ext uri="{FF2B5EF4-FFF2-40B4-BE49-F238E27FC236}">
                <a16:creationId xmlns:a16="http://schemas.microsoft.com/office/drawing/2014/main" id="{108E0FE7-D9B2-426D-8BC6-C6214E204E6E}"/>
              </a:ext>
            </a:extLst>
          </p:cNvPr>
          <p:cNvCxnSpPr>
            <a:stCxn id="58" idx="2"/>
            <a:endCxn id="62" idx="0"/>
          </p:cNvCxnSpPr>
          <p:nvPr/>
        </p:nvCxnSpPr>
        <p:spPr>
          <a:xfrm>
            <a:off x="9782383" y="3983495"/>
            <a:ext cx="96520" cy="23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箭头连接符 1040">
            <a:extLst>
              <a:ext uri="{FF2B5EF4-FFF2-40B4-BE49-F238E27FC236}">
                <a16:creationId xmlns:a16="http://schemas.microsoft.com/office/drawing/2014/main" id="{55496C2F-D487-4BD7-B503-1B8646F167DC}"/>
              </a:ext>
            </a:extLst>
          </p:cNvPr>
          <p:cNvCxnSpPr>
            <a:stCxn id="58" idx="2"/>
            <a:endCxn id="63" idx="0"/>
          </p:cNvCxnSpPr>
          <p:nvPr/>
        </p:nvCxnSpPr>
        <p:spPr>
          <a:xfrm>
            <a:off x="9782383" y="3983495"/>
            <a:ext cx="697757" cy="23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查看源图像">
            <a:extLst>
              <a:ext uri="{FF2B5EF4-FFF2-40B4-BE49-F238E27FC236}">
                <a16:creationId xmlns:a16="http://schemas.microsoft.com/office/drawing/2014/main" id="{08B69127-7E64-48A9-B341-D260CEFA3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868" y="4535507"/>
            <a:ext cx="3309002" cy="132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椭圆 48">
            <a:extLst>
              <a:ext uri="{FF2B5EF4-FFF2-40B4-BE49-F238E27FC236}">
                <a16:creationId xmlns:a16="http://schemas.microsoft.com/office/drawing/2014/main" id="{5D26F430-172D-49AB-A247-884A81176C2C}"/>
              </a:ext>
            </a:extLst>
          </p:cNvPr>
          <p:cNvSpPr/>
          <p:nvPr/>
        </p:nvSpPr>
        <p:spPr>
          <a:xfrm>
            <a:off x="6695545" y="5372008"/>
            <a:ext cx="358590" cy="3287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ABA21C7-9609-43EF-AE35-280DA6DD7B55}"/>
              </a:ext>
            </a:extLst>
          </p:cNvPr>
          <p:cNvSpPr/>
          <p:nvPr/>
        </p:nvSpPr>
        <p:spPr>
          <a:xfrm>
            <a:off x="7199535" y="5006307"/>
            <a:ext cx="358590" cy="3287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D8E69F2-5DDD-4F1E-AFF6-671D47710956}"/>
              </a:ext>
            </a:extLst>
          </p:cNvPr>
          <p:cNvSpPr/>
          <p:nvPr/>
        </p:nvSpPr>
        <p:spPr>
          <a:xfrm>
            <a:off x="7577396" y="5012981"/>
            <a:ext cx="358590" cy="32876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E58DFA4-B10E-4B7B-BB54-39620F438227}"/>
              </a:ext>
            </a:extLst>
          </p:cNvPr>
          <p:cNvSpPr/>
          <p:nvPr/>
        </p:nvSpPr>
        <p:spPr>
          <a:xfrm>
            <a:off x="7963307" y="5012980"/>
            <a:ext cx="358590" cy="3287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0CEE04AA-2C9E-4FBA-924A-62D837DD5952}"/>
              </a:ext>
            </a:extLst>
          </p:cNvPr>
          <p:cNvSpPr/>
          <p:nvPr/>
        </p:nvSpPr>
        <p:spPr>
          <a:xfrm>
            <a:off x="8333816" y="5006306"/>
            <a:ext cx="358590" cy="32876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F6D2DC1-03B8-4E67-8142-90BB464A5799}"/>
              </a:ext>
            </a:extLst>
          </p:cNvPr>
          <p:cNvSpPr/>
          <p:nvPr/>
        </p:nvSpPr>
        <p:spPr>
          <a:xfrm>
            <a:off x="8738998" y="5006305"/>
            <a:ext cx="358590" cy="328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DFB70E9-DF4A-448B-AD5D-A31F5F693202}"/>
              </a:ext>
            </a:extLst>
          </p:cNvPr>
          <p:cNvSpPr txBox="1"/>
          <p:nvPr/>
        </p:nvSpPr>
        <p:spPr>
          <a:xfrm>
            <a:off x="7013833" y="5757241"/>
            <a:ext cx="258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Seach</a:t>
            </a:r>
            <a:r>
              <a:rPr lang="en-US" altLang="zh-CN" b="1" dirty="0">
                <a:solidFill>
                  <a:srgbClr val="FF0000"/>
                </a:solidFill>
              </a:rPr>
              <a:t> file-recipe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D221DE8-043F-450E-A8FC-A738B51CFD6A}"/>
              </a:ext>
            </a:extLst>
          </p:cNvPr>
          <p:cNvSpPr/>
          <p:nvPr/>
        </p:nvSpPr>
        <p:spPr>
          <a:xfrm>
            <a:off x="6872937" y="2879353"/>
            <a:ext cx="5121840" cy="174045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Picture 2" descr="查看源图像">
            <a:extLst>
              <a:ext uri="{FF2B5EF4-FFF2-40B4-BE49-F238E27FC236}">
                <a16:creationId xmlns:a16="http://schemas.microsoft.com/office/drawing/2014/main" id="{8CBEAEF4-4D14-480B-A949-FF7402C65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00" y="4222137"/>
            <a:ext cx="3309002" cy="132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FD1EAD48-F054-444A-A644-815D8C559D76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3337387" y="3870436"/>
            <a:ext cx="507242" cy="3221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3DA9EAC2-58FB-448E-9BC1-79902ED881C3}"/>
              </a:ext>
            </a:extLst>
          </p:cNvPr>
          <p:cNvCxnSpPr>
            <a:stCxn id="41" idx="2"/>
          </p:cNvCxnSpPr>
          <p:nvPr/>
        </p:nvCxnSpPr>
        <p:spPr>
          <a:xfrm rot="5400000">
            <a:off x="4057671" y="3672369"/>
            <a:ext cx="783263" cy="97380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3143558-2E82-4A4E-9C54-D09AD52B2790}"/>
              </a:ext>
            </a:extLst>
          </p:cNvPr>
          <p:cNvCxnSpPr>
            <a:stCxn id="48" idx="0"/>
          </p:cNvCxnSpPr>
          <p:nvPr/>
        </p:nvCxnSpPr>
        <p:spPr>
          <a:xfrm rot="16200000" flipV="1">
            <a:off x="3585843" y="4881676"/>
            <a:ext cx="1133653" cy="8011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7675DFB-AAC8-4DA6-9117-B22229999F1D}"/>
              </a:ext>
            </a:extLst>
          </p:cNvPr>
          <p:cNvSpPr/>
          <p:nvPr/>
        </p:nvSpPr>
        <p:spPr>
          <a:xfrm>
            <a:off x="1536791" y="4704625"/>
            <a:ext cx="358590" cy="3287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DA31D46-36FA-4267-8EFF-D70AF60CE89A}"/>
              </a:ext>
            </a:extLst>
          </p:cNvPr>
          <p:cNvSpPr/>
          <p:nvPr/>
        </p:nvSpPr>
        <p:spPr>
          <a:xfrm>
            <a:off x="1910680" y="4704625"/>
            <a:ext cx="358590" cy="328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0EBB9BD-19E2-4024-A5D9-6228D237342D}"/>
              </a:ext>
            </a:extLst>
          </p:cNvPr>
          <p:cNvSpPr/>
          <p:nvPr/>
        </p:nvSpPr>
        <p:spPr>
          <a:xfrm>
            <a:off x="2290384" y="4706653"/>
            <a:ext cx="358590" cy="3287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133A185-AA04-4010-B310-6F5BAA2E6E2E}"/>
              </a:ext>
            </a:extLst>
          </p:cNvPr>
          <p:cNvSpPr/>
          <p:nvPr/>
        </p:nvSpPr>
        <p:spPr>
          <a:xfrm>
            <a:off x="2666902" y="4706652"/>
            <a:ext cx="358590" cy="3287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BF80B75-4C54-4AF4-A828-144D6429A91D}"/>
              </a:ext>
            </a:extLst>
          </p:cNvPr>
          <p:cNvSpPr txBox="1"/>
          <p:nvPr/>
        </p:nvSpPr>
        <p:spPr>
          <a:xfrm>
            <a:off x="7661783" y="4688132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file queue</a:t>
            </a:r>
            <a:endParaRPr lang="zh-CN" altLang="en-US" sz="14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D041139-96C8-44BC-8244-AB48DE48A5A1}"/>
              </a:ext>
            </a:extLst>
          </p:cNvPr>
          <p:cNvSpPr txBox="1"/>
          <p:nvPr/>
        </p:nvSpPr>
        <p:spPr>
          <a:xfrm>
            <a:off x="1898790" y="4349621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result queue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72469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7462826-46D3-45D0-A48A-174E0F00E023}"/>
              </a:ext>
            </a:extLst>
          </p:cNvPr>
          <p:cNvSpPr txBox="1"/>
          <p:nvPr/>
        </p:nvSpPr>
        <p:spPr>
          <a:xfrm>
            <a:off x="-146805" y="191041"/>
            <a:ext cx="5087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Implementation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0C181-4B1B-4D74-8C1A-3F09018855F4}"/>
              </a:ext>
            </a:extLst>
          </p:cNvPr>
          <p:cNvSpPr txBox="1"/>
          <p:nvPr/>
        </p:nvSpPr>
        <p:spPr>
          <a:xfrm>
            <a:off x="132049" y="1122018"/>
            <a:ext cx="3351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/>
              <a:t>Platform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0F52FB-0129-483D-B9E3-F12EC2395213}"/>
              </a:ext>
            </a:extLst>
          </p:cNvPr>
          <p:cNvSpPr txBox="1"/>
          <p:nvPr/>
        </p:nvSpPr>
        <p:spPr>
          <a:xfrm>
            <a:off x="448973" y="1645238"/>
            <a:ext cx="12059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Saira SemiCondensed" panose="00000506000000000000" pitchFamily="2" charset="0"/>
              </a:rPr>
              <a:t>Hardware</a:t>
            </a:r>
            <a:r>
              <a:rPr lang="zh-CN" altLang="en-US" sz="2800" b="1" dirty="0">
                <a:latin typeface="Saira SemiCondensed" panose="00000506000000000000" pitchFamily="2" charset="0"/>
              </a:rPr>
              <a:t>：</a:t>
            </a:r>
            <a:r>
              <a:rPr lang="en-US" altLang="zh-CN" sz="2800" b="1" dirty="0">
                <a:latin typeface="Saira SemiCondensed" panose="00000506000000000000" pitchFamily="2" charset="0"/>
              </a:rPr>
              <a:t>Xeon 4210 + 128GB DDR4 RAM + Dell R8DN1Y 1TB 2.5" SA TA HDD</a:t>
            </a:r>
            <a:endParaRPr lang="zh-CN" altLang="en-US" sz="2800" b="1" dirty="0">
              <a:latin typeface="Saira SemiCondensed" panose="0000050600000000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0E6668-D374-497F-889B-DD86373DB458}"/>
              </a:ext>
            </a:extLst>
          </p:cNvPr>
          <p:cNvSpPr txBox="1"/>
          <p:nvPr/>
        </p:nvSpPr>
        <p:spPr>
          <a:xfrm>
            <a:off x="549418" y="2211288"/>
            <a:ext cx="12059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Saira SemiCondensed" panose="00000506000000000000" pitchFamily="2" charset="0"/>
              </a:rPr>
              <a:t>Software</a:t>
            </a:r>
            <a:r>
              <a:rPr lang="zh-CN" altLang="en-US" sz="2800" b="1" dirty="0">
                <a:latin typeface="Saira SemiCondensed" panose="00000506000000000000" pitchFamily="2" charset="0"/>
              </a:rPr>
              <a:t>：</a:t>
            </a:r>
            <a:r>
              <a:rPr lang="en-US" altLang="zh-CN" sz="2800" b="1" dirty="0">
                <a:latin typeface="Saira SemiCondensed" panose="00000506000000000000" pitchFamily="2" charset="0"/>
              </a:rPr>
              <a:t>(</a:t>
            </a:r>
            <a:r>
              <a:rPr lang="en-US" altLang="zh-CN" sz="2400" b="1" dirty="0"/>
              <a:t>Open-source deduplication system) </a:t>
            </a:r>
            <a:r>
              <a:rPr lang="en-US" altLang="zh-CN" sz="2800" b="1" dirty="0" err="1"/>
              <a:t>Destor</a:t>
            </a:r>
            <a:r>
              <a:rPr lang="en-US" altLang="zh-CN" sz="2800" b="1" dirty="0"/>
              <a:t> +  Ubuntu 16.04.7</a:t>
            </a:r>
            <a:endParaRPr lang="zh-CN" altLang="en-US" sz="2800" b="1" dirty="0"/>
          </a:p>
        </p:txBody>
      </p:sp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065F38E4-82B8-4000-BDDB-3B9F3BDF8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05" y="3065610"/>
            <a:ext cx="613857" cy="7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查看源图像">
            <a:extLst>
              <a:ext uri="{FF2B5EF4-FFF2-40B4-BE49-F238E27FC236}">
                <a16:creationId xmlns:a16="http://schemas.microsoft.com/office/drawing/2014/main" id="{F7B60BF9-3421-4392-B159-6652DE2B8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75" y="3055360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查看源图像">
            <a:extLst>
              <a:ext uri="{FF2B5EF4-FFF2-40B4-BE49-F238E27FC236}">
                <a16:creationId xmlns:a16="http://schemas.microsoft.com/office/drawing/2014/main" id="{493D7417-F70D-4E01-827E-2E84A8E90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327" y="5849088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DBBE8534-C116-4EB4-9BD2-61CDFA0996FD}"/>
              </a:ext>
            </a:extLst>
          </p:cNvPr>
          <p:cNvSpPr txBox="1"/>
          <p:nvPr/>
        </p:nvSpPr>
        <p:spPr>
          <a:xfrm>
            <a:off x="2829065" y="2735854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Chunk_result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55DF456-C1D3-4267-8760-54B13E9419CF}"/>
              </a:ext>
            </a:extLst>
          </p:cNvPr>
          <p:cNvSpPr txBox="1"/>
          <p:nvPr/>
        </p:nvSpPr>
        <p:spPr>
          <a:xfrm>
            <a:off x="4403643" y="2757833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List_locations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C559091-CA5F-4C24-B0D6-21AA1245B415}"/>
              </a:ext>
            </a:extLst>
          </p:cNvPr>
          <p:cNvSpPr txBox="1"/>
          <p:nvPr/>
        </p:nvSpPr>
        <p:spPr>
          <a:xfrm>
            <a:off x="4004302" y="6571619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Tiny_result</a:t>
            </a:r>
            <a:endParaRPr lang="zh-CN" altLang="en-US" sz="1400" b="1" dirty="0"/>
          </a:p>
        </p:txBody>
      </p:sp>
      <p:pic>
        <p:nvPicPr>
          <p:cNvPr id="40" name="Picture 4" descr="查看源图像">
            <a:extLst>
              <a:ext uri="{FF2B5EF4-FFF2-40B4-BE49-F238E27FC236}">
                <a16:creationId xmlns:a16="http://schemas.microsoft.com/office/drawing/2014/main" id="{09716E8F-BC44-4BA3-B738-B05060052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05" y="3065610"/>
            <a:ext cx="613857" cy="7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查看源图像">
            <a:extLst>
              <a:ext uri="{FF2B5EF4-FFF2-40B4-BE49-F238E27FC236}">
                <a16:creationId xmlns:a16="http://schemas.microsoft.com/office/drawing/2014/main" id="{9E41D897-8C09-4F06-AFEC-CD2A2553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75" y="3055360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191D4F2C-4246-4467-B148-B5B3D419F33B}"/>
              </a:ext>
            </a:extLst>
          </p:cNvPr>
          <p:cNvSpPr txBox="1"/>
          <p:nvPr/>
        </p:nvSpPr>
        <p:spPr>
          <a:xfrm>
            <a:off x="2829065" y="2735854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Chunk_result</a:t>
            </a:r>
            <a:endParaRPr lang="zh-CN" altLang="en-US" sz="1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3557C53-5C80-4339-8734-AE0DF9AFE523}"/>
              </a:ext>
            </a:extLst>
          </p:cNvPr>
          <p:cNvSpPr txBox="1"/>
          <p:nvPr/>
        </p:nvSpPr>
        <p:spPr>
          <a:xfrm>
            <a:off x="4403643" y="2757833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List_locations</a:t>
            </a:r>
            <a:endParaRPr lang="zh-CN" altLang="en-US" sz="1400" b="1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3D949EF-5B98-464C-84EF-A90217704C74}"/>
              </a:ext>
            </a:extLst>
          </p:cNvPr>
          <p:cNvSpPr/>
          <p:nvPr/>
        </p:nvSpPr>
        <p:spPr>
          <a:xfrm>
            <a:off x="2319714" y="2689412"/>
            <a:ext cx="4142254" cy="1219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A8873CF-AD25-4B08-8A31-5B23462E503B}"/>
              </a:ext>
            </a:extLst>
          </p:cNvPr>
          <p:cNvSpPr txBox="1"/>
          <p:nvPr/>
        </p:nvSpPr>
        <p:spPr>
          <a:xfrm>
            <a:off x="5550059" y="3546627"/>
            <a:ext cx="100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pic>
        <p:nvPicPr>
          <p:cNvPr id="48" name="Picture 6" descr="查看源图像">
            <a:extLst>
              <a:ext uri="{FF2B5EF4-FFF2-40B4-BE49-F238E27FC236}">
                <a16:creationId xmlns:a16="http://schemas.microsoft.com/office/drawing/2014/main" id="{FFDAA977-4A6D-4794-BD7E-7A50147D9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327" y="5849088"/>
            <a:ext cx="613856" cy="7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2F609520-A3DB-4EF4-9FE5-E6238E6FFA3F}"/>
              </a:ext>
            </a:extLst>
          </p:cNvPr>
          <p:cNvSpPr txBox="1"/>
          <p:nvPr/>
        </p:nvSpPr>
        <p:spPr>
          <a:xfrm>
            <a:off x="4004302" y="6571619"/>
            <a:ext cx="124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Tiny_result</a:t>
            </a:r>
            <a:endParaRPr lang="zh-CN" altLang="en-US" sz="1400" b="1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3C2B7EC-41FE-427A-B5B4-707E8E9A059A}"/>
              </a:ext>
            </a:extLst>
          </p:cNvPr>
          <p:cNvSpPr/>
          <p:nvPr/>
        </p:nvSpPr>
        <p:spPr>
          <a:xfrm>
            <a:off x="3294499" y="5652896"/>
            <a:ext cx="2660791" cy="1219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CA84AAD-3C4A-4E03-A574-A619EFA637B3}"/>
              </a:ext>
            </a:extLst>
          </p:cNvPr>
          <p:cNvSpPr txBox="1"/>
          <p:nvPr/>
        </p:nvSpPr>
        <p:spPr>
          <a:xfrm>
            <a:off x="5385706" y="6550223"/>
            <a:ext cx="100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disk</a:t>
            </a:r>
            <a:endParaRPr lang="zh-CN" altLang="en-US" sz="14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C927B99-CBD2-4788-A47D-053919EDE1C6}"/>
              </a:ext>
            </a:extLst>
          </p:cNvPr>
          <p:cNvSpPr txBox="1"/>
          <p:nvPr/>
        </p:nvSpPr>
        <p:spPr>
          <a:xfrm>
            <a:off x="9842257" y="2865730"/>
            <a:ext cx="2374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File Manager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AAD97C-029A-4BC4-88DF-97D451D63C94}"/>
              </a:ext>
            </a:extLst>
          </p:cNvPr>
          <p:cNvSpPr/>
          <p:nvPr/>
        </p:nvSpPr>
        <p:spPr>
          <a:xfrm>
            <a:off x="8520313" y="3043312"/>
            <a:ext cx="817038" cy="42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Backup</a:t>
            </a:r>
          </a:p>
          <a:p>
            <a:pPr algn="ctr"/>
            <a:r>
              <a:rPr lang="en-US" altLang="zh-CN" sz="1200" dirty="0"/>
              <a:t>Group1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8216C3C-84C7-4281-B1D7-17B6DBE35DE5}"/>
              </a:ext>
            </a:extLst>
          </p:cNvPr>
          <p:cNvSpPr/>
          <p:nvPr/>
        </p:nvSpPr>
        <p:spPr>
          <a:xfrm>
            <a:off x="7599768" y="3654730"/>
            <a:ext cx="799604" cy="328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Backup1</a:t>
            </a:r>
            <a:endParaRPr lang="zh-CN" altLang="en-US" sz="1200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41F50F5-DB6C-4054-B9C3-0E5750EE4C91}"/>
              </a:ext>
            </a:extLst>
          </p:cNvPr>
          <p:cNvSpPr/>
          <p:nvPr/>
        </p:nvSpPr>
        <p:spPr>
          <a:xfrm>
            <a:off x="7314218" y="4222137"/>
            <a:ext cx="358590" cy="3287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21A8EB1-A5BF-4462-ACD9-152095F63A12}"/>
              </a:ext>
            </a:extLst>
          </p:cNvPr>
          <p:cNvSpPr/>
          <p:nvPr/>
        </p:nvSpPr>
        <p:spPr>
          <a:xfrm>
            <a:off x="9382581" y="3654730"/>
            <a:ext cx="799604" cy="328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Backup2</a:t>
            </a:r>
            <a:endParaRPr lang="zh-CN" altLang="en-US" sz="120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8B146BF-A4BE-4981-BCB3-24BF371D2872}"/>
              </a:ext>
            </a:extLst>
          </p:cNvPr>
          <p:cNvSpPr/>
          <p:nvPr/>
        </p:nvSpPr>
        <p:spPr>
          <a:xfrm>
            <a:off x="7904481" y="4222137"/>
            <a:ext cx="358590" cy="3287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F8A4F54-6B8F-44E6-8DAB-24FC6F0C5B29}"/>
              </a:ext>
            </a:extLst>
          </p:cNvPr>
          <p:cNvSpPr/>
          <p:nvPr/>
        </p:nvSpPr>
        <p:spPr>
          <a:xfrm>
            <a:off x="8488768" y="4220635"/>
            <a:ext cx="358590" cy="32876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304C2AC-672B-42E9-B95E-7B1EBD3B44B1}"/>
              </a:ext>
            </a:extLst>
          </p:cNvPr>
          <p:cNvSpPr/>
          <p:nvPr/>
        </p:nvSpPr>
        <p:spPr>
          <a:xfrm>
            <a:off x="9109345" y="4220634"/>
            <a:ext cx="358590" cy="3287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7754E67-697E-4032-BB8A-ABBD69B1299B}"/>
              </a:ext>
            </a:extLst>
          </p:cNvPr>
          <p:cNvSpPr/>
          <p:nvPr/>
        </p:nvSpPr>
        <p:spPr>
          <a:xfrm>
            <a:off x="9699608" y="4220633"/>
            <a:ext cx="358590" cy="32876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AE6D85B-C0B0-4ED5-ACA7-5AF53D1A4D44}"/>
              </a:ext>
            </a:extLst>
          </p:cNvPr>
          <p:cNvSpPr/>
          <p:nvPr/>
        </p:nvSpPr>
        <p:spPr>
          <a:xfrm>
            <a:off x="10300845" y="4214657"/>
            <a:ext cx="358590" cy="328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4BF210B-9A39-439E-BB14-C12050560A94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 flipH="1">
            <a:off x="7999570" y="3470579"/>
            <a:ext cx="929262" cy="18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>
            <a:extLst>
              <a:ext uri="{FF2B5EF4-FFF2-40B4-BE49-F238E27FC236}">
                <a16:creationId xmlns:a16="http://schemas.microsoft.com/office/drawing/2014/main" id="{28D46CE3-EF1A-4097-AF58-3334445C9C34}"/>
              </a:ext>
            </a:extLst>
          </p:cNvPr>
          <p:cNvCxnSpPr>
            <a:stCxn id="14" idx="2"/>
            <a:endCxn id="58" idx="0"/>
          </p:cNvCxnSpPr>
          <p:nvPr/>
        </p:nvCxnSpPr>
        <p:spPr>
          <a:xfrm>
            <a:off x="8928832" y="3470579"/>
            <a:ext cx="853551" cy="18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箭头连接符 1026">
            <a:extLst>
              <a:ext uri="{FF2B5EF4-FFF2-40B4-BE49-F238E27FC236}">
                <a16:creationId xmlns:a16="http://schemas.microsoft.com/office/drawing/2014/main" id="{D8E7CCA6-DC8C-4919-B0CA-E774B7119891}"/>
              </a:ext>
            </a:extLst>
          </p:cNvPr>
          <p:cNvCxnSpPr>
            <a:stCxn id="29" idx="2"/>
            <a:endCxn id="57" idx="0"/>
          </p:cNvCxnSpPr>
          <p:nvPr/>
        </p:nvCxnSpPr>
        <p:spPr>
          <a:xfrm flipH="1">
            <a:off x="7493513" y="3983495"/>
            <a:ext cx="506057" cy="23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箭头连接符 1030">
            <a:extLst>
              <a:ext uri="{FF2B5EF4-FFF2-40B4-BE49-F238E27FC236}">
                <a16:creationId xmlns:a16="http://schemas.microsoft.com/office/drawing/2014/main" id="{72FFFE39-60AA-415D-BFA7-B8386C13750C}"/>
              </a:ext>
            </a:extLst>
          </p:cNvPr>
          <p:cNvCxnSpPr>
            <a:stCxn id="29" idx="2"/>
            <a:endCxn id="59" idx="0"/>
          </p:cNvCxnSpPr>
          <p:nvPr/>
        </p:nvCxnSpPr>
        <p:spPr>
          <a:xfrm>
            <a:off x="7999570" y="3983495"/>
            <a:ext cx="84206" cy="23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箭头连接符 1032">
            <a:extLst>
              <a:ext uri="{FF2B5EF4-FFF2-40B4-BE49-F238E27FC236}">
                <a16:creationId xmlns:a16="http://schemas.microsoft.com/office/drawing/2014/main" id="{BFA6FFF2-8852-48FA-B7CD-96734312C9EC}"/>
              </a:ext>
            </a:extLst>
          </p:cNvPr>
          <p:cNvCxnSpPr>
            <a:stCxn id="29" idx="2"/>
            <a:endCxn id="60" idx="0"/>
          </p:cNvCxnSpPr>
          <p:nvPr/>
        </p:nvCxnSpPr>
        <p:spPr>
          <a:xfrm>
            <a:off x="7999570" y="3983495"/>
            <a:ext cx="668493" cy="23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箭头连接符 1034">
            <a:extLst>
              <a:ext uri="{FF2B5EF4-FFF2-40B4-BE49-F238E27FC236}">
                <a16:creationId xmlns:a16="http://schemas.microsoft.com/office/drawing/2014/main" id="{13D8BB78-582D-4C86-8C21-D705197CDE75}"/>
              </a:ext>
            </a:extLst>
          </p:cNvPr>
          <p:cNvCxnSpPr>
            <a:stCxn id="58" idx="2"/>
            <a:endCxn id="61" idx="0"/>
          </p:cNvCxnSpPr>
          <p:nvPr/>
        </p:nvCxnSpPr>
        <p:spPr>
          <a:xfrm flipH="1">
            <a:off x="9288640" y="3983495"/>
            <a:ext cx="493743" cy="23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箭头连接符 1038">
            <a:extLst>
              <a:ext uri="{FF2B5EF4-FFF2-40B4-BE49-F238E27FC236}">
                <a16:creationId xmlns:a16="http://schemas.microsoft.com/office/drawing/2014/main" id="{108E0FE7-D9B2-426D-8BC6-C6214E204E6E}"/>
              </a:ext>
            </a:extLst>
          </p:cNvPr>
          <p:cNvCxnSpPr>
            <a:stCxn id="58" idx="2"/>
            <a:endCxn id="62" idx="0"/>
          </p:cNvCxnSpPr>
          <p:nvPr/>
        </p:nvCxnSpPr>
        <p:spPr>
          <a:xfrm>
            <a:off x="9782383" y="3983495"/>
            <a:ext cx="96520" cy="23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箭头连接符 1040">
            <a:extLst>
              <a:ext uri="{FF2B5EF4-FFF2-40B4-BE49-F238E27FC236}">
                <a16:creationId xmlns:a16="http://schemas.microsoft.com/office/drawing/2014/main" id="{55496C2F-D487-4BD7-B503-1B8646F167DC}"/>
              </a:ext>
            </a:extLst>
          </p:cNvPr>
          <p:cNvCxnSpPr>
            <a:stCxn id="58" idx="2"/>
            <a:endCxn id="63" idx="0"/>
          </p:cNvCxnSpPr>
          <p:nvPr/>
        </p:nvCxnSpPr>
        <p:spPr>
          <a:xfrm>
            <a:off x="9782383" y="3983495"/>
            <a:ext cx="697757" cy="23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查看源图像">
            <a:extLst>
              <a:ext uri="{FF2B5EF4-FFF2-40B4-BE49-F238E27FC236}">
                <a16:creationId xmlns:a16="http://schemas.microsoft.com/office/drawing/2014/main" id="{08B69127-7E64-48A9-B341-D260CEFA3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868" y="4535507"/>
            <a:ext cx="3309002" cy="132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椭圆 48">
            <a:extLst>
              <a:ext uri="{FF2B5EF4-FFF2-40B4-BE49-F238E27FC236}">
                <a16:creationId xmlns:a16="http://schemas.microsoft.com/office/drawing/2014/main" id="{5D26F430-172D-49AB-A247-884A81176C2C}"/>
              </a:ext>
            </a:extLst>
          </p:cNvPr>
          <p:cNvSpPr/>
          <p:nvPr/>
        </p:nvSpPr>
        <p:spPr>
          <a:xfrm>
            <a:off x="6695545" y="5372008"/>
            <a:ext cx="358590" cy="3287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ABA21C7-9609-43EF-AE35-280DA6DD7B55}"/>
              </a:ext>
            </a:extLst>
          </p:cNvPr>
          <p:cNvSpPr/>
          <p:nvPr/>
        </p:nvSpPr>
        <p:spPr>
          <a:xfrm>
            <a:off x="7199535" y="5006307"/>
            <a:ext cx="358590" cy="3287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D8E69F2-5DDD-4F1E-AFF6-671D47710956}"/>
              </a:ext>
            </a:extLst>
          </p:cNvPr>
          <p:cNvSpPr/>
          <p:nvPr/>
        </p:nvSpPr>
        <p:spPr>
          <a:xfrm>
            <a:off x="7577396" y="5012981"/>
            <a:ext cx="358590" cy="32876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E58DFA4-B10E-4B7B-BB54-39620F438227}"/>
              </a:ext>
            </a:extLst>
          </p:cNvPr>
          <p:cNvSpPr/>
          <p:nvPr/>
        </p:nvSpPr>
        <p:spPr>
          <a:xfrm>
            <a:off x="7963307" y="5012980"/>
            <a:ext cx="358590" cy="3287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0CEE04AA-2C9E-4FBA-924A-62D837DD5952}"/>
              </a:ext>
            </a:extLst>
          </p:cNvPr>
          <p:cNvSpPr/>
          <p:nvPr/>
        </p:nvSpPr>
        <p:spPr>
          <a:xfrm>
            <a:off x="8333816" y="5006306"/>
            <a:ext cx="358590" cy="32876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F6D2DC1-03B8-4E67-8142-90BB464A5799}"/>
              </a:ext>
            </a:extLst>
          </p:cNvPr>
          <p:cNvSpPr/>
          <p:nvPr/>
        </p:nvSpPr>
        <p:spPr>
          <a:xfrm>
            <a:off x="8738998" y="5006305"/>
            <a:ext cx="358590" cy="3287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D221DE8-043F-450E-A8FC-A738B51CFD6A}"/>
              </a:ext>
            </a:extLst>
          </p:cNvPr>
          <p:cNvSpPr/>
          <p:nvPr/>
        </p:nvSpPr>
        <p:spPr>
          <a:xfrm>
            <a:off x="6872937" y="2879353"/>
            <a:ext cx="5121840" cy="174045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Picture 2" descr="查看源图像">
            <a:extLst>
              <a:ext uri="{FF2B5EF4-FFF2-40B4-BE49-F238E27FC236}">
                <a16:creationId xmlns:a16="http://schemas.microsoft.com/office/drawing/2014/main" id="{8CBEAEF4-4D14-480B-A949-FF7402C65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00" y="4222137"/>
            <a:ext cx="3309002" cy="132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FD1EAD48-F054-444A-A644-815D8C559D76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3337387" y="3870436"/>
            <a:ext cx="507242" cy="3221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3DA9EAC2-58FB-448E-9BC1-79902ED881C3}"/>
              </a:ext>
            </a:extLst>
          </p:cNvPr>
          <p:cNvCxnSpPr>
            <a:stCxn id="41" idx="2"/>
          </p:cNvCxnSpPr>
          <p:nvPr/>
        </p:nvCxnSpPr>
        <p:spPr>
          <a:xfrm rot="5400000">
            <a:off x="4057671" y="3672369"/>
            <a:ext cx="783263" cy="97380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3143558-2E82-4A4E-9C54-D09AD52B2790}"/>
              </a:ext>
            </a:extLst>
          </p:cNvPr>
          <p:cNvCxnSpPr>
            <a:stCxn id="48" idx="0"/>
          </p:cNvCxnSpPr>
          <p:nvPr/>
        </p:nvCxnSpPr>
        <p:spPr>
          <a:xfrm rot="16200000" flipV="1">
            <a:off x="3585843" y="4881676"/>
            <a:ext cx="1133653" cy="8011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7675DFB-AAC8-4DA6-9117-B22229999F1D}"/>
              </a:ext>
            </a:extLst>
          </p:cNvPr>
          <p:cNvSpPr/>
          <p:nvPr/>
        </p:nvSpPr>
        <p:spPr>
          <a:xfrm>
            <a:off x="1536791" y="4704625"/>
            <a:ext cx="358590" cy="3287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DA31D46-36FA-4267-8EFF-D70AF60CE89A}"/>
              </a:ext>
            </a:extLst>
          </p:cNvPr>
          <p:cNvSpPr/>
          <p:nvPr/>
        </p:nvSpPr>
        <p:spPr>
          <a:xfrm>
            <a:off x="1910680" y="4704625"/>
            <a:ext cx="358590" cy="328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0EBB9BD-19E2-4024-A5D9-6228D237342D}"/>
              </a:ext>
            </a:extLst>
          </p:cNvPr>
          <p:cNvSpPr/>
          <p:nvPr/>
        </p:nvSpPr>
        <p:spPr>
          <a:xfrm>
            <a:off x="2290384" y="4706653"/>
            <a:ext cx="358590" cy="3287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133A185-AA04-4010-B310-6F5BAA2E6E2E}"/>
              </a:ext>
            </a:extLst>
          </p:cNvPr>
          <p:cNvSpPr/>
          <p:nvPr/>
        </p:nvSpPr>
        <p:spPr>
          <a:xfrm>
            <a:off x="2666902" y="4706652"/>
            <a:ext cx="358590" cy="3287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B7723A9-F843-47DE-8C2C-D07466FD7DF5}"/>
              </a:ext>
            </a:extLst>
          </p:cNvPr>
          <p:cNvSpPr/>
          <p:nvPr/>
        </p:nvSpPr>
        <p:spPr>
          <a:xfrm>
            <a:off x="529168" y="3495135"/>
            <a:ext cx="1278415" cy="6325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Logical phase Algo..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D990ACF-A8B5-41B4-B0EA-4976B5E44B95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168375" y="4127683"/>
            <a:ext cx="1" cy="878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B371ACA-6AC5-4010-87E8-86694A828A0B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1168375" y="3043312"/>
            <a:ext cx="1" cy="451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BBF80B75-4C54-4AF4-A828-144D6429A91D}"/>
              </a:ext>
            </a:extLst>
          </p:cNvPr>
          <p:cNvSpPr txBox="1"/>
          <p:nvPr/>
        </p:nvSpPr>
        <p:spPr>
          <a:xfrm>
            <a:off x="7661783" y="4688132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file queue</a:t>
            </a:r>
            <a:endParaRPr lang="zh-CN" altLang="en-US" sz="14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D041139-96C8-44BC-8244-AB48DE48A5A1}"/>
              </a:ext>
            </a:extLst>
          </p:cNvPr>
          <p:cNvSpPr txBox="1"/>
          <p:nvPr/>
        </p:nvSpPr>
        <p:spPr>
          <a:xfrm>
            <a:off x="1898790" y="4349621"/>
            <a:ext cx="132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result queue</a:t>
            </a:r>
            <a:endParaRPr lang="zh-CN" altLang="en-US" sz="1400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5ABAE31-C508-4B18-8193-74B4B2F122EB}"/>
              </a:ext>
            </a:extLst>
          </p:cNvPr>
          <p:cNvSpPr txBox="1"/>
          <p:nvPr/>
        </p:nvSpPr>
        <p:spPr>
          <a:xfrm>
            <a:off x="1424858" y="5255949"/>
            <a:ext cx="258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get result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682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7462826-46D3-45D0-A48A-174E0F00E023}"/>
              </a:ext>
            </a:extLst>
          </p:cNvPr>
          <p:cNvSpPr txBox="1"/>
          <p:nvPr/>
        </p:nvSpPr>
        <p:spPr>
          <a:xfrm>
            <a:off x="-146805" y="191041"/>
            <a:ext cx="5087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Implementation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0C181-4B1B-4D74-8C1A-3F09018855F4}"/>
              </a:ext>
            </a:extLst>
          </p:cNvPr>
          <p:cNvSpPr txBox="1"/>
          <p:nvPr/>
        </p:nvSpPr>
        <p:spPr>
          <a:xfrm>
            <a:off x="452004" y="1022038"/>
            <a:ext cx="3351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/>
              <a:t>Datasets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C36DF9-50EA-4C68-B7CF-EE01B5C36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3" y="1686780"/>
            <a:ext cx="4899894" cy="44732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D42EB0B-923E-45DA-9D43-114BD69C868D}"/>
              </a:ext>
            </a:extLst>
          </p:cNvPr>
          <p:cNvSpPr txBox="1"/>
          <p:nvPr/>
        </p:nvSpPr>
        <p:spPr>
          <a:xfrm>
            <a:off x="5997286" y="1022038"/>
            <a:ext cx="3351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/>
              <a:t>Keywords</a:t>
            </a:r>
            <a:endParaRPr lang="zh-CN" altLang="en-US" sz="2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A2EEEF9-2B18-4713-95CC-8979CF977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65" y="2119745"/>
            <a:ext cx="5545309" cy="322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43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7462826-46D3-45D0-A48A-174E0F00E023}"/>
              </a:ext>
            </a:extLst>
          </p:cNvPr>
          <p:cNvSpPr txBox="1"/>
          <p:nvPr/>
        </p:nvSpPr>
        <p:spPr>
          <a:xfrm>
            <a:off x="-728696" y="191041"/>
            <a:ext cx="5087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Evaluation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E97DF5-8160-47A2-8681-A10EBB73CD9D}"/>
              </a:ext>
            </a:extLst>
          </p:cNvPr>
          <p:cNvSpPr txBox="1"/>
          <p:nvPr/>
        </p:nvSpPr>
        <p:spPr>
          <a:xfrm>
            <a:off x="3236767" y="418851"/>
            <a:ext cx="4530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r>
              <a:rPr lang="en-US" altLang="zh-CN" dirty="0"/>
              <a:t>—</a:t>
            </a:r>
            <a:r>
              <a:rPr lang="en-US" altLang="zh-CN" dirty="0" err="1"/>
              <a:t>DedupSearch</a:t>
            </a:r>
            <a:r>
              <a:rPr lang="en-US" altLang="zh-CN" dirty="0"/>
              <a:t> performance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AF9645-5456-469C-ACF3-1D0DDC912D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0"/>
          <a:stretch/>
        </p:blipFill>
        <p:spPr>
          <a:xfrm>
            <a:off x="460326" y="1080322"/>
            <a:ext cx="11007436" cy="31495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F8912FD-7E86-4E3A-998A-E1A196EDC1E2}"/>
              </a:ext>
            </a:extLst>
          </p:cNvPr>
          <p:cNvSpPr txBox="1"/>
          <p:nvPr/>
        </p:nvSpPr>
        <p:spPr>
          <a:xfrm>
            <a:off x="879330" y="4257830"/>
            <a:ext cx="6460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Saira SemiCondensed" panose="00000506000000000000" pitchFamily="2" charset="0"/>
              </a:rPr>
              <a:t>Effect of deduplication ratio.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8C25BB-48CC-40D7-BAA2-460D9E7F0A9B}"/>
              </a:ext>
            </a:extLst>
          </p:cNvPr>
          <p:cNvSpPr txBox="1"/>
          <p:nvPr/>
        </p:nvSpPr>
        <p:spPr>
          <a:xfrm>
            <a:off x="879330" y="4705931"/>
            <a:ext cx="104935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T</a:t>
            </a:r>
            <a:r>
              <a:rPr lang="zh-CN" altLang="en-US" sz="2000" b="1" dirty="0"/>
              <a:t>he difference between them increases as the deduplication ratio (the ratio between the physical size and the logical size) decreases.</a:t>
            </a: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The increase occurs only in the logical phase, due to the increase in the number of file recipes that are processed.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The time of the physical phase remains roughly the same, as it depends only on the physical size of the dataset.</a:t>
            </a:r>
            <a:endParaRPr lang="zh-CN" altLang="en-US" sz="2000" b="1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82AE500-71EE-43FC-A211-0A4DA4CD8371}"/>
              </a:ext>
            </a:extLst>
          </p:cNvPr>
          <p:cNvSpPr/>
          <p:nvPr/>
        </p:nvSpPr>
        <p:spPr>
          <a:xfrm>
            <a:off x="1780988" y="3239247"/>
            <a:ext cx="304800" cy="7709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EFD2BF9-F254-46BD-8C0F-9B4BE98F5DDF}"/>
              </a:ext>
            </a:extLst>
          </p:cNvPr>
          <p:cNvSpPr/>
          <p:nvPr/>
        </p:nvSpPr>
        <p:spPr>
          <a:xfrm>
            <a:off x="2817905" y="2721925"/>
            <a:ext cx="349624" cy="13360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6D374F8-41D4-4AA9-B5B1-D57F5A1B96CE}"/>
              </a:ext>
            </a:extLst>
          </p:cNvPr>
          <p:cNvSpPr/>
          <p:nvPr/>
        </p:nvSpPr>
        <p:spPr>
          <a:xfrm>
            <a:off x="3899646" y="2070847"/>
            <a:ext cx="349623" cy="19871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C9FC554-69A9-4A07-9784-62A327AA3D70}"/>
              </a:ext>
            </a:extLst>
          </p:cNvPr>
          <p:cNvSpPr/>
          <p:nvPr/>
        </p:nvSpPr>
        <p:spPr>
          <a:xfrm>
            <a:off x="6460957" y="2034743"/>
            <a:ext cx="349623" cy="19871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43F8CF-EBEC-4A09-BF7A-F36A7925E4B9}"/>
              </a:ext>
            </a:extLst>
          </p:cNvPr>
          <p:cNvSpPr txBox="1"/>
          <p:nvPr/>
        </p:nvSpPr>
        <p:spPr>
          <a:xfrm>
            <a:off x="1651136" y="2879769"/>
            <a:ext cx="72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2.5X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9CF102-359F-4EF8-BC6F-C58558A2F0EC}"/>
              </a:ext>
            </a:extLst>
          </p:cNvPr>
          <p:cNvSpPr txBox="1"/>
          <p:nvPr/>
        </p:nvSpPr>
        <p:spPr>
          <a:xfrm>
            <a:off x="6309909" y="1634127"/>
            <a:ext cx="72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7.5X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C139FA1-5D01-4704-9F14-14653DB8C6E6}"/>
              </a:ext>
            </a:extLst>
          </p:cNvPr>
          <p:cNvSpPr/>
          <p:nvPr/>
        </p:nvSpPr>
        <p:spPr>
          <a:xfrm>
            <a:off x="5381421" y="2879769"/>
            <a:ext cx="349623" cy="1178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78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7462826-46D3-45D0-A48A-174E0F00E023}"/>
              </a:ext>
            </a:extLst>
          </p:cNvPr>
          <p:cNvSpPr txBox="1"/>
          <p:nvPr/>
        </p:nvSpPr>
        <p:spPr>
          <a:xfrm>
            <a:off x="-728696" y="191041"/>
            <a:ext cx="5087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Evaluation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E97DF5-8160-47A2-8681-A10EBB73CD9D}"/>
              </a:ext>
            </a:extLst>
          </p:cNvPr>
          <p:cNvSpPr txBox="1"/>
          <p:nvPr/>
        </p:nvSpPr>
        <p:spPr>
          <a:xfrm>
            <a:off x="3236767" y="418851"/>
            <a:ext cx="4530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r>
              <a:rPr lang="en-US" altLang="zh-CN" dirty="0"/>
              <a:t>—</a:t>
            </a:r>
            <a:r>
              <a:rPr lang="en-US" altLang="zh-CN" dirty="0" err="1"/>
              <a:t>DedupSearch</a:t>
            </a:r>
            <a:r>
              <a:rPr lang="en-US" altLang="zh-CN" dirty="0"/>
              <a:t> performance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AF9645-5456-469C-ACF3-1D0DDC912D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0"/>
          <a:stretch/>
        </p:blipFill>
        <p:spPr>
          <a:xfrm>
            <a:off x="436419" y="1108326"/>
            <a:ext cx="11007436" cy="31495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F8912FD-7E86-4E3A-998A-E1A196EDC1E2}"/>
              </a:ext>
            </a:extLst>
          </p:cNvPr>
          <p:cNvSpPr txBox="1"/>
          <p:nvPr/>
        </p:nvSpPr>
        <p:spPr>
          <a:xfrm>
            <a:off x="879330" y="4257830"/>
            <a:ext cx="6460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Saira SemiCondensed" panose="00000506000000000000" pitchFamily="2" charset="0"/>
              </a:rPr>
              <a:t>Effect of chunk size.</a:t>
            </a:r>
            <a:endParaRPr lang="zh-CN" altLang="en-US" sz="2400" b="1" dirty="0">
              <a:latin typeface="Saira SemiCondensed" panose="00000506000000000000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8C25BB-48CC-40D7-BAA2-460D9E7F0A9B}"/>
              </a:ext>
            </a:extLst>
          </p:cNvPr>
          <p:cNvSpPr txBox="1"/>
          <p:nvPr/>
        </p:nvSpPr>
        <p:spPr>
          <a:xfrm>
            <a:off x="879330" y="5173522"/>
            <a:ext cx="10493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Smaller chunks result in better deduplication but increase the size of the fingerprint index.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3DCED67-3474-49BC-94C7-1E41B3299CA1}"/>
              </a:ext>
            </a:extLst>
          </p:cNvPr>
          <p:cNvSpPr/>
          <p:nvPr/>
        </p:nvSpPr>
        <p:spPr>
          <a:xfrm>
            <a:off x="10635095" y="1979468"/>
            <a:ext cx="607869" cy="5299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57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7462826-46D3-45D0-A48A-174E0F00E023}"/>
              </a:ext>
            </a:extLst>
          </p:cNvPr>
          <p:cNvSpPr txBox="1"/>
          <p:nvPr/>
        </p:nvSpPr>
        <p:spPr>
          <a:xfrm>
            <a:off x="-728696" y="191041"/>
            <a:ext cx="5087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Evaluation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E97DF5-8160-47A2-8681-A10EBB73CD9D}"/>
              </a:ext>
            </a:extLst>
          </p:cNvPr>
          <p:cNvSpPr txBox="1"/>
          <p:nvPr/>
        </p:nvSpPr>
        <p:spPr>
          <a:xfrm>
            <a:off x="3236767" y="418851"/>
            <a:ext cx="4530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r>
              <a:rPr lang="en-US" altLang="zh-CN" dirty="0"/>
              <a:t>—</a:t>
            </a:r>
            <a:r>
              <a:rPr lang="en-US" altLang="zh-CN" dirty="0" err="1"/>
              <a:t>DedupSearch</a:t>
            </a:r>
            <a:r>
              <a:rPr lang="en-US" altLang="zh-CN" dirty="0"/>
              <a:t> performance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8912FD-7E86-4E3A-998A-E1A196EDC1E2}"/>
              </a:ext>
            </a:extLst>
          </p:cNvPr>
          <p:cNvSpPr txBox="1"/>
          <p:nvPr/>
        </p:nvSpPr>
        <p:spPr>
          <a:xfrm>
            <a:off x="879330" y="4611121"/>
            <a:ext cx="6460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Saira SemiCondensed" panose="00000506000000000000" pitchFamily="2" charset="0"/>
              </a:rPr>
              <a:t>Effect of chunk size.</a:t>
            </a:r>
            <a:endParaRPr lang="zh-CN" altLang="en-US" sz="2400" b="1" dirty="0">
              <a:latin typeface="Saira SemiCondensed" panose="00000506000000000000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8C25BB-48CC-40D7-BAA2-460D9E7F0A9B}"/>
              </a:ext>
            </a:extLst>
          </p:cNvPr>
          <p:cNvSpPr txBox="1"/>
          <p:nvPr/>
        </p:nvSpPr>
        <p:spPr>
          <a:xfrm>
            <a:off x="879330" y="5173522"/>
            <a:ext cx="104935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effectLst/>
                <a:latin typeface="Arial" panose="020B0604020202020204" pitchFamily="34" charset="0"/>
              </a:rPr>
              <a:t>For Naïve, the amount of data read increases with the logical size and decreases with the chunk size.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effectLst/>
                <a:latin typeface="Arial" panose="020B0604020202020204" pitchFamily="34" charset="0"/>
              </a:rPr>
              <a:t>For </a:t>
            </a:r>
            <a:r>
              <a:rPr lang="en-US" altLang="zh-CN" sz="2000" dirty="0" err="1">
                <a:effectLst/>
                <a:latin typeface="Arial" panose="020B0604020202020204" pitchFamily="34" charset="0"/>
              </a:rPr>
              <a:t>DedupSearch</a:t>
            </a:r>
            <a:r>
              <a:rPr lang="en-US" altLang="zh-CN" sz="2000" dirty="0">
                <a:effectLst/>
                <a:latin typeface="Arial" panose="020B0604020202020204" pitchFamily="34" charset="0"/>
              </a:rPr>
              <a:t>, the amount of data read is proportionate to the physical size of the dataset, regardless of its logical size.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99F53B-D0A3-4D54-9067-B99D7943C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36" y="1225124"/>
            <a:ext cx="5682095" cy="28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83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7462826-46D3-45D0-A48A-174E0F00E023}"/>
              </a:ext>
            </a:extLst>
          </p:cNvPr>
          <p:cNvSpPr txBox="1"/>
          <p:nvPr/>
        </p:nvSpPr>
        <p:spPr>
          <a:xfrm>
            <a:off x="-728696" y="191041"/>
            <a:ext cx="5087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Evaluation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E97DF5-8160-47A2-8681-A10EBB73CD9D}"/>
              </a:ext>
            </a:extLst>
          </p:cNvPr>
          <p:cNvSpPr txBox="1"/>
          <p:nvPr/>
        </p:nvSpPr>
        <p:spPr>
          <a:xfrm>
            <a:off x="3236767" y="418851"/>
            <a:ext cx="4530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r>
              <a:rPr lang="en-US" altLang="zh-CN" dirty="0"/>
              <a:t>—</a:t>
            </a:r>
            <a:r>
              <a:rPr lang="en-US" altLang="zh-CN" dirty="0" err="1"/>
              <a:t>DedupSearch</a:t>
            </a:r>
            <a:r>
              <a:rPr lang="en-US" altLang="zh-CN" dirty="0"/>
              <a:t> performance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8912FD-7E86-4E3A-998A-E1A196EDC1E2}"/>
              </a:ext>
            </a:extLst>
          </p:cNvPr>
          <p:cNvSpPr txBox="1"/>
          <p:nvPr/>
        </p:nvSpPr>
        <p:spPr>
          <a:xfrm>
            <a:off x="868939" y="4541253"/>
            <a:ext cx="3843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Saira SemiCondensed" panose="00000506000000000000" pitchFamily="2" charset="0"/>
              </a:rPr>
              <a:t>Effect of dictionary size.</a:t>
            </a:r>
            <a:endParaRPr lang="zh-CN" altLang="en-US" sz="2400" b="1" dirty="0">
              <a:latin typeface="Saira SemiCondensed" panose="00000506000000000000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8C25BB-48CC-40D7-BAA2-460D9E7F0A9B}"/>
              </a:ext>
            </a:extLst>
          </p:cNvPr>
          <p:cNvSpPr txBox="1"/>
          <p:nvPr/>
        </p:nvSpPr>
        <p:spPr>
          <a:xfrm>
            <a:off x="879330" y="5115710"/>
            <a:ext cx="104935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When the </a:t>
            </a:r>
            <a:r>
              <a:rPr lang="en-US" altLang="zh-CN" sz="2000" b="1" dirty="0" err="1"/>
              <a:t>Aho-Corasick</a:t>
            </a:r>
            <a:r>
              <a:rPr lang="en-US" altLang="zh-CN" sz="2000" b="1" dirty="0"/>
              <a:t> algorithm is used, the chunks’ processing time increases </a:t>
            </a:r>
            <a:r>
              <a:rPr lang="en-US" altLang="zh-CN" sz="2000" b="1" dirty="0" err="1"/>
              <a:t>sublinearly</a:t>
            </a:r>
            <a:r>
              <a:rPr lang="en-US" altLang="zh-CN" sz="2000" b="1" dirty="0"/>
              <a:t> with the number of keywords in the search query.</a:t>
            </a:r>
          </a:p>
          <a:p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The find is more efficient than </a:t>
            </a:r>
            <a:r>
              <a:rPr lang="en-US" altLang="zh-CN" sz="2000" b="1" dirty="0" err="1"/>
              <a:t>Aho-Corasick</a:t>
            </a:r>
            <a:r>
              <a:rPr lang="en-US" altLang="zh-CN" sz="2000" b="1" dirty="0"/>
              <a:t> when the number of keywords is small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AD4BAB-DC8D-41FD-A483-E1CEE6713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30" y="1155693"/>
            <a:ext cx="10725729" cy="311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70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7462826-46D3-45D0-A48A-174E0F00E023}"/>
              </a:ext>
            </a:extLst>
          </p:cNvPr>
          <p:cNvSpPr txBox="1"/>
          <p:nvPr/>
        </p:nvSpPr>
        <p:spPr>
          <a:xfrm>
            <a:off x="-728696" y="191041"/>
            <a:ext cx="5087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Evaluation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E97DF5-8160-47A2-8681-A10EBB73CD9D}"/>
              </a:ext>
            </a:extLst>
          </p:cNvPr>
          <p:cNvSpPr txBox="1"/>
          <p:nvPr/>
        </p:nvSpPr>
        <p:spPr>
          <a:xfrm>
            <a:off x="3236767" y="418851"/>
            <a:ext cx="4530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r>
              <a:rPr lang="en-US" altLang="zh-CN" dirty="0"/>
              <a:t>—</a:t>
            </a:r>
            <a:r>
              <a:rPr lang="en-US" altLang="zh-CN" dirty="0" err="1"/>
              <a:t>DedupSearch</a:t>
            </a:r>
            <a:r>
              <a:rPr lang="en-US" altLang="zh-CN" dirty="0"/>
              <a:t> performance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8912FD-7E86-4E3A-998A-E1A196EDC1E2}"/>
              </a:ext>
            </a:extLst>
          </p:cNvPr>
          <p:cNvSpPr txBox="1"/>
          <p:nvPr/>
        </p:nvSpPr>
        <p:spPr>
          <a:xfrm>
            <a:off x="905307" y="5014178"/>
            <a:ext cx="5495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Saira SemiCondensed" panose="00000506000000000000" pitchFamily="2" charset="0"/>
              </a:rPr>
              <a:t>Effect of keywords in the dictionary..</a:t>
            </a:r>
            <a:endParaRPr lang="zh-CN" altLang="en-US" sz="2400" b="1" dirty="0">
              <a:latin typeface="Saira SemiCondensed" panose="00000506000000000000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C994FA-FB84-403F-8E0C-28370C823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03" y="1533942"/>
            <a:ext cx="11480222" cy="296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4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93E6C2-ED37-44C1-8C76-E227A86FA386}"/>
              </a:ext>
            </a:extLst>
          </p:cNvPr>
          <p:cNvSpPr txBox="1"/>
          <p:nvPr/>
        </p:nvSpPr>
        <p:spPr>
          <a:xfrm>
            <a:off x="107772" y="139087"/>
            <a:ext cx="3565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Background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0DA270-94B5-4E8F-AAEA-DB4809ABA117}"/>
              </a:ext>
            </a:extLst>
          </p:cNvPr>
          <p:cNvSpPr txBox="1"/>
          <p:nvPr/>
        </p:nvSpPr>
        <p:spPr>
          <a:xfrm>
            <a:off x="459799" y="1202393"/>
            <a:ext cx="11846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Saira SemiCondensed" panose="00000506000000000000" pitchFamily="2" charset="0"/>
              </a:rPr>
              <a:t>Keyword search: identify relevant documents with a string search.</a:t>
            </a:r>
            <a:endParaRPr lang="zh-CN" altLang="en-US" sz="2800" b="1" dirty="0">
              <a:latin typeface="Saira SemiCondensed" panose="00000506000000000000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59A003-7665-40C2-89DC-7BDA70AFA03C}"/>
              </a:ext>
            </a:extLst>
          </p:cNvPr>
          <p:cNvSpPr txBox="1"/>
          <p:nvPr/>
        </p:nvSpPr>
        <p:spPr>
          <a:xfrm>
            <a:off x="459799" y="2363928"/>
            <a:ext cx="1152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Ø"/>
              <a:defRPr sz="2800" b="1">
                <a:latin typeface="Saira SemiCondensed" panose="00000506000000000000" pitchFamily="2" charset="0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B0F0"/>
                </a:solidFill>
              </a:rPr>
              <a:t>Logging and data analytics systems:</a:t>
            </a:r>
            <a:r>
              <a:rPr lang="zh-CN" altLang="en-US" sz="2400" dirty="0">
                <a:solidFill>
                  <a:srgbClr val="00B0F0"/>
                </a:solidFill>
              </a:rPr>
              <a:t> </a:t>
            </a:r>
            <a:r>
              <a:rPr lang="zh-CN" altLang="en-US" sz="2400" dirty="0"/>
              <a:t>construct an index of strings during data ingestion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097D6F-5412-4F38-A63B-3EE01E547242}"/>
              </a:ext>
            </a:extLst>
          </p:cNvPr>
          <p:cNvSpPr txBox="1"/>
          <p:nvPr/>
        </p:nvSpPr>
        <p:spPr>
          <a:xfrm>
            <a:off x="459799" y="2908720"/>
            <a:ext cx="11027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Font typeface="Wingdings" panose="05000000000000000000" pitchFamily="2" charset="2"/>
              <a:buChar char="Ø"/>
              <a:defRPr sz="2800" b="1">
                <a:latin typeface="Saira SemiCondensed" panose="00000506000000000000" pitchFamily="2" charset="0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B0F0"/>
                </a:solidFill>
              </a:rPr>
              <a:t>The problem is </a:t>
            </a:r>
            <a:r>
              <a:rPr lang="en-US" altLang="zh-CN" sz="2400" dirty="0"/>
              <a:t>1. Such Indexes carry non-negligible overheads </a:t>
            </a:r>
          </a:p>
          <a:p>
            <a:pPr lvl="5"/>
            <a:r>
              <a:rPr lang="zh-CN" altLang="en-US" sz="2400" b="1" dirty="0">
                <a:latin typeface="Saira SemiCondensed" panose="00000506000000000000" pitchFamily="2" charset="0"/>
              </a:rPr>
              <a:t>  </a:t>
            </a:r>
            <a:r>
              <a:rPr lang="en-US" altLang="zh-CN" sz="2400" b="1" dirty="0">
                <a:latin typeface="Saira SemiCondensed" panose="00000506000000000000" pitchFamily="2" charset="0"/>
              </a:rPr>
              <a:t>2. Not useful for binary strings or more complex keyword patterns.</a:t>
            </a:r>
            <a:endParaRPr lang="zh-CN" altLang="en-US" sz="2400" b="1" dirty="0">
              <a:latin typeface="Saira SemiCondensed" panose="00000506000000000000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D8A6A9-E4A9-461D-A3C6-22EB68EF803D}"/>
              </a:ext>
            </a:extLst>
          </p:cNvPr>
          <p:cNvSpPr txBox="1"/>
          <p:nvPr/>
        </p:nvSpPr>
        <p:spPr>
          <a:xfrm>
            <a:off x="459799" y="4530437"/>
            <a:ext cx="11846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FF0000"/>
                </a:solidFill>
                <a:latin typeface="Saira SemiCondensed" panose="00000506000000000000" pitchFamily="2" charset="0"/>
              </a:rPr>
              <a:t>naïve search method:  </a:t>
            </a:r>
            <a:r>
              <a:rPr lang="en-US" altLang="zh-CN" sz="2400" b="1" dirty="0">
                <a:latin typeface="Saira SemiCondensed" panose="00000506000000000000" pitchFamily="2" charset="0"/>
              </a:rPr>
              <a:t>process a file system by progressing through the files, opening each file, and scanning its content for the specified keywords.</a:t>
            </a:r>
            <a:endParaRPr lang="zh-CN" altLang="en-US" sz="2400" b="1" dirty="0">
              <a:latin typeface="Saira Semi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87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7462826-46D3-45D0-A48A-174E0F00E023}"/>
              </a:ext>
            </a:extLst>
          </p:cNvPr>
          <p:cNvSpPr txBox="1"/>
          <p:nvPr/>
        </p:nvSpPr>
        <p:spPr>
          <a:xfrm>
            <a:off x="-728696" y="191041"/>
            <a:ext cx="5087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Evaluation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E97DF5-8160-47A2-8681-A10EBB73CD9D}"/>
              </a:ext>
            </a:extLst>
          </p:cNvPr>
          <p:cNvSpPr txBox="1"/>
          <p:nvPr/>
        </p:nvSpPr>
        <p:spPr>
          <a:xfrm>
            <a:off x="3236767" y="418851"/>
            <a:ext cx="4530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r>
              <a:rPr lang="en-US" altLang="zh-CN" dirty="0"/>
              <a:t>—</a:t>
            </a:r>
            <a:r>
              <a:rPr lang="en-US" altLang="zh-CN" dirty="0" err="1"/>
              <a:t>DedupSearch</a:t>
            </a:r>
            <a:r>
              <a:rPr lang="en-US" altLang="zh-CN" dirty="0"/>
              <a:t> data structures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ACF158-296F-4A66-93CE-524184CDA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05" y="1175955"/>
            <a:ext cx="9301594" cy="42705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B449BA8-F1EF-4045-BF5E-6C70E4AFB3DD}"/>
              </a:ext>
            </a:extLst>
          </p:cNvPr>
          <p:cNvSpPr txBox="1"/>
          <p:nvPr/>
        </p:nvSpPr>
        <p:spPr>
          <a:xfrm>
            <a:off x="1004021" y="5600458"/>
            <a:ext cx="5495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Saira SemiCondensed" panose="00000506000000000000" pitchFamily="2" charset="0"/>
              </a:rPr>
              <a:t>Index sizes</a:t>
            </a:r>
            <a:endParaRPr lang="zh-CN" altLang="en-US" sz="2400" b="1" dirty="0">
              <a:latin typeface="Saira Semi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19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E7F58D-4356-4FFA-BD13-2F80626A0F3A}"/>
              </a:ext>
            </a:extLst>
          </p:cNvPr>
          <p:cNvSpPr txBox="1"/>
          <p:nvPr/>
        </p:nvSpPr>
        <p:spPr>
          <a:xfrm>
            <a:off x="998826" y="5751059"/>
            <a:ext cx="2071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Saira SemiCondensed" panose="00000506000000000000" pitchFamily="2" charset="0"/>
              </a:rPr>
              <a:t>Index sizes</a:t>
            </a:r>
            <a:endParaRPr lang="zh-CN" altLang="en-US" sz="2400" b="1" dirty="0">
              <a:latin typeface="Saira SemiCondensed" panose="00000506000000000000" pitchFamily="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A5DBAA-395F-4C61-816F-D030E7BB8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0" y="1283370"/>
            <a:ext cx="4958398" cy="43261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8452B1D-EB62-41A2-9E6F-87A73A52CDF9}"/>
              </a:ext>
            </a:extLst>
          </p:cNvPr>
          <p:cNvSpPr txBox="1"/>
          <p:nvPr/>
        </p:nvSpPr>
        <p:spPr>
          <a:xfrm>
            <a:off x="-728696" y="191041"/>
            <a:ext cx="5087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Evaluation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40D2F9-52C4-4B4C-B5CB-8DCD3A960C7E}"/>
              </a:ext>
            </a:extLst>
          </p:cNvPr>
          <p:cNvSpPr txBox="1"/>
          <p:nvPr/>
        </p:nvSpPr>
        <p:spPr>
          <a:xfrm>
            <a:off x="3236767" y="418851"/>
            <a:ext cx="4530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r>
              <a:rPr lang="en-US" altLang="zh-CN" dirty="0"/>
              <a:t>—</a:t>
            </a:r>
            <a:r>
              <a:rPr lang="en-US" altLang="zh-CN" dirty="0" err="1"/>
              <a:t>DedupSearch</a:t>
            </a:r>
            <a:r>
              <a:rPr lang="en-US" altLang="zh-CN" dirty="0"/>
              <a:t> data structures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2615B6-5183-4A65-AF22-9B70757A0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32" y="1022038"/>
            <a:ext cx="5128346" cy="46824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92A64BA-0238-4BB0-8E07-981B672C4222}"/>
              </a:ext>
            </a:extLst>
          </p:cNvPr>
          <p:cNvSpPr txBox="1"/>
          <p:nvPr/>
        </p:nvSpPr>
        <p:spPr>
          <a:xfrm>
            <a:off x="6450589" y="5751059"/>
            <a:ext cx="3540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Saira SemiCondensed" panose="00000506000000000000" pitchFamily="2" charset="0"/>
              </a:rPr>
              <a:t>Database access</a:t>
            </a:r>
            <a:endParaRPr lang="zh-CN" altLang="en-US" sz="2400" b="1" dirty="0">
              <a:latin typeface="Saira Semi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25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4960E3-FD3A-4062-A60D-E8D379739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53" y="2342933"/>
            <a:ext cx="7992148" cy="26600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A13A1C-E53A-42DD-A5CC-923DD514CFFA}"/>
              </a:ext>
            </a:extLst>
          </p:cNvPr>
          <p:cNvSpPr txBox="1"/>
          <p:nvPr/>
        </p:nvSpPr>
        <p:spPr>
          <a:xfrm>
            <a:off x="-728696" y="191041"/>
            <a:ext cx="5087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Evaluation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6263D7-8A1C-4CA2-82AE-F1111748B580}"/>
              </a:ext>
            </a:extLst>
          </p:cNvPr>
          <p:cNvSpPr txBox="1"/>
          <p:nvPr/>
        </p:nvSpPr>
        <p:spPr>
          <a:xfrm>
            <a:off x="3236767" y="418851"/>
            <a:ext cx="4530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r>
              <a:rPr lang="en-US" altLang="zh-CN" dirty="0"/>
              <a:t>— </a:t>
            </a:r>
            <a:r>
              <a:rPr lang="en-US" altLang="zh-CN" dirty="0" err="1"/>
              <a:t>DedupSearch</a:t>
            </a:r>
            <a:r>
              <a:rPr lang="en-US" altLang="zh-CN" dirty="0"/>
              <a:t> overheads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81484B-0AAD-4A51-B76D-D174C6CD1F18}"/>
              </a:ext>
            </a:extLst>
          </p:cNvPr>
          <p:cNvSpPr txBox="1"/>
          <p:nvPr/>
        </p:nvSpPr>
        <p:spPr>
          <a:xfrm>
            <a:off x="1694329" y="5144528"/>
            <a:ext cx="91230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The size (in GB) and dedup ratio of the datasets created from a single archived version with 8KB chunks, and the time (in seconds) to search a single keyword from the ‘med’ dictionary.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E93B23-999E-4B8C-BFE4-BE8448F581C2}"/>
              </a:ext>
            </a:extLst>
          </p:cNvPr>
          <p:cNvSpPr/>
          <p:nvPr/>
        </p:nvSpPr>
        <p:spPr>
          <a:xfrm>
            <a:off x="1694329" y="4150437"/>
            <a:ext cx="8555618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74932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328C1A-DB77-422A-A8D9-2A79FE19343C}"/>
              </a:ext>
            </a:extLst>
          </p:cNvPr>
          <p:cNvSpPr txBox="1"/>
          <p:nvPr/>
        </p:nvSpPr>
        <p:spPr>
          <a:xfrm>
            <a:off x="-728696" y="191041"/>
            <a:ext cx="5087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Conclusion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A273720-AB98-49F9-9F47-86A44B92FDE2}"/>
              </a:ext>
            </a:extLst>
          </p:cNvPr>
          <p:cNvSpPr/>
          <p:nvPr/>
        </p:nvSpPr>
        <p:spPr>
          <a:xfrm>
            <a:off x="29920" y="3375226"/>
            <a:ext cx="2396527" cy="817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 Deduplication system &amp; Keywords Search</a:t>
            </a:r>
            <a:endParaRPr lang="zh-CN" altLang="en-US" sz="1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FA0E1E-7184-40BE-8F31-60CB4FE67502}"/>
              </a:ext>
            </a:extLst>
          </p:cNvPr>
          <p:cNvSpPr txBox="1"/>
          <p:nvPr/>
        </p:nvSpPr>
        <p:spPr>
          <a:xfrm>
            <a:off x="672365" y="4380749"/>
            <a:ext cx="116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problem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DF19DB-C055-4F6B-A947-69170FA64B09}"/>
              </a:ext>
            </a:extLst>
          </p:cNvPr>
          <p:cNvSpPr/>
          <p:nvPr/>
        </p:nvSpPr>
        <p:spPr>
          <a:xfrm>
            <a:off x="2976296" y="3377325"/>
            <a:ext cx="2002104" cy="8130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</a:rPr>
              <a:t>DedupSearch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4B24D0-3F21-475F-8074-2519DF460A62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2426447" y="3783865"/>
            <a:ext cx="5498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69F6FEA-859C-43E4-86A6-C71C9DC682A1}"/>
              </a:ext>
            </a:extLst>
          </p:cNvPr>
          <p:cNvSpPr txBox="1"/>
          <p:nvPr/>
        </p:nvSpPr>
        <p:spPr>
          <a:xfrm>
            <a:off x="3732318" y="4398678"/>
            <a:ext cx="1165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Saira SemiCondensed" panose="00000506000000000000" pitchFamily="2" charset="0"/>
              </a:rPr>
              <a:t>solution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1D17B79-332D-4117-9FFA-64E71ECFEC60}"/>
              </a:ext>
            </a:extLst>
          </p:cNvPr>
          <p:cNvSpPr/>
          <p:nvPr/>
        </p:nvSpPr>
        <p:spPr>
          <a:xfrm>
            <a:off x="2578125" y="1842696"/>
            <a:ext cx="2773061" cy="6463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Saira SemiCondensed" panose="00000506000000000000" pitchFamily="2" charset="0"/>
              </a:rPr>
              <a:t>Read and process each chunk in the system only once.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73F6AF-B910-4945-A202-93F99B368367}"/>
              </a:ext>
            </a:extLst>
          </p:cNvPr>
          <p:cNvSpPr txBox="1"/>
          <p:nvPr/>
        </p:nvSpPr>
        <p:spPr>
          <a:xfrm>
            <a:off x="3616126" y="1427461"/>
            <a:ext cx="1165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Saira SemiCondensed" panose="00000506000000000000" pitchFamily="2" charset="0"/>
              </a:rPr>
              <a:t>Main idea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43E18AE-F759-4D2E-A0EA-C6D339D6156F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3964656" y="2489027"/>
            <a:ext cx="12692" cy="888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AD87E8C-088E-4699-9082-34DBF5D7631D}"/>
              </a:ext>
            </a:extLst>
          </p:cNvPr>
          <p:cNvSpPr/>
          <p:nvPr/>
        </p:nvSpPr>
        <p:spPr>
          <a:xfrm>
            <a:off x="5853963" y="1174372"/>
            <a:ext cx="2650570" cy="65143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4B5DB5-C2A0-404D-8227-F0717C7A7593}"/>
              </a:ext>
            </a:extLst>
          </p:cNvPr>
          <p:cNvSpPr/>
          <p:nvPr/>
        </p:nvSpPr>
        <p:spPr>
          <a:xfrm>
            <a:off x="5853962" y="4192503"/>
            <a:ext cx="2650571" cy="65143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B8D3366-6DF0-4086-88E6-533C3AF0BF11}"/>
              </a:ext>
            </a:extLst>
          </p:cNvPr>
          <p:cNvCxnSpPr>
            <a:cxnSpLocks/>
            <a:stCxn id="7" idx="6"/>
            <a:endCxn id="19" idx="1"/>
          </p:cNvCxnSpPr>
          <p:nvPr/>
        </p:nvCxnSpPr>
        <p:spPr>
          <a:xfrm flipV="1">
            <a:off x="4978400" y="1500090"/>
            <a:ext cx="875563" cy="2283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107C7BF-6AB9-47F4-A509-AF385551CD58}"/>
              </a:ext>
            </a:extLst>
          </p:cNvPr>
          <p:cNvCxnSpPr>
            <a:cxnSpLocks/>
            <a:stCxn id="7" idx="6"/>
            <a:endCxn id="20" idx="1"/>
          </p:cNvCxnSpPr>
          <p:nvPr/>
        </p:nvCxnSpPr>
        <p:spPr>
          <a:xfrm>
            <a:off x="4978400" y="3783865"/>
            <a:ext cx="875562" cy="734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0D5DB88-5344-4109-8D82-7E6C8FBDDEF2}"/>
              </a:ext>
            </a:extLst>
          </p:cNvPr>
          <p:cNvSpPr txBox="1"/>
          <p:nvPr/>
        </p:nvSpPr>
        <p:spPr>
          <a:xfrm>
            <a:off x="5850969" y="4197607"/>
            <a:ext cx="2611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Saira SemiCondensed" panose="00000506000000000000" pitchFamily="2" charset="0"/>
              </a:rPr>
              <a:t>There is no reverse index between chunks and files</a:t>
            </a:r>
            <a:endParaRPr lang="zh-CN" altLang="en-US" b="1" dirty="0">
              <a:latin typeface="Saira SemiCondensed" panose="00000506000000000000" pitchFamily="2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056E557-1218-4449-8D3B-0A585F05CCBB}"/>
              </a:ext>
            </a:extLst>
          </p:cNvPr>
          <p:cNvSpPr txBox="1"/>
          <p:nvPr/>
        </p:nvSpPr>
        <p:spPr>
          <a:xfrm>
            <a:off x="5850969" y="1150462"/>
            <a:ext cx="2611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Saira SemiCondensed" panose="00000506000000000000" pitchFamily="2" charset="0"/>
              </a:rPr>
              <a:t>keywords might be split between adjacent chunks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6BBB262-BF7F-4239-AFB6-1755F15D4425}"/>
              </a:ext>
            </a:extLst>
          </p:cNvPr>
          <p:cNvSpPr/>
          <p:nvPr/>
        </p:nvSpPr>
        <p:spPr>
          <a:xfrm>
            <a:off x="6197604" y="2215164"/>
            <a:ext cx="1918458" cy="50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FF0000"/>
                </a:solidFill>
                <a:latin typeface="Saira SemiCondensed" panose="00000506000000000000" pitchFamily="2" charset="0"/>
              </a:rPr>
              <a:t>physical phase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88E19F9-5662-4CAC-B6C9-38CF87BB4A84}"/>
              </a:ext>
            </a:extLst>
          </p:cNvPr>
          <p:cNvCxnSpPr>
            <a:stCxn id="47" idx="2"/>
            <a:endCxn id="51" idx="0"/>
          </p:cNvCxnSpPr>
          <p:nvPr/>
        </p:nvCxnSpPr>
        <p:spPr>
          <a:xfrm flipH="1">
            <a:off x="7156833" y="1796793"/>
            <a:ext cx="1" cy="418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43F9D9BA-F2ED-46AE-AAAE-8DE845C648C3}"/>
              </a:ext>
            </a:extLst>
          </p:cNvPr>
          <p:cNvSpPr/>
          <p:nvPr/>
        </p:nvSpPr>
        <p:spPr>
          <a:xfrm>
            <a:off x="6197604" y="5248227"/>
            <a:ext cx="1918458" cy="50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B0F0"/>
                </a:solidFill>
                <a:latin typeface="Saira SemiCondensed" panose="00000506000000000000" pitchFamily="2" charset="0"/>
              </a:rPr>
              <a:t>logical phase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5E39B5C-456C-45EA-B86E-FCD255957D7B}"/>
              </a:ext>
            </a:extLst>
          </p:cNvPr>
          <p:cNvCxnSpPr>
            <a:stCxn id="41" idx="2"/>
            <a:endCxn id="54" idx="0"/>
          </p:cNvCxnSpPr>
          <p:nvPr/>
        </p:nvCxnSpPr>
        <p:spPr>
          <a:xfrm flipH="1">
            <a:off x="7156833" y="4843938"/>
            <a:ext cx="1" cy="404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2E5C8C8-88BA-434C-B366-C01E7B2F0BAE}"/>
              </a:ext>
            </a:extLst>
          </p:cNvPr>
          <p:cNvSpPr txBox="1"/>
          <p:nvPr/>
        </p:nvSpPr>
        <p:spPr>
          <a:xfrm>
            <a:off x="6548726" y="847151"/>
            <a:ext cx="126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Saira SemiCondensed" panose="00000506000000000000" pitchFamily="2" charset="0"/>
              </a:rPr>
              <a:t>challenge1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36AD7E4-7D9A-49AB-895C-341F254E9BD2}"/>
              </a:ext>
            </a:extLst>
          </p:cNvPr>
          <p:cNvSpPr txBox="1"/>
          <p:nvPr/>
        </p:nvSpPr>
        <p:spPr>
          <a:xfrm>
            <a:off x="6548726" y="3836890"/>
            <a:ext cx="126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Saira SemiCondensed" panose="00000506000000000000" pitchFamily="2" charset="0"/>
              </a:rPr>
              <a:t>challenge2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EAD00B3A-213E-4AEE-BEBD-7F850B699AFC}"/>
              </a:ext>
            </a:extLst>
          </p:cNvPr>
          <p:cNvSpPr/>
          <p:nvPr/>
        </p:nvSpPr>
        <p:spPr>
          <a:xfrm>
            <a:off x="9487632" y="324468"/>
            <a:ext cx="2253145" cy="457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Effectively identify prefixes </a:t>
            </a:r>
            <a:r>
              <a:rPr lang="en-US" altLang="zh-CN" sz="1400" b="1" dirty="0" err="1"/>
              <a:t>suffixs</a:t>
            </a:r>
            <a:r>
              <a:rPr lang="en-US" altLang="zh-CN" sz="1400" b="1" dirty="0"/>
              <a:t> keywords</a:t>
            </a:r>
            <a:endParaRPr lang="zh-CN" altLang="en-US" sz="1400" b="1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F1C62F9-83F5-4587-A3F0-772792970B28}"/>
              </a:ext>
            </a:extLst>
          </p:cNvPr>
          <p:cNvSpPr/>
          <p:nvPr/>
        </p:nvSpPr>
        <p:spPr>
          <a:xfrm>
            <a:off x="9726100" y="1174650"/>
            <a:ext cx="1757059" cy="5647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fail links</a:t>
            </a:r>
            <a:r>
              <a:rPr lang="zh-CN" altLang="en-US" sz="1400" b="1" dirty="0">
                <a:solidFill>
                  <a:schemeClr val="tx1"/>
                </a:solidFill>
              </a:rPr>
              <a:t>、 </a:t>
            </a:r>
            <a:r>
              <a:rPr lang="en-US" altLang="zh-CN" sz="1400" b="1" dirty="0">
                <a:solidFill>
                  <a:schemeClr val="tx1"/>
                </a:solidFill>
              </a:rPr>
              <a:t>Tire reverse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7AA2275-42DF-48DE-89D4-DCAA6363E755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flipH="1">
            <a:off x="10604630" y="781659"/>
            <a:ext cx="9575" cy="39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B09AE2C-1EA6-42E9-A7C2-07DBA22A6AE6}"/>
              </a:ext>
            </a:extLst>
          </p:cNvPr>
          <p:cNvSpPr/>
          <p:nvPr/>
        </p:nvSpPr>
        <p:spPr>
          <a:xfrm>
            <a:off x="9442808" y="1937267"/>
            <a:ext cx="2253145" cy="457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A chunk may have multiple keywords</a:t>
            </a:r>
            <a:endParaRPr lang="zh-CN" altLang="en-US" sz="1400" b="1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B07D35B-2C78-4976-806F-CB0343C2FFED}"/>
              </a:ext>
            </a:extLst>
          </p:cNvPr>
          <p:cNvSpPr/>
          <p:nvPr/>
        </p:nvSpPr>
        <p:spPr>
          <a:xfrm>
            <a:off x="9701303" y="2777556"/>
            <a:ext cx="1728072" cy="54385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Create Location-list  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B61F726-92E7-47E5-9087-4978B191DC87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 flipH="1">
            <a:off x="10565339" y="2394458"/>
            <a:ext cx="4042" cy="383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0356C60-0B21-4674-AFCD-64CE8EB7D4A8}"/>
              </a:ext>
            </a:extLst>
          </p:cNvPr>
          <p:cNvSpPr/>
          <p:nvPr/>
        </p:nvSpPr>
        <p:spPr>
          <a:xfrm>
            <a:off x="9487632" y="3648920"/>
            <a:ext cx="2253145" cy="457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several prefix or suffix matches</a:t>
            </a:r>
            <a:endParaRPr lang="zh-CN" altLang="en-US" sz="1400" b="1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3AB5264-906C-4119-A45E-0003A25FCFF5}"/>
              </a:ext>
            </a:extLst>
          </p:cNvPr>
          <p:cNvSpPr/>
          <p:nvPr/>
        </p:nvSpPr>
        <p:spPr>
          <a:xfrm>
            <a:off x="9681122" y="4331897"/>
            <a:ext cx="1866162" cy="54385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Create partial-match table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D77C997-0010-4D5A-9E35-736788B23BDD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 flipH="1">
            <a:off x="10614203" y="4106111"/>
            <a:ext cx="2" cy="225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45D54AB-736B-4BA5-A1D7-E4498D322A20}"/>
              </a:ext>
            </a:extLst>
          </p:cNvPr>
          <p:cNvSpPr/>
          <p:nvPr/>
        </p:nvSpPr>
        <p:spPr>
          <a:xfrm>
            <a:off x="9442806" y="5187626"/>
            <a:ext cx="2253145" cy="457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Tiny-prefix and suffix</a:t>
            </a:r>
            <a:endParaRPr lang="zh-CN" altLang="en-US" sz="1400" b="1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0BD08DAE-2F23-4115-B170-FB37C5B5D208}"/>
              </a:ext>
            </a:extLst>
          </p:cNvPr>
          <p:cNvSpPr/>
          <p:nvPr/>
        </p:nvSpPr>
        <p:spPr>
          <a:xfrm>
            <a:off x="9636297" y="5927386"/>
            <a:ext cx="1866162" cy="54385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Create tiny-result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5FEFEC6-FCFD-497E-B0BA-B8A82BED3E99}"/>
              </a:ext>
            </a:extLst>
          </p:cNvPr>
          <p:cNvCxnSpPr>
            <a:stCxn id="76" idx="2"/>
            <a:endCxn id="77" idx="0"/>
          </p:cNvCxnSpPr>
          <p:nvPr/>
        </p:nvCxnSpPr>
        <p:spPr>
          <a:xfrm flipH="1">
            <a:off x="10569378" y="5644817"/>
            <a:ext cx="1" cy="28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8CD4ACAA-868F-4544-96B7-28694F5FC8B8}"/>
              </a:ext>
            </a:extLst>
          </p:cNvPr>
          <p:cNvSpPr/>
          <p:nvPr/>
        </p:nvSpPr>
        <p:spPr>
          <a:xfrm>
            <a:off x="6225249" y="3018547"/>
            <a:ext cx="1866162" cy="54385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Create </a:t>
            </a:r>
            <a:r>
              <a:rPr lang="en-US" altLang="zh-CN" sz="1400" b="1" dirty="0" err="1">
                <a:solidFill>
                  <a:schemeClr val="tx1"/>
                </a:solidFill>
              </a:rPr>
              <a:t>chunk_result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57E2F56D-B741-4335-B630-43621AE71887}"/>
              </a:ext>
            </a:extLst>
          </p:cNvPr>
          <p:cNvCxnSpPr>
            <a:stCxn id="51" idx="2"/>
            <a:endCxn id="81" idx="0"/>
          </p:cNvCxnSpPr>
          <p:nvPr/>
        </p:nvCxnSpPr>
        <p:spPr>
          <a:xfrm>
            <a:off x="7156833" y="2723164"/>
            <a:ext cx="1497" cy="295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B77FBA6B-B081-4538-B5E6-E964CA9F873F}"/>
              </a:ext>
            </a:extLst>
          </p:cNvPr>
          <p:cNvCxnSpPr>
            <a:stCxn id="81" idx="6"/>
            <a:endCxn id="59" idx="1"/>
          </p:cNvCxnSpPr>
          <p:nvPr/>
        </p:nvCxnSpPr>
        <p:spPr>
          <a:xfrm flipV="1">
            <a:off x="8091411" y="553064"/>
            <a:ext cx="1396221" cy="2737413"/>
          </a:xfrm>
          <a:prstGeom prst="bentConnector3">
            <a:avLst>
              <a:gd name="adj1" fmla="val 568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523AC60F-EBFE-4A90-92FC-E06A6A850B22}"/>
              </a:ext>
            </a:extLst>
          </p:cNvPr>
          <p:cNvCxnSpPr>
            <a:stCxn id="81" idx="6"/>
            <a:endCxn id="66" idx="1"/>
          </p:cNvCxnSpPr>
          <p:nvPr/>
        </p:nvCxnSpPr>
        <p:spPr>
          <a:xfrm flipV="1">
            <a:off x="8091411" y="2165863"/>
            <a:ext cx="1351397" cy="1124614"/>
          </a:xfrm>
          <a:prstGeom prst="bentConnector3">
            <a:avLst>
              <a:gd name="adj1" fmla="val 5840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EF99B1CE-6AB7-42F4-85E5-EEFC1AA7AF1C}"/>
              </a:ext>
            </a:extLst>
          </p:cNvPr>
          <p:cNvCxnSpPr>
            <a:cxnSpLocks/>
            <a:stCxn id="81" idx="6"/>
            <a:endCxn id="71" idx="1"/>
          </p:cNvCxnSpPr>
          <p:nvPr/>
        </p:nvCxnSpPr>
        <p:spPr>
          <a:xfrm>
            <a:off x="8091411" y="3290477"/>
            <a:ext cx="1396221" cy="587039"/>
          </a:xfrm>
          <a:prstGeom prst="bentConnector3">
            <a:avLst>
              <a:gd name="adj1" fmla="val 577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7D472CDC-04D6-4A14-A7DC-EA9088E83837}"/>
              </a:ext>
            </a:extLst>
          </p:cNvPr>
          <p:cNvCxnSpPr>
            <a:stCxn id="81" idx="6"/>
            <a:endCxn id="76" idx="1"/>
          </p:cNvCxnSpPr>
          <p:nvPr/>
        </p:nvCxnSpPr>
        <p:spPr>
          <a:xfrm>
            <a:off x="8091411" y="3290477"/>
            <a:ext cx="1351395" cy="2125745"/>
          </a:xfrm>
          <a:prstGeom prst="bentConnector3">
            <a:avLst>
              <a:gd name="adj1" fmla="val 5884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05180E1E-716E-486E-A730-3669FDA945BC}"/>
              </a:ext>
            </a:extLst>
          </p:cNvPr>
          <p:cNvCxnSpPr>
            <a:stCxn id="81" idx="6"/>
            <a:endCxn id="54" idx="3"/>
          </p:cNvCxnSpPr>
          <p:nvPr/>
        </p:nvCxnSpPr>
        <p:spPr>
          <a:xfrm>
            <a:off x="8091411" y="3290477"/>
            <a:ext cx="24651" cy="2211750"/>
          </a:xfrm>
          <a:prstGeom prst="bentConnector3">
            <a:avLst>
              <a:gd name="adj1" fmla="val 2263807"/>
            </a:avLst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500C7975-A278-4BCE-853B-E49212ECACB0}"/>
              </a:ext>
            </a:extLst>
          </p:cNvPr>
          <p:cNvSpPr/>
          <p:nvPr/>
        </p:nvSpPr>
        <p:spPr>
          <a:xfrm>
            <a:off x="6223752" y="6070820"/>
            <a:ext cx="1866162" cy="54385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logical phase </a:t>
            </a:r>
            <a:r>
              <a:rPr lang="en-US" altLang="zh-CN" sz="1400" b="1" dirty="0" err="1">
                <a:solidFill>
                  <a:schemeClr val="tx1"/>
                </a:solidFill>
              </a:rPr>
              <a:t>Aglorithm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C0FC964-CE36-42CE-AD67-A87BA564DDC6}"/>
              </a:ext>
            </a:extLst>
          </p:cNvPr>
          <p:cNvCxnSpPr>
            <a:stCxn id="54" idx="2"/>
            <a:endCxn id="142" idx="0"/>
          </p:cNvCxnSpPr>
          <p:nvPr/>
        </p:nvCxnSpPr>
        <p:spPr>
          <a:xfrm>
            <a:off x="7156833" y="5756227"/>
            <a:ext cx="0" cy="314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A2CDAA8-CA58-4C87-A5F5-CFAB08F32B5A}"/>
              </a:ext>
            </a:extLst>
          </p:cNvPr>
          <p:cNvSpPr txBox="1"/>
          <p:nvPr/>
        </p:nvSpPr>
        <p:spPr>
          <a:xfrm>
            <a:off x="9974108" y="1747"/>
            <a:ext cx="126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Saira SemiCondensed" panose="00000506000000000000" pitchFamily="2" charset="0"/>
              </a:rPr>
              <a:t>challenge1</a:t>
            </a:r>
            <a:endParaRPr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74EF389-E22E-40CA-A5CB-43BEF70E29B3}"/>
              </a:ext>
            </a:extLst>
          </p:cNvPr>
          <p:cNvSpPr txBox="1"/>
          <p:nvPr/>
        </p:nvSpPr>
        <p:spPr>
          <a:xfrm>
            <a:off x="10024904" y="1612127"/>
            <a:ext cx="126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Saira SemiCondensed" panose="00000506000000000000" pitchFamily="2" charset="0"/>
              </a:rPr>
              <a:t>challenge2</a:t>
            </a:r>
            <a:endParaRPr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D8AAF29D-8EBE-43CF-AFA2-84FFF1A176C6}"/>
              </a:ext>
            </a:extLst>
          </p:cNvPr>
          <p:cNvSpPr txBox="1"/>
          <p:nvPr/>
        </p:nvSpPr>
        <p:spPr>
          <a:xfrm>
            <a:off x="10047927" y="3333734"/>
            <a:ext cx="126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Saira SemiCondensed" panose="00000506000000000000" pitchFamily="2" charset="0"/>
              </a:rPr>
              <a:t>challenge3</a:t>
            </a:r>
            <a:endParaRPr lang="zh-CN" altLang="en-US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6D93BBB6-ED2B-4465-B6ED-821F9DAF59D7}"/>
              </a:ext>
            </a:extLst>
          </p:cNvPr>
          <p:cNvSpPr txBox="1"/>
          <p:nvPr/>
        </p:nvSpPr>
        <p:spPr>
          <a:xfrm>
            <a:off x="10075572" y="4903046"/>
            <a:ext cx="126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Saira SemiCondensed" panose="00000506000000000000" pitchFamily="2" charset="0"/>
              </a:rPr>
              <a:t>challenge4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76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74AC77-0BBE-4649-8553-F5CE2C5FAC93}"/>
              </a:ext>
            </a:extLst>
          </p:cNvPr>
          <p:cNvSpPr txBox="1"/>
          <p:nvPr/>
        </p:nvSpPr>
        <p:spPr>
          <a:xfrm>
            <a:off x="-229932" y="118305"/>
            <a:ext cx="3565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Problem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193A08-0279-489F-AC1D-55B3485E9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15" y="1435291"/>
            <a:ext cx="2673494" cy="20256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95D1E6-29EE-4F9E-810E-A748EA887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54" y="1328784"/>
            <a:ext cx="5457825" cy="18669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69B0C77-4F0E-4CE5-BC82-3C862090B18D}"/>
              </a:ext>
            </a:extLst>
          </p:cNvPr>
          <p:cNvCxnSpPr>
            <a:cxnSpLocks/>
          </p:cNvCxnSpPr>
          <p:nvPr/>
        </p:nvCxnSpPr>
        <p:spPr>
          <a:xfrm>
            <a:off x="3761509" y="2119465"/>
            <a:ext cx="162098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左大括号 7">
            <a:extLst>
              <a:ext uri="{FF2B5EF4-FFF2-40B4-BE49-F238E27FC236}">
                <a16:creationId xmlns:a16="http://schemas.microsoft.com/office/drawing/2014/main" id="{1989EB44-6668-4E86-9759-D8D9E2385369}"/>
              </a:ext>
            </a:extLst>
          </p:cNvPr>
          <p:cNvSpPr/>
          <p:nvPr/>
        </p:nvSpPr>
        <p:spPr>
          <a:xfrm rot="5400000">
            <a:off x="2873086" y="828129"/>
            <a:ext cx="213014" cy="100131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A9AF89-D367-4498-980C-7263969D8E7F}"/>
              </a:ext>
            </a:extLst>
          </p:cNvPr>
          <p:cNvSpPr txBox="1"/>
          <p:nvPr/>
        </p:nvSpPr>
        <p:spPr>
          <a:xfrm>
            <a:off x="2685697" y="949302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5byte</a:t>
            </a:r>
            <a:endParaRPr lang="zh-CN" altLang="en-US" sz="12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49236C-5775-4220-B7D0-0F3225A187E8}"/>
              </a:ext>
            </a:extLst>
          </p:cNvPr>
          <p:cNvSpPr txBox="1"/>
          <p:nvPr/>
        </p:nvSpPr>
        <p:spPr>
          <a:xfrm>
            <a:off x="1217683" y="5648709"/>
            <a:ext cx="9497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Moreover, the data in each chunk will be processed by the underlying keyword-search algorithm multiple times—</a:t>
            </a:r>
            <a:r>
              <a:rPr lang="zh-CN" altLang="en-US" b="1" dirty="0">
                <a:solidFill>
                  <a:srgbClr val="FF0000"/>
                </a:solidFill>
              </a:rPr>
              <a:t>once for each occurrence in a file.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57E291-5FB9-4A99-B89E-7183E42F1731}"/>
              </a:ext>
            </a:extLst>
          </p:cNvPr>
          <p:cNvSpPr txBox="1"/>
          <p:nvPr/>
        </p:nvSpPr>
        <p:spPr>
          <a:xfrm>
            <a:off x="1217683" y="4908751"/>
            <a:ext cx="9235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If this access pattern spans a large number of containers (larger than the cache size), </a:t>
            </a:r>
            <a:r>
              <a:rPr lang="zh-CN" altLang="en-US" b="1" dirty="0">
                <a:solidFill>
                  <a:srgbClr val="FF0000"/>
                </a:solidFill>
              </a:rPr>
              <a:t>entire containers might be fetched from the disk several times.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BEBE3C-7FE9-4A8F-8A23-07BBA20BB802}"/>
              </a:ext>
            </a:extLst>
          </p:cNvPr>
          <p:cNvSpPr txBox="1"/>
          <p:nvPr/>
        </p:nvSpPr>
        <p:spPr>
          <a:xfrm>
            <a:off x="1217683" y="3592176"/>
            <a:ext cx="8745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The same naïve search algorithm can also be applied to the deduplicated storage.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2AEA6F7-AB16-45B6-9658-0C8FDF013FB0}"/>
              </a:ext>
            </a:extLst>
          </p:cNvPr>
          <p:cNvSpPr txBox="1"/>
          <p:nvPr/>
        </p:nvSpPr>
        <p:spPr>
          <a:xfrm>
            <a:off x="1217683" y="4168794"/>
            <a:ext cx="9131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Following the file recipes (F1,F2,F3,F4) it would scan the chunks in the following order: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C0,C1,C1,C2,C1,C3,C2,C3</a:t>
            </a:r>
            <a:r>
              <a:rPr lang="en-US" altLang="zh-CN" b="1" dirty="0"/>
              <a:t>—a total of eight chunk reads.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5429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58566E7-73DA-40A8-8891-53E754A46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10" y="2107696"/>
            <a:ext cx="2673494" cy="20256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B33463-6FA5-4760-8C2B-E44C4D615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113" y="2024972"/>
            <a:ext cx="5457825" cy="18669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00D8800-B339-4708-B29B-5868CA952436}"/>
              </a:ext>
            </a:extLst>
          </p:cNvPr>
          <p:cNvCxnSpPr>
            <a:cxnSpLocks/>
          </p:cNvCxnSpPr>
          <p:nvPr/>
        </p:nvCxnSpPr>
        <p:spPr>
          <a:xfrm>
            <a:off x="3808268" y="2815653"/>
            <a:ext cx="162098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左大括号 8">
            <a:extLst>
              <a:ext uri="{FF2B5EF4-FFF2-40B4-BE49-F238E27FC236}">
                <a16:creationId xmlns:a16="http://schemas.microsoft.com/office/drawing/2014/main" id="{1CE878D8-CD7A-4C7F-92B6-F56B17D9CE67}"/>
              </a:ext>
            </a:extLst>
          </p:cNvPr>
          <p:cNvSpPr/>
          <p:nvPr/>
        </p:nvSpPr>
        <p:spPr>
          <a:xfrm rot="5400000">
            <a:off x="2919845" y="1524317"/>
            <a:ext cx="213014" cy="100131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7C6624-0A05-4800-8A16-3E7C9B9A6524}"/>
              </a:ext>
            </a:extLst>
          </p:cNvPr>
          <p:cNvSpPr txBox="1"/>
          <p:nvPr/>
        </p:nvSpPr>
        <p:spPr>
          <a:xfrm>
            <a:off x="2732456" y="1645490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5byte</a:t>
            </a:r>
            <a:endParaRPr lang="zh-CN" altLang="en-US" sz="12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9B1CB1-9C2A-4441-A0AB-63B58B60822C}"/>
              </a:ext>
            </a:extLst>
          </p:cNvPr>
          <p:cNvSpPr txBox="1"/>
          <p:nvPr/>
        </p:nvSpPr>
        <p:spPr>
          <a:xfrm>
            <a:off x="1115691" y="4297958"/>
            <a:ext cx="9777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FF0000"/>
                </a:solidFill>
                <a:latin typeface="Saira SemiCondensed" panose="00000506000000000000" pitchFamily="2" charset="0"/>
              </a:rPr>
              <a:t>challenge1:</a:t>
            </a:r>
            <a:r>
              <a:rPr lang="zh-CN" altLang="en-US" sz="2800" b="1" dirty="0">
                <a:solidFill>
                  <a:srgbClr val="FF0000"/>
                </a:solidFill>
                <a:latin typeface="Saira SemiCondensed" panose="00000506000000000000" pitchFamily="2" charset="0"/>
              </a:rPr>
              <a:t> </a:t>
            </a:r>
            <a:r>
              <a:rPr lang="en-US" altLang="zh-CN" sz="2400" b="1" dirty="0">
                <a:latin typeface="Saira SemiCondensed" panose="00000506000000000000" pitchFamily="2" charset="0"/>
              </a:rPr>
              <a:t>we cannot directly associate keyword matches in a chunk with the corresponding file or files</a:t>
            </a:r>
            <a:endParaRPr lang="zh-CN" altLang="en-US" sz="2800" b="1" dirty="0">
              <a:latin typeface="Saira SemiCondensed" panose="00000506000000000000" pitchFamily="2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6A92CBC-81B8-4138-884C-14A16D07349A}"/>
              </a:ext>
            </a:extLst>
          </p:cNvPr>
          <p:cNvCxnSpPr/>
          <p:nvPr/>
        </p:nvCxnSpPr>
        <p:spPr>
          <a:xfrm flipV="1">
            <a:off x="6281305" y="2197675"/>
            <a:ext cx="914400" cy="6961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3090048-172A-4280-A595-45FA013015CA}"/>
              </a:ext>
            </a:extLst>
          </p:cNvPr>
          <p:cNvSpPr txBox="1"/>
          <p:nvPr/>
        </p:nvSpPr>
        <p:spPr>
          <a:xfrm>
            <a:off x="544191" y="909107"/>
            <a:ext cx="11846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FF0000"/>
                </a:solidFill>
                <a:latin typeface="Saira SemiCondensed" panose="00000506000000000000" pitchFamily="2" charset="0"/>
              </a:rPr>
              <a:t>Main idea:</a:t>
            </a:r>
            <a:r>
              <a:rPr lang="zh-CN" altLang="en-US" sz="3200" b="1" dirty="0">
                <a:solidFill>
                  <a:srgbClr val="FF0000"/>
                </a:solidFill>
                <a:latin typeface="Saira SemiCondensed" panose="00000506000000000000" pitchFamily="2" charset="0"/>
              </a:rPr>
              <a:t> </a:t>
            </a:r>
            <a:r>
              <a:rPr lang="en-US" altLang="zh-CN" sz="2800" b="1" dirty="0">
                <a:latin typeface="Saira SemiCondensed" panose="00000506000000000000" pitchFamily="2" charset="0"/>
              </a:rPr>
              <a:t>Read and process each chunk in the system only once.</a:t>
            </a:r>
            <a:endParaRPr lang="zh-CN" altLang="en-US" sz="3200" b="1" dirty="0">
              <a:latin typeface="Saira SemiCondensed" panose="00000506000000000000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674407-5642-4626-838A-12140654E7F7}"/>
              </a:ext>
            </a:extLst>
          </p:cNvPr>
          <p:cNvSpPr txBox="1"/>
          <p:nvPr/>
        </p:nvSpPr>
        <p:spPr>
          <a:xfrm>
            <a:off x="1115691" y="5269318"/>
            <a:ext cx="9777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FF0000"/>
                </a:solidFill>
                <a:latin typeface="Saira SemiCondensed" panose="00000506000000000000" pitchFamily="2" charset="0"/>
              </a:rPr>
              <a:t>challenge2:</a:t>
            </a:r>
            <a:r>
              <a:rPr lang="zh-CN" altLang="en-US" sz="2800" b="1" dirty="0">
                <a:solidFill>
                  <a:srgbClr val="FF0000"/>
                </a:solidFill>
                <a:latin typeface="Saira SemiCondensed" panose="00000506000000000000" pitchFamily="2" charset="0"/>
              </a:rPr>
              <a:t> </a:t>
            </a:r>
            <a:r>
              <a:rPr lang="en-US" altLang="zh-CN" sz="2400" b="1" dirty="0">
                <a:latin typeface="Saira SemiCondensed" panose="00000506000000000000" pitchFamily="2" charset="0"/>
              </a:rPr>
              <a:t>keywords might be split between adjacent chunks in a file</a:t>
            </a:r>
            <a:endParaRPr lang="zh-CN" altLang="en-US" sz="2800" b="1" dirty="0">
              <a:latin typeface="Saira SemiCondensed" panose="00000506000000000000" pitchFamily="2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E95A904-868C-49C5-918D-074044D0280E}"/>
              </a:ext>
            </a:extLst>
          </p:cNvPr>
          <p:cNvCxnSpPr>
            <a:cxnSpLocks/>
          </p:cNvCxnSpPr>
          <p:nvPr/>
        </p:nvCxnSpPr>
        <p:spPr>
          <a:xfrm flipH="1" flipV="1">
            <a:off x="7310005" y="2327563"/>
            <a:ext cx="259772" cy="5663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9551C3D-97B2-42DC-AC46-F5968CC0C8D0}"/>
              </a:ext>
            </a:extLst>
          </p:cNvPr>
          <p:cNvSpPr txBox="1"/>
          <p:nvPr/>
        </p:nvSpPr>
        <p:spPr>
          <a:xfrm>
            <a:off x="6649157" y="2134470"/>
            <a:ext cx="41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×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7DF5717-40F7-484F-8032-71682F43AC5E}"/>
              </a:ext>
            </a:extLst>
          </p:cNvPr>
          <p:cNvSpPr txBox="1"/>
          <p:nvPr/>
        </p:nvSpPr>
        <p:spPr>
          <a:xfrm>
            <a:off x="7232522" y="2349104"/>
            <a:ext cx="41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×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EB821A9-A0A6-4023-B078-E9F0BC595137}"/>
              </a:ext>
            </a:extLst>
          </p:cNvPr>
          <p:cNvSpPr/>
          <p:nvPr/>
        </p:nvSpPr>
        <p:spPr>
          <a:xfrm>
            <a:off x="1800224" y="3277265"/>
            <a:ext cx="1210541" cy="546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39A8545-3B1A-49C7-9555-D8B8DA6AC0F0}"/>
              </a:ext>
            </a:extLst>
          </p:cNvPr>
          <p:cNvSpPr txBox="1"/>
          <p:nvPr/>
        </p:nvSpPr>
        <p:spPr>
          <a:xfrm>
            <a:off x="341568" y="149478"/>
            <a:ext cx="13625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Idea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570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12B7960-74A0-4611-84F1-E1D80BB920E5}"/>
              </a:ext>
            </a:extLst>
          </p:cNvPr>
          <p:cNvSpPr txBox="1"/>
          <p:nvPr/>
        </p:nvSpPr>
        <p:spPr>
          <a:xfrm>
            <a:off x="341568" y="149478"/>
            <a:ext cx="13625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Idea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FCB6C5-3D94-4604-AB4C-03D633E7752B}"/>
              </a:ext>
            </a:extLst>
          </p:cNvPr>
          <p:cNvSpPr txBox="1"/>
          <p:nvPr/>
        </p:nvSpPr>
        <p:spPr>
          <a:xfrm>
            <a:off x="487041" y="885477"/>
            <a:ext cx="11846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FF0000"/>
                </a:solidFill>
                <a:latin typeface="Saira SemiCondensed" panose="00000506000000000000" pitchFamily="2" charset="0"/>
              </a:rPr>
              <a:t>Main idea:</a:t>
            </a:r>
            <a:r>
              <a:rPr lang="zh-CN" altLang="en-US" sz="3200" b="1" dirty="0">
                <a:solidFill>
                  <a:srgbClr val="FF0000"/>
                </a:solidFill>
                <a:latin typeface="Saira SemiCondensed" panose="00000506000000000000" pitchFamily="2" charset="0"/>
              </a:rPr>
              <a:t> </a:t>
            </a:r>
            <a:r>
              <a:rPr lang="en-US" altLang="zh-CN" sz="2800" b="1" dirty="0">
                <a:latin typeface="Saira SemiCondensed" panose="00000506000000000000" pitchFamily="2" charset="0"/>
              </a:rPr>
              <a:t>Read and process each chunk in the system only once.</a:t>
            </a:r>
            <a:endParaRPr lang="zh-CN" altLang="en-US" sz="3200" b="1" dirty="0">
              <a:latin typeface="Saira SemiCondensed" panose="00000506000000000000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4C8670-2007-47D9-999C-38881DE62C32}"/>
              </a:ext>
            </a:extLst>
          </p:cNvPr>
          <p:cNvSpPr txBox="1"/>
          <p:nvPr/>
        </p:nvSpPr>
        <p:spPr>
          <a:xfrm>
            <a:off x="341568" y="4205713"/>
            <a:ext cx="1123387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B0F0"/>
                </a:solidFill>
                <a:latin typeface="Saira SemiCondensed" panose="00000506000000000000" pitchFamily="2" charset="0"/>
              </a:rPr>
              <a:t>This paper’s solution is</a:t>
            </a:r>
            <a:r>
              <a:rPr lang="en-US" altLang="zh-CN" sz="2400" b="1" dirty="0">
                <a:latin typeface="Saira SemiCondensed" panose="00000506000000000000" pitchFamily="2" charset="0"/>
              </a:rPr>
              <a:t>: Propose an alternative algorithm, </a:t>
            </a:r>
            <a:r>
              <a:rPr lang="en-US" altLang="zh-CN" sz="2400" b="1" dirty="0" err="1">
                <a:latin typeface="Saira SemiCondensed" panose="00000506000000000000" pitchFamily="2" charset="0"/>
              </a:rPr>
              <a:t>DedupSearch</a:t>
            </a:r>
            <a:r>
              <a:rPr lang="en-US" altLang="zh-CN" sz="2400" b="1" dirty="0">
                <a:latin typeface="Saira SemiCondensed" panose="00000506000000000000" pitchFamily="2" charset="0"/>
              </a:rPr>
              <a:t>, that progresses in two main phases. </a:t>
            </a:r>
            <a:endParaRPr lang="en-US" altLang="zh-CN" sz="2800" b="1" dirty="0">
              <a:latin typeface="Saira SemiCondensed" panose="00000506000000000000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8CC35B-F503-4F52-B5A9-3A00363D2D84}"/>
              </a:ext>
            </a:extLst>
          </p:cNvPr>
          <p:cNvSpPr txBox="1"/>
          <p:nvPr/>
        </p:nvSpPr>
        <p:spPr>
          <a:xfrm>
            <a:off x="671510" y="5072414"/>
            <a:ext cx="10924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Saira SemiCondensed" panose="00000506000000000000" pitchFamily="2" charset="0"/>
              </a:rPr>
              <a:t>The</a:t>
            </a:r>
            <a:r>
              <a:rPr lang="en-US" altLang="zh-CN" sz="2400" b="1" dirty="0">
                <a:solidFill>
                  <a:srgbClr val="00B0F0"/>
                </a:solidFill>
                <a:latin typeface="Saira SemiCondensed" panose="00000506000000000000" pitchFamily="2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Saira SemiCondensed" panose="00000506000000000000" pitchFamily="2" charset="0"/>
              </a:rPr>
              <a:t>physical phase </a:t>
            </a:r>
            <a:r>
              <a:rPr lang="en-US" altLang="zh-CN" sz="2000" dirty="0">
                <a:latin typeface="Saira SemiCondensed" panose="00000506000000000000" pitchFamily="2" charset="0"/>
              </a:rPr>
              <a:t>performs a physical scan of the storage system and scans each chunk of data for the keywords.</a:t>
            </a:r>
            <a:endParaRPr lang="zh-CN" altLang="en-US" sz="2400" dirty="0">
              <a:latin typeface="Saira SemiCondensed" panose="00000506000000000000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301C35-96BC-4960-87A5-CA43B8555FFE}"/>
              </a:ext>
            </a:extLst>
          </p:cNvPr>
          <p:cNvSpPr txBox="1"/>
          <p:nvPr/>
        </p:nvSpPr>
        <p:spPr>
          <a:xfrm>
            <a:off x="671511" y="5803247"/>
            <a:ext cx="108489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zh-CN" altLang="en-US" sz="2400" b="1" dirty="0">
                <a:solidFill>
                  <a:srgbClr val="00B0F0"/>
                </a:solidFill>
              </a:rPr>
              <a:t>logical phase</a:t>
            </a:r>
            <a:r>
              <a:rPr lang="zh-CN" altLang="en-US" sz="2000" b="1" dirty="0">
                <a:solidFill>
                  <a:srgbClr val="00B0F0"/>
                </a:solidFill>
              </a:rPr>
              <a:t> </a:t>
            </a:r>
            <a:r>
              <a:rPr lang="zh-CN" altLang="en-US" b="1" dirty="0"/>
              <a:t>performs a logical scan of the file system by traversing the chunk pointers that make up the files.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B6863DE-D735-48AB-942B-0A4CA2CDC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10" y="2107696"/>
            <a:ext cx="2673494" cy="202565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6FAFE1B-97E9-49FA-A70B-24A4E7DC7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113" y="2024972"/>
            <a:ext cx="5457825" cy="1866900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5BFAB6E-A7B5-45E7-A185-A9B2E1F33092}"/>
              </a:ext>
            </a:extLst>
          </p:cNvPr>
          <p:cNvCxnSpPr>
            <a:cxnSpLocks/>
          </p:cNvCxnSpPr>
          <p:nvPr/>
        </p:nvCxnSpPr>
        <p:spPr>
          <a:xfrm>
            <a:off x="3808268" y="2815653"/>
            <a:ext cx="162098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81D8A735-D1ED-46B4-8750-8D30449D8ADA}"/>
              </a:ext>
            </a:extLst>
          </p:cNvPr>
          <p:cNvSpPr/>
          <p:nvPr/>
        </p:nvSpPr>
        <p:spPr>
          <a:xfrm rot="5400000">
            <a:off x="2919845" y="1524317"/>
            <a:ext cx="213014" cy="100131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6C051F-A628-462C-8EBD-1B898DBDDF78}"/>
              </a:ext>
            </a:extLst>
          </p:cNvPr>
          <p:cNvSpPr txBox="1"/>
          <p:nvPr/>
        </p:nvSpPr>
        <p:spPr>
          <a:xfrm>
            <a:off x="2732456" y="1645490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5byte</a:t>
            </a:r>
            <a:endParaRPr lang="zh-CN" altLang="en-US" sz="1200" b="1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ABD1A1C-909C-4608-B721-CA63B4054230}"/>
              </a:ext>
            </a:extLst>
          </p:cNvPr>
          <p:cNvCxnSpPr/>
          <p:nvPr/>
        </p:nvCxnSpPr>
        <p:spPr>
          <a:xfrm flipV="1">
            <a:off x="6281305" y="2197675"/>
            <a:ext cx="914400" cy="6961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5F1D4C5-A0BD-498E-92FE-4B2E373796FC}"/>
              </a:ext>
            </a:extLst>
          </p:cNvPr>
          <p:cNvCxnSpPr>
            <a:cxnSpLocks/>
          </p:cNvCxnSpPr>
          <p:nvPr/>
        </p:nvCxnSpPr>
        <p:spPr>
          <a:xfrm flipH="1" flipV="1">
            <a:off x="7310005" y="2327563"/>
            <a:ext cx="259772" cy="5663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B2459D5-057F-43FB-8CC4-37E44D1838F9}"/>
              </a:ext>
            </a:extLst>
          </p:cNvPr>
          <p:cNvSpPr txBox="1"/>
          <p:nvPr/>
        </p:nvSpPr>
        <p:spPr>
          <a:xfrm>
            <a:off x="6649157" y="2134470"/>
            <a:ext cx="41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×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8393771-6D23-45E5-B976-4A05A1138182}"/>
              </a:ext>
            </a:extLst>
          </p:cNvPr>
          <p:cNvSpPr txBox="1"/>
          <p:nvPr/>
        </p:nvSpPr>
        <p:spPr>
          <a:xfrm>
            <a:off x="7232522" y="2349104"/>
            <a:ext cx="41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×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065F9CF-CD6C-4CDF-9741-A2D04ED96EEA}"/>
              </a:ext>
            </a:extLst>
          </p:cNvPr>
          <p:cNvSpPr/>
          <p:nvPr/>
        </p:nvSpPr>
        <p:spPr>
          <a:xfrm>
            <a:off x="1800224" y="3277265"/>
            <a:ext cx="1210541" cy="546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9660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D52DA552-11D2-4313-822C-DCF293966177}"/>
              </a:ext>
            </a:extLst>
          </p:cNvPr>
          <p:cNvSpPr txBox="1"/>
          <p:nvPr/>
        </p:nvSpPr>
        <p:spPr>
          <a:xfrm>
            <a:off x="341568" y="149478"/>
            <a:ext cx="1897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Design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A228AA5-A095-4225-9F26-86D72F6B3DB2}"/>
              </a:ext>
            </a:extLst>
          </p:cNvPr>
          <p:cNvSpPr/>
          <p:nvPr/>
        </p:nvSpPr>
        <p:spPr>
          <a:xfrm>
            <a:off x="1689622" y="2807124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856BE1-4187-4382-8869-92F44BB02EF1}"/>
              </a:ext>
            </a:extLst>
          </p:cNvPr>
          <p:cNvSpPr txBox="1"/>
          <p:nvPr/>
        </p:nvSpPr>
        <p:spPr>
          <a:xfrm>
            <a:off x="341568" y="1204602"/>
            <a:ext cx="609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Saira SemiCondensed" panose="00000506000000000000" pitchFamily="2" charset="0"/>
              </a:rPr>
              <a:t>The dictionary </a:t>
            </a:r>
            <a:r>
              <a:rPr lang="en-US" altLang="zh-CN" sz="2400" b="1" dirty="0">
                <a:latin typeface="Saira SemiCondensed" panose="00000506000000000000" pitchFamily="2" charset="0"/>
              </a:rPr>
              <a:t>is {</a:t>
            </a:r>
            <a:r>
              <a:rPr lang="en-US" altLang="zh-CN" sz="2400" b="1" dirty="0" err="1">
                <a:latin typeface="Saira SemiCondensed" panose="00000506000000000000" pitchFamily="2" charset="0"/>
              </a:rPr>
              <a:t>dedup</a:t>
            </a:r>
            <a:r>
              <a:rPr lang="en-US" altLang="zh-CN" sz="2400" b="1" dirty="0">
                <a:latin typeface="Saira SemiCondensed" panose="00000506000000000000" pitchFamily="2" charset="0"/>
              </a:rPr>
              <a:t>, up}</a:t>
            </a:r>
            <a:endParaRPr lang="zh-CN" altLang="en-US" sz="2400" b="1" dirty="0">
              <a:latin typeface="Saira SemiCondensed" panose="00000506000000000000" pitchFamily="2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B0E178-4EBB-4FCA-A9EA-9BF8B925209A}"/>
              </a:ext>
            </a:extLst>
          </p:cNvPr>
          <p:cNvSpPr txBox="1"/>
          <p:nvPr/>
        </p:nvSpPr>
        <p:spPr>
          <a:xfrm>
            <a:off x="2150918" y="373605"/>
            <a:ext cx="609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r>
              <a:rPr lang="en-US" altLang="zh-CN" dirty="0"/>
              <a:t>—String-matching algorithm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A2CE811-FBAB-4421-8679-99DD8B336C26}"/>
              </a:ext>
            </a:extLst>
          </p:cNvPr>
          <p:cNvSpPr/>
          <p:nvPr/>
        </p:nvSpPr>
        <p:spPr>
          <a:xfrm>
            <a:off x="677342" y="2807124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8435C8D-2480-4CD3-A211-46BC3FEC7023}"/>
              </a:ext>
            </a:extLst>
          </p:cNvPr>
          <p:cNvSpPr/>
          <p:nvPr/>
        </p:nvSpPr>
        <p:spPr>
          <a:xfrm>
            <a:off x="2657643" y="2807123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AA6148B-59BA-4804-A6A0-DD14D1B8C235}"/>
              </a:ext>
            </a:extLst>
          </p:cNvPr>
          <p:cNvSpPr/>
          <p:nvPr/>
        </p:nvSpPr>
        <p:spPr>
          <a:xfrm>
            <a:off x="3625664" y="2807123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5A50872-9768-469F-BF7F-12798DBF5645}"/>
              </a:ext>
            </a:extLst>
          </p:cNvPr>
          <p:cNvSpPr/>
          <p:nvPr/>
        </p:nvSpPr>
        <p:spPr>
          <a:xfrm>
            <a:off x="4593685" y="2801060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U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10B53A6-393F-43C5-96BC-BCF378B18717}"/>
              </a:ext>
            </a:extLst>
          </p:cNvPr>
          <p:cNvSpPr/>
          <p:nvPr/>
        </p:nvSpPr>
        <p:spPr>
          <a:xfrm>
            <a:off x="5591776" y="2801060"/>
            <a:ext cx="587086" cy="54552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DE47C62-D13E-4AB3-9F73-3D0F24F27545}"/>
              </a:ext>
            </a:extLst>
          </p:cNvPr>
          <p:cNvSpPr/>
          <p:nvPr/>
        </p:nvSpPr>
        <p:spPr>
          <a:xfrm>
            <a:off x="1689622" y="1957934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U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6E6C3B2-0C4C-4B74-BE0B-C6EE19014944}"/>
              </a:ext>
            </a:extLst>
          </p:cNvPr>
          <p:cNvSpPr/>
          <p:nvPr/>
        </p:nvSpPr>
        <p:spPr>
          <a:xfrm>
            <a:off x="3182384" y="1957934"/>
            <a:ext cx="587086" cy="5455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477F7BD-2348-4710-9B70-F3C8806C5C32}"/>
              </a:ext>
            </a:extLst>
          </p:cNvPr>
          <p:cNvCxnSpPr>
            <a:stCxn id="22" idx="6"/>
            <a:endCxn id="17" idx="2"/>
          </p:cNvCxnSpPr>
          <p:nvPr/>
        </p:nvCxnSpPr>
        <p:spPr>
          <a:xfrm>
            <a:off x="1264428" y="3079886"/>
            <a:ext cx="425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435B0B4-5DE2-4872-8616-6C804492A0F5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2276708" y="3079885"/>
            <a:ext cx="3809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7453CF3-5CF4-47CC-A27F-A458324A29BE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3244729" y="3079885"/>
            <a:ext cx="3809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295AD44-1EEA-4746-8576-293C71861DD9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4212750" y="3073822"/>
            <a:ext cx="380935" cy="6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398A327-8004-4814-9C47-8406EE8B20D7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5180771" y="3073822"/>
            <a:ext cx="4110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9331F25-A0E2-42C2-B2E7-F130EB31F24D}"/>
              </a:ext>
            </a:extLst>
          </p:cNvPr>
          <p:cNvCxnSpPr>
            <a:stCxn id="22" idx="7"/>
            <a:endCxn id="27" idx="2"/>
          </p:cNvCxnSpPr>
          <p:nvPr/>
        </p:nvCxnSpPr>
        <p:spPr>
          <a:xfrm flipV="1">
            <a:off x="1178451" y="2230696"/>
            <a:ext cx="511171" cy="656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4A0E2E5-905F-444E-8B6B-F87E7E55657D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2276708" y="2230696"/>
            <a:ext cx="905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ED59E1B7-6F4E-4BAC-82B6-B93710DB8A34}"/>
              </a:ext>
            </a:extLst>
          </p:cNvPr>
          <p:cNvCxnSpPr>
            <a:stCxn id="24" idx="4"/>
            <a:endCxn id="17" idx="4"/>
          </p:cNvCxnSpPr>
          <p:nvPr/>
        </p:nvCxnSpPr>
        <p:spPr>
          <a:xfrm rot="5400000">
            <a:off x="2951186" y="2384625"/>
            <a:ext cx="1" cy="1936042"/>
          </a:xfrm>
          <a:prstGeom prst="curvedConnector3">
            <a:avLst>
              <a:gd name="adj1" fmla="val 22860100000"/>
            </a:avLst>
          </a:prstGeom>
          <a:ln w="38100">
            <a:solidFill>
              <a:srgbClr val="7030A0"/>
            </a:solidFill>
            <a:prstDash val="lgDash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27FCE58-496C-483A-B0DB-C9D8BCE4E135}"/>
              </a:ext>
            </a:extLst>
          </p:cNvPr>
          <p:cNvCxnSpPr>
            <a:stCxn id="25" idx="0"/>
            <a:endCxn id="27" idx="5"/>
          </p:cNvCxnSpPr>
          <p:nvPr/>
        </p:nvCxnSpPr>
        <p:spPr>
          <a:xfrm flipH="1" flipV="1">
            <a:off x="2190731" y="2423567"/>
            <a:ext cx="2696497" cy="377493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877EF1F-0163-41BE-82C2-14DB3E8D212E}"/>
              </a:ext>
            </a:extLst>
          </p:cNvPr>
          <p:cNvCxnSpPr>
            <a:stCxn id="26" idx="0"/>
            <a:endCxn id="28" idx="6"/>
          </p:cNvCxnSpPr>
          <p:nvPr/>
        </p:nvCxnSpPr>
        <p:spPr>
          <a:xfrm flipH="1" flipV="1">
            <a:off x="3769470" y="2230696"/>
            <a:ext cx="2115849" cy="570364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F24643AD-2636-4705-B83E-11CCA94D5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946" y="1744014"/>
            <a:ext cx="2673494" cy="2025651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0B0F704A-A3D3-461F-94C2-9452BE39A6D0}"/>
              </a:ext>
            </a:extLst>
          </p:cNvPr>
          <p:cNvSpPr txBox="1"/>
          <p:nvPr/>
        </p:nvSpPr>
        <p:spPr>
          <a:xfrm>
            <a:off x="427494" y="3935853"/>
            <a:ext cx="609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Saira SemiCondensed" panose="00000506000000000000" pitchFamily="2" charset="0"/>
              </a:rPr>
              <a:t>If our input is SECDEDEDUPSUPDEDU</a:t>
            </a:r>
            <a:endParaRPr lang="zh-CN" altLang="en-US" sz="2400" b="1" dirty="0">
              <a:latin typeface="Saira SemiCondensed" panose="00000506000000000000" pitchFamily="2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0ACBA27-C6F9-49B1-B819-C9C7537645EC}"/>
              </a:ext>
            </a:extLst>
          </p:cNvPr>
          <p:cNvSpPr txBox="1"/>
          <p:nvPr/>
        </p:nvSpPr>
        <p:spPr>
          <a:xfrm>
            <a:off x="1689622" y="4989466"/>
            <a:ext cx="9430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Saira SemiCondensed" panose="00000506000000000000" pitchFamily="2" charset="0"/>
              </a:rPr>
              <a:t>S  E  C  D  E  D  E  D  U  P  S  U  P  D  E  D  U</a:t>
            </a:r>
            <a:endParaRPr lang="zh-CN" altLang="en-US" sz="40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5381053-3AD4-45C8-980E-E47791DBEE7D}"/>
              </a:ext>
            </a:extLst>
          </p:cNvPr>
          <p:cNvCxnSpPr>
            <a:cxnSpLocks/>
          </p:cNvCxnSpPr>
          <p:nvPr/>
        </p:nvCxnSpPr>
        <p:spPr>
          <a:xfrm flipH="1" flipV="1">
            <a:off x="2062595" y="3512127"/>
            <a:ext cx="1283278" cy="1537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17F09B3-2F12-40FA-8B17-3236EE32BF1A}"/>
              </a:ext>
            </a:extLst>
          </p:cNvPr>
          <p:cNvCxnSpPr>
            <a:cxnSpLocks/>
          </p:cNvCxnSpPr>
          <p:nvPr/>
        </p:nvCxnSpPr>
        <p:spPr>
          <a:xfrm flipH="1" flipV="1">
            <a:off x="3152760" y="3429000"/>
            <a:ext cx="766448" cy="1560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FF21FA3-4B25-4051-A256-DA69B819ACDB}"/>
              </a:ext>
            </a:extLst>
          </p:cNvPr>
          <p:cNvCxnSpPr>
            <a:cxnSpLocks/>
          </p:cNvCxnSpPr>
          <p:nvPr/>
        </p:nvCxnSpPr>
        <p:spPr>
          <a:xfrm flipH="1" flipV="1">
            <a:off x="4103854" y="3377045"/>
            <a:ext cx="255132" cy="1672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AE046E9-7BF4-46FA-AE8B-94C804F6DF4C}"/>
              </a:ext>
            </a:extLst>
          </p:cNvPr>
          <p:cNvCxnSpPr/>
          <p:nvPr/>
        </p:nvCxnSpPr>
        <p:spPr>
          <a:xfrm flipV="1">
            <a:off x="4420201" y="5697352"/>
            <a:ext cx="0" cy="5766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1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D52DA552-11D2-4313-822C-DCF293966177}"/>
              </a:ext>
            </a:extLst>
          </p:cNvPr>
          <p:cNvSpPr txBox="1"/>
          <p:nvPr/>
        </p:nvSpPr>
        <p:spPr>
          <a:xfrm>
            <a:off x="341568" y="149478"/>
            <a:ext cx="1897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Design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A228AA5-A095-4225-9F26-86D72F6B3DB2}"/>
              </a:ext>
            </a:extLst>
          </p:cNvPr>
          <p:cNvSpPr/>
          <p:nvPr/>
        </p:nvSpPr>
        <p:spPr>
          <a:xfrm>
            <a:off x="1689622" y="2807124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856BE1-4187-4382-8869-92F44BB02EF1}"/>
              </a:ext>
            </a:extLst>
          </p:cNvPr>
          <p:cNvSpPr txBox="1"/>
          <p:nvPr/>
        </p:nvSpPr>
        <p:spPr>
          <a:xfrm>
            <a:off x="341568" y="1204602"/>
            <a:ext cx="609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Saira SemiCondensed" panose="00000506000000000000" pitchFamily="2" charset="0"/>
              </a:rPr>
              <a:t>The dictionary </a:t>
            </a:r>
            <a:r>
              <a:rPr lang="en-US" altLang="zh-CN" sz="2400" b="1" dirty="0">
                <a:latin typeface="Saira SemiCondensed" panose="00000506000000000000" pitchFamily="2" charset="0"/>
              </a:rPr>
              <a:t>is {</a:t>
            </a:r>
            <a:r>
              <a:rPr lang="en-US" altLang="zh-CN" sz="2400" b="1" dirty="0" err="1">
                <a:latin typeface="Saira SemiCondensed" panose="00000506000000000000" pitchFamily="2" charset="0"/>
              </a:rPr>
              <a:t>dedup</a:t>
            </a:r>
            <a:r>
              <a:rPr lang="en-US" altLang="zh-CN" sz="2400" b="1" dirty="0">
                <a:latin typeface="Saira SemiCondensed" panose="00000506000000000000" pitchFamily="2" charset="0"/>
              </a:rPr>
              <a:t>, up}</a:t>
            </a:r>
            <a:endParaRPr lang="zh-CN" altLang="en-US" sz="2400" b="1" dirty="0">
              <a:latin typeface="Saira SemiCondensed" panose="00000506000000000000" pitchFamily="2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B0E178-4EBB-4FCA-A9EA-9BF8B925209A}"/>
              </a:ext>
            </a:extLst>
          </p:cNvPr>
          <p:cNvSpPr txBox="1"/>
          <p:nvPr/>
        </p:nvSpPr>
        <p:spPr>
          <a:xfrm>
            <a:off x="2150918" y="373605"/>
            <a:ext cx="609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r>
              <a:rPr lang="en-US" altLang="zh-CN" dirty="0"/>
              <a:t>—String-matching algorithm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A2CE811-FBAB-4421-8679-99DD8B336C26}"/>
              </a:ext>
            </a:extLst>
          </p:cNvPr>
          <p:cNvSpPr/>
          <p:nvPr/>
        </p:nvSpPr>
        <p:spPr>
          <a:xfrm>
            <a:off x="677342" y="2807124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8435C8D-2480-4CD3-A211-46BC3FEC7023}"/>
              </a:ext>
            </a:extLst>
          </p:cNvPr>
          <p:cNvSpPr/>
          <p:nvPr/>
        </p:nvSpPr>
        <p:spPr>
          <a:xfrm>
            <a:off x="2657643" y="2807123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AA6148B-59BA-4804-A6A0-DD14D1B8C235}"/>
              </a:ext>
            </a:extLst>
          </p:cNvPr>
          <p:cNvSpPr/>
          <p:nvPr/>
        </p:nvSpPr>
        <p:spPr>
          <a:xfrm>
            <a:off x="3625664" y="2807123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5A50872-9768-469F-BF7F-12798DBF5645}"/>
              </a:ext>
            </a:extLst>
          </p:cNvPr>
          <p:cNvSpPr/>
          <p:nvPr/>
        </p:nvSpPr>
        <p:spPr>
          <a:xfrm>
            <a:off x="4593685" y="2801060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U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10B53A6-393F-43C5-96BC-BCF378B18717}"/>
              </a:ext>
            </a:extLst>
          </p:cNvPr>
          <p:cNvSpPr/>
          <p:nvPr/>
        </p:nvSpPr>
        <p:spPr>
          <a:xfrm>
            <a:off x="5591776" y="2801060"/>
            <a:ext cx="587086" cy="54552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DE47C62-D13E-4AB3-9F73-3D0F24F27545}"/>
              </a:ext>
            </a:extLst>
          </p:cNvPr>
          <p:cNvSpPr/>
          <p:nvPr/>
        </p:nvSpPr>
        <p:spPr>
          <a:xfrm>
            <a:off x="1689622" y="1957934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U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6E6C3B2-0C4C-4B74-BE0B-C6EE19014944}"/>
              </a:ext>
            </a:extLst>
          </p:cNvPr>
          <p:cNvSpPr/>
          <p:nvPr/>
        </p:nvSpPr>
        <p:spPr>
          <a:xfrm>
            <a:off x="3182384" y="1957934"/>
            <a:ext cx="587086" cy="5455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477F7BD-2348-4710-9B70-F3C8806C5C32}"/>
              </a:ext>
            </a:extLst>
          </p:cNvPr>
          <p:cNvCxnSpPr>
            <a:stCxn id="22" idx="6"/>
            <a:endCxn id="17" idx="2"/>
          </p:cNvCxnSpPr>
          <p:nvPr/>
        </p:nvCxnSpPr>
        <p:spPr>
          <a:xfrm>
            <a:off x="1264428" y="3079886"/>
            <a:ext cx="425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435B0B4-5DE2-4872-8616-6C804492A0F5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2276708" y="3079885"/>
            <a:ext cx="3809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7453CF3-5CF4-47CC-A27F-A458324A29BE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3244729" y="3079885"/>
            <a:ext cx="3809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295AD44-1EEA-4746-8576-293C71861DD9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4212750" y="3073822"/>
            <a:ext cx="380935" cy="6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398A327-8004-4814-9C47-8406EE8B20D7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5180771" y="3073822"/>
            <a:ext cx="4110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9331F25-A0E2-42C2-B2E7-F130EB31F24D}"/>
              </a:ext>
            </a:extLst>
          </p:cNvPr>
          <p:cNvCxnSpPr>
            <a:stCxn id="22" idx="7"/>
            <a:endCxn id="27" idx="2"/>
          </p:cNvCxnSpPr>
          <p:nvPr/>
        </p:nvCxnSpPr>
        <p:spPr>
          <a:xfrm flipV="1">
            <a:off x="1178451" y="2230696"/>
            <a:ext cx="511171" cy="656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4A0E2E5-905F-444E-8B6B-F87E7E55657D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2276708" y="2230696"/>
            <a:ext cx="905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ED59E1B7-6F4E-4BAC-82B6-B93710DB8A34}"/>
              </a:ext>
            </a:extLst>
          </p:cNvPr>
          <p:cNvCxnSpPr>
            <a:stCxn id="24" idx="4"/>
            <a:endCxn id="17" idx="4"/>
          </p:cNvCxnSpPr>
          <p:nvPr/>
        </p:nvCxnSpPr>
        <p:spPr>
          <a:xfrm rot="5400000">
            <a:off x="2951186" y="2384625"/>
            <a:ext cx="1" cy="1936042"/>
          </a:xfrm>
          <a:prstGeom prst="curvedConnector3">
            <a:avLst>
              <a:gd name="adj1" fmla="val 22860100000"/>
            </a:avLst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27FCE58-496C-483A-B0DB-C9D8BCE4E135}"/>
              </a:ext>
            </a:extLst>
          </p:cNvPr>
          <p:cNvCxnSpPr>
            <a:stCxn id="25" idx="0"/>
            <a:endCxn id="27" idx="5"/>
          </p:cNvCxnSpPr>
          <p:nvPr/>
        </p:nvCxnSpPr>
        <p:spPr>
          <a:xfrm flipH="1" flipV="1">
            <a:off x="2190731" y="2423567"/>
            <a:ext cx="2696497" cy="377493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877EF1F-0163-41BE-82C2-14DB3E8D212E}"/>
              </a:ext>
            </a:extLst>
          </p:cNvPr>
          <p:cNvCxnSpPr>
            <a:stCxn id="26" idx="0"/>
            <a:endCxn id="28" idx="6"/>
          </p:cNvCxnSpPr>
          <p:nvPr/>
        </p:nvCxnSpPr>
        <p:spPr>
          <a:xfrm flipH="1" flipV="1">
            <a:off x="3769470" y="2230696"/>
            <a:ext cx="2115849" cy="570364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F24643AD-2636-4705-B83E-11CCA94D5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946" y="1744014"/>
            <a:ext cx="2673494" cy="2025651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0B0F704A-A3D3-461F-94C2-9452BE39A6D0}"/>
              </a:ext>
            </a:extLst>
          </p:cNvPr>
          <p:cNvSpPr txBox="1"/>
          <p:nvPr/>
        </p:nvSpPr>
        <p:spPr>
          <a:xfrm>
            <a:off x="427494" y="3935853"/>
            <a:ext cx="609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Saira SemiCondensed" panose="00000506000000000000" pitchFamily="2" charset="0"/>
              </a:rPr>
              <a:t>If our input is SECDEDEDUPSUPDEDU</a:t>
            </a:r>
            <a:endParaRPr lang="zh-CN" altLang="en-US" sz="2400" b="1" dirty="0">
              <a:latin typeface="Saira SemiCondensed" panose="00000506000000000000" pitchFamily="2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0ACBA27-C6F9-49B1-B819-C9C7537645EC}"/>
              </a:ext>
            </a:extLst>
          </p:cNvPr>
          <p:cNvSpPr txBox="1"/>
          <p:nvPr/>
        </p:nvSpPr>
        <p:spPr>
          <a:xfrm>
            <a:off x="1689622" y="4989466"/>
            <a:ext cx="9430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Saira SemiCondensed" panose="00000506000000000000" pitchFamily="2" charset="0"/>
              </a:rPr>
              <a:t>S  E  C  D  E  D  E  D  U  P  S  U  P  D  E  D  U</a:t>
            </a:r>
            <a:endParaRPr lang="zh-CN" altLang="en-US" sz="40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5381053-3AD4-45C8-980E-E47791DBEE7D}"/>
              </a:ext>
            </a:extLst>
          </p:cNvPr>
          <p:cNvCxnSpPr/>
          <p:nvPr/>
        </p:nvCxnSpPr>
        <p:spPr>
          <a:xfrm flipH="1" flipV="1">
            <a:off x="2062595" y="3512127"/>
            <a:ext cx="2322369" cy="1574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17F09B3-2F12-40FA-8B17-3236EE32BF1A}"/>
              </a:ext>
            </a:extLst>
          </p:cNvPr>
          <p:cNvCxnSpPr>
            <a:cxnSpLocks/>
          </p:cNvCxnSpPr>
          <p:nvPr/>
        </p:nvCxnSpPr>
        <p:spPr>
          <a:xfrm flipH="1" flipV="1">
            <a:off x="3152760" y="3429000"/>
            <a:ext cx="1804404" cy="1709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FF21FA3-4B25-4051-A256-DA69B819ACDB}"/>
              </a:ext>
            </a:extLst>
          </p:cNvPr>
          <p:cNvCxnSpPr>
            <a:cxnSpLocks/>
          </p:cNvCxnSpPr>
          <p:nvPr/>
        </p:nvCxnSpPr>
        <p:spPr>
          <a:xfrm flipH="1" flipV="1">
            <a:off x="4103854" y="3377045"/>
            <a:ext cx="1282419" cy="1709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BEBB01C-F491-48F6-8857-3642736722BF}"/>
              </a:ext>
            </a:extLst>
          </p:cNvPr>
          <p:cNvCxnSpPr>
            <a:cxnSpLocks/>
            <a:endCxn id="25" idx="4"/>
          </p:cNvCxnSpPr>
          <p:nvPr/>
        </p:nvCxnSpPr>
        <p:spPr>
          <a:xfrm flipH="1" flipV="1">
            <a:off x="4887228" y="3346583"/>
            <a:ext cx="1066902" cy="1703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7C55163-6ABB-421D-8138-45C1784868B4}"/>
              </a:ext>
            </a:extLst>
          </p:cNvPr>
          <p:cNvCxnSpPr>
            <a:cxnSpLocks/>
            <a:stCxn id="55" idx="0"/>
            <a:endCxn id="26" idx="4"/>
          </p:cNvCxnSpPr>
          <p:nvPr/>
        </p:nvCxnSpPr>
        <p:spPr>
          <a:xfrm flipH="1" flipV="1">
            <a:off x="5885319" y="3346583"/>
            <a:ext cx="519610" cy="1642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AE046E9-7BF4-46FA-AE8B-94C804F6DF4C}"/>
              </a:ext>
            </a:extLst>
          </p:cNvPr>
          <p:cNvCxnSpPr/>
          <p:nvPr/>
        </p:nvCxnSpPr>
        <p:spPr>
          <a:xfrm flipV="1">
            <a:off x="6524360" y="5621482"/>
            <a:ext cx="0" cy="5766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8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D52DA552-11D2-4313-822C-DCF293966177}"/>
              </a:ext>
            </a:extLst>
          </p:cNvPr>
          <p:cNvSpPr txBox="1"/>
          <p:nvPr/>
        </p:nvSpPr>
        <p:spPr>
          <a:xfrm>
            <a:off x="341568" y="149478"/>
            <a:ext cx="1897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Saira SemiCondensed" panose="00000506000000000000" pitchFamily="2" charset="0"/>
                <a:ea typeface="+mj-ea"/>
                <a:cs typeface="+mj-cs"/>
              </a:rPr>
              <a:t>Design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Saira SemiCondensed" panose="00000506000000000000" pitchFamily="2" charset="0"/>
              <a:ea typeface="+mj-ea"/>
              <a:cs typeface="+mj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A228AA5-A095-4225-9F26-86D72F6B3DB2}"/>
              </a:ext>
            </a:extLst>
          </p:cNvPr>
          <p:cNvSpPr/>
          <p:nvPr/>
        </p:nvSpPr>
        <p:spPr>
          <a:xfrm>
            <a:off x="1689622" y="2807124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856BE1-4187-4382-8869-92F44BB02EF1}"/>
              </a:ext>
            </a:extLst>
          </p:cNvPr>
          <p:cNvSpPr txBox="1"/>
          <p:nvPr/>
        </p:nvSpPr>
        <p:spPr>
          <a:xfrm>
            <a:off x="341568" y="1204602"/>
            <a:ext cx="609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Saira SemiCondensed" panose="00000506000000000000" pitchFamily="2" charset="0"/>
              </a:rPr>
              <a:t>The dictionary </a:t>
            </a:r>
            <a:r>
              <a:rPr lang="en-US" altLang="zh-CN" sz="2400" b="1" dirty="0">
                <a:latin typeface="Saira SemiCondensed" panose="00000506000000000000" pitchFamily="2" charset="0"/>
              </a:rPr>
              <a:t>is {</a:t>
            </a:r>
            <a:r>
              <a:rPr lang="en-US" altLang="zh-CN" sz="2400" b="1" dirty="0" err="1">
                <a:latin typeface="Saira SemiCondensed" panose="00000506000000000000" pitchFamily="2" charset="0"/>
              </a:rPr>
              <a:t>dedup</a:t>
            </a:r>
            <a:r>
              <a:rPr lang="en-US" altLang="zh-CN" sz="2400" b="1" dirty="0">
                <a:latin typeface="Saira SemiCondensed" panose="00000506000000000000" pitchFamily="2" charset="0"/>
              </a:rPr>
              <a:t>, up}</a:t>
            </a:r>
            <a:endParaRPr lang="zh-CN" altLang="en-US" sz="2400" b="1" dirty="0">
              <a:latin typeface="Saira SemiCondensed" panose="00000506000000000000" pitchFamily="2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B0E178-4EBB-4FCA-A9EA-9BF8B925209A}"/>
              </a:ext>
            </a:extLst>
          </p:cNvPr>
          <p:cNvSpPr txBox="1"/>
          <p:nvPr/>
        </p:nvSpPr>
        <p:spPr>
          <a:xfrm>
            <a:off x="2150918" y="373605"/>
            <a:ext cx="609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Saira SemiCondensed" panose="00000506000000000000" pitchFamily="2" charset="0"/>
              </a:defRPr>
            </a:lvl1pPr>
          </a:lstStyle>
          <a:p>
            <a:r>
              <a:rPr lang="en-US" altLang="zh-CN" dirty="0"/>
              <a:t>—String-matching algorithm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A2CE811-FBAB-4421-8679-99DD8B336C26}"/>
              </a:ext>
            </a:extLst>
          </p:cNvPr>
          <p:cNvSpPr/>
          <p:nvPr/>
        </p:nvSpPr>
        <p:spPr>
          <a:xfrm>
            <a:off x="677342" y="2807124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8435C8D-2480-4CD3-A211-46BC3FEC7023}"/>
              </a:ext>
            </a:extLst>
          </p:cNvPr>
          <p:cNvSpPr/>
          <p:nvPr/>
        </p:nvSpPr>
        <p:spPr>
          <a:xfrm>
            <a:off x="2657643" y="2807123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AA6148B-59BA-4804-A6A0-DD14D1B8C235}"/>
              </a:ext>
            </a:extLst>
          </p:cNvPr>
          <p:cNvSpPr/>
          <p:nvPr/>
        </p:nvSpPr>
        <p:spPr>
          <a:xfrm>
            <a:off x="3625664" y="2807123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5A50872-9768-469F-BF7F-12798DBF5645}"/>
              </a:ext>
            </a:extLst>
          </p:cNvPr>
          <p:cNvSpPr/>
          <p:nvPr/>
        </p:nvSpPr>
        <p:spPr>
          <a:xfrm>
            <a:off x="4593685" y="2801060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U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10B53A6-393F-43C5-96BC-BCF378B18717}"/>
              </a:ext>
            </a:extLst>
          </p:cNvPr>
          <p:cNvSpPr/>
          <p:nvPr/>
        </p:nvSpPr>
        <p:spPr>
          <a:xfrm>
            <a:off x="5591776" y="2801060"/>
            <a:ext cx="587086" cy="54552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DE47C62-D13E-4AB3-9F73-3D0F24F27545}"/>
              </a:ext>
            </a:extLst>
          </p:cNvPr>
          <p:cNvSpPr/>
          <p:nvPr/>
        </p:nvSpPr>
        <p:spPr>
          <a:xfrm>
            <a:off x="1689622" y="1957934"/>
            <a:ext cx="587086" cy="5455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U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6E6C3B2-0C4C-4B74-BE0B-C6EE19014944}"/>
              </a:ext>
            </a:extLst>
          </p:cNvPr>
          <p:cNvSpPr/>
          <p:nvPr/>
        </p:nvSpPr>
        <p:spPr>
          <a:xfrm>
            <a:off x="3182384" y="1957934"/>
            <a:ext cx="587086" cy="5455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477F7BD-2348-4710-9B70-F3C8806C5C32}"/>
              </a:ext>
            </a:extLst>
          </p:cNvPr>
          <p:cNvCxnSpPr>
            <a:stCxn id="22" idx="6"/>
            <a:endCxn id="17" idx="2"/>
          </p:cNvCxnSpPr>
          <p:nvPr/>
        </p:nvCxnSpPr>
        <p:spPr>
          <a:xfrm>
            <a:off x="1264428" y="3079886"/>
            <a:ext cx="425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435B0B4-5DE2-4872-8616-6C804492A0F5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2276708" y="3079885"/>
            <a:ext cx="3809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7453CF3-5CF4-47CC-A27F-A458324A29BE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3244729" y="3079885"/>
            <a:ext cx="3809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295AD44-1EEA-4746-8576-293C71861DD9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4212750" y="3073822"/>
            <a:ext cx="380935" cy="6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398A327-8004-4814-9C47-8406EE8B20D7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5180771" y="3073822"/>
            <a:ext cx="4110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9331F25-A0E2-42C2-B2E7-F130EB31F24D}"/>
              </a:ext>
            </a:extLst>
          </p:cNvPr>
          <p:cNvCxnSpPr>
            <a:stCxn id="22" idx="7"/>
            <a:endCxn id="27" idx="2"/>
          </p:cNvCxnSpPr>
          <p:nvPr/>
        </p:nvCxnSpPr>
        <p:spPr>
          <a:xfrm flipV="1">
            <a:off x="1178451" y="2230696"/>
            <a:ext cx="511171" cy="656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4A0E2E5-905F-444E-8B6B-F87E7E55657D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2276708" y="2230696"/>
            <a:ext cx="905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ED59E1B7-6F4E-4BAC-82B6-B93710DB8A34}"/>
              </a:ext>
            </a:extLst>
          </p:cNvPr>
          <p:cNvCxnSpPr>
            <a:stCxn id="24" idx="4"/>
            <a:endCxn id="17" idx="4"/>
          </p:cNvCxnSpPr>
          <p:nvPr/>
        </p:nvCxnSpPr>
        <p:spPr>
          <a:xfrm rot="5400000">
            <a:off x="2951186" y="2384625"/>
            <a:ext cx="1" cy="1936042"/>
          </a:xfrm>
          <a:prstGeom prst="curvedConnector3">
            <a:avLst>
              <a:gd name="adj1" fmla="val 22860100000"/>
            </a:avLst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27FCE58-496C-483A-B0DB-C9D8BCE4E135}"/>
              </a:ext>
            </a:extLst>
          </p:cNvPr>
          <p:cNvCxnSpPr>
            <a:stCxn id="25" idx="0"/>
            <a:endCxn id="27" idx="5"/>
          </p:cNvCxnSpPr>
          <p:nvPr/>
        </p:nvCxnSpPr>
        <p:spPr>
          <a:xfrm flipH="1" flipV="1">
            <a:off x="2190731" y="2423567"/>
            <a:ext cx="2696497" cy="377493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877EF1F-0163-41BE-82C2-14DB3E8D212E}"/>
              </a:ext>
            </a:extLst>
          </p:cNvPr>
          <p:cNvCxnSpPr>
            <a:stCxn id="26" idx="0"/>
            <a:endCxn id="28" idx="6"/>
          </p:cNvCxnSpPr>
          <p:nvPr/>
        </p:nvCxnSpPr>
        <p:spPr>
          <a:xfrm flipH="1" flipV="1">
            <a:off x="3769470" y="2230696"/>
            <a:ext cx="2115849" cy="570364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F24643AD-2636-4705-B83E-11CCA94D5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946" y="1744014"/>
            <a:ext cx="2673494" cy="2025651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0B0F704A-A3D3-461F-94C2-9452BE39A6D0}"/>
              </a:ext>
            </a:extLst>
          </p:cNvPr>
          <p:cNvSpPr txBox="1"/>
          <p:nvPr/>
        </p:nvSpPr>
        <p:spPr>
          <a:xfrm>
            <a:off x="427494" y="3935853"/>
            <a:ext cx="609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Saira SemiCondensed" panose="00000506000000000000" pitchFamily="2" charset="0"/>
              </a:rPr>
              <a:t>If our input is SECDEDEDUPSUPDEDU</a:t>
            </a:r>
            <a:endParaRPr lang="zh-CN" altLang="en-US" sz="2400" b="1" dirty="0">
              <a:latin typeface="Saira SemiCondensed" panose="00000506000000000000" pitchFamily="2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0ACBA27-C6F9-49B1-B819-C9C7537645EC}"/>
              </a:ext>
            </a:extLst>
          </p:cNvPr>
          <p:cNvSpPr txBox="1"/>
          <p:nvPr/>
        </p:nvSpPr>
        <p:spPr>
          <a:xfrm>
            <a:off x="1689622" y="4989466"/>
            <a:ext cx="9430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Saira SemiCondensed" panose="00000506000000000000" pitchFamily="2" charset="0"/>
              </a:rPr>
              <a:t>S  E  C  D  E  D  E  D  U  P  S  U  P  D  E  D  U</a:t>
            </a:r>
            <a:endParaRPr lang="zh-CN" altLang="en-US" sz="40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5381053-3AD4-45C8-980E-E47791DBEE7D}"/>
              </a:ext>
            </a:extLst>
          </p:cNvPr>
          <p:cNvCxnSpPr>
            <a:cxnSpLocks/>
          </p:cNvCxnSpPr>
          <p:nvPr/>
        </p:nvCxnSpPr>
        <p:spPr>
          <a:xfrm flipH="1" flipV="1">
            <a:off x="2326217" y="2479581"/>
            <a:ext cx="5051864" cy="2637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AE046E9-7BF4-46FA-AE8B-94C804F6DF4C}"/>
              </a:ext>
            </a:extLst>
          </p:cNvPr>
          <p:cNvCxnSpPr/>
          <p:nvPr/>
        </p:nvCxnSpPr>
        <p:spPr>
          <a:xfrm flipV="1">
            <a:off x="8043597" y="5611091"/>
            <a:ext cx="0" cy="5766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C16AC2C-6D92-449E-9732-53579A852C86}"/>
              </a:ext>
            </a:extLst>
          </p:cNvPr>
          <p:cNvCxnSpPr>
            <a:cxnSpLocks/>
          </p:cNvCxnSpPr>
          <p:nvPr/>
        </p:nvCxnSpPr>
        <p:spPr>
          <a:xfrm flipH="1" flipV="1">
            <a:off x="3780751" y="2423567"/>
            <a:ext cx="4233925" cy="269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98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5306</Words>
  <Application>Microsoft Office PowerPoint</Application>
  <PresentationFormat>宽屏</PresentationFormat>
  <Paragraphs>502</Paragraphs>
  <Slides>33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Saira SemiCondensed</vt:lpstr>
      <vt:lpstr>等线</vt:lpstr>
      <vt:lpstr>等线 Light</vt:lpstr>
      <vt:lpstr>Microsoft YaHei</vt:lpstr>
      <vt:lpstr>Arial</vt:lpstr>
      <vt:lpstr>Book Antiqua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睿林</dc:creator>
  <cp:lastModifiedBy>吴 睿林</cp:lastModifiedBy>
  <cp:revision>10</cp:revision>
  <dcterms:created xsi:type="dcterms:W3CDTF">2022-03-21T09:56:28Z</dcterms:created>
  <dcterms:modified xsi:type="dcterms:W3CDTF">2022-03-24T01:18:03Z</dcterms:modified>
</cp:coreProperties>
</file>