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0" r:id="rId3"/>
    <p:sldId id="271" r:id="rId4"/>
    <p:sldId id="272" r:id="rId5"/>
    <p:sldId id="273" r:id="rId6"/>
    <p:sldId id="274" r:id="rId7"/>
    <p:sldId id="275" r:id="rId8"/>
    <p:sldId id="276" r:id="rId9"/>
    <p:sldId id="277" r:id="rId10"/>
    <p:sldId id="278" r:id="rId11"/>
    <p:sldId id="279" r:id="rId12"/>
    <p:sldId id="257" r:id="rId13"/>
    <p:sldId id="261" r:id="rId14"/>
    <p:sldId id="262" r:id="rId15"/>
    <p:sldId id="258" r:id="rId16"/>
    <p:sldId id="259" r:id="rId17"/>
    <p:sldId id="263" r:id="rId18"/>
    <p:sldId id="260" r:id="rId19"/>
    <p:sldId id="264" r:id="rId20"/>
    <p:sldId id="265" r:id="rId21"/>
    <p:sldId id="267" r:id="rId22"/>
    <p:sldId id="266" r:id="rId23"/>
    <p:sldId id="268" r:id="rId24"/>
    <p:sldId id="269" r:id="rId25"/>
    <p:sldId id="280"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 Xiaoze" initials="NX" lastIdx="1" clrIdx="0">
    <p:extLst>
      <p:ext uri="{19B8F6BF-5375-455C-9EA6-DF929625EA0E}">
        <p15:presenceInfo xmlns:p15="http://schemas.microsoft.com/office/powerpoint/2012/main" userId="3436a225bda989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100" autoAdjust="0"/>
  </p:normalViewPr>
  <p:slideViewPr>
    <p:cSldViewPr snapToGrid="0">
      <p:cViewPr varScale="1">
        <p:scale>
          <a:sx n="85" d="100"/>
          <a:sy n="85" d="100"/>
        </p:scale>
        <p:origin x="10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C0F74-ED5D-449F-9261-B88F269648B8}" type="datetimeFigureOut">
              <a:rPr lang="zh-CN" altLang="en-US" smtClean="0"/>
              <a:t>2022/4/13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4A0840-B2F6-430E-A07B-9E690F2C0D21}" type="slidenum">
              <a:rPr lang="zh-CN" altLang="en-US" smtClean="0"/>
              <a:t>‹#›</a:t>
            </a:fld>
            <a:endParaRPr lang="zh-CN" altLang="en-US"/>
          </a:p>
        </p:txBody>
      </p:sp>
    </p:spTree>
    <p:extLst>
      <p:ext uri="{BB962C8B-B14F-4D97-AF65-F5344CB8AC3E}">
        <p14:creationId xmlns:p14="http://schemas.microsoft.com/office/powerpoint/2010/main" val="358851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a:t>
            </a:r>
            <a:r>
              <a:rPr lang="en-US" altLang="zh-CN" dirty="0"/>
              <a:t>User1</a:t>
            </a:r>
            <a:r>
              <a:rPr lang="zh-CN" altLang="en-US" dirty="0"/>
              <a:t>想用</a:t>
            </a:r>
            <a:r>
              <a:rPr lang="en-US" altLang="zh-CN" dirty="0"/>
              <a:t>BC A</a:t>
            </a:r>
            <a:r>
              <a:rPr lang="zh-CN" altLang="en-US" dirty="0"/>
              <a:t>上的代笔</a:t>
            </a:r>
            <a:r>
              <a:rPr lang="en-US" altLang="zh-CN" dirty="0"/>
              <a:t>COIN A</a:t>
            </a:r>
            <a:r>
              <a:rPr lang="zh-CN" altLang="en-US" dirty="0"/>
              <a:t>交换</a:t>
            </a:r>
            <a:r>
              <a:rPr lang="en-US" altLang="zh-CN" dirty="0"/>
              <a:t>User2</a:t>
            </a:r>
            <a:r>
              <a:rPr lang="zh-CN" altLang="en-US" dirty="0"/>
              <a:t>在</a:t>
            </a:r>
            <a:r>
              <a:rPr lang="en-US" altLang="zh-CN" dirty="0"/>
              <a:t>BC B</a:t>
            </a:r>
            <a:r>
              <a:rPr lang="zh-CN" altLang="en-US" dirty="0"/>
              <a:t>上的代币</a:t>
            </a:r>
            <a:r>
              <a:rPr lang="en-US" altLang="zh-CN" dirty="0"/>
              <a:t>COIN B</a:t>
            </a:r>
          </a:p>
          <a:p>
            <a:r>
              <a:rPr lang="zh-CN" altLang="en-US" dirty="0"/>
              <a:t>假设有一个可信任的第三方</a:t>
            </a:r>
          </a:p>
        </p:txBody>
      </p:sp>
      <p:sp>
        <p:nvSpPr>
          <p:cNvPr id="4" name="灯片编号占位符 3"/>
          <p:cNvSpPr>
            <a:spLocks noGrp="1"/>
          </p:cNvSpPr>
          <p:nvPr>
            <p:ph type="sldNum" sz="quarter" idx="5"/>
          </p:nvPr>
        </p:nvSpPr>
        <p:spPr/>
        <p:txBody>
          <a:bodyPr/>
          <a:lstStyle/>
          <a:p>
            <a:fld id="{554A0840-B2F6-430E-A07B-9E690F2C0D21}" type="slidenum">
              <a:rPr lang="zh-CN" altLang="en-US" smtClean="0"/>
              <a:t>3</a:t>
            </a:fld>
            <a:endParaRPr lang="zh-CN" altLang="en-US"/>
          </a:p>
        </p:txBody>
      </p:sp>
    </p:spTree>
    <p:extLst>
      <p:ext uri="{BB962C8B-B14F-4D97-AF65-F5344CB8AC3E}">
        <p14:creationId xmlns:p14="http://schemas.microsoft.com/office/powerpoint/2010/main" val="4275209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b="0" i="0" dirty="0">
                <a:solidFill>
                  <a:srgbClr val="000000"/>
                </a:solidFill>
                <a:effectLst/>
                <a:latin typeface="LinLibertineT"/>
              </a:rPr>
              <a:t>对于没有完成的交易，缺少相应的可解释性。</a:t>
            </a:r>
            <a:endParaRPr lang="en-US" altLang="zh-CN" sz="1800" b="0" i="0" dirty="0">
              <a:solidFill>
                <a:srgbClr val="000000"/>
              </a:solidFill>
              <a:effectLst/>
              <a:latin typeface="LinLibertineT"/>
            </a:endParaRPr>
          </a:p>
          <a:p>
            <a:r>
              <a:rPr lang="zh-CN" altLang="en-US" sz="1800" b="0" i="0" dirty="0">
                <a:solidFill>
                  <a:srgbClr val="000000"/>
                </a:solidFill>
                <a:effectLst/>
                <a:latin typeface="LinLibertineT"/>
              </a:rPr>
              <a:t>如果某个交易在</a:t>
            </a:r>
            <a:r>
              <a:rPr lang="en-US" altLang="zh-CN" sz="1800" b="0" i="0" dirty="0">
                <a:solidFill>
                  <a:srgbClr val="000000"/>
                </a:solidFill>
                <a:effectLst/>
                <a:latin typeface="LinLibertineT"/>
              </a:rPr>
              <a:t>underlying</a:t>
            </a:r>
            <a:r>
              <a:rPr lang="zh-CN" altLang="en-US" sz="1800" b="0" i="0" dirty="0">
                <a:solidFill>
                  <a:srgbClr val="000000"/>
                </a:solidFill>
                <a:effectLst/>
                <a:latin typeface="LinLibertineT"/>
              </a:rPr>
              <a:t>区块链下已经完成，那么在相应区块链中会有这个交易的默克尔证明。简单来说，就是能够证明这个交易确实已经在相应的区块中完成。</a:t>
            </a:r>
            <a:endParaRPr lang="en-US" altLang="zh-CN" sz="1800" b="0" i="0" dirty="0">
              <a:solidFill>
                <a:srgbClr val="000000"/>
              </a:solidFill>
              <a:effectLst/>
              <a:latin typeface="LinLibertineT"/>
            </a:endParaRPr>
          </a:p>
          <a:p>
            <a:r>
              <a:rPr lang="zh-CN" altLang="en-US" sz="1800" b="0" i="0" dirty="0">
                <a:solidFill>
                  <a:srgbClr val="000000"/>
                </a:solidFill>
                <a:effectLst/>
                <a:latin typeface="LinLibertineT"/>
              </a:rPr>
              <a:t>但是，那些未完成的交易，需要通过一系列状态，来记录他的执行情况。因此，在</a:t>
            </a:r>
            <a:r>
              <a:rPr lang="en-US" altLang="zh-CN" sz="1800" b="0" i="0" dirty="0">
                <a:solidFill>
                  <a:srgbClr val="000000"/>
                </a:solidFill>
                <a:effectLst/>
                <a:latin typeface="LinLibertineT"/>
              </a:rPr>
              <a:t>NSB</a:t>
            </a:r>
            <a:r>
              <a:rPr lang="zh-CN" altLang="en-US" sz="1800" b="0" i="0" dirty="0">
                <a:solidFill>
                  <a:srgbClr val="000000"/>
                </a:solidFill>
                <a:effectLst/>
                <a:latin typeface="LinLibertineT"/>
              </a:rPr>
              <a:t>上就记录了这些未完成交易所处状态的证明，即</a:t>
            </a:r>
            <a:r>
              <a:rPr lang="en-US" altLang="zh-CN" sz="1800" b="0" i="0" dirty="0">
                <a:solidFill>
                  <a:srgbClr val="000000"/>
                </a:solidFill>
                <a:effectLst/>
                <a:latin typeface="LinLibertineT"/>
              </a:rPr>
              <a:t>Cert</a:t>
            </a:r>
            <a:r>
              <a:rPr lang="zh-CN" altLang="en-US" sz="1800" b="0" i="0" dirty="0">
                <a:solidFill>
                  <a:srgbClr val="000000"/>
                </a:solidFill>
                <a:effectLst/>
                <a:latin typeface="LinLibertineT"/>
              </a:rPr>
              <a:t>。</a:t>
            </a:r>
            <a:endParaRPr lang="en-US" altLang="zh-CN" sz="1800" b="0" i="0" dirty="0">
              <a:solidFill>
                <a:srgbClr val="000000"/>
              </a:solidFill>
              <a:effectLst/>
              <a:latin typeface="LinLibertineT"/>
            </a:endParaRPr>
          </a:p>
          <a:p>
            <a:endParaRPr lang="en-US" altLang="zh-CN" sz="1800" b="0" i="0" dirty="0">
              <a:solidFill>
                <a:srgbClr val="000000"/>
              </a:solidFill>
              <a:effectLst/>
              <a:latin typeface="LinLibertineT"/>
            </a:endParaRPr>
          </a:p>
          <a:p>
            <a:r>
              <a:rPr lang="en-US" altLang="zh-CN" sz="1800" b="0" i="0" dirty="0" err="1">
                <a:solidFill>
                  <a:srgbClr val="000000"/>
                </a:solidFill>
                <a:effectLst/>
                <a:latin typeface="LinLibertineT"/>
              </a:rPr>
              <a:t>ActionRoot</a:t>
            </a:r>
            <a:r>
              <a:rPr lang="en-US" altLang="zh-CN" sz="1800" b="0" i="0" dirty="0">
                <a:solidFill>
                  <a:srgbClr val="000000"/>
                </a:solidFill>
                <a:effectLst/>
                <a:latin typeface="LinLibertineT"/>
              </a:rPr>
              <a:t> </a:t>
            </a:r>
            <a:r>
              <a:rPr lang="zh-CN" altLang="en-US" sz="1800" b="0" i="0" dirty="0">
                <a:solidFill>
                  <a:srgbClr val="000000"/>
                </a:solidFill>
                <a:effectLst/>
                <a:latin typeface="LinLibertineT"/>
              </a:rPr>
              <a:t>就是保存交易状态的默克尔树根节点</a:t>
            </a:r>
            <a:endParaRPr lang="en-US" altLang="zh-CN" sz="1800" b="0" i="0" dirty="0">
              <a:solidFill>
                <a:srgbClr val="000000"/>
              </a:solidFill>
              <a:effectLst/>
              <a:latin typeface="LinLibertineT"/>
            </a:endParaRPr>
          </a:p>
          <a:p>
            <a:r>
              <a:rPr lang="en-US" altLang="zh-CN" sz="1800" b="0" i="0" dirty="0" err="1">
                <a:solidFill>
                  <a:srgbClr val="000000"/>
                </a:solidFill>
                <a:effectLst/>
                <a:latin typeface="LinLibertineT"/>
              </a:rPr>
              <a:t>StatusRoot</a:t>
            </a:r>
            <a:r>
              <a:rPr lang="en-US" altLang="zh-CN" sz="1800" b="0" i="0" dirty="0">
                <a:solidFill>
                  <a:srgbClr val="000000"/>
                </a:solidFill>
                <a:effectLst/>
                <a:latin typeface="LinLibertineT"/>
              </a:rPr>
              <a:t> </a:t>
            </a:r>
            <a:r>
              <a:rPr lang="zh-CN" altLang="en-US" sz="1800" b="0" i="0" dirty="0">
                <a:solidFill>
                  <a:srgbClr val="000000"/>
                </a:solidFill>
                <a:effectLst/>
                <a:latin typeface="LinLibertineT"/>
              </a:rPr>
              <a:t>是保存对应</a:t>
            </a:r>
            <a:r>
              <a:rPr lang="en-US" altLang="zh-CN" sz="1800" b="0" i="0" dirty="0">
                <a:solidFill>
                  <a:srgbClr val="000000"/>
                </a:solidFill>
                <a:effectLst/>
                <a:latin typeface="LinLibertineT"/>
              </a:rPr>
              <a:t>underlying</a:t>
            </a:r>
            <a:r>
              <a:rPr lang="zh-CN" altLang="en-US" sz="1800" b="0" i="0" dirty="0">
                <a:solidFill>
                  <a:srgbClr val="000000"/>
                </a:solidFill>
                <a:effectLst/>
                <a:latin typeface="LinLibertineT"/>
              </a:rPr>
              <a:t>区块某个时刻的状态信息（只记录那些通过</a:t>
            </a:r>
            <a:r>
              <a:rPr lang="en-US" altLang="zh-CN" sz="1800" b="0" i="0" dirty="0">
                <a:solidFill>
                  <a:srgbClr val="000000"/>
                </a:solidFill>
                <a:effectLst/>
                <a:latin typeface="LinLibertineT"/>
              </a:rPr>
              <a:t>UIP</a:t>
            </a:r>
            <a:r>
              <a:rPr lang="zh-CN" altLang="en-US" sz="1800" b="0" i="0" dirty="0">
                <a:solidFill>
                  <a:srgbClr val="000000"/>
                </a:solidFill>
                <a:effectLst/>
                <a:latin typeface="LinLibertineT"/>
              </a:rPr>
              <a:t>发起的交易所属区块链以及对应区块的状态信息）。</a:t>
            </a:r>
            <a:endParaRPr lang="en-US" altLang="zh-CN" sz="1800" b="0" i="0" dirty="0">
              <a:solidFill>
                <a:srgbClr val="000000"/>
              </a:solidFill>
              <a:effectLst/>
              <a:latin typeface="LinLibertineT"/>
            </a:endParaRPr>
          </a:p>
          <a:p>
            <a:endParaRPr lang="en-US" altLang="zh-CN" sz="1800" b="0" i="0" dirty="0">
              <a:solidFill>
                <a:srgbClr val="000000"/>
              </a:solidFill>
              <a:effectLst/>
              <a:latin typeface="LinLibertineT"/>
            </a:endParaRPr>
          </a:p>
          <a:p>
            <a:r>
              <a:rPr lang="en-US" altLang="zh-CN" sz="1800" b="0" i="0" dirty="0">
                <a:solidFill>
                  <a:srgbClr val="000000"/>
                </a:solidFill>
                <a:effectLst/>
                <a:latin typeface="LinLibertineT"/>
              </a:rPr>
              <a:t>To address this issue, </a:t>
            </a:r>
            <a:r>
              <a:rPr lang="en-US" altLang="zh-CN" sz="1800" b="0" i="0" dirty="0" err="1">
                <a:solidFill>
                  <a:srgbClr val="008080"/>
                </a:solidFill>
                <a:effectLst/>
                <a:latin typeface="LinBiolinumT"/>
              </a:rPr>
              <a:t>ProtUIP</a:t>
            </a:r>
            <a:r>
              <a:rPr lang="en-US" altLang="zh-CN" sz="1800" b="0" i="0" dirty="0">
                <a:solidFill>
                  <a:srgbClr val="008080"/>
                </a:solidFill>
                <a:effectLst/>
                <a:latin typeface="LinBiolinumT"/>
              </a:rPr>
              <a:t> </a:t>
            </a:r>
            <a:r>
              <a:rPr lang="en-US" altLang="zh-CN" sz="1800" b="0" i="0" dirty="0">
                <a:solidFill>
                  <a:srgbClr val="000000"/>
                </a:solidFill>
                <a:effectLst/>
                <a:latin typeface="LinLibertineT"/>
              </a:rPr>
              <a:t>proposes Proof of Actions (</a:t>
            </a:r>
            <a:r>
              <a:rPr lang="en-US" altLang="zh-CN" sz="1800" b="0" i="0" dirty="0" err="1">
                <a:solidFill>
                  <a:srgbClr val="000000"/>
                </a:solidFill>
                <a:effectLst/>
                <a:latin typeface="LinLibertineT"/>
              </a:rPr>
              <a:t>PoAs</a:t>
            </a:r>
            <a:r>
              <a:rPr lang="en-US" altLang="zh-CN" sz="1800" b="0" i="0" dirty="0">
                <a:solidFill>
                  <a:srgbClr val="000000"/>
                </a:solidFill>
                <a:effectLst/>
                <a:latin typeface="LinLibertineT"/>
              </a:rPr>
              <a:t>), allowing </a:t>
            </a:r>
            <a:r>
              <a:rPr lang="en-US" altLang="zh-CN" sz="1800" b="0" i="0" dirty="0" err="1">
                <a:solidFill>
                  <a:srgbClr val="008080"/>
                </a:solidFill>
                <a:effectLst/>
                <a:latin typeface="LinBiolinumT"/>
              </a:rPr>
              <a:t>ProtVES</a:t>
            </a:r>
            <a:r>
              <a:rPr lang="en-US" altLang="zh-CN" sz="1800" b="0" i="0" dirty="0">
                <a:solidFill>
                  <a:srgbClr val="008080"/>
                </a:solidFill>
                <a:effectLst/>
                <a:latin typeface="LinBiolinumT"/>
              </a:rPr>
              <a:t> </a:t>
            </a:r>
            <a:r>
              <a:rPr lang="en-US" altLang="zh-CN" sz="1800" b="0" i="0" dirty="0">
                <a:solidFill>
                  <a:srgbClr val="000000"/>
                </a:solidFill>
                <a:effectLst/>
                <a:latin typeface="LinLibertineT"/>
              </a:rPr>
              <a:t>and </a:t>
            </a:r>
            <a:r>
              <a:rPr lang="en-US" altLang="zh-CN" sz="1800" b="0" i="0" dirty="0" err="1">
                <a:solidFill>
                  <a:srgbClr val="008080"/>
                </a:solidFill>
                <a:effectLst/>
                <a:latin typeface="LinBiolinumT"/>
              </a:rPr>
              <a:t>ProtCLI</a:t>
            </a:r>
            <a:r>
              <a:rPr lang="en-US" altLang="zh-CN" sz="1800" b="0" i="0" dirty="0">
                <a:solidFill>
                  <a:srgbClr val="008080"/>
                </a:solidFill>
                <a:effectLst/>
                <a:latin typeface="LinBiolinumT"/>
              </a:rPr>
              <a:t> </a:t>
            </a:r>
            <a:r>
              <a:rPr lang="en-US" altLang="zh-CN" sz="1800" b="0" i="0" dirty="0">
                <a:solidFill>
                  <a:srgbClr val="000000"/>
                </a:solidFill>
                <a:effectLst/>
                <a:latin typeface="LinLibertineT"/>
              </a:rPr>
              <a:t>to stake their execution steps on </a:t>
            </a:r>
            <a:r>
              <a:rPr lang="en-US" altLang="zh-CN" sz="1800" b="0" i="0" dirty="0">
                <a:solidFill>
                  <a:srgbClr val="000000"/>
                </a:solidFill>
                <a:effectLst/>
                <a:latin typeface="LinBiolinumT"/>
              </a:rPr>
              <a:t>NSB</a:t>
            </a:r>
            <a:r>
              <a:rPr lang="en-US" altLang="zh-CN" sz="1800" b="0" i="0" dirty="0">
                <a:solidFill>
                  <a:srgbClr val="000000"/>
                </a:solidFill>
                <a:effectLst/>
                <a:latin typeface="LinLibertineT"/>
              </a:rPr>
              <a:t>. </a:t>
            </a:r>
            <a:br>
              <a:rPr lang="en-US" altLang="zh-CN" dirty="0"/>
            </a:br>
            <a:br>
              <a:rPr lang="en-US" altLang="zh-CN" dirty="0"/>
            </a:br>
            <a:endParaRPr lang="zh-CN" altLang="en-US" dirty="0"/>
          </a:p>
        </p:txBody>
      </p:sp>
      <p:sp>
        <p:nvSpPr>
          <p:cNvPr id="4" name="灯片编号占位符 3"/>
          <p:cNvSpPr>
            <a:spLocks noGrp="1"/>
          </p:cNvSpPr>
          <p:nvPr>
            <p:ph type="sldNum" sz="quarter" idx="5"/>
          </p:nvPr>
        </p:nvSpPr>
        <p:spPr/>
        <p:txBody>
          <a:bodyPr/>
          <a:lstStyle/>
          <a:p>
            <a:fld id="{554A0840-B2F6-430E-A07B-9E690F2C0D21}" type="slidenum">
              <a:rPr lang="zh-CN" altLang="en-US" smtClean="0"/>
              <a:t>14</a:t>
            </a:fld>
            <a:endParaRPr lang="zh-CN" altLang="en-US"/>
          </a:p>
        </p:txBody>
      </p:sp>
    </p:spTree>
    <p:extLst>
      <p:ext uri="{BB962C8B-B14F-4D97-AF65-F5344CB8AC3E}">
        <p14:creationId xmlns:p14="http://schemas.microsoft.com/office/powerpoint/2010/main" val="1126716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AutoNum type="arabicPeriod"/>
            </a:pPr>
            <a:r>
              <a:rPr lang="en-US" altLang="zh-CN" sz="1800" b="0" i="0" dirty="0">
                <a:solidFill>
                  <a:srgbClr val="000000"/>
                </a:solidFill>
                <a:effectLst/>
                <a:latin typeface="LinLibertineT"/>
              </a:rPr>
              <a:t>The primary goal of the initialization is to create and deploy an insurance contract to protect the execution of </a:t>
            </a:r>
            <a:r>
              <a:rPr lang="en-US" altLang="zh-CN" sz="1800" b="0" i="0" dirty="0">
                <a:solidFill>
                  <a:srgbClr val="000000"/>
                </a:solidFill>
                <a:effectLst/>
                <a:latin typeface="txsys"/>
              </a:rPr>
              <a:t>G</a:t>
            </a:r>
            <a:r>
              <a:rPr lang="en-US" altLang="zh-CN" sz="1800" b="0" i="1" dirty="0">
                <a:solidFill>
                  <a:srgbClr val="000000"/>
                </a:solidFill>
                <a:effectLst/>
                <a:latin typeface="LinLibertineI7"/>
              </a:rPr>
              <a:t>T </a:t>
            </a:r>
            <a:r>
              <a:rPr lang="en-US" altLang="zh-CN" sz="1800" b="0" i="0" dirty="0">
                <a:solidFill>
                  <a:srgbClr val="000000"/>
                </a:solidFill>
                <a:effectLst/>
                <a:latin typeface="LinLibertineT"/>
              </a:rPr>
              <a:t>. </a:t>
            </a:r>
          </a:p>
          <a:p>
            <a:pPr marL="0" indent="0">
              <a:buNone/>
            </a:pPr>
            <a:r>
              <a:rPr lang="zh-CN" altLang="en-US" sz="1800" b="0" i="0" dirty="0">
                <a:solidFill>
                  <a:srgbClr val="000000"/>
                </a:solidFill>
                <a:effectLst/>
                <a:latin typeface="LinLibertineT"/>
              </a:rPr>
              <a:t>质押多少钱是由交易链执行到某个状态而不继续前进所造成的损失确定的。</a:t>
            </a:r>
            <a:br>
              <a:rPr lang="en-US" altLang="zh-CN" dirty="0"/>
            </a:br>
            <a:endParaRPr lang="en-US" altLang="zh-CN" dirty="0"/>
          </a:p>
          <a:p>
            <a:pPr marL="0" indent="0">
              <a:buNone/>
            </a:pPr>
            <a:r>
              <a:rPr lang="en-US" altLang="zh-CN" dirty="0"/>
              <a:t>2. Watching </a:t>
            </a:r>
            <a:r>
              <a:rPr lang="zh-CN" altLang="en-US" dirty="0"/>
              <a:t>观察 </a:t>
            </a:r>
            <a:r>
              <a:rPr lang="en-US" altLang="zh-CN" dirty="0"/>
              <a:t>underlying </a:t>
            </a:r>
            <a:r>
              <a:rPr lang="zh-CN" altLang="en-US" dirty="0"/>
              <a:t>区块链上已经完成的交易，然后发送</a:t>
            </a:r>
            <a:r>
              <a:rPr lang="en-US" altLang="zh-CN" dirty="0"/>
              <a:t>close</a:t>
            </a:r>
            <a:r>
              <a:rPr lang="zh-CN" altLang="en-US" dirty="0"/>
              <a:t>，以在</a:t>
            </a:r>
            <a:r>
              <a:rPr lang="en-US" altLang="zh-CN" dirty="0"/>
              <a:t>NSB</a:t>
            </a:r>
            <a:r>
              <a:rPr lang="zh-CN" altLang="en-US" dirty="0"/>
              <a:t>上中止这笔交易</a:t>
            </a:r>
            <a:endParaRPr lang="en-US" altLang="zh-CN" dirty="0"/>
          </a:p>
          <a:p>
            <a:pPr marL="0" indent="0">
              <a:buNone/>
            </a:pPr>
            <a:endParaRPr lang="en-US" altLang="zh-CN" dirty="0"/>
          </a:p>
          <a:p>
            <a:pPr marL="0" indent="0">
              <a:buNone/>
            </a:pPr>
            <a:r>
              <a:rPr lang="en-US" altLang="zh-CN" dirty="0"/>
              <a:t>3. Watching</a:t>
            </a:r>
            <a:r>
              <a:rPr lang="zh-CN" altLang="en-US" dirty="0"/>
              <a:t> 不断扫描可以接下来被执行的交易</a:t>
            </a:r>
            <a:endParaRPr lang="en-US" altLang="zh-CN" dirty="0"/>
          </a:p>
        </p:txBody>
      </p:sp>
      <p:sp>
        <p:nvSpPr>
          <p:cNvPr id="4" name="灯片编号占位符 3"/>
          <p:cNvSpPr>
            <a:spLocks noGrp="1"/>
          </p:cNvSpPr>
          <p:nvPr>
            <p:ph type="sldNum" sz="quarter" idx="5"/>
          </p:nvPr>
        </p:nvSpPr>
        <p:spPr/>
        <p:txBody>
          <a:bodyPr/>
          <a:lstStyle/>
          <a:p>
            <a:fld id="{554A0840-B2F6-430E-A07B-9E690F2C0D21}" type="slidenum">
              <a:rPr lang="zh-CN" altLang="en-US" smtClean="0"/>
              <a:t>15</a:t>
            </a:fld>
            <a:endParaRPr lang="zh-CN" altLang="en-US"/>
          </a:p>
        </p:txBody>
      </p:sp>
    </p:spTree>
    <p:extLst>
      <p:ext uri="{BB962C8B-B14F-4D97-AF65-F5344CB8AC3E}">
        <p14:creationId xmlns:p14="http://schemas.microsoft.com/office/powerpoint/2010/main" val="1032383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54A0840-B2F6-430E-A07B-9E690F2C0D21}" type="slidenum">
              <a:rPr lang="zh-CN" altLang="en-US" smtClean="0"/>
              <a:t>16</a:t>
            </a:fld>
            <a:endParaRPr lang="zh-CN" altLang="en-US"/>
          </a:p>
        </p:txBody>
      </p:sp>
    </p:spTree>
    <p:extLst>
      <p:ext uri="{BB962C8B-B14F-4D97-AF65-F5344CB8AC3E}">
        <p14:creationId xmlns:p14="http://schemas.microsoft.com/office/powerpoint/2010/main" val="2553534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这是为了减少客户端的负担</a:t>
            </a:r>
          </a:p>
        </p:txBody>
      </p:sp>
      <p:sp>
        <p:nvSpPr>
          <p:cNvPr id="4" name="灯片编号占位符 3"/>
          <p:cNvSpPr>
            <a:spLocks noGrp="1"/>
          </p:cNvSpPr>
          <p:nvPr>
            <p:ph type="sldNum" sz="quarter" idx="5"/>
          </p:nvPr>
        </p:nvSpPr>
        <p:spPr/>
        <p:txBody>
          <a:bodyPr/>
          <a:lstStyle/>
          <a:p>
            <a:fld id="{554A0840-B2F6-430E-A07B-9E690F2C0D21}" type="slidenum">
              <a:rPr lang="zh-CN" altLang="en-US" smtClean="0"/>
              <a:t>17</a:t>
            </a:fld>
            <a:endParaRPr lang="zh-CN" altLang="en-US"/>
          </a:p>
        </p:txBody>
      </p:sp>
    </p:spTree>
    <p:extLst>
      <p:ext uri="{BB962C8B-B14F-4D97-AF65-F5344CB8AC3E}">
        <p14:creationId xmlns:p14="http://schemas.microsoft.com/office/powerpoint/2010/main" val="2437272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除了 </a:t>
            </a:r>
            <a:r>
              <a:rPr lang="en-US" altLang="zh-CN" dirty="0" err="1"/>
              <a:t>Cert_closed</a:t>
            </a:r>
            <a:r>
              <a:rPr lang="en-US" altLang="zh-CN" dirty="0"/>
              <a:t> </a:t>
            </a:r>
            <a:r>
              <a:rPr lang="zh-CN" altLang="en-US" dirty="0"/>
              <a:t>之外，其他签名都会被记录在</a:t>
            </a:r>
            <a:r>
              <a:rPr lang="en-US" altLang="zh-CN" dirty="0"/>
              <a:t>NSB</a:t>
            </a:r>
            <a:r>
              <a:rPr lang="zh-CN" altLang="en-US" dirty="0"/>
              <a:t>区块链上，以此来证明他们确实发送了相应的签名；</a:t>
            </a:r>
            <a:endParaRPr lang="en-US" altLang="zh-CN" dirty="0"/>
          </a:p>
          <a:p>
            <a:pPr marL="0" indent="0">
              <a:buNone/>
            </a:pPr>
            <a:r>
              <a:rPr lang="en-US" altLang="zh-CN" sz="1800" b="0" i="0" dirty="0">
                <a:solidFill>
                  <a:srgbClr val="000000"/>
                </a:solidFill>
                <a:effectLst/>
                <a:latin typeface="LinLibertineT"/>
              </a:rPr>
              <a:t>One challenge, however, is that it is difficult to enforce </a:t>
            </a:r>
            <a:r>
              <a:rPr lang="en-US" altLang="zh-CN" sz="1800" b="1" i="0" dirty="0">
                <a:solidFill>
                  <a:srgbClr val="000000"/>
                </a:solidFill>
                <a:effectLst/>
                <a:latin typeface="LinLibertineT"/>
              </a:rPr>
              <a:t>accountability</a:t>
            </a:r>
            <a:r>
              <a:rPr lang="en-US" altLang="zh-CN" sz="1800" b="0" i="0" dirty="0">
                <a:solidFill>
                  <a:srgbClr val="000000"/>
                </a:solidFill>
                <a:effectLst/>
                <a:latin typeface="LinLibertineT"/>
              </a:rPr>
              <a:t> for non </a:t>
            </a:r>
            <a:r>
              <a:rPr lang="en-US" altLang="zh-CN" sz="1800" b="0" i="0" dirty="0">
                <a:solidFill>
                  <a:srgbClr val="000000"/>
                </a:solidFill>
                <a:effectLst/>
                <a:latin typeface="LinBiolinumT"/>
              </a:rPr>
              <a:t>closed </a:t>
            </a:r>
            <a:r>
              <a:rPr lang="en-US" altLang="zh-CN" sz="1800" b="0" i="0" dirty="0">
                <a:solidFill>
                  <a:srgbClr val="000000"/>
                </a:solidFill>
                <a:effectLst/>
                <a:latin typeface="LinLibertineT"/>
              </a:rPr>
              <a:t>transactions without preserving the execution steps by both parties.</a:t>
            </a:r>
            <a:r>
              <a:rPr lang="en-US" altLang="zh-CN" dirty="0"/>
              <a:t> </a:t>
            </a:r>
            <a:br>
              <a:rPr lang="en-US" altLang="zh-CN" dirty="0"/>
            </a:br>
            <a:endParaRPr lang="en-US" altLang="zh-CN" dirty="0"/>
          </a:p>
          <a:p>
            <a:pPr marL="228600" indent="-228600">
              <a:buAutoNum type="arabicPeriod"/>
            </a:pPr>
            <a:r>
              <a:rPr lang="en-US" altLang="zh-CN" dirty="0" err="1"/>
              <a:t>Cert_closed</a:t>
            </a:r>
            <a:r>
              <a:rPr lang="en-US" altLang="zh-CN" dirty="0"/>
              <a:t> </a:t>
            </a:r>
            <a:r>
              <a:rPr lang="zh-CN" altLang="en-US" dirty="0"/>
              <a:t>不需要被记录在区块链的原因是因为</a:t>
            </a:r>
            <a:r>
              <a:rPr lang="en-US" altLang="zh-CN" dirty="0"/>
              <a:t>VES</a:t>
            </a:r>
            <a:r>
              <a:rPr lang="zh-CN" altLang="en-US" dirty="0"/>
              <a:t>和</a:t>
            </a:r>
            <a:r>
              <a:rPr lang="en-US" altLang="zh-CN" dirty="0"/>
              <a:t>CLI</a:t>
            </a:r>
            <a:r>
              <a:rPr lang="zh-CN" altLang="en-US" dirty="0"/>
              <a:t>都可以通过监视</a:t>
            </a:r>
            <a:r>
              <a:rPr lang="en-US" altLang="zh-CN" dirty="0"/>
              <a:t>underlying</a:t>
            </a:r>
            <a:r>
              <a:rPr lang="zh-CN" altLang="en-US" dirty="0"/>
              <a:t>区块链来获取，用户更倾向于去获取，因为如果他不获取的话，他会是受损失的一方</a:t>
            </a:r>
            <a:endParaRPr lang="en-US" altLang="zh-CN" dirty="0"/>
          </a:p>
          <a:p>
            <a:pPr marL="228600" indent="-228600">
              <a:buAutoNum type="arabicPeriod"/>
            </a:pPr>
            <a:r>
              <a:rPr lang="en-US" altLang="zh-CN" dirty="0" err="1"/>
              <a:t>Cert_od</a:t>
            </a:r>
            <a:r>
              <a:rPr lang="zh-CN" altLang="en-US" dirty="0"/>
              <a:t>和</a:t>
            </a:r>
            <a:r>
              <a:rPr lang="en-US" altLang="zh-CN" dirty="0" err="1"/>
              <a:t>Cert_c</a:t>
            </a:r>
            <a:r>
              <a:rPr lang="zh-CN" altLang="en-US" dirty="0"/>
              <a:t>可以直接用来证明，因为他包含双方的签名，说明双方都对此进行确认过，并表示同意；其他的</a:t>
            </a:r>
            <a:r>
              <a:rPr lang="en-US" altLang="zh-CN" dirty="0"/>
              <a:t>Cert</a:t>
            </a:r>
            <a:r>
              <a:rPr lang="zh-CN" altLang="en-US" dirty="0"/>
              <a:t>则是通过</a:t>
            </a:r>
            <a:r>
              <a:rPr lang="en-US" altLang="zh-CN" dirty="0"/>
              <a:t>NSB</a:t>
            </a:r>
            <a:r>
              <a:rPr lang="zh-CN" altLang="en-US" dirty="0"/>
              <a:t>区块链上的默克尔树来证明</a:t>
            </a:r>
          </a:p>
        </p:txBody>
      </p:sp>
      <p:sp>
        <p:nvSpPr>
          <p:cNvPr id="4" name="灯片编号占位符 3"/>
          <p:cNvSpPr>
            <a:spLocks noGrp="1"/>
          </p:cNvSpPr>
          <p:nvPr>
            <p:ph type="sldNum" sz="quarter" idx="5"/>
          </p:nvPr>
        </p:nvSpPr>
        <p:spPr/>
        <p:txBody>
          <a:bodyPr/>
          <a:lstStyle/>
          <a:p>
            <a:fld id="{554A0840-B2F6-430E-A07B-9E690F2C0D21}" type="slidenum">
              <a:rPr lang="zh-CN" altLang="en-US" smtClean="0"/>
              <a:t>18</a:t>
            </a:fld>
            <a:endParaRPr lang="zh-CN" altLang="en-US"/>
          </a:p>
        </p:txBody>
      </p:sp>
    </p:spTree>
    <p:extLst>
      <p:ext uri="{BB962C8B-B14F-4D97-AF65-F5344CB8AC3E}">
        <p14:creationId xmlns:p14="http://schemas.microsoft.com/office/powerpoint/2010/main" val="3949774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当时间结束时，</a:t>
            </a:r>
            <a:r>
              <a:rPr lang="en-US" altLang="zh-CN" dirty="0"/>
              <a:t>ISC</a:t>
            </a:r>
            <a:r>
              <a:rPr lang="zh-CN" altLang="en-US" dirty="0"/>
              <a:t>会进行仲裁，退还押金或者处罚责任方</a:t>
            </a:r>
          </a:p>
        </p:txBody>
      </p:sp>
      <p:sp>
        <p:nvSpPr>
          <p:cNvPr id="4" name="灯片编号占位符 3"/>
          <p:cNvSpPr>
            <a:spLocks noGrp="1"/>
          </p:cNvSpPr>
          <p:nvPr>
            <p:ph type="sldNum" sz="quarter" idx="5"/>
          </p:nvPr>
        </p:nvSpPr>
        <p:spPr/>
        <p:txBody>
          <a:bodyPr/>
          <a:lstStyle/>
          <a:p>
            <a:fld id="{554A0840-B2F6-430E-A07B-9E690F2C0D21}" type="slidenum">
              <a:rPr lang="zh-CN" altLang="en-US" smtClean="0"/>
              <a:t>19</a:t>
            </a:fld>
            <a:endParaRPr lang="zh-CN" altLang="en-US"/>
          </a:p>
        </p:txBody>
      </p:sp>
    </p:spTree>
    <p:extLst>
      <p:ext uri="{BB962C8B-B14F-4D97-AF65-F5344CB8AC3E}">
        <p14:creationId xmlns:p14="http://schemas.microsoft.com/office/powerpoint/2010/main" val="3646026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就是那些可以到达</a:t>
            </a:r>
            <a:r>
              <a:rPr lang="en-US" altLang="zh-CN" dirty="0"/>
              <a:t>opened</a:t>
            </a:r>
            <a:r>
              <a:rPr lang="zh-CN" altLang="en-US" dirty="0"/>
              <a:t>状态的交易，但是在到期时还处在别的状态</a:t>
            </a:r>
          </a:p>
        </p:txBody>
      </p:sp>
      <p:sp>
        <p:nvSpPr>
          <p:cNvPr id="4" name="灯片编号占位符 3"/>
          <p:cNvSpPr>
            <a:spLocks noGrp="1"/>
          </p:cNvSpPr>
          <p:nvPr>
            <p:ph type="sldNum" sz="quarter" idx="5"/>
          </p:nvPr>
        </p:nvSpPr>
        <p:spPr/>
        <p:txBody>
          <a:bodyPr/>
          <a:lstStyle/>
          <a:p>
            <a:fld id="{554A0840-B2F6-430E-A07B-9E690F2C0D21}" type="slidenum">
              <a:rPr lang="zh-CN" altLang="en-US" smtClean="0"/>
              <a:t>20</a:t>
            </a:fld>
            <a:endParaRPr lang="zh-CN" altLang="en-US"/>
          </a:p>
        </p:txBody>
      </p:sp>
    </p:spTree>
    <p:extLst>
      <p:ext uri="{BB962C8B-B14F-4D97-AF65-F5344CB8AC3E}">
        <p14:creationId xmlns:p14="http://schemas.microsoft.com/office/powerpoint/2010/main" val="1260703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err="1"/>
              <a:t>Unkown</a:t>
            </a:r>
            <a:r>
              <a:rPr lang="zh-CN" altLang="en-US" dirty="0"/>
              <a:t>：这个交易本来可以被执行，因为前面的状态已经满足了，但是未被执行，说明</a:t>
            </a:r>
            <a:r>
              <a:rPr lang="en-US" altLang="zh-CN" dirty="0"/>
              <a:t>VES</a:t>
            </a:r>
            <a:r>
              <a:rPr lang="zh-CN" altLang="en-US" dirty="0"/>
              <a:t>没有把这笔交易取出来发给</a:t>
            </a:r>
            <a:r>
              <a:rPr lang="en-US" altLang="zh-CN" dirty="0"/>
              <a:t>CLI</a:t>
            </a:r>
          </a:p>
          <a:p>
            <a:pPr marL="228600" indent="-228600">
              <a:buAutoNum type="arabicPeriod"/>
            </a:pPr>
            <a:r>
              <a:rPr lang="en-US" altLang="zh-CN" dirty="0"/>
              <a:t>Init</a:t>
            </a:r>
            <a:r>
              <a:rPr lang="zh-CN" altLang="en-US" dirty="0"/>
              <a:t>：只有</a:t>
            </a:r>
            <a:r>
              <a:rPr lang="en-US" altLang="zh-CN" dirty="0"/>
              <a:t>CLI</a:t>
            </a:r>
            <a:r>
              <a:rPr lang="zh-CN" altLang="en-US" dirty="0"/>
              <a:t>有这个状态，说明</a:t>
            </a:r>
            <a:r>
              <a:rPr lang="en-US" altLang="zh-CN" dirty="0"/>
              <a:t>VES</a:t>
            </a:r>
            <a:r>
              <a:rPr lang="zh-CN" altLang="en-US" dirty="0"/>
              <a:t>已经把这个交易取出来交给</a:t>
            </a:r>
            <a:r>
              <a:rPr lang="en-US" altLang="zh-CN" dirty="0"/>
              <a:t>CLI</a:t>
            </a:r>
            <a:r>
              <a:rPr lang="zh-CN" altLang="en-US" dirty="0"/>
              <a:t>，但是</a:t>
            </a:r>
            <a:r>
              <a:rPr lang="en-US" altLang="zh-CN" dirty="0"/>
              <a:t>CLI</a:t>
            </a:r>
            <a:r>
              <a:rPr lang="zh-CN" altLang="en-US" dirty="0"/>
              <a:t>没有进行下一步</a:t>
            </a:r>
            <a:endParaRPr lang="en-US" altLang="zh-CN" dirty="0"/>
          </a:p>
          <a:p>
            <a:pPr marL="228600" indent="-228600">
              <a:buAutoNum type="arabicPeriod"/>
            </a:pPr>
            <a:r>
              <a:rPr lang="en-US" altLang="zh-CN" dirty="0" err="1"/>
              <a:t>Inited</a:t>
            </a:r>
            <a:r>
              <a:rPr lang="zh-CN" altLang="en-US" dirty="0"/>
              <a:t>：</a:t>
            </a:r>
            <a:r>
              <a:rPr lang="en-US" altLang="zh-CN" dirty="0"/>
              <a:t>CLI</a:t>
            </a:r>
            <a:r>
              <a:rPr lang="zh-CN" altLang="en-US" dirty="0"/>
              <a:t>或者</a:t>
            </a:r>
            <a:r>
              <a:rPr lang="en-US" altLang="zh-CN" dirty="0"/>
              <a:t>VES</a:t>
            </a:r>
            <a:r>
              <a:rPr lang="zh-CN" altLang="en-US" dirty="0"/>
              <a:t>已经对交易进行签名，发送给</a:t>
            </a:r>
            <a:r>
              <a:rPr lang="en-US" altLang="zh-CN" dirty="0" err="1"/>
              <a:t>Dest</a:t>
            </a:r>
            <a:r>
              <a:rPr lang="zh-CN" altLang="en-US" dirty="0"/>
              <a:t>，但是</a:t>
            </a:r>
            <a:r>
              <a:rPr lang="en-US" altLang="zh-CN" dirty="0" err="1"/>
              <a:t>Dest</a:t>
            </a:r>
            <a:r>
              <a:rPr lang="zh-CN" altLang="en-US" dirty="0"/>
              <a:t>没有进行下一步</a:t>
            </a:r>
            <a:endParaRPr lang="en-US" altLang="zh-CN" dirty="0"/>
          </a:p>
          <a:p>
            <a:pPr marL="228600" indent="-228600">
              <a:buAutoNum type="arabicPeriod"/>
            </a:pPr>
            <a:r>
              <a:rPr lang="en-US" altLang="zh-CN" dirty="0"/>
              <a:t>Open</a:t>
            </a:r>
            <a:r>
              <a:rPr lang="zh-CN" altLang="en-US" dirty="0"/>
              <a:t>：</a:t>
            </a:r>
            <a:r>
              <a:rPr lang="en-US" altLang="zh-CN" dirty="0"/>
              <a:t>DEST</a:t>
            </a:r>
            <a:r>
              <a:rPr lang="zh-CN" altLang="en-US" dirty="0"/>
              <a:t>收到签名的交易，并发送给</a:t>
            </a:r>
            <a:r>
              <a:rPr lang="en-US" altLang="zh-CN" dirty="0"/>
              <a:t>ORI</a:t>
            </a:r>
            <a:r>
              <a:rPr lang="zh-CN" altLang="en-US" dirty="0"/>
              <a:t>，但是</a:t>
            </a:r>
            <a:r>
              <a:rPr lang="en-US" altLang="zh-CN" dirty="0"/>
              <a:t>ORI</a:t>
            </a:r>
            <a:r>
              <a:rPr lang="zh-CN" altLang="en-US" dirty="0"/>
              <a:t>没有进行下一步</a:t>
            </a:r>
            <a:endParaRPr lang="en-US" altLang="zh-CN" dirty="0"/>
          </a:p>
          <a:p>
            <a:pPr marL="228600" indent="-228600">
              <a:buAutoNum type="arabicPeriod"/>
            </a:pPr>
            <a:r>
              <a:rPr lang="en-US" altLang="zh-CN" dirty="0"/>
              <a:t>Opened</a:t>
            </a:r>
            <a:r>
              <a:rPr lang="zh-CN" altLang="en-US" dirty="0"/>
              <a:t>：交易结束时，还处在</a:t>
            </a:r>
            <a:r>
              <a:rPr lang="en-US" altLang="zh-CN" dirty="0"/>
              <a:t>Opened</a:t>
            </a:r>
            <a:r>
              <a:rPr lang="zh-CN" altLang="en-US" dirty="0"/>
              <a:t>状态，说明</a:t>
            </a:r>
            <a:r>
              <a:rPr lang="en-US" altLang="zh-CN" dirty="0"/>
              <a:t>ORI</a:t>
            </a:r>
            <a:r>
              <a:rPr lang="zh-CN" altLang="en-US" dirty="0"/>
              <a:t>发起晚了，在对应区块链上的交易还没被确认</a:t>
            </a:r>
            <a:endParaRPr lang="en-US" altLang="zh-CN" dirty="0"/>
          </a:p>
          <a:p>
            <a:pPr marL="228600" indent="-228600">
              <a:buAutoNum type="arabicPeriod"/>
            </a:pPr>
            <a:r>
              <a:rPr lang="zh-CN" altLang="en-US" dirty="0"/>
              <a:t>或者</a:t>
            </a:r>
            <a:r>
              <a:rPr lang="en-US" altLang="zh-CN" dirty="0"/>
              <a:t>Close</a:t>
            </a:r>
            <a:r>
              <a:rPr lang="zh-CN" altLang="en-US" dirty="0"/>
              <a:t>的时候超时：也说明</a:t>
            </a:r>
            <a:r>
              <a:rPr lang="en-US" altLang="zh-CN" dirty="0"/>
              <a:t>ORI</a:t>
            </a:r>
            <a:r>
              <a:rPr lang="zh-CN" altLang="en-US" dirty="0"/>
              <a:t>发起晚了</a:t>
            </a:r>
          </a:p>
        </p:txBody>
      </p:sp>
      <p:sp>
        <p:nvSpPr>
          <p:cNvPr id="4" name="灯片编号占位符 3"/>
          <p:cNvSpPr>
            <a:spLocks noGrp="1"/>
          </p:cNvSpPr>
          <p:nvPr>
            <p:ph type="sldNum" sz="quarter" idx="5"/>
          </p:nvPr>
        </p:nvSpPr>
        <p:spPr/>
        <p:txBody>
          <a:bodyPr/>
          <a:lstStyle/>
          <a:p>
            <a:fld id="{554A0840-B2F6-430E-A07B-9E690F2C0D21}" type="slidenum">
              <a:rPr lang="zh-CN" altLang="en-US" smtClean="0"/>
              <a:t>21</a:t>
            </a:fld>
            <a:endParaRPr lang="zh-CN" altLang="en-US"/>
          </a:p>
        </p:txBody>
      </p:sp>
    </p:spTree>
    <p:extLst>
      <p:ext uri="{BB962C8B-B14F-4D97-AF65-F5344CB8AC3E}">
        <p14:creationId xmlns:p14="http://schemas.microsoft.com/office/powerpoint/2010/main" val="2443277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p>
          <a:p>
            <a:r>
              <a:rPr lang="zh-CN" altLang="en-US" dirty="0"/>
              <a:t>编译的时间</a:t>
            </a:r>
            <a:r>
              <a:rPr lang="en-US" altLang="zh-CN" dirty="0"/>
              <a:t>/</a:t>
            </a:r>
            <a:r>
              <a:rPr lang="en-US" altLang="zh-CN" dirty="0" err="1"/>
              <a:t>PostCompliation</a:t>
            </a:r>
            <a:r>
              <a:rPr lang="en-US" altLang="zh-CN" dirty="0"/>
              <a:t> </a:t>
            </a:r>
            <a:r>
              <a:rPr lang="zh-CN" altLang="en-US" dirty="0"/>
              <a:t>会话建立的时间</a:t>
            </a:r>
            <a:r>
              <a:rPr lang="en-US" altLang="zh-CN" dirty="0"/>
              <a:t>/</a:t>
            </a:r>
            <a:r>
              <a:rPr lang="zh-CN" altLang="en-US" dirty="0"/>
              <a:t>状态上传区块链的时间</a:t>
            </a:r>
            <a:r>
              <a:rPr lang="en-US" altLang="zh-CN" dirty="0"/>
              <a:t>/</a:t>
            </a:r>
            <a:r>
              <a:rPr lang="zh-CN" altLang="en-US" dirty="0"/>
              <a:t>以及从区块链获取证明的时间</a:t>
            </a:r>
            <a:endParaRPr lang="en-US" altLang="zh-CN" dirty="0"/>
          </a:p>
          <a:p>
            <a:pPr marL="228600" indent="-228600">
              <a:buAutoNum type="arabicPeriod"/>
            </a:pPr>
            <a:r>
              <a:rPr lang="zh-CN" altLang="en-US" dirty="0"/>
              <a:t>三个应用中会话时间最长，因为其中包括了</a:t>
            </a:r>
            <a:r>
              <a:rPr lang="en-US" altLang="zh-CN" dirty="0"/>
              <a:t>VES</a:t>
            </a:r>
            <a:r>
              <a:rPr lang="zh-CN" altLang="en-US" dirty="0"/>
              <a:t>与客户端握手以及部署</a:t>
            </a:r>
            <a:r>
              <a:rPr lang="en-US" altLang="zh-CN" dirty="0"/>
              <a:t>ISC</a:t>
            </a:r>
            <a:r>
              <a:rPr lang="zh-CN" altLang="en-US" dirty="0"/>
              <a:t>合约及初始化的时间</a:t>
            </a:r>
            <a:endParaRPr lang="en-US" altLang="zh-CN" dirty="0"/>
          </a:p>
          <a:p>
            <a:pPr marL="228600" indent="-228600">
              <a:buAutoNum type="arabicPeriod"/>
            </a:pPr>
            <a:r>
              <a:rPr lang="zh-CN" altLang="en-US" dirty="0"/>
              <a:t>第二个应用编译时间最短，因为他只调用一个智能合约，而其他两种需要调用两个不同的智能合约</a:t>
            </a:r>
            <a:endParaRPr lang="en-US" altLang="zh-CN" dirty="0"/>
          </a:p>
          <a:p>
            <a:pPr marL="228600" indent="-228600">
              <a:buAutoNum type="arabicPeriod"/>
            </a:pPr>
            <a:endParaRPr lang="en-US" altLang="zh-CN" dirty="0"/>
          </a:p>
          <a:p>
            <a:pPr marL="0" indent="0">
              <a:buNone/>
            </a:pPr>
            <a:r>
              <a:rPr lang="en-US" altLang="zh-CN" dirty="0"/>
              <a:t>- </a:t>
            </a:r>
          </a:p>
          <a:p>
            <a:pPr marL="0" indent="0">
              <a:buNone/>
            </a:pPr>
            <a:r>
              <a:rPr lang="zh-CN" altLang="en-US" dirty="0"/>
              <a:t>运行了一千个客户端，他们将多个</a:t>
            </a:r>
            <a:r>
              <a:rPr lang="en-US" altLang="zh-CN" dirty="0"/>
              <a:t>Cert</a:t>
            </a:r>
            <a:r>
              <a:rPr lang="zh-CN" altLang="en-US" dirty="0"/>
              <a:t>绑定在一笔交易中</a:t>
            </a:r>
            <a:endParaRPr lang="en-US" altLang="zh-CN" dirty="0"/>
          </a:p>
          <a:p>
            <a:pPr marL="228600" indent="-228600">
              <a:buAutoNum type="arabicPeriod"/>
            </a:pPr>
            <a:r>
              <a:rPr lang="zh-CN" altLang="en-US" dirty="0"/>
              <a:t>随着</a:t>
            </a:r>
            <a:r>
              <a:rPr lang="en-US" altLang="zh-CN" dirty="0"/>
              <a:t>Batch</a:t>
            </a:r>
            <a:r>
              <a:rPr lang="zh-CN" altLang="en-US" dirty="0"/>
              <a:t>大小的增加，整个系统的吞吐量将会收敛到</a:t>
            </a:r>
            <a:r>
              <a:rPr lang="en-US" altLang="zh-CN" dirty="0"/>
              <a:t>1000</a:t>
            </a:r>
            <a:r>
              <a:rPr lang="zh-CN" altLang="en-US" dirty="0"/>
              <a:t>，达到系统极限</a:t>
            </a:r>
            <a:endParaRPr lang="en-US" altLang="zh-CN" dirty="0"/>
          </a:p>
          <a:p>
            <a:pPr marL="228600" indent="-228600">
              <a:buAutoNum type="arabicPeriod"/>
            </a:pPr>
            <a:r>
              <a:rPr lang="zh-CN" altLang="en-US" dirty="0"/>
              <a:t>不同的</a:t>
            </a:r>
            <a:r>
              <a:rPr lang="en-US" altLang="zh-CN" dirty="0" err="1"/>
              <a:t>Certsize</a:t>
            </a:r>
            <a:r>
              <a:rPr lang="zh-CN" altLang="en-US" dirty="0"/>
              <a:t>可能是由不同的</a:t>
            </a:r>
            <a:r>
              <a:rPr lang="en-US" altLang="zh-CN" dirty="0"/>
              <a:t>Underlying BC </a:t>
            </a:r>
            <a:r>
              <a:rPr lang="en-US" altLang="zh-CN" dirty="0" err="1"/>
              <a:t>Txs</a:t>
            </a:r>
            <a:r>
              <a:rPr lang="zh-CN" altLang="en-US" dirty="0"/>
              <a:t>造成的</a:t>
            </a:r>
            <a:endParaRPr lang="en-US" altLang="zh-CN" dirty="0"/>
          </a:p>
        </p:txBody>
      </p:sp>
      <p:sp>
        <p:nvSpPr>
          <p:cNvPr id="4" name="灯片编号占位符 3"/>
          <p:cNvSpPr>
            <a:spLocks noGrp="1"/>
          </p:cNvSpPr>
          <p:nvPr>
            <p:ph type="sldNum" sz="quarter" idx="5"/>
          </p:nvPr>
        </p:nvSpPr>
        <p:spPr/>
        <p:txBody>
          <a:bodyPr/>
          <a:lstStyle/>
          <a:p>
            <a:fld id="{554A0840-B2F6-430E-A07B-9E690F2C0D21}" type="slidenum">
              <a:rPr lang="zh-CN" altLang="en-US" smtClean="0"/>
              <a:t>24</a:t>
            </a:fld>
            <a:endParaRPr lang="zh-CN" altLang="en-US"/>
          </a:p>
        </p:txBody>
      </p:sp>
    </p:spTree>
    <p:extLst>
      <p:ext uri="{BB962C8B-B14F-4D97-AF65-F5344CB8AC3E}">
        <p14:creationId xmlns:p14="http://schemas.microsoft.com/office/powerpoint/2010/main" val="216421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缺乏跨链合约的编程模型或框架</a:t>
            </a:r>
            <a:endParaRPr lang="en-US" altLang="zh-CN" dirty="0"/>
          </a:p>
          <a:p>
            <a:pPr marL="228600" indent="-228600">
              <a:buAutoNum type="arabicPeriod"/>
            </a:pPr>
            <a:r>
              <a:rPr lang="zh-CN" altLang="en-US" dirty="0"/>
              <a:t>代币交换的协议不能直接用来编写</a:t>
            </a:r>
            <a:r>
              <a:rPr lang="en-US" altLang="zh-CN" dirty="0"/>
              <a:t>DAPP</a:t>
            </a:r>
          </a:p>
          <a:p>
            <a:pPr marL="228600" indent="-228600">
              <a:buAutoNum type="arabicPeriod"/>
            </a:pPr>
            <a:r>
              <a:rPr lang="zh-CN" altLang="en-US" dirty="0"/>
              <a:t>如何在没有可信实体的情况下，协调交易的执行顺序</a:t>
            </a:r>
          </a:p>
        </p:txBody>
      </p:sp>
      <p:sp>
        <p:nvSpPr>
          <p:cNvPr id="4" name="灯片编号占位符 3"/>
          <p:cNvSpPr>
            <a:spLocks noGrp="1"/>
          </p:cNvSpPr>
          <p:nvPr>
            <p:ph type="sldNum" sz="quarter" idx="5"/>
          </p:nvPr>
        </p:nvSpPr>
        <p:spPr/>
        <p:txBody>
          <a:bodyPr/>
          <a:lstStyle/>
          <a:p>
            <a:fld id="{554A0840-B2F6-430E-A07B-9E690F2C0D21}" type="slidenum">
              <a:rPr lang="zh-CN" altLang="en-US" smtClean="0"/>
              <a:t>4</a:t>
            </a:fld>
            <a:endParaRPr lang="zh-CN" altLang="en-US"/>
          </a:p>
        </p:txBody>
      </p:sp>
    </p:spTree>
    <p:extLst>
      <p:ext uri="{BB962C8B-B14F-4D97-AF65-F5344CB8AC3E}">
        <p14:creationId xmlns:p14="http://schemas.microsoft.com/office/powerpoint/2010/main" val="2246847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实现了一个编成框架，</a:t>
            </a:r>
            <a:endParaRPr lang="en-US" altLang="zh-CN" dirty="0"/>
          </a:p>
          <a:p>
            <a:r>
              <a:rPr lang="zh-CN" altLang="en-US" dirty="0"/>
              <a:t>设计了一个语言 </a:t>
            </a:r>
            <a:r>
              <a:rPr lang="en-US" altLang="zh-CN" dirty="0"/>
              <a:t>HSL</a:t>
            </a:r>
            <a:r>
              <a:rPr lang="zh-CN" altLang="en-US" dirty="0"/>
              <a:t>，可以通过编写相应的程序，协调多条链上的智能合约，最终会被转化成相应链上的交易，以及交易的依赖图。</a:t>
            </a:r>
            <a:endParaRPr lang="en-US" altLang="zh-CN" dirty="0"/>
          </a:p>
          <a:p>
            <a:endParaRPr lang="en-US" altLang="zh-CN" dirty="0"/>
          </a:p>
          <a:p>
            <a:r>
              <a:rPr lang="zh-CN" altLang="en-US" dirty="0"/>
              <a:t>协议的设计，确保了这个语言编写的程序能够被顺利地执行</a:t>
            </a:r>
          </a:p>
        </p:txBody>
      </p:sp>
      <p:sp>
        <p:nvSpPr>
          <p:cNvPr id="4" name="灯片编号占位符 3"/>
          <p:cNvSpPr>
            <a:spLocks noGrp="1"/>
          </p:cNvSpPr>
          <p:nvPr>
            <p:ph type="sldNum" sz="quarter" idx="5"/>
          </p:nvPr>
        </p:nvSpPr>
        <p:spPr/>
        <p:txBody>
          <a:bodyPr/>
          <a:lstStyle/>
          <a:p>
            <a:fld id="{554A0840-B2F6-430E-A07B-9E690F2C0D21}" type="slidenum">
              <a:rPr lang="zh-CN" altLang="en-US" smtClean="0"/>
              <a:t>5</a:t>
            </a:fld>
            <a:endParaRPr lang="zh-CN" altLang="en-US"/>
          </a:p>
        </p:txBody>
      </p:sp>
    </p:spTree>
    <p:extLst>
      <p:ext uri="{BB962C8B-B14F-4D97-AF65-F5344CB8AC3E}">
        <p14:creationId xmlns:p14="http://schemas.microsoft.com/office/powerpoint/2010/main" val="4272751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不同语言中的类型变量进行统一 </a:t>
            </a:r>
            <a:r>
              <a:rPr lang="en-US" altLang="zh-CN" dirty="0"/>
              <a:t>USM</a:t>
            </a:r>
          </a:p>
          <a:p>
            <a:endParaRPr lang="en-US" altLang="zh-CN" dirty="0"/>
          </a:p>
          <a:p>
            <a:r>
              <a:rPr lang="zh-CN" altLang="en-US" dirty="0"/>
              <a:t>利用 </a:t>
            </a:r>
            <a:r>
              <a:rPr lang="en-US" altLang="zh-CN" dirty="0"/>
              <a:t>HSL </a:t>
            </a:r>
            <a:r>
              <a:rPr lang="zh-CN" altLang="en-US" dirty="0"/>
              <a:t>编写语言，再通过</a:t>
            </a:r>
            <a:r>
              <a:rPr lang="en-US" altLang="zh-CN" dirty="0"/>
              <a:t>VES</a:t>
            </a:r>
            <a:r>
              <a:rPr lang="zh-CN" altLang="en-US" dirty="0"/>
              <a:t>编译，最终放到相应的链上执行</a:t>
            </a:r>
            <a:endParaRPr lang="en-US" altLang="zh-CN" dirty="0"/>
          </a:p>
          <a:p>
            <a:endParaRPr lang="en-US" altLang="zh-CN" dirty="0"/>
          </a:p>
          <a:p>
            <a:r>
              <a:rPr lang="zh-CN" altLang="en-US" dirty="0"/>
              <a:t>内部：三个阶段</a:t>
            </a:r>
            <a:endParaRPr lang="en-US" altLang="zh-CN" dirty="0"/>
          </a:p>
          <a:p>
            <a:endParaRPr lang="en-US" altLang="zh-CN" dirty="0"/>
          </a:p>
          <a:p>
            <a:r>
              <a:rPr lang="en-US" altLang="zh-CN" dirty="0"/>
              <a:t>CLI</a:t>
            </a:r>
            <a:r>
              <a:rPr lang="zh-CN" altLang="en-US" dirty="0"/>
              <a:t>和</a:t>
            </a:r>
            <a:r>
              <a:rPr lang="en-US" altLang="zh-CN" dirty="0"/>
              <a:t>VES</a:t>
            </a:r>
            <a:r>
              <a:rPr lang="zh-CN" altLang="en-US" dirty="0"/>
              <a:t>通过</a:t>
            </a:r>
            <a:r>
              <a:rPr lang="en-US" altLang="zh-CN" dirty="0"/>
              <a:t>UIP</a:t>
            </a:r>
            <a:r>
              <a:rPr lang="zh-CN" altLang="en-US" dirty="0"/>
              <a:t>协议进行交互，</a:t>
            </a:r>
            <a:r>
              <a:rPr lang="en-US" altLang="zh-CN" dirty="0"/>
              <a:t>UIP</a:t>
            </a:r>
            <a:r>
              <a:rPr lang="zh-CN" altLang="en-US" dirty="0"/>
              <a:t>内部是由</a:t>
            </a:r>
            <a:r>
              <a:rPr lang="en-US" altLang="zh-CN" dirty="0"/>
              <a:t>NSB</a:t>
            </a:r>
            <a:r>
              <a:rPr lang="zh-CN" altLang="en-US" dirty="0"/>
              <a:t>和</a:t>
            </a:r>
            <a:r>
              <a:rPr lang="en-US" altLang="zh-CN" dirty="0"/>
              <a:t>ISC</a:t>
            </a:r>
            <a:r>
              <a:rPr lang="zh-CN" altLang="en-US" dirty="0"/>
              <a:t>组成的</a:t>
            </a:r>
            <a:endParaRPr lang="en-US" altLang="zh-CN" dirty="0"/>
          </a:p>
        </p:txBody>
      </p:sp>
      <p:sp>
        <p:nvSpPr>
          <p:cNvPr id="4" name="灯片编号占位符 3"/>
          <p:cNvSpPr>
            <a:spLocks noGrp="1"/>
          </p:cNvSpPr>
          <p:nvPr>
            <p:ph type="sldNum" sz="quarter" idx="5"/>
          </p:nvPr>
        </p:nvSpPr>
        <p:spPr/>
        <p:txBody>
          <a:bodyPr/>
          <a:lstStyle/>
          <a:p>
            <a:fld id="{554A0840-B2F6-430E-A07B-9E690F2C0D21}" type="slidenum">
              <a:rPr lang="zh-CN" altLang="en-US" smtClean="0"/>
              <a:t>6</a:t>
            </a:fld>
            <a:endParaRPr lang="zh-CN" altLang="en-US"/>
          </a:p>
        </p:txBody>
      </p:sp>
    </p:spTree>
    <p:extLst>
      <p:ext uri="{BB962C8B-B14F-4D97-AF65-F5344CB8AC3E}">
        <p14:creationId xmlns:p14="http://schemas.microsoft.com/office/powerpoint/2010/main" val="3049471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54A0840-B2F6-430E-A07B-9E690F2C0D21}" type="slidenum">
              <a:rPr lang="zh-CN" altLang="en-US" smtClean="0"/>
              <a:t>8</a:t>
            </a:fld>
            <a:endParaRPr lang="zh-CN" altLang="en-US"/>
          </a:p>
        </p:txBody>
      </p:sp>
    </p:spTree>
    <p:extLst>
      <p:ext uri="{BB962C8B-B14F-4D97-AF65-F5344CB8AC3E}">
        <p14:creationId xmlns:p14="http://schemas.microsoft.com/office/powerpoint/2010/main" val="2053095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然后还有相应的语法，这里就不贴图了</a:t>
            </a:r>
          </a:p>
        </p:txBody>
      </p:sp>
      <p:sp>
        <p:nvSpPr>
          <p:cNvPr id="4" name="灯片编号占位符 3"/>
          <p:cNvSpPr>
            <a:spLocks noGrp="1"/>
          </p:cNvSpPr>
          <p:nvPr>
            <p:ph type="sldNum" sz="quarter" idx="5"/>
          </p:nvPr>
        </p:nvSpPr>
        <p:spPr/>
        <p:txBody>
          <a:bodyPr/>
          <a:lstStyle/>
          <a:p>
            <a:fld id="{554A0840-B2F6-430E-A07B-9E690F2C0D21}" type="slidenum">
              <a:rPr lang="zh-CN" altLang="en-US" smtClean="0"/>
              <a:t>9</a:t>
            </a:fld>
            <a:endParaRPr lang="zh-CN" altLang="en-US"/>
          </a:p>
        </p:txBody>
      </p:sp>
    </p:spTree>
    <p:extLst>
      <p:ext uri="{BB962C8B-B14F-4D97-AF65-F5344CB8AC3E}">
        <p14:creationId xmlns:p14="http://schemas.microsoft.com/office/powerpoint/2010/main" val="2027554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兼容性，类型兼容</a:t>
            </a:r>
            <a:endParaRPr lang="en-US" altLang="zh-CN" dirty="0"/>
          </a:p>
          <a:p>
            <a:r>
              <a:rPr lang="zh-CN" altLang="en-US" dirty="0"/>
              <a:t>可验证性，只有存储在区块链上公开的变量才能在合约中被使用</a:t>
            </a:r>
            <a:endParaRPr lang="en-US" altLang="zh-CN" dirty="0"/>
          </a:p>
          <a:p>
            <a:endParaRPr lang="en-US" altLang="zh-CN" dirty="0"/>
          </a:p>
          <a:p>
            <a:r>
              <a:rPr lang="zh-CN" altLang="en-US" dirty="0"/>
              <a:t>无环检查</a:t>
            </a:r>
          </a:p>
        </p:txBody>
      </p:sp>
      <p:sp>
        <p:nvSpPr>
          <p:cNvPr id="4" name="灯片编号占位符 3"/>
          <p:cNvSpPr>
            <a:spLocks noGrp="1"/>
          </p:cNvSpPr>
          <p:nvPr>
            <p:ph type="sldNum" sz="quarter" idx="5"/>
          </p:nvPr>
        </p:nvSpPr>
        <p:spPr/>
        <p:txBody>
          <a:bodyPr/>
          <a:lstStyle/>
          <a:p>
            <a:fld id="{554A0840-B2F6-430E-A07B-9E690F2C0D21}" type="slidenum">
              <a:rPr lang="zh-CN" altLang="en-US" smtClean="0"/>
              <a:t>10</a:t>
            </a:fld>
            <a:endParaRPr lang="zh-CN" altLang="en-US"/>
          </a:p>
        </p:txBody>
      </p:sp>
    </p:spTree>
    <p:extLst>
      <p:ext uri="{BB962C8B-B14F-4D97-AF65-F5344CB8AC3E}">
        <p14:creationId xmlns:p14="http://schemas.microsoft.com/office/powerpoint/2010/main" val="277573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如果一笔交易中的输出值在后续需要用到，那么就需要有一个</a:t>
            </a:r>
            <a:r>
              <a:rPr lang="en-US" altLang="zh-CN" dirty="0" err="1"/>
              <a:t>state_proof</a:t>
            </a:r>
            <a:r>
              <a:rPr lang="zh-CN" altLang="en-US" dirty="0"/>
              <a:t>，在这笔交易完成后，会有相应的</a:t>
            </a:r>
            <a:r>
              <a:rPr lang="en-US" altLang="zh-CN" dirty="0" err="1"/>
              <a:t>state_proof</a:t>
            </a:r>
            <a:endParaRPr lang="en-US" altLang="zh-CN" dirty="0"/>
          </a:p>
          <a:p>
            <a:endParaRPr lang="en-US" altLang="zh-CN" dirty="0"/>
          </a:p>
          <a:p>
            <a:r>
              <a:rPr lang="zh-CN" altLang="en-US" dirty="0"/>
              <a:t>跨链交易会被拆分为两笔交易</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54A0840-B2F6-430E-A07B-9E690F2C0D21}" type="slidenum">
              <a:rPr lang="zh-CN" altLang="en-US" smtClean="0"/>
              <a:t>11</a:t>
            </a:fld>
            <a:endParaRPr lang="zh-CN" altLang="en-US"/>
          </a:p>
        </p:txBody>
      </p:sp>
    </p:spTree>
    <p:extLst>
      <p:ext uri="{BB962C8B-B14F-4D97-AF65-F5344CB8AC3E}">
        <p14:creationId xmlns:p14="http://schemas.microsoft.com/office/powerpoint/2010/main" val="829765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b="0" i="0" dirty="0">
                <a:solidFill>
                  <a:srgbClr val="000000"/>
                </a:solidFill>
                <a:effectLst/>
                <a:latin typeface="LinLibertineT"/>
              </a:rPr>
              <a:t>During the </a:t>
            </a:r>
            <a:r>
              <a:rPr lang="en-US" altLang="zh-CN" sz="1800" b="1" i="0" dirty="0">
                <a:solidFill>
                  <a:srgbClr val="000000"/>
                </a:solidFill>
                <a:effectLst/>
                <a:latin typeface="LinLibertineT"/>
              </a:rPr>
              <a:t>execution phase</a:t>
            </a:r>
            <a:r>
              <a:rPr lang="en-US" altLang="zh-CN" sz="1800" b="0" i="0" dirty="0">
                <a:solidFill>
                  <a:srgbClr val="000000"/>
                </a:solidFill>
                <a:effectLst/>
                <a:latin typeface="LinLibertineT"/>
              </a:rPr>
              <a:t>, a transaction may be in any of the following state </a:t>
            </a:r>
            <a:r>
              <a:rPr lang="en-US" altLang="zh-CN" sz="1800" b="0" i="0" dirty="0">
                <a:solidFill>
                  <a:srgbClr val="000000"/>
                </a:solidFill>
                <a:effectLst/>
                <a:latin typeface="txsys"/>
              </a:rPr>
              <a:t>{</a:t>
            </a:r>
            <a:r>
              <a:rPr lang="en-US" altLang="zh-CN" sz="1800" b="0" i="0" dirty="0">
                <a:solidFill>
                  <a:srgbClr val="000000"/>
                </a:solidFill>
                <a:effectLst/>
                <a:latin typeface="LinBiolinumT"/>
              </a:rPr>
              <a:t>unknown</a:t>
            </a:r>
            <a:r>
              <a:rPr lang="en-US" altLang="zh-CN" sz="1800" b="0" i="0" dirty="0">
                <a:solidFill>
                  <a:srgbClr val="000000"/>
                </a:solidFill>
                <a:effectLst/>
                <a:latin typeface="rtxmi"/>
              </a:rPr>
              <a:t>, </a:t>
            </a:r>
            <a:r>
              <a:rPr lang="en-US" altLang="zh-CN" sz="1800" b="0" i="0" dirty="0" err="1">
                <a:solidFill>
                  <a:srgbClr val="000000"/>
                </a:solidFill>
                <a:effectLst/>
                <a:latin typeface="LinBiolinumT"/>
              </a:rPr>
              <a:t>init</a:t>
            </a:r>
            <a:r>
              <a:rPr lang="en-US" altLang="zh-CN" sz="1800" b="0" i="0" dirty="0">
                <a:solidFill>
                  <a:srgbClr val="000000"/>
                </a:solidFill>
                <a:effectLst/>
                <a:latin typeface="rtxmi"/>
              </a:rPr>
              <a:t>, </a:t>
            </a:r>
            <a:r>
              <a:rPr lang="en-US" altLang="zh-CN" sz="1800" b="0" i="0" dirty="0" err="1">
                <a:solidFill>
                  <a:srgbClr val="000000"/>
                </a:solidFill>
                <a:effectLst/>
                <a:latin typeface="LinBiolinumT"/>
              </a:rPr>
              <a:t>inited</a:t>
            </a:r>
            <a:r>
              <a:rPr lang="en-US" altLang="zh-CN" sz="1800" b="0" i="0" dirty="0">
                <a:solidFill>
                  <a:srgbClr val="000000"/>
                </a:solidFill>
                <a:effectLst/>
                <a:latin typeface="rtxmi"/>
              </a:rPr>
              <a:t>, </a:t>
            </a:r>
            <a:r>
              <a:rPr lang="en-US" altLang="zh-CN" sz="1800" b="0" i="0" dirty="0">
                <a:solidFill>
                  <a:srgbClr val="000000"/>
                </a:solidFill>
                <a:effectLst/>
                <a:latin typeface="LinBiolinumT"/>
              </a:rPr>
              <a:t>open</a:t>
            </a:r>
            <a:r>
              <a:rPr lang="en-US" altLang="zh-CN" sz="1800" b="0" i="0" dirty="0">
                <a:solidFill>
                  <a:srgbClr val="000000"/>
                </a:solidFill>
                <a:effectLst/>
                <a:latin typeface="rtxmi"/>
              </a:rPr>
              <a:t>, </a:t>
            </a:r>
            <a:r>
              <a:rPr lang="en-US" altLang="zh-CN" sz="1800" b="0" i="0" dirty="0">
                <a:solidFill>
                  <a:srgbClr val="000000"/>
                </a:solidFill>
                <a:effectLst/>
                <a:latin typeface="LinBiolinumT"/>
              </a:rPr>
              <a:t>opened</a:t>
            </a:r>
            <a:r>
              <a:rPr lang="en-US" altLang="zh-CN" sz="1800" b="0" i="0" dirty="0">
                <a:solidFill>
                  <a:srgbClr val="000000"/>
                </a:solidFill>
                <a:effectLst/>
                <a:latin typeface="rtxmi"/>
              </a:rPr>
              <a:t>, </a:t>
            </a:r>
            <a:r>
              <a:rPr lang="en-US" altLang="zh-CN" sz="1800" b="0" i="0" dirty="0">
                <a:solidFill>
                  <a:srgbClr val="000000"/>
                </a:solidFill>
                <a:effectLst/>
                <a:latin typeface="LinBiolinumT"/>
              </a:rPr>
              <a:t>closed</a:t>
            </a:r>
            <a:r>
              <a:rPr lang="en-US" altLang="zh-CN" sz="1800" b="0" i="0" dirty="0">
                <a:solidFill>
                  <a:srgbClr val="000000"/>
                </a:solidFill>
                <a:effectLst/>
                <a:latin typeface="txsys"/>
              </a:rPr>
              <a:t>}</a:t>
            </a:r>
            <a:r>
              <a:rPr lang="en-US" altLang="zh-CN" sz="1800" b="0" i="0" dirty="0">
                <a:solidFill>
                  <a:srgbClr val="000000"/>
                </a:solidFill>
                <a:effectLst/>
                <a:latin typeface="LinLibertineT"/>
              </a:rPr>
              <a:t>, where a latter state is considered more </a:t>
            </a:r>
            <a:r>
              <a:rPr lang="en-US" altLang="zh-CN" sz="1800" b="0" i="1" dirty="0">
                <a:solidFill>
                  <a:srgbClr val="000000"/>
                </a:solidFill>
                <a:effectLst/>
                <a:latin typeface="LinLibertineTI"/>
              </a:rPr>
              <a:t>advanced </a:t>
            </a:r>
            <a:r>
              <a:rPr lang="en-US" altLang="zh-CN" sz="1800" b="0" i="0" dirty="0">
                <a:solidFill>
                  <a:srgbClr val="000000"/>
                </a:solidFill>
                <a:effectLst/>
                <a:latin typeface="LinLibertineT"/>
              </a:rPr>
              <a:t>than a former one.</a:t>
            </a:r>
            <a:r>
              <a:rPr lang="en-US" altLang="zh-CN" dirty="0"/>
              <a:t> </a:t>
            </a:r>
          </a:p>
          <a:p>
            <a:endParaRPr lang="en-US" altLang="zh-CN" dirty="0"/>
          </a:p>
          <a:p>
            <a:br>
              <a:rPr lang="en-US" altLang="zh-CN" dirty="0"/>
            </a:br>
            <a:r>
              <a:rPr lang="en-US" altLang="zh-CN" sz="1800" b="0" i="0" dirty="0">
                <a:solidFill>
                  <a:srgbClr val="000000"/>
                </a:solidFill>
                <a:effectLst/>
                <a:latin typeface="LinLibertineT"/>
              </a:rPr>
              <a:t>When the execution phase terminates, the final execution status of the </a:t>
            </a:r>
            <a:r>
              <a:rPr lang="en-US" altLang="zh-CN" sz="1800" b="0" i="0" dirty="0">
                <a:solidFill>
                  <a:srgbClr val="000000"/>
                </a:solidFill>
                <a:effectLst/>
                <a:latin typeface="LinBiolinumT"/>
              </a:rPr>
              <a:t>HSL </a:t>
            </a:r>
            <a:r>
              <a:rPr lang="en-US" altLang="zh-CN" sz="1800" b="0" i="0" dirty="0">
                <a:solidFill>
                  <a:srgbClr val="000000"/>
                </a:solidFill>
                <a:effectLst/>
                <a:latin typeface="LinLibertineT"/>
              </a:rPr>
              <a:t>program is collectively decided by the state of all transactions, based on which </a:t>
            </a:r>
            <a:r>
              <a:rPr lang="en-US" altLang="zh-CN" sz="1800" b="0" i="0" dirty="0">
                <a:solidFill>
                  <a:srgbClr val="008080"/>
                </a:solidFill>
                <a:effectLst/>
                <a:latin typeface="LinBiolinumT"/>
              </a:rPr>
              <a:t>ISC </a:t>
            </a:r>
            <a:r>
              <a:rPr lang="en-US" altLang="zh-CN" sz="1800" b="0" i="0" dirty="0">
                <a:solidFill>
                  <a:srgbClr val="000000"/>
                </a:solidFill>
                <a:effectLst/>
                <a:latin typeface="LinLibertineT"/>
              </a:rPr>
              <a:t>arbitrates its correctness or violation.</a:t>
            </a:r>
            <a:r>
              <a:rPr lang="en-US" altLang="zh-CN" dirty="0"/>
              <a:t> </a:t>
            </a:r>
            <a:br>
              <a:rPr lang="en-US" altLang="zh-CN" dirty="0"/>
            </a:br>
            <a:endParaRPr lang="zh-CN" altLang="en-US" dirty="0"/>
          </a:p>
        </p:txBody>
      </p:sp>
      <p:sp>
        <p:nvSpPr>
          <p:cNvPr id="4" name="灯片编号占位符 3"/>
          <p:cNvSpPr>
            <a:spLocks noGrp="1"/>
          </p:cNvSpPr>
          <p:nvPr>
            <p:ph type="sldNum" sz="quarter" idx="5"/>
          </p:nvPr>
        </p:nvSpPr>
        <p:spPr/>
        <p:txBody>
          <a:bodyPr/>
          <a:lstStyle/>
          <a:p>
            <a:fld id="{554A0840-B2F6-430E-A07B-9E690F2C0D21}" type="slidenum">
              <a:rPr lang="zh-CN" altLang="en-US" smtClean="0"/>
              <a:t>13</a:t>
            </a:fld>
            <a:endParaRPr lang="zh-CN" altLang="en-US"/>
          </a:p>
        </p:txBody>
      </p:sp>
    </p:spTree>
    <p:extLst>
      <p:ext uri="{BB962C8B-B14F-4D97-AF65-F5344CB8AC3E}">
        <p14:creationId xmlns:p14="http://schemas.microsoft.com/office/powerpoint/2010/main" val="1574492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BC1D39-41AB-4A4B-B003-B509BF93A8F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AE1289B-7AE3-4E1F-B92A-753BCB002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EC8F5E4-3E98-4609-9F9B-BB55FC277ACA}"/>
              </a:ext>
            </a:extLst>
          </p:cNvPr>
          <p:cNvSpPr>
            <a:spLocks noGrp="1"/>
          </p:cNvSpPr>
          <p:nvPr>
            <p:ph type="dt" sz="half" idx="10"/>
          </p:nvPr>
        </p:nvSpPr>
        <p:spPr/>
        <p:txBody>
          <a:bodyPr/>
          <a:lstStyle/>
          <a:p>
            <a:fld id="{27F303EA-7745-4B62-85F7-462C6236E1CF}" type="datetimeFigureOut">
              <a:rPr lang="zh-CN" altLang="en-US" smtClean="0"/>
              <a:t>2022/4/13</a:t>
            </a:fld>
            <a:endParaRPr lang="zh-CN" altLang="en-US"/>
          </a:p>
        </p:txBody>
      </p:sp>
      <p:sp>
        <p:nvSpPr>
          <p:cNvPr id="5" name="页脚占位符 4">
            <a:extLst>
              <a:ext uri="{FF2B5EF4-FFF2-40B4-BE49-F238E27FC236}">
                <a16:creationId xmlns:a16="http://schemas.microsoft.com/office/drawing/2014/main" id="{5A6ABF8B-8FB2-42DC-8848-4623E32E3D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03F724-5943-4D2E-9F46-D5E3EEE03C6E}"/>
              </a:ext>
            </a:extLst>
          </p:cNvPr>
          <p:cNvSpPr>
            <a:spLocks noGrp="1"/>
          </p:cNvSpPr>
          <p:nvPr>
            <p:ph type="sldNum" sz="quarter" idx="12"/>
          </p:nvPr>
        </p:nvSpPr>
        <p:spPr/>
        <p:txBody>
          <a:bodyPr/>
          <a:lstStyle/>
          <a:p>
            <a:fld id="{6AA95A6E-6450-480D-A9AF-86B7B30AB91A}" type="slidenum">
              <a:rPr lang="zh-CN" altLang="en-US" smtClean="0"/>
              <a:t>‹#›</a:t>
            </a:fld>
            <a:endParaRPr lang="zh-CN" altLang="en-US"/>
          </a:p>
        </p:txBody>
      </p:sp>
    </p:spTree>
    <p:extLst>
      <p:ext uri="{BB962C8B-B14F-4D97-AF65-F5344CB8AC3E}">
        <p14:creationId xmlns:p14="http://schemas.microsoft.com/office/powerpoint/2010/main" val="175074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EBE3E-AF6A-4DF3-A1D7-606B83F22C2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DCC0FD2-12E9-4FA2-A002-3DAA1FB40C6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20AE7DF-E5E3-4CE8-97B9-239A4F39561E}"/>
              </a:ext>
            </a:extLst>
          </p:cNvPr>
          <p:cNvSpPr>
            <a:spLocks noGrp="1"/>
          </p:cNvSpPr>
          <p:nvPr>
            <p:ph type="dt" sz="half" idx="10"/>
          </p:nvPr>
        </p:nvSpPr>
        <p:spPr/>
        <p:txBody>
          <a:bodyPr/>
          <a:lstStyle/>
          <a:p>
            <a:fld id="{27F303EA-7745-4B62-85F7-462C6236E1CF}" type="datetimeFigureOut">
              <a:rPr lang="zh-CN" altLang="en-US" smtClean="0"/>
              <a:t>2022/4/13</a:t>
            </a:fld>
            <a:endParaRPr lang="zh-CN" altLang="en-US"/>
          </a:p>
        </p:txBody>
      </p:sp>
      <p:sp>
        <p:nvSpPr>
          <p:cNvPr id="5" name="页脚占位符 4">
            <a:extLst>
              <a:ext uri="{FF2B5EF4-FFF2-40B4-BE49-F238E27FC236}">
                <a16:creationId xmlns:a16="http://schemas.microsoft.com/office/drawing/2014/main" id="{2A53883B-043F-4BA2-A3AC-122EFD2183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26D9DC-FEFD-409D-B77F-1D88AC970560}"/>
              </a:ext>
            </a:extLst>
          </p:cNvPr>
          <p:cNvSpPr>
            <a:spLocks noGrp="1"/>
          </p:cNvSpPr>
          <p:nvPr>
            <p:ph type="sldNum" sz="quarter" idx="12"/>
          </p:nvPr>
        </p:nvSpPr>
        <p:spPr/>
        <p:txBody>
          <a:bodyPr/>
          <a:lstStyle/>
          <a:p>
            <a:fld id="{6AA95A6E-6450-480D-A9AF-86B7B30AB91A}" type="slidenum">
              <a:rPr lang="zh-CN" altLang="en-US" smtClean="0"/>
              <a:t>‹#›</a:t>
            </a:fld>
            <a:endParaRPr lang="zh-CN" altLang="en-US"/>
          </a:p>
        </p:txBody>
      </p:sp>
    </p:spTree>
    <p:extLst>
      <p:ext uri="{BB962C8B-B14F-4D97-AF65-F5344CB8AC3E}">
        <p14:creationId xmlns:p14="http://schemas.microsoft.com/office/powerpoint/2010/main" val="3649946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08CA6FE-AB39-43F4-9E68-820C2767AB9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112DE92-90E7-4B17-A075-341178B8D23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5312FB-7F07-4C4C-8A0B-F456A87453E7}"/>
              </a:ext>
            </a:extLst>
          </p:cNvPr>
          <p:cNvSpPr>
            <a:spLocks noGrp="1"/>
          </p:cNvSpPr>
          <p:nvPr>
            <p:ph type="dt" sz="half" idx="10"/>
          </p:nvPr>
        </p:nvSpPr>
        <p:spPr/>
        <p:txBody>
          <a:bodyPr/>
          <a:lstStyle/>
          <a:p>
            <a:fld id="{27F303EA-7745-4B62-85F7-462C6236E1CF}" type="datetimeFigureOut">
              <a:rPr lang="zh-CN" altLang="en-US" smtClean="0"/>
              <a:t>2022/4/13</a:t>
            </a:fld>
            <a:endParaRPr lang="zh-CN" altLang="en-US"/>
          </a:p>
        </p:txBody>
      </p:sp>
      <p:sp>
        <p:nvSpPr>
          <p:cNvPr id="5" name="页脚占位符 4">
            <a:extLst>
              <a:ext uri="{FF2B5EF4-FFF2-40B4-BE49-F238E27FC236}">
                <a16:creationId xmlns:a16="http://schemas.microsoft.com/office/drawing/2014/main" id="{7EFD2D10-7663-44D4-B611-A5DFC1743C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17CBB2-D1B3-4969-B110-87D868C594B1}"/>
              </a:ext>
            </a:extLst>
          </p:cNvPr>
          <p:cNvSpPr>
            <a:spLocks noGrp="1"/>
          </p:cNvSpPr>
          <p:nvPr>
            <p:ph type="sldNum" sz="quarter" idx="12"/>
          </p:nvPr>
        </p:nvSpPr>
        <p:spPr/>
        <p:txBody>
          <a:bodyPr/>
          <a:lstStyle/>
          <a:p>
            <a:fld id="{6AA95A6E-6450-480D-A9AF-86B7B30AB91A}" type="slidenum">
              <a:rPr lang="zh-CN" altLang="en-US" smtClean="0"/>
              <a:t>‹#›</a:t>
            </a:fld>
            <a:endParaRPr lang="zh-CN" altLang="en-US"/>
          </a:p>
        </p:txBody>
      </p:sp>
    </p:spTree>
    <p:extLst>
      <p:ext uri="{BB962C8B-B14F-4D97-AF65-F5344CB8AC3E}">
        <p14:creationId xmlns:p14="http://schemas.microsoft.com/office/powerpoint/2010/main" val="3706645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9ED7E8-85CA-4303-887C-65CA3E9120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500F32F-FA14-4A18-8CD8-161827E69F2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4204E0-94A7-4143-9C93-5A47CBEC1D09}"/>
              </a:ext>
            </a:extLst>
          </p:cNvPr>
          <p:cNvSpPr>
            <a:spLocks noGrp="1"/>
          </p:cNvSpPr>
          <p:nvPr>
            <p:ph type="dt" sz="half" idx="10"/>
          </p:nvPr>
        </p:nvSpPr>
        <p:spPr/>
        <p:txBody>
          <a:bodyPr/>
          <a:lstStyle/>
          <a:p>
            <a:fld id="{27F303EA-7745-4B62-85F7-462C6236E1CF}" type="datetimeFigureOut">
              <a:rPr lang="zh-CN" altLang="en-US" smtClean="0"/>
              <a:t>2022/4/13</a:t>
            </a:fld>
            <a:endParaRPr lang="zh-CN" altLang="en-US"/>
          </a:p>
        </p:txBody>
      </p:sp>
      <p:sp>
        <p:nvSpPr>
          <p:cNvPr id="5" name="页脚占位符 4">
            <a:extLst>
              <a:ext uri="{FF2B5EF4-FFF2-40B4-BE49-F238E27FC236}">
                <a16:creationId xmlns:a16="http://schemas.microsoft.com/office/drawing/2014/main" id="{90751CEC-DE5F-4BFF-991A-AF6AA6AAE3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7D1418-F4F3-4E30-BAB8-3803CC2D96D1}"/>
              </a:ext>
            </a:extLst>
          </p:cNvPr>
          <p:cNvSpPr>
            <a:spLocks noGrp="1"/>
          </p:cNvSpPr>
          <p:nvPr>
            <p:ph type="sldNum" sz="quarter" idx="12"/>
          </p:nvPr>
        </p:nvSpPr>
        <p:spPr/>
        <p:txBody>
          <a:bodyPr/>
          <a:lstStyle/>
          <a:p>
            <a:fld id="{6AA95A6E-6450-480D-A9AF-86B7B30AB91A}" type="slidenum">
              <a:rPr lang="zh-CN" altLang="en-US" smtClean="0"/>
              <a:t>‹#›</a:t>
            </a:fld>
            <a:endParaRPr lang="zh-CN" altLang="en-US"/>
          </a:p>
        </p:txBody>
      </p:sp>
    </p:spTree>
    <p:extLst>
      <p:ext uri="{BB962C8B-B14F-4D97-AF65-F5344CB8AC3E}">
        <p14:creationId xmlns:p14="http://schemas.microsoft.com/office/powerpoint/2010/main" val="4227550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E7620E-FF57-458A-97A1-0076A9B2EC5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A0AB07C-65A1-4241-B34F-C7721F66FF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F1440D3-03A6-434F-A08E-5B0DF8C130E2}"/>
              </a:ext>
            </a:extLst>
          </p:cNvPr>
          <p:cNvSpPr>
            <a:spLocks noGrp="1"/>
          </p:cNvSpPr>
          <p:nvPr>
            <p:ph type="dt" sz="half" idx="10"/>
          </p:nvPr>
        </p:nvSpPr>
        <p:spPr/>
        <p:txBody>
          <a:bodyPr/>
          <a:lstStyle/>
          <a:p>
            <a:fld id="{27F303EA-7745-4B62-85F7-462C6236E1CF}" type="datetimeFigureOut">
              <a:rPr lang="zh-CN" altLang="en-US" smtClean="0"/>
              <a:t>2022/4/13</a:t>
            </a:fld>
            <a:endParaRPr lang="zh-CN" altLang="en-US"/>
          </a:p>
        </p:txBody>
      </p:sp>
      <p:sp>
        <p:nvSpPr>
          <p:cNvPr id="5" name="页脚占位符 4">
            <a:extLst>
              <a:ext uri="{FF2B5EF4-FFF2-40B4-BE49-F238E27FC236}">
                <a16:creationId xmlns:a16="http://schemas.microsoft.com/office/drawing/2014/main" id="{99EFB607-7688-499E-9765-334614597F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4CC22C-91AC-4A90-9AFA-B51A376E7470}"/>
              </a:ext>
            </a:extLst>
          </p:cNvPr>
          <p:cNvSpPr>
            <a:spLocks noGrp="1"/>
          </p:cNvSpPr>
          <p:nvPr>
            <p:ph type="sldNum" sz="quarter" idx="12"/>
          </p:nvPr>
        </p:nvSpPr>
        <p:spPr/>
        <p:txBody>
          <a:bodyPr/>
          <a:lstStyle/>
          <a:p>
            <a:fld id="{6AA95A6E-6450-480D-A9AF-86B7B30AB91A}" type="slidenum">
              <a:rPr lang="zh-CN" altLang="en-US" smtClean="0"/>
              <a:t>‹#›</a:t>
            </a:fld>
            <a:endParaRPr lang="zh-CN" altLang="en-US"/>
          </a:p>
        </p:txBody>
      </p:sp>
    </p:spTree>
    <p:extLst>
      <p:ext uri="{BB962C8B-B14F-4D97-AF65-F5344CB8AC3E}">
        <p14:creationId xmlns:p14="http://schemas.microsoft.com/office/powerpoint/2010/main" val="337901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8C560E-75A7-4871-B202-DBD11BE014F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3D1D3E1-90FC-4458-AB4E-9A16ECBC18B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C0587A6-26DF-47B7-82C7-09C5E2E0FCF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977D7FF-B486-49BD-A4F2-4ED1E48BE3C5}"/>
              </a:ext>
            </a:extLst>
          </p:cNvPr>
          <p:cNvSpPr>
            <a:spLocks noGrp="1"/>
          </p:cNvSpPr>
          <p:nvPr>
            <p:ph type="dt" sz="half" idx="10"/>
          </p:nvPr>
        </p:nvSpPr>
        <p:spPr/>
        <p:txBody>
          <a:bodyPr/>
          <a:lstStyle/>
          <a:p>
            <a:fld id="{27F303EA-7745-4B62-85F7-462C6236E1CF}" type="datetimeFigureOut">
              <a:rPr lang="zh-CN" altLang="en-US" smtClean="0"/>
              <a:t>2022/4/13</a:t>
            </a:fld>
            <a:endParaRPr lang="zh-CN" altLang="en-US"/>
          </a:p>
        </p:txBody>
      </p:sp>
      <p:sp>
        <p:nvSpPr>
          <p:cNvPr id="6" name="页脚占位符 5">
            <a:extLst>
              <a:ext uri="{FF2B5EF4-FFF2-40B4-BE49-F238E27FC236}">
                <a16:creationId xmlns:a16="http://schemas.microsoft.com/office/drawing/2014/main" id="{3A35602C-9BF0-4EE4-B885-518C19B317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B149BEC-78D1-4872-A6C7-EC37FDBBFBD1}"/>
              </a:ext>
            </a:extLst>
          </p:cNvPr>
          <p:cNvSpPr>
            <a:spLocks noGrp="1"/>
          </p:cNvSpPr>
          <p:nvPr>
            <p:ph type="sldNum" sz="quarter" idx="12"/>
          </p:nvPr>
        </p:nvSpPr>
        <p:spPr/>
        <p:txBody>
          <a:bodyPr/>
          <a:lstStyle/>
          <a:p>
            <a:fld id="{6AA95A6E-6450-480D-A9AF-86B7B30AB91A}" type="slidenum">
              <a:rPr lang="zh-CN" altLang="en-US" smtClean="0"/>
              <a:t>‹#›</a:t>
            </a:fld>
            <a:endParaRPr lang="zh-CN" altLang="en-US"/>
          </a:p>
        </p:txBody>
      </p:sp>
    </p:spTree>
    <p:extLst>
      <p:ext uri="{BB962C8B-B14F-4D97-AF65-F5344CB8AC3E}">
        <p14:creationId xmlns:p14="http://schemas.microsoft.com/office/powerpoint/2010/main" val="2601122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3EC736-27EF-422E-B0F5-65A9AA21F6D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0A118D4-26ED-4C3C-BA7D-06FF9C14D9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5E8B9E6-17B5-4AB8-87C3-B176898FCEC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3A046FA-72D4-4DD1-BEFD-54AAAD78D9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590C242-F15C-4848-8495-991FF60C60A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FDD126E-1DCA-4D03-85DF-EC8F1E49FA4C}"/>
              </a:ext>
            </a:extLst>
          </p:cNvPr>
          <p:cNvSpPr>
            <a:spLocks noGrp="1"/>
          </p:cNvSpPr>
          <p:nvPr>
            <p:ph type="dt" sz="half" idx="10"/>
          </p:nvPr>
        </p:nvSpPr>
        <p:spPr/>
        <p:txBody>
          <a:bodyPr/>
          <a:lstStyle/>
          <a:p>
            <a:fld id="{27F303EA-7745-4B62-85F7-462C6236E1CF}" type="datetimeFigureOut">
              <a:rPr lang="zh-CN" altLang="en-US" smtClean="0"/>
              <a:t>2022/4/13</a:t>
            </a:fld>
            <a:endParaRPr lang="zh-CN" altLang="en-US"/>
          </a:p>
        </p:txBody>
      </p:sp>
      <p:sp>
        <p:nvSpPr>
          <p:cNvPr id="8" name="页脚占位符 7">
            <a:extLst>
              <a:ext uri="{FF2B5EF4-FFF2-40B4-BE49-F238E27FC236}">
                <a16:creationId xmlns:a16="http://schemas.microsoft.com/office/drawing/2014/main" id="{143ED9B7-8329-47CA-817F-54B81AE69D1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D7416C0-B10B-465F-BCF1-CA98A5E5D93C}"/>
              </a:ext>
            </a:extLst>
          </p:cNvPr>
          <p:cNvSpPr>
            <a:spLocks noGrp="1"/>
          </p:cNvSpPr>
          <p:nvPr>
            <p:ph type="sldNum" sz="quarter" idx="12"/>
          </p:nvPr>
        </p:nvSpPr>
        <p:spPr/>
        <p:txBody>
          <a:bodyPr/>
          <a:lstStyle/>
          <a:p>
            <a:fld id="{6AA95A6E-6450-480D-A9AF-86B7B30AB91A}" type="slidenum">
              <a:rPr lang="zh-CN" altLang="en-US" smtClean="0"/>
              <a:t>‹#›</a:t>
            </a:fld>
            <a:endParaRPr lang="zh-CN" altLang="en-US"/>
          </a:p>
        </p:txBody>
      </p:sp>
    </p:spTree>
    <p:extLst>
      <p:ext uri="{BB962C8B-B14F-4D97-AF65-F5344CB8AC3E}">
        <p14:creationId xmlns:p14="http://schemas.microsoft.com/office/powerpoint/2010/main" val="472135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358F86-DFCA-4F1A-8347-F73237AA390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741248B-9CAE-4F4D-ABD5-C277C292CB22}"/>
              </a:ext>
            </a:extLst>
          </p:cNvPr>
          <p:cNvSpPr>
            <a:spLocks noGrp="1"/>
          </p:cNvSpPr>
          <p:nvPr>
            <p:ph type="dt" sz="half" idx="10"/>
          </p:nvPr>
        </p:nvSpPr>
        <p:spPr/>
        <p:txBody>
          <a:bodyPr/>
          <a:lstStyle/>
          <a:p>
            <a:fld id="{27F303EA-7745-4B62-85F7-462C6236E1CF}" type="datetimeFigureOut">
              <a:rPr lang="zh-CN" altLang="en-US" smtClean="0"/>
              <a:t>2022/4/13</a:t>
            </a:fld>
            <a:endParaRPr lang="zh-CN" altLang="en-US"/>
          </a:p>
        </p:txBody>
      </p:sp>
      <p:sp>
        <p:nvSpPr>
          <p:cNvPr id="4" name="页脚占位符 3">
            <a:extLst>
              <a:ext uri="{FF2B5EF4-FFF2-40B4-BE49-F238E27FC236}">
                <a16:creationId xmlns:a16="http://schemas.microsoft.com/office/drawing/2014/main" id="{B14DDF69-4FCB-49DA-84F6-A77C67BE65F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8EA92A7-2DE8-427D-A4E3-CAEA7C9052AC}"/>
              </a:ext>
            </a:extLst>
          </p:cNvPr>
          <p:cNvSpPr>
            <a:spLocks noGrp="1"/>
          </p:cNvSpPr>
          <p:nvPr>
            <p:ph type="sldNum" sz="quarter" idx="12"/>
          </p:nvPr>
        </p:nvSpPr>
        <p:spPr/>
        <p:txBody>
          <a:bodyPr/>
          <a:lstStyle/>
          <a:p>
            <a:fld id="{6AA95A6E-6450-480D-A9AF-86B7B30AB91A}" type="slidenum">
              <a:rPr lang="zh-CN" altLang="en-US" smtClean="0"/>
              <a:t>‹#›</a:t>
            </a:fld>
            <a:endParaRPr lang="zh-CN" altLang="en-US"/>
          </a:p>
        </p:txBody>
      </p:sp>
    </p:spTree>
    <p:extLst>
      <p:ext uri="{BB962C8B-B14F-4D97-AF65-F5344CB8AC3E}">
        <p14:creationId xmlns:p14="http://schemas.microsoft.com/office/powerpoint/2010/main" val="3728263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F47C0EE-CA4D-4835-87E3-9100F4141F01}"/>
              </a:ext>
            </a:extLst>
          </p:cNvPr>
          <p:cNvSpPr>
            <a:spLocks noGrp="1"/>
          </p:cNvSpPr>
          <p:nvPr>
            <p:ph type="dt" sz="half" idx="10"/>
          </p:nvPr>
        </p:nvSpPr>
        <p:spPr/>
        <p:txBody>
          <a:bodyPr/>
          <a:lstStyle/>
          <a:p>
            <a:fld id="{27F303EA-7745-4B62-85F7-462C6236E1CF}" type="datetimeFigureOut">
              <a:rPr lang="zh-CN" altLang="en-US" smtClean="0"/>
              <a:t>2022/4/13</a:t>
            </a:fld>
            <a:endParaRPr lang="zh-CN" altLang="en-US"/>
          </a:p>
        </p:txBody>
      </p:sp>
      <p:sp>
        <p:nvSpPr>
          <p:cNvPr id="3" name="页脚占位符 2">
            <a:extLst>
              <a:ext uri="{FF2B5EF4-FFF2-40B4-BE49-F238E27FC236}">
                <a16:creationId xmlns:a16="http://schemas.microsoft.com/office/drawing/2014/main" id="{BA986BF3-5261-4101-83BA-0ED5D631F39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5A42D41-6EAD-43CF-81B5-528474427C82}"/>
              </a:ext>
            </a:extLst>
          </p:cNvPr>
          <p:cNvSpPr>
            <a:spLocks noGrp="1"/>
          </p:cNvSpPr>
          <p:nvPr>
            <p:ph type="sldNum" sz="quarter" idx="12"/>
          </p:nvPr>
        </p:nvSpPr>
        <p:spPr/>
        <p:txBody>
          <a:bodyPr/>
          <a:lstStyle/>
          <a:p>
            <a:fld id="{6AA95A6E-6450-480D-A9AF-86B7B30AB91A}" type="slidenum">
              <a:rPr lang="zh-CN" altLang="en-US" smtClean="0"/>
              <a:t>‹#›</a:t>
            </a:fld>
            <a:endParaRPr lang="zh-CN" altLang="en-US"/>
          </a:p>
        </p:txBody>
      </p:sp>
    </p:spTree>
    <p:extLst>
      <p:ext uri="{BB962C8B-B14F-4D97-AF65-F5344CB8AC3E}">
        <p14:creationId xmlns:p14="http://schemas.microsoft.com/office/powerpoint/2010/main" val="174149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FFB234-35CC-40A7-9A29-86BA6F3EF0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FB21B5E-7EDA-4517-8566-A14C47D768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85305D6-7903-4BC5-9A3E-8D386D4A7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D91ACF7-417E-4C73-A466-2F15DFA8847A}"/>
              </a:ext>
            </a:extLst>
          </p:cNvPr>
          <p:cNvSpPr>
            <a:spLocks noGrp="1"/>
          </p:cNvSpPr>
          <p:nvPr>
            <p:ph type="dt" sz="half" idx="10"/>
          </p:nvPr>
        </p:nvSpPr>
        <p:spPr/>
        <p:txBody>
          <a:bodyPr/>
          <a:lstStyle/>
          <a:p>
            <a:fld id="{27F303EA-7745-4B62-85F7-462C6236E1CF}" type="datetimeFigureOut">
              <a:rPr lang="zh-CN" altLang="en-US" smtClean="0"/>
              <a:t>2022/4/13</a:t>
            </a:fld>
            <a:endParaRPr lang="zh-CN" altLang="en-US"/>
          </a:p>
        </p:txBody>
      </p:sp>
      <p:sp>
        <p:nvSpPr>
          <p:cNvPr id="6" name="页脚占位符 5">
            <a:extLst>
              <a:ext uri="{FF2B5EF4-FFF2-40B4-BE49-F238E27FC236}">
                <a16:creationId xmlns:a16="http://schemas.microsoft.com/office/drawing/2014/main" id="{CE199BC9-5DEE-458E-82DF-C34A67E6AD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3376F3-896F-456D-BC87-C6040330B4D9}"/>
              </a:ext>
            </a:extLst>
          </p:cNvPr>
          <p:cNvSpPr>
            <a:spLocks noGrp="1"/>
          </p:cNvSpPr>
          <p:nvPr>
            <p:ph type="sldNum" sz="quarter" idx="12"/>
          </p:nvPr>
        </p:nvSpPr>
        <p:spPr/>
        <p:txBody>
          <a:bodyPr/>
          <a:lstStyle/>
          <a:p>
            <a:fld id="{6AA95A6E-6450-480D-A9AF-86B7B30AB91A}" type="slidenum">
              <a:rPr lang="zh-CN" altLang="en-US" smtClean="0"/>
              <a:t>‹#›</a:t>
            </a:fld>
            <a:endParaRPr lang="zh-CN" altLang="en-US"/>
          </a:p>
        </p:txBody>
      </p:sp>
    </p:spTree>
    <p:extLst>
      <p:ext uri="{BB962C8B-B14F-4D97-AF65-F5344CB8AC3E}">
        <p14:creationId xmlns:p14="http://schemas.microsoft.com/office/powerpoint/2010/main" val="3765131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1786C0-DC7C-42D1-8084-66A988F464E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1873C62-02FB-43EC-BE78-3076DAD182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FA58A06-524E-48A5-92CF-F7A26CB664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AA8CC9E-8F2B-4978-AD39-D448E3D68F14}"/>
              </a:ext>
            </a:extLst>
          </p:cNvPr>
          <p:cNvSpPr>
            <a:spLocks noGrp="1"/>
          </p:cNvSpPr>
          <p:nvPr>
            <p:ph type="dt" sz="half" idx="10"/>
          </p:nvPr>
        </p:nvSpPr>
        <p:spPr/>
        <p:txBody>
          <a:bodyPr/>
          <a:lstStyle/>
          <a:p>
            <a:fld id="{27F303EA-7745-4B62-85F7-462C6236E1CF}" type="datetimeFigureOut">
              <a:rPr lang="zh-CN" altLang="en-US" smtClean="0"/>
              <a:t>2022/4/13</a:t>
            </a:fld>
            <a:endParaRPr lang="zh-CN" altLang="en-US"/>
          </a:p>
        </p:txBody>
      </p:sp>
      <p:sp>
        <p:nvSpPr>
          <p:cNvPr id="6" name="页脚占位符 5">
            <a:extLst>
              <a:ext uri="{FF2B5EF4-FFF2-40B4-BE49-F238E27FC236}">
                <a16:creationId xmlns:a16="http://schemas.microsoft.com/office/drawing/2014/main" id="{70256AC2-B67F-4A9A-A26E-2BC2DC88004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3E86AC-79C0-4D3C-BEDB-5F39F56C85BB}"/>
              </a:ext>
            </a:extLst>
          </p:cNvPr>
          <p:cNvSpPr>
            <a:spLocks noGrp="1"/>
          </p:cNvSpPr>
          <p:nvPr>
            <p:ph type="sldNum" sz="quarter" idx="12"/>
          </p:nvPr>
        </p:nvSpPr>
        <p:spPr/>
        <p:txBody>
          <a:bodyPr/>
          <a:lstStyle/>
          <a:p>
            <a:fld id="{6AA95A6E-6450-480D-A9AF-86B7B30AB91A}" type="slidenum">
              <a:rPr lang="zh-CN" altLang="en-US" smtClean="0"/>
              <a:t>‹#›</a:t>
            </a:fld>
            <a:endParaRPr lang="zh-CN" altLang="en-US"/>
          </a:p>
        </p:txBody>
      </p:sp>
    </p:spTree>
    <p:extLst>
      <p:ext uri="{BB962C8B-B14F-4D97-AF65-F5344CB8AC3E}">
        <p14:creationId xmlns:p14="http://schemas.microsoft.com/office/powerpoint/2010/main" val="1560510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5FA1E84-7F73-4970-84DA-100BE65CDB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54CA38C-6CB3-4064-96B3-CBF1B54BA2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C80E72-6663-48A6-8BF3-AAD9A0732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F303EA-7745-4B62-85F7-462C6236E1CF}" type="datetimeFigureOut">
              <a:rPr lang="zh-CN" altLang="en-US" smtClean="0"/>
              <a:t>2022/4/13</a:t>
            </a:fld>
            <a:endParaRPr lang="zh-CN" altLang="en-US"/>
          </a:p>
        </p:txBody>
      </p:sp>
      <p:sp>
        <p:nvSpPr>
          <p:cNvPr id="5" name="页脚占位符 4">
            <a:extLst>
              <a:ext uri="{FF2B5EF4-FFF2-40B4-BE49-F238E27FC236}">
                <a16:creationId xmlns:a16="http://schemas.microsoft.com/office/drawing/2014/main" id="{EB853350-C708-4700-A121-824DCFFEB5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7A4CB41-691A-4020-9C54-775A48E5E0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A95A6E-6450-480D-A9AF-86B7B30AB91A}" type="slidenum">
              <a:rPr lang="zh-CN" altLang="en-US" smtClean="0"/>
              <a:t>‹#›</a:t>
            </a:fld>
            <a:endParaRPr lang="zh-CN" altLang="en-US"/>
          </a:p>
        </p:txBody>
      </p:sp>
    </p:spTree>
    <p:extLst>
      <p:ext uri="{BB962C8B-B14F-4D97-AF65-F5344CB8AC3E}">
        <p14:creationId xmlns:p14="http://schemas.microsoft.com/office/powerpoint/2010/main" val="1463890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11.png"/><Relationship Id="rId7" Type="http://schemas.openxmlformats.org/officeDocument/2006/relationships/image" Target="../media/image50.png"/><Relationship Id="rId12" Type="http://schemas.openxmlformats.org/officeDocument/2006/relationships/image" Target="../media/image10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90.png"/><Relationship Id="rId5" Type="http://schemas.openxmlformats.org/officeDocument/2006/relationships/image" Target="../media/image1.png"/><Relationship Id="rId10" Type="http://schemas.openxmlformats.org/officeDocument/2006/relationships/image" Target="../media/image80.png"/><Relationship Id="rId4" Type="http://schemas.openxmlformats.org/officeDocument/2006/relationships/image" Target="../media/image12.svg"/><Relationship Id="rId9" Type="http://schemas.openxmlformats.org/officeDocument/2006/relationships/image" Target="../media/image7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D3738C-AC9D-4D18-9533-256C9B7DCDE1}"/>
              </a:ext>
            </a:extLst>
          </p:cNvPr>
          <p:cNvSpPr>
            <a:spLocks noGrp="1"/>
          </p:cNvSpPr>
          <p:nvPr>
            <p:ph type="ctrTitle"/>
          </p:nvPr>
        </p:nvSpPr>
        <p:spPr/>
        <p:txBody>
          <a:bodyPr>
            <a:normAutofit/>
          </a:bodyPr>
          <a:lstStyle/>
          <a:p>
            <a:r>
              <a:rPr lang="en-US" altLang="zh-CN" sz="4800" b="1" dirty="0" err="1"/>
              <a:t>HyperService</a:t>
            </a:r>
            <a:r>
              <a:rPr lang="en-US" altLang="zh-CN" sz="4800" b="1" dirty="0"/>
              <a:t>: Interoperability and Programmability</a:t>
            </a:r>
            <a:br>
              <a:rPr lang="en-US" altLang="zh-CN" sz="4800" b="1" dirty="0"/>
            </a:br>
            <a:r>
              <a:rPr lang="en-US" altLang="zh-CN" sz="4800" b="1" dirty="0"/>
              <a:t>Across Heterogeneous Blockchains</a:t>
            </a:r>
            <a:endParaRPr lang="zh-CN" altLang="en-US" sz="4800" b="1" dirty="0"/>
          </a:p>
        </p:txBody>
      </p:sp>
      <p:sp>
        <p:nvSpPr>
          <p:cNvPr id="3" name="副标题 2">
            <a:extLst>
              <a:ext uri="{FF2B5EF4-FFF2-40B4-BE49-F238E27FC236}">
                <a16:creationId xmlns:a16="http://schemas.microsoft.com/office/drawing/2014/main" id="{A937ABB4-F74E-4DE6-BBE4-D76FB40B2050}"/>
              </a:ext>
            </a:extLst>
          </p:cNvPr>
          <p:cNvSpPr>
            <a:spLocks noGrp="1"/>
          </p:cNvSpPr>
          <p:nvPr>
            <p:ph type="subTitle" idx="1"/>
          </p:nvPr>
        </p:nvSpPr>
        <p:spPr/>
        <p:txBody>
          <a:bodyPr/>
          <a:lstStyle/>
          <a:p>
            <a:r>
              <a:rPr lang="en-US" altLang="zh-CN" dirty="0" err="1"/>
              <a:t>Zhuotao</a:t>
            </a:r>
            <a:r>
              <a:rPr lang="en-US" altLang="zh-CN" dirty="0"/>
              <a:t> Liu,</a:t>
            </a:r>
            <a:r>
              <a:rPr lang="zh-CN" altLang="en-US" dirty="0"/>
              <a:t> </a:t>
            </a:r>
            <a:r>
              <a:rPr lang="en-US" altLang="zh-CN" dirty="0" err="1"/>
              <a:t>Yangxi</a:t>
            </a:r>
            <a:r>
              <a:rPr lang="en-US" altLang="zh-CN" dirty="0"/>
              <a:t> Xiang, Jian Shi, Peng Gao, </a:t>
            </a:r>
            <a:r>
              <a:rPr lang="en-US" altLang="zh-CN" dirty="0" err="1"/>
              <a:t>Haoyu</a:t>
            </a:r>
            <a:r>
              <a:rPr lang="en-US" altLang="zh-CN" dirty="0"/>
              <a:t> Wang, </a:t>
            </a:r>
            <a:r>
              <a:rPr lang="en-US" altLang="zh-CN" dirty="0" err="1"/>
              <a:t>Xusheng</a:t>
            </a:r>
            <a:r>
              <a:rPr lang="en-US" altLang="zh-CN" dirty="0"/>
              <a:t> Xiao, </a:t>
            </a:r>
            <a:r>
              <a:rPr lang="en-US" altLang="zh-CN" dirty="0" err="1"/>
              <a:t>Bihan</a:t>
            </a:r>
            <a:r>
              <a:rPr lang="en-US" altLang="zh-CN" dirty="0"/>
              <a:t> Wen, </a:t>
            </a:r>
            <a:r>
              <a:rPr lang="en-US" altLang="zh-CN" dirty="0" err="1"/>
              <a:t>Yih</a:t>
            </a:r>
            <a:r>
              <a:rPr lang="en-US" altLang="zh-CN" dirty="0"/>
              <a:t>-Chun Hu</a:t>
            </a:r>
            <a:endParaRPr lang="zh-CN" altLang="en-US" dirty="0"/>
          </a:p>
        </p:txBody>
      </p:sp>
    </p:spTree>
    <p:extLst>
      <p:ext uri="{BB962C8B-B14F-4D97-AF65-F5344CB8AC3E}">
        <p14:creationId xmlns:p14="http://schemas.microsoft.com/office/powerpoint/2010/main" val="793500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F93122-8CD6-4B68-8FCB-5688BAFF6130}"/>
              </a:ext>
            </a:extLst>
          </p:cNvPr>
          <p:cNvSpPr>
            <a:spLocks noGrp="1"/>
          </p:cNvSpPr>
          <p:nvPr>
            <p:ph type="title"/>
          </p:nvPr>
        </p:nvSpPr>
        <p:spPr/>
        <p:txBody>
          <a:bodyPr/>
          <a:lstStyle/>
          <a:p>
            <a:r>
              <a:rPr lang="en-US" altLang="zh-CN" sz="4400" b="1" i="0" dirty="0">
                <a:solidFill>
                  <a:srgbClr val="000000"/>
                </a:solidFill>
                <a:effectLst/>
                <a:latin typeface="LinBiolinumTB"/>
              </a:rPr>
              <a:t>/PF/Semantic Validation</a:t>
            </a:r>
            <a:endParaRPr lang="zh-CN" altLang="en-US" dirty="0"/>
          </a:p>
        </p:txBody>
      </p:sp>
      <p:sp>
        <p:nvSpPr>
          <p:cNvPr id="5" name="文本框 4">
            <a:extLst>
              <a:ext uri="{FF2B5EF4-FFF2-40B4-BE49-F238E27FC236}">
                <a16:creationId xmlns:a16="http://schemas.microsoft.com/office/drawing/2014/main" id="{E9CA26DB-F498-4C11-AE05-B792AFBEEB61}"/>
              </a:ext>
            </a:extLst>
          </p:cNvPr>
          <p:cNvSpPr txBox="1"/>
          <p:nvPr/>
        </p:nvSpPr>
        <p:spPr>
          <a:xfrm>
            <a:off x="838200" y="1502526"/>
            <a:ext cx="9316387" cy="1200329"/>
          </a:xfrm>
          <a:prstGeom prst="rect">
            <a:avLst/>
          </a:prstGeom>
          <a:noFill/>
        </p:spPr>
        <p:txBody>
          <a:bodyPr wrap="square">
            <a:spAutoFit/>
          </a:bodyPr>
          <a:lstStyle/>
          <a:p>
            <a:r>
              <a:rPr lang="en-US" altLang="zh-CN" sz="2400" b="0" i="0" dirty="0">
                <a:solidFill>
                  <a:srgbClr val="000000"/>
                </a:solidFill>
                <a:effectLst/>
                <a:latin typeface="LinLibertineT"/>
              </a:rPr>
              <a:t>First, the compiler guarantees the </a:t>
            </a:r>
            <a:r>
              <a:rPr lang="en-US" altLang="zh-CN" sz="2400" b="1" i="1" dirty="0">
                <a:solidFill>
                  <a:srgbClr val="000000"/>
                </a:solidFill>
                <a:effectLst/>
                <a:latin typeface="LinLibertineTI"/>
              </a:rPr>
              <a:t>compatibility</a:t>
            </a:r>
            <a:r>
              <a:rPr lang="en-US" altLang="zh-CN" sz="2400" b="0" i="1" dirty="0">
                <a:solidFill>
                  <a:srgbClr val="000000"/>
                </a:solidFill>
                <a:effectLst/>
                <a:latin typeface="LinLibertineTI"/>
              </a:rPr>
              <a:t> </a:t>
            </a:r>
            <a:r>
              <a:rPr lang="en-US" altLang="zh-CN" sz="2400" b="0" i="0" dirty="0">
                <a:solidFill>
                  <a:srgbClr val="000000"/>
                </a:solidFill>
                <a:effectLst/>
                <a:latin typeface="LinLibertineT"/>
              </a:rPr>
              <a:t>and </a:t>
            </a:r>
            <a:r>
              <a:rPr lang="en-US" altLang="zh-CN" sz="2400" b="1" i="1" dirty="0">
                <a:solidFill>
                  <a:srgbClr val="000000"/>
                </a:solidFill>
                <a:effectLst/>
                <a:latin typeface="LinLibertineTI"/>
              </a:rPr>
              <a:t>verifiability</a:t>
            </a:r>
            <a:r>
              <a:rPr lang="en-US" altLang="zh-CN" sz="2400" b="0" i="1" dirty="0">
                <a:solidFill>
                  <a:srgbClr val="000000"/>
                </a:solidFill>
                <a:effectLst/>
                <a:latin typeface="LinLibertineTI"/>
              </a:rPr>
              <a:t> </a:t>
            </a:r>
            <a:r>
              <a:rPr lang="en-US" altLang="zh-CN" sz="2400" b="0" i="0" dirty="0">
                <a:solidFill>
                  <a:srgbClr val="000000"/>
                </a:solidFill>
                <a:effectLst/>
                <a:latin typeface="LinLibertineT"/>
              </a:rPr>
              <a:t>of the arguments used in </a:t>
            </a:r>
            <a:r>
              <a:rPr lang="en-US" altLang="zh-CN" sz="2400" b="0" i="1" dirty="0">
                <a:solidFill>
                  <a:srgbClr val="000080"/>
                </a:solidFill>
                <a:effectLst/>
                <a:latin typeface="LinBiolinumTI"/>
              </a:rPr>
              <a:t>invocation </a:t>
            </a:r>
            <a:r>
              <a:rPr lang="en-US" altLang="zh-CN" sz="2400" b="0" i="0" dirty="0">
                <a:solidFill>
                  <a:srgbClr val="000000"/>
                </a:solidFill>
                <a:effectLst/>
                <a:latin typeface="LinLibertineT"/>
              </a:rPr>
              <a:t>operations, especially when those arguments are obtained from other contract entities</a:t>
            </a:r>
            <a:r>
              <a:rPr lang="en-US" altLang="zh-CN" sz="2400" dirty="0"/>
              <a:t> </a:t>
            </a:r>
            <a:endParaRPr lang="zh-CN" altLang="en-US" dirty="0"/>
          </a:p>
        </p:txBody>
      </p:sp>
      <p:sp>
        <p:nvSpPr>
          <p:cNvPr id="7" name="文本框 6">
            <a:extLst>
              <a:ext uri="{FF2B5EF4-FFF2-40B4-BE49-F238E27FC236}">
                <a16:creationId xmlns:a16="http://schemas.microsoft.com/office/drawing/2014/main" id="{E7191EBE-5032-4513-AEF6-A6416AF448FA}"/>
              </a:ext>
            </a:extLst>
          </p:cNvPr>
          <p:cNvSpPr txBox="1"/>
          <p:nvPr/>
        </p:nvSpPr>
        <p:spPr>
          <a:xfrm>
            <a:off x="838200" y="3370316"/>
            <a:ext cx="9316387" cy="1569660"/>
          </a:xfrm>
          <a:prstGeom prst="rect">
            <a:avLst/>
          </a:prstGeom>
          <a:noFill/>
        </p:spPr>
        <p:txBody>
          <a:bodyPr wrap="square">
            <a:spAutoFit/>
          </a:bodyPr>
          <a:lstStyle/>
          <a:p>
            <a:r>
              <a:rPr lang="en-US" altLang="zh-CN" sz="2400" b="0" i="0" dirty="0">
                <a:solidFill>
                  <a:srgbClr val="000000"/>
                </a:solidFill>
                <a:effectLst/>
                <a:latin typeface="LinLibertineT"/>
              </a:rPr>
              <a:t>Second, the compiler performs </a:t>
            </a:r>
            <a:r>
              <a:rPr lang="en-US" altLang="zh-CN" sz="2400" b="1" i="0" dirty="0">
                <a:solidFill>
                  <a:srgbClr val="000000"/>
                </a:solidFill>
                <a:effectLst/>
                <a:latin typeface="LinLibertineT"/>
              </a:rPr>
              <a:t>dependency validation</a:t>
            </a:r>
            <a:r>
              <a:rPr lang="en-US" altLang="zh-CN" sz="2400" b="0" i="0" dirty="0">
                <a:solidFill>
                  <a:srgbClr val="000000"/>
                </a:solidFill>
                <a:effectLst/>
                <a:latin typeface="LinLibertineT"/>
              </a:rPr>
              <a:t> to make sure that the dependency constraints defined in a </a:t>
            </a:r>
            <a:r>
              <a:rPr lang="en-US" altLang="zh-CN" sz="2400" b="0" i="0" dirty="0">
                <a:solidFill>
                  <a:srgbClr val="000000"/>
                </a:solidFill>
                <a:effectLst/>
                <a:latin typeface="LinBiolinumT"/>
              </a:rPr>
              <a:t>HSL </a:t>
            </a:r>
            <a:r>
              <a:rPr lang="en-US" altLang="zh-CN" sz="2400" b="0" i="0" dirty="0">
                <a:solidFill>
                  <a:srgbClr val="000000"/>
                </a:solidFill>
                <a:effectLst/>
                <a:latin typeface="LinLibertineT"/>
              </a:rPr>
              <a:t>program uniquely specify a directed acyclic graph connecting all operations. This ensures that no conflicting temporal constraints are specified.</a:t>
            </a:r>
            <a:r>
              <a:rPr lang="en-US" altLang="zh-CN" sz="2400" dirty="0"/>
              <a:t> </a:t>
            </a:r>
            <a:endParaRPr lang="zh-CN" altLang="en-US" sz="2400" dirty="0"/>
          </a:p>
        </p:txBody>
      </p:sp>
    </p:spTree>
    <p:extLst>
      <p:ext uri="{BB962C8B-B14F-4D97-AF65-F5344CB8AC3E}">
        <p14:creationId xmlns:p14="http://schemas.microsoft.com/office/powerpoint/2010/main" val="2611356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3D2D3F-C3BC-4F2F-9740-AD7D0579976C}"/>
              </a:ext>
            </a:extLst>
          </p:cNvPr>
          <p:cNvSpPr>
            <a:spLocks noGrp="1"/>
          </p:cNvSpPr>
          <p:nvPr>
            <p:ph type="title"/>
          </p:nvPr>
        </p:nvSpPr>
        <p:spPr/>
        <p:txBody>
          <a:bodyPr/>
          <a:lstStyle/>
          <a:p>
            <a:r>
              <a:rPr lang="en-US" altLang="zh-CN" sz="4400" b="1" i="0" dirty="0">
                <a:solidFill>
                  <a:srgbClr val="000000"/>
                </a:solidFill>
                <a:effectLst/>
                <a:latin typeface="LinBiolinumTB"/>
              </a:rPr>
              <a:t>/PF/HSL Program Executables</a:t>
            </a:r>
            <a:endParaRPr lang="zh-CN" altLang="en-US" dirty="0"/>
          </a:p>
        </p:txBody>
      </p:sp>
      <p:sp>
        <p:nvSpPr>
          <p:cNvPr id="7" name="文本框 6">
            <a:extLst>
              <a:ext uri="{FF2B5EF4-FFF2-40B4-BE49-F238E27FC236}">
                <a16:creationId xmlns:a16="http://schemas.microsoft.com/office/drawing/2014/main" id="{B608DE51-89D9-425B-9646-46ADC730B3D0}"/>
              </a:ext>
            </a:extLst>
          </p:cNvPr>
          <p:cNvSpPr txBox="1"/>
          <p:nvPr/>
        </p:nvSpPr>
        <p:spPr>
          <a:xfrm>
            <a:off x="6197335" y="1690688"/>
            <a:ext cx="5912369" cy="2308324"/>
          </a:xfrm>
          <a:prstGeom prst="rect">
            <a:avLst/>
          </a:prstGeom>
          <a:noFill/>
        </p:spPr>
        <p:txBody>
          <a:bodyPr wrap="square">
            <a:spAutoFit/>
          </a:bodyPr>
          <a:lstStyle/>
          <a:p>
            <a:r>
              <a:rPr lang="en-US" altLang="zh-CN" sz="2400" b="0" i="0" dirty="0">
                <a:solidFill>
                  <a:srgbClr val="000000"/>
                </a:solidFill>
                <a:effectLst/>
                <a:latin typeface="LinLibertineT"/>
              </a:rPr>
              <a:t>Each vertex of </a:t>
            </a:r>
            <a:r>
              <a:rPr lang="en-US" altLang="zh-CN" sz="2400" b="0" i="0" dirty="0">
                <a:solidFill>
                  <a:srgbClr val="000000"/>
                </a:solidFill>
                <a:effectLst/>
                <a:latin typeface="txsys"/>
              </a:rPr>
              <a:t>G</a:t>
            </a:r>
            <a:r>
              <a:rPr lang="en-US" altLang="zh-CN" sz="2400" b="0" i="1" dirty="0">
                <a:solidFill>
                  <a:srgbClr val="000000"/>
                </a:solidFill>
                <a:effectLst/>
                <a:latin typeface="LinLibertineI7"/>
              </a:rPr>
              <a:t>T </a:t>
            </a:r>
            <a:r>
              <a:rPr lang="en-US" altLang="zh-CN" sz="2400" b="0" i="0" dirty="0">
                <a:solidFill>
                  <a:srgbClr val="000000"/>
                </a:solidFill>
                <a:effectLst/>
                <a:latin typeface="LinLibertineT"/>
              </a:rPr>
              <a:t>, referred to as a </a:t>
            </a:r>
            <a:r>
              <a:rPr lang="en-US" altLang="zh-CN" sz="2400" b="1" i="1" dirty="0">
                <a:solidFill>
                  <a:srgbClr val="000000"/>
                </a:solidFill>
                <a:effectLst/>
                <a:latin typeface="LinLibertineTI"/>
              </a:rPr>
              <a:t>transaction wrapper</a:t>
            </a:r>
            <a:r>
              <a:rPr lang="en-US" altLang="zh-CN" sz="2400" b="0" i="0" dirty="0">
                <a:solidFill>
                  <a:srgbClr val="000000"/>
                </a:solidFill>
                <a:effectLst/>
                <a:latin typeface="LinLibertineT"/>
              </a:rPr>
              <a:t>, contains the complete information to compute an on-chain transaction executable on a specific blockchain, as well as additional metadata for the transaction.</a:t>
            </a:r>
            <a:r>
              <a:rPr lang="en-US" altLang="zh-CN" sz="2400" dirty="0"/>
              <a:t> </a:t>
            </a:r>
            <a:endParaRPr lang="zh-CN" altLang="en-US" sz="2400" dirty="0"/>
          </a:p>
        </p:txBody>
      </p:sp>
      <p:grpSp>
        <p:nvGrpSpPr>
          <p:cNvPr id="9" name="组合 8">
            <a:extLst>
              <a:ext uri="{FF2B5EF4-FFF2-40B4-BE49-F238E27FC236}">
                <a16:creationId xmlns:a16="http://schemas.microsoft.com/office/drawing/2014/main" id="{59ECE57A-EA75-4036-83C5-4118DF64D324}"/>
              </a:ext>
            </a:extLst>
          </p:cNvPr>
          <p:cNvGrpSpPr/>
          <p:nvPr/>
        </p:nvGrpSpPr>
        <p:grpSpPr>
          <a:xfrm>
            <a:off x="704573" y="1540772"/>
            <a:ext cx="10598559" cy="4438878"/>
            <a:chOff x="704573" y="1540772"/>
            <a:chExt cx="10598559" cy="4438878"/>
          </a:xfrm>
        </p:grpSpPr>
        <p:pic>
          <p:nvPicPr>
            <p:cNvPr id="5" name="图片 4">
              <a:extLst>
                <a:ext uri="{FF2B5EF4-FFF2-40B4-BE49-F238E27FC236}">
                  <a16:creationId xmlns:a16="http://schemas.microsoft.com/office/drawing/2014/main" id="{4DD159DA-6784-4A8A-B082-31F3A50704D0}"/>
                </a:ext>
              </a:extLst>
            </p:cNvPr>
            <p:cNvPicPr>
              <a:picLocks noChangeAspect="1"/>
            </p:cNvPicPr>
            <p:nvPr/>
          </p:nvPicPr>
          <p:blipFill>
            <a:blip r:embed="rId3"/>
            <a:stretch>
              <a:fillRect/>
            </a:stretch>
          </p:blipFill>
          <p:spPr>
            <a:xfrm>
              <a:off x="6146667" y="1540772"/>
              <a:ext cx="5156465" cy="3581584"/>
            </a:xfrm>
            <a:prstGeom prst="rect">
              <a:avLst/>
            </a:prstGeom>
          </p:spPr>
        </p:pic>
        <p:pic>
          <p:nvPicPr>
            <p:cNvPr id="8" name="图片 7">
              <a:extLst>
                <a:ext uri="{FF2B5EF4-FFF2-40B4-BE49-F238E27FC236}">
                  <a16:creationId xmlns:a16="http://schemas.microsoft.com/office/drawing/2014/main" id="{5FD70327-D3B2-4B93-851C-F620D3AC5364}"/>
                </a:ext>
              </a:extLst>
            </p:cNvPr>
            <p:cNvPicPr>
              <a:picLocks noChangeAspect="1"/>
            </p:cNvPicPr>
            <p:nvPr/>
          </p:nvPicPr>
          <p:blipFill>
            <a:blip r:embed="rId4"/>
            <a:stretch>
              <a:fillRect/>
            </a:stretch>
          </p:blipFill>
          <p:spPr>
            <a:xfrm>
              <a:off x="704573" y="1540772"/>
              <a:ext cx="5391427" cy="4438878"/>
            </a:xfrm>
            <a:prstGeom prst="rect">
              <a:avLst/>
            </a:prstGeom>
          </p:spPr>
        </p:pic>
      </p:grpSp>
    </p:spTree>
    <p:extLst>
      <p:ext uri="{BB962C8B-B14F-4D97-AF65-F5344CB8AC3E}">
        <p14:creationId xmlns:p14="http://schemas.microsoft.com/office/powerpoint/2010/main" val="1048187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AA9976-0F17-467A-B257-B3DA0CEF6DD2}"/>
              </a:ext>
            </a:extLst>
          </p:cNvPr>
          <p:cNvSpPr>
            <a:spLocks noGrp="1"/>
          </p:cNvSpPr>
          <p:nvPr>
            <p:ph type="title"/>
          </p:nvPr>
        </p:nvSpPr>
        <p:spPr/>
        <p:txBody>
          <a:bodyPr>
            <a:normAutofit/>
          </a:bodyPr>
          <a:lstStyle/>
          <a:p>
            <a:r>
              <a:rPr lang="en-US" altLang="zh-CN" sz="3200" b="1" i="0" dirty="0">
                <a:solidFill>
                  <a:srgbClr val="000000"/>
                </a:solidFill>
                <a:effectLst/>
                <a:latin typeface="LinBiolinumTB"/>
              </a:rPr>
              <a:t>/UIP </a:t>
            </a:r>
            <a:r>
              <a:rPr lang="en-US" altLang="zh-CN" sz="3200" b="1" i="0" dirty="0">
                <a:solidFill>
                  <a:srgbClr val="000000"/>
                </a:solidFill>
                <a:effectLst/>
                <a:latin typeface="LinLibertineTB"/>
              </a:rPr>
              <a:t>DESIGN DETAIL</a:t>
            </a:r>
            <a:r>
              <a:rPr lang="en-US" altLang="zh-CN" sz="3200" dirty="0"/>
              <a:t> </a:t>
            </a:r>
            <a:endParaRPr lang="zh-CN" altLang="en-US" sz="3200" dirty="0"/>
          </a:p>
        </p:txBody>
      </p:sp>
      <p:sp>
        <p:nvSpPr>
          <p:cNvPr id="7" name="矩形: 圆角 6">
            <a:extLst>
              <a:ext uri="{FF2B5EF4-FFF2-40B4-BE49-F238E27FC236}">
                <a16:creationId xmlns:a16="http://schemas.microsoft.com/office/drawing/2014/main" id="{AA303904-6D44-4B92-9491-3F7D1D08FF53}"/>
              </a:ext>
            </a:extLst>
          </p:cNvPr>
          <p:cNvSpPr/>
          <p:nvPr/>
        </p:nvSpPr>
        <p:spPr>
          <a:xfrm>
            <a:off x="1335974" y="3093522"/>
            <a:ext cx="902525" cy="20722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UIP</a:t>
            </a:r>
            <a:endParaRPr lang="zh-CN" altLang="en-US" dirty="0"/>
          </a:p>
        </p:txBody>
      </p:sp>
      <p:sp>
        <p:nvSpPr>
          <p:cNvPr id="8" name="左大括号 7">
            <a:extLst>
              <a:ext uri="{FF2B5EF4-FFF2-40B4-BE49-F238E27FC236}">
                <a16:creationId xmlns:a16="http://schemas.microsoft.com/office/drawing/2014/main" id="{8F3B5FA5-0D8B-4550-8930-71C0F0B0ACA8}"/>
              </a:ext>
            </a:extLst>
          </p:cNvPr>
          <p:cNvSpPr/>
          <p:nvPr/>
        </p:nvSpPr>
        <p:spPr>
          <a:xfrm>
            <a:off x="2238499" y="2288071"/>
            <a:ext cx="653142" cy="36831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3" name="组合 22">
            <a:extLst>
              <a:ext uri="{FF2B5EF4-FFF2-40B4-BE49-F238E27FC236}">
                <a16:creationId xmlns:a16="http://schemas.microsoft.com/office/drawing/2014/main" id="{40997B38-E2D7-4C6C-95B2-E1426D84D895}"/>
              </a:ext>
            </a:extLst>
          </p:cNvPr>
          <p:cNvGrpSpPr/>
          <p:nvPr/>
        </p:nvGrpSpPr>
        <p:grpSpPr>
          <a:xfrm>
            <a:off x="2891641" y="1884746"/>
            <a:ext cx="8087097" cy="1805572"/>
            <a:chOff x="2891641" y="1884746"/>
            <a:chExt cx="8087097" cy="1805572"/>
          </a:xfrm>
        </p:grpSpPr>
        <p:sp>
          <p:nvSpPr>
            <p:cNvPr id="9" name="矩形: 圆角 8">
              <a:extLst>
                <a:ext uri="{FF2B5EF4-FFF2-40B4-BE49-F238E27FC236}">
                  <a16:creationId xmlns:a16="http://schemas.microsoft.com/office/drawing/2014/main" id="{B661442D-3AED-46E9-B44E-FA38BEAB69E9}"/>
                </a:ext>
              </a:extLst>
            </p:cNvPr>
            <p:cNvSpPr/>
            <p:nvPr/>
          </p:nvSpPr>
          <p:spPr>
            <a:xfrm>
              <a:off x="2968831" y="1958530"/>
              <a:ext cx="1472540" cy="659081"/>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VES</a:t>
              </a:r>
              <a:endParaRPr lang="zh-CN" altLang="en-US" dirty="0"/>
            </a:p>
          </p:txBody>
        </p:sp>
        <p:sp>
          <p:nvSpPr>
            <p:cNvPr id="10" name="矩形: 圆角 9">
              <a:extLst>
                <a:ext uri="{FF2B5EF4-FFF2-40B4-BE49-F238E27FC236}">
                  <a16:creationId xmlns:a16="http://schemas.microsoft.com/office/drawing/2014/main" id="{E91EC60F-93B0-45E9-B753-E49918E90438}"/>
                </a:ext>
              </a:extLst>
            </p:cNvPr>
            <p:cNvSpPr/>
            <p:nvPr/>
          </p:nvSpPr>
          <p:spPr>
            <a:xfrm>
              <a:off x="2968831" y="2873179"/>
              <a:ext cx="1472540" cy="659081"/>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CLI</a:t>
              </a:r>
              <a:endParaRPr lang="zh-CN" altLang="en-US" dirty="0"/>
            </a:p>
          </p:txBody>
        </p:sp>
        <p:sp>
          <p:nvSpPr>
            <p:cNvPr id="14" name="文本框 13">
              <a:extLst>
                <a:ext uri="{FF2B5EF4-FFF2-40B4-BE49-F238E27FC236}">
                  <a16:creationId xmlns:a16="http://schemas.microsoft.com/office/drawing/2014/main" id="{32B776BD-0540-49BD-BE69-BD30F97B0B30}"/>
                </a:ext>
              </a:extLst>
            </p:cNvPr>
            <p:cNvSpPr txBox="1"/>
            <p:nvPr/>
          </p:nvSpPr>
          <p:spPr>
            <a:xfrm>
              <a:off x="4652099" y="2101666"/>
              <a:ext cx="5852679" cy="1200329"/>
            </a:xfrm>
            <a:prstGeom prst="rect">
              <a:avLst/>
            </a:prstGeom>
            <a:noFill/>
          </p:spPr>
          <p:txBody>
            <a:bodyPr wrap="square" rtlCol="0">
              <a:spAutoFit/>
            </a:bodyPr>
            <a:lstStyle/>
            <a:p>
              <a:r>
                <a:rPr lang="en-US" altLang="zh-CN" sz="2400" b="0" i="0" dirty="0">
                  <a:solidFill>
                    <a:srgbClr val="008080"/>
                  </a:solidFill>
                  <a:effectLst/>
                  <a:latin typeface="LinBiolinumT"/>
                </a:rPr>
                <a:t>VES </a:t>
              </a:r>
              <a:r>
                <a:rPr lang="en-US" altLang="zh-CN" sz="2400" b="0" i="0" dirty="0">
                  <a:solidFill>
                    <a:srgbClr val="000000"/>
                  </a:solidFill>
                  <a:effectLst/>
                  <a:latin typeface="LinLibertineT"/>
                </a:rPr>
                <a:t>and </a:t>
              </a:r>
              <a:r>
                <a:rPr lang="en-US" altLang="zh-CN" sz="2400" b="0" i="0" dirty="0">
                  <a:solidFill>
                    <a:srgbClr val="008080"/>
                  </a:solidFill>
                  <a:effectLst/>
                  <a:latin typeface="LinBiolinumT"/>
                </a:rPr>
                <a:t>CLI </a:t>
              </a:r>
              <a:r>
                <a:rPr lang="en-US" altLang="zh-CN" sz="2400" b="0" i="0" dirty="0">
                  <a:solidFill>
                    <a:srgbClr val="000000"/>
                  </a:solidFill>
                  <a:effectLst/>
                  <a:latin typeface="LinLibertineT"/>
                </a:rPr>
                <a:t>define the execution protocols implemented by </a:t>
              </a:r>
              <a:r>
                <a:rPr lang="en-US" altLang="zh-CN" sz="2400" b="0" i="0" dirty="0" err="1">
                  <a:solidFill>
                    <a:srgbClr val="000000"/>
                  </a:solidFill>
                  <a:effectLst/>
                  <a:latin typeface="LinBiolinumT"/>
                </a:rPr>
                <a:t>VESes</a:t>
              </a:r>
              <a:r>
                <a:rPr lang="en-US" altLang="zh-CN" sz="2400" b="0" i="0" dirty="0">
                  <a:solidFill>
                    <a:srgbClr val="000000"/>
                  </a:solidFill>
                  <a:effectLst/>
                  <a:latin typeface="LinBiolinumT"/>
                </a:rPr>
                <a:t> </a:t>
              </a:r>
              <a:r>
                <a:rPr lang="en-US" altLang="zh-CN" sz="2400" b="0" i="0" dirty="0">
                  <a:solidFill>
                    <a:srgbClr val="000000"/>
                  </a:solidFill>
                  <a:effectLst/>
                  <a:latin typeface="LinLibertineT"/>
                </a:rPr>
                <a:t>and </a:t>
              </a:r>
              <a:r>
                <a:rPr lang="en-US" altLang="zh-CN" sz="2400" b="0" i="0" dirty="0" err="1">
                  <a:solidFill>
                    <a:srgbClr val="000000"/>
                  </a:solidFill>
                  <a:effectLst/>
                  <a:latin typeface="LinBiolinumT"/>
                </a:rPr>
                <a:t>dApp</a:t>
              </a:r>
              <a:r>
                <a:rPr lang="en-US" altLang="zh-CN" sz="2400" b="0" i="0" dirty="0">
                  <a:solidFill>
                    <a:srgbClr val="000000"/>
                  </a:solidFill>
                  <a:effectLst/>
                  <a:latin typeface="LinBiolinumT"/>
                </a:rPr>
                <a:t> </a:t>
              </a:r>
              <a:r>
                <a:rPr lang="en-US" altLang="zh-CN" sz="2400" b="0" i="0" dirty="0">
                  <a:solidFill>
                    <a:srgbClr val="000000"/>
                  </a:solidFill>
                  <a:effectLst/>
                  <a:latin typeface="LinLibertineT"/>
                </a:rPr>
                <a:t>clients, respectively.</a:t>
              </a:r>
              <a:r>
                <a:rPr lang="en-US" altLang="zh-CN" sz="2400" dirty="0"/>
                <a:t> </a:t>
              </a:r>
              <a:endParaRPr lang="zh-CN" altLang="en-US" sz="2400" dirty="0"/>
            </a:p>
          </p:txBody>
        </p:sp>
        <p:sp>
          <p:nvSpPr>
            <p:cNvPr id="16" name="矩形 15">
              <a:extLst>
                <a:ext uri="{FF2B5EF4-FFF2-40B4-BE49-F238E27FC236}">
                  <a16:creationId xmlns:a16="http://schemas.microsoft.com/office/drawing/2014/main" id="{F9ABE6C2-2960-499D-9921-CD9B153FB4DB}"/>
                </a:ext>
              </a:extLst>
            </p:cNvPr>
            <p:cNvSpPr/>
            <p:nvPr/>
          </p:nvSpPr>
          <p:spPr>
            <a:xfrm>
              <a:off x="2891641" y="1884746"/>
              <a:ext cx="8087097" cy="1805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a:extLst>
              <a:ext uri="{FF2B5EF4-FFF2-40B4-BE49-F238E27FC236}">
                <a16:creationId xmlns:a16="http://schemas.microsoft.com/office/drawing/2014/main" id="{C62DC358-6D56-45E1-B5C9-CB5F16F30F41}"/>
              </a:ext>
            </a:extLst>
          </p:cNvPr>
          <p:cNvGrpSpPr/>
          <p:nvPr/>
        </p:nvGrpSpPr>
        <p:grpSpPr>
          <a:xfrm>
            <a:off x="2968831" y="4714752"/>
            <a:ext cx="7778278" cy="659081"/>
            <a:chOff x="2968831" y="4714752"/>
            <a:chExt cx="7778278" cy="659081"/>
          </a:xfrm>
        </p:grpSpPr>
        <p:sp>
          <p:nvSpPr>
            <p:cNvPr id="12" name="矩形: 圆角 11">
              <a:extLst>
                <a:ext uri="{FF2B5EF4-FFF2-40B4-BE49-F238E27FC236}">
                  <a16:creationId xmlns:a16="http://schemas.microsoft.com/office/drawing/2014/main" id="{AD22B61F-588B-4164-B48C-8E0E1E387740}"/>
                </a:ext>
              </a:extLst>
            </p:cNvPr>
            <p:cNvSpPr/>
            <p:nvPr/>
          </p:nvSpPr>
          <p:spPr>
            <a:xfrm>
              <a:off x="2968831" y="4714752"/>
              <a:ext cx="1472540" cy="65908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ISC</a:t>
              </a:r>
              <a:endParaRPr lang="zh-CN" altLang="en-US" dirty="0"/>
            </a:p>
          </p:txBody>
        </p:sp>
        <p:sp>
          <p:nvSpPr>
            <p:cNvPr id="18" name="文本框 17">
              <a:extLst>
                <a:ext uri="{FF2B5EF4-FFF2-40B4-BE49-F238E27FC236}">
                  <a16:creationId xmlns:a16="http://schemas.microsoft.com/office/drawing/2014/main" id="{455A7996-3D9B-4617-8356-47E8551BC14A}"/>
                </a:ext>
              </a:extLst>
            </p:cNvPr>
            <p:cNvSpPr txBox="1"/>
            <p:nvPr/>
          </p:nvSpPr>
          <p:spPr>
            <a:xfrm>
              <a:off x="4652099" y="4813459"/>
              <a:ext cx="6095010" cy="461665"/>
            </a:xfrm>
            <a:prstGeom prst="rect">
              <a:avLst/>
            </a:prstGeom>
            <a:noFill/>
          </p:spPr>
          <p:txBody>
            <a:bodyPr wrap="square">
              <a:spAutoFit/>
            </a:bodyPr>
            <a:lstStyle/>
            <a:p>
              <a:r>
                <a:rPr lang="en-US" altLang="zh-CN" sz="2400" b="0" i="0" dirty="0">
                  <a:solidFill>
                    <a:srgbClr val="000000"/>
                  </a:solidFill>
                  <a:effectLst/>
                  <a:latin typeface="LinLibertineT"/>
                </a:rPr>
                <a:t>Protocol for Insurance Smart Contract</a:t>
              </a:r>
              <a:r>
                <a:rPr lang="en-US" altLang="zh-CN" sz="2400" dirty="0">
                  <a:solidFill>
                    <a:srgbClr val="000000"/>
                  </a:solidFill>
                  <a:latin typeface="LinLibertineT"/>
                </a:rPr>
                <a:t>.</a:t>
              </a:r>
              <a:endParaRPr lang="zh-CN" altLang="en-US" dirty="0"/>
            </a:p>
          </p:txBody>
        </p:sp>
      </p:grpSp>
      <p:grpSp>
        <p:nvGrpSpPr>
          <p:cNvPr id="24" name="组合 23">
            <a:extLst>
              <a:ext uri="{FF2B5EF4-FFF2-40B4-BE49-F238E27FC236}">
                <a16:creationId xmlns:a16="http://schemas.microsoft.com/office/drawing/2014/main" id="{53248603-B62B-48DC-9744-D880652D1EB2}"/>
              </a:ext>
            </a:extLst>
          </p:cNvPr>
          <p:cNvGrpSpPr/>
          <p:nvPr/>
        </p:nvGrpSpPr>
        <p:grpSpPr>
          <a:xfrm>
            <a:off x="2968831" y="3800102"/>
            <a:ext cx="7778278" cy="659081"/>
            <a:chOff x="2968831" y="3800102"/>
            <a:chExt cx="7778278" cy="659081"/>
          </a:xfrm>
        </p:grpSpPr>
        <p:sp>
          <p:nvSpPr>
            <p:cNvPr id="11" name="矩形: 圆角 10">
              <a:extLst>
                <a:ext uri="{FF2B5EF4-FFF2-40B4-BE49-F238E27FC236}">
                  <a16:creationId xmlns:a16="http://schemas.microsoft.com/office/drawing/2014/main" id="{5BCCDC0D-623A-4C7D-930B-49503EEC3F73}"/>
                </a:ext>
              </a:extLst>
            </p:cNvPr>
            <p:cNvSpPr/>
            <p:nvPr/>
          </p:nvSpPr>
          <p:spPr>
            <a:xfrm>
              <a:off x="2968831" y="3800102"/>
              <a:ext cx="1472540" cy="65908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NSB</a:t>
              </a:r>
              <a:endParaRPr lang="zh-CN" altLang="en-US" dirty="0"/>
            </a:p>
          </p:txBody>
        </p:sp>
        <p:sp>
          <p:nvSpPr>
            <p:cNvPr id="21" name="文本框 20">
              <a:extLst>
                <a:ext uri="{FF2B5EF4-FFF2-40B4-BE49-F238E27FC236}">
                  <a16:creationId xmlns:a16="http://schemas.microsoft.com/office/drawing/2014/main" id="{6DF8642E-B4DC-4BB0-AFE4-3127EE1C4360}"/>
                </a:ext>
              </a:extLst>
            </p:cNvPr>
            <p:cNvSpPr txBox="1"/>
            <p:nvPr/>
          </p:nvSpPr>
          <p:spPr>
            <a:xfrm>
              <a:off x="4652099" y="3918527"/>
              <a:ext cx="6095010" cy="461665"/>
            </a:xfrm>
            <a:prstGeom prst="rect">
              <a:avLst/>
            </a:prstGeom>
            <a:noFill/>
          </p:spPr>
          <p:txBody>
            <a:bodyPr wrap="square">
              <a:spAutoFit/>
            </a:bodyPr>
            <a:lstStyle/>
            <a:p>
              <a:r>
                <a:rPr lang="en-US" altLang="zh-CN" sz="2400" b="0" i="0" dirty="0">
                  <a:solidFill>
                    <a:srgbClr val="000000"/>
                  </a:solidFill>
                  <a:effectLst/>
                  <a:latin typeface="LinLibertineT"/>
                </a:rPr>
                <a:t>Protocol for Network Status Blockchain.</a:t>
              </a:r>
              <a:r>
                <a:rPr lang="en-US" altLang="zh-CN" sz="2400" dirty="0"/>
                <a:t> </a:t>
              </a:r>
              <a:endParaRPr lang="zh-CN" altLang="en-US" sz="2400" dirty="0"/>
            </a:p>
          </p:txBody>
        </p:sp>
      </p:grpSp>
      <p:grpSp>
        <p:nvGrpSpPr>
          <p:cNvPr id="26" name="组合 25">
            <a:extLst>
              <a:ext uri="{FF2B5EF4-FFF2-40B4-BE49-F238E27FC236}">
                <a16:creationId xmlns:a16="http://schemas.microsoft.com/office/drawing/2014/main" id="{B3E3E389-36CD-4894-9CEB-92B4CBC34F87}"/>
              </a:ext>
            </a:extLst>
          </p:cNvPr>
          <p:cNvGrpSpPr/>
          <p:nvPr/>
        </p:nvGrpSpPr>
        <p:grpSpPr>
          <a:xfrm>
            <a:off x="2968831" y="5641675"/>
            <a:ext cx="7778278" cy="659081"/>
            <a:chOff x="2968831" y="5641675"/>
            <a:chExt cx="7778278" cy="659081"/>
          </a:xfrm>
        </p:grpSpPr>
        <p:sp>
          <p:nvSpPr>
            <p:cNvPr id="13" name="矩形: 圆角 12">
              <a:extLst>
                <a:ext uri="{FF2B5EF4-FFF2-40B4-BE49-F238E27FC236}">
                  <a16:creationId xmlns:a16="http://schemas.microsoft.com/office/drawing/2014/main" id="{922F86EA-8AA2-4B0F-9031-08084C643419}"/>
                </a:ext>
              </a:extLst>
            </p:cNvPr>
            <p:cNvSpPr/>
            <p:nvPr/>
          </p:nvSpPr>
          <p:spPr>
            <a:xfrm>
              <a:off x="2968831" y="5641675"/>
              <a:ext cx="1472540" cy="65908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BC</a:t>
              </a:r>
              <a:endParaRPr lang="zh-CN" altLang="en-US" dirty="0"/>
            </a:p>
          </p:txBody>
        </p:sp>
        <p:sp>
          <p:nvSpPr>
            <p:cNvPr id="22" name="文本框 21">
              <a:extLst>
                <a:ext uri="{FF2B5EF4-FFF2-40B4-BE49-F238E27FC236}">
                  <a16:creationId xmlns:a16="http://schemas.microsoft.com/office/drawing/2014/main" id="{2C24F1E3-E204-4CA7-916A-FE0706F57C61}"/>
                </a:ext>
              </a:extLst>
            </p:cNvPr>
            <p:cNvSpPr txBox="1"/>
            <p:nvPr/>
          </p:nvSpPr>
          <p:spPr>
            <a:xfrm>
              <a:off x="4652099" y="5740382"/>
              <a:ext cx="6095010" cy="461665"/>
            </a:xfrm>
            <a:prstGeom prst="rect">
              <a:avLst/>
            </a:prstGeom>
            <a:noFill/>
          </p:spPr>
          <p:txBody>
            <a:bodyPr wrap="square">
              <a:spAutoFit/>
            </a:bodyPr>
            <a:lstStyle/>
            <a:p>
              <a:r>
                <a:rPr lang="en-US" altLang="zh-CN" sz="2400" b="0" i="0" dirty="0">
                  <a:solidFill>
                    <a:srgbClr val="000000"/>
                  </a:solidFill>
                  <a:effectLst/>
                  <a:latin typeface="LinLibertineT"/>
                </a:rPr>
                <a:t>Protocol of the underlying Blockchain</a:t>
              </a:r>
              <a:endParaRPr lang="zh-CN" altLang="en-US" dirty="0"/>
            </a:p>
          </p:txBody>
        </p:sp>
      </p:grpSp>
    </p:spTree>
    <p:extLst>
      <p:ext uri="{BB962C8B-B14F-4D97-AF65-F5344CB8AC3E}">
        <p14:creationId xmlns:p14="http://schemas.microsoft.com/office/powerpoint/2010/main" val="169417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36E884-84C5-44C9-945C-A9D8B8DB5781}"/>
              </a:ext>
            </a:extLst>
          </p:cNvPr>
          <p:cNvSpPr>
            <a:spLocks noGrp="1"/>
          </p:cNvSpPr>
          <p:nvPr>
            <p:ph type="title"/>
          </p:nvPr>
        </p:nvSpPr>
        <p:spPr/>
        <p:txBody>
          <a:bodyPr/>
          <a:lstStyle/>
          <a:p>
            <a:r>
              <a:rPr lang="en-US" altLang="zh-CN" sz="4400" b="1" i="0" dirty="0">
                <a:solidFill>
                  <a:srgbClr val="000000"/>
                </a:solidFill>
                <a:effectLst/>
                <a:latin typeface="LinBiolinumTB"/>
              </a:rPr>
              <a:t>/UIP </a:t>
            </a:r>
            <a:r>
              <a:rPr lang="en-US" altLang="zh-CN" sz="4400" b="1" i="0" dirty="0">
                <a:solidFill>
                  <a:srgbClr val="000000"/>
                </a:solidFill>
                <a:effectLst/>
                <a:latin typeface="LinLibertineTB"/>
              </a:rPr>
              <a:t>DESIGN DETAIL</a:t>
            </a:r>
            <a:r>
              <a:rPr lang="en-US" altLang="zh-CN" sz="4400" dirty="0"/>
              <a:t> </a:t>
            </a:r>
            <a:endParaRPr lang="zh-CN" altLang="en-US" dirty="0"/>
          </a:p>
        </p:txBody>
      </p:sp>
      <p:sp>
        <p:nvSpPr>
          <p:cNvPr id="5" name="文本框 4">
            <a:extLst>
              <a:ext uri="{FF2B5EF4-FFF2-40B4-BE49-F238E27FC236}">
                <a16:creationId xmlns:a16="http://schemas.microsoft.com/office/drawing/2014/main" id="{A6C38F1D-58FC-476D-B4BA-CF2422B8AE90}"/>
              </a:ext>
            </a:extLst>
          </p:cNvPr>
          <p:cNvSpPr txBox="1"/>
          <p:nvPr/>
        </p:nvSpPr>
        <p:spPr>
          <a:xfrm>
            <a:off x="838200" y="1810609"/>
            <a:ext cx="7503826" cy="2677656"/>
          </a:xfrm>
          <a:prstGeom prst="rect">
            <a:avLst/>
          </a:prstGeom>
          <a:noFill/>
        </p:spPr>
        <p:txBody>
          <a:bodyPr wrap="square">
            <a:spAutoFit/>
          </a:bodyPr>
          <a:lstStyle/>
          <a:p>
            <a:r>
              <a:rPr lang="en-US" altLang="zh-CN" sz="2400" b="0" i="0" dirty="0">
                <a:solidFill>
                  <a:srgbClr val="000000"/>
                </a:solidFill>
                <a:effectLst/>
                <a:latin typeface="LinLibertineT"/>
              </a:rPr>
              <a:t>Overall, </a:t>
            </a:r>
            <a:r>
              <a:rPr lang="en-US" altLang="zh-CN" sz="2400" b="0" i="0" dirty="0">
                <a:solidFill>
                  <a:srgbClr val="0070C0"/>
                </a:solidFill>
                <a:effectLst/>
                <a:latin typeface="LinBiolinumT"/>
              </a:rPr>
              <a:t>UIP</a:t>
            </a:r>
            <a:r>
              <a:rPr lang="en-US" altLang="zh-CN" sz="2400" b="0" i="0" dirty="0">
                <a:solidFill>
                  <a:srgbClr val="008080"/>
                </a:solidFill>
                <a:effectLst/>
                <a:latin typeface="LinBiolinumT"/>
              </a:rPr>
              <a:t> </a:t>
            </a:r>
            <a:r>
              <a:rPr lang="en-US" altLang="zh-CN" sz="2400" b="0" i="0" dirty="0">
                <a:solidFill>
                  <a:srgbClr val="000000"/>
                </a:solidFill>
                <a:effectLst/>
                <a:latin typeface="LinLibertineT"/>
              </a:rPr>
              <a:t>has two phases:</a:t>
            </a:r>
          </a:p>
          <a:p>
            <a:endParaRPr lang="en-US" altLang="zh-CN" sz="2400" dirty="0">
              <a:solidFill>
                <a:srgbClr val="000000"/>
              </a:solidFill>
              <a:latin typeface="LinLibertineT"/>
            </a:endParaRPr>
          </a:p>
          <a:p>
            <a:pPr marL="457200" indent="-457200">
              <a:buAutoNum type="arabicPeriod"/>
            </a:pPr>
            <a:r>
              <a:rPr lang="en-US" altLang="zh-CN" sz="2400" dirty="0">
                <a:solidFill>
                  <a:srgbClr val="000000"/>
                </a:solidFill>
                <a:latin typeface="LinLibertineT"/>
              </a:rPr>
              <a:t>T</a:t>
            </a:r>
            <a:r>
              <a:rPr lang="en-US" altLang="zh-CN" sz="2400" b="0" i="0" dirty="0">
                <a:solidFill>
                  <a:srgbClr val="000000"/>
                </a:solidFill>
                <a:effectLst/>
                <a:latin typeface="LinLibertineT"/>
              </a:rPr>
              <a:t>he </a:t>
            </a:r>
            <a:r>
              <a:rPr lang="en-US" altLang="zh-CN" sz="2400" b="1" i="0" dirty="0">
                <a:solidFill>
                  <a:srgbClr val="000000"/>
                </a:solidFill>
                <a:effectLst/>
                <a:latin typeface="LinLibertineT"/>
              </a:rPr>
              <a:t>execution phase</a:t>
            </a:r>
            <a:r>
              <a:rPr lang="en-US" altLang="zh-CN" sz="2400" b="0" i="0" dirty="0">
                <a:solidFill>
                  <a:srgbClr val="000000"/>
                </a:solidFill>
                <a:effectLst/>
                <a:latin typeface="LinLibertineT"/>
              </a:rPr>
              <a:t> where the transactions specified in the </a:t>
            </a:r>
            <a:r>
              <a:rPr lang="en-US" altLang="zh-CN" sz="2400" b="0" i="0" dirty="0">
                <a:solidFill>
                  <a:srgbClr val="000000"/>
                </a:solidFill>
                <a:effectLst/>
                <a:latin typeface="LinBiolinumT"/>
              </a:rPr>
              <a:t>HSL </a:t>
            </a:r>
            <a:r>
              <a:rPr lang="en-US" altLang="zh-CN" sz="2400" b="0" i="0" dirty="0">
                <a:solidFill>
                  <a:srgbClr val="000000"/>
                </a:solidFill>
                <a:effectLst/>
                <a:latin typeface="LinLibertineT"/>
              </a:rPr>
              <a:t>executables are posted on blockchains</a:t>
            </a:r>
            <a:r>
              <a:rPr lang="en-US" altLang="zh-CN" sz="2400" dirty="0"/>
              <a:t> </a:t>
            </a:r>
            <a:br>
              <a:rPr lang="en-US" altLang="zh-CN" sz="2400" dirty="0"/>
            </a:br>
            <a:endParaRPr lang="en-US" altLang="zh-CN" sz="2400" dirty="0"/>
          </a:p>
          <a:p>
            <a:pPr marL="457200" indent="-457200">
              <a:buAutoNum type="arabicPeriod"/>
            </a:pPr>
            <a:r>
              <a:rPr lang="en-US" altLang="zh-CN" sz="2400" dirty="0">
                <a:solidFill>
                  <a:srgbClr val="000000"/>
                </a:solidFill>
                <a:latin typeface="LinLibertineT"/>
              </a:rPr>
              <a:t>T</a:t>
            </a:r>
            <a:r>
              <a:rPr lang="en-US" altLang="zh-CN" sz="2400" b="0" i="0" dirty="0">
                <a:solidFill>
                  <a:srgbClr val="000000"/>
                </a:solidFill>
                <a:effectLst/>
                <a:latin typeface="LinLibertineT"/>
              </a:rPr>
              <a:t>he </a:t>
            </a:r>
            <a:r>
              <a:rPr lang="en-US" altLang="zh-CN" sz="2400" b="1" i="0" dirty="0">
                <a:solidFill>
                  <a:srgbClr val="000000"/>
                </a:solidFill>
                <a:effectLst/>
                <a:latin typeface="LinLibertineT"/>
              </a:rPr>
              <a:t>insurance claim phase</a:t>
            </a:r>
            <a:r>
              <a:rPr lang="en-US" altLang="zh-CN" sz="2400" b="0" i="0" dirty="0">
                <a:solidFill>
                  <a:srgbClr val="000000"/>
                </a:solidFill>
                <a:effectLst/>
                <a:latin typeface="LinLibertineT"/>
              </a:rPr>
              <a:t> where the execution correctness or violation is arbitrated</a:t>
            </a:r>
            <a:r>
              <a:rPr lang="en-US" altLang="zh-CN" sz="2400" dirty="0"/>
              <a:t> </a:t>
            </a:r>
            <a:endParaRPr lang="zh-CN" altLang="en-US" sz="2400" dirty="0"/>
          </a:p>
        </p:txBody>
      </p:sp>
      <p:sp>
        <p:nvSpPr>
          <p:cNvPr id="6" name="文本框 5">
            <a:extLst>
              <a:ext uri="{FF2B5EF4-FFF2-40B4-BE49-F238E27FC236}">
                <a16:creationId xmlns:a16="http://schemas.microsoft.com/office/drawing/2014/main" id="{1BBF2328-E4D7-4F01-AC69-EE2F3D2596D4}"/>
              </a:ext>
            </a:extLst>
          </p:cNvPr>
          <p:cNvSpPr txBox="1"/>
          <p:nvPr/>
        </p:nvSpPr>
        <p:spPr>
          <a:xfrm>
            <a:off x="5640049" y="2971800"/>
            <a:ext cx="914400" cy="914400"/>
          </a:xfrm>
          <a:prstGeom prst="rect">
            <a:avLst/>
          </a:prstGeom>
          <a:noFill/>
        </p:spPr>
        <p:txBody>
          <a:bodyPr wrap="square" rtlCol="0">
            <a:spAutoFit/>
          </a:bodyPr>
          <a:lstStyle/>
          <a:p>
            <a:endParaRPr lang="zh-CN" altLang="en-US" dirty="0"/>
          </a:p>
        </p:txBody>
      </p:sp>
      <p:sp>
        <p:nvSpPr>
          <p:cNvPr id="7" name="对话气泡: 椭圆形 6">
            <a:extLst>
              <a:ext uri="{FF2B5EF4-FFF2-40B4-BE49-F238E27FC236}">
                <a16:creationId xmlns:a16="http://schemas.microsoft.com/office/drawing/2014/main" id="{5A4C4C4A-910F-48BF-A653-FB67683F42C8}"/>
              </a:ext>
            </a:extLst>
          </p:cNvPr>
          <p:cNvSpPr/>
          <p:nvPr/>
        </p:nvSpPr>
        <p:spPr>
          <a:xfrm>
            <a:off x="6340839" y="488470"/>
            <a:ext cx="5299023" cy="1716374"/>
          </a:xfrm>
          <a:prstGeom prst="wedgeEllipseCallout">
            <a:avLst>
              <a:gd name="adj1" fmla="val -100463"/>
              <a:gd name="adj2" fmla="val 756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LinBiolinumT"/>
              </a:rPr>
              <a:t>Five States: {</a:t>
            </a:r>
            <a:r>
              <a:rPr lang="en-US" altLang="zh-CN" sz="2400" b="0" i="0" dirty="0">
                <a:solidFill>
                  <a:schemeClr val="bg1"/>
                </a:solidFill>
                <a:effectLst/>
                <a:latin typeface="LinBiolinumT"/>
              </a:rPr>
              <a:t>unknown, </a:t>
            </a:r>
            <a:r>
              <a:rPr lang="en-US" altLang="zh-CN" sz="2400" b="0" i="0" dirty="0" err="1">
                <a:solidFill>
                  <a:schemeClr val="bg1"/>
                </a:solidFill>
                <a:effectLst/>
                <a:latin typeface="LinBiolinumT"/>
              </a:rPr>
              <a:t>init</a:t>
            </a:r>
            <a:r>
              <a:rPr lang="en-US" altLang="zh-CN" sz="2400" b="0" i="0" dirty="0">
                <a:solidFill>
                  <a:schemeClr val="bg1"/>
                </a:solidFill>
                <a:effectLst/>
                <a:latin typeface="LinBiolinumT"/>
              </a:rPr>
              <a:t>, </a:t>
            </a:r>
            <a:r>
              <a:rPr lang="en-US" altLang="zh-CN" sz="2400" b="0" i="0" dirty="0" err="1">
                <a:solidFill>
                  <a:schemeClr val="bg1"/>
                </a:solidFill>
                <a:effectLst/>
                <a:latin typeface="LinBiolinumT"/>
              </a:rPr>
              <a:t>inited</a:t>
            </a:r>
            <a:r>
              <a:rPr lang="en-US" altLang="zh-CN" sz="2400" b="0" i="0" dirty="0">
                <a:solidFill>
                  <a:schemeClr val="bg1"/>
                </a:solidFill>
                <a:effectLst/>
                <a:latin typeface="LinBiolinumT"/>
              </a:rPr>
              <a:t>, open, opened, closed</a:t>
            </a:r>
            <a:r>
              <a:rPr lang="en-US" altLang="zh-CN" sz="2400" dirty="0">
                <a:latin typeface="LinBiolinumT"/>
              </a:rPr>
              <a:t>}</a:t>
            </a:r>
            <a:endParaRPr lang="zh-CN" altLang="en-US" sz="2400" dirty="0">
              <a:latin typeface="LinBiolinumT"/>
            </a:endParaRPr>
          </a:p>
        </p:txBody>
      </p:sp>
    </p:spTree>
    <p:extLst>
      <p:ext uri="{BB962C8B-B14F-4D97-AF65-F5344CB8AC3E}">
        <p14:creationId xmlns:p14="http://schemas.microsoft.com/office/powerpoint/2010/main" val="1229259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84E728-0890-4F7C-B216-4A3BCDC3A18E}"/>
              </a:ext>
            </a:extLst>
          </p:cNvPr>
          <p:cNvSpPr>
            <a:spLocks noGrp="1"/>
          </p:cNvSpPr>
          <p:nvPr>
            <p:ph type="title"/>
          </p:nvPr>
        </p:nvSpPr>
        <p:spPr/>
        <p:txBody>
          <a:bodyPr/>
          <a:lstStyle/>
          <a:p>
            <a:r>
              <a:rPr lang="en-US" altLang="zh-CN" sz="4400" b="1" i="0" dirty="0">
                <a:solidFill>
                  <a:srgbClr val="000000"/>
                </a:solidFill>
                <a:effectLst/>
                <a:latin typeface="LinBiolinumTB"/>
              </a:rPr>
              <a:t>/UIP </a:t>
            </a:r>
            <a:r>
              <a:rPr lang="en-US" altLang="zh-CN" sz="4400" b="1" i="0" dirty="0">
                <a:solidFill>
                  <a:srgbClr val="000000"/>
                </a:solidFill>
                <a:effectLst/>
                <a:latin typeface="LinLibertineTB"/>
              </a:rPr>
              <a:t>DESIGN DETAIL</a:t>
            </a:r>
            <a:r>
              <a:rPr lang="en-US" altLang="zh-CN" sz="4400" dirty="0"/>
              <a:t> </a:t>
            </a:r>
            <a:endParaRPr lang="zh-CN" altLang="en-US" dirty="0"/>
          </a:p>
        </p:txBody>
      </p:sp>
      <p:pic>
        <p:nvPicPr>
          <p:cNvPr id="5" name="图片 4">
            <a:extLst>
              <a:ext uri="{FF2B5EF4-FFF2-40B4-BE49-F238E27FC236}">
                <a16:creationId xmlns:a16="http://schemas.microsoft.com/office/drawing/2014/main" id="{1906009C-E434-442B-88AA-F40ED7EC3633}"/>
              </a:ext>
            </a:extLst>
          </p:cNvPr>
          <p:cNvPicPr>
            <a:picLocks noChangeAspect="1"/>
          </p:cNvPicPr>
          <p:nvPr/>
        </p:nvPicPr>
        <p:blipFill>
          <a:blip r:embed="rId3"/>
          <a:stretch>
            <a:fillRect/>
          </a:stretch>
        </p:blipFill>
        <p:spPr>
          <a:xfrm>
            <a:off x="1982920" y="2764643"/>
            <a:ext cx="7710135" cy="2993145"/>
          </a:xfrm>
          <a:prstGeom prst="rect">
            <a:avLst/>
          </a:prstGeom>
        </p:spPr>
      </p:pic>
      <p:sp>
        <p:nvSpPr>
          <p:cNvPr id="7" name="文本框 6">
            <a:extLst>
              <a:ext uri="{FF2B5EF4-FFF2-40B4-BE49-F238E27FC236}">
                <a16:creationId xmlns:a16="http://schemas.microsoft.com/office/drawing/2014/main" id="{AA9D35A1-F4E2-4484-9C38-39C1855D5CCD}"/>
              </a:ext>
            </a:extLst>
          </p:cNvPr>
          <p:cNvSpPr txBox="1"/>
          <p:nvPr/>
        </p:nvSpPr>
        <p:spPr>
          <a:xfrm>
            <a:off x="4260952" y="5961012"/>
            <a:ext cx="3154069" cy="369332"/>
          </a:xfrm>
          <a:prstGeom prst="rect">
            <a:avLst/>
          </a:prstGeom>
          <a:noFill/>
        </p:spPr>
        <p:txBody>
          <a:bodyPr wrap="none" rtlCol="0">
            <a:spAutoFit/>
          </a:bodyPr>
          <a:lstStyle/>
          <a:p>
            <a:r>
              <a:rPr lang="en-US" altLang="zh-CN" sz="1800" b="1" i="0" dirty="0">
                <a:solidFill>
                  <a:srgbClr val="000000"/>
                </a:solidFill>
                <a:effectLst/>
                <a:latin typeface="LinLibertineTB"/>
              </a:rPr>
              <a:t>The architecture of </a:t>
            </a:r>
            <a:r>
              <a:rPr lang="en-US" altLang="zh-CN" sz="1800" b="1" i="0" dirty="0">
                <a:solidFill>
                  <a:srgbClr val="000000"/>
                </a:solidFill>
                <a:effectLst/>
                <a:latin typeface="LinBiolinumTB"/>
              </a:rPr>
              <a:t>NSB </a:t>
            </a:r>
            <a:r>
              <a:rPr lang="en-US" altLang="zh-CN" sz="1800" b="1" i="0" dirty="0">
                <a:solidFill>
                  <a:srgbClr val="000000"/>
                </a:solidFill>
                <a:effectLst/>
                <a:latin typeface="LinLibertineTB"/>
              </a:rPr>
              <a:t>blocks</a:t>
            </a:r>
            <a:endParaRPr lang="zh-CN" altLang="en-US" dirty="0"/>
          </a:p>
        </p:txBody>
      </p:sp>
      <p:sp>
        <p:nvSpPr>
          <p:cNvPr id="9" name="文本框 8">
            <a:extLst>
              <a:ext uri="{FF2B5EF4-FFF2-40B4-BE49-F238E27FC236}">
                <a16:creationId xmlns:a16="http://schemas.microsoft.com/office/drawing/2014/main" id="{D6F70D16-1A85-4962-B24B-C715A4B5255C}"/>
              </a:ext>
            </a:extLst>
          </p:cNvPr>
          <p:cNvSpPr txBox="1"/>
          <p:nvPr/>
        </p:nvSpPr>
        <p:spPr>
          <a:xfrm>
            <a:off x="838200" y="1545756"/>
            <a:ext cx="8658693" cy="830997"/>
          </a:xfrm>
          <a:prstGeom prst="rect">
            <a:avLst/>
          </a:prstGeom>
          <a:noFill/>
        </p:spPr>
        <p:txBody>
          <a:bodyPr wrap="square">
            <a:spAutoFit/>
          </a:bodyPr>
          <a:lstStyle/>
          <a:p>
            <a:r>
              <a:rPr lang="en-US" altLang="zh-CN" sz="2400" b="0" i="0" dirty="0">
                <a:solidFill>
                  <a:srgbClr val="0070C0"/>
                </a:solidFill>
                <a:effectLst/>
                <a:latin typeface="LinBiolinumT"/>
              </a:rPr>
              <a:t>UIP</a:t>
            </a:r>
            <a:r>
              <a:rPr lang="en-US" altLang="zh-CN" sz="2400" b="0" i="0" dirty="0">
                <a:solidFill>
                  <a:srgbClr val="008080"/>
                </a:solidFill>
                <a:effectLst/>
                <a:latin typeface="LinBiolinumT"/>
              </a:rPr>
              <a:t> </a:t>
            </a:r>
            <a:r>
              <a:rPr lang="en-US" altLang="zh-CN" sz="2400" b="0" i="0" dirty="0">
                <a:solidFill>
                  <a:srgbClr val="000000"/>
                </a:solidFill>
                <a:effectLst/>
                <a:latin typeface="LinLibertineT"/>
              </a:rPr>
              <a:t>proposes Proof of Actions (</a:t>
            </a:r>
            <a:r>
              <a:rPr lang="en-US" altLang="zh-CN" sz="2400" b="0" i="0" dirty="0" err="1">
                <a:solidFill>
                  <a:srgbClr val="000000"/>
                </a:solidFill>
                <a:effectLst/>
                <a:latin typeface="LinLibertineT"/>
              </a:rPr>
              <a:t>PoAs</a:t>
            </a:r>
            <a:r>
              <a:rPr lang="en-US" altLang="zh-CN" sz="2400" b="0" i="0" dirty="0">
                <a:solidFill>
                  <a:srgbClr val="000000"/>
                </a:solidFill>
                <a:effectLst/>
                <a:latin typeface="LinLibertineT"/>
              </a:rPr>
              <a:t>), allowing </a:t>
            </a:r>
            <a:r>
              <a:rPr lang="en-US" altLang="zh-CN" sz="2400" b="0" i="0" dirty="0">
                <a:solidFill>
                  <a:srgbClr val="008080"/>
                </a:solidFill>
                <a:effectLst/>
                <a:latin typeface="LinBiolinumT"/>
              </a:rPr>
              <a:t>VES </a:t>
            </a:r>
            <a:r>
              <a:rPr lang="en-US" altLang="zh-CN" sz="2400" b="0" i="0" dirty="0">
                <a:solidFill>
                  <a:srgbClr val="000000"/>
                </a:solidFill>
                <a:effectLst/>
                <a:latin typeface="LinLibertineT"/>
              </a:rPr>
              <a:t>and </a:t>
            </a:r>
            <a:r>
              <a:rPr lang="en-US" altLang="zh-CN" sz="2400" b="0" i="0" dirty="0">
                <a:solidFill>
                  <a:srgbClr val="008080"/>
                </a:solidFill>
                <a:effectLst/>
                <a:latin typeface="LinBiolinumT"/>
              </a:rPr>
              <a:t>CLI </a:t>
            </a:r>
            <a:r>
              <a:rPr lang="en-US" altLang="zh-CN" sz="2400" b="0" i="0" dirty="0">
                <a:solidFill>
                  <a:srgbClr val="000000"/>
                </a:solidFill>
                <a:effectLst/>
                <a:latin typeface="LinLibertineT"/>
              </a:rPr>
              <a:t>to stake their execution steps on </a:t>
            </a:r>
            <a:r>
              <a:rPr lang="en-US" altLang="zh-CN" sz="2400" b="0" i="0" dirty="0">
                <a:solidFill>
                  <a:srgbClr val="000000"/>
                </a:solidFill>
                <a:effectLst/>
                <a:latin typeface="LinBiolinumT"/>
              </a:rPr>
              <a:t>NSB</a:t>
            </a:r>
            <a:r>
              <a:rPr lang="en-US" altLang="zh-CN" sz="2400" b="0" i="0" dirty="0">
                <a:solidFill>
                  <a:srgbClr val="000000"/>
                </a:solidFill>
                <a:effectLst/>
                <a:latin typeface="LinLibertineT"/>
              </a:rPr>
              <a:t>. </a:t>
            </a:r>
            <a:endParaRPr lang="zh-CN" altLang="en-US" sz="2400" dirty="0"/>
          </a:p>
        </p:txBody>
      </p:sp>
    </p:spTree>
    <p:extLst>
      <p:ext uri="{BB962C8B-B14F-4D97-AF65-F5344CB8AC3E}">
        <p14:creationId xmlns:p14="http://schemas.microsoft.com/office/powerpoint/2010/main" val="3329134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80DA6-35DA-4FDF-A22E-EB5B29933540}"/>
              </a:ext>
            </a:extLst>
          </p:cNvPr>
          <p:cNvSpPr>
            <a:spLocks noGrp="1"/>
          </p:cNvSpPr>
          <p:nvPr>
            <p:ph type="title"/>
          </p:nvPr>
        </p:nvSpPr>
        <p:spPr/>
        <p:txBody>
          <a:bodyPr/>
          <a:lstStyle/>
          <a:p>
            <a:r>
              <a:rPr lang="en-US" altLang="zh-CN" sz="4400" b="1" i="0" dirty="0">
                <a:solidFill>
                  <a:srgbClr val="000000"/>
                </a:solidFill>
                <a:effectLst/>
                <a:latin typeface="LinBiolinumTB"/>
              </a:rPr>
              <a:t>/UIP </a:t>
            </a:r>
            <a:r>
              <a:rPr lang="en-US" altLang="zh-CN" sz="4400" b="1" i="0" dirty="0">
                <a:solidFill>
                  <a:srgbClr val="000000"/>
                </a:solidFill>
                <a:effectLst/>
                <a:latin typeface="LinLibertineTB"/>
              </a:rPr>
              <a:t>DESIGN DETAIL</a:t>
            </a:r>
            <a:r>
              <a:rPr lang="en-US" altLang="zh-CN" b="1" i="0" dirty="0">
                <a:solidFill>
                  <a:srgbClr val="000000"/>
                </a:solidFill>
                <a:effectLst/>
                <a:latin typeface="LinLibertineTB"/>
              </a:rPr>
              <a:t>/VES</a:t>
            </a:r>
            <a:endParaRPr lang="zh-CN" altLang="en-US" dirty="0"/>
          </a:p>
        </p:txBody>
      </p:sp>
      <p:pic>
        <p:nvPicPr>
          <p:cNvPr id="7" name="图形 6" descr="计算机">
            <a:extLst>
              <a:ext uri="{FF2B5EF4-FFF2-40B4-BE49-F238E27FC236}">
                <a16:creationId xmlns:a16="http://schemas.microsoft.com/office/drawing/2014/main" id="{1DF0E2D0-13E0-4A90-BED6-B77FC06C6A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1439883"/>
            <a:ext cx="914400" cy="914400"/>
          </a:xfrm>
          <a:prstGeom prst="rect">
            <a:avLst/>
          </a:prstGeom>
        </p:spPr>
      </p:pic>
      <p:sp>
        <p:nvSpPr>
          <p:cNvPr id="9" name="文本框 8">
            <a:extLst>
              <a:ext uri="{FF2B5EF4-FFF2-40B4-BE49-F238E27FC236}">
                <a16:creationId xmlns:a16="http://schemas.microsoft.com/office/drawing/2014/main" id="{2EA3D42A-8786-4DA1-8ED0-E0A9003D7596}"/>
              </a:ext>
            </a:extLst>
          </p:cNvPr>
          <p:cNvSpPr txBox="1"/>
          <p:nvPr/>
        </p:nvSpPr>
        <p:spPr>
          <a:xfrm>
            <a:off x="838200" y="2396114"/>
            <a:ext cx="2950029" cy="369332"/>
          </a:xfrm>
          <a:prstGeom prst="rect">
            <a:avLst/>
          </a:prstGeom>
          <a:noFill/>
        </p:spPr>
        <p:txBody>
          <a:bodyPr wrap="square" rtlCol="0">
            <a:spAutoFit/>
          </a:bodyPr>
          <a:lstStyle/>
          <a:p>
            <a:r>
              <a:rPr lang="en-US" altLang="zh-CN" sz="1800" b="1" i="0" strike="sngStrike" dirty="0">
                <a:solidFill>
                  <a:srgbClr val="000000"/>
                </a:solidFill>
                <a:effectLst/>
                <a:latin typeface="LinBiolinumTB"/>
              </a:rPr>
              <a:t>Daemon</a:t>
            </a:r>
            <a:r>
              <a:rPr lang="en-US" altLang="zh-CN" strike="sngStrike" dirty="0"/>
              <a:t> </a:t>
            </a:r>
            <a:r>
              <a:rPr lang="en-US" altLang="zh-CN" sz="1800" b="0" i="0" strike="sngStrike" dirty="0" err="1">
                <a:solidFill>
                  <a:schemeClr val="accent6"/>
                </a:solidFill>
                <a:effectLst/>
                <a:latin typeface="LinBiolinumT"/>
              </a:rPr>
              <a:t>PreCompiliation</a:t>
            </a:r>
            <a:r>
              <a:rPr lang="en-US" altLang="zh-CN" strike="sngStrike" dirty="0"/>
              <a:t>()</a:t>
            </a:r>
            <a:endParaRPr lang="zh-CN" altLang="en-US" strike="sngStrike" dirty="0"/>
          </a:p>
        </p:txBody>
      </p:sp>
      <p:sp>
        <p:nvSpPr>
          <p:cNvPr id="11" name="对话气泡: 椭圆形 10">
            <a:extLst>
              <a:ext uri="{FF2B5EF4-FFF2-40B4-BE49-F238E27FC236}">
                <a16:creationId xmlns:a16="http://schemas.microsoft.com/office/drawing/2014/main" id="{EC218310-0B57-48E4-B487-C37DB872415C}"/>
              </a:ext>
            </a:extLst>
          </p:cNvPr>
          <p:cNvSpPr/>
          <p:nvPr/>
        </p:nvSpPr>
        <p:spPr>
          <a:xfrm>
            <a:off x="2761014" y="1395351"/>
            <a:ext cx="4566061" cy="1020812"/>
          </a:xfrm>
          <a:prstGeom prst="wedgeEllipseCallout">
            <a:avLst>
              <a:gd name="adj1" fmla="val -38258"/>
              <a:gd name="adj2" fmla="val 5261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0" i="0" dirty="0">
                <a:solidFill>
                  <a:srgbClr val="333333"/>
                </a:solidFill>
                <a:effectLst/>
                <a:latin typeface="tahoma" panose="020B0604030504040204" pitchFamily="34" charset="0"/>
              </a:rPr>
              <a:t>This is what we were just talking about</a:t>
            </a:r>
            <a:endParaRPr lang="zh-CN" altLang="en-US" dirty="0">
              <a:solidFill>
                <a:schemeClr val="tx1"/>
              </a:solidFill>
            </a:endParaRPr>
          </a:p>
        </p:txBody>
      </p:sp>
      <p:sp>
        <p:nvSpPr>
          <p:cNvPr id="13" name="文本框 12">
            <a:extLst>
              <a:ext uri="{FF2B5EF4-FFF2-40B4-BE49-F238E27FC236}">
                <a16:creationId xmlns:a16="http://schemas.microsoft.com/office/drawing/2014/main" id="{FB8BD9E1-BED9-4DCE-82CA-D962995DC6D6}"/>
              </a:ext>
            </a:extLst>
          </p:cNvPr>
          <p:cNvSpPr txBox="1"/>
          <p:nvPr/>
        </p:nvSpPr>
        <p:spPr>
          <a:xfrm>
            <a:off x="838200" y="3408179"/>
            <a:ext cx="2819400" cy="369332"/>
          </a:xfrm>
          <a:prstGeom prst="rect">
            <a:avLst/>
          </a:prstGeom>
          <a:noFill/>
        </p:spPr>
        <p:txBody>
          <a:bodyPr wrap="square">
            <a:spAutoFit/>
          </a:bodyPr>
          <a:lstStyle/>
          <a:p>
            <a:r>
              <a:rPr lang="en-US" altLang="zh-CN" sz="1800" b="1" i="0" dirty="0">
                <a:solidFill>
                  <a:srgbClr val="000000"/>
                </a:solidFill>
                <a:effectLst/>
                <a:latin typeface="LinBiolinumTB"/>
              </a:rPr>
              <a:t>Daemon</a:t>
            </a:r>
            <a:r>
              <a:rPr lang="en-US" altLang="zh-CN" dirty="0"/>
              <a:t> </a:t>
            </a:r>
            <a:r>
              <a:rPr lang="en-US" altLang="zh-CN" sz="1800" b="0" i="0" dirty="0" err="1">
                <a:solidFill>
                  <a:srgbClr val="7030A0"/>
                </a:solidFill>
                <a:effectLst/>
                <a:latin typeface="LinBiolinumT"/>
              </a:rPr>
              <a:t>PostCompiliation</a:t>
            </a:r>
            <a:r>
              <a:rPr lang="en-US" altLang="zh-CN" dirty="0"/>
              <a:t>()</a:t>
            </a:r>
            <a:endParaRPr lang="zh-CN" altLang="en-US" dirty="0"/>
          </a:p>
        </p:txBody>
      </p:sp>
      <p:sp>
        <p:nvSpPr>
          <p:cNvPr id="14" name="对话气泡: 椭圆形 13">
            <a:extLst>
              <a:ext uri="{FF2B5EF4-FFF2-40B4-BE49-F238E27FC236}">
                <a16:creationId xmlns:a16="http://schemas.microsoft.com/office/drawing/2014/main" id="{E0B31300-BDA3-42CC-8762-B679C7C0D33E}"/>
              </a:ext>
            </a:extLst>
          </p:cNvPr>
          <p:cNvSpPr/>
          <p:nvPr/>
        </p:nvSpPr>
        <p:spPr>
          <a:xfrm>
            <a:off x="3488379" y="2171845"/>
            <a:ext cx="4112821" cy="1325563"/>
          </a:xfrm>
          <a:prstGeom prst="wedgeEllipseCallout">
            <a:avLst>
              <a:gd name="adj1" fmla="val -47786"/>
              <a:gd name="adj2" fmla="val 5395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en-US" altLang="zh-CN" b="0" i="0" dirty="0">
                <a:solidFill>
                  <a:srgbClr val="333333"/>
                </a:solidFill>
                <a:effectLst/>
                <a:latin typeface="tahoma" panose="020B0604030504040204" pitchFamily="34" charset="0"/>
              </a:rPr>
              <a:t>Create ISC</a:t>
            </a:r>
            <a:endParaRPr lang="en-US" altLang="zh-CN" dirty="0">
              <a:solidFill>
                <a:srgbClr val="333333"/>
              </a:solidFill>
              <a:latin typeface="tahoma" panose="020B0604030504040204" pitchFamily="34" charset="0"/>
            </a:endParaRPr>
          </a:p>
          <a:p>
            <a:pPr marL="342900" indent="-342900" algn="ctr">
              <a:buAutoNum type="arabicPeriod"/>
            </a:pPr>
            <a:r>
              <a:rPr lang="en-US" altLang="zh-CN" dirty="0">
                <a:solidFill>
                  <a:srgbClr val="333333"/>
                </a:solidFill>
                <a:latin typeface="tahoma" panose="020B0604030504040204" pitchFamily="34" charset="0"/>
              </a:rPr>
              <a:t>Both parties approve</a:t>
            </a:r>
          </a:p>
          <a:p>
            <a:pPr marL="342900" indent="-342900" algn="ctr">
              <a:buAutoNum type="arabicPeriod"/>
            </a:pPr>
            <a:r>
              <a:rPr lang="en-US" altLang="zh-CN" dirty="0">
                <a:solidFill>
                  <a:srgbClr val="333333"/>
                </a:solidFill>
                <a:latin typeface="tahoma" panose="020B0604030504040204" pitchFamily="34" charset="0"/>
              </a:rPr>
              <a:t>Deploy ISC to NSB</a:t>
            </a:r>
          </a:p>
          <a:p>
            <a:pPr marL="342900" indent="-342900" algn="ctr">
              <a:buAutoNum type="arabicPeriod"/>
            </a:pPr>
            <a:r>
              <a:rPr lang="en-US" altLang="zh-CN" dirty="0">
                <a:solidFill>
                  <a:srgbClr val="333333"/>
                </a:solidFill>
                <a:latin typeface="tahoma" panose="020B0604030504040204" pitchFamily="34" charset="0"/>
              </a:rPr>
              <a:t>Stake funds </a:t>
            </a:r>
            <a:endParaRPr lang="en-US" altLang="zh-CN" dirty="0">
              <a:solidFill>
                <a:schemeClr val="tx1"/>
              </a:solidFill>
            </a:endParaRPr>
          </a:p>
        </p:txBody>
      </p:sp>
      <p:sp>
        <p:nvSpPr>
          <p:cNvPr id="16" name="文本框 15">
            <a:extLst>
              <a:ext uri="{FF2B5EF4-FFF2-40B4-BE49-F238E27FC236}">
                <a16:creationId xmlns:a16="http://schemas.microsoft.com/office/drawing/2014/main" id="{2AC6CC12-87EC-4B54-B5CF-886DB5D7D350}"/>
              </a:ext>
            </a:extLst>
          </p:cNvPr>
          <p:cNvSpPr txBox="1"/>
          <p:nvPr/>
        </p:nvSpPr>
        <p:spPr>
          <a:xfrm>
            <a:off x="838200" y="4549241"/>
            <a:ext cx="3098470" cy="369332"/>
          </a:xfrm>
          <a:prstGeom prst="rect">
            <a:avLst/>
          </a:prstGeom>
          <a:noFill/>
        </p:spPr>
        <p:txBody>
          <a:bodyPr wrap="square">
            <a:spAutoFit/>
          </a:bodyPr>
          <a:lstStyle/>
          <a:p>
            <a:r>
              <a:rPr lang="en-US" altLang="zh-CN" sz="1800" b="1" i="0" dirty="0">
                <a:solidFill>
                  <a:srgbClr val="000000"/>
                </a:solidFill>
                <a:effectLst/>
                <a:latin typeface="LinBiolinumTB"/>
              </a:rPr>
              <a:t>Daemon</a:t>
            </a:r>
            <a:r>
              <a:rPr lang="en-US" altLang="zh-CN" dirty="0"/>
              <a:t> </a:t>
            </a:r>
            <a:r>
              <a:rPr lang="en-US" altLang="zh-CN" sz="1800" b="0" i="0" dirty="0">
                <a:solidFill>
                  <a:srgbClr val="7030A0"/>
                </a:solidFill>
                <a:effectLst/>
                <a:latin typeface="LinBiolinumT"/>
              </a:rPr>
              <a:t>Watching</a:t>
            </a:r>
            <a:r>
              <a:rPr lang="en-US" altLang="zh-CN" dirty="0"/>
              <a:t>(</a:t>
            </a:r>
            <a:r>
              <a:rPr lang="en-US" altLang="zh-CN" dirty="0" err="1">
                <a:solidFill>
                  <a:srgbClr val="92D050"/>
                </a:solidFill>
                <a:latin typeface="LinBiolinumT"/>
              </a:rPr>
              <a:t>sid</a:t>
            </a:r>
            <a:r>
              <a:rPr lang="en-US" altLang="zh-CN" dirty="0">
                <a:solidFill>
                  <a:srgbClr val="92D050"/>
                </a:solidFill>
                <a:latin typeface="LinBiolinumT"/>
              </a:rPr>
              <a:t>,{BC...}</a:t>
            </a:r>
            <a:r>
              <a:rPr lang="en-US" altLang="zh-CN" dirty="0">
                <a:solidFill>
                  <a:srgbClr val="92D050"/>
                </a:solidFill>
              </a:rPr>
              <a:t>)</a:t>
            </a:r>
            <a:endParaRPr lang="zh-CN" altLang="en-US" dirty="0">
              <a:solidFill>
                <a:srgbClr val="92D050"/>
              </a:solidFill>
            </a:endParaRPr>
          </a:p>
        </p:txBody>
      </p:sp>
      <p:sp>
        <p:nvSpPr>
          <p:cNvPr id="17" name="对话气泡: 椭圆形 16">
            <a:extLst>
              <a:ext uri="{FF2B5EF4-FFF2-40B4-BE49-F238E27FC236}">
                <a16:creationId xmlns:a16="http://schemas.microsoft.com/office/drawing/2014/main" id="{9A81FA75-51ED-4B3B-A3FA-DEDC72C0739F}"/>
              </a:ext>
            </a:extLst>
          </p:cNvPr>
          <p:cNvSpPr/>
          <p:nvPr/>
        </p:nvSpPr>
        <p:spPr>
          <a:xfrm>
            <a:off x="3657600" y="3238651"/>
            <a:ext cx="4112821" cy="1325563"/>
          </a:xfrm>
          <a:prstGeom prst="wedgeEllipseCallout">
            <a:avLst>
              <a:gd name="adj1" fmla="val -47786"/>
              <a:gd name="adj2" fmla="val 5395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0" i="0" dirty="0">
                <a:solidFill>
                  <a:srgbClr val="333333"/>
                </a:solidFill>
                <a:effectLst/>
                <a:latin typeface="tahoma" panose="020B0604030504040204" pitchFamily="34" charset="0"/>
              </a:rPr>
              <a:t>Wait </a:t>
            </a:r>
            <a:r>
              <a:rPr lang="en-US" altLang="zh-CN" b="0" i="0" dirty="0" err="1">
                <a:solidFill>
                  <a:srgbClr val="333333"/>
                </a:solidFill>
                <a:effectLst/>
                <a:latin typeface="tahoma" panose="020B0604030504040204" pitchFamily="34" charset="0"/>
              </a:rPr>
              <a:t>Txs</a:t>
            </a:r>
            <a:r>
              <a:rPr lang="en-US" altLang="zh-CN" b="0" i="0" dirty="0">
                <a:solidFill>
                  <a:srgbClr val="333333"/>
                </a:solidFill>
                <a:effectLst/>
                <a:latin typeface="tahoma" panose="020B0604030504040204" pitchFamily="34" charset="0"/>
              </a:rPr>
              <a:t> in the underlying BCs to be finalized</a:t>
            </a:r>
            <a:endParaRPr lang="en-US" altLang="zh-CN" dirty="0">
              <a:solidFill>
                <a:schemeClr val="tx1"/>
              </a:solidFill>
            </a:endParaRPr>
          </a:p>
        </p:txBody>
      </p:sp>
      <p:sp>
        <p:nvSpPr>
          <p:cNvPr id="19" name="文本框 18">
            <a:extLst>
              <a:ext uri="{FF2B5EF4-FFF2-40B4-BE49-F238E27FC236}">
                <a16:creationId xmlns:a16="http://schemas.microsoft.com/office/drawing/2014/main" id="{CF68533D-02D7-4CC0-8346-72403E3FDFA4}"/>
              </a:ext>
            </a:extLst>
          </p:cNvPr>
          <p:cNvSpPr txBox="1"/>
          <p:nvPr/>
        </p:nvSpPr>
        <p:spPr>
          <a:xfrm>
            <a:off x="838200" y="5654800"/>
            <a:ext cx="3056906" cy="369332"/>
          </a:xfrm>
          <a:prstGeom prst="rect">
            <a:avLst/>
          </a:prstGeom>
          <a:noFill/>
        </p:spPr>
        <p:txBody>
          <a:bodyPr wrap="square">
            <a:spAutoFit/>
          </a:bodyPr>
          <a:lstStyle/>
          <a:p>
            <a:r>
              <a:rPr lang="en-US" altLang="zh-CN" sz="1800" b="1" i="0" dirty="0">
                <a:solidFill>
                  <a:srgbClr val="000000"/>
                </a:solidFill>
                <a:effectLst/>
                <a:latin typeface="LinBiolinumTB"/>
              </a:rPr>
              <a:t>Daemon</a:t>
            </a:r>
            <a:r>
              <a:rPr lang="en-US" altLang="zh-CN" dirty="0"/>
              <a:t> </a:t>
            </a:r>
            <a:r>
              <a:rPr lang="en-US" altLang="zh-CN" sz="1800" b="0" i="0" dirty="0">
                <a:solidFill>
                  <a:srgbClr val="7030A0"/>
                </a:solidFill>
                <a:effectLst/>
                <a:latin typeface="LinBiolinumT"/>
              </a:rPr>
              <a:t>Watching</a:t>
            </a:r>
            <a:r>
              <a:rPr lang="en-US" altLang="zh-CN" dirty="0"/>
              <a:t>(</a:t>
            </a:r>
            <a:r>
              <a:rPr lang="en-US" altLang="zh-CN" dirty="0" err="1">
                <a:solidFill>
                  <a:srgbClr val="00B050"/>
                </a:solidFill>
                <a:latin typeface="LinBiolinumT"/>
              </a:rPr>
              <a:t>sid,NSB</a:t>
            </a:r>
            <a:r>
              <a:rPr lang="en-US" altLang="zh-CN" dirty="0"/>
              <a:t>)</a:t>
            </a:r>
            <a:endParaRPr lang="zh-CN" altLang="en-US" dirty="0"/>
          </a:p>
        </p:txBody>
      </p:sp>
      <p:sp>
        <p:nvSpPr>
          <p:cNvPr id="20" name="对话气泡: 椭圆形 19">
            <a:extLst>
              <a:ext uri="{FF2B5EF4-FFF2-40B4-BE49-F238E27FC236}">
                <a16:creationId xmlns:a16="http://schemas.microsoft.com/office/drawing/2014/main" id="{9B16303F-7101-494F-93A1-305D4AF06AF8}"/>
              </a:ext>
            </a:extLst>
          </p:cNvPr>
          <p:cNvSpPr/>
          <p:nvPr/>
        </p:nvSpPr>
        <p:spPr>
          <a:xfrm>
            <a:off x="3657600" y="4416216"/>
            <a:ext cx="3940629" cy="1325563"/>
          </a:xfrm>
          <a:prstGeom prst="wedgeEllipseCallout">
            <a:avLst>
              <a:gd name="adj1" fmla="val -51402"/>
              <a:gd name="adj2" fmla="val 5350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0" i="0" dirty="0">
                <a:solidFill>
                  <a:srgbClr val="333333"/>
                </a:solidFill>
                <a:effectLst/>
                <a:latin typeface="tahoma" panose="020B0604030504040204" pitchFamily="34" charset="0"/>
              </a:rPr>
              <a:t>Wait </a:t>
            </a:r>
            <a:r>
              <a:rPr lang="en-US" altLang="zh-CN" b="0" i="0" dirty="0" err="1">
                <a:solidFill>
                  <a:srgbClr val="333333"/>
                </a:solidFill>
                <a:effectLst/>
                <a:latin typeface="tahoma" panose="020B0604030504040204" pitchFamily="34" charset="0"/>
              </a:rPr>
              <a:t>Txs</a:t>
            </a:r>
            <a:r>
              <a:rPr lang="en-US" altLang="zh-CN" b="0" i="0" dirty="0">
                <a:solidFill>
                  <a:srgbClr val="333333"/>
                </a:solidFill>
                <a:effectLst/>
                <a:latin typeface="tahoma" panose="020B0604030504040204" pitchFamily="34" charset="0"/>
              </a:rPr>
              <a:t> in the </a:t>
            </a:r>
            <a:r>
              <a:rPr lang="en-US" altLang="zh-CN" dirty="0">
                <a:solidFill>
                  <a:srgbClr val="333333"/>
                </a:solidFill>
                <a:latin typeface="tahoma" panose="020B0604030504040204" pitchFamily="34" charset="0"/>
              </a:rPr>
              <a:t>transaction dependency graph to be </a:t>
            </a:r>
            <a:r>
              <a:rPr lang="en-US" altLang="zh-CN" dirty="0" err="1">
                <a:solidFill>
                  <a:srgbClr val="333333"/>
                </a:solidFill>
                <a:latin typeface="tahoma" panose="020B0604030504040204" pitchFamily="34" charset="0"/>
              </a:rPr>
              <a:t>avaliable</a:t>
            </a:r>
            <a:endParaRPr lang="en-US" altLang="zh-CN" dirty="0">
              <a:solidFill>
                <a:schemeClr val="tx1"/>
              </a:solidFill>
            </a:endParaRPr>
          </a:p>
        </p:txBody>
      </p:sp>
      <p:grpSp>
        <p:nvGrpSpPr>
          <p:cNvPr id="22" name="组合 21">
            <a:extLst>
              <a:ext uri="{FF2B5EF4-FFF2-40B4-BE49-F238E27FC236}">
                <a16:creationId xmlns:a16="http://schemas.microsoft.com/office/drawing/2014/main" id="{7B2CB1BA-B05B-4670-9722-9E73341AD241}"/>
              </a:ext>
            </a:extLst>
          </p:cNvPr>
          <p:cNvGrpSpPr/>
          <p:nvPr/>
        </p:nvGrpSpPr>
        <p:grpSpPr>
          <a:xfrm>
            <a:off x="8052391" y="4458984"/>
            <a:ext cx="3196648" cy="1723802"/>
            <a:chOff x="8052391" y="4458984"/>
            <a:chExt cx="3196648" cy="1723802"/>
          </a:xfrm>
        </p:grpSpPr>
        <p:sp>
          <p:nvSpPr>
            <p:cNvPr id="3" name="椭圆 2">
              <a:extLst>
                <a:ext uri="{FF2B5EF4-FFF2-40B4-BE49-F238E27FC236}">
                  <a16:creationId xmlns:a16="http://schemas.microsoft.com/office/drawing/2014/main" id="{74AC9A9D-C3D5-4A1B-8BC7-405847AF7EF7}"/>
                </a:ext>
              </a:extLst>
            </p:cNvPr>
            <p:cNvSpPr/>
            <p:nvPr/>
          </p:nvSpPr>
          <p:spPr>
            <a:xfrm>
              <a:off x="8052391" y="5505211"/>
              <a:ext cx="694660" cy="6775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Od</a:t>
              </a:r>
              <a:endParaRPr lang="zh-CN" altLang="en-US" dirty="0"/>
            </a:p>
          </p:txBody>
        </p:sp>
        <p:sp>
          <p:nvSpPr>
            <p:cNvPr id="15" name="椭圆 14">
              <a:extLst>
                <a:ext uri="{FF2B5EF4-FFF2-40B4-BE49-F238E27FC236}">
                  <a16:creationId xmlns:a16="http://schemas.microsoft.com/office/drawing/2014/main" id="{F77F5397-FF56-46FE-8B26-73A1D6D73A30}"/>
                </a:ext>
              </a:extLst>
            </p:cNvPr>
            <p:cNvSpPr/>
            <p:nvPr/>
          </p:nvSpPr>
          <p:spPr>
            <a:xfrm>
              <a:off x="8052391" y="4458984"/>
              <a:ext cx="694660" cy="6775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Od</a:t>
              </a:r>
              <a:endParaRPr lang="zh-CN" altLang="en-US" dirty="0"/>
            </a:p>
          </p:txBody>
        </p:sp>
        <p:sp>
          <p:nvSpPr>
            <p:cNvPr id="18" name="椭圆 17">
              <a:extLst>
                <a:ext uri="{FF2B5EF4-FFF2-40B4-BE49-F238E27FC236}">
                  <a16:creationId xmlns:a16="http://schemas.microsoft.com/office/drawing/2014/main" id="{5DB4FCB1-79B8-4917-B1CF-C157F3449CFA}"/>
                </a:ext>
              </a:extLst>
            </p:cNvPr>
            <p:cNvSpPr/>
            <p:nvPr/>
          </p:nvSpPr>
          <p:spPr>
            <a:xfrm>
              <a:off x="9236655" y="4977225"/>
              <a:ext cx="694660" cy="6775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Un</a:t>
              </a:r>
              <a:endParaRPr lang="zh-CN" altLang="en-US" dirty="0"/>
            </a:p>
          </p:txBody>
        </p:sp>
        <p:sp>
          <p:nvSpPr>
            <p:cNvPr id="21" name="椭圆 20">
              <a:extLst>
                <a:ext uri="{FF2B5EF4-FFF2-40B4-BE49-F238E27FC236}">
                  <a16:creationId xmlns:a16="http://schemas.microsoft.com/office/drawing/2014/main" id="{DF584E6C-4018-4DC3-A4BB-FBD88CBF7FB7}"/>
                </a:ext>
              </a:extLst>
            </p:cNvPr>
            <p:cNvSpPr/>
            <p:nvPr/>
          </p:nvSpPr>
          <p:spPr>
            <a:xfrm>
              <a:off x="10554379" y="4977224"/>
              <a:ext cx="694660" cy="6775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Un</a:t>
              </a:r>
              <a:endParaRPr lang="zh-CN" altLang="en-US" dirty="0"/>
            </a:p>
          </p:txBody>
        </p:sp>
        <p:cxnSp>
          <p:nvCxnSpPr>
            <p:cNvPr id="5" name="直接箭头连接符 4">
              <a:extLst>
                <a:ext uri="{FF2B5EF4-FFF2-40B4-BE49-F238E27FC236}">
                  <a16:creationId xmlns:a16="http://schemas.microsoft.com/office/drawing/2014/main" id="{0C986231-3150-4EC1-9568-AE0D58555AF1}"/>
                </a:ext>
              </a:extLst>
            </p:cNvPr>
            <p:cNvCxnSpPr>
              <a:stCxn id="15" idx="6"/>
              <a:endCxn id="18" idx="1"/>
            </p:cNvCxnSpPr>
            <p:nvPr/>
          </p:nvCxnSpPr>
          <p:spPr>
            <a:xfrm>
              <a:off x="8747051" y="4797772"/>
              <a:ext cx="591335" cy="27868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9760B692-F703-4A62-92F3-E8478C214C34}"/>
                </a:ext>
              </a:extLst>
            </p:cNvPr>
            <p:cNvCxnSpPr>
              <a:stCxn id="3" idx="6"/>
              <a:endCxn id="18" idx="3"/>
            </p:cNvCxnSpPr>
            <p:nvPr/>
          </p:nvCxnSpPr>
          <p:spPr>
            <a:xfrm flipV="1">
              <a:off x="8747051" y="5555571"/>
              <a:ext cx="591335" cy="28842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F9D2711B-C46E-46B2-8632-47C2CDD953EA}"/>
                </a:ext>
              </a:extLst>
            </p:cNvPr>
            <p:cNvCxnSpPr>
              <a:stCxn id="18" idx="6"/>
              <a:endCxn id="21" idx="2"/>
            </p:cNvCxnSpPr>
            <p:nvPr/>
          </p:nvCxnSpPr>
          <p:spPr>
            <a:xfrm flipV="1">
              <a:off x="9931315" y="5316012"/>
              <a:ext cx="62306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26" name="组合 25">
            <a:extLst>
              <a:ext uri="{FF2B5EF4-FFF2-40B4-BE49-F238E27FC236}">
                <a16:creationId xmlns:a16="http://schemas.microsoft.com/office/drawing/2014/main" id="{567A4AC2-E27B-4A7B-8D4A-EC414380C4F5}"/>
              </a:ext>
            </a:extLst>
          </p:cNvPr>
          <p:cNvGrpSpPr/>
          <p:nvPr/>
        </p:nvGrpSpPr>
        <p:grpSpPr>
          <a:xfrm>
            <a:off x="8052391" y="4458983"/>
            <a:ext cx="1880575" cy="1726977"/>
            <a:chOff x="8052391" y="4458983"/>
            <a:chExt cx="1880575" cy="1726977"/>
          </a:xfrm>
        </p:grpSpPr>
        <p:sp>
          <p:nvSpPr>
            <p:cNvPr id="23" name="椭圆 22">
              <a:extLst>
                <a:ext uri="{FF2B5EF4-FFF2-40B4-BE49-F238E27FC236}">
                  <a16:creationId xmlns:a16="http://schemas.microsoft.com/office/drawing/2014/main" id="{D261D4E5-04A0-48BB-B8BC-85186BE2D365}"/>
                </a:ext>
              </a:extLst>
            </p:cNvPr>
            <p:cNvSpPr/>
            <p:nvPr/>
          </p:nvSpPr>
          <p:spPr>
            <a:xfrm>
              <a:off x="8052391" y="4458983"/>
              <a:ext cx="694660" cy="677575"/>
            </a:xfrm>
            <a:prstGeom prst="ellipse">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C</a:t>
              </a:r>
              <a:endParaRPr lang="zh-CN" altLang="en-US" dirty="0"/>
            </a:p>
          </p:txBody>
        </p:sp>
        <p:sp>
          <p:nvSpPr>
            <p:cNvPr id="24" name="椭圆 23">
              <a:extLst>
                <a:ext uri="{FF2B5EF4-FFF2-40B4-BE49-F238E27FC236}">
                  <a16:creationId xmlns:a16="http://schemas.microsoft.com/office/drawing/2014/main" id="{C943C8E8-96E3-494A-AF62-957364865EF0}"/>
                </a:ext>
              </a:extLst>
            </p:cNvPr>
            <p:cNvSpPr/>
            <p:nvPr/>
          </p:nvSpPr>
          <p:spPr>
            <a:xfrm>
              <a:off x="8053915" y="5508385"/>
              <a:ext cx="694660" cy="677575"/>
            </a:xfrm>
            <a:prstGeom prst="ellipse">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C</a:t>
              </a:r>
              <a:endParaRPr lang="zh-CN" altLang="en-US" dirty="0"/>
            </a:p>
          </p:txBody>
        </p:sp>
        <p:sp>
          <p:nvSpPr>
            <p:cNvPr id="25" name="椭圆 24">
              <a:extLst>
                <a:ext uri="{FF2B5EF4-FFF2-40B4-BE49-F238E27FC236}">
                  <a16:creationId xmlns:a16="http://schemas.microsoft.com/office/drawing/2014/main" id="{0AC53D67-D13D-4308-B83E-603FCD50B5EC}"/>
                </a:ext>
              </a:extLst>
            </p:cNvPr>
            <p:cNvSpPr/>
            <p:nvPr/>
          </p:nvSpPr>
          <p:spPr>
            <a:xfrm>
              <a:off x="9238306" y="4981099"/>
              <a:ext cx="694660" cy="677575"/>
            </a:xfrm>
            <a:prstGeom prst="ellipse">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I</a:t>
              </a:r>
              <a:endParaRPr lang="zh-CN" altLang="en-US" dirty="0"/>
            </a:p>
          </p:txBody>
        </p:sp>
      </p:grpSp>
    </p:spTree>
    <p:extLst>
      <p:ext uri="{BB962C8B-B14F-4D97-AF65-F5344CB8AC3E}">
        <p14:creationId xmlns:p14="http://schemas.microsoft.com/office/powerpoint/2010/main" val="185619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4" grpId="0" animBg="1"/>
      <p:bldP spid="14" grpId="1" animBg="1"/>
      <p:bldP spid="17" grpId="0" animBg="1"/>
      <p:bldP spid="17" grpId="1" animBg="1"/>
      <p:bldP spid="20" grpId="0" animBg="1"/>
      <p:bldP spid="20"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7B0025-1AC0-4A37-990D-1F7C98180421}"/>
              </a:ext>
            </a:extLst>
          </p:cNvPr>
          <p:cNvSpPr>
            <a:spLocks noGrp="1"/>
          </p:cNvSpPr>
          <p:nvPr>
            <p:ph type="title"/>
          </p:nvPr>
        </p:nvSpPr>
        <p:spPr/>
        <p:txBody>
          <a:bodyPr/>
          <a:lstStyle/>
          <a:p>
            <a:r>
              <a:rPr lang="en-US" altLang="zh-CN" sz="4400" b="1" i="0" dirty="0">
                <a:solidFill>
                  <a:srgbClr val="000000"/>
                </a:solidFill>
                <a:effectLst/>
                <a:latin typeface="LinBiolinumTB"/>
              </a:rPr>
              <a:t>/UIP </a:t>
            </a:r>
            <a:r>
              <a:rPr lang="en-US" altLang="zh-CN" sz="4400" b="1" i="0" dirty="0">
                <a:solidFill>
                  <a:srgbClr val="000000"/>
                </a:solidFill>
                <a:effectLst/>
                <a:latin typeface="LinLibertineTB"/>
              </a:rPr>
              <a:t>DESIGN DETAIL</a:t>
            </a:r>
            <a:r>
              <a:rPr lang="en-US" altLang="zh-CN" b="1" i="0" dirty="0">
                <a:solidFill>
                  <a:srgbClr val="000000"/>
                </a:solidFill>
                <a:effectLst/>
                <a:latin typeface="LinLibertineTB"/>
              </a:rPr>
              <a:t>/VES</a:t>
            </a:r>
            <a:endParaRPr lang="zh-CN" altLang="en-US" dirty="0"/>
          </a:p>
        </p:txBody>
      </p:sp>
      <p:grpSp>
        <p:nvGrpSpPr>
          <p:cNvPr id="10" name="组合 9">
            <a:extLst>
              <a:ext uri="{FF2B5EF4-FFF2-40B4-BE49-F238E27FC236}">
                <a16:creationId xmlns:a16="http://schemas.microsoft.com/office/drawing/2014/main" id="{4F44103C-9AE4-4A11-9C61-FB0157D109CC}"/>
              </a:ext>
            </a:extLst>
          </p:cNvPr>
          <p:cNvGrpSpPr/>
          <p:nvPr/>
        </p:nvGrpSpPr>
        <p:grpSpPr>
          <a:xfrm>
            <a:off x="766948" y="2924731"/>
            <a:ext cx="3436422" cy="2514252"/>
            <a:chOff x="775855" y="2081583"/>
            <a:chExt cx="3436422" cy="2514252"/>
          </a:xfrm>
        </p:grpSpPr>
        <p:sp>
          <p:nvSpPr>
            <p:cNvPr id="4" name="文本框 3">
              <a:extLst>
                <a:ext uri="{FF2B5EF4-FFF2-40B4-BE49-F238E27FC236}">
                  <a16:creationId xmlns:a16="http://schemas.microsoft.com/office/drawing/2014/main" id="{E030EAA3-706A-412A-97A6-D03251FB2C33}"/>
                </a:ext>
              </a:extLst>
            </p:cNvPr>
            <p:cNvSpPr txBox="1"/>
            <p:nvPr/>
          </p:nvSpPr>
          <p:spPr>
            <a:xfrm>
              <a:off x="775855" y="2081583"/>
              <a:ext cx="3379643" cy="369332"/>
            </a:xfrm>
            <a:prstGeom prst="rect">
              <a:avLst/>
            </a:prstGeom>
            <a:noFill/>
          </p:spPr>
          <p:txBody>
            <a:bodyPr wrap="none" rtlCol="0">
              <a:spAutoFit/>
            </a:bodyPr>
            <a:lstStyle/>
            <a:p>
              <a:r>
                <a:rPr lang="en-US" altLang="zh-CN" sz="1800" b="1" i="0" dirty="0">
                  <a:solidFill>
                    <a:srgbClr val="000000"/>
                  </a:solidFill>
                  <a:effectLst/>
                  <a:latin typeface="LinLibertineTB"/>
                </a:rPr>
                <a:t>Upon Receive </a:t>
              </a:r>
              <a:r>
                <a:rPr lang="en-US" altLang="zh-CN" sz="1800" b="0" i="0" dirty="0" err="1">
                  <a:solidFill>
                    <a:srgbClr val="4B0082"/>
                  </a:solidFill>
                  <a:effectLst/>
                  <a:latin typeface="LinBiolinumT"/>
                </a:rPr>
                <a:t>SInitedTrans</a:t>
              </a:r>
              <a:r>
                <a:rPr lang="en-US" altLang="zh-CN" sz="1800" b="0" i="0" dirty="0">
                  <a:solidFill>
                    <a:srgbClr val="000000"/>
                  </a:solidFill>
                  <a:effectLst/>
                  <a:latin typeface="LinLibertineT"/>
                </a:rPr>
                <a:t>(</a:t>
              </a:r>
              <a:r>
                <a:rPr lang="en-US" altLang="zh-CN" sz="1800" b="0" i="0" dirty="0" err="1">
                  <a:solidFill>
                    <a:srgbClr val="008000"/>
                  </a:solidFill>
                  <a:effectLst/>
                  <a:latin typeface="LinBiolinumT"/>
                </a:rPr>
                <a:t>sid</a:t>
              </a:r>
              <a:r>
                <a:rPr lang="en-US" altLang="zh-CN" sz="1800" b="0" i="0" dirty="0">
                  <a:solidFill>
                    <a:srgbClr val="000000"/>
                  </a:solidFill>
                  <a:effectLst/>
                  <a:latin typeface="LinLibertineT"/>
                </a:rPr>
                <a:t>, </a:t>
              </a:r>
              <a:r>
                <a:rPr lang="en-US" altLang="zh-CN" sz="1800" b="0" i="0" dirty="0">
                  <a:solidFill>
                    <a:srgbClr val="000000"/>
                  </a:solidFill>
                  <a:effectLst/>
                  <a:latin typeface="txsys"/>
                </a:rPr>
                <a:t>T</a:t>
              </a:r>
              <a:r>
                <a:rPr lang="en-US" altLang="zh-CN" sz="1800" b="0" i="0" dirty="0">
                  <a:solidFill>
                    <a:srgbClr val="000000"/>
                  </a:solidFill>
                  <a:effectLst/>
                  <a:latin typeface="LinLibertineT"/>
                </a:rPr>
                <a:t>)</a:t>
              </a:r>
              <a:r>
                <a:rPr lang="en-US" altLang="zh-CN" dirty="0"/>
                <a:t> </a:t>
              </a:r>
              <a:endParaRPr lang="zh-CN" altLang="en-US" dirty="0"/>
            </a:p>
          </p:txBody>
        </p:sp>
        <p:sp>
          <p:nvSpPr>
            <p:cNvPr id="5" name="文本框 4">
              <a:extLst>
                <a:ext uri="{FF2B5EF4-FFF2-40B4-BE49-F238E27FC236}">
                  <a16:creationId xmlns:a16="http://schemas.microsoft.com/office/drawing/2014/main" id="{A627EDCD-FDD7-40C9-AC30-2AEEC3CE5485}"/>
                </a:ext>
              </a:extLst>
            </p:cNvPr>
            <p:cNvSpPr txBox="1"/>
            <p:nvPr/>
          </p:nvSpPr>
          <p:spPr>
            <a:xfrm>
              <a:off x="775855" y="2510567"/>
              <a:ext cx="3379643" cy="369332"/>
            </a:xfrm>
            <a:prstGeom prst="rect">
              <a:avLst/>
            </a:prstGeom>
            <a:noFill/>
          </p:spPr>
          <p:txBody>
            <a:bodyPr wrap="square">
              <a:spAutoFit/>
            </a:bodyPr>
            <a:lstStyle/>
            <a:p>
              <a:r>
                <a:rPr lang="en-US" altLang="zh-CN" sz="1800" b="1" i="0" dirty="0">
                  <a:solidFill>
                    <a:srgbClr val="000000"/>
                  </a:solidFill>
                  <a:effectLst/>
                  <a:latin typeface="LinLibertineTB"/>
                </a:rPr>
                <a:t>Upon Receive </a:t>
              </a:r>
              <a:r>
                <a:rPr lang="en-US" altLang="zh-CN" sz="1800" b="0" i="0" dirty="0" err="1">
                  <a:solidFill>
                    <a:srgbClr val="4B0082"/>
                  </a:solidFill>
                  <a:effectLst/>
                  <a:latin typeface="LinBiolinumT"/>
                </a:rPr>
                <a:t>RInitedTrans</a:t>
              </a:r>
              <a:r>
                <a:rPr lang="en-US" altLang="zh-CN" sz="1800" b="0" i="0" dirty="0">
                  <a:solidFill>
                    <a:srgbClr val="000000"/>
                  </a:solidFill>
                  <a:effectLst/>
                  <a:latin typeface="LinLibertineT"/>
                </a:rPr>
                <a:t>(</a:t>
              </a:r>
              <a:r>
                <a:rPr lang="en-US" altLang="zh-CN" sz="1800" b="0" i="0" dirty="0" err="1">
                  <a:solidFill>
                    <a:srgbClr val="800000"/>
                  </a:solidFill>
                  <a:effectLst/>
                  <a:latin typeface="LinBiolinumT"/>
                </a:rPr>
                <a:t>Cert</a:t>
              </a:r>
              <a:r>
                <a:rPr lang="en-US" altLang="zh-CN" sz="800" b="0" i="0" dirty="0" err="1">
                  <a:solidFill>
                    <a:srgbClr val="000000"/>
                  </a:solidFill>
                  <a:effectLst/>
                  <a:latin typeface="LinBiolinumT"/>
                </a:rPr>
                <a:t>id</a:t>
              </a:r>
              <a:r>
                <a:rPr lang="en-US" altLang="zh-CN" sz="1800" b="0" i="0" dirty="0">
                  <a:solidFill>
                    <a:srgbClr val="000000"/>
                  </a:solidFill>
                  <a:effectLst/>
                  <a:latin typeface="LinLibertineT"/>
                </a:rPr>
                <a:t>) </a:t>
              </a:r>
              <a:endParaRPr lang="zh-CN" altLang="en-US" dirty="0"/>
            </a:p>
          </p:txBody>
        </p:sp>
        <p:sp>
          <p:nvSpPr>
            <p:cNvPr id="6" name="文本框 5">
              <a:extLst>
                <a:ext uri="{FF2B5EF4-FFF2-40B4-BE49-F238E27FC236}">
                  <a16:creationId xmlns:a16="http://schemas.microsoft.com/office/drawing/2014/main" id="{76E111EF-E5FF-4859-A994-E81030ADCBDD}"/>
                </a:ext>
              </a:extLst>
            </p:cNvPr>
            <p:cNvSpPr txBox="1"/>
            <p:nvPr/>
          </p:nvSpPr>
          <p:spPr>
            <a:xfrm>
              <a:off x="775855" y="2939551"/>
              <a:ext cx="3085606" cy="369332"/>
            </a:xfrm>
            <a:prstGeom prst="rect">
              <a:avLst/>
            </a:prstGeom>
            <a:noFill/>
          </p:spPr>
          <p:txBody>
            <a:bodyPr wrap="square">
              <a:spAutoFit/>
            </a:bodyPr>
            <a:lstStyle/>
            <a:p>
              <a:r>
                <a:rPr lang="en-US" altLang="zh-CN" sz="1800" b="1" i="0" dirty="0">
                  <a:solidFill>
                    <a:srgbClr val="000000"/>
                  </a:solidFill>
                  <a:effectLst/>
                  <a:latin typeface="LinLibertineTB"/>
                </a:rPr>
                <a:t>Upon Receive </a:t>
              </a:r>
              <a:r>
                <a:rPr lang="en-US" altLang="zh-CN" sz="1800" b="0" i="0" dirty="0" err="1">
                  <a:solidFill>
                    <a:srgbClr val="4B0082"/>
                  </a:solidFill>
                  <a:effectLst/>
                  <a:latin typeface="LinBiolinumT"/>
                </a:rPr>
                <a:t>OpenTrans</a:t>
              </a:r>
              <a:r>
                <a:rPr lang="en-US" altLang="zh-CN" sz="1800" b="0" i="0" dirty="0">
                  <a:solidFill>
                    <a:srgbClr val="000000"/>
                  </a:solidFill>
                  <a:effectLst/>
                  <a:latin typeface="LinLibertineT"/>
                </a:rPr>
                <a:t>(</a:t>
              </a:r>
              <a:r>
                <a:rPr lang="en-US" altLang="zh-CN" sz="1800" b="0" i="0" dirty="0" err="1">
                  <a:solidFill>
                    <a:srgbClr val="800000"/>
                  </a:solidFill>
                  <a:effectLst/>
                  <a:latin typeface="LinBiolinumT"/>
                </a:rPr>
                <a:t>Cert</a:t>
              </a:r>
              <a:r>
                <a:rPr lang="en-US" altLang="zh-CN" sz="800" b="0" i="1" dirty="0" err="1">
                  <a:solidFill>
                    <a:srgbClr val="000000"/>
                  </a:solidFill>
                  <a:effectLst/>
                  <a:latin typeface="LinLibertineI5"/>
                </a:rPr>
                <a:t>o</a:t>
              </a:r>
              <a:r>
                <a:rPr lang="en-US" altLang="zh-CN" sz="800" b="0" i="1" dirty="0">
                  <a:solidFill>
                    <a:srgbClr val="000000"/>
                  </a:solidFill>
                  <a:effectLst/>
                  <a:latin typeface="LinLibertineI5"/>
                </a:rPr>
                <a:t> </a:t>
              </a:r>
              <a:r>
                <a:rPr lang="en-US" altLang="zh-CN" sz="1800" b="0" i="0" dirty="0">
                  <a:solidFill>
                    <a:srgbClr val="000000"/>
                  </a:solidFill>
                  <a:effectLst/>
                  <a:latin typeface="LinLibertineT"/>
                </a:rPr>
                <a:t>)</a:t>
              </a:r>
              <a:r>
                <a:rPr lang="en-US" altLang="zh-CN" dirty="0"/>
                <a:t> </a:t>
              </a:r>
              <a:endParaRPr lang="zh-CN" altLang="en-US" dirty="0"/>
            </a:p>
          </p:txBody>
        </p:sp>
        <p:sp>
          <p:nvSpPr>
            <p:cNvPr id="7" name="文本框 6">
              <a:extLst>
                <a:ext uri="{FF2B5EF4-FFF2-40B4-BE49-F238E27FC236}">
                  <a16:creationId xmlns:a16="http://schemas.microsoft.com/office/drawing/2014/main" id="{F626E2D9-F4EF-4D72-932E-D3D12A598036}"/>
                </a:ext>
              </a:extLst>
            </p:cNvPr>
            <p:cNvSpPr txBox="1"/>
            <p:nvPr/>
          </p:nvSpPr>
          <p:spPr>
            <a:xfrm>
              <a:off x="775855" y="3368535"/>
              <a:ext cx="3436422" cy="369332"/>
            </a:xfrm>
            <a:prstGeom prst="rect">
              <a:avLst/>
            </a:prstGeom>
            <a:noFill/>
          </p:spPr>
          <p:txBody>
            <a:bodyPr wrap="square">
              <a:spAutoFit/>
            </a:bodyPr>
            <a:lstStyle/>
            <a:p>
              <a:r>
                <a:rPr lang="en-US" altLang="zh-CN" sz="1800" b="1" i="0" dirty="0">
                  <a:solidFill>
                    <a:srgbClr val="000000"/>
                  </a:solidFill>
                  <a:effectLst/>
                  <a:latin typeface="LinLibertineTB"/>
                </a:rPr>
                <a:t>Upon Receive </a:t>
              </a:r>
              <a:r>
                <a:rPr lang="en-US" altLang="zh-CN" sz="1800" b="0" i="0" dirty="0" err="1">
                  <a:solidFill>
                    <a:srgbClr val="4B0082"/>
                  </a:solidFill>
                  <a:effectLst/>
                  <a:latin typeface="LinBiolinumT"/>
                </a:rPr>
                <a:t>OpenedTrans</a:t>
              </a:r>
              <a:r>
                <a:rPr lang="en-US" altLang="zh-CN" sz="1800" b="0" i="0" dirty="0">
                  <a:solidFill>
                    <a:srgbClr val="000000"/>
                  </a:solidFill>
                  <a:effectLst/>
                  <a:latin typeface="LinLibertineT"/>
                </a:rPr>
                <a:t>(</a:t>
              </a:r>
              <a:r>
                <a:rPr lang="en-US" altLang="zh-CN" sz="1800" b="0" i="0" dirty="0" err="1">
                  <a:solidFill>
                    <a:srgbClr val="800000"/>
                  </a:solidFill>
                  <a:effectLst/>
                  <a:latin typeface="LinBiolinumT"/>
                </a:rPr>
                <a:t>Cert</a:t>
              </a:r>
              <a:r>
                <a:rPr lang="en-US" altLang="zh-CN" sz="800" b="0" i="0" dirty="0" err="1">
                  <a:solidFill>
                    <a:srgbClr val="000000"/>
                  </a:solidFill>
                  <a:effectLst/>
                  <a:latin typeface="LinBiolinumT"/>
                </a:rPr>
                <a:t>od</a:t>
              </a:r>
              <a:r>
                <a:rPr lang="en-US" altLang="zh-CN" sz="1800" b="0" i="0" dirty="0">
                  <a:solidFill>
                    <a:srgbClr val="000000"/>
                  </a:solidFill>
                  <a:effectLst/>
                  <a:latin typeface="LinLibertineT"/>
                </a:rPr>
                <a:t>)</a:t>
              </a:r>
              <a:r>
                <a:rPr lang="en-US" altLang="zh-CN" dirty="0"/>
                <a:t> </a:t>
              </a:r>
              <a:endParaRPr lang="zh-CN" altLang="en-US" dirty="0"/>
            </a:p>
          </p:txBody>
        </p:sp>
        <p:sp>
          <p:nvSpPr>
            <p:cNvPr id="8" name="文本框 7">
              <a:extLst>
                <a:ext uri="{FF2B5EF4-FFF2-40B4-BE49-F238E27FC236}">
                  <a16:creationId xmlns:a16="http://schemas.microsoft.com/office/drawing/2014/main" id="{BE777F31-6203-4239-A148-1868D65EACB1}"/>
                </a:ext>
              </a:extLst>
            </p:cNvPr>
            <p:cNvSpPr txBox="1"/>
            <p:nvPr/>
          </p:nvSpPr>
          <p:spPr>
            <a:xfrm>
              <a:off x="775855" y="3797519"/>
              <a:ext cx="3127664" cy="369332"/>
            </a:xfrm>
            <a:prstGeom prst="rect">
              <a:avLst/>
            </a:prstGeom>
            <a:noFill/>
          </p:spPr>
          <p:txBody>
            <a:bodyPr wrap="square">
              <a:spAutoFit/>
            </a:bodyPr>
            <a:lstStyle/>
            <a:p>
              <a:r>
                <a:rPr lang="en-US" altLang="zh-CN" sz="1800" b="1" i="0" dirty="0">
                  <a:solidFill>
                    <a:srgbClr val="000000"/>
                  </a:solidFill>
                  <a:effectLst/>
                  <a:latin typeface="LinLibertineTB"/>
                </a:rPr>
                <a:t>Upon Receive </a:t>
              </a:r>
              <a:r>
                <a:rPr lang="en-US" altLang="zh-CN" sz="1800" b="0" i="0" dirty="0" err="1">
                  <a:solidFill>
                    <a:srgbClr val="4B0082"/>
                  </a:solidFill>
                  <a:effectLst/>
                  <a:latin typeface="LinBiolinumT"/>
                </a:rPr>
                <a:t>CloseTrans</a:t>
              </a:r>
              <a:r>
                <a:rPr lang="en-US" altLang="zh-CN" sz="1800" b="0" i="0" dirty="0">
                  <a:solidFill>
                    <a:srgbClr val="000000"/>
                  </a:solidFill>
                  <a:effectLst/>
                  <a:latin typeface="txsys"/>
                </a:rPr>
                <a:t>(</a:t>
              </a:r>
              <a:r>
                <a:rPr lang="en-US" altLang="zh-CN" sz="1800" b="0" i="1" dirty="0" err="1">
                  <a:solidFill>
                    <a:srgbClr val="000000"/>
                  </a:solidFill>
                  <a:effectLst/>
                  <a:latin typeface="LinLibertineI7"/>
                </a:rPr>
                <a:t>C</a:t>
              </a:r>
              <a:r>
                <a:rPr lang="en-US" altLang="zh-CN" sz="800" b="0" i="0" dirty="0" err="1">
                  <a:solidFill>
                    <a:srgbClr val="000000"/>
                  </a:solidFill>
                  <a:effectLst/>
                  <a:latin typeface="LinBiolinumT"/>
                </a:rPr>
                <a:t>closed</a:t>
              </a:r>
              <a:r>
                <a:rPr lang="en-US" altLang="zh-CN" sz="800" b="0" i="0" dirty="0">
                  <a:solidFill>
                    <a:srgbClr val="000000"/>
                  </a:solidFill>
                  <a:effectLst/>
                  <a:latin typeface="LinBiolinumT"/>
                </a:rPr>
                <a:t> </a:t>
              </a:r>
              <a:r>
                <a:rPr lang="en-US" altLang="zh-CN" sz="1800" b="0" i="0" dirty="0">
                  <a:solidFill>
                    <a:srgbClr val="000000"/>
                  </a:solidFill>
                  <a:effectLst/>
                  <a:latin typeface="txsys"/>
                </a:rPr>
                <a:t>)</a:t>
              </a:r>
              <a:r>
                <a:rPr lang="en-US" altLang="zh-CN" dirty="0"/>
                <a:t> </a:t>
              </a:r>
              <a:endParaRPr lang="zh-CN" altLang="en-US" dirty="0"/>
            </a:p>
          </p:txBody>
        </p:sp>
        <p:sp>
          <p:nvSpPr>
            <p:cNvPr id="9" name="文本框 8">
              <a:extLst>
                <a:ext uri="{FF2B5EF4-FFF2-40B4-BE49-F238E27FC236}">
                  <a16:creationId xmlns:a16="http://schemas.microsoft.com/office/drawing/2014/main" id="{B08FB8F6-A0E2-42C0-8D74-FE685A4DC7F8}"/>
                </a:ext>
              </a:extLst>
            </p:cNvPr>
            <p:cNvSpPr txBox="1"/>
            <p:nvPr/>
          </p:nvSpPr>
          <p:spPr>
            <a:xfrm>
              <a:off x="787296" y="4226503"/>
              <a:ext cx="3356759" cy="369332"/>
            </a:xfrm>
            <a:prstGeom prst="rect">
              <a:avLst/>
            </a:prstGeom>
            <a:noFill/>
          </p:spPr>
          <p:txBody>
            <a:bodyPr wrap="square">
              <a:spAutoFit/>
            </a:bodyPr>
            <a:lstStyle/>
            <a:p>
              <a:r>
                <a:rPr lang="en-US" altLang="zh-CN" sz="1800" b="1" i="0" dirty="0">
                  <a:solidFill>
                    <a:srgbClr val="000000"/>
                  </a:solidFill>
                  <a:effectLst/>
                  <a:latin typeface="LinLibertineTB"/>
                </a:rPr>
                <a:t>Upon Receive </a:t>
              </a:r>
              <a:r>
                <a:rPr lang="en-US" altLang="zh-CN" sz="1800" b="0" i="0" dirty="0" err="1">
                  <a:solidFill>
                    <a:srgbClr val="4B0082"/>
                  </a:solidFill>
                  <a:effectLst/>
                  <a:latin typeface="LinBiolinumT"/>
                </a:rPr>
                <a:t>ClosedTrans</a:t>
              </a:r>
              <a:r>
                <a:rPr lang="en-US" altLang="zh-CN" sz="1800" b="0" i="0" dirty="0">
                  <a:solidFill>
                    <a:srgbClr val="000000"/>
                  </a:solidFill>
                  <a:effectLst/>
                  <a:latin typeface="txsys"/>
                </a:rPr>
                <a:t>(</a:t>
              </a:r>
              <a:r>
                <a:rPr lang="en-US" altLang="zh-CN" sz="1800" b="0" i="0" dirty="0" err="1">
                  <a:solidFill>
                    <a:srgbClr val="800000"/>
                  </a:solidFill>
                  <a:effectLst/>
                  <a:latin typeface="LinBiolinumT"/>
                </a:rPr>
                <a:t>Cert</a:t>
              </a:r>
              <a:r>
                <a:rPr lang="en-US" altLang="zh-CN" sz="800" b="0" i="1" dirty="0" err="1">
                  <a:solidFill>
                    <a:srgbClr val="000000"/>
                  </a:solidFill>
                  <a:effectLst/>
                  <a:latin typeface="LinLibertineI5"/>
                </a:rPr>
                <a:t>c</a:t>
              </a:r>
              <a:r>
                <a:rPr lang="en-US" altLang="zh-CN" sz="800" b="0" i="1" dirty="0">
                  <a:solidFill>
                    <a:srgbClr val="000000"/>
                  </a:solidFill>
                  <a:effectLst/>
                  <a:latin typeface="LinLibertineI5"/>
                </a:rPr>
                <a:t> </a:t>
              </a:r>
              <a:r>
                <a:rPr lang="en-US" altLang="zh-CN" sz="1800" b="0" i="0" dirty="0">
                  <a:solidFill>
                    <a:srgbClr val="000000"/>
                  </a:solidFill>
                  <a:effectLst/>
                  <a:latin typeface="txsys"/>
                </a:rPr>
                <a:t>)</a:t>
              </a:r>
              <a:r>
                <a:rPr lang="en-US" altLang="zh-CN" dirty="0"/>
                <a:t> </a:t>
              </a:r>
              <a:endParaRPr lang="zh-CN" altLang="en-US" dirty="0"/>
            </a:p>
          </p:txBody>
        </p:sp>
      </p:grpSp>
      <p:pic>
        <p:nvPicPr>
          <p:cNvPr id="11" name="图形 10" descr="计算机">
            <a:extLst>
              <a:ext uri="{FF2B5EF4-FFF2-40B4-BE49-F238E27FC236}">
                <a16:creationId xmlns:a16="http://schemas.microsoft.com/office/drawing/2014/main" id="{64B333C9-DEBD-4917-9FBB-FE5B1BEA6E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1737797"/>
            <a:ext cx="914400" cy="914400"/>
          </a:xfrm>
          <a:prstGeom prst="rect">
            <a:avLst/>
          </a:prstGeom>
        </p:spPr>
      </p:pic>
      <p:sp>
        <p:nvSpPr>
          <p:cNvPr id="14" name="对话气泡: 椭圆形 13">
            <a:extLst>
              <a:ext uri="{FF2B5EF4-FFF2-40B4-BE49-F238E27FC236}">
                <a16:creationId xmlns:a16="http://schemas.microsoft.com/office/drawing/2014/main" id="{A679ADD7-D56F-4ECA-9587-853F875F1137}"/>
              </a:ext>
            </a:extLst>
          </p:cNvPr>
          <p:cNvSpPr/>
          <p:nvPr/>
        </p:nvSpPr>
        <p:spPr>
          <a:xfrm>
            <a:off x="3998582" y="1432434"/>
            <a:ext cx="4935186" cy="1750551"/>
          </a:xfrm>
          <a:prstGeom prst="wedgeEllipseCallout">
            <a:avLst>
              <a:gd name="adj1" fmla="val -40651"/>
              <a:gd name="adj2" fmla="val 5974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0" i="0" dirty="0">
                <a:solidFill>
                  <a:srgbClr val="333333"/>
                </a:solidFill>
                <a:effectLst/>
                <a:latin typeface="tahoma" panose="020B0604030504040204" pitchFamily="34" charset="0"/>
              </a:rPr>
              <a:t>The state of each transaction will be gradually promoted in the process of VES and CLI interaction</a:t>
            </a:r>
            <a:endParaRPr lang="zh-CN" altLang="en-US" dirty="0"/>
          </a:p>
        </p:txBody>
      </p:sp>
    </p:spTree>
    <p:extLst>
      <p:ext uri="{BB962C8B-B14F-4D97-AF65-F5344CB8AC3E}">
        <p14:creationId xmlns:p14="http://schemas.microsoft.com/office/powerpoint/2010/main" val="4074801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3CEA11-6DEF-4B29-8004-8E819623B542}"/>
              </a:ext>
            </a:extLst>
          </p:cNvPr>
          <p:cNvSpPr>
            <a:spLocks noGrp="1"/>
          </p:cNvSpPr>
          <p:nvPr>
            <p:ph type="title"/>
          </p:nvPr>
        </p:nvSpPr>
        <p:spPr/>
        <p:txBody>
          <a:bodyPr/>
          <a:lstStyle/>
          <a:p>
            <a:r>
              <a:rPr lang="en-US" altLang="zh-CN" sz="4400" b="1" i="0" dirty="0">
                <a:solidFill>
                  <a:srgbClr val="000000"/>
                </a:solidFill>
                <a:effectLst/>
                <a:latin typeface="LinBiolinumTB"/>
              </a:rPr>
              <a:t>/UIP </a:t>
            </a:r>
            <a:r>
              <a:rPr lang="en-US" altLang="zh-CN" sz="4400" b="1" i="0" dirty="0">
                <a:solidFill>
                  <a:srgbClr val="000000"/>
                </a:solidFill>
                <a:effectLst/>
                <a:latin typeface="LinLibertineTB"/>
              </a:rPr>
              <a:t>DESIGN DETAIL</a:t>
            </a:r>
            <a:r>
              <a:rPr lang="en-US" altLang="zh-CN" b="1" i="0" dirty="0">
                <a:solidFill>
                  <a:srgbClr val="000000"/>
                </a:solidFill>
                <a:effectLst/>
                <a:latin typeface="LinLibertineTB"/>
              </a:rPr>
              <a:t>/CLI</a:t>
            </a:r>
            <a:endParaRPr lang="zh-CN" altLang="en-US" dirty="0"/>
          </a:p>
        </p:txBody>
      </p:sp>
      <p:sp>
        <p:nvSpPr>
          <p:cNvPr id="5" name="文本框 4">
            <a:extLst>
              <a:ext uri="{FF2B5EF4-FFF2-40B4-BE49-F238E27FC236}">
                <a16:creationId xmlns:a16="http://schemas.microsoft.com/office/drawing/2014/main" id="{C3393976-0C66-4091-BF33-93FD2819856A}"/>
              </a:ext>
            </a:extLst>
          </p:cNvPr>
          <p:cNvSpPr txBox="1"/>
          <p:nvPr/>
        </p:nvSpPr>
        <p:spPr>
          <a:xfrm>
            <a:off x="838200" y="2023672"/>
            <a:ext cx="10326974" cy="1569660"/>
          </a:xfrm>
          <a:prstGeom prst="rect">
            <a:avLst/>
          </a:prstGeom>
          <a:noFill/>
        </p:spPr>
        <p:txBody>
          <a:bodyPr wrap="square" rtlCol="0">
            <a:spAutoFit/>
          </a:bodyPr>
          <a:lstStyle/>
          <a:p>
            <a:r>
              <a:rPr lang="en-US" altLang="zh-CN" sz="2400" dirty="0">
                <a:latin typeface="LinBiolinumT"/>
              </a:rPr>
              <a:t>The</a:t>
            </a:r>
            <a:r>
              <a:rPr lang="zh-CN" altLang="en-US" sz="2400" dirty="0">
                <a:latin typeface="LinBiolinumT"/>
              </a:rPr>
              <a:t> </a:t>
            </a:r>
            <a:r>
              <a:rPr lang="en-US" altLang="zh-CN" sz="2400" dirty="0">
                <a:latin typeface="LinBiolinumT"/>
              </a:rPr>
              <a:t>Protocol implemented by </a:t>
            </a:r>
            <a:r>
              <a:rPr lang="en-US" altLang="zh-CN" sz="2400" dirty="0">
                <a:solidFill>
                  <a:srgbClr val="00B050"/>
                </a:solidFill>
                <a:latin typeface="LinBiolinumT"/>
              </a:rPr>
              <a:t>CLI</a:t>
            </a:r>
            <a:r>
              <a:rPr lang="en-US" altLang="zh-CN" sz="2400" dirty="0">
                <a:latin typeface="LinBiolinumT"/>
              </a:rPr>
              <a:t> is similar to VES,</a:t>
            </a:r>
            <a:r>
              <a:rPr lang="zh-CN" altLang="en-US" sz="2400" dirty="0">
                <a:latin typeface="LinBiolinumT"/>
              </a:rPr>
              <a:t> </a:t>
            </a:r>
            <a:r>
              <a:rPr lang="en-US" altLang="zh-CN" sz="2400" dirty="0">
                <a:latin typeface="LinBiolinumT"/>
              </a:rPr>
              <a:t>except: </a:t>
            </a:r>
          </a:p>
          <a:p>
            <a:endParaRPr lang="en-US" altLang="zh-CN" sz="2400" dirty="0">
              <a:latin typeface="LinBiolinumT"/>
            </a:endParaRPr>
          </a:p>
          <a:p>
            <a:r>
              <a:rPr lang="en-US" altLang="zh-CN" sz="2400" dirty="0">
                <a:solidFill>
                  <a:srgbClr val="00B050"/>
                </a:solidFill>
                <a:latin typeface="LinBiolinumT"/>
              </a:rPr>
              <a:t>CLI</a:t>
            </a:r>
            <a:r>
              <a:rPr lang="en-US" altLang="zh-CN" sz="2400" dirty="0">
                <a:latin typeface="LinBiolinumT"/>
              </a:rPr>
              <a:t> is not required to proactively watch the status of underlying blockchains or dynamically compute eligible transactions whenever the execution status changes. </a:t>
            </a:r>
          </a:p>
        </p:txBody>
      </p:sp>
    </p:spTree>
    <p:extLst>
      <p:ext uri="{BB962C8B-B14F-4D97-AF65-F5344CB8AC3E}">
        <p14:creationId xmlns:p14="http://schemas.microsoft.com/office/powerpoint/2010/main" val="2098651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89334D-D4F0-4F5C-8021-5EE4EDC2F795}"/>
              </a:ext>
            </a:extLst>
          </p:cNvPr>
          <p:cNvSpPr>
            <a:spLocks noGrp="1"/>
          </p:cNvSpPr>
          <p:nvPr>
            <p:ph type="title"/>
          </p:nvPr>
        </p:nvSpPr>
        <p:spPr/>
        <p:txBody>
          <a:bodyPr/>
          <a:lstStyle/>
          <a:p>
            <a:r>
              <a:rPr lang="en-US" altLang="zh-CN" sz="4400" b="1" i="0" dirty="0">
                <a:solidFill>
                  <a:srgbClr val="000000"/>
                </a:solidFill>
                <a:effectLst/>
                <a:latin typeface="LinBiolinumTB"/>
              </a:rPr>
              <a:t>/UIP </a:t>
            </a:r>
            <a:r>
              <a:rPr lang="en-US" altLang="zh-CN" sz="4400" b="1" i="0" dirty="0">
                <a:solidFill>
                  <a:srgbClr val="000000"/>
                </a:solidFill>
                <a:effectLst/>
                <a:latin typeface="LinLibertineTB"/>
              </a:rPr>
              <a:t>DESIGN DETAIL</a:t>
            </a:r>
            <a:r>
              <a:rPr lang="en-US" altLang="zh-CN" b="1" i="0" dirty="0">
                <a:solidFill>
                  <a:srgbClr val="000000"/>
                </a:solidFill>
                <a:effectLst/>
                <a:latin typeface="LinLibertineTB"/>
              </a:rPr>
              <a:t>/EXAMPLE</a:t>
            </a:r>
            <a:endParaRPr lang="zh-CN" altLang="en-US" dirty="0"/>
          </a:p>
        </p:txBody>
      </p:sp>
      <p:grpSp>
        <p:nvGrpSpPr>
          <p:cNvPr id="15" name="组合 14">
            <a:extLst>
              <a:ext uri="{FF2B5EF4-FFF2-40B4-BE49-F238E27FC236}">
                <a16:creationId xmlns:a16="http://schemas.microsoft.com/office/drawing/2014/main" id="{3C140A0B-3BDB-4C23-BAC5-527CAD523A3D}"/>
              </a:ext>
            </a:extLst>
          </p:cNvPr>
          <p:cNvGrpSpPr/>
          <p:nvPr/>
        </p:nvGrpSpPr>
        <p:grpSpPr>
          <a:xfrm>
            <a:off x="838200" y="1690688"/>
            <a:ext cx="914400" cy="1034698"/>
            <a:chOff x="838200" y="1690688"/>
            <a:chExt cx="914400" cy="1034698"/>
          </a:xfrm>
        </p:grpSpPr>
        <p:pic>
          <p:nvPicPr>
            <p:cNvPr id="5" name="图形 4" descr="计算机">
              <a:extLst>
                <a:ext uri="{FF2B5EF4-FFF2-40B4-BE49-F238E27FC236}">
                  <a16:creationId xmlns:a16="http://schemas.microsoft.com/office/drawing/2014/main" id="{49AB51C1-FCA0-497D-BE1D-81ADD68D91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1810986"/>
              <a:ext cx="914400" cy="914400"/>
            </a:xfrm>
            <a:prstGeom prst="rect">
              <a:avLst/>
            </a:prstGeom>
          </p:spPr>
        </p:pic>
        <p:sp>
          <p:nvSpPr>
            <p:cNvPr id="14" name="文本框 13">
              <a:extLst>
                <a:ext uri="{FF2B5EF4-FFF2-40B4-BE49-F238E27FC236}">
                  <a16:creationId xmlns:a16="http://schemas.microsoft.com/office/drawing/2014/main" id="{657972C0-8DA2-4466-AB38-9C3F8C96D91C}"/>
                </a:ext>
              </a:extLst>
            </p:cNvPr>
            <p:cNvSpPr txBox="1"/>
            <p:nvPr/>
          </p:nvSpPr>
          <p:spPr>
            <a:xfrm>
              <a:off x="1006699" y="1690688"/>
              <a:ext cx="577402" cy="369332"/>
            </a:xfrm>
            <a:prstGeom prst="rect">
              <a:avLst/>
            </a:prstGeom>
            <a:noFill/>
          </p:spPr>
          <p:txBody>
            <a:bodyPr wrap="none" rtlCol="0">
              <a:spAutoFit/>
            </a:bodyPr>
            <a:lstStyle/>
            <a:p>
              <a:r>
                <a:rPr lang="en-US" altLang="zh-CN" b="1" dirty="0"/>
                <a:t>VES</a:t>
              </a:r>
              <a:endParaRPr lang="zh-CN" altLang="en-US" b="1" dirty="0"/>
            </a:p>
          </p:txBody>
        </p:sp>
      </p:grpSp>
      <p:grpSp>
        <p:nvGrpSpPr>
          <p:cNvPr id="19" name="组合 18">
            <a:extLst>
              <a:ext uri="{FF2B5EF4-FFF2-40B4-BE49-F238E27FC236}">
                <a16:creationId xmlns:a16="http://schemas.microsoft.com/office/drawing/2014/main" id="{3394196F-86CF-40E4-8734-90220D8935C1}"/>
              </a:ext>
            </a:extLst>
          </p:cNvPr>
          <p:cNvGrpSpPr/>
          <p:nvPr/>
        </p:nvGrpSpPr>
        <p:grpSpPr>
          <a:xfrm>
            <a:off x="10342092" y="1643187"/>
            <a:ext cx="914400" cy="1034698"/>
            <a:chOff x="10324279" y="1690688"/>
            <a:chExt cx="914400" cy="1034698"/>
          </a:xfrm>
        </p:grpSpPr>
        <p:pic>
          <p:nvPicPr>
            <p:cNvPr id="7" name="图形 6" descr="用户">
              <a:extLst>
                <a:ext uri="{FF2B5EF4-FFF2-40B4-BE49-F238E27FC236}">
                  <a16:creationId xmlns:a16="http://schemas.microsoft.com/office/drawing/2014/main" id="{9F85B888-FF3F-48AA-B8B1-9DF4AD7186F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24279" y="1888175"/>
              <a:ext cx="914400" cy="837211"/>
            </a:xfrm>
            <a:prstGeom prst="rect">
              <a:avLst/>
            </a:prstGeom>
          </p:spPr>
        </p:pic>
        <p:sp>
          <p:nvSpPr>
            <p:cNvPr id="18" name="文本框 17">
              <a:extLst>
                <a:ext uri="{FF2B5EF4-FFF2-40B4-BE49-F238E27FC236}">
                  <a16:creationId xmlns:a16="http://schemas.microsoft.com/office/drawing/2014/main" id="{D2092F83-E571-45F3-85A8-312AEEC354D7}"/>
                </a:ext>
              </a:extLst>
            </p:cNvPr>
            <p:cNvSpPr txBox="1"/>
            <p:nvPr/>
          </p:nvSpPr>
          <p:spPr>
            <a:xfrm>
              <a:off x="10516169" y="1690688"/>
              <a:ext cx="506870" cy="369332"/>
            </a:xfrm>
            <a:prstGeom prst="rect">
              <a:avLst/>
            </a:prstGeom>
            <a:noFill/>
          </p:spPr>
          <p:txBody>
            <a:bodyPr wrap="none" rtlCol="0">
              <a:spAutoFit/>
            </a:bodyPr>
            <a:lstStyle/>
            <a:p>
              <a:r>
                <a:rPr lang="en-US" altLang="zh-CN" b="1" dirty="0"/>
                <a:t>CLI</a:t>
              </a:r>
              <a:endParaRPr lang="zh-CN" altLang="en-US" b="1" dirty="0"/>
            </a:p>
          </p:txBody>
        </p:sp>
      </p:grpSp>
      <p:grpSp>
        <p:nvGrpSpPr>
          <p:cNvPr id="30" name="组合 29">
            <a:extLst>
              <a:ext uri="{FF2B5EF4-FFF2-40B4-BE49-F238E27FC236}">
                <a16:creationId xmlns:a16="http://schemas.microsoft.com/office/drawing/2014/main" id="{84C5C387-5D6B-4D63-8064-EFC46B37B59B}"/>
              </a:ext>
            </a:extLst>
          </p:cNvPr>
          <p:cNvGrpSpPr/>
          <p:nvPr/>
        </p:nvGrpSpPr>
        <p:grpSpPr>
          <a:xfrm>
            <a:off x="1752600" y="1827853"/>
            <a:ext cx="8589492" cy="431426"/>
            <a:chOff x="1752600" y="1827853"/>
            <a:chExt cx="8589492" cy="431426"/>
          </a:xfrm>
        </p:grpSpPr>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CA1E47E2-9EC4-4950-B998-2D4285ABB1DA}"/>
                    </a:ext>
                  </a:extLst>
                </p:cNvPr>
                <p:cNvSpPr txBox="1"/>
                <p:nvPr/>
              </p:nvSpPr>
              <p:spPr>
                <a:xfrm>
                  <a:off x="3301176" y="1827853"/>
                  <a:ext cx="5131952" cy="369332"/>
                </a:xfrm>
                <a:prstGeom prst="rect">
                  <a:avLst/>
                </a:prstGeom>
                <a:noFill/>
              </p:spPr>
              <p:txBody>
                <a:bodyPr wrap="square">
                  <a:spAutoFit/>
                </a:bodyPr>
                <a:lstStyle/>
                <a:p>
                  <a14:m>
                    <m:oMath xmlns:m="http://schemas.openxmlformats.org/officeDocument/2006/math">
                      <m:sSub>
                        <m:sSubPr>
                          <m:ctrlPr>
                            <a:rPr lang="fr-FR" altLang="zh-CN" sz="1800" b="0" i="1" dirty="0" smtClean="0">
                              <a:solidFill>
                                <a:srgbClr val="800000"/>
                              </a:solidFill>
                              <a:effectLst/>
                              <a:latin typeface="Cambria Math" panose="02040503050406030204" pitchFamily="18" charset="0"/>
                            </a:rPr>
                          </m:ctrlPr>
                        </m:sSubPr>
                        <m:e>
                          <m:r>
                            <a:rPr lang="fr-FR" altLang="zh-CN" i="1" dirty="0">
                              <a:solidFill>
                                <a:srgbClr val="800000"/>
                              </a:solidFill>
                              <a:latin typeface="Cambria Math" panose="02040503050406030204" pitchFamily="18" charset="0"/>
                            </a:rPr>
                            <m:t>𝐶𝑒𝑟𝑡</m:t>
                          </m:r>
                        </m:e>
                        <m:sub>
                          <m:r>
                            <a:rPr lang="en-US" altLang="zh-CN" sz="1800" b="0" i="1" dirty="0" smtClean="0">
                              <a:solidFill>
                                <a:srgbClr val="800000"/>
                              </a:solidFill>
                              <a:effectLst/>
                              <a:latin typeface="Cambria Math" panose="02040503050406030204" pitchFamily="18" charset="0"/>
                            </a:rPr>
                            <m:t>𝑖</m:t>
                          </m:r>
                        </m:sub>
                      </m:sSub>
                      <m:r>
                        <a:rPr lang="fr-FR" altLang="zh-CN" sz="800" b="0" i="1" dirty="0" smtClean="0">
                          <a:solidFill>
                            <a:srgbClr val="000000"/>
                          </a:solidFill>
                          <a:effectLst/>
                          <a:latin typeface="Cambria Math" panose="02040503050406030204" pitchFamily="18" charset="0"/>
                        </a:rPr>
                        <m:t> </m:t>
                      </m:r>
                    </m:oMath>
                  </a14:m>
                  <a:r>
                    <a:rPr lang="fr-FR" altLang="zh-CN" sz="1800" b="0" i="0" dirty="0">
                      <a:solidFill>
                        <a:srgbClr val="000000"/>
                      </a:solidFill>
                      <a:effectLst/>
                      <a:latin typeface="LinLibertineT"/>
                    </a:rPr>
                    <a:t>:</a:t>
                  </a:r>
                  <a:r>
                    <a:rPr lang="fr-FR" altLang="zh-CN" sz="1800" b="0" i="0" dirty="0">
                      <a:solidFill>
                        <a:srgbClr val="000000"/>
                      </a:solidFill>
                      <a:effectLst/>
                      <a:latin typeface="rtxr"/>
                    </a:rPr>
                    <a:t>= </a:t>
                  </a:r>
                  <a:r>
                    <a:rPr lang="fr-FR" altLang="zh-CN" sz="1800" b="0" i="0" dirty="0">
                      <a:solidFill>
                        <a:srgbClr val="4040FF"/>
                      </a:solidFill>
                      <a:effectLst/>
                      <a:latin typeface="LinBiolinumT"/>
                    </a:rPr>
                    <a:t>Cert</a:t>
                  </a:r>
                  <a:r>
                    <a:rPr lang="fr-FR" altLang="zh-CN" sz="1800" b="0" i="0" dirty="0">
                      <a:solidFill>
                        <a:srgbClr val="000000"/>
                      </a:solidFill>
                      <a:effectLst/>
                      <a:latin typeface="txsys"/>
                    </a:rPr>
                    <a:t>([T</a:t>
                  </a:r>
                  <a:r>
                    <a:rPr lang="fr-FR" altLang="zh-CN" sz="1800" b="0" i="0" dirty="0">
                      <a:solidFill>
                        <a:srgbClr val="000000"/>
                      </a:solidFill>
                      <a:effectLst/>
                      <a:latin typeface="rtxmi7"/>
                    </a:rPr>
                    <a:t>, </a:t>
                  </a:r>
                  <a:r>
                    <a:rPr lang="fr-FR" altLang="zh-CN" sz="1800" b="0" i="0" dirty="0">
                      <a:solidFill>
                        <a:srgbClr val="000000"/>
                      </a:solidFill>
                      <a:effectLst/>
                      <a:latin typeface="LinBiolinumT"/>
                    </a:rPr>
                    <a:t>init</a:t>
                  </a:r>
                  <a:r>
                    <a:rPr lang="fr-FR" altLang="zh-CN" sz="1800" b="0" i="0" dirty="0">
                      <a:solidFill>
                        <a:srgbClr val="000000"/>
                      </a:solidFill>
                      <a:effectLst/>
                      <a:latin typeface="txsys"/>
                    </a:rPr>
                    <a:t>]</a:t>
                  </a:r>
                  <a:r>
                    <a:rPr lang="fr-FR" altLang="zh-CN" sz="1800" b="0" i="0" dirty="0">
                      <a:solidFill>
                        <a:srgbClr val="000000"/>
                      </a:solidFill>
                      <a:effectLst/>
                      <a:latin typeface="LinLibertineT"/>
                    </a:rPr>
                    <a:t>; </a:t>
                  </a:r>
                  <a14:m>
                    <m:oMath xmlns:m="http://schemas.openxmlformats.org/officeDocument/2006/math">
                      <m:sSub>
                        <m:sSubPr>
                          <m:ctrlPr>
                            <a:rPr lang="en-US" altLang="zh-CN" sz="1800" b="0" i="1" smtClean="0">
                              <a:solidFill>
                                <a:srgbClr val="000000"/>
                              </a:solidFill>
                              <a:effectLst/>
                              <a:latin typeface="Cambria Math" panose="02040503050406030204" pitchFamily="18" charset="0"/>
                            </a:rPr>
                          </m:ctrlPr>
                        </m:sSubPr>
                        <m:e>
                          <m:r>
                            <a:rPr lang="en-US" altLang="zh-CN" sz="1800" b="0" i="1" smtClean="0">
                              <a:solidFill>
                                <a:srgbClr val="000000"/>
                              </a:solidFill>
                              <a:effectLst/>
                              <a:latin typeface="Cambria Math" panose="02040503050406030204" pitchFamily="18" charset="0"/>
                            </a:rPr>
                            <m:t>𝑆𝑖𝑔</m:t>
                          </m:r>
                        </m:e>
                        <m:sub>
                          <m:r>
                            <a:rPr lang="en-US" altLang="zh-CN" sz="1800" b="0" i="1" smtClean="0">
                              <a:solidFill>
                                <a:srgbClr val="000000"/>
                              </a:solidFill>
                              <a:effectLst/>
                              <a:latin typeface="Cambria Math" panose="02040503050406030204" pitchFamily="18" charset="0"/>
                            </a:rPr>
                            <m:t>𝑣</m:t>
                          </m:r>
                        </m:sub>
                      </m:sSub>
                    </m:oMath>
                  </a14:m>
                  <a:r>
                    <a:rPr lang="fr-FR" altLang="zh-CN" sz="1800" b="0" i="0" dirty="0">
                      <a:solidFill>
                        <a:srgbClr val="000000"/>
                      </a:solidFill>
                      <a:effectLst/>
                      <a:latin typeface="txsys"/>
                    </a:rPr>
                    <a:t>) </a:t>
                  </a:r>
                  <a:r>
                    <a:rPr lang="en-US" altLang="zh-CN" sz="1800" b="0" i="0" dirty="0">
                      <a:solidFill>
                        <a:srgbClr val="000000"/>
                      </a:solidFill>
                      <a:effectLst/>
                      <a:latin typeface="txsys"/>
                    </a:rPr>
                    <a:t>and</a:t>
                  </a:r>
                  <a:r>
                    <a:rPr lang="fr-FR" altLang="zh-CN" dirty="0"/>
                    <a:t> </a:t>
                  </a:r>
                  <a:r>
                    <a:rPr lang="fr-FR" altLang="zh-CN" dirty="0">
                      <a:solidFill>
                        <a:srgbClr val="00B050"/>
                      </a:solidFill>
                      <a:latin typeface="LinLibertineT"/>
                    </a:rPr>
                    <a:t>CLI</a:t>
                  </a:r>
                  <a:r>
                    <a:rPr lang="en-US" altLang="zh-CN" sz="1800" b="0" i="0" dirty="0">
                      <a:solidFill>
                        <a:srgbClr val="000000"/>
                      </a:solidFill>
                      <a:effectLst/>
                      <a:latin typeface="LinLibertineT"/>
                    </a:rPr>
                    <a:t>.</a:t>
                  </a:r>
                  <a:r>
                    <a:rPr lang="en-US" altLang="zh-CN" sz="1800" b="0" i="0" dirty="0" err="1">
                      <a:solidFill>
                        <a:srgbClr val="000000"/>
                      </a:solidFill>
                      <a:effectLst/>
                      <a:latin typeface="LinBiolinumT"/>
                    </a:rPr>
                    <a:t>I</a:t>
                  </a:r>
                  <a:r>
                    <a:rPr lang="en-US" altLang="zh-CN" dirty="0" err="1">
                      <a:solidFill>
                        <a:srgbClr val="000000"/>
                      </a:solidFill>
                      <a:latin typeface="LinLibertineT"/>
                    </a:rPr>
                    <a:t>nitTr</a:t>
                  </a:r>
                  <a:r>
                    <a:rPr lang="en-US" altLang="zh-CN" sz="1800" b="0" i="0" dirty="0" err="1">
                      <a:solidFill>
                        <a:srgbClr val="000000"/>
                      </a:solidFill>
                      <a:effectLst/>
                      <a:latin typeface="LinBiolinumT"/>
                    </a:rPr>
                    <a:t>ans</a:t>
                  </a:r>
                  <a:r>
                    <a:rPr lang="en-US" altLang="zh-CN" sz="1800" b="0" i="0" dirty="0">
                      <a:solidFill>
                        <a:srgbClr val="000000"/>
                      </a:solidFill>
                      <a:effectLst/>
                      <a:latin typeface="txsys"/>
                    </a:rPr>
                    <a:t>(</a:t>
                  </a:r>
                  <a14:m>
                    <m:oMath xmlns:m="http://schemas.openxmlformats.org/officeDocument/2006/math">
                      <m:sSub>
                        <m:sSubPr>
                          <m:ctrlPr>
                            <a:rPr lang="fr-FR" altLang="zh-CN" i="1" dirty="0">
                              <a:solidFill>
                                <a:srgbClr val="800000"/>
                              </a:solidFill>
                              <a:latin typeface="Cambria Math" panose="02040503050406030204" pitchFamily="18" charset="0"/>
                            </a:rPr>
                          </m:ctrlPr>
                        </m:sSubPr>
                        <m:e>
                          <m:r>
                            <a:rPr lang="fr-FR" altLang="zh-CN" i="1" dirty="0">
                              <a:solidFill>
                                <a:srgbClr val="800000"/>
                              </a:solidFill>
                              <a:latin typeface="Cambria Math" panose="02040503050406030204" pitchFamily="18" charset="0"/>
                            </a:rPr>
                            <m:t>𝐶𝑒𝑟𝑡</m:t>
                          </m:r>
                        </m:e>
                        <m:sub>
                          <m:r>
                            <a:rPr lang="en-US" altLang="zh-CN" i="1" dirty="0">
                              <a:solidFill>
                                <a:srgbClr val="800000"/>
                              </a:solidFill>
                              <a:latin typeface="Cambria Math" panose="02040503050406030204" pitchFamily="18" charset="0"/>
                            </a:rPr>
                            <m:t>𝑖</m:t>
                          </m:r>
                        </m:sub>
                      </m:sSub>
                      <m:r>
                        <a:rPr lang="fr-FR" altLang="zh-CN" sz="800" i="1" dirty="0">
                          <a:solidFill>
                            <a:srgbClr val="000000"/>
                          </a:solidFill>
                          <a:latin typeface="Cambria Math" panose="02040503050406030204" pitchFamily="18" charset="0"/>
                        </a:rPr>
                        <m:t> </m:t>
                      </m:r>
                    </m:oMath>
                  </a14:m>
                  <a:r>
                    <a:rPr lang="en-US" altLang="zh-CN" sz="1800" b="0" i="0" dirty="0">
                      <a:solidFill>
                        <a:srgbClr val="000000"/>
                      </a:solidFill>
                      <a:effectLst/>
                      <a:latin typeface="txsys"/>
                    </a:rPr>
                    <a:t>)</a:t>
                  </a:r>
                  <a:r>
                    <a:rPr lang="en-US" altLang="zh-CN" dirty="0"/>
                    <a:t> </a:t>
                  </a:r>
                  <a:endParaRPr lang="zh-CN" altLang="en-US" dirty="0"/>
                </a:p>
              </p:txBody>
            </p:sp>
          </mc:Choice>
          <mc:Fallback xmlns="">
            <p:sp>
              <p:nvSpPr>
                <p:cNvPr id="21" name="文本框 20">
                  <a:extLst>
                    <a:ext uri="{FF2B5EF4-FFF2-40B4-BE49-F238E27FC236}">
                      <a16:creationId xmlns:a16="http://schemas.microsoft.com/office/drawing/2014/main" id="{CA1E47E2-9EC4-4950-B998-2D4285ABB1DA}"/>
                    </a:ext>
                  </a:extLst>
                </p:cNvPr>
                <p:cNvSpPr txBox="1">
                  <a:spLocks noRot="1" noChangeAspect="1" noMove="1" noResize="1" noEditPoints="1" noAdjustHandles="1" noChangeArrowheads="1" noChangeShapeType="1" noTextEdit="1"/>
                </p:cNvSpPr>
                <p:nvPr/>
              </p:nvSpPr>
              <p:spPr>
                <a:xfrm>
                  <a:off x="3301176" y="1827853"/>
                  <a:ext cx="5131952" cy="369332"/>
                </a:xfrm>
                <a:prstGeom prst="rect">
                  <a:avLst/>
                </a:prstGeom>
                <a:blipFill>
                  <a:blip r:embed="rId7"/>
                  <a:stretch>
                    <a:fillRect t="-10000" b="-26667"/>
                  </a:stretch>
                </a:blipFill>
              </p:spPr>
              <p:txBody>
                <a:bodyPr/>
                <a:lstStyle/>
                <a:p>
                  <a:r>
                    <a:rPr lang="zh-CN" altLang="en-US">
                      <a:noFill/>
                    </a:rPr>
                    <a:t> </a:t>
                  </a:r>
                </a:p>
              </p:txBody>
            </p:sp>
          </mc:Fallback>
        </mc:AlternateContent>
        <p:cxnSp>
          <p:nvCxnSpPr>
            <p:cNvPr id="27" name="直接箭头连接符 26">
              <a:extLst>
                <a:ext uri="{FF2B5EF4-FFF2-40B4-BE49-F238E27FC236}">
                  <a16:creationId xmlns:a16="http://schemas.microsoft.com/office/drawing/2014/main" id="{BB452436-4039-4A79-885D-CA4A5AF9D233}"/>
                </a:ext>
              </a:extLst>
            </p:cNvPr>
            <p:cNvCxnSpPr>
              <a:cxnSpLocks/>
            </p:cNvCxnSpPr>
            <p:nvPr/>
          </p:nvCxnSpPr>
          <p:spPr>
            <a:xfrm flipV="1">
              <a:off x="1752600" y="2250373"/>
              <a:ext cx="8589492" cy="8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1" name="组合 30">
            <a:extLst>
              <a:ext uri="{FF2B5EF4-FFF2-40B4-BE49-F238E27FC236}">
                <a16:creationId xmlns:a16="http://schemas.microsoft.com/office/drawing/2014/main" id="{E6AC0140-1649-46DE-AC42-59F5500DBC8F}"/>
              </a:ext>
            </a:extLst>
          </p:cNvPr>
          <p:cNvGrpSpPr/>
          <p:nvPr/>
        </p:nvGrpSpPr>
        <p:grpSpPr>
          <a:xfrm>
            <a:off x="1752600" y="2526310"/>
            <a:ext cx="8589492" cy="436582"/>
            <a:chOff x="1752600" y="2526310"/>
            <a:chExt cx="8589492" cy="436582"/>
          </a:xfrm>
        </p:grpSpPr>
        <p:cxnSp>
          <p:nvCxnSpPr>
            <p:cNvPr id="28" name="直接箭头连接符 27">
              <a:extLst>
                <a:ext uri="{FF2B5EF4-FFF2-40B4-BE49-F238E27FC236}">
                  <a16:creationId xmlns:a16="http://schemas.microsoft.com/office/drawing/2014/main" id="{BA61654E-6396-40A6-ABD6-748A8381CBA9}"/>
                </a:ext>
              </a:extLst>
            </p:cNvPr>
            <p:cNvCxnSpPr>
              <a:cxnSpLocks/>
            </p:cNvCxnSpPr>
            <p:nvPr/>
          </p:nvCxnSpPr>
          <p:spPr>
            <a:xfrm flipV="1">
              <a:off x="1752600" y="2953986"/>
              <a:ext cx="8589492" cy="890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84D3715E-9291-4396-8C5B-A5BDBF81C3F3}"/>
                    </a:ext>
                  </a:extLst>
                </p:cNvPr>
                <p:cNvSpPr txBox="1"/>
                <p:nvPr/>
              </p:nvSpPr>
              <p:spPr>
                <a:xfrm>
                  <a:off x="3039909" y="2526310"/>
                  <a:ext cx="6112182" cy="369332"/>
                </a:xfrm>
                <a:prstGeom prst="rect">
                  <a:avLst/>
                </a:prstGeom>
                <a:noFill/>
              </p:spPr>
              <p:txBody>
                <a:bodyPr wrap="square">
                  <a:spAutoFit/>
                </a:bodyPr>
                <a:lstStyle/>
                <a:p>
                  <a14:m>
                    <m:oMath xmlns:m="http://schemas.openxmlformats.org/officeDocument/2006/math">
                      <m:sSub>
                        <m:sSubPr>
                          <m:ctrlPr>
                            <a:rPr lang="fr-FR" altLang="zh-CN" sz="1800" b="0" i="1" dirty="0" smtClean="0">
                              <a:solidFill>
                                <a:srgbClr val="800000"/>
                              </a:solidFill>
                              <a:effectLst/>
                              <a:latin typeface="Cambria Math" panose="02040503050406030204" pitchFamily="18" charset="0"/>
                            </a:rPr>
                          </m:ctrlPr>
                        </m:sSubPr>
                        <m:e>
                          <m:r>
                            <a:rPr lang="fr-FR" altLang="zh-CN" i="1" dirty="0">
                              <a:solidFill>
                                <a:srgbClr val="800000"/>
                              </a:solidFill>
                              <a:latin typeface="Cambria Math" panose="02040503050406030204" pitchFamily="18" charset="0"/>
                            </a:rPr>
                            <m:t>𝐶𝑒𝑟𝑡</m:t>
                          </m:r>
                        </m:e>
                        <m:sub>
                          <m:r>
                            <a:rPr lang="en-US" altLang="zh-CN" sz="1800" b="0" i="1" dirty="0" smtClean="0">
                              <a:solidFill>
                                <a:srgbClr val="800000"/>
                              </a:solidFill>
                              <a:effectLst/>
                              <a:latin typeface="Cambria Math" panose="02040503050406030204" pitchFamily="18" charset="0"/>
                            </a:rPr>
                            <m:t>𝑖𝑑</m:t>
                          </m:r>
                        </m:sub>
                      </m:sSub>
                      <m:r>
                        <a:rPr lang="fr-FR" altLang="zh-CN" sz="800" b="0" i="1" dirty="0" smtClean="0">
                          <a:solidFill>
                            <a:srgbClr val="000000"/>
                          </a:solidFill>
                          <a:effectLst/>
                          <a:latin typeface="Cambria Math" panose="02040503050406030204" pitchFamily="18" charset="0"/>
                        </a:rPr>
                        <m:t> </m:t>
                      </m:r>
                    </m:oMath>
                  </a14:m>
                  <a:r>
                    <a:rPr lang="fr-FR" altLang="zh-CN" sz="1800" b="0" i="0" dirty="0">
                      <a:solidFill>
                        <a:srgbClr val="000000"/>
                      </a:solidFill>
                      <a:effectLst/>
                      <a:latin typeface="LinLibertineT"/>
                    </a:rPr>
                    <a:t>:</a:t>
                  </a:r>
                  <a:r>
                    <a:rPr lang="fr-FR" altLang="zh-CN" sz="1800" b="0" i="0" dirty="0">
                      <a:solidFill>
                        <a:srgbClr val="000000"/>
                      </a:solidFill>
                      <a:effectLst/>
                      <a:latin typeface="rtxr"/>
                    </a:rPr>
                    <a:t>= </a:t>
                  </a:r>
                  <a:r>
                    <a:rPr lang="fr-FR" altLang="zh-CN" sz="1800" b="0" i="0" dirty="0">
                      <a:solidFill>
                        <a:srgbClr val="4040FF"/>
                      </a:solidFill>
                      <a:effectLst/>
                      <a:latin typeface="LinBiolinumT"/>
                    </a:rPr>
                    <a:t>Cert</a:t>
                  </a:r>
                  <a:r>
                    <a:rPr lang="fr-FR" altLang="zh-CN" sz="1800" b="0" i="0" dirty="0">
                      <a:solidFill>
                        <a:srgbClr val="000000"/>
                      </a:solidFill>
                      <a:effectLst/>
                      <a:latin typeface="txsys"/>
                    </a:rPr>
                    <a:t>([T</a:t>
                  </a:r>
                  <a:r>
                    <a:rPr lang="fr-FR" altLang="zh-CN" sz="1800" b="0" i="0" dirty="0">
                      <a:solidFill>
                        <a:srgbClr val="000000"/>
                      </a:solidFill>
                      <a:effectLst/>
                      <a:latin typeface="rtxmi7"/>
                    </a:rPr>
                    <a:t>, </a:t>
                  </a:r>
                  <a:r>
                    <a:rPr lang="fr-FR" altLang="zh-CN" sz="1800" b="0" i="0" dirty="0">
                      <a:solidFill>
                        <a:srgbClr val="000000"/>
                      </a:solidFill>
                      <a:effectLst/>
                      <a:latin typeface="LinBiolinumT"/>
                    </a:rPr>
                    <a:t>inited, T’</a:t>
                  </a:r>
                  <a:r>
                    <a:rPr lang="fr-FR" altLang="zh-CN" sz="1800" b="0" i="0" dirty="0">
                      <a:solidFill>
                        <a:srgbClr val="000000"/>
                      </a:solidFill>
                      <a:effectLst/>
                      <a:latin typeface="txsys"/>
                    </a:rPr>
                    <a:t>]</a:t>
                  </a:r>
                  <a:r>
                    <a:rPr lang="fr-FR" altLang="zh-CN" sz="1800" b="0" i="0" dirty="0">
                      <a:solidFill>
                        <a:srgbClr val="000000"/>
                      </a:solidFill>
                      <a:effectLst/>
                      <a:latin typeface="LinLibertineT"/>
                    </a:rPr>
                    <a:t>; </a:t>
                  </a:r>
                  <a14:m>
                    <m:oMath xmlns:m="http://schemas.openxmlformats.org/officeDocument/2006/math">
                      <m:sSub>
                        <m:sSubPr>
                          <m:ctrlPr>
                            <a:rPr lang="en-US" altLang="zh-CN" sz="1800" b="0" i="1" smtClean="0">
                              <a:solidFill>
                                <a:srgbClr val="000000"/>
                              </a:solidFill>
                              <a:effectLst/>
                              <a:latin typeface="Cambria Math" panose="02040503050406030204" pitchFamily="18" charset="0"/>
                            </a:rPr>
                          </m:ctrlPr>
                        </m:sSubPr>
                        <m:e>
                          <m:r>
                            <a:rPr lang="en-US" altLang="zh-CN" sz="1800" b="0" i="1" smtClean="0">
                              <a:solidFill>
                                <a:srgbClr val="000000"/>
                              </a:solidFill>
                              <a:effectLst/>
                              <a:latin typeface="Cambria Math" panose="02040503050406030204" pitchFamily="18" charset="0"/>
                            </a:rPr>
                            <m:t>𝑆𝑖𝑔</m:t>
                          </m:r>
                        </m:e>
                        <m:sub>
                          <m:r>
                            <a:rPr lang="en-US" altLang="zh-CN" sz="1800" b="0" i="1" smtClean="0">
                              <a:solidFill>
                                <a:srgbClr val="000000"/>
                              </a:solidFill>
                              <a:effectLst/>
                              <a:latin typeface="Cambria Math" panose="02040503050406030204" pitchFamily="18" charset="0"/>
                            </a:rPr>
                            <m:t>𝑐</m:t>
                          </m:r>
                        </m:sub>
                      </m:sSub>
                    </m:oMath>
                  </a14:m>
                  <a:r>
                    <a:rPr lang="fr-FR" altLang="zh-CN" sz="1800" b="0" i="0" dirty="0">
                      <a:solidFill>
                        <a:srgbClr val="000000"/>
                      </a:solidFill>
                      <a:effectLst/>
                      <a:latin typeface="txsys"/>
                    </a:rPr>
                    <a:t>) </a:t>
                  </a:r>
                  <a:r>
                    <a:rPr lang="en-US" altLang="zh-CN" sz="1800" b="0" i="0" dirty="0">
                      <a:solidFill>
                        <a:srgbClr val="000000"/>
                      </a:solidFill>
                      <a:effectLst/>
                      <a:latin typeface="txsys"/>
                    </a:rPr>
                    <a:t>and</a:t>
                  </a:r>
                  <a:r>
                    <a:rPr lang="fr-FR" altLang="zh-CN" dirty="0"/>
                    <a:t> </a:t>
                  </a:r>
                  <a:r>
                    <a:rPr lang="fr-FR" altLang="zh-CN" dirty="0">
                      <a:solidFill>
                        <a:srgbClr val="00B050"/>
                      </a:solidFill>
                      <a:latin typeface="LinLibertineT"/>
                    </a:rPr>
                    <a:t>VES</a:t>
                  </a:r>
                  <a:r>
                    <a:rPr lang="en-US" altLang="zh-CN" sz="1800" b="0" i="0" dirty="0">
                      <a:solidFill>
                        <a:srgbClr val="000000"/>
                      </a:solidFill>
                      <a:effectLst/>
                      <a:latin typeface="LinLibertineT"/>
                    </a:rPr>
                    <a:t>.</a:t>
                  </a:r>
                  <a:r>
                    <a:rPr lang="en-US" altLang="zh-CN" sz="1800" b="0" i="0" dirty="0" err="1">
                      <a:solidFill>
                        <a:srgbClr val="000000"/>
                      </a:solidFill>
                      <a:effectLst/>
                      <a:latin typeface="LinBiolinumT"/>
                    </a:rPr>
                    <a:t>I</a:t>
                  </a:r>
                  <a:r>
                    <a:rPr lang="en-US" altLang="zh-CN" dirty="0" err="1">
                      <a:solidFill>
                        <a:srgbClr val="000000"/>
                      </a:solidFill>
                      <a:latin typeface="LinLibertineT"/>
                    </a:rPr>
                    <a:t>nitedTr</a:t>
                  </a:r>
                  <a:r>
                    <a:rPr lang="en-US" altLang="zh-CN" sz="1800" b="0" i="0" dirty="0" err="1">
                      <a:solidFill>
                        <a:srgbClr val="000000"/>
                      </a:solidFill>
                      <a:effectLst/>
                      <a:latin typeface="LinBiolinumT"/>
                    </a:rPr>
                    <a:t>ans</a:t>
                  </a:r>
                  <a:r>
                    <a:rPr lang="en-US" altLang="zh-CN" sz="1800" b="0" i="0" dirty="0">
                      <a:solidFill>
                        <a:srgbClr val="000000"/>
                      </a:solidFill>
                      <a:effectLst/>
                      <a:latin typeface="txsys"/>
                    </a:rPr>
                    <a:t>(</a:t>
                  </a:r>
                  <a14:m>
                    <m:oMath xmlns:m="http://schemas.openxmlformats.org/officeDocument/2006/math">
                      <m:sSub>
                        <m:sSubPr>
                          <m:ctrlPr>
                            <a:rPr lang="fr-FR" altLang="zh-CN" i="1" dirty="0">
                              <a:solidFill>
                                <a:srgbClr val="800000"/>
                              </a:solidFill>
                              <a:latin typeface="Cambria Math" panose="02040503050406030204" pitchFamily="18" charset="0"/>
                            </a:rPr>
                          </m:ctrlPr>
                        </m:sSubPr>
                        <m:e>
                          <m:r>
                            <a:rPr lang="fr-FR" altLang="zh-CN" i="1" dirty="0">
                              <a:solidFill>
                                <a:srgbClr val="800000"/>
                              </a:solidFill>
                              <a:latin typeface="Cambria Math" panose="02040503050406030204" pitchFamily="18" charset="0"/>
                            </a:rPr>
                            <m:t>𝐶𝑒𝑟𝑡</m:t>
                          </m:r>
                        </m:e>
                        <m:sub>
                          <m:r>
                            <a:rPr lang="en-US" altLang="zh-CN" i="1" dirty="0">
                              <a:solidFill>
                                <a:srgbClr val="800000"/>
                              </a:solidFill>
                              <a:latin typeface="Cambria Math" panose="02040503050406030204" pitchFamily="18" charset="0"/>
                            </a:rPr>
                            <m:t>𝑖</m:t>
                          </m:r>
                          <m:r>
                            <a:rPr lang="en-US" altLang="zh-CN" b="0" i="1" dirty="0" smtClean="0">
                              <a:solidFill>
                                <a:srgbClr val="800000"/>
                              </a:solidFill>
                              <a:latin typeface="Cambria Math" panose="02040503050406030204" pitchFamily="18" charset="0"/>
                            </a:rPr>
                            <m:t>𝑑</m:t>
                          </m:r>
                        </m:sub>
                      </m:sSub>
                      <m:r>
                        <a:rPr lang="fr-FR" altLang="zh-CN" sz="800" i="1" dirty="0">
                          <a:solidFill>
                            <a:srgbClr val="000000"/>
                          </a:solidFill>
                          <a:latin typeface="Cambria Math" panose="02040503050406030204" pitchFamily="18" charset="0"/>
                        </a:rPr>
                        <m:t> </m:t>
                      </m:r>
                    </m:oMath>
                  </a14:m>
                  <a:r>
                    <a:rPr lang="en-US" altLang="zh-CN" sz="1800" b="0" i="0" dirty="0">
                      <a:solidFill>
                        <a:srgbClr val="000000"/>
                      </a:solidFill>
                      <a:effectLst/>
                      <a:latin typeface="txsys"/>
                    </a:rPr>
                    <a:t>)</a:t>
                  </a:r>
                  <a:r>
                    <a:rPr lang="en-US" altLang="zh-CN" dirty="0"/>
                    <a:t> </a:t>
                  </a:r>
                  <a:endParaRPr lang="zh-CN" altLang="en-US" dirty="0"/>
                </a:p>
              </p:txBody>
            </p:sp>
          </mc:Choice>
          <mc:Fallback xmlns="">
            <p:sp>
              <p:nvSpPr>
                <p:cNvPr id="29" name="文本框 28">
                  <a:extLst>
                    <a:ext uri="{FF2B5EF4-FFF2-40B4-BE49-F238E27FC236}">
                      <a16:creationId xmlns:a16="http://schemas.microsoft.com/office/drawing/2014/main" id="{84D3715E-9291-4396-8C5B-A5BDBF81C3F3}"/>
                    </a:ext>
                  </a:extLst>
                </p:cNvPr>
                <p:cNvSpPr txBox="1">
                  <a:spLocks noRot="1" noChangeAspect="1" noMove="1" noResize="1" noEditPoints="1" noAdjustHandles="1" noChangeArrowheads="1" noChangeShapeType="1" noTextEdit="1"/>
                </p:cNvSpPr>
                <p:nvPr/>
              </p:nvSpPr>
              <p:spPr>
                <a:xfrm>
                  <a:off x="3039909" y="2526310"/>
                  <a:ext cx="6112182" cy="369332"/>
                </a:xfrm>
                <a:prstGeom prst="rect">
                  <a:avLst/>
                </a:prstGeom>
                <a:blipFill>
                  <a:blip r:embed="rId8"/>
                  <a:stretch>
                    <a:fillRect t="-8197" b="-24590"/>
                  </a:stretch>
                </a:blipFill>
              </p:spPr>
              <p:txBody>
                <a:bodyPr/>
                <a:lstStyle/>
                <a:p>
                  <a:r>
                    <a:rPr lang="zh-CN" altLang="en-US">
                      <a:noFill/>
                    </a:rPr>
                    <a:t> </a:t>
                  </a:r>
                </a:p>
              </p:txBody>
            </p:sp>
          </mc:Fallback>
        </mc:AlternateContent>
      </p:grpSp>
      <p:grpSp>
        <p:nvGrpSpPr>
          <p:cNvPr id="32" name="组合 31">
            <a:extLst>
              <a:ext uri="{FF2B5EF4-FFF2-40B4-BE49-F238E27FC236}">
                <a16:creationId xmlns:a16="http://schemas.microsoft.com/office/drawing/2014/main" id="{703A14A3-8714-46CC-A923-35966F96A30F}"/>
              </a:ext>
            </a:extLst>
          </p:cNvPr>
          <p:cNvGrpSpPr/>
          <p:nvPr/>
        </p:nvGrpSpPr>
        <p:grpSpPr>
          <a:xfrm>
            <a:off x="1801254" y="3244334"/>
            <a:ext cx="8589492" cy="424662"/>
            <a:chOff x="1752600" y="1834617"/>
            <a:chExt cx="8589492" cy="424662"/>
          </a:xfrm>
        </p:grpSpPr>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0AD16397-CEB1-473F-BDE6-4DC3F19F918A}"/>
                    </a:ext>
                  </a:extLst>
                </p:cNvPr>
                <p:cNvSpPr txBox="1"/>
                <p:nvPr/>
              </p:nvSpPr>
              <p:spPr>
                <a:xfrm>
                  <a:off x="2871234" y="1834617"/>
                  <a:ext cx="6621061" cy="369332"/>
                </a:xfrm>
                <a:prstGeom prst="rect">
                  <a:avLst/>
                </a:prstGeom>
                <a:noFill/>
              </p:spPr>
              <p:txBody>
                <a:bodyPr wrap="square">
                  <a:spAutoFit/>
                </a:bodyPr>
                <a:lstStyle/>
                <a:p>
                  <a14:m>
                    <m:oMath xmlns:m="http://schemas.openxmlformats.org/officeDocument/2006/math">
                      <m:sSub>
                        <m:sSubPr>
                          <m:ctrlPr>
                            <a:rPr lang="fr-FR" altLang="zh-CN" sz="1800" b="0" i="1" dirty="0" smtClean="0">
                              <a:solidFill>
                                <a:srgbClr val="800000"/>
                              </a:solidFill>
                              <a:effectLst/>
                              <a:latin typeface="Cambria Math" panose="02040503050406030204" pitchFamily="18" charset="0"/>
                            </a:rPr>
                          </m:ctrlPr>
                        </m:sSubPr>
                        <m:e>
                          <m:r>
                            <a:rPr lang="fr-FR" altLang="zh-CN" i="1" dirty="0">
                              <a:solidFill>
                                <a:srgbClr val="800000"/>
                              </a:solidFill>
                              <a:latin typeface="Cambria Math" panose="02040503050406030204" pitchFamily="18" charset="0"/>
                            </a:rPr>
                            <m:t>𝐶𝑒𝑟𝑡</m:t>
                          </m:r>
                        </m:e>
                        <m:sub>
                          <m:r>
                            <a:rPr lang="en-US" altLang="zh-CN" sz="1800" b="0" i="1" dirty="0" smtClean="0">
                              <a:solidFill>
                                <a:srgbClr val="800000"/>
                              </a:solidFill>
                              <a:effectLst/>
                              <a:latin typeface="Cambria Math" panose="02040503050406030204" pitchFamily="18" charset="0"/>
                            </a:rPr>
                            <m:t>𝑜</m:t>
                          </m:r>
                        </m:sub>
                      </m:sSub>
                      <m:r>
                        <a:rPr lang="fr-FR" altLang="zh-CN" sz="800" b="0" i="1" dirty="0" smtClean="0">
                          <a:solidFill>
                            <a:srgbClr val="000000"/>
                          </a:solidFill>
                          <a:effectLst/>
                          <a:latin typeface="Cambria Math" panose="02040503050406030204" pitchFamily="18" charset="0"/>
                        </a:rPr>
                        <m:t> </m:t>
                      </m:r>
                    </m:oMath>
                  </a14:m>
                  <a:r>
                    <a:rPr lang="fr-FR" altLang="zh-CN" sz="1800" b="0" i="0" dirty="0">
                      <a:solidFill>
                        <a:srgbClr val="000000"/>
                      </a:solidFill>
                      <a:effectLst/>
                      <a:latin typeface="LinLibertineT"/>
                    </a:rPr>
                    <a:t>:</a:t>
                  </a:r>
                  <a:r>
                    <a:rPr lang="fr-FR" altLang="zh-CN" sz="1800" b="0" i="0" dirty="0">
                      <a:solidFill>
                        <a:srgbClr val="000000"/>
                      </a:solidFill>
                      <a:effectLst/>
                      <a:latin typeface="rtxr"/>
                    </a:rPr>
                    <a:t>= </a:t>
                  </a:r>
                  <a:r>
                    <a:rPr lang="fr-FR" altLang="zh-CN" sz="1800" b="0" i="0" dirty="0">
                      <a:solidFill>
                        <a:srgbClr val="4040FF"/>
                      </a:solidFill>
                      <a:effectLst/>
                      <a:latin typeface="LinBiolinumT"/>
                    </a:rPr>
                    <a:t>Cert</a:t>
                  </a:r>
                  <a:r>
                    <a:rPr lang="fr-FR" altLang="zh-CN" sz="1800" b="0" i="0" dirty="0">
                      <a:solidFill>
                        <a:srgbClr val="000000"/>
                      </a:solidFill>
                      <a:effectLst/>
                      <a:latin typeface="txsys"/>
                    </a:rPr>
                    <a:t>([T</a:t>
                  </a:r>
                  <a:r>
                    <a:rPr lang="fr-FR" altLang="zh-CN" sz="1800" b="0" i="0" dirty="0">
                      <a:solidFill>
                        <a:srgbClr val="000000"/>
                      </a:solidFill>
                      <a:effectLst/>
                      <a:latin typeface="rtxmi7"/>
                    </a:rPr>
                    <a:t>, </a:t>
                  </a:r>
                  <a:r>
                    <a:rPr lang="fr-FR" altLang="zh-CN" dirty="0">
                      <a:solidFill>
                        <a:srgbClr val="000000"/>
                      </a:solidFill>
                      <a:latin typeface="LinBiolinumT"/>
                    </a:rPr>
                    <a:t>open, T’, topen</a:t>
                  </a:r>
                  <a:r>
                    <a:rPr lang="fr-FR" altLang="zh-CN" sz="1800" b="0" i="0" dirty="0">
                      <a:solidFill>
                        <a:srgbClr val="000000"/>
                      </a:solidFill>
                      <a:effectLst/>
                      <a:latin typeface="txsys"/>
                    </a:rPr>
                    <a:t>]</a:t>
                  </a:r>
                  <a:r>
                    <a:rPr lang="fr-FR" altLang="zh-CN" sz="1800" b="0" i="0" dirty="0">
                      <a:solidFill>
                        <a:srgbClr val="000000"/>
                      </a:solidFill>
                      <a:effectLst/>
                      <a:latin typeface="LinLibertineT"/>
                    </a:rPr>
                    <a:t>; </a:t>
                  </a:r>
                  <a14:m>
                    <m:oMath xmlns:m="http://schemas.openxmlformats.org/officeDocument/2006/math">
                      <m:sSub>
                        <m:sSubPr>
                          <m:ctrlPr>
                            <a:rPr lang="en-US" altLang="zh-CN" sz="1800" b="0" i="1" smtClean="0">
                              <a:solidFill>
                                <a:srgbClr val="000000"/>
                              </a:solidFill>
                              <a:effectLst/>
                              <a:latin typeface="Cambria Math" panose="02040503050406030204" pitchFamily="18" charset="0"/>
                            </a:rPr>
                          </m:ctrlPr>
                        </m:sSubPr>
                        <m:e>
                          <m:r>
                            <a:rPr lang="en-US" altLang="zh-CN" sz="1800" b="0" i="1" smtClean="0">
                              <a:solidFill>
                                <a:srgbClr val="000000"/>
                              </a:solidFill>
                              <a:effectLst/>
                              <a:latin typeface="Cambria Math" panose="02040503050406030204" pitchFamily="18" charset="0"/>
                            </a:rPr>
                            <m:t>𝑆𝑖𝑔</m:t>
                          </m:r>
                        </m:e>
                        <m:sub>
                          <m:r>
                            <a:rPr lang="en-US" altLang="zh-CN" sz="1800" b="0" i="1" smtClean="0">
                              <a:solidFill>
                                <a:srgbClr val="000000"/>
                              </a:solidFill>
                              <a:effectLst/>
                              <a:latin typeface="Cambria Math" panose="02040503050406030204" pitchFamily="18" charset="0"/>
                            </a:rPr>
                            <m:t>𝑣</m:t>
                          </m:r>
                        </m:sub>
                      </m:sSub>
                    </m:oMath>
                  </a14:m>
                  <a:r>
                    <a:rPr lang="fr-FR" altLang="zh-CN" sz="1800" b="0" i="0" dirty="0">
                      <a:solidFill>
                        <a:srgbClr val="000000"/>
                      </a:solidFill>
                      <a:effectLst/>
                      <a:latin typeface="txsys"/>
                    </a:rPr>
                    <a:t>) </a:t>
                  </a:r>
                  <a:r>
                    <a:rPr lang="en-US" altLang="zh-CN" sz="1800" b="0" i="0" dirty="0">
                      <a:solidFill>
                        <a:srgbClr val="000000"/>
                      </a:solidFill>
                      <a:effectLst/>
                      <a:latin typeface="txsys"/>
                    </a:rPr>
                    <a:t>and</a:t>
                  </a:r>
                  <a:r>
                    <a:rPr lang="fr-FR" altLang="zh-CN" dirty="0"/>
                    <a:t> </a:t>
                  </a:r>
                  <a:r>
                    <a:rPr lang="fr-FR" altLang="zh-CN" dirty="0">
                      <a:solidFill>
                        <a:srgbClr val="00B050"/>
                      </a:solidFill>
                      <a:latin typeface="LinLibertineT"/>
                    </a:rPr>
                    <a:t>CLI</a:t>
                  </a:r>
                  <a:r>
                    <a:rPr lang="en-US" altLang="zh-CN" sz="1800" b="0" i="0" dirty="0">
                      <a:solidFill>
                        <a:srgbClr val="000000"/>
                      </a:solidFill>
                      <a:effectLst/>
                      <a:latin typeface="LinLibertineT"/>
                    </a:rPr>
                    <a:t>.</a:t>
                  </a:r>
                  <a:r>
                    <a:rPr lang="en-US" altLang="zh-CN" dirty="0" err="1">
                      <a:solidFill>
                        <a:srgbClr val="000000"/>
                      </a:solidFill>
                      <a:latin typeface="LinBiolinumT"/>
                    </a:rPr>
                    <a:t>Open</a:t>
                  </a:r>
                  <a:r>
                    <a:rPr lang="en-US" altLang="zh-CN" dirty="0" err="1">
                      <a:solidFill>
                        <a:srgbClr val="000000"/>
                      </a:solidFill>
                      <a:latin typeface="LinLibertineT"/>
                    </a:rPr>
                    <a:t>Tr</a:t>
                  </a:r>
                  <a:r>
                    <a:rPr lang="en-US" altLang="zh-CN" sz="1800" b="0" i="0" dirty="0" err="1">
                      <a:solidFill>
                        <a:srgbClr val="000000"/>
                      </a:solidFill>
                      <a:effectLst/>
                      <a:latin typeface="LinBiolinumT"/>
                    </a:rPr>
                    <a:t>ans</a:t>
                  </a:r>
                  <a:r>
                    <a:rPr lang="en-US" altLang="zh-CN" sz="1800" b="0" i="0" dirty="0">
                      <a:solidFill>
                        <a:srgbClr val="000000"/>
                      </a:solidFill>
                      <a:effectLst/>
                      <a:latin typeface="txsys"/>
                    </a:rPr>
                    <a:t>(</a:t>
                  </a:r>
                  <a14:m>
                    <m:oMath xmlns:m="http://schemas.openxmlformats.org/officeDocument/2006/math">
                      <m:sSub>
                        <m:sSubPr>
                          <m:ctrlPr>
                            <a:rPr lang="fr-FR" altLang="zh-CN" i="1" dirty="0">
                              <a:solidFill>
                                <a:srgbClr val="800000"/>
                              </a:solidFill>
                              <a:latin typeface="Cambria Math" panose="02040503050406030204" pitchFamily="18" charset="0"/>
                            </a:rPr>
                          </m:ctrlPr>
                        </m:sSubPr>
                        <m:e>
                          <m:r>
                            <a:rPr lang="fr-FR" altLang="zh-CN" i="1" dirty="0">
                              <a:solidFill>
                                <a:srgbClr val="800000"/>
                              </a:solidFill>
                              <a:latin typeface="Cambria Math" panose="02040503050406030204" pitchFamily="18" charset="0"/>
                            </a:rPr>
                            <m:t>𝐶𝑒𝑟𝑡</m:t>
                          </m:r>
                        </m:e>
                        <m:sub>
                          <m:r>
                            <a:rPr lang="en-US" altLang="zh-CN" b="0" i="1" dirty="0" smtClean="0">
                              <a:solidFill>
                                <a:srgbClr val="800000"/>
                              </a:solidFill>
                              <a:latin typeface="Cambria Math" panose="02040503050406030204" pitchFamily="18" charset="0"/>
                            </a:rPr>
                            <m:t>𝑜</m:t>
                          </m:r>
                        </m:sub>
                      </m:sSub>
                      <m:r>
                        <a:rPr lang="fr-FR" altLang="zh-CN" sz="800" i="1" dirty="0">
                          <a:solidFill>
                            <a:srgbClr val="000000"/>
                          </a:solidFill>
                          <a:latin typeface="Cambria Math" panose="02040503050406030204" pitchFamily="18" charset="0"/>
                        </a:rPr>
                        <m:t> </m:t>
                      </m:r>
                    </m:oMath>
                  </a14:m>
                  <a:r>
                    <a:rPr lang="en-US" altLang="zh-CN" sz="1800" b="0" i="0" dirty="0">
                      <a:solidFill>
                        <a:srgbClr val="000000"/>
                      </a:solidFill>
                      <a:effectLst/>
                      <a:latin typeface="txsys"/>
                    </a:rPr>
                    <a:t>)</a:t>
                  </a:r>
                  <a:r>
                    <a:rPr lang="en-US" altLang="zh-CN" dirty="0"/>
                    <a:t> </a:t>
                  </a:r>
                  <a:endParaRPr lang="zh-CN" altLang="en-US" dirty="0"/>
                </a:p>
              </p:txBody>
            </p:sp>
          </mc:Choice>
          <mc:Fallback xmlns="">
            <p:sp>
              <p:nvSpPr>
                <p:cNvPr id="33" name="文本框 32">
                  <a:extLst>
                    <a:ext uri="{FF2B5EF4-FFF2-40B4-BE49-F238E27FC236}">
                      <a16:creationId xmlns:a16="http://schemas.microsoft.com/office/drawing/2014/main" id="{0AD16397-CEB1-473F-BDE6-4DC3F19F918A}"/>
                    </a:ext>
                  </a:extLst>
                </p:cNvPr>
                <p:cNvSpPr txBox="1">
                  <a:spLocks noRot="1" noChangeAspect="1" noMove="1" noResize="1" noEditPoints="1" noAdjustHandles="1" noChangeArrowheads="1" noChangeShapeType="1" noTextEdit="1"/>
                </p:cNvSpPr>
                <p:nvPr/>
              </p:nvSpPr>
              <p:spPr>
                <a:xfrm>
                  <a:off x="2871234" y="1834617"/>
                  <a:ext cx="6621061" cy="369332"/>
                </a:xfrm>
                <a:prstGeom prst="rect">
                  <a:avLst/>
                </a:prstGeom>
                <a:blipFill>
                  <a:blip r:embed="rId9"/>
                  <a:stretch>
                    <a:fillRect t="-8197" b="-24590"/>
                  </a:stretch>
                </a:blipFill>
              </p:spPr>
              <p:txBody>
                <a:bodyPr/>
                <a:lstStyle/>
                <a:p>
                  <a:r>
                    <a:rPr lang="zh-CN" altLang="en-US">
                      <a:noFill/>
                    </a:rPr>
                    <a:t> </a:t>
                  </a:r>
                </a:p>
              </p:txBody>
            </p:sp>
          </mc:Fallback>
        </mc:AlternateContent>
        <p:cxnSp>
          <p:nvCxnSpPr>
            <p:cNvPr id="34" name="直接箭头连接符 33">
              <a:extLst>
                <a:ext uri="{FF2B5EF4-FFF2-40B4-BE49-F238E27FC236}">
                  <a16:creationId xmlns:a16="http://schemas.microsoft.com/office/drawing/2014/main" id="{7B01B798-4AD4-469B-AABE-DE57F12A4261}"/>
                </a:ext>
              </a:extLst>
            </p:cNvPr>
            <p:cNvCxnSpPr>
              <a:cxnSpLocks/>
            </p:cNvCxnSpPr>
            <p:nvPr/>
          </p:nvCxnSpPr>
          <p:spPr>
            <a:xfrm flipV="1">
              <a:off x="1752600" y="2250373"/>
              <a:ext cx="8589492" cy="8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8" name="文本框 37">
            <a:extLst>
              <a:ext uri="{FF2B5EF4-FFF2-40B4-BE49-F238E27FC236}">
                <a16:creationId xmlns:a16="http://schemas.microsoft.com/office/drawing/2014/main" id="{75440F6A-C87C-4DAD-86E5-14BE068BE279}"/>
              </a:ext>
            </a:extLst>
          </p:cNvPr>
          <p:cNvSpPr txBox="1"/>
          <p:nvPr/>
        </p:nvSpPr>
        <p:spPr>
          <a:xfrm>
            <a:off x="3942659" y="4664614"/>
            <a:ext cx="3848986" cy="369332"/>
          </a:xfrm>
          <a:prstGeom prst="rect">
            <a:avLst/>
          </a:prstGeom>
          <a:noFill/>
        </p:spPr>
        <p:txBody>
          <a:bodyPr wrap="square" rtlCol="0">
            <a:spAutoFit/>
          </a:bodyPr>
          <a:lstStyle/>
          <a:p>
            <a:r>
              <a:rPr lang="en-US" altLang="zh-CN" dirty="0">
                <a:latin typeface="LinBiolinumTB"/>
              </a:rPr>
              <a:t>Wait until the T’ is finalized on the </a:t>
            </a:r>
            <a:r>
              <a:rPr lang="en-US" altLang="zh-CN" dirty="0">
                <a:solidFill>
                  <a:srgbClr val="00B050"/>
                </a:solidFill>
                <a:latin typeface="LinBiolinumTB"/>
              </a:rPr>
              <a:t>BC</a:t>
            </a:r>
            <a:endParaRPr lang="zh-CN" altLang="en-US" dirty="0">
              <a:solidFill>
                <a:srgbClr val="00B050"/>
              </a:solidFill>
              <a:latin typeface="LinBiolinumTB"/>
            </a:endParaRPr>
          </a:p>
        </p:txBody>
      </p:sp>
      <p:grpSp>
        <p:nvGrpSpPr>
          <p:cNvPr id="39" name="组合 38">
            <a:extLst>
              <a:ext uri="{FF2B5EF4-FFF2-40B4-BE49-F238E27FC236}">
                <a16:creationId xmlns:a16="http://schemas.microsoft.com/office/drawing/2014/main" id="{10AE492D-F26D-4498-8446-E85CEE5D4152}"/>
              </a:ext>
            </a:extLst>
          </p:cNvPr>
          <p:cNvGrpSpPr/>
          <p:nvPr/>
        </p:nvGrpSpPr>
        <p:grpSpPr>
          <a:xfrm>
            <a:off x="1752600" y="5081300"/>
            <a:ext cx="8589492" cy="425593"/>
            <a:chOff x="1752600" y="1833686"/>
            <a:chExt cx="8589492" cy="425593"/>
          </a:xfrm>
        </p:grpSpPr>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13862BD1-FA3B-4CFD-9591-725F3EA25E08}"/>
                    </a:ext>
                  </a:extLst>
                </p:cNvPr>
                <p:cNvSpPr txBox="1"/>
                <p:nvPr/>
              </p:nvSpPr>
              <p:spPr>
                <a:xfrm>
                  <a:off x="2459887" y="1833686"/>
                  <a:ext cx="7272226" cy="369332"/>
                </a:xfrm>
                <a:prstGeom prst="rect">
                  <a:avLst/>
                </a:prstGeom>
                <a:noFill/>
              </p:spPr>
              <p:txBody>
                <a:bodyPr wrap="square">
                  <a:spAutoFit/>
                </a:bodyPr>
                <a:lstStyle/>
                <a:p>
                  <a14:m>
                    <m:oMath xmlns:m="http://schemas.openxmlformats.org/officeDocument/2006/math">
                      <m:sSub>
                        <m:sSubPr>
                          <m:ctrlPr>
                            <a:rPr lang="fr-FR" altLang="zh-CN" sz="1800" b="0" i="1" dirty="0" smtClean="0">
                              <a:solidFill>
                                <a:srgbClr val="800000"/>
                              </a:solidFill>
                              <a:effectLst/>
                              <a:latin typeface="Cambria Math" panose="02040503050406030204" pitchFamily="18" charset="0"/>
                            </a:rPr>
                          </m:ctrlPr>
                        </m:sSubPr>
                        <m:e>
                          <m:r>
                            <a:rPr lang="fr-FR" altLang="zh-CN" i="1" dirty="0">
                              <a:solidFill>
                                <a:srgbClr val="800000"/>
                              </a:solidFill>
                              <a:latin typeface="Cambria Math" panose="02040503050406030204" pitchFamily="18" charset="0"/>
                            </a:rPr>
                            <m:t>𝐶𝑒𝑟𝑡</m:t>
                          </m:r>
                        </m:e>
                        <m:sub>
                          <m:r>
                            <a:rPr lang="en-US" altLang="zh-CN" sz="1800" b="0" i="1" dirty="0" smtClean="0">
                              <a:solidFill>
                                <a:srgbClr val="800000"/>
                              </a:solidFill>
                              <a:effectLst/>
                              <a:latin typeface="Cambria Math" panose="02040503050406030204" pitchFamily="18" charset="0"/>
                            </a:rPr>
                            <m:t>𝑐𝑙𝑜𝑠𝑒𝑑</m:t>
                          </m:r>
                        </m:sub>
                      </m:sSub>
                      <m:r>
                        <a:rPr lang="fr-FR" altLang="zh-CN" sz="800" b="0" i="1" dirty="0" smtClean="0">
                          <a:solidFill>
                            <a:srgbClr val="000000"/>
                          </a:solidFill>
                          <a:effectLst/>
                          <a:latin typeface="Cambria Math" panose="02040503050406030204" pitchFamily="18" charset="0"/>
                        </a:rPr>
                        <m:t> </m:t>
                      </m:r>
                    </m:oMath>
                  </a14:m>
                  <a:r>
                    <a:rPr lang="fr-FR" altLang="zh-CN" sz="1800" b="0" i="0" dirty="0">
                      <a:solidFill>
                        <a:srgbClr val="000000"/>
                      </a:solidFill>
                      <a:effectLst/>
                      <a:latin typeface="LinLibertineT"/>
                    </a:rPr>
                    <a:t>:</a:t>
                  </a:r>
                  <a:r>
                    <a:rPr lang="fr-FR" altLang="zh-CN" sz="1800" b="0" i="0" dirty="0">
                      <a:solidFill>
                        <a:srgbClr val="000000"/>
                      </a:solidFill>
                      <a:effectLst/>
                      <a:latin typeface="rtxr"/>
                    </a:rPr>
                    <a:t>= </a:t>
                  </a:r>
                  <a:r>
                    <a:rPr lang="fr-FR" altLang="zh-CN" sz="1800" b="0" i="0" dirty="0">
                      <a:solidFill>
                        <a:srgbClr val="4040FF"/>
                      </a:solidFill>
                      <a:effectLst/>
                      <a:latin typeface="LinBiolinumT"/>
                    </a:rPr>
                    <a:t>Cert</a:t>
                  </a:r>
                  <a:r>
                    <a:rPr lang="fr-FR" altLang="zh-CN" sz="1800" b="0" i="0" dirty="0">
                      <a:solidFill>
                        <a:srgbClr val="000000"/>
                      </a:solidFill>
                      <a:effectLst/>
                      <a:latin typeface="txsys"/>
                    </a:rPr>
                    <a:t>([T</a:t>
                  </a:r>
                  <a:r>
                    <a:rPr lang="fr-FR" altLang="zh-CN" sz="1800" b="0" i="0" dirty="0">
                      <a:solidFill>
                        <a:srgbClr val="000000"/>
                      </a:solidFill>
                      <a:effectLst/>
                      <a:latin typeface="rtxmi7"/>
                    </a:rPr>
                    <a:t>, </a:t>
                  </a:r>
                  <a:r>
                    <a:rPr lang="fr-FR" altLang="zh-CN" dirty="0">
                      <a:solidFill>
                        <a:srgbClr val="000000"/>
                      </a:solidFill>
                      <a:latin typeface="LinBiolinumT"/>
                    </a:rPr>
                    <a:t>closed, T’, tclose</a:t>
                  </a:r>
                  <a:r>
                    <a:rPr lang="fr-FR" altLang="zh-CN" sz="1800" b="0" i="0" dirty="0">
                      <a:solidFill>
                        <a:srgbClr val="000000"/>
                      </a:solidFill>
                      <a:effectLst/>
                      <a:latin typeface="txsys"/>
                    </a:rPr>
                    <a:t>]</a:t>
                  </a:r>
                  <a:r>
                    <a:rPr lang="fr-FR" altLang="zh-CN" sz="1800" b="0" i="0" dirty="0">
                      <a:solidFill>
                        <a:srgbClr val="000000"/>
                      </a:solidFill>
                      <a:effectLst/>
                      <a:latin typeface="LinLibertineT"/>
                    </a:rPr>
                    <a:t>; </a:t>
                  </a:r>
                  <a14:m>
                    <m:oMath xmlns:m="http://schemas.openxmlformats.org/officeDocument/2006/math">
                      <m:sSub>
                        <m:sSubPr>
                          <m:ctrlPr>
                            <a:rPr lang="en-US" altLang="zh-CN" sz="1800" b="0" i="1" smtClean="0">
                              <a:solidFill>
                                <a:srgbClr val="000000"/>
                              </a:solidFill>
                              <a:effectLst/>
                              <a:latin typeface="Cambria Math" panose="02040503050406030204" pitchFamily="18" charset="0"/>
                            </a:rPr>
                          </m:ctrlPr>
                        </m:sSubPr>
                        <m:e>
                          <m:r>
                            <a:rPr lang="en-US" altLang="zh-CN" sz="1800" b="0" i="1" smtClean="0">
                              <a:solidFill>
                                <a:srgbClr val="000000"/>
                              </a:solidFill>
                              <a:effectLst/>
                              <a:latin typeface="Cambria Math" panose="02040503050406030204" pitchFamily="18" charset="0"/>
                            </a:rPr>
                            <m:t>𝑆𝑖𝑔</m:t>
                          </m:r>
                        </m:e>
                        <m:sub>
                          <m:r>
                            <a:rPr lang="en-US" altLang="zh-CN" sz="1800" b="0" i="1" smtClean="0">
                              <a:solidFill>
                                <a:srgbClr val="000000"/>
                              </a:solidFill>
                              <a:effectLst/>
                              <a:latin typeface="Cambria Math" panose="02040503050406030204" pitchFamily="18" charset="0"/>
                            </a:rPr>
                            <m:t>𝑣</m:t>
                          </m:r>
                        </m:sub>
                      </m:sSub>
                    </m:oMath>
                  </a14:m>
                  <a:r>
                    <a:rPr lang="fr-FR" altLang="zh-CN" sz="1800" b="0" i="0" dirty="0">
                      <a:solidFill>
                        <a:srgbClr val="000000"/>
                      </a:solidFill>
                      <a:effectLst/>
                      <a:latin typeface="txsys"/>
                    </a:rPr>
                    <a:t>) </a:t>
                  </a:r>
                  <a:r>
                    <a:rPr lang="en-US" altLang="zh-CN" sz="1800" b="0" i="0" dirty="0">
                      <a:solidFill>
                        <a:srgbClr val="000000"/>
                      </a:solidFill>
                      <a:effectLst/>
                      <a:latin typeface="txsys"/>
                    </a:rPr>
                    <a:t>and</a:t>
                  </a:r>
                  <a:r>
                    <a:rPr lang="fr-FR" altLang="zh-CN" dirty="0"/>
                    <a:t> </a:t>
                  </a:r>
                  <a:r>
                    <a:rPr lang="fr-FR" altLang="zh-CN" dirty="0">
                      <a:solidFill>
                        <a:srgbClr val="00B050"/>
                      </a:solidFill>
                      <a:latin typeface="LinLibertineT"/>
                    </a:rPr>
                    <a:t>CLI</a:t>
                  </a:r>
                  <a:r>
                    <a:rPr lang="en-US" altLang="zh-CN" sz="1800" b="0" i="0" dirty="0">
                      <a:solidFill>
                        <a:srgbClr val="000000"/>
                      </a:solidFill>
                      <a:effectLst/>
                      <a:latin typeface="LinLibertineT"/>
                    </a:rPr>
                    <a:t>.</a:t>
                  </a:r>
                  <a:r>
                    <a:rPr lang="en-US" altLang="zh-CN" dirty="0" err="1">
                      <a:solidFill>
                        <a:srgbClr val="000000"/>
                      </a:solidFill>
                      <a:latin typeface="LinBiolinumT"/>
                    </a:rPr>
                    <a:t>Close</a:t>
                  </a:r>
                  <a:r>
                    <a:rPr lang="en-US" altLang="zh-CN" dirty="0" err="1">
                      <a:solidFill>
                        <a:srgbClr val="000000"/>
                      </a:solidFill>
                      <a:latin typeface="LinLibertineT"/>
                    </a:rPr>
                    <a:t>Tr</a:t>
                  </a:r>
                  <a:r>
                    <a:rPr lang="en-US" altLang="zh-CN" sz="1800" b="0" i="0" dirty="0" err="1">
                      <a:solidFill>
                        <a:srgbClr val="000000"/>
                      </a:solidFill>
                      <a:effectLst/>
                      <a:latin typeface="LinBiolinumT"/>
                    </a:rPr>
                    <a:t>ans</a:t>
                  </a:r>
                  <a:r>
                    <a:rPr lang="en-US" altLang="zh-CN" sz="1800" b="0" i="0" dirty="0">
                      <a:solidFill>
                        <a:srgbClr val="000000"/>
                      </a:solidFill>
                      <a:effectLst/>
                      <a:latin typeface="txsys"/>
                    </a:rPr>
                    <a:t>(</a:t>
                  </a:r>
                  <a14:m>
                    <m:oMath xmlns:m="http://schemas.openxmlformats.org/officeDocument/2006/math">
                      <m:sSub>
                        <m:sSubPr>
                          <m:ctrlPr>
                            <a:rPr lang="fr-FR" altLang="zh-CN" i="1" dirty="0">
                              <a:solidFill>
                                <a:srgbClr val="800000"/>
                              </a:solidFill>
                              <a:latin typeface="Cambria Math" panose="02040503050406030204" pitchFamily="18" charset="0"/>
                            </a:rPr>
                          </m:ctrlPr>
                        </m:sSubPr>
                        <m:e>
                          <m:r>
                            <a:rPr lang="fr-FR" altLang="zh-CN" i="1" dirty="0">
                              <a:solidFill>
                                <a:srgbClr val="800000"/>
                              </a:solidFill>
                              <a:latin typeface="Cambria Math" panose="02040503050406030204" pitchFamily="18" charset="0"/>
                            </a:rPr>
                            <m:t>𝐶𝑒𝑟𝑡</m:t>
                          </m:r>
                        </m:e>
                        <m:sub>
                          <m:r>
                            <a:rPr lang="en-US" altLang="zh-CN" b="0" i="1" dirty="0" smtClean="0">
                              <a:solidFill>
                                <a:srgbClr val="800000"/>
                              </a:solidFill>
                              <a:latin typeface="Cambria Math" panose="02040503050406030204" pitchFamily="18" charset="0"/>
                            </a:rPr>
                            <m:t>𝑐𝑙𝑜𝑠𝑒𝑑</m:t>
                          </m:r>
                        </m:sub>
                      </m:sSub>
                      <m:r>
                        <a:rPr lang="fr-FR" altLang="zh-CN" sz="800" i="1" dirty="0">
                          <a:solidFill>
                            <a:srgbClr val="000000"/>
                          </a:solidFill>
                          <a:latin typeface="Cambria Math" panose="02040503050406030204" pitchFamily="18" charset="0"/>
                        </a:rPr>
                        <m:t> </m:t>
                      </m:r>
                    </m:oMath>
                  </a14:m>
                  <a:r>
                    <a:rPr lang="en-US" altLang="zh-CN" sz="1800" b="0" i="0" dirty="0">
                      <a:solidFill>
                        <a:srgbClr val="000000"/>
                      </a:solidFill>
                      <a:effectLst/>
                      <a:latin typeface="txsys"/>
                    </a:rPr>
                    <a:t>)</a:t>
                  </a:r>
                  <a:r>
                    <a:rPr lang="en-US" altLang="zh-CN" dirty="0"/>
                    <a:t> </a:t>
                  </a:r>
                  <a:endParaRPr lang="zh-CN" altLang="en-US" dirty="0"/>
                </a:p>
              </p:txBody>
            </p:sp>
          </mc:Choice>
          <mc:Fallback xmlns="">
            <p:sp>
              <p:nvSpPr>
                <p:cNvPr id="40" name="文本框 39">
                  <a:extLst>
                    <a:ext uri="{FF2B5EF4-FFF2-40B4-BE49-F238E27FC236}">
                      <a16:creationId xmlns:a16="http://schemas.microsoft.com/office/drawing/2014/main" id="{13862BD1-FA3B-4CFD-9591-725F3EA25E08}"/>
                    </a:ext>
                  </a:extLst>
                </p:cNvPr>
                <p:cNvSpPr txBox="1">
                  <a:spLocks noRot="1" noChangeAspect="1" noMove="1" noResize="1" noEditPoints="1" noAdjustHandles="1" noChangeArrowheads="1" noChangeShapeType="1" noTextEdit="1"/>
                </p:cNvSpPr>
                <p:nvPr/>
              </p:nvSpPr>
              <p:spPr>
                <a:xfrm>
                  <a:off x="2459887" y="1833686"/>
                  <a:ext cx="7272226" cy="369332"/>
                </a:xfrm>
                <a:prstGeom prst="rect">
                  <a:avLst/>
                </a:prstGeom>
                <a:blipFill>
                  <a:blip r:embed="rId10"/>
                  <a:stretch>
                    <a:fillRect t="-10000" r="-1762" b="-26667"/>
                  </a:stretch>
                </a:blipFill>
              </p:spPr>
              <p:txBody>
                <a:bodyPr/>
                <a:lstStyle/>
                <a:p>
                  <a:r>
                    <a:rPr lang="zh-CN" altLang="en-US">
                      <a:noFill/>
                    </a:rPr>
                    <a:t> </a:t>
                  </a:r>
                </a:p>
              </p:txBody>
            </p:sp>
          </mc:Fallback>
        </mc:AlternateContent>
        <p:cxnSp>
          <p:nvCxnSpPr>
            <p:cNvPr id="41" name="直接箭头连接符 40">
              <a:extLst>
                <a:ext uri="{FF2B5EF4-FFF2-40B4-BE49-F238E27FC236}">
                  <a16:creationId xmlns:a16="http://schemas.microsoft.com/office/drawing/2014/main" id="{E7FD07C0-2199-49AD-A989-EDB6E66B7DC6}"/>
                </a:ext>
              </a:extLst>
            </p:cNvPr>
            <p:cNvCxnSpPr>
              <a:cxnSpLocks/>
            </p:cNvCxnSpPr>
            <p:nvPr/>
          </p:nvCxnSpPr>
          <p:spPr>
            <a:xfrm flipV="1">
              <a:off x="1752600" y="2250373"/>
              <a:ext cx="8589492" cy="8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2" name="组合 41">
            <a:extLst>
              <a:ext uri="{FF2B5EF4-FFF2-40B4-BE49-F238E27FC236}">
                <a16:creationId xmlns:a16="http://schemas.microsoft.com/office/drawing/2014/main" id="{73D8C62F-F16E-4879-86FE-649C727FA070}"/>
              </a:ext>
            </a:extLst>
          </p:cNvPr>
          <p:cNvGrpSpPr/>
          <p:nvPr/>
        </p:nvGrpSpPr>
        <p:grpSpPr>
          <a:xfrm>
            <a:off x="1752600" y="5849295"/>
            <a:ext cx="8589492" cy="434499"/>
            <a:chOff x="1752600" y="2528393"/>
            <a:chExt cx="8589492" cy="434499"/>
          </a:xfrm>
        </p:grpSpPr>
        <p:cxnSp>
          <p:nvCxnSpPr>
            <p:cNvPr id="43" name="直接箭头连接符 42">
              <a:extLst>
                <a:ext uri="{FF2B5EF4-FFF2-40B4-BE49-F238E27FC236}">
                  <a16:creationId xmlns:a16="http://schemas.microsoft.com/office/drawing/2014/main" id="{1FC6CDC4-F0F1-4368-BBF1-AB3756CF2F40}"/>
                </a:ext>
              </a:extLst>
            </p:cNvPr>
            <p:cNvCxnSpPr>
              <a:cxnSpLocks/>
            </p:cNvCxnSpPr>
            <p:nvPr/>
          </p:nvCxnSpPr>
          <p:spPr>
            <a:xfrm flipV="1">
              <a:off x="1752600" y="2953986"/>
              <a:ext cx="8589492" cy="890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7017AE21-23E6-4C3C-B5CF-F79BCB0234F9}"/>
                    </a:ext>
                  </a:extLst>
                </p:cNvPr>
                <p:cNvSpPr txBox="1"/>
                <p:nvPr/>
              </p:nvSpPr>
              <p:spPr>
                <a:xfrm>
                  <a:off x="2424203" y="2528393"/>
                  <a:ext cx="7612429" cy="369332"/>
                </a:xfrm>
                <a:prstGeom prst="rect">
                  <a:avLst/>
                </a:prstGeom>
                <a:noFill/>
              </p:spPr>
              <p:txBody>
                <a:bodyPr wrap="square">
                  <a:spAutoFit/>
                </a:bodyPr>
                <a:lstStyle/>
                <a:p>
                  <a14:m>
                    <m:oMath xmlns:m="http://schemas.openxmlformats.org/officeDocument/2006/math">
                      <m:sSub>
                        <m:sSubPr>
                          <m:ctrlPr>
                            <a:rPr lang="fr-FR" altLang="zh-CN" sz="1800" b="0" i="1" dirty="0" smtClean="0">
                              <a:solidFill>
                                <a:srgbClr val="800000"/>
                              </a:solidFill>
                              <a:effectLst/>
                              <a:latin typeface="Cambria Math" panose="02040503050406030204" pitchFamily="18" charset="0"/>
                            </a:rPr>
                          </m:ctrlPr>
                        </m:sSubPr>
                        <m:e>
                          <m:r>
                            <a:rPr lang="fr-FR" altLang="zh-CN" i="1" dirty="0">
                              <a:solidFill>
                                <a:srgbClr val="800000"/>
                              </a:solidFill>
                              <a:latin typeface="Cambria Math" panose="02040503050406030204" pitchFamily="18" charset="0"/>
                            </a:rPr>
                            <m:t>𝐶𝑒𝑟𝑡</m:t>
                          </m:r>
                        </m:e>
                        <m:sub>
                          <m:r>
                            <a:rPr lang="en-US" altLang="zh-CN" sz="1800" b="0" i="1" dirty="0" smtClean="0">
                              <a:solidFill>
                                <a:srgbClr val="800000"/>
                              </a:solidFill>
                              <a:effectLst/>
                              <a:latin typeface="Cambria Math" panose="02040503050406030204" pitchFamily="18" charset="0"/>
                            </a:rPr>
                            <m:t>𝑐</m:t>
                          </m:r>
                        </m:sub>
                      </m:sSub>
                      <m:r>
                        <a:rPr lang="fr-FR" altLang="zh-CN" sz="800" b="0" i="1" dirty="0" smtClean="0">
                          <a:solidFill>
                            <a:srgbClr val="000000"/>
                          </a:solidFill>
                          <a:effectLst/>
                          <a:latin typeface="Cambria Math" panose="02040503050406030204" pitchFamily="18" charset="0"/>
                        </a:rPr>
                        <m:t> </m:t>
                      </m:r>
                    </m:oMath>
                  </a14:m>
                  <a:r>
                    <a:rPr lang="fr-FR" altLang="zh-CN" sz="1800" b="0" i="0" dirty="0">
                      <a:solidFill>
                        <a:srgbClr val="000000"/>
                      </a:solidFill>
                      <a:effectLst/>
                      <a:latin typeface="LinLibertineT"/>
                    </a:rPr>
                    <a:t>:</a:t>
                  </a:r>
                  <a:r>
                    <a:rPr lang="fr-FR" altLang="zh-CN" sz="1800" b="0" i="0" dirty="0">
                      <a:solidFill>
                        <a:srgbClr val="000000"/>
                      </a:solidFill>
                      <a:effectLst/>
                      <a:latin typeface="rtxr"/>
                    </a:rPr>
                    <a:t>= </a:t>
                  </a:r>
                  <a:r>
                    <a:rPr lang="fr-FR" altLang="zh-CN" sz="1800" b="0" i="0" dirty="0">
                      <a:solidFill>
                        <a:srgbClr val="4040FF"/>
                      </a:solidFill>
                      <a:effectLst/>
                      <a:latin typeface="LinBiolinumT"/>
                    </a:rPr>
                    <a:t>Cert</a:t>
                  </a:r>
                  <a:r>
                    <a:rPr lang="fr-FR" altLang="zh-CN" sz="1800" b="0" i="0" dirty="0">
                      <a:solidFill>
                        <a:srgbClr val="000000"/>
                      </a:solidFill>
                      <a:effectLst/>
                      <a:latin typeface="txsys"/>
                    </a:rPr>
                    <a:t>([T</a:t>
                  </a:r>
                  <a:r>
                    <a:rPr lang="fr-FR" altLang="zh-CN" sz="1800" b="0" i="0" dirty="0">
                      <a:solidFill>
                        <a:srgbClr val="000000"/>
                      </a:solidFill>
                      <a:effectLst/>
                      <a:latin typeface="rtxmi7"/>
                    </a:rPr>
                    <a:t>, </a:t>
                  </a:r>
                  <a:r>
                    <a:rPr lang="fr-FR" altLang="zh-CN" dirty="0">
                      <a:solidFill>
                        <a:srgbClr val="000000"/>
                      </a:solidFill>
                      <a:latin typeface="LinBiolinumT"/>
                    </a:rPr>
                    <a:t>closed</a:t>
                  </a:r>
                  <a:r>
                    <a:rPr lang="fr-FR" altLang="zh-CN" sz="1800" b="0" i="0" dirty="0">
                      <a:solidFill>
                        <a:srgbClr val="000000"/>
                      </a:solidFill>
                      <a:effectLst/>
                      <a:latin typeface="LinBiolinumT"/>
                    </a:rPr>
                    <a:t>, T’, tclose</a:t>
                  </a:r>
                  <a:r>
                    <a:rPr lang="fr-FR" altLang="zh-CN" sz="1800" b="0" i="0" dirty="0">
                      <a:solidFill>
                        <a:srgbClr val="000000"/>
                      </a:solidFill>
                      <a:effectLst/>
                      <a:latin typeface="txsys"/>
                    </a:rPr>
                    <a:t>]</a:t>
                  </a:r>
                  <a:r>
                    <a:rPr lang="fr-FR" altLang="zh-CN" sz="1800" b="0" i="0" dirty="0">
                      <a:solidFill>
                        <a:srgbClr val="000000"/>
                      </a:solidFill>
                      <a:effectLst/>
                      <a:latin typeface="LinLibertineT"/>
                    </a:rPr>
                    <a:t>; </a:t>
                  </a:r>
                  <a14:m>
                    <m:oMath xmlns:m="http://schemas.openxmlformats.org/officeDocument/2006/math">
                      <m:sSub>
                        <m:sSubPr>
                          <m:ctrlPr>
                            <a:rPr lang="en-US" altLang="zh-CN" sz="1800" b="0" i="1" smtClean="0">
                              <a:solidFill>
                                <a:srgbClr val="000000"/>
                              </a:solidFill>
                              <a:effectLst/>
                              <a:latin typeface="Cambria Math" panose="02040503050406030204" pitchFamily="18" charset="0"/>
                            </a:rPr>
                          </m:ctrlPr>
                        </m:sSubPr>
                        <m:e>
                          <m:r>
                            <a:rPr lang="en-US" altLang="zh-CN" sz="1800" b="0" i="1" smtClean="0">
                              <a:solidFill>
                                <a:srgbClr val="000000"/>
                              </a:solidFill>
                              <a:effectLst/>
                              <a:latin typeface="Cambria Math" panose="02040503050406030204" pitchFamily="18" charset="0"/>
                            </a:rPr>
                            <m:t>𝑆𝑖𝑔</m:t>
                          </m:r>
                        </m:e>
                        <m:sub>
                          <m:r>
                            <a:rPr lang="en-US" altLang="zh-CN" sz="1800" b="0" i="1" smtClean="0">
                              <a:solidFill>
                                <a:srgbClr val="000000"/>
                              </a:solidFill>
                              <a:effectLst/>
                              <a:latin typeface="Cambria Math" panose="02040503050406030204" pitchFamily="18" charset="0"/>
                            </a:rPr>
                            <m:t>𝑣</m:t>
                          </m:r>
                        </m:sub>
                      </m:sSub>
                    </m:oMath>
                  </a14:m>
                  <a:r>
                    <a:rPr lang="fr-FR" altLang="zh-CN" sz="1800" b="0" i="0" dirty="0">
                      <a:solidFill>
                        <a:srgbClr val="000000"/>
                      </a:solidFill>
                      <a:effectLst/>
                      <a:latin typeface="txsys"/>
                    </a:rPr>
                    <a:t>; </a:t>
                  </a:r>
                  <a14:m>
                    <m:oMath xmlns:m="http://schemas.openxmlformats.org/officeDocument/2006/math">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𝑆𝑖𝑔</m:t>
                          </m:r>
                        </m:e>
                        <m:sub>
                          <m:r>
                            <a:rPr lang="en-US" altLang="zh-CN" b="0" i="1" smtClean="0">
                              <a:solidFill>
                                <a:srgbClr val="000000"/>
                              </a:solidFill>
                              <a:latin typeface="Cambria Math" panose="02040503050406030204" pitchFamily="18" charset="0"/>
                            </a:rPr>
                            <m:t>𝑐</m:t>
                          </m:r>
                        </m:sub>
                      </m:sSub>
                    </m:oMath>
                  </a14:m>
                  <a:r>
                    <a:rPr lang="fr-FR" altLang="zh-CN" sz="1800" b="0" i="0" dirty="0">
                      <a:solidFill>
                        <a:srgbClr val="000000"/>
                      </a:solidFill>
                      <a:effectLst/>
                      <a:latin typeface="txsys"/>
                    </a:rPr>
                    <a:t>) </a:t>
                  </a:r>
                  <a:r>
                    <a:rPr lang="en-US" altLang="zh-CN" sz="1800" b="0" i="0" dirty="0">
                      <a:solidFill>
                        <a:srgbClr val="000000"/>
                      </a:solidFill>
                      <a:effectLst/>
                      <a:latin typeface="txsys"/>
                    </a:rPr>
                    <a:t>and</a:t>
                  </a:r>
                  <a:r>
                    <a:rPr lang="fr-FR" altLang="zh-CN" dirty="0"/>
                    <a:t> </a:t>
                  </a:r>
                  <a:r>
                    <a:rPr lang="fr-FR" altLang="zh-CN" dirty="0">
                      <a:solidFill>
                        <a:srgbClr val="00B050"/>
                      </a:solidFill>
                      <a:latin typeface="LinLibertineT"/>
                    </a:rPr>
                    <a:t>VES</a:t>
                  </a:r>
                  <a:r>
                    <a:rPr lang="en-US" altLang="zh-CN" sz="1800" b="0" i="0" dirty="0">
                      <a:solidFill>
                        <a:srgbClr val="000000"/>
                      </a:solidFill>
                      <a:effectLst/>
                      <a:latin typeface="LinLibertineT"/>
                    </a:rPr>
                    <a:t>.</a:t>
                  </a:r>
                  <a:r>
                    <a:rPr lang="en-US" altLang="zh-CN" dirty="0" err="1">
                      <a:solidFill>
                        <a:srgbClr val="000000"/>
                      </a:solidFill>
                      <a:latin typeface="LinBiolinumT"/>
                    </a:rPr>
                    <a:t>Closed</a:t>
                  </a:r>
                  <a:r>
                    <a:rPr lang="en-US" altLang="zh-CN" dirty="0" err="1">
                      <a:solidFill>
                        <a:srgbClr val="000000"/>
                      </a:solidFill>
                      <a:latin typeface="LinLibertineT"/>
                    </a:rPr>
                    <a:t>Tr</a:t>
                  </a:r>
                  <a:r>
                    <a:rPr lang="en-US" altLang="zh-CN" sz="1800" b="0" i="0" dirty="0" err="1">
                      <a:solidFill>
                        <a:srgbClr val="000000"/>
                      </a:solidFill>
                      <a:effectLst/>
                      <a:latin typeface="LinBiolinumT"/>
                    </a:rPr>
                    <a:t>ans</a:t>
                  </a:r>
                  <a:r>
                    <a:rPr lang="en-US" altLang="zh-CN" sz="1800" b="0" i="0" dirty="0">
                      <a:solidFill>
                        <a:srgbClr val="000000"/>
                      </a:solidFill>
                      <a:effectLst/>
                      <a:latin typeface="txsys"/>
                    </a:rPr>
                    <a:t>(</a:t>
                  </a:r>
                  <a14:m>
                    <m:oMath xmlns:m="http://schemas.openxmlformats.org/officeDocument/2006/math">
                      <m:sSub>
                        <m:sSubPr>
                          <m:ctrlPr>
                            <a:rPr lang="fr-FR" altLang="zh-CN" i="1" dirty="0">
                              <a:solidFill>
                                <a:srgbClr val="800000"/>
                              </a:solidFill>
                              <a:latin typeface="Cambria Math" panose="02040503050406030204" pitchFamily="18" charset="0"/>
                            </a:rPr>
                          </m:ctrlPr>
                        </m:sSubPr>
                        <m:e>
                          <m:r>
                            <a:rPr lang="fr-FR" altLang="zh-CN" i="1" dirty="0">
                              <a:solidFill>
                                <a:srgbClr val="800000"/>
                              </a:solidFill>
                              <a:latin typeface="Cambria Math" panose="02040503050406030204" pitchFamily="18" charset="0"/>
                            </a:rPr>
                            <m:t>𝐶𝑒𝑟𝑡</m:t>
                          </m:r>
                        </m:e>
                        <m:sub>
                          <m:r>
                            <a:rPr lang="en-US" altLang="zh-CN" b="0" i="1" dirty="0" smtClean="0">
                              <a:solidFill>
                                <a:srgbClr val="800000"/>
                              </a:solidFill>
                              <a:latin typeface="Cambria Math" panose="02040503050406030204" pitchFamily="18" charset="0"/>
                            </a:rPr>
                            <m:t>𝑐</m:t>
                          </m:r>
                        </m:sub>
                      </m:sSub>
                      <m:r>
                        <a:rPr lang="fr-FR" altLang="zh-CN" sz="800" i="1" dirty="0">
                          <a:solidFill>
                            <a:srgbClr val="000000"/>
                          </a:solidFill>
                          <a:latin typeface="Cambria Math" panose="02040503050406030204" pitchFamily="18" charset="0"/>
                        </a:rPr>
                        <m:t> </m:t>
                      </m:r>
                    </m:oMath>
                  </a14:m>
                  <a:r>
                    <a:rPr lang="en-US" altLang="zh-CN" sz="1800" b="0" i="0" dirty="0">
                      <a:solidFill>
                        <a:srgbClr val="000000"/>
                      </a:solidFill>
                      <a:effectLst/>
                      <a:latin typeface="txsys"/>
                    </a:rPr>
                    <a:t>)</a:t>
                  </a:r>
                  <a:r>
                    <a:rPr lang="en-US" altLang="zh-CN" dirty="0"/>
                    <a:t> </a:t>
                  </a:r>
                  <a:endParaRPr lang="zh-CN" altLang="en-US" dirty="0"/>
                </a:p>
              </p:txBody>
            </p:sp>
          </mc:Choice>
          <mc:Fallback xmlns="">
            <p:sp>
              <p:nvSpPr>
                <p:cNvPr id="44" name="文本框 43">
                  <a:extLst>
                    <a:ext uri="{FF2B5EF4-FFF2-40B4-BE49-F238E27FC236}">
                      <a16:creationId xmlns:a16="http://schemas.microsoft.com/office/drawing/2014/main" id="{7017AE21-23E6-4C3C-B5CF-F79BCB0234F9}"/>
                    </a:ext>
                  </a:extLst>
                </p:cNvPr>
                <p:cNvSpPr txBox="1">
                  <a:spLocks noRot="1" noChangeAspect="1" noMove="1" noResize="1" noEditPoints="1" noAdjustHandles="1" noChangeArrowheads="1" noChangeShapeType="1" noTextEdit="1"/>
                </p:cNvSpPr>
                <p:nvPr/>
              </p:nvSpPr>
              <p:spPr>
                <a:xfrm>
                  <a:off x="2424203" y="2528393"/>
                  <a:ext cx="7612429" cy="369332"/>
                </a:xfrm>
                <a:prstGeom prst="rect">
                  <a:avLst/>
                </a:prstGeom>
                <a:blipFill>
                  <a:blip r:embed="rId11"/>
                  <a:stretch>
                    <a:fillRect t="-10000" b="-26667"/>
                  </a:stretch>
                </a:blipFill>
              </p:spPr>
              <p:txBody>
                <a:bodyPr/>
                <a:lstStyle/>
                <a:p>
                  <a:r>
                    <a:rPr lang="zh-CN" altLang="en-US">
                      <a:noFill/>
                    </a:rPr>
                    <a:t> </a:t>
                  </a:r>
                </a:p>
              </p:txBody>
            </p:sp>
          </mc:Fallback>
        </mc:AlternateContent>
      </p:grpSp>
      <p:cxnSp>
        <p:nvCxnSpPr>
          <p:cNvPr id="46" name="直接箭头连接符 45">
            <a:extLst>
              <a:ext uri="{FF2B5EF4-FFF2-40B4-BE49-F238E27FC236}">
                <a16:creationId xmlns:a16="http://schemas.microsoft.com/office/drawing/2014/main" id="{756BA132-591E-43DC-87ED-7BF7A1B46753}"/>
              </a:ext>
            </a:extLst>
          </p:cNvPr>
          <p:cNvCxnSpPr>
            <a:stCxn id="14" idx="0"/>
            <a:endCxn id="5" idx="2"/>
          </p:cNvCxnSpPr>
          <p:nvPr/>
        </p:nvCxnSpPr>
        <p:spPr>
          <a:xfrm rot="16200000" flipH="1">
            <a:off x="778051" y="2208037"/>
            <a:ext cx="1034698" cy="12700"/>
          </a:xfrm>
          <a:prstGeom prst="curvedConnector5">
            <a:avLst>
              <a:gd name="adj1" fmla="val -22093"/>
              <a:gd name="adj2" fmla="val -6432559"/>
              <a:gd name="adj3" fmla="val 12209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8BEAD96F-4343-48C6-90E7-DFF3F5AC75A9}"/>
              </a:ext>
            </a:extLst>
          </p:cNvPr>
          <p:cNvSpPr txBox="1"/>
          <p:nvPr/>
        </p:nvSpPr>
        <p:spPr>
          <a:xfrm>
            <a:off x="139273" y="2967335"/>
            <a:ext cx="1397853" cy="646331"/>
          </a:xfrm>
          <a:prstGeom prst="rect">
            <a:avLst/>
          </a:prstGeom>
          <a:noFill/>
        </p:spPr>
        <p:txBody>
          <a:bodyPr wrap="square" rtlCol="0">
            <a:spAutoFit/>
          </a:bodyPr>
          <a:lstStyle/>
          <a:p>
            <a:r>
              <a:rPr lang="en-US" altLang="zh-CN" dirty="0">
                <a:latin typeface="LinBiolinumTB"/>
              </a:rPr>
              <a:t>Watching for available Tx</a:t>
            </a:r>
            <a:endParaRPr lang="zh-CN" altLang="en-US" dirty="0">
              <a:latin typeface="LinBiolinumTB"/>
            </a:endParaRPr>
          </a:p>
        </p:txBody>
      </p:sp>
      <p:grpSp>
        <p:nvGrpSpPr>
          <p:cNvPr id="35" name="组合 34">
            <a:extLst>
              <a:ext uri="{FF2B5EF4-FFF2-40B4-BE49-F238E27FC236}">
                <a16:creationId xmlns:a16="http://schemas.microsoft.com/office/drawing/2014/main" id="{9085CF83-59AA-4592-A321-2381D796F196}"/>
              </a:ext>
            </a:extLst>
          </p:cNvPr>
          <p:cNvGrpSpPr/>
          <p:nvPr/>
        </p:nvGrpSpPr>
        <p:grpSpPr>
          <a:xfrm>
            <a:off x="1610025" y="3958510"/>
            <a:ext cx="8874642" cy="445488"/>
            <a:chOff x="1610025" y="2517404"/>
            <a:chExt cx="8874642" cy="445488"/>
          </a:xfrm>
        </p:grpSpPr>
        <p:cxnSp>
          <p:nvCxnSpPr>
            <p:cNvPr id="36" name="直接箭头连接符 35">
              <a:extLst>
                <a:ext uri="{FF2B5EF4-FFF2-40B4-BE49-F238E27FC236}">
                  <a16:creationId xmlns:a16="http://schemas.microsoft.com/office/drawing/2014/main" id="{78D1D74E-C441-4107-BEAE-AEB7E7B68730}"/>
                </a:ext>
              </a:extLst>
            </p:cNvPr>
            <p:cNvCxnSpPr>
              <a:cxnSpLocks/>
            </p:cNvCxnSpPr>
            <p:nvPr/>
          </p:nvCxnSpPr>
          <p:spPr>
            <a:xfrm flipV="1">
              <a:off x="1752600" y="2953986"/>
              <a:ext cx="8589492" cy="890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1E68DFD4-B5D5-4DDB-A90D-D1988DB94BD8}"/>
                    </a:ext>
                  </a:extLst>
                </p:cNvPr>
                <p:cNvSpPr txBox="1"/>
                <p:nvPr/>
              </p:nvSpPr>
              <p:spPr>
                <a:xfrm>
                  <a:off x="1610025" y="2517404"/>
                  <a:ext cx="8874642" cy="369332"/>
                </a:xfrm>
                <a:prstGeom prst="rect">
                  <a:avLst/>
                </a:prstGeom>
                <a:noFill/>
              </p:spPr>
              <p:txBody>
                <a:bodyPr wrap="square">
                  <a:spAutoFit/>
                </a:bodyPr>
                <a:lstStyle/>
                <a:p>
                  <a14:m>
                    <m:oMath xmlns:m="http://schemas.openxmlformats.org/officeDocument/2006/math">
                      <m:sSub>
                        <m:sSubPr>
                          <m:ctrlPr>
                            <a:rPr lang="fr-FR" altLang="zh-CN" sz="1800" b="0" i="1" dirty="0" smtClean="0">
                              <a:solidFill>
                                <a:srgbClr val="800000"/>
                              </a:solidFill>
                              <a:effectLst/>
                              <a:latin typeface="Cambria Math" panose="02040503050406030204" pitchFamily="18" charset="0"/>
                            </a:rPr>
                          </m:ctrlPr>
                        </m:sSubPr>
                        <m:e>
                          <m:r>
                            <a:rPr lang="fr-FR" altLang="zh-CN" i="1" dirty="0">
                              <a:solidFill>
                                <a:srgbClr val="800000"/>
                              </a:solidFill>
                              <a:latin typeface="Cambria Math" panose="02040503050406030204" pitchFamily="18" charset="0"/>
                            </a:rPr>
                            <m:t>𝐶𝑒𝑟𝑡</m:t>
                          </m:r>
                        </m:e>
                        <m:sub>
                          <m:r>
                            <a:rPr lang="en-US" altLang="zh-CN" sz="1800" b="0" i="1" dirty="0" smtClean="0">
                              <a:solidFill>
                                <a:srgbClr val="800000"/>
                              </a:solidFill>
                              <a:effectLst/>
                              <a:latin typeface="Cambria Math" panose="02040503050406030204" pitchFamily="18" charset="0"/>
                            </a:rPr>
                            <m:t>𝑜𝑑</m:t>
                          </m:r>
                        </m:sub>
                      </m:sSub>
                      <m:r>
                        <a:rPr lang="fr-FR" altLang="zh-CN" sz="800" b="0" i="1" dirty="0" smtClean="0">
                          <a:solidFill>
                            <a:srgbClr val="000000"/>
                          </a:solidFill>
                          <a:effectLst/>
                          <a:latin typeface="Cambria Math" panose="02040503050406030204" pitchFamily="18" charset="0"/>
                        </a:rPr>
                        <m:t> </m:t>
                      </m:r>
                    </m:oMath>
                  </a14:m>
                  <a:r>
                    <a:rPr lang="fr-FR" altLang="zh-CN" sz="1800" b="0" i="0" dirty="0">
                      <a:solidFill>
                        <a:srgbClr val="000000"/>
                      </a:solidFill>
                      <a:effectLst/>
                      <a:latin typeface="LinLibertineT"/>
                    </a:rPr>
                    <a:t>:</a:t>
                  </a:r>
                  <a:r>
                    <a:rPr lang="fr-FR" altLang="zh-CN" sz="1800" b="0" i="0" dirty="0">
                      <a:solidFill>
                        <a:srgbClr val="000000"/>
                      </a:solidFill>
                      <a:effectLst/>
                      <a:latin typeface="rtxr"/>
                    </a:rPr>
                    <a:t>= </a:t>
                  </a:r>
                  <a:r>
                    <a:rPr lang="fr-FR" altLang="zh-CN" sz="1800" b="0" i="0" dirty="0">
                      <a:solidFill>
                        <a:srgbClr val="4040FF"/>
                      </a:solidFill>
                      <a:effectLst/>
                      <a:latin typeface="LinBiolinumT"/>
                    </a:rPr>
                    <a:t>Cert</a:t>
                  </a:r>
                  <a:r>
                    <a:rPr lang="fr-FR" altLang="zh-CN" sz="1800" b="0" i="0" dirty="0">
                      <a:solidFill>
                        <a:srgbClr val="000000"/>
                      </a:solidFill>
                      <a:effectLst/>
                      <a:latin typeface="txsys"/>
                    </a:rPr>
                    <a:t>([T</a:t>
                  </a:r>
                  <a:r>
                    <a:rPr lang="fr-FR" altLang="zh-CN" sz="1800" b="0" i="0" dirty="0">
                      <a:solidFill>
                        <a:srgbClr val="000000"/>
                      </a:solidFill>
                      <a:effectLst/>
                      <a:latin typeface="rtxmi7"/>
                    </a:rPr>
                    <a:t>, </a:t>
                  </a:r>
                  <a:r>
                    <a:rPr lang="fr-FR" altLang="zh-CN" sz="1800" b="0" i="0" dirty="0">
                      <a:solidFill>
                        <a:srgbClr val="000000"/>
                      </a:solidFill>
                      <a:effectLst/>
                      <a:latin typeface="LinBiolinumT"/>
                    </a:rPr>
                    <a:t>open, T’, topen</a:t>
                  </a:r>
                  <a:r>
                    <a:rPr lang="fr-FR" altLang="zh-CN" sz="1800" b="0" i="0" dirty="0">
                      <a:solidFill>
                        <a:srgbClr val="000000"/>
                      </a:solidFill>
                      <a:effectLst/>
                      <a:latin typeface="txsys"/>
                    </a:rPr>
                    <a:t>]</a:t>
                  </a:r>
                  <a:r>
                    <a:rPr lang="fr-FR" altLang="zh-CN" sz="1800" b="0" i="0" dirty="0">
                      <a:solidFill>
                        <a:srgbClr val="000000"/>
                      </a:solidFill>
                      <a:effectLst/>
                      <a:latin typeface="LinLibertineT"/>
                    </a:rPr>
                    <a:t>; </a:t>
                  </a:r>
                  <a14:m>
                    <m:oMath xmlns:m="http://schemas.openxmlformats.org/officeDocument/2006/math">
                      <m:sSub>
                        <m:sSubPr>
                          <m:ctrlPr>
                            <a:rPr lang="en-US" altLang="zh-CN" sz="1800" b="0" i="1" smtClean="0">
                              <a:solidFill>
                                <a:srgbClr val="000000"/>
                              </a:solidFill>
                              <a:effectLst/>
                              <a:latin typeface="Cambria Math" panose="02040503050406030204" pitchFamily="18" charset="0"/>
                            </a:rPr>
                          </m:ctrlPr>
                        </m:sSubPr>
                        <m:e>
                          <m:r>
                            <a:rPr lang="en-US" altLang="zh-CN" sz="1800" b="0" i="1" smtClean="0">
                              <a:solidFill>
                                <a:srgbClr val="000000"/>
                              </a:solidFill>
                              <a:effectLst/>
                              <a:latin typeface="Cambria Math" panose="02040503050406030204" pitchFamily="18" charset="0"/>
                            </a:rPr>
                            <m:t>𝑆𝑖𝑔</m:t>
                          </m:r>
                        </m:e>
                        <m:sub>
                          <m:r>
                            <a:rPr lang="en-US" altLang="zh-CN" sz="1800" b="0" i="1" smtClean="0">
                              <a:solidFill>
                                <a:srgbClr val="000000"/>
                              </a:solidFill>
                              <a:effectLst/>
                              <a:latin typeface="Cambria Math" panose="02040503050406030204" pitchFamily="18" charset="0"/>
                            </a:rPr>
                            <m:t>𝑣</m:t>
                          </m:r>
                        </m:sub>
                      </m:sSub>
                    </m:oMath>
                  </a14:m>
                  <a:r>
                    <a:rPr lang="fr-FR" altLang="zh-CN" sz="1800" b="0" i="0" dirty="0">
                      <a:solidFill>
                        <a:srgbClr val="000000"/>
                      </a:solidFill>
                      <a:effectLst/>
                      <a:latin typeface="txsys"/>
                    </a:rPr>
                    <a:t>; </a:t>
                  </a:r>
                  <a14:m>
                    <m:oMath xmlns:m="http://schemas.openxmlformats.org/officeDocument/2006/math">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𝑆𝑖𝑔</m:t>
                          </m:r>
                        </m:e>
                        <m:sub>
                          <m:r>
                            <a:rPr lang="en-US" altLang="zh-CN" b="0" i="1" smtClean="0">
                              <a:solidFill>
                                <a:srgbClr val="000000"/>
                              </a:solidFill>
                              <a:latin typeface="Cambria Math" panose="02040503050406030204" pitchFamily="18" charset="0"/>
                            </a:rPr>
                            <m:t>𝑐</m:t>
                          </m:r>
                        </m:sub>
                      </m:sSub>
                    </m:oMath>
                  </a14:m>
                  <a:r>
                    <a:rPr lang="fr-FR" altLang="zh-CN" sz="1800" b="0" i="0" dirty="0">
                      <a:solidFill>
                        <a:srgbClr val="000000"/>
                      </a:solidFill>
                      <a:effectLst/>
                      <a:latin typeface="txsys"/>
                    </a:rPr>
                    <a:t>) </a:t>
                  </a:r>
                  <a:r>
                    <a:rPr lang="en-US" altLang="zh-CN" dirty="0">
                      <a:solidFill>
                        <a:srgbClr val="000000"/>
                      </a:solidFill>
                      <a:latin typeface="txsys"/>
                    </a:rPr>
                    <a:t>and </a:t>
                  </a:r>
                  <a:r>
                    <a:rPr lang="fr-FR" altLang="zh-CN" dirty="0">
                      <a:solidFill>
                        <a:srgbClr val="00B050"/>
                      </a:solidFill>
                      <a:latin typeface="LinLibertineT"/>
                    </a:rPr>
                    <a:t>BC</a:t>
                  </a:r>
                  <a:r>
                    <a:rPr lang="fr-FR" altLang="zh-CN" dirty="0">
                      <a:latin typeface="LinLibertineT"/>
                    </a:rPr>
                    <a:t>.Exec(T’) </a:t>
                  </a:r>
                  <a:r>
                    <a:rPr lang="en-US" altLang="zh-CN" sz="1800" b="0" i="0" dirty="0">
                      <a:solidFill>
                        <a:srgbClr val="000000"/>
                      </a:solidFill>
                      <a:effectLst/>
                      <a:latin typeface="txsys"/>
                    </a:rPr>
                    <a:t>and</a:t>
                  </a:r>
                  <a:r>
                    <a:rPr lang="fr-FR" altLang="zh-CN" dirty="0"/>
                    <a:t> </a:t>
                  </a:r>
                  <a:r>
                    <a:rPr lang="fr-FR" altLang="zh-CN" dirty="0">
                      <a:solidFill>
                        <a:srgbClr val="00B050"/>
                      </a:solidFill>
                      <a:latin typeface="LinLibertineT"/>
                    </a:rPr>
                    <a:t>VES</a:t>
                  </a:r>
                  <a:r>
                    <a:rPr lang="en-US" altLang="zh-CN" sz="1800" b="0" i="0" dirty="0">
                      <a:solidFill>
                        <a:srgbClr val="000000"/>
                      </a:solidFill>
                      <a:effectLst/>
                      <a:latin typeface="LinLibertineT"/>
                    </a:rPr>
                    <a:t>.</a:t>
                  </a:r>
                  <a:r>
                    <a:rPr lang="en-US" altLang="zh-CN" dirty="0" err="1">
                      <a:solidFill>
                        <a:srgbClr val="000000"/>
                      </a:solidFill>
                      <a:latin typeface="LinBiolinumT"/>
                    </a:rPr>
                    <a:t>Opene</a:t>
                  </a:r>
                  <a:r>
                    <a:rPr lang="en-US" altLang="zh-CN" dirty="0" err="1">
                      <a:solidFill>
                        <a:srgbClr val="000000"/>
                      </a:solidFill>
                      <a:latin typeface="LinLibertineT"/>
                    </a:rPr>
                    <a:t>dTr</a:t>
                  </a:r>
                  <a:r>
                    <a:rPr lang="en-US" altLang="zh-CN" sz="1800" b="0" i="0" dirty="0" err="1">
                      <a:solidFill>
                        <a:srgbClr val="000000"/>
                      </a:solidFill>
                      <a:effectLst/>
                      <a:latin typeface="LinBiolinumT"/>
                    </a:rPr>
                    <a:t>ans</a:t>
                  </a:r>
                  <a:r>
                    <a:rPr lang="en-US" altLang="zh-CN" sz="1800" b="0" i="0" dirty="0">
                      <a:solidFill>
                        <a:srgbClr val="000000"/>
                      </a:solidFill>
                      <a:effectLst/>
                      <a:latin typeface="txsys"/>
                    </a:rPr>
                    <a:t>(</a:t>
                  </a:r>
                  <a14:m>
                    <m:oMath xmlns:m="http://schemas.openxmlformats.org/officeDocument/2006/math">
                      <m:sSub>
                        <m:sSubPr>
                          <m:ctrlPr>
                            <a:rPr lang="fr-FR" altLang="zh-CN" i="1" dirty="0">
                              <a:solidFill>
                                <a:srgbClr val="800000"/>
                              </a:solidFill>
                              <a:latin typeface="Cambria Math" panose="02040503050406030204" pitchFamily="18" charset="0"/>
                            </a:rPr>
                          </m:ctrlPr>
                        </m:sSubPr>
                        <m:e>
                          <m:r>
                            <a:rPr lang="fr-FR" altLang="zh-CN" i="1" dirty="0">
                              <a:solidFill>
                                <a:srgbClr val="800000"/>
                              </a:solidFill>
                              <a:latin typeface="Cambria Math" panose="02040503050406030204" pitchFamily="18" charset="0"/>
                            </a:rPr>
                            <m:t>𝐶𝑒𝑟𝑡</m:t>
                          </m:r>
                        </m:e>
                        <m:sub>
                          <m:r>
                            <a:rPr lang="en-US" altLang="zh-CN" b="0" i="1" dirty="0" smtClean="0">
                              <a:solidFill>
                                <a:srgbClr val="800000"/>
                              </a:solidFill>
                              <a:latin typeface="Cambria Math" panose="02040503050406030204" pitchFamily="18" charset="0"/>
                            </a:rPr>
                            <m:t>𝑜𝑑</m:t>
                          </m:r>
                        </m:sub>
                      </m:sSub>
                      <m:r>
                        <a:rPr lang="fr-FR" altLang="zh-CN" sz="800" i="1" dirty="0">
                          <a:solidFill>
                            <a:srgbClr val="000000"/>
                          </a:solidFill>
                          <a:latin typeface="Cambria Math" panose="02040503050406030204" pitchFamily="18" charset="0"/>
                        </a:rPr>
                        <m:t> </m:t>
                      </m:r>
                    </m:oMath>
                  </a14:m>
                  <a:r>
                    <a:rPr lang="en-US" altLang="zh-CN" sz="1800" b="0" i="0" dirty="0">
                      <a:solidFill>
                        <a:srgbClr val="000000"/>
                      </a:solidFill>
                      <a:effectLst/>
                      <a:latin typeface="txsys"/>
                    </a:rPr>
                    <a:t>)</a:t>
                  </a:r>
                  <a:endParaRPr lang="zh-CN" altLang="en-US" dirty="0"/>
                </a:p>
              </p:txBody>
            </p:sp>
          </mc:Choice>
          <mc:Fallback xmlns="">
            <p:sp>
              <p:nvSpPr>
                <p:cNvPr id="37" name="文本框 36">
                  <a:extLst>
                    <a:ext uri="{FF2B5EF4-FFF2-40B4-BE49-F238E27FC236}">
                      <a16:creationId xmlns:a16="http://schemas.microsoft.com/office/drawing/2014/main" id="{1E68DFD4-B5D5-4DDB-A90D-D1988DB94BD8}"/>
                    </a:ext>
                  </a:extLst>
                </p:cNvPr>
                <p:cNvSpPr txBox="1">
                  <a:spLocks noRot="1" noChangeAspect="1" noMove="1" noResize="1" noEditPoints="1" noAdjustHandles="1" noChangeArrowheads="1" noChangeShapeType="1" noTextEdit="1"/>
                </p:cNvSpPr>
                <p:nvPr/>
              </p:nvSpPr>
              <p:spPr>
                <a:xfrm>
                  <a:off x="1610025" y="2517404"/>
                  <a:ext cx="8874642" cy="369332"/>
                </a:xfrm>
                <a:prstGeom prst="rect">
                  <a:avLst/>
                </a:prstGeom>
                <a:blipFill>
                  <a:blip r:embed="rId12"/>
                  <a:stretch>
                    <a:fillRect t="-8197" r="-1442" b="-24590"/>
                  </a:stretch>
                </a:blipFill>
              </p:spPr>
              <p:txBody>
                <a:bodyPr/>
                <a:lstStyle/>
                <a:p>
                  <a:r>
                    <a:rPr lang="zh-CN" altLang="en-US">
                      <a:noFill/>
                    </a:rPr>
                    <a:t> </a:t>
                  </a:r>
                </a:p>
              </p:txBody>
            </p:sp>
          </mc:Fallback>
        </mc:AlternateContent>
      </p:grpSp>
      <p:grpSp>
        <p:nvGrpSpPr>
          <p:cNvPr id="57" name="组合 56">
            <a:extLst>
              <a:ext uri="{FF2B5EF4-FFF2-40B4-BE49-F238E27FC236}">
                <a16:creationId xmlns:a16="http://schemas.microsoft.com/office/drawing/2014/main" id="{AC15765E-2ABD-4919-8C70-9DCE2B8B332C}"/>
              </a:ext>
            </a:extLst>
          </p:cNvPr>
          <p:cNvGrpSpPr/>
          <p:nvPr/>
        </p:nvGrpSpPr>
        <p:grpSpPr>
          <a:xfrm>
            <a:off x="1610025" y="260083"/>
            <a:ext cx="9969200" cy="6018814"/>
            <a:chOff x="1610025" y="260083"/>
            <a:chExt cx="9969200" cy="6018814"/>
          </a:xfrm>
        </p:grpSpPr>
        <p:sp>
          <p:nvSpPr>
            <p:cNvPr id="49" name="矩形 48">
              <a:extLst>
                <a:ext uri="{FF2B5EF4-FFF2-40B4-BE49-F238E27FC236}">
                  <a16:creationId xmlns:a16="http://schemas.microsoft.com/office/drawing/2014/main" id="{154E0245-1C08-4C9D-A77C-00C41963251F}"/>
                </a:ext>
              </a:extLst>
            </p:cNvPr>
            <p:cNvSpPr/>
            <p:nvPr/>
          </p:nvSpPr>
          <p:spPr>
            <a:xfrm>
              <a:off x="1610025" y="3870251"/>
              <a:ext cx="4422180" cy="533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14E508F0-24E2-4D99-B0EE-EFD986A08B7F}"/>
                </a:ext>
              </a:extLst>
            </p:cNvPr>
            <p:cNvSpPr/>
            <p:nvPr/>
          </p:nvSpPr>
          <p:spPr>
            <a:xfrm>
              <a:off x="2424203" y="5745150"/>
              <a:ext cx="4422180" cy="533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id="{B7F087AD-EFB2-4AA0-94DC-ADD5FE9AED5E}"/>
                </a:ext>
              </a:extLst>
            </p:cNvPr>
            <p:cNvGrpSpPr/>
            <p:nvPr/>
          </p:nvGrpSpPr>
          <p:grpSpPr>
            <a:xfrm>
              <a:off x="8396545" y="260083"/>
              <a:ext cx="3182680" cy="1466291"/>
              <a:chOff x="8396544" y="260592"/>
              <a:chExt cx="3182680" cy="1466291"/>
            </a:xfrm>
          </p:grpSpPr>
          <p:sp>
            <p:nvSpPr>
              <p:cNvPr id="51" name="对话气泡: 椭圆形 50">
                <a:extLst>
                  <a:ext uri="{FF2B5EF4-FFF2-40B4-BE49-F238E27FC236}">
                    <a16:creationId xmlns:a16="http://schemas.microsoft.com/office/drawing/2014/main" id="{2977606A-AE74-46AF-84CE-4240F1A2C5F1}"/>
                  </a:ext>
                </a:extLst>
              </p:cNvPr>
              <p:cNvSpPr/>
              <p:nvPr/>
            </p:nvSpPr>
            <p:spPr>
              <a:xfrm>
                <a:off x="8396544" y="273922"/>
                <a:ext cx="3182679" cy="1452961"/>
              </a:xfrm>
              <a:prstGeom prst="wedgeEllipseCallout">
                <a:avLst>
                  <a:gd name="adj1" fmla="val -98561"/>
                  <a:gd name="adj2" fmla="val 32781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LinBiolinumTB"/>
                  </a:rPr>
                  <a:t>Both parties should agreed on the Cert </a:t>
                </a:r>
                <a:endParaRPr lang="zh-CN" altLang="en-US" dirty="0">
                  <a:solidFill>
                    <a:schemeClr val="tx1"/>
                  </a:solidFill>
                  <a:latin typeface="LinBiolinumTB"/>
                </a:endParaRPr>
              </a:p>
            </p:txBody>
          </p:sp>
          <p:sp>
            <p:nvSpPr>
              <p:cNvPr id="52" name="对话气泡: 椭圆形 51">
                <a:extLst>
                  <a:ext uri="{FF2B5EF4-FFF2-40B4-BE49-F238E27FC236}">
                    <a16:creationId xmlns:a16="http://schemas.microsoft.com/office/drawing/2014/main" id="{94FC3D1A-4892-42A9-AA44-DB0F50C65581}"/>
                  </a:ext>
                </a:extLst>
              </p:cNvPr>
              <p:cNvSpPr/>
              <p:nvPr/>
            </p:nvSpPr>
            <p:spPr>
              <a:xfrm>
                <a:off x="8396545" y="260592"/>
                <a:ext cx="3182679" cy="1452961"/>
              </a:xfrm>
              <a:prstGeom prst="wedgeEllipseCallout">
                <a:avLst>
                  <a:gd name="adj1" fmla="val -124396"/>
                  <a:gd name="adj2" fmla="val 19902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Tree>
    <p:extLst>
      <p:ext uri="{BB962C8B-B14F-4D97-AF65-F5344CB8AC3E}">
        <p14:creationId xmlns:p14="http://schemas.microsoft.com/office/powerpoint/2010/main" val="73815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755DEF-DED4-48EA-9E1C-422426FA6436}"/>
              </a:ext>
            </a:extLst>
          </p:cNvPr>
          <p:cNvSpPr>
            <a:spLocks noGrp="1"/>
          </p:cNvSpPr>
          <p:nvPr>
            <p:ph type="title"/>
          </p:nvPr>
        </p:nvSpPr>
        <p:spPr/>
        <p:txBody>
          <a:bodyPr/>
          <a:lstStyle/>
          <a:p>
            <a:r>
              <a:rPr lang="en-US" altLang="zh-CN" sz="4400" b="1" i="0" dirty="0">
                <a:solidFill>
                  <a:srgbClr val="000000"/>
                </a:solidFill>
                <a:effectLst/>
                <a:latin typeface="LinBiolinumTB"/>
              </a:rPr>
              <a:t>/UIP </a:t>
            </a:r>
            <a:r>
              <a:rPr lang="en-US" altLang="zh-CN" sz="4400" b="1" i="0" dirty="0">
                <a:solidFill>
                  <a:srgbClr val="000000"/>
                </a:solidFill>
                <a:effectLst/>
                <a:latin typeface="LinLibertineTB"/>
              </a:rPr>
              <a:t>DESIGN DETAIL</a:t>
            </a:r>
            <a:r>
              <a:rPr lang="en-US" altLang="zh-CN" b="1" i="0" dirty="0">
                <a:solidFill>
                  <a:srgbClr val="000000"/>
                </a:solidFill>
                <a:effectLst/>
                <a:latin typeface="LinLibertineTB"/>
              </a:rPr>
              <a:t>/ISC</a:t>
            </a:r>
            <a:endParaRPr lang="zh-CN" altLang="en-US" dirty="0"/>
          </a:p>
        </p:txBody>
      </p:sp>
      <p:sp>
        <p:nvSpPr>
          <p:cNvPr id="5" name="文本框 4">
            <a:extLst>
              <a:ext uri="{FF2B5EF4-FFF2-40B4-BE49-F238E27FC236}">
                <a16:creationId xmlns:a16="http://schemas.microsoft.com/office/drawing/2014/main" id="{910EAA06-B36B-4B17-8682-70B949B6C4B2}"/>
              </a:ext>
            </a:extLst>
          </p:cNvPr>
          <p:cNvSpPr txBox="1"/>
          <p:nvPr/>
        </p:nvSpPr>
        <p:spPr>
          <a:xfrm>
            <a:off x="838200" y="3151682"/>
            <a:ext cx="8140909" cy="830997"/>
          </a:xfrm>
          <a:prstGeom prst="rect">
            <a:avLst/>
          </a:prstGeom>
          <a:noFill/>
        </p:spPr>
        <p:txBody>
          <a:bodyPr wrap="square">
            <a:spAutoFit/>
          </a:bodyPr>
          <a:lstStyle/>
          <a:p>
            <a:r>
              <a:rPr lang="en-US" altLang="zh-CN" sz="2400" b="0" i="0" dirty="0">
                <a:solidFill>
                  <a:srgbClr val="008080"/>
                </a:solidFill>
                <a:effectLst/>
                <a:latin typeface="LinBiolinumT"/>
              </a:rPr>
              <a:t>ISC </a:t>
            </a:r>
            <a:r>
              <a:rPr lang="en-US" altLang="zh-CN" sz="2400" b="0" i="0" dirty="0">
                <a:solidFill>
                  <a:srgbClr val="000000"/>
                </a:solidFill>
                <a:effectLst/>
                <a:latin typeface="LinLibertineT"/>
              </a:rPr>
              <a:t>registers a callback </a:t>
            </a:r>
            <a:r>
              <a:rPr lang="en-US" altLang="zh-CN" sz="2400" b="0" i="0" dirty="0" err="1">
                <a:solidFill>
                  <a:srgbClr val="000000"/>
                </a:solidFill>
                <a:effectLst/>
                <a:latin typeface="LinBiolinumT"/>
              </a:rPr>
              <a:t>SettleContract</a:t>
            </a:r>
            <a:r>
              <a:rPr lang="en-US" altLang="zh-CN" sz="2400" b="0" i="0" dirty="0">
                <a:solidFill>
                  <a:srgbClr val="000000"/>
                </a:solidFill>
                <a:effectLst/>
                <a:latin typeface="LinBiolinumT"/>
              </a:rPr>
              <a:t> </a:t>
            </a:r>
            <a:r>
              <a:rPr lang="en-US" altLang="zh-CN" sz="2400" b="0" i="0" dirty="0">
                <a:solidFill>
                  <a:srgbClr val="000000"/>
                </a:solidFill>
                <a:effectLst/>
                <a:latin typeface="LinLibertineT"/>
              </a:rPr>
              <a:t>to execute contract terms</a:t>
            </a:r>
            <a:br>
              <a:rPr lang="en-US" altLang="zh-CN" sz="2400" b="0" i="0" dirty="0">
                <a:solidFill>
                  <a:srgbClr val="000000"/>
                </a:solidFill>
                <a:effectLst/>
                <a:latin typeface="LinLibertineT"/>
              </a:rPr>
            </a:br>
            <a:r>
              <a:rPr lang="en-US" altLang="zh-CN" sz="2400" b="0" i="0" dirty="0">
                <a:solidFill>
                  <a:srgbClr val="000000"/>
                </a:solidFill>
                <a:effectLst/>
                <a:latin typeface="LinLibertineT"/>
              </a:rPr>
              <a:t>automatically upon timeout.</a:t>
            </a:r>
            <a:r>
              <a:rPr lang="en-US" altLang="zh-CN" sz="2400" dirty="0"/>
              <a:t> </a:t>
            </a:r>
            <a:endParaRPr lang="zh-CN" altLang="en-US" sz="2400" dirty="0"/>
          </a:p>
        </p:txBody>
      </p:sp>
      <p:sp>
        <p:nvSpPr>
          <p:cNvPr id="7" name="文本框 6">
            <a:extLst>
              <a:ext uri="{FF2B5EF4-FFF2-40B4-BE49-F238E27FC236}">
                <a16:creationId xmlns:a16="http://schemas.microsoft.com/office/drawing/2014/main" id="{B107D6B8-05A0-4A5C-83D9-66789FAE0F73}"/>
              </a:ext>
            </a:extLst>
          </p:cNvPr>
          <p:cNvSpPr txBox="1"/>
          <p:nvPr/>
        </p:nvSpPr>
        <p:spPr>
          <a:xfrm>
            <a:off x="838200" y="1895539"/>
            <a:ext cx="9010963" cy="830997"/>
          </a:xfrm>
          <a:prstGeom prst="rect">
            <a:avLst/>
          </a:prstGeom>
          <a:noFill/>
        </p:spPr>
        <p:txBody>
          <a:bodyPr wrap="square">
            <a:spAutoFit/>
          </a:bodyPr>
          <a:lstStyle/>
          <a:p>
            <a:r>
              <a:rPr lang="en-US" altLang="zh-CN" sz="2400" dirty="0">
                <a:solidFill>
                  <a:srgbClr val="008080"/>
                </a:solidFill>
                <a:latin typeface="LinBiolinumT"/>
              </a:rPr>
              <a:t>ISC </a:t>
            </a:r>
            <a:r>
              <a:rPr lang="en-US" altLang="zh-CN" sz="2400" b="0" i="0" dirty="0">
                <a:solidFill>
                  <a:srgbClr val="000000"/>
                </a:solidFill>
                <a:effectLst/>
                <a:latin typeface="LinLibertineT"/>
              </a:rPr>
              <a:t>generates the arbitration code, denoted as </a:t>
            </a:r>
            <a:r>
              <a:rPr lang="en-US" altLang="zh-CN" sz="2400" b="0" i="1" dirty="0">
                <a:solidFill>
                  <a:srgbClr val="000000"/>
                </a:solidFill>
                <a:effectLst/>
                <a:latin typeface="LinBiolinumTI"/>
              </a:rPr>
              <a:t>contract</a:t>
            </a:r>
            <a:r>
              <a:rPr lang="en-US" altLang="zh-CN" sz="2400" b="0" i="0" dirty="0">
                <a:solidFill>
                  <a:srgbClr val="000000"/>
                </a:solidFill>
                <a:effectLst/>
                <a:latin typeface="LinLibertineT"/>
              </a:rPr>
              <a:t>, based on the given </a:t>
            </a:r>
            <a:r>
              <a:rPr lang="en-US" altLang="zh-CN" sz="2400" b="0" i="0" dirty="0" err="1">
                <a:solidFill>
                  <a:srgbClr val="000000"/>
                </a:solidFill>
                <a:effectLst/>
                <a:latin typeface="LinBiolinumT"/>
              </a:rPr>
              <a:t>dApp</a:t>
            </a:r>
            <a:r>
              <a:rPr lang="en-US" altLang="zh-CN" sz="2400" b="0" i="0" dirty="0">
                <a:solidFill>
                  <a:srgbClr val="000000"/>
                </a:solidFill>
                <a:effectLst/>
                <a:latin typeface="LinBiolinumT"/>
              </a:rPr>
              <a:t> </a:t>
            </a:r>
            <a:r>
              <a:rPr lang="en-US" altLang="zh-CN" sz="2400" b="0" i="0" dirty="0">
                <a:solidFill>
                  <a:srgbClr val="000000"/>
                </a:solidFill>
                <a:effectLst/>
                <a:latin typeface="LinLibertineT"/>
              </a:rPr>
              <a:t>executable </a:t>
            </a:r>
            <a:r>
              <a:rPr lang="en-US" altLang="zh-CN" sz="2400" b="0" i="0" dirty="0">
                <a:solidFill>
                  <a:srgbClr val="000000"/>
                </a:solidFill>
                <a:effectLst/>
                <a:latin typeface="txsys"/>
              </a:rPr>
              <a:t>G</a:t>
            </a:r>
            <a:r>
              <a:rPr lang="en-US" altLang="zh-CN" sz="2400" b="0" i="1" dirty="0">
                <a:solidFill>
                  <a:srgbClr val="000000"/>
                </a:solidFill>
                <a:effectLst/>
                <a:latin typeface="LinLibertineI7"/>
              </a:rPr>
              <a:t>T</a:t>
            </a:r>
            <a:r>
              <a:rPr lang="en-US" altLang="zh-CN" sz="2400" i="1" dirty="0">
                <a:solidFill>
                  <a:srgbClr val="000000"/>
                </a:solidFill>
                <a:latin typeface="LinLibertineI7"/>
              </a:rPr>
              <a:t>.</a:t>
            </a:r>
            <a:endParaRPr lang="zh-CN" altLang="en-US" sz="2400" dirty="0"/>
          </a:p>
        </p:txBody>
      </p:sp>
    </p:spTree>
    <p:extLst>
      <p:ext uri="{BB962C8B-B14F-4D97-AF65-F5344CB8AC3E}">
        <p14:creationId xmlns:p14="http://schemas.microsoft.com/office/powerpoint/2010/main" val="4035179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6E13D0-68C7-48E0-905A-296BEA7AD6BE}"/>
              </a:ext>
            </a:extLst>
          </p:cNvPr>
          <p:cNvSpPr>
            <a:spLocks noGrp="1"/>
          </p:cNvSpPr>
          <p:nvPr>
            <p:ph type="title"/>
          </p:nvPr>
        </p:nvSpPr>
        <p:spPr/>
        <p:txBody>
          <a:bodyPr/>
          <a:lstStyle/>
          <a:p>
            <a:r>
              <a:rPr lang="en-US" altLang="zh-CN" sz="4400" b="1" i="0" dirty="0">
                <a:solidFill>
                  <a:srgbClr val="000000"/>
                </a:solidFill>
                <a:effectLst/>
                <a:latin typeface="LinBiolinumTB"/>
              </a:rPr>
              <a:t>/Background</a:t>
            </a:r>
            <a:endParaRPr lang="zh-CN" altLang="en-US" dirty="0"/>
          </a:p>
        </p:txBody>
      </p:sp>
      <p:sp>
        <p:nvSpPr>
          <p:cNvPr id="5" name="文本框 4">
            <a:extLst>
              <a:ext uri="{FF2B5EF4-FFF2-40B4-BE49-F238E27FC236}">
                <a16:creationId xmlns:a16="http://schemas.microsoft.com/office/drawing/2014/main" id="{DA22697E-439C-4AE6-858A-AFDAAA09F909}"/>
              </a:ext>
            </a:extLst>
          </p:cNvPr>
          <p:cNvSpPr txBox="1"/>
          <p:nvPr/>
        </p:nvSpPr>
        <p:spPr>
          <a:xfrm>
            <a:off x="838199" y="1690688"/>
            <a:ext cx="9969709" cy="2677656"/>
          </a:xfrm>
          <a:prstGeom prst="rect">
            <a:avLst/>
          </a:prstGeom>
          <a:noFill/>
        </p:spPr>
        <p:txBody>
          <a:bodyPr wrap="square">
            <a:spAutoFit/>
          </a:bodyPr>
          <a:lstStyle/>
          <a:p>
            <a:r>
              <a:rPr lang="en-US" altLang="zh-CN" sz="2400" b="0" i="0" dirty="0">
                <a:solidFill>
                  <a:srgbClr val="000000"/>
                </a:solidFill>
                <a:effectLst/>
                <a:latin typeface="LinLibertineT"/>
              </a:rPr>
              <a:t>In today’s blockchain ecosystem, we see many distinct blockchains, falling roughly into the categories of public, private, and consortium blockchains.</a:t>
            </a:r>
          </a:p>
          <a:p>
            <a:endParaRPr lang="en-US" altLang="zh-CN" sz="2400" dirty="0">
              <a:solidFill>
                <a:srgbClr val="000000"/>
              </a:solidFill>
              <a:latin typeface="LinLibertineT"/>
            </a:endParaRPr>
          </a:p>
          <a:p>
            <a:r>
              <a:rPr lang="en-US" altLang="zh-CN" sz="2400" b="0" i="0" dirty="0">
                <a:solidFill>
                  <a:srgbClr val="000000"/>
                </a:solidFill>
                <a:effectLst/>
                <a:latin typeface="LinLibertineT"/>
              </a:rPr>
              <a:t>In a world deluged with isolated blockchains, </a:t>
            </a:r>
            <a:r>
              <a:rPr lang="en-US" altLang="zh-CN" sz="2400" b="1" i="0" dirty="0">
                <a:solidFill>
                  <a:srgbClr val="000000"/>
                </a:solidFill>
                <a:effectLst/>
                <a:latin typeface="LinLibertineT"/>
              </a:rPr>
              <a:t>interoperability</a:t>
            </a:r>
            <a:r>
              <a:rPr lang="en-US" altLang="zh-CN" sz="2400" b="0" i="0" dirty="0">
                <a:solidFill>
                  <a:srgbClr val="000000"/>
                </a:solidFill>
                <a:effectLst/>
                <a:latin typeface="LinLibertineT"/>
              </a:rPr>
              <a:t> is power. </a:t>
            </a:r>
          </a:p>
          <a:p>
            <a:endParaRPr lang="en-US" altLang="zh-CN" sz="2400" dirty="0">
              <a:solidFill>
                <a:srgbClr val="000000"/>
              </a:solidFill>
              <a:latin typeface="LinLibertineT"/>
            </a:endParaRPr>
          </a:p>
          <a:p>
            <a:r>
              <a:rPr lang="en-US" altLang="zh-CN" sz="2400" b="1" i="0" dirty="0">
                <a:solidFill>
                  <a:srgbClr val="000000"/>
                </a:solidFill>
                <a:effectLst/>
                <a:latin typeface="LinLibertineT"/>
              </a:rPr>
              <a:t>Blockchain interoperability enables secure state transitions across different blockchains, which is invaluable for connecting the decentralized Web 3.0.</a:t>
            </a:r>
            <a:endParaRPr lang="zh-CN" altLang="en-US" sz="2400" b="1" dirty="0"/>
          </a:p>
        </p:txBody>
      </p:sp>
      <p:sp>
        <p:nvSpPr>
          <p:cNvPr id="9" name="文本框 8">
            <a:extLst>
              <a:ext uri="{FF2B5EF4-FFF2-40B4-BE49-F238E27FC236}">
                <a16:creationId xmlns:a16="http://schemas.microsoft.com/office/drawing/2014/main" id="{CEDB6067-AAC6-4F5A-93CF-37C3D99588EC}"/>
              </a:ext>
            </a:extLst>
          </p:cNvPr>
          <p:cNvSpPr txBox="1"/>
          <p:nvPr/>
        </p:nvSpPr>
        <p:spPr>
          <a:xfrm>
            <a:off x="867867" y="4822529"/>
            <a:ext cx="10074953" cy="1200329"/>
          </a:xfrm>
          <a:prstGeom prst="rect">
            <a:avLst/>
          </a:prstGeom>
          <a:noFill/>
        </p:spPr>
        <p:txBody>
          <a:bodyPr wrap="square">
            <a:spAutoFit/>
          </a:bodyPr>
          <a:lstStyle/>
          <a:p>
            <a:r>
              <a:rPr lang="en-US" altLang="zh-CN" sz="2400" b="0" i="0" dirty="0">
                <a:solidFill>
                  <a:srgbClr val="000000"/>
                </a:solidFill>
                <a:effectLst/>
                <a:latin typeface="LinLibertineT"/>
              </a:rPr>
              <a:t>Existing interoperability proposals mostly center around </a:t>
            </a:r>
            <a:r>
              <a:rPr lang="en-US" altLang="zh-CN" sz="2400" b="1" i="0" dirty="0">
                <a:solidFill>
                  <a:srgbClr val="000000"/>
                </a:solidFill>
                <a:effectLst/>
                <a:latin typeface="LinLibertineT"/>
              </a:rPr>
              <a:t>atomic token exchange</a:t>
            </a:r>
            <a:r>
              <a:rPr lang="en-US" altLang="zh-CN" sz="2400" b="0" i="0" dirty="0">
                <a:solidFill>
                  <a:srgbClr val="000000"/>
                </a:solidFill>
                <a:effectLst/>
                <a:latin typeface="LinLibertineT"/>
              </a:rPr>
              <a:t> between two blockchains, aiming to eliminate the requirement of centralized exchanges.</a:t>
            </a:r>
            <a:r>
              <a:rPr lang="en-US" altLang="zh-CN" sz="2400" dirty="0"/>
              <a:t> </a:t>
            </a:r>
            <a:endParaRPr lang="zh-CN" altLang="en-US" sz="2400" dirty="0"/>
          </a:p>
        </p:txBody>
      </p:sp>
    </p:spTree>
    <p:extLst>
      <p:ext uri="{BB962C8B-B14F-4D97-AF65-F5344CB8AC3E}">
        <p14:creationId xmlns:p14="http://schemas.microsoft.com/office/powerpoint/2010/main" val="1145918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2BCF89-F050-4F8A-8F83-D4F433450315}"/>
              </a:ext>
            </a:extLst>
          </p:cNvPr>
          <p:cNvSpPr>
            <a:spLocks noGrp="1"/>
          </p:cNvSpPr>
          <p:nvPr>
            <p:ph type="title"/>
          </p:nvPr>
        </p:nvSpPr>
        <p:spPr/>
        <p:txBody>
          <a:bodyPr/>
          <a:lstStyle/>
          <a:p>
            <a:r>
              <a:rPr lang="en-US" altLang="zh-CN" sz="4400" b="1" i="0" dirty="0">
                <a:solidFill>
                  <a:srgbClr val="000000"/>
                </a:solidFill>
                <a:effectLst/>
                <a:latin typeface="LinBiolinumTB"/>
              </a:rPr>
              <a:t>/UIP </a:t>
            </a:r>
            <a:r>
              <a:rPr lang="en-US" altLang="zh-CN" sz="4400" b="1" i="0" dirty="0">
                <a:solidFill>
                  <a:srgbClr val="000000"/>
                </a:solidFill>
                <a:effectLst/>
                <a:latin typeface="LinLibertineTB"/>
              </a:rPr>
              <a:t>DESIGN DETAIL</a:t>
            </a:r>
            <a:r>
              <a:rPr lang="en-US" altLang="zh-CN" b="1" i="0" dirty="0">
                <a:solidFill>
                  <a:srgbClr val="000000"/>
                </a:solidFill>
                <a:effectLst/>
                <a:latin typeface="LinLibertineTB"/>
              </a:rPr>
              <a:t>/ISC</a:t>
            </a:r>
            <a:endParaRPr lang="zh-CN" altLang="en-US" dirty="0"/>
          </a:p>
        </p:txBody>
      </p:sp>
      <p:sp>
        <p:nvSpPr>
          <p:cNvPr id="5" name="文本框 4">
            <a:extLst>
              <a:ext uri="{FF2B5EF4-FFF2-40B4-BE49-F238E27FC236}">
                <a16:creationId xmlns:a16="http://schemas.microsoft.com/office/drawing/2014/main" id="{A99E8A0A-A6B8-4E79-AE23-66965A885A5A}"/>
              </a:ext>
            </a:extLst>
          </p:cNvPr>
          <p:cNvSpPr txBox="1"/>
          <p:nvPr/>
        </p:nvSpPr>
        <p:spPr>
          <a:xfrm>
            <a:off x="838200" y="2031406"/>
            <a:ext cx="9257675" cy="1938992"/>
          </a:xfrm>
          <a:prstGeom prst="rect">
            <a:avLst/>
          </a:prstGeom>
          <a:noFill/>
        </p:spPr>
        <p:txBody>
          <a:bodyPr wrap="square">
            <a:spAutoFit/>
          </a:bodyPr>
          <a:lstStyle/>
          <a:p>
            <a:r>
              <a:rPr lang="en-US" altLang="zh-CN" sz="2400" b="0" i="0" dirty="0">
                <a:solidFill>
                  <a:srgbClr val="000000"/>
                </a:solidFill>
                <a:effectLst/>
                <a:latin typeface="LinLibertineT"/>
              </a:rPr>
              <a:t>The state of a </a:t>
            </a:r>
            <a:r>
              <a:rPr lang="en-US" altLang="zh-CN" sz="2400" b="0" i="0" dirty="0">
                <a:solidFill>
                  <a:srgbClr val="000000"/>
                </a:solidFill>
                <a:effectLst/>
                <a:latin typeface="LinBiolinumT"/>
              </a:rPr>
              <a:t>closed </a:t>
            </a:r>
            <a:r>
              <a:rPr lang="en-US" altLang="zh-CN" sz="2400" b="0" i="0" dirty="0">
                <a:solidFill>
                  <a:srgbClr val="000000"/>
                </a:solidFill>
                <a:effectLst/>
                <a:latin typeface="LinLibertineT"/>
              </a:rPr>
              <a:t>transaction is promoted to </a:t>
            </a:r>
            <a:r>
              <a:rPr lang="en-US" altLang="zh-CN" sz="2400" b="1" i="0" dirty="0">
                <a:solidFill>
                  <a:srgbClr val="000000"/>
                </a:solidFill>
                <a:effectLst/>
                <a:latin typeface="LinBiolinumT"/>
              </a:rPr>
              <a:t>correct</a:t>
            </a:r>
            <a:r>
              <a:rPr lang="en-US" altLang="zh-CN" sz="2400" b="0" i="0" dirty="0">
                <a:solidFill>
                  <a:srgbClr val="000000"/>
                </a:solidFill>
                <a:effectLst/>
                <a:latin typeface="LinBiolinumT"/>
              </a:rPr>
              <a:t> </a:t>
            </a:r>
            <a:r>
              <a:rPr lang="en-US" altLang="zh-CN" sz="2400" b="0" i="0" dirty="0">
                <a:solidFill>
                  <a:srgbClr val="000000"/>
                </a:solidFill>
                <a:effectLst/>
                <a:latin typeface="LinLibertineT"/>
              </a:rPr>
              <a:t>if its deadline constraint is satisfied. </a:t>
            </a:r>
          </a:p>
          <a:p>
            <a:endParaRPr lang="en-US" altLang="zh-CN" sz="2400" dirty="0">
              <a:solidFill>
                <a:srgbClr val="000000"/>
              </a:solidFill>
              <a:latin typeface="LinLibertineT"/>
            </a:endParaRPr>
          </a:p>
          <a:p>
            <a:r>
              <a:rPr lang="en-US" altLang="zh-CN" sz="2400" b="0" i="0" dirty="0">
                <a:solidFill>
                  <a:srgbClr val="000000"/>
                </a:solidFill>
                <a:effectLst/>
                <a:latin typeface="LinLibertineT"/>
              </a:rPr>
              <a:t>Then,</a:t>
            </a:r>
            <a:r>
              <a:rPr lang="en-US" altLang="zh-CN" sz="2400" dirty="0">
                <a:solidFill>
                  <a:srgbClr val="000000"/>
                </a:solidFill>
                <a:latin typeface="LinLibertineT"/>
              </a:rPr>
              <a:t> </a:t>
            </a:r>
            <a:r>
              <a:rPr lang="en-US" altLang="zh-CN" sz="2400" b="0" i="0" dirty="0">
                <a:solidFill>
                  <a:srgbClr val="008080"/>
                </a:solidFill>
                <a:effectLst/>
                <a:latin typeface="LinBiolinumT"/>
              </a:rPr>
              <a:t>ISC </a:t>
            </a:r>
            <a:r>
              <a:rPr lang="en-US" altLang="zh-CN" sz="2400" b="0" i="0" dirty="0">
                <a:solidFill>
                  <a:srgbClr val="000000"/>
                </a:solidFill>
                <a:effectLst/>
                <a:latin typeface="LinLibertineT"/>
              </a:rPr>
              <a:t>computes the possible </a:t>
            </a:r>
            <a:r>
              <a:rPr lang="en-US" altLang="zh-CN" sz="2400" b="0" i="1" dirty="0">
                <a:solidFill>
                  <a:srgbClr val="000000"/>
                </a:solidFill>
                <a:effectLst/>
                <a:latin typeface="LinLibertineTI"/>
              </a:rPr>
              <a:t>dirty </a:t>
            </a:r>
            <a:r>
              <a:rPr lang="en-US" altLang="zh-CN" sz="2400" b="0" i="0" dirty="0">
                <a:solidFill>
                  <a:srgbClr val="000000"/>
                </a:solidFill>
                <a:effectLst/>
                <a:latin typeface="LinLibertineT"/>
              </a:rPr>
              <a:t>transactions in </a:t>
            </a:r>
            <a:r>
              <a:rPr lang="en-US" altLang="zh-CN" sz="2400" dirty="0">
                <a:solidFill>
                  <a:srgbClr val="000000"/>
                </a:solidFill>
                <a:latin typeface="txsys"/>
              </a:rPr>
              <a:t>GT</a:t>
            </a:r>
            <a:r>
              <a:rPr lang="en-US" altLang="zh-CN" sz="2400" b="0" i="0" dirty="0">
                <a:solidFill>
                  <a:srgbClr val="000000"/>
                </a:solidFill>
                <a:effectLst/>
                <a:latin typeface="LinLibertineT"/>
              </a:rPr>
              <a:t>, which are the transactions that are eligible to be opened, but with non-</a:t>
            </a:r>
            <a:r>
              <a:rPr lang="en-US" altLang="zh-CN" sz="2400" b="0" i="0" dirty="0">
                <a:solidFill>
                  <a:srgbClr val="000000"/>
                </a:solidFill>
                <a:effectLst/>
                <a:latin typeface="LinBiolinumT"/>
              </a:rPr>
              <a:t>correct </a:t>
            </a:r>
            <a:r>
              <a:rPr lang="en-US" altLang="zh-CN" sz="2400" b="0" i="0" dirty="0">
                <a:solidFill>
                  <a:srgbClr val="000000"/>
                </a:solidFill>
                <a:effectLst/>
                <a:latin typeface="LinLibertineT"/>
              </a:rPr>
              <a:t>state.</a:t>
            </a:r>
            <a:r>
              <a:rPr lang="en-US" altLang="zh-CN" sz="2400" dirty="0"/>
              <a:t> </a:t>
            </a:r>
            <a:endParaRPr lang="zh-CN" altLang="en-US" sz="2400" dirty="0"/>
          </a:p>
        </p:txBody>
      </p:sp>
      <p:grpSp>
        <p:nvGrpSpPr>
          <p:cNvPr id="35" name="组合 34">
            <a:extLst>
              <a:ext uri="{FF2B5EF4-FFF2-40B4-BE49-F238E27FC236}">
                <a16:creationId xmlns:a16="http://schemas.microsoft.com/office/drawing/2014/main" id="{4678E362-D5A9-40FC-95FB-CC292AF184BD}"/>
              </a:ext>
            </a:extLst>
          </p:cNvPr>
          <p:cNvGrpSpPr/>
          <p:nvPr/>
        </p:nvGrpSpPr>
        <p:grpSpPr>
          <a:xfrm>
            <a:off x="6868388" y="4090451"/>
            <a:ext cx="3227487" cy="2523497"/>
            <a:chOff x="5618943" y="4308165"/>
            <a:chExt cx="3227487" cy="2523497"/>
          </a:xfrm>
        </p:grpSpPr>
        <p:sp>
          <p:nvSpPr>
            <p:cNvPr id="19" name="椭圆 18">
              <a:extLst>
                <a:ext uri="{FF2B5EF4-FFF2-40B4-BE49-F238E27FC236}">
                  <a16:creationId xmlns:a16="http://schemas.microsoft.com/office/drawing/2014/main" id="{ED0A8976-AFAD-4241-9891-3B97B740CFE4}"/>
                </a:ext>
              </a:extLst>
            </p:cNvPr>
            <p:cNvSpPr/>
            <p:nvPr/>
          </p:nvSpPr>
          <p:spPr>
            <a:xfrm>
              <a:off x="5618943" y="5231125"/>
              <a:ext cx="694660" cy="677575"/>
            </a:xfrm>
            <a:prstGeom prst="ellipse">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C</a:t>
              </a:r>
              <a:endParaRPr lang="zh-CN" altLang="en-US" dirty="0"/>
            </a:p>
          </p:txBody>
        </p:sp>
        <p:sp>
          <p:nvSpPr>
            <p:cNvPr id="22" name="椭圆 21">
              <a:extLst>
                <a:ext uri="{FF2B5EF4-FFF2-40B4-BE49-F238E27FC236}">
                  <a16:creationId xmlns:a16="http://schemas.microsoft.com/office/drawing/2014/main" id="{2FDD8CF6-53AE-473A-BA48-DA000280AD7E}"/>
                </a:ext>
              </a:extLst>
            </p:cNvPr>
            <p:cNvSpPr/>
            <p:nvPr/>
          </p:nvSpPr>
          <p:spPr>
            <a:xfrm>
              <a:off x="8151770" y="5219690"/>
              <a:ext cx="694660" cy="6775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Un</a:t>
              </a:r>
              <a:endParaRPr lang="zh-CN" altLang="en-US" dirty="0"/>
            </a:p>
          </p:txBody>
        </p:sp>
        <p:cxnSp>
          <p:nvCxnSpPr>
            <p:cNvPr id="25" name="直接箭头连接符 24">
              <a:extLst>
                <a:ext uri="{FF2B5EF4-FFF2-40B4-BE49-F238E27FC236}">
                  <a16:creationId xmlns:a16="http://schemas.microsoft.com/office/drawing/2014/main" id="{5904FB35-8471-4033-956F-7C212359CBD6}"/>
                </a:ext>
              </a:extLst>
            </p:cNvPr>
            <p:cNvCxnSpPr>
              <a:cxnSpLocks/>
              <a:endCxn id="22" idx="2"/>
            </p:cNvCxnSpPr>
            <p:nvPr/>
          </p:nvCxnSpPr>
          <p:spPr>
            <a:xfrm flipV="1">
              <a:off x="7528706" y="5558478"/>
              <a:ext cx="62306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0BCD71C7-AD0B-4972-A8E7-B44539B69C3E}"/>
                </a:ext>
              </a:extLst>
            </p:cNvPr>
            <p:cNvSpPr/>
            <p:nvPr/>
          </p:nvSpPr>
          <p:spPr>
            <a:xfrm>
              <a:off x="6834046" y="4308165"/>
              <a:ext cx="694660" cy="677575"/>
            </a:xfrm>
            <a:prstGeom prst="ellipse">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Od</a:t>
              </a:r>
              <a:endParaRPr lang="zh-CN" altLang="en-US" dirty="0"/>
            </a:p>
          </p:txBody>
        </p:sp>
        <p:sp>
          <p:nvSpPr>
            <p:cNvPr id="27" name="椭圆 26">
              <a:extLst>
                <a:ext uri="{FF2B5EF4-FFF2-40B4-BE49-F238E27FC236}">
                  <a16:creationId xmlns:a16="http://schemas.microsoft.com/office/drawing/2014/main" id="{507F1622-8B0B-4BE5-BCC0-68EFBC072C83}"/>
                </a:ext>
              </a:extLst>
            </p:cNvPr>
            <p:cNvSpPr/>
            <p:nvPr/>
          </p:nvSpPr>
          <p:spPr>
            <a:xfrm>
              <a:off x="6834046" y="5231126"/>
              <a:ext cx="694660" cy="677575"/>
            </a:xfrm>
            <a:prstGeom prst="ellipse">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Id</a:t>
              </a:r>
              <a:endParaRPr lang="zh-CN" altLang="en-US" dirty="0"/>
            </a:p>
          </p:txBody>
        </p:sp>
        <p:sp>
          <p:nvSpPr>
            <p:cNvPr id="28" name="椭圆 27">
              <a:extLst>
                <a:ext uri="{FF2B5EF4-FFF2-40B4-BE49-F238E27FC236}">
                  <a16:creationId xmlns:a16="http://schemas.microsoft.com/office/drawing/2014/main" id="{CD50FF2F-E96C-4B37-9798-EB6963FE2DAD}"/>
                </a:ext>
              </a:extLst>
            </p:cNvPr>
            <p:cNvSpPr/>
            <p:nvPr/>
          </p:nvSpPr>
          <p:spPr>
            <a:xfrm>
              <a:off x="6834046" y="6154087"/>
              <a:ext cx="694660" cy="677575"/>
            </a:xfrm>
            <a:prstGeom prst="ellipse">
              <a:avLst/>
            </a:prstGeom>
            <a:solidFill>
              <a:srgbClr val="0070C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I</a:t>
              </a:r>
              <a:endParaRPr lang="zh-CN" altLang="en-US" dirty="0"/>
            </a:p>
          </p:txBody>
        </p:sp>
        <p:cxnSp>
          <p:nvCxnSpPr>
            <p:cNvPr id="30" name="直接箭头连接符 29">
              <a:extLst>
                <a:ext uri="{FF2B5EF4-FFF2-40B4-BE49-F238E27FC236}">
                  <a16:creationId xmlns:a16="http://schemas.microsoft.com/office/drawing/2014/main" id="{4DC739A9-6EDB-4672-95E6-9C22F11355AF}"/>
                </a:ext>
              </a:extLst>
            </p:cNvPr>
            <p:cNvCxnSpPr>
              <a:stCxn id="19" idx="7"/>
              <a:endCxn id="26" idx="2"/>
            </p:cNvCxnSpPr>
            <p:nvPr/>
          </p:nvCxnSpPr>
          <p:spPr>
            <a:xfrm flipV="1">
              <a:off x="6211872" y="4646953"/>
              <a:ext cx="622174" cy="6834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014D118A-41FE-4D75-B4C6-94A15F854A82}"/>
                </a:ext>
              </a:extLst>
            </p:cNvPr>
            <p:cNvCxnSpPr>
              <a:stCxn id="19" idx="6"/>
              <a:endCxn id="27" idx="2"/>
            </p:cNvCxnSpPr>
            <p:nvPr/>
          </p:nvCxnSpPr>
          <p:spPr>
            <a:xfrm>
              <a:off x="6313603" y="5569913"/>
              <a:ext cx="520443"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4CA9044-8CF7-4300-B950-DF9D52DE1D26}"/>
                </a:ext>
              </a:extLst>
            </p:cNvPr>
            <p:cNvCxnSpPr>
              <a:stCxn id="19" idx="5"/>
              <a:endCxn id="28" idx="2"/>
            </p:cNvCxnSpPr>
            <p:nvPr/>
          </p:nvCxnSpPr>
          <p:spPr>
            <a:xfrm>
              <a:off x="6211872" y="5809471"/>
              <a:ext cx="622174" cy="6834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2059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6ECA27-4405-41AD-B7C8-044076589E19}"/>
              </a:ext>
            </a:extLst>
          </p:cNvPr>
          <p:cNvSpPr>
            <a:spLocks noGrp="1"/>
          </p:cNvSpPr>
          <p:nvPr>
            <p:ph type="title"/>
          </p:nvPr>
        </p:nvSpPr>
        <p:spPr/>
        <p:txBody>
          <a:bodyPr/>
          <a:lstStyle/>
          <a:p>
            <a:r>
              <a:rPr lang="en-US" altLang="zh-CN" sz="4400" b="1" i="0" dirty="0">
                <a:solidFill>
                  <a:srgbClr val="000000"/>
                </a:solidFill>
                <a:effectLst/>
                <a:latin typeface="LinBiolinumTB"/>
              </a:rPr>
              <a:t>/UIP </a:t>
            </a:r>
            <a:r>
              <a:rPr lang="en-US" altLang="zh-CN" sz="4400" b="1" i="0" dirty="0">
                <a:solidFill>
                  <a:srgbClr val="000000"/>
                </a:solidFill>
                <a:effectLst/>
                <a:latin typeface="LinLibertineTB"/>
              </a:rPr>
              <a:t>DESIGN DETAIL</a:t>
            </a:r>
            <a:r>
              <a:rPr lang="en-US" altLang="zh-CN" b="1" i="0" dirty="0">
                <a:solidFill>
                  <a:srgbClr val="000000"/>
                </a:solidFill>
                <a:effectLst/>
                <a:latin typeface="LinLibertineTB"/>
              </a:rPr>
              <a:t>/ISC</a:t>
            </a:r>
            <a:endParaRPr lang="zh-CN" altLang="en-US" dirty="0"/>
          </a:p>
        </p:txBody>
      </p:sp>
      <p:pic>
        <p:nvPicPr>
          <p:cNvPr id="5" name="图片 4">
            <a:extLst>
              <a:ext uri="{FF2B5EF4-FFF2-40B4-BE49-F238E27FC236}">
                <a16:creationId xmlns:a16="http://schemas.microsoft.com/office/drawing/2014/main" id="{6A72FA09-F229-4648-B8AC-2232565FA3B3}"/>
              </a:ext>
            </a:extLst>
          </p:cNvPr>
          <p:cNvPicPr>
            <a:picLocks noChangeAspect="1"/>
          </p:cNvPicPr>
          <p:nvPr/>
        </p:nvPicPr>
        <p:blipFill>
          <a:blip r:embed="rId3"/>
          <a:stretch>
            <a:fillRect/>
          </a:stretch>
        </p:blipFill>
        <p:spPr>
          <a:xfrm>
            <a:off x="377119" y="1690688"/>
            <a:ext cx="5405374" cy="3229133"/>
          </a:xfrm>
          <a:prstGeom prst="rect">
            <a:avLst/>
          </a:prstGeom>
        </p:spPr>
      </p:pic>
      <p:sp>
        <p:nvSpPr>
          <p:cNvPr id="6" name="文本框 5">
            <a:extLst>
              <a:ext uri="{FF2B5EF4-FFF2-40B4-BE49-F238E27FC236}">
                <a16:creationId xmlns:a16="http://schemas.microsoft.com/office/drawing/2014/main" id="{39C69986-500F-4AD4-9075-33C4687C9528}"/>
              </a:ext>
            </a:extLst>
          </p:cNvPr>
          <p:cNvSpPr txBox="1"/>
          <p:nvPr/>
        </p:nvSpPr>
        <p:spPr>
          <a:xfrm>
            <a:off x="628674" y="5167312"/>
            <a:ext cx="4397166" cy="646331"/>
          </a:xfrm>
          <a:prstGeom prst="rect">
            <a:avLst/>
          </a:prstGeom>
          <a:noFill/>
        </p:spPr>
        <p:txBody>
          <a:bodyPr wrap="square" rtlCol="0">
            <a:spAutoFit/>
          </a:bodyPr>
          <a:lstStyle/>
          <a:p>
            <a:r>
              <a:rPr lang="en-US" altLang="zh-CN" sz="1800" b="1" i="0" dirty="0">
                <a:solidFill>
                  <a:srgbClr val="000000"/>
                </a:solidFill>
                <a:effectLst/>
                <a:latin typeface="LinLibertineTB"/>
              </a:rPr>
              <a:t>The decision tree to decide the accountable</a:t>
            </a:r>
          </a:p>
          <a:p>
            <a:r>
              <a:rPr lang="en-US" altLang="zh-CN" sz="1800" b="1" i="0" dirty="0">
                <a:solidFill>
                  <a:srgbClr val="000000"/>
                </a:solidFill>
                <a:effectLst/>
                <a:latin typeface="LinLibertineTB"/>
              </a:rPr>
              <a:t>party for a dirty transaction.</a:t>
            </a:r>
            <a:r>
              <a:rPr lang="en-US" altLang="zh-CN" dirty="0"/>
              <a:t> </a:t>
            </a:r>
            <a:endParaRPr lang="zh-CN" altLang="en-US" dirty="0"/>
          </a:p>
        </p:txBody>
      </p:sp>
      <p:pic>
        <p:nvPicPr>
          <p:cNvPr id="8" name="图片 7">
            <a:extLst>
              <a:ext uri="{FF2B5EF4-FFF2-40B4-BE49-F238E27FC236}">
                <a16:creationId xmlns:a16="http://schemas.microsoft.com/office/drawing/2014/main" id="{BBA2BAD1-4CF1-4F12-922E-6F9401AC6E6E}"/>
              </a:ext>
            </a:extLst>
          </p:cNvPr>
          <p:cNvPicPr>
            <a:picLocks noChangeAspect="1"/>
          </p:cNvPicPr>
          <p:nvPr/>
        </p:nvPicPr>
        <p:blipFill>
          <a:blip r:embed="rId4"/>
          <a:stretch>
            <a:fillRect/>
          </a:stretch>
        </p:blipFill>
        <p:spPr>
          <a:xfrm>
            <a:off x="5782493" y="1690688"/>
            <a:ext cx="6108736" cy="3841947"/>
          </a:xfrm>
          <a:prstGeom prst="rect">
            <a:avLst/>
          </a:prstGeom>
        </p:spPr>
      </p:pic>
    </p:spTree>
    <p:extLst>
      <p:ext uri="{BB962C8B-B14F-4D97-AF65-F5344CB8AC3E}">
        <p14:creationId xmlns:p14="http://schemas.microsoft.com/office/powerpoint/2010/main" val="186278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9AA30-E7A4-4506-A923-CC1B1885694F}"/>
              </a:ext>
            </a:extLst>
          </p:cNvPr>
          <p:cNvSpPr>
            <a:spLocks noGrp="1"/>
          </p:cNvSpPr>
          <p:nvPr>
            <p:ph type="title"/>
          </p:nvPr>
        </p:nvSpPr>
        <p:spPr/>
        <p:txBody>
          <a:bodyPr/>
          <a:lstStyle/>
          <a:p>
            <a:r>
              <a:rPr lang="en-US" altLang="zh-CN" sz="4400" b="1" i="0" dirty="0">
                <a:solidFill>
                  <a:srgbClr val="000000"/>
                </a:solidFill>
                <a:effectLst/>
                <a:latin typeface="LinBiolinumTB"/>
              </a:rPr>
              <a:t>/IMPLEMENTATION AND EXPERIMENTS</a:t>
            </a:r>
            <a:endParaRPr lang="zh-CN" altLang="en-US" dirty="0"/>
          </a:p>
        </p:txBody>
      </p:sp>
      <p:sp>
        <p:nvSpPr>
          <p:cNvPr id="5" name="文本框 4">
            <a:extLst>
              <a:ext uri="{FF2B5EF4-FFF2-40B4-BE49-F238E27FC236}">
                <a16:creationId xmlns:a16="http://schemas.microsoft.com/office/drawing/2014/main" id="{B5C741F9-83A7-4F3A-AEC4-42AEEBD3EAA8}"/>
              </a:ext>
            </a:extLst>
          </p:cNvPr>
          <p:cNvSpPr txBox="1"/>
          <p:nvPr/>
        </p:nvSpPr>
        <p:spPr>
          <a:xfrm>
            <a:off x="940525" y="1767006"/>
            <a:ext cx="8943703" cy="3416320"/>
          </a:xfrm>
          <a:prstGeom prst="rect">
            <a:avLst/>
          </a:prstGeom>
          <a:noFill/>
        </p:spPr>
        <p:txBody>
          <a:bodyPr wrap="square">
            <a:spAutoFit/>
          </a:bodyPr>
          <a:lstStyle/>
          <a:p>
            <a:r>
              <a:rPr lang="en-US" altLang="zh-CN" sz="2400" b="0" i="0" dirty="0">
                <a:solidFill>
                  <a:srgbClr val="000000"/>
                </a:solidFill>
                <a:effectLst/>
                <a:latin typeface="LinLibertineT"/>
              </a:rPr>
              <a:t>At the time of writing, the total development effort includes:</a:t>
            </a:r>
          </a:p>
          <a:p>
            <a:endParaRPr lang="en-US" altLang="zh-CN" sz="2400" b="0" i="0" dirty="0">
              <a:solidFill>
                <a:srgbClr val="000000"/>
              </a:solidFill>
              <a:effectLst/>
              <a:latin typeface="LinLibertineT"/>
            </a:endParaRPr>
          </a:p>
          <a:p>
            <a:pPr marL="400050" indent="-400050">
              <a:buAutoNum type="romanLcParenBoth"/>
            </a:pPr>
            <a:r>
              <a:rPr lang="en-US" altLang="zh-CN" sz="2400" b="0" i="0" dirty="0">
                <a:solidFill>
                  <a:srgbClr val="000000"/>
                </a:solidFill>
                <a:effectLst/>
                <a:latin typeface="txsys"/>
              </a:rPr>
              <a:t>∼</a:t>
            </a:r>
            <a:r>
              <a:rPr lang="en-US" altLang="zh-CN" sz="2400" b="0" i="0" dirty="0">
                <a:solidFill>
                  <a:srgbClr val="000000"/>
                </a:solidFill>
                <a:effectLst/>
                <a:latin typeface="LinLibertineT"/>
              </a:rPr>
              <a:t>1,500 lines of Java code and </a:t>
            </a:r>
            <a:r>
              <a:rPr lang="en-US" altLang="zh-CN" sz="2400" b="0" i="0" dirty="0">
                <a:solidFill>
                  <a:srgbClr val="000000"/>
                </a:solidFill>
                <a:effectLst/>
                <a:latin typeface="txsys"/>
              </a:rPr>
              <a:t>∼</a:t>
            </a:r>
            <a:r>
              <a:rPr lang="en-US" altLang="zh-CN" sz="2400" b="0" i="0" dirty="0">
                <a:solidFill>
                  <a:srgbClr val="000000"/>
                </a:solidFill>
                <a:effectLst/>
                <a:latin typeface="LinLibertineT"/>
              </a:rPr>
              <a:t>3,100 lines of ANTLR grammar code for building the </a:t>
            </a:r>
            <a:r>
              <a:rPr lang="en-US" altLang="zh-CN" sz="2400" b="0" i="0" dirty="0">
                <a:solidFill>
                  <a:srgbClr val="000000"/>
                </a:solidFill>
                <a:effectLst/>
                <a:latin typeface="LinBiolinumT"/>
              </a:rPr>
              <a:t>HSL </a:t>
            </a:r>
            <a:r>
              <a:rPr lang="en-US" altLang="zh-CN" sz="2400" b="0" i="0" dirty="0">
                <a:solidFill>
                  <a:srgbClr val="000000"/>
                </a:solidFill>
                <a:effectLst/>
                <a:latin typeface="LinLibertineT"/>
              </a:rPr>
              <a:t>programming framework</a:t>
            </a:r>
            <a:r>
              <a:rPr lang="en-US" altLang="zh-CN" sz="2400" dirty="0">
                <a:solidFill>
                  <a:srgbClr val="000000"/>
                </a:solidFill>
                <a:latin typeface="LinLibertineT"/>
              </a:rPr>
              <a:t>;</a:t>
            </a:r>
            <a:endParaRPr lang="en-US" altLang="zh-CN" sz="2400" b="0" i="0" dirty="0">
              <a:solidFill>
                <a:srgbClr val="000000"/>
              </a:solidFill>
              <a:effectLst/>
              <a:latin typeface="LinLibertineT"/>
            </a:endParaRPr>
          </a:p>
          <a:p>
            <a:pPr marL="400050" indent="-400050">
              <a:buAutoNum type="romanLcParenBoth"/>
            </a:pPr>
            <a:r>
              <a:rPr lang="en-US" altLang="zh-CN" sz="2400" b="0" i="0" dirty="0">
                <a:solidFill>
                  <a:srgbClr val="000000"/>
                </a:solidFill>
                <a:effectLst/>
                <a:latin typeface="txsys"/>
              </a:rPr>
              <a:t>∼</a:t>
            </a:r>
            <a:r>
              <a:rPr lang="en-US" altLang="zh-CN" sz="2400" b="0" i="0" dirty="0">
                <a:solidFill>
                  <a:srgbClr val="000000"/>
                </a:solidFill>
                <a:effectLst/>
                <a:latin typeface="LinLibertineT"/>
              </a:rPr>
              <a:t>21,000 lines of code, mainly in Go and Python, for implementing the </a:t>
            </a:r>
            <a:r>
              <a:rPr lang="en-US" altLang="zh-CN" sz="2400" b="0" i="0" dirty="0">
                <a:solidFill>
                  <a:srgbClr val="000000"/>
                </a:solidFill>
                <a:effectLst/>
                <a:latin typeface="LinBiolinumT"/>
              </a:rPr>
              <a:t>UIP </a:t>
            </a:r>
            <a:r>
              <a:rPr lang="en-US" altLang="zh-CN" sz="2400" b="0" i="0" dirty="0">
                <a:solidFill>
                  <a:srgbClr val="000000"/>
                </a:solidFill>
                <a:effectLst/>
                <a:latin typeface="LinLibertineT"/>
              </a:rPr>
              <a:t>protocol; and </a:t>
            </a:r>
            <a:r>
              <a:rPr lang="en-US" altLang="zh-CN" sz="2400" b="0" i="0" dirty="0">
                <a:solidFill>
                  <a:srgbClr val="000000"/>
                </a:solidFill>
                <a:effectLst/>
                <a:latin typeface="txsys"/>
              </a:rPr>
              <a:t>∼</a:t>
            </a:r>
            <a:r>
              <a:rPr lang="en-US" altLang="zh-CN" sz="2400" b="0" i="0" dirty="0">
                <a:solidFill>
                  <a:srgbClr val="000000"/>
                </a:solidFill>
                <a:effectLst/>
                <a:latin typeface="LinLibertineT"/>
              </a:rPr>
              <a:t>8,000 lines of code, mainly in Go, for implementing the </a:t>
            </a:r>
            <a:r>
              <a:rPr lang="en-US" altLang="zh-CN" sz="2400" b="0" i="0" dirty="0">
                <a:solidFill>
                  <a:srgbClr val="000000"/>
                </a:solidFill>
                <a:effectLst/>
                <a:latin typeface="LinBiolinumT"/>
              </a:rPr>
              <a:t>NSB</a:t>
            </a:r>
            <a:r>
              <a:rPr lang="en-US" altLang="zh-CN" sz="2400" b="0" i="0" dirty="0">
                <a:solidFill>
                  <a:srgbClr val="000000"/>
                </a:solidFill>
                <a:effectLst/>
                <a:latin typeface="LinLibertineT"/>
              </a:rPr>
              <a:t>;</a:t>
            </a:r>
          </a:p>
          <a:p>
            <a:pPr marL="400050" indent="-400050">
              <a:buAutoNum type="romanLcParenBoth"/>
            </a:pPr>
            <a:r>
              <a:rPr lang="en-US" altLang="zh-CN" sz="2400" b="0" i="0" dirty="0">
                <a:solidFill>
                  <a:srgbClr val="000000"/>
                </a:solidFill>
                <a:effectLst/>
                <a:latin typeface="txsys"/>
              </a:rPr>
              <a:t>∼</a:t>
            </a:r>
            <a:r>
              <a:rPr lang="en-US" altLang="zh-CN" sz="2400" b="0" i="0" dirty="0">
                <a:solidFill>
                  <a:srgbClr val="000000"/>
                </a:solidFill>
                <a:effectLst/>
                <a:latin typeface="LinLibertineT"/>
              </a:rPr>
              <a:t>1,000 lines of code, in Solidity, </a:t>
            </a:r>
            <a:r>
              <a:rPr lang="en-US" altLang="zh-CN" sz="2400" b="0" i="0" dirty="0" err="1">
                <a:solidFill>
                  <a:srgbClr val="000000"/>
                </a:solidFill>
                <a:effectLst/>
                <a:latin typeface="LinLibertineT"/>
              </a:rPr>
              <a:t>Vyper</a:t>
            </a:r>
            <a:r>
              <a:rPr lang="en-US" altLang="zh-CN" sz="2400" b="0" i="0" dirty="0">
                <a:solidFill>
                  <a:srgbClr val="000000"/>
                </a:solidFill>
                <a:effectLst/>
                <a:latin typeface="LinLibertineT"/>
              </a:rPr>
              <a:t>, Go and </a:t>
            </a:r>
            <a:r>
              <a:rPr lang="en-US" altLang="zh-CN" sz="2400" b="0" i="0" dirty="0">
                <a:solidFill>
                  <a:srgbClr val="000000"/>
                </a:solidFill>
                <a:effectLst/>
                <a:latin typeface="LinBiolinumT"/>
              </a:rPr>
              <a:t>HSL</a:t>
            </a:r>
            <a:r>
              <a:rPr lang="en-US" altLang="zh-CN" sz="2400" b="0" i="0" dirty="0">
                <a:solidFill>
                  <a:srgbClr val="000000"/>
                </a:solidFill>
                <a:effectLst/>
                <a:latin typeface="LinLibertineT"/>
              </a:rPr>
              <a:t>, for writing cross-chain </a:t>
            </a:r>
            <a:r>
              <a:rPr lang="en-US" altLang="zh-CN" sz="2400" b="0" i="0" dirty="0" err="1">
                <a:solidFill>
                  <a:srgbClr val="000000"/>
                </a:solidFill>
                <a:effectLst/>
                <a:latin typeface="LinBiolinumT"/>
              </a:rPr>
              <a:t>dApps</a:t>
            </a:r>
            <a:r>
              <a:rPr lang="en-US" altLang="zh-CN" sz="2400" b="0" i="0" dirty="0">
                <a:solidFill>
                  <a:srgbClr val="000000"/>
                </a:solidFill>
                <a:effectLst/>
                <a:latin typeface="LinBiolinumT"/>
              </a:rPr>
              <a:t> </a:t>
            </a:r>
            <a:r>
              <a:rPr lang="en-US" altLang="zh-CN" sz="2400" b="0" i="0" dirty="0">
                <a:solidFill>
                  <a:srgbClr val="000000"/>
                </a:solidFill>
                <a:effectLst/>
                <a:latin typeface="LinLibertineT"/>
              </a:rPr>
              <a:t>running on </a:t>
            </a:r>
            <a:r>
              <a:rPr lang="en-US" altLang="zh-CN" sz="2400" b="0" i="0" dirty="0" err="1">
                <a:solidFill>
                  <a:srgbClr val="000000"/>
                </a:solidFill>
                <a:effectLst/>
                <a:latin typeface="LinBiolinumT"/>
              </a:rPr>
              <a:t>HyperService</a:t>
            </a:r>
            <a:r>
              <a:rPr lang="en-US" altLang="zh-CN" sz="2400" b="0" i="0" dirty="0">
                <a:solidFill>
                  <a:srgbClr val="000000"/>
                </a:solidFill>
                <a:effectLst/>
                <a:latin typeface="LinLibertineT"/>
              </a:rPr>
              <a:t>.</a:t>
            </a:r>
            <a:r>
              <a:rPr lang="en-US" altLang="zh-CN" sz="2400" dirty="0"/>
              <a:t> </a:t>
            </a:r>
            <a:endParaRPr lang="zh-CN" altLang="en-US" dirty="0"/>
          </a:p>
        </p:txBody>
      </p:sp>
    </p:spTree>
    <p:extLst>
      <p:ext uri="{BB962C8B-B14F-4D97-AF65-F5344CB8AC3E}">
        <p14:creationId xmlns:p14="http://schemas.microsoft.com/office/powerpoint/2010/main" val="2658196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17E7C5-8506-4701-8600-A10211DE0832}"/>
              </a:ext>
            </a:extLst>
          </p:cNvPr>
          <p:cNvSpPr>
            <a:spLocks noGrp="1"/>
          </p:cNvSpPr>
          <p:nvPr>
            <p:ph type="title"/>
          </p:nvPr>
        </p:nvSpPr>
        <p:spPr/>
        <p:txBody>
          <a:bodyPr/>
          <a:lstStyle/>
          <a:p>
            <a:r>
              <a:rPr lang="en-US" altLang="zh-CN" sz="4400" b="1" i="0" dirty="0">
                <a:solidFill>
                  <a:srgbClr val="000000"/>
                </a:solidFill>
                <a:effectLst/>
                <a:latin typeface="LinBiolinumTB"/>
              </a:rPr>
              <a:t>/IMPLEMENTATION AND EXPERIMENTS</a:t>
            </a:r>
            <a:endParaRPr lang="zh-CN" altLang="en-US" dirty="0"/>
          </a:p>
        </p:txBody>
      </p:sp>
      <p:sp>
        <p:nvSpPr>
          <p:cNvPr id="5" name="文本框 4">
            <a:extLst>
              <a:ext uri="{FF2B5EF4-FFF2-40B4-BE49-F238E27FC236}">
                <a16:creationId xmlns:a16="http://schemas.microsoft.com/office/drawing/2014/main" id="{55376A10-C3E6-42F7-AF01-F72D7D33A160}"/>
              </a:ext>
            </a:extLst>
          </p:cNvPr>
          <p:cNvSpPr txBox="1"/>
          <p:nvPr/>
        </p:nvSpPr>
        <p:spPr>
          <a:xfrm>
            <a:off x="838200" y="1771711"/>
            <a:ext cx="9782331" cy="830997"/>
          </a:xfrm>
          <a:prstGeom prst="rect">
            <a:avLst/>
          </a:prstGeom>
          <a:noFill/>
        </p:spPr>
        <p:txBody>
          <a:bodyPr wrap="square">
            <a:spAutoFit/>
          </a:bodyPr>
          <a:lstStyle/>
          <a:p>
            <a:r>
              <a:rPr lang="en-US" altLang="zh-CN" sz="2400" b="1" i="0" dirty="0">
                <a:solidFill>
                  <a:srgbClr val="000000"/>
                </a:solidFill>
                <a:effectLst/>
                <a:latin typeface="LinLibertineTB"/>
              </a:rPr>
              <a:t>Financial Derivatives: </a:t>
            </a:r>
            <a:r>
              <a:rPr lang="en-US" altLang="zh-CN" sz="1800" b="0" i="0" dirty="0">
                <a:solidFill>
                  <a:srgbClr val="000000"/>
                </a:solidFill>
                <a:effectLst/>
                <a:latin typeface="LinLibertineT"/>
              </a:rPr>
              <a:t>we implement a cross-chain cash-settled Option </a:t>
            </a:r>
            <a:r>
              <a:rPr lang="en-US" altLang="zh-CN" sz="1800" b="0" i="0" dirty="0" err="1">
                <a:solidFill>
                  <a:srgbClr val="000000"/>
                </a:solidFill>
                <a:effectLst/>
                <a:latin typeface="LinBiolinumT"/>
              </a:rPr>
              <a:t>dApp</a:t>
            </a:r>
            <a:r>
              <a:rPr lang="en-US" altLang="zh-CN" sz="1800" b="0" i="0" dirty="0">
                <a:solidFill>
                  <a:srgbClr val="000000"/>
                </a:solidFill>
                <a:effectLst/>
                <a:latin typeface="LinBiolinumT"/>
              </a:rPr>
              <a:t> </a:t>
            </a:r>
            <a:r>
              <a:rPr lang="en-US" altLang="zh-CN" sz="1800" b="0" i="0" dirty="0">
                <a:solidFill>
                  <a:srgbClr val="000000"/>
                </a:solidFill>
                <a:effectLst/>
                <a:latin typeface="LinLibertineT"/>
              </a:rPr>
              <a:t>in which options can be natively traded on different blockchains</a:t>
            </a:r>
            <a:r>
              <a:rPr lang="en-US" altLang="zh-CN" sz="2400" dirty="0">
                <a:solidFill>
                  <a:srgbClr val="000000"/>
                </a:solidFill>
                <a:latin typeface="LinLibertineT"/>
              </a:rPr>
              <a:t>.</a:t>
            </a:r>
            <a:endParaRPr lang="zh-CN" altLang="en-US" sz="2400" dirty="0"/>
          </a:p>
        </p:txBody>
      </p:sp>
      <p:sp>
        <p:nvSpPr>
          <p:cNvPr id="7" name="文本框 6">
            <a:extLst>
              <a:ext uri="{FF2B5EF4-FFF2-40B4-BE49-F238E27FC236}">
                <a16:creationId xmlns:a16="http://schemas.microsoft.com/office/drawing/2014/main" id="{19A9B509-B054-4AB8-ABD5-DE72DA0B7884}"/>
              </a:ext>
            </a:extLst>
          </p:cNvPr>
          <p:cNvSpPr txBox="1"/>
          <p:nvPr/>
        </p:nvSpPr>
        <p:spPr>
          <a:xfrm>
            <a:off x="838200" y="3270727"/>
            <a:ext cx="9887262" cy="830997"/>
          </a:xfrm>
          <a:prstGeom prst="rect">
            <a:avLst/>
          </a:prstGeom>
          <a:noFill/>
        </p:spPr>
        <p:txBody>
          <a:bodyPr wrap="square">
            <a:spAutoFit/>
          </a:bodyPr>
          <a:lstStyle/>
          <a:p>
            <a:r>
              <a:rPr lang="en-US" altLang="zh-CN" sz="2400" b="1" i="0" dirty="0">
                <a:solidFill>
                  <a:srgbClr val="000000"/>
                </a:solidFill>
                <a:effectLst/>
                <a:latin typeface="LinLibertineTB"/>
              </a:rPr>
              <a:t>Cross-Chain Asset Movement: </a:t>
            </a:r>
            <a:r>
              <a:rPr lang="en-US" altLang="zh-CN" sz="1800" b="0" i="0" dirty="0">
                <a:solidFill>
                  <a:srgbClr val="000000"/>
                </a:solidFill>
                <a:effectLst/>
                <a:latin typeface="LinLibertineT"/>
              </a:rPr>
              <a:t>we implement an asset movement </a:t>
            </a:r>
            <a:r>
              <a:rPr lang="en-US" altLang="zh-CN" sz="1800" b="0" i="0" dirty="0" err="1">
                <a:solidFill>
                  <a:srgbClr val="000000"/>
                </a:solidFill>
                <a:effectLst/>
                <a:latin typeface="LinBiolinumT"/>
              </a:rPr>
              <a:t>dApp</a:t>
            </a:r>
            <a:r>
              <a:rPr lang="en-US" altLang="zh-CN" sz="1800" b="0" i="0" dirty="0">
                <a:solidFill>
                  <a:srgbClr val="000000"/>
                </a:solidFill>
                <a:effectLst/>
                <a:latin typeface="LinBiolinumT"/>
              </a:rPr>
              <a:t> </a:t>
            </a:r>
            <a:r>
              <a:rPr lang="en-US" altLang="zh-CN" sz="1800" b="0" i="0" dirty="0">
                <a:solidFill>
                  <a:srgbClr val="000000"/>
                </a:solidFill>
                <a:effectLst/>
                <a:latin typeface="LinLibertineT"/>
              </a:rPr>
              <a:t>with hybrid operations where assets are moved among accounts and smart contracts across different blockchains</a:t>
            </a:r>
            <a:r>
              <a:rPr lang="en-US" altLang="zh-CN" sz="2400" b="0" i="0" dirty="0">
                <a:solidFill>
                  <a:srgbClr val="000000"/>
                </a:solidFill>
                <a:effectLst/>
                <a:latin typeface="LinLibertineT"/>
              </a:rPr>
              <a:t>.</a:t>
            </a:r>
            <a:endParaRPr lang="zh-CN" altLang="en-US" sz="2400" dirty="0"/>
          </a:p>
        </p:txBody>
      </p:sp>
      <p:sp>
        <p:nvSpPr>
          <p:cNvPr id="9" name="文本框 8">
            <a:extLst>
              <a:ext uri="{FF2B5EF4-FFF2-40B4-BE49-F238E27FC236}">
                <a16:creationId xmlns:a16="http://schemas.microsoft.com/office/drawing/2014/main" id="{0C320FA3-D9A9-4C34-A285-B88FCC0658AB}"/>
              </a:ext>
            </a:extLst>
          </p:cNvPr>
          <p:cNvSpPr txBox="1"/>
          <p:nvPr/>
        </p:nvSpPr>
        <p:spPr>
          <a:xfrm>
            <a:off x="838200" y="4627336"/>
            <a:ext cx="9542490" cy="1107996"/>
          </a:xfrm>
          <a:prstGeom prst="rect">
            <a:avLst/>
          </a:prstGeom>
          <a:noFill/>
        </p:spPr>
        <p:txBody>
          <a:bodyPr wrap="square">
            <a:spAutoFit/>
          </a:bodyPr>
          <a:lstStyle/>
          <a:p>
            <a:r>
              <a:rPr lang="en-US" altLang="zh-CN" sz="2400" b="1" i="0" dirty="0">
                <a:solidFill>
                  <a:srgbClr val="000000"/>
                </a:solidFill>
                <a:effectLst/>
                <a:latin typeface="LinLibertineTB"/>
              </a:rPr>
              <a:t>Federated Computing: </a:t>
            </a:r>
            <a:r>
              <a:rPr lang="en-US" altLang="zh-CN" sz="1800" b="0" i="0" dirty="0">
                <a:solidFill>
                  <a:srgbClr val="000000"/>
                </a:solidFill>
                <a:effectLst/>
                <a:latin typeface="LinLibertineT"/>
              </a:rPr>
              <a:t>we implement a federated voting system where delegates in different regions can submit their votes to their regional blockchains, and the logic for computing the final votes based on the regional votes is publicly visible on another blockchain</a:t>
            </a:r>
            <a:r>
              <a:rPr lang="en-US" altLang="zh-CN" sz="2400" dirty="0">
                <a:solidFill>
                  <a:srgbClr val="000000"/>
                </a:solidFill>
                <a:latin typeface="LinLibertineT"/>
              </a:rPr>
              <a:t>.</a:t>
            </a:r>
            <a:endParaRPr lang="zh-CN" altLang="en-US" sz="2400" dirty="0"/>
          </a:p>
        </p:txBody>
      </p:sp>
    </p:spTree>
    <p:extLst>
      <p:ext uri="{BB962C8B-B14F-4D97-AF65-F5344CB8AC3E}">
        <p14:creationId xmlns:p14="http://schemas.microsoft.com/office/powerpoint/2010/main" val="1423299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708AC-B85F-4EAA-B060-4381E3F9A99C}"/>
              </a:ext>
            </a:extLst>
          </p:cNvPr>
          <p:cNvSpPr>
            <a:spLocks noGrp="1"/>
          </p:cNvSpPr>
          <p:nvPr>
            <p:ph type="title"/>
          </p:nvPr>
        </p:nvSpPr>
        <p:spPr/>
        <p:txBody>
          <a:bodyPr/>
          <a:lstStyle/>
          <a:p>
            <a:r>
              <a:rPr lang="en-US" altLang="zh-CN" sz="4400" b="1" i="0" dirty="0">
                <a:solidFill>
                  <a:srgbClr val="000000"/>
                </a:solidFill>
                <a:effectLst/>
                <a:latin typeface="LinBiolinumTB"/>
              </a:rPr>
              <a:t>/IMPLEMENTATION AND EXPERIMENTS</a:t>
            </a:r>
            <a:endParaRPr lang="zh-CN" altLang="en-US" dirty="0"/>
          </a:p>
        </p:txBody>
      </p:sp>
      <p:pic>
        <p:nvPicPr>
          <p:cNvPr id="7" name="图片 6">
            <a:extLst>
              <a:ext uri="{FF2B5EF4-FFF2-40B4-BE49-F238E27FC236}">
                <a16:creationId xmlns:a16="http://schemas.microsoft.com/office/drawing/2014/main" id="{5422EB09-C593-4BFD-8D84-63F8015C1717}"/>
              </a:ext>
            </a:extLst>
          </p:cNvPr>
          <p:cNvPicPr>
            <a:picLocks noChangeAspect="1"/>
          </p:cNvPicPr>
          <p:nvPr/>
        </p:nvPicPr>
        <p:blipFill>
          <a:blip r:embed="rId3"/>
          <a:stretch>
            <a:fillRect/>
          </a:stretch>
        </p:blipFill>
        <p:spPr>
          <a:xfrm>
            <a:off x="349509" y="2250483"/>
            <a:ext cx="5414209" cy="2357034"/>
          </a:xfrm>
          <a:prstGeom prst="rect">
            <a:avLst/>
          </a:prstGeom>
        </p:spPr>
      </p:pic>
      <p:sp>
        <p:nvSpPr>
          <p:cNvPr id="8" name="文本框 7">
            <a:extLst>
              <a:ext uri="{FF2B5EF4-FFF2-40B4-BE49-F238E27FC236}">
                <a16:creationId xmlns:a16="http://schemas.microsoft.com/office/drawing/2014/main" id="{442C6338-0854-455E-9453-8F3794505224}"/>
              </a:ext>
            </a:extLst>
          </p:cNvPr>
          <p:cNvSpPr txBox="1"/>
          <p:nvPr/>
        </p:nvSpPr>
        <p:spPr>
          <a:xfrm>
            <a:off x="349509" y="4844146"/>
            <a:ext cx="5134130" cy="646331"/>
          </a:xfrm>
          <a:prstGeom prst="rect">
            <a:avLst/>
          </a:prstGeom>
          <a:noFill/>
        </p:spPr>
        <p:txBody>
          <a:bodyPr wrap="square" rtlCol="0">
            <a:spAutoFit/>
          </a:bodyPr>
          <a:lstStyle/>
          <a:p>
            <a:r>
              <a:rPr lang="en-US" altLang="zh-CN" sz="1800" b="1" i="0" dirty="0">
                <a:solidFill>
                  <a:srgbClr val="000000"/>
                </a:solidFill>
                <a:effectLst/>
                <a:latin typeface="LinLibertineTB"/>
              </a:rPr>
              <a:t>End-to-end </a:t>
            </a:r>
            <a:r>
              <a:rPr lang="en-US" altLang="zh-CN" sz="1800" b="1" i="0" dirty="0" err="1">
                <a:solidFill>
                  <a:srgbClr val="000000"/>
                </a:solidFill>
                <a:effectLst/>
                <a:latin typeface="LinBiolinumTB"/>
              </a:rPr>
              <a:t>dApp</a:t>
            </a:r>
            <a:r>
              <a:rPr lang="en-US" altLang="zh-CN" sz="1800" b="1" i="0" dirty="0">
                <a:solidFill>
                  <a:srgbClr val="000000"/>
                </a:solidFill>
                <a:effectLst/>
                <a:latin typeface="LinBiolinumTB"/>
              </a:rPr>
              <a:t> </a:t>
            </a:r>
            <a:r>
              <a:rPr lang="en-US" altLang="zh-CN" sz="1800" b="1" i="0" dirty="0">
                <a:solidFill>
                  <a:srgbClr val="000000"/>
                </a:solidFill>
                <a:effectLst/>
                <a:latin typeface="LinLibertineTB"/>
              </a:rPr>
              <a:t>execution latency on </a:t>
            </a:r>
            <a:r>
              <a:rPr lang="en-US" altLang="zh-CN" sz="1800" b="1" i="0" dirty="0" err="1">
                <a:solidFill>
                  <a:srgbClr val="000000"/>
                </a:solidFill>
                <a:effectLst/>
                <a:latin typeface="LinBiolinumTB"/>
              </a:rPr>
              <a:t>HyperService</a:t>
            </a:r>
            <a:r>
              <a:rPr lang="en-US" altLang="zh-CN" sz="1800" b="1" i="0" dirty="0">
                <a:solidFill>
                  <a:srgbClr val="000000"/>
                </a:solidFill>
                <a:effectLst/>
                <a:latin typeface="LinLibertineTB"/>
              </a:rPr>
              <a:t>, with profiling breakdown. All times are in seconds.</a:t>
            </a:r>
            <a:r>
              <a:rPr lang="en-US" altLang="zh-CN" dirty="0"/>
              <a:t> </a:t>
            </a:r>
            <a:endParaRPr lang="zh-CN" altLang="en-US" dirty="0"/>
          </a:p>
        </p:txBody>
      </p:sp>
      <p:pic>
        <p:nvPicPr>
          <p:cNvPr id="10" name="图片 9">
            <a:extLst>
              <a:ext uri="{FF2B5EF4-FFF2-40B4-BE49-F238E27FC236}">
                <a16:creationId xmlns:a16="http://schemas.microsoft.com/office/drawing/2014/main" id="{66B83BC7-AF47-4767-AE47-129898724CAE}"/>
              </a:ext>
            </a:extLst>
          </p:cNvPr>
          <p:cNvPicPr>
            <a:picLocks noChangeAspect="1"/>
          </p:cNvPicPr>
          <p:nvPr/>
        </p:nvPicPr>
        <p:blipFill>
          <a:blip r:embed="rId4"/>
          <a:stretch>
            <a:fillRect/>
          </a:stretch>
        </p:blipFill>
        <p:spPr>
          <a:xfrm>
            <a:off x="5763718" y="2250483"/>
            <a:ext cx="6272751" cy="2357034"/>
          </a:xfrm>
          <a:prstGeom prst="rect">
            <a:avLst/>
          </a:prstGeom>
        </p:spPr>
      </p:pic>
      <p:sp>
        <p:nvSpPr>
          <p:cNvPr id="11" name="文本框 10">
            <a:extLst>
              <a:ext uri="{FF2B5EF4-FFF2-40B4-BE49-F238E27FC236}">
                <a16:creationId xmlns:a16="http://schemas.microsoft.com/office/drawing/2014/main" id="{5E81AE49-5CFF-4F47-A43D-E7C39F811653}"/>
              </a:ext>
            </a:extLst>
          </p:cNvPr>
          <p:cNvSpPr txBox="1"/>
          <p:nvPr/>
        </p:nvSpPr>
        <p:spPr>
          <a:xfrm>
            <a:off x="6239332" y="4844145"/>
            <a:ext cx="5321521" cy="646331"/>
          </a:xfrm>
          <a:prstGeom prst="rect">
            <a:avLst/>
          </a:prstGeom>
          <a:noFill/>
        </p:spPr>
        <p:txBody>
          <a:bodyPr wrap="none" rtlCol="0">
            <a:spAutoFit/>
          </a:bodyPr>
          <a:lstStyle/>
          <a:p>
            <a:r>
              <a:rPr lang="en-US" altLang="zh-CN" sz="1800" b="1" i="0" dirty="0">
                <a:solidFill>
                  <a:srgbClr val="000000"/>
                </a:solidFill>
                <a:effectLst/>
                <a:latin typeface="LinLibertineTB"/>
              </a:rPr>
              <a:t>The throughput of the </a:t>
            </a:r>
            <a:r>
              <a:rPr lang="en-US" altLang="zh-CN" sz="1800" b="1" i="0" dirty="0">
                <a:solidFill>
                  <a:srgbClr val="000000"/>
                </a:solidFill>
                <a:effectLst/>
                <a:latin typeface="LinBiolinumTB"/>
              </a:rPr>
              <a:t>NSB</a:t>
            </a:r>
            <a:r>
              <a:rPr lang="en-US" altLang="zh-CN" sz="1800" b="1" i="0" dirty="0">
                <a:solidFill>
                  <a:srgbClr val="000000"/>
                </a:solidFill>
                <a:effectLst/>
                <a:latin typeface="LinLibertineTB"/>
              </a:rPr>
              <a:t>, measured as the total</a:t>
            </a:r>
            <a:br>
              <a:rPr lang="en-US" altLang="zh-CN" sz="1800" b="1" i="0" dirty="0">
                <a:solidFill>
                  <a:srgbClr val="000000"/>
                </a:solidFill>
                <a:effectLst/>
                <a:latin typeface="LinLibertineTB"/>
              </a:rPr>
            </a:br>
            <a:r>
              <a:rPr lang="en-US" altLang="zh-CN" sz="1800" b="1" i="0" dirty="0">
                <a:solidFill>
                  <a:srgbClr val="000000"/>
                </a:solidFill>
                <a:effectLst/>
                <a:latin typeface="LinLibertineTB"/>
              </a:rPr>
              <a:t>size of committed certificates on the </a:t>
            </a:r>
            <a:r>
              <a:rPr lang="en-US" altLang="zh-CN" sz="1800" b="1" i="0" dirty="0">
                <a:solidFill>
                  <a:srgbClr val="000000"/>
                </a:solidFill>
                <a:effectLst/>
                <a:latin typeface="LinBiolinumTB"/>
              </a:rPr>
              <a:t>NSB </a:t>
            </a:r>
            <a:r>
              <a:rPr lang="en-US" altLang="zh-CN" sz="1800" b="1" i="0" dirty="0">
                <a:solidFill>
                  <a:srgbClr val="000000"/>
                </a:solidFill>
                <a:effectLst/>
                <a:latin typeface="LinLibertineTB"/>
              </a:rPr>
              <a:t>per second.</a:t>
            </a:r>
            <a:r>
              <a:rPr lang="en-US" altLang="zh-CN" dirty="0"/>
              <a:t> </a:t>
            </a:r>
            <a:endParaRPr lang="zh-CN" altLang="en-US" dirty="0"/>
          </a:p>
        </p:txBody>
      </p:sp>
    </p:spTree>
    <p:extLst>
      <p:ext uri="{BB962C8B-B14F-4D97-AF65-F5344CB8AC3E}">
        <p14:creationId xmlns:p14="http://schemas.microsoft.com/office/powerpoint/2010/main" val="3886721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8E56D-119D-4B9E-B494-ADA8304D5FD3}"/>
              </a:ext>
            </a:extLst>
          </p:cNvPr>
          <p:cNvSpPr>
            <a:spLocks noGrp="1"/>
          </p:cNvSpPr>
          <p:nvPr>
            <p:ph type="title"/>
          </p:nvPr>
        </p:nvSpPr>
        <p:spPr>
          <a:xfrm>
            <a:off x="838200" y="2766218"/>
            <a:ext cx="10515600" cy="1325563"/>
          </a:xfrm>
        </p:spPr>
        <p:txBody>
          <a:bodyPr/>
          <a:lstStyle/>
          <a:p>
            <a:pPr algn="ctr"/>
            <a:r>
              <a:rPr lang="en-US" altLang="zh-CN" b="1" dirty="0"/>
              <a:t>THANKS</a:t>
            </a:r>
            <a:endParaRPr lang="zh-CN" altLang="en-US" b="1" dirty="0"/>
          </a:p>
        </p:txBody>
      </p:sp>
    </p:spTree>
    <p:extLst>
      <p:ext uri="{BB962C8B-B14F-4D97-AF65-F5344CB8AC3E}">
        <p14:creationId xmlns:p14="http://schemas.microsoft.com/office/powerpoint/2010/main" val="1991315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97488-BDE0-4D80-93B7-6E1F88652ACD}"/>
              </a:ext>
            </a:extLst>
          </p:cNvPr>
          <p:cNvSpPr>
            <a:spLocks noGrp="1"/>
          </p:cNvSpPr>
          <p:nvPr>
            <p:ph type="title"/>
          </p:nvPr>
        </p:nvSpPr>
        <p:spPr/>
        <p:txBody>
          <a:bodyPr/>
          <a:lstStyle/>
          <a:p>
            <a:r>
              <a:rPr lang="en-US" altLang="zh-CN" sz="4400" b="1" i="0" dirty="0">
                <a:solidFill>
                  <a:srgbClr val="000000"/>
                </a:solidFill>
                <a:effectLst/>
                <a:latin typeface="LinBiolinumTB"/>
              </a:rPr>
              <a:t>/Background</a:t>
            </a:r>
            <a:endParaRPr lang="zh-CN" altLang="en-US" dirty="0"/>
          </a:p>
        </p:txBody>
      </p:sp>
      <p:grpSp>
        <p:nvGrpSpPr>
          <p:cNvPr id="13" name="组合 12">
            <a:extLst>
              <a:ext uri="{FF2B5EF4-FFF2-40B4-BE49-F238E27FC236}">
                <a16:creationId xmlns:a16="http://schemas.microsoft.com/office/drawing/2014/main" id="{9D336485-5992-43B2-906F-E977E2E85A05}"/>
              </a:ext>
            </a:extLst>
          </p:cNvPr>
          <p:cNvGrpSpPr/>
          <p:nvPr/>
        </p:nvGrpSpPr>
        <p:grpSpPr>
          <a:xfrm>
            <a:off x="640720" y="1565345"/>
            <a:ext cx="3285944" cy="1278401"/>
            <a:chOff x="622091" y="1690688"/>
            <a:chExt cx="3285944" cy="1278401"/>
          </a:xfrm>
        </p:grpSpPr>
        <p:grpSp>
          <p:nvGrpSpPr>
            <p:cNvPr id="7" name="组合 6">
              <a:extLst>
                <a:ext uri="{FF2B5EF4-FFF2-40B4-BE49-F238E27FC236}">
                  <a16:creationId xmlns:a16="http://schemas.microsoft.com/office/drawing/2014/main" id="{B0804070-F5E8-4699-A68A-DEDFC5F9EF39}"/>
                </a:ext>
              </a:extLst>
            </p:cNvPr>
            <p:cNvGrpSpPr/>
            <p:nvPr/>
          </p:nvGrpSpPr>
          <p:grpSpPr>
            <a:xfrm>
              <a:off x="622091" y="1690688"/>
              <a:ext cx="914400" cy="1278401"/>
              <a:chOff x="639581" y="1870023"/>
              <a:chExt cx="914400" cy="1278401"/>
            </a:xfrm>
          </p:grpSpPr>
          <p:pic>
            <p:nvPicPr>
              <p:cNvPr id="5" name="图形 4" descr="用户">
                <a:extLst>
                  <a:ext uri="{FF2B5EF4-FFF2-40B4-BE49-F238E27FC236}">
                    <a16:creationId xmlns:a16="http://schemas.microsoft.com/office/drawing/2014/main" id="{63117DB7-E282-4AE4-AEA6-99B49593A3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9581" y="1870023"/>
                <a:ext cx="914400" cy="914400"/>
              </a:xfrm>
              <a:prstGeom prst="rect">
                <a:avLst/>
              </a:prstGeom>
            </p:spPr>
          </p:pic>
          <p:sp>
            <p:nvSpPr>
              <p:cNvPr id="6" name="文本框 5">
                <a:extLst>
                  <a:ext uri="{FF2B5EF4-FFF2-40B4-BE49-F238E27FC236}">
                    <a16:creationId xmlns:a16="http://schemas.microsoft.com/office/drawing/2014/main" id="{BF57ECB3-E353-43A7-A412-90C20DB87E7B}"/>
                  </a:ext>
                </a:extLst>
              </p:cNvPr>
              <p:cNvSpPr txBox="1"/>
              <p:nvPr/>
            </p:nvSpPr>
            <p:spPr>
              <a:xfrm>
                <a:off x="720716" y="2779092"/>
                <a:ext cx="782587" cy="369332"/>
              </a:xfrm>
              <a:prstGeom prst="rect">
                <a:avLst/>
              </a:prstGeom>
              <a:noFill/>
            </p:spPr>
            <p:txBody>
              <a:bodyPr wrap="none" rtlCol="0">
                <a:spAutoFit/>
              </a:bodyPr>
              <a:lstStyle/>
              <a:p>
                <a:r>
                  <a:rPr lang="en-US" altLang="zh-CN" b="1" dirty="0"/>
                  <a:t>User1</a:t>
                </a:r>
                <a:endParaRPr lang="zh-CN" altLang="en-US" b="1" dirty="0"/>
              </a:p>
            </p:txBody>
          </p:sp>
        </p:grpSp>
        <p:sp>
          <p:nvSpPr>
            <p:cNvPr id="11" name="文本框 10">
              <a:extLst>
                <a:ext uri="{FF2B5EF4-FFF2-40B4-BE49-F238E27FC236}">
                  <a16:creationId xmlns:a16="http://schemas.microsoft.com/office/drawing/2014/main" id="{DCA37655-8327-4873-9105-32F0F7287F06}"/>
                </a:ext>
              </a:extLst>
            </p:cNvPr>
            <p:cNvSpPr txBox="1"/>
            <p:nvPr/>
          </p:nvSpPr>
          <p:spPr>
            <a:xfrm>
              <a:off x="1611441" y="1822057"/>
              <a:ext cx="2296594" cy="646331"/>
            </a:xfrm>
            <a:prstGeom prst="rect">
              <a:avLst/>
            </a:prstGeom>
            <a:noFill/>
          </p:spPr>
          <p:txBody>
            <a:bodyPr wrap="square" rtlCol="0">
              <a:spAutoFit/>
            </a:bodyPr>
            <a:lstStyle/>
            <a:p>
              <a:r>
                <a:rPr lang="en-US" altLang="zh-CN" b="1" dirty="0"/>
                <a:t>Account A1 IN BC A</a:t>
              </a:r>
            </a:p>
            <a:p>
              <a:r>
                <a:rPr lang="en-US" altLang="zh-CN" b="1" dirty="0"/>
                <a:t>Account B1 IN BC B</a:t>
              </a:r>
              <a:endParaRPr lang="zh-CN" altLang="en-US" b="1" dirty="0"/>
            </a:p>
          </p:txBody>
        </p:sp>
      </p:grpSp>
      <p:grpSp>
        <p:nvGrpSpPr>
          <p:cNvPr id="18" name="组合 17">
            <a:extLst>
              <a:ext uri="{FF2B5EF4-FFF2-40B4-BE49-F238E27FC236}">
                <a16:creationId xmlns:a16="http://schemas.microsoft.com/office/drawing/2014/main" id="{C3E6067B-ECCB-43BE-98EA-658B21E11B14}"/>
              </a:ext>
            </a:extLst>
          </p:cNvPr>
          <p:cNvGrpSpPr/>
          <p:nvPr/>
        </p:nvGrpSpPr>
        <p:grpSpPr>
          <a:xfrm>
            <a:off x="9820038" y="4662443"/>
            <a:ext cx="1811741" cy="914400"/>
            <a:chOff x="1734702" y="1483741"/>
            <a:chExt cx="1811741" cy="914400"/>
          </a:xfrm>
        </p:grpSpPr>
        <p:pic>
          <p:nvPicPr>
            <p:cNvPr id="16" name="图形 15" descr="社交网络">
              <a:extLst>
                <a:ext uri="{FF2B5EF4-FFF2-40B4-BE49-F238E27FC236}">
                  <a16:creationId xmlns:a16="http://schemas.microsoft.com/office/drawing/2014/main" id="{0119549D-A0D9-433C-825D-AD715644ACE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34702" y="1483741"/>
              <a:ext cx="914400" cy="914400"/>
            </a:xfrm>
            <a:prstGeom prst="rect">
              <a:avLst/>
            </a:prstGeom>
          </p:spPr>
        </p:pic>
        <p:sp>
          <p:nvSpPr>
            <p:cNvPr id="17" name="文本框 16">
              <a:extLst>
                <a:ext uri="{FF2B5EF4-FFF2-40B4-BE49-F238E27FC236}">
                  <a16:creationId xmlns:a16="http://schemas.microsoft.com/office/drawing/2014/main" id="{40A33F6A-0C53-456B-AFEE-A0C373364C4A}"/>
                </a:ext>
              </a:extLst>
            </p:cNvPr>
            <p:cNvSpPr txBox="1"/>
            <p:nvPr/>
          </p:nvSpPr>
          <p:spPr>
            <a:xfrm>
              <a:off x="2860037" y="1934916"/>
              <a:ext cx="686406" cy="369332"/>
            </a:xfrm>
            <a:prstGeom prst="rect">
              <a:avLst/>
            </a:prstGeom>
            <a:noFill/>
          </p:spPr>
          <p:txBody>
            <a:bodyPr wrap="none" rtlCol="0">
              <a:spAutoFit/>
            </a:bodyPr>
            <a:lstStyle/>
            <a:p>
              <a:r>
                <a:rPr lang="en-US" altLang="zh-CN" b="1" dirty="0"/>
                <a:t>BC A</a:t>
              </a:r>
              <a:endParaRPr lang="zh-CN" altLang="en-US" b="1" dirty="0"/>
            </a:p>
          </p:txBody>
        </p:sp>
      </p:grpSp>
      <p:grpSp>
        <p:nvGrpSpPr>
          <p:cNvPr id="19" name="组合 18">
            <a:extLst>
              <a:ext uri="{FF2B5EF4-FFF2-40B4-BE49-F238E27FC236}">
                <a16:creationId xmlns:a16="http://schemas.microsoft.com/office/drawing/2014/main" id="{73897DE5-2446-4DCB-BD45-4F26B3EDF856}"/>
              </a:ext>
            </a:extLst>
          </p:cNvPr>
          <p:cNvGrpSpPr/>
          <p:nvPr/>
        </p:nvGrpSpPr>
        <p:grpSpPr>
          <a:xfrm>
            <a:off x="9558089" y="1696842"/>
            <a:ext cx="1795711" cy="914400"/>
            <a:chOff x="1734702" y="1483741"/>
            <a:chExt cx="1795711" cy="914400"/>
          </a:xfrm>
        </p:grpSpPr>
        <p:pic>
          <p:nvPicPr>
            <p:cNvPr id="20" name="图形 19" descr="社交网络">
              <a:extLst>
                <a:ext uri="{FF2B5EF4-FFF2-40B4-BE49-F238E27FC236}">
                  <a16:creationId xmlns:a16="http://schemas.microsoft.com/office/drawing/2014/main" id="{E723C542-D17E-4126-8842-E542AE367C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34702" y="1483741"/>
              <a:ext cx="914400" cy="914400"/>
            </a:xfrm>
            <a:prstGeom prst="rect">
              <a:avLst/>
            </a:prstGeom>
          </p:spPr>
        </p:pic>
        <p:sp>
          <p:nvSpPr>
            <p:cNvPr id="21" name="文本框 20">
              <a:extLst>
                <a:ext uri="{FF2B5EF4-FFF2-40B4-BE49-F238E27FC236}">
                  <a16:creationId xmlns:a16="http://schemas.microsoft.com/office/drawing/2014/main" id="{F9D731BB-02D6-44BF-843B-873DA4780BE2}"/>
                </a:ext>
              </a:extLst>
            </p:cNvPr>
            <p:cNvSpPr txBox="1"/>
            <p:nvPr/>
          </p:nvSpPr>
          <p:spPr>
            <a:xfrm>
              <a:off x="2860037" y="1934916"/>
              <a:ext cx="670376" cy="369332"/>
            </a:xfrm>
            <a:prstGeom prst="rect">
              <a:avLst/>
            </a:prstGeom>
            <a:noFill/>
          </p:spPr>
          <p:txBody>
            <a:bodyPr wrap="none" rtlCol="0">
              <a:spAutoFit/>
            </a:bodyPr>
            <a:lstStyle/>
            <a:p>
              <a:r>
                <a:rPr lang="en-US" altLang="zh-CN" b="1" dirty="0"/>
                <a:t>BC B</a:t>
              </a:r>
              <a:endParaRPr lang="zh-CN" altLang="en-US" b="1" dirty="0"/>
            </a:p>
          </p:txBody>
        </p:sp>
      </p:grpSp>
      <p:grpSp>
        <p:nvGrpSpPr>
          <p:cNvPr id="22" name="组合 21">
            <a:extLst>
              <a:ext uri="{FF2B5EF4-FFF2-40B4-BE49-F238E27FC236}">
                <a16:creationId xmlns:a16="http://schemas.microsoft.com/office/drawing/2014/main" id="{1DB33B57-16E9-4BEE-8837-35A04C1D7EE4}"/>
              </a:ext>
            </a:extLst>
          </p:cNvPr>
          <p:cNvGrpSpPr/>
          <p:nvPr/>
        </p:nvGrpSpPr>
        <p:grpSpPr>
          <a:xfrm>
            <a:off x="640720" y="4514956"/>
            <a:ext cx="3285944" cy="1278401"/>
            <a:chOff x="622091" y="1690688"/>
            <a:chExt cx="3285944" cy="1278401"/>
          </a:xfrm>
        </p:grpSpPr>
        <p:grpSp>
          <p:nvGrpSpPr>
            <p:cNvPr id="23" name="组合 22">
              <a:extLst>
                <a:ext uri="{FF2B5EF4-FFF2-40B4-BE49-F238E27FC236}">
                  <a16:creationId xmlns:a16="http://schemas.microsoft.com/office/drawing/2014/main" id="{6CEDDC4E-D086-4729-8901-C25E4FDC9AF3}"/>
                </a:ext>
              </a:extLst>
            </p:cNvPr>
            <p:cNvGrpSpPr/>
            <p:nvPr/>
          </p:nvGrpSpPr>
          <p:grpSpPr>
            <a:xfrm>
              <a:off x="622091" y="1690688"/>
              <a:ext cx="914400" cy="1278401"/>
              <a:chOff x="639581" y="1870023"/>
              <a:chExt cx="914400" cy="1278401"/>
            </a:xfrm>
          </p:grpSpPr>
          <p:pic>
            <p:nvPicPr>
              <p:cNvPr id="25" name="图形 24" descr="用户">
                <a:extLst>
                  <a:ext uri="{FF2B5EF4-FFF2-40B4-BE49-F238E27FC236}">
                    <a16:creationId xmlns:a16="http://schemas.microsoft.com/office/drawing/2014/main" id="{A07DB4DC-9CA3-4D0C-8AC9-A7A22D6F02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9581" y="1870023"/>
                <a:ext cx="914400" cy="914400"/>
              </a:xfrm>
              <a:prstGeom prst="rect">
                <a:avLst/>
              </a:prstGeom>
            </p:spPr>
          </p:pic>
          <p:sp>
            <p:nvSpPr>
              <p:cNvPr id="26" name="文本框 25">
                <a:extLst>
                  <a:ext uri="{FF2B5EF4-FFF2-40B4-BE49-F238E27FC236}">
                    <a16:creationId xmlns:a16="http://schemas.microsoft.com/office/drawing/2014/main" id="{54E7C469-AFA0-412E-BF63-68637AE3F25A}"/>
                  </a:ext>
                </a:extLst>
              </p:cNvPr>
              <p:cNvSpPr txBox="1"/>
              <p:nvPr/>
            </p:nvSpPr>
            <p:spPr>
              <a:xfrm>
                <a:off x="720716" y="2779092"/>
                <a:ext cx="782587" cy="369332"/>
              </a:xfrm>
              <a:prstGeom prst="rect">
                <a:avLst/>
              </a:prstGeom>
              <a:noFill/>
            </p:spPr>
            <p:txBody>
              <a:bodyPr wrap="none" rtlCol="0">
                <a:spAutoFit/>
              </a:bodyPr>
              <a:lstStyle/>
              <a:p>
                <a:r>
                  <a:rPr lang="en-US" altLang="zh-CN" b="1" dirty="0"/>
                  <a:t>User2</a:t>
                </a:r>
                <a:endParaRPr lang="zh-CN" altLang="en-US" b="1" dirty="0"/>
              </a:p>
            </p:txBody>
          </p:sp>
        </p:grpSp>
        <p:sp>
          <p:nvSpPr>
            <p:cNvPr id="24" name="文本框 23">
              <a:extLst>
                <a:ext uri="{FF2B5EF4-FFF2-40B4-BE49-F238E27FC236}">
                  <a16:creationId xmlns:a16="http://schemas.microsoft.com/office/drawing/2014/main" id="{2AF9D8C8-E05A-4FCD-86BF-AB90B8ADD245}"/>
                </a:ext>
              </a:extLst>
            </p:cNvPr>
            <p:cNvSpPr txBox="1"/>
            <p:nvPr/>
          </p:nvSpPr>
          <p:spPr>
            <a:xfrm>
              <a:off x="1611441" y="1822057"/>
              <a:ext cx="2296594" cy="646331"/>
            </a:xfrm>
            <a:prstGeom prst="rect">
              <a:avLst/>
            </a:prstGeom>
            <a:noFill/>
          </p:spPr>
          <p:txBody>
            <a:bodyPr wrap="square" rtlCol="0">
              <a:spAutoFit/>
            </a:bodyPr>
            <a:lstStyle/>
            <a:p>
              <a:r>
                <a:rPr lang="en-US" altLang="zh-CN" b="1" dirty="0"/>
                <a:t>Account A2 IN BC A</a:t>
              </a:r>
            </a:p>
            <a:p>
              <a:r>
                <a:rPr lang="en-US" altLang="zh-CN" b="1" dirty="0"/>
                <a:t>Account B2 IN BC B</a:t>
              </a:r>
              <a:endParaRPr lang="zh-CN" altLang="en-US" b="1" dirty="0"/>
            </a:p>
          </p:txBody>
        </p:sp>
      </p:grpSp>
      <p:grpSp>
        <p:nvGrpSpPr>
          <p:cNvPr id="30" name="组合 29">
            <a:extLst>
              <a:ext uri="{FF2B5EF4-FFF2-40B4-BE49-F238E27FC236}">
                <a16:creationId xmlns:a16="http://schemas.microsoft.com/office/drawing/2014/main" id="{D6230D9F-BCCE-442B-B91C-5B9D7C794437}"/>
              </a:ext>
            </a:extLst>
          </p:cNvPr>
          <p:cNvGrpSpPr/>
          <p:nvPr/>
        </p:nvGrpSpPr>
        <p:grpSpPr>
          <a:xfrm>
            <a:off x="5689148" y="3306971"/>
            <a:ext cx="2249142" cy="1283732"/>
            <a:chOff x="6191318" y="3301556"/>
            <a:chExt cx="2249142" cy="1283732"/>
          </a:xfrm>
        </p:grpSpPr>
        <p:pic>
          <p:nvPicPr>
            <p:cNvPr id="28" name="图形 27" descr="用户">
              <a:extLst>
                <a:ext uri="{FF2B5EF4-FFF2-40B4-BE49-F238E27FC236}">
                  <a16:creationId xmlns:a16="http://schemas.microsoft.com/office/drawing/2014/main" id="{7E220880-D541-457B-BE80-5DAC74F8CC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689" y="3301556"/>
              <a:ext cx="914400" cy="914400"/>
            </a:xfrm>
            <a:prstGeom prst="rect">
              <a:avLst/>
            </a:prstGeom>
          </p:spPr>
        </p:pic>
        <p:sp>
          <p:nvSpPr>
            <p:cNvPr id="29" name="文本框 28">
              <a:extLst>
                <a:ext uri="{FF2B5EF4-FFF2-40B4-BE49-F238E27FC236}">
                  <a16:creationId xmlns:a16="http://schemas.microsoft.com/office/drawing/2014/main" id="{1F9A4930-58BE-4087-A166-B6F206A50480}"/>
                </a:ext>
              </a:extLst>
            </p:cNvPr>
            <p:cNvSpPr txBox="1"/>
            <p:nvPr/>
          </p:nvSpPr>
          <p:spPr>
            <a:xfrm>
              <a:off x="6191318" y="4215956"/>
              <a:ext cx="2249142" cy="369332"/>
            </a:xfrm>
            <a:prstGeom prst="rect">
              <a:avLst/>
            </a:prstGeom>
            <a:noFill/>
          </p:spPr>
          <p:txBody>
            <a:bodyPr wrap="none" rtlCol="0">
              <a:spAutoFit/>
            </a:bodyPr>
            <a:lstStyle/>
            <a:p>
              <a:r>
                <a:rPr lang="en-US" altLang="zh-CN" b="0" i="0" dirty="0">
                  <a:solidFill>
                    <a:srgbClr val="333333"/>
                  </a:solidFill>
                  <a:effectLst/>
                  <a:latin typeface="tahoma" panose="020B0604030504040204" pitchFamily="34" charset="0"/>
                </a:rPr>
                <a:t>A trusted third party</a:t>
              </a:r>
              <a:endParaRPr lang="zh-CN" altLang="en-US" b="1" dirty="0"/>
            </a:p>
          </p:txBody>
        </p:sp>
      </p:grpSp>
      <p:grpSp>
        <p:nvGrpSpPr>
          <p:cNvPr id="43" name="组合 42">
            <a:extLst>
              <a:ext uri="{FF2B5EF4-FFF2-40B4-BE49-F238E27FC236}">
                <a16:creationId xmlns:a16="http://schemas.microsoft.com/office/drawing/2014/main" id="{5DAE0807-B960-4D39-88E8-817CD9A36739}"/>
              </a:ext>
            </a:extLst>
          </p:cNvPr>
          <p:cNvGrpSpPr/>
          <p:nvPr/>
        </p:nvGrpSpPr>
        <p:grpSpPr>
          <a:xfrm>
            <a:off x="1723869" y="2474414"/>
            <a:ext cx="4632650" cy="4185489"/>
            <a:chOff x="1723869" y="2474414"/>
            <a:chExt cx="4632650" cy="4185489"/>
          </a:xfrm>
        </p:grpSpPr>
        <p:sp>
          <p:nvSpPr>
            <p:cNvPr id="31" name="矩形 30">
              <a:extLst>
                <a:ext uri="{FF2B5EF4-FFF2-40B4-BE49-F238E27FC236}">
                  <a16:creationId xmlns:a16="http://schemas.microsoft.com/office/drawing/2014/main" id="{F7B96355-776A-425B-A4C6-D37531204C33}"/>
                </a:ext>
              </a:extLst>
            </p:cNvPr>
            <p:cNvSpPr/>
            <p:nvPr/>
          </p:nvSpPr>
          <p:spPr>
            <a:xfrm>
              <a:off x="1723869" y="2474414"/>
              <a:ext cx="2465882" cy="1138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FROM:</a:t>
              </a:r>
              <a:r>
                <a:rPr lang="zh-CN" altLang="en-US" dirty="0"/>
                <a:t> </a:t>
              </a:r>
              <a:r>
                <a:rPr lang="en-US" altLang="zh-CN" dirty="0"/>
                <a:t>A1</a:t>
              </a:r>
            </a:p>
            <a:p>
              <a:pPr algn="ctr"/>
              <a:r>
                <a:rPr lang="en-US" altLang="zh-CN" dirty="0"/>
                <a:t>TO: A2</a:t>
              </a:r>
            </a:p>
            <a:p>
              <a:pPr algn="ctr"/>
              <a:r>
                <a:rPr lang="en-US" altLang="zh-CN" dirty="0"/>
                <a:t>AMOUNT: XX</a:t>
              </a:r>
            </a:p>
            <a:p>
              <a:pPr algn="ctr"/>
              <a:r>
                <a:rPr lang="en-US" altLang="zh-CN" dirty="0"/>
                <a:t>SIG OF User1</a:t>
              </a:r>
              <a:endParaRPr lang="zh-CN" altLang="en-US" dirty="0"/>
            </a:p>
          </p:txBody>
        </p:sp>
        <p:sp>
          <p:nvSpPr>
            <p:cNvPr id="32" name="矩形 31">
              <a:extLst>
                <a:ext uri="{FF2B5EF4-FFF2-40B4-BE49-F238E27FC236}">
                  <a16:creationId xmlns:a16="http://schemas.microsoft.com/office/drawing/2014/main" id="{FF778614-700B-4D58-9BF0-C1757559B172}"/>
                </a:ext>
              </a:extLst>
            </p:cNvPr>
            <p:cNvSpPr/>
            <p:nvPr/>
          </p:nvSpPr>
          <p:spPr>
            <a:xfrm>
              <a:off x="1723869" y="5521687"/>
              <a:ext cx="2465882" cy="1138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FROM:</a:t>
              </a:r>
              <a:r>
                <a:rPr lang="zh-CN" altLang="en-US" dirty="0"/>
                <a:t> </a:t>
              </a:r>
              <a:r>
                <a:rPr lang="en-US" altLang="zh-CN" dirty="0"/>
                <a:t>B2</a:t>
              </a:r>
            </a:p>
            <a:p>
              <a:pPr algn="ctr"/>
              <a:r>
                <a:rPr lang="en-US" altLang="zh-CN" dirty="0"/>
                <a:t>TO: B1</a:t>
              </a:r>
            </a:p>
            <a:p>
              <a:pPr algn="ctr"/>
              <a:r>
                <a:rPr lang="en-US" altLang="zh-CN" dirty="0"/>
                <a:t>AMOUNT: XX</a:t>
              </a:r>
            </a:p>
            <a:p>
              <a:pPr algn="ctr"/>
              <a:r>
                <a:rPr lang="en-US" altLang="zh-CN" dirty="0"/>
                <a:t>SIG OF User2</a:t>
              </a:r>
              <a:endParaRPr lang="zh-CN" altLang="en-US" dirty="0"/>
            </a:p>
          </p:txBody>
        </p:sp>
        <p:cxnSp>
          <p:nvCxnSpPr>
            <p:cNvPr id="34" name="直接箭头连接符 33">
              <a:extLst>
                <a:ext uri="{FF2B5EF4-FFF2-40B4-BE49-F238E27FC236}">
                  <a16:creationId xmlns:a16="http://schemas.microsoft.com/office/drawing/2014/main" id="{632A6E25-32B2-4548-BBFD-06D9D347482B}"/>
                </a:ext>
              </a:extLst>
            </p:cNvPr>
            <p:cNvCxnSpPr>
              <a:stCxn id="31" idx="3"/>
              <a:endCxn id="28" idx="1"/>
            </p:cNvCxnSpPr>
            <p:nvPr/>
          </p:nvCxnSpPr>
          <p:spPr>
            <a:xfrm>
              <a:off x="4189751" y="3043522"/>
              <a:ext cx="2166768" cy="72064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21DAE35C-5F6C-4D9A-AE22-997B71606E97}"/>
                </a:ext>
              </a:extLst>
            </p:cNvPr>
            <p:cNvCxnSpPr>
              <a:stCxn id="32" idx="3"/>
              <a:endCxn id="28" idx="1"/>
            </p:cNvCxnSpPr>
            <p:nvPr/>
          </p:nvCxnSpPr>
          <p:spPr>
            <a:xfrm flipV="1">
              <a:off x="4189751" y="3764171"/>
              <a:ext cx="2166768" cy="232662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44" name="组合 43">
            <a:extLst>
              <a:ext uri="{FF2B5EF4-FFF2-40B4-BE49-F238E27FC236}">
                <a16:creationId xmlns:a16="http://schemas.microsoft.com/office/drawing/2014/main" id="{DA1AD0D6-9254-4520-87DB-7B63CA7F0AC5}"/>
              </a:ext>
            </a:extLst>
          </p:cNvPr>
          <p:cNvGrpSpPr/>
          <p:nvPr/>
        </p:nvGrpSpPr>
        <p:grpSpPr>
          <a:xfrm>
            <a:off x="7270919" y="2154042"/>
            <a:ext cx="2549119" cy="2965601"/>
            <a:chOff x="7270919" y="2154042"/>
            <a:chExt cx="2549119" cy="2965601"/>
          </a:xfrm>
        </p:grpSpPr>
        <p:cxnSp>
          <p:nvCxnSpPr>
            <p:cNvPr id="38" name="直接箭头连接符 37">
              <a:extLst>
                <a:ext uri="{FF2B5EF4-FFF2-40B4-BE49-F238E27FC236}">
                  <a16:creationId xmlns:a16="http://schemas.microsoft.com/office/drawing/2014/main" id="{9916A5AF-3EFE-4BAB-9774-1A77648DC474}"/>
                </a:ext>
              </a:extLst>
            </p:cNvPr>
            <p:cNvCxnSpPr>
              <a:stCxn id="28" idx="3"/>
              <a:endCxn id="20" idx="1"/>
            </p:cNvCxnSpPr>
            <p:nvPr/>
          </p:nvCxnSpPr>
          <p:spPr>
            <a:xfrm flipV="1">
              <a:off x="7270919" y="2154042"/>
              <a:ext cx="2287170" cy="161012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79C0DCBF-AA76-4E67-B4B5-47144EFEA52B}"/>
                </a:ext>
              </a:extLst>
            </p:cNvPr>
            <p:cNvCxnSpPr>
              <a:cxnSpLocks/>
              <a:stCxn id="28" idx="3"/>
              <a:endCxn id="16" idx="1"/>
            </p:cNvCxnSpPr>
            <p:nvPr/>
          </p:nvCxnSpPr>
          <p:spPr>
            <a:xfrm>
              <a:off x="7270919" y="3764171"/>
              <a:ext cx="2549119" cy="135547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223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7DFB8A-2953-4055-BA94-4691E219A8D1}"/>
              </a:ext>
            </a:extLst>
          </p:cNvPr>
          <p:cNvSpPr>
            <a:spLocks noGrp="1"/>
          </p:cNvSpPr>
          <p:nvPr>
            <p:ph type="title"/>
          </p:nvPr>
        </p:nvSpPr>
        <p:spPr/>
        <p:txBody>
          <a:bodyPr/>
          <a:lstStyle/>
          <a:p>
            <a:r>
              <a:rPr lang="en-US" altLang="zh-CN" sz="4400" b="1" i="0" dirty="0">
                <a:solidFill>
                  <a:srgbClr val="000000"/>
                </a:solidFill>
                <a:effectLst/>
                <a:latin typeface="LinBiolinumTB"/>
              </a:rPr>
              <a:t>/Challenge</a:t>
            </a:r>
            <a:endParaRPr lang="zh-CN" altLang="en-US" dirty="0"/>
          </a:p>
        </p:txBody>
      </p:sp>
      <p:sp>
        <p:nvSpPr>
          <p:cNvPr id="3" name="内容占位符 2">
            <a:extLst>
              <a:ext uri="{FF2B5EF4-FFF2-40B4-BE49-F238E27FC236}">
                <a16:creationId xmlns:a16="http://schemas.microsoft.com/office/drawing/2014/main" id="{2D577722-8657-4436-97FF-E03FB14F6D9E}"/>
              </a:ext>
            </a:extLst>
          </p:cNvPr>
          <p:cNvSpPr>
            <a:spLocks noGrp="1"/>
          </p:cNvSpPr>
          <p:nvPr>
            <p:ph idx="1"/>
          </p:nvPr>
        </p:nvSpPr>
        <p:spPr/>
        <p:txBody>
          <a:bodyPr/>
          <a:lstStyle/>
          <a:p>
            <a:r>
              <a:rPr lang="en-US" altLang="zh-CN" sz="2400" b="0" i="0" dirty="0">
                <a:solidFill>
                  <a:srgbClr val="000000"/>
                </a:solidFill>
                <a:effectLst/>
                <a:latin typeface="LinLibertineT"/>
              </a:rPr>
              <a:t>First, the programming model of cross-chain decentralized applications (or </a:t>
            </a:r>
            <a:r>
              <a:rPr lang="en-US" altLang="zh-CN" sz="2400" b="0" i="0" dirty="0" err="1">
                <a:solidFill>
                  <a:srgbClr val="000000"/>
                </a:solidFill>
                <a:effectLst/>
                <a:latin typeface="LinBiolinumT"/>
              </a:rPr>
              <a:t>dApps</a:t>
            </a:r>
            <a:r>
              <a:rPr lang="en-US" altLang="zh-CN" sz="2400" b="0" i="0" dirty="0">
                <a:solidFill>
                  <a:srgbClr val="000000"/>
                </a:solidFill>
                <a:effectLst/>
                <a:latin typeface="LinLibertineT"/>
              </a:rPr>
              <a:t>) is unclear. </a:t>
            </a:r>
            <a:br>
              <a:rPr lang="en-US" altLang="zh-CN" sz="2400" dirty="0"/>
            </a:br>
            <a:endParaRPr lang="en-US" altLang="zh-CN" sz="2400" dirty="0"/>
          </a:p>
          <a:p>
            <a:r>
              <a:rPr lang="en-US" altLang="zh-CN" sz="2400" b="0" i="0" dirty="0">
                <a:solidFill>
                  <a:srgbClr val="000000"/>
                </a:solidFill>
                <a:effectLst/>
                <a:latin typeface="LinLibertineT"/>
              </a:rPr>
              <a:t>Second, existing token-exchange oriented interoperability protocols, such as atomic cross-chain swaps (ACCS) , are not generic enough to realize cross-chain </a:t>
            </a:r>
            <a:r>
              <a:rPr lang="en-US" altLang="zh-CN" sz="2400" b="0" i="0" dirty="0" err="1">
                <a:solidFill>
                  <a:srgbClr val="000000"/>
                </a:solidFill>
                <a:effectLst/>
                <a:latin typeface="LinBiolinumT"/>
              </a:rPr>
              <a:t>dApps</a:t>
            </a:r>
            <a:r>
              <a:rPr lang="en-US" altLang="zh-CN" sz="2400" b="0" i="0" dirty="0">
                <a:solidFill>
                  <a:srgbClr val="000000"/>
                </a:solidFill>
                <a:effectLst/>
                <a:latin typeface="LinLibertineT"/>
              </a:rPr>
              <a:t>.</a:t>
            </a:r>
            <a:r>
              <a:rPr lang="en-US" altLang="zh-CN" sz="2400" dirty="0"/>
              <a:t> </a:t>
            </a:r>
            <a:br>
              <a:rPr lang="en-US" altLang="zh-CN" sz="2400" dirty="0"/>
            </a:br>
            <a:endParaRPr lang="en-US" altLang="zh-CN" sz="2400" dirty="0"/>
          </a:p>
          <a:p>
            <a:r>
              <a:rPr lang="en-US" altLang="zh-CN" sz="2400" b="0" i="0" dirty="0">
                <a:solidFill>
                  <a:srgbClr val="000000"/>
                </a:solidFill>
                <a:effectLst/>
                <a:latin typeface="LinLibertineT"/>
              </a:rPr>
              <a:t>Another technical challenge is to securely coordinate those transactions to enforce </a:t>
            </a:r>
            <a:r>
              <a:rPr lang="en-US" altLang="zh-CN" sz="2400" b="0" i="0" dirty="0" err="1">
                <a:solidFill>
                  <a:srgbClr val="000000"/>
                </a:solidFill>
                <a:effectLst/>
                <a:latin typeface="LinBiolinumT"/>
              </a:rPr>
              <a:t>dApp</a:t>
            </a:r>
            <a:r>
              <a:rPr lang="en-US" altLang="zh-CN" sz="2400" b="0" i="0" dirty="0">
                <a:solidFill>
                  <a:srgbClr val="000000"/>
                </a:solidFill>
                <a:effectLst/>
                <a:latin typeface="LinBiolinumT"/>
              </a:rPr>
              <a:t> </a:t>
            </a:r>
            <a:r>
              <a:rPr lang="en-US" altLang="zh-CN" sz="2400" b="0" i="0" dirty="0">
                <a:solidFill>
                  <a:srgbClr val="000000"/>
                </a:solidFill>
                <a:effectLst/>
                <a:latin typeface="LinLibertineT"/>
              </a:rPr>
              <a:t>correctness in a fully decentralized manner with zero trust assumptions.</a:t>
            </a:r>
            <a:r>
              <a:rPr lang="en-US" altLang="zh-CN" sz="2400" dirty="0"/>
              <a:t> </a:t>
            </a:r>
            <a:br>
              <a:rPr lang="en-US" altLang="zh-CN" dirty="0"/>
            </a:br>
            <a:endParaRPr lang="zh-CN" altLang="en-US" dirty="0"/>
          </a:p>
        </p:txBody>
      </p:sp>
    </p:spTree>
    <p:extLst>
      <p:ext uri="{BB962C8B-B14F-4D97-AF65-F5344CB8AC3E}">
        <p14:creationId xmlns:p14="http://schemas.microsoft.com/office/powerpoint/2010/main" val="414173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64618D-7E7E-4FF6-BE5E-F4504B3C9DD5}"/>
              </a:ext>
            </a:extLst>
          </p:cNvPr>
          <p:cNvSpPr>
            <a:spLocks noGrp="1"/>
          </p:cNvSpPr>
          <p:nvPr>
            <p:ph type="title"/>
          </p:nvPr>
        </p:nvSpPr>
        <p:spPr/>
        <p:txBody>
          <a:bodyPr/>
          <a:lstStyle/>
          <a:p>
            <a:r>
              <a:rPr lang="en-US" altLang="zh-CN" sz="4400" b="1" i="0" dirty="0">
                <a:solidFill>
                  <a:srgbClr val="000000"/>
                </a:solidFill>
                <a:effectLst/>
                <a:latin typeface="LinBiolinumTB"/>
              </a:rPr>
              <a:t>/Contribution</a:t>
            </a:r>
            <a:endParaRPr lang="zh-CN" altLang="en-US" dirty="0"/>
          </a:p>
        </p:txBody>
      </p:sp>
      <p:sp>
        <p:nvSpPr>
          <p:cNvPr id="3" name="内容占位符 2">
            <a:extLst>
              <a:ext uri="{FF2B5EF4-FFF2-40B4-BE49-F238E27FC236}">
                <a16:creationId xmlns:a16="http://schemas.microsoft.com/office/drawing/2014/main" id="{22873D72-1D30-4E23-B86A-B3DC966C33D8}"/>
              </a:ext>
            </a:extLst>
          </p:cNvPr>
          <p:cNvSpPr>
            <a:spLocks noGrp="1"/>
          </p:cNvSpPr>
          <p:nvPr>
            <p:ph idx="1"/>
          </p:nvPr>
        </p:nvSpPr>
        <p:spPr/>
        <p:txBody>
          <a:bodyPr>
            <a:normAutofit/>
          </a:bodyPr>
          <a:lstStyle/>
          <a:p>
            <a:r>
              <a:rPr lang="en-US" altLang="zh-CN" sz="2400" b="0" i="0" dirty="0">
                <a:solidFill>
                  <a:srgbClr val="000000"/>
                </a:solidFill>
                <a:effectLst/>
                <a:latin typeface="LinLibertineT"/>
              </a:rPr>
              <a:t>We propose the first </a:t>
            </a:r>
            <a:r>
              <a:rPr lang="en-US" altLang="zh-CN" sz="2400" b="1" i="0" dirty="0">
                <a:solidFill>
                  <a:srgbClr val="000000"/>
                </a:solidFill>
                <a:effectLst/>
                <a:latin typeface="LinLibertineT"/>
              </a:rPr>
              <a:t>programming framework</a:t>
            </a:r>
            <a:r>
              <a:rPr lang="en-US" altLang="zh-CN" sz="2400" b="0" i="0" dirty="0">
                <a:solidFill>
                  <a:srgbClr val="000000"/>
                </a:solidFill>
                <a:effectLst/>
                <a:latin typeface="LinLibertineT"/>
              </a:rPr>
              <a:t> for developing cross-chain </a:t>
            </a:r>
            <a:r>
              <a:rPr lang="en-US" altLang="zh-CN" sz="2400" b="0" i="0" dirty="0" err="1">
                <a:solidFill>
                  <a:srgbClr val="000000"/>
                </a:solidFill>
                <a:effectLst/>
                <a:latin typeface="LinBiolinumT"/>
              </a:rPr>
              <a:t>dApps</a:t>
            </a:r>
            <a:r>
              <a:rPr lang="en-US" altLang="zh-CN" sz="2400" b="0" i="0" dirty="0">
                <a:solidFill>
                  <a:srgbClr val="000000"/>
                </a:solidFill>
                <a:effectLst/>
                <a:latin typeface="LinLibertineT"/>
              </a:rPr>
              <a:t>. </a:t>
            </a:r>
            <a:br>
              <a:rPr lang="en-US" altLang="zh-CN" sz="2400" dirty="0"/>
            </a:br>
            <a:endParaRPr lang="en-US" altLang="zh-CN" sz="2400" dirty="0"/>
          </a:p>
          <a:p>
            <a:r>
              <a:rPr lang="en-US" altLang="zh-CN" sz="2400" b="0" i="0" dirty="0">
                <a:solidFill>
                  <a:srgbClr val="000000"/>
                </a:solidFill>
                <a:effectLst/>
                <a:latin typeface="LinLibertineT"/>
              </a:rPr>
              <a:t>We propose </a:t>
            </a:r>
            <a:r>
              <a:rPr lang="en-US" altLang="zh-CN" sz="2400" b="0" i="0" dirty="0">
                <a:solidFill>
                  <a:srgbClr val="000000"/>
                </a:solidFill>
                <a:effectLst/>
                <a:latin typeface="LinBiolinumT"/>
              </a:rPr>
              <a:t>UIP</a:t>
            </a:r>
            <a:r>
              <a:rPr lang="en-US" altLang="zh-CN" sz="2400" b="0" i="0" dirty="0">
                <a:solidFill>
                  <a:srgbClr val="000000"/>
                </a:solidFill>
                <a:effectLst/>
                <a:latin typeface="LinLibertineT"/>
              </a:rPr>
              <a:t>, the first generic blockchain interoperability protocol whose design scope goes beyond cross-chain token exchanges. Rather, </a:t>
            </a:r>
            <a:r>
              <a:rPr lang="en-US" altLang="zh-CN" sz="2400" b="0" i="0" dirty="0">
                <a:solidFill>
                  <a:srgbClr val="000000"/>
                </a:solidFill>
                <a:effectLst/>
                <a:latin typeface="LinBiolinumT"/>
              </a:rPr>
              <a:t>UIP </a:t>
            </a:r>
            <a:r>
              <a:rPr lang="en-US" altLang="zh-CN" sz="2400" b="0" i="0" dirty="0">
                <a:solidFill>
                  <a:srgbClr val="000000"/>
                </a:solidFill>
                <a:effectLst/>
                <a:latin typeface="LinLibertineT"/>
              </a:rPr>
              <a:t>is capable of </a:t>
            </a:r>
            <a:r>
              <a:rPr lang="en-US" altLang="zh-CN" sz="2400" b="1" i="0" dirty="0">
                <a:solidFill>
                  <a:srgbClr val="000000"/>
                </a:solidFill>
                <a:effectLst/>
                <a:latin typeface="LinLibertineT"/>
              </a:rPr>
              <a:t>securely realizing complex cross-chain operations that involve smart contracts </a:t>
            </a:r>
            <a:r>
              <a:rPr lang="en-US" altLang="zh-CN" sz="2400" b="0" i="0" dirty="0">
                <a:solidFill>
                  <a:srgbClr val="000000"/>
                </a:solidFill>
                <a:effectLst/>
                <a:latin typeface="LinLibertineT"/>
              </a:rPr>
              <a:t>deployed on</a:t>
            </a:r>
            <a:r>
              <a:rPr lang="en-US" altLang="zh-CN" sz="2400" dirty="0"/>
              <a:t> </a:t>
            </a:r>
            <a:r>
              <a:rPr lang="en-US" altLang="zh-CN" sz="2400" b="0" i="0" dirty="0">
                <a:solidFill>
                  <a:srgbClr val="000000"/>
                </a:solidFill>
                <a:effectLst/>
                <a:latin typeface="LinLibertineT"/>
              </a:rPr>
              <a:t>heterogeneous blockchains.</a:t>
            </a:r>
            <a:r>
              <a:rPr lang="en-US" altLang="zh-CN" sz="2400" dirty="0"/>
              <a:t> </a:t>
            </a:r>
            <a:endParaRPr lang="zh-CN" altLang="en-US" sz="2400" dirty="0"/>
          </a:p>
        </p:txBody>
      </p:sp>
    </p:spTree>
    <p:extLst>
      <p:ext uri="{BB962C8B-B14F-4D97-AF65-F5344CB8AC3E}">
        <p14:creationId xmlns:p14="http://schemas.microsoft.com/office/powerpoint/2010/main" val="1304225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E8CEB-08DC-4AE4-99F4-BC03FF840FD7}"/>
              </a:ext>
            </a:extLst>
          </p:cNvPr>
          <p:cNvSpPr>
            <a:spLocks noGrp="1"/>
          </p:cNvSpPr>
          <p:nvPr>
            <p:ph type="title"/>
          </p:nvPr>
        </p:nvSpPr>
        <p:spPr/>
        <p:txBody>
          <a:bodyPr/>
          <a:lstStyle/>
          <a:p>
            <a:r>
              <a:rPr lang="en-US" altLang="zh-CN" sz="4400" b="1" i="0" dirty="0">
                <a:solidFill>
                  <a:srgbClr val="000000"/>
                </a:solidFill>
                <a:effectLst/>
                <a:latin typeface="LinBiolinumTB"/>
              </a:rPr>
              <a:t>/Overview</a:t>
            </a:r>
            <a:endParaRPr lang="zh-CN" altLang="en-US" dirty="0"/>
          </a:p>
        </p:txBody>
      </p:sp>
      <p:pic>
        <p:nvPicPr>
          <p:cNvPr id="5" name="图片 4">
            <a:extLst>
              <a:ext uri="{FF2B5EF4-FFF2-40B4-BE49-F238E27FC236}">
                <a16:creationId xmlns:a16="http://schemas.microsoft.com/office/drawing/2014/main" id="{108099A6-1E42-4BFA-8377-0EA079047B20}"/>
              </a:ext>
            </a:extLst>
          </p:cNvPr>
          <p:cNvPicPr>
            <a:picLocks noChangeAspect="1"/>
          </p:cNvPicPr>
          <p:nvPr/>
        </p:nvPicPr>
        <p:blipFill>
          <a:blip r:embed="rId3"/>
          <a:stretch>
            <a:fillRect/>
          </a:stretch>
        </p:blipFill>
        <p:spPr>
          <a:xfrm>
            <a:off x="246089" y="1690688"/>
            <a:ext cx="11540855" cy="3246942"/>
          </a:xfrm>
          <a:prstGeom prst="rect">
            <a:avLst/>
          </a:prstGeom>
        </p:spPr>
      </p:pic>
    </p:spTree>
    <p:extLst>
      <p:ext uri="{BB962C8B-B14F-4D97-AF65-F5344CB8AC3E}">
        <p14:creationId xmlns:p14="http://schemas.microsoft.com/office/powerpoint/2010/main" val="436466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828F68-82A8-4086-B450-F14B0449A718}"/>
              </a:ext>
            </a:extLst>
          </p:cNvPr>
          <p:cNvSpPr>
            <a:spLocks noGrp="1"/>
          </p:cNvSpPr>
          <p:nvPr>
            <p:ph type="title"/>
          </p:nvPr>
        </p:nvSpPr>
        <p:spPr/>
        <p:txBody>
          <a:bodyPr/>
          <a:lstStyle/>
          <a:p>
            <a:r>
              <a:rPr lang="en-US" altLang="zh-CN" sz="4400" b="1" i="0" dirty="0">
                <a:solidFill>
                  <a:srgbClr val="000000"/>
                </a:solidFill>
                <a:effectLst/>
                <a:latin typeface="LinBiolinumTB"/>
              </a:rPr>
              <a:t>/PROGRAMMING FRAMEWORK</a:t>
            </a:r>
            <a:endParaRPr lang="zh-CN" altLang="en-US" dirty="0"/>
          </a:p>
        </p:txBody>
      </p:sp>
      <p:sp>
        <p:nvSpPr>
          <p:cNvPr id="5" name="文本框 4">
            <a:extLst>
              <a:ext uri="{FF2B5EF4-FFF2-40B4-BE49-F238E27FC236}">
                <a16:creationId xmlns:a16="http://schemas.microsoft.com/office/drawing/2014/main" id="{1C009FCC-A11E-4AFD-9BFC-0CCCB336F5EE}"/>
              </a:ext>
            </a:extLst>
          </p:cNvPr>
          <p:cNvSpPr txBox="1"/>
          <p:nvPr/>
        </p:nvSpPr>
        <p:spPr>
          <a:xfrm>
            <a:off x="838200" y="1638222"/>
            <a:ext cx="9818559" cy="1200329"/>
          </a:xfrm>
          <a:prstGeom prst="rect">
            <a:avLst/>
          </a:prstGeom>
          <a:noFill/>
        </p:spPr>
        <p:txBody>
          <a:bodyPr wrap="square">
            <a:spAutoFit/>
          </a:bodyPr>
          <a:lstStyle/>
          <a:p>
            <a:r>
              <a:rPr lang="en-US" altLang="zh-CN" sz="2400" b="0" i="0" dirty="0">
                <a:solidFill>
                  <a:srgbClr val="000000"/>
                </a:solidFill>
                <a:effectLst/>
                <a:latin typeface="LinLibertineT"/>
              </a:rPr>
              <a:t>The </a:t>
            </a:r>
            <a:r>
              <a:rPr lang="en-US" altLang="zh-CN" sz="2400" b="0" i="0" dirty="0">
                <a:solidFill>
                  <a:srgbClr val="000000"/>
                </a:solidFill>
                <a:effectLst/>
                <a:latin typeface="LinBiolinumT"/>
              </a:rPr>
              <a:t>HSL </a:t>
            </a:r>
            <a:r>
              <a:rPr lang="en-US" altLang="zh-CN" sz="2400" b="0" i="0" dirty="0">
                <a:solidFill>
                  <a:srgbClr val="000000"/>
                </a:solidFill>
                <a:effectLst/>
                <a:latin typeface="LinLibertineT"/>
              </a:rPr>
              <a:t>compiler has two frond-ends: one for </a:t>
            </a:r>
            <a:r>
              <a:rPr lang="en-US" altLang="zh-CN" sz="2400" b="1" i="0" dirty="0">
                <a:solidFill>
                  <a:srgbClr val="000000"/>
                </a:solidFill>
                <a:effectLst/>
                <a:latin typeface="LinLibertineT"/>
              </a:rPr>
              <a:t>extracting entities, operations, and dependencies</a:t>
            </a:r>
            <a:r>
              <a:rPr lang="en-US" altLang="zh-CN" sz="2400" b="0" i="0" dirty="0">
                <a:solidFill>
                  <a:srgbClr val="000000"/>
                </a:solidFill>
                <a:effectLst/>
                <a:latin typeface="LinLibertineT"/>
              </a:rPr>
              <a:t> from a </a:t>
            </a:r>
            <a:r>
              <a:rPr lang="en-US" altLang="zh-CN" sz="2400" b="0" i="0" dirty="0">
                <a:solidFill>
                  <a:srgbClr val="000000"/>
                </a:solidFill>
                <a:effectLst/>
                <a:latin typeface="LinBiolinumT"/>
              </a:rPr>
              <a:t>HSL </a:t>
            </a:r>
            <a:r>
              <a:rPr lang="en-US" altLang="zh-CN" sz="2400" b="0" i="0" dirty="0">
                <a:solidFill>
                  <a:srgbClr val="000000"/>
                </a:solidFill>
                <a:effectLst/>
                <a:latin typeface="LinLibertineT"/>
              </a:rPr>
              <a:t>program and one for </a:t>
            </a:r>
            <a:r>
              <a:rPr lang="en-US" altLang="zh-CN" sz="2400" b="1" i="0" dirty="0">
                <a:solidFill>
                  <a:srgbClr val="000000"/>
                </a:solidFill>
                <a:effectLst/>
                <a:latin typeface="LinLibertineT"/>
              </a:rPr>
              <a:t>extracting public state variables and methods</a:t>
            </a:r>
            <a:r>
              <a:rPr lang="en-US" altLang="zh-CN" sz="2400" b="0" i="0" dirty="0">
                <a:solidFill>
                  <a:srgbClr val="000000"/>
                </a:solidFill>
                <a:effectLst/>
                <a:latin typeface="LinLibertineT"/>
              </a:rPr>
              <a:t> from smart contracts deployed on blockchains.</a:t>
            </a:r>
            <a:r>
              <a:rPr lang="en-US" altLang="zh-CN" sz="2400" dirty="0"/>
              <a:t> </a:t>
            </a:r>
            <a:endParaRPr lang="zh-CN" altLang="en-US" sz="2400" dirty="0"/>
          </a:p>
        </p:txBody>
      </p:sp>
      <p:pic>
        <p:nvPicPr>
          <p:cNvPr id="7" name="图片 6">
            <a:extLst>
              <a:ext uri="{FF2B5EF4-FFF2-40B4-BE49-F238E27FC236}">
                <a16:creationId xmlns:a16="http://schemas.microsoft.com/office/drawing/2014/main" id="{C025A86A-519D-4797-BA93-E4B1039F0DB4}"/>
              </a:ext>
            </a:extLst>
          </p:cNvPr>
          <p:cNvPicPr>
            <a:picLocks noChangeAspect="1"/>
          </p:cNvPicPr>
          <p:nvPr/>
        </p:nvPicPr>
        <p:blipFill>
          <a:blip r:embed="rId2"/>
          <a:stretch>
            <a:fillRect/>
          </a:stretch>
        </p:blipFill>
        <p:spPr>
          <a:xfrm>
            <a:off x="3057133" y="2838551"/>
            <a:ext cx="5118363" cy="3641829"/>
          </a:xfrm>
          <a:prstGeom prst="rect">
            <a:avLst/>
          </a:prstGeom>
        </p:spPr>
      </p:pic>
    </p:spTree>
    <p:extLst>
      <p:ext uri="{BB962C8B-B14F-4D97-AF65-F5344CB8AC3E}">
        <p14:creationId xmlns:p14="http://schemas.microsoft.com/office/powerpoint/2010/main" val="352090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FEBBB7-B67D-4D87-96AA-9AD5C24D3D98}"/>
              </a:ext>
            </a:extLst>
          </p:cNvPr>
          <p:cNvSpPr>
            <a:spLocks noGrp="1"/>
          </p:cNvSpPr>
          <p:nvPr>
            <p:ph type="title"/>
          </p:nvPr>
        </p:nvSpPr>
        <p:spPr/>
        <p:txBody>
          <a:bodyPr/>
          <a:lstStyle/>
          <a:p>
            <a:r>
              <a:rPr lang="en-US" altLang="zh-CN" sz="4400" b="1" i="0" dirty="0">
                <a:solidFill>
                  <a:srgbClr val="000000"/>
                </a:solidFill>
                <a:effectLst/>
                <a:latin typeface="LinBiolinumTB"/>
              </a:rPr>
              <a:t>/PF/Universal State Model</a:t>
            </a:r>
            <a:endParaRPr lang="zh-CN" altLang="en-US" dirty="0"/>
          </a:p>
        </p:txBody>
      </p:sp>
      <p:sp>
        <p:nvSpPr>
          <p:cNvPr id="5" name="文本框 4">
            <a:extLst>
              <a:ext uri="{FF2B5EF4-FFF2-40B4-BE49-F238E27FC236}">
                <a16:creationId xmlns:a16="http://schemas.microsoft.com/office/drawing/2014/main" id="{D2DDCFC0-B24D-4762-9CF9-3D5D58D8416A}"/>
              </a:ext>
            </a:extLst>
          </p:cNvPr>
          <p:cNvSpPr txBox="1"/>
          <p:nvPr/>
        </p:nvSpPr>
        <p:spPr>
          <a:xfrm>
            <a:off x="838200" y="1690688"/>
            <a:ext cx="5592579" cy="1938992"/>
          </a:xfrm>
          <a:prstGeom prst="rect">
            <a:avLst/>
          </a:prstGeom>
          <a:noFill/>
        </p:spPr>
        <p:txBody>
          <a:bodyPr wrap="square">
            <a:spAutoFit/>
          </a:bodyPr>
          <a:lstStyle/>
          <a:p>
            <a:r>
              <a:rPr lang="en-US" altLang="zh-CN" sz="2400" b="0" i="0" dirty="0">
                <a:solidFill>
                  <a:srgbClr val="000000"/>
                </a:solidFill>
                <a:effectLst/>
                <a:latin typeface="LinLibertineT"/>
              </a:rPr>
              <a:t>Formally, </a:t>
            </a:r>
            <a:r>
              <a:rPr lang="en-US" altLang="zh-CN" sz="2400" b="0" i="0" dirty="0">
                <a:solidFill>
                  <a:srgbClr val="000000"/>
                </a:solidFill>
                <a:effectLst/>
                <a:latin typeface="LinBiolinumT"/>
              </a:rPr>
              <a:t>USM </a:t>
            </a:r>
            <a:r>
              <a:rPr lang="en-US" altLang="zh-CN" sz="2400" b="0" i="0" dirty="0">
                <a:solidFill>
                  <a:srgbClr val="000000"/>
                </a:solidFill>
                <a:effectLst/>
                <a:latin typeface="LinLibertineT"/>
              </a:rPr>
              <a:t>is defined as </a:t>
            </a:r>
            <a:r>
              <a:rPr lang="en-US" altLang="zh-CN" sz="2400" b="0" i="0" dirty="0">
                <a:solidFill>
                  <a:srgbClr val="000000"/>
                </a:solidFill>
                <a:effectLst/>
                <a:latin typeface="txsys"/>
              </a:rPr>
              <a:t>M </a:t>
            </a:r>
            <a:r>
              <a:rPr lang="en-US" altLang="zh-CN" sz="2400" b="0" i="0" dirty="0">
                <a:solidFill>
                  <a:srgbClr val="000000"/>
                </a:solidFill>
                <a:effectLst/>
                <a:latin typeface="rtxr"/>
              </a:rPr>
              <a:t>= </a:t>
            </a:r>
            <a:r>
              <a:rPr lang="en-US" altLang="zh-CN" sz="2400" b="0" i="0" dirty="0">
                <a:solidFill>
                  <a:srgbClr val="000000"/>
                </a:solidFill>
                <a:effectLst/>
                <a:latin typeface="txsys"/>
              </a:rPr>
              <a:t>{E</a:t>
            </a:r>
            <a:r>
              <a:rPr lang="en-US" altLang="zh-CN" sz="2400" b="0" i="0" dirty="0">
                <a:solidFill>
                  <a:srgbClr val="000000"/>
                </a:solidFill>
                <a:effectLst/>
                <a:latin typeface="rtxmi"/>
              </a:rPr>
              <a:t>, </a:t>
            </a:r>
            <a:r>
              <a:rPr lang="en-US" altLang="zh-CN" sz="2400" b="0" i="0" dirty="0">
                <a:solidFill>
                  <a:srgbClr val="000000"/>
                </a:solidFill>
                <a:effectLst/>
                <a:latin typeface="txsys"/>
              </a:rPr>
              <a:t>P</a:t>
            </a:r>
            <a:r>
              <a:rPr lang="en-US" altLang="zh-CN" sz="2400" b="0" i="0" dirty="0">
                <a:solidFill>
                  <a:srgbClr val="000000"/>
                </a:solidFill>
                <a:effectLst/>
                <a:latin typeface="rtxmi"/>
              </a:rPr>
              <a:t>, </a:t>
            </a:r>
            <a:r>
              <a:rPr lang="en-US" altLang="zh-CN" sz="2400" b="0" i="0" dirty="0">
                <a:solidFill>
                  <a:srgbClr val="000000"/>
                </a:solidFill>
                <a:effectLst/>
                <a:latin typeface="txsys"/>
              </a:rPr>
              <a:t>C} </a:t>
            </a:r>
            <a:r>
              <a:rPr lang="en-US" altLang="zh-CN" sz="2400" b="0" i="0" dirty="0">
                <a:solidFill>
                  <a:srgbClr val="000000"/>
                </a:solidFill>
                <a:effectLst/>
                <a:latin typeface="LinLibertineT"/>
              </a:rPr>
              <a:t>where </a:t>
            </a:r>
            <a:r>
              <a:rPr lang="en-US" altLang="zh-CN" sz="2400" b="0" i="0" dirty="0">
                <a:solidFill>
                  <a:srgbClr val="000000"/>
                </a:solidFill>
                <a:effectLst/>
                <a:latin typeface="txsys"/>
              </a:rPr>
              <a:t>E </a:t>
            </a:r>
            <a:r>
              <a:rPr lang="en-US" altLang="zh-CN" sz="2400" b="0" i="0" dirty="0">
                <a:solidFill>
                  <a:srgbClr val="000000"/>
                </a:solidFill>
                <a:effectLst/>
                <a:latin typeface="LinLibertineT"/>
              </a:rPr>
              <a:t>is a set of </a:t>
            </a:r>
            <a:r>
              <a:rPr lang="en-US" altLang="zh-CN" sz="2400" b="1" i="1" dirty="0">
                <a:solidFill>
                  <a:srgbClr val="000000"/>
                </a:solidFill>
                <a:effectLst/>
                <a:latin typeface="LinLibertineTI"/>
              </a:rPr>
              <a:t>entities</a:t>
            </a:r>
            <a:r>
              <a:rPr lang="en-US" altLang="zh-CN" sz="2400" b="0" i="0" dirty="0">
                <a:solidFill>
                  <a:srgbClr val="000000"/>
                </a:solidFill>
                <a:effectLst/>
                <a:latin typeface="LinLibertineT"/>
              </a:rPr>
              <a:t>, </a:t>
            </a:r>
            <a:r>
              <a:rPr lang="en-US" altLang="zh-CN" sz="2400" b="0" i="0" dirty="0">
                <a:solidFill>
                  <a:srgbClr val="000000"/>
                </a:solidFill>
                <a:effectLst/>
                <a:latin typeface="txsys"/>
              </a:rPr>
              <a:t>P </a:t>
            </a:r>
            <a:r>
              <a:rPr lang="en-US" altLang="zh-CN" sz="2400" b="0" i="0" dirty="0">
                <a:solidFill>
                  <a:srgbClr val="000000"/>
                </a:solidFill>
                <a:effectLst/>
                <a:latin typeface="LinLibertineT"/>
              </a:rPr>
              <a:t>is a set of </a:t>
            </a:r>
            <a:r>
              <a:rPr lang="en-US" altLang="zh-CN" sz="2400" b="1" i="1" dirty="0">
                <a:solidFill>
                  <a:srgbClr val="000000"/>
                </a:solidFill>
                <a:effectLst/>
                <a:latin typeface="LinLibertineTI"/>
              </a:rPr>
              <a:t>operations</a:t>
            </a:r>
            <a:r>
              <a:rPr lang="en-US" altLang="zh-CN" sz="2400" b="0" i="1" dirty="0">
                <a:solidFill>
                  <a:srgbClr val="000000"/>
                </a:solidFill>
                <a:effectLst/>
                <a:latin typeface="LinLibertineTI"/>
              </a:rPr>
              <a:t> </a:t>
            </a:r>
            <a:r>
              <a:rPr lang="en-US" altLang="zh-CN" sz="2400" b="0" i="0" dirty="0">
                <a:solidFill>
                  <a:srgbClr val="000000"/>
                </a:solidFill>
                <a:effectLst/>
                <a:latin typeface="LinLibertineT"/>
              </a:rPr>
              <a:t>performed over those entities, and </a:t>
            </a:r>
            <a:r>
              <a:rPr lang="en-US" altLang="zh-CN" sz="2400" b="0" i="0" dirty="0">
                <a:solidFill>
                  <a:srgbClr val="000000"/>
                </a:solidFill>
                <a:effectLst/>
                <a:latin typeface="txsys"/>
              </a:rPr>
              <a:t>C </a:t>
            </a:r>
            <a:r>
              <a:rPr lang="en-US" altLang="zh-CN" sz="2400" b="0" i="0" dirty="0">
                <a:solidFill>
                  <a:srgbClr val="000000"/>
                </a:solidFill>
                <a:effectLst/>
                <a:latin typeface="LinLibertineT"/>
              </a:rPr>
              <a:t>is a set of </a:t>
            </a:r>
            <a:r>
              <a:rPr lang="en-US" altLang="zh-CN" sz="2400" b="1" i="0" dirty="0">
                <a:solidFill>
                  <a:srgbClr val="000000"/>
                </a:solidFill>
                <a:effectLst/>
                <a:latin typeface="LinLibertineT"/>
              </a:rPr>
              <a:t>constraints</a:t>
            </a:r>
            <a:r>
              <a:rPr lang="en-US" altLang="zh-CN" sz="2400" b="0" i="0" dirty="0">
                <a:solidFill>
                  <a:srgbClr val="000000"/>
                </a:solidFill>
                <a:effectLst/>
                <a:latin typeface="LinLibertineT"/>
              </a:rPr>
              <a:t> defining the </a:t>
            </a:r>
            <a:r>
              <a:rPr lang="en-US" altLang="zh-CN" sz="2400" b="0" i="1" dirty="0">
                <a:solidFill>
                  <a:srgbClr val="000000"/>
                </a:solidFill>
                <a:effectLst/>
                <a:latin typeface="LinLibertineTI"/>
              </a:rPr>
              <a:t>dependencies </a:t>
            </a:r>
            <a:r>
              <a:rPr lang="en-US" altLang="zh-CN" sz="2400" b="0" i="0" dirty="0">
                <a:solidFill>
                  <a:srgbClr val="000000"/>
                </a:solidFill>
                <a:effectLst/>
                <a:latin typeface="LinLibertineT"/>
              </a:rPr>
              <a:t>of those operations.</a:t>
            </a:r>
            <a:r>
              <a:rPr lang="en-US" altLang="zh-CN" sz="2400" dirty="0"/>
              <a:t> </a:t>
            </a:r>
            <a:endParaRPr lang="zh-CN" altLang="en-US" sz="2400" dirty="0"/>
          </a:p>
        </p:txBody>
      </p:sp>
      <p:pic>
        <p:nvPicPr>
          <p:cNvPr id="7" name="图片 6">
            <a:extLst>
              <a:ext uri="{FF2B5EF4-FFF2-40B4-BE49-F238E27FC236}">
                <a16:creationId xmlns:a16="http://schemas.microsoft.com/office/drawing/2014/main" id="{5EDFD174-8509-477F-BD13-F0454C2B77E5}"/>
              </a:ext>
            </a:extLst>
          </p:cNvPr>
          <p:cNvPicPr>
            <a:picLocks noChangeAspect="1"/>
          </p:cNvPicPr>
          <p:nvPr/>
        </p:nvPicPr>
        <p:blipFill>
          <a:blip r:embed="rId3"/>
          <a:stretch>
            <a:fillRect/>
          </a:stretch>
        </p:blipFill>
        <p:spPr>
          <a:xfrm>
            <a:off x="6495754" y="1690688"/>
            <a:ext cx="5391427" cy="4438878"/>
          </a:xfrm>
          <a:prstGeom prst="rect">
            <a:avLst/>
          </a:prstGeom>
        </p:spPr>
      </p:pic>
    </p:spTree>
    <p:extLst>
      <p:ext uri="{BB962C8B-B14F-4D97-AF65-F5344CB8AC3E}">
        <p14:creationId xmlns:p14="http://schemas.microsoft.com/office/powerpoint/2010/main" val="301159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F247A3-7D11-4601-B70A-37E3698BEA56}"/>
              </a:ext>
            </a:extLst>
          </p:cNvPr>
          <p:cNvSpPr>
            <a:spLocks noGrp="1"/>
          </p:cNvSpPr>
          <p:nvPr>
            <p:ph type="title"/>
          </p:nvPr>
        </p:nvSpPr>
        <p:spPr/>
        <p:txBody>
          <a:bodyPr/>
          <a:lstStyle/>
          <a:p>
            <a:r>
              <a:rPr lang="en-US" altLang="zh-CN" sz="4400" b="1" i="0" dirty="0">
                <a:solidFill>
                  <a:srgbClr val="000000"/>
                </a:solidFill>
                <a:effectLst/>
                <a:latin typeface="LinBiolinumTB"/>
              </a:rPr>
              <a:t>/PF/Unified Type System</a:t>
            </a:r>
            <a:endParaRPr lang="zh-CN" altLang="en-US" dirty="0"/>
          </a:p>
        </p:txBody>
      </p:sp>
      <p:pic>
        <p:nvPicPr>
          <p:cNvPr id="5" name="图片 4">
            <a:extLst>
              <a:ext uri="{FF2B5EF4-FFF2-40B4-BE49-F238E27FC236}">
                <a16:creationId xmlns:a16="http://schemas.microsoft.com/office/drawing/2014/main" id="{CCFAF42B-1FD9-481D-AA19-EC3F4A344D68}"/>
              </a:ext>
            </a:extLst>
          </p:cNvPr>
          <p:cNvPicPr>
            <a:picLocks noChangeAspect="1"/>
          </p:cNvPicPr>
          <p:nvPr/>
        </p:nvPicPr>
        <p:blipFill>
          <a:blip r:embed="rId3"/>
          <a:stretch>
            <a:fillRect/>
          </a:stretch>
        </p:blipFill>
        <p:spPr>
          <a:xfrm>
            <a:off x="838200" y="1943155"/>
            <a:ext cx="7125565" cy="2486438"/>
          </a:xfrm>
          <a:prstGeom prst="rect">
            <a:avLst/>
          </a:prstGeom>
        </p:spPr>
      </p:pic>
    </p:spTree>
    <p:extLst>
      <p:ext uri="{BB962C8B-B14F-4D97-AF65-F5344CB8AC3E}">
        <p14:creationId xmlns:p14="http://schemas.microsoft.com/office/powerpoint/2010/main" val="30642251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2363</Words>
  <Application>Microsoft Office PowerPoint</Application>
  <PresentationFormat>宽屏</PresentationFormat>
  <Paragraphs>217</Paragraphs>
  <Slides>25</Slides>
  <Notes>18</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25</vt:i4>
      </vt:variant>
    </vt:vector>
  </HeadingPairs>
  <TitlesOfParts>
    <vt:vector size="43" baseType="lpstr">
      <vt:lpstr>LinBiolinumT</vt:lpstr>
      <vt:lpstr>LinBiolinumTB</vt:lpstr>
      <vt:lpstr>LinBiolinumTI</vt:lpstr>
      <vt:lpstr>LinLibertineI5</vt:lpstr>
      <vt:lpstr>LinLibertineI7</vt:lpstr>
      <vt:lpstr>LinLibertineT</vt:lpstr>
      <vt:lpstr>LinLibertineTB</vt:lpstr>
      <vt:lpstr>LinLibertineTI</vt:lpstr>
      <vt:lpstr>rtxmi</vt:lpstr>
      <vt:lpstr>rtxmi7</vt:lpstr>
      <vt:lpstr>rtxr</vt:lpstr>
      <vt:lpstr>txsys</vt:lpstr>
      <vt:lpstr>等线</vt:lpstr>
      <vt:lpstr>等线 Light</vt:lpstr>
      <vt:lpstr>Arial</vt:lpstr>
      <vt:lpstr>Cambria Math</vt:lpstr>
      <vt:lpstr>tahoma</vt:lpstr>
      <vt:lpstr>Office 主题​​</vt:lpstr>
      <vt:lpstr>HyperService: Interoperability and Programmability Across Heterogeneous Blockchains</vt:lpstr>
      <vt:lpstr>/Background</vt:lpstr>
      <vt:lpstr>/Background</vt:lpstr>
      <vt:lpstr>/Challenge</vt:lpstr>
      <vt:lpstr>/Contribution</vt:lpstr>
      <vt:lpstr>/Overview</vt:lpstr>
      <vt:lpstr>/PROGRAMMING FRAMEWORK</vt:lpstr>
      <vt:lpstr>/PF/Universal State Model</vt:lpstr>
      <vt:lpstr>/PF/Unified Type System</vt:lpstr>
      <vt:lpstr>/PF/Semantic Validation</vt:lpstr>
      <vt:lpstr>/PF/HSL Program Executables</vt:lpstr>
      <vt:lpstr>/UIP DESIGN DETAIL </vt:lpstr>
      <vt:lpstr>/UIP DESIGN DETAIL </vt:lpstr>
      <vt:lpstr>/UIP DESIGN DETAIL </vt:lpstr>
      <vt:lpstr>/UIP DESIGN DETAIL/VES</vt:lpstr>
      <vt:lpstr>/UIP DESIGN DETAIL/VES</vt:lpstr>
      <vt:lpstr>/UIP DESIGN DETAIL/CLI</vt:lpstr>
      <vt:lpstr>/UIP DESIGN DETAIL/EXAMPLE</vt:lpstr>
      <vt:lpstr>/UIP DESIGN DETAIL/ISC</vt:lpstr>
      <vt:lpstr>/UIP DESIGN DETAIL/ISC</vt:lpstr>
      <vt:lpstr>/UIP DESIGN DETAIL/ISC</vt:lpstr>
      <vt:lpstr>/IMPLEMENTATION AND EXPERIMENTS</vt:lpstr>
      <vt:lpstr>/IMPLEMENTATION AND EXPERIMENTS</vt:lpstr>
      <vt:lpstr>/IMPLEMENTATION AND EXPERIMENTS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 Xiaoze</dc:creator>
  <cp:lastModifiedBy>Ni Xiaoze</cp:lastModifiedBy>
  <cp:revision>53</cp:revision>
  <dcterms:created xsi:type="dcterms:W3CDTF">2022-04-10T04:22:28Z</dcterms:created>
  <dcterms:modified xsi:type="dcterms:W3CDTF">2022-04-13T07:58:43Z</dcterms:modified>
</cp:coreProperties>
</file>