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p:scale>
          <a:sx n="42" d="100"/>
          <a:sy n="42" d="100"/>
        </p:scale>
        <p:origin x="732" y="5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A3FC-B04A-4134-A25C-7937C38D6F27}" type="datetimeFigureOut">
              <a:rPr lang="zh-CN" altLang="en-US" smtClean="0"/>
              <a:t>2019/6/29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43755-BF32-410B-A5A9-7B5D70A4DD74}" type="slidenum">
              <a:rPr lang="zh-CN" altLang="en-US" smtClean="0"/>
              <a:t>‹#›</a:t>
            </a:fld>
            <a:endParaRPr lang="zh-CN" altLang="en-US"/>
          </a:p>
        </p:txBody>
      </p:sp>
    </p:spTree>
    <p:extLst>
      <p:ext uri="{BB962C8B-B14F-4D97-AF65-F5344CB8AC3E}">
        <p14:creationId xmlns:p14="http://schemas.microsoft.com/office/powerpoint/2010/main" val="53302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a:t>
            </a:fld>
            <a:endParaRPr lang="zh-CN" altLang="en-US"/>
          </a:p>
        </p:txBody>
      </p:sp>
    </p:spTree>
    <p:extLst>
      <p:ext uri="{BB962C8B-B14F-4D97-AF65-F5344CB8AC3E}">
        <p14:creationId xmlns:p14="http://schemas.microsoft.com/office/powerpoint/2010/main" val="3345730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10</a:t>
            </a:fld>
            <a:endParaRPr lang="zh-CN" altLang="en-US"/>
          </a:p>
        </p:txBody>
      </p:sp>
    </p:spTree>
    <p:extLst>
      <p:ext uri="{BB962C8B-B14F-4D97-AF65-F5344CB8AC3E}">
        <p14:creationId xmlns:p14="http://schemas.microsoft.com/office/powerpoint/2010/main" val="143415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11</a:t>
            </a:fld>
            <a:endParaRPr lang="zh-CN" altLang="en-US"/>
          </a:p>
        </p:txBody>
      </p:sp>
    </p:spTree>
    <p:extLst>
      <p:ext uri="{BB962C8B-B14F-4D97-AF65-F5344CB8AC3E}">
        <p14:creationId xmlns:p14="http://schemas.microsoft.com/office/powerpoint/2010/main" val="64683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12</a:t>
            </a:fld>
            <a:endParaRPr lang="zh-CN" altLang="en-US"/>
          </a:p>
        </p:txBody>
      </p:sp>
    </p:spTree>
    <p:extLst>
      <p:ext uri="{BB962C8B-B14F-4D97-AF65-F5344CB8AC3E}">
        <p14:creationId xmlns:p14="http://schemas.microsoft.com/office/powerpoint/2010/main" val="302580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13</a:t>
            </a:fld>
            <a:endParaRPr lang="zh-CN" altLang="en-US"/>
          </a:p>
        </p:txBody>
      </p:sp>
    </p:spTree>
    <p:extLst>
      <p:ext uri="{BB962C8B-B14F-4D97-AF65-F5344CB8AC3E}">
        <p14:creationId xmlns:p14="http://schemas.microsoft.com/office/powerpoint/2010/main" val="163349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14</a:t>
            </a:fld>
            <a:endParaRPr lang="zh-CN" altLang="en-US"/>
          </a:p>
        </p:txBody>
      </p:sp>
    </p:spTree>
    <p:extLst>
      <p:ext uri="{BB962C8B-B14F-4D97-AF65-F5344CB8AC3E}">
        <p14:creationId xmlns:p14="http://schemas.microsoft.com/office/powerpoint/2010/main" val="1654720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15</a:t>
            </a:fld>
            <a:endParaRPr lang="zh-CN" altLang="en-US"/>
          </a:p>
        </p:txBody>
      </p:sp>
    </p:spTree>
    <p:extLst>
      <p:ext uri="{BB962C8B-B14F-4D97-AF65-F5344CB8AC3E}">
        <p14:creationId xmlns:p14="http://schemas.microsoft.com/office/powerpoint/2010/main" val="1126662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16</a:t>
            </a:fld>
            <a:endParaRPr lang="zh-CN" altLang="en-US"/>
          </a:p>
        </p:txBody>
      </p:sp>
    </p:spTree>
    <p:extLst>
      <p:ext uri="{BB962C8B-B14F-4D97-AF65-F5344CB8AC3E}">
        <p14:creationId xmlns:p14="http://schemas.microsoft.com/office/powerpoint/2010/main" val="308046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17</a:t>
            </a:fld>
            <a:endParaRPr lang="zh-CN" altLang="en-US"/>
          </a:p>
        </p:txBody>
      </p:sp>
    </p:spTree>
    <p:extLst>
      <p:ext uri="{BB962C8B-B14F-4D97-AF65-F5344CB8AC3E}">
        <p14:creationId xmlns:p14="http://schemas.microsoft.com/office/powerpoint/2010/main" val="2366993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18</a:t>
            </a:fld>
            <a:endParaRPr lang="zh-CN" altLang="en-US"/>
          </a:p>
        </p:txBody>
      </p:sp>
    </p:spTree>
    <p:extLst>
      <p:ext uri="{BB962C8B-B14F-4D97-AF65-F5344CB8AC3E}">
        <p14:creationId xmlns:p14="http://schemas.microsoft.com/office/powerpoint/2010/main" val="961963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19</a:t>
            </a:fld>
            <a:endParaRPr lang="zh-CN" altLang="en-US"/>
          </a:p>
        </p:txBody>
      </p:sp>
    </p:spTree>
    <p:extLst>
      <p:ext uri="{BB962C8B-B14F-4D97-AF65-F5344CB8AC3E}">
        <p14:creationId xmlns:p14="http://schemas.microsoft.com/office/powerpoint/2010/main" val="252261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a:t>
            </a:fld>
            <a:endParaRPr lang="zh-CN" altLang="en-US"/>
          </a:p>
        </p:txBody>
      </p:sp>
    </p:spTree>
    <p:extLst>
      <p:ext uri="{BB962C8B-B14F-4D97-AF65-F5344CB8AC3E}">
        <p14:creationId xmlns:p14="http://schemas.microsoft.com/office/powerpoint/2010/main" val="1812062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20</a:t>
            </a:fld>
            <a:endParaRPr lang="zh-CN" altLang="en-US"/>
          </a:p>
        </p:txBody>
      </p:sp>
    </p:spTree>
    <p:extLst>
      <p:ext uri="{BB962C8B-B14F-4D97-AF65-F5344CB8AC3E}">
        <p14:creationId xmlns:p14="http://schemas.microsoft.com/office/powerpoint/2010/main" val="2894167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21</a:t>
            </a:fld>
            <a:endParaRPr lang="zh-CN" altLang="en-US"/>
          </a:p>
        </p:txBody>
      </p:sp>
    </p:spTree>
    <p:extLst>
      <p:ext uri="{BB962C8B-B14F-4D97-AF65-F5344CB8AC3E}">
        <p14:creationId xmlns:p14="http://schemas.microsoft.com/office/powerpoint/2010/main" val="3456162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22</a:t>
            </a:fld>
            <a:endParaRPr lang="zh-CN" altLang="en-US"/>
          </a:p>
        </p:txBody>
      </p:sp>
    </p:spTree>
    <p:extLst>
      <p:ext uri="{BB962C8B-B14F-4D97-AF65-F5344CB8AC3E}">
        <p14:creationId xmlns:p14="http://schemas.microsoft.com/office/powerpoint/2010/main" val="221531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23</a:t>
            </a:fld>
            <a:endParaRPr lang="zh-CN" altLang="en-US"/>
          </a:p>
        </p:txBody>
      </p:sp>
    </p:spTree>
    <p:extLst>
      <p:ext uri="{BB962C8B-B14F-4D97-AF65-F5344CB8AC3E}">
        <p14:creationId xmlns:p14="http://schemas.microsoft.com/office/powerpoint/2010/main" val="854208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24</a:t>
            </a:fld>
            <a:endParaRPr lang="zh-CN" altLang="en-US"/>
          </a:p>
        </p:txBody>
      </p:sp>
    </p:spTree>
    <p:extLst>
      <p:ext uri="{BB962C8B-B14F-4D97-AF65-F5344CB8AC3E}">
        <p14:creationId xmlns:p14="http://schemas.microsoft.com/office/powerpoint/2010/main" val="1299998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25</a:t>
            </a:fld>
            <a:endParaRPr lang="zh-CN" altLang="en-US"/>
          </a:p>
        </p:txBody>
      </p:sp>
    </p:spTree>
    <p:extLst>
      <p:ext uri="{BB962C8B-B14F-4D97-AF65-F5344CB8AC3E}">
        <p14:creationId xmlns:p14="http://schemas.microsoft.com/office/powerpoint/2010/main" val="2048712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26</a:t>
            </a:fld>
            <a:endParaRPr lang="zh-CN" altLang="en-US"/>
          </a:p>
        </p:txBody>
      </p:sp>
    </p:spTree>
    <p:extLst>
      <p:ext uri="{BB962C8B-B14F-4D97-AF65-F5344CB8AC3E}">
        <p14:creationId xmlns:p14="http://schemas.microsoft.com/office/powerpoint/2010/main" val="1864330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27</a:t>
            </a:fld>
            <a:endParaRPr lang="zh-CN" altLang="en-US"/>
          </a:p>
        </p:txBody>
      </p:sp>
    </p:spTree>
    <p:extLst>
      <p:ext uri="{BB962C8B-B14F-4D97-AF65-F5344CB8AC3E}">
        <p14:creationId xmlns:p14="http://schemas.microsoft.com/office/powerpoint/2010/main" val="3867953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28</a:t>
            </a:fld>
            <a:endParaRPr lang="zh-CN" altLang="en-US"/>
          </a:p>
        </p:txBody>
      </p:sp>
    </p:spTree>
    <p:extLst>
      <p:ext uri="{BB962C8B-B14F-4D97-AF65-F5344CB8AC3E}">
        <p14:creationId xmlns:p14="http://schemas.microsoft.com/office/powerpoint/2010/main" val="655629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29</a:t>
            </a:fld>
            <a:endParaRPr lang="zh-CN" altLang="en-US"/>
          </a:p>
        </p:txBody>
      </p:sp>
    </p:spTree>
    <p:extLst>
      <p:ext uri="{BB962C8B-B14F-4D97-AF65-F5344CB8AC3E}">
        <p14:creationId xmlns:p14="http://schemas.microsoft.com/office/powerpoint/2010/main" val="134889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3</a:t>
            </a:fld>
            <a:endParaRPr lang="zh-CN" altLang="en-US"/>
          </a:p>
        </p:txBody>
      </p:sp>
    </p:spTree>
    <p:extLst>
      <p:ext uri="{BB962C8B-B14F-4D97-AF65-F5344CB8AC3E}">
        <p14:creationId xmlns:p14="http://schemas.microsoft.com/office/powerpoint/2010/main" val="3488557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30</a:t>
            </a:fld>
            <a:endParaRPr lang="zh-CN" altLang="en-US"/>
          </a:p>
        </p:txBody>
      </p:sp>
    </p:spTree>
    <p:extLst>
      <p:ext uri="{BB962C8B-B14F-4D97-AF65-F5344CB8AC3E}">
        <p14:creationId xmlns:p14="http://schemas.microsoft.com/office/powerpoint/2010/main" val="467384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31</a:t>
            </a:fld>
            <a:endParaRPr lang="zh-CN" altLang="en-US"/>
          </a:p>
        </p:txBody>
      </p:sp>
    </p:spTree>
    <p:extLst>
      <p:ext uri="{BB962C8B-B14F-4D97-AF65-F5344CB8AC3E}">
        <p14:creationId xmlns:p14="http://schemas.microsoft.com/office/powerpoint/2010/main" val="1039579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32</a:t>
            </a:fld>
            <a:endParaRPr lang="zh-CN" altLang="en-US"/>
          </a:p>
        </p:txBody>
      </p:sp>
    </p:spTree>
    <p:extLst>
      <p:ext uri="{BB962C8B-B14F-4D97-AF65-F5344CB8AC3E}">
        <p14:creationId xmlns:p14="http://schemas.microsoft.com/office/powerpoint/2010/main" val="60582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4</a:t>
            </a:fld>
            <a:endParaRPr lang="zh-CN" altLang="en-US"/>
          </a:p>
        </p:txBody>
      </p:sp>
    </p:spTree>
    <p:extLst>
      <p:ext uri="{BB962C8B-B14F-4D97-AF65-F5344CB8AC3E}">
        <p14:creationId xmlns:p14="http://schemas.microsoft.com/office/powerpoint/2010/main" val="210303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5</a:t>
            </a:fld>
            <a:endParaRPr lang="zh-CN" altLang="en-US"/>
          </a:p>
        </p:txBody>
      </p:sp>
    </p:spTree>
    <p:extLst>
      <p:ext uri="{BB962C8B-B14F-4D97-AF65-F5344CB8AC3E}">
        <p14:creationId xmlns:p14="http://schemas.microsoft.com/office/powerpoint/2010/main" val="184905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6</a:t>
            </a:fld>
            <a:endParaRPr lang="zh-CN" altLang="en-US"/>
          </a:p>
        </p:txBody>
      </p:sp>
    </p:spTree>
    <p:extLst>
      <p:ext uri="{BB962C8B-B14F-4D97-AF65-F5344CB8AC3E}">
        <p14:creationId xmlns:p14="http://schemas.microsoft.com/office/powerpoint/2010/main" val="2350630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7</a:t>
            </a:fld>
            <a:endParaRPr lang="zh-CN" altLang="en-US"/>
          </a:p>
        </p:txBody>
      </p:sp>
    </p:spTree>
    <p:extLst>
      <p:ext uri="{BB962C8B-B14F-4D97-AF65-F5344CB8AC3E}">
        <p14:creationId xmlns:p14="http://schemas.microsoft.com/office/powerpoint/2010/main" val="121763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8</a:t>
            </a:fld>
            <a:endParaRPr lang="zh-CN" altLang="en-US"/>
          </a:p>
        </p:txBody>
      </p:sp>
    </p:spTree>
    <p:extLst>
      <p:ext uri="{BB962C8B-B14F-4D97-AF65-F5344CB8AC3E}">
        <p14:creationId xmlns:p14="http://schemas.microsoft.com/office/powerpoint/2010/main" val="44727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743755-BF32-410B-A5A9-7B5D70A4DD74}" type="slidenum">
              <a:rPr lang="zh-CN" altLang="en-US" smtClean="0"/>
              <a:t>9</a:t>
            </a:fld>
            <a:endParaRPr lang="zh-CN" altLang="en-US"/>
          </a:p>
        </p:txBody>
      </p:sp>
    </p:spTree>
    <p:extLst>
      <p:ext uri="{BB962C8B-B14F-4D97-AF65-F5344CB8AC3E}">
        <p14:creationId xmlns:p14="http://schemas.microsoft.com/office/powerpoint/2010/main" val="252265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368016999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299318499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74308784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66408181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6417241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349393552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417756874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207038816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215823823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398005228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0498A7-3105-4345-ABAC-05CFE097AB6E}" type="datetimeFigureOut">
              <a:rPr lang="zh-CN" altLang="en-US" smtClean="0"/>
              <a:t>2019/6/29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52666014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498A7-3105-4345-ABAC-05CFE097AB6E}" type="datetimeFigureOut">
              <a:rPr lang="zh-CN" altLang="en-US" smtClean="0"/>
              <a:t>2019/6/29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99E0F-6CEC-46AD-A03A-DEC98FB88E76}" type="slidenum">
              <a:rPr lang="zh-CN" altLang="en-US" smtClean="0"/>
              <a:t>‹#›</a:t>
            </a:fld>
            <a:endParaRPr lang="zh-CN" altLang="en-US"/>
          </a:p>
        </p:txBody>
      </p:sp>
    </p:spTree>
    <p:extLst>
      <p:ext uri="{BB962C8B-B14F-4D97-AF65-F5344CB8AC3E}">
        <p14:creationId xmlns:p14="http://schemas.microsoft.com/office/powerpoint/2010/main" val="21693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jp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jp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jp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jp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10" Type="http://schemas.microsoft.com/office/2007/relationships/hdphoto" Target="../media/hdphoto1.wdp"/><Relationship Id="rId4" Type="http://schemas.openxmlformats.org/officeDocument/2006/relationships/tags" Target="../tags/tag5.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2.jp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jp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2.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jp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29.xml"/><Relationship Id="rId7"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jp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jp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9"/>
            <a:ext cx="12196340" cy="6855561"/>
          </a:xfrm>
          <a:prstGeom prst="rect">
            <a:avLst/>
          </a:prstGeom>
        </p:spPr>
      </p:pic>
      <p:grpSp>
        <p:nvGrpSpPr>
          <p:cNvPr id="5" name="组合 4"/>
          <p:cNvGrpSpPr/>
          <p:nvPr/>
        </p:nvGrpSpPr>
        <p:grpSpPr>
          <a:xfrm>
            <a:off x="1615441" y="1686874"/>
            <a:ext cx="4480560" cy="1015879"/>
            <a:chOff x="2639616" y="2180862"/>
            <a:chExt cx="7198783" cy="1632184"/>
          </a:xfrm>
        </p:grpSpPr>
        <p:grpSp>
          <p:nvGrpSpPr>
            <p:cNvPr id="6" name="组合 5"/>
            <p:cNvGrpSpPr/>
            <p:nvPr/>
          </p:nvGrpSpPr>
          <p:grpSpPr>
            <a:xfrm>
              <a:off x="2639616" y="2180863"/>
              <a:ext cx="1728192" cy="1632182"/>
              <a:chOff x="2123728" y="1779662"/>
              <a:chExt cx="1296144" cy="1224136"/>
            </a:xfrm>
          </p:grpSpPr>
          <p:sp>
            <p:nvSpPr>
              <p:cNvPr id="19" name="矩形 18"/>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20" name="直接连接符 19"/>
              <p:cNvCxnSpPr>
                <a:stCxn id="19" idx="1"/>
                <a:endCxn id="19"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0"/>
                <a:endCxn id="19"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4463819" y="2180863"/>
              <a:ext cx="1728192" cy="1632182"/>
              <a:chOff x="2123728" y="1779662"/>
              <a:chExt cx="1296144" cy="1224136"/>
            </a:xfrm>
          </p:grpSpPr>
          <p:sp>
            <p:nvSpPr>
              <p:cNvPr id="16" name="矩形 15"/>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17" name="直接连接符 16"/>
              <p:cNvCxnSpPr>
                <a:stCxn id="16" idx="1"/>
                <a:endCxn id="16"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6" idx="0"/>
                <a:endCxn id="16"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6286004" y="2180864"/>
              <a:ext cx="1728192" cy="1632182"/>
              <a:chOff x="2123728" y="1779662"/>
              <a:chExt cx="1296144" cy="1224136"/>
            </a:xfrm>
          </p:grpSpPr>
          <p:sp>
            <p:nvSpPr>
              <p:cNvPr id="13" name="矩形 12"/>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14" name="直接连接符 13"/>
              <p:cNvCxnSpPr>
                <a:stCxn id="13" idx="1"/>
                <a:endCxn id="13"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 idx="0"/>
                <a:endCxn id="13"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10207" y="2180862"/>
              <a:ext cx="1728192" cy="1632182"/>
              <a:chOff x="2123728" y="1779662"/>
              <a:chExt cx="1296144" cy="1224136"/>
            </a:xfrm>
          </p:grpSpPr>
          <p:sp>
            <p:nvSpPr>
              <p:cNvPr id="10" name="矩形 9"/>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11" name="直接连接符 10"/>
              <p:cNvCxnSpPr>
                <a:stCxn id="10" idx="1"/>
                <a:endCxn id="10"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0"/>
                <a:endCxn id="10"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6477001" y="1686873"/>
            <a:ext cx="4480560" cy="1015879"/>
            <a:chOff x="2639616" y="2180862"/>
            <a:chExt cx="7198783" cy="1632184"/>
          </a:xfrm>
        </p:grpSpPr>
        <p:grpSp>
          <p:nvGrpSpPr>
            <p:cNvPr id="23" name="组合 22"/>
            <p:cNvGrpSpPr/>
            <p:nvPr/>
          </p:nvGrpSpPr>
          <p:grpSpPr>
            <a:xfrm>
              <a:off x="2639616" y="2180863"/>
              <a:ext cx="1728192" cy="1632182"/>
              <a:chOff x="2123728" y="1779662"/>
              <a:chExt cx="1296144" cy="1224136"/>
            </a:xfrm>
          </p:grpSpPr>
          <p:sp>
            <p:nvSpPr>
              <p:cNvPr id="36" name="矩形 35"/>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37" name="直接连接符 36"/>
              <p:cNvCxnSpPr>
                <a:stCxn id="36" idx="1"/>
                <a:endCxn id="36"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0"/>
                <a:endCxn id="36"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463819" y="2180863"/>
              <a:ext cx="1728192" cy="1632182"/>
              <a:chOff x="2123728" y="1779662"/>
              <a:chExt cx="1296144" cy="1224136"/>
            </a:xfrm>
          </p:grpSpPr>
          <p:sp>
            <p:nvSpPr>
              <p:cNvPr id="33" name="矩形 32"/>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34" name="直接连接符 33"/>
              <p:cNvCxnSpPr>
                <a:stCxn id="33" idx="1"/>
                <a:endCxn id="33"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3" idx="0"/>
                <a:endCxn id="33"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6286004" y="2180864"/>
              <a:ext cx="1728192" cy="1632182"/>
              <a:chOff x="2123728" y="1779662"/>
              <a:chExt cx="1296144" cy="1224136"/>
            </a:xfrm>
          </p:grpSpPr>
          <p:sp>
            <p:nvSpPr>
              <p:cNvPr id="30" name="矩形 29"/>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31" name="直接连接符 30"/>
              <p:cNvCxnSpPr>
                <a:stCxn id="30" idx="1"/>
                <a:endCxn id="30"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0" idx="0"/>
                <a:endCxn id="30"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110207" y="2180862"/>
              <a:ext cx="1728192" cy="1632182"/>
              <a:chOff x="2123728" y="1779662"/>
              <a:chExt cx="1296144" cy="1224136"/>
            </a:xfrm>
          </p:grpSpPr>
          <p:sp>
            <p:nvSpPr>
              <p:cNvPr id="27" name="矩形 26"/>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28" name="直接连接符 27"/>
              <p:cNvCxnSpPr>
                <a:stCxn id="27" idx="1"/>
                <a:endCxn id="27"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0"/>
                <a:endCxn id="27"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39" name="矩形 38"/>
          <p:cNvSpPr/>
          <p:nvPr/>
        </p:nvSpPr>
        <p:spPr>
          <a:xfrm>
            <a:off x="1623351" y="1571564"/>
            <a:ext cx="4472650" cy="1246495"/>
          </a:xfrm>
          <a:prstGeom prst="rect">
            <a:avLst/>
          </a:prstGeom>
        </p:spPr>
        <p:txBody>
          <a:bodyPr wrap="square">
            <a:spAutoFit/>
          </a:bodyPr>
          <a:lstStyle/>
          <a:p>
            <a:pPr algn="dist"/>
            <a:r>
              <a:rPr lang="zh-CN" altLang="en-US" sz="7500" dirty="0" smtClean="0">
                <a:ln w="15875">
                  <a:noFill/>
                </a:ln>
                <a:blipFill dpi="0" rotWithShape="1">
                  <a:blip r:embed="rId4"/>
                  <a:srcRect/>
                  <a:stretch>
                    <a:fillRect/>
                  </a:stretch>
                </a:blipFill>
                <a:latin typeface="字魂24号-镇魂手书" panose="00000500000000000000" pitchFamily="2" charset="-122"/>
                <a:ea typeface="字魂24号-镇魂手书" panose="00000500000000000000" pitchFamily="2" charset="-122"/>
                <a:cs typeface="八大山人 V2007" panose="02000600000000000000" pitchFamily="2" charset="-122"/>
              </a:rPr>
              <a:t>不忘初心 </a:t>
            </a:r>
            <a:endParaRPr lang="zh-CN" altLang="en-US" sz="7500" dirty="0">
              <a:latin typeface="字魂24号-镇魂手书" panose="00000500000000000000" pitchFamily="2" charset="-122"/>
              <a:ea typeface="字魂24号-镇魂手书" panose="00000500000000000000" pitchFamily="2" charset="-122"/>
            </a:endParaRPr>
          </a:p>
        </p:txBody>
      </p:sp>
      <p:sp>
        <p:nvSpPr>
          <p:cNvPr id="40" name="矩形 39"/>
          <p:cNvSpPr/>
          <p:nvPr/>
        </p:nvSpPr>
        <p:spPr>
          <a:xfrm>
            <a:off x="6477002" y="1571564"/>
            <a:ext cx="4480560" cy="1246495"/>
          </a:xfrm>
          <a:prstGeom prst="rect">
            <a:avLst/>
          </a:prstGeom>
        </p:spPr>
        <p:txBody>
          <a:bodyPr wrap="square">
            <a:spAutoFit/>
          </a:bodyPr>
          <a:lstStyle/>
          <a:p>
            <a:pPr algn="dist"/>
            <a:r>
              <a:rPr lang="zh-CN" altLang="en-US" sz="7500" dirty="0" smtClean="0">
                <a:ln w="15875">
                  <a:noFill/>
                </a:ln>
                <a:blipFill dpi="0" rotWithShape="1">
                  <a:blip r:embed="rId4"/>
                  <a:srcRect/>
                  <a:stretch>
                    <a:fillRect/>
                  </a:stretch>
                </a:blipFill>
                <a:latin typeface="字魂24号-镇魂手书" panose="00000500000000000000" pitchFamily="2" charset="-122"/>
                <a:ea typeface="字魂24号-镇魂手书" panose="00000500000000000000" pitchFamily="2" charset="-122"/>
                <a:cs typeface="八大山人 V2007" panose="02000600000000000000" pitchFamily="2" charset="-122"/>
              </a:rPr>
              <a:t>牢记使命</a:t>
            </a:r>
            <a:endParaRPr lang="en-US" altLang="zh-CN" sz="7500" dirty="0">
              <a:ln w="15875">
                <a:noFill/>
              </a:ln>
              <a:blipFill dpi="0" rotWithShape="1">
                <a:blip r:embed="rId4"/>
                <a:srcRect/>
                <a:stretch>
                  <a:fillRect/>
                </a:stretch>
              </a:blipFill>
              <a:latin typeface="字魂24号-镇魂手书" panose="00000500000000000000" pitchFamily="2" charset="-122"/>
              <a:ea typeface="字魂24号-镇魂手书" panose="00000500000000000000" pitchFamily="2" charset="-122"/>
              <a:cs typeface="八大山人 V2007" panose="02000600000000000000" pitchFamily="2" charset="-122"/>
            </a:endParaRPr>
          </a:p>
        </p:txBody>
      </p:sp>
      <p:sp>
        <p:nvSpPr>
          <p:cNvPr id="41" name="矩形 40">
            <a:extLst>
              <a:ext uri="{FF2B5EF4-FFF2-40B4-BE49-F238E27FC236}">
                <a16:creationId xmlns:a16="http://schemas.microsoft.com/office/drawing/2014/main" xmlns="" id="{E136EA17-7FF8-4D01-8301-0BC411BE4921}"/>
              </a:ext>
            </a:extLst>
          </p:cNvPr>
          <p:cNvSpPr/>
          <p:nvPr/>
        </p:nvSpPr>
        <p:spPr>
          <a:xfrm>
            <a:off x="2105348" y="3171448"/>
            <a:ext cx="8468985" cy="677108"/>
          </a:xfrm>
          <a:prstGeom prst="rect">
            <a:avLst/>
          </a:prstGeom>
        </p:spPr>
        <p:txBody>
          <a:bodyPr wrap="none">
            <a:spAutoFit/>
          </a:bodyPr>
          <a:lstStyle/>
          <a:p>
            <a:pPr algn="ctr"/>
            <a:r>
              <a:rPr lang="en-US" altLang="zh-CN" sz="3800" dirty="0">
                <a:ln w="15875">
                  <a:noFill/>
                </a:ln>
                <a:blipFill dpi="0" rotWithShape="1">
                  <a:blip r:embed="rId4"/>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3800" dirty="0">
                <a:ln w="15875">
                  <a:noFill/>
                </a:ln>
                <a:blipFill dpi="0" rotWithShape="1">
                  <a:blip r:embed="rId4"/>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3800" dirty="0">
                <a:ln w="15875">
                  <a:noFill/>
                </a:ln>
                <a:blipFill dpi="0" rotWithShape="1">
                  <a:blip r:embed="rId4"/>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p>
        </p:txBody>
      </p:sp>
      <p:sp>
        <p:nvSpPr>
          <p:cNvPr id="52" name="矩形 51">
            <a:extLst>
              <a:ext uri="{FF2B5EF4-FFF2-40B4-BE49-F238E27FC236}">
                <a16:creationId xmlns:a16="http://schemas.microsoft.com/office/drawing/2014/main" xmlns="" id="{FF799972-910F-4320-8352-647C1E2C6172}"/>
              </a:ext>
            </a:extLst>
          </p:cNvPr>
          <p:cNvSpPr/>
          <p:nvPr/>
        </p:nvSpPr>
        <p:spPr>
          <a:xfrm>
            <a:off x="3481838" y="4221732"/>
            <a:ext cx="2339103" cy="461665"/>
          </a:xfrm>
          <a:prstGeom prst="rect">
            <a:avLst/>
          </a:prstGeom>
        </p:spPr>
        <p:txBody>
          <a:bodyPr wrap="none">
            <a:spAutoFit/>
          </a:bodyPr>
          <a:lstStyle/>
          <a:p>
            <a:pPr algn="ctr"/>
            <a:r>
              <a:rPr lang="zh-CN" altLang="en-US" sz="2400" dirty="0">
                <a:solidFill>
                  <a:srgbClr val="C00000"/>
                </a:solidFill>
                <a:latin typeface="字魂59号-创粗黑" panose="00000500000000000000" pitchFamily="2" charset="-122"/>
                <a:ea typeface="字魂59号-创粗黑" panose="00000500000000000000" pitchFamily="2" charset="-122"/>
                <a:cs typeface="+mn-ea"/>
                <a:sym typeface="+mn-lt"/>
              </a:rPr>
              <a:t>演讲人：代用名</a:t>
            </a:r>
            <a:endParaRPr lang="en-US" altLang="zh-CN" sz="2400" dirty="0">
              <a:ln w="15875">
                <a:noFill/>
              </a:ln>
              <a:solidFill>
                <a:srgbClr val="C00000"/>
              </a:solid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53" name="矩形 52">
            <a:extLst>
              <a:ext uri="{FF2B5EF4-FFF2-40B4-BE49-F238E27FC236}">
                <a16:creationId xmlns:a16="http://schemas.microsoft.com/office/drawing/2014/main" xmlns="" id="{FF799972-910F-4320-8352-647C1E2C6172}"/>
              </a:ext>
            </a:extLst>
          </p:cNvPr>
          <p:cNvSpPr/>
          <p:nvPr/>
        </p:nvSpPr>
        <p:spPr>
          <a:xfrm>
            <a:off x="6106212" y="4221732"/>
            <a:ext cx="3012363" cy="461665"/>
          </a:xfrm>
          <a:prstGeom prst="rect">
            <a:avLst/>
          </a:prstGeom>
        </p:spPr>
        <p:txBody>
          <a:bodyPr wrap="none">
            <a:spAutoFit/>
          </a:bodyPr>
          <a:lstStyle/>
          <a:p>
            <a:pPr algn="ctr"/>
            <a:r>
              <a:rPr lang="zh-CN" altLang="en-US" sz="2400" dirty="0" smtClean="0">
                <a:solidFill>
                  <a:srgbClr val="C00000"/>
                </a:solidFill>
                <a:latin typeface="字魂59号-创粗黑" panose="00000500000000000000" pitchFamily="2" charset="-122"/>
                <a:ea typeface="字魂59号-创粗黑" panose="00000500000000000000" pitchFamily="2" charset="-122"/>
                <a:cs typeface="+mn-ea"/>
                <a:sym typeface="+mn-lt"/>
              </a:rPr>
              <a:t>汇报时间：</a:t>
            </a:r>
            <a:r>
              <a:rPr lang="en-US" altLang="zh-CN" sz="2400" dirty="0" smtClean="0">
                <a:solidFill>
                  <a:srgbClr val="C00000"/>
                </a:solidFill>
                <a:latin typeface="字魂59号-创粗黑" panose="00000500000000000000" pitchFamily="2" charset="-122"/>
                <a:ea typeface="字魂59号-创粗黑" panose="00000500000000000000" pitchFamily="2" charset="-122"/>
                <a:cs typeface="+mn-ea"/>
                <a:sym typeface="+mn-lt"/>
              </a:rPr>
              <a:t>XX</a:t>
            </a:r>
            <a:r>
              <a:rPr lang="zh-CN" altLang="en-US" sz="2400" dirty="0" smtClean="0">
                <a:solidFill>
                  <a:srgbClr val="C00000"/>
                </a:solidFill>
                <a:latin typeface="字魂59号-创粗黑" panose="00000500000000000000" pitchFamily="2" charset="-122"/>
                <a:ea typeface="字魂59号-创粗黑" panose="00000500000000000000" pitchFamily="2" charset="-122"/>
                <a:cs typeface="+mn-ea"/>
                <a:sym typeface="+mn-lt"/>
              </a:rPr>
              <a:t>年</a:t>
            </a:r>
            <a:r>
              <a:rPr lang="en-US" altLang="zh-CN" sz="2400" dirty="0" smtClean="0">
                <a:solidFill>
                  <a:srgbClr val="C00000"/>
                </a:solidFill>
                <a:latin typeface="字魂59号-创粗黑" panose="00000500000000000000" pitchFamily="2" charset="-122"/>
                <a:ea typeface="字魂59号-创粗黑" panose="00000500000000000000" pitchFamily="2" charset="-122"/>
                <a:cs typeface="+mn-ea"/>
                <a:sym typeface="+mn-lt"/>
              </a:rPr>
              <a:t>XX</a:t>
            </a:r>
            <a:r>
              <a:rPr lang="zh-CN" altLang="en-US" sz="2400" dirty="0" smtClean="0">
                <a:solidFill>
                  <a:srgbClr val="C00000"/>
                </a:solidFill>
                <a:latin typeface="字魂59号-创粗黑" panose="00000500000000000000" pitchFamily="2" charset="-122"/>
                <a:ea typeface="字魂59号-创粗黑" panose="00000500000000000000" pitchFamily="2" charset="-122"/>
                <a:cs typeface="+mn-ea"/>
                <a:sym typeface="+mn-lt"/>
              </a:rPr>
              <a:t>月</a:t>
            </a:r>
            <a:endParaRPr lang="en-US" altLang="zh-CN" sz="2400" dirty="0">
              <a:ln w="15875">
                <a:noFill/>
              </a:ln>
              <a:solidFill>
                <a:srgbClr val="C00000"/>
              </a:solid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Tree>
    <p:extLst>
      <p:ext uri="{BB962C8B-B14F-4D97-AF65-F5344CB8AC3E}">
        <p14:creationId xmlns:p14="http://schemas.microsoft.com/office/powerpoint/2010/main" val="123162001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randombar(horizontal)">
                                      <p:cBhvr>
                                        <p:cTn id="18" dur="500"/>
                                        <p:tgtEl>
                                          <p:spTgt spid="3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randombar(horizontal)">
                                      <p:cBhvr>
                                        <p:cTn id="31" dur="500"/>
                                        <p:tgtEl>
                                          <p:spTgt spid="5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randombar(horizontal)">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52" grpId="0"/>
      <p:bldP spid="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不忘初心    牢记使命</a:t>
            </a:r>
          </a:p>
        </p:txBody>
      </p:sp>
      <p:sp>
        <p:nvSpPr>
          <p:cNvPr id="14" name="矩形: 圆角 19">
            <a:extLst>
              <a:ext uri="{FF2B5EF4-FFF2-40B4-BE49-F238E27FC236}">
                <a16:creationId xmlns:a16="http://schemas.microsoft.com/office/drawing/2014/main" xmlns="" id="{46A95032-F9D8-4E5D-AF31-5B752C3B0600}"/>
              </a:ext>
            </a:extLst>
          </p:cNvPr>
          <p:cNvSpPr/>
          <p:nvPr/>
        </p:nvSpPr>
        <p:spPr>
          <a:xfrm>
            <a:off x="1001072" y="1491282"/>
            <a:ext cx="10198367" cy="1221438"/>
          </a:xfrm>
          <a:prstGeom prst="roundRect">
            <a:avLst/>
          </a:prstGeom>
          <a:solidFill>
            <a:srgbClr val="E71E17"/>
          </a:solidFill>
          <a:ln w="127000">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坚持以人民为中心、为中国人民谋幸福；</a:t>
            </a:r>
            <a:endParaRPr lang="en-US" altLang="zh-CN" sz="3600" b="1" dirty="0">
              <a:solidFill>
                <a:schemeClr val="bg1"/>
              </a:solidFill>
              <a:latin typeface="字魂59号-创粗黑" panose="00000500000000000000" pitchFamily="2" charset="-122"/>
              <a:ea typeface="字魂59号-创粗黑" panose="00000500000000000000" pitchFamily="2" charset="-122"/>
            </a:endParaRPr>
          </a:p>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坚持中国特色社会主义、为中华民族谋复兴。</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8" name="矩形 7">
            <a:extLst>
              <a:ext uri="{FF2B5EF4-FFF2-40B4-BE49-F238E27FC236}">
                <a16:creationId xmlns:a16="http://schemas.microsoft.com/office/drawing/2014/main" xmlns="" id="{2F0ACA4A-0992-4419-9821-AA5D7673BD4E}"/>
              </a:ext>
            </a:extLst>
          </p:cNvPr>
          <p:cNvSpPr/>
          <p:nvPr/>
        </p:nvSpPr>
        <p:spPr>
          <a:xfrm>
            <a:off x="1128671" y="2846462"/>
            <a:ext cx="9934658" cy="3785652"/>
          </a:xfrm>
          <a:prstGeom prst="rect">
            <a:avLst/>
          </a:prstGeom>
          <a:noFill/>
        </p:spPr>
        <p:txBody>
          <a:bodyPr wrap="square" rtlCol="0">
            <a:spAutoFit/>
          </a:bodyPr>
          <a:lstStyle/>
          <a:p>
            <a:pPr>
              <a:lnSpc>
                <a:spcPct val="150000"/>
              </a:lnSpc>
            </a:pPr>
            <a:r>
              <a:rPr lang="zh-CN" altLang="en-US" sz="2000" dirty="0">
                <a:latin typeface="字魂59号-创粗黑" panose="00000500000000000000" pitchFamily="2" charset="-122"/>
                <a:ea typeface="字魂59号-创粗黑" panose="00000500000000000000" pitchFamily="2" charset="-122"/>
              </a:rPr>
              <a:t>       总书记在报告中阐述“新时代中国特色社会主义思想的精神实质和丰富内涵”时提出了“十四条坚持”，其中第二条是：“坚持以人民为中心。”“坚持以人民为中心”作为习近平新时代中国特色社会主义思想的重要构成部分，是对唯物史观关于人民群众是历史的创造者的基本原理和中国共产党的群众路线、根本宗旨、执政理念的高度概括和继承发展，是中国共产党人为中国人民谋幸福的初心在新时代新思想中的集中表达。坚持以人民为中心、为中国人民谋幸福，坚持中国特色社会主义、为中华民族谋复兴，这两方面紧密结合在一起，构成一条贯穿十九大报告全文的红线，体现了中国共产党人永远不忘、不变的初心和使命。</a:t>
            </a:r>
          </a:p>
        </p:txBody>
      </p:sp>
    </p:spTree>
    <p:extLst>
      <p:ext uri="{BB962C8B-B14F-4D97-AF65-F5344CB8AC3E}">
        <p14:creationId xmlns:p14="http://schemas.microsoft.com/office/powerpoint/2010/main" val="100319656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PA-129">
            <a:extLst>
              <a:ext uri="{FF2B5EF4-FFF2-40B4-BE49-F238E27FC236}">
                <a16:creationId xmlns="" xmlns:a16="http://schemas.microsoft.com/office/drawing/2014/main" id="{49720D7C-5B6D-4C12-B642-E33AC9712007}"/>
              </a:ext>
            </a:extLst>
          </p:cNvPr>
          <p:cNvSpPr/>
          <p:nvPr>
            <p:custDataLst>
              <p:tags r:id="rId1"/>
            </p:custDataLst>
          </p:nvPr>
        </p:nvSpPr>
        <p:spPr>
          <a:xfrm>
            <a:off x="2316236" y="4200451"/>
            <a:ext cx="7754767" cy="430887"/>
          </a:xfrm>
          <a:prstGeom prst="rect">
            <a:avLst/>
          </a:prstGeom>
          <a:noFill/>
        </p:spPr>
        <p:txBody>
          <a:bodyPr wrap="square" rtlCol="0">
            <a:spAutoFit/>
          </a:bodyPr>
          <a:lstStyle/>
          <a:p>
            <a:pPr algn="ct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endParaRPr lang="en-US" altLang="zh-CN" sz="2200" dirty="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19" name="PA-130">
            <a:extLst>
              <a:ext uri="{FF2B5EF4-FFF2-40B4-BE49-F238E27FC236}">
                <a16:creationId xmlns="" xmlns:a16="http://schemas.microsoft.com/office/drawing/2014/main" id="{B1B05903-C930-4110-959F-E6A177663C95}"/>
              </a:ext>
            </a:extLst>
          </p:cNvPr>
          <p:cNvSpPr/>
          <p:nvPr>
            <p:custDataLst>
              <p:tags r:id="rId2"/>
            </p:custDataLst>
          </p:nvPr>
        </p:nvSpPr>
        <p:spPr>
          <a:xfrm>
            <a:off x="2316236" y="2532605"/>
            <a:ext cx="7954560" cy="1123712"/>
          </a:xfrm>
          <a:prstGeom prst="roundRect">
            <a:avLst/>
          </a:prstGeom>
          <a:noFill/>
        </p:spPr>
        <p:txBody>
          <a:bodyPr wrap="square" rtlCol="0">
            <a:spAutoFit/>
          </a:bodyPr>
          <a:lstStyle/>
          <a:p>
            <a:pPr algn="dist">
              <a:defRPr/>
            </a:pPr>
            <a:r>
              <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rPr>
              <a:t>守初心，坚定路线旗帜</a:t>
            </a:r>
            <a:endPar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endParaRPr>
          </a:p>
        </p:txBody>
      </p:sp>
      <p:sp>
        <p:nvSpPr>
          <p:cNvPr id="20" name="PA-131">
            <a:extLst>
              <a:ext uri="{FF2B5EF4-FFF2-40B4-BE49-F238E27FC236}">
                <a16:creationId xmlns="" xmlns:a16="http://schemas.microsoft.com/office/drawing/2014/main" id="{5CF00F2D-0FDE-4D7F-BB41-0B70908DBC08}"/>
              </a:ext>
            </a:extLst>
          </p:cNvPr>
          <p:cNvSpPr/>
          <p:nvPr>
            <p:custDataLst>
              <p:tags r:id="rId3"/>
            </p:custDataLst>
          </p:nvPr>
        </p:nvSpPr>
        <p:spPr>
          <a:xfrm>
            <a:off x="4402433" y="1547727"/>
            <a:ext cx="3251860" cy="837676"/>
          </a:xfrm>
          <a:prstGeom prst="roundRect">
            <a:avLst/>
          </a:prstGeom>
          <a:solidFill>
            <a:srgbClr val="C00000"/>
          </a:solidFill>
        </p:spPr>
        <p:txBody>
          <a:bodyPr wrap="square" rtlCol="0">
            <a:spAutoFit/>
          </a:bodyPr>
          <a:lstStyle/>
          <a:p>
            <a:pPr algn="ctr" defTabSz="1218936">
              <a:lnSpc>
                <a:spcPct val="120000"/>
              </a:lnSpc>
              <a:spcAft>
                <a:spcPts val="1000"/>
              </a:spcAft>
            </a:pPr>
            <a:r>
              <a:rPr lang="zh-CN" altLang="en-US" sz="3600" b="1" dirty="0" smtClean="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rPr>
              <a:t>第二部分</a:t>
            </a:r>
            <a:endParaRPr lang="zh-CN" altLang="en-US" sz="3600" b="1" dirty="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grpSp>
        <p:nvGrpSpPr>
          <p:cNvPr id="22" name="组合 21">
            <a:extLst>
              <a:ext uri="{FF2B5EF4-FFF2-40B4-BE49-F238E27FC236}">
                <a16:creationId xmlns:a16="http://schemas.microsoft.com/office/drawing/2014/main" xmlns="" id="{9AD079C4-8D06-4113-8EBF-BC7F5F277080}"/>
              </a:ext>
            </a:extLst>
          </p:cNvPr>
          <p:cNvGrpSpPr/>
          <p:nvPr/>
        </p:nvGrpSpPr>
        <p:grpSpPr>
          <a:xfrm>
            <a:off x="1722447" y="3559566"/>
            <a:ext cx="8899113" cy="366582"/>
            <a:chOff x="1458067" y="1491630"/>
            <a:chExt cx="6192688" cy="255096"/>
          </a:xfrm>
        </p:grpSpPr>
        <p:grpSp>
          <p:nvGrpSpPr>
            <p:cNvPr id="23" name="组合 22">
              <a:extLst>
                <a:ext uri="{FF2B5EF4-FFF2-40B4-BE49-F238E27FC236}">
                  <a16:creationId xmlns:a16="http://schemas.microsoft.com/office/drawing/2014/main" xmlns="" id="{5CE8B5FA-6B66-4C32-B6C6-B52FB351080D}"/>
                </a:ext>
              </a:extLst>
            </p:cNvPr>
            <p:cNvGrpSpPr/>
            <p:nvPr/>
          </p:nvGrpSpPr>
          <p:grpSpPr>
            <a:xfrm>
              <a:off x="4118171" y="1491630"/>
              <a:ext cx="887762" cy="255096"/>
              <a:chOff x="3965502" y="1879809"/>
              <a:chExt cx="1193100" cy="342834"/>
            </a:xfrm>
            <a:solidFill>
              <a:srgbClr val="E71E17"/>
            </a:solidFill>
          </p:grpSpPr>
          <p:sp>
            <p:nvSpPr>
              <p:cNvPr id="27" name="dark-star-shape_15445">
                <a:extLst>
                  <a:ext uri="{FF2B5EF4-FFF2-40B4-BE49-F238E27FC236}">
                    <a16:creationId xmlns:a16="http://schemas.microsoft.com/office/drawing/2014/main" xmlns="" id="{D756B873-5BAA-4378-B3BE-F4E57DB6E36A}"/>
                  </a:ext>
                </a:extLst>
              </p:cNvPr>
              <p:cNvSpPr>
                <a:spLocks noChangeAspect="1"/>
              </p:cNvSpPr>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8" name="dark-star-shape_15445">
                <a:extLst>
                  <a:ext uri="{FF2B5EF4-FFF2-40B4-BE49-F238E27FC236}">
                    <a16:creationId xmlns:a16="http://schemas.microsoft.com/office/drawing/2014/main" xmlns="" id="{62598FD8-BFD2-44A0-A446-57480FC29FD3}"/>
                  </a:ext>
                </a:extLst>
              </p:cNvPr>
              <p:cNvSpPr>
                <a:spLocks noChangeAspect="1"/>
              </p:cNvSpPr>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9" name="dark-star-shape_15445">
                <a:extLst>
                  <a:ext uri="{FF2B5EF4-FFF2-40B4-BE49-F238E27FC236}">
                    <a16:creationId xmlns:a16="http://schemas.microsoft.com/office/drawing/2014/main" xmlns="" id="{95D3A138-077B-4BF9-A36A-663AF5E761C4}"/>
                  </a:ext>
                </a:extLst>
              </p:cNvPr>
              <p:cNvSpPr>
                <a:spLocks noChangeAspect="1"/>
              </p:cNvSpPr>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0" name="dark-star-shape_15445">
                <a:extLst>
                  <a:ext uri="{FF2B5EF4-FFF2-40B4-BE49-F238E27FC236}">
                    <a16:creationId xmlns:a16="http://schemas.microsoft.com/office/drawing/2014/main" xmlns="" id="{1435251A-D5B4-4184-B079-2A058D9D4119}"/>
                  </a:ext>
                </a:extLst>
              </p:cNvPr>
              <p:cNvSpPr>
                <a:spLocks noChangeAspect="1"/>
              </p:cNvSpPr>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1" name="dark-star-shape_15445">
                <a:extLst>
                  <a:ext uri="{FF2B5EF4-FFF2-40B4-BE49-F238E27FC236}">
                    <a16:creationId xmlns:a16="http://schemas.microsoft.com/office/drawing/2014/main" xmlns="" id="{EFAC6392-4762-43BB-A148-230DE3B57DE3}"/>
                  </a:ext>
                </a:extLst>
              </p:cNvPr>
              <p:cNvSpPr>
                <a:spLocks noChangeAspect="1"/>
              </p:cNvSpPr>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grpSp>
        <p:grpSp>
          <p:nvGrpSpPr>
            <p:cNvPr id="24" name="组合 23">
              <a:extLst>
                <a:ext uri="{FF2B5EF4-FFF2-40B4-BE49-F238E27FC236}">
                  <a16:creationId xmlns:a16="http://schemas.microsoft.com/office/drawing/2014/main" xmlns="" id="{4DFD2B7A-1165-483C-B9AE-FC572DD0493C}"/>
                </a:ext>
              </a:extLst>
            </p:cNvPr>
            <p:cNvGrpSpPr/>
            <p:nvPr/>
          </p:nvGrpSpPr>
          <p:grpSpPr>
            <a:xfrm>
              <a:off x="1458067" y="1619178"/>
              <a:ext cx="6192688" cy="0"/>
              <a:chOff x="1458067" y="2082167"/>
              <a:chExt cx="6192688" cy="0"/>
            </a:xfrm>
          </p:grpSpPr>
          <p:cxnSp>
            <p:nvCxnSpPr>
              <p:cNvPr id="25" name="直接连接符 24">
                <a:extLst>
                  <a:ext uri="{FF2B5EF4-FFF2-40B4-BE49-F238E27FC236}">
                    <a16:creationId xmlns:a16="http://schemas.microsoft.com/office/drawing/2014/main" xmlns="" id="{7F5D4A4C-D04A-4DF9-810A-4935C6D9D6EF}"/>
                  </a:ext>
                </a:extLst>
              </p:cNvPr>
              <p:cNvCxnSpPr>
                <a:cxnSpLocks/>
              </p:cNvCxnSpPr>
              <p:nvPr/>
            </p:nvCxnSpPr>
            <p:spPr>
              <a:xfrm>
                <a:off x="5148064" y="2082167"/>
                <a:ext cx="2502691"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5103BF06-9EF6-43AB-A33A-D3B424133FD9}"/>
                  </a:ext>
                </a:extLst>
              </p:cNvPr>
              <p:cNvCxnSpPr>
                <a:cxnSpLocks/>
              </p:cNvCxnSpPr>
              <p:nvPr/>
            </p:nvCxnSpPr>
            <p:spPr>
              <a:xfrm>
                <a:off x="1458067" y="2082167"/>
                <a:ext cx="2537869"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5716540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守初心，坚定路线旗帜</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7" name="矩形 6">
            <a:extLst>
              <a:ext uri="{FF2B5EF4-FFF2-40B4-BE49-F238E27FC236}">
                <a16:creationId xmlns:a16="http://schemas.microsoft.com/office/drawing/2014/main" xmlns="" id="{7FE8B2D5-F376-4CDB-AC96-102DD164D21A}"/>
              </a:ext>
            </a:extLst>
          </p:cNvPr>
          <p:cNvSpPr/>
          <p:nvPr/>
        </p:nvSpPr>
        <p:spPr>
          <a:xfrm>
            <a:off x="6069042" y="1448982"/>
            <a:ext cx="3303558" cy="800565"/>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latin typeface="字魂59号-创粗黑" panose="00000500000000000000" pitchFamily="2" charset="-122"/>
              <a:ea typeface="字魂59号-创粗黑" panose="00000500000000000000" pitchFamily="2" charset="-122"/>
            </a:endParaRPr>
          </a:p>
        </p:txBody>
      </p:sp>
      <p:pic>
        <p:nvPicPr>
          <p:cNvPr id="9" name="图片 8">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0" y="2113469"/>
            <a:ext cx="2751556" cy="3585901"/>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0" name="矩形 9">
            <a:extLst>
              <a:ext uri="{FF2B5EF4-FFF2-40B4-BE49-F238E27FC236}">
                <a16:creationId xmlns:a16="http://schemas.microsoft.com/office/drawing/2014/main" xmlns="" id="{45441D4B-6FE8-48D3-8762-85D9F83555E0}"/>
              </a:ext>
            </a:extLst>
          </p:cNvPr>
          <p:cNvSpPr/>
          <p:nvPr/>
        </p:nvSpPr>
        <p:spPr>
          <a:xfrm>
            <a:off x="3855760" y="2249547"/>
            <a:ext cx="7815551" cy="3970318"/>
          </a:xfrm>
          <a:prstGeom prst="rect">
            <a:avLst/>
          </a:prstGeom>
          <a:noFill/>
        </p:spPr>
        <p:txBody>
          <a:bodyPr wrap="square" rtlCol="0">
            <a:spAutoFit/>
          </a:bodyPr>
          <a:lstStyle/>
          <a:p>
            <a:pPr>
              <a:lnSpc>
                <a:spcPct val="150000"/>
              </a:lnSpc>
            </a:pPr>
            <a:r>
              <a:rPr lang="zh-CN" altLang="en-US" sz="2400" dirty="0" smtClean="0">
                <a:latin typeface="字魂58号-创中黑" panose="00000500000000000000" pitchFamily="2" charset="-122"/>
                <a:ea typeface="字魂58号-创中黑" panose="00000500000000000000" pitchFamily="2" charset="-122"/>
              </a:rPr>
              <a:t>       我们</a:t>
            </a:r>
            <a:r>
              <a:rPr lang="zh-CN" altLang="en-US" sz="2400" dirty="0">
                <a:latin typeface="字魂58号-创中黑" panose="00000500000000000000" pitchFamily="2" charset="-122"/>
                <a:ea typeface="字魂58号-创中黑" panose="00000500000000000000" pitchFamily="2" charset="-122"/>
              </a:rPr>
              <a:t>共产党人的根本，就是对马克思主义的信仰，对共产主义和社会主义的信念，对党和人民的忠诚。立根固本，就是要坚定这份信仰、坚定这份信念、坚定这份忠诚，只有在立根固本上下足了功夫，才会有强大的免疫力和抵抗力。</a:t>
            </a:r>
          </a:p>
          <a:p>
            <a:pPr>
              <a:lnSpc>
                <a:spcPct val="15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 </a:t>
            </a:r>
            <a:r>
              <a:rPr lang="en-US" altLang="zh-CN" sz="2400" dirty="0">
                <a:solidFill>
                  <a:srgbClr val="C00000"/>
                </a:solidFill>
                <a:latin typeface="字魂58号-创中黑" panose="00000500000000000000" pitchFamily="2" charset="-122"/>
                <a:ea typeface="字魂58号-创中黑" panose="00000500000000000000" pitchFamily="2" charset="-122"/>
              </a:rPr>
              <a:t>—2015</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9</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11</a:t>
            </a:r>
            <a:r>
              <a:rPr lang="zh-CN" altLang="en-US" sz="2400" dirty="0">
                <a:solidFill>
                  <a:srgbClr val="C00000"/>
                </a:solidFill>
                <a:latin typeface="字魂58号-创中黑" panose="00000500000000000000" pitchFamily="2" charset="-122"/>
                <a:ea typeface="字魂58号-创中黑" panose="00000500000000000000" pitchFamily="2" charset="-122"/>
              </a:rPr>
              <a:t>日，在十八届中央政治局第二十六次集体学习时的讲话</a:t>
            </a:r>
          </a:p>
        </p:txBody>
      </p:sp>
      <p:sp>
        <p:nvSpPr>
          <p:cNvPr id="11" name="矩形 10">
            <a:extLst>
              <a:ext uri="{FF2B5EF4-FFF2-40B4-BE49-F238E27FC236}">
                <a16:creationId xmlns:a16="http://schemas.microsoft.com/office/drawing/2014/main" xmlns="" id="{C61BD39E-5DDC-49D9-B91E-CF903626FFCA}"/>
              </a:ext>
            </a:extLst>
          </p:cNvPr>
          <p:cNvSpPr/>
          <p:nvPr/>
        </p:nvSpPr>
        <p:spPr>
          <a:xfrm>
            <a:off x="6267538" y="1526098"/>
            <a:ext cx="2906566" cy="646331"/>
          </a:xfrm>
          <a:prstGeom prst="rect">
            <a:avLst/>
          </a:prstGeom>
        </p:spPr>
        <p:txBody>
          <a:bodyPr wrap="none">
            <a:sp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习近平</a:t>
            </a:r>
            <a:r>
              <a:rPr lang="zh-CN" altLang="en-US" sz="3600" b="1"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12" name="矩形 11">
            <a:extLst>
              <a:ext uri="{FF2B5EF4-FFF2-40B4-BE49-F238E27FC236}">
                <a16:creationId xmlns:a16="http://schemas.microsoft.com/office/drawing/2014/main" xmlns="" id="{64F0BB7E-78F5-49E5-B3A1-B84F49B8CEA8}"/>
              </a:ext>
            </a:extLst>
          </p:cNvPr>
          <p:cNvSpPr/>
          <p:nvPr/>
        </p:nvSpPr>
        <p:spPr>
          <a:xfrm>
            <a:off x="0" y="2113469"/>
            <a:ext cx="231426" cy="358590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37745326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守初心，坚定路线旗帜</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7" name="矩形 6">
            <a:extLst>
              <a:ext uri="{FF2B5EF4-FFF2-40B4-BE49-F238E27FC236}">
                <a16:creationId xmlns:a16="http://schemas.microsoft.com/office/drawing/2014/main" xmlns="" id="{7FE8B2D5-F376-4CDB-AC96-102DD164D21A}"/>
              </a:ext>
            </a:extLst>
          </p:cNvPr>
          <p:cNvSpPr/>
          <p:nvPr/>
        </p:nvSpPr>
        <p:spPr>
          <a:xfrm>
            <a:off x="6069042" y="1448982"/>
            <a:ext cx="3303558" cy="800565"/>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latin typeface="字魂59号-创粗黑" panose="00000500000000000000" pitchFamily="2" charset="-122"/>
              <a:ea typeface="字魂59号-创粗黑" panose="00000500000000000000" pitchFamily="2" charset="-122"/>
            </a:endParaRPr>
          </a:p>
        </p:txBody>
      </p:sp>
      <p:pic>
        <p:nvPicPr>
          <p:cNvPr id="9" name="图片 8">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0" y="2113469"/>
            <a:ext cx="2751556" cy="3585901"/>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1" name="矩形 10">
            <a:extLst>
              <a:ext uri="{FF2B5EF4-FFF2-40B4-BE49-F238E27FC236}">
                <a16:creationId xmlns:a16="http://schemas.microsoft.com/office/drawing/2014/main" xmlns="" id="{C61BD39E-5DDC-49D9-B91E-CF903626FFCA}"/>
              </a:ext>
            </a:extLst>
          </p:cNvPr>
          <p:cNvSpPr/>
          <p:nvPr/>
        </p:nvSpPr>
        <p:spPr>
          <a:xfrm>
            <a:off x="6267538" y="1526098"/>
            <a:ext cx="2906566" cy="646331"/>
          </a:xfrm>
          <a:prstGeom prst="rect">
            <a:avLst/>
          </a:prstGeom>
        </p:spPr>
        <p:txBody>
          <a:bodyPr wrap="none">
            <a:sp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习近平</a:t>
            </a:r>
            <a:r>
              <a:rPr lang="zh-CN" altLang="en-US" sz="3600" b="1"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12" name="矩形 11">
            <a:extLst>
              <a:ext uri="{FF2B5EF4-FFF2-40B4-BE49-F238E27FC236}">
                <a16:creationId xmlns:a16="http://schemas.microsoft.com/office/drawing/2014/main" xmlns="" id="{64F0BB7E-78F5-49E5-B3A1-B84F49B8CEA8}"/>
              </a:ext>
            </a:extLst>
          </p:cNvPr>
          <p:cNvSpPr/>
          <p:nvPr/>
        </p:nvSpPr>
        <p:spPr>
          <a:xfrm>
            <a:off x="0" y="2113469"/>
            <a:ext cx="231426" cy="358590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sp>
        <p:nvSpPr>
          <p:cNvPr id="13" name="矩形 12">
            <a:extLst>
              <a:ext uri="{FF2B5EF4-FFF2-40B4-BE49-F238E27FC236}">
                <a16:creationId xmlns:a16="http://schemas.microsoft.com/office/drawing/2014/main" xmlns="" id="{45441D4B-6FE8-48D3-8762-85D9F83555E0}"/>
              </a:ext>
            </a:extLst>
          </p:cNvPr>
          <p:cNvSpPr/>
          <p:nvPr/>
        </p:nvSpPr>
        <p:spPr>
          <a:xfrm>
            <a:off x="3678572" y="2467875"/>
            <a:ext cx="8084497" cy="3933384"/>
          </a:xfrm>
          <a:prstGeom prst="rect">
            <a:avLst/>
          </a:prstGeom>
          <a:noFill/>
        </p:spPr>
        <p:txBody>
          <a:bodyPr wrap="square" rtlCol="0">
            <a:spAutoFit/>
          </a:bodyPr>
          <a:lstStyle/>
          <a:p>
            <a:pPr>
              <a:lnSpc>
                <a:spcPct val="130000"/>
              </a:lnSpc>
            </a:pPr>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我们</a:t>
            </a:r>
            <a:r>
              <a:rPr lang="zh-CN" altLang="en-US" sz="2400" dirty="0">
                <a:latin typeface="字魂58号-创中黑" panose="00000500000000000000" pitchFamily="2" charset="-122"/>
                <a:ea typeface="字魂58号-创中黑" panose="00000500000000000000" pitchFamily="2" charset="-122"/>
              </a:rPr>
              <a:t>党已经走过了</a:t>
            </a:r>
            <a:r>
              <a:rPr lang="en-US" altLang="zh-CN" sz="2400" dirty="0">
                <a:latin typeface="字魂58号-创中黑" panose="00000500000000000000" pitchFamily="2" charset="-122"/>
                <a:ea typeface="字魂58号-创中黑" panose="00000500000000000000" pitchFamily="2" charset="-122"/>
              </a:rPr>
              <a:t>95</a:t>
            </a:r>
            <a:r>
              <a:rPr lang="zh-CN" altLang="en-US" sz="2400" dirty="0">
                <a:latin typeface="字魂58号-创中黑" panose="00000500000000000000" pitchFamily="2" charset="-122"/>
                <a:ea typeface="字魂58号-创中黑" panose="00000500000000000000" pitchFamily="2" charset="-122"/>
              </a:rPr>
              <a:t>年的历程，但我们要永远保持建党时中国共产党人的奋斗精神，永远保持对人民的赤子之心。一切向前走，都不能忘记走过的路；走得再远、走到再光辉的未来，也不能忘记走过的过去，不能忘记为什么出发。面向未来，面对挑战，全党同志一定要不忘初心、继续前进。</a:t>
            </a:r>
          </a:p>
          <a:p>
            <a:pPr>
              <a:lnSpc>
                <a:spcPct val="13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—2016</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7</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1</a:t>
            </a:r>
            <a:r>
              <a:rPr lang="zh-CN" altLang="en-US" sz="2400" dirty="0">
                <a:solidFill>
                  <a:srgbClr val="C00000"/>
                </a:solidFill>
                <a:latin typeface="字魂58号-创中黑" panose="00000500000000000000" pitchFamily="2" charset="-122"/>
                <a:ea typeface="字魂58号-创中黑" panose="00000500000000000000" pitchFamily="2" charset="-122"/>
              </a:rPr>
              <a:t>日，在庆祝中国共产党成立</a:t>
            </a:r>
            <a:r>
              <a:rPr lang="en-US" altLang="zh-CN" sz="2400" dirty="0">
                <a:solidFill>
                  <a:srgbClr val="C00000"/>
                </a:solidFill>
                <a:latin typeface="字魂58号-创中黑" panose="00000500000000000000" pitchFamily="2" charset="-122"/>
                <a:ea typeface="字魂58号-创中黑" panose="00000500000000000000" pitchFamily="2" charset="-122"/>
              </a:rPr>
              <a:t>95</a:t>
            </a:r>
            <a:r>
              <a:rPr lang="zh-CN" altLang="en-US" sz="2400" dirty="0">
                <a:solidFill>
                  <a:srgbClr val="C00000"/>
                </a:solidFill>
                <a:latin typeface="字魂58号-创中黑" panose="00000500000000000000" pitchFamily="2" charset="-122"/>
                <a:ea typeface="字魂58号-创中黑" panose="00000500000000000000" pitchFamily="2" charset="-122"/>
              </a:rPr>
              <a:t>周年大会上的讲话</a:t>
            </a:r>
          </a:p>
        </p:txBody>
      </p:sp>
    </p:spTree>
    <p:extLst>
      <p:ext uri="{BB962C8B-B14F-4D97-AF65-F5344CB8AC3E}">
        <p14:creationId xmlns:p14="http://schemas.microsoft.com/office/powerpoint/2010/main" val="407189713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守初心，坚定路线旗帜</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7" name="矩形 6">
            <a:extLst>
              <a:ext uri="{FF2B5EF4-FFF2-40B4-BE49-F238E27FC236}">
                <a16:creationId xmlns:a16="http://schemas.microsoft.com/office/drawing/2014/main" xmlns="" id="{7FE8B2D5-F376-4CDB-AC96-102DD164D21A}"/>
              </a:ext>
            </a:extLst>
          </p:cNvPr>
          <p:cNvSpPr/>
          <p:nvPr/>
        </p:nvSpPr>
        <p:spPr>
          <a:xfrm>
            <a:off x="6069042" y="1448982"/>
            <a:ext cx="3303558" cy="800565"/>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latin typeface="字魂59号-创粗黑" panose="00000500000000000000" pitchFamily="2" charset="-122"/>
              <a:ea typeface="字魂59号-创粗黑" panose="00000500000000000000" pitchFamily="2" charset="-122"/>
            </a:endParaRPr>
          </a:p>
        </p:txBody>
      </p:sp>
      <p:pic>
        <p:nvPicPr>
          <p:cNvPr id="9" name="图片 8">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0" y="2113469"/>
            <a:ext cx="2751556" cy="3585901"/>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1" name="矩形 10">
            <a:extLst>
              <a:ext uri="{FF2B5EF4-FFF2-40B4-BE49-F238E27FC236}">
                <a16:creationId xmlns:a16="http://schemas.microsoft.com/office/drawing/2014/main" xmlns="" id="{C61BD39E-5DDC-49D9-B91E-CF903626FFCA}"/>
              </a:ext>
            </a:extLst>
          </p:cNvPr>
          <p:cNvSpPr/>
          <p:nvPr/>
        </p:nvSpPr>
        <p:spPr>
          <a:xfrm>
            <a:off x="6267538" y="1526098"/>
            <a:ext cx="2906566" cy="646331"/>
          </a:xfrm>
          <a:prstGeom prst="rect">
            <a:avLst/>
          </a:prstGeom>
        </p:spPr>
        <p:txBody>
          <a:bodyPr wrap="none">
            <a:sp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习近平</a:t>
            </a:r>
            <a:r>
              <a:rPr lang="zh-CN" altLang="en-US" sz="3600" b="1"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12" name="矩形 11">
            <a:extLst>
              <a:ext uri="{FF2B5EF4-FFF2-40B4-BE49-F238E27FC236}">
                <a16:creationId xmlns:a16="http://schemas.microsoft.com/office/drawing/2014/main" xmlns="" id="{64F0BB7E-78F5-49E5-B3A1-B84F49B8CEA8}"/>
              </a:ext>
            </a:extLst>
          </p:cNvPr>
          <p:cNvSpPr/>
          <p:nvPr/>
        </p:nvSpPr>
        <p:spPr>
          <a:xfrm>
            <a:off x="0" y="2113469"/>
            <a:ext cx="231426" cy="358590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sp>
        <p:nvSpPr>
          <p:cNvPr id="13" name="矩形 12">
            <a:extLst>
              <a:ext uri="{FF2B5EF4-FFF2-40B4-BE49-F238E27FC236}">
                <a16:creationId xmlns:a16="http://schemas.microsoft.com/office/drawing/2014/main" xmlns="" id="{45441D4B-6FE8-48D3-8762-85D9F83555E0}"/>
              </a:ext>
            </a:extLst>
          </p:cNvPr>
          <p:cNvSpPr/>
          <p:nvPr/>
        </p:nvSpPr>
        <p:spPr>
          <a:xfrm>
            <a:off x="3593241" y="2642604"/>
            <a:ext cx="8249451" cy="3416320"/>
          </a:xfrm>
          <a:prstGeom prst="rect">
            <a:avLst/>
          </a:prstGeom>
          <a:noFill/>
        </p:spPr>
        <p:txBody>
          <a:bodyPr wrap="square" rtlCol="0">
            <a:spAutoFit/>
          </a:bodyPr>
          <a:lstStyle/>
          <a:p>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不</a:t>
            </a:r>
            <a:r>
              <a:rPr lang="zh-CN" altLang="en-US" sz="2400" dirty="0">
                <a:latin typeface="字魂58号-创中黑" panose="00000500000000000000" pitchFamily="2" charset="-122"/>
                <a:ea typeface="字魂58号-创中黑" panose="00000500000000000000" pitchFamily="2" charset="-122"/>
              </a:rPr>
              <a:t>忘初心，方得始终。中国共产党人的初心和使命，就是为中国人民谋幸福，为中华民族谋复兴。这个初心和使命是激励中国共产党人不断前进的根本动力。全党同志一定要永远与人民同呼吸、共命运、心连心，永远把人民对美好生活的向往作为奋斗目标，以永不懈怠的精神状态和一往无前的奋斗姿态，继续朝着实现中华民族伟大复兴的宏伟目标奋勇前进。</a:t>
            </a:r>
          </a:p>
          <a:p>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—2017</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10</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18</a:t>
            </a:r>
            <a:r>
              <a:rPr lang="zh-CN" altLang="en-US" sz="2400" dirty="0">
                <a:solidFill>
                  <a:srgbClr val="C00000"/>
                </a:solidFill>
                <a:latin typeface="字魂58号-创中黑" panose="00000500000000000000" pitchFamily="2" charset="-122"/>
                <a:ea typeface="字魂58号-创中黑" panose="00000500000000000000" pitchFamily="2" charset="-122"/>
              </a:rPr>
              <a:t>日，在中国共产党第十九次全国代表大会上的报告</a:t>
            </a:r>
          </a:p>
        </p:txBody>
      </p:sp>
    </p:spTree>
    <p:extLst>
      <p:ext uri="{BB962C8B-B14F-4D97-AF65-F5344CB8AC3E}">
        <p14:creationId xmlns:p14="http://schemas.microsoft.com/office/powerpoint/2010/main" val="18875703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PA-129">
            <a:extLst>
              <a:ext uri="{FF2B5EF4-FFF2-40B4-BE49-F238E27FC236}">
                <a16:creationId xmlns="" xmlns:a16="http://schemas.microsoft.com/office/drawing/2014/main" id="{49720D7C-5B6D-4C12-B642-E33AC9712007}"/>
              </a:ext>
            </a:extLst>
          </p:cNvPr>
          <p:cNvSpPr/>
          <p:nvPr>
            <p:custDataLst>
              <p:tags r:id="rId1"/>
            </p:custDataLst>
          </p:nvPr>
        </p:nvSpPr>
        <p:spPr>
          <a:xfrm>
            <a:off x="2316236" y="4200451"/>
            <a:ext cx="7754767" cy="430887"/>
          </a:xfrm>
          <a:prstGeom prst="rect">
            <a:avLst/>
          </a:prstGeom>
          <a:noFill/>
        </p:spPr>
        <p:txBody>
          <a:bodyPr wrap="square" rtlCol="0">
            <a:spAutoFit/>
          </a:bodyPr>
          <a:lstStyle/>
          <a:p>
            <a:pPr algn="ct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endParaRPr lang="en-US" altLang="zh-CN" sz="2200" dirty="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19" name="PA-130">
            <a:extLst>
              <a:ext uri="{FF2B5EF4-FFF2-40B4-BE49-F238E27FC236}">
                <a16:creationId xmlns="" xmlns:a16="http://schemas.microsoft.com/office/drawing/2014/main" id="{B1B05903-C930-4110-959F-E6A177663C95}"/>
              </a:ext>
            </a:extLst>
          </p:cNvPr>
          <p:cNvSpPr/>
          <p:nvPr>
            <p:custDataLst>
              <p:tags r:id="rId2"/>
            </p:custDataLst>
          </p:nvPr>
        </p:nvSpPr>
        <p:spPr>
          <a:xfrm>
            <a:off x="1629716" y="2487187"/>
            <a:ext cx="8991844" cy="1123712"/>
          </a:xfrm>
          <a:prstGeom prst="roundRect">
            <a:avLst/>
          </a:prstGeom>
          <a:noFill/>
        </p:spPr>
        <p:txBody>
          <a:bodyPr wrap="square" rtlCol="0">
            <a:spAutoFit/>
          </a:bodyPr>
          <a:lstStyle/>
          <a:p>
            <a:pPr algn="ctr">
              <a:defRPr/>
            </a:pPr>
            <a:r>
              <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rPr>
              <a:t>担使命，树立正确政绩观</a:t>
            </a:r>
            <a:endPar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endParaRPr>
          </a:p>
        </p:txBody>
      </p:sp>
      <p:sp>
        <p:nvSpPr>
          <p:cNvPr id="20" name="PA-131">
            <a:extLst>
              <a:ext uri="{FF2B5EF4-FFF2-40B4-BE49-F238E27FC236}">
                <a16:creationId xmlns="" xmlns:a16="http://schemas.microsoft.com/office/drawing/2014/main" id="{5CF00F2D-0FDE-4D7F-BB41-0B70908DBC08}"/>
              </a:ext>
            </a:extLst>
          </p:cNvPr>
          <p:cNvSpPr/>
          <p:nvPr>
            <p:custDataLst>
              <p:tags r:id="rId3"/>
            </p:custDataLst>
          </p:nvPr>
        </p:nvSpPr>
        <p:spPr>
          <a:xfrm>
            <a:off x="4567689" y="1554951"/>
            <a:ext cx="3251860" cy="837676"/>
          </a:xfrm>
          <a:prstGeom prst="roundRect">
            <a:avLst/>
          </a:prstGeom>
          <a:solidFill>
            <a:srgbClr val="C00000"/>
          </a:solidFill>
        </p:spPr>
        <p:txBody>
          <a:bodyPr wrap="square" rtlCol="0">
            <a:spAutoFit/>
          </a:bodyPr>
          <a:lstStyle/>
          <a:p>
            <a:pPr algn="ctr" defTabSz="1218936">
              <a:lnSpc>
                <a:spcPct val="120000"/>
              </a:lnSpc>
              <a:spcAft>
                <a:spcPts val="1000"/>
              </a:spcAft>
            </a:pPr>
            <a:r>
              <a:rPr lang="zh-CN" altLang="en-US" sz="3600" b="1" dirty="0" smtClean="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rPr>
              <a:t>第三部分</a:t>
            </a:r>
            <a:endParaRPr lang="zh-CN" altLang="en-US" sz="3600" b="1" dirty="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grpSp>
        <p:nvGrpSpPr>
          <p:cNvPr id="22" name="组合 21">
            <a:extLst>
              <a:ext uri="{FF2B5EF4-FFF2-40B4-BE49-F238E27FC236}">
                <a16:creationId xmlns:a16="http://schemas.microsoft.com/office/drawing/2014/main" xmlns="" id="{9AD079C4-8D06-4113-8EBF-BC7F5F277080}"/>
              </a:ext>
            </a:extLst>
          </p:cNvPr>
          <p:cNvGrpSpPr/>
          <p:nvPr/>
        </p:nvGrpSpPr>
        <p:grpSpPr>
          <a:xfrm>
            <a:off x="1722447" y="3559566"/>
            <a:ext cx="8899113" cy="366582"/>
            <a:chOff x="1458067" y="1491630"/>
            <a:chExt cx="6192688" cy="255096"/>
          </a:xfrm>
        </p:grpSpPr>
        <p:grpSp>
          <p:nvGrpSpPr>
            <p:cNvPr id="23" name="组合 22">
              <a:extLst>
                <a:ext uri="{FF2B5EF4-FFF2-40B4-BE49-F238E27FC236}">
                  <a16:creationId xmlns:a16="http://schemas.microsoft.com/office/drawing/2014/main" xmlns="" id="{5CE8B5FA-6B66-4C32-B6C6-B52FB351080D}"/>
                </a:ext>
              </a:extLst>
            </p:cNvPr>
            <p:cNvGrpSpPr/>
            <p:nvPr/>
          </p:nvGrpSpPr>
          <p:grpSpPr>
            <a:xfrm>
              <a:off x="4118171" y="1491630"/>
              <a:ext cx="887762" cy="255096"/>
              <a:chOff x="3965502" y="1879809"/>
              <a:chExt cx="1193100" cy="342834"/>
            </a:xfrm>
            <a:solidFill>
              <a:srgbClr val="E71E17"/>
            </a:solidFill>
          </p:grpSpPr>
          <p:sp>
            <p:nvSpPr>
              <p:cNvPr id="27" name="dark-star-shape_15445">
                <a:extLst>
                  <a:ext uri="{FF2B5EF4-FFF2-40B4-BE49-F238E27FC236}">
                    <a16:creationId xmlns:a16="http://schemas.microsoft.com/office/drawing/2014/main" xmlns="" id="{D756B873-5BAA-4378-B3BE-F4E57DB6E36A}"/>
                  </a:ext>
                </a:extLst>
              </p:cNvPr>
              <p:cNvSpPr>
                <a:spLocks noChangeAspect="1"/>
              </p:cNvSpPr>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8" name="dark-star-shape_15445">
                <a:extLst>
                  <a:ext uri="{FF2B5EF4-FFF2-40B4-BE49-F238E27FC236}">
                    <a16:creationId xmlns:a16="http://schemas.microsoft.com/office/drawing/2014/main" xmlns="" id="{62598FD8-BFD2-44A0-A446-57480FC29FD3}"/>
                  </a:ext>
                </a:extLst>
              </p:cNvPr>
              <p:cNvSpPr>
                <a:spLocks noChangeAspect="1"/>
              </p:cNvSpPr>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9" name="dark-star-shape_15445">
                <a:extLst>
                  <a:ext uri="{FF2B5EF4-FFF2-40B4-BE49-F238E27FC236}">
                    <a16:creationId xmlns:a16="http://schemas.microsoft.com/office/drawing/2014/main" xmlns="" id="{95D3A138-077B-4BF9-A36A-663AF5E761C4}"/>
                  </a:ext>
                </a:extLst>
              </p:cNvPr>
              <p:cNvSpPr>
                <a:spLocks noChangeAspect="1"/>
              </p:cNvSpPr>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0" name="dark-star-shape_15445">
                <a:extLst>
                  <a:ext uri="{FF2B5EF4-FFF2-40B4-BE49-F238E27FC236}">
                    <a16:creationId xmlns:a16="http://schemas.microsoft.com/office/drawing/2014/main" xmlns="" id="{1435251A-D5B4-4184-B079-2A058D9D4119}"/>
                  </a:ext>
                </a:extLst>
              </p:cNvPr>
              <p:cNvSpPr>
                <a:spLocks noChangeAspect="1"/>
              </p:cNvSpPr>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1" name="dark-star-shape_15445">
                <a:extLst>
                  <a:ext uri="{FF2B5EF4-FFF2-40B4-BE49-F238E27FC236}">
                    <a16:creationId xmlns:a16="http://schemas.microsoft.com/office/drawing/2014/main" xmlns="" id="{EFAC6392-4762-43BB-A148-230DE3B57DE3}"/>
                  </a:ext>
                </a:extLst>
              </p:cNvPr>
              <p:cNvSpPr>
                <a:spLocks noChangeAspect="1"/>
              </p:cNvSpPr>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grpSp>
        <p:grpSp>
          <p:nvGrpSpPr>
            <p:cNvPr id="24" name="组合 23">
              <a:extLst>
                <a:ext uri="{FF2B5EF4-FFF2-40B4-BE49-F238E27FC236}">
                  <a16:creationId xmlns:a16="http://schemas.microsoft.com/office/drawing/2014/main" xmlns="" id="{4DFD2B7A-1165-483C-B9AE-FC572DD0493C}"/>
                </a:ext>
              </a:extLst>
            </p:cNvPr>
            <p:cNvGrpSpPr/>
            <p:nvPr/>
          </p:nvGrpSpPr>
          <p:grpSpPr>
            <a:xfrm>
              <a:off x="1458067" y="1619178"/>
              <a:ext cx="6192688" cy="0"/>
              <a:chOff x="1458067" y="2082167"/>
              <a:chExt cx="6192688" cy="0"/>
            </a:xfrm>
          </p:grpSpPr>
          <p:cxnSp>
            <p:nvCxnSpPr>
              <p:cNvPr id="25" name="直接连接符 24">
                <a:extLst>
                  <a:ext uri="{FF2B5EF4-FFF2-40B4-BE49-F238E27FC236}">
                    <a16:creationId xmlns:a16="http://schemas.microsoft.com/office/drawing/2014/main" xmlns="" id="{7F5D4A4C-D04A-4DF9-810A-4935C6D9D6EF}"/>
                  </a:ext>
                </a:extLst>
              </p:cNvPr>
              <p:cNvCxnSpPr>
                <a:cxnSpLocks/>
              </p:cNvCxnSpPr>
              <p:nvPr/>
            </p:nvCxnSpPr>
            <p:spPr>
              <a:xfrm>
                <a:off x="5148064" y="2082167"/>
                <a:ext cx="2502691"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5103BF06-9EF6-43AB-A33A-D3B424133FD9}"/>
                  </a:ext>
                </a:extLst>
              </p:cNvPr>
              <p:cNvCxnSpPr>
                <a:cxnSpLocks/>
              </p:cNvCxnSpPr>
              <p:nvPr/>
            </p:nvCxnSpPr>
            <p:spPr>
              <a:xfrm>
                <a:off x="1458067" y="2082167"/>
                <a:ext cx="2537869"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255746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lgn="ct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担使命，树立正确政绩观</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grpSp>
        <p:nvGrpSpPr>
          <p:cNvPr id="2" name="组合 1"/>
          <p:cNvGrpSpPr/>
          <p:nvPr/>
        </p:nvGrpSpPr>
        <p:grpSpPr>
          <a:xfrm>
            <a:off x="0" y="1596424"/>
            <a:ext cx="11979575" cy="4509105"/>
            <a:chOff x="0" y="1184945"/>
            <a:chExt cx="9029548" cy="3398716"/>
          </a:xfrm>
        </p:grpSpPr>
        <p:sp>
          <p:nvSpPr>
            <p:cNvPr id="10" name="矩形 9">
              <a:extLst>
                <a:ext uri="{FF2B5EF4-FFF2-40B4-BE49-F238E27FC236}">
                  <a16:creationId xmlns:a16="http://schemas.microsoft.com/office/drawing/2014/main" xmlns="" id="{7FE8B2D5-F376-4CDB-AC96-102DD164D21A}"/>
                </a:ext>
              </a:extLst>
            </p:cNvPr>
            <p:cNvSpPr/>
            <p:nvPr/>
          </p:nvSpPr>
          <p:spPr>
            <a:xfrm>
              <a:off x="4707628" y="1184945"/>
              <a:ext cx="2524038" cy="61166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pic>
          <p:nvPicPr>
            <p:cNvPr id="14" name="图片 13">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66" y="1550542"/>
              <a:ext cx="2766850" cy="2766850"/>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5" name="矩形 14">
              <a:extLst>
                <a:ext uri="{FF2B5EF4-FFF2-40B4-BE49-F238E27FC236}">
                  <a16:creationId xmlns:a16="http://schemas.microsoft.com/office/drawing/2014/main" xmlns="" id="{45441D4B-6FE8-48D3-8762-85D9F83555E0}"/>
                </a:ext>
              </a:extLst>
            </p:cNvPr>
            <p:cNvSpPr/>
            <p:nvPr/>
          </p:nvSpPr>
          <p:spPr>
            <a:xfrm>
              <a:off x="3250843" y="1980788"/>
              <a:ext cx="5778705" cy="2602873"/>
            </a:xfrm>
            <a:prstGeom prst="rect">
              <a:avLst/>
            </a:prstGeom>
            <a:noFill/>
          </p:spPr>
          <p:txBody>
            <a:bodyPr wrap="square" rtlCol="0">
              <a:spAutoFit/>
            </a:bodyPr>
            <a:lstStyle/>
            <a:p>
              <a:pPr>
                <a:lnSpc>
                  <a:spcPct val="130000"/>
                </a:lnSpc>
              </a:pPr>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敢于</a:t>
              </a:r>
              <a:r>
                <a:rPr lang="zh-CN" altLang="en-US" sz="2400" dirty="0">
                  <a:latin typeface="字魂58号-创中黑" panose="00000500000000000000" pitchFamily="2" charset="-122"/>
                  <a:ea typeface="字魂58号-创中黑" panose="00000500000000000000" pitchFamily="2" charset="-122"/>
                </a:rPr>
                <a:t>担当，党的干部必须坚持原则、认真负责，面对大是大非敢于亮剑，面对矛盾敢于迎难而上，面对危机敢于挺身而出，面对失误敢于承担责任，面对歪风邪气敢于坚决斗争。清正廉洁，党的干部必须敬畏权力、管好权力、慎用权力，守住自己的政治生命，保持拒腐蚀、永不沾的政治本色。</a:t>
              </a:r>
            </a:p>
            <a:p>
              <a:pPr>
                <a:lnSpc>
                  <a:spcPct val="13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—2013</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6</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28</a:t>
              </a:r>
              <a:r>
                <a:rPr lang="zh-CN" altLang="en-US" sz="2400" dirty="0">
                  <a:solidFill>
                    <a:srgbClr val="C00000"/>
                  </a:solidFill>
                  <a:latin typeface="字魂58号-创中黑" panose="00000500000000000000" pitchFamily="2" charset="-122"/>
                  <a:ea typeface="字魂58号-创中黑" panose="00000500000000000000" pitchFamily="2" charset="-122"/>
                </a:rPr>
                <a:t>日，在全国组织工作会议上的讲话</a:t>
              </a:r>
            </a:p>
          </p:txBody>
        </p:sp>
        <p:sp>
          <p:nvSpPr>
            <p:cNvPr id="16" name="矩形 15">
              <a:extLst>
                <a:ext uri="{FF2B5EF4-FFF2-40B4-BE49-F238E27FC236}">
                  <a16:creationId xmlns:a16="http://schemas.microsoft.com/office/drawing/2014/main" xmlns="" id="{C61BD39E-5DDC-49D9-B91E-CF903626FFCA}"/>
                </a:ext>
              </a:extLst>
            </p:cNvPr>
            <p:cNvSpPr/>
            <p:nvPr/>
          </p:nvSpPr>
          <p:spPr>
            <a:xfrm>
              <a:off x="4874242" y="1247191"/>
              <a:ext cx="2190810" cy="487169"/>
            </a:xfrm>
            <a:prstGeom prst="rect">
              <a:avLst/>
            </a:prstGeom>
          </p:spPr>
          <p:txBody>
            <a:bodyPr wrap="none">
              <a:sp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习近平</a:t>
              </a:r>
              <a:r>
                <a:rPr lang="zh-CN" altLang="en-US" sz="3600" b="1"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17" name="矩形 16">
              <a:extLst>
                <a:ext uri="{FF2B5EF4-FFF2-40B4-BE49-F238E27FC236}">
                  <a16:creationId xmlns:a16="http://schemas.microsoft.com/office/drawing/2014/main" xmlns="" id="{64F0BB7E-78F5-49E5-B3A1-B84F49B8CEA8}"/>
                </a:ext>
              </a:extLst>
            </p:cNvPr>
            <p:cNvSpPr/>
            <p:nvPr/>
          </p:nvSpPr>
          <p:spPr>
            <a:xfrm>
              <a:off x="0" y="1550542"/>
              <a:ext cx="179512" cy="2781508"/>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7915861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lgn="ct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担使命，树立正确政绩观</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grpSp>
        <p:nvGrpSpPr>
          <p:cNvPr id="2" name="组合 1"/>
          <p:cNvGrpSpPr/>
          <p:nvPr/>
        </p:nvGrpSpPr>
        <p:grpSpPr>
          <a:xfrm>
            <a:off x="0" y="1596424"/>
            <a:ext cx="9594310" cy="4175291"/>
            <a:chOff x="0" y="1184945"/>
            <a:chExt cx="7231666" cy="3147105"/>
          </a:xfrm>
        </p:grpSpPr>
        <p:sp>
          <p:nvSpPr>
            <p:cNvPr id="10" name="矩形 9">
              <a:extLst>
                <a:ext uri="{FF2B5EF4-FFF2-40B4-BE49-F238E27FC236}">
                  <a16:creationId xmlns:a16="http://schemas.microsoft.com/office/drawing/2014/main" xmlns="" id="{7FE8B2D5-F376-4CDB-AC96-102DD164D21A}"/>
                </a:ext>
              </a:extLst>
            </p:cNvPr>
            <p:cNvSpPr/>
            <p:nvPr/>
          </p:nvSpPr>
          <p:spPr>
            <a:xfrm>
              <a:off x="4707628" y="1184945"/>
              <a:ext cx="2524038" cy="61166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pic>
          <p:nvPicPr>
            <p:cNvPr id="14" name="图片 13">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66" y="1550542"/>
              <a:ext cx="2766850" cy="2766850"/>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6" name="矩形 15">
              <a:extLst>
                <a:ext uri="{FF2B5EF4-FFF2-40B4-BE49-F238E27FC236}">
                  <a16:creationId xmlns:a16="http://schemas.microsoft.com/office/drawing/2014/main" xmlns="" id="{C61BD39E-5DDC-49D9-B91E-CF903626FFCA}"/>
                </a:ext>
              </a:extLst>
            </p:cNvPr>
            <p:cNvSpPr/>
            <p:nvPr/>
          </p:nvSpPr>
          <p:spPr>
            <a:xfrm>
              <a:off x="4874242" y="1247191"/>
              <a:ext cx="2190810" cy="487169"/>
            </a:xfrm>
            <a:prstGeom prst="rect">
              <a:avLst/>
            </a:prstGeom>
          </p:spPr>
          <p:txBody>
            <a:bodyPr wrap="none">
              <a:sp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习近平</a:t>
              </a:r>
              <a:r>
                <a:rPr lang="zh-CN" altLang="en-US" sz="3600" b="1"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17" name="矩形 16">
              <a:extLst>
                <a:ext uri="{FF2B5EF4-FFF2-40B4-BE49-F238E27FC236}">
                  <a16:creationId xmlns:a16="http://schemas.microsoft.com/office/drawing/2014/main" xmlns="" id="{64F0BB7E-78F5-49E5-B3A1-B84F49B8CEA8}"/>
                </a:ext>
              </a:extLst>
            </p:cNvPr>
            <p:cNvSpPr/>
            <p:nvPr/>
          </p:nvSpPr>
          <p:spPr>
            <a:xfrm>
              <a:off x="0" y="1550542"/>
              <a:ext cx="179512" cy="2781508"/>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grpSp>
      <p:sp>
        <p:nvSpPr>
          <p:cNvPr id="11" name="矩形 10">
            <a:extLst>
              <a:ext uri="{FF2B5EF4-FFF2-40B4-BE49-F238E27FC236}">
                <a16:creationId xmlns:a16="http://schemas.microsoft.com/office/drawing/2014/main" xmlns="" id="{45441D4B-6FE8-48D3-8762-85D9F83555E0}"/>
              </a:ext>
            </a:extLst>
          </p:cNvPr>
          <p:cNvSpPr/>
          <p:nvPr/>
        </p:nvSpPr>
        <p:spPr>
          <a:xfrm>
            <a:off x="4176252" y="2490502"/>
            <a:ext cx="7487451" cy="3970318"/>
          </a:xfrm>
          <a:prstGeom prst="rect">
            <a:avLst/>
          </a:prstGeom>
          <a:noFill/>
        </p:spPr>
        <p:txBody>
          <a:bodyPr wrap="square" rtlCol="0">
            <a:spAutoFit/>
          </a:bodyPr>
          <a:lstStyle/>
          <a:p>
            <a:pPr>
              <a:lnSpc>
                <a:spcPct val="150000"/>
              </a:lnSpc>
            </a:pPr>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干事</a:t>
            </a:r>
            <a:r>
              <a:rPr lang="zh-CN" altLang="en-US" sz="2400" dirty="0">
                <a:latin typeface="字魂58号-创中黑" panose="00000500000000000000" pitchFamily="2" charset="-122"/>
                <a:ea typeface="字魂58号-创中黑" panose="00000500000000000000" pitchFamily="2" charset="-122"/>
              </a:rPr>
              <a:t>创业一定要树立正确政绩观，做到“民之所好好之，民之所恶恶之”。要求真务实、真抓实干，做工作自觉从人民利益出发，决不能为了树立个人形象，搞华而不实、劳民伤财的“形象工程”、“政绩工程”。</a:t>
            </a:r>
          </a:p>
          <a:p>
            <a:pPr>
              <a:lnSpc>
                <a:spcPct val="15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—2015</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1</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12</a:t>
            </a:r>
            <a:r>
              <a:rPr lang="zh-CN" altLang="en-US" sz="2400" dirty="0">
                <a:solidFill>
                  <a:srgbClr val="C00000"/>
                </a:solidFill>
                <a:latin typeface="字魂58号-创中黑" panose="00000500000000000000" pitchFamily="2" charset="-122"/>
                <a:ea typeface="字魂58号-创中黑" panose="00000500000000000000" pitchFamily="2" charset="-122"/>
              </a:rPr>
              <a:t>日，在中央党校县委书记研修班学员座谈会上的讲话</a:t>
            </a:r>
          </a:p>
        </p:txBody>
      </p:sp>
    </p:spTree>
    <p:extLst>
      <p:ext uri="{BB962C8B-B14F-4D97-AF65-F5344CB8AC3E}">
        <p14:creationId xmlns:p14="http://schemas.microsoft.com/office/powerpoint/2010/main" val="131590607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iterate type="lt">
                                    <p:tmPct val="1333"/>
                                  </p:iterate>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90"/>
                                          </p:val>
                                        </p:tav>
                                        <p:tav tm="100000">
                                          <p:val>
                                            <p:fltVal val="0"/>
                                          </p:val>
                                        </p:tav>
                                      </p:tavLst>
                                    </p:anim>
                                    <p:animEffect transition="in" filter="fade">
                                      <p:cBhvr>
                                        <p:cTn id="1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lgn="ct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担使命，树立正确政绩观</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grpSp>
        <p:nvGrpSpPr>
          <p:cNvPr id="2" name="组合 1"/>
          <p:cNvGrpSpPr/>
          <p:nvPr/>
        </p:nvGrpSpPr>
        <p:grpSpPr>
          <a:xfrm>
            <a:off x="0" y="1596424"/>
            <a:ext cx="9594310" cy="4175291"/>
            <a:chOff x="0" y="1184945"/>
            <a:chExt cx="7231666" cy="3147105"/>
          </a:xfrm>
        </p:grpSpPr>
        <p:sp>
          <p:nvSpPr>
            <p:cNvPr id="10" name="矩形 9">
              <a:extLst>
                <a:ext uri="{FF2B5EF4-FFF2-40B4-BE49-F238E27FC236}">
                  <a16:creationId xmlns:a16="http://schemas.microsoft.com/office/drawing/2014/main" xmlns="" id="{7FE8B2D5-F376-4CDB-AC96-102DD164D21A}"/>
                </a:ext>
              </a:extLst>
            </p:cNvPr>
            <p:cNvSpPr/>
            <p:nvPr/>
          </p:nvSpPr>
          <p:spPr>
            <a:xfrm>
              <a:off x="4707628" y="1184945"/>
              <a:ext cx="2524038" cy="61166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pic>
          <p:nvPicPr>
            <p:cNvPr id="14" name="图片 13">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66" y="1550542"/>
              <a:ext cx="2766850" cy="2766850"/>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6" name="矩形 15">
              <a:extLst>
                <a:ext uri="{FF2B5EF4-FFF2-40B4-BE49-F238E27FC236}">
                  <a16:creationId xmlns:a16="http://schemas.microsoft.com/office/drawing/2014/main" xmlns="" id="{C61BD39E-5DDC-49D9-B91E-CF903626FFCA}"/>
                </a:ext>
              </a:extLst>
            </p:cNvPr>
            <p:cNvSpPr/>
            <p:nvPr/>
          </p:nvSpPr>
          <p:spPr>
            <a:xfrm>
              <a:off x="4874242" y="1247191"/>
              <a:ext cx="2190810" cy="487169"/>
            </a:xfrm>
            <a:prstGeom prst="rect">
              <a:avLst/>
            </a:prstGeom>
          </p:spPr>
          <p:txBody>
            <a:bodyPr wrap="none">
              <a:sp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习近平</a:t>
              </a:r>
              <a:r>
                <a:rPr lang="zh-CN" altLang="en-US" sz="3600" b="1"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17" name="矩形 16">
              <a:extLst>
                <a:ext uri="{FF2B5EF4-FFF2-40B4-BE49-F238E27FC236}">
                  <a16:creationId xmlns:a16="http://schemas.microsoft.com/office/drawing/2014/main" xmlns="" id="{64F0BB7E-78F5-49E5-B3A1-B84F49B8CEA8}"/>
                </a:ext>
              </a:extLst>
            </p:cNvPr>
            <p:cNvSpPr/>
            <p:nvPr/>
          </p:nvSpPr>
          <p:spPr>
            <a:xfrm>
              <a:off x="0" y="1550542"/>
              <a:ext cx="179512" cy="2781508"/>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grpSp>
      <p:sp>
        <p:nvSpPr>
          <p:cNvPr id="12" name="矩形 11">
            <a:extLst>
              <a:ext uri="{FF2B5EF4-FFF2-40B4-BE49-F238E27FC236}">
                <a16:creationId xmlns:a16="http://schemas.microsoft.com/office/drawing/2014/main" xmlns="" id="{45441D4B-6FE8-48D3-8762-85D9F83555E0}"/>
              </a:ext>
            </a:extLst>
          </p:cNvPr>
          <p:cNvSpPr/>
          <p:nvPr/>
        </p:nvSpPr>
        <p:spPr>
          <a:xfrm>
            <a:off x="4229592" y="2490502"/>
            <a:ext cx="7380771" cy="3933384"/>
          </a:xfrm>
          <a:prstGeom prst="rect">
            <a:avLst/>
          </a:prstGeom>
          <a:noFill/>
        </p:spPr>
        <p:txBody>
          <a:bodyPr wrap="square" rtlCol="0">
            <a:spAutoFit/>
          </a:bodyPr>
          <a:lstStyle/>
          <a:p>
            <a:pPr algn="just">
              <a:lnSpc>
                <a:spcPct val="130000"/>
              </a:lnSpc>
            </a:pPr>
            <a:r>
              <a:rPr lang="zh-CN" altLang="en-US" sz="2400" dirty="0" smtClean="0">
                <a:latin typeface="字魂58号-创中黑" panose="00000500000000000000" pitchFamily="2" charset="-122"/>
                <a:ea typeface="字魂58号-创中黑" panose="00000500000000000000" pitchFamily="2" charset="-122"/>
              </a:rPr>
              <a:t>       要</a:t>
            </a:r>
            <a:r>
              <a:rPr lang="zh-CN" altLang="en-US" sz="2400" dirty="0">
                <a:latin typeface="字魂58号-创中黑" panose="00000500000000000000" pitchFamily="2" charset="-122"/>
                <a:ea typeface="字魂58号-创中黑" panose="00000500000000000000" pitchFamily="2" charset="-122"/>
              </a:rPr>
              <a:t>把干部从一些无谓的事务中解脱出来。现在，“痕迹管理”比较普遍，但重“痕”不重“绩”、留“迹”不留“心”；检查考核名目繁多、频率过高、多头重复；“文山会海”有所反弹。这些问题既占用干部大量时间、耗费大量精力，又助长了形式主义、官僚主义。这种状况必须改变。</a:t>
            </a:r>
          </a:p>
          <a:p>
            <a:pPr algn="just">
              <a:lnSpc>
                <a:spcPct val="13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—2018</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11</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26</a:t>
            </a:r>
            <a:r>
              <a:rPr lang="zh-CN" altLang="en-US" sz="2400" dirty="0">
                <a:solidFill>
                  <a:srgbClr val="C00000"/>
                </a:solidFill>
                <a:latin typeface="字魂58号-创中黑" panose="00000500000000000000" pitchFamily="2" charset="-122"/>
                <a:ea typeface="字魂58号-创中黑" panose="00000500000000000000" pitchFamily="2" charset="-122"/>
              </a:rPr>
              <a:t>日，在十九届中央政治局第十次集体学习时的讲话</a:t>
            </a:r>
          </a:p>
        </p:txBody>
      </p:sp>
    </p:spTree>
    <p:extLst>
      <p:ext uri="{BB962C8B-B14F-4D97-AF65-F5344CB8AC3E}">
        <p14:creationId xmlns:p14="http://schemas.microsoft.com/office/powerpoint/2010/main" val="405249075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PA-129">
            <a:extLst>
              <a:ext uri="{FF2B5EF4-FFF2-40B4-BE49-F238E27FC236}">
                <a16:creationId xmlns="" xmlns:a16="http://schemas.microsoft.com/office/drawing/2014/main" id="{49720D7C-5B6D-4C12-B642-E33AC9712007}"/>
              </a:ext>
            </a:extLst>
          </p:cNvPr>
          <p:cNvSpPr/>
          <p:nvPr>
            <p:custDataLst>
              <p:tags r:id="rId1"/>
            </p:custDataLst>
          </p:nvPr>
        </p:nvSpPr>
        <p:spPr>
          <a:xfrm>
            <a:off x="2316236" y="4200451"/>
            <a:ext cx="7754767" cy="430887"/>
          </a:xfrm>
          <a:prstGeom prst="rect">
            <a:avLst/>
          </a:prstGeom>
          <a:noFill/>
        </p:spPr>
        <p:txBody>
          <a:bodyPr wrap="square" rtlCol="0">
            <a:spAutoFit/>
          </a:bodyPr>
          <a:lstStyle/>
          <a:p>
            <a:pPr algn="ct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endParaRPr lang="en-US" altLang="zh-CN" sz="2200" dirty="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19" name="PA-130">
            <a:extLst>
              <a:ext uri="{FF2B5EF4-FFF2-40B4-BE49-F238E27FC236}">
                <a16:creationId xmlns="" xmlns:a16="http://schemas.microsoft.com/office/drawing/2014/main" id="{B1B05903-C930-4110-959F-E6A177663C95}"/>
              </a:ext>
            </a:extLst>
          </p:cNvPr>
          <p:cNvSpPr/>
          <p:nvPr>
            <p:custDataLst>
              <p:tags r:id="rId2"/>
            </p:custDataLst>
          </p:nvPr>
        </p:nvSpPr>
        <p:spPr>
          <a:xfrm>
            <a:off x="1722447" y="2505886"/>
            <a:ext cx="8991844" cy="1123712"/>
          </a:xfrm>
          <a:prstGeom prst="roundRect">
            <a:avLst/>
          </a:prstGeom>
          <a:noFill/>
        </p:spPr>
        <p:txBody>
          <a:bodyPr wrap="square" rtlCol="0">
            <a:spAutoFit/>
          </a:bodyPr>
          <a:lstStyle/>
          <a:p>
            <a:pPr algn="ctr">
              <a:defRPr/>
            </a:pPr>
            <a:r>
              <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rPr>
              <a:t>找差距，强调问题导向</a:t>
            </a:r>
            <a:endPar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endParaRPr>
          </a:p>
        </p:txBody>
      </p:sp>
      <p:sp>
        <p:nvSpPr>
          <p:cNvPr id="20" name="PA-131">
            <a:extLst>
              <a:ext uri="{FF2B5EF4-FFF2-40B4-BE49-F238E27FC236}">
                <a16:creationId xmlns="" xmlns:a16="http://schemas.microsoft.com/office/drawing/2014/main" id="{5CF00F2D-0FDE-4D7F-BB41-0B70908DBC08}"/>
              </a:ext>
            </a:extLst>
          </p:cNvPr>
          <p:cNvSpPr/>
          <p:nvPr>
            <p:custDataLst>
              <p:tags r:id="rId3"/>
            </p:custDataLst>
          </p:nvPr>
        </p:nvSpPr>
        <p:spPr>
          <a:xfrm>
            <a:off x="4567689" y="1554951"/>
            <a:ext cx="3251860" cy="837676"/>
          </a:xfrm>
          <a:prstGeom prst="roundRect">
            <a:avLst/>
          </a:prstGeom>
          <a:solidFill>
            <a:srgbClr val="C00000"/>
          </a:solidFill>
        </p:spPr>
        <p:txBody>
          <a:bodyPr wrap="square" rtlCol="0">
            <a:spAutoFit/>
          </a:bodyPr>
          <a:lstStyle/>
          <a:p>
            <a:pPr algn="ctr" defTabSz="1218936">
              <a:lnSpc>
                <a:spcPct val="120000"/>
              </a:lnSpc>
              <a:spcAft>
                <a:spcPts val="1000"/>
              </a:spcAft>
            </a:pPr>
            <a:r>
              <a:rPr lang="zh-CN" altLang="en-US" sz="3600" b="1" dirty="0" smtClean="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rPr>
              <a:t>第四部分</a:t>
            </a:r>
            <a:endParaRPr lang="zh-CN" altLang="en-US" sz="3600" b="1" dirty="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grpSp>
        <p:nvGrpSpPr>
          <p:cNvPr id="22" name="组合 21">
            <a:extLst>
              <a:ext uri="{FF2B5EF4-FFF2-40B4-BE49-F238E27FC236}">
                <a16:creationId xmlns:a16="http://schemas.microsoft.com/office/drawing/2014/main" xmlns="" id="{9AD079C4-8D06-4113-8EBF-BC7F5F277080}"/>
              </a:ext>
            </a:extLst>
          </p:cNvPr>
          <p:cNvGrpSpPr/>
          <p:nvPr/>
        </p:nvGrpSpPr>
        <p:grpSpPr>
          <a:xfrm>
            <a:off x="1722447" y="3559566"/>
            <a:ext cx="8899113" cy="366582"/>
            <a:chOff x="1458067" y="1491630"/>
            <a:chExt cx="6192688" cy="255096"/>
          </a:xfrm>
        </p:grpSpPr>
        <p:grpSp>
          <p:nvGrpSpPr>
            <p:cNvPr id="23" name="组合 22">
              <a:extLst>
                <a:ext uri="{FF2B5EF4-FFF2-40B4-BE49-F238E27FC236}">
                  <a16:creationId xmlns:a16="http://schemas.microsoft.com/office/drawing/2014/main" xmlns="" id="{5CE8B5FA-6B66-4C32-B6C6-B52FB351080D}"/>
                </a:ext>
              </a:extLst>
            </p:cNvPr>
            <p:cNvGrpSpPr/>
            <p:nvPr/>
          </p:nvGrpSpPr>
          <p:grpSpPr>
            <a:xfrm>
              <a:off x="4118171" y="1491630"/>
              <a:ext cx="887762" cy="255096"/>
              <a:chOff x="3965502" y="1879809"/>
              <a:chExt cx="1193100" cy="342834"/>
            </a:xfrm>
            <a:solidFill>
              <a:srgbClr val="E71E17"/>
            </a:solidFill>
          </p:grpSpPr>
          <p:sp>
            <p:nvSpPr>
              <p:cNvPr id="27" name="dark-star-shape_15445">
                <a:extLst>
                  <a:ext uri="{FF2B5EF4-FFF2-40B4-BE49-F238E27FC236}">
                    <a16:creationId xmlns:a16="http://schemas.microsoft.com/office/drawing/2014/main" xmlns="" id="{D756B873-5BAA-4378-B3BE-F4E57DB6E36A}"/>
                  </a:ext>
                </a:extLst>
              </p:cNvPr>
              <p:cNvSpPr>
                <a:spLocks noChangeAspect="1"/>
              </p:cNvSpPr>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8" name="dark-star-shape_15445">
                <a:extLst>
                  <a:ext uri="{FF2B5EF4-FFF2-40B4-BE49-F238E27FC236}">
                    <a16:creationId xmlns:a16="http://schemas.microsoft.com/office/drawing/2014/main" xmlns="" id="{62598FD8-BFD2-44A0-A446-57480FC29FD3}"/>
                  </a:ext>
                </a:extLst>
              </p:cNvPr>
              <p:cNvSpPr>
                <a:spLocks noChangeAspect="1"/>
              </p:cNvSpPr>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9" name="dark-star-shape_15445">
                <a:extLst>
                  <a:ext uri="{FF2B5EF4-FFF2-40B4-BE49-F238E27FC236}">
                    <a16:creationId xmlns:a16="http://schemas.microsoft.com/office/drawing/2014/main" xmlns="" id="{95D3A138-077B-4BF9-A36A-663AF5E761C4}"/>
                  </a:ext>
                </a:extLst>
              </p:cNvPr>
              <p:cNvSpPr>
                <a:spLocks noChangeAspect="1"/>
              </p:cNvSpPr>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0" name="dark-star-shape_15445">
                <a:extLst>
                  <a:ext uri="{FF2B5EF4-FFF2-40B4-BE49-F238E27FC236}">
                    <a16:creationId xmlns:a16="http://schemas.microsoft.com/office/drawing/2014/main" xmlns="" id="{1435251A-D5B4-4184-B079-2A058D9D4119}"/>
                  </a:ext>
                </a:extLst>
              </p:cNvPr>
              <p:cNvSpPr>
                <a:spLocks noChangeAspect="1"/>
              </p:cNvSpPr>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1" name="dark-star-shape_15445">
                <a:extLst>
                  <a:ext uri="{FF2B5EF4-FFF2-40B4-BE49-F238E27FC236}">
                    <a16:creationId xmlns:a16="http://schemas.microsoft.com/office/drawing/2014/main" xmlns="" id="{EFAC6392-4762-43BB-A148-230DE3B57DE3}"/>
                  </a:ext>
                </a:extLst>
              </p:cNvPr>
              <p:cNvSpPr>
                <a:spLocks noChangeAspect="1"/>
              </p:cNvSpPr>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grpSp>
        <p:grpSp>
          <p:nvGrpSpPr>
            <p:cNvPr id="24" name="组合 23">
              <a:extLst>
                <a:ext uri="{FF2B5EF4-FFF2-40B4-BE49-F238E27FC236}">
                  <a16:creationId xmlns:a16="http://schemas.microsoft.com/office/drawing/2014/main" xmlns="" id="{4DFD2B7A-1165-483C-B9AE-FC572DD0493C}"/>
                </a:ext>
              </a:extLst>
            </p:cNvPr>
            <p:cNvGrpSpPr/>
            <p:nvPr/>
          </p:nvGrpSpPr>
          <p:grpSpPr>
            <a:xfrm>
              <a:off x="1458067" y="1619178"/>
              <a:ext cx="6192688" cy="0"/>
              <a:chOff x="1458067" y="2082167"/>
              <a:chExt cx="6192688" cy="0"/>
            </a:xfrm>
          </p:grpSpPr>
          <p:cxnSp>
            <p:nvCxnSpPr>
              <p:cNvPr id="25" name="直接连接符 24">
                <a:extLst>
                  <a:ext uri="{FF2B5EF4-FFF2-40B4-BE49-F238E27FC236}">
                    <a16:creationId xmlns:a16="http://schemas.microsoft.com/office/drawing/2014/main" xmlns="" id="{7F5D4A4C-D04A-4DF9-810A-4935C6D9D6EF}"/>
                  </a:ext>
                </a:extLst>
              </p:cNvPr>
              <p:cNvCxnSpPr>
                <a:cxnSpLocks/>
              </p:cNvCxnSpPr>
              <p:nvPr/>
            </p:nvCxnSpPr>
            <p:spPr>
              <a:xfrm>
                <a:off x="5148064" y="2082167"/>
                <a:ext cx="2502691"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5103BF06-9EF6-43AB-A33A-D3B424133FD9}"/>
                  </a:ext>
                </a:extLst>
              </p:cNvPr>
              <p:cNvCxnSpPr>
                <a:cxnSpLocks/>
              </p:cNvCxnSpPr>
              <p:nvPr/>
            </p:nvCxnSpPr>
            <p:spPr>
              <a:xfrm>
                <a:off x="1458067" y="2082167"/>
                <a:ext cx="2537869"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7452898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PA-17">
            <a:extLst>
              <a:ext uri="{FF2B5EF4-FFF2-40B4-BE49-F238E27FC236}">
                <a16:creationId xmlns="" xmlns:a16="http://schemas.microsoft.com/office/drawing/2014/main" id="{525A8399-5550-4571-B673-EF585631B7D0}"/>
              </a:ext>
            </a:extLst>
          </p:cNvPr>
          <p:cNvSpPr/>
          <p:nvPr>
            <p:custDataLst>
              <p:tags r:id="rId1"/>
            </p:custDataLst>
          </p:nvPr>
        </p:nvSpPr>
        <p:spPr>
          <a:xfrm>
            <a:off x="993422" y="655320"/>
            <a:ext cx="10408356" cy="527304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cxnSp>
        <p:nvCxnSpPr>
          <p:cNvPr id="7" name="PA-19">
            <a:extLst>
              <a:ext uri="{FF2B5EF4-FFF2-40B4-BE49-F238E27FC236}">
                <a16:creationId xmlns="" xmlns:a16="http://schemas.microsoft.com/office/drawing/2014/main" id="{50420D3E-263E-40D8-9A9F-5544593655AE}"/>
              </a:ext>
            </a:extLst>
          </p:cNvPr>
          <p:cNvCxnSpPr/>
          <p:nvPr>
            <p:custDataLst>
              <p:tags r:id="rId2"/>
            </p:custDataLst>
          </p:nvPr>
        </p:nvCxnSpPr>
        <p:spPr>
          <a:xfrm flipV="1">
            <a:off x="1745706" y="1606944"/>
            <a:ext cx="8519091" cy="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PA-110">
            <a:extLst>
              <a:ext uri="{FF2B5EF4-FFF2-40B4-BE49-F238E27FC236}">
                <a16:creationId xmlns="" xmlns:a16="http://schemas.microsoft.com/office/drawing/2014/main" id="{892B0341-215B-4253-AFCF-A728DABF54F2}"/>
              </a:ext>
            </a:extLst>
          </p:cNvPr>
          <p:cNvSpPr/>
          <p:nvPr>
            <p:custDataLst>
              <p:tags r:id="rId3"/>
            </p:custDataLst>
          </p:nvPr>
        </p:nvSpPr>
        <p:spPr>
          <a:xfrm>
            <a:off x="1358900" y="1919276"/>
            <a:ext cx="9677400" cy="3785652"/>
          </a:xfrm>
          <a:prstGeom prst="rect">
            <a:avLst/>
          </a:prstGeom>
        </p:spPr>
        <p:txBody>
          <a:bodyPr wrap="square">
            <a:spAutoFit/>
          </a:bodyPr>
          <a:lstStyle/>
          <a:p>
            <a:pPr>
              <a:lnSpc>
                <a:spcPts val="2400"/>
              </a:lnSpc>
              <a:defRPr/>
            </a:pPr>
            <a:r>
              <a:rPr lang="zh-CN" altLang="en-US" sz="2000" dirty="0">
                <a:latin typeface="字魂58号-创中黑" panose="00000500000000000000" pitchFamily="2" charset="-122"/>
                <a:ea typeface="字魂58号-创中黑" panose="00000500000000000000" pitchFamily="2" charset="-122"/>
              </a:rPr>
              <a:t> “不忘初心、牢记使命”主题教育工作会议</a:t>
            </a:r>
            <a:r>
              <a:rPr lang="en-US" altLang="zh-CN" sz="2000" dirty="0">
                <a:latin typeface="字魂58号-创中黑" panose="00000500000000000000" pitchFamily="2" charset="-122"/>
                <a:ea typeface="字魂58号-创中黑" panose="00000500000000000000" pitchFamily="2" charset="-122"/>
              </a:rPr>
              <a:t>31</a:t>
            </a:r>
            <a:r>
              <a:rPr lang="zh-CN" altLang="en-US" sz="2000" dirty="0">
                <a:latin typeface="字魂58号-创中黑" panose="00000500000000000000" pitchFamily="2" charset="-122"/>
                <a:ea typeface="字魂58号-创中黑" panose="00000500000000000000" pitchFamily="2" charset="-122"/>
              </a:rPr>
              <a:t>日在北京召开。中共中央总书记、国家主席、中央军委主席习近平出席会议并发表重要讲话。他强调，为中国人民谋幸福，为中华民族谋复兴，是中国共产党人的初心和使命，是激励一代</a:t>
            </a:r>
            <a:r>
              <a:rPr lang="zh-CN" altLang="en-US" sz="2000" dirty="0" smtClean="0">
                <a:latin typeface="字魂58号-创中黑" panose="00000500000000000000" pitchFamily="2" charset="-122"/>
                <a:ea typeface="字魂58号-创中黑" panose="00000500000000000000" pitchFamily="2" charset="-122"/>
              </a:rPr>
              <a:t>代       </a:t>
            </a:r>
            <a:endParaRPr lang="en-US" altLang="zh-CN" sz="2000" dirty="0" smtClean="0">
              <a:latin typeface="字魂58号-创中黑" panose="00000500000000000000" pitchFamily="2" charset="-122"/>
              <a:ea typeface="字魂58号-创中黑" panose="00000500000000000000" pitchFamily="2" charset="-122"/>
            </a:endParaRPr>
          </a:p>
          <a:p>
            <a:pPr>
              <a:lnSpc>
                <a:spcPts val="2400"/>
              </a:lnSpc>
              <a:defRPr/>
            </a:pPr>
            <a:r>
              <a:rPr lang="en-US" altLang="zh-CN" sz="2000" dirty="0">
                <a:latin typeface="字魂58号-创中黑" panose="00000500000000000000" pitchFamily="2" charset="-122"/>
                <a:ea typeface="字魂58号-创中黑" panose="00000500000000000000" pitchFamily="2" charset="-122"/>
              </a:rPr>
              <a:t> </a:t>
            </a:r>
            <a:r>
              <a:rPr lang="en-US" altLang="zh-CN" sz="2000" dirty="0" smtClean="0">
                <a:latin typeface="字魂58号-创中黑" panose="00000500000000000000" pitchFamily="2" charset="-122"/>
                <a:ea typeface="字魂58号-创中黑" panose="00000500000000000000" pitchFamily="2" charset="-122"/>
              </a:rPr>
              <a:t>       </a:t>
            </a:r>
            <a:r>
              <a:rPr lang="zh-CN" altLang="en-US" sz="2000" dirty="0" smtClean="0">
                <a:latin typeface="字魂58号-创中黑" panose="00000500000000000000" pitchFamily="2" charset="-122"/>
                <a:ea typeface="字魂58号-创中黑" panose="00000500000000000000" pitchFamily="2" charset="-122"/>
              </a:rPr>
              <a:t>中国共产党</a:t>
            </a:r>
            <a:r>
              <a:rPr lang="zh-CN" altLang="en-US" sz="2000" dirty="0">
                <a:latin typeface="字魂58号-创中黑" panose="00000500000000000000" pitchFamily="2" charset="-122"/>
                <a:ea typeface="字魂58号-创中黑" panose="00000500000000000000" pitchFamily="2" charset="-122"/>
              </a:rPr>
              <a:t>人前赴后继、英勇奋斗的根本动力。</a:t>
            </a:r>
          </a:p>
          <a:p>
            <a:pPr>
              <a:lnSpc>
                <a:spcPts val="2400"/>
              </a:lnSpc>
              <a:defRPr/>
            </a:pPr>
            <a:r>
              <a:rPr lang="zh-CN" altLang="en-US" sz="2000" dirty="0" smtClean="0">
                <a:latin typeface="字魂58号-创中黑" panose="00000500000000000000" pitchFamily="2" charset="-122"/>
                <a:ea typeface="字魂58号-创中黑" panose="00000500000000000000" pitchFamily="2" charset="-122"/>
              </a:rPr>
              <a:t>开展</a:t>
            </a:r>
            <a:r>
              <a:rPr lang="zh-CN" altLang="en-US" sz="2000" dirty="0">
                <a:latin typeface="字魂58号-创中黑" panose="00000500000000000000" pitchFamily="2" charset="-122"/>
                <a:ea typeface="字魂58号-创中黑" panose="00000500000000000000" pitchFamily="2" charset="-122"/>
              </a:rPr>
              <a:t>“不忘初心、牢记使命”主题教育，要牢牢把握守初心、担使命，找差距、抓落</a:t>
            </a:r>
            <a:endParaRPr lang="en-US" altLang="zh-CN" sz="2000" dirty="0">
              <a:latin typeface="字魂58号-创中黑" panose="00000500000000000000" pitchFamily="2" charset="-122"/>
              <a:ea typeface="字魂58号-创中黑" panose="00000500000000000000" pitchFamily="2" charset="-122"/>
            </a:endParaRPr>
          </a:p>
          <a:p>
            <a:pPr>
              <a:lnSpc>
                <a:spcPts val="2400"/>
              </a:lnSpc>
              <a:defRPr/>
            </a:pPr>
            <a:r>
              <a:rPr lang="zh-CN" altLang="en-US" sz="2000" dirty="0" smtClean="0">
                <a:latin typeface="字魂58号-创中黑" panose="00000500000000000000" pitchFamily="2" charset="-122"/>
                <a:ea typeface="字魂58号-创中黑" panose="00000500000000000000" pitchFamily="2" charset="-122"/>
              </a:rPr>
              <a:t>          实</a:t>
            </a:r>
            <a:r>
              <a:rPr lang="zh-CN" altLang="en-US" sz="2000" dirty="0">
                <a:latin typeface="字魂58号-创中黑" panose="00000500000000000000" pitchFamily="2" charset="-122"/>
                <a:ea typeface="字魂58号-创中黑" panose="00000500000000000000" pitchFamily="2" charset="-122"/>
              </a:rPr>
              <a:t>的总要求，牢牢把握深入学习贯彻新时代中国特色社会主义思想、锤炼忠诚干净担当的</a:t>
            </a:r>
            <a:endParaRPr lang="en-US" altLang="zh-CN" sz="2000" dirty="0">
              <a:latin typeface="字魂58号-创中黑" panose="00000500000000000000" pitchFamily="2" charset="-122"/>
              <a:ea typeface="字魂58号-创中黑" panose="00000500000000000000" pitchFamily="2" charset="-122"/>
            </a:endParaRPr>
          </a:p>
          <a:p>
            <a:pPr>
              <a:lnSpc>
                <a:spcPts val="2400"/>
              </a:lnSpc>
              <a:defRPr/>
            </a:pPr>
            <a:r>
              <a:rPr lang="zh-CN" altLang="en-US" sz="2000" dirty="0" smtClean="0">
                <a:latin typeface="字魂58号-创中黑" panose="00000500000000000000" pitchFamily="2" charset="-122"/>
                <a:ea typeface="字魂58号-创中黑" panose="00000500000000000000" pitchFamily="2" charset="-122"/>
              </a:rPr>
              <a:t>政治</a:t>
            </a:r>
            <a:r>
              <a:rPr lang="zh-CN" altLang="en-US" sz="2000" dirty="0">
                <a:latin typeface="字魂58号-创中黑" panose="00000500000000000000" pitchFamily="2" charset="-122"/>
                <a:ea typeface="字魂58号-创中黑" panose="00000500000000000000" pitchFamily="2" charset="-122"/>
              </a:rPr>
              <a:t>品格、团结带领全国各族人民为实现伟大梦想共同奋斗的根本任务，努力实现理论学</a:t>
            </a:r>
            <a:endParaRPr lang="en-US" altLang="zh-CN" sz="2000" dirty="0">
              <a:latin typeface="字魂58号-创中黑" panose="00000500000000000000" pitchFamily="2" charset="-122"/>
              <a:ea typeface="字魂58号-创中黑" panose="00000500000000000000" pitchFamily="2" charset="-122"/>
            </a:endParaRPr>
          </a:p>
          <a:p>
            <a:pPr>
              <a:lnSpc>
                <a:spcPts val="2400"/>
              </a:lnSpc>
              <a:defRPr/>
            </a:pPr>
            <a:r>
              <a:rPr lang="zh-CN" altLang="en-US" sz="2000" dirty="0" smtClean="0">
                <a:latin typeface="字魂58号-创中黑" panose="00000500000000000000" pitchFamily="2" charset="-122"/>
                <a:ea typeface="字魂58号-创中黑" panose="00000500000000000000" pitchFamily="2" charset="-122"/>
              </a:rPr>
              <a:t>         习</a:t>
            </a:r>
            <a:r>
              <a:rPr lang="zh-CN" altLang="en-US" sz="2000" dirty="0">
                <a:latin typeface="字魂58号-创中黑" panose="00000500000000000000" pitchFamily="2" charset="-122"/>
                <a:ea typeface="字魂58号-创中黑" panose="00000500000000000000" pitchFamily="2" charset="-122"/>
              </a:rPr>
              <a:t>有收获、思想政治受洗礼、干事创业敢担当、为民服务解难题、清正廉洁作表率的具体</a:t>
            </a:r>
            <a:endParaRPr lang="en-US" altLang="zh-CN" sz="2000" dirty="0">
              <a:latin typeface="字魂58号-创中黑" panose="00000500000000000000" pitchFamily="2" charset="-122"/>
              <a:ea typeface="字魂58号-创中黑" panose="00000500000000000000" pitchFamily="2" charset="-122"/>
            </a:endParaRPr>
          </a:p>
          <a:p>
            <a:pPr>
              <a:lnSpc>
                <a:spcPts val="2400"/>
              </a:lnSpc>
              <a:defRPr/>
            </a:pPr>
            <a:r>
              <a:rPr lang="en-US" altLang="zh-CN" sz="2000" dirty="0">
                <a:latin typeface="字魂58号-创中黑" panose="00000500000000000000" pitchFamily="2" charset="-122"/>
                <a:ea typeface="字魂58号-创中黑" panose="00000500000000000000" pitchFamily="2" charset="-122"/>
              </a:rPr>
              <a:t>              </a:t>
            </a:r>
            <a:r>
              <a:rPr lang="zh-CN" altLang="en-US" sz="2000" dirty="0">
                <a:latin typeface="字魂58号-创中黑" panose="00000500000000000000" pitchFamily="2" charset="-122"/>
                <a:ea typeface="字魂58号-创中黑" panose="00000500000000000000" pitchFamily="2" charset="-122"/>
              </a:rPr>
              <a:t>目标，确保这次主题教育取得扎扎实实的成效。</a:t>
            </a:r>
            <a:endParaRPr lang="zh-CN" altLang="en-US" sz="2000" dirty="0">
              <a:latin typeface="字魂58号-创中黑" panose="00000500000000000000" pitchFamily="2" charset="-122"/>
              <a:ea typeface="字魂58号-创中黑" panose="00000500000000000000" pitchFamily="2" charset="-122"/>
              <a:cs typeface="+mn-ea"/>
              <a:sym typeface="+mn-lt"/>
            </a:endParaRPr>
          </a:p>
        </p:txBody>
      </p:sp>
      <p:sp>
        <p:nvSpPr>
          <p:cNvPr id="9" name="PA-111">
            <a:extLst>
              <a:ext uri="{FF2B5EF4-FFF2-40B4-BE49-F238E27FC236}">
                <a16:creationId xmlns="" xmlns:a16="http://schemas.microsoft.com/office/drawing/2014/main" id="{CE060FC7-CDC7-4768-8F07-8F6DDCBDE588}"/>
              </a:ext>
            </a:extLst>
          </p:cNvPr>
          <p:cNvSpPr/>
          <p:nvPr>
            <p:custDataLst>
              <p:tags r:id="rId4"/>
            </p:custDataLst>
          </p:nvPr>
        </p:nvSpPr>
        <p:spPr>
          <a:xfrm>
            <a:off x="993422" y="1102202"/>
            <a:ext cx="3327770" cy="549193"/>
          </a:xfrm>
          <a:prstGeom prst="rect">
            <a:avLst/>
          </a:prstGeom>
          <a:solidFill>
            <a:srgbClr val="C00000"/>
          </a:solidFill>
        </p:spPr>
        <p:txBody>
          <a:bodyPr wrap="square" lIns="117164" tIns="58581" rIns="117164" bIns="5858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2800" b="1" kern="300" dirty="0">
                <a:solidFill>
                  <a:schemeClr val="bg1"/>
                </a:solidFill>
                <a:latin typeface="字魂59号-创粗黑" panose="00000500000000000000" pitchFamily="2" charset="-122"/>
                <a:ea typeface="字魂59号-创粗黑" panose="00000500000000000000" pitchFamily="2" charset="-122"/>
                <a:cs typeface="明兰_UI_TC" pitchFamily="2" charset="-122"/>
                <a:sym typeface="Microsoft YaHei" panose="020B0503020204020204" pitchFamily="34" charset="-122"/>
              </a:rPr>
              <a:t>前   言</a:t>
            </a:r>
            <a:r>
              <a:rPr lang="en-US" altLang="zh-CN" b="1" dirty="0">
                <a:solidFill>
                  <a:schemeClr val="bg1"/>
                </a:solidFill>
                <a:latin typeface="字魂59号-创粗黑" panose="00000500000000000000" pitchFamily="2" charset="-122"/>
                <a:ea typeface="字魂59号-创粗黑" panose="00000500000000000000" pitchFamily="2" charset="-122"/>
                <a:sym typeface="Microsoft YaHei" panose="020B0503020204020204" pitchFamily="34" charset="-122"/>
              </a:rPr>
              <a:t>/PREFACE</a:t>
            </a:r>
            <a:endParaRPr lang="en-GB" altLang="zh-CN" b="1" dirty="0">
              <a:solidFill>
                <a:schemeClr val="bg1"/>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pic>
        <p:nvPicPr>
          <p:cNvPr id="10" name="PA-112">
            <a:extLst>
              <a:ext uri="{FF2B5EF4-FFF2-40B4-BE49-F238E27FC236}">
                <a16:creationId xmlns="" xmlns:a16="http://schemas.microsoft.com/office/drawing/2014/main" id="{85E5B3CE-1E87-46DE-A63E-553F9975ED57}"/>
              </a:ext>
            </a:extLst>
          </p:cNvPr>
          <p:cNvPicPr>
            <a:picLocks noChangeAspect="1"/>
          </p:cNvPicPr>
          <p:nvPr>
            <p:custDataLst>
              <p:tags r:id="rId5"/>
            </p:custDataLst>
          </p:nvPr>
        </p:nvPicPr>
        <p:blipFill>
          <a:blip r:embed="rId9" cstate="print">
            <a:extLst>
              <a:ext uri="{BEBA8EAE-BF5A-486C-A8C5-ECC9F3942E4B}">
                <a14:imgProps xmlns:a14="http://schemas.microsoft.com/office/drawing/2010/main">
                  <a14:imgLayer r:embed="rId10">
                    <a14:imgEffect>
                      <a14:sharpenSoften amount="25000"/>
                    </a14:imgEffect>
                  </a14:imgLayer>
                </a14:imgProps>
              </a:ext>
              <a:ext uri="{28A0092B-C50C-407E-A947-70E740481C1C}">
                <a14:useLocalDpi xmlns:a14="http://schemas.microsoft.com/office/drawing/2010/main" val="0"/>
              </a:ext>
            </a:extLst>
          </a:blip>
          <a:stretch>
            <a:fillRect/>
          </a:stretch>
        </p:blipFill>
        <p:spPr>
          <a:xfrm>
            <a:off x="7762241" y="655320"/>
            <a:ext cx="3517778" cy="1289799"/>
          </a:xfrm>
          <a:prstGeom prst="rect">
            <a:avLst/>
          </a:prstGeom>
        </p:spPr>
      </p:pic>
    </p:spTree>
    <p:extLst>
      <p:ext uri="{BB962C8B-B14F-4D97-AF65-F5344CB8AC3E}">
        <p14:creationId xmlns:p14="http://schemas.microsoft.com/office/powerpoint/2010/main" val="255754799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找差距，强调问题导向</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grpSp>
        <p:nvGrpSpPr>
          <p:cNvPr id="3" name="组合 2"/>
          <p:cNvGrpSpPr/>
          <p:nvPr/>
        </p:nvGrpSpPr>
        <p:grpSpPr>
          <a:xfrm>
            <a:off x="0" y="1550705"/>
            <a:ext cx="11754886" cy="5365192"/>
            <a:chOff x="0" y="1184945"/>
            <a:chExt cx="8873730" cy="4050168"/>
          </a:xfrm>
        </p:grpSpPr>
        <p:sp>
          <p:nvSpPr>
            <p:cNvPr id="11" name="矩形 10">
              <a:extLst>
                <a:ext uri="{FF2B5EF4-FFF2-40B4-BE49-F238E27FC236}">
                  <a16:creationId xmlns:a16="http://schemas.microsoft.com/office/drawing/2014/main" xmlns="" id="{7FE8B2D5-F376-4CDB-AC96-102DD164D21A}"/>
                </a:ext>
              </a:extLst>
            </p:cNvPr>
            <p:cNvSpPr/>
            <p:nvPr/>
          </p:nvSpPr>
          <p:spPr>
            <a:xfrm>
              <a:off x="4707628" y="1184945"/>
              <a:ext cx="2417407" cy="58582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pic>
          <p:nvPicPr>
            <p:cNvPr id="13" name="图片 12">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82" y="1585055"/>
              <a:ext cx="2550826" cy="2746995"/>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5" name="矩形 14">
              <a:extLst>
                <a:ext uri="{FF2B5EF4-FFF2-40B4-BE49-F238E27FC236}">
                  <a16:creationId xmlns:a16="http://schemas.microsoft.com/office/drawing/2014/main" xmlns="" id="{45441D4B-6FE8-48D3-8762-85D9F83555E0}"/>
                </a:ext>
              </a:extLst>
            </p:cNvPr>
            <p:cNvSpPr/>
            <p:nvPr/>
          </p:nvSpPr>
          <p:spPr>
            <a:xfrm>
              <a:off x="3123004" y="1819721"/>
              <a:ext cx="5750726" cy="3415392"/>
            </a:xfrm>
            <a:prstGeom prst="rect">
              <a:avLst/>
            </a:prstGeom>
            <a:noFill/>
          </p:spPr>
          <p:txBody>
            <a:bodyPr wrap="square" rtlCol="0">
              <a:spAutoFit/>
            </a:bodyPr>
            <a:lstStyle/>
            <a:p>
              <a:pPr>
                <a:lnSpc>
                  <a:spcPct val="200000"/>
                </a:lnSpc>
              </a:pPr>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照镜子</a:t>
              </a:r>
              <a:r>
                <a:rPr lang="zh-CN" altLang="en-US" sz="2400" dirty="0">
                  <a:latin typeface="字魂58号-创中黑" panose="00000500000000000000" pitchFamily="2" charset="-122"/>
                  <a:ea typeface="字魂58号-创中黑" panose="00000500000000000000" pitchFamily="2" charset="-122"/>
                </a:rPr>
                <a:t>，主要是以党章为镜，对照党的纪律、群众期盼、先进典型，对照改进作风要求，在宗旨意识、工作作风、廉洁自律上摆问题、找差距、明方向。</a:t>
              </a:r>
            </a:p>
            <a:p>
              <a:pPr>
                <a:lnSpc>
                  <a:spcPct val="20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—2013</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6</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18</a:t>
              </a:r>
              <a:r>
                <a:rPr lang="zh-CN" altLang="en-US" sz="2400" dirty="0">
                  <a:solidFill>
                    <a:srgbClr val="C00000"/>
                  </a:solidFill>
                  <a:latin typeface="字魂58号-创中黑" panose="00000500000000000000" pitchFamily="2" charset="-122"/>
                  <a:ea typeface="字魂58号-创中黑" panose="00000500000000000000" pitchFamily="2" charset="-122"/>
                </a:rPr>
                <a:t>日，在党的群众路线教育实践活动工作会议上的讲话</a:t>
              </a:r>
            </a:p>
            <a:p>
              <a:pPr>
                <a:lnSpc>
                  <a:spcPct val="200000"/>
                </a:lnSpc>
              </a:pPr>
              <a:endParaRPr lang="zh-CN" altLang="en-US" sz="2400" dirty="0">
                <a:solidFill>
                  <a:srgbClr val="C00000"/>
                </a:solidFill>
                <a:latin typeface="字魂58号-创中黑" panose="00000500000000000000" pitchFamily="2" charset="-122"/>
                <a:ea typeface="字魂58号-创中黑" panose="00000500000000000000" pitchFamily="2" charset="-122"/>
              </a:endParaRPr>
            </a:p>
          </p:txBody>
        </p:sp>
        <p:sp>
          <p:nvSpPr>
            <p:cNvPr id="18" name="矩形 17">
              <a:extLst>
                <a:ext uri="{FF2B5EF4-FFF2-40B4-BE49-F238E27FC236}">
                  <a16:creationId xmlns:a16="http://schemas.microsoft.com/office/drawing/2014/main" xmlns="" id="{C61BD39E-5DDC-49D9-B91E-CF903626FFCA}"/>
                </a:ext>
              </a:extLst>
            </p:cNvPr>
            <p:cNvSpPr/>
            <p:nvPr/>
          </p:nvSpPr>
          <p:spPr>
            <a:xfrm>
              <a:off x="4883137" y="1233899"/>
              <a:ext cx="2230462" cy="487913"/>
            </a:xfrm>
            <a:prstGeom prst="rect">
              <a:avLst/>
            </a:prstGeom>
          </p:spPr>
          <p:txBody>
            <a:bodyPr wrap="none">
              <a:spAutoFit/>
            </a:bodyPr>
            <a:lstStyle/>
            <a:p>
              <a:pPr algn="ctr"/>
              <a:r>
                <a:rPr lang="zh-CN" altLang="en-US" sz="3600" dirty="0">
                  <a:solidFill>
                    <a:schemeClr val="bg1"/>
                  </a:solidFill>
                  <a:latin typeface="字魂59号-创粗黑" panose="00000500000000000000" pitchFamily="2" charset="-122"/>
                  <a:ea typeface="字魂59号-创粗黑" panose="00000500000000000000" pitchFamily="2" charset="-122"/>
                </a:rPr>
                <a:t>习近平</a:t>
              </a:r>
              <a:r>
                <a:rPr lang="zh-CN" altLang="en-US" sz="3600"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dirty="0">
                <a:solidFill>
                  <a:schemeClr val="bg1"/>
                </a:solidFill>
                <a:latin typeface="字魂59号-创粗黑" panose="00000500000000000000" pitchFamily="2" charset="-122"/>
                <a:ea typeface="字魂59号-创粗黑" panose="00000500000000000000" pitchFamily="2" charset="-122"/>
              </a:endParaRPr>
            </a:p>
          </p:txBody>
        </p:sp>
        <p:sp>
          <p:nvSpPr>
            <p:cNvPr id="19" name="矩形 18">
              <a:extLst>
                <a:ext uri="{FF2B5EF4-FFF2-40B4-BE49-F238E27FC236}">
                  <a16:creationId xmlns:a16="http://schemas.microsoft.com/office/drawing/2014/main" xmlns="" id="{64F0BB7E-78F5-49E5-B3A1-B84F49B8CEA8}"/>
                </a:ext>
              </a:extLst>
            </p:cNvPr>
            <p:cNvSpPr/>
            <p:nvPr/>
          </p:nvSpPr>
          <p:spPr>
            <a:xfrm>
              <a:off x="0" y="1550542"/>
              <a:ext cx="179512" cy="2781508"/>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72857105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找差距，强调问题导向</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grpSp>
        <p:nvGrpSpPr>
          <p:cNvPr id="3" name="组合 2"/>
          <p:cNvGrpSpPr/>
          <p:nvPr/>
        </p:nvGrpSpPr>
        <p:grpSpPr>
          <a:xfrm>
            <a:off x="0" y="1550705"/>
            <a:ext cx="9438418" cy="4168919"/>
            <a:chOff x="0" y="1184945"/>
            <a:chExt cx="7125035" cy="3147105"/>
          </a:xfrm>
        </p:grpSpPr>
        <p:sp>
          <p:nvSpPr>
            <p:cNvPr id="11" name="矩形 10">
              <a:extLst>
                <a:ext uri="{FF2B5EF4-FFF2-40B4-BE49-F238E27FC236}">
                  <a16:creationId xmlns:a16="http://schemas.microsoft.com/office/drawing/2014/main" xmlns="" id="{7FE8B2D5-F376-4CDB-AC96-102DD164D21A}"/>
                </a:ext>
              </a:extLst>
            </p:cNvPr>
            <p:cNvSpPr/>
            <p:nvPr/>
          </p:nvSpPr>
          <p:spPr>
            <a:xfrm>
              <a:off x="4707628" y="1184945"/>
              <a:ext cx="2417407" cy="58582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pic>
          <p:nvPicPr>
            <p:cNvPr id="13" name="图片 12">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82" y="1585055"/>
              <a:ext cx="2550826" cy="2746995"/>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8" name="矩形 17">
              <a:extLst>
                <a:ext uri="{FF2B5EF4-FFF2-40B4-BE49-F238E27FC236}">
                  <a16:creationId xmlns:a16="http://schemas.microsoft.com/office/drawing/2014/main" xmlns="" id="{C61BD39E-5DDC-49D9-B91E-CF903626FFCA}"/>
                </a:ext>
              </a:extLst>
            </p:cNvPr>
            <p:cNvSpPr/>
            <p:nvPr/>
          </p:nvSpPr>
          <p:spPr>
            <a:xfrm>
              <a:off x="4883137" y="1233899"/>
              <a:ext cx="2230462" cy="487913"/>
            </a:xfrm>
            <a:prstGeom prst="rect">
              <a:avLst/>
            </a:prstGeom>
          </p:spPr>
          <p:txBody>
            <a:bodyPr wrap="none">
              <a:spAutoFit/>
            </a:bodyPr>
            <a:lstStyle/>
            <a:p>
              <a:pPr algn="ctr"/>
              <a:r>
                <a:rPr lang="zh-CN" altLang="en-US" sz="3600" dirty="0">
                  <a:solidFill>
                    <a:schemeClr val="bg1"/>
                  </a:solidFill>
                  <a:latin typeface="字魂59号-创粗黑" panose="00000500000000000000" pitchFamily="2" charset="-122"/>
                  <a:ea typeface="字魂59号-创粗黑" panose="00000500000000000000" pitchFamily="2" charset="-122"/>
                </a:rPr>
                <a:t>习近平</a:t>
              </a:r>
              <a:r>
                <a:rPr lang="zh-CN" altLang="en-US" sz="3600"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dirty="0">
                <a:solidFill>
                  <a:schemeClr val="bg1"/>
                </a:solidFill>
                <a:latin typeface="字魂59号-创粗黑" panose="00000500000000000000" pitchFamily="2" charset="-122"/>
                <a:ea typeface="字魂59号-创粗黑" panose="00000500000000000000" pitchFamily="2" charset="-122"/>
              </a:endParaRPr>
            </a:p>
          </p:txBody>
        </p:sp>
        <p:sp>
          <p:nvSpPr>
            <p:cNvPr id="19" name="矩形 18">
              <a:extLst>
                <a:ext uri="{FF2B5EF4-FFF2-40B4-BE49-F238E27FC236}">
                  <a16:creationId xmlns:a16="http://schemas.microsoft.com/office/drawing/2014/main" xmlns="" id="{64F0BB7E-78F5-49E5-B3A1-B84F49B8CEA8}"/>
                </a:ext>
              </a:extLst>
            </p:cNvPr>
            <p:cNvSpPr/>
            <p:nvPr/>
          </p:nvSpPr>
          <p:spPr>
            <a:xfrm>
              <a:off x="0" y="1550542"/>
              <a:ext cx="179512" cy="2781508"/>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grpSp>
      <p:sp>
        <p:nvSpPr>
          <p:cNvPr id="10" name="矩形 9">
            <a:extLst>
              <a:ext uri="{FF2B5EF4-FFF2-40B4-BE49-F238E27FC236}">
                <a16:creationId xmlns:a16="http://schemas.microsoft.com/office/drawing/2014/main" xmlns="" id="{45441D4B-6FE8-48D3-8762-85D9F83555E0}"/>
              </a:ext>
            </a:extLst>
          </p:cNvPr>
          <p:cNvSpPr/>
          <p:nvPr/>
        </p:nvSpPr>
        <p:spPr>
          <a:xfrm>
            <a:off x="4133634" y="2559675"/>
            <a:ext cx="7624611" cy="3416320"/>
          </a:xfrm>
          <a:prstGeom prst="rect">
            <a:avLst/>
          </a:prstGeom>
          <a:noFill/>
        </p:spPr>
        <p:txBody>
          <a:bodyPr wrap="square" rtlCol="0">
            <a:spAutoFit/>
          </a:bodyPr>
          <a:lstStyle/>
          <a:p>
            <a:pPr>
              <a:lnSpc>
                <a:spcPct val="150000"/>
              </a:lnSpc>
            </a:pPr>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要</a:t>
            </a:r>
            <a:r>
              <a:rPr lang="zh-CN" altLang="en-US" sz="2400" dirty="0">
                <a:latin typeface="字魂58号-创中黑" panose="00000500000000000000" pitchFamily="2" charset="-122"/>
                <a:ea typeface="字魂58号-创中黑" panose="00000500000000000000" pitchFamily="2" charset="-122"/>
              </a:rPr>
              <a:t>努力学习各方面知识，努力在实践中增加才干，加快知识更新，优化知识结构，拓宽眼界和视野，着力避免陷入少知而迷、不知而盲、无知而乱的困境，着力克服本领不足、本领恐慌、本领落后的问题。</a:t>
            </a:r>
          </a:p>
          <a:p>
            <a:pPr>
              <a:lnSpc>
                <a:spcPct val="15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—2015</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1</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18</a:t>
            </a:r>
            <a:r>
              <a:rPr lang="zh-CN" altLang="en-US" sz="2400" dirty="0">
                <a:solidFill>
                  <a:srgbClr val="C00000"/>
                </a:solidFill>
                <a:latin typeface="字魂58号-创中黑" panose="00000500000000000000" pitchFamily="2" charset="-122"/>
                <a:ea typeface="字魂58号-创中黑" panose="00000500000000000000" pitchFamily="2" charset="-122"/>
              </a:rPr>
              <a:t>日，为第四批全国干部学习培训教材作序</a:t>
            </a:r>
          </a:p>
        </p:txBody>
      </p:sp>
    </p:spTree>
    <p:extLst>
      <p:ext uri="{BB962C8B-B14F-4D97-AF65-F5344CB8AC3E}">
        <p14:creationId xmlns:p14="http://schemas.microsoft.com/office/powerpoint/2010/main" val="705022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500"/>
                                  </p:stCondLst>
                                  <p:iterate type="lt">
                                    <p:tmPct val="1333"/>
                                  </p:iterate>
                                  <p:childTnLst>
                                    <p:set>
                                      <p:cBhvr>
                                        <p:cTn id="10" dur="1" fill="hold">
                                          <p:stCondLst>
                                            <p:cond delay="0"/>
                                          </p:stCondLst>
                                        </p:cTn>
                                        <p:tgtEl>
                                          <p:spTgt spid="10"/>
                                        </p:tgtEl>
                                        <p:attrNameLst>
                                          <p:attrName>style.visibility</p:attrName>
                                        </p:attrNameLst>
                                      </p:cBhvr>
                                      <p:to>
                                        <p:strVal val="visible"/>
                                      </p:to>
                                    </p:set>
                                    <p:anim calcmode="lin" valueType="num">
                                      <p:cBhvr>
                                        <p:cTn id="11" dur="750" fill="hold"/>
                                        <p:tgtEl>
                                          <p:spTgt spid="10"/>
                                        </p:tgtEl>
                                        <p:attrNameLst>
                                          <p:attrName>ppt_w</p:attrName>
                                        </p:attrNameLst>
                                      </p:cBhvr>
                                      <p:tavLst>
                                        <p:tav tm="0">
                                          <p:val>
                                            <p:fltVal val="0"/>
                                          </p:val>
                                        </p:tav>
                                        <p:tav tm="100000">
                                          <p:val>
                                            <p:strVal val="#ppt_w"/>
                                          </p:val>
                                        </p:tav>
                                      </p:tavLst>
                                    </p:anim>
                                    <p:anim calcmode="lin" valueType="num">
                                      <p:cBhvr>
                                        <p:cTn id="12" dur="750" fill="hold"/>
                                        <p:tgtEl>
                                          <p:spTgt spid="10"/>
                                        </p:tgtEl>
                                        <p:attrNameLst>
                                          <p:attrName>ppt_h</p:attrName>
                                        </p:attrNameLst>
                                      </p:cBhvr>
                                      <p:tavLst>
                                        <p:tav tm="0">
                                          <p:val>
                                            <p:fltVal val="0"/>
                                          </p:val>
                                        </p:tav>
                                        <p:tav tm="100000">
                                          <p:val>
                                            <p:strVal val="#ppt_h"/>
                                          </p:val>
                                        </p:tav>
                                      </p:tavLst>
                                    </p:anim>
                                    <p:anim calcmode="lin" valueType="num">
                                      <p:cBhvr>
                                        <p:cTn id="13" dur="750" fill="hold"/>
                                        <p:tgtEl>
                                          <p:spTgt spid="10"/>
                                        </p:tgtEl>
                                        <p:attrNameLst>
                                          <p:attrName>style.rotation</p:attrName>
                                        </p:attrNameLst>
                                      </p:cBhvr>
                                      <p:tavLst>
                                        <p:tav tm="0">
                                          <p:val>
                                            <p:fltVal val="90"/>
                                          </p:val>
                                        </p:tav>
                                        <p:tav tm="100000">
                                          <p:val>
                                            <p:fltVal val="0"/>
                                          </p:val>
                                        </p:tav>
                                      </p:tavLst>
                                    </p:anim>
                                    <p:animEffect transition="in" filter="fade">
                                      <p:cBhvr>
                                        <p:cTn id="14"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找差距，强调问题导向</a:t>
            </a:r>
            <a:endPar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grpSp>
        <p:nvGrpSpPr>
          <p:cNvPr id="3" name="组合 2"/>
          <p:cNvGrpSpPr/>
          <p:nvPr/>
        </p:nvGrpSpPr>
        <p:grpSpPr>
          <a:xfrm>
            <a:off x="0" y="1550705"/>
            <a:ext cx="11754886" cy="4201925"/>
            <a:chOff x="0" y="1184945"/>
            <a:chExt cx="8873730" cy="3172021"/>
          </a:xfrm>
        </p:grpSpPr>
        <p:sp>
          <p:nvSpPr>
            <p:cNvPr id="11" name="矩形 10">
              <a:extLst>
                <a:ext uri="{FF2B5EF4-FFF2-40B4-BE49-F238E27FC236}">
                  <a16:creationId xmlns:a16="http://schemas.microsoft.com/office/drawing/2014/main" xmlns="" id="{7FE8B2D5-F376-4CDB-AC96-102DD164D21A}"/>
                </a:ext>
              </a:extLst>
            </p:cNvPr>
            <p:cNvSpPr/>
            <p:nvPr/>
          </p:nvSpPr>
          <p:spPr>
            <a:xfrm>
              <a:off x="4707628" y="1184945"/>
              <a:ext cx="2417407" cy="585821"/>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pic>
          <p:nvPicPr>
            <p:cNvPr id="13" name="图片 12">
              <a:extLst>
                <a:ext uri="{FF2B5EF4-FFF2-40B4-BE49-F238E27FC236}">
                  <a16:creationId xmlns:a16="http://schemas.microsoft.com/office/drawing/2014/main" xmlns="" id="{449D7D50-C620-4204-B9F9-AC40628B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82" y="1585055"/>
              <a:ext cx="2550826" cy="2746995"/>
            </a:xfrm>
            <a:custGeom>
              <a:avLst/>
              <a:gdLst>
                <a:gd name="connsiteX0" fmla="*/ 0 w 4025900"/>
                <a:gd name="connsiteY0" fmla="*/ 0 h 3048000"/>
                <a:gd name="connsiteX1" fmla="*/ 4025900 w 4025900"/>
                <a:gd name="connsiteY1" fmla="*/ 0 h 3048000"/>
                <a:gd name="connsiteX2" fmla="*/ 4025900 w 4025900"/>
                <a:gd name="connsiteY2" fmla="*/ 3048000 h 3048000"/>
                <a:gd name="connsiteX3" fmla="*/ 0 w 40259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025900" h="3048000">
                  <a:moveTo>
                    <a:pt x="0" y="0"/>
                  </a:moveTo>
                  <a:lnTo>
                    <a:pt x="4025900" y="0"/>
                  </a:lnTo>
                  <a:lnTo>
                    <a:pt x="4025900" y="3048000"/>
                  </a:lnTo>
                  <a:lnTo>
                    <a:pt x="0" y="3048000"/>
                  </a:lnTo>
                  <a:close/>
                </a:path>
              </a:pathLst>
            </a:custGeom>
            <a:ln>
              <a:solidFill>
                <a:srgbClr val="FF0000">
                  <a:alpha val="25000"/>
                </a:srgbClr>
              </a:solidFill>
            </a:ln>
            <a:effectLst>
              <a:outerShdw blurRad="50800" dist="38100" dir="2700000" algn="tl" rotWithShape="0">
                <a:prstClr val="black">
                  <a:alpha val="40000"/>
                </a:prstClr>
              </a:outerShdw>
            </a:effectLst>
          </p:spPr>
        </p:pic>
        <p:sp>
          <p:nvSpPr>
            <p:cNvPr id="15" name="矩形 14">
              <a:extLst>
                <a:ext uri="{FF2B5EF4-FFF2-40B4-BE49-F238E27FC236}">
                  <a16:creationId xmlns:a16="http://schemas.microsoft.com/office/drawing/2014/main" xmlns="" id="{45441D4B-6FE8-48D3-8762-85D9F83555E0}"/>
                </a:ext>
              </a:extLst>
            </p:cNvPr>
            <p:cNvSpPr/>
            <p:nvPr/>
          </p:nvSpPr>
          <p:spPr>
            <a:xfrm>
              <a:off x="3123004" y="1819721"/>
              <a:ext cx="5750726" cy="2537245"/>
            </a:xfrm>
            <a:prstGeom prst="rect">
              <a:avLst/>
            </a:prstGeom>
            <a:noFill/>
          </p:spPr>
          <p:txBody>
            <a:bodyPr wrap="square" rtlCol="0">
              <a:spAutoFit/>
            </a:bodyPr>
            <a:lstStyle/>
            <a:p>
              <a:pPr>
                <a:lnSpc>
                  <a:spcPct val="150000"/>
                </a:lnSpc>
              </a:pPr>
              <a:r>
                <a:rPr lang="zh-CN" altLang="en-US" sz="2400" dirty="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a:latin typeface="字魂58号-创中黑" panose="00000500000000000000" pitchFamily="2" charset="-122"/>
                  <a:ea typeface="字魂58号-创中黑" panose="00000500000000000000" pitchFamily="2" charset="-122"/>
                </a:rPr>
                <a:t>要突出问题导向，学要带着问题学，做要针对问题改，把合格的标尺立起来，把做人做事的底线划出来，把党员的先锋形象树起来，用行动体现信仰信念的力量。要整顿不合格基层党组织，坚持和落实行之有效的制度。</a:t>
              </a:r>
            </a:p>
            <a:p>
              <a:pPr>
                <a:lnSpc>
                  <a:spcPct val="150000"/>
                </a:lnSpc>
              </a:pPr>
              <a:r>
                <a:rPr lang="en-US" altLang="zh-CN" sz="2400" dirty="0">
                  <a:solidFill>
                    <a:srgbClr val="C00000"/>
                  </a:solidFill>
                  <a:latin typeface="字魂58号-创中黑" panose="00000500000000000000" pitchFamily="2" charset="-122"/>
                  <a:ea typeface="字魂58号-创中黑" panose="00000500000000000000" pitchFamily="2" charset="-122"/>
                </a:rPr>
                <a:t>       — —2016</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4</a:t>
              </a:r>
              <a:r>
                <a:rPr lang="zh-CN" altLang="en-US" sz="2400" dirty="0">
                  <a:solidFill>
                    <a:srgbClr val="C00000"/>
                  </a:solidFill>
                  <a:latin typeface="字魂58号-创中黑" panose="00000500000000000000" pitchFamily="2" charset="-122"/>
                  <a:ea typeface="字魂58号-创中黑" panose="00000500000000000000" pitchFamily="2" charset="-122"/>
                </a:rPr>
                <a:t>月，对开展“两学一做”学习教育作出的指示</a:t>
              </a:r>
              <a:endParaRPr lang="zh-CN" altLang="en-US" sz="2400" dirty="0">
                <a:solidFill>
                  <a:srgbClr val="C00000"/>
                </a:solidFill>
                <a:latin typeface="字魂58号-创中黑" panose="00000500000000000000" pitchFamily="2" charset="-122"/>
                <a:ea typeface="字魂58号-创中黑" panose="00000500000000000000" pitchFamily="2" charset="-122"/>
              </a:endParaRPr>
            </a:p>
          </p:txBody>
        </p:sp>
        <p:sp>
          <p:nvSpPr>
            <p:cNvPr id="18" name="矩形 17">
              <a:extLst>
                <a:ext uri="{FF2B5EF4-FFF2-40B4-BE49-F238E27FC236}">
                  <a16:creationId xmlns:a16="http://schemas.microsoft.com/office/drawing/2014/main" xmlns="" id="{C61BD39E-5DDC-49D9-B91E-CF903626FFCA}"/>
                </a:ext>
              </a:extLst>
            </p:cNvPr>
            <p:cNvSpPr/>
            <p:nvPr/>
          </p:nvSpPr>
          <p:spPr>
            <a:xfrm>
              <a:off x="4883137" y="1233899"/>
              <a:ext cx="2230462" cy="487913"/>
            </a:xfrm>
            <a:prstGeom prst="rect">
              <a:avLst/>
            </a:prstGeom>
          </p:spPr>
          <p:txBody>
            <a:bodyPr wrap="none">
              <a:spAutoFit/>
            </a:bodyPr>
            <a:lstStyle/>
            <a:p>
              <a:pPr algn="ctr"/>
              <a:r>
                <a:rPr lang="zh-CN" altLang="en-US" sz="3600" dirty="0">
                  <a:solidFill>
                    <a:schemeClr val="bg1"/>
                  </a:solidFill>
                  <a:latin typeface="字魂59号-创粗黑" panose="00000500000000000000" pitchFamily="2" charset="-122"/>
                  <a:ea typeface="字魂59号-创粗黑" panose="00000500000000000000" pitchFamily="2" charset="-122"/>
                </a:rPr>
                <a:t>习近平</a:t>
              </a:r>
              <a:r>
                <a:rPr lang="zh-CN" altLang="en-US" sz="3600" dirty="0" smtClean="0">
                  <a:solidFill>
                    <a:schemeClr val="bg1"/>
                  </a:solidFill>
                  <a:latin typeface="字魂59号-创粗黑" panose="00000500000000000000" pitchFamily="2" charset="-122"/>
                  <a:ea typeface="字魂59号-创粗黑" panose="00000500000000000000" pitchFamily="2" charset="-122"/>
                </a:rPr>
                <a:t>总书记</a:t>
              </a:r>
              <a:endParaRPr lang="zh-CN" altLang="en-US" sz="3600" dirty="0">
                <a:solidFill>
                  <a:schemeClr val="bg1"/>
                </a:solidFill>
                <a:latin typeface="字魂59号-创粗黑" panose="00000500000000000000" pitchFamily="2" charset="-122"/>
                <a:ea typeface="字魂59号-创粗黑" panose="00000500000000000000" pitchFamily="2" charset="-122"/>
              </a:endParaRPr>
            </a:p>
          </p:txBody>
        </p:sp>
        <p:sp>
          <p:nvSpPr>
            <p:cNvPr id="19" name="矩形 18">
              <a:extLst>
                <a:ext uri="{FF2B5EF4-FFF2-40B4-BE49-F238E27FC236}">
                  <a16:creationId xmlns:a16="http://schemas.microsoft.com/office/drawing/2014/main" xmlns="" id="{64F0BB7E-78F5-49E5-B3A1-B84F49B8CEA8}"/>
                </a:ext>
              </a:extLst>
            </p:cNvPr>
            <p:cNvSpPr/>
            <p:nvPr/>
          </p:nvSpPr>
          <p:spPr>
            <a:xfrm>
              <a:off x="0" y="1550542"/>
              <a:ext cx="179512" cy="2781508"/>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8993668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PA-129">
            <a:extLst>
              <a:ext uri="{FF2B5EF4-FFF2-40B4-BE49-F238E27FC236}">
                <a16:creationId xmlns="" xmlns:a16="http://schemas.microsoft.com/office/drawing/2014/main" id="{49720D7C-5B6D-4C12-B642-E33AC9712007}"/>
              </a:ext>
            </a:extLst>
          </p:cNvPr>
          <p:cNvSpPr/>
          <p:nvPr>
            <p:custDataLst>
              <p:tags r:id="rId1"/>
            </p:custDataLst>
          </p:nvPr>
        </p:nvSpPr>
        <p:spPr>
          <a:xfrm>
            <a:off x="2316236" y="4200451"/>
            <a:ext cx="7754767" cy="430887"/>
          </a:xfrm>
          <a:prstGeom prst="rect">
            <a:avLst/>
          </a:prstGeom>
          <a:noFill/>
        </p:spPr>
        <p:txBody>
          <a:bodyPr wrap="square" rtlCol="0">
            <a:spAutoFit/>
          </a:bodyPr>
          <a:lstStyle/>
          <a:p>
            <a:pPr algn="ct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endParaRPr lang="en-US" altLang="zh-CN" sz="2200" dirty="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19" name="PA-130">
            <a:extLst>
              <a:ext uri="{FF2B5EF4-FFF2-40B4-BE49-F238E27FC236}">
                <a16:creationId xmlns="" xmlns:a16="http://schemas.microsoft.com/office/drawing/2014/main" id="{B1B05903-C930-4110-959F-E6A177663C95}"/>
              </a:ext>
            </a:extLst>
          </p:cNvPr>
          <p:cNvSpPr/>
          <p:nvPr>
            <p:custDataLst>
              <p:tags r:id="rId2"/>
            </p:custDataLst>
          </p:nvPr>
        </p:nvSpPr>
        <p:spPr>
          <a:xfrm>
            <a:off x="997581" y="2505886"/>
            <a:ext cx="10392075" cy="1123712"/>
          </a:xfrm>
          <a:prstGeom prst="roundRect">
            <a:avLst/>
          </a:prstGeom>
          <a:noFill/>
        </p:spPr>
        <p:txBody>
          <a:bodyPr wrap="square" rtlCol="0">
            <a:spAutoFit/>
          </a:bodyPr>
          <a:lstStyle/>
          <a:p>
            <a:pPr algn="ctr">
              <a:defRPr/>
            </a:pPr>
            <a:r>
              <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rPr>
              <a:t>抓落实，推崇“钉钉子”精神</a:t>
            </a:r>
            <a:endParaRPr lang="zh-CN" altLang="en-US" sz="6000" dirty="0">
              <a:solidFill>
                <a:srgbClr val="E71E17"/>
              </a:solidFill>
              <a:latin typeface="字魂59号-创粗黑" panose="00000500000000000000" pitchFamily="2" charset="-122"/>
              <a:ea typeface="字魂59号-创粗黑" panose="00000500000000000000" pitchFamily="2" charset="-122"/>
              <a:cs typeface="+mn-ea"/>
              <a:sym typeface="+mn-lt"/>
            </a:endParaRPr>
          </a:p>
        </p:txBody>
      </p:sp>
      <p:sp>
        <p:nvSpPr>
          <p:cNvPr id="20" name="PA-131">
            <a:extLst>
              <a:ext uri="{FF2B5EF4-FFF2-40B4-BE49-F238E27FC236}">
                <a16:creationId xmlns="" xmlns:a16="http://schemas.microsoft.com/office/drawing/2014/main" id="{5CF00F2D-0FDE-4D7F-BB41-0B70908DBC08}"/>
              </a:ext>
            </a:extLst>
          </p:cNvPr>
          <p:cNvSpPr/>
          <p:nvPr>
            <p:custDataLst>
              <p:tags r:id="rId3"/>
            </p:custDataLst>
          </p:nvPr>
        </p:nvSpPr>
        <p:spPr>
          <a:xfrm>
            <a:off x="4567689" y="1554951"/>
            <a:ext cx="3251860" cy="837676"/>
          </a:xfrm>
          <a:prstGeom prst="roundRect">
            <a:avLst/>
          </a:prstGeom>
          <a:solidFill>
            <a:srgbClr val="C00000"/>
          </a:solidFill>
        </p:spPr>
        <p:txBody>
          <a:bodyPr wrap="square" rtlCol="0">
            <a:spAutoFit/>
          </a:bodyPr>
          <a:lstStyle/>
          <a:p>
            <a:pPr algn="ctr" defTabSz="1218936">
              <a:lnSpc>
                <a:spcPct val="120000"/>
              </a:lnSpc>
              <a:spcAft>
                <a:spcPts val="1000"/>
              </a:spcAft>
            </a:pPr>
            <a:r>
              <a:rPr lang="zh-CN" altLang="en-US" sz="3600" b="1" dirty="0" smtClean="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rPr>
              <a:t>第五部分</a:t>
            </a:r>
            <a:endParaRPr lang="zh-CN" altLang="en-US" sz="3600" b="1" dirty="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grpSp>
        <p:nvGrpSpPr>
          <p:cNvPr id="22" name="组合 21">
            <a:extLst>
              <a:ext uri="{FF2B5EF4-FFF2-40B4-BE49-F238E27FC236}">
                <a16:creationId xmlns:a16="http://schemas.microsoft.com/office/drawing/2014/main" xmlns="" id="{9AD079C4-8D06-4113-8EBF-BC7F5F277080}"/>
              </a:ext>
            </a:extLst>
          </p:cNvPr>
          <p:cNvGrpSpPr/>
          <p:nvPr/>
        </p:nvGrpSpPr>
        <p:grpSpPr>
          <a:xfrm>
            <a:off x="1722447" y="3559566"/>
            <a:ext cx="8899113" cy="366582"/>
            <a:chOff x="1458067" y="1491630"/>
            <a:chExt cx="6192688" cy="255096"/>
          </a:xfrm>
        </p:grpSpPr>
        <p:grpSp>
          <p:nvGrpSpPr>
            <p:cNvPr id="23" name="组合 22">
              <a:extLst>
                <a:ext uri="{FF2B5EF4-FFF2-40B4-BE49-F238E27FC236}">
                  <a16:creationId xmlns:a16="http://schemas.microsoft.com/office/drawing/2014/main" xmlns="" id="{5CE8B5FA-6B66-4C32-B6C6-B52FB351080D}"/>
                </a:ext>
              </a:extLst>
            </p:cNvPr>
            <p:cNvGrpSpPr/>
            <p:nvPr/>
          </p:nvGrpSpPr>
          <p:grpSpPr>
            <a:xfrm>
              <a:off x="4118171" y="1491630"/>
              <a:ext cx="887762" cy="255096"/>
              <a:chOff x="3965502" y="1879809"/>
              <a:chExt cx="1193100" cy="342834"/>
            </a:xfrm>
            <a:solidFill>
              <a:srgbClr val="E71E17"/>
            </a:solidFill>
          </p:grpSpPr>
          <p:sp>
            <p:nvSpPr>
              <p:cNvPr id="27" name="dark-star-shape_15445">
                <a:extLst>
                  <a:ext uri="{FF2B5EF4-FFF2-40B4-BE49-F238E27FC236}">
                    <a16:creationId xmlns:a16="http://schemas.microsoft.com/office/drawing/2014/main" xmlns="" id="{D756B873-5BAA-4378-B3BE-F4E57DB6E36A}"/>
                  </a:ext>
                </a:extLst>
              </p:cNvPr>
              <p:cNvSpPr>
                <a:spLocks noChangeAspect="1"/>
              </p:cNvSpPr>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8" name="dark-star-shape_15445">
                <a:extLst>
                  <a:ext uri="{FF2B5EF4-FFF2-40B4-BE49-F238E27FC236}">
                    <a16:creationId xmlns:a16="http://schemas.microsoft.com/office/drawing/2014/main" xmlns="" id="{62598FD8-BFD2-44A0-A446-57480FC29FD3}"/>
                  </a:ext>
                </a:extLst>
              </p:cNvPr>
              <p:cNvSpPr>
                <a:spLocks noChangeAspect="1"/>
              </p:cNvSpPr>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9" name="dark-star-shape_15445">
                <a:extLst>
                  <a:ext uri="{FF2B5EF4-FFF2-40B4-BE49-F238E27FC236}">
                    <a16:creationId xmlns:a16="http://schemas.microsoft.com/office/drawing/2014/main" xmlns="" id="{95D3A138-077B-4BF9-A36A-663AF5E761C4}"/>
                  </a:ext>
                </a:extLst>
              </p:cNvPr>
              <p:cNvSpPr>
                <a:spLocks noChangeAspect="1"/>
              </p:cNvSpPr>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0" name="dark-star-shape_15445">
                <a:extLst>
                  <a:ext uri="{FF2B5EF4-FFF2-40B4-BE49-F238E27FC236}">
                    <a16:creationId xmlns:a16="http://schemas.microsoft.com/office/drawing/2014/main" xmlns="" id="{1435251A-D5B4-4184-B079-2A058D9D4119}"/>
                  </a:ext>
                </a:extLst>
              </p:cNvPr>
              <p:cNvSpPr>
                <a:spLocks noChangeAspect="1"/>
              </p:cNvSpPr>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1" name="dark-star-shape_15445">
                <a:extLst>
                  <a:ext uri="{FF2B5EF4-FFF2-40B4-BE49-F238E27FC236}">
                    <a16:creationId xmlns:a16="http://schemas.microsoft.com/office/drawing/2014/main" xmlns="" id="{EFAC6392-4762-43BB-A148-230DE3B57DE3}"/>
                  </a:ext>
                </a:extLst>
              </p:cNvPr>
              <p:cNvSpPr>
                <a:spLocks noChangeAspect="1"/>
              </p:cNvSpPr>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grpSp>
        <p:grpSp>
          <p:nvGrpSpPr>
            <p:cNvPr id="24" name="组合 23">
              <a:extLst>
                <a:ext uri="{FF2B5EF4-FFF2-40B4-BE49-F238E27FC236}">
                  <a16:creationId xmlns:a16="http://schemas.microsoft.com/office/drawing/2014/main" xmlns="" id="{4DFD2B7A-1165-483C-B9AE-FC572DD0493C}"/>
                </a:ext>
              </a:extLst>
            </p:cNvPr>
            <p:cNvGrpSpPr/>
            <p:nvPr/>
          </p:nvGrpSpPr>
          <p:grpSpPr>
            <a:xfrm>
              <a:off x="1458067" y="1619178"/>
              <a:ext cx="6192688" cy="0"/>
              <a:chOff x="1458067" y="2082167"/>
              <a:chExt cx="6192688" cy="0"/>
            </a:xfrm>
          </p:grpSpPr>
          <p:cxnSp>
            <p:nvCxnSpPr>
              <p:cNvPr id="25" name="直接连接符 24">
                <a:extLst>
                  <a:ext uri="{FF2B5EF4-FFF2-40B4-BE49-F238E27FC236}">
                    <a16:creationId xmlns:a16="http://schemas.microsoft.com/office/drawing/2014/main" xmlns="" id="{7F5D4A4C-D04A-4DF9-810A-4935C6D9D6EF}"/>
                  </a:ext>
                </a:extLst>
              </p:cNvPr>
              <p:cNvCxnSpPr>
                <a:cxnSpLocks/>
              </p:cNvCxnSpPr>
              <p:nvPr/>
            </p:nvCxnSpPr>
            <p:spPr>
              <a:xfrm>
                <a:off x="5148064" y="2082167"/>
                <a:ext cx="2502691"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5103BF06-9EF6-43AB-A33A-D3B424133FD9}"/>
                  </a:ext>
                </a:extLst>
              </p:cNvPr>
              <p:cNvCxnSpPr>
                <a:cxnSpLocks/>
              </p:cNvCxnSpPr>
              <p:nvPr/>
            </p:nvCxnSpPr>
            <p:spPr>
              <a:xfrm>
                <a:off x="1458067" y="2082167"/>
                <a:ext cx="2537869"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7647611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0" y="116398"/>
            <a:ext cx="8212539" cy="707886"/>
          </a:xfrm>
          <a:prstGeom prst="rect">
            <a:avLst/>
          </a:prstGeom>
          <a:effectLst/>
        </p:spPr>
        <p:txBody>
          <a:bodyPr vert="horz" wrap="square">
            <a:spAutoFit/>
          </a:bodyPr>
          <a:lstStyle/>
          <a:p>
            <a:pPr>
              <a:defRPr/>
            </a:pPr>
            <a:r>
              <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rPr>
              <a:t>抓落实，推崇“钉钉子”精神</a:t>
            </a:r>
            <a:endPar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sp>
        <p:nvSpPr>
          <p:cNvPr id="10" name="矩形 9">
            <a:extLst>
              <a:ext uri="{FF2B5EF4-FFF2-40B4-BE49-F238E27FC236}">
                <a16:creationId xmlns:a16="http://schemas.microsoft.com/office/drawing/2014/main" xmlns="" id="{7FE8B2D5-F376-4CDB-AC96-102DD164D21A}"/>
              </a:ext>
            </a:extLst>
          </p:cNvPr>
          <p:cNvSpPr/>
          <p:nvPr/>
        </p:nvSpPr>
        <p:spPr>
          <a:xfrm>
            <a:off x="4293523" y="1499347"/>
            <a:ext cx="3097107" cy="750535"/>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8号-创中黑" panose="00000500000000000000" pitchFamily="2" charset="-122"/>
              <a:ea typeface="字魂58号-创中黑" panose="00000500000000000000" pitchFamily="2" charset="-122"/>
            </a:endParaRPr>
          </a:p>
        </p:txBody>
      </p:sp>
      <p:sp>
        <p:nvSpPr>
          <p:cNvPr id="12" name="矩形 11">
            <a:extLst>
              <a:ext uri="{FF2B5EF4-FFF2-40B4-BE49-F238E27FC236}">
                <a16:creationId xmlns:a16="http://schemas.microsoft.com/office/drawing/2014/main" xmlns="" id="{45441D4B-6FE8-48D3-8762-85D9F83555E0}"/>
              </a:ext>
            </a:extLst>
          </p:cNvPr>
          <p:cNvSpPr/>
          <p:nvPr/>
        </p:nvSpPr>
        <p:spPr>
          <a:xfrm>
            <a:off x="1800141" y="2498715"/>
            <a:ext cx="8555288" cy="3416320"/>
          </a:xfrm>
          <a:prstGeom prst="rect">
            <a:avLst/>
          </a:prstGeom>
          <a:noFill/>
        </p:spPr>
        <p:txBody>
          <a:bodyPr wrap="square" rtlCol="0">
            <a:spAutoFit/>
          </a:bodyPr>
          <a:lstStyle/>
          <a:p>
            <a:pPr>
              <a:lnSpc>
                <a:spcPct val="150000"/>
              </a:lnSpc>
            </a:pPr>
            <a:r>
              <a:rPr lang="zh-CN" altLang="en-US" sz="2400" dirty="0" smtClean="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smtClean="0">
                <a:latin typeface="字魂58号-创中黑" panose="00000500000000000000" pitchFamily="2" charset="-122"/>
                <a:ea typeface="字魂58号-创中黑" panose="00000500000000000000" pitchFamily="2" charset="-122"/>
              </a:rPr>
              <a:t>我们</a:t>
            </a:r>
            <a:r>
              <a:rPr lang="zh-CN" altLang="en-US" sz="2400" dirty="0">
                <a:latin typeface="字魂58号-创中黑" panose="00000500000000000000" pitchFamily="2" charset="-122"/>
                <a:ea typeface="字魂58号-创中黑" panose="00000500000000000000" pitchFamily="2" charset="-122"/>
              </a:rPr>
              <a:t>要有钉钉子的精神，钉钉子往往不是一锤子就能钉好的，而是要一锤一锤接着敲，直到把钉子钉实钉牢，钉牢一颗再钉下一颗，不断钉下去，必然大有成效。如果东一榔头西一棒子，结果很可能是一颗钉子都钉不上、钉不牢。</a:t>
            </a:r>
          </a:p>
          <a:p>
            <a:pPr>
              <a:lnSpc>
                <a:spcPct val="150000"/>
              </a:lnSpc>
            </a:pPr>
            <a:r>
              <a:rPr lang="en-US" altLang="zh-CN" sz="2400" dirty="0" smtClean="0">
                <a:solidFill>
                  <a:srgbClr val="C00000"/>
                </a:solidFill>
                <a:latin typeface="字魂58号-创中黑" panose="00000500000000000000" pitchFamily="2" charset="-122"/>
                <a:ea typeface="字魂58号-创中黑" panose="00000500000000000000" pitchFamily="2" charset="-122"/>
              </a:rPr>
              <a:t>       </a:t>
            </a:r>
            <a:r>
              <a:rPr lang="en-US" altLang="zh-CN" sz="2400" dirty="0">
                <a:solidFill>
                  <a:srgbClr val="C00000"/>
                </a:solidFill>
                <a:latin typeface="字魂58号-创中黑" panose="00000500000000000000" pitchFamily="2" charset="-122"/>
                <a:ea typeface="字魂58号-创中黑" panose="00000500000000000000" pitchFamily="2" charset="-122"/>
              </a:rPr>
              <a:t>— —2013</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2</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28</a:t>
            </a:r>
            <a:r>
              <a:rPr lang="zh-CN" altLang="en-US" sz="2400" dirty="0">
                <a:solidFill>
                  <a:srgbClr val="C00000"/>
                </a:solidFill>
                <a:latin typeface="字魂58号-创中黑" panose="00000500000000000000" pitchFamily="2" charset="-122"/>
                <a:ea typeface="字魂58号-创中黑" panose="00000500000000000000" pitchFamily="2" charset="-122"/>
              </a:rPr>
              <a:t>日，在党的十八届二中全会第二次全体会议上的讲话</a:t>
            </a:r>
          </a:p>
        </p:txBody>
      </p:sp>
      <p:sp>
        <p:nvSpPr>
          <p:cNvPr id="14" name="矩形 13">
            <a:extLst>
              <a:ext uri="{FF2B5EF4-FFF2-40B4-BE49-F238E27FC236}">
                <a16:creationId xmlns:a16="http://schemas.microsoft.com/office/drawing/2014/main" xmlns="" id="{C61BD39E-5DDC-49D9-B91E-CF903626FFCA}"/>
              </a:ext>
            </a:extLst>
          </p:cNvPr>
          <p:cNvSpPr/>
          <p:nvPr/>
        </p:nvSpPr>
        <p:spPr>
          <a:xfrm>
            <a:off x="4364748" y="1531900"/>
            <a:ext cx="2954656" cy="646331"/>
          </a:xfrm>
          <a:prstGeom prst="rect">
            <a:avLst/>
          </a:prstGeom>
        </p:spPr>
        <p:txBody>
          <a:bodyPr wrap="none">
            <a:spAutoFit/>
          </a:bodyPr>
          <a:lstStyle/>
          <a:p>
            <a:pPr algn="ctr"/>
            <a:r>
              <a:rPr lang="zh-CN" altLang="en-US" sz="3600" b="1" dirty="0">
                <a:solidFill>
                  <a:schemeClr val="bg1"/>
                </a:solidFill>
                <a:latin typeface="字魂58号-创中黑" panose="00000500000000000000" pitchFamily="2" charset="-122"/>
                <a:ea typeface="字魂58号-创中黑" panose="00000500000000000000" pitchFamily="2" charset="-122"/>
              </a:rPr>
              <a:t>习近平</a:t>
            </a:r>
            <a:r>
              <a:rPr lang="zh-CN" altLang="en-US" sz="3600" b="1" dirty="0" smtClean="0">
                <a:solidFill>
                  <a:schemeClr val="bg1"/>
                </a:solidFill>
                <a:latin typeface="字魂58号-创中黑" panose="00000500000000000000" pitchFamily="2" charset="-122"/>
                <a:ea typeface="字魂58号-创中黑" panose="00000500000000000000" pitchFamily="2" charset="-122"/>
              </a:rPr>
              <a:t>总书记</a:t>
            </a:r>
            <a:endParaRPr lang="zh-CN" altLang="en-US" sz="3600" b="1" dirty="0">
              <a:solidFill>
                <a:schemeClr val="bg1"/>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13277908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000"/>
                                        <p:tgtEl>
                                          <p:spTgt spid="10"/>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1000"/>
                                        <p:tgtEl>
                                          <p:spTgt spid="14"/>
                                        </p:tgtEl>
                                      </p:cBhvr>
                                    </p:animEffect>
                                  </p:childTnLst>
                                </p:cTn>
                              </p:par>
                              <p:par>
                                <p:cTn id="11" presetID="31" presetClass="entr" presetSubtype="0" fill="hold" grpId="0" nodeType="withEffect">
                                  <p:stCondLst>
                                    <p:cond delay="500"/>
                                  </p:stCondLst>
                                  <p:iterate type="lt">
                                    <p:tmPct val="1333"/>
                                  </p:iterate>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90"/>
                                          </p:val>
                                        </p:tav>
                                        <p:tav tm="100000">
                                          <p:val>
                                            <p:fltVal val="0"/>
                                          </p:val>
                                        </p:tav>
                                      </p:tavLst>
                                    </p:anim>
                                    <p:animEffect transition="in" filter="fade">
                                      <p:cBhvr>
                                        <p:cTn id="16"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0" y="116398"/>
            <a:ext cx="8212539" cy="707886"/>
          </a:xfrm>
          <a:prstGeom prst="rect">
            <a:avLst/>
          </a:prstGeom>
          <a:effectLst/>
        </p:spPr>
        <p:txBody>
          <a:bodyPr vert="horz" wrap="square">
            <a:spAutoFit/>
          </a:bodyPr>
          <a:lstStyle/>
          <a:p>
            <a:pPr>
              <a:defRPr/>
            </a:pPr>
            <a:r>
              <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rPr>
              <a:t>抓落实，推崇“钉钉子”精神</a:t>
            </a:r>
            <a:endPar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sp>
        <p:nvSpPr>
          <p:cNvPr id="10" name="矩形 9">
            <a:extLst>
              <a:ext uri="{FF2B5EF4-FFF2-40B4-BE49-F238E27FC236}">
                <a16:creationId xmlns:a16="http://schemas.microsoft.com/office/drawing/2014/main" xmlns="" id="{7FE8B2D5-F376-4CDB-AC96-102DD164D21A}"/>
              </a:ext>
            </a:extLst>
          </p:cNvPr>
          <p:cNvSpPr/>
          <p:nvPr/>
        </p:nvSpPr>
        <p:spPr>
          <a:xfrm>
            <a:off x="4293523" y="1499347"/>
            <a:ext cx="3097107" cy="750535"/>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8号-创中黑" panose="00000500000000000000" pitchFamily="2" charset="-122"/>
              <a:ea typeface="字魂58号-创中黑" panose="00000500000000000000" pitchFamily="2" charset="-122"/>
            </a:endParaRPr>
          </a:p>
        </p:txBody>
      </p:sp>
      <p:sp>
        <p:nvSpPr>
          <p:cNvPr id="12" name="矩形 11">
            <a:extLst>
              <a:ext uri="{FF2B5EF4-FFF2-40B4-BE49-F238E27FC236}">
                <a16:creationId xmlns:a16="http://schemas.microsoft.com/office/drawing/2014/main" xmlns="" id="{45441D4B-6FE8-48D3-8762-85D9F83555E0}"/>
              </a:ext>
            </a:extLst>
          </p:cNvPr>
          <p:cNvSpPr/>
          <p:nvPr/>
        </p:nvSpPr>
        <p:spPr>
          <a:xfrm>
            <a:off x="1800141" y="2498715"/>
            <a:ext cx="8555288" cy="3361048"/>
          </a:xfrm>
          <a:prstGeom prst="rect">
            <a:avLst/>
          </a:prstGeom>
          <a:noFill/>
        </p:spPr>
        <p:txBody>
          <a:bodyPr wrap="square" rtlCol="0">
            <a:spAutoFit/>
          </a:bodyPr>
          <a:lstStyle/>
          <a:p>
            <a:pPr>
              <a:lnSpc>
                <a:spcPct val="150000"/>
              </a:lnSpc>
            </a:pPr>
            <a:r>
              <a:rPr lang="zh-CN" altLang="en-US" sz="2400" dirty="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a:latin typeface="字魂58号-创中黑" panose="00000500000000000000" pitchFamily="2" charset="-122"/>
                <a:ea typeface="字魂58号-创中黑" panose="00000500000000000000" pitchFamily="2" charset="-122"/>
              </a:rPr>
              <a:t>一个好的社会，既要充满活力，又要和谐有序。社会建设要以共建共享为基本原则，在体制机制、制度政策上系统谋划，从保障和改善民生做起，坚持群众想什么、我们就干什么，既尽力而为又量力而行，多一些雪中送炭，使各项工作都做到愿望和效果相统一。</a:t>
            </a:r>
          </a:p>
          <a:p>
            <a:pPr>
              <a:lnSpc>
                <a:spcPct val="150000"/>
              </a:lnSpc>
            </a:pPr>
            <a:r>
              <a:rPr lang="en-US" altLang="zh-CN" sz="2400" dirty="0">
                <a:solidFill>
                  <a:srgbClr val="C00000"/>
                </a:solidFill>
                <a:latin typeface="字魂58号-创中黑" panose="00000500000000000000" pitchFamily="2" charset="-122"/>
                <a:ea typeface="字魂58号-创中黑" panose="00000500000000000000" pitchFamily="2" charset="-122"/>
              </a:rPr>
              <a:t>       — —2015</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5</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25</a:t>
            </a:r>
            <a:r>
              <a:rPr lang="zh-CN" altLang="en-US" sz="2400" dirty="0">
                <a:solidFill>
                  <a:srgbClr val="C00000"/>
                </a:solidFill>
                <a:latin typeface="字魂58号-创中黑" panose="00000500000000000000" pitchFamily="2" charset="-122"/>
                <a:ea typeface="字魂58号-创中黑" panose="00000500000000000000" pitchFamily="2" charset="-122"/>
              </a:rPr>
              <a:t>日至</a:t>
            </a:r>
            <a:r>
              <a:rPr lang="en-US" altLang="zh-CN" sz="2400" dirty="0">
                <a:solidFill>
                  <a:srgbClr val="C00000"/>
                </a:solidFill>
                <a:latin typeface="字魂58号-创中黑" panose="00000500000000000000" pitchFamily="2" charset="-122"/>
                <a:ea typeface="字魂58号-创中黑" panose="00000500000000000000" pitchFamily="2" charset="-122"/>
              </a:rPr>
              <a:t>27</a:t>
            </a:r>
            <a:r>
              <a:rPr lang="zh-CN" altLang="en-US" sz="2400" dirty="0">
                <a:solidFill>
                  <a:srgbClr val="C00000"/>
                </a:solidFill>
                <a:latin typeface="字魂58号-创中黑" panose="00000500000000000000" pitchFamily="2" charset="-122"/>
                <a:ea typeface="字魂58号-创中黑" panose="00000500000000000000" pitchFamily="2" charset="-122"/>
              </a:rPr>
              <a:t>日，在浙江调研时的讲话</a:t>
            </a:r>
            <a:endParaRPr lang="zh-CN" altLang="en-US" sz="2400" dirty="0">
              <a:solidFill>
                <a:srgbClr val="C00000"/>
              </a:solidFill>
              <a:latin typeface="字魂58号-创中黑" panose="00000500000000000000" pitchFamily="2" charset="-122"/>
              <a:ea typeface="字魂58号-创中黑" panose="00000500000000000000" pitchFamily="2" charset="-122"/>
            </a:endParaRPr>
          </a:p>
        </p:txBody>
      </p:sp>
      <p:sp>
        <p:nvSpPr>
          <p:cNvPr id="14" name="矩形 13">
            <a:extLst>
              <a:ext uri="{FF2B5EF4-FFF2-40B4-BE49-F238E27FC236}">
                <a16:creationId xmlns:a16="http://schemas.microsoft.com/office/drawing/2014/main" xmlns="" id="{C61BD39E-5DDC-49D9-B91E-CF903626FFCA}"/>
              </a:ext>
            </a:extLst>
          </p:cNvPr>
          <p:cNvSpPr/>
          <p:nvPr/>
        </p:nvSpPr>
        <p:spPr>
          <a:xfrm>
            <a:off x="4364748" y="1531900"/>
            <a:ext cx="2954656" cy="646331"/>
          </a:xfrm>
          <a:prstGeom prst="rect">
            <a:avLst/>
          </a:prstGeom>
        </p:spPr>
        <p:txBody>
          <a:bodyPr wrap="none">
            <a:spAutoFit/>
          </a:bodyPr>
          <a:lstStyle/>
          <a:p>
            <a:pPr algn="ctr"/>
            <a:r>
              <a:rPr lang="zh-CN" altLang="en-US" sz="3600" b="1" dirty="0">
                <a:solidFill>
                  <a:schemeClr val="bg1"/>
                </a:solidFill>
                <a:latin typeface="字魂58号-创中黑" panose="00000500000000000000" pitchFamily="2" charset="-122"/>
                <a:ea typeface="字魂58号-创中黑" panose="00000500000000000000" pitchFamily="2" charset="-122"/>
              </a:rPr>
              <a:t>习近平</a:t>
            </a:r>
            <a:r>
              <a:rPr lang="zh-CN" altLang="en-US" sz="3600" b="1" dirty="0" smtClean="0">
                <a:solidFill>
                  <a:schemeClr val="bg1"/>
                </a:solidFill>
                <a:latin typeface="字魂58号-创中黑" panose="00000500000000000000" pitchFamily="2" charset="-122"/>
                <a:ea typeface="字魂58号-创中黑" panose="00000500000000000000" pitchFamily="2" charset="-122"/>
              </a:rPr>
              <a:t>总书记</a:t>
            </a:r>
            <a:endParaRPr lang="zh-CN" altLang="en-US" sz="3600" b="1" dirty="0">
              <a:solidFill>
                <a:schemeClr val="bg1"/>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28482148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000"/>
                                        <p:tgtEl>
                                          <p:spTgt spid="10"/>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1000"/>
                                        <p:tgtEl>
                                          <p:spTgt spid="14"/>
                                        </p:tgtEl>
                                      </p:cBhvr>
                                    </p:animEffect>
                                  </p:childTnLst>
                                </p:cTn>
                              </p:par>
                              <p:par>
                                <p:cTn id="11" presetID="31" presetClass="entr" presetSubtype="0" fill="hold" grpId="0" nodeType="withEffect">
                                  <p:stCondLst>
                                    <p:cond delay="500"/>
                                  </p:stCondLst>
                                  <p:iterate type="lt">
                                    <p:tmPct val="1333"/>
                                  </p:iterate>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90"/>
                                          </p:val>
                                        </p:tav>
                                        <p:tav tm="100000">
                                          <p:val>
                                            <p:fltVal val="0"/>
                                          </p:val>
                                        </p:tav>
                                      </p:tavLst>
                                    </p:anim>
                                    <p:animEffect transition="in" filter="fade">
                                      <p:cBhvr>
                                        <p:cTn id="16"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0" y="116398"/>
            <a:ext cx="8212539" cy="707886"/>
          </a:xfrm>
          <a:prstGeom prst="rect">
            <a:avLst/>
          </a:prstGeom>
          <a:effectLst/>
        </p:spPr>
        <p:txBody>
          <a:bodyPr vert="horz" wrap="square">
            <a:spAutoFit/>
          </a:bodyPr>
          <a:lstStyle/>
          <a:p>
            <a:pPr>
              <a:defRPr/>
            </a:pPr>
            <a:r>
              <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rPr>
              <a:t>抓落实，推崇“钉钉子”精神</a:t>
            </a:r>
            <a:endPar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sp>
        <p:nvSpPr>
          <p:cNvPr id="10" name="矩形 9">
            <a:extLst>
              <a:ext uri="{FF2B5EF4-FFF2-40B4-BE49-F238E27FC236}">
                <a16:creationId xmlns:a16="http://schemas.microsoft.com/office/drawing/2014/main" xmlns="" id="{7FE8B2D5-F376-4CDB-AC96-102DD164D21A}"/>
              </a:ext>
            </a:extLst>
          </p:cNvPr>
          <p:cNvSpPr/>
          <p:nvPr/>
        </p:nvSpPr>
        <p:spPr>
          <a:xfrm>
            <a:off x="4293523" y="1499347"/>
            <a:ext cx="3097107" cy="750535"/>
          </a:xfrm>
          <a:prstGeom prst="rect">
            <a:avLst/>
          </a:prstGeom>
          <a:solidFill>
            <a:srgbClr val="E71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字魂58号-创中黑" panose="00000500000000000000" pitchFamily="2" charset="-122"/>
              <a:ea typeface="字魂58号-创中黑" panose="00000500000000000000" pitchFamily="2" charset="-122"/>
            </a:endParaRPr>
          </a:p>
        </p:txBody>
      </p:sp>
      <p:sp>
        <p:nvSpPr>
          <p:cNvPr id="14" name="矩形 13">
            <a:extLst>
              <a:ext uri="{FF2B5EF4-FFF2-40B4-BE49-F238E27FC236}">
                <a16:creationId xmlns:a16="http://schemas.microsoft.com/office/drawing/2014/main" xmlns="" id="{C61BD39E-5DDC-49D9-B91E-CF903626FFCA}"/>
              </a:ext>
            </a:extLst>
          </p:cNvPr>
          <p:cNvSpPr/>
          <p:nvPr/>
        </p:nvSpPr>
        <p:spPr>
          <a:xfrm>
            <a:off x="4364748" y="1531900"/>
            <a:ext cx="2954656" cy="646331"/>
          </a:xfrm>
          <a:prstGeom prst="rect">
            <a:avLst/>
          </a:prstGeom>
        </p:spPr>
        <p:txBody>
          <a:bodyPr wrap="none">
            <a:spAutoFit/>
          </a:bodyPr>
          <a:lstStyle/>
          <a:p>
            <a:pPr algn="ctr"/>
            <a:r>
              <a:rPr lang="zh-CN" altLang="en-US" sz="3600" b="1" dirty="0">
                <a:solidFill>
                  <a:schemeClr val="bg1"/>
                </a:solidFill>
                <a:latin typeface="字魂58号-创中黑" panose="00000500000000000000" pitchFamily="2" charset="-122"/>
                <a:ea typeface="字魂58号-创中黑" panose="00000500000000000000" pitchFamily="2" charset="-122"/>
              </a:rPr>
              <a:t>习近平</a:t>
            </a:r>
            <a:r>
              <a:rPr lang="zh-CN" altLang="en-US" sz="3600" b="1" dirty="0" smtClean="0">
                <a:solidFill>
                  <a:schemeClr val="bg1"/>
                </a:solidFill>
                <a:latin typeface="字魂58号-创中黑" panose="00000500000000000000" pitchFamily="2" charset="-122"/>
                <a:ea typeface="字魂58号-创中黑" panose="00000500000000000000" pitchFamily="2" charset="-122"/>
              </a:rPr>
              <a:t>总书记</a:t>
            </a:r>
            <a:endParaRPr lang="zh-CN" altLang="en-US" sz="3600" b="1" dirty="0">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a:off x="1706880" y="2461990"/>
            <a:ext cx="8488680" cy="3416320"/>
          </a:xfrm>
          <a:prstGeom prst="rect">
            <a:avLst/>
          </a:prstGeom>
        </p:spPr>
        <p:txBody>
          <a:bodyPr wrap="square">
            <a:spAutoFit/>
          </a:bodyPr>
          <a:lstStyle/>
          <a:p>
            <a:pPr algn="just">
              <a:lnSpc>
                <a:spcPct val="150000"/>
              </a:lnSpc>
            </a:pPr>
            <a:r>
              <a:rPr lang="zh-CN" altLang="en-US" sz="2400" dirty="0">
                <a:solidFill>
                  <a:schemeClr val="accent6">
                    <a:lumMod val="75000"/>
                  </a:schemeClr>
                </a:solidFill>
                <a:latin typeface="字魂58号-创中黑" panose="00000500000000000000" pitchFamily="2" charset="-122"/>
                <a:ea typeface="字魂58号-创中黑" panose="00000500000000000000" pitchFamily="2" charset="-122"/>
              </a:rPr>
              <a:t> </a:t>
            </a:r>
            <a:r>
              <a:rPr lang="zh-CN" altLang="en-US" sz="2400" dirty="0">
                <a:latin typeface="字魂58号-创中黑" panose="00000500000000000000" pitchFamily="2" charset="-122"/>
                <a:ea typeface="字魂58号-创中黑" panose="00000500000000000000" pitchFamily="2" charset="-122"/>
              </a:rPr>
              <a:t>要在抓好脱贫攻坚这个第一民生工程的同时，统筹做好就业、收入分配、教育、社会保障、医疗卫生、住房、食品安全、生产安全、公共治安等各项民生的保障和改善工作，确保人民安居乐业、社会安定有序。推出的每件民生实事都要一抓到底，一件接着一件办，一年接着一年干。</a:t>
            </a:r>
          </a:p>
          <a:p>
            <a:pPr algn="just">
              <a:lnSpc>
                <a:spcPct val="150000"/>
              </a:lnSpc>
            </a:pPr>
            <a:r>
              <a:rPr lang="en-US" altLang="zh-CN" sz="2400" dirty="0">
                <a:solidFill>
                  <a:srgbClr val="C00000"/>
                </a:solidFill>
                <a:latin typeface="字魂58号-创中黑" panose="00000500000000000000" pitchFamily="2" charset="-122"/>
                <a:ea typeface="字魂58号-创中黑" panose="00000500000000000000" pitchFamily="2" charset="-122"/>
              </a:rPr>
              <a:t>       — —2017</a:t>
            </a:r>
            <a:r>
              <a:rPr lang="zh-CN" altLang="en-US" sz="2400" dirty="0">
                <a:solidFill>
                  <a:srgbClr val="C00000"/>
                </a:solidFill>
                <a:latin typeface="字魂58号-创中黑" panose="00000500000000000000" pitchFamily="2" charset="-122"/>
                <a:ea typeface="字魂58号-创中黑" panose="00000500000000000000" pitchFamily="2" charset="-122"/>
              </a:rPr>
              <a:t>年</a:t>
            </a:r>
            <a:r>
              <a:rPr lang="en-US" altLang="zh-CN" sz="2400" dirty="0">
                <a:solidFill>
                  <a:srgbClr val="C00000"/>
                </a:solidFill>
                <a:latin typeface="字魂58号-创中黑" panose="00000500000000000000" pitchFamily="2" charset="-122"/>
                <a:ea typeface="字魂58号-创中黑" panose="00000500000000000000" pitchFamily="2" charset="-122"/>
              </a:rPr>
              <a:t>6</a:t>
            </a:r>
            <a:r>
              <a:rPr lang="zh-CN" altLang="en-US" sz="2400" dirty="0">
                <a:solidFill>
                  <a:srgbClr val="C00000"/>
                </a:solidFill>
                <a:latin typeface="字魂58号-创中黑" panose="00000500000000000000" pitchFamily="2" charset="-122"/>
                <a:ea typeface="字魂58号-创中黑" panose="00000500000000000000" pitchFamily="2" charset="-122"/>
              </a:rPr>
              <a:t>月</a:t>
            </a:r>
            <a:r>
              <a:rPr lang="en-US" altLang="zh-CN" sz="2400" dirty="0">
                <a:solidFill>
                  <a:srgbClr val="C00000"/>
                </a:solidFill>
                <a:latin typeface="字魂58号-创中黑" panose="00000500000000000000" pitchFamily="2" charset="-122"/>
                <a:ea typeface="字魂58号-创中黑" panose="00000500000000000000" pitchFamily="2" charset="-122"/>
              </a:rPr>
              <a:t>21</a:t>
            </a:r>
            <a:r>
              <a:rPr lang="zh-CN" altLang="en-US" sz="2400" dirty="0">
                <a:solidFill>
                  <a:srgbClr val="C00000"/>
                </a:solidFill>
                <a:latin typeface="字魂58号-创中黑" panose="00000500000000000000" pitchFamily="2" charset="-122"/>
                <a:ea typeface="字魂58号-创中黑" panose="00000500000000000000" pitchFamily="2" charset="-122"/>
              </a:rPr>
              <a:t>日至</a:t>
            </a:r>
            <a:r>
              <a:rPr lang="en-US" altLang="zh-CN" sz="2400" dirty="0">
                <a:solidFill>
                  <a:srgbClr val="C00000"/>
                </a:solidFill>
                <a:latin typeface="字魂58号-创中黑" panose="00000500000000000000" pitchFamily="2" charset="-122"/>
                <a:ea typeface="字魂58号-创中黑" panose="00000500000000000000" pitchFamily="2" charset="-122"/>
              </a:rPr>
              <a:t>23</a:t>
            </a:r>
            <a:r>
              <a:rPr lang="zh-CN" altLang="en-US" sz="2400" dirty="0">
                <a:solidFill>
                  <a:srgbClr val="C00000"/>
                </a:solidFill>
                <a:latin typeface="字魂58号-创中黑" panose="00000500000000000000" pitchFamily="2" charset="-122"/>
                <a:ea typeface="字魂58号-创中黑" panose="00000500000000000000" pitchFamily="2" charset="-122"/>
              </a:rPr>
              <a:t>日，在山西考察工作时的讲话</a:t>
            </a:r>
            <a:endParaRPr lang="zh-CN" altLang="en-US" sz="2400" dirty="0">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145328144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PA-129">
            <a:extLst>
              <a:ext uri="{FF2B5EF4-FFF2-40B4-BE49-F238E27FC236}">
                <a16:creationId xmlns="" xmlns:a16="http://schemas.microsoft.com/office/drawing/2014/main" id="{49720D7C-5B6D-4C12-B642-E33AC9712007}"/>
              </a:ext>
            </a:extLst>
          </p:cNvPr>
          <p:cNvSpPr/>
          <p:nvPr>
            <p:custDataLst>
              <p:tags r:id="rId1"/>
            </p:custDataLst>
          </p:nvPr>
        </p:nvSpPr>
        <p:spPr>
          <a:xfrm>
            <a:off x="2316236" y="4200451"/>
            <a:ext cx="7754767" cy="430887"/>
          </a:xfrm>
          <a:prstGeom prst="rect">
            <a:avLst/>
          </a:prstGeom>
          <a:noFill/>
        </p:spPr>
        <p:txBody>
          <a:bodyPr wrap="square" rtlCol="0">
            <a:spAutoFit/>
          </a:bodyPr>
          <a:lstStyle/>
          <a:p>
            <a:pPr algn="ct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endParaRPr lang="en-US" altLang="zh-CN" sz="2200" dirty="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19" name="PA-130">
            <a:extLst>
              <a:ext uri="{FF2B5EF4-FFF2-40B4-BE49-F238E27FC236}">
                <a16:creationId xmlns="" xmlns:a16="http://schemas.microsoft.com/office/drawing/2014/main" id="{B1B05903-C930-4110-959F-E6A177663C95}"/>
              </a:ext>
            </a:extLst>
          </p:cNvPr>
          <p:cNvSpPr/>
          <p:nvPr>
            <p:custDataLst>
              <p:tags r:id="rId2"/>
            </p:custDataLst>
          </p:nvPr>
        </p:nvSpPr>
        <p:spPr>
          <a:xfrm>
            <a:off x="997581" y="2505886"/>
            <a:ext cx="10843899" cy="1021556"/>
          </a:xfrm>
          <a:prstGeom prst="roundRect">
            <a:avLst/>
          </a:prstGeom>
          <a:noFill/>
        </p:spPr>
        <p:txBody>
          <a:bodyPr wrap="square" rtlCol="0">
            <a:spAutoFit/>
          </a:bodyPr>
          <a:lstStyle/>
          <a:p>
            <a:pPr algn="ctr">
              <a:defRPr/>
            </a:pPr>
            <a:r>
              <a:rPr lang="zh-CN" altLang="en-US" sz="5400" dirty="0">
                <a:solidFill>
                  <a:srgbClr val="E71E17"/>
                </a:solidFill>
                <a:latin typeface="字魂59号-创粗黑" panose="00000500000000000000" pitchFamily="2" charset="-122"/>
                <a:ea typeface="字魂59号-创粗黑" panose="00000500000000000000" pitchFamily="2" charset="-122"/>
                <a:cs typeface="+mn-ea"/>
                <a:sym typeface="+mn-lt"/>
              </a:rPr>
              <a:t>怎样才能做到不忘初心、牢记使命</a:t>
            </a:r>
            <a:endParaRPr lang="zh-CN" altLang="en-US" sz="5400" dirty="0">
              <a:solidFill>
                <a:srgbClr val="E71E17"/>
              </a:solidFill>
              <a:latin typeface="字魂59号-创粗黑" panose="00000500000000000000" pitchFamily="2" charset="-122"/>
              <a:ea typeface="字魂59号-创粗黑" panose="00000500000000000000" pitchFamily="2" charset="-122"/>
              <a:cs typeface="+mn-ea"/>
              <a:sym typeface="+mn-lt"/>
            </a:endParaRPr>
          </a:p>
        </p:txBody>
      </p:sp>
      <p:sp>
        <p:nvSpPr>
          <p:cNvPr id="20" name="PA-131">
            <a:extLst>
              <a:ext uri="{FF2B5EF4-FFF2-40B4-BE49-F238E27FC236}">
                <a16:creationId xmlns="" xmlns:a16="http://schemas.microsoft.com/office/drawing/2014/main" id="{5CF00F2D-0FDE-4D7F-BB41-0B70908DBC08}"/>
              </a:ext>
            </a:extLst>
          </p:cNvPr>
          <p:cNvSpPr/>
          <p:nvPr>
            <p:custDataLst>
              <p:tags r:id="rId3"/>
            </p:custDataLst>
          </p:nvPr>
        </p:nvSpPr>
        <p:spPr>
          <a:xfrm>
            <a:off x="4567689" y="1554951"/>
            <a:ext cx="3251860" cy="837676"/>
          </a:xfrm>
          <a:prstGeom prst="roundRect">
            <a:avLst/>
          </a:prstGeom>
          <a:solidFill>
            <a:srgbClr val="C00000"/>
          </a:solidFill>
        </p:spPr>
        <p:txBody>
          <a:bodyPr wrap="square" rtlCol="0">
            <a:spAutoFit/>
          </a:bodyPr>
          <a:lstStyle/>
          <a:p>
            <a:pPr algn="ctr" defTabSz="1218936">
              <a:lnSpc>
                <a:spcPct val="120000"/>
              </a:lnSpc>
              <a:spcAft>
                <a:spcPts val="1000"/>
              </a:spcAft>
            </a:pPr>
            <a:r>
              <a:rPr lang="zh-CN" altLang="en-US" sz="3600" b="1" dirty="0" smtClean="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rPr>
              <a:t>第六部分</a:t>
            </a:r>
            <a:endParaRPr lang="zh-CN" altLang="en-US" sz="3600" b="1" dirty="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grpSp>
        <p:nvGrpSpPr>
          <p:cNvPr id="22" name="组合 21">
            <a:extLst>
              <a:ext uri="{FF2B5EF4-FFF2-40B4-BE49-F238E27FC236}">
                <a16:creationId xmlns:a16="http://schemas.microsoft.com/office/drawing/2014/main" xmlns="" id="{9AD079C4-8D06-4113-8EBF-BC7F5F277080}"/>
              </a:ext>
            </a:extLst>
          </p:cNvPr>
          <p:cNvGrpSpPr/>
          <p:nvPr/>
        </p:nvGrpSpPr>
        <p:grpSpPr>
          <a:xfrm>
            <a:off x="1722447" y="3559566"/>
            <a:ext cx="8899113" cy="366582"/>
            <a:chOff x="1458067" y="1491630"/>
            <a:chExt cx="6192688" cy="255096"/>
          </a:xfrm>
        </p:grpSpPr>
        <p:grpSp>
          <p:nvGrpSpPr>
            <p:cNvPr id="23" name="组合 22">
              <a:extLst>
                <a:ext uri="{FF2B5EF4-FFF2-40B4-BE49-F238E27FC236}">
                  <a16:creationId xmlns:a16="http://schemas.microsoft.com/office/drawing/2014/main" xmlns="" id="{5CE8B5FA-6B66-4C32-B6C6-B52FB351080D}"/>
                </a:ext>
              </a:extLst>
            </p:cNvPr>
            <p:cNvGrpSpPr/>
            <p:nvPr/>
          </p:nvGrpSpPr>
          <p:grpSpPr>
            <a:xfrm>
              <a:off x="4118171" y="1491630"/>
              <a:ext cx="887762" cy="255096"/>
              <a:chOff x="3965502" y="1879809"/>
              <a:chExt cx="1193100" cy="342834"/>
            </a:xfrm>
            <a:solidFill>
              <a:srgbClr val="E71E17"/>
            </a:solidFill>
          </p:grpSpPr>
          <p:sp>
            <p:nvSpPr>
              <p:cNvPr id="27" name="dark-star-shape_15445">
                <a:extLst>
                  <a:ext uri="{FF2B5EF4-FFF2-40B4-BE49-F238E27FC236}">
                    <a16:creationId xmlns:a16="http://schemas.microsoft.com/office/drawing/2014/main" xmlns="" id="{D756B873-5BAA-4378-B3BE-F4E57DB6E36A}"/>
                  </a:ext>
                </a:extLst>
              </p:cNvPr>
              <p:cNvSpPr>
                <a:spLocks noChangeAspect="1"/>
              </p:cNvSpPr>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8" name="dark-star-shape_15445">
                <a:extLst>
                  <a:ext uri="{FF2B5EF4-FFF2-40B4-BE49-F238E27FC236}">
                    <a16:creationId xmlns:a16="http://schemas.microsoft.com/office/drawing/2014/main" xmlns="" id="{62598FD8-BFD2-44A0-A446-57480FC29FD3}"/>
                  </a:ext>
                </a:extLst>
              </p:cNvPr>
              <p:cNvSpPr>
                <a:spLocks noChangeAspect="1"/>
              </p:cNvSpPr>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9" name="dark-star-shape_15445">
                <a:extLst>
                  <a:ext uri="{FF2B5EF4-FFF2-40B4-BE49-F238E27FC236}">
                    <a16:creationId xmlns:a16="http://schemas.microsoft.com/office/drawing/2014/main" xmlns="" id="{95D3A138-077B-4BF9-A36A-663AF5E761C4}"/>
                  </a:ext>
                </a:extLst>
              </p:cNvPr>
              <p:cNvSpPr>
                <a:spLocks noChangeAspect="1"/>
              </p:cNvSpPr>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0" name="dark-star-shape_15445">
                <a:extLst>
                  <a:ext uri="{FF2B5EF4-FFF2-40B4-BE49-F238E27FC236}">
                    <a16:creationId xmlns:a16="http://schemas.microsoft.com/office/drawing/2014/main" xmlns="" id="{1435251A-D5B4-4184-B079-2A058D9D4119}"/>
                  </a:ext>
                </a:extLst>
              </p:cNvPr>
              <p:cNvSpPr>
                <a:spLocks noChangeAspect="1"/>
              </p:cNvSpPr>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1" name="dark-star-shape_15445">
                <a:extLst>
                  <a:ext uri="{FF2B5EF4-FFF2-40B4-BE49-F238E27FC236}">
                    <a16:creationId xmlns:a16="http://schemas.microsoft.com/office/drawing/2014/main" xmlns="" id="{EFAC6392-4762-43BB-A148-230DE3B57DE3}"/>
                  </a:ext>
                </a:extLst>
              </p:cNvPr>
              <p:cNvSpPr>
                <a:spLocks noChangeAspect="1"/>
              </p:cNvSpPr>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grpSp>
        <p:grpSp>
          <p:nvGrpSpPr>
            <p:cNvPr id="24" name="组合 23">
              <a:extLst>
                <a:ext uri="{FF2B5EF4-FFF2-40B4-BE49-F238E27FC236}">
                  <a16:creationId xmlns:a16="http://schemas.microsoft.com/office/drawing/2014/main" xmlns="" id="{4DFD2B7A-1165-483C-B9AE-FC572DD0493C}"/>
                </a:ext>
              </a:extLst>
            </p:cNvPr>
            <p:cNvGrpSpPr/>
            <p:nvPr/>
          </p:nvGrpSpPr>
          <p:grpSpPr>
            <a:xfrm>
              <a:off x="1458067" y="1619178"/>
              <a:ext cx="6192688" cy="0"/>
              <a:chOff x="1458067" y="2082167"/>
              <a:chExt cx="6192688" cy="0"/>
            </a:xfrm>
          </p:grpSpPr>
          <p:cxnSp>
            <p:nvCxnSpPr>
              <p:cNvPr id="25" name="直接连接符 24">
                <a:extLst>
                  <a:ext uri="{FF2B5EF4-FFF2-40B4-BE49-F238E27FC236}">
                    <a16:creationId xmlns:a16="http://schemas.microsoft.com/office/drawing/2014/main" xmlns="" id="{7F5D4A4C-D04A-4DF9-810A-4935C6D9D6EF}"/>
                  </a:ext>
                </a:extLst>
              </p:cNvPr>
              <p:cNvCxnSpPr>
                <a:cxnSpLocks/>
              </p:cNvCxnSpPr>
              <p:nvPr/>
            </p:nvCxnSpPr>
            <p:spPr>
              <a:xfrm>
                <a:off x="5148064" y="2082167"/>
                <a:ext cx="2502691"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5103BF06-9EF6-43AB-A33A-D3B424133FD9}"/>
                  </a:ext>
                </a:extLst>
              </p:cNvPr>
              <p:cNvCxnSpPr>
                <a:cxnSpLocks/>
              </p:cNvCxnSpPr>
              <p:nvPr/>
            </p:nvCxnSpPr>
            <p:spPr>
              <a:xfrm>
                <a:off x="1458067" y="2082167"/>
                <a:ext cx="2537869"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0976876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0" y="116398"/>
            <a:ext cx="8212539" cy="707886"/>
          </a:xfrm>
          <a:prstGeom prst="rect">
            <a:avLst/>
          </a:prstGeom>
          <a:effectLst/>
        </p:spPr>
        <p:txBody>
          <a:bodyPr vert="horz" wrap="square">
            <a:spAutoFit/>
          </a:bodyPr>
          <a:lstStyle/>
          <a:p>
            <a:pPr>
              <a:defRPr/>
            </a:pPr>
            <a:r>
              <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rPr>
              <a:t>怎样才能做到不忘初心、牢记使命</a:t>
            </a:r>
            <a:endPar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grpSp>
        <p:nvGrpSpPr>
          <p:cNvPr id="3" name="组合 2"/>
          <p:cNvGrpSpPr/>
          <p:nvPr/>
        </p:nvGrpSpPr>
        <p:grpSpPr>
          <a:xfrm>
            <a:off x="602503" y="1952975"/>
            <a:ext cx="10986994" cy="3990624"/>
            <a:chOff x="763046" y="1952975"/>
            <a:chExt cx="12299212" cy="3990624"/>
          </a:xfrm>
        </p:grpSpPr>
        <p:sp>
          <p:nvSpPr>
            <p:cNvPr id="7" name="PA-132">
              <a:extLst>
                <a:ext uri="{FF2B5EF4-FFF2-40B4-BE49-F238E27FC236}">
                  <a16:creationId xmlns="" xmlns:a16="http://schemas.microsoft.com/office/drawing/2014/main" id="{404773DE-4CC9-4369-BEBF-5C8360D5D9E2}"/>
                </a:ext>
              </a:extLst>
            </p:cNvPr>
            <p:cNvSpPr/>
            <p:nvPr>
              <p:custDataLst>
                <p:tags r:id="rId1"/>
              </p:custDataLst>
            </p:nvPr>
          </p:nvSpPr>
          <p:spPr>
            <a:xfrm>
              <a:off x="763046" y="2385968"/>
              <a:ext cx="6003250" cy="355763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8" name="PA-136">
              <a:extLst>
                <a:ext uri="{FF2B5EF4-FFF2-40B4-BE49-F238E27FC236}">
                  <a16:creationId xmlns="" xmlns:a16="http://schemas.microsoft.com/office/drawing/2014/main" id="{44DF67A2-1A43-46BF-BDF2-83BE76166D5C}"/>
                </a:ext>
              </a:extLst>
            </p:cNvPr>
            <p:cNvSpPr txBox="1"/>
            <p:nvPr>
              <p:custDataLst>
                <p:tags r:id="rId2"/>
              </p:custDataLst>
            </p:nvPr>
          </p:nvSpPr>
          <p:spPr>
            <a:xfrm>
              <a:off x="1140340" y="2387243"/>
              <a:ext cx="5559257" cy="3462486"/>
            </a:xfrm>
            <a:prstGeom prst="rect">
              <a:avLst/>
            </a:prstGeom>
            <a:noFill/>
          </p:spPr>
          <p:txBody>
            <a:bodyPr wrap="square" lIns="0" tIns="0" rIns="0" bIns="0" rtlCol="0">
              <a:spAutoFit/>
            </a:bodyPr>
            <a:lstStyle/>
            <a:p>
              <a:pPr>
                <a:lnSpc>
                  <a:spcPct val="150000"/>
                </a:lnSpc>
                <a:defRPr/>
              </a:pPr>
              <a:r>
                <a:rPr lang="zh-CN" altLang="en-US" sz="5000" b="1" kern="0" dirty="0">
                  <a:solidFill>
                    <a:srgbClr val="C00000"/>
                  </a:solidFill>
                  <a:latin typeface="字魂59号-创粗黑" panose="00000500000000000000" pitchFamily="2" charset="-122"/>
                  <a:ea typeface="字魂59号-创粗黑" panose="00000500000000000000" pitchFamily="2" charset="-122"/>
                </a:rPr>
                <a:t>只有坚定理想信念，才能不忘初心、牢记使命。</a:t>
              </a:r>
              <a:endParaRPr lang="zh-CN" altLang="en-US" sz="5000" b="1" kern="0" dirty="0">
                <a:solidFill>
                  <a:srgbClr val="C00000"/>
                </a:solidFill>
                <a:latin typeface="字魂59号-创粗黑" panose="00000500000000000000" pitchFamily="2" charset="-122"/>
                <a:ea typeface="字魂59号-创粗黑" panose="00000500000000000000" pitchFamily="2" charset="-122"/>
              </a:endParaRPr>
            </a:p>
          </p:txBody>
        </p:sp>
        <p:pic>
          <p:nvPicPr>
            <p:cNvPr id="9" name="PA-137" descr="图片包含 文字, 记分牌&#10;&#10;描述已自动生成">
              <a:extLst>
                <a:ext uri="{FF2B5EF4-FFF2-40B4-BE49-F238E27FC236}">
                  <a16:creationId xmlns="" xmlns:a16="http://schemas.microsoft.com/office/drawing/2014/main" id="{21CA51F1-FC28-4009-8991-0043B94080E1}"/>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481868" y="1952975"/>
              <a:ext cx="4707038" cy="606106"/>
            </a:xfrm>
            <a:prstGeom prst="rect">
              <a:avLst/>
            </a:prstGeom>
          </p:spPr>
        </p:pic>
        <p:sp>
          <p:nvSpPr>
            <p:cNvPr id="11" name="PA-132">
              <a:extLst>
                <a:ext uri="{FF2B5EF4-FFF2-40B4-BE49-F238E27FC236}">
                  <a16:creationId xmlns="" xmlns:a16="http://schemas.microsoft.com/office/drawing/2014/main" id="{404773DE-4CC9-4369-BEBF-5C8360D5D9E2}"/>
                </a:ext>
              </a:extLst>
            </p:cNvPr>
            <p:cNvSpPr/>
            <p:nvPr>
              <p:custDataLst>
                <p:tags r:id="rId4"/>
              </p:custDataLst>
            </p:nvPr>
          </p:nvSpPr>
          <p:spPr>
            <a:xfrm>
              <a:off x="7059008" y="2385968"/>
              <a:ext cx="6003250" cy="355763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2" name="PA-136">
              <a:extLst>
                <a:ext uri="{FF2B5EF4-FFF2-40B4-BE49-F238E27FC236}">
                  <a16:creationId xmlns="" xmlns:a16="http://schemas.microsoft.com/office/drawing/2014/main" id="{44DF67A2-1A43-46BF-BDF2-83BE76166D5C}"/>
                </a:ext>
              </a:extLst>
            </p:cNvPr>
            <p:cNvSpPr txBox="1"/>
            <p:nvPr>
              <p:custDataLst>
                <p:tags r:id="rId5"/>
              </p:custDataLst>
            </p:nvPr>
          </p:nvSpPr>
          <p:spPr>
            <a:xfrm>
              <a:off x="7351720" y="2855525"/>
              <a:ext cx="5559257" cy="2462213"/>
            </a:xfrm>
            <a:prstGeom prst="rect">
              <a:avLst/>
            </a:prstGeom>
            <a:noFill/>
          </p:spPr>
          <p:txBody>
            <a:bodyPr wrap="square" lIns="0" tIns="0" rIns="0" bIns="0" rtlCol="0">
              <a:spAutoFit/>
            </a:bodyPr>
            <a:lstStyle/>
            <a:p>
              <a:pPr>
                <a:defRPr/>
              </a:pPr>
              <a:r>
                <a:rPr lang="zh-CN" altLang="en-US" sz="4000" b="1" kern="0" dirty="0">
                  <a:solidFill>
                    <a:srgbClr val="C00000"/>
                  </a:solidFill>
                  <a:latin typeface="字魂59号-创粗黑" panose="00000500000000000000" pitchFamily="2" charset="-122"/>
                  <a:ea typeface="字魂59号-创粗黑" panose="00000500000000000000" pitchFamily="2" charset="-122"/>
                </a:rPr>
                <a:t>只有努力学习马克思主义，</a:t>
              </a:r>
              <a:endParaRPr lang="en-US" altLang="zh-CN" sz="4000" b="1" kern="0" dirty="0">
                <a:solidFill>
                  <a:srgbClr val="C00000"/>
                </a:solidFill>
                <a:latin typeface="字魂59号-创粗黑" panose="00000500000000000000" pitchFamily="2" charset="-122"/>
                <a:ea typeface="字魂59号-创粗黑" panose="00000500000000000000" pitchFamily="2" charset="-122"/>
              </a:endParaRPr>
            </a:p>
            <a:p>
              <a:pPr>
                <a:defRPr/>
              </a:pPr>
              <a:r>
                <a:rPr lang="zh-CN" altLang="en-US" sz="4000" b="1" kern="0" dirty="0">
                  <a:solidFill>
                    <a:srgbClr val="C00000"/>
                  </a:solidFill>
                  <a:latin typeface="字魂59号-创粗黑" panose="00000500000000000000" pitchFamily="2" charset="-122"/>
                  <a:ea typeface="字魂59号-创粗黑" panose="00000500000000000000" pitchFamily="2" charset="-122"/>
                </a:rPr>
                <a:t>才能坚定理想信念，不忘初心、牢记使命。</a:t>
              </a:r>
              <a:endParaRPr lang="zh-CN" altLang="en-US" sz="4000" b="1" kern="0" dirty="0">
                <a:solidFill>
                  <a:srgbClr val="C00000"/>
                </a:solidFill>
                <a:latin typeface="字魂59号-创粗黑" panose="00000500000000000000" pitchFamily="2" charset="-122"/>
                <a:ea typeface="字魂59号-创粗黑" panose="00000500000000000000" pitchFamily="2" charset="-122"/>
              </a:endParaRPr>
            </a:p>
          </p:txBody>
        </p:sp>
        <p:pic>
          <p:nvPicPr>
            <p:cNvPr id="13" name="PA-137" descr="图片包含 文字, 记分牌&#10;&#10;描述已自动生成">
              <a:extLst>
                <a:ext uri="{FF2B5EF4-FFF2-40B4-BE49-F238E27FC236}">
                  <a16:creationId xmlns="" xmlns:a16="http://schemas.microsoft.com/office/drawing/2014/main" id="{21CA51F1-FC28-4009-8991-0043B94080E1}"/>
                </a:ext>
              </a:extLst>
            </p:cNvPr>
            <p:cNvPicPr>
              <a:picLocks noChangeAspect="1"/>
            </p:cNvPicPr>
            <p:nvPr>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7777830" y="1952975"/>
              <a:ext cx="4707038" cy="606106"/>
            </a:xfrm>
            <a:prstGeom prst="rect">
              <a:avLst/>
            </a:prstGeom>
          </p:spPr>
        </p:pic>
      </p:grpSp>
    </p:spTree>
    <p:extLst>
      <p:ext uri="{BB962C8B-B14F-4D97-AF65-F5344CB8AC3E}">
        <p14:creationId xmlns:p14="http://schemas.microsoft.com/office/powerpoint/2010/main" val="92350797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0" y="116398"/>
            <a:ext cx="8212539" cy="707886"/>
          </a:xfrm>
          <a:prstGeom prst="rect">
            <a:avLst/>
          </a:prstGeom>
          <a:effectLst/>
        </p:spPr>
        <p:txBody>
          <a:bodyPr vert="horz" wrap="square">
            <a:spAutoFit/>
          </a:bodyPr>
          <a:lstStyle/>
          <a:p>
            <a:pPr>
              <a:defRPr/>
            </a:pPr>
            <a:r>
              <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rPr>
              <a:t>怎样才能做到不忘初心、牢记使命</a:t>
            </a:r>
            <a:endPar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grpSp>
        <p:nvGrpSpPr>
          <p:cNvPr id="2" name="组合 1"/>
          <p:cNvGrpSpPr/>
          <p:nvPr/>
        </p:nvGrpSpPr>
        <p:grpSpPr>
          <a:xfrm>
            <a:off x="1488624" y="1692083"/>
            <a:ext cx="9351326" cy="4602037"/>
            <a:chOff x="1793424" y="1798763"/>
            <a:chExt cx="8086717" cy="3979689"/>
          </a:xfrm>
        </p:grpSpPr>
        <p:sp>
          <p:nvSpPr>
            <p:cNvPr id="4" name="矩形 3"/>
            <p:cNvSpPr/>
            <p:nvPr/>
          </p:nvSpPr>
          <p:spPr>
            <a:xfrm>
              <a:off x="1793424" y="2061230"/>
              <a:ext cx="8086717" cy="3717222"/>
            </a:xfrm>
            <a:prstGeom prst="rect">
              <a:avLst/>
            </a:prstGeom>
            <a:noFill/>
            <a:ln w="19050" cap="flat" cmpd="sng" algn="ctr">
              <a:solidFill>
                <a:srgbClr val="C00000"/>
              </a:solidFill>
              <a:prstDash val="solid"/>
            </a:ln>
            <a:effectLst/>
          </p:spPr>
          <p:txBody>
            <a:bodyPr rtlCol="0" anchor="ctr"/>
            <a:lstStyle/>
            <a:p>
              <a:pPr algn="ctr" defTabSz="457200">
                <a:defRPr/>
              </a:pPr>
              <a:endParaRPr lang="zh-CN" altLang="en-US" kern="0" smtClean="0">
                <a:solidFill>
                  <a:srgbClr val="FFFFFF"/>
                </a:solidFill>
                <a:latin typeface="字魂58号-创中黑" panose="00000500000000000000" pitchFamily="2" charset="-122"/>
                <a:ea typeface="字魂58号-创中黑" panose="00000500000000000000" pitchFamily="2" charset="-122"/>
              </a:endParaRPr>
            </a:p>
          </p:txBody>
        </p:sp>
        <p:sp>
          <p:nvSpPr>
            <p:cNvPr id="7" name="矩形 6"/>
            <p:cNvSpPr/>
            <p:nvPr/>
          </p:nvSpPr>
          <p:spPr>
            <a:xfrm>
              <a:off x="1969887" y="2362132"/>
              <a:ext cx="7733791" cy="3240437"/>
            </a:xfrm>
            <a:prstGeom prst="rect">
              <a:avLst/>
            </a:prstGeom>
          </p:spPr>
          <p:txBody>
            <a:bodyPr wrap="square">
              <a:spAutoFit/>
            </a:bodyPr>
            <a:lstStyle/>
            <a:p>
              <a:pPr defTabSz="457200">
                <a:lnSpc>
                  <a:spcPct val="150000"/>
                </a:lnSpc>
              </a:pPr>
              <a:r>
                <a:rPr lang="zh-CN" altLang="en-US" sz="2000" kern="0" dirty="0" smtClean="0">
                  <a:latin typeface="字魂58号-创中黑" panose="00000500000000000000" pitchFamily="2" charset="-122"/>
                  <a:ea typeface="字魂58号-创中黑" panose="00000500000000000000" pitchFamily="2" charset="-122"/>
                </a:rPr>
                <a:t>       党</a:t>
              </a:r>
              <a:r>
                <a:rPr lang="zh-CN" altLang="en-US" sz="2000" kern="0" dirty="0">
                  <a:latin typeface="字魂58号-创中黑" panose="00000500000000000000" pitchFamily="2" charset="-122"/>
                  <a:ea typeface="字魂58号-创中黑" panose="00000500000000000000" pitchFamily="2" charset="-122"/>
                </a:rPr>
                <a:t>的十九大报告指出：“共产主义远大理想和中国特色社会主义共同理想，是中国共产党人的精神支柱和政治灵魂，也是保持党的团结统一的思想基础。要把坚定理想信念作为党的思想建设的首要任务。”</a:t>
              </a:r>
            </a:p>
            <a:p>
              <a:pPr defTabSz="457200">
                <a:lnSpc>
                  <a:spcPct val="150000"/>
                </a:lnSpc>
              </a:pPr>
              <a:r>
                <a:rPr lang="zh-CN" altLang="en-US" sz="2000" kern="0" dirty="0">
                  <a:latin typeface="字魂58号-创中黑" panose="00000500000000000000" pitchFamily="2" charset="-122"/>
                  <a:ea typeface="字魂58号-创中黑" panose="00000500000000000000" pitchFamily="2" charset="-122"/>
                </a:rPr>
                <a:t>       党的十八大以来，习近平总书记多次强调“革命理想高于天”，理想信念是共产党人精神上的钙。他批评认为共产主义虚无缥缈的错误思想，阐述了中国特色社会主义和共产主义理想之间不可分割的关系。共产党员只有坚定共产主义远大理想和中国特色社会主义信念，才能不忘初心，自觉为实现新时代党的历史使命而不懈奋斗。</a:t>
              </a:r>
            </a:p>
          </p:txBody>
        </p:sp>
        <p:sp>
          <p:nvSpPr>
            <p:cNvPr id="8" name="矩形 7"/>
            <p:cNvSpPr/>
            <p:nvPr/>
          </p:nvSpPr>
          <p:spPr>
            <a:xfrm>
              <a:off x="2360330" y="1798763"/>
              <a:ext cx="6633894" cy="539865"/>
            </a:xfrm>
            <a:prstGeom prst="rect">
              <a:avLst/>
            </a:prstGeom>
            <a:solidFill>
              <a:srgbClr val="D40000"/>
            </a:solidFill>
            <a:ln w="25400" cap="flat" cmpd="sng" algn="ctr">
              <a:solidFill>
                <a:srgbClr val="C00000"/>
              </a:solidFill>
              <a:prstDash val="solid"/>
            </a:ln>
            <a:effectLst/>
          </p:spPr>
          <p:txBody>
            <a:bodyPr rtlCol="0" anchor="ctr"/>
            <a:lstStyle/>
            <a:p>
              <a:pPr algn="ctr" defTabSz="457200"/>
              <a:r>
                <a:rPr lang="zh-CN" altLang="en-US" sz="2400" b="1" kern="0" dirty="0">
                  <a:solidFill>
                    <a:schemeClr val="bg1"/>
                  </a:solidFill>
                  <a:latin typeface="字魂58号-创中黑" panose="00000500000000000000" pitchFamily="2" charset="-122"/>
                  <a:ea typeface="字魂58号-创中黑" panose="00000500000000000000" pitchFamily="2" charset="-122"/>
                </a:rPr>
                <a:t>只有坚定理想信念，才能不忘初心、牢记使命</a:t>
              </a:r>
              <a:endParaRPr lang="zh-CN" altLang="en-US" sz="2400" b="1" kern="0" dirty="0" smtClean="0">
                <a:solidFill>
                  <a:schemeClr val="bg1"/>
                </a:solidFill>
                <a:latin typeface="字魂58号-创中黑" panose="00000500000000000000" pitchFamily="2" charset="-122"/>
                <a:ea typeface="字魂58号-创中黑" panose="00000500000000000000" pitchFamily="2" charset="-122"/>
              </a:endParaRPr>
            </a:p>
          </p:txBody>
        </p:sp>
      </p:grpSp>
    </p:spTree>
    <p:extLst>
      <p:ext uri="{BB962C8B-B14F-4D97-AF65-F5344CB8AC3E}">
        <p14:creationId xmlns:p14="http://schemas.microsoft.com/office/powerpoint/2010/main" val="21049248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圆角矩形 12">
            <a:extLst>
              <a:ext uri="{FF2B5EF4-FFF2-40B4-BE49-F238E27FC236}">
                <a16:creationId xmlns:a16="http://schemas.microsoft.com/office/drawing/2014/main" xmlns="" id="{756E151C-32F0-4C87-B924-7182571261D1}"/>
              </a:ext>
            </a:extLst>
          </p:cNvPr>
          <p:cNvSpPr/>
          <p:nvPr/>
        </p:nvSpPr>
        <p:spPr bwMode="auto">
          <a:xfrm>
            <a:off x="3289765" y="914430"/>
            <a:ext cx="653386" cy="549613"/>
          </a:xfrm>
          <a:prstGeom prst="roundRect">
            <a:avLst>
              <a:gd name="adj" fmla="val 0"/>
            </a:avLst>
          </a:prstGeom>
          <a:solidFill>
            <a:srgbClr val="E71E17"/>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lgn="ctr">
              <a:defRPr/>
            </a:pPr>
            <a:r>
              <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rPr>
              <a:t> </a:t>
            </a: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mn-lt"/>
              </a:rPr>
              <a:t>01</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6" name="圆角矩形 12">
            <a:extLst>
              <a:ext uri="{FF2B5EF4-FFF2-40B4-BE49-F238E27FC236}">
                <a16:creationId xmlns:a16="http://schemas.microsoft.com/office/drawing/2014/main" xmlns="" id="{2CADC2DF-5CC7-49E5-9FB2-55E7AECFA4F4}"/>
              </a:ext>
            </a:extLst>
          </p:cNvPr>
          <p:cNvSpPr/>
          <p:nvPr/>
        </p:nvSpPr>
        <p:spPr bwMode="auto">
          <a:xfrm>
            <a:off x="4054019" y="914430"/>
            <a:ext cx="6805263" cy="549613"/>
          </a:xfrm>
          <a:prstGeom prst="roundRect">
            <a:avLst>
              <a:gd name="adj" fmla="val 0"/>
            </a:avLst>
          </a:prstGeom>
          <a:solidFill>
            <a:schemeClr val="bg1"/>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defRPr/>
            </a:pPr>
            <a:r>
              <a:rPr lang="zh-CN" altLang="en-US" sz="2800" dirty="0">
                <a:solidFill>
                  <a:srgbClr val="E71E17"/>
                </a:solidFill>
                <a:latin typeface="字魂59号-创粗黑" panose="00000500000000000000" pitchFamily="2" charset="-122"/>
                <a:ea typeface="字魂59号-创粗黑" panose="00000500000000000000" pitchFamily="2" charset="-122"/>
                <a:cs typeface="+mn-ea"/>
                <a:sym typeface="+mn-lt"/>
              </a:rPr>
              <a:t>不忘初心 牢记使命</a:t>
            </a:r>
          </a:p>
        </p:txBody>
      </p:sp>
      <p:sp>
        <p:nvSpPr>
          <p:cNvPr id="7" name="圆角矩形 12">
            <a:extLst>
              <a:ext uri="{FF2B5EF4-FFF2-40B4-BE49-F238E27FC236}">
                <a16:creationId xmlns:a16="http://schemas.microsoft.com/office/drawing/2014/main" xmlns="" id="{6A040132-C7C3-426E-A4F4-D446CE9ADA6D}"/>
              </a:ext>
            </a:extLst>
          </p:cNvPr>
          <p:cNvSpPr/>
          <p:nvPr/>
        </p:nvSpPr>
        <p:spPr bwMode="auto">
          <a:xfrm>
            <a:off x="3289765" y="1625471"/>
            <a:ext cx="653386" cy="549613"/>
          </a:xfrm>
          <a:prstGeom prst="roundRect">
            <a:avLst>
              <a:gd name="adj" fmla="val 0"/>
            </a:avLst>
          </a:prstGeom>
          <a:solidFill>
            <a:srgbClr val="E71E17"/>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lgn="ctr">
              <a:defRPr/>
            </a:pPr>
            <a:r>
              <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rPr>
              <a:t> </a:t>
            </a: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mn-lt"/>
              </a:rPr>
              <a:t>02</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8" name="圆角矩形 12">
            <a:extLst>
              <a:ext uri="{FF2B5EF4-FFF2-40B4-BE49-F238E27FC236}">
                <a16:creationId xmlns:a16="http://schemas.microsoft.com/office/drawing/2014/main" xmlns="" id="{873A3D14-7AED-41CF-BF12-C65E5AE1CC88}"/>
              </a:ext>
            </a:extLst>
          </p:cNvPr>
          <p:cNvSpPr/>
          <p:nvPr/>
        </p:nvSpPr>
        <p:spPr bwMode="auto">
          <a:xfrm>
            <a:off x="4054019" y="1625471"/>
            <a:ext cx="6805263" cy="549613"/>
          </a:xfrm>
          <a:prstGeom prst="roundRect">
            <a:avLst>
              <a:gd name="adj" fmla="val 0"/>
            </a:avLst>
          </a:prstGeom>
          <a:solidFill>
            <a:schemeClr val="bg1"/>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defRPr/>
            </a:pPr>
            <a:r>
              <a:rPr lang="zh-CN" altLang="en-US" sz="2800" dirty="0">
                <a:solidFill>
                  <a:srgbClr val="E71E17"/>
                </a:solidFill>
                <a:latin typeface="字魂59号-创粗黑" panose="00000500000000000000" pitchFamily="2" charset="-122"/>
                <a:ea typeface="字魂59号-创粗黑" panose="00000500000000000000" pitchFamily="2" charset="-122"/>
                <a:cs typeface="+mn-ea"/>
                <a:sym typeface="+mn-lt"/>
              </a:rPr>
              <a:t>守初心，坚定路线旗帜</a:t>
            </a:r>
          </a:p>
        </p:txBody>
      </p:sp>
      <p:sp>
        <p:nvSpPr>
          <p:cNvPr id="9" name="圆角矩形 12">
            <a:extLst>
              <a:ext uri="{FF2B5EF4-FFF2-40B4-BE49-F238E27FC236}">
                <a16:creationId xmlns:a16="http://schemas.microsoft.com/office/drawing/2014/main" xmlns="" id="{66E18F87-947E-4639-A239-55E58382AAA1}"/>
              </a:ext>
            </a:extLst>
          </p:cNvPr>
          <p:cNvSpPr/>
          <p:nvPr/>
        </p:nvSpPr>
        <p:spPr bwMode="auto">
          <a:xfrm>
            <a:off x="3289765" y="2360563"/>
            <a:ext cx="653386" cy="549613"/>
          </a:xfrm>
          <a:prstGeom prst="roundRect">
            <a:avLst>
              <a:gd name="adj" fmla="val 0"/>
            </a:avLst>
          </a:prstGeom>
          <a:solidFill>
            <a:srgbClr val="E71E17"/>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lgn="ctr">
              <a:defRPr/>
            </a:pPr>
            <a:r>
              <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rPr>
              <a:t> </a:t>
            </a: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mn-lt"/>
              </a:rPr>
              <a:t>03</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0" name="圆角矩形 12">
            <a:extLst>
              <a:ext uri="{FF2B5EF4-FFF2-40B4-BE49-F238E27FC236}">
                <a16:creationId xmlns:a16="http://schemas.microsoft.com/office/drawing/2014/main" xmlns="" id="{A4731A4B-615D-4B4C-9DDA-9F37B9392FCB}"/>
              </a:ext>
            </a:extLst>
          </p:cNvPr>
          <p:cNvSpPr/>
          <p:nvPr/>
        </p:nvSpPr>
        <p:spPr bwMode="auto">
          <a:xfrm>
            <a:off x="4054019" y="2360563"/>
            <a:ext cx="6805263" cy="549613"/>
          </a:xfrm>
          <a:prstGeom prst="roundRect">
            <a:avLst>
              <a:gd name="adj" fmla="val 0"/>
            </a:avLst>
          </a:prstGeom>
          <a:solidFill>
            <a:schemeClr val="bg1"/>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defRPr/>
            </a:pPr>
            <a:r>
              <a:rPr lang="zh-CN" altLang="en-US" sz="2800" dirty="0">
                <a:solidFill>
                  <a:srgbClr val="E71E17"/>
                </a:solidFill>
                <a:latin typeface="字魂59号-创粗黑" panose="00000500000000000000" pitchFamily="2" charset="-122"/>
                <a:ea typeface="字魂59号-创粗黑" panose="00000500000000000000" pitchFamily="2" charset="-122"/>
                <a:cs typeface="+mn-ea"/>
                <a:sym typeface="+mn-lt"/>
              </a:rPr>
              <a:t>担使命，树立正确政绩观</a:t>
            </a:r>
          </a:p>
        </p:txBody>
      </p:sp>
      <p:sp>
        <p:nvSpPr>
          <p:cNvPr id="11" name="圆角矩形 12">
            <a:extLst>
              <a:ext uri="{FF2B5EF4-FFF2-40B4-BE49-F238E27FC236}">
                <a16:creationId xmlns:a16="http://schemas.microsoft.com/office/drawing/2014/main" xmlns="" id="{8A1A232B-8094-4315-8DB8-51F88CD42B8F}"/>
              </a:ext>
            </a:extLst>
          </p:cNvPr>
          <p:cNvSpPr/>
          <p:nvPr/>
        </p:nvSpPr>
        <p:spPr bwMode="auto">
          <a:xfrm>
            <a:off x="3289765" y="3101954"/>
            <a:ext cx="653386" cy="549613"/>
          </a:xfrm>
          <a:prstGeom prst="roundRect">
            <a:avLst>
              <a:gd name="adj" fmla="val 0"/>
            </a:avLst>
          </a:prstGeom>
          <a:solidFill>
            <a:srgbClr val="E71E17"/>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lgn="ctr">
              <a:defRPr/>
            </a:pPr>
            <a:r>
              <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rPr>
              <a:t> </a:t>
            </a: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mn-lt"/>
              </a:rPr>
              <a:t>04</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2" name="圆角矩形 12">
            <a:extLst>
              <a:ext uri="{FF2B5EF4-FFF2-40B4-BE49-F238E27FC236}">
                <a16:creationId xmlns:a16="http://schemas.microsoft.com/office/drawing/2014/main" xmlns="" id="{84382FA0-06CE-495E-9C39-33F3406E22DB}"/>
              </a:ext>
            </a:extLst>
          </p:cNvPr>
          <p:cNvSpPr/>
          <p:nvPr/>
        </p:nvSpPr>
        <p:spPr bwMode="auto">
          <a:xfrm>
            <a:off x="4054021" y="3101954"/>
            <a:ext cx="6801731" cy="549613"/>
          </a:xfrm>
          <a:prstGeom prst="roundRect">
            <a:avLst>
              <a:gd name="adj" fmla="val 0"/>
            </a:avLst>
          </a:prstGeom>
          <a:solidFill>
            <a:schemeClr val="bg1"/>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defRPr/>
            </a:pPr>
            <a:r>
              <a:rPr lang="zh-CN" altLang="en-US" sz="2800" dirty="0">
                <a:solidFill>
                  <a:srgbClr val="E71E17"/>
                </a:solidFill>
                <a:latin typeface="字魂59号-创粗黑" panose="00000500000000000000" pitchFamily="2" charset="-122"/>
                <a:ea typeface="字魂59号-创粗黑" panose="00000500000000000000" pitchFamily="2" charset="-122"/>
                <a:cs typeface="+mn-ea"/>
                <a:sym typeface="+mn-lt"/>
              </a:rPr>
              <a:t>找差距，强调问题导向</a:t>
            </a:r>
          </a:p>
        </p:txBody>
      </p:sp>
      <p:sp>
        <p:nvSpPr>
          <p:cNvPr id="13" name="圆角矩形 12">
            <a:extLst>
              <a:ext uri="{FF2B5EF4-FFF2-40B4-BE49-F238E27FC236}">
                <a16:creationId xmlns:a16="http://schemas.microsoft.com/office/drawing/2014/main" xmlns="" id="{1A108785-EDB2-4B26-8D04-0D0552501929}"/>
              </a:ext>
            </a:extLst>
          </p:cNvPr>
          <p:cNvSpPr/>
          <p:nvPr/>
        </p:nvSpPr>
        <p:spPr bwMode="auto">
          <a:xfrm>
            <a:off x="3289765" y="3831414"/>
            <a:ext cx="653386" cy="549613"/>
          </a:xfrm>
          <a:prstGeom prst="roundRect">
            <a:avLst>
              <a:gd name="adj" fmla="val 0"/>
            </a:avLst>
          </a:prstGeom>
          <a:solidFill>
            <a:srgbClr val="E71E17"/>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lgn="ctr">
              <a:defRPr/>
            </a:pPr>
            <a:r>
              <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rPr>
              <a:t> </a:t>
            </a: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mn-lt"/>
              </a:rPr>
              <a:t>05</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4" name="圆角矩形 12">
            <a:extLst>
              <a:ext uri="{FF2B5EF4-FFF2-40B4-BE49-F238E27FC236}">
                <a16:creationId xmlns:a16="http://schemas.microsoft.com/office/drawing/2014/main" xmlns="" id="{C5EAC914-86F0-404C-98F0-2F91674BE6CE}"/>
              </a:ext>
            </a:extLst>
          </p:cNvPr>
          <p:cNvSpPr/>
          <p:nvPr/>
        </p:nvSpPr>
        <p:spPr bwMode="auto">
          <a:xfrm>
            <a:off x="4054019" y="3831414"/>
            <a:ext cx="6805263" cy="549613"/>
          </a:xfrm>
          <a:prstGeom prst="roundRect">
            <a:avLst>
              <a:gd name="adj" fmla="val 0"/>
            </a:avLst>
          </a:prstGeom>
          <a:solidFill>
            <a:schemeClr val="bg1"/>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defRPr/>
            </a:pPr>
            <a:r>
              <a:rPr lang="zh-CN" altLang="en-US" sz="2800" dirty="0">
                <a:solidFill>
                  <a:srgbClr val="E71E17"/>
                </a:solidFill>
                <a:latin typeface="字魂59号-创粗黑" panose="00000500000000000000" pitchFamily="2" charset="-122"/>
                <a:ea typeface="字魂59号-创粗黑" panose="00000500000000000000" pitchFamily="2" charset="-122"/>
                <a:cs typeface="+mn-ea"/>
                <a:sym typeface="+mn-lt"/>
              </a:rPr>
              <a:t>抓落实，推崇“钉钉子”精神</a:t>
            </a:r>
          </a:p>
        </p:txBody>
      </p:sp>
      <p:sp>
        <p:nvSpPr>
          <p:cNvPr id="15" name="圆角矩形 12">
            <a:extLst>
              <a:ext uri="{FF2B5EF4-FFF2-40B4-BE49-F238E27FC236}">
                <a16:creationId xmlns:a16="http://schemas.microsoft.com/office/drawing/2014/main" xmlns="" id="{1A108785-EDB2-4B26-8D04-0D0552501929}"/>
              </a:ext>
            </a:extLst>
          </p:cNvPr>
          <p:cNvSpPr/>
          <p:nvPr/>
        </p:nvSpPr>
        <p:spPr bwMode="auto">
          <a:xfrm>
            <a:off x="3289765" y="4586267"/>
            <a:ext cx="653386" cy="549613"/>
          </a:xfrm>
          <a:prstGeom prst="roundRect">
            <a:avLst>
              <a:gd name="adj" fmla="val 0"/>
            </a:avLst>
          </a:prstGeom>
          <a:solidFill>
            <a:srgbClr val="E71E17"/>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lgn="ctr">
              <a:defRPr/>
            </a:pPr>
            <a:r>
              <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rPr>
              <a:t> </a:t>
            </a:r>
            <a:r>
              <a:rPr lang="en-US" altLang="zh-CN" sz="2400" dirty="0" smtClean="0">
                <a:solidFill>
                  <a:schemeClr val="bg1"/>
                </a:solidFill>
                <a:latin typeface="字魂59号-创粗黑" panose="00000500000000000000" pitchFamily="2" charset="-122"/>
                <a:ea typeface="字魂59号-创粗黑" panose="00000500000000000000" pitchFamily="2" charset="-122"/>
                <a:cs typeface="+mn-ea"/>
                <a:sym typeface="+mn-lt"/>
              </a:rPr>
              <a:t>06</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6" name="圆角矩形 12">
            <a:extLst>
              <a:ext uri="{FF2B5EF4-FFF2-40B4-BE49-F238E27FC236}">
                <a16:creationId xmlns:a16="http://schemas.microsoft.com/office/drawing/2014/main" xmlns="" id="{C5EAC914-86F0-404C-98F0-2F91674BE6CE}"/>
              </a:ext>
            </a:extLst>
          </p:cNvPr>
          <p:cNvSpPr/>
          <p:nvPr/>
        </p:nvSpPr>
        <p:spPr bwMode="auto">
          <a:xfrm>
            <a:off x="4054019" y="4586267"/>
            <a:ext cx="6805263" cy="549613"/>
          </a:xfrm>
          <a:prstGeom prst="roundRect">
            <a:avLst>
              <a:gd name="adj" fmla="val 0"/>
            </a:avLst>
          </a:prstGeom>
          <a:solidFill>
            <a:schemeClr val="bg1"/>
          </a:solidFill>
          <a:ln w="12700">
            <a:solidFill>
              <a:srgbClr val="E71E17"/>
            </a:solid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3" rIns="68585" bIns="34293" anchor="ctr"/>
          <a:lstStyle/>
          <a:p>
            <a:pPr>
              <a:defRPr/>
            </a:pPr>
            <a:r>
              <a:rPr lang="zh-CN" altLang="en-US" sz="2800" dirty="0">
                <a:solidFill>
                  <a:srgbClr val="E71E17"/>
                </a:solidFill>
                <a:latin typeface="字魂59号-创粗黑" panose="00000500000000000000" pitchFamily="2" charset="-122"/>
                <a:ea typeface="字魂59号-创粗黑" panose="00000500000000000000" pitchFamily="2" charset="-122"/>
                <a:cs typeface="+mn-ea"/>
                <a:sym typeface="+mn-lt"/>
              </a:rPr>
              <a:t>怎样才能做到不忘初心、牢记使命</a:t>
            </a:r>
          </a:p>
        </p:txBody>
      </p:sp>
      <p:sp>
        <p:nvSpPr>
          <p:cNvPr id="18" name="PA-117">
            <a:extLst>
              <a:ext uri="{FF2B5EF4-FFF2-40B4-BE49-F238E27FC236}">
                <a16:creationId xmlns="" xmlns:a16="http://schemas.microsoft.com/office/drawing/2014/main" id="{9DA57D4B-4016-40BA-98B0-1F73C36F6156}"/>
              </a:ext>
            </a:extLst>
          </p:cNvPr>
          <p:cNvSpPr txBox="1"/>
          <p:nvPr>
            <p:custDataLst>
              <p:tags r:id="rId1"/>
            </p:custDataLst>
          </p:nvPr>
        </p:nvSpPr>
        <p:spPr>
          <a:xfrm>
            <a:off x="1155823" y="2287864"/>
            <a:ext cx="978120" cy="2308324"/>
          </a:xfrm>
          <a:prstGeom prst="rect">
            <a:avLst/>
          </a:prstGeom>
          <a:noFill/>
        </p:spPr>
        <p:txBody>
          <a:bodyPr wrap="square" rtlCol="0">
            <a:spAutoFit/>
          </a:bodyPr>
          <a:lstStyle/>
          <a:p>
            <a:pPr algn="ctr" defTabSz="1218936"/>
            <a:r>
              <a:rPr lang="zh-CN" altLang="en-US" sz="7200" b="1" dirty="0" smtClean="0">
                <a:solidFill>
                  <a:srgbClr val="C00000"/>
                </a:solidFill>
                <a:latin typeface="字魂59号-创粗黑" panose="00000500000000000000" pitchFamily="2" charset="-122"/>
                <a:ea typeface="字魂59号-创粗黑" panose="00000500000000000000" pitchFamily="2" charset="-122"/>
                <a:sym typeface="Microsoft YaHei" panose="020B0503020204020204" pitchFamily="34" charset="-122"/>
              </a:rPr>
              <a:t>目</a:t>
            </a:r>
            <a:endParaRPr lang="en-US" altLang="zh-CN" sz="7200" b="1" dirty="0" smtClean="0">
              <a:solidFill>
                <a:srgbClr val="C00000"/>
              </a:solidFill>
              <a:latin typeface="字魂59号-创粗黑" panose="00000500000000000000" pitchFamily="2" charset="-122"/>
              <a:ea typeface="字魂59号-创粗黑" panose="00000500000000000000" pitchFamily="2" charset="-122"/>
              <a:sym typeface="Microsoft YaHei" panose="020B0503020204020204" pitchFamily="34" charset="-122"/>
            </a:endParaRPr>
          </a:p>
          <a:p>
            <a:pPr algn="ctr" defTabSz="1218936"/>
            <a:r>
              <a:rPr lang="zh-CN" altLang="en-US" sz="7200" b="1" dirty="0" smtClean="0">
                <a:solidFill>
                  <a:srgbClr val="C00000"/>
                </a:solidFill>
                <a:latin typeface="字魂59号-创粗黑" panose="00000500000000000000" pitchFamily="2" charset="-122"/>
                <a:ea typeface="字魂59号-创粗黑" panose="00000500000000000000" pitchFamily="2" charset="-122"/>
                <a:sym typeface="Microsoft YaHei" panose="020B0503020204020204" pitchFamily="34" charset="-122"/>
              </a:rPr>
              <a:t>录</a:t>
            </a:r>
            <a:endParaRPr lang="en-US" altLang="zh-CN" sz="7200" b="1" dirty="0" smtClean="0">
              <a:solidFill>
                <a:srgbClr val="C00000"/>
              </a:solidFill>
              <a:latin typeface="字魂59号-创粗黑" panose="00000500000000000000" pitchFamily="2" charset="-122"/>
              <a:ea typeface="字魂59号-创粗黑" panose="00000500000000000000" pitchFamily="2" charset="-122"/>
              <a:sym typeface="Microsoft YaHei" panose="020B0503020204020204" pitchFamily="34" charset="-122"/>
            </a:endParaRPr>
          </a:p>
        </p:txBody>
      </p:sp>
      <p:pic>
        <p:nvPicPr>
          <p:cNvPr id="19" name="PA-122">
            <a:extLst>
              <a:ext uri="{FF2B5EF4-FFF2-40B4-BE49-F238E27FC236}">
                <a16:creationId xmlns="" xmlns:a16="http://schemas.microsoft.com/office/drawing/2014/main" id="{34447835-6BC9-4BDE-8EDD-725B72FA215D}"/>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03012" y="1529308"/>
            <a:ext cx="1483742" cy="890329"/>
          </a:xfrm>
          <a:prstGeom prst="rect">
            <a:avLst/>
          </a:prstGeom>
        </p:spPr>
      </p:pic>
    </p:spTree>
    <p:extLst>
      <p:ext uri="{BB962C8B-B14F-4D97-AF65-F5344CB8AC3E}">
        <p14:creationId xmlns:p14="http://schemas.microsoft.com/office/powerpoint/2010/main" val="36459531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randombar(horizontal)">
                                      <p:cBhvr>
                                        <p:cTn id="74" dur="500"/>
                                        <p:tgtEl>
                                          <p:spTgt spid="18"/>
                                        </p:tgtEl>
                                      </p:cBhvr>
                                    </p:animEffect>
                                  </p:childTnLst>
                                </p:cTn>
                              </p:par>
                              <p:par>
                                <p:cTn id="75" presetID="14" presetClass="entr" presetSubtype="1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randombar(horizontal)">
                                      <p:cBhvr>
                                        <p:cTn id="7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0" y="116398"/>
            <a:ext cx="8212539" cy="707886"/>
          </a:xfrm>
          <a:prstGeom prst="rect">
            <a:avLst/>
          </a:prstGeom>
          <a:effectLst/>
        </p:spPr>
        <p:txBody>
          <a:bodyPr vert="horz" wrap="square">
            <a:spAutoFit/>
          </a:bodyPr>
          <a:lstStyle/>
          <a:p>
            <a:pPr>
              <a:defRPr/>
            </a:pPr>
            <a:r>
              <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rPr>
              <a:t>怎样才能做到不忘初心、牢记使命</a:t>
            </a:r>
            <a:endParaRPr lang="zh-CN" altLang="en-US" sz="4000" b="1"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grpSp>
        <p:nvGrpSpPr>
          <p:cNvPr id="3" name="组合 2"/>
          <p:cNvGrpSpPr/>
          <p:nvPr/>
        </p:nvGrpSpPr>
        <p:grpSpPr>
          <a:xfrm>
            <a:off x="986790" y="1356803"/>
            <a:ext cx="10218420" cy="5028757"/>
            <a:chOff x="467544" y="869123"/>
            <a:chExt cx="8086717" cy="3979689"/>
          </a:xfrm>
        </p:grpSpPr>
        <p:sp>
          <p:nvSpPr>
            <p:cNvPr id="9" name="矩形 8"/>
            <p:cNvSpPr/>
            <p:nvPr/>
          </p:nvSpPr>
          <p:spPr>
            <a:xfrm>
              <a:off x="467544" y="1131590"/>
              <a:ext cx="8086717" cy="3717222"/>
            </a:xfrm>
            <a:prstGeom prst="rect">
              <a:avLst/>
            </a:prstGeom>
            <a:noFill/>
            <a:ln w="19050" cap="flat" cmpd="sng" algn="ctr">
              <a:solidFill>
                <a:srgbClr val="C00000"/>
              </a:solidFill>
              <a:prstDash val="solid"/>
            </a:ln>
            <a:effectLst/>
          </p:spPr>
          <p:txBody>
            <a:bodyPr rtlCol="0" anchor="ctr"/>
            <a:lstStyle/>
            <a:p>
              <a:pPr algn="ctr" defTabSz="457200">
                <a:defRPr/>
              </a:pPr>
              <a:endParaRPr lang="zh-CN" altLang="en-US" kern="0" smtClean="0">
                <a:solidFill>
                  <a:srgbClr val="FFFFFF"/>
                </a:solidFill>
                <a:latin typeface="字魂58号-创中黑" panose="00000500000000000000" pitchFamily="2" charset="-122"/>
                <a:ea typeface="字魂58号-创中黑" panose="00000500000000000000" pitchFamily="2" charset="-122"/>
              </a:endParaRPr>
            </a:p>
          </p:txBody>
        </p:sp>
        <p:sp>
          <p:nvSpPr>
            <p:cNvPr id="10" name="矩形 9"/>
            <p:cNvSpPr/>
            <p:nvPr/>
          </p:nvSpPr>
          <p:spPr>
            <a:xfrm>
              <a:off x="644007" y="1432492"/>
              <a:ext cx="7733791" cy="3333867"/>
            </a:xfrm>
            <a:prstGeom prst="rect">
              <a:avLst/>
            </a:prstGeom>
          </p:spPr>
          <p:txBody>
            <a:bodyPr wrap="square">
              <a:spAutoFit/>
            </a:bodyPr>
            <a:lstStyle/>
            <a:p>
              <a:pPr defTabSz="457200">
                <a:lnSpc>
                  <a:spcPct val="150000"/>
                </a:lnSpc>
              </a:pPr>
              <a:r>
                <a:rPr lang="zh-CN" altLang="en-US" kern="0" dirty="0" smtClean="0">
                  <a:latin typeface="字魂58号-创中黑" panose="00000500000000000000" pitchFamily="2" charset="-122"/>
                  <a:ea typeface="字魂58号-创中黑" panose="00000500000000000000" pitchFamily="2" charset="-122"/>
                </a:rPr>
                <a:t>        共产党人</a:t>
              </a:r>
              <a:r>
                <a:rPr lang="zh-CN" altLang="en-US" kern="0" dirty="0">
                  <a:latin typeface="字魂58号-创中黑" panose="00000500000000000000" pitchFamily="2" charset="-122"/>
                  <a:ea typeface="字魂58号-创中黑" panose="00000500000000000000" pitchFamily="2" charset="-122"/>
                </a:rPr>
                <a:t>的理想信念是以马克思主义揭示的社会发展客观规律为依据的，是建立在马克思主义科学理论的基础之上的，不学习马克思主义理论，没有科学的世界观，就不能真正树立共产主义理想、中国特色社会主义信念和全心全意为人民服务的人生观、价值观。</a:t>
              </a:r>
            </a:p>
            <a:p>
              <a:pPr defTabSz="457200">
                <a:lnSpc>
                  <a:spcPct val="150000"/>
                </a:lnSpc>
              </a:pPr>
              <a:r>
                <a:rPr lang="zh-CN" altLang="en-US" kern="0" dirty="0">
                  <a:latin typeface="字魂58号-创中黑" panose="00000500000000000000" pitchFamily="2" charset="-122"/>
                  <a:ea typeface="字魂58号-创中黑" panose="00000500000000000000" pitchFamily="2" charset="-122"/>
                </a:rPr>
                <a:t>       习近平总书记要求全党重视学习和掌握马克思主义。他强调，党的各级领导干部特别是高级干部，要原原本本学习和研读经典著作，努力把马克思主义立场、观点、方法学到手，作为自己的看家本领。要读原著、学原文、悟原理，特别是理解其中包含的马克思主义立场、观点、方法，不要浅尝辄止。要深入学、持久学、刻苦学、带着问题学、联系实际学。共产党员只有深入学习马克思主义理论，学习马克思主义中国化最新成果习近平新时代中国特色社会主义思想，才能真正理解党的宗旨和党的奋斗目标，做一名始终不忘初心、牢记使命的合格的共产党员。</a:t>
              </a:r>
            </a:p>
          </p:txBody>
        </p:sp>
        <p:sp>
          <p:nvSpPr>
            <p:cNvPr id="11" name="矩形 10"/>
            <p:cNvSpPr/>
            <p:nvPr/>
          </p:nvSpPr>
          <p:spPr>
            <a:xfrm>
              <a:off x="687621" y="869123"/>
              <a:ext cx="7866639" cy="539865"/>
            </a:xfrm>
            <a:prstGeom prst="rect">
              <a:avLst/>
            </a:prstGeom>
            <a:solidFill>
              <a:srgbClr val="D40000"/>
            </a:solidFill>
            <a:ln w="25400" cap="flat" cmpd="sng" algn="ctr">
              <a:solidFill>
                <a:srgbClr val="C00000"/>
              </a:solidFill>
              <a:prstDash val="solid"/>
            </a:ln>
            <a:effectLst/>
          </p:spPr>
          <p:txBody>
            <a:bodyPr rtlCol="0" anchor="ctr"/>
            <a:lstStyle/>
            <a:p>
              <a:pPr algn="ctr" defTabSz="457200"/>
              <a:r>
                <a:rPr lang="zh-CN" altLang="en-US" sz="2400" b="1" kern="0" dirty="0">
                  <a:solidFill>
                    <a:schemeClr val="bg1"/>
                  </a:solidFill>
                  <a:latin typeface="字魂58号-创中黑" panose="00000500000000000000" pitchFamily="2" charset="-122"/>
                  <a:ea typeface="字魂58号-创中黑" panose="00000500000000000000" pitchFamily="2" charset="-122"/>
                </a:rPr>
                <a:t>只有努力学习马克思主义，才能坚定理想信念，不忘初心、牢记使命</a:t>
              </a:r>
              <a:endParaRPr lang="zh-CN" altLang="en-US" sz="2400" b="1" kern="0" dirty="0" smtClean="0">
                <a:solidFill>
                  <a:schemeClr val="bg1"/>
                </a:solidFill>
                <a:latin typeface="字魂58号-创中黑" panose="00000500000000000000" pitchFamily="2" charset="-122"/>
                <a:ea typeface="字魂58号-创中黑" panose="00000500000000000000" pitchFamily="2" charset="-122"/>
              </a:endParaRPr>
            </a:p>
          </p:txBody>
        </p:sp>
      </p:grpSp>
    </p:spTree>
    <p:extLst>
      <p:ext uri="{BB962C8B-B14F-4D97-AF65-F5344CB8AC3E}">
        <p14:creationId xmlns:p14="http://schemas.microsoft.com/office/powerpoint/2010/main" val="290089343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9"/>
            <a:ext cx="12196340" cy="6855561"/>
          </a:xfrm>
          <a:prstGeom prst="rect">
            <a:avLst/>
          </a:prstGeom>
        </p:spPr>
      </p:pic>
      <p:grpSp>
        <p:nvGrpSpPr>
          <p:cNvPr id="5" name="组合 4"/>
          <p:cNvGrpSpPr/>
          <p:nvPr/>
        </p:nvGrpSpPr>
        <p:grpSpPr>
          <a:xfrm>
            <a:off x="1615441" y="1686874"/>
            <a:ext cx="4480560" cy="1015879"/>
            <a:chOff x="2639616" y="2180862"/>
            <a:chExt cx="7198783" cy="1632184"/>
          </a:xfrm>
        </p:grpSpPr>
        <p:grpSp>
          <p:nvGrpSpPr>
            <p:cNvPr id="6" name="组合 5"/>
            <p:cNvGrpSpPr/>
            <p:nvPr/>
          </p:nvGrpSpPr>
          <p:grpSpPr>
            <a:xfrm>
              <a:off x="2639616" y="2180863"/>
              <a:ext cx="1728192" cy="1632182"/>
              <a:chOff x="2123728" y="1779662"/>
              <a:chExt cx="1296144" cy="1224136"/>
            </a:xfrm>
          </p:grpSpPr>
          <p:sp>
            <p:nvSpPr>
              <p:cNvPr id="19" name="矩形 18"/>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20" name="直接连接符 19"/>
              <p:cNvCxnSpPr>
                <a:stCxn id="19" idx="1"/>
                <a:endCxn id="19"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0"/>
                <a:endCxn id="19"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4463819" y="2180863"/>
              <a:ext cx="1728192" cy="1632182"/>
              <a:chOff x="2123728" y="1779662"/>
              <a:chExt cx="1296144" cy="1224136"/>
            </a:xfrm>
          </p:grpSpPr>
          <p:sp>
            <p:nvSpPr>
              <p:cNvPr id="16" name="矩形 15"/>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17" name="直接连接符 16"/>
              <p:cNvCxnSpPr>
                <a:stCxn id="16" idx="1"/>
                <a:endCxn id="16"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6" idx="0"/>
                <a:endCxn id="16"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6286004" y="2180864"/>
              <a:ext cx="1728192" cy="1632182"/>
              <a:chOff x="2123728" y="1779662"/>
              <a:chExt cx="1296144" cy="1224136"/>
            </a:xfrm>
          </p:grpSpPr>
          <p:sp>
            <p:nvSpPr>
              <p:cNvPr id="13" name="矩形 12"/>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14" name="直接连接符 13"/>
              <p:cNvCxnSpPr>
                <a:stCxn id="13" idx="1"/>
                <a:endCxn id="13"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 idx="0"/>
                <a:endCxn id="13"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10207" y="2180862"/>
              <a:ext cx="1728192" cy="1632182"/>
              <a:chOff x="2123728" y="1779662"/>
              <a:chExt cx="1296144" cy="1224136"/>
            </a:xfrm>
          </p:grpSpPr>
          <p:sp>
            <p:nvSpPr>
              <p:cNvPr id="10" name="矩形 9"/>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11" name="直接连接符 10"/>
              <p:cNvCxnSpPr>
                <a:stCxn id="10" idx="1"/>
                <a:endCxn id="10"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0"/>
                <a:endCxn id="10"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6477001" y="1686873"/>
            <a:ext cx="4480560" cy="1015879"/>
            <a:chOff x="2639616" y="2180862"/>
            <a:chExt cx="7198783" cy="1632184"/>
          </a:xfrm>
        </p:grpSpPr>
        <p:grpSp>
          <p:nvGrpSpPr>
            <p:cNvPr id="23" name="组合 22"/>
            <p:cNvGrpSpPr/>
            <p:nvPr/>
          </p:nvGrpSpPr>
          <p:grpSpPr>
            <a:xfrm>
              <a:off x="2639616" y="2180863"/>
              <a:ext cx="1728192" cy="1632182"/>
              <a:chOff x="2123728" y="1779662"/>
              <a:chExt cx="1296144" cy="1224136"/>
            </a:xfrm>
          </p:grpSpPr>
          <p:sp>
            <p:nvSpPr>
              <p:cNvPr id="36" name="矩形 35"/>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37" name="直接连接符 36"/>
              <p:cNvCxnSpPr>
                <a:stCxn id="36" idx="1"/>
                <a:endCxn id="36"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0"/>
                <a:endCxn id="36"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463819" y="2180863"/>
              <a:ext cx="1728192" cy="1632182"/>
              <a:chOff x="2123728" y="1779662"/>
              <a:chExt cx="1296144" cy="1224136"/>
            </a:xfrm>
          </p:grpSpPr>
          <p:sp>
            <p:nvSpPr>
              <p:cNvPr id="33" name="矩形 32"/>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34" name="直接连接符 33"/>
              <p:cNvCxnSpPr>
                <a:stCxn id="33" idx="1"/>
                <a:endCxn id="33"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3" idx="0"/>
                <a:endCxn id="33"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6286004" y="2180864"/>
              <a:ext cx="1728192" cy="1632182"/>
              <a:chOff x="2123728" y="1779662"/>
              <a:chExt cx="1296144" cy="1224136"/>
            </a:xfrm>
          </p:grpSpPr>
          <p:sp>
            <p:nvSpPr>
              <p:cNvPr id="30" name="矩形 29"/>
              <p:cNvSpPr/>
              <p:nvPr/>
            </p:nvSpPr>
            <p:spPr>
              <a:xfrm>
                <a:off x="2123728" y="1779662"/>
                <a:ext cx="1296144" cy="1224136"/>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31" name="直接连接符 30"/>
              <p:cNvCxnSpPr>
                <a:stCxn id="30" idx="1"/>
                <a:endCxn id="30"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0" idx="0"/>
                <a:endCxn id="30"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110207" y="2180862"/>
              <a:ext cx="1728192" cy="1632182"/>
              <a:chOff x="2123728" y="1779662"/>
              <a:chExt cx="1296144" cy="1224136"/>
            </a:xfrm>
          </p:grpSpPr>
          <p:sp>
            <p:nvSpPr>
              <p:cNvPr id="27" name="矩形 26"/>
              <p:cNvSpPr/>
              <p:nvPr/>
            </p:nvSpPr>
            <p:spPr>
              <a:xfrm>
                <a:off x="2123728" y="1779662"/>
                <a:ext cx="1296144" cy="122413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字魂24号-镇魂手书" panose="00000500000000000000" pitchFamily="2" charset="-122"/>
                  <a:ea typeface="字魂24号-镇魂手书" panose="00000500000000000000" pitchFamily="2" charset="-122"/>
                </a:endParaRPr>
              </a:p>
            </p:txBody>
          </p:sp>
          <p:cxnSp>
            <p:nvCxnSpPr>
              <p:cNvPr id="28" name="直接连接符 27"/>
              <p:cNvCxnSpPr>
                <a:stCxn id="27" idx="1"/>
                <a:endCxn id="27" idx="3"/>
              </p:cNvCxnSpPr>
              <p:nvPr/>
            </p:nvCxnSpPr>
            <p:spPr>
              <a:xfrm>
                <a:off x="2123728" y="2391730"/>
                <a:ext cx="129614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0"/>
                <a:endCxn id="27" idx="2"/>
              </p:cNvCxnSpPr>
              <p:nvPr/>
            </p:nvCxnSpPr>
            <p:spPr>
              <a:xfrm>
                <a:off x="2771800" y="1779662"/>
                <a:ext cx="0" cy="12241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39" name="矩形 38"/>
          <p:cNvSpPr/>
          <p:nvPr/>
        </p:nvSpPr>
        <p:spPr>
          <a:xfrm>
            <a:off x="1623351" y="1571564"/>
            <a:ext cx="4472650" cy="1246495"/>
          </a:xfrm>
          <a:prstGeom prst="rect">
            <a:avLst/>
          </a:prstGeom>
        </p:spPr>
        <p:txBody>
          <a:bodyPr wrap="square">
            <a:spAutoFit/>
          </a:bodyPr>
          <a:lstStyle/>
          <a:p>
            <a:pPr algn="dist"/>
            <a:r>
              <a:rPr lang="zh-CN" altLang="en-US" sz="7500" dirty="0" smtClean="0">
                <a:ln w="15875">
                  <a:noFill/>
                </a:ln>
                <a:blipFill dpi="0" rotWithShape="1">
                  <a:blip r:embed="rId4"/>
                  <a:srcRect/>
                  <a:stretch>
                    <a:fillRect/>
                  </a:stretch>
                </a:blipFill>
                <a:latin typeface="字魂24号-镇魂手书" panose="00000500000000000000" pitchFamily="2" charset="-122"/>
                <a:ea typeface="字魂24号-镇魂手书" panose="00000500000000000000" pitchFamily="2" charset="-122"/>
                <a:cs typeface="八大山人 V2007" panose="02000600000000000000" pitchFamily="2" charset="-122"/>
              </a:rPr>
              <a:t>不忘初心 </a:t>
            </a:r>
            <a:endParaRPr lang="zh-CN" altLang="en-US" sz="7500" dirty="0">
              <a:latin typeface="字魂24号-镇魂手书" panose="00000500000000000000" pitchFamily="2" charset="-122"/>
              <a:ea typeface="字魂24号-镇魂手书" panose="00000500000000000000" pitchFamily="2" charset="-122"/>
            </a:endParaRPr>
          </a:p>
        </p:txBody>
      </p:sp>
      <p:sp>
        <p:nvSpPr>
          <p:cNvPr id="40" name="矩形 39"/>
          <p:cNvSpPr/>
          <p:nvPr/>
        </p:nvSpPr>
        <p:spPr>
          <a:xfrm>
            <a:off x="6477002" y="1571564"/>
            <a:ext cx="4480560" cy="1246495"/>
          </a:xfrm>
          <a:prstGeom prst="rect">
            <a:avLst/>
          </a:prstGeom>
        </p:spPr>
        <p:txBody>
          <a:bodyPr wrap="square">
            <a:spAutoFit/>
          </a:bodyPr>
          <a:lstStyle/>
          <a:p>
            <a:pPr algn="dist"/>
            <a:r>
              <a:rPr lang="zh-CN" altLang="en-US" sz="7500" dirty="0" smtClean="0">
                <a:ln w="15875">
                  <a:noFill/>
                </a:ln>
                <a:blipFill dpi="0" rotWithShape="1">
                  <a:blip r:embed="rId4"/>
                  <a:srcRect/>
                  <a:stretch>
                    <a:fillRect/>
                  </a:stretch>
                </a:blipFill>
                <a:latin typeface="字魂24号-镇魂手书" panose="00000500000000000000" pitchFamily="2" charset="-122"/>
                <a:ea typeface="字魂24号-镇魂手书" panose="00000500000000000000" pitchFamily="2" charset="-122"/>
                <a:cs typeface="八大山人 V2007" panose="02000600000000000000" pitchFamily="2" charset="-122"/>
              </a:rPr>
              <a:t>牢记使命</a:t>
            </a:r>
            <a:endParaRPr lang="en-US" altLang="zh-CN" sz="7500" dirty="0">
              <a:ln w="15875">
                <a:noFill/>
              </a:ln>
              <a:blipFill dpi="0" rotWithShape="1">
                <a:blip r:embed="rId4"/>
                <a:srcRect/>
                <a:stretch>
                  <a:fillRect/>
                </a:stretch>
              </a:blipFill>
              <a:latin typeface="字魂24号-镇魂手书" panose="00000500000000000000" pitchFamily="2" charset="-122"/>
              <a:ea typeface="字魂24号-镇魂手书" panose="00000500000000000000" pitchFamily="2" charset="-122"/>
              <a:cs typeface="八大山人 V2007" panose="02000600000000000000" pitchFamily="2" charset="-122"/>
            </a:endParaRPr>
          </a:p>
        </p:txBody>
      </p:sp>
      <p:sp>
        <p:nvSpPr>
          <p:cNvPr id="41" name="矩形 40">
            <a:extLst>
              <a:ext uri="{FF2B5EF4-FFF2-40B4-BE49-F238E27FC236}">
                <a16:creationId xmlns:a16="http://schemas.microsoft.com/office/drawing/2014/main" xmlns="" id="{E136EA17-7FF8-4D01-8301-0BC411BE4921}"/>
              </a:ext>
            </a:extLst>
          </p:cNvPr>
          <p:cNvSpPr/>
          <p:nvPr/>
        </p:nvSpPr>
        <p:spPr>
          <a:xfrm>
            <a:off x="2105348" y="3171448"/>
            <a:ext cx="8468985" cy="677108"/>
          </a:xfrm>
          <a:prstGeom prst="rect">
            <a:avLst/>
          </a:prstGeom>
        </p:spPr>
        <p:txBody>
          <a:bodyPr wrap="none">
            <a:spAutoFit/>
          </a:bodyPr>
          <a:lstStyle/>
          <a:p>
            <a:pPr algn="ctr"/>
            <a:r>
              <a:rPr lang="en-US" altLang="zh-CN" sz="3800" dirty="0">
                <a:ln w="15875">
                  <a:noFill/>
                </a:ln>
                <a:blipFill dpi="0" rotWithShape="1">
                  <a:blip r:embed="rId4"/>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3800" dirty="0">
                <a:ln w="15875">
                  <a:noFill/>
                </a:ln>
                <a:blipFill dpi="0" rotWithShape="1">
                  <a:blip r:embed="rId4"/>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3800" dirty="0">
                <a:ln w="15875">
                  <a:noFill/>
                </a:ln>
                <a:blipFill dpi="0" rotWithShape="1">
                  <a:blip r:embed="rId4"/>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p>
        </p:txBody>
      </p:sp>
      <p:sp>
        <p:nvSpPr>
          <p:cNvPr id="52" name="矩形 51">
            <a:extLst>
              <a:ext uri="{FF2B5EF4-FFF2-40B4-BE49-F238E27FC236}">
                <a16:creationId xmlns:a16="http://schemas.microsoft.com/office/drawing/2014/main" xmlns="" id="{FF799972-910F-4320-8352-647C1E2C6172}"/>
              </a:ext>
            </a:extLst>
          </p:cNvPr>
          <p:cNvSpPr/>
          <p:nvPr/>
        </p:nvSpPr>
        <p:spPr>
          <a:xfrm>
            <a:off x="3481838" y="4221732"/>
            <a:ext cx="2339103" cy="461665"/>
          </a:xfrm>
          <a:prstGeom prst="rect">
            <a:avLst/>
          </a:prstGeom>
        </p:spPr>
        <p:txBody>
          <a:bodyPr wrap="none">
            <a:spAutoFit/>
          </a:bodyPr>
          <a:lstStyle/>
          <a:p>
            <a:pPr algn="ctr"/>
            <a:r>
              <a:rPr lang="zh-CN" altLang="en-US" sz="2400" dirty="0">
                <a:solidFill>
                  <a:srgbClr val="C00000"/>
                </a:solidFill>
                <a:latin typeface="字魂59号-创粗黑" panose="00000500000000000000" pitchFamily="2" charset="-122"/>
                <a:ea typeface="字魂59号-创粗黑" panose="00000500000000000000" pitchFamily="2" charset="-122"/>
                <a:cs typeface="+mn-ea"/>
                <a:sym typeface="+mn-lt"/>
              </a:rPr>
              <a:t>演讲人：代用名</a:t>
            </a:r>
            <a:endParaRPr lang="en-US" altLang="zh-CN" sz="2400" dirty="0">
              <a:ln w="15875">
                <a:noFill/>
              </a:ln>
              <a:solidFill>
                <a:srgbClr val="C00000"/>
              </a:solid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53" name="矩形 52">
            <a:extLst>
              <a:ext uri="{FF2B5EF4-FFF2-40B4-BE49-F238E27FC236}">
                <a16:creationId xmlns:a16="http://schemas.microsoft.com/office/drawing/2014/main" xmlns="" id="{FF799972-910F-4320-8352-647C1E2C6172}"/>
              </a:ext>
            </a:extLst>
          </p:cNvPr>
          <p:cNvSpPr/>
          <p:nvPr/>
        </p:nvSpPr>
        <p:spPr>
          <a:xfrm>
            <a:off x="6106212" y="4221732"/>
            <a:ext cx="3012363" cy="461665"/>
          </a:xfrm>
          <a:prstGeom prst="rect">
            <a:avLst/>
          </a:prstGeom>
        </p:spPr>
        <p:txBody>
          <a:bodyPr wrap="none">
            <a:spAutoFit/>
          </a:bodyPr>
          <a:lstStyle/>
          <a:p>
            <a:pPr algn="ctr"/>
            <a:r>
              <a:rPr lang="zh-CN" altLang="en-US" sz="2400" dirty="0" smtClean="0">
                <a:solidFill>
                  <a:srgbClr val="C00000"/>
                </a:solidFill>
                <a:latin typeface="字魂59号-创粗黑" panose="00000500000000000000" pitchFamily="2" charset="-122"/>
                <a:ea typeface="字魂59号-创粗黑" panose="00000500000000000000" pitchFamily="2" charset="-122"/>
                <a:cs typeface="+mn-ea"/>
                <a:sym typeface="+mn-lt"/>
              </a:rPr>
              <a:t>汇报时间：</a:t>
            </a:r>
            <a:r>
              <a:rPr lang="en-US" altLang="zh-CN" sz="2400" dirty="0" smtClean="0">
                <a:solidFill>
                  <a:srgbClr val="C00000"/>
                </a:solidFill>
                <a:latin typeface="字魂59号-创粗黑" panose="00000500000000000000" pitchFamily="2" charset="-122"/>
                <a:ea typeface="字魂59号-创粗黑" panose="00000500000000000000" pitchFamily="2" charset="-122"/>
                <a:cs typeface="+mn-ea"/>
                <a:sym typeface="+mn-lt"/>
              </a:rPr>
              <a:t>XX</a:t>
            </a:r>
            <a:r>
              <a:rPr lang="zh-CN" altLang="en-US" sz="2400" dirty="0" smtClean="0">
                <a:solidFill>
                  <a:srgbClr val="C00000"/>
                </a:solidFill>
                <a:latin typeface="字魂59号-创粗黑" panose="00000500000000000000" pitchFamily="2" charset="-122"/>
                <a:ea typeface="字魂59号-创粗黑" panose="00000500000000000000" pitchFamily="2" charset="-122"/>
                <a:cs typeface="+mn-ea"/>
                <a:sym typeface="+mn-lt"/>
              </a:rPr>
              <a:t>年</a:t>
            </a:r>
            <a:r>
              <a:rPr lang="en-US" altLang="zh-CN" sz="2400" dirty="0" smtClean="0">
                <a:solidFill>
                  <a:srgbClr val="C00000"/>
                </a:solidFill>
                <a:latin typeface="字魂59号-创粗黑" panose="00000500000000000000" pitchFamily="2" charset="-122"/>
                <a:ea typeface="字魂59号-创粗黑" panose="00000500000000000000" pitchFamily="2" charset="-122"/>
                <a:cs typeface="+mn-ea"/>
                <a:sym typeface="+mn-lt"/>
              </a:rPr>
              <a:t>XX</a:t>
            </a:r>
            <a:r>
              <a:rPr lang="zh-CN" altLang="en-US" sz="2400" dirty="0" smtClean="0">
                <a:solidFill>
                  <a:srgbClr val="C00000"/>
                </a:solidFill>
                <a:latin typeface="字魂59号-创粗黑" panose="00000500000000000000" pitchFamily="2" charset="-122"/>
                <a:ea typeface="字魂59号-创粗黑" panose="00000500000000000000" pitchFamily="2" charset="-122"/>
                <a:cs typeface="+mn-ea"/>
                <a:sym typeface="+mn-lt"/>
              </a:rPr>
              <a:t>月</a:t>
            </a:r>
            <a:endParaRPr lang="en-US" altLang="zh-CN" sz="2400" dirty="0">
              <a:ln w="15875">
                <a:noFill/>
              </a:ln>
              <a:solidFill>
                <a:srgbClr val="C00000"/>
              </a:solid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Tree>
    <p:extLst>
      <p:ext uri="{BB962C8B-B14F-4D97-AF65-F5344CB8AC3E}">
        <p14:creationId xmlns:p14="http://schemas.microsoft.com/office/powerpoint/2010/main" val="130709304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randombar(horizontal)">
                                      <p:cBhvr>
                                        <p:cTn id="18" dur="500"/>
                                        <p:tgtEl>
                                          <p:spTgt spid="3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randombar(horizontal)">
                                      <p:cBhvr>
                                        <p:cTn id="31" dur="500"/>
                                        <p:tgtEl>
                                          <p:spTgt spid="5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randombar(horizontal)">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52"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0696" y="1125388"/>
            <a:ext cx="9992726" cy="4154984"/>
          </a:xfrm>
          <a:prstGeom prst="rect">
            <a:avLst/>
          </a:prstGeom>
          <a:noFill/>
        </p:spPr>
        <p:txBody>
          <a:bodyPr wrap="square" lIns="68580" tIns="34290" rIns="68580" bIns="34290" rtlCol="0">
            <a:spAutoFit/>
          </a:bodyPr>
          <a:lstStyle/>
          <a:p>
            <a:pPr algn="ctr">
              <a:lnSpc>
                <a:spcPct val="150000"/>
              </a:lnSpc>
            </a:pPr>
            <a:r>
              <a:rPr lang="zh-CN" altLang="en-US" sz="4000" b="1" dirty="0">
                <a:solidFill>
                  <a:srgbClr val="0083E6"/>
                </a:solidFill>
                <a:latin typeface="字魂36号-正文宋楷" panose="02000000000000000000" pitchFamily="2" charset="-122"/>
                <a:ea typeface="字魂36号-正文宋楷" panose="02000000000000000000" pitchFamily="2" charset="-122"/>
              </a:rPr>
              <a:t>版权声明</a:t>
            </a:r>
          </a:p>
          <a:p>
            <a:pPr algn="just">
              <a:lnSpc>
                <a:spcPct val="150000"/>
              </a:lnSpc>
            </a:pPr>
            <a:endParaRPr lang="zh-CN" altLang="en-US" sz="9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zh-CN" altLang="en-US" sz="1600" dirty="0">
                <a:solidFill>
                  <a:srgbClr val="0083E6"/>
                </a:solidFill>
                <a:latin typeface="字魂36号-正文宋楷" panose="02000000000000000000" pitchFamily="2" charset="-122"/>
                <a:ea typeface="字魂36号-正文宋楷" panose="02000000000000000000" pitchFamily="2" charset="-122"/>
              </a:rPr>
              <a:t>感谢您下载千库网平台上提供的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作品，为了您和千库网以及原创作者的利益，请勿复制、传播、销售，否则将承担法律责任！千库网将对作品进行维权，按照传播下载次数进行十倍的索取赔偿！</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1.</a:t>
            </a:r>
            <a:r>
              <a:rPr lang="zh-CN" altLang="en-US" sz="1600" dirty="0">
                <a:solidFill>
                  <a:srgbClr val="0083E6"/>
                </a:solidFill>
                <a:latin typeface="字魂36号-正文宋楷" panose="02000000000000000000" pitchFamily="2" charset="-122"/>
                <a:ea typeface="字魂36号-正文宋楷" panose="02000000000000000000" pitchFamily="2" charset="-122"/>
              </a:rPr>
              <a:t>在千库网出售的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模板是免版税类（</a:t>
            </a:r>
            <a:r>
              <a:rPr lang="en-US" altLang="zh-CN" sz="1600" dirty="0">
                <a:solidFill>
                  <a:srgbClr val="0083E6"/>
                </a:solidFill>
                <a:latin typeface="字魂36号-正文宋楷" panose="02000000000000000000" pitchFamily="2" charset="-122"/>
                <a:ea typeface="字魂36号-正文宋楷" panose="02000000000000000000" pitchFamily="2" charset="-122"/>
              </a:rPr>
              <a:t>RF</a:t>
            </a:r>
            <a:r>
              <a:rPr lang="zh-CN" altLang="en-US" sz="1600" dirty="0">
                <a:solidFill>
                  <a:srgbClr val="0083E6"/>
                </a:solidFill>
                <a:latin typeface="字魂36号-正文宋楷" panose="02000000000000000000" pitchFamily="2" charset="-122"/>
                <a:ea typeface="字魂36号-正文宋楷" panose="02000000000000000000" pitchFamily="2" charset="-122"/>
              </a:rPr>
              <a:t>：</a:t>
            </a:r>
            <a:r>
              <a:rPr lang="en-US" altLang="zh-CN" sz="1600" dirty="0">
                <a:solidFill>
                  <a:srgbClr val="0083E6"/>
                </a:solidFill>
                <a:latin typeface="字魂36号-正文宋楷" panose="02000000000000000000" pitchFamily="2" charset="-122"/>
                <a:ea typeface="字魂36号-正文宋楷" panose="02000000000000000000" pitchFamily="2" charset="-122"/>
              </a:rPr>
              <a:t>Royalty-Free</a:t>
            </a:r>
            <a:r>
              <a:rPr lang="zh-CN" altLang="en-US" sz="1600" dirty="0">
                <a:solidFill>
                  <a:srgbClr val="0083E6"/>
                </a:solidFill>
                <a:latin typeface="字魂36号-正文宋楷" panose="02000000000000000000" pitchFamily="2" charset="-122"/>
                <a:ea typeface="字魂36号-正文宋楷" panose="02000000000000000000" pitchFamily="2" charset="-122"/>
              </a:rPr>
              <a:t>）正版受</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中国人民共和国著作法</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和</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世界版权公约</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的保护，作品的所有权、版权和著作权归千库网所有，您下载的是</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模板素材的使用权。</a:t>
            </a: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2.</a:t>
            </a:r>
            <a:r>
              <a:rPr lang="zh-CN" altLang="en-US" sz="1600" dirty="0">
                <a:solidFill>
                  <a:srgbClr val="0083E6"/>
                </a:solidFill>
                <a:latin typeface="字魂36号-正文宋楷" panose="02000000000000000000" pitchFamily="2" charset="-122"/>
                <a:ea typeface="字魂36号-正文宋楷" panose="02000000000000000000" pitchFamily="2" charset="-122"/>
              </a:rPr>
              <a:t>不得将千库网的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素材，本身用于再出售，或者出租、出借、转让、分销、发布或者作为礼物供他人使用，不得转授权、出卖、转让本协议或者本协议中的权利。</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600" dirty="0">
              <a:solidFill>
                <a:srgbClr val="0083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60696" y="5107247"/>
            <a:ext cx="5472811" cy="34624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68580" tIns="34290" rIns="68580" bIns="34290" rtlCol="0">
            <a:spAutoFit/>
          </a:bodyPr>
          <a:lstStyle/>
          <a:p>
            <a:pPr algn="just"/>
            <a:r>
              <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更多精品</a:t>
            </a:r>
            <a:r>
              <a:rPr lang="en-US" altLang="zh-CN"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PPT</a:t>
            </a:r>
            <a:r>
              <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模板：</a:t>
            </a:r>
            <a:r>
              <a:rPr lang="en-US" altLang="zh-CN"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http://588ku.com/ppt/</a:t>
            </a:r>
            <a:endPar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endParaRPr>
          </a:p>
        </p:txBody>
      </p:sp>
    </p:spTree>
    <p:extLst>
      <p:ext uri="{BB962C8B-B14F-4D97-AF65-F5344CB8AC3E}">
        <p14:creationId xmlns:p14="http://schemas.microsoft.com/office/powerpoint/2010/main" val="56311112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PA-129">
            <a:extLst>
              <a:ext uri="{FF2B5EF4-FFF2-40B4-BE49-F238E27FC236}">
                <a16:creationId xmlns="" xmlns:a16="http://schemas.microsoft.com/office/drawing/2014/main" id="{49720D7C-5B6D-4C12-B642-E33AC9712007}"/>
              </a:ext>
            </a:extLst>
          </p:cNvPr>
          <p:cNvSpPr/>
          <p:nvPr>
            <p:custDataLst>
              <p:tags r:id="rId1"/>
            </p:custDataLst>
          </p:nvPr>
        </p:nvSpPr>
        <p:spPr>
          <a:xfrm>
            <a:off x="2316236" y="4200451"/>
            <a:ext cx="7754767" cy="430887"/>
          </a:xfrm>
          <a:prstGeom prst="rect">
            <a:avLst/>
          </a:prstGeom>
          <a:noFill/>
        </p:spPr>
        <p:txBody>
          <a:bodyPr wrap="square" rtlCol="0">
            <a:spAutoFit/>
          </a:bodyPr>
          <a:lstStyle/>
          <a:p>
            <a:pPr algn="ct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r>
              <a:rPr lang="zh-CN" altLang="en-US"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守初心、担使命，找差距、抓落实</a:t>
            </a:r>
            <a:r>
              <a:rPr lang="en-US" altLang="zh-CN" sz="2200" dirty="0" smtClean="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rPr>
              <a:t>》</a:t>
            </a:r>
            <a:endParaRPr lang="en-US" altLang="zh-CN" sz="2200" dirty="0">
              <a:ln w="15875">
                <a:noFill/>
              </a:ln>
              <a:blipFill dpi="0" rotWithShape="1">
                <a:blip r:embed="rId7"/>
                <a:srcRect/>
                <a:stretch>
                  <a:fillRect/>
                </a:stretch>
              </a:blipFill>
              <a:latin typeface="字魂59号-创粗黑" panose="00000500000000000000" pitchFamily="2" charset="-122"/>
              <a:ea typeface="字魂59号-创粗黑" panose="00000500000000000000" pitchFamily="2" charset="-122"/>
              <a:cs typeface="八大山人 V2007" panose="02000600000000000000" pitchFamily="2" charset="-122"/>
            </a:endParaRPr>
          </a:p>
        </p:txBody>
      </p:sp>
      <p:sp>
        <p:nvSpPr>
          <p:cNvPr id="19" name="PA-130">
            <a:extLst>
              <a:ext uri="{FF2B5EF4-FFF2-40B4-BE49-F238E27FC236}">
                <a16:creationId xmlns="" xmlns:a16="http://schemas.microsoft.com/office/drawing/2014/main" id="{B1B05903-C930-4110-959F-E6A177663C95}"/>
              </a:ext>
            </a:extLst>
          </p:cNvPr>
          <p:cNvSpPr/>
          <p:nvPr>
            <p:custDataLst>
              <p:tags r:id="rId2"/>
            </p:custDataLst>
          </p:nvPr>
        </p:nvSpPr>
        <p:spPr>
          <a:xfrm>
            <a:off x="2023454" y="2543429"/>
            <a:ext cx="7954560" cy="1123712"/>
          </a:xfrm>
          <a:prstGeom prst="roundRect">
            <a:avLst/>
          </a:prstGeom>
          <a:noFill/>
        </p:spPr>
        <p:txBody>
          <a:bodyPr wrap="square" rtlCol="0">
            <a:spAutoFit/>
          </a:bodyPr>
          <a:lstStyle/>
          <a:p>
            <a:pPr algn="dist">
              <a:defRPr/>
            </a:pPr>
            <a:r>
              <a:rPr lang="zh-CN" altLang="en-US" sz="6000" b="1" dirty="0">
                <a:solidFill>
                  <a:srgbClr val="E71E17"/>
                </a:solidFill>
                <a:latin typeface="字魂59号-创粗黑" panose="00000500000000000000" pitchFamily="2" charset="-122"/>
                <a:ea typeface="字魂59号-创粗黑" panose="00000500000000000000" pitchFamily="2" charset="-122"/>
                <a:cs typeface="+mn-ea"/>
                <a:sym typeface="+mn-lt"/>
              </a:rPr>
              <a:t>不忘初心 </a:t>
            </a:r>
            <a:r>
              <a:rPr lang="zh-CN" altLang="en-US" sz="6000" b="1" dirty="0" smtClean="0">
                <a:solidFill>
                  <a:srgbClr val="E71E17"/>
                </a:solidFill>
                <a:latin typeface="字魂59号-创粗黑" panose="00000500000000000000" pitchFamily="2" charset="-122"/>
                <a:ea typeface="字魂59号-创粗黑" panose="00000500000000000000" pitchFamily="2" charset="-122"/>
                <a:cs typeface="+mn-ea"/>
                <a:sym typeface="+mn-lt"/>
              </a:rPr>
              <a:t>牢记</a:t>
            </a:r>
            <a:r>
              <a:rPr lang="zh-CN" altLang="en-US" sz="6000" b="1" dirty="0">
                <a:solidFill>
                  <a:srgbClr val="E71E17"/>
                </a:solidFill>
                <a:latin typeface="字魂59号-创粗黑" panose="00000500000000000000" pitchFamily="2" charset="-122"/>
                <a:ea typeface="字魂59号-创粗黑" panose="00000500000000000000" pitchFamily="2" charset="-122"/>
                <a:cs typeface="+mn-ea"/>
                <a:sym typeface="+mn-lt"/>
              </a:rPr>
              <a:t>使命</a:t>
            </a:r>
            <a:endParaRPr lang="zh-CN" altLang="en-US" sz="6000" b="1" dirty="0">
              <a:solidFill>
                <a:srgbClr val="E71E17"/>
              </a:solidFill>
              <a:latin typeface="字魂59号-创粗黑" panose="00000500000000000000" pitchFamily="2" charset="-122"/>
              <a:ea typeface="字魂59号-创粗黑" panose="00000500000000000000" pitchFamily="2" charset="-122"/>
              <a:cs typeface="+mn-ea"/>
              <a:sym typeface="+mn-lt"/>
            </a:endParaRPr>
          </a:p>
        </p:txBody>
      </p:sp>
      <p:sp>
        <p:nvSpPr>
          <p:cNvPr id="20" name="PA-131">
            <a:extLst>
              <a:ext uri="{FF2B5EF4-FFF2-40B4-BE49-F238E27FC236}">
                <a16:creationId xmlns="" xmlns:a16="http://schemas.microsoft.com/office/drawing/2014/main" id="{5CF00F2D-0FDE-4D7F-BB41-0B70908DBC08}"/>
              </a:ext>
            </a:extLst>
          </p:cNvPr>
          <p:cNvSpPr/>
          <p:nvPr>
            <p:custDataLst>
              <p:tags r:id="rId3"/>
            </p:custDataLst>
          </p:nvPr>
        </p:nvSpPr>
        <p:spPr>
          <a:xfrm>
            <a:off x="4402433" y="1547727"/>
            <a:ext cx="3251860" cy="837676"/>
          </a:xfrm>
          <a:prstGeom prst="roundRect">
            <a:avLst/>
          </a:prstGeom>
          <a:solidFill>
            <a:srgbClr val="C00000"/>
          </a:solidFill>
        </p:spPr>
        <p:txBody>
          <a:bodyPr wrap="square" rtlCol="0">
            <a:spAutoFit/>
          </a:bodyPr>
          <a:lstStyle/>
          <a:p>
            <a:pPr algn="ctr" defTabSz="1218936">
              <a:lnSpc>
                <a:spcPct val="120000"/>
              </a:lnSpc>
              <a:spcAft>
                <a:spcPts val="1000"/>
              </a:spcAft>
            </a:pPr>
            <a:r>
              <a:rPr lang="zh-CN" altLang="en-US" sz="3600" b="1" dirty="0">
                <a:solidFill>
                  <a:srgbClr val="FFFFFF"/>
                </a:solidFill>
                <a:latin typeface="字魂59号-创粗黑" panose="00000500000000000000" pitchFamily="2" charset="-122"/>
                <a:ea typeface="字魂59号-创粗黑" panose="00000500000000000000" pitchFamily="2" charset="-122"/>
                <a:sym typeface="Microsoft YaHei" panose="020B0503020204020204" pitchFamily="34" charset="-122"/>
              </a:rPr>
              <a:t>第一部分</a:t>
            </a:r>
          </a:p>
        </p:txBody>
      </p:sp>
      <p:grpSp>
        <p:nvGrpSpPr>
          <p:cNvPr id="22" name="组合 21">
            <a:extLst>
              <a:ext uri="{FF2B5EF4-FFF2-40B4-BE49-F238E27FC236}">
                <a16:creationId xmlns:a16="http://schemas.microsoft.com/office/drawing/2014/main" xmlns="" id="{9AD079C4-8D06-4113-8EBF-BC7F5F277080}"/>
              </a:ext>
            </a:extLst>
          </p:cNvPr>
          <p:cNvGrpSpPr/>
          <p:nvPr/>
        </p:nvGrpSpPr>
        <p:grpSpPr>
          <a:xfrm>
            <a:off x="1722447" y="3559566"/>
            <a:ext cx="8899113" cy="366582"/>
            <a:chOff x="1458067" y="1491630"/>
            <a:chExt cx="6192688" cy="255096"/>
          </a:xfrm>
        </p:grpSpPr>
        <p:grpSp>
          <p:nvGrpSpPr>
            <p:cNvPr id="23" name="组合 22">
              <a:extLst>
                <a:ext uri="{FF2B5EF4-FFF2-40B4-BE49-F238E27FC236}">
                  <a16:creationId xmlns:a16="http://schemas.microsoft.com/office/drawing/2014/main" xmlns="" id="{5CE8B5FA-6B66-4C32-B6C6-B52FB351080D}"/>
                </a:ext>
              </a:extLst>
            </p:cNvPr>
            <p:cNvGrpSpPr/>
            <p:nvPr/>
          </p:nvGrpSpPr>
          <p:grpSpPr>
            <a:xfrm>
              <a:off x="4118171" y="1491630"/>
              <a:ext cx="887762" cy="255096"/>
              <a:chOff x="3965502" y="1879809"/>
              <a:chExt cx="1193100" cy="342834"/>
            </a:xfrm>
            <a:solidFill>
              <a:srgbClr val="E71E17"/>
            </a:solidFill>
          </p:grpSpPr>
          <p:sp>
            <p:nvSpPr>
              <p:cNvPr id="27" name="dark-star-shape_15445">
                <a:extLst>
                  <a:ext uri="{FF2B5EF4-FFF2-40B4-BE49-F238E27FC236}">
                    <a16:creationId xmlns:a16="http://schemas.microsoft.com/office/drawing/2014/main" xmlns="" id="{D756B873-5BAA-4378-B3BE-F4E57DB6E36A}"/>
                  </a:ext>
                </a:extLst>
              </p:cNvPr>
              <p:cNvSpPr>
                <a:spLocks noChangeAspect="1"/>
              </p:cNvSpPr>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8" name="dark-star-shape_15445">
                <a:extLst>
                  <a:ext uri="{FF2B5EF4-FFF2-40B4-BE49-F238E27FC236}">
                    <a16:creationId xmlns:a16="http://schemas.microsoft.com/office/drawing/2014/main" xmlns="" id="{62598FD8-BFD2-44A0-A446-57480FC29FD3}"/>
                  </a:ext>
                </a:extLst>
              </p:cNvPr>
              <p:cNvSpPr>
                <a:spLocks noChangeAspect="1"/>
              </p:cNvSpPr>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29" name="dark-star-shape_15445">
                <a:extLst>
                  <a:ext uri="{FF2B5EF4-FFF2-40B4-BE49-F238E27FC236}">
                    <a16:creationId xmlns:a16="http://schemas.microsoft.com/office/drawing/2014/main" xmlns="" id="{95D3A138-077B-4BF9-A36A-663AF5E761C4}"/>
                  </a:ext>
                </a:extLst>
              </p:cNvPr>
              <p:cNvSpPr>
                <a:spLocks noChangeAspect="1"/>
              </p:cNvSpPr>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0" name="dark-star-shape_15445">
                <a:extLst>
                  <a:ext uri="{FF2B5EF4-FFF2-40B4-BE49-F238E27FC236}">
                    <a16:creationId xmlns:a16="http://schemas.microsoft.com/office/drawing/2014/main" xmlns="" id="{1435251A-D5B4-4184-B079-2A058D9D4119}"/>
                  </a:ext>
                </a:extLst>
              </p:cNvPr>
              <p:cNvSpPr>
                <a:spLocks noChangeAspect="1"/>
              </p:cNvSpPr>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sp>
            <p:nvSpPr>
              <p:cNvPr id="31" name="dark-star-shape_15445">
                <a:extLst>
                  <a:ext uri="{FF2B5EF4-FFF2-40B4-BE49-F238E27FC236}">
                    <a16:creationId xmlns:a16="http://schemas.microsoft.com/office/drawing/2014/main" xmlns="" id="{EFAC6392-4762-43BB-A148-230DE3B57DE3}"/>
                  </a:ext>
                </a:extLst>
              </p:cNvPr>
              <p:cNvSpPr>
                <a:spLocks noChangeAspect="1"/>
              </p:cNvSpPr>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noFill/>
              </a:ln>
            </p:spPr>
          </p:sp>
        </p:grpSp>
        <p:grpSp>
          <p:nvGrpSpPr>
            <p:cNvPr id="24" name="组合 23">
              <a:extLst>
                <a:ext uri="{FF2B5EF4-FFF2-40B4-BE49-F238E27FC236}">
                  <a16:creationId xmlns:a16="http://schemas.microsoft.com/office/drawing/2014/main" xmlns="" id="{4DFD2B7A-1165-483C-B9AE-FC572DD0493C}"/>
                </a:ext>
              </a:extLst>
            </p:cNvPr>
            <p:cNvGrpSpPr/>
            <p:nvPr/>
          </p:nvGrpSpPr>
          <p:grpSpPr>
            <a:xfrm>
              <a:off x="1458067" y="1619178"/>
              <a:ext cx="6192688" cy="0"/>
              <a:chOff x="1458067" y="2082167"/>
              <a:chExt cx="6192688" cy="0"/>
            </a:xfrm>
          </p:grpSpPr>
          <p:cxnSp>
            <p:nvCxnSpPr>
              <p:cNvPr id="25" name="直接连接符 24">
                <a:extLst>
                  <a:ext uri="{FF2B5EF4-FFF2-40B4-BE49-F238E27FC236}">
                    <a16:creationId xmlns:a16="http://schemas.microsoft.com/office/drawing/2014/main" xmlns="" id="{7F5D4A4C-D04A-4DF9-810A-4935C6D9D6EF}"/>
                  </a:ext>
                </a:extLst>
              </p:cNvPr>
              <p:cNvCxnSpPr>
                <a:cxnSpLocks/>
              </p:cNvCxnSpPr>
              <p:nvPr/>
            </p:nvCxnSpPr>
            <p:spPr>
              <a:xfrm>
                <a:off x="5148064" y="2082167"/>
                <a:ext cx="2502691"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5103BF06-9EF6-43AB-A33A-D3B424133FD9}"/>
                  </a:ext>
                </a:extLst>
              </p:cNvPr>
              <p:cNvCxnSpPr>
                <a:cxnSpLocks/>
              </p:cNvCxnSpPr>
              <p:nvPr/>
            </p:nvCxnSpPr>
            <p:spPr>
              <a:xfrm>
                <a:off x="1458067" y="2082167"/>
                <a:ext cx="2537869" cy="0"/>
              </a:xfrm>
              <a:prstGeom prst="line">
                <a:avLst/>
              </a:prstGeom>
              <a:ln w="15875">
                <a:solidFill>
                  <a:srgbClr val="E71E17"/>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3362129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不忘初心    牢记使命</a:t>
            </a:r>
          </a:p>
        </p:txBody>
      </p:sp>
      <p:pic>
        <p:nvPicPr>
          <p:cNvPr id="7" name="图片 6">
            <a:extLst>
              <a:ext uri="{FF2B5EF4-FFF2-40B4-BE49-F238E27FC236}">
                <a16:creationId xmlns:a16="http://schemas.microsoft.com/office/drawing/2014/main" xmlns="" id="{583F0D65-E9CF-49DB-99B4-78B16B1C2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883" y="1840241"/>
            <a:ext cx="4489486" cy="3073307"/>
          </a:xfrm>
          <a:prstGeom prst="rect">
            <a:avLst/>
          </a:prstGeom>
        </p:spPr>
      </p:pic>
      <p:sp>
        <p:nvSpPr>
          <p:cNvPr id="8" name="Text Box 8"/>
          <p:cNvSpPr txBox="1"/>
          <p:nvPr/>
        </p:nvSpPr>
        <p:spPr>
          <a:xfrm>
            <a:off x="2283699" y="2121450"/>
            <a:ext cx="4485184" cy="646331"/>
          </a:xfrm>
          <a:prstGeom prst="rect">
            <a:avLst/>
          </a:prstGeom>
          <a:noFill/>
        </p:spPr>
        <p:txBody>
          <a:bodyPr wrap="square" rtlCol="0">
            <a:spAutoFit/>
          </a:bodyPr>
          <a:lstStyle>
            <a:defPPr>
              <a:defRPr lang="zh-CN"/>
            </a:defPPr>
            <a:lvl1pPr algn="just">
              <a:defRPr sz="2000">
                <a:solidFill>
                  <a:schemeClr val="tx2"/>
                </a:solidFill>
                <a:latin typeface="+mn-ea"/>
                <a:ea typeface="+mj-ea"/>
              </a:defRPr>
            </a:lvl1pPr>
          </a:lstStyle>
          <a:p>
            <a:r>
              <a:rPr lang="zh-CN" altLang="en-US" sz="3600" dirty="0">
                <a:solidFill>
                  <a:srgbClr val="D40000"/>
                </a:solidFill>
                <a:latin typeface="字魂59号-创粗黑" panose="00000500000000000000" pitchFamily="2" charset="-122"/>
                <a:ea typeface="字魂59号-创粗黑" panose="00000500000000000000" pitchFamily="2" charset="-122"/>
                <a:cs typeface="+mn-ea"/>
              </a:rPr>
              <a:t>为中国人民谋幸福</a:t>
            </a:r>
            <a:endParaRPr lang="zh-CN" altLang="en-US" sz="3600" dirty="0">
              <a:solidFill>
                <a:srgbClr val="D40000"/>
              </a:solidFill>
              <a:latin typeface="字魂59号-创粗黑" panose="00000500000000000000" pitchFamily="2" charset="-122"/>
              <a:ea typeface="字魂59号-创粗黑" panose="00000500000000000000" pitchFamily="2" charset="-122"/>
              <a:cs typeface="+mn-ea"/>
              <a:sym typeface="+mn-lt"/>
            </a:endParaRPr>
          </a:p>
        </p:txBody>
      </p:sp>
      <p:grpSp>
        <p:nvGrpSpPr>
          <p:cNvPr id="13" name="组合 12"/>
          <p:cNvGrpSpPr/>
          <p:nvPr/>
        </p:nvGrpSpPr>
        <p:grpSpPr>
          <a:xfrm>
            <a:off x="981512" y="1963267"/>
            <a:ext cx="6610988" cy="2044853"/>
            <a:chOff x="981512" y="1963267"/>
            <a:chExt cx="5075473" cy="1569901"/>
          </a:xfrm>
        </p:grpSpPr>
        <p:sp>
          <p:nvSpPr>
            <p:cNvPr id="9" name="Text Box 8"/>
            <p:cNvSpPr txBox="1"/>
            <p:nvPr/>
          </p:nvSpPr>
          <p:spPr>
            <a:xfrm>
              <a:off x="2456113" y="2915230"/>
              <a:ext cx="3600872" cy="496210"/>
            </a:xfrm>
            <a:prstGeom prst="rect">
              <a:avLst/>
            </a:prstGeom>
            <a:noFill/>
          </p:spPr>
          <p:txBody>
            <a:bodyPr wrap="square" rtlCol="0">
              <a:spAutoFit/>
            </a:bodyPr>
            <a:lstStyle>
              <a:defPPr>
                <a:defRPr lang="zh-CN"/>
              </a:defPPr>
              <a:lvl1pPr algn="just">
                <a:defRPr sz="2000">
                  <a:solidFill>
                    <a:schemeClr val="tx2"/>
                  </a:solidFill>
                  <a:latin typeface="+mn-ea"/>
                  <a:ea typeface="+mj-ea"/>
                </a:defRPr>
              </a:lvl1pPr>
            </a:lstStyle>
            <a:p>
              <a:pPr algn="l"/>
              <a:r>
                <a:rPr lang="zh-CN" altLang="en-US" sz="3600" dirty="0">
                  <a:solidFill>
                    <a:srgbClr val="D40000"/>
                  </a:solidFill>
                  <a:latin typeface="字魂59号-创粗黑" panose="00000500000000000000" pitchFamily="2" charset="-122"/>
                  <a:ea typeface="字魂59号-创粗黑" panose="00000500000000000000" pitchFamily="2" charset="-122"/>
                  <a:cs typeface="+mn-ea"/>
                </a:rPr>
                <a:t>为中华民族谋复兴</a:t>
              </a:r>
              <a:endParaRPr lang="zh-CN" altLang="en-US" sz="3600" dirty="0">
                <a:solidFill>
                  <a:srgbClr val="D40000"/>
                </a:solidFill>
                <a:latin typeface="字魂59号-创粗黑" panose="00000500000000000000" pitchFamily="2" charset="-122"/>
                <a:ea typeface="字魂59号-创粗黑" panose="00000500000000000000" pitchFamily="2" charset="-122"/>
                <a:cs typeface="+mn-ea"/>
                <a:sym typeface="+mn-lt"/>
              </a:endParaRPr>
            </a:p>
          </p:txBody>
        </p:sp>
        <p:sp>
          <p:nvSpPr>
            <p:cNvPr id="10" name="椭圆 9"/>
            <p:cNvSpPr/>
            <p:nvPr/>
          </p:nvSpPr>
          <p:spPr>
            <a:xfrm>
              <a:off x="981512" y="1963267"/>
              <a:ext cx="799743" cy="805036"/>
            </a:xfrm>
            <a:prstGeom prst="ellipse">
              <a:avLst/>
            </a:prstGeom>
            <a:solidFill>
              <a:srgbClr val="D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bg1"/>
                  </a:solidFill>
                  <a:latin typeface="字魂59号-创粗黑" panose="00000500000000000000" pitchFamily="2" charset="-122"/>
                  <a:ea typeface="字魂59号-创粗黑" panose="00000500000000000000" pitchFamily="2" charset="-122"/>
                </a:rPr>
                <a:t>初心</a:t>
              </a:r>
            </a:p>
          </p:txBody>
        </p:sp>
        <p:sp>
          <p:nvSpPr>
            <p:cNvPr id="11" name="椭圆 10"/>
            <p:cNvSpPr/>
            <p:nvPr/>
          </p:nvSpPr>
          <p:spPr>
            <a:xfrm>
              <a:off x="1485568" y="2728131"/>
              <a:ext cx="798753" cy="805037"/>
            </a:xfrm>
            <a:prstGeom prst="ellipse">
              <a:avLst/>
            </a:prstGeom>
            <a:solidFill>
              <a:srgbClr val="D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bg1"/>
                  </a:solidFill>
                  <a:latin typeface="字魂59号-创粗黑" panose="00000500000000000000" pitchFamily="2" charset="-122"/>
                  <a:ea typeface="字魂59号-创粗黑" panose="00000500000000000000" pitchFamily="2" charset="-122"/>
                </a:rPr>
                <a:t>使命</a:t>
              </a:r>
            </a:p>
          </p:txBody>
        </p:sp>
      </p:grpSp>
      <p:sp>
        <p:nvSpPr>
          <p:cNvPr id="12" name="文本框 11"/>
          <p:cNvSpPr txBox="1"/>
          <p:nvPr/>
        </p:nvSpPr>
        <p:spPr>
          <a:xfrm>
            <a:off x="855601" y="4605964"/>
            <a:ext cx="10402768" cy="1438855"/>
          </a:xfrm>
          <a:prstGeom prst="rect">
            <a:avLst/>
          </a:prstGeom>
          <a:noFill/>
        </p:spPr>
        <p:txBody>
          <a:bodyPr wrap="square" rtlCol="0">
            <a:spAutoFit/>
          </a:bodyPr>
          <a:lstStyle/>
          <a:p>
            <a:pPr>
              <a:lnSpc>
                <a:spcPts val="3500"/>
              </a:lnSpc>
            </a:pPr>
            <a:r>
              <a:rPr lang="zh-CN" altLang="en-US" sz="2800" dirty="0">
                <a:latin typeface="字魂58号-创中黑" panose="00000500000000000000" pitchFamily="2" charset="-122"/>
                <a:ea typeface="字魂58号-创中黑" panose="00000500000000000000" pitchFamily="2" charset="-122"/>
              </a:rPr>
              <a:t>    </a:t>
            </a:r>
            <a:r>
              <a:rPr lang="zh-CN" altLang="en-US" sz="2800" dirty="0" smtClean="0">
                <a:latin typeface="字魂58号-创中黑" panose="00000500000000000000" pitchFamily="2" charset="-122"/>
                <a:ea typeface="字魂58号-创中黑" panose="00000500000000000000" pitchFamily="2" charset="-122"/>
              </a:rPr>
              <a:t>“</a:t>
            </a:r>
            <a:r>
              <a:rPr lang="zh-CN" altLang="en-US" sz="2800" dirty="0">
                <a:latin typeface="字魂58号-创中黑" panose="00000500000000000000" pitchFamily="2" charset="-122"/>
                <a:ea typeface="字魂58号-创中黑" panose="00000500000000000000" pitchFamily="2" charset="-122"/>
              </a:rPr>
              <a:t>不忘初心，牢记使命”，是党的十九大主题打头的八个大字。总书记在党的十九大报告中指出：“中国共产党人的初心和使命，就是为中国人民谋幸福，为中华民族谋复兴。”</a:t>
            </a:r>
          </a:p>
        </p:txBody>
      </p:sp>
    </p:spTree>
    <p:extLst>
      <p:ext uri="{BB962C8B-B14F-4D97-AF65-F5344CB8AC3E}">
        <p14:creationId xmlns:p14="http://schemas.microsoft.com/office/powerpoint/2010/main" val="206970703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不忘初心    牢记使命</a:t>
            </a:r>
          </a:p>
        </p:txBody>
      </p:sp>
      <p:sp>
        <p:nvSpPr>
          <p:cNvPr id="14" name="矩形: 圆角 19">
            <a:extLst>
              <a:ext uri="{FF2B5EF4-FFF2-40B4-BE49-F238E27FC236}">
                <a16:creationId xmlns:a16="http://schemas.microsoft.com/office/drawing/2014/main" xmlns="" id="{46A95032-F9D8-4E5D-AF31-5B752C3B0600}"/>
              </a:ext>
            </a:extLst>
          </p:cNvPr>
          <p:cNvSpPr/>
          <p:nvPr/>
        </p:nvSpPr>
        <p:spPr>
          <a:xfrm>
            <a:off x="1595433" y="1491282"/>
            <a:ext cx="9001134" cy="916637"/>
          </a:xfrm>
          <a:prstGeom prst="roundRect">
            <a:avLst/>
          </a:prstGeom>
          <a:solidFill>
            <a:srgbClr val="E71E17"/>
          </a:solidFill>
          <a:ln w="127000">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3600" dirty="0">
                <a:solidFill>
                  <a:schemeClr val="bg1"/>
                </a:solidFill>
                <a:latin typeface="字魂59号-创粗黑" panose="00000500000000000000" pitchFamily="2" charset="-122"/>
                <a:ea typeface="字魂59号-创粗黑" panose="00000500000000000000" pitchFamily="2" charset="-122"/>
              </a:rPr>
              <a:t>《</a:t>
            </a:r>
            <a:r>
              <a:rPr lang="zh-CN" altLang="en-US" sz="3600" dirty="0">
                <a:solidFill>
                  <a:schemeClr val="bg1"/>
                </a:solidFill>
                <a:latin typeface="字魂59号-创粗黑" panose="00000500000000000000" pitchFamily="2" charset="-122"/>
                <a:ea typeface="字魂59号-创粗黑" panose="00000500000000000000" pitchFamily="2" charset="-122"/>
              </a:rPr>
              <a:t>共产党宣言</a:t>
            </a:r>
            <a:r>
              <a:rPr lang="en-US" altLang="zh-CN" sz="3600" dirty="0" smtClean="0">
                <a:solidFill>
                  <a:schemeClr val="bg1"/>
                </a:solidFill>
                <a:latin typeface="字魂59号-创粗黑" panose="00000500000000000000" pitchFamily="2" charset="-122"/>
                <a:ea typeface="字魂59号-创粗黑" panose="00000500000000000000" pitchFamily="2" charset="-122"/>
              </a:rPr>
              <a:t>》</a:t>
            </a:r>
            <a:r>
              <a:rPr lang="zh-CN" altLang="en-US" sz="3600" dirty="0" smtClean="0">
                <a:solidFill>
                  <a:schemeClr val="bg1"/>
                </a:solidFill>
                <a:latin typeface="字魂59号-创粗黑" panose="00000500000000000000" pitchFamily="2" charset="-122"/>
                <a:ea typeface="字魂59号-创粗黑" panose="00000500000000000000" pitchFamily="2" charset="-122"/>
              </a:rPr>
              <a:t>：为</a:t>
            </a:r>
            <a:r>
              <a:rPr lang="zh-CN" altLang="en-US" sz="3600" dirty="0">
                <a:solidFill>
                  <a:schemeClr val="bg1"/>
                </a:solidFill>
                <a:latin typeface="字魂59号-创粗黑" panose="00000500000000000000" pitchFamily="2" charset="-122"/>
                <a:ea typeface="字魂59号-创粗黑" panose="00000500000000000000" pitchFamily="2" charset="-122"/>
              </a:rPr>
              <a:t>绝大多数人谋利益</a:t>
            </a:r>
          </a:p>
        </p:txBody>
      </p:sp>
      <p:sp>
        <p:nvSpPr>
          <p:cNvPr id="15" name="矩形 14">
            <a:extLst>
              <a:ext uri="{FF2B5EF4-FFF2-40B4-BE49-F238E27FC236}">
                <a16:creationId xmlns:a16="http://schemas.microsoft.com/office/drawing/2014/main" xmlns="" id="{2F0ACA4A-0992-4419-9821-AA5D7673BD4E}"/>
              </a:ext>
            </a:extLst>
          </p:cNvPr>
          <p:cNvSpPr/>
          <p:nvPr/>
        </p:nvSpPr>
        <p:spPr>
          <a:xfrm>
            <a:off x="1160062" y="2663582"/>
            <a:ext cx="9843218" cy="3416320"/>
          </a:xfrm>
          <a:prstGeom prst="rect">
            <a:avLst/>
          </a:prstGeom>
          <a:noFill/>
        </p:spPr>
        <p:txBody>
          <a:bodyPr wrap="square" rtlCol="0">
            <a:spAutoFit/>
          </a:bodyPr>
          <a:lstStyle/>
          <a:p>
            <a:pPr>
              <a:lnSpc>
                <a:spcPct val="150000"/>
              </a:lnSpc>
            </a:pPr>
            <a:r>
              <a:rPr lang="zh-CN" altLang="en-US" dirty="0" smtClean="0">
                <a:latin typeface="字魂58号-创中黑" panose="00000500000000000000" pitchFamily="2" charset="-122"/>
                <a:ea typeface="字魂58号-创中黑" panose="00000500000000000000" pitchFamily="2" charset="-122"/>
              </a:rPr>
              <a:t>      追根</a:t>
            </a:r>
            <a:r>
              <a:rPr lang="zh-CN" altLang="en-US" dirty="0">
                <a:latin typeface="字魂58号-创中黑" panose="00000500000000000000" pitchFamily="2" charset="-122"/>
                <a:ea typeface="字魂58号-创中黑" panose="00000500000000000000" pitchFamily="2" charset="-122"/>
              </a:rPr>
              <a:t>溯源，中国共产党人的初心和使命是由党的性质和党的指导思想决定的。一切向前走，走得再远，也不能忘记为什么出发。初心，就是当初出发的目的和目标，即为了什么出发、所要到达的目标或所要完成的任务是什么。马克思主义从其问世之日起，就在</a:t>
            </a:r>
            <a:r>
              <a:rPr lang="en-US" altLang="zh-CN" dirty="0">
                <a:latin typeface="字魂58号-创中黑" panose="00000500000000000000" pitchFamily="2" charset="-122"/>
                <a:ea typeface="字魂58号-创中黑" panose="00000500000000000000" pitchFamily="2" charset="-122"/>
              </a:rPr>
              <a:t>《</a:t>
            </a:r>
            <a:r>
              <a:rPr lang="zh-CN" altLang="en-US" dirty="0">
                <a:latin typeface="字魂58号-创中黑" panose="00000500000000000000" pitchFamily="2" charset="-122"/>
                <a:ea typeface="字魂58号-创中黑" panose="00000500000000000000" pitchFamily="2" charset="-122"/>
              </a:rPr>
              <a:t>共产党宣言</a:t>
            </a:r>
            <a:r>
              <a:rPr lang="en-US" altLang="zh-CN" dirty="0">
                <a:latin typeface="字魂58号-创中黑" panose="00000500000000000000" pitchFamily="2" charset="-122"/>
                <a:ea typeface="字魂58号-创中黑" panose="00000500000000000000" pitchFamily="2" charset="-122"/>
              </a:rPr>
              <a:t>》</a:t>
            </a:r>
            <a:r>
              <a:rPr lang="zh-CN" altLang="en-US" dirty="0">
                <a:latin typeface="字魂58号-创中黑" panose="00000500000000000000" pitchFamily="2" charset="-122"/>
                <a:ea typeface="字魂58号-创中黑" panose="00000500000000000000" pitchFamily="2" charset="-122"/>
              </a:rPr>
              <a:t>中指出：“无产阶级的运动是绝大多数人的、为绝大多数人谋利益的独立的运动。”而共产党人“没有任何同整个无产阶级的利益不同的利益”。</a:t>
            </a:r>
            <a:r>
              <a:rPr lang="en-US" altLang="zh-CN" dirty="0">
                <a:latin typeface="字魂58号-创中黑" panose="00000500000000000000" pitchFamily="2" charset="-122"/>
                <a:ea typeface="字魂58号-创中黑" panose="00000500000000000000" pitchFamily="2" charset="-122"/>
              </a:rPr>
              <a:t>《</a:t>
            </a:r>
            <a:r>
              <a:rPr lang="zh-CN" altLang="en-US" dirty="0">
                <a:latin typeface="字魂58号-创中黑" panose="00000500000000000000" pitchFamily="2" charset="-122"/>
                <a:ea typeface="字魂58号-创中黑" panose="00000500000000000000" pitchFamily="2" charset="-122"/>
              </a:rPr>
              <a:t>共产党宣言</a:t>
            </a:r>
            <a:r>
              <a:rPr lang="en-US" altLang="zh-CN" dirty="0">
                <a:latin typeface="字魂58号-创中黑" panose="00000500000000000000" pitchFamily="2" charset="-122"/>
                <a:ea typeface="字魂58号-创中黑" panose="00000500000000000000" pitchFamily="2" charset="-122"/>
              </a:rPr>
              <a:t>》</a:t>
            </a:r>
            <a:r>
              <a:rPr lang="zh-CN" altLang="en-US" dirty="0">
                <a:latin typeface="字魂58号-创中黑" panose="00000500000000000000" pitchFamily="2" charset="-122"/>
                <a:ea typeface="字魂58号-创中黑" panose="00000500000000000000" pitchFamily="2" charset="-122"/>
              </a:rPr>
              <a:t>表明，马克思主义和它指导下的共产党人的初心和使命，就是为绝大多数人谋利益，遵循“资产阶级的灭亡和无产阶级的胜利是同样不可避免的”社会发展规律，用每个人自由发展的联合体即共产主义社会代替那存在着阶级和阶级对立的旧社会。</a:t>
            </a:r>
          </a:p>
        </p:txBody>
      </p:sp>
    </p:spTree>
    <p:extLst>
      <p:ext uri="{BB962C8B-B14F-4D97-AF65-F5344CB8AC3E}">
        <p14:creationId xmlns:p14="http://schemas.microsoft.com/office/powerpoint/2010/main" val="248945899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不忘初心    牢记使命</a:t>
            </a:r>
          </a:p>
        </p:txBody>
      </p:sp>
      <p:sp>
        <p:nvSpPr>
          <p:cNvPr id="14" name="矩形: 圆角 19">
            <a:extLst>
              <a:ext uri="{FF2B5EF4-FFF2-40B4-BE49-F238E27FC236}">
                <a16:creationId xmlns:a16="http://schemas.microsoft.com/office/drawing/2014/main" xmlns="" id="{46A95032-F9D8-4E5D-AF31-5B752C3B0600}"/>
              </a:ext>
            </a:extLst>
          </p:cNvPr>
          <p:cNvSpPr/>
          <p:nvPr/>
        </p:nvSpPr>
        <p:spPr>
          <a:xfrm>
            <a:off x="1595433" y="1491282"/>
            <a:ext cx="9001134" cy="916637"/>
          </a:xfrm>
          <a:prstGeom prst="roundRect">
            <a:avLst/>
          </a:prstGeom>
          <a:solidFill>
            <a:srgbClr val="E71E17"/>
          </a:solidFill>
          <a:ln w="127000">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3600" b="1" dirty="0">
                <a:solidFill>
                  <a:schemeClr val="bg1"/>
                </a:solidFill>
                <a:latin typeface="字魂58号-创中黑" panose="00000500000000000000" pitchFamily="2" charset="-122"/>
                <a:ea typeface="字魂58号-创中黑" panose="00000500000000000000" pitchFamily="2" charset="-122"/>
              </a:rPr>
              <a:t>历史唯物主义：为人民谋利益</a:t>
            </a:r>
            <a:endParaRPr lang="zh-CN" altLang="en-US" sz="3600" b="1" dirty="0">
              <a:solidFill>
                <a:schemeClr val="bg1"/>
              </a:solidFill>
              <a:latin typeface="字魂58号-创中黑" panose="00000500000000000000" pitchFamily="2" charset="-122"/>
              <a:ea typeface="字魂58号-创中黑" panose="00000500000000000000" pitchFamily="2" charset="-122"/>
            </a:endParaRPr>
          </a:p>
        </p:txBody>
      </p:sp>
      <p:sp>
        <p:nvSpPr>
          <p:cNvPr id="7" name="矩形 6">
            <a:extLst>
              <a:ext uri="{FF2B5EF4-FFF2-40B4-BE49-F238E27FC236}">
                <a16:creationId xmlns:a16="http://schemas.microsoft.com/office/drawing/2014/main" xmlns="" id="{2F0ACA4A-0992-4419-9821-AA5D7673BD4E}"/>
              </a:ext>
            </a:extLst>
          </p:cNvPr>
          <p:cNvSpPr/>
          <p:nvPr/>
        </p:nvSpPr>
        <p:spPr>
          <a:xfrm>
            <a:off x="1197251" y="2648342"/>
            <a:ext cx="9797498" cy="3564437"/>
          </a:xfrm>
          <a:prstGeom prst="rect">
            <a:avLst/>
          </a:prstGeom>
          <a:noFill/>
        </p:spPr>
        <p:txBody>
          <a:bodyPr wrap="square" rtlCol="0">
            <a:spAutoFit/>
          </a:bodyPr>
          <a:lstStyle/>
          <a:p>
            <a:pPr>
              <a:lnSpc>
                <a:spcPct val="150000"/>
              </a:lnSpc>
            </a:pPr>
            <a:r>
              <a:rPr lang="zh-CN" altLang="en-US" sz="1900" dirty="0" smtClean="0">
                <a:latin typeface="字魂58号-创中黑" panose="00000500000000000000" pitchFamily="2" charset="-122"/>
                <a:ea typeface="字魂58号-创中黑" panose="00000500000000000000" pitchFamily="2" charset="-122"/>
              </a:rPr>
              <a:t>      中国共产党</a:t>
            </a:r>
            <a:r>
              <a:rPr lang="zh-CN" altLang="en-US" sz="1900" dirty="0">
                <a:latin typeface="字魂58号-创中黑" panose="00000500000000000000" pitchFamily="2" charset="-122"/>
                <a:ea typeface="字魂58号-创中黑" panose="00000500000000000000" pitchFamily="2" charset="-122"/>
              </a:rPr>
              <a:t>人的初心和使命，是马克思主义同中国实际相结合的产物。唯物史观和唯心史观的对立，从如何看待作为社会运动主体的人和如何看待社会客观规律两方面表现出来。马克思以前旧的历史理论有两个主要缺陷，一个是不懂得社会发展规律，一个是忽视人民群众的作用。马克思创立的历史唯物主义揭示了社会发展客观规律，又阐明了人民群众是历史的创造者。由此就决定了，共产党人的初心和使命表现于相互关联的两个方面：遵循社会客观规律，推动历史前进，实现共产主义；依靠人民群众的力量，为人民谋利益。所以中国共产党人的初心和使命，就在于为中国人民谋幸福和通过社会变革与发展实现中华民族复兴，是这二者的统一。</a:t>
            </a:r>
          </a:p>
        </p:txBody>
      </p:sp>
    </p:spTree>
    <p:extLst>
      <p:ext uri="{BB962C8B-B14F-4D97-AF65-F5344CB8AC3E}">
        <p14:creationId xmlns:p14="http://schemas.microsoft.com/office/powerpoint/2010/main" val="164095578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不忘初心    牢记使命</a:t>
            </a:r>
          </a:p>
        </p:txBody>
      </p:sp>
      <p:sp>
        <p:nvSpPr>
          <p:cNvPr id="14" name="矩形: 圆角 19">
            <a:extLst>
              <a:ext uri="{FF2B5EF4-FFF2-40B4-BE49-F238E27FC236}">
                <a16:creationId xmlns:a16="http://schemas.microsoft.com/office/drawing/2014/main" xmlns="" id="{46A95032-F9D8-4E5D-AF31-5B752C3B0600}"/>
              </a:ext>
            </a:extLst>
          </p:cNvPr>
          <p:cNvSpPr/>
          <p:nvPr/>
        </p:nvSpPr>
        <p:spPr>
          <a:xfrm>
            <a:off x="1595433" y="1491282"/>
            <a:ext cx="9001134" cy="916637"/>
          </a:xfrm>
          <a:prstGeom prst="roundRect">
            <a:avLst/>
          </a:prstGeom>
          <a:solidFill>
            <a:srgbClr val="E71E17"/>
          </a:solidFill>
          <a:ln w="127000">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3600" b="1" dirty="0">
                <a:solidFill>
                  <a:schemeClr val="bg1"/>
                </a:solidFill>
                <a:latin typeface="字魂58号-创中黑" panose="00000500000000000000" pitchFamily="2" charset="-122"/>
                <a:ea typeface="字魂58号-创中黑" panose="00000500000000000000" pitchFamily="2" charset="-122"/>
              </a:rPr>
              <a:t> </a:t>
            </a:r>
            <a:r>
              <a:rPr lang="en-US" altLang="zh-CN" sz="3600" b="1" dirty="0">
                <a:solidFill>
                  <a:schemeClr val="bg1"/>
                </a:solidFill>
                <a:latin typeface="字魂58号-创中黑" panose="00000500000000000000" pitchFamily="2" charset="-122"/>
                <a:ea typeface="字魂58号-创中黑" panose="00000500000000000000" pitchFamily="2" charset="-122"/>
              </a:rPr>
              <a:t>90</a:t>
            </a:r>
            <a:r>
              <a:rPr lang="zh-CN" altLang="en-US" sz="3600" b="1" dirty="0">
                <a:solidFill>
                  <a:schemeClr val="bg1"/>
                </a:solidFill>
                <a:latin typeface="字魂58号-创中黑" panose="00000500000000000000" pitchFamily="2" charset="-122"/>
                <a:ea typeface="字魂58号-创中黑" panose="00000500000000000000" pitchFamily="2" charset="-122"/>
              </a:rPr>
              <a:t>多年来：为实现党的目标而奋斗</a:t>
            </a:r>
            <a:endParaRPr lang="zh-CN" altLang="en-US" sz="3600" b="1" dirty="0">
              <a:solidFill>
                <a:schemeClr val="bg1"/>
              </a:solidFill>
              <a:latin typeface="字魂58号-创中黑" panose="00000500000000000000" pitchFamily="2" charset="-122"/>
              <a:ea typeface="字魂58号-创中黑" panose="00000500000000000000" pitchFamily="2" charset="-122"/>
            </a:endParaRPr>
          </a:p>
        </p:txBody>
      </p:sp>
      <p:sp>
        <p:nvSpPr>
          <p:cNvPr id="8" name="矩形 7">
            <a:extLst>
              <a:ext uri="{FF2B5EF4-FFF2-40B4-BE49-F238E27FC236}">
                <a16:creationId xmlns:a16="http://schemas.microsoft.com/office/drawing/2014/main" xmlns="" id="{2F0ACA4A-0992-4419-9821-AA5D7673BD4E}"/>
              </a:ext>
            </a:extLst>
          </p:cNvPr>
          <p:cNvSpPr/>
          <p:nvPr/>
        </p:nvSpPr>
        <p:spPr>
          <a:xfrm>
            <a:off x="977181" y="2958518"/>
            <a:ext cx="9908945" cy="2862322"/>
          </a:xfrm>
          <a:prstGeom prst="rect">
            <a:avLst/>
          </a:prstGeom>
          <a:noFill/>
        </p:spPr>
        <p:txBody>
          <a:bodyPr wrap="square" rtlCol="0">
            <a:spAutoFit/>
          </a:bodyPr>
          <a:lstStyle/>
          <a:p>
            <a:r>
              <a:rPr lang="zh-CN" altLang="en-US" dirty="0">
                <a:latin typeface="字魂58号-创中黑" panose="00000500000000000000" pitchFamily="2" charset="-122"/>
                <a:ea typeface="字魂58号-创中黑" panose="00000500000000000000" pitchFamily="2" charset="-122"/>
              </a:rPr>
              <a:t>       </a:t>
            </a:r>
            <a:r>
              <a:rPr lang="en-US" altLang="zh-CN" dirty="0">
                <a:latin typeface="字魂58号-创中黑" panose="00000500000000000000" pitchFamily="2" charset="-122"/>
                <a:ea typeface="字魂58号-创中黑" panose="00000500000000000000" pitchFamily="2" charset="-122"/>
              </a:rPr>
              <a:t>90</a:t>
            </a:r>
            <a:r>
              <a:rPr lang="zh-CN" altLang="en-US" dirty="0">
                <a:latin typeface="字魂58号-创中黑" panose="00000500000000000000" pitchFamily="2" charset="-122"/>
                <a:ea typeface="字魂58号-创中黑" panose="00000500000000000000" pitchFamily="2" charset="-122"/>
              </a:rPr>
              <a:t>多年来，一代又一代共产党人不忘初心、牢记使命，始终保持着对人民的赤子之心，为实现党的目标而奋斗。这集中体现在党的政治路线和群众路线及其指引下的实践之中。党的政治路线也称基本路线，是党在中国革命和建设的各个历史时期，明确提出自己的奋斗目标和实现目标的方针、政策，并且高度概括起来而形成的党在一定历史阶段的总路线。党的新民主主义革命总路线，过渡时期总路线，和社会主义初级阶段的基本路线表明，党在各个历史阶段的政治路线最终都指向一个远大目标，那就是共产主义。党的群众路线是党的一切工作的根本路线。它回答了党的一切工作为了谁，依靠谁，和党如何领导群众去完成历史使命的问题。群众路线的丰富内涵，聚焦到一点就是人民。政治路线和群众路线的统一体现了遵循社会客观规律和坚持人民主体地位的统一，党的奋斗目标和党的宗旨的统一。</a:t>
            </a:r>
            <a:r>
              <a:rPr lang="en-US" altLang="zh-CN" dirty="0">
                <a:latin typeface="字魂58号-创中黑" panose="00000500000000000000" pitchFamily="2" charset="-122"/>
                <a:ea typeface="字魂58号-创中黑" panose="00000500000000000000" pitchFamily="2" charset="-122"/>
              </a:rPr>
              <a:t>90</a:t>
            </a:r>
            <a:r>
              <a:rPr lang="zh-CN" altLang="en-US" dirty="0">
                <a:latin typeface="字魂58号-创中黑" panose="00000500000000000000" pitchFamily="2" charset="-122"/>
                <a:ea typeface="字魂58号-创中黑" panose="00000500000000000000" pitchFamily="2" charset="-122"/>
              </a:rPr>
              <a:t>多年来党的政治路线和群众路线指引下的历程和成就，证明中国共产党人始终不忘初心，担当起了自己的历史使命。</a:t>
            </a:r>
          </a:p>
        </p:txBody>
      </p:sp>
    </p:spTree>
    <p:extLst>
      <p:ext uri="{BB962C8B-B14F-4D97-AF65-F5344CB8AC3E}">
        <p14:creationId xmlns:p14="http://schemas.microsoft.com/office/powerpoint/2010/main" val="324840560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94068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04FD931-E817-47A7-9FC8-8A26AF1C99EC}"/>
              </a:ext>
            </a:extLst>
          </p:cNvPr>
          <p:cNvSpPr/>
          <p:nvPr/>
        </p:nvSpPr>
        <p:spPr>
          <a:xfrm>
            <a:off x="474261" y="116398"/>
            <a:ext cx="6260644" cy="707886"/>
          </a:xfrm>
          <a:prstGeom prst="rect">
            <a:avLst/>
          </a:prstGeom>
          <a:effectLst/>
        </p:spPr>
        <p:txBody>
          <a:bodyPr vert="horz" wrap="square">
            <a:spAutoFit/>
          </a:bodyPr>
          <a:lstStyle/>
          <a:p>
            <a:pPr>
              <a:defRPr/>
            </a:pPr>
            <a:r>
              <a:rPr lang="zh-CN" altLang="en-US" sz="4000" dirty="0">
                <a:solidFill>
                  <a:schemeClr val="bg1"/>
                </a:solidFill>
                <a:latin typeface="字魂59号-创粗黑" panose="00000500000000000000" pitchFamily="2" charset="-122"/>
                <a:ea typeface="字魂59号-创粗黑" panose="00000500000000000000" pitchFamily="2" charset="-122"/>
                <a:cs typeface="+mn-ea"/>
                <a:sym typeface="+mn-lt"/>
              </a:rPr>
              <a:t>不忘初心    牢记使命</a:t>
            </a:r>
          </a:p>
        </p:txBody>
      </p:sp>
      <p:sp>
        <p:nvSpPr>
          <p:cNvPr id="14" name="矩形: 圆角 19">
            <a:extLst>
              <a:ext uri="{FF2B5EF4-FFF2-40B4-BE49-F238E27FC236}">
                <a16:creationId xmlns:a16="http://schemas.microsoft.com/office/drawing/2014/main" xmlns="" id="{46A95032-F9D8-4E5D-AF31-5B752C3B0600}"/>
              </a:ext>
            </a:extLst>
          </p:cNvPr>
          <p:cNvSpPr/>
          <p:nvPr/>
        </p:nvSpPr>
        <p:spPr>
          <a:xfrm>
            <a:off x="1001072" y="1491282"/>
            <a:ext cx="10198367" cy="1038558"/>
          </a:xfrm>
          <a:prstGeom prst="roundRect">
            <a:avLst/>
          </a:prstGeom>
          <a:solidFill>
            <a:srgbClr val="E71E17"/>
          </a:solidFill>
          <a:ln w="127000">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3600" b="1" dirty="0">
                <a:solidFill>
                  <a:schemeClr val="bg1"/>
                </a:solidFill>
                <a:latin typeface="字魂59号-创粗黑" panose="00000500000000000000" pitchFamily="2" charset="-122"/>
                <a:ea typeface="字魂59号-创粗黑" panose="00000500000000000000" pitchFamily="2" charset="-122"/>
              </a:rPr>
              <a:t>人民对美好生活的向往，就是我们的奋斗目标。</a:t>
            </a:r>
            <a:endParaRPr lang="zh-CN" altLang="en-US" sz="3600" b="1" dirty="0">
              <a:solidFill>
                <a:schemeClr val="bg1"/>
              </a:solidFill>
              <a:latin typeface="字魂59号-创粗黑" panose="00000500000000000000" pitchFamily="2" charset="-122"/>
              <a:ea typeface="字魂59号-创粗黑" panose="00000500000000000000" pitchFamily="2" charset="-122"/>
            </a:endParaRPr>
          </a:p>
        </p:txBody>
      </p:sp>
      <p:sp>
        <p:nvSpPr>
          <p:cNvPr id="7" name="矩形 6">
            <a:extLst>
              <a:ext uri="{FF2B5EF4-FFF2-40B4-BE49-F238E27FC236}">
                <a16:creationId xmlns:a16="http://schemas.microsoft.com/office/drawing/2014/main" xmlns="" id="{2F0ACA4A-0992-4419-9821-AA5D7673BD4E}"/>
              </a:ext>
            </a:extLst>
          </p:cNvPr>
          <p:cNvSpPr/>
          <p:nvPr/>
        </p:nvSpPr>
        <p:spPr>
          <a:xfrm>
            <a:off x="1001072" y="2648342"/>
            <a:ext cx="10239458" cy="3831818"/>
          </a:xfrm>
          <a:prstGeom prst="rect">
            <a:avLst/>
          </a:prstGeom>
          <a:noFill/>
        </p:spPr>
        <p:txBody>
          <a:bodyPr wrap="square" rtlCol="0">
            <a:spAutoFit/>
          </a:bodyPr>
          <a:lstStyle/>
          <a:p>
            <a:pPr>
              <a:lnSpc>
                <a:spcPct val="150000"/>
              </a:lnSpc>
            </a:pPr>
            <a:r>
              <a:rPr lang="zh-CN" altLang="en-US" dirty="0">
                <a:latin typeface="字魂59号-创粗黑" panose="00000500000000000000" pitchFamily="2" charset="-122"/>
                <a:ea typeface="字魂59号-创粗黑" panose="00000500000000000000" pitchFamily="2" charset="-122"/>
              </a:rPr>
              <a:t> </a:t>
            </a:r>
            <a:r>
              <a:rPr lang="zh-CN" altLang="en-US" dirty="0" smtClean="0">
                <a:latin typeface="字魂59号-创粗黑" panose="00000500000000000000" pitchFamily="2" charset="-122"/>
                <a:ea typeface="字魂59号-创粗黑" panose="00000500000000000000" pitchFamily="2" charset="-122"/>
              </a:rPr>
              <a:t>     总书记</a:t>
            </a:r>
            <a:r>
              <a:rPr lang="zh-CN" altLang="en-US" dirty="0">
                <a:latin typeface="字魂59号-创粗黑" panose="00000500000000000000" pitchFamily="2" charset="-122"/>
                <a:ea typeface="字魂59号-创粗黑" panose="00000500000000000000" pitchFamily="2" charset="-122"/>
              </a:rPr>
              <a:t>在党的十八届中央政治局常委同中外记者见面时说：“人民对美好生活的向往，就是我们的奋斗目标。”五年后，习近平总书记在阐述党的十九大的主题时再次强调：“永远把人民对美好生活的向往作为奋斗目标。”这句朴素的话语，深刻揭示了党的宗旨和党的奋斗目标、为人民谋幸福和为中华民族谋复兴的内在关联，表达了中国共产党人的初心和使命。实现中华民族复兴是党在现阶段的奋斗目标，实现共产主义是党的最终奋斗目标，都代表了人民根本利益，体现了党“永远把人民对美好生活的向往作为奋斗目标”。党的十九大报告贯穿着大会主题中“不忘初心、牢记使命”的精神，是中国共产党人为中国人民谋幸福、为中华民族谋复兴的政治宣言和行动纲领。习近平总书记在参观</a:t>
            </a:r>
            <a:r>
              <a:rPr lang="en-US" altLang="zh-CN" dirty="0">
                <a:latin typeface="字魂59号-创粗黑" panose="00000500000000000000" pitchFamily="2" charset="-122"/>
                <a:ea typeface="字魂59号-创粗黑" panose="00000500000000000000" pitchFamily="2" charset="-122"/>
              </a:rPr>
              <a:t>《</a:t>
            </a:r>
            <a:r>
              <a:rPr lang="zh-CN" altLang="en-US" dirty="0">
                <a:latin typeface="字魂59号-创粗黑" panose="00000500000000000000" pitchFamily="2" charset="-122"/>
                <a:ea typeface="字魂59号-创粗黑" panose="00000500000000000000" pitchFamily="2" charset="-122"/>
              </a:rPr>
              <a:t>复兴之路</a:t>
            </a:r>
            <a:r>
              <a:rPr lang="en-US" altLang="zh-CN" dirty="0">
                <a:latin typeface="字魂59号-创粗黑" panose="00000500000000000000" pitchFamily="2" charset="-122"/>
                <a:ea typeface="字魂59号-创粗黑" panose="00000500000000000000" pitchFamily="2" charset="-122"/>
              </a:rPr>
              <a:t>》</a:t>
            </a:r>
            <a:r>
              <a:rPr lang="zh-CN" altLang="en-US" dirty="0">
                <a:latin typeface="字魂59号-创粗黑" panose="00000500000000000000" pitchFamily="2" charset="-122"/>
                <a:ea typeface="字魂59号-创粗黑" panose="00000500000000000000" pitchFamily="2" charset="-122"/>
              </a:rPr>
              <a:t>展览时指出，我们总结历史经验，不断艰辛探索，“终于找到了实现中华民族伟大复兴的正确道路”，“这条道路就是中国特色社会主义”。</a:t>
            </a:r>
          </a:p>
        </p:txBody>
      </p:sp>
    </p:spTree>
    <p:extLst>
      <p:ext uri="{BB962C8B-B14F-4D97-AF65-F5344CB8AC3E}">
        <p14:creationId xmlns:p14="http://schemas.microsoft.com/office/powerpoint/2010/main" val="256158050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3254</Words>
  <Application>Microsoft Office PowerPoint</Application>
  <PresentationFormat>宽屏</PresentationFormat>
  <Paragraphs>171</Paragraphs>
  <Slides>32</Slides>
  <Notes>32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八大山人 V2007</vt:lpstr>
      <vt:lpstr>明兰_UI_TC</vt:lpstr>
      <vt:lpstr>宋体</vt:lpstr>
      <vt:lpstr>微软雅黑</vt:lpstr>
      <vt:lpstr>微软雅黑</vt:lpstr>
      <vt:lpstr>字魂24号-镇魂手书</vt:lpstr>
      <vt:lpstr>字魂36号-正文宋楷</vt:lpstr>
      <vt:lpstr>字魂58号-创中黑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59</cp:revision>
  <dcterms:created xsi:type="dcterms:W3CDTF">2019-06-29T14:39:11Z</dcterms:created>
  <dcterms:modified xsi:type="dcterms:W3CDTF">2019-06-29T15:31:01Z</dcterms:modified>
</cp:coreProperties>
</file>