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0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3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4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5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8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9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2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3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7" r:id="rId18"/>
    <p:sldId id="278" r:id="rId19"/>
    <p:sldId id="276" r:id="rId20"/>
    <p:sldId id="282" r:id="rId21"/>
    <p:sldId id="279" r:id="rId22"/>
    <p:sldId id="280" r:id="rId23"/>
    <p:sldId id="281" r:id="rId24"/>
    <p:sldId id="274" r:id="rId25"/>
    <p:sldId id="258" r:id="rId26"/>
    <p:sldId id="283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2324-701C-431A-8228-55000D94741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A358D-05FD-4B74-BE5E-809209A1A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52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96B24-79E0-44EA-A4D7-F11AA8187C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477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96B24-79E0-44EA-A4D7-F11AA8187C3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30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96B24-79E0-44EA-A4D7-F11AA8187C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216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96B24-79E0-44EA-A4D7-F11AA8187C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19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96B24-79E0-44EA-A4D7-F11AA8187C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14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96B24-79E0-44EA-A4D7-F11AA8187C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155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96B24-79E0-44EA-A4D7-F11AA8187C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655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96B24-79E0-44EA-A4D7-F11AA8187C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523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96B24-79E0-44EA-A4D7-F11AA8187C3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095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96B24-79E0-44EA-A4D7-F11AA8187C3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490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96B24-79E0-44EA-A4D7-F11AA8187C3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033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96B24-79E0-44EA-A4D7-F11AA8187C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679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96B24-79E0-44EA-A4D7-F11AA8187C3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361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96B24-79E0-44EA-A4D7-F11AA8187C3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786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96B24-79E0-44EA-A4D7-F11AA8187C3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064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96B24-79E0-44EA-A4D7-F11AA8187C3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447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96B24-79E0-44EA-A4D7-F11AA8187C3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034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96B24-79E0-44EA-A4D7-F11AA8187C3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172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A358D-05FD-4B74-BE5E-809209A1A0B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156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96B24-79E0-44EA-A4D7-F11AA8187C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077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96B24-79E0-44EA-A4D7-F11AA8187C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50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96B24-79E0-44EA-A4D7-F11AA8187C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22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96B24-79E0-44EA-A4D7-F11AA8187C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320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96B24-79E0-44EA-A4D7-F11AA8187C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653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96B24-79E0-44EA-A4D7-F11AA8187C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84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96B24-79E0-44EA-A4D7-F11AA8187C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94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DCE31-B82C-44DE-BB91-7DF91764A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21E6C5-C68D-49F3-A32F-4097659DF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C30ED-0158-4A60-A049-D68D97A6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B5CC-29BC-450B-9419-373C177C9C83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26420-E70A-47A8-99F0-B475111D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0FD4C-0B04-4772-8D9E-34C677C9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771C-6AF3-4546-B825-FECCDA731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34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1FA89-9ADE-4FE0-BC58-176DAC94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A0E4A3-4657-45B2-A67C-863AFA4CE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88338-15A7-485F-BAE7-475649EA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B5CC-29BC-450B-9419-373C177C9C83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A9EA6-6E62-4368-A34E-C68DAFA4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E98CD-7F46-4483-BC7A-79A6FDF8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771C-6AF3-4546-B825-FECCDA731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1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337DC-69ED-485C-9F86-EB74FDC4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4AC29-5435-4AC9-AA84-F935B5060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A0A610-12B4-4C6C-92AD-30ECF6174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BEBB1-0C22-4059-88B1-46879D42E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B5CC-29BC-450B-9419-373C177C9C83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6BCFAC-6D4E-4EAD-A323-F10D3DE2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0F8736-2C20-4B86-AA3E-542018E6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771C-6AF3-4546-B825-FECCDA731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66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AAEAB-08BF-46DA-AC40-38F0016A4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B6B2FD-32FA-426D-A9C3-3D72B4A7C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F42C18-8322-4AE4-BF6A-A598BC83E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EA2733-73DA-4876-8FF8-696FB41EE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677AD8-B94E-4AC6-B8A9-476E5EC7E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864F2D-26EC-4509-A5CD-7DE2E5F3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B5CC-29BC-450B-9419-373C177C9C83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560378-457F-454D-A8F1-3524F109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AA8A8D-67B1-4AE3-BF5A-2CBF737C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771C-6AF3-4546-B825-FECCDA731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26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D0319-7832-4809-8F69-EA0278EC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FC5545-6D8C-457B-9833-E0D661F2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B5CC-29BC-450B-9419-373C177C9C83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40AA76-3FDA-4318-B6EB-F0D1CA7B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751B66-2909-441D-B7AC-5ABC1715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771C-6AF3-4546-B825-FECCDA731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1C582-7666-42F3-B8F7-F5E83812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D533E-A099-4A14-A6DA-BAD6E4D4E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AEFE25-726E-4B83-95BE-74C77E4BA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1300B1-CFFB-4504-B57A-C92DC3A7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B5CC-29BC-450B-9419-373C177C9C83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038736-BFDE-444B-BF25-FED99BED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6FFD80-5B71-41E0-AC44-985E81FC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771C-6AF3-4546-B825-FECCDA731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79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C41AA-FBBD-4666-BC7A-895EA4A8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841E73-A554-4A2A-B175-50DE428C0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054528-9A80-4FCB-8699-D342E8DF3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9DE489-B236-46FF-A72F-3D9E666A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B5CC-29BC-450B-9419-373C177C9C83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0A1FB2-57AC-46B6-8CF7-A1F73F22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0F3D5B-F449-4C44-A082-22F91BD6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771C-6AF3-4546-B825-FECCDA731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1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15525-6861-4003-921F-71F96962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590A2B-7F38-4173-8962-81B0CDA08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67C76-BD6C-4CC2-B91F-F5FCD410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B5CC-29BC-450B-9419-373C177C9C83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64448-22CB-4127-B85C-23961B98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E30FA-84FF-47D8-A8D6-B3790DFD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771C-6AF3-4546-B825-FECCDA731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8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E26FA5-F659-41BD-BD7E-D44CFA30B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23A8ED-189C-45AE-B4D5-93B7A5378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CECBA-2DF0-4652-B55E-918B03BF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B5CC-29BC-450B-9419-373C177C9C83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0DF7A-59C7-47E7-9B5B-0C098588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1758D-4078-49BB-A583-E5B9E5A8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771C-6AF3-4546-B825-FECCDA731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27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234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12701B-33CE-4523-A05D-B1564CC3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B5CC-29BC-450B-9419-373C177C9C83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AE2903-639B-4CB4-ADD9-59913DE8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F5A4F9-F46F-4B2C-89F3-2A96593C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771C-6AF3-4546-B825-FECCDA731E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F3E50F-DB0F-46F8-ACE0-E94C0EE647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16721" cy="68580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E4F856-A885-48C0-B13F-FC7AFB2DD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" y="1992671"/>
            <a:ext cx="12192000" cy="508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93B337F-726A-4E88-B6D2-145E15CC7A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88" y="2266762"/>
            <a:ext cx="11703352" cy="42668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E623B42-1B7F-4591-855A-A0F6E3733E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82"/>
          <a:stretch/>
        </p:blipFill>
        <p:spPr>
          <a:xfrm>
            <a:off x="-2" y="4532671"/>
            <a:ext cx="12216721" cy="232532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3DD9503-49EE-4FC2-9731-F825CABACFD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-1"/>
            <a:ext cx="11703352" cy="487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2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12701B-33CE-4523-A05D-B1564CC3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B5CC-29BC-450B-9419-373C177C9C83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AE2903-639B-4CB4-ADD9-59913DE8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F5A4F9-F46F-4B2C-89F3-2A96593C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771C-6AF3-4546-B825-FECCDA731E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F3E50F-DB0F-46F8-ACE0-E94C0EE647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16721" cy="68580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E4F856-A885-48C0-B13F-FC7AFB2DD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" y="1992671"/>
            <a:ext cx="12192000" cy="508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93B337F-726A-4E88-B6D2-145E15CC7A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88" y="2266762"/>
            <a:ext cx="11703352" cy="42668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E623B42-1B7F-4591-855A-A0F6E3733E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82"/>
          <a:stretch/>
        </p:blipFill>
        <p:spPr>
          <a:xfrm>
            <a:off x="-2" y="4532671"/>
            <a:ext cx="12216721" cy="232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1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12701B-33CE-4523-A05D-B1564CC3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B5CC-29BC-450B-9419-373C177C9C83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AE2903-639B-4CB4-ADD9-59913DE8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F5A4F9-F46F-4B2C-89F3-2A96593C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771C-6AF3-4546-B825-FECCDA731E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F3E50F-DB0F-46F8-ACE0-E94C0EE647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16721" cy="68580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E4F856-A885-48C0-B13F-FC7AFB2DD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" y="1992671"/>
            <a:ext cx="12192000" cy="508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E623B42-1B7F-4591-855A-A0F6E3733E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82"/>
          <a:stretch/>
        </p:blipFill>
        <p:spPr>
          <a:xfrm>
            <a:off x="-2" y="4532671"/>
            <a:ext cx="12216721" cy="232532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3DD9503-49EE-4FC2-9731-F825CABACF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3" b="37293"/>
          <a:stretch/>
        </p:blipFill>
        <p:spPr>
          <a:xfrm flipH="1">
            <a:off x="-3" y="-1"/>
            <a:ext cx="7295538" cy="305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5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12701B-33CE-4523-A05D-B1564CC3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B5CC-29BC-450B-9419-373C177C9C83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AE2903-639B-4CB4-ADD9-59913DE8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F5A4F9-F46F-4B2C-89F3-2A96593C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771C-6AF3-4546-B825-FECCDA731E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F3E50F-DB0F-46F8-ACE0-E94C0EE647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16721" cy="68580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E623B42-1B7F-4591-855A-A0F6E3733E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82"/>
          <a:stretch/>
        </p:blipFill>
        <p:spPr>
          <a:xfrm>
            <a:off x="-2" y="4532671"/>
            <a:ext cx="12216721" cy="232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2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12701B-33CE-4523-A05D-B1564CC3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B5CC-29BC-450B-9419-373C177C9C83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AE2903-639B-4CB4-ADD9-59913DE8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F5A4F9-F46F-4B2C-89F3-2A96593C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771C-6AF3-4546-B825-FECCDA731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3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12701B-33CE-4523-A05D-B1564CC3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B5CC-29BC-450B-9419-373C177C9C83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AE2903-639B-4CB4-ADD9-59913DE8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F5A4F9-F46F-4B2C-89F3-2A96593C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771C-6AF3-4546-B825-FECCDA731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5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12701B-33CE-4523-A05D-B1564CC3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B5CC-29BC-450B-9419-373C177C9C83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AE2903-639B-4CB4-ADD9-59913DE8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F5A4F9-F46F-4B2C-89F3-2A96593C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771C-6AF3-4546-B825-FECCDA731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30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9C7F4-B7D2-4140-A27B-D7004663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4777B-F5B1-4DF4-80CE-3E7DE39C9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1FE1E-2BF5-4845-9BDE-E41E3D14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B5CC-29BC-450B-9419-373C177C9C83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476B0-C634-42C8-976E-07BEE128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5148D5-78F5-4565-9313-7AF432C8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771C-6AF3-4546-B825-FECCDA731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24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017EA9-1C31-4580-A0D9-4D3FD02B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EF1225-375B-4531-9A8C-8781FDB66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C5035A-0D3E-494B-8B53-E00E5AB71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2B5CC-29BC-450B-9419-373C177C9C83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4932D-49A1-4979-93FB-0F448E5DE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80FD3-E41B-4655-B8F6-E819F9A0B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7771C-6AF3-4546-B825-FECCDA731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20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4" r:id="rId3"/>
    <p:sldLayoutId id="2147483665" r:id="rId4"/>
    <p:sldLayoutId id="2147483666" r:id="rId5"/>
    <p:sldLayoutId id="2147483661" r:id="rId6"/>
    <p:sldLayoutId id="2147483662" r:id="rId7"/>
    <p:sldLayoutId id="2147483663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10" Type="http://schemas.openxmlformats.org/officeDocument/2006/relationships/notesSlide" Target="../notesSlides/notesSlide10.xml"/><Relationship Id="rId4" Type="http://schemas.openxmlformats.org/officeDocument/2006/relationships/tags" Target="../tags/tag36.xml"/><Relationship Id="rId9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47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3" Type="http://schemas.openxmlformats.org/officeDocument/2006/relationships/tags" Target="../tags/tag62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9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75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10" Type="http://schemas.openxmlformats.org/officeDocument/2006/relationships/notesSlide" Target="../notesSlides/notesSlide9.xml"/><Relationship Id="rId4" Type="http://schemas.openxmlformats.org/officeDocument/2006/relationships/tags" Target="../tags/tag28.xml"/><Relationship Id="rId9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F39F976-D347-094D-B79C-B9241FD31CF0}"/>
              </a:ext>
            </a:extLst>
          </p:cNvPr>
          <p:cNvSpPr/>
          <p:nvPr/>
        </p:nvSpPr>
        <p:spPr>
          <a:xfrm>
            <a:off x="885825" y="1931053"/>
            <a:ext cx="106870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7200" b="1" kern="0" dirty="0">
                <a:ln w="12700" cap="flat">
                  <a:noFill/>
                  <a:miter lim="800000"/>
                </a:ln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不忘初心 党员担当作为</a:t>
            </a:r>
            <a:endParaRPr lang="en-US" altLang="zh-CN" sz="7200" b="1" kern="0" dirty="0">
              <a:ln w="12700" cap="flat">
                <a:noFill/>
                <a:miter lim="800000"/>
              </a:ln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DC8AA2-5211-F347-86B6-8073CA88513C}"/>
              </a:ext>
            </a:extLst>
          </p:cNvPr>
          <p:cNvSpPr/>
          <p:nvPr/>
        </p:nvSpPr>
        <p:spPr>
          <a:xfrm>
            <a:off x="2376604" y="3352363"/>
            <a:ext cx="77054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ln w="3175">
                  <a:noFill/>
                </a:ln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——</a:t>
            </a:r>
            <a:r>
              <a:rPr lang="zh-CN" altLang="en-US" sz="2400" b="1" kern="0" dirty="0">
                <a:ln w="3175">
                  <a:noFill/>
                </a:ln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勇担当 善作为 做一名新时代合格党员</a:t>
            </a:r>
            <a:r>
              <a:rPr lang="en-US" altLang="zh-CN" sz="2400" b="1" kern="0" dirty="0">
                <a:ln w="3175">
                  <a:noFill/>
                </a:ln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——</a:t>
            </a:r>
            <a:endParaRPr lang="en-US" altLang="zh-CN" sz="2400" kern="0" dirty="0">
              <a:ln w="12700" cap="flat">
                <a:noFill/>
                <a:miter lim="800000"/>
              </a:ln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1BF545-A1B0-4D34-B6DE-A8645927154B}"/>
              </a:ext>
            </a:extLst>
          </p:cNvPr>
          <p:cNvSpPr txBox="1"/>
          <p:nvPr/>
        </p:nvSpPr>
        <p:spPr>
          <a:xfrm>
            <a:off x="4897092" y="4312826"/>
            <a:ext cx="219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汇报人：千库网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   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95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8B141B83-3936-2C44-BB45-B97EF295FFB2}"/>
              </a:ext>
            </a:extLst>
          </p:cNvPr>
          <p:cNvSpPr/>
          <p:nvPr/>
        </p:nvSpPr>
        <p:spPr>
          <a:xfrm>
            <a:off x="808820" y="1737951"/>
            <a:ext cx="4904708" cy="1549686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  <a:latin typeface="Source Han Sans Regular" panose="020B0500000000000000" pitchFamily="34" charset="-122"/>
              <a:ea typeface="Source Han Sans Regular" panose="020B0500000000000000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D5AB59F-15E3-4643-A294-2B9350143C4B}"/>
              </a:ext>
            </a:extLst>
          </p:cNvPr>
          <p:cNvSpPr/>
          <p:nvPr/>
        </p:nvSpPr>
        <p:spPr>
          <a:xfrm>
            <a:off x="6217640" y="1737951"/>
            <a:ext cx="4904708" cy="1549686"/>
          </a:xfrm>
          <a:prstGeom prst="roundRect">
            <a:avLst>
              <a:gd name="adj" fmla="val 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  <a:latin typeface="Source Han Sans Regular" panose="020B0500000000000000" pitchFamily="34" charset="-122"/>
              <a:ea typeface="Source Han Sans Regular" panose="020B0500000000000000" pitchFamily="3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66FAF62B-33CD-BC4C-8CB3-70BA1D51A222}"/>
              </a:ext>
            </a:extLst>
          </p:cNvPr>
          <p:cNvSpPr/>
          <p:nvPr/>
        </p:nvSpPr>
        <p:spPr>
          <a:xfrm>
            <a:off x="808820" y="3543552"/>
            <a:ext cx="4904708" cy="1549686"/>
          </a:xfrm>
          <a:prstGeom prst="roundRect">
            <a:avLst>
              <a:gd name="adj" fmla="val 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  <a:latin typeface="Source Han Sans Regular" panose="020B0500000000000000" pitchFamily="34" charset="-122"/>
              <a:ea typeface="Source Han Sans Regular" panose="020B0500000000000000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E5288B9-7C7C-0F4C-A360-F682EDD74A61}"/>
              </a:ext>
            </a:extLst>
          </p:cNvPr>
          <p:cNvSpPr/>
          <p:nvPr/>
        </p:nvSpPr>
        <p:spPr>
          <a:xfrm>
            <a:off x="6217640" y="3543552"/>
            <a:ext cx="4904708" cy="1549686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  <a:latin typeface="Source Han Sans Regular" panose="020B0500000000000000" pitchFamily="34" charset="-122"/>
              <a:ea typeface="Source Han Sans Regular" panose="020B0500000000000000" pitchFamily="34" charset="-122"/>
            </a:endParaRPr>
          </a:p>
        </p:txBody>
      </p:sp>
      <p:sp>
        <p:nvSpPr>
          <p:cNvPr id="11" name="PA-10226">
            <a:extLst>
              <a:ext uri="{FF2B5EF4-FFF2-40B4-BE49-F238E27FC236}">
                <a16:creationId xmlns:a16="http://schemas.microsoft.com/office/drawing/2014/main" id="{6E36B73B-A7DF-2A43-BC33-1D6B6F83784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49775" y="1850792"/>
            <a:ext cx="4571999" cy="588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n w="3175">
                  <a:noFill/>
                </a:ln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互惠共赢的大国担当</a:t>
            </a:r>
            <a:endParaRPr lang="en-US" altLang="zh-CN" sz="2400" b="1" kern="0" dirty="0">
              <a:ln w="3175">
                <a:noFill/>
              </a:ln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PA-10226">
            <a:extLst>
              <a:ext uri="{FF2B5EF4-FFF2-40B4-BE49-F238E27FC236}">
                <a16:creationId xmlns:a16="http://schemas.microsoft.com/office/drawing/2014/main" id="{67683E16-6A09-A949-A6AE-CA6976B0969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49774" y="2466120"/>
            <a:ext cx="4267199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互利共赢谋新篇</a:t>
            </a:r>
            <a:r>
              <a:rPr lang="en-US" altLang="zh-CN" sz="1400" kern="0" dirty="0">
                <a:ln w="3175">
                  <a:noFill/>
                </a:ln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协作共进齐分享</a:t>
            </a:r>
            <a:endParaRPr lang="en-US" altLang="zh-CN" sz="1400" kern="0" dirty="0">
              <a:ln w="3175">
                <a:noFill/>
              </a:ln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PA-10226">
            <a:extLst>
              <a:ext uri="{FF2B5EF4-FFF2-40B4-BE49-F238E27FC236}">
                <a16:creationId xmlns:a16="http://schemas.microsoft.com/office/drawing/2014/main" id="{19D0D709-0840-1B42-995D-BE5377CC8EA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550348" y="1850792"/>
            <a:ext cx="4571999" cy="588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n w="3175">
                  <a:noFill/>
                </a:ln>
                <a:solidFill>
                  <a:srgbClr val="C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敢抓敢管的治党担当</a:t>
            </a:r>
            <a:endParaRPr lang="en-US" altLang="zh-CN" sz="2400" b="1" kern="0" dirty="0">
              <a:ln w="3175">
                <a:noFill/>
              </a:ln>
              <a:solidFill>
                <a:srgbClr val="C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4" name="PA-10226">
            <a:extLst>
              <a:ext uri="{FF2B5EF4-FFF2-40B4-BE49-F238E27FC236}">
                <a16:creationId xmlns:a16="http://schemas.microsoft.com/office/drawing/2014/main" id="{5B0ACA67-DFB1-6440-88C6-89F1527EA88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550347" y="2466120"/>
            <a:ext cx="4267199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奉公守法做表率，风清气正好形象。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PA-10226">
            <a:extLst>
              <a:ext uri="{FF2B5EF4-FFF2-40B4-BE49-F238E27FC236}">
                <a16:creationId xmlns:a16="http://schemas.microsoft.com/office/drawing/2014/main" id="{27AEFB9E-2075-D645-BBF9-6ABDA229A08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550348" y="3727917"/>
            <a:ext cx="4571999" cy="588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n w="3175">
                  <a:noFill/>
                </a:ln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好干部的为官担当</a:t>
            </a:r>
            <a:endParaRPr lang="en-US" altLang="zh-CN" sz="2400" b="1" kern="0" dirty="0">
              <a:ln w="3175">
                <a:noFill/>
              </a:ln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6" name="PA-10226">
            <a:extLst>
              <a:ext uri="{FF2B5EF4-FFF2-40B4-BE49-F238E27FC236}">
                <a16:creationId xmlns:a16="http://schemas.microsoft.com/office/drawing/2014/main" id="{7C8AB010-9531-3748-9722-E098D07E29A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550347" y="4343245"/>
            <a:ext cx="4267199" cy="7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疾风知劲草</a:t>
            </a:r>
            <a:r>
              <a:rPr lang="en-US" altLang="zh-CN" sz="1400" kern="0" dirty="0">
                <a:ln w="3175">
                  <a:noFill/>
                </a:ln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板荡识诚臣。为官避事平生耻，位卑未敢忘忧工。</a:t>
            </a:r>
            <a:endParaRPr lang="en-US" altLang="zh-CN" sz="1400" kern="0" dirty="0">
              <a:ln w="3175">
                <a:noFill/>
              </a:ln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PA-10226">
            <a:extLst>
              <a:ext uri="{FF2B5EF4-FFF2-40B4-BE49-F238E27FC236}">
                <a16:creationId xmlns:a16="http://schemas.microsoft.com/office/drawing/2014/main" id="{4D2732F2-33E3-C34F-8791-DE3BE21C163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158463" y="3727917"/>
            <a:ext cx="4571999" cy="588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n w="3175">
                  <a:noFill/>
                </a:ln>
                <a:solidFill>
                  <a:srgbClr val="C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强军兴军的治军担当</a:t>
            </a:r>
            <a:endParaRPr lang="en-US" altLang="zh-CN" sz="2400" b="1" kern="0" dirty="0">
              <a:ln w="3175">
                <a:noFill/>
              </a:ln>
              <a:solidFill>
                <a:srgbClr val="C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8" name="PA-10226">
            <a:extLst>
              <a:ext uri="{FF2B5EF4-FFF2-40B4-BE49-F238E27FC236}">
                <a16:creationId xmlns:a16="http://schemas.microsoft.com/office/drawing/2014/main" id="{06077DC3-8023-BB44-92D8-E80C501A232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58462" y="4343245"/>
            <a:ext cx="4267199" cy="7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弃身锋刃端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性命安可怀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?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祖国如有难，汝应作先锋。居安思危为国泰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殚精现虑保民安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C0FB35D-B5F5-4649-8471-F9EDC941C629}"/>
              </a:ext>
            </a:extLst>
          </p:cNvPr>
          <p:cNvSpPr/>
          <p:nvPr/>
        </p:nvSpPr>
        <p:spPr>
          <a:xfrm>
            <a:off x="968794" y="450818"/>
            <a:ext cx="4350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kern="0" dirty="0">
                <a:ln w="12700" cap="flat">
                  <a:noFill/>
                  <a:miter lim="800000"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担当和作为的深刻内涵</a:t>
            </a:r>
            <a:endParaRPr lang="en-US" altLang="zh-CN" sz="3200" b="1" kern="0" dirty="0">
              <a:ln w="12700" cap="flat">
                <a:noFill/>
                <a:miter lim="800000"/>
              </a:ln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333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>
            <a:extLst>
              <a:ext uri="{FF2B5EF4-FFF2-40B4-BE49-F238E27FC236}">
                <a16:creationId xmlns:a16="http://schemas.microsoft.com/office/drawing/2014/main" id="{56D24DC5-AE65-C845-AAE1-3DF06EA4D28B}"/>
              </a:ext>
            </a:extLst>
          </p:cNvPr>
          <p:cNvSpPr/>
          <p:nvPr/>
        </p:nvSpPr>
        <p:spPr>
          <a:xfrm>
            <a:off x="609601" y="1852805"/>
            <a:ext cx="10763640" cy="1693113"/>
          </a:xfrm>
          <a:prstGeom prst="roundRect">
            <a:avLst>
              <a:gd name="adj" fmla="val 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  <a:latin typeface="Source Han Sans Regular" panose="020B0500000000000000" pitchFamily="34" charset="-122"/>
              <a:ea typeface="Source Han Sans Regular" panose="020B0500000000000000" pitchFamily="34" charset="-122"/>
            </a:endParaRPr>
          </a:p>
        </p:txBody>
      </p:sp>
      <p:sp>
        <p:nvSpPr>
          <p:cNvPr id="10" name="PA-10226">
            <a:extLst>
              <a:ext uri="{FF2B5EF4-FFF2-40B4-BE49-F238E27FC236}">
                <a16:creationId xmlns:a16="http://schemas.microsoft.com/office/drawing/2014/main" id="{D0D66ABD-9DA8-7043-A699-93C03CDF5A8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59714" y="2401750"/>
            <a:ext cx="10116286" cy="102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新时代开启新征程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新时代期待新气象。在新的历史条件下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统筹推进“五位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 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体”总体布局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协调推进“四个全面”战略布局，贯彻落实新发展理念，打羸三大攻坚战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推进国家治理体系和治理能力现代化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把党的十九大确定的一系列重大战略部署落到实处，需要广大干部更加积极主动地担当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作为。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BA24377E-3700-4840-8EB4-C62B90E93D4F}"/>
              </a:ext>
            </a:extLst>
          </p:cNvPr>
          <p:cNvSpPr/>
          <p:nvPr/>
        </p:nvSpPr>
        <p:spPr>
          <a:xfrm>
            <a:off x="818759" y="1623929"/>
            <a:ext cx="9408974" cy="66498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  <a:latin typeface="Source Han Sans Regular" panose="020B0500000000000000" pitchFamily="34" charset="-122"/>
              <a:ea typeface="Source Han Sans Regular" panose="020B0500000000000000" pitchFamily="34" charset="-122"/>
            </a:endParaRPr>
          </a:p>
        </p:txBody>
      </p:sp>
      <p:sp>
        <p:nvSpPr>
          <p:cNvPr id="12" name="PA-10226">
            <a:extLst>
              <a:ext uri="{FF2B5EF4-FFF2-40B4-BE49-F238E27FC236}">
                <a16:creationId xmlns:a16="http://schemas.microsoft.com/office/drawing/2014/main" id="{31076A9D-78A8-1048-826C-07367E9C5FE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59714" y="1736770"/>
            <a:ext cx="9168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zh-CN" altLang="en-US" sz="2400" b="1" kern="0" dirty="0">
                <a:ln w="3175">
                  <a:noFill/>
                </a:ln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这是面向新时代</a:t>
            </a:r>
            <a:r>
              <a:rPr lang="en-US" altLang="zh-CN" sz="2400" b="1" kern="0" dirty="0">
                <a:ln w="3175">
                  <a:noFill/>
                </a:ln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,</a:t>
            </a:r>
            <a:r>
              <a:rPr lang="zh-CN" altLang="en-US" sz="2400" b="1" kern="0" dirty="0">
                <a:ln w="3175">
                  <a:noFill/>
                </a:ln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推动党和国家事业发展的迫切需</a:t>
            </a:r>
            <a:endParaRPr lang="en-US" altLang="zh-CN" sz="2400" b="1" kern="0" dirty="0">
              <a:ln w="3175">
                <a:noFill/>
              </a:ln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0A1888CB-F571-4B47-B74D-1B704160BEC1}"/>
              </a:ext>
            </a:extLst>
          </p:cNvPr>
          <p:cNvSpPr/>
          <p:nvPr/>
        </p:nvSpPr>
        <p:spPr>
          <a:xfrm>
            <a:off x="609601" y="3948003"/>
            <a:ext cx="10763640" cy="1693113"/>
          </a:xfrm>
          <a:prstGeom prst="roundRect">
            <a:avLst>
              <a:gd name="adj" fmla="val 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  <a:latin typeface="Source Han Sans Regular" panose="020B0500000000000000" pitchFamily="34" charset="-122"/>
              <a:ea typeface="Source Han Sans Regular" panose="020B0500000000000000" pitchFamily="34" charset="-122"/>
            </a:endParaRPr>
          </a:p>
        </p:txBody>
      </p:sp>
      <p:sp>
        <p:nvSpPr>
          <p:cNvPr id="14" name="PA-10226">
            <a:extLst>
              <a:ext uri="{FF2B5EF4-FFF2-40B4-BE49-F238E27FC236}">
                <a16:creationId xmlns:a16="http://schemas.microsoft.com/office/drawing/2014/main" id="{D479A7F0-17C5-8A4F-A5A8-26366A4BD3F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59714" y="4496948"/>
            <a:ext cx="10116286" cy="102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严管与厚爱从来都是”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 -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枚硬币的两面”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是有机统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的整体。 从严管理必然要求干部担当作为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关心关爱也是从严管理的重要保障。推动新时代党的建设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需要在坚持从严管理监督干部的同时。更加重视对干部的厚爱和激励，切实做到从严管理干部推进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 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干部激励工作就跟进一步。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F8F9DCFE-8741-6241-BA68-F69074EE8CE3}"/>
              </a:ext>
            </a:extLst>
          </p:cNvPr>
          <p:cNvSpPr/>
          <p:nvPr/>
        </p:nvSpPr>
        <p:spPr>
          <a:xfrm>
            <a:off x="818759" y="3719127"/>
            <a:ext cx="9408974" cy="66498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  <a:latin typeface="Source Han Sans Regular" panose="020B0500000000000000" pitchFamily="34" charset="-122"/>
              <a:ea typeface="Source Han Sans Regular" panose="020B0500000000000000" pitchFamily="34" charset="-122"/>
            </a:endParaRPr>
          </a:p>
        </p:txBody>
      </p:sp>
      <p:sp>
        <p:nvSpPr>
          <p:cNvPr id="16" name="PA-10226">
            <a:extLst>
              <a:ext uri="{FF2B5EF4-FFF2-40B4-BE49-F238E27FC236}">
                <a16:creationId xmlns:a16="http://schemas.microsoft.com/office/drawing/2014/main" id="{65F9FD8D-2926-6946-BFD0-8D0FFDA3D0D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59714" y="3831968"/>
            <a:ext cx="9168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zh-CN" altLang="en-US" sz="2400" b="1" kern="0" dirty="0">
                <a:ln w="3175">
                  <a:noFill/>
                </a:ln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这是顺应新形势</a:t>
            </a:r>
            <a:r>
              <a:rPr lang="en-US" altLang="zh-CN" sz="2400" b="1" kern="0" dirty="0">
                <a:ln w="3175">
                  <a:noFill/>
                </a:ln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,</a:t>
            </a:r>
            <a:r>
              <a:rPr lang="zh-CN" altLang="en-US" sz="2400" b="1" kern="0" dirty="0">
                <a:ln w="3175">
                  <a:noFill/>
                </a:ln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推动全面从严治党向纵深发展的内在要求</a:t>
            </a:r>
            <a:endParaRPr lang="en-US" altLang="zh-CN" sz="2400" b="1" kern="0" dirty="0">
              <a:ln w="3175">
                <a:noFill/>
              </a:ln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3E446E8-E7A4-4215-9943-64D5C4F1E0E4}"/>
              </a:ext>
            </a:extLst>
          </p:cNvPr>
          <p:cNvSpPr/>
          <p:nvPr/>
        </p:nvSpPr>
        <p:spPr>
          <a:xfrm>
            <a:off x="968794" y="450818"/>
            <a:ext cx="4350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kern="0" dirty="0">
                <a:ln w="12700" cap="flat">
                  <a:noFill/>
                  <a:miter lim="800000"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担当和作为的深刻内涵</a:t>
            </a:r>
            <a:endParaRPr lang="en-US" altLang="zh-CN" sz="3200" b="1" kern="0" dirty="0">
              <a:ln w="12700" cap="flat">
                <a:noFill/>
                <a:miter lim="800000"/>
              </a:ln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51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4F3C707-009C-354E-9A4D-3D29786527CE}"/>
              </a:ext>
            </a:extLst>
          </p:cNvPr>
          <p:cNvSpPr/>
          <p:nvPr/>
        </p:nvSpPr>
        <p:spPr>
          <a:xfrm>
            <a:off x="4049965" y="1754416"/>
            <a:ext cx="4350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第二章节</a:t>
            </a:r>
            <a:endParaRPr lang="en-US" altLang="zh-CN" sz="3600" kern="0" dirty="0">
              <a:ln w="12700" cap="flat">
                <a:noFill/>
                <a:miter lim="800000"/>
              </a:ln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E690F6-AF74-2F4A-812B-BCBB81107B33}"/>
              </a:ext>
            </a:extLst>
          </p:cNvPr>
          <p:cNvSpPr/>
          <p:nvPr/>
        </p:nvSpPr>
        <p:spPr>
          <a:xfrm>
            <a:off x="881684" y="2747600"/>
            <a:ext cx="10687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b="1" kern="0" dirty="0">
                <a:ln w="12700" cap="flat">
                  <a:noFill/>
                  <a:miter lim="800000"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敢于担当作为的素质要求</a:t>
            </a:r>
            <a:endParaRPr lang="en-US" altLang="zh-CN" sz="5400" b="1" kern="0" dirty="0">
              <a:ln w="12700" cap="flat">
                <a:noFill/>
                <a:miter lim="800000"/>
              </a:ln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67D09C-E973-8148-A40A-1EB9DE9F4A29}"/>
              </a:ext>
            </a:extLst>
          </p:cNvPr>
          <p:cNvSpPr/>
          <p:nvPr/>
        </p:nvSpPr>
        <p:spPr>
          <a:xfrm>
            <a:off x="2372463" y="3819957"/>
            <a:ext cx="77054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ln w="3175">
                  <a:noFill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r>
              <a:rPr lang="zh-CN" altLang="en-US" sz="2400" b="1" kern="0" dirty="0">
                <a:ln w="3175">
                  <a:noFill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勇担当 善作为 做一名新时代合格党员</a:t>
            </a:r>
            <a:r>
              <a:rPr lang="en-US" altLang="zh-CN" sz="2400" b="1" kern="0" dirty="0">
                <a:ln w="3175">
                  <a:noFill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endParaRPr lang="en-US" altLang="zh-CN" sz="2400" kern="0" dirty="0">
              <a:ln w="12700" cap="flat">
                <a:noFill/>
                <a:miter lim="800000"/>
              </a:ln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9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327371B-8953-B34C-A779-425D1548E87D}"/>
              </a:ext>
            </a:extLst>
          </p:cNvPr>
          <p:cNvSpPr/>
          <p:nvPr/>
        </p:nvSpPr>
        <p:spPr>
          <a:xfrm>
            <a:off x="796299" y="520391"/>
            <a:ext cx="50900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kern="0" dirty="0">
                <a:ln w="12700" cap="flat">
                  <a:noFill/>
                  <a:miter lim="800000"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敢于担当作为的素质要求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0CA41FD9-9882-2B45-8CFD-12F14F717249}"/>
              </a:ext>
            </a:extLst>
          </p:cNvPr>
          <p:cNvSpPr/>
          <p:nvPr/>
        </p:nvSpPr>
        <p:spPr>
          <a:xfrm>
            <a:off x="681373" y="1903843"/>
            <a:ext cx="10409959" cy="712954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PA-10226">
            <a:extLst>
              <a:ext uri="{FF2B5EF4-FFF2-40B4-BE49-F238E27FC236}">
                <a16:creationId xmlns:a16="http://schemas.microsoft.com/office/drawing/2014/main" id="{DE5E7FD4-771A-8041-B363-3AF5391B96A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275601" y="1942791"/>
            <a:ext cx="7640797" cy="588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ln w="3175">
                  <a:noFill/>
                </a:ln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以“五个过硬”展现担当作为</a:t>
            </a:r>
            <a:endParaRPr lang="en-US" altLang="zh-CN" sz="2400" b="1" kern="0" dirty="0">
              <a:ln w="3175">
                <a:noFill/>
              </a:ln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7A61C9B-60A2-A247-ABA0-AACAE4C14699}"/>
              </a:ext>
            </a:extLst>
          </p:cNvPr>
          <p:cNvSpPr/>
          <p:nvPr/>
        </p:nvSpPr>
        <p:spPr>
          <a:xfrm>
            <a:off x="586822" y="3152598"/>
            <a:ext cx="3330622" cy="920960"/>
          </a:xfrm>
          <a:prstGeom prst="roundRect">
            <a:avLst>
              <a:gd name="adj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4E290535-AF1D-E249-BAFA-6396DB500EBB}"/>
              </a:ext>
            </a:extLst>
          </p:cNvPr>
          <p:cNvSpPr/>
          <p:nvPr/>
        </p:nvSpPr>
        <p:spPr>
          <a:xfrm>
            <a:off x="4430689" y="3135664"/>
            <a:ext cx="3330622" cy="920960"/>
          </a:xfrm>
          <a:prstGeom prst="roundRect">
            <a:avLst>
              <a:gd name="adj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EB9EDB0A-0E07-A040-BE54-CC6397BCDA28}"/>
              </a:ext>
            </a:extLst>
          </p:cNvPr>
          <p:cNvSpPr/>
          <p:nvPr/>
        </p:nvSpPr>
        <p:spPr>
          <a:xfrm>
            <a:off x="8274556" y="3135664"/>
            <a:ext cx="3330622" cy="920960"/>
          </a:xfrm>
          <a:prstGeom prst="roundRect">
            <a:avLst>
              <a:gd name="adj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C36A123D-40A4-6148-9D74-BC25EF666785}"/>
              </a:ext>
            </a:extLst>
          </p:cNvPr>
          <p:cNvSpPr/>
          <p:nvPr/>
        </p:nvSpPr>
        <p:spPr>
          <a:xfrm>
            <a:off x="2765378" y="4474406"/>
            <a:ext cx="3330622" cy="920960"/>
          </a:xfrm>
          <a:prstGeom prst="roundRect">
            <a:avLst>
              <a:gd name="adj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A3436DD6-1B92-7047-9806-74934AA6A605}"/>
              </a:ext>
            </a:extLst>
          </p:cNvPr>
          <p:cNvSpPr/>
          <p:nvPr/>
        </p:nvSpPr>
        <p:spPr>
          <a:xfrm>
            <a:off x="6609245" y="4457472"/>
            <a:ext cx="3330622" cy="920960"/>
          </a:xfrm>
          <a:prstGeom prst="roundRect">
            <a:avLst>
              <a:gd name="adj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6" name="PA-10226">
            <a:extLst>
              <a:ext uri="{FF2B5EF4-FFF2-40B4-BE49-F238E27FC236}">
                <a16:creationId xmlns:a16="http://schemas.microsoft.com/office/drawing/2014/main" id="{76DAA6CB-BD3E-EA4D-80DD-30AE9D4D12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68191" y="3185211"/>
            <a:ext cx="2614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>
                <a:ln w="3175">
                  <a:noFill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不忘初心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>
                <a:ln w="3175">
                  <a:noFill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做到信念过硬</a:t>
            </a:r>
            <a:endParaRPr lang="en-US" altLang="zh-CN" sz="2400" kern="0" dirty="0">
              <a:ln w="3175">
                <a:noFill/>
              </a:ln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7" name="PA-10226">
            <a:extLst>
              <a:ext uri="{FF2B5EF4-FFF2-40B4-BE49-F238E27FC236}">
                <a16:creationId xmlns:a16="http://schemas.microsoft.com/office/drawing/2014/main" id="{C622D2C5-2B49-7048-9C81-789BA696803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920169" y="3180645"/>
            <a:ext cx="2614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>
                <a:ln w="3175">
                  <a:noFill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对党忠減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>
                <a:ln w="3175">
                  <a:noFill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做到政治过硬</a:t>
            </a:r>
            <a:endParaRPr lang="en-US" altLang="zh-CN" sz="2400" kern="0" dirty="0">
              <a:ln w="3175">
                <a:noFill/>
              </a:ln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8" name="PA-10226">
            <a:extLst>
              <a:ext uri="{FF2B5EF4-FFF2-40B4-BE49-F238E27FC236}">
                <a16:creationId xmlns:a16="http://schemas.microsoft.com/office/drawing/2014/main" id="{74741B03-3870-9043-A98C-B091469233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632457" y="3197579"/>
            <a:ext cx="2614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>
                <a:ln w="3175">
                  <a:noFill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担当作为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>
                <a:ln w="3175">
                  <a:noFill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做到责任过硬</a:t>
            </a:r>
            <a:endParaRPr lang="en-US" altLang="zh-CN" sz="2400" kern="0" dirty="0">
              <a:ln w="3175">
                <a:noFill/>
              </a:ln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0" name="PA-10226">
            <a:extLst>
              <a:ext uri="{FF2B5EF4-FFF2-40B4-BE49-F238E27FC236}">
                <a16:creationId xmlns:a16="http://schemas.microsoft.com/office/drawing/2014/main" id="{CD7ABDE5-8675-F647-92C3-393F02E0A72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123279" y="4520640"/>
            <a:ext cx="2614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>
                <a:ln w="3175">
                  <a:noFill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增强本领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>
                <a:ln w="3175">
                  <a:noFill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做到能力过硬</a:t>
            </a:r>
            <a:endParaRPr lang="en-US" altLang="zh-CN" sz="2400" kern="0" dirty="0">
              <a:ln w="3175">
                <a:noFill/>
              </a:ln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1" name="PA-10226">
            <a:extLst>
              <a:ext uri="{FF2B5EF4-FFF2-40B4-BE49-F238E27FC236}">
                <a16:creationId xmlns:a16="http://schemas.microsoft.com/office/drawing/2014/main" id="{860FD7A8-6062-5448-8DE4-385E74F525C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967146" y="4547435"/>
            <a:ext cx="2614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>
                <a:ln w="3175">
                  <a:noFill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勤政清廉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>
                <a:ln w="3175">
                  <a:noFill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做到作风过硬</a:t>
            </a:r>
            <a:endParaRPr lang="en-US" altLang="zh-CN" sz="2400" kern="0" dirty="0">
              <a:ln w="3175">
                <a:noFill/>
              </a:ln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44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6" grpId="0"/>
      <p:bldP spid="17" grpId="0"/>
      <p:bldP spid="18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F8604E40-1F09-0245-AA3F-BABFFF845B3B}"/>
              </a:ext>
            </a:extLst>
          </p:cNvPr>
          <p:cNvSpPr/>
          <p:nvPr/>
        </p:nvSpPr>
        <p:spPr>
          <a:xfrm>
            <a:off x="796299" y="2074610"/>
            <a:ext cx="7958665" cy="186604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PA-10226">
            <a:extLst>
              <a:ext uri="{FF2B5EF4-FFF2-40B4-BE49-F238E27FC236}">
                <a16:creationId xmlns:a16="http://schemas.microsoft.com/office/drawing/2014/main" id="{66F4996D-EA6F-3F43-92AC-54286AD4517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959212" y="1417008"/>
            <a:ext cx="7640797" cy="588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ln w="3175">
                  <a:noFill/>
                </a:ln>
                <a:solidFill>
                  <a:srgbClr val="C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不忘初心</a:t>
            </a:r>
            <a:r>
              <a:rPr lang="en-US" altLang="zh-CN" sz="2400" b="1" kern="0" dirty="0">
                <a:ln w="3175">
                  <a:noFill/>
                </a:ln>
                <a:solidFill>
                  <a:srgbClr val="C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, </a:t>
            </a:r>
            <a:r>
              <a:rPr lang="zh-CN" altLang="en-US" sz="2400" b="1" kern="0" dirty="0">
                <a:ln w="3175">
                  <a:noFill/>
                </a:ln>
                <a:solidFill>
                  <a:srgbClr val="C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做到信念过硬</a:t>
            </a:r>
            <a:endParaRPr lang="en-US" altLang="zh-CN" sz="2400" b="1" kern="0" dirty="0">
              <a:ln w="3175">
                <a:noFill/>
              </a:ln>
              <a:solidFill>
                <a:srgbClr val="C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FCD2806-1EC0-DD4D-8DE7-17227CA24BAD}"/>
              </a:ext>
            </a:extLst>
          </p:cNvPr>
          <p:cNvSpPr/>
          <p:nvPr/>
        </p:nvSpPr>
        <p:spPr>
          <a:xfrm>
            <a:off x="691720" y="1518642"/>
            <a:ext cx="1029900" cy="10299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i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 Narrow" panose="020B0604020202020204" pitchFamily="34" charset="0"/>
              </a:rPr>
              <a:t>1</a:t>
            </a:r>
            <a:endParaRPr kumimoji="1" lang="zh-CN" altLang="en-US" sz="3200" b="1" i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Arial Narrow" panose="020B0604020202020204" pitchFamily="34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9C5666C4-D69C-2546-96FF-4F2D4782C9AC}"/>
              </a:ext>
            </a:extLst>
          </p:cNvPr>
          <p:cNvSpPr/>
          <p:nvPr/>
        </p:nvSpPr>
        <p:spPr>
          <a:xfrm>
            <a:off x="787401" y="2982928"/>
            <a:ext cx="10763640" cy="2537531"/>
          </a:xfrm>
          <a:prstGeom prst="roundRect">
            <a:avLst>
              <a:gd name="adj" fmla="val 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PA-10226">
            <a:extLst>
              <a:ext uri="{FF2B5EF4-FFF2-40B4-BE49-F238E27FC236}">
                <a16:creationId xmlns:a16="http://schemas.microsoft.com/office/drawing/2014/main" id="{815C5B3E-6711-8045-8384-1630CA1693B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9" y="3141452"/>
            <a:ext cx="10408041" cy="229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要持续深入系统地学习习近平新时代中国特色社会主义思想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做到学而信、学而用、学而行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使理想信念之树根深叶茂、四季常青。坚定的理想信念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只有通过严格的党性锻炼才能得来。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/>
            </a:pPr>
            <a:endParaRPr lang="zh-CN" altLang="en-US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要认真对照党章要求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积极参加主题党日、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"3 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三会课”、 民主生活会 等党的组织生活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严格执行民主集中制，自觉接受监督约束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带头遵守党的纪律。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/>
            </a:pPr>
            <a:endParaRPr lang="zh-CN" altLang="en-US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要大力弘扬革命传统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传承红色基因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高擎精神火炬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为实现中华民族伟大复兴的中国梦而戮力同心接续奋斗。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PA-10226">
            <a:extLst>
              <a:ext uri="{FF2B5EF4-FFF2-40B4-BE49-F238E27FC236}">
                <a16:creationId xmlns:a16="http://schemas.microsoft.com/office/drawing/2014/main" id="{9AE53579-4D3D-4D40-8AF0-6F2B36A3593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959212" y="2318587"/>
            <a:ext cx="10116286" cy="381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[</a:t>
            </a:r>
            <a:r>
              <a:rPr lang="zh-CN" altLang="en-US" sz="1400" b="1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新担当新作为</a:t>
            </a:r>
            <a:r>
              <a:rPr lang="en-US" altLang="zh-CN" sz="1400" b="1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,</a:t>
            </a:r>
            <a:r>
              <a:rPr lang="zh-CN" altLang="en-US" sz="1400" b="1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首先源于内心的坚定信念</a:t>
            </a:r>
            <a:r>
              <a:rPr lang="en-US" altLang="zh-CN" sz="1400" b="1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]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1AFE60-F299-4EE2-834C-7A0380DFDAB5}"/>
              </a:ext>
            </a:extLst>
          </p:cNvPr>
          <p:cNvSpPr/>
          <p:nvPr/>
        </p:nvSpPr>
        <p:spPr>
          <a:xfrm>
            <a:off x="796299" y="520391"/>
            <a:ext cx="50900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kern="0" dirty="0">
                <a:ln w="12700" cap="flat">
                  <a:noFill/>
                  <a:miter lim="800000"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敢于担当作为的素质要求</a:t>
            </a:r>
          </a:p>
        </p:txBody>
      </p:sp>
    </p:spTree>
    <p:extLst>
      <p:ext uri="{BB962C8B-B14F-4D97-AF65-F5344CB8AC3E}">
        <p14:creationId xmlns:p14="http://schemas.microsoft.com/office/powerpoint/2010/main" val="259580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>
            <a:extLst>
              <a:ext uri="{FF2B5EF4-FFF2-40B4-BE49-F238E27FC236}">
                <a16:creationId xmlns:a16="http://schemas.microsoft.com/office/drawing/2014/main" id="{3591FCBA-D937-AA4B-B4F9-91D59458D3FD}"/>
              </a:ext>
            </a:extLst>
          </p:cNvPr>
          <p:cNvSpPr/>
          <p:nvPr/>
        </p:nvSpPr>
        <p:spPr>
          <a:xfrm>
            <a:off x="4144617" y="2104308"/>
            <a:ext cx="6565749" cy="191928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  <a:latin typeface="Source Han Sans Regular" panose="020B0500000000000000" pitchFamily="34" charset="-122"/>
              <a:ea typeface="Source Han Sans Regular" panose="020B0500000000000000" pitchFamily="34" charset="-122"/>
            </a:endParaRPr>
          </a:p>
        </p:txBody>
      </p:sp>
      <p:sp>
        <p:nvSpPr>
          <p:cNvPr id="12" name="PA-10226">
            <a:extLst>
              <a:ext uri="{FF2B5EF4-FFF2-40B4-BE49-F238E27FC236}">
                <a16:creationId xmlns:a16="http://schemas.microsoft.com/office/drawing/2014/main" id="{8261C796-B264-5545-912F-F72E7B1EC97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568362" y="1483175"/>
            <a:ext cx="4422677" cy="588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ln w="3175">
                  <a:noFill/>
                </a:ln>
                <a:solidFill>
                  <a:srgbClr val="C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担当作为</a:t>
            </a:r>
            <a:r>
              <a:rPr lang="en-US" altLang="zh-CN" sz="2400" b="1" kern="0" dirty="0">
                <a:ln w="3175">
                  <a:noFill/>
                </a:ln>
                <a:solidFill>
                  <a:srgbClr val="C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,</a:t>
            </a:r>
            <a:r>
              <a:rPr lang="zh-CN" altLang="en-US" sz="2400" b="1" kern="0" dirty="0">
                <a:ln w="3175">
                  <a:noFill/>
                </a:ln>
                <a:solidFill>
                  <a:srgbClr val="C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做到责任过硬</a:t>
            </a:r>
            <a:endParaRPr lang="en-US" altLang="zh-CN" sz="2400" b="1" kern="0" dirty="0">
              <a:ln w="3175">
                <a:noFill/>
              </a:ln>
              <a:solidFill>
                <a:srgbClr val="C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98CD45C-FCA1-BB4F-B9D9-8FFC0EF5BCC1}"/>
              </a:ext>
            </a:extLst>
          </p:cNvPr>
          <p:cNvSpPr/>
          <p:nvPr/>
        </p:nvSpPr>
        <p:spPr>
          <a:xfrm>
            <a:off x="10195416" y="1589358"/>
            <a:ext cx="1029900" cy="10299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i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 Narrow" panose="020B0604020202020204" pitchFamily="34" charset="0"/>
              </a:rPr>
              <a:t>2</a:t>
            </a:r>
            <a:endParaRPr kumimoji="1" lang="zh-CN" altLang="en-US" sz="3200" b="1" i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Arial Narrow" panose="020B0604020202020204" pitchFamily="34" charset="0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5C122E45-8530-3D41-9A46-DE0BC7115F90}"/>
              </a:ext>
            </a:extLst>
          </p:cNvPr>
          <p:cNvSpPr/>
          <p:nvPr/>
        </p:nvSpPr>
        <p:spPr>
          <a:xfrm>
            <a:off x="3588026" y="3262291"/>
            <a:ext cx="7889794" cy="2537531"/>
          </a:xfrm>
          <a:prstGeom prst="roundRect">
            <a:avLst>
              <a:gd name="adj" fmla="val 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  <a:latin typeface="Source Han Sans Regular" panose="020B0500000000000000" pitchFamily="34" charset="-122"/>
              <a:ea typeface="Source Han Sans Regular" panose="020B0500000000000000" pitchFamily="34" charset="-122"/>
            </a:endParaRPr>
          </a:p>
        </p:txBody>
      </p:sp>
      <p:sp>
        <p:nvSpPr>
          <p:cNvPr id="15" name="PA-10226">
            <a:extLst>
              <a:ext uri="{FF2B5EF4-FFF2-40B4-BE49-F238E27FC236}">
                <a16:creationId xmlns:a16="http://schemas.microsoft.com/office/drawing/2014/main" id="{A4AED845-D63F-0842-98D2-2B02C9C152F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870072" y="3448878"/>
            <a:ext cx="7206882" cy="229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要强化责任心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做到知行合一、表里如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、始峰如一。经常性地开展们心自问反躬自省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主动把自己摆进去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不怕丑，不怕现原形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经常问一问中央的重大决策部署落实得如何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?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问问本地、本部门、本单位部署安排的事项落实得如何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?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对照岗位职责和各项工作的分工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问何自己是否讲政治。是否真落实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?</a:t>
            </a:r>
          </a:p>
          <a:p>
            <a:pPr marL="285750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/>
            </a:pP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要提高落实力，做到履职尽责、攻坚克难。重点做到“六个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-”, 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即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身正气、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心为民、一专多能、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-”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鼓作气。一抓到底、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往无前。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PA-10226">
            <a:extLst>
              <a:ext uri="{FF2B5EF4-FFF2-40B4-BE49-F238E27FC236}">
                <a16:creationId xmlns:a16="http://schemas.microsoft.com/office/drawing/2014/main" id="{B3E8DFB4-53ED-C348-B025-E060D2593B2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568362" y="2384755"/>
            <a:ext cx="5855550" cy="381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[</a:t>
            </a:r>
            <a:r>
              <a:rPr lang="zh-CN" altLang="en-US" sz="1400" b="1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做到责任过硬</a:t>
            </a:r>
            <a:r>
              <a:rPr lang="en-US" altLang="zh-CN" sz="1400" b="1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,</a:t>
            </a:r>
            <a:r>
              <a:rPr lang="zh-CN" altLang="en-US" sz="1400" b="1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根本在责任心</a:t>
            </a:r>
            <a:r>
              <a:rPr lang="en-US" altLang="zh-CN" sz="1400" b="1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,</a:t>
            </a:r>
            <a:r>
              <a:rPr lang="zh-CN" altLang="en-US" sz="1400" b="1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关键在落实力</a:t>
            </a:r>
            <a:r>
              <a:rPr lang="en-US" altLang="zh-CN" sz="1400" b="1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]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450A2B-1B17-497B-B666-22808A50D161}"/>
              </a:ext>
            </a:extLst>
          </p:cNvPr>
          <p:cNvSpPr/>
          <p:nvPr/>
        </p:nvSpPr>
        <p:spPr>
          <a:xfrm>
            <a:off x="796299" y="520391"/>
            <a:ext cx="50900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kern="0" dirty="0">
                <a:ln w="12700" cap="flat">
                  <a:noFill/>
                  <a:miter lim="800000"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敢于担当作为的素质要求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E299C9-0AA7-4452-9761-6B2B074F4D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1" y="1777198"/>
            <a:ext cx="3409122" cy="340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0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3E9A7E83-14B4-9646-84DB-33F0CE654BD7}"/>
              </a:ext>
            </a:extLst>
          </p:cNvPr>
          <p:cNvSpPr/>
          <p:nvPr/>
        </p:nvSpPr>
        <p:spPr>
          <a:xfrm rot="16200000">
            <a:off x="-565079" y="4150693"/>
            <a:ext cx="4213353" cy="9878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PA-10226">
            <a:extLst>
              <a:ext uri="{FF2B5EF4-FFF2-40B4-BE49-F238E27FC236}">
                <a16:creationId xmlns:a16="http://schemas.microsoft.com/office/drawing/2014/main" id="{312D61E3-7BE0-E544-9A1C-7A800F3825B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96299" y="2337428"/>
            <a:ext cx="680379" cy="436397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ln w="3175">
                  <a:noFill/>
                </a:ln>
                <a:solidFill>
                  <a:srgbClr val="C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增强本领</a:t>
            </a:r>
            <a:r>
              <a:rPr lang="en-US" altLang="zh-CN" sz="2400" b="1" kern="0" dirty="0">
                <a:ln w="3175">
                  <a:noFill/>
                </a:ln>
                <a:solidFill>
                  <a:srgbClr val="C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,</a:t>
            </a:r>
            <a:r>
              <a:rPr lang="zh-CN" altLang="en-US" sz="2400" b="1" kern="0" dirty="0">
                <a:ln w="3175">
                  <a:noFill/>
                </a:ln>
                <a:solidFill>
                  <a:srgbClr val="C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做到能力过硬</a:t>
            </a:r>
            <a:endParaRPr lang="en-US" altLang="zh-CN" sz="2400" b="1" kern="0" dirty="0">
              <a:ln w="3175">
                <a:noFill/>
              </a:ln>
              <a:solidFill>
                <a:srgbClr val="C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E169D6E-384C-F240-82C1-9715B0FAFD50}"/>
              </a:ext>
            </a:extLst>
          </p:cNvPr>
          <p:cNvSpPr/>
          <p:nvPr/>
        </p:nvSpPr>
        <p:spPr>
          <a:xfrm>
            <a:off x="1026647" y="1307528"/>
            <a:ext cx="1029900" cy="10299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i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 Narrow" panose="020B0604020202020204" pitchFamily="34" charset="0"/>
              </a:rPr>
              <a:t>3</a:t>
            </a:r>
            <a:endParaRPr kumimoji="1" lang="zh-CN" altLang="en-US" sz="3200" b="1" i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Arial Narrow" panose="020B0604020202020204" pitchFamily="34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7A95360E-C07B-9E41-9070-23AB3B79DD1B}"/>
              </a:ext>
            </a:extLst>
          </p:cNvPr>
          <p:cNvSpPr/>
          <p:nvPr/>
        </p:nvSpPr>
        <p:spPr>
          <a:xfrm>
            <a:off x="2422341" y="1954874"/>
            <a:ext cx="6861720" cy="3861726"/>
          </a:xfrm>
          <a:prstGeom prst="roundRect">
            <a:avLst>
              <a:gd name="adj" fmla="val 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  <a:latin typeface="Source Han Sans Regular" panose="020B0500000000000000" pitchFamily="34" charset="-122"/>
              <a:ea typeface="Source Han Sans Regular" panose="020B0500000000000000" pitchFamily="34" charset="-122"/>
            </a:endParaRPr>
          </a:p>
        </p:txBody>
      </p:sp>
      <p:sp>
        <p:nvSpPr>
          <p:cNvPr id="11" name="PA-10226">
            <a:extLst>
              <a:ext uri="{FF2B5EF4-FFF2-40B4-BE49-F238E27FC236}">
                <a16:creationId xmlns:a16="http://schemas.microsoft.com/office/drawing/2014/main" id="{A6C18747-AFAB-7245-B31A-38CF2247EA5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907939" y="2030029"/>
            <a:ext cx="5968172" cy="3307521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marL="285750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要提升統等推迸的能力、当前経済社会友展的整体性、矢咲性越来越彊，要善于謀局、勞、借力、做突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以項目化理念来推迸各項</a:t>
            </a:r>
            <a:r>
              <a:rPr lang="ja-JP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エ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作，堅持“欲土分方”、分項打包，明穐任努</a:t>
            </a:r>
            <a:r>
              <a:rPr lang="ja-JP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も、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施工圏和吋囘表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定期澗度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金程跟踪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穐保項目落地落奕。要提升改革創新的能力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</a:p>
          <a:p>
            <a:pPr marL="285750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要敢于冲破程式化的固有思維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善于精准迭擇創新突破口</a:t>
            </a:r>
          </a:p>
          <a:p>
            <a:pPr marL="285750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要順虚信息化的友展潮流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善于這用互朕阿技木和信息化手段幵展工作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要提升訪范又金的能力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方面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要強化底曵思雄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做到訪患于未男一方面，対于突友性向麪要能迅速、准碗地理清思路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善于抓住向題本庚和美鍵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切奕解决好何題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也就是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在芙鏈吋刻要蹂得草死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PA-10226">
            <a:extLst>
              <a:ext uri="{FF2B5EF4-FFF2-40B4-BE49-F238E27FC236}">
                <a16:creationId xmlns:a16="http://schemas.microsoft.com/office/drawing/2014/main" id="{85B0FA9E-AE2E-8E45-BB8B-DA2A5AA9E11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58797" y="2470427"/>
            <a:ext cx="796949" cy="2757388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</a:t>
            </a:r>
            <a:r>
              <a:rPr lang="zh-CN" altLang="en-US" sz="1400" b="1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要有一种知识恐慌、本领恐慌</a:t>
            </a:r>
            <a:r>
              <a:rPr lang="en-US" altLang="zh-CN" sz="1400" b="1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,</a:t>
            </a:r>
            <a:r>
              <a:rPr lang="zh-CN" altLang="en-US" sz="1400" b="1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不断提升适应新时代的能力素质</a:t>
            </a:r>
            <a:r>
              <a:rPr lang="en-US" altLang="zh-CN" sz="1400" b="1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]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6091738-0434-4400-B275-22133FED3907}"/>
              </a:ext>
            </a:extLst>
          </p:cNvPr>
          <p:cNvSpPr/>
          <p:nvPr/>
        </p:nvSpPr>
        <p:spPr>
          <a:xfrm>
            <a:off x="796299" y="520391"/>
            <a:ext cx="50900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kern="0" dirty="0">
                <a:ln w="12700" cap="flat">
                  <a:noFill/>
                  <a:miter lim="800000"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敢于担当作为的素质要求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0888036-FC87-4F31-8B32-105D58584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298" y="2093411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1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8BB9930-679E-BF4D-BD12-5734D41F81CF}"/>
              </a:ext>
            </a:extLst>
          </p:cNvPr>
          <p:cNvSpPr/>
          <p:nvPr/>
        </p:nvSpPr>
        <p:spPr>
          <a:xfrm>
            <a:off x="4000269" y="1833928"/>
            <a:ext cx="43504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第三章节</a:t>
            </a:r>
            <a:endParaRPr lang="en-US" altLang="zh-CN" sz="2800" kern="0" dirty="0">
              <a:ln w="12700" cap="flat">
                <a:noFill/>
                <a:miter lim="800000"/>
              </a:ln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BA5CC7-3CDF-B64B-966A-9950DCBF8DB5}"/>
              </a:ext>
            </a:extLst>
          </p:cNvPr>
          <p:cNvSpPr/>
          <p:nvPr/>
        </p:nvSpPr>
        <p:spPr>
          <a:xfrm>
            <a:off x="831988" y="2827112"/>
            <a:ext cx="10687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b="1" kern="0" dirty="0">
                <a:ln w="12700" cap="flat">
                  <a:noFill/>
                  <a:miter lim="800000"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新时代党员干部如何担当作为</a:t>
            </a:r>
            <a:endParaRPr lang="en-US" altLang="zh-CN" sz="5400" b="1" kern="0" dirty="0">
              <a:ln w="12700" cap="flat">
                <a:noFill/>
                <a:miter lim="800000"/>
              </a:ln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62872A-04A1-D04D-8528-C94B90DC34CD}"/>
              </a:ext>
            </a:extLst>
          </p:cNvPr>
          <p:cNvSpPr/>
          <p:nvPr/>
        </p:nvSpPr>
        <p:spPr>
          <a:xfrm>
            <a:off x="2322767" y="3899469"/>
            <a:ext cx="77054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ln w="3175">
                  <a:noFill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r>
              <a:rPr lang="zh-CN" altLang="en-US" sz="2400" b="1" kern="0" dirty="0">
                <a:ln w="3175">
                  <a:noFill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勇担当 善作为 做一名新时代合格党员</a:t>
            </a:r>
            <a:r>
              <a:rPr lang="en-US" altLang="zh-CN" sz="2400" b="1" kern="0" dirty="0">
                <a:ln w="3175">
                  <a:noFill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endParaRPr lang="en-US" altLang="zh-CN" sz="2400" kern="0" dirty="0">
              <a:ln w="12700" cap="flat">
                <a:noFill/>
                <a:miter lim="800000"/>
              </a:ln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89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5124023-4575-C946-84FB-26E576F10ECB}"/>
              </a:ext>
            </a:extLst>
          </p:cNvPr>
          <p:cNvSpPr/>
          <p:nvPr/>
        </p:nvSpPr>
        <p:spPr>
          <a:xfrm>
            <a:off x="726357" y="566831"/>
            <a:ext cx="65684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kern="0" dirty="0">
                <a:ln w="12700" cap="flat">
                  <a:noFill/>
                  <a:miter lim="800000"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新时代党员干部如何担当作为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540220F6-ACAF-5943-AF3E-91EF0D4FBDAE}"/>
              </a:ext>
            </a:extLst>
          </p:cNvPr>
          <p:cNvSpPr/>
          <p:nvPr/>
        </p:nvSpPr>
        <p:spPr>
          <a:xfrm>
            <a:off x="2857898" y="1589087"/>
            <a:ext cx="6843710" cy="696306"/>
          </a:xfrm>
          <a:prstGeom prst="roundRect">
            <a:avLst>
              <a:gd name="adj" fmla="val 2332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PA-10226">
            <a:extLst>
              <a:ext uri="{FF2B5EF4-FFF2-40B4-BE49-F238E27FC236}">
                <a16:creationId xmlns:a16="http://schemas.microsoft.com/office/drawing/2014/main" id="{0215CF6F-D7DE-6040-9906-41B04B9905E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197066" y="1618061"/>
            <a:ext cx="6272136" cy="588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ln w="3175">
                  <a:noFill/>
                </a:ln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大力教育引导干部担当作为、干事创业</a:t>
            </a:r>
            <a:endParaRPr lang="en-US" altLang="zh-CN" sz="2400" b="1" kern="0" dirty="0">
              <a:ln w="3175">
                <a:noFill/>
              </a:ln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4280FDA-72EF-E542-8E9C-CD1DB757C2C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279753" y="2285393"/>
            <a:ext cx="0" cy="3761315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-10226">
            <a:extLst>
              <a:ext uri="{FF2B5EF4-FFF2-40B4-BE49-F238E27FC236}">
                <a16:creationId xmlns:a16="http://schemas.microsoft.com/office/drawing/2014/main" id="{D0E2E68E-58E9-BB4E-8250-7D5678302A2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38353" y="2498828"/>
            <a:ext cx="4839090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坚持用习近平新时代中国特色社会主义思想武装干部头脑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A2075E59-96E9-AE44-8B81-2AA1B1BB1452}"/>
              </a:ext>
            </a:extLst>
          </p:cNvPr>
          <p:cNvCxnSpPr>
            <a:cxnSpLocks/>
          </p:cNvCxnSpPr>
          <p:nvPr/>
        </p:nvCxnSpPr>
        <p:spPr>
          <a:xfrm flipH="1">
            <a:off x="5371919" y="2679102"/>
            <a:ext cx="900112" cy="0"/>
          </a:xfrm>
          <a:prstGeom prst="line">
            <a:avLst/>
          </a:prstGeom>
          <a:ln>
            <a:solidFill>
              <a:srgbClr val="C00000"/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F25D671-6204-ED4E-B7DB-0E41F22A0337}"/>
              </a:ext>
            </a:extLst>
          </p:cNvPr>
          <p:cNvCxnSpPr>
            <a:cxnSpLocks/>
          </p:cNvCxnSpPr>
          <p:nvPr/>
        </p:nvCxnSpPr>
        <p:spPr>
          <a:xfrm flipH="1">
            <a:off x="6279753" y="3017240"/>
            <a:ext cx="900112" cy="0"/>
          </a:xfrm>
          <a:prstGeom prst="line">
            <a:avLst/>
          </a:prstGeom>
          <a:ln>
            <a:solidFill>
              <a:srgbClr val="C00000"/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-10226">
            <a:extLst>
              <a:ext uri="{FF2B5EF4-FFF2-40B4-BE49-F238E27FC236}">
                <a16:creationId xmlns:a16="http://schemas.microsoft.com/office/drawing/2014/main" id="{2243128F-8A72-8146-9F13-8C4FE619905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282064" y="2498828"/>
            <a:ext cx="4446181" cy="102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坚持严管和厚爱结合、激励和约束并重，教育引导广大「部不忘初心、牢记使命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强化“四个意识”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坚定“四个自信”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PA-10226">
            <a:extLst>
              <a:ext uri="{FF2B5EF4-FFF2-40B4-BE49-F238E27FC236}">
                <a16:creationId xmlns:a16="http://schemas.microsoft.com/office/drawing/2014/main" id="{8BAA46FB-D243-CB45-8F51-58BDCEBDFC7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38353" y="3184020"/>
            <a:ext cx="4839090" cy="102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救育引导广大干部深刻领会新时代新思想、新矛盾、新日标提出的新要求，以时不我待，只争朝夕、更立潮头的历史担当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努力改革创新、 攻坚克难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不断锐意进取。担当作为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1C24FA3-31E9-0548-8436-301CE4DE32A5}"/>
              </a:ext>
            </a:extLst>
          </p:cNvPr>
          <p:cNvCxnSpPr>
            <a:cxnSpLocks/>
          </p:cNvCxnSpPr>
          <p:nvPr/>
        </p:nvCxnSpPr>
        <p:spPr>
          <a:xfrm flipH="1">
            <a:off x="5371919" y="3705369"/>
            <a:ext cx="900112" cy="0"/>
          </a:xfrm>
          <a:prstGeom prst="line">
            <a:avLst/>
          </a:prstGeom>
          <a:ln>
            <a:solidFill>
              <a:srgbClr val="C00000"/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81ECBAB-7F20-7347-9233-941487C3A2A3}"/>
              </a:ext>
            </a:extLst>
          </p:cNvPr>
          <p:cNvCxnSpPr>
            <a:cxnSpLocks/>
          </p:cNvCxnSpPr>
          <p:nvPr/>
        </p:nvCxnSpPr>
        <p:spPr>
          <a:xfrm flipH="1">
            <a:off x="6279753" y="4328598"/>
            <a:ext cx="900112" cy="0"/>
          </a:xfrm>
          <a:prstGeom prst="line">
            <a:avLst/>
          </a:prstGeom>
          <a:ln>
            <a:solidFill>
              <a:srgbClr val="C00000"/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-10226">
            <a:extLst>
              <a:ext uri="{FF2B5EF4-FFF2-40B4-BE49-F238E27FC236}">
                <a16:creationId xmlns:a16="http://schemas.microsoft.com/office/drawing/2014/main" id="{06CDF7D8-B19E-7F49-B0AF-2F09B3201CF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282064" y="3810186"/>
            <a:ext cx="4446181" cy="102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教育引导广大干部不负党和人民重托，以守土有责、守土负责、守土尽责的责任担当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在其位、谋其政、干其事、求其效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PA-10226">
            <a:extLst>
              <a:ext uri="{FF2B5EF4-FFF2-40B4-BE49-F238E27FC236}">
                <a16:creationId xmlns:a16="http://schemas.microsoft.com/office/drawing/2014/main" id="{9A42DA00-44E3-164C-9A53-C48C9CF6941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46076" y="4828442"/>
            <a:ext cx="4839090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头担当作为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带头承担责任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1C50922F-6440-0943-B0C9-5C4FA451AF07}"/>
              </a:ext>
            </a:extLst>
          </p:cNvPr>
          <p:cNvCxnSpPr>
            <a:cxnSpLocks/>
          </p:cNvCxnSpPr>
          <p:nvPr/>
        </p:nvCxnSpPr>
        <p:spPr>
          <a:xfrm flipH="1">
            <a:off x="5379642" y="5065783"/>
            <a:ext cx="900112" cy="0"/>
          </a:xfrm>
          <a:prstGeom prst="line">
            <a:avLst/>
          </a:prstGeom>
          <a:ln>
            <a:solidFill>
              <a:srgbClr val="C00000"/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5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  <p:bldP spid="19" grpId="0"/>
      <p:bldP spid="20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863F8411-1CA3-9542-887C-BD7E5A19C528}"/>
              </a:ext>
            </a:extLst>
          </p:cNvPr>
          <p:cNvSpPr/>
          <p:nvPr/>
        </p:nvSpPr>
        <p:spPr>
          <a:xfrm>
            <a:off x="2781698" y="1481885"/>
            <a:ext cx="6843710" cy="696306"/>
          </a:xfrm>
          <a:prstGeom prst="roundRect">
            <a:avLst>
              <a:gd name="adj" fmla="val 2332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PA-10226">
            <a:extLst>
              <a:ext uri="{FF2B5EF4-FFF2-40B4-BE49-F238E27FC236}">
                <a16:creationId xmlns:a16="http://schemas.microsoft.com/office/drawing/2014/main" id="{21728726-46CB-2146-8B6E-F1CEDA4FB8D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120866" y="1510859"/>
            <a:ext cx="6272136" cy="588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ln w="3175">
                  <a:noFill/>
                </a:ln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充分发挥干部考核评价的激励鞭策作用</a:t>
            </a:r>
            <a:endParaRPr lang="en-US" altLang="zh-CN" sz="2400" b="1" kern="0" dirty="0">
              <a:ln w="3175">
                <a:noFill/>
              </a:ln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16FB4DD-0268-2143-946C-A46289FD9923}"/>
              </a:ext>
            </a:extLst>
          </p:cNvPr>
          <p:cNvSpPr/>
          <p:nvPr/>
        </p:nvSpPr>
        <p:spPr>
          <a:xfrm>
            <a:off x="888521" y="2731688"/>
            <a:ext cx="557844" cy="55784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 Narrow" panose="020B0604020202020204" pitchFamily="34" charset="0"/>
              </a:rPr>
              <a:t>1</a:t>
            </a:r>
            <a:endParaRPr kumimoji="1" lang="zh-CN" altLang="en-US" sz="28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Arial Narrow" panose="020B0604020202020204" pitchFamily="34" charset="0"/>
            </a:endParaRPr>
          </a:p>
        </p:txBody>
      </p:sp>
      <p:sp>
        <p:nvSpPr>
          <p:cNvPr id="10" name="PA-10226">
            <a:extLst>
              <a:ext uri="{FF2B5EF4-FFF2-40B4-BE49-F238E27FC236}">
                <a16:creationId xmlns:a16="http://schemas.microsoft.com/office/drawing/2014/main" id="{B8A8364F-59BC-A246-AF76-46CADC66FEF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67423" y="2745287"/>
            <a:ext cx="3970735" cy="7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完善干部考核评价机制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切实解决干与不干、干多干少，干好干坏一个样的问题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96BC77-75D8-1145-97EB-8B17766F74BC}"/>
              </a:ext>
            </a:extLst>
          </p:cNvPr>
          <p:cNvSpPr/>
          <p:nvPr/>
        </p:nvSpPr>
        <p:spPr>
          <a:xfrm>
            <a:off x="6374922" y="2731688"/>
            <a:ext cx="557844" cy="53322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 Narrow" panose="020B0604020202020204" pitchFamily="34" charset="0"/>
              </a:rPr>
              <a:t>2</a:t>
            </a:r>
            <a:endParaRPr kumimoji="1" lang="zh-CN" altLang="en-US" sz="28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Arial Narrow" panose="020B0604020202020204" pitchFamily="34" charset="0"/>
            </a:endParaRPr>
          </a:p>
        </p:txBody>
      </p:sp>
      <p:sp>
        <p:nvSpPr>
          <p:cNvPr id="12" name="PA-10226">
            <a:extLst>
              <a:ext uri="{FF2B5EF4-FFF2-40B4-BE49-F238E27FC236}">
                <a16:creationId xmlns:a16="http://schemas.microsoft.com/office/drawing/2014/main" id="{E21CDFFE-1618-7745-8397-9D6A8680A78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053822" y="2771459"/>
            <a:ext cx="3970735" cy="7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突出对党中央决策部署贯彻执行情况的考核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制定出台党政领导干部考核工作条例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F986234-1941-9541-BCFF-29C376BFFE55}"/>
              </a:ext>
            </a:extLst>
          </p:cNvPr>
          <p:cNvSpPr/>
          <p:nvPr/>
        </p:nvSpPr>
        <p:spPr>
          <a:xfrm>
            <a:off x="888521" y="3784280"/>
            <a:ext cx="557844" cy="55784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 Narrow" panose="020B0604020202020204" pitchFamily="34" charset="0"/>
              </a:rPr>
              <a:t>3</a:t>
            </a:r>
            <a:endParaRPr kumimoji="1" lang="zh-CN" altLang="en-US" sz="28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Arial Narrow" panose="020B0604020202020204" pitchFamily="34" charset="0"/>
            </a:endParaRPr>
          </a:p>
        </p:txBody>
      </p:sp>
      <p:sp>
        <p:nvSpPr>
          <p:cNvPr id="14" name="PA-10226">
            <a:extLst>
              <a:ext uri="{FF2B5EF4-FFF2-40B4-BE49-F238E27FC236}">
                <a16:creationId xmlns:a16="http://schemas.microsoft.com/office/drawing/2014/main" id="{31387347-589C-B043-9B3B-AF142D97489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567423" y="3797879"/>
            <a:ext cx="3970735" cy="7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改进年度考核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推进平时考核。构建完整的干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部考核工作制度体系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73CABA4-8CFF-8C4C-9A9B-AB7220D5FE05}"/>
              </a:ext>
            </a:extLst>
          </p:cNvPr>
          <p:cNvSpPr/>
          <p:nvPr/>
        </p:nvSpPr>
        <p:spPr>
          <a:xfrm>
            <a:off x="6374922" y="3784280"/>
            <a:ext cx="557844" cy="53322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 Narrow" panose="020B0604020202020204" pitchFamily="34" charset="0"/>
              </a:rPr>
              <a:t>4</a:t>
            </a:r>
            <a:endParaRPr kumimoji="1" lang="zh-CN" altLang="en-US" sz="28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Arial Narrow" panose="020B0604020202020204" pitchFamily="34" charset="0"/>
            </a:endParaRPr>
          </a:p>
        </p:txBody>
      </p:sp>
      <p:sp>
        <p:nvSpPr>
          <p:cNvPr id="16" name="PA-10226">
            <a:extLst>
              <a:ext uri="{FF2B5EF4-FFF2-40B4-BE49-F238E27FC236}">
                <a16:creationId xmlns:a16="http://schemas.microsoft.com/office/drawing/2014/main" id="{1641C93F-BE03-AE4D-A01C-3337DC9066F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053822" y="3824051"/>
            <a:ext cx="3970735" cy="7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体现差异化要求，合理设置干部考核指标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改进考核方式方法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186039D-4E0B-5D40-BE69-8A4FACD9880F}"/>
              </a:ext>
            </a:extLst>
          </p:cNvPr>
          <p:cNvSpPr/>
          <p:nvPr/>
        </p:nvSpPr>
        <p:spPr>
          <a:xfrm>
            <a:off x="888521" y="4842892"/>
            <a:ext cx="557844" cy="55784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 Narrow" panose="020B0604020202020204" pitchFamily="34" charset="0"/>
              </a:rPr>
              <a:t>5</a:t>
            </a:r>
            <a:endParaRPr kumimoji="1" lang="zh-CN" altLang="en-US" sz="28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Arial Narrow" panose="020B0604020202020204" pitchFamily="34" charset="0"/>
            </a:endParaRPr>
          </a:p>
        </p:txBody>
      </p:sp>
      <p:sp>
        <p:nvSpPr>
          <p:cNvPr id="18" name="PA-10226">
            <a:extLst>
              <a:ext uri="{FF2B5EF4-FFF2-40B4-BE49-F238E27FC236}">
                <a16:creationId xmlns:a16="http://schemas.microsoft.com/office/drawing/2014/main" id="{80382978-6DF9-4849-AD66-983A27265AB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567423" y="4856491"/>
            <a:ext cx="3970735" cy="7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完善政绩考核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引导干部牢固树立正确政绩观，防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止不切实际定目标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91C189A-8190-B04E-89FF-4898A4E22AE1}"/>
              </a:ext>
            </a:extLst>
          </p:cNvPr>
          <p:cNvSpPr/>
          <p:nvPr/>
        </p:nvSpPr>
        <p:spPr>
          <a:xfrm>
            <a:off x="6374922" y="4842892"/>
            <a:ext cx="557844" cy="53322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 Narrow" panose="020B0604020202020204" pitchFamily="34" charset="0"/>
              </a:rPr>
              <a:t>6</a:t>
            </a:r>
            <a:endParaRPr kumimoji="1" lang="zh-CN" altLang="en-US" sz="28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Arial Narrow" panose="020B0604020202020204" pitchFamily="34" charset="0"/>
            </a:endParaRPr>
          </a:p>
        </p:txBody>
      </p:sp>
      <p:sp>
        <p:nvSpPr>
          <p:cNvPr id="20" name="PA-10226">
            <a:extLst>
              <a:ext uri="{FF2B5EF4-FFF2-40B4-BE49-F238E27FC236}">
                <a16:creationId xmlns:a16="http://schemas.microsoft.com/office/drawing/2014/main" id="{77ED7BE9-77A5-A64D-9905-3B33A7ABE12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053822" y="4882663"/>
            <a:ext cx="3970735" cy="102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强化考核结果分析运用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加强考核结果反馈。引导干部发扬成绩。改进不足，更好忠于职守、担当奉献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046073E-929C-43E0-B84D-A0E29C71D005}"/>
              </a:ext>
            </a:extLst>
          </p:cNvPr>
          <p:cNvSpPr/>
          <p:nvPr/>
        </p:nvSpPr>
        <p:spPr>
          <a:xfrm>
            <a:off x="726357" y="566831"/>
            <a:ext cx="65684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kern="0" dirty="0">
                <a:ln w="12700" cap="flat">
                  <a:noFill/>
                  <a:miter lim="800000"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新时代党员干部如何担当作为</a:t>
            </a:r>
          </a:p>
        </p:txBody>
      </p:sp>
    </p:spTree>
    <p:extLst>
      <p:ext uri="{BB962C8B-B14F-4D97-AF65-F5344CB8AC3E}">
        <p14:creationId xmlns:p14="http://schemas.microsoft.com/office/powerpoint/2010/main" val="407558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  <p:bldP spid="18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>
            <a:extLst>
              <a:ext uri="{FF2B5EF4-FFF2-40B4-BE49-F238E27FC236}">
                <a16:creationId xmlns:a16="http://schemas.microsoft.com/office/drawing/2014/main" id="{C5EBDB52-3A12-3D4B-BF88-0E45D5E196E7}"/>
              </a:ext>
            </a:extLst>
          </p:cNvPr>
          <p:cNvSpPr/>
          <p:nvPr/>
        </p:nvSpPr>
        <p:spPr>
          <a:xfrm>
            <a:off x="874183" y="1263523"/>
            <a:ext cx="10443634" cy="3787764"/>
          </a:xfrm>
          <a:prstGeom prst="roundRect">
            <a:avLst>
              <a:gd name="adj" fmla="val 0"/>
            </a:avLst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>
              <a:solidFill>
                <a:srgbClr val="C00000"/>
              </a:solidFill>
              <a:latin typeface="Source Han Sans Regular" panose="020B0500000000000000" pitchFamily="34" charset="-122"/>
              <a:ea typeface="Source Han Sans Regular" panose="020B0500000000000000" pitchFamily="34" charset="-122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8F12A9A2-F37B-6F46-A4A6-CFC3DDBD3562}"/>
              </a:ext>
            </a:extLst>
          </p:cNvPr>
          <p:cNvSpPr/>
          <p:nvPr/>
        </p:nvSpPr>
        <p:spPr>
          <a:xfrm>
            <a:off x="1121281" y="484273"/>
            <a:ext cx="6042275" cy="110998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rgbClr val="C203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1C96F4-F328-DB45-A704-CE684A3A10DC}"/>
              </a:ext>
            </a:extLst>
          </p:cNvPr>
          <p:cNvSpPr/>
          <p:nvPr/>
        </p:nvSpPr>
        <p:spPr>
          <a:xfrm>
            <a:off x="2858189" y="748121"/>
            <a:ext cx="4350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前言导读</a:t>
            </a:r>
            <a:endParaRPr lang="en-US" altLang="zh-CN" sz="3600" kern="0" dirty="0">
              <a:ln w="12700" cap="flat">
                <a:noFill/>
                <a:miter lim="800000"/>
              </a:ln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PA-10226">
            <a:extLst>
              <a:ext uri="{FF2B5EF4-FFF2-40B4-BE49-F238E27FC236}">
                <a16:creationId xmlns:a16="http://schemas.microsoft.com/office/drawing/2014/main" id="{7AFA44DB-56F1-0945-A166-5B19A615002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36132" y="1924982"/>
            <a:ext cx="9249651" cy="2186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中国共产党章程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》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第一章第二条要求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:“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中国共产党党员必须全心全意为人民服务，不惜牺牲个人的一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切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为实现共产主义奋斗终身。”习近平总书记也多次强调，党员要有担当精神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敢于作为。在“两学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做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学习教育中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我们更应该深刻认识当前的任务和所面临的各种问题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切实增强担当精神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敢于作为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充分发挥党员作用，争做时代先锋。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2018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年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月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日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中共中央办公厅印发了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关于进一步激励广大干部新时代新担当新作为的意见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》, 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并发出通知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要求各地区各部门结合实际认真贯彻落实。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641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908C96F1-93A7-D549-9BFD-1A40BF92C02C}"/>
              </a:ext>
            </a:extLst>
          </p:cNvPr>
          <p:cNvSpPr/>
          <p:nvPr/>
        </p:nvSpPr>
        <p:spPr>
          <a:xfrm>
            <a:off x="1889665" y="1542254"/>
            <a:ext cx="8024232" cy="696306"/>
          </a:xfrm>
          <a:prstGeom prst="roundRect">
            <a:avLst>
              <a:gd name="adj" fmla="val 2332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PA-10226">
            <a:extLst>
              <a:ext uri="{FF2B5EF4-FFF2-40B4-BE49-F238E27FC236}">
                <a16:creationId xmlns:a16="http://schemas.microsoft.com/office/drawing/2014/main" id="{1482F46E-802C-CA46-812C-D1DA9D97088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356694" y="1614337"/>
            <a:ext cx="7090174" cy="588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ln w="3175">
                  <a:noFill/>
                </a:ln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着力増強干部迺虚新吋代岌展要求的本領能力</a:t>
            </a:r>
            <a:endParaRPr lang="en-US" altLang="zh-CN" sz="2400" b="1" kern="0" dirty="0">
              <a:ln w="3175">
                <a:noFill/>
              </a:ln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1" name="PA-10226">
            <a:extLst>
              <a:ext uri="{FF2B5EF4-FFF2-40B4-BE49-F238E27FC236}">
                <a16:creationId xmlns:a16="http://schemas.microsoft.com/office/drawing/2014/main" id="{73C5F25C-95F8-304B-B9FE-5A7C53C0D0A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26357" y="4661540"/>
            <a:ext cx="4887043" cy="7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强化能力培训和实践钡炼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提高专业思维和专业素养，涵养干部担当作为的底气和勇气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PA-10226">
            <a:extLst>
              <a:ext uri="{FF2B5EF4-FFF2-40B4-BE49-F238E27FC236}">
                <a16:creationId xmlns:a16="http://schemas.microsoft.com/office/drawing/2014/main" id="{CD3643B5-1091-C54B-A3E6-81ED98583AE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04395" y="2811156"/>
            <a:ext cx="5197386" cy="7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注重培养专业作风专业精神，引导广大干部坚持迅论联系实际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干一行爱一行、钻一行精一行、管一行像一行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PA-10226">
            <a:extLst>
              <a:ext uri="{FF2B5EF4-FFF2-40B4-BE49-F238E27FC236}">
                <a16:creationId xmlns:a16="http://schemas.microsoft.com/office/drawing/2014/main" id="{20FE0DDE-7B07-6D42-B140-1F2C0EB353A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04395" y="3736348"/>
            <a:ext cx="5132737" cy="7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优化干部成长路径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注重在基层一线和困难艰苦地区培养锻炼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让干部在实践中砥砺品质、增长才干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PA-10226">
            <a:extLst>
              <a:ext uri="{FF2B5EF4-FFF2-40B4-BE49-F238E27FC236}">
                <a16:creationId xmlns:a16="http://schemas.microsoft.com/office/drawing/2014/main" id="{1C82B263-3457-3E41-A9AA-3BC7AF5C59C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500572" y="2811156"/>
            <a:ext cx="5197386" cy="102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加强专业知识专业能力培训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促使广大干部全面提高学习本领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政治领导本领改革创新本领科学发展本领、依法执政本领、群众工作本领狠抓落实本领驾驭风险本领。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PA-10226">
            <a:extLst>
              <a:ext uri="{FF2B5EF4-FFF2-40B4-BE49-F238E27FC236}">
                <a16:creationId xmlns:a16="http://schemas.microsoft.com/office/drawing/2014/main" id="{CA478418-B5D9-B245-83A9-CE03562AC03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578603" y="4088953"/>
            <a:ext cx="5025096" cy="102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突出精准化和実效性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囿鎭貫徇落実新友展理念推幼高庚量友展屏和建没現代化経済体系、推迸供蛤側結枸性改革打好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</a:t>
            </a:r>
            <a:r>
              <a:rPr lang="en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大攻堅哉等一票列重大戯暗部署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248272-F25F-4A29-8B1F-3011E6842C3C}"/>
              </a:ext>
            </a:extLst>
          </p:cNvPr>
          <p:cNvSpPr/>
          <p:nvPr/>
        </p:nvSpPr>
        <p:spPr>
          <a:xfrm>
            <a:off x="726357" y="566831"/>
            <a:ext cx="65684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kern="0" dirty="0">
                <a:ln w="12700" cap="flat">
                  <a:noFill/>
                  <a:miter lim="800000"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新时代党员干部如何担当作为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EA44E0-2778-45CF-A84D-9D53AD01373A}"/>
              </a:ext>
            </a:extLst>
          </p:cNvPr>
          <p:cNvSpPr/>
          <p:nvPr/>
        </p:nvSpPr>
        <p:spPr>
          <a:xfrm>
            <a:off x="5901781" y="2811156"/>
            <a:ext cx="194219" cy="270064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5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5" grpId="0"/>
      <p:bldP spid="27" grpId="0"/>
      <p:bldP spid="29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75FAC8-0887-1C46-82CC-C81B164EF97D}"/>
              </a:ext>
            </a:extLst>
          </p:cNvPr>
          <p:cNvSpPr/>
          <p:nvPr/>
        </p:nvSpPr>
        <p:spPr>
          <a:xfrm>
            <a:off x="4010208" y="1833929"/>
            <a:ext cx="43504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第四章节</a:t>
            </a:r>
            <a:endParaRPr lang="en-US" altLang="zh-CN" sz="2800" kern="0" dirty="0">
              <a:ln w="12700" cap="flat">
                <a:noFill/>
                <a:miter lim="800000"/>
              </a:ln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54062D-26F9-0448-ACE9-210AC1676AC0}"/>
              </a:ext>
            </a:extLst>
          </p:cNvPr>
          <p:cNvSpPr/>
          <p:nvPr/>
        </p:nvSpPr>
        <p:spPr>
          <a:xfrm>
            <a:off x="841927" y="2827113"/>
            <a:ext cx="10687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b="1" kern="0" dirty="0">
                <a:ln w="12700" cap="flat">
                  <a:noFill/>
                  <a:miter lim="800000"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领导干部要善于担当和作为</a:t>
            </a:r>
            <a:endParaRPr lang="en-US" altLang="zh-CN" sz="5400" b="1" kern="0" dirty="0">
              <a:ln w="12700" cap="flat">
                <a:noFill/>
                <a:miter lim="800000"/>
              </a:ln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1D67B8-7DE6-C949-AD92-D57DC17F87AA}"/>
              </a:ext>
            </a:extLst>
          </p:cNvPr>
          <p:cNvSpPr/>
          <p:nvPr/>
        </p:nvSpPr>
        <p:spPr>
          <a:xfrm>
            <a:off x="2332706" y="3899470"/>
            <a:ext cx="77054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ln w="3175">
                  <a:noFill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r>
              <a:rPr lang="zh-CN" altLang="en-US" sz="2400" b="1" kern="0" dirty="0">
                <a:ln w="3175">
                  <a:noFill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勇担当 善作为 做一名新时代合格党员</a:t>
            </a:r>
            <a:r>
              <a:rPr lang="en-US" altLang="zh-CN" sz="2400" b="1" kern="0" dirty="0">
                <a:ln w="3175">
                  <a:noFill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endParaRPr lang="en-US" altLang="zh-CN" sz="2400" kern="0" dirty="0">
              <a:ln w="12700" cap="flat">
                <a:noFill/>
                <a:miter lim="800000"/>
              </a:ln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51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>
            <a:extLst>
              <a:ext uri="{FF2B5EF4-FFF2-40B4-BE49-F238E27FC236}">
                <a16:creationId xmlns:a16="http://schemas.microsoft.com/office/drawing/2014/main" id="{29FEA41C-6D44-474C-8221-0E1D306FBB13}"/>
              </a:ext>
            </a:extLst>
          </p:cNvPr>
          <p:cNvSpPr/>
          <p:nvPr/>
        </p:nvSpPr>
        <p:spPr>
          <a:xfrm>
            <a:off x="598551" y="1917700"/>
            <a:ext cx="10763640" cy="3430413"/>
          </a:xfrm>
          <a:prstGeom prst="roundRect">
            <a:avLst>
              <a:gd name="adj" fmla="val 0"/>
            </a:avLst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  <a:latin typeface="Source Han Sans Regular" panose="020B0500000000000000" pitchFamily="34" charset="-122"/>
              <a:ea typeface="Source Han Sans Regular" panose="020B05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D8CE2A-CD11-2747-8942-2A14EC174D1D}"/>
              </a:ext>
            </a:extLst>
          </p:cNvPr>
          <p:cNvSpPr/>
          <p:nvPr/>
        </p:nvSpPr>
        <p:spPr>
          <a:xfrm>
            <a:off x="492792" y="688773"/>
            <a:ext cx="61366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kern="0" dirty="0">
                <a:ln w="12700" cap="flat">
                  <a:noFill/>
                  <a:miter lim="800000"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领导干部要善于担当和作为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59B63DC4-ED54-514E-8070-1B788C5BFCFB}"/>
              </a:ext>
            </a:extLst>
          </p:cNvPr>
          <p:cNvSpPr/>
          <p:nvPr/>
        </p:nvSpPr>
        <p:spPr>
          <a:xfrm>
            <a:off x="7532580" y="2146189"/>
            <a:ext cx="3444207" cy="3076509"/>
          </a:xfrm>
          <a:prstGeom prst="roundRect">
            <a:avLst>
              <a:gd name="adj" fmla="val 2332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PA-10226">
            <a:extLst>
              <a:ext uri="{FF2B5EF4-FFF2-40B4-BE49-F238E27FC236}">
                <a16:creationId xmlns:a16="http://schemas.microsoft.com/office/drawing/2014/main" id="{7173C404-D022-E542-9D7D-C3A3F9EC668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924844" y="2702796"/>
            <a:ext cx="2659678" cy="1963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kern="0" dirty="0">
                <a:ln w="3175">
                  <a:noFill/>
                </a:ln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切实增强使命感，铸牢担当之“魂”</a:t>
            </a:r>
            <a:endParaRPr lang="en-US" altLang="zh-CN" sz="2800" b="1" kern="0" dirty="0">
              <a:ln w="3175">
                <a:noFill/>
              </a:ln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PA-10226">
            <a:extLst>
              <a:ext uri="{FF2B5EF4-FFF2-40B4-BE49-F238E27FC236}">
                <a16:creationId xmlns:a16="http://schemas.microsoft.com/office/drawing/2014/main" id="{5165036D-C15C-7540-8F82-6539C2C8EAB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02809" y="2373091"/>
            <a:ext cx="6444367" cy="2622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导干部的担当作为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首先来自思想上的觉悟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来自理想信念的坚定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来自内在的动力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这是善于担当作为的前提条件。不忘初心、牢记使命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肩负起对党忠诚、为党分忧、为党尽职、为民造福的政治担当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肩负起时不我待、只争朝夕、勇立潮头的历史担当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肩负起守土有责、守土负责、守土尽责的责任担当。坚定理想信念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牢记为人民服务的宗旨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坚守人民情怀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以人民对美好生活的向往作为我们的奋斗目标，真心实意地为老百姓谋幸福。把这份使命转化为做好工作的满腔热情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不管在哪个地方、哪个单位工作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都要热爱那个地方、那个单位的发展和事业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贡献个人的全部力量做好工作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努力改变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处的工作面貌。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915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78798BB5-D1C5-7F49-A3C7-BF313AA373EE}"/>
              </a:ext>
            </a:extLst>
          </p:cNvPr>
          <p:cNvSpPr/>
          <p:nvPr/>
        </p:nvSpPr>
        <p:spPr>
          <a:xfrm>
            <a:off x="662051" y="2234579"/>
            <a:ext cx="10763640" cy="3596134"/>
          </a:xfrm>
          <a:prstGeom prst="roundRect">
            <a:avLst>
              <a:gd name="adj" fmla="val 0"/>
            </a:avLst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  <a:latin typeface="Source Han Sans Regular" panose="020B0500000000000000" pitchFamily="34" charset="-122"/>
              <a:ea typeface="Source Han Sans Regular" panose="020B0500000000000000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00D4BF23-3F8F-3946-8AE4-22CC54B5E4DE}"/>
              </a:ext>
            </a:extLst>
          </p:cNvPr>
          <p:cNvSpPr/>
          <p:nvPr/>
        </p:nvSpPr>
        <p:spPr>
          <a:xfrm>
            <a:off x="854003" y="2524190"/>
            <a:ext cx="2637047" cy="2911409"/>
          </a:xfrm>
          <a:prstGeom prst="roundRect">
            <a:avLst>
              <a:gd name="adj" fmla="val 2332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PA-10226">
            <a:extLst>
              <a:ext uri="{FF2B5EF4-FFF2-40B4-BE49-F238E27FC236}">
                <a16:creationId xmlns:a16="http://schemas.microsoft.com/office/drawing/2014/main" id="{E3B954BE-307B-B24A-BB1E-C0B9DDDB76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07485" y="2917340"/>
            <a:ext cx="2256415" cy="2230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kern="0" dirty="0">
                <a:ln w="3175">
                  <a:noFill/>
                </a:ln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善于把方向</a:t>
            </a:r>
            <a:r>
              <a:rPr lang="en-US" altLang="zh-CN" sz="3200" b="1" kern="0" dirty="0">
                <a:ln w="3175">
                  <a:noFill/>
                </a:ln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,</a:t>
            </a:r>
            <a:r>
              <a:rPr lang="zh-CN" altLang="en-US" sz="3200" b="1" kern="0" dirty="0">
                <a:ln w="3175">
                  <a:noFill/>
                </a:ln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把稳担当之“舵”</a:t>
            </a:r>
            <a:endParaRPr lang="en-US" altLang="zh-CN" sz="3200" b="1" kern="0" dirty="0">
              <a:ln w="3175">
                <a:noFill/>
              </a:ln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" name="PA-10226">
            <a:extLst>
              <a:ext uri="{FF2B5EF4-FFF2-40B4-BE49-F238E27FC236}">
                <a16:creationId xmlns:a16="http://schemas.microsoft.com/office/drawing/2014/main" id="{F263B45E-6CA0-4846-9178-B4C95D071B1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683001" y="3208560"/>
            <a:ext cx="7423508" cy="1997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领导干部要善于担当作为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就必须提高政治站位，善于观大势、把方向、谋大局。把握政策方向，自觉服从、服务于党和国家事业全局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准确把握党的方针政策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把握新时代提出的新要求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坚决贯彻落实中央各项决策部署。把握工作重点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立足于本地本部门工作实际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对事关全局的重点工作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要有明确的目标定位、工作计划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统筹推进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狠抓落实。突出问题导向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抓住主要矛盾和矛盾的主要方面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扭住改革发展稳定的“牛鼻子”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找准工作的切入点、着力点和突破口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持续用力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久久为功。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878447-396C-479E-9D6F-DB6430D11ACF}"/>
              </a:ext>
            </a:extLst>
          </p:cNvPr>
          <p:cNvSpPr/>
          <p:nvPr/>
        </p:nvSpPr>
        <p:spPr>
          <a:xfrm>
            <a:off x="492792" y="688773"/>
            <a:ext cx="61366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kern="0" dirty="0">
                <a:ln w="12700" cap="flat">
                  <a:noFill/>
                  <a:miter lim="800000"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领导干部要善于担当和作为</a:t>
            </a:r>
          </a:p>
        </p:txBody>
      </p:sp>
    </p:spTree>
    <p:extLst>
      <p:ext uri="{BB962C8B-B14F-4D97-AF65-F5344CB8AC3E}">
        <p14:creationId xmlns:p14="http://schemas.microsoft.com/office/powerpoint/2010/main" val="421257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5AD3D88F-A289-9B4A-B11E-D0081E4FD29A}"/>
              </a:ext>
            </a:extLst>
          </p:cNvPr>
          <p:cNvSpPr/>
          <p:nvPr/>
        </p:nvSpPr>
        <p:spPr>
          <a:xfrm>
            <a:off x="662051" y="2234579"/>
            <a:ext cx="10763640" cy="3348074"/>
          </a:xfrm>
          <a:prstGeom prst="roundRect">
            <a:avLst>
              <a:gd name="adj" fmla="val 0"/>
            </a:avLst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  <a:latin typeface="Source Han Sans Regular" panose="020B0500000000000000" pitchFamily="34" charset="-122"/>
              <a:ea typeface="Source Han Sans Regular" panose="020B0500000000000000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4D726BBF-A82D-A448-A0C9-81ECD3DBC587}"/>
              </a:ext>
            </a:extLst>
          </p:cNvPr>
          <p:cNvSpPr/>
          <p:nvPr/>
        </p:nvSpPr>
        <p:spPr>
          <a:xfrm>
            <a:off x="2215463" y="1876491"/>
            <a:ext cx="8024232" cy="696306"/>
          </a:xfrm>
          <a:prstGeom prst="roundRect">
            <a:avLst>
              <a:gd name="adj" fmla="val 2332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rgbClr val="C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PA-10226">
            <a:extLst>
              <a:ext uri="{FF2B5EF4-FFF2-40B4-BE49-F238E27FC236}">
                <a16:creationId xmlns:a16="http://schemas.microsoft.com/office/drawing/2014/main" id="{B89C366A-BB91-FE42-A941-C246F85A9EC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708234" y="1876491"/>
            <a:ext cx="7038690" cy="670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kern="0" dirty="0">
                <a:ln w="3175">
                  <a:noFill/>
                </a:ln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敢于担当维系着党同人民群众的鱼水之情</a:t>
            </a:r>
            <a:endParaRPr lang="en-US" altLang="zh-CN" sz="2800" b="1" kern="0" dirty="0">
              <a:ln w="3175">
                <a:noFill/>
              </a:ln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5" name="PA-10226">
            <a:extLst>
              <a:ext uri="{FF2B5EF4-FFF2-40B4-BE49-F238E27FC236}">
                <a16:creationId xmlns:a16="http://schemas.microsoft.com/office/drawing/2014/main" id="{81F75EA0-7123-FC4B-B61C-05132A47695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55700" y="3156651"/>
            <a:ext cx="9480215" cy="1900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习近平总书记说过</a:t>
            </a:r>
            <a:r>
              <a:rPr lang="en-US" altLang="zh-CN" sz="16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r>
              <a:rPr lang="zh-CN" altLang="en-US" sz="16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好干部要做到信念坚定、为民服务、勤政务实、敢于担当、清正廉洁。我党自成立之始，便代表了中国最广大人民群众的根本利益，各级党员干部既是大政方针的制定者和执行者，又是人民群众利益的守护者和捍卫者。这也要求各级干部在工作中应多深入群众，解百姓忧愁，以人民的利益为出发点。唯有如此，才能切实改进工作作风，保持党同人民群众的血肉联系</a:t>
            </a:r>
            <a:r>
              <a:rPr lang="en-US" altLang="zh-CN" sz="16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zh-CN" altLang="en-US" sz="16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才能调动干群工作积极性，赢得人民群众信任和拥护。</a:t>
            </a:r>
            <a:endParaRPr lang="en-US" altLang="zh-CN" sz="16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A2E038-F91E-4DFA-A563-00F8D3448E45}"/>
              </a:ext>
            </a:extLst>
          </p:cNvPr>
          <p:cNvSpPr/>
          <p:nvPr/>
        </p:nvSpPr>
        <p:spPr>
          <a:xfrm>
            <a:off x="492792" y="688773"/>
            <a:ext cx="61366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kern="0" dirty="0">
                <a:ln w="12700" cap="flat">
                  <a:noFill/>
                  <a:miter lim="800000"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领导干部要善于担当和作为</a:t>
            </a:r>
          </a:p>
        </p:txBody>
      </p:sp>
    </p:spTree>
    <p:extLst>
      <p:ext uri="{BB962C8B-B14F-4D97-AF65-F5344CB8AC3E}">
        <p14:creationId xmlns:p14="http://schemas.microsoft.com/office/powerpoint/2010/main" val="368548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DDFD416-1A9F-904E-BDDE-83D9FA685D71}"/>
              </a:ext>
            </a:extLst>
          </p:cNvPr>
          <p:cNvSpPr/>
          <p:nvPr/>
        </p:nvSpPr>
        <p:spPr>
          <a:xfrm>
            <a:off x="752476" y="1863143"/>
            <a:ext cx="106870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600" b="1" kern="0" dirty="0">
                <a:ln w="12700" cap="flat">
                  <a:noFill/>
                  <a:miter lim="800000"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感谢您的聆听</a:t>
            </a:r>
            <a:endParaRPr lang="en-US" altLang="zh-CN" sz="9600" b="1" kern="0" dirty="0">
              <a:ln w="12700" cap="flat">
                <a:noFill/>
                <a:miter lim="800000"/>
              </a:ln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3849FE-6355-E143-B118-F44A72A9F15D}"/>
              </a:ext>
            </a:extLst>
          </p:cNvPr>
          <p:cNvSpPr/>
          <p:nvPr/>
        </p:nvSpPr>
        <p:spPr>
          <a:xfrm>
            <a:off x="1838383" y="3429000"/>
            <a:ext cx="85152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kern="0" dirty="0">
                <a:ln w="3175">
                  <a:noFill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【</a:t>
            </a:r>
            <a:r>
              <a:rPr lang="zh-CN" altLang="en-US" sz="2000" b="1" kern="0" dirty="0">
                <a:ln w="3175">
                  <a:noFill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勇担当 善作为 做一名新时代合格党员</a:t>
            </a:r>
            <a:r>
              <a:rPr lang="en-US" altLang="zh-CN" sz="2000" b="1" kern="0" dirty="0">
                <a:ln w="3175">
                  <a:noFill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】</a:t>
            </a:r>
            <a:endParaRPr lang="en-US" altLang="zh-CN" sz="2000" kern="0" dirty="0">
              <a:ln w="12700" cap="flat">
                <a:noFill/>
                <a:miter lim="800000"/>
              </a:ln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4AE9EA-6EAE-4154-845D-71DCB50FCB61}"/>
              </a:ext>
            </a:extLst>
          </p:cNvPr>
          <p:cNvSpPr txBox="1"/>
          <p:nvPr/>
        </p:nvSpPr>
        <p:spPr>
          <a:xfrm>
            <a:off x="4897092" y="4312826"/>
            <a:ext cx="219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汇报人：千库网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   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488230-E132-44FE-9381-F5B2CDACC993}"/>
              </a:ext>
            </a:extLst>
          </p:cNvPr>
          <p:cNvSpPr txBox="1"/>
          <p:nvPr/>
        </p:nvSpPr>
        <p:spPr>
          <a:xfrm>
            <a:off x="1652958" y="1169377"/>
            <a:ext cx="9024281" cy="421468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版权声明</a:t>
            </a: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感谢您下载千库网平台上提供的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PPT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作品，为了您和千库网以及原创作者的利益，请勿复制、传播、销售，否则将承担法律责任！千库网将对作品进行维权，按照传播下载次数进行十倍的索取赔偿！</a:t>
            </a: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1.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在千库网出售的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PPT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模板是免版税类（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RF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：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Royalty-Free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）正版受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《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中国人民共和国著作法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》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和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《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世界版权公约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》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的保护，作品的所有权、版权和著作权归千库网所有，您下载的是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PPT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模板素材的使用权。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2.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不得将千库网的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PPT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模板、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PPT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rgbClr val="0083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D94FE5-A061-43A3-A244-B4569F679F7B}"/>
              </a:ext>
            </a:extLst>
          </p:cNvPr>
          <p:cNvSpPr txBox="1"/>
          <p:nvPr/>
        </p:nvSpPr>
        <p:spPr>
          <a:xfrm>
            <a:off x="1652958" y="5416694"/>
            <a:ext cx="729708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微软雅黑" panose="020B0503020204020204" pitchFamily="34" charset="-122"/>
              </a:rPr>
              <a:t>更多精品</a:t>
            </a:r>
            <a:r>
              <a:rPr lang="en-US" altLang="zh-CN" sz="2400" b="1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微软雅黑" panose="020B0503020204020204" pitchFamily="34" charset="-122"/>
              </a:rPr>
              <a:t>PPT</a:t>
            </a:r>
            <a:r>
              <a:rPr lang="zh-CN" altLang="en-US" sz="2400" b="1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微软雅黑" panose="020B0503020204020204" pitchFamily="34" charset="-122"/>
              </a:rPr>
              <a:t>模板：</a:t>
            </a:r>
            <a:r>
              <a:rPr lang="en-US" altLang="zh-CN" sz="2400" b="1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微软雅黑" panose="020B0503020204020204" pitchFamily="34" charset="-122"/>
              </a:rPr>
              <a:t>http://588ku.com/ppt/</a:t>
            </a:r>
            <a:endParaRPr lang="zh-CN" altLang="en-US" sz="2400" b="1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37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22F61B8-EB31-424A-A7AF-0729379D7703}"/>
              </a:ext>
            </a:extLst>
          </p:cNvPr>
          <p:cNvSpPr/>
          <p:nvPr/>
        </p:nvSpPr>
        <p:spPr>
          <a:xfrm>
            <a:off x="1288516" y="515300"/>
            <a:ext cx="43504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72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 录</a:t>
            </a:r>
            <a:endParaRPr lang="en-US" altLang="zh-CN" sz="7200" kern="0" dirty="0">
              <a:ln w="12700" cap="flat">
                <a:noFill/>
                <a:miter lim="800000"/>
              </a:ln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CF7A136-4B31-8B49-BCEF-D5BF494618EC}"/>
              </a:ext>
            </a:extLst>
          </p:cNvPr>
          <p:cNvGrpSpPr/>
          <p:nvPr/>
        </p:nvGrpSpPr>
        <p:grpSpPr>
          <a:xfrm>
            <a:off x="609600" y="2421303"/>
            <a:ext cx="5302319" cy="1109980"/>
            <a:chOff x="5613960" y="2482863"/>
            <a:chExt cx="5302319" cy="1109980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C1865A1A-600B-954A-AA4E-7F69B2E40E9F}"/>
                </a:ext>
              </a:extLst>
            </p:cNvPr>
            <p:cNvSpPr/>
            <p:nvPr/>
          </p:nvSpPr>
          <p:spPr>
            <a:xfrm>
              <a:off x="6416279" y="2642188"/>
              <a:ext cx="4500000" cy="791329"/>
            </a:xfrm>
            <a:prstGeom prst="roundRect">
              <a:avLst>
                <a:gd name="adj" fmla="val 23325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>
                <a:solidFill>
                  <a:srgbClr val="C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9" name="PA-10226">
              <a:extLst>
                <a:ext uri="{FF2B5EF4-FFF2-40B4-BE49-F238E27FC236}">
                  <a16:creationId xmlns:a16="http://schemas.microsoft.com/office/drawing/2014/main" id="{4493B49C-1B8C-0D4E-8E5A-1567CA01980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780815" y="2723041"/>
              <a:ext cx="3862547" cy="5880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担当和作为的深刻内涵</a:t>
              </a:r>
              <a:endParaRPr lang="en-US" altLang="zh-CN" sz="2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DE71F7B-9644-6041-8BCF-34F8ABED7D5A}"/>
                </a:ext>
              </a:extLst>
            </p:cNvPr>
            <p:cNvSpPr/>
            <p:nvPr/>
          </p:nvSpPr>
          <p:spPr>
            <a:xfrm>
              <a:off x="5613960" y="2482863"/>
              <a:ext cx="1109980" cy="11099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b="1" i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Arial Narrow" panose="020B0604020202020204" pitchFamily="34" charset="0"/>
                </a:rPr>
                <a:t>1</a:t>
              </a:r>
              <a:endParaRPr kumimoji="1" lang="zh-CN" altLang="en-US" sz="3600" b="1" i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 Narrow" panose="020B060402020202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8C26A61-DC90-F64D-86E8-E299103D2EE2}"/>
              </a:ext>
            </a:extLst>
          </p:cNvPr>
          <p:cNvGrpSpPr/>
          <p:nvPr/>
        </p:nvGrpSpPr>
        <p:grpSpPr>
          <a:xfrm>
            <a:off x="6143984" y="2421303"/>
            <a:ext cx="5302319" cy="1109980"/>
            <a:chOff x="5613960" y="2482863"/>
            <a:chExt cx="5302319" cy="1109980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F65D0D60-96F1-744B-82CF-93910B18336C}"/>
                </a:ext>
              </a:extLst>
            </p:cNvPr>
            <p:cNvSpPr/>
            <p:nvPr/>
          </p:nvSpPr>
          <p:spPr>
            <a:xfrm>
              <a:off x="6416279" y="2642188"/>
              <a:ext cx="4500000" cy="791329"/>
            </a:xfrm>
            <a:prstGeom prst="roundRect">
              <a:avLst>
                <a:gd name="adj" fmla="val 23325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>
                <a:solidFill>
                  <a:srgbClr val="C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3" name="PA-10226">
              <a:extLst>
                <a:ext uri="{FF2B5EF4-FFF2-40B4-BE49-F238E27FC236}">
                  <a16:creationId xmlns:a16="http://schemas.microsoft.com/office/drawing/2014/main" id="{AB4AE351-6219-A84A-BA85-F686D779AF0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780815" y="2723041"/>
              <a:ext cx="3862547" cy="5880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敢于担当作为的素质要求</a:t>
              </a:r>
              <a:endParaRPr lang="en-US" altLang="zh-CN" sz="2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36A874F-A61F-3341-8E03-C35A0B8CF3CD}"/>
                </a:ext>
              </a:extLst>
            </p:cNvPr>
            <p:cNvSpPr/>
            <p:nvPr/>
          </p:nvSpPr>
          <p:spPr>
            <a:xfrm>
              <a:off x="5613960" y="2482863"/>
              <a:ext cx="1109980" cy="11099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b="1" i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Arial Narrow" panose="020B0604020202020204" pitchFamily="34" charset="0"/>
                </a:rPr>
                <a:t>2</a:t>
              </a:r>
              <a:endParaRPr kumimoji="1" lang="zh-CN" altLang="en-US" sz="3600" b="1" i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 Narrow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7B34268-75F2-7C47-8855-061EAC3DDF7A}"/>
              </a:ext>
            </a:extLst>
          </p:cNvPr>
          <p:cNvGrpSpPr/>
          <p:nvPr/>
        </p:nvGrpSpPr>
        <p:grpSpPr>
          <a:xfrm>
            <a:off x="609600" y="3823155"/>
            <a:ext cx="5486855" cy="1109980"/>
            <a:chOff x="5613960" y="2482863"/>
            <a:chExt cx="5486855" cy="1109980"/>
          </a:xfrm>
        </p:grpSpPr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F426D12B-1A05-4443-B65F-048D6AA3B316}"/>
                </a:ext>
              </a:extLst>
            </p:cNvPr>
            <p:cNvSpPr/>
            <p:nvPr/>
          </p:nvSpPr>
          <p:spPr>
            <a:xfrm>
              <a:off x="6416279" y="2642188"/>
              <a:ext cx="4500000" cy="791329"/>
            </a:xfrm>
            <a:prstGeom prst="roundRect">
              <a:avLst>
                <a:gd name="adj" fmla="val 23325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>
                <a:solidFill>
                  <a:srgbClr val="C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7" name="PA-10226">
              <a:extLst>
                <a:ext uri="{FF2B5EF4-FFF2-40B4-BE49-F238E27FC236}">
                  <a16:creationId xmlns:a16="http://schemas.microsoft.com/office/drawing/2014/main" id="{EF05A02B-FC95-C046-9E25-9980BAAD8BF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780815" y="2723041"/>
              <a:ext cx="4320000" cy="5880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新时代党员干部如何担当作为</a:t>
              </a:r>
              <a:endParaRPr lang="en-US" altLang="zh-CN" sz="2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EE3AB83-25C9-6E47-A5F9-BDBC94FDB750}"/>
                </a:ext>
              </a:extLst>
            </p:cNvPr>
            <p:cNvSpPr/>
            <p:nvPr/>
          </p:nvSpPr>
          <p:spPr>
            <a:xfrm>
              <a:off x="5613960" y="2482863"/>
              <a:ext cx="1109980" cy="11099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b="1" i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Arial Narrow" panose="020B0604020202020204" pitchFamily="34" charset="0"/>
                </a:rPr>
                <a:t>3</a:t>
              </a:r>
              <a:endParaRPr kumimoji="1" lang="zh-CN" altLang="en-US" sz="3600" b="1" i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 Narrow" panose="020B0604020202020204" pitchFamily="34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D6F1B81-4881-CC49-951D-02CEC8C75E28}"/>
              </a:ext>
            </a:extLst>
          </p:cNvPr>
          <p:cNvGrpSpPr/>
          <p:nvPr/>
        </p:nvGrpSpPr>
        <p:grpSpPr>
          <a:xfrm>
            <a:off x="6143984" y="3823155"/>
            <a:ext cx="5122319" cy="1109980"/>
            <a:chOff x="5613960" y="2482863"/>
            <a:chExt cx="5122319" cy="1109980"/>
          </a:xfrm>
        </p:grpSpPr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CF0986C3-E566-5946-A2DB-F3496D4DBE98}"/>
                </a:ext>
              </a:extLst>
            </p:cNvPr>
            <p:cNvSpPr/>
            <p:nvPr/>
          </p:nvSpPr>
          <p:spPr>
            <a:xfrm>
              <a:off x="6416279" y="2642188"/>
              <a:ext cx="4320000" cy="791329"/>
            </a:xfrm>
            <a:prstGeom prst="roundRect">
              <a:avLst>
                <a:gd name="adj" fmla="val 23325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>
                <a:solidFill>
                  <a:srgbClr val="C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1" name="PA-10226">
              <a:extLst>
                <a:ext uri="{FF2B5EF4-FFF2-40B4-BE49-F238E27FC236}">
                  <a16:creationId xmlns:a16="http://schemas.microsoft.com/office/drawing/2014/main" id="{BC5A232B-3DEB-CD45-9F53-AC76112F006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780815" y="2723041"/>
              <a:ext cx="3862547" cy="5880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领导干部要善于担当和作为</a:t>
              </a:r>
              <a:endParaRPr lang="en-US" altLang="zh-CN" sz="2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0036A1E-B453-8B4C-9957-9F72258ADD30}"/>
                </a:ext>
              </a:extLst>
            </p:cNvPr>
            <p:cNvSpPr/>
            <p:nvPr/>
          </p:nvSpPr>
          <p:spPr>
            <a:xfrm>
              <a:off x="5613960" y="2482863"/>
              <a:ext cx="1109980" cy="11099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b="1" i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Arial Narrow" panose="020B0604020202020204" pitchFamily="34" charset="0"/>
                </a:rPr>
                <a:t>4</a:t>
              </a:r>
              <a:endParaRPr kumimoji="1" lang="zh-CN" altLang="en-US" sz="3600" b="1" i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 Narrow" panose="020B0604020202020204" pitchFamily="34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CD83687-494F-4723-8F48-E7C2AE5C22AB}"/>
              </a:ext>
            </a:extLst>
          </p:cNvPr>
          <p:cNvSpPr/>
          <p:nvPr/>
        </p:nvSpPr>
        <p:spPr>
          <a:xfrm>
            <a:off x="1288516" y="1715629"/>
            <a:ext cx="2279632" cy="808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41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976F61F-6551-C14C-BBA9-4FE2C3C6FB19}"/>
              </a:ext>
            </a:extLst>
          </p:cNvPr>
          <p:cNvSpPr/>
          <p:nvPr/>
        </p:nvSpPr>
        <p:spPr>
          <a:xfrm>
            <a:off x="3821364" y="1913442"/>
            <a:ext cx="4350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第一章节</a:t>
            </a:r>
            <a:endParaRPr lang="en-US" altLang="zh-CN" sz="3600" kern="0" dirty="0">
              <a:ln w="12700" cap="flat">
                <a:noFill/>
                <a:miter lim="800000"/>
              </a:ln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EF68D8-BD60-B242-9854-09DE4B3D0506}"/>
              </a:ext>
            </a:extLst>
          </p:cNvPr>
          <p:cNvSpPr/>
          <p:nvPr/>
        </p:nvSpPr>
        <p:spPr>
          <a:xfrm>
            <a:off x="653083" y="2707843"/>
            <a:ext cx="10687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b="1" kern="0" dirty="0">
                <a:ln w="12700" cap="flat">
                  <a:noFill/>
                  <a:miter lim="800000"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担当和作为的深刻内涵</a:t>
            </a:r>
            <a:endParaRPr lang="en-US" altLang="zh-CN" sz="5400" b="1" kern="0" dirty="0">
              <a:ln w="12700" cap="flat">
                <a:noFill/>
                <a:miter lim="800000"/>
              </a:ln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266BE9-23DA-0642-B203-05CBF8D049EC}"/>
              </a:ext>
            </a:extLst>
          </p:cNvPr>
          <p:cNvSpPr/>
          <p:nvPr/>
        </p:nvSpPr>
        <p:spPr>
          <a:xfrm>
            <a:off x="2143862" y="3780200"/>
            <a:ext cx="77054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ln w="3175">
                  <a:noFill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r>
              <a:rPr lang="zh-CN" altLang="en-US" sz="2400" b="1" kern="0" dirty="0">
                <a:ln w="3175">
                  <a:noFill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勇担当 善作为 做一名新时代合格党员</a:t>
            </a:r>
            <a:r>
              <a:rPr lang="en-US" altLang="zh-CN" sz="2400" b="1" kern="0" dirty="0">
                <a:ln w="3175">
                  <a:noFill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</a:t>
            </a:r>
            <a:endParaRPr lang="en-US" altLang="zh-CN" sz="2400" kern="0" dirty="0">
              <a:ln w="12700" cap="flat">
                <a:noFill/>
                <a:miter lim="800000"/>
              </a:ln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-10226">
            <a:extLst>
              <a:ext uri="{FF2B5EF4-FFF2-40B4-BE49-F238E27FC236}">
                <a16:creationId xmlns:a16="http://schemas.microsoft.com/office/drawing/2014/main" id="{A42EF1D5-177A-FE40-9DE8-E025D7B2737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82793" y="2355347"/>
            <a:ext cx="3175293" cy="294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乐于担当体现的是一种先忧后乐的思想情怀。这是担当精神的第一重境界。精神凝聚气质、通达未来，是事业的进步之基、发展的动力之源。担当精神既是党员、干部的重要品格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也是激发动力、聚集合力、进发活力的精气神，还是一种“先天下之忧而忧、后天下之乐而乐”的思想情怀，蕴含着丰富的人生哲理。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F636628A-732F-7C49-A500-1C1DF87A1761}"/>
              </a:ext>
            </a:extLst>
          </p:cNvPr>
          <p:cNvSpPr/>
          <p:nvPr/>
        </p:nvSpPr>
        <p:spPr>
          <a:xfrm>
            <a:off x="719782" y="1752090"/>
            <a:ext cx="3488189" cy="3695197"/>
          </a:xfrm>
          <a:prstGeom prst="roundRect">
            <a:avLst>
              <a:gd name="adj" fmla="val 4026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  <a:latin typeface="Source Han Sans Regular" panose="020B0500000000000000" pitchFamily="34" charset="-122"/>
              <a:ea typeface="Source Han Sans Regular" panose="020B0500000000000000" pitchFamily="3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75B4C5C-EF1F-6E47-88ED-F17CDCDD1438}"/>
              </a:ext>
            </a:extLst>
          </p:cNvPr>
          <p:cNvSpPr/>
          <p:nvPr/>
        </p:nvSpPr>
        <p:spPr>
          <a:xfrm>
            <a:off x="711192" y="1585791"/>
            <a:ext cx="3530646" cy="712954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" name="PA-10226">
            <a:extLst>
              <a:ext uri="{FF2B5EF4-FFF2-40B4-BE49-F238E27FC236}">
                <a16:creationId xmlns:a16="http://schemas.microsoft.com/office/drawing/2014/main" id="{C9E75C65-0106-3C46-9592-0259E133778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97685" y="1624739"/>
            <a:ext cx="2157659" cy="588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ln w="3175">
                  <a:noFill/>
                </a:ln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乐于担当</a:t>
            </a:r>
            <a:endParaRPr lang="en-US" altLang="zh-CN" sz="2400" b="1" kern="0" dirty="0">
              <a:ln w="3175">
                <a:noFill/>
              </a:ln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PA-10226">
            <a:extLst>
              <a:ext uri="{FF2B5EF4-FFF2-40B4-BE49-F238E27FC236}">
                <a16:creationId xmlns:a16="http://schemas.microsoft.com/office/drawing/2014/main" id="{E43DB4F8-A90D-774E-84BE-DDFC6413E96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584793" y="2377832"/>
            <a:ext cx="3175293" cy="229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敢于担当体现的是一种迎难而上的责任意识。这是担当精神的第二重境界。“大事难事看担当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逆墳顺境看胸襟”。党员，干部尤其是领导干部强化迎难而上的责任意识，在大事难事面前不回避，在大是大非面前不含糊。敢于担当，知难而进。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668062F1-12CE-C848-9C9D-DDE5B69262E7}"/>
              </a:ext>
            </a:extLst>
          </p:cNvPr>
          <p:cNvSpPr/>
          <p:nvPr/>
        </p:nvSpPr>
        <p:spPr>
          <a:xfrm>
            <a:off x="4421782" y="1774575"/>
            <a:ext cx="3488189" cy="3695197"/>
          </a:xfrm>
          <a:prstGeom prst="roundRect">
            <a:avLst>
              <a:gd name="adj" fmla="val 4026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  <a:latin typeface="Source Han Sans Regular" panose="020B0500000000000000" pitchFamily="34" charset="-122"/>
              <a:ea typeface="Source Han Sans Regular" panose="020B0500000000000000" pitchFamily="34" charset="-122"/>
            </a:endParaRPr>
          </a:p>
        </p:txBody>
      </p:sp>
      <p:sp>
        <p:nvSpPr>
          <p:cNvPr id="14" name="PA-10226">
            <a:extLst>
              <a:ext uri="{FF2B5EF4-FFF2-40B4-BE49-F238E27FC236}">
                <a16:creationId xmlns:a16="http://schemas.microsoft.com/office/drawing/2014/main" id="{ADC58A28-99C5-8B4B-92D3-0DDB930F6FC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286793" y="2400317"/>
            <a:ext cx="3175293" cy="229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善于担当体现的是一种有勇有谋的能力素质。这是担当精神的第三重境界。统筹推进“五位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体”总体布局，协调推进“四个全面”战略布局，贯彻落实新发展理念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都考验着党员、干部的担当能力。善于担当是乐于担当、敢于担当的有力保证。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46C4F210-2D4C-B946-B2AB-3E58496CE452}"/>
              </a:ext>
            </a:extLst>
          </p:cNvPr>
          <p:cNvSpPr/>
          <p:nvPr/>
        </p:nvSpPr>
        <p:spPr>
          <a:xfrm>
            <a:off x="8123782" y="1797060"/>
            <a:ext cx="3488189" cy="3695197"/>
          </a:xfrm>
          <a:prstGeom prst="roundRect">
            <a:avLst>
              <a:gd name="adj" fmla="val 4026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  <a:latin typeface="Source Han Sans Regular" panose="020B0500000000000000" pitchFamily="34" charset="-122"/>
              <a:ea typeface="Source Han Sans Regular" panose="020B0500000000000000" pitchFamily="34" charset="-122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51498988-D22F-B84A-8EC0-C5657DEB142E}"/>
              </a:ext>
            </a:extLst>
          </p:cNvPr>
          <p:cNvSpPr/>
          <p:nvPr/>
        </p:nvSpPr>
        <p:spPr>
          <a:xfrm>
            <a:off x="4377629" y="1564844"/>
            <a:ext cx="3530646" cy="712954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7" name="PA-10226">
            <a:extLst>
              <a:ext uri="{FF2B5EF4-FFF2-40B4-BE49-F238E27FC236}">
                <a16:creationId xmlns:a16="http://schemas.microsoft.com/office/drawing/2014/main" id="{F65EB641-B7D0-0C43-9B7B-87F7A9386B2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064122" y="1603792"/>
            <a:ext cx="2157659" cy="588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ln w="3175">
                  <a:noFill/>
                </a:ln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敢于担当</a:t>
            </a:r>
            <a:endParaRPr lang="en-US" altLang="zh-CN" sz="2400" b="1" kern="0" dirty="0">
              <a:ln w="3175">
                <a:noFill/>
              </a:ln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48C52254-3521-D649-93C7-A6EDB1494CBE}"/>
              </a:ext>
            </a:extLst>
          </p:cNvPr>
          <p:cNvSpPr/>
          <p:nvPr/>
        </p:nvSpPr>
        <p:spPr>
          <a:xfrm>
            <a:off x="8103534" y="1600750"/>
            <a:ext cx="3530646" cy="712954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9" name="PA-10226">
            <a:extLst>
              <a:ext uri="{FF2B5EF4-FFF2-40B4-BE49-F238E27FC236}">
                <a16:creationId xmlns:a16="http://schemas.microsoft.com/office/drawing/2014/main" id="{8FA7B59E-9E62-7542-A4FF-B9C3AE2730C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790027" y="1639698"/>
            <a:ext cx="2157659" cy="588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ln w="3175">
                  <a:noFill/>
                </a:ln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善于担当</a:t>
            </a:r>
            <a:endParaRPr lang="en-US" altLang="zh-CN" sz="2400" b="1" kern="0" dirty="0">
              <a:ln w="3175">
                <a:noFill/>
              </a:ln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55D5CF4-3B92-408E-99E5-6F486637E443}"/>
              </a:ext>
            </a:extLst>
          </p:cNvPr>
          <p:cNvSpPr/>
          <p:nvPr/>
        </p:nvSpPr>
        <p:spPr>
          <a:xfrm>
            <a:off x="968794" y="450818"/>
            <a:ext cx="4350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kern="0" dirty="0">
                <a:ln w="12700" cap="flat">
                  <a:noFill/>
                  <a:miter lim="800000"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担当和作为的深刻内涵</a:t>
            </a:r>
            <a:endParaRPr lang="en-US" altLang="zh-CN" sz="3200" b="1" kern="0" dirty="0">
              <a:ln w="12700" cap="flat">
                <a:noFill/>
                <a:miter lim="800000"/>
              </a:ln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4" grpId="0"/>
      <p:bldP spid="17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6956729-BAC9-2C47-B249-9B4C37336C1E}"/>
              </a:ext>
            </a:extLst>
          </p:cNvPr>
          <p:cNvSpPr/>
          <p:nvPr/>
        </p:nvSpPr>
        <p:spPr>
          <a:xfrm>
            <a:off x="968794" y="450818"/>
            <a:ext cx="4350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kern="0" dirty="0">
                <a:ln w="12700" cap="flat">
                  <a:noFill/>
                  <a:miter lim="800000"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担当和作为的深刻内涵</a:t>
            </a:r>
            <a:endParaRPr lang="en-US" altLang="zh-CN" sz="3200" b="1" kern="0" dirty="0">
              <a:ln w="12700" cap="flat">
                <a:noFill/>
                <a:miter lim="800000"/>
              </a:ln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681E687E-CC0D-6F49-9624-CDEAD28D022F}"/>
              </a:ext>
            </a:extLst>
          </p:cNvPr>
          <p:cNvSpPr/>
          <p:nvPr/>
        </p:nvSpPr>
        <p:spPr>
          <a:xfrm>
            <a:off x="678866" y="1357191"/>
            <a:ext cx="10409959" cy="712954"/>
          </a:xfrm>
          <a:prstGeom prst="roundRect">
            <a:avLst>
              <a:gd name="adj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PA-10226">
            <a:extLst>
              <a:ext uri="{FF2B5EF4-FFF2-40B4-BE49-F238E27FC236}">
                <a16:creationId xmlns:a16="http://schemas.microsoft.com/office/drawing/2014/main" id="{C93AA695-1E55-9E4D-A0A1-AFDEA28D5AF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273094" y="1396139"/>
            <a:ext cx="7640797" cy="588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ln w="3175">
                  <a:noFill/>
                </a:ln>
                <a:solidFill>
                  <a:srgbClr val="C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“勇于担当”是一种境界</a:t>
            </a:r>
            <a:r>
              <a:rPr lang="en-US" altLang="zh-CN" sz="2400" b="1" kern="0" dirty="0">
                <a:ln w="3175">
                  <a:noFill/>
                </a:ln>
                <a:solidFill>
                  <a:srgbClr val="C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,</a:t>
            </a:r>
            <a:r>
              <a:rPr lang="zh-CN" altLang="en-US" sz="2400" b="1" kern="0" dirty="0">
                <a:ln w="3175">
                  <a:noFill/>
                </a:ln>
                <a:solidFill>
                  <a:srgbClr val="C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它来自领导干部的政治觉悟</a:t>
            </a:r>
            <a:endParaRPr lang="en-US" altLang="zh-CN" sz="2400" b="1" kern="0" dirty="0">
              <a:ln w="3175">
                <a:noFill/>
              </a:ln>
              <a:solidFill>
                <a:srgbClr val="C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CBC4E28F-6339-444C-AFD0-2CB88D3FA6F1}"/>
              </a:ext>
            </a:extLst>
          </p:cNvPr>
          <p:cNvSpPr/>
          <p:nvPr/>
        </p:nvSpPr>
        <p:spPr>
          <a:xfrm>
            <a:off x="850413" y="2391744"/>
            <a:ext cx="4468867" cy="1549686"/>
          </a:xfrm>
          <a:prstGeom prst="roundRect">
            <a:avLst>
              <a:gd name="adj" fmla="val 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PA-10226">
            <a:extLst>
              <a:ext uri="{FF2B5EF4-FFF2-40B4-BE49-F238E27FC236}">
                <a16:creationId xmlns:a16="http://schemas.microsoft.com/office/drawing/2014/main" id="{58C56CE6-892A-7A4D-B731-EB9A617F373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21959" y="2625500"/>
            <a:ext cx="4125774" cy="102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一靠坚定的理想信念。领导干部如果理想信念动摇</a:t>
            </a:r>
            <a:r>
              <a:rPr lang="en-US" altLang="zh-CN" sz="1400" kern="0" dirty="0">
                <a:ln w="3175">
                  <a:noFill/>
                </a:ln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精神支柱就会坍塌</a:t>
            </a:r>
            <a:r>
              <a:rPr lang="en-US" altLang="zh-CN" sz="1400" kern="0" dirty="0">
                <a:ln w="3175">
                  <a:noFill/>
                </a:ln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行为方向就会迷惘，就不可能担当起历史使命。</a:t>
            </a:r>
            <a:endParaRPr lang="en-US" altLang="zh-CN" sz="1400" kern="0" dirty="0">
              <a:ln w="3175">
                <a:noFill/>
              </a:ln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1609EDE4-3BEC-1746-84D0-15393450A4AD}"/>
              </a:ext>
            </a:extLst>
          </p:cNvPr>
          <p:cNvSpPr/>
          <p:nvPr/>
        </p:nvSpPr>
        <p:spPr>
          <a:xfrm>
            <a:off x="850413" y="4055719"/>
            <a:ext cx="4468867" cy="1549686"/>
          </a:xfrm>
          <a:prstGeom prst="roundRect">
            <a:avLst>
              <a:gd name="adj" fmla="val 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PA-10226">
            <a:extLst>
              <a:ext uri="{FF2B5EF4-FFF2-40B4-BE49-F238E27FC236}">
                <a16:creationId xmlns:a16="http://schemas.microsoft.com/office/drawing/2014/main" id="{ECECF887-9D80-F44A-A9BA-499F65ECA4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21959" y="4289475"/>
            <a:ext cx="4125774" cy="102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二靠强烈的责任意识。权力与责任相连，</a:t>
            </a:r>
            <a:r>
              <a:rPr lang="en-US" altLang="zh-CN" sz="1400" kern="0" dirty="0">
                <a:ln w="3175">
                  <a:noFill/>
                </a:ln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</a:t>
            </a:r>
            <a:r>
              <a:rPr lang="zh-CN" altLang="en-US" sz="1400" kern="0" dirty="0">
                <a:ln w="3175">
                  <a:noFill/>
                </a:ln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在其位、 谋其政</a:t>
            </a:r>
            <a:r>
              <a:rPr lang="en-US" altLang="zh-CN" sz="1400" kern="0" dirty="0">
                <a:ln w="3175">
                  <a:noFill/>
                </a:ln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</a:t>
            </a:r>
            <a:r>
              <a:rPr lang="zh-CN" altLang="en-US" sz="1400" kern="0" dirty="0">
                <a:ln w="3175">
                  <a:noFill/>
                </a:ln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把党和人民赋予的职责看得比泰山还重，是“担当”二字的真正内涵。</a:t>
            </a:r>
            <a:endParaRPr lang="en-US" altLang="zh-CN" sz="1400" kern="0" dirty="0">
              <a:ln w="3175">
                <a:noFill/>
              </a:ln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AF278962-A102-CD4B-9D6A-0212774865C4}"/>
              </a:ext>
            </a:extLst>
          </p:cNvPr>
          <p:cNvSpPr/>
          <p:nvPr/>
        </p:nvSpPr>
        <p:spPr>
          <a:xfrm>
            <a:off x="5490827" y="2391743"/>
            <a:ext cx="5382582" cy="3213661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PA-10226">
            <a:extLst>
              <a:ext uri="{FF2B5EF4-FFF2-40B4-BE49-F238E27FC236}">
                <a16:creationId xmlns:a16="http://schemas.microsoft.com/office/drawing/2014/main" id="{AFD1D770-EDC7-094A-AB62-8CDC8E1C618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710778" y="2714951"/>
            <a:ext cx="4942680" cy="2250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>
                <a:ln w="3175">
                  <a:noFill/>
                </a:ln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三靠无私的奉献精神。“心底无私天地宽”</a:t>
            </a:r>
            <a:r>
              <a:rPr lang="en-US" altLang="zh-CN" sz="2400" kern="0" dirty="0">
                <a:ln w="3175">
                  <a:noFill/>
                </a:ln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, </a:t>
            </a:r>
            <a:r>
              <a:rPr lang="zh-CN" altLang="en-US" sz="2400" kern="0" dirty="0">
                <a:ln w="3175">
                  <a:noFill/>
                </a:ln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这是领导干部敢于担当的底所在。凡勇于担当者</a:t>
            </a:r>
            <a:r>
              <a:rPr lang="en-US" altLang="zh-CN" sz="2400" kern="0" dirty="0">
                <a:ln w="3175">
                  <a:noFill/>
                </a:ln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,</a:t>
            </a:r>
            <a:r>
              <a:rPr lang="zh-CN" altLang="en-US" sz="2400" kern="0" dirty="0">
                <a:ln w="3175">
                  <a:noFill/>
                </a:ln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其境界必定是为公、为民、为事业无私奉献。</a:t>
            </a:r>
            <a:endParaRPr lang="en-US" altLang="zh-CN" sz="2400" kern="0" dirty="0">
              <a:ln w="3175">
                <a:noFill/>
              </a:ln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0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582BBFA1-DB11-574B-934F-9F21DD8A88F4}"/>
              </a:ext>
            </a:extLst>
          </p:cNvPr>
          <p:cNvSpPr/>
          <p:nvPr/>
        </p:nvSpPr>
        <p:spPr>
          <a:xfrm>
            <a:off x="711237" y="1396947"/>
            <a:ext cx="10409959" cy="712954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  <a:latin typeface="Source Han Sans Regular" panose="020B0500000000000000" pitchFamily="34" charset="-122"/>
              <a:ea typeface="Source Han Sans Regular" panose="020B0500000000000000" pitchFamily="34" charset="-122"/>
            </a:endParaRPr>
          </a:p>
        </p:txBody>
      </p:sp>
      <p:sp>
        <p:nvSpPr>
          <p:cNvPr id="8" name="PA-10226">
            <a:extLst>
              <a:ext uri="{FF2B5EF4-FFF2-40B4-BE49-F238E27FC236}">
                <a16:creationId xmlns:a16="http://schemas.microsoft.com/office/drawing/2014/main" id="{2EDD3B0C-9A16-E647-B4DD-E256C7DB687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305465" y="1435895"/>
            <a:ext cx="7640797" cy="588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ln w="3175">
                  <a:noFill/>
                </a:ln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“敢于担当”是一种胆识</a:t>
            </a:r>
            <a:r>
              <a:rPr lang="en-US" altLang="zh-CN" sz="2400" b="1" kern="0" dirty="0">
                <a:ln w="3175">
                  <a:noFill/>
                </a:ln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,</a:t>
            </a:r>
            <a:r>
              <a:rPr lang="zh-CN" altLang="en-US" sz="2400" b="1" kern="0" dirty="0">
                <a:ln w="3175">
                  <a:noFill/>
                </a:ln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它来自领导干部的素质能力</a:t>
            </a:r>
            <a:endParaRPr lang="en-US" altLang="zh-CN" sz="2400" b="1" kern="0" dirty="0">
              <a:ln w="3175">
                <a:noFill/>
              </a:ln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09CDB3EA-DF19-C343-B901-7BEDEAC2A392}"/>
              </a:ext>
            </a:extLst>
          </p:cNvPr>
          <p:cNvSpPr/>
          <p:nvPr/>
        </p:nvSpPr>
        <p:spPr>
          <a:xfrm>
            <a:off x="711236" y="2363020"/>
            <a:ext cx="10769528" cy="1172864"/>
          </a:xfrm>
          <a:prstGeom prst="roundRect">
            <a:avLst>
              <a:gd name="adj" fmla="val 0"/>
            </a:avLst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PA-10226">
            <a:extLst>
              <a:ext uri="{FF2B5EF4-FFF2-40B4-BE49-F238E27FC236}">
                <a16:creationId xmlns:a16="http://schemas.microsoft.com/office/drawing/2014/main" id="{CB19EABB-A80B-684F-932A-F414E9DDADD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50221" y="2400415"/>
            <a:ext cx="10628174" cy="102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要勤于学习。这是领导干部能够担当的前提。事有所成，必是学有所成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学习是领导干部的看家本领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锁导干部的实力大部分来自学习。要突出学习重点。深学政治理论。精学本职业务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广学各科知识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做到“知全局、懂本行”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不断提高综合素质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要坚持学用结合。努力把学习成果转化谋划工作的思路、促进工作的措施、领导工作的本领和应对危机的对策。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187F02E5-7C58-1A40-83B5-265D9C31EF99}"/>
              </a:ext>
            </a:extLst>
          </p:cNvPr>
          <p:cNvSpPr/>
          <p:nvPr/>
        </p:nvSpPr>
        <p:spPr>
          <a:xfrm>
            <a:off x="711236" y="3789003"/>
            <a:ext cx="10769528" cy="849772"/>
          </a:xfrm>
          <a:prstGeom prst="roundRect">
            <a:avLst>
              <a:gd name="adj" fmla="val 0"/>
            </a:avLst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PA-10226">
            <a:extLst>
              <a:ext uri="{FF2B5EF4-FFF2-40B4-BE49-F238E27FC236}">
                <a16:creationId xmlns:a16="http://schemas.microsoft.com/office/drawing/2014/main" id="{571B28D4-F2C0-3D4F-B32D-C2DA1DA22B3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50221" y="3826398"/>
            <a:ext cx="10628174" cy="7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二要实践磨练。“宝剑锋从磨砺出 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梅花香自苦塞来”。事实表明，领导干部敢于担当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必须经历艰苦环境的锻炼和严格党内生活的考验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学会在实践中积累经验、破解难题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不断提高科学思维、综合决策和驾取全局的能力。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7D9A0AF-0E68-2642-A4EF-6E1AFE05069F}"/>
              </a:ext>
            </a:extLst>
          </p:cNvPr>
          <p:cNvSpPr/>
          <p:nvPr/>
        </p:nvSpPr>
        <p:spPr>
          <a:xfrm>
            <a:off x="711236" y="4774764"/>
            <a:ext cx="10769528" cy="849772"/>
          </a:xfrm>
          <a:prstGeom prst="roundRect">
            <a:avLst>
              <a:gd name="adj" fmla="val 0"/>
            </a:avLst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PA-10226">
            <a:extLst>
              <a:ext uri="{FF2B5EF4-FFF2-40B4-BE49-F238E27FC236}">
                <a16:creationId xmlns:a16="http://schemas.microsoft.com/office/drawing/2014/main" id="{84A1565D-0C3D-9F4D-8FD7-E38D3946921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50221" y="4812159"/>
            <a:ext cx="10628174" cy="7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三要团结协作。敢于担当并不是一个或几个领导干部的敢于担当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而是一个集体相互支撑、群策群力的担当。只有心往一处想，劲往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处使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碰到问题不推诿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遇到困难合力攻，才能形成干事创业的强大合力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不断开创工作新局面。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A9F3F615-2D86-9B42-9A35-FDFB2A3F05D1}"/>
              </a:ext>
            </a:extLst>
          </p:cNvPr>
          <p:cNvSpPr/>
          <p:nvPr/>
        </p:nvSpPr>
        <p:spPr>
          <a:xfrm>
            <a:off x="711236" y="2363020"/>
            <a:ext cx="137387" cy="117286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BB1D470-EC8F-5E4E-A4EA-0ED94161EA44}"/>
              </a:ext>
            </a:extLst>
          </p:cNvPr>
          <p:cNvSpPr/>
          <p:nvPr/>
        </p:nvSpPr>
        <p:spPr>
          <a:xfrm>
            <a:off x="711236" y="3789003"/>
            <a:ext cx="137387" cy="887167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29E23148-3822-F746-AE39-0925703172D2}"/>
              </a:ext>
            </a:extLst>
          </p:cNvPr>
          <p:cNvSpPr/>
          <p:nvPr/>
        </p:nvSpPr>
        <p:spPr>
          <a:xfrm>
            <a:off x="693341" y="4774765"/>
            <a:ext cx="137387" cy="849772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CC671E5-053B-41A6-A724-35C4EFAAB19D}"/>
              </a:ext>
            </a:extLst>
          </p:cNvPr>
          <p:cNvSpPr/>
          <p:nvPr/>
        </p:nvSpPr>
        <p:spPr>
          <a:xfrm>
            <a:off x="968794" y="450818"/>
            <a:ext cx="4350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kern="0" dirty="0">
                <a:ln w="12700" cap="flat">
                  <a:noFill/>
                  <a:miter lim="800000"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担当和作为的深刻内涵</a:t>
            </a:r>
            <a:endParaRPr lang="en-US" altLang="zh-CN" sz="3200" b="1" kern="0" dirty="0">
              <a:ln w="12700" cap="flat">
                <a:noFill/>
                <a:miter lim="800000"/>
              </a:ln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12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  <p:bldP spid="16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>
            <a:extLst>
              <a:ext uri="{FF2B5EF4-FFF2-40B4-BE49-F238E27FC236}">
                <a16:creationId xmlns:a16="http://schemas.microsoft.com/office/drawing/2014/main" id="{99340128-43DB-F24C-B6E7-51D16282F8A0}"/>
              </a:ext>
            </a:extLst>
          </p:cNvPr>
          <p:cNvSpPr/>
          <p:nvPr/>
        </p:nvSpPr>
        <p:spPr>
          <a:xfrm>
            <a:off x="711190" y="1476460"/>
            <a:ext cx="10409959" cy="712954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PA-10226">
            <a:extLst>
              <a:ext uri="{FF2B5EF4-FFF2-40B4-BE49-F238E27FC236}">
                <a16:creationId xmlns:a16="http://schemas.microsoft.com/office/drawing/2014/main" id="{FC491E62-D776-4845-8F32-DC1107597D9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305418" y="1515408"/>
            <a:ext cx="7640797" cy="588046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ln w="3175">
                  <a:noFill/>
                </a:ln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“敢于担当”是一种胆识</a:t>
            </a:r>
            <a:r>
              <a:rPr lang="en-US" altLang="zh-CN" sz="2400" b="1" kern="0" dirty="0">
                <a:ln w="3175">
                  <a:noFill/>
                </a:ln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,</a:t>
            </a:r>
            <a:r>
              <a:rPr lang="zh-CN" altLang="en-US" sz="2400" b="1" kern="0" dirty="0">
                <a:ln w="3175">
                  <a:noFill/>
                </a:ln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它来自领导干部的素质能力</a:t>
            </a:r>
            <a:endParaRPr lang="en-US" altLang="zh-CN" sz="2400" b="1" kern="0" dirty="0">
              <a:ln w="3175">
                <a:noFill/>
              </a:ln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0A453A8-1117-544B-A96E-5CCD577C91DC}"/>
              </a:ext>
            </a:extLst>
          </p:cNvPr>
          <p:cNvGrpSpPr/>
          <p:nvPr/>
        </p:nvGrpSpPr>
        <p:grpSpPr>
          <a:xfrm>
            <a:off x="670361" y="2393489"/>
            <a:ext cx="5587034" cy="2060044"/>
            <a:chOff x="6018409" y="2759841"/>
            <a:chExt cx="5587034" cy="2060044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B8B3BF75-B508-8A46-8645-1918D8AF3458}"/>
                </a:ext>
              </a:extLst>
            </p:cNvPr>
            <p:cNvSpPr/>
            <p:nvPr/>
          </p:nvSpPr>
          <p:spPr>
            <a:xfrm>
              <a:off x="6314678" y="2801514"/>
              <a:ext cx="5290765" cy="1997853"/>
            </a:xfrm>
            <a:prstGeom prst="roundRect">
              <a:avLst>
                <a:gd name="adj" fmla="val 6956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>
                <a:solidFill>
                  <a:srgbClr val="C00000"/>
                </a:solidFill>
                <a:latin typeface="Source Han Sans Regular" panose="020B0500000000000000" pitchFamily="34" charset="-122"/>
                <a:ea typeface="Source Han Sans Regular" panose="020B0500000000000000" pitchFamily="34" charset="-122"/>
              </a:endParaRPr>
            </a:p>
          </p:txBody>
        </p:sp>
        <p:sp>
          <p:nvSpPr>
            <p:cNvPr id="12" name="PA-10226">
              <a:extLst>
                <a:ext uri="{FF2B5EF4-FFF2-40B4-BE49-F238E27FC236}">
                  <a16:creationId xmlns:a16="http://schemas.microsoft.com/office/drawing/2014/main" id="{DEBE3DD3-ED53-E04B-AE42-2BD6B4AD317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586538" y="2822992"/>
              <a:ext cx="4887327" cy="1976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一要创新思维。创新是时代的主旋律</a:t>
              </a:r>
              <a:r>
                <a:rPr lang="en-US" altLang="zh-CN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,</a:t>
              </a:r>
              <a:r>
                <a:rPr lang="zh-CN" altLang="en-US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是领导干部的基本功</a:t>
              </a:r>
              <a:r>
                <a:rPr lang="en-US" altLang="zh-CN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,</a:t>
              </a:r>
              <a:r>
                <a:rPr lang="zh-CN" altLang="en-US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而一切创新活动都要以创新思维为先导。领导干部必须解放思想、开阔视野，以思想上的领先保证行动上的率先。要熟悉上情、把握下情、了解外情</a:t>
              </a:r>
              <a:r>
                <a:rPr lang="en-US" altLang="zh-CN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,</a:t>
              </a:r>
              <a:r>
                <a:rPr lang="zh-CN" altLang="en-US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做好结合文章，用创新的患路谋划发展，用创新的精神凝聚力量</a:t>
              </a:r>
              <a:r>
                <a:rPr lang="en-US" altLang="zh-CN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,</a:t>
              </a:r>
              <a:r>
                <a:rPr lang="zh-CN" altLang="en-US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用创新的措施破解难题</a:t>
              </a:r>
              <a:r>
                <a:rPr lang="en-US" altLang="zh-CN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,</a:t>
              </a:r>
              <a:r>
                <a:rPr lang="zh-CN" altLang="en-US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不断提升群众的幸福感和满意度。</a:t>
              </a:r>
              <a:endPara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2DAFC0B-DFFD-AC4C-8D5C-D8CF0F063538}"/>
                </a:ext>
              </a:extLst>
            </p:cNvPr>
            <p:cNvSpPr/>
            <p:nvPr/>
          </p:nvSpPr>
          <p:spPr>
            <a:xfrm>
              <a:off x="6018409" y="2759841"/>
              <a:ext cx="548087" cy="54808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Arial Narrow" panose="020B0604020202020204" pitchFamily="34" charset="0"/>
                </a:rPr>
                <a:t>1</a:t>
              </a:r>
              <a:endParaRPr kumimoji="1" lang="zh-CN" altLang="en-US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 Narrow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98E91DF-34CF-8943-82E3-8DEC51F1AD49}"/>
              </a:ext>
            </a:extLst>
          </p:cNvPr>
          <p:cNvGrpSpPr/>
          <p:nvPr/>
        </p:nvGrpSpPr>
        <p:grpSpPr>
          <a:xfrm>
            <a:off x="6397677" y="2368565"/>
            <a:ext cx="5333074" cy="2064450"/>
            <a:chOff x="6018409" y="2759841"/>
            <a:chExt cx="5333074" cy="2064450"/>
          </a:xfrm>
        </p:grpSpPr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102A969F-202E-0C4A-A256-AF3428A91855}"/>
                </a:ext>
              </a:extLst>
            </p:cNvPr>
            <p:cNvSpPr/>
            <p:nvPr/>
          </p:nvSpPr>
          <p:spPr>
            <a:xfrm>
              <a:off x="6314679" y="2801514"/>
              <a:ext cx="5036804" cy="2022777"/>
            </a:xfrm>
            <a:prstGeom prst="roundRect">
              <a:avLst>
                <a:gd name="adj" fmla="val 6956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>
                <a:solidFill>
                  <a:srgbClr val="C00000"/>
                </a:solidFill>
                <a:latin typeface="Source Han Sans Regular" panose="020B0500000000000000" pitchFamily="34" charset="-122"/>
                <a:ea typeface="Source Han Sans Regular" panose="020B0500000000000000" pitchFamily="34" charset="-122"/>
              </a:endParaRPr>
            </a:p>
          </p:txBody>
        </p:sp>
        <p:sp>
          <p:nvSpPr>
            <p:cNvPr id="17" name="PA-10226">
              <a:extLst>
                <a:ext uri="{FF2B5EF4-FFF2-40B4-BE49-F238E27FC236}">
                  <a16:creationId xmlns:a16="http://schemas.microsoft.com/office/drawing/2014/main" id="{13C79B02-9AF4-1448-B6BA-5402B38074F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586538" y="2822992"/>
              <a:ext cx="4652731" cy="1976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二要勤于思考。“业精于勤荒于嬉 </a:t>
              </a:r>
              <a:r>
                <a:rPr lang="en-US" altLang="zh-CN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,</a:t>
              </a:r>
              <a:r>
                <a:rPr lang="zh-CN" altLang="en-US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行成于思毁于随”。有思考就会有思想，有思想就会有担当的力量。领导干部眩子虫要经常装几个问题</a:t>
              </a:r>
              <a:r>
                <a:rPr lang="en-US" altLang="zh-CN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,</a:t>
              </a:r>
              <a:r>
                <a:rPr lang="zh-CN" altLang="en-US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经过反复思考加以解决</a:t>
              </a:r>
              <a:r>
                <a:rPr lang="en-US" altLang="zh-CN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,</a:t>
              </a:r>
              <a:r>
                <a:rPr lang="zh-CN" altLang="en-US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防止遇事无策。陷于被动。要经常思考有负的责任使命，思考个人与组织，局部与全局的关系，思考办实事、谋长远、惠民生、促发展的实招</a:t>
              </a:r>
              <a:r>
                <a:rPr lang="en-US" altLang="zh-CN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,</a:t>
              </a:r>
              <a:r>
                <a:rPr lang="zh-CN" altLang="en-US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不可有一时懈总。</a:t>
              </a:r>
              <a:endPara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B2475D0-4722-4646-B45C-B2E2C6412103}"/>
                </a:ext>
              </a:extLst>
            </p:cNvPr>
            <p:cNvSpPr/>
            <p:nvPr/>
          </p:nvSpPr>
          <p:spPr>
            <a:xfrm>
              <a:off x="6018409" y="2759841"/>
              <a:ext cx="548087" cy="54808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Arial Narrow" panose="020B0604020202020204" pitchFamily="34" charset="0"/>
                </a:rPr>
                <a:t>2</a:t>
              </a:r>
              <a:endParaRPr kumimoji="1" lang="zh-CN" altLang="en-US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 Narrow" panose="020B0604020202020204" pitchFamily="34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2422C7C-516D-C14D-8266-AEB18B84DB11}"/>
              </a:ext>
            </a:extLst>
          </p:cNvPr>
          <p:cNvGrpSpPr/>
          <p:nvPr/>
        </p:nvGrpSpPr>
        <p:grpSpPr>
          <a:xfrm>
            <a:off x="639418" y="4678763"/>
            <a:ext cx="11091332" cy="1142254"/>
            <a:chOff x="6018409" y="2759841"/>
            <a:chExt cx="11091332" cy="1142254"/>
          </a:xfrm>
        </p:grpSpPr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16AA2B06-002D-F946-9C17-C750440D79BB}"/>
                </a:ext>
              </a:extLst>
            </p:cNvPr>
            <p:cNvSpPr/>
            <p:nvPr/>
          </p:nvSpPr>
          <p:spPr>
            <a:xfrm>
              <a:off x="6314678" y="2801515"/>
              <a:ext cx="10795063" cy="1100580"/>
            </a:xfrm>
            <a:prstGeom prst="roundRect">
              <a:avLst>
                <a:gd name="adj" fmla="val 6956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>
                <a:solidFill>
                  <a:srgbClr val="C00000"/>
                </a:solidFill>
                <a:latin typeface="Source Han Sans Regular" panose="020B0500000000000000" pitchFamily="34" charset="-122"/>
                <a:ea typeface="Source Han Sans Regular" panose="020B0500000000000000" pitchFamily="34" charset="-122"/>
              </a:endParaRPr>
            </a:p>
          </p:txBody>
        </p:sp>
        <p:sp>
          <p:nvSpPr>
            <p:cNvPr id="21" name="PA-10226">
              <a:extLst>
                <a:ext uri="{FF2B5EF4-FFF2-40B4-BE49-F238E27FC236}">
                  <a16:creationId xmlns:a16="http://schemas.microsoft.com/office/drawing/2014/main" id="{9E75F02B-906C-E046-AA67-31905EC9171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586538" y="2822992"/>
              <a:ext cx="9971904" cy="10277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三要善于总结。这是增长才干、搞好工作的关键环节。毛泽东同志说过，“我是靠总结经验吃饭的。””因此，领导干部要在“实践</a:t>
              </a:r>
              <a:r>
                <a:rPr lang="en-US" altLang="zh-CN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-</a:t>
              </a:r>
              <a:r>
                <a:rPr lang="zh-CN" altLang="en-US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认识</a:t>
              </a:r>
              <a:r>
                <a:rPr lang="en-US" altLang="zh-CN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-</a:t>
              </a:r>
              <a:r>
                <a:rPr lang="zh-CN" altLang="en-US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再实践</a:t>
              </a:r>
              <a:r>
                <a:rPr lang="en-US" altLang="zh-CN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- </a:t>
              </a:r>
              <a:r>
                <a:rPr lang="zh-CN" altLang="en-US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再认识</a:t>
              </a:r>
              <a:r>
                <a:rPr lang="en-US" altLang="zh-CN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^</a:t>
              </a:r>
              <a:r>
                <a:rPr lang="zh-CN" altLang="en-US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的过程中</a:t>
              </a:r>
              <a:r>
                <a:rPr lang="en-US" altLang="zh-CN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,</a:t>
              </a:r>
              <a:r>
                <a:rPr lang="zh-CN" altLang="en-US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不断总结历史经验和自身经验，从而把握正确方向、遵循客观规律，牢牢掌握工作主动权</a:t>
              </a:r>
              <a:r>
                <a:rPr lang="en-US" altLang="zh-CN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,</a:t>
              </a:r>
              <a:r>
                <a:rPr lang="zh-CN" altLang="en-US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得心应手地处理问题、干好事情</a:t>
              </a:r>
              <a:r>
                <a:rPr lang="en-US" altLang="zh-CN" sz="1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. </a:t>
              </a: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30EA4EC-9788-8746-9F73-C3DAD4542EBA}"/>
                </a:ext>
              </a:extLst>
            </p:cNvPr>
            <p:cNvSpPr/>
            <p:nvPr/>
          </p:nvSpPr>
          <p:spPr>
            <a:xfrm>
              <a:off x="6018409" y="2759841"/>
              <a:ext cx="548087" cy="54808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Arial Narrow" panose="020B0604020202020204" pitchFamily="34" charset="0"/>
                </a:rPr>
                <a:t>3</a:t>
              </a:r>
              <a:endParaRPr kumimoji="1" lang="zh-CN" altLang="en-US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 Narrow" panose="020B0604020202020204" pitchFamily="34" charset="0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C8115B18-5D35-4AEC-A951-DC8CAE589D19}"/>
              </a:ext>
            </a:extLst>
          </p:cNvPr>
          <p:cNvSpPr/>
          <p:nvPr/>
        </p:nvSpPr>
        <p:spPr>
          <a:xfrm>
            <a:off x="968794" y="450818"/>
            <a:ext cx="4350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kern="0" dirty="0">
                <a:ln w="12700" cap="flat">
                  <a:noFill/>
                  <a:miter lim="800000"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担当和作为的深刻内涵</a:t>
            </a:r>
            <a:endParaRPr lang="en-US" altLang="zh-CN" sz="3200" b="1" kern="0" dirty="0">
              <a:ln w="12700" cap="flat">
                <a:noFill/>
                <a:miter lim="800000"/>
              </a:ln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1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-10226">
            <a:extLst>
              <a:ext uri="{FF2B5EF4-FFF2-40B4-BE49-F238E27FC236}">
                <a16:creationId xmlns:a16="http://schemas.microsoft.com/office/drawing/2014/main" id="{883C0973-5572-9A4B-B62A-9248392C09F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09601" y="1983966"/>
            <a:ext cx="4571999" cy="588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n w="3175">
                  <a:noFill/>
                </a:ln>
                <a:solidFill>
                  <a:srgbClr val="C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矢志不渝的民族担当</a:t>
            </a:r>
            <a:endParaRPr lang="en-US" altLang="zh-CN" sz="2400" b="1" kern="0" dirty="0">
              <a:ln w="3175">
                <a:noFill/>
              </a:ln>
              <a:solidFill>
                <a:srgbClr val="C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PA-10226">
            <a:extLst>
              <a:ext uri="{FF2B5EF4-FFF2-40B4-BE49-F238E27FC236}">
                <a16:creationId xmlns:a16="http://schemas.microsoft.com/office/drawing/2014/main" id="{FC98EEFF-45B9-F745-8AB8-5A75D0BFD90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1" y="2572012"/>
            <a:ext cx="8280399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苟利国家生死以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喜因祸福避造之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要心怀民族复兴的中国梦，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PA-10226">
            <a:extLst>
              <a:ext uri="{FF2B5EF4-FFF2-40B4-BE49-F238E27FC236}">
                <a16:creationId xmlns:a16="http://schemas.microsoft.com/office/drawing/2014/main" id="{93424F43-629A-4F46-8228-D25763214B1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227580" y="1966200"/>
            <a:ext cx="4571999" cy="588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n w="3175">
                  <a:noFill/>
                </a:ln>
                <a:solidFill>
                  <a:srgbClr val="C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无私奉献的为民担当</a:t>
            </a:r>
            <a:endParaRPr lang="en-US" altLang="zh-CN" sz="2400" b="1" kern="0" dirty="0">
              <a:ln w="3175">
                <a:noFill/>
              </a:ln>
              <a:solidFill>
                <a:srgbClr val="C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1" name="PA-10226">
            <a:extLst>
              <a:ext uri="{FF2B5EF4-FFF2-40B4-BE49-F238E27FC236}">
                <a16:creationId xmlns:a16="http://schemas.microsoft.com/office/drawing/2014/main" id="{7BD4C226-516C-A043-82E6-CDEFB3ED66C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227579" y="2581529"/>
            <a:ext cx="8280399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衙斋卧听风吹雨。疑是民间疾苦声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PA-10226">
            <a:extLst>
              <a:ext uri="{FF2B5EF4-FFF2-40B4-BE49-F238E27FC236}">
                <a16:creationId xmlns:a16="http://schemas.microsoft.com/office/drawing/2014/main" id="{3A8BA74E-EB1F-9B44-A7FB-B80858B744F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09601" y="3221428"/>
            <a:ext cx="4571999" cy="588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n w="3175">
                  <a:noFill/>
                </a:ln>
                <a:solidFill>
                  <a:srgbClr val="C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坚定不移的改革担当</a:t>
            </a:r>
            <a:endParaRPr lang="en-US" altLang="zh-CN" sz="2400" b="1" kern="0" dirty="0">
              <a:ln w="3175">
                <a:noFill/>
              </a:ln>
              <a:solidFill>
                <a:srgbClr val="C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3" name="PA-10226">
            <a:extLst>
              <a:ext uri="{FF2B5EF4-FFF2-40B4-BE49-F238E27FC236}">
                <a16:creationId xmlns:a16="http://schemas.microsoft.com/office/drawing/2014/main" id="{506EDF3E-6B41-FD45-9BDE-2A9227CB919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09601" y="3836757"/>
            <a:ext cx="8833412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弄潮儿向涛头立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改革责任肩上扛。咬定青山不放松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狠抓不懈贵践行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PA-10226">
            <a:extLst>
              <a:ext uri="{FF2B5EF4-FFF2-40B4-BE49-F238E27FC236}">
                <a16:creationId xmlns:a16="http://schemas.microsoft.com/office/drawing/2014/main" id="{03435485-6FF3-924E-94C4-7E5746A4B9E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227580" y="3240224"/>
            <a:ext cx="4571999" cy="588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n w="3175">
                  <a:noFill/>
                </a:ln>
                <a:solidFill>
                  <a:srgbClr val="C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恪尽职守的职责担当</a:t>
            </a:r>
            <a:endParaRPr lang="en-US" altLang="zh-CN" sz="2400" b="1" kern="0" dirty="0">
              <a:ln w="3175">
                <a:noFill/>
              </a:ln>
              <a:solidFill>
                <a:srgbClr val="C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5" name="PA-10226">
            <a:extLst>
              <a:ext uri="{FF2B5EF4-FFF2-40B4-BE49-F238E27FC236}">
                <a16:creationId xmlns:a16="http://schemas.microsoft.com/office/drawing/2014/main" id="{A36A9DBE-80E7-EC42-B5BE-6D4E6192886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227579" y="3855552"/>
            <a:ext cx="4995333" cy="707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忠于职守在其位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尽职尽责谋其政，任劳任怨竭心智，善作善成勇推当。事业起于担当</a:t>
            </a:r>
            <a:r>
              <a:rPr lang="en-US" altLang="zh-CN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成就源于尽责。</a:t>
            </a:r>
            <a:endParaRPr lang="en-US" altLang="zh-CN" sz="1400" kern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E584EB-04C8-4615-AA66-E9EE8297EDB1}"/>
              </a:ext>
            </a:extLst>
          </p:cNvPr>
          <p:cNvSpPr/>
          <p:nvPr/>
        </p:nvSpPr>
        <p:spPr>
          <a:xfrm>
            <a:off x="968794" y="450818"/>
            <a:ext cx="4350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kern="0" dirty="0">
                <a:ln w="12700" cap="flat">
                  <a:noFill/>
                  <a:miter lim="800000"/>
                </a:ln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担当和作为的深刻内涵</a:t>
            </a:r>
            <a:endParaRPr lang="en-US" altLang="zh-CN" sz="3200" b="1" kern="0" dirty="0">
              <a:ln w="12700" cap="flat">
                <a:noFill/>
                <a:miter lim="800000"/>
              </a:ln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81B31C-822D-47D4-8263-5CC1CCB1149C}"/>
              </a:ext>
            </a:extLst>
          </p:cNvPr>
          <p:cNvSpPr/>
          <p:nvPr/>
        </p:nvSpPr>
        <p:spPr>
          <a:xfrm>
            <a:off x="681522" y="4563185"/>
            <a:ext cx="4500077" cy="15048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77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新时代不忘初心党员担当作为ppt模板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3333</Words>
  <Application>Microsoft Office PowerPoint</Application>
  <PresentationFormat>宽屏</PresentationFormat>
  <Paragraphs>184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Source Han Sans Regular</vt:lpstr>
      <vt:lpstr>等线</vt:lpstr>
      <vt:lpstr>等线 Light</vt:lpstr>
      <vt:lpstr>思源黑体 CN Bold</vt:lpstr>
      <vt:lpstr>思源黑体 CN Heavy</vt:lpstr>
      <vt:lpstr>思源黑体 CN Medium</vt:lpstr>
      <vt:lpstr>思源黑体 CN Normal</vt:lpstr>
      <vt:lpstr>微软雅黑</vt:lpstr>
      <vt:lpstr>字魂36号-正文宋楷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新时代不忘初心党员担当作为ppt模板</dc:title>
  <dc:creator>snow_</dc:creator>
  <cp:lastModifiedBy> </cp:lastModifiedBy>
  <cp:revision>10</cp:revision>
  <dcterms:created xsi:type="dcterms:W3CDTF">2019-07-26T13:37:50Z</dcterms:created>
  <dcterms:modified xsi:type="dcterms:W3CDTF">2019-07-29T04:37:06Z</dcterms:modified>
</cp:coreProperties>
</file>