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Default Extension="docx" ContentType="application/vnd.openxmlformats-officedocument.wordprocessingml.document"/>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doc" ContentType="application/msword"/>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95" r:id="rId5"/>
    <p:sldId id="296" r:id="rId6"/>
    <p:sldId id="313" r:id="rId7"/>
    <p:sldId id="297" r:id="rId8"/>
    <p:sldId id="298" r:id="rId9"/>
    <p:sldId id="300" r:id="rId10"/>
    <p:sldId id="316" r:id="rId11"/>
    <p:sldId id="317" r:id="rId12"/>
    <p:sldId id="315" r:id="rId13"/>
    <p:sldId id="301" r:id="rId14"/>
    <p:sldId id="302" r:id="rId15"/>
    <p:sldId id="303" r:id="rId16"/>
    <p:sldId id="318" r:id="rId17"/>
    <p:sldId id="304" r:id="rId18"/>
    <p:sldId id="306" r:id="rId19"/>
    <p:sldId id="307" r:id="rId20"/>
    <p:sldId id="308" r:id="rId21"/>
    <p:sldId id="309" r:id="rId22"/>
    <p:sldId id="310" r:id="rId23"/>
    <p:sldId id="311" r:id="rId24"/>
    <p:sldId id="312" r:id="rId25"/>
    <p:sldId id="314" r:id="rId26"/>
    <p:sldId id="319" r:id="rId27"/>
    <p:sldId id="320" r:id="rId28"/>
    <p:sldId id="321" r:id="rId29"/>
    <p:sldId id="322" r:id="rId30"/>
    <p:sldId id="323" r:id="rId31"/>
    <p:sldId id="324" r:id="rId32"/>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CC"/>
    <a:srgbClr val="FFFF66"/>
    <a:srgbClr val="FF99CC"/>
    <a:srgbClr val="FFFF99"/>
    <a:srgbClr val="CCCCFF"/>
    <a:srgbClr val="A50021"/>
    <a:srgbClr val="FF0000"/>
    <a:srgbClr val="00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56" d="100"/>
          <a:sy n="56" d="100"/>
        </p:scale>
        <p:origin x="-1692" y="-2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7862C9B-2661-40CA-A2BD-F19C9F02A2C9}"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1F6E6C5-5BBD-4EC5-B7E7-29362A61D4F8}"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F16685E-89D3-4A8D-98C7-8836535498AD}"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B22E22C3-3436-4979-AD17-A8E49530C58F}"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3872F12-A716-4F52-9485-138C605B2FC6}"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AA4AE05-00CC-40B4-B17F-77E6C61126AB}"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C044D39C-0704-4FDD-895A-04EE990BA801}"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85B4400A-F586-4643-AF1E-7F18F3851B15}"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941C3FDB-EDE0-44ED-B7B1-D1F13C67811B}"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FA21BA8D-3719-4C23-BEB4-531C5F122210}"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C982A818-947A-4F0F-BFFA-85698C218C05}"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CC1EF00-9186-4D95-8238-1161C0587FBC}"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CCCCFF"/>
            </a:gs>
            <a:gs pos="100000">
              <a:srgbClr val="FFCCFF"/>
            </a:gs>
          </a:gsLst>
          <a:lin ang="5400000" scaled="1"/>
        </a:gradFill>
        <a:effectLst/>
      </p:bgPr>
    </p:bg>
    <p:spTree>
      <p:nvGrpSpPr>
        <p:cNvPr id="1" name=""/>
        <p:cNvGrpSpPr/>
        <p:nvPr/>
      </p:nvGrpSpPr>
      <p:grpSpPr>
        <a:xfrm>
          <a:off x="0" y="0"/>
          <a:ext cx="0" cy="0"/>
          <a:chOff x="0" y="0"/>
          <a:chExt cx="0" cy="0"/>
        </a:xfrm>
      </p:grpSpPr>
      <p:pic>
        <p:nvPicPr>
          <p:cNvPr id="16386" name="Picture 7"/>
          <p:cNvPicPr>
            <a:picLocks noChangeAspect="1" noChangeArrowheads="1"/>
          </p:cNvPicPr>
          <p:nvPr userDrawn="1"/>
        </p:nvPicPr>
        <p:blipFill>
          <a:blip r:embed="rId14"/>
          <a:srcRect l="12628" r="12701"/>
          <a:stretch>
            <a:fillRect/>
          </a:stretch>
        </p:blipFill>
        <p:spPr bwMode="auto">
          <a:xfrm>
            <a:off x="0" y="0"/>
            <a:ext cx="9715500" cy="7315200"/>
          </a:xfrm>
          <a:prstGeom prst="rect">
            <a:avLst/>
          </a:prstGeom>
          <a:noFill/>
          <a:ln w="9525">
            <a:noFill/>
            <a:miter lim="800000"/>
            <a:headEnd/>
            <a:tailEnd/>
          </a:ln>
        </p:spPr>
      </p:pic>
      <p:sp>
        <p:nvSpPr>
          <p:cNvPr id="16387"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6388"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vl1pPr>
          </a:lstStyle>
          <a:p>
            <a:pPr>
              <a:defRPr/>
            </a:pPr>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vl1pPr>
          </a:lstStyle>
          <a:p>
            <a:pPr>
              <a:defRPr/>
            </a:pPr>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vl1pPr>
          </a:lstStyle>
          <a:p>
            <a:pPr>
              <a:defRPr/>
            </a:pPr>
            <a:fld id="{6BFB965C-A5BF-4266-9E7F-D4EB2F69BF66}"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Microsoft_Office_Word_97_-_2003___3.doc"/><Relationship Id="rId2" Type="http://schemas.openxmlformats.org/officeDocument/2006/relationships/slideLayout" Target="../slideLayouts/slideLayout12.xml"/><Relationship Id="rId1" Type="http://schemas.openxmlformats.org/officeDocument/2006/relationships/vmlDrawing" Target="../drawings/vmlDrawing4.vml"/></Relationships>
</file>

<file path=ppt/slides/_rels/slide13.xml.rels><?xml version="1.0" encoding="UTF-8" standalone="yes"?>
<Relationships xmlns="http://schemas.openxmlformats.org/package/2006/relationships"><Relationship Id="rId3" Type="http://schemas.openxmlformats.org/officeDocument/2006/relationships/oleObject" Target="../embeddings/Microsoft_Office_Word_97_-_2003___4.doc"/><Relationship Id="rId2" Type="http://schemas.openxmlformats.org/officeDocument/2006/relationships/slideLayout" Target="../slideLayouts/slideLayout12.xml"/><Relationship Id="rId1" Type="http://schemas.openxmlformats.org/officeDocument/2006/relationships/vmlDrawing" Target="../drawings/vmlDrawing5.vml"/></Relationships>
</file>

<file path=ppt/slides/_rels/slide14.xml.rels><?xml version="1.0" encoding="UTF-8" standalone="yes"?>
<Relationships xmlns="http://schemas.openxmlformats.org/package/2006/relationships"><Relationship Id="rId3" Type="http://schemas.openxmlformats.org/officeDocument/2006/relationships/oleObject" Target="../embeddings/Microsoft_Office_Word_97_-_2003___5.doc"/><Relationship Id="rId2" Type="http://schemas.openxmlformats.org/officeDocument/2006/relationships/slideLayout" Target="../slideLayouts/slideLayout12.xml"/><Relationship Id="rId1" Type="http://schemas.openxmlformats.org/officeDocument/2006/relationships/vmlDrawing" Target="../drawings/vmlDrawing6.vml"/></Relationships>
</file>

<file path=ppt/slides/_rels/slide15.xml.rels><?xml version="1.0" encoding="UTF-8" standalone="yes"?>
<Relationships xmlns="http://schemas.openxmlformats.org/package/2006/relationships"><Relationship Id="rId3" Type="http://schemas.openxmlformats.org/officeDocument/2006/relationships/oleObject" Target="../embeddings/Microsoft_Office_Word_97_-_2003___6.doc"/><Relationship Id="rId2" Type="http://schemas.openxmlformats.org/officeDocument/2006/relationships/slideLayout" Target="../slideLayouts/slideLayout12.xml"/><Relationship Id="rId1" Type="http://schemas.openxmlformats.org/officeDocument/2006/relationships/vmlDrawing" Target="../drawings/vmlDrawing7.v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Microsoft_Office_Word_97_-_2003___7.doc"/><Relationship Id="rId2" Type="http://schemas.openxmlformats.org/officeDocument/2006/relationships/slideLayout" Target="../slideLayouts/slideLayout12.xml"/><Relationship Id="rId1" Type="http://schemas.openxmlformats.org/officeDocument/2006/relationships/vmlDrawing" Target="../drawings/vmlDrawing8.vml"/><Relationship Id="rId4" Type="http://schemas.openxmlformats.org/officeDocument/2006/relationships/image" Target="../media/image13.jpeg"/></Relationships>
</file>

<file path=ppt/slides/_rels/slide18.xml.rels><?xml version="1.0" encoding="UTF-8" standalone="yes"?>
<Relationships xmlns="http://schemas.openxmlformats.org/package/2006/relationships"><Relationship Id="rId3" Type="http://schemas.openxmlformats.org/officeDocument/2006/relationships/oleObject" Target="../embeddings/Microsoft_Office_Word_97_-_2003___8.doc"/><Relationship Id="rId2" Type="http://schemas.openxmlformats.org/officeDocument/2006/relationships/slideLayout" Target="../slideLayouts/slideLayout12.xml"/><Relationship Id="rId1" Type="http://schemas.openxmlformats.org/officeDocument/2006/relationships/vmlDrawing" Target="../drawings/vmlDrawing9.vml"/></Relationships>
</file>

<file path=ppt/slides/_rels/slide19.xml.rels><?xml version="1.0" encoding="UTF-8" standalone="yes"?>
<Relationships xmlns="http://schemas.openxmlformats.org/package/2006/relationships"><Relationship Id="rId3" Type="http://schemas.openxmlformats.org/officeDocument/2006/relationships/oleObject" Target="../embeddings/Microsoft_Office_Word_97_-_2003___9.doc"/><Relationship Id="rId2" Type="http://schemas.openxmlformats.org/officeDocument/2006/relationships/slideLayout" Target="../slideLayouts/slideLayout12.xml"/><Relationship Id="rId1" Type="http://schemas.openxmlformats.org/officeDocument/2006/relationships/vmlDrawing" Target="../drawings/vmlDrawing10.vml"/></Relationships>
</file>

<file path=ppt/slides/_rels/slide2.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slide" Target="slide3.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Microsoft_Office_Word_97_-_2003___10.doc"/><Relationship Id="rId2" Type="http://schemas.openxmlformats.org/officeDocument/2006/relationships/slideLayout" Target="../slideLayouts/slideLayout12.xml"/><Relationship Id="rId1" Type="http://schemas.openxmlformats.org/officeDocument/2006/relationships/vmlDrawing" Target="../drawings/vmlDrawing11.vml"/><Relationship Id="rId5" Type="http://schemas.openxmlformats.org/officeDocument/2006/relationships/image" Target="../media/image18.jpeg"/><Relationship Id="rId4" Type="http://schemas.openxmlformats.org/officeDocument/2006/relationships/image" Target="../media/image17.jpeg"/></Relationships>
</file>

<file path=ppt/slides/_rels/slide2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oleObject" Target="../embeddings/Microsoft_Office_Word_97_-_2003___11.doc"/><Relationship Id="rId4" Type="http://schemas.openxmlformats.org/officeDocument/2006/relationships/image" Target="../media/image20.jpeg"/></Relationships>
</file>

<file path=ppt/slides/_rels/slide22.xml.rels><?xml version="1.0" encoding="UTF-8" standalone="yes"?>
<Relationships xmlns="http://schemas.openxmlformats.org/package/2006/relationships"><Relationship Id="rId3" Type="http://schemas.openxmlformats.org/officeDocument/2006/relationships/oleObject" Target="../embeddings/Microsoft_Office_Word_97_-_2003___12.doc"/><Relationship Id="rId2" Type="http://schemas.openxmlformats.org/officeDocument/2006/relationships/slideLayout" Target="../slideLayouts/slideLayout12.xml"/><Relationship Id="rId1" Type="http://schemas.openxmlformats.org/officeDocument/2006/relationships/vmlDrawing" Target="../drawings/vmlDrawing13.vml"/><Relationship Id="rId4" Type="http://schemas.openxmlformats.org/officeDocument/2006/relationships/image" Target="../media/image22.jpeg"/></Relationships>
</file>

<file path=ppt/slides/_rels/slide2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 Id="rId4" Type="http://schemas.openxmlformats.org/officeDocument/2006/relationships/hyperlink" Target="exp12_1_2.m"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package" Target="../embeddings/Microsoft_Office_Word___1.docx"/><Relationship Id="rId2" Type="http://schemas.openxmlformats.org/officeDocument/2006/relationships/slideLayout" Target="../slideLayouts/slideLayout7.xml"/><Relationship Id="rId1" Type="http://schemas.openxmlformats.org/officeDocument/2006/relationships/vmlDrawing" Target="../drawings/vmlDrawing14.vml"/></Relationships>
</file>

<file path=ppt/slides/_rels/slide27.xml.rels><?xml version="1.0" encoding="UTF-8" standalone="yes"?>
<Relationships xmlns="http://schemas.openxmlformats.org/package/2006/relationships"><Relationship Id="rId3" Type="http://schemas.openxmlformats.org/officeDocument/2006/relationships/package" Target="../embeddings/Microsoft_Office_Word___2.docx"/><Relationship Id="rId2" Type="http://schemas.openxmlformats.org/officeDocument/2006/relationships/slideLayout" Target="../slideLayouts/slideLayout7.xml"/><Relationship Id="rId1" Type="http://schemas.openxmlformats.org/officeDocument/2006/relationships/vmlDrawing" Target="../drawings/vmlDrawing15.v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Microsoft_Office_Word_97_-_2003___1.doc"/><Relationship Id="rId2" Type="http://schemas.openxmlformats.org/officeDocument/2006/relationships/slideLayout" Target="../slideLayouts/slideLayout12.xml"/><Relationship Id="rId1" Type="http://schemas.openxmlformats.org/officeDocument/2006/relationships/vmlDrawing" Target="../drawings/vmlDrawing1.v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2.v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Microsoft_Office_Word_97_-_2003___2.doc"/><Relationship Id="rId2" Type="http://schemas.openxmlformats.org/officeDocument/2006/relationships/slideLayout" Target="../slideLayouts/slideLayout12.xml"/><Relationship Id="rId1" Type="http://schemas.openxmlformats.org/officeDocument/2006/relationships/vmlDrawing" Target="../drawings/vmlDrawing3.v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1428728" y="1971668"/>
            <a:ext cx="7239000" cy="914400"/>
          </a:xfrm>
          <a:prstGeom prst="rect">
            <a:avLst/>
          </a:prstGeom>
          <a:noFill/>
          <a:ln w="9525">
            <a:noFill/>
            <a:miter lim="800000"/>
            <a:headEnd/>
            <a:tailEnd/>
          </a:ln>
        </p:spPr>
        <p:txBody>
          <a:bodyPr>
            <a:spAutoFit/>
          </a:bodyPr>
          <a:lstStyle/>
          <a:p>
            <a:pPr algn="ctr">
              <a:spcBef>
                <a:spcPct val="50000"/>
              </a:spcBef>
            </a:pPr>
            <a:r>
              <a:rPr lang="zh-CN" altLang="en-US" sz="5400" b="1" dirty="0">
                <a:ea typeface="楷体_GB2312" pitchFamily="49" charset="-122"/>
              </a:rPr>
              <a:t>数学建模与数学实验</a:t>
            </a:r>
            <a:endParaRPr lang="zh-CN" altLang="en-US" sz="5400" dirty="0"/>
          </a:p>
        </p:txBody>
      </p:sp>
      <p:sp>
        <p:nvSpPr>
          <p:cNvPr id="17411" name="Text Box 4"/>
          <p:cNvSpPr txBox="1">
            <a:spLocks noChangeArrowheads="1"/>
          </p:cNvSpPr>
          <p:nvPr/>
        </p:nvSpPr>
        <p:spPr bwMode="auto">
          <a:xfrm>
            <a:off x="2500298" y="5114940"/>
            <a:ext cx="4953000" cy="528638"/>
          </a:xfrm>
          <a:prstGeom prst="rect">
            <a:avLst/>
          </a:prstGeom>
          <a:noFill/>
          <a:ln w="9525">
            <a:noFill/>
            <a:miter lim="800000"/>
            <a:headEnd/>
            <a:tailEnd/>
          </a:ln>
        </p:spPr>
        <p:txBody>
          <a:bodyPr>
            <a:spAutoFit/>
          </a:bodyPr>
          <a:lstStyle/>
          <a:p>
            <a:pPr algn="ctr">
              <a:spcBef>
                <a:spcPct val="50000"/>
              </a:spcBef>
            </a:pPr>
            <a:r>
              <a:rPr lang="zh-CN" altLang="en-US" sz="2800" dirty="0">
                <a:latin typeface="隶书" pitchFamily="49" charset="-122"/>
                <a:ea typeface="隶书" pitchFamily="49" charset="-122"/>
              </a:rPr>
              <a:t>后勤工程学院数学教研室</a:t>
            </a:r>
            <a:endParaRPr lang="zh-CN" altLang="en-US" dirty="0">
              <a:latin typeface="隶书" pitchFamily="49" charset="-122"/>
              <a:ea typeface="隶书" pitchFamily="49" charset="-122"/>
            </a:endParaRPr>
          </a:p>
        </p:txBody>
      </p:sp>
      <p:sp>
        <p:nvSpPr>
          <p:cNvPr id="17412" name="Text Box 5"/>
          <p:cNvSpPr txBox="1">
            <a:spLocks noChangeArrowheads="1"/>
          </p:cNvSpPr>
          <p:nvPr/>
        </p:nvSpPr>
        <p:spPr bwMode="auto">
          <a:xfrm>
            <a:off x="3295648" y="3524256"/>
            <a:ext cx="3657600" cy="823913"/>
          </a:xfrm>
          <a:prstGeom prst="rect">
            <a:avLst/>
          </a:prstGeom>
          <a:noFill/>
          <a:ln w="9525">
            <a:noFill/>
            <a:miter lim="800000"/>
            <a:headEnd/>
            <a:tailEnd/>
          </a:ln>
        </p:spPr>
        <p:txBody>
          <a:bodyPr>
            <a:spAutoFit/>
          </a:bodyPr>
          <a:lstStyle/>
          <a:p>
            <a:pPr>
              <a:spcBef>
                <a:spcPct val="50000"/>
              </a:spcBef>
            </a:pPr>
            <a:r>
              <a:rPr lang="en-US" altLang="zh-CN" sz="4000" b="1">
                <a:latin typeface="仿宋_GB2312" pitchFamily="49" charset="-122"/>
                <a:ea typeface="仿宋_GB2312" pitchFamily="49" charset="-122"/>
              </a:rPr>
              <a:t> </a:t>
            </a:r>
            <a:r>
              <a:rPr lang="zh-CN" altLang="en-US" sz="4800" b="1">
                <a:latin typeface="仿宋_GB2312" pitchFamily="49" charset="-122"/>
                <a:ea typeface="仿宋_GB2312" pitchFamily="49" charset="-122"/>
              </a:rPr>
              <a:t>遗传算法</a:t>
            </a:r>
            <a:endParaRPr lang="zh-CN" altLang="en-US" sz="4400" b="1"/>
          </a:p>
        </p:txBody>
      </p:sp>
      <p:pic>
        <p:nvPicPr>
          <p:cNvPr id="17413" name="Picture 9" descr="CMPTRTCH"/>
          <p:cNvPicPr>
            <a:picLocks noChangeAspect="1" noChangeArrowheads="1"/>
          </p:cNvPicPr>
          <p:nvPr/>
        </p:nvPicPr>
        <p:blipFill>
          <a:blip r:embed="rId2"/>
          <a:srcRect/>
          <a:stretch>
            <a:fillRect/>
          </a:stretch>
        </p:blipFill>
        <p:spPr bwMode="auto">
          <a:xfrm>
            <a:off x="0" y="3962400"/>
            <a:ext cx="2133600" cy="2590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ChangeArrowheads="1"/>
          </p:cNvSpPr>
          <p:nvPr/>
        </p:nvSpPr>
        <p:spPr bwMode="auto">
          <a:xfrm>
            <a:off x="214282" y="142852"/>
            <a:ext cx="1422184" cy="461665"/>
          </a:xfrm>
          <a:prstGeom prst="rect">
            <a:avLst/>
          </a:prstGeom>
          <a:noFill/>
          <a:ln w="9525">
            <a:noFill/>
            <a:miter lim="800000"/>
            <a:headEnd/>
            <a:tailEnd/>
          </a:ln>
        </p:spPr>
        <p:txBody>
          <a:bodyPr wrap="none" anchor="ctr">
            <a:spAutoFit/>
          </a:bodyPr>
          <a:lstStyle/>
          <a:p>
            <a:r>
              <a:rPr lang="zh-CN" altLang="en-US" b="1" dirty="0" smtClean="0">
                <a:solidFill>
                  <a:schemeClr val="bg1"/>
                </a:solidFill>
              </a:rPr>
              <a:t>格雷编码</a:t>
            </a:r>
            <a:endParaRPr lang="zh-CN" altLang="en-US" b="1" dirty="0">
              <a:solidFill>
                <a:schemeClr val="bg1"/>
              </a:solidFill>
            </a:endParaRPr>
          </a:p>
        </p:txBody>
      </p:sp>
      <p:sp>
        <p:nvSpPr>
          <p:cNvPr id="36865" name="Rectangle 1"/>
          <p:cNvSpPr>
            <a:spLocks noChangeArrowheads="1"/>
          </p:cNvSpPr>
          <p:nvPr/>
        </p:nvSpPr>
        <p:spPr bwMode="auto">
          <a:xfrm>
            <a:off x="285784" y="1965790"/>
            <a:ext cx="9144000" cy="267765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98450" algn="l" defTabSz="914400" rtl="0" eaLnBrk="0" fontAlgn="base" latinLnBrk="0" hangingPunct="0">
              <a:lnSpc>
                <a:spcPct val="150000"/>
              </a:lnSpc>
              <a:spcBef>
                <a:spcPct val="0"/>
              </a:spcBef>
              <a:spcAft>
                <a:spcPct val="0"/>
              </a:spcAft>
              <a:buClrTx/>
              <a:buSzTx/>
              <a:buFontTx/>
              <a:buNone/>
              <a:tabLst/>
            </a:pPr>
            <a:r>
              <a:rPr kumimoji="1" lang="en-US" altLang="zh-CN" sz="2800" b="0" i="0" u="none" strike="noStrike" cap="none" normalizeH="0" baseline="0" dirty="0" smtClean="0">
                <a:ln>
                  <a:noFill/>
                </a:ln>
                <a:solidFill>
                  <a:schemeClr val="tx1"/>
                </a:solidFill>
                <a:effectLst/>
                <a:latin typeface="Calibri" pitchFamily="34" charset="0"/>
                <a:ea typeface="宋体" pitchFamily="2" charset="-122"/>
                <a:cs typeface="黑体" pitchFamily="2" charset="-122"/>
              </a:rPr>
              <a:t>   </a:t>
            </a:r>
            <a:r>
              <a:rPr kumimoji="1" lang="zh-CN" sz="2800" b="0" i="0" u="none" strike="noStrike" cap="none" normalizeH="0" baseline="0" dirty="0" smtClean="0">
                <a:ln>
                  <a:noFill/>
                </a:ln>
                <a:solidFill>
                  <a:schemeClr val="tx1"/>
                </a:solidFill>
                <a:effectLst/>
                <a:latin typeface="Calibri" pitchFamily="34" charset="0"/>
                <a:ea typeface="宋体" pitchFamily="2" charset="-122"/>
                <a:cs typeface="黑体" pitchFamily="2" charset="-122"/>
              </a:rPr>
              <a:t>格雷编码是一种基于二进制编码的循环码，它需要对普通的二进制编码从最右一位起，依次将每一位与其左边一位作异或运算，作为对应格雷编码在该位的值，最左边一位保持不变。</a:t>
            </a:r>
            <a:endParaRPr kumimoji="1" lang="zh-CN" sz="2800" b="0" i="0" u="none" strike="noStrike" cap="none" normalizeH="0" baseline="0" dirty="0" smtClean="0">
              <a:ln>
                <a:noFill/>
              </a:ln>
              <a:solidFill>
                <a:schemeClr val="tx1"/>
              </a:solidFill>
              <a:effectLst/>
              <a:latin typeface="Times New Roman" pitchFamily="18" charset="0"/>
              <a:ea typeface="宋体"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ChangeArrowheads="1"/>
          </p:cNvSpPr>
          <p:nvPr/>
        </p:nvSpPr>
        <p:spPr bwMode="auto">
          <a:xfrm>
            <a:off x="214282" y="142852"/>
            <a:ext cx="1422184" cy="461665"/>
          </a:xfrm>
          <a:prstGeom prst="rect">
            <a:avLst/>
          </a:prstGeom>
          <a:noFill/>
          <a:ln w="9525">
            <a:noFill/>
            <a:miter lim="800000"/>
            <a:headEnd/>
            <a:tailEnd/>
          </a:ln>
        </p:spPr>
        <p:txBody>
          <a:bodyPr wrap="none" anchor="ctr">
            <a:spAutoFit/>
          </a:bodyPr>
          <a:lstStyle/>
          <a:p>
            <a:r>
              <a:rPr lang="zh-CN" altLang="en-US" b="1" dirty="0" smtClean="0">
                <a:solidFill>
                  <a:schemeClr val="bg1"/>
                </a:solidFill>
              </a:rPr>
              <a:t>格雷编码</a:t>
            </a:r>
            <a:endParaRPr lang="zh-CN" altLang="en-US" b="1" dirty="0">
              <a:solidFill>
                <a:schemeClr val="bg1"/>
              </a:solidFill>
            </a:endParaRPr>
          </a:p>
        </p:txBody>
      </p:sp>
      <p:sp>
        <p:nvSpPr>
          <p:cNvPr id="50203" name="Rectangle 2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0218" name="Rectangle 42"/>
          <p:cNvSpPr>
            <a:spLocks noChangeArrowheads="1"/>
          </p:cNvSpPr>
          <p:nvPr/>
        </p:nvSpPr>
        <p:spPr bwMode="auto">
          <a:xfrm>
            <a:off x="571472" y="1834210"/>
            <a:ext cx="8392041" cy="5232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298450" algn="ctr" defTabSz="914400" rtl="0" eaLnBrk="0" fontAlgn="base" latinLnBrk="0" hangingPunct="0">
              <a:lnSpc>
                <a:spcPct val="100000"/>
              </a:lnSpc>
              <a:spcBef>
                <a:spcPct val="0"/>
              </a:spcBef>
              <a:spcAft>
                <a:spcPct val="0"/>
              </a:spcAft>
              <a:buClrTx/>
              <a:buSzTx/>
              <a:buFontTx/>
              <a:buNone/>
              <a:tabLst/>
            </a:pPr>
            <a:r>
              <a:rPr kumimoji="1" lang="zh-CN" sz="2800" b="0" i="0" u="none" strike="noStrike" cap="none" normalizeH="0" baseline="0" dirty="0" smtClean="0">
                <a:ln>
                  <a:noFill/>
                </a:ln>
                <a:solidFill>
                  <a:schemeClr val="tx1"/>
                </a:solidFill>
                <a:effectLst/>
                <a:latin typeface="Calibri" pitchFamily="34" charset="0"/>
                <a:ea typeface="宋体" pitchFamily="2" charset="-122"/>
                <a:cs typeface="黑体" pitchFamily="2" charset="-122"/>
              </a:rPr>
              <a:t>下图为</a:t>
            </a:r>
            <a:r>
              <a:rPr kumimoji="1" lang="en-US" altLang="zh-CN" sz="2800" b="0" i="0" u="none" strike="noStrike" cap="none" normalizeH="0" baseline="0" dirty="0" smtClean="0">
                <a:ln>
                  <a:noFill/>
                </a:ln>
                <a:solidFill>
                  <a:schemeClr val="tx1"/>
                </a:solidFill>
                <a:effectLst/>
                <a:latin typeface="Calibri" pitchFamily="34" charset="0"/>
                <a:ea typeface="宋体" pitchFamily="2" charset="-122"/>
                <a:cs typeface="黑体" pitchFamily="2" charset="-122"/>
              </a:rPr>
              <a:t>9</a:t>
            </a:r>
            <a:r>
              <a:rPr kumimoji="1" lang="zh-CN" altLang="en-US" sz="2800" b="0" i="0" u="none" strike="noStrike" cap="none" normalizeH="0" baseline="0" dirty="0" smtClean="0">
                <a:ln>
                  <a:noFill/>
                </a:ln>
                <a:solidFill>
                  <a:schemeClr val="tx1"/>
                </a:solidFill>
                <a:effectLst/>
                <a:latin typeface="Calibri" pitchFamily="34" charset="0"/>
                <a:ea typeface="宋体" pitchFamily="2" charset="-122"/>
                <a:cs typeface="黑体" pitchFamily="2" charset="-122"/>
              </a:rPr>
              <a:t>的</a:t>
            </a:r>
            <a:r>
              <a:rPr kumimoji="1" lang="en-US" altLang="zh-CN" sz="2800" b="0" i="0" u="none" strike="noStrike" cap="none" normalizeH="0" baseline="0" dirty="0" smtClean="0">
                <a:ln>
                  <a:noFill/>
                </a:ln>
                <a:solidFill>
                  <a:schemeClr val="tx1"/>
                </a:solidFill>
                <a:effectLst/>
                <a:latin typeface="Calibri" pitchFamily="34" charset="0"/>
                <a:ea typeface="宋体" pitchFamily="2" charset="-122"/>
                <a:cs typeface="黑体" pitchFamily="2" charset="-122"/>
              </a:rPr>
              <a:t>5</a:t>
            </a:r>
            <a:r>
              <a:rPr kumimoji="1" lang="zh-CN" altLang="en-US" sz="2800" b="0" i="0" u="none" strike="noStrike" cap="none" normalizeH="0" baseline="0" dirty="0" smtClean="0">
                <a:ln>
                  <a:noFill/>
                </a:ln>
                <a:solidFill>
                  <a:schemeClr val="tx1"/>
                </a:solidFill>
                <a:effectLst/>
                <a:latin typeface="Calibri" pitchFamily="34" charset="0"/>
                <a:ea typeface="宋体" pitchFamily="2" charset="-122"/>
                <a:cs typeface="黑体" pitchFamily="2" charset="-122"/>
              </a:rPr>
              <a:t>位二进制编码到格雷码转换的示意图：</a:t>
            </a:r>
            <a:endParaRPr kumimoji="1" lang="zh-CN" altLang="en-US" sz="2800" b="0" i="0" u="none" strike="noStrike" cap="none" normalizeH="0" baseline="0" dirty="0" smtClean="0">
              <a:ln>
                <a:noFill/>
              </a:ln>
              <a:solidFill>
                <a:schemeClr val="tx1"/>
              </a:solidFill>
              <a:effectLst/>
              <a:latin typeface="Times New Roman" pitchFamily="18" charset="0"/>
              <a:ea typeface="宋体" pitchFamily="2" charset="-122"/>
            </a:endParaRPr>
          </a:p>
        </p:txBody>
      </p:sp>
      <p:pic>
        <p:nvPicPr>
          <p:cNvPr id="32" name="图片 31" descr="图片1.jpg"/>
          <p:cNvPicPr>
            <a:picLocks noChangeAspect="1"/>
          </p:cNvPicPr>
          <p:nvPr/>
        </p:nvPicPr>
        <p:blipFill>
          <a:blip r:embed="rId2"/>
          <a:stretch>
            <a:fillRect/>
          </a:stretch>
        </p:blipFill>
        <p:spPr>
          <a:xfrm>
            <a:off x="738438" y="2714620"/>
            <a:ext cx="8405562" cy="321471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70" name="Object 4"/>
          <p:cNvGraphicFramePr>
            <a:graphicFrameLocks noChangeAspect="1"/>
          </p:cNvGraphicFramePr>
          <p:nvPr>
            <p:ph/>
          </p:nvPr>
        </p:nvGraphicFramePr>
        <p:xfrm>
          <a:off x="249253" y="2071678"/>
          <a:ext cx="9109093" cy="5929354"/>
        </p:xfrm>
        <a:graphic>
          <a:graphicData uri="http://schemas.openxmlformats.org/presentationml/2006/ole">
            <p:oleObj spid="_x0000_s35842" name="文档" r:id="rId3" imgW="6237093" imgH="4060231" progId="Word.Document.8">
              <p:embed/>
            </p:oleObj>
          </a:graphicData>
        </a:graphic>
      </p:graphicFrame>
      <p:sp>
        <p:nvSpPr>
          <p:cNvPr id="7171" name="Rectangle 6"/>
          <p:cNvSpPr>
            <a:spLocks noChangeArrowheads="1"/>
          </p:cNvSpPr>
          <p:nvPr/>
        </p:nvSpPr>
        <p:spPr bwMode="auto">
          <a:xfrm>
            <a:off x="395288" y="785794"/>
            <a:ext cx="6748480" cy="1130246"/>
          </a:xfrm>
          <a:prstGeom prst="rect">
            <a:avLst/>
          </a:prstGeom>
          <a:noFill/>
          <a:ln w="9525">
            <a:noFill/>
            <a:miter lim="800000"/>
            <a:headEnd/>
            <a:tailEnd/>
          </a:ln>
        </p:spPr>
        <p:txBody>
          <a:bodyPr wrap="square" anchor="ctr">
            <a:spAutoFit/>
          </a:bodyPr>
          <a:lstStyle/>
          <a:p>
            <a:pPr>
              <a:lnSpc>
                <a:spcPct val="150000"/>
              </a:lnSpc>
            </a:pPr>
            <a:r>
              <a:rPr lang="zh-CN" altLang="en-US" dirty="0" smtClean="0"/>
              <a:t>      下</a:t>
            </a:r>
            <a:r>
              <a:rPr lang="zh-CN" altLang="en-US" dirty="0"/>
              <a:t>表为</a:t>
            </a:r>
            <a:r>
              <a:rPr lang="en-US" altLang="zh-CN" dirty="0"/>
              <a:t>0</a:t>
            </a:r>
            <a:r>
              <a:rPr lang="zh-CN" altLang="en-US" dirty="0"/>
              <a:t>－</a:t>
            </a:r>
            <a:r>
              <a:rPr lang="en-US" altLang="zh-CN" dirty="0"/>
              <a:t>31</a:t>
            </a:r>
            <a:r>
              <a:rPr lang="zh-CN" altLang="en-US" dirty="0"/>
              <a:t>的普通二进制编码及其对应的各类编码</a:t>
            </a:r>
            <a:r>
              <a:rPr lang="zh-CN" altLang="en-US" dirty="0" smtClean="0"/>
              <a:t>情况：</a:t>
            </a:r>
            <a:endParaRPr lang="zh-CN" altLang="en-US" dirty="0"/>
          </a:p>
        </p:txBody>
      </p:sp>
      <p:sp>
        <p:nvSpPr>
          <p:cNvPr id="4" name="Rectangle 4"/>
          <p:cNvSpPr>
            <a:spLocks noChangeArrowheads="1"/>
          </p:cNvSpPr>
          <p:nvPr/>
        </p:nvSpPr>
        <p:spPr bwMode="auto">
          <a:xfrm>
            <a:off x="214282" y="142852"/>
            <a:ext cx="7699480" cy="523220"/>
          </a:xfrm>
          <a:prstGeom prst="rect">
            <a:avLst/>
          </a:prstGeom>
          <a:noFill/>
          <a:ln w="9525">
            <a:noFill/>
            <a:miter lim="800000"/>
            <a:headEnd/>
            <a:tailEnd/>
          </a:ln>
        </p:spPr>
        <p:txBody>
          <a:bodyPr wrap="none" anchor="ctr">
            <a:spAutoFit/>
          </a:bodyPr>
          <a:lstStyle/>
          <a:p>
            <a:r>
              <a:rPr lang="zh-CN" altLang="en-US" b="1" dirty="0" smtClean="0">
                <a:solidFill>
                  <a:schemeClr val="bg1"/>
                </a:solidFill>
              </a:rPr>
              <a:t>染色体</a:t>
            </a:r>
            <a:r>
              <a:rPr lang="zh-CN" altLang="en-US" b="1" dirty="0">
                <a:solidFill>
                  <a:schemeClr val="bg1"/>
                </a:solidFill>
              </a:rPr>
              <a:t>编码（</a:t>
            </a:r>
            <a:r>
              <a:rPr lang="en-US" altLang="zh-CN" sz="2800" b="1" dirty="0">
                <a:solidFill>
                  <a:schemeClr val="bg1"/>
                </a:solidFill>
              </a:rPr>
              <a:t>chromosome</a:t>
            </a:r>
            <a:r>
              <a:rPr lang="en-US" altLang="zh-CN" b="1" dirty="0">
                <a:solidFill>
                  <a:schemeClr val="bg1"/>
                </a:solidFill>
              </a:rPr>
              <a:t> coding</a:t>
            </a:r>
            <a:r>
              <a:rPr lang="zh-CN" altLang="en-US" b="1" dirty="0">
                <a:solidFill>
                  <a:schemeClr val="bg1"/>
                </a:solidFill>
              </a:rPr>
              <a:t>）与解码（</a:t>
            </a:r>
            <a:r>
              <a:rPr lang="en-US" altLang="zh-CN" b="1" dirty="0">
                <a:solidFill>
                  <a:schemeClr val="bg1"/>
                </a:solidFill>
              </a:rPr>
              <a:t>decode</a:t>
            </a:r>
            <a:r>
              <a:rPr lang="zh-CN" altLang="en-US" b="1" dirty="0">
                <a:solidFill>
                  <a:schemeClr val="bg1"/>
                </a:solidFill>
              </a:rPr>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5"/>
          <p:cNvSpPr>
            <a:spLocks noChangeArrowheads="1"/>
          </p:cNvSpPr>
          <p:nvPr/>
        </p:nvSpPr>
        <p:spPr bwMode="auto">
          <a:xfrm>
            <a:off x="468313" y="142852"/>
            <a:ext cx="2709396" cy="523220"/>
          </a:xfrm>
          <a:prstGeom prst="rect">
            <a:avLst/>
          </a:prstGeom>
          <a:noFill/>
          <a:ln w="9525">
            <a:noFill/>
            <a:miter lim="800000"/>
            <a:headEnd/>
            <a:tailEnd/>
          </a:ln>
        </p:spPr>
        <p:txBody>
          <a:bodyPr wrap="none" anchor="ctr">
            <a:spAutoFit/>
          </a:bodyPr>
          <a:lstStyle/>
          <a:p>
            <a:r>
              <a:rPr lang="zh-CN" altLang="en-US" sz="2800" b="1" dirty="0" smtClean="0">
                <a:solidFill>
                  <a:schemeClr val="bg1"/>
                </a:solidFill>
              </a:rPr>
              <a:t>个体</a:t>
            </a:r>
            <a:r>
              <a:rPr lang="zh-CN" altLang="en-US" sz="2800" b="1" dirty="0">
                <a:solidFill>
                  <a:schemeClr val="bg1"/>
                </a:solidFill>
              </a:rPr>
              <a:t>适应度函数</a:t>
            </a:r>
          </a:p>
        </p:txBody>
      </p:sp>
      <p:graphicFrame>
        <p:nvGraphicFramePr>
          <p:cNvPr id="8194" name="Object 6"/>
          <p:cNvGraphicFramePr>
            <a:graphicFrameLocks noChangeAspect="1"/>
          </p:cNvGraphicFramePr>
          <p:nvPr>
            <p:ph/>
          </p:nvPr>
        </p:nvGraphicFramePr>
        <p:xfrm>
          <a:off x="298450" y="1357298"/>
          <a:ext cx="8834438" cy="5638800"/>
        </p:xfrm>
        <a:graphic>
          <a:graphicData uri="http://schemas.openxmlformats.org/presentationml/2006/ole">
            <p:oleObj spid="_x0000_s8194" name="Document" r:id="rId3" imgW="4248040" imgH="2711157" progId="Word.Document.8">
              <p:embed/>
            </p:oleObj>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4"/>
          <p:cNvSpPr>
            <a:spLocks noChangeArrowheads="1"/>
          </p:cNvSpPr>
          <p:nvPr/>
        </p:nvSpPr>
        <p:spPr bwMode="auto">
          <a:xfrm>
            <a:off x="500034" y="142852"/>
            <a:ext cx="4392613" cy="523220"/>
          </a:xfrm>
          <a:prstGeom prst="rect">
            <a:avLst/>
          </a:prstGeom>
          <a:noFill/>
          <a:ln w="9525">
            <a:noFill/>
            <a:miter lim="800000"/>
            <a:headEnd/>
            <a:tailEnd/>
          </a:ln>
        </p:spPr>
        <p:txBody>
          <a:bodyPr anchor="ctr">
            <a:spAutoFit/>
          </a:bodyPr>
          <a:lstStyle/>
          <a:p>
            <a:r>
              <a:rPr lang="zh-CN" altLang="en-US" sz="2800" b="1" dirty="0" smtClean="0">
                <a:solidFill>
                  <a:schemeClr val="bg1"/>
                </a:solidFill>
              </a:rPr>
              <a:t>选择</a:t>
            </a:r>
            <a:r>
              <a:rPr lang="zh-CN" altLang="en-US" sz="2800" b="1" dirty="0">
                <a:solidFill>
                  <a:schemeClr val="bg1"/>
                </a:solidFill>
              </a:rPr>
              <a:t>算子</a:t>
            </a:r>
          </a:p>
        </p:txBody>
      </p:sp>
      <p:graphicFrame>
        <p:nvGraphicFramePr>
          <p:cNvPr id="9218" name="Object 5"/>
          <p:cNvGraphicFramePr>
            <a:graphicFrameLocks noChangeAspect="1"/>
          </p:cNvGraphicFramePr>
          <p:nvPr>
            <p:ph/>
          </p:nvPr>
        </p:nvGraphicFramePr>
        <p:xfrm>
          <a:off x="391016" y="1571612"/>
          <a:ext cx="8752984" cy="5454582"/>
        </p:xfrm>
        <a:graphic>
          <a:graphicData uri="http://schemas.openxmlformats.org/presentationml/2006/ole">
            <p:oleObj spid="_x0000_s9218" name="Document" r:id="rId3" imgW="4569812" imgH="2847362" progId="Word.Document.8">
              <p:embed/>
            </p:oleObj>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2" name="Object 5"/>
          <p:cNvGraphicFramePr>
            <a:graphicFrameLocks noChangeAspect="1"/>
          </p:cNvGraphicFramePr>
          <p:nvPr>
            <p:ph/>
          </p:nvPr>
        </p:nvGraphicFramePr>
        <p:xfrm>
          <a:off x="357158" y="1643050"/>
          <a:ext cx="8951517" cy="3565539"/>
        </p:xfrm>
        <a:graphic>
          <a:graphicData uri="http://schemas.openxmlformats.org/presentationml/2006/ole">
            <p:oleObj spid="_x0000_s10242" name="Document" r:id="rId3" imgW="4699096" imgH="1872006" progId="Word.Document.8">
              <p:embed/>
            </p:oleObj>
          </a:graphicData>
        </a:graphic>
      </p:graphicFrame>
      <p:sp>
        <p:nvSpPr>
          <p:cNvPr id="55" name="Rectangle 4"/>
          <p:cNvSpPr>
            <a:spLocks noChangeArrowheads="1"/>
          </p:cNvSpPr>
          <p:nvPr/>
        </p:nvSpPr>
        <p:spPr bwMode="auto">
          <a:xfrm>
            <a:off x="571472" y="119698"/>
            <a:ext cx="1627369" cy="523220"/>
          </a:xfrm>
          <a:prstGeom prst="rect">
            <a:avLst/>
          </a:prstGeom>
          <a:noFill/>
          <a:ln w="9525">
            <a:noFill/>
            <a:miter lim="800000"/>
            <a:headEnd/>
            <a:tailEnd/>
          </a:ln>
        </p:spPr>
        <p:txBody>
          <a:bodyPr wrap="none" anchor="ctr">
            <a:spAutoFit/>
          </a:bodyPr>
          <a:lstStyle/>
          <a:p>
            <a:r>
              <a:rPr lang="zh-CN" altLang="en-US" sz="2800" b="1" dirty="0" smtClean="0">
                <a:solidFill>
                  <a:schemeClr val="bg1"/>
                </a:solidFill>
              </a:rPr>
              <a:t>交叉</a:t>
            </a:r>
            <a:r>
              <a:rPr lang="zh-CN" altLang="en-US" sz="2800" b="1" dirty="0">
                <a:solidFill>
                  <a:schemeClr val="bg1"/>
                </a:solidFill>
              </a:rPr>
              <a:t>算子</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4"/>
          <p:cNvSpPr>
            <a:spLocks noChangeArrowheads="1"/>
          </p:cNvSpPr>
          <p:nvPr/>
        </p:nvSpPr>
        <p:spPr bwMode="auto">
          <a:xfrm>
            <a:off x="571472" y="119698"/>
            <a:ext cx="1627369" cy="523220"/>
          </a:xfrm>
          <a:prstGeom prst="rect">
            <a:avLst/>
          </a:prstGeom>
          <a:noFill/>
          <a:ln w="9525">
            <a:noFill/>
            <a:miter lim="800000"/>
            <a:headEnd/>
            <a:tailEnd/>
          </a:ln>
        </p:spPr>
        <p:txBody>
          <a:bodyPr wrap="none" anchor="ctr">
            <a:spAutoFit/>
          </a:bodyPr>
          <a:lstStyle/>
          <a:p>
            <a:r>
              <a:rPr lang="zh-CN" altLang="en-US" sz="2800" b="1" dirty="0" smtClean="0">
                <a:solidFill>
                  <a:schemeClr val="bg1"/>
                </a:solidFill>
              </a:rPr>
              <a:t>交叉</a:t>
            </a:r>
            <a:r>
              <a:rPr lang="zh-CN" altLang="en-US" sz="2800" b="1" dirty="0">
                <a:solidFill>
                  <a:schemeClr val="bg1"/>
                </a:solidFill>
              </a:rPr>
              <a:t>算子</a:t>
            </a:r>
          </a:p>
        </p:txBody>
      </p:sp>
      <p:sp>
        <p:nvSpPr>
          <p:cNvPr id="10244" name="Rectangle 7"/>
          <p:cNvSpPr>
            <a:spLocks noChangeArrowheads="1"/>
          </p:cNvSpPr>
          <p:nvPr/>
        </p:nvSpPr>
        <p:spPr bwMode="auto">
          <a:xfrm>
            <a:off x="285720" y="1357298"/>
            <a:ext cx="8858280" cy="1815882"/>
          </a:xfrm>
          <a:prstGeom prst="rect">
            <a:avLst/>
          </a:prstGeom>
          <a:noFill/>
          <a:ln w="9525">
            <a:noFill/>
            <a:miter lim="800000"/>
            <a:headEnd/>
            <a:tailEnd/>
          </a:ln>
        </p:spPr>
        <p:txBody>
          <a:bodyPr wrap="square" anchor="ctr">
            <a:spAutoFit/>
          </a:bodyPr>
          <a:lstStyle/>
          <a:p>
            <a:pPr>
              <a:lnSpc>
                <a:spcPct val="200000"/>
              </a:lnSpc>
            </a:pPr>
            <a:r>
              <a:rPr lang="zh-CN" altLang="en-US" sz="2800" b="1" dirty="0" smtClean="0"/>
              <a:t>       例如</a:t>
            </a:r>
            <a:r>
              <a:rPr lang="en-US" altLang="zh-CN" sz="2800" b="1" dirty="0"/>
              <a:t>: </a:t>
            </a:r>
            <a:r>
              <a:rPr lang="zh-CN" altLang="en-US" sz="2800" dirty="0"/>
              <a:t>对两条全</a:t>
            </a:r>
            <a:r>
              <a:rPr lang="en-US" altLang="zh-CN" sz="2800" dirty="0"/>
              <a:t>1</a:t>
            </a:r>
            <a:r>
              <a:rPr lang="zh-CN" altLang="en-US" sz="2800" dirty="0"/>
              <a:t>和全零的</a:t>
            </a:r>
            <a:r>
              <a:rPr lang="en-US" altLang="zh-CN" sz="2800" dirty="0"/>
              <a:t>12</a:t>
            </a:r>
            <a:r>
              <a:rPr lang="zh-CN" altLang="en-US" sz="2800" dirty="0"/>
              <a:t>位染色体，假如产生的交叉点位置为</a:t>
            </a:r>
            <a:r>
              <a:rPr lang="en-US" altLang="zh-CN" sz="2800" dirty="0"/>
              <a:t>4</a:t>
            </a:r>
            <a:r>
              <a:rPr lang="zh-CN" altLang="en-US" sz="2800" dirty="0"/>
              <a:t>，则执行的交叉操作如下图所示： </a:t>
            </a:r>
          </a:p>
        </p:txBody>
      </p:sp>
      <p:pic>
        <p:nvPicPr>
          <p:cNvPr id="56" name="图片 55" descr="图片2.jpg"/>
          <p:cNvPicPr>
            <a:picLocks noChangeAspect="1"/>
          </p:cNvPicPr>
          <p:nvPr/>
        </p:nvPicPr>
        <p:blipFill>
          <a:blip r:embed="rId2"/>
          <a:stretch>
            <a:fillRect/>
          </a:stretch>
        </p:blipFill>
        <p:spPr>
          <a:xfrm>
            <a:off x="1214413" y="3214686"/>
            <a:ext cx="7329491" cy="3643314"/>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4"/>
          <p:cNvSpPr>
            <a:spLocks noChangeArrowheads="1"/>
          </p:cNvSpPr>
          <p:nvPr/>
        </p:nvSpPr>
        <p:spPr bwMode="auto">
          <a:xfrm>
            <a:off x="571472" y="119698"/>
            <a:ext cx="1627369" cy="523220"/>
          </a:xfrm>
          <a:prstGeom prst="rect">
            <a:avLst/>
          </a:prstGeom>
          <a:noFill/>
          <a:ln w="9525">
            <a:noFill/>
            <a:miter lim="800000"/>
            <a:headEnd/>
            <a:tailEnd/>
          </a:ln>
        </p:spPr>
        <p:txBody>
          <a:bodyPr wrap="none" anchor="ctr">
            <a:spAutoFit/>
          </a:bodyPr>
          <a:lstStyle/>
          <a:p>
            <a:r>
              <a:rPr lang="zh-CN" altLang="en-US" sz="2800" b="1" dirty="0" smtClean="0">
                <a:solidFill>
                  <a:schemeClr val="bg1"/>
                </a:solidFill>
              </a:rPr>
              <a:t>变异</a:t>
            </a:r>
            <a:r>
              <a:rPr lang="zh-CN" altLang="en-US" sz="2800" b="1" dirty="0">
                <a:solidFill>
                  <a:schemeClr val="bg1"/>
                </a:solidFill>
              </a:rPr>
              <a:t>算子</a:t>
            </a:r>
          </a:p>
        </p:txBody>
      </p:sp>
      <p:graphicFrame>
        <p:nvGraphicFramePr>
          <p:cNvPr id="11266" name="Object 8"/>
          <p:cNvGraphicFramePr>
            <a:graphicFrameLocks noChangeAspect="1"/>
          </p:cNvGraphicFramePr>
          <p:nvPr>
            <p:ph/>
          </p:nvPr>
        </p:nvGraphicFramePr>
        <p:xfrm>
          <a:off x="428596" y="1344614"/>
          <a:ext cx="8773288" cy="2084386"/>
        </p:xfrm>
        <a:graphic>
          <a:graphicData uri="http://schemas.openxmlformats.org/presentationml/2006/ole">
            <p:oleObj spid="_x0000_s11266" name="Document" r:id="rId3" imgW="5157693" imgH="1225843" progId="Word.Document.8">
              <p:embed/>
            </p:oleObj>
          </a:graphicData>
        </a:graphic>
      </p:graphicFrame>
      <p:pic>
        <p:nvPicPr>
          <p:cNvPr id="34" name="图片 33" descr="图片3.jpg"/>
          <p:cNvPicPr>
            <a:picLocks noChangeAspect="1"/>
          </p:cNvPicPr>
          <p:nvPr/>
        </p:nvPicPr>
        <p:blipFill>
          <a:blip r:embed="rId4"/>
          <a:stretch>
            <a:fillRect/>
          </a:stretch>
        </p:blipFill>
        <p:spPr>
          <a:xfrm>
            <a:off x="1214414" y="3429000"/>
            <a:ext cx="7357151" cy="342902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4"/>
          <p:cNvSpPr>
            <a:spLocks noChangeArrowheads="1"/>
          </p:cNvSpPr>
          <p:nvPr/>
        </p:nvSpPr>
        <p:spPr bwMode="auto">
          <a:xfrm>
            <a:off x="428596" y="-71462"/>
            <a:ext cx="7848600" cy="701675"/>
          </a:xfrm>
          <a:prstGeom prst="rect">
            <a:avLst/>
          </a:prstGeom>
          <a:noFill/>
          <a:ln w="9525">
            <a:noFill/>
            <a:miter lim="800000"/>
            <a:headEnd/>
            <a:tailEnd/>
          </a:ln>
        </p:spPr>
        <p:txBody>
          <a:bodyPr>
            <a:spAutoFit/>
          </a:bodyPr>
          <a:lstStyle/>
          <a:p>
            <a:r>
              <a:rPr lang="zh-CN" altLang="en-US" sz="4000" b="1" dirty="0">
                <a:solidFill>
                  <a:schemeClr val="bg1"/>
                </a:solidFill>
                <a:latin typeface="幼圆" pitchFamily="49" charset="-122"/>
                <a:ea typeface="幼圆" pitchFamily="49" charset="-122"/>
              </a:rPr>
              <a:t>二、遗传算法工具箱</a:t>
            </a:r>
            <a:endParaRPr lang="zh-CN" altLang="en-US" sz="2800" dirty="0">
              <a:solidFill>
                <a:schemeClr val="bg1"/>
              </a:solidFill>
              <a:latin typeface="魏碑" pitchFamily="49" charset="-122"/>
              <a:ea typeface="魏碑" pitchFamily="49" charset="-122"/>
            </a:endParaRPr>
          </a:p>
        </p:txBody>
      </p:sp>
      <p:graphicFrame>
        <p:nvGraphicFramePr>
          <p:cNvPr id="12290" name="Object 5"/>
          <p:cNvGraphicFramePr>
            <a:graphicFrameLocks noChangeAspect="1"/>
          </p:cNvGraphicFramePr>
          <p:nvPr>
            <p:ph/>
          </p:nvPr>
        </p:nvGraphicFramePr>
        <p:xfrm>
          <a:off x="-142908" y="1484314"/>
          <a:ext cx="10555575" cy="6873908"/>
        </p:xfrm>
        <a:graphic>
          <a:graphicData uri="http://schemas.openxmlformats.org/presentationml/2006/ole">
            <p:oleObj spid="_x0000_s12290" name="文档" r:id="rId3" imgW="6237093" imgH="4062030" progId="Word.Document.8">
              <p:embed/>
            </p:oleObj>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14" name="Object 257"/>
          <p:cNvGraphicFramePr>
            <a:graphicFrameLocks noChangeAspect="1"/>
          </p:cNvGraphicFramePr>
          <p:nvPr>
            <p:ph/>
          </p:nvPr>
        </p:nvGraphicFramePr>
        <p:xfrm>
          <a:off x="72970" y="1500174"/>
          <a:ext cx="9213938" cy="6000792"/>
        </p:xfrm>
        <a:graphic>
          <a:graphicData uri="http://schemas.openxmlformats.org/presentationml/2006/ole">
            <p:oleObj spid="_x0000_s13314" name="文档" r:id="rId3" imgW="6237093" imgH="4062030" progId="Word.Document.8">
              <p:embed/>
            </p:oleObj>
          </a:graphicData>
        </a:graphic>
      </p:graphicFrame>
      <p:sp>
        <p:nvSpPr>
          <p:cNvPr id="3" name="Rectangle 4"/>
          <p:cNvSpPr>
            <a:spLocks noChangeArrowheads="1"/>
          </p:cNvSpPr>
          <p:nvPr/>
        </p:nvSpPr>
        <p:spPr bwMode="auto">
          <a:xfrm>
            <a:off x="428596" y="-71462"/>
            <a:ext cx="7848600" cy="701675"/>
          </a:xfrm>
          <a:prstGeom prst="rect">
            <a:avLst/>
          </a:prstGeom>
          <a:noFill/>
          <a:ln w="9525">
            <a:noFill/>
            <a:miter lim="800000"/>
            <a:headEnd/>
            <a:tailEnd/>
          </a:ln>
        </p:spPr>
        <p:txBody>
          <a:bodyPr>
            <a:spAutoFit/>
          </a:bodyPr>
          <a:lstStyle/>
          <a:p>
            <a:r>
              <a:rPr lang="zh-CN" altLang="en-US" sz="4000" b="1" dirty="0">
                <a:solidFill>
                  <a:schemeClr val="bg1"/>
                </a:solidFill>
                <a:latin typeface="幼圆" pitchFamily="49" charset="-122"/>
                <a:ea typeface="幼圆" pitchFamily="49" charset="-122"/>
              </a:rPr>
              <a:t>二、遗传算法工具箱</a:t>
            </a:r>
            <a:endParaRPr lang="zh-CN" altLang="en-US" sz="2800" dirty="0">
              <a:solidFill>
                <a:schemeClr val="bg1"/>
              </a:solidFill>
              <a:latin typeface="魏碑" pitchFamily="49" charset="-122"/>
              <a:ea typeface="魏碑" pitchFamily="49"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ext Box 2" descr="白色大理石"/>
          <p:cNvSpPr txBox="1">
            <a:spLocks noChangeArrowheads="1"/>
          </p:cNvSpPr>
          <p:nvPr/>
        </p:nvSpPr>
        <p:spPr bwMode="auto">
          <a:xfrm>
            <a:off x="214282" y="1341462"/>
            <a:ext cx="2824163" cy="641350"/>
          </a:xfrm>
          <a:prstGeom prst="rect">
            <a:avLst/>
          </a:prstGeom>
          <a:noFill/>
          <a:ln w="9525">
            <a:noFill/>
            <a:miter lim="800000"/>
            <a:headEnd/>
            <a:tailEnd/>
          </a:ln>
        </p:spPr>
        <p:txBody>
          <a:bodyPr>
            <a:spAutoFit/>
          </a:bodyPr>
          <a:lstStyle/>
          <a:p>
            <a:r>
              <a:rPr lang="zh-CN" altLang="en-US" sz="3600" b="1" dirty="0"/>
              <a:t>实验目的</a:t>
            </a:r>
          </a:p>
        </p:txBody>
      </p:sp>
      <p:sp>
        <p:nvSpPr>
          <p:cNvPr id="1028" name="Text Box 3" descr="纸袋">
            <a:hlinkClick r:id="" action="ppaction://hlinkshowjump?jump=nextslide"/>
          </p:cNvPr>
          <p:cNvSpPr txBox="1">
            <a:spLocks noChangeArrowheads="1"/>
          </p:cNvSpPr>
          <p:nvPr/>
        </p:nvSpPr>
        <p:spPr bwMode="auto">
          <a:xfrm>
            <a:off x="214282" y="2865462"/>
            <a:ext cx="2751138" cy="641350"/>
          </a:xfrm>
          <a:prstGeom prst="rect">
            <a:avLst/>
          </a:prstGeom>
          <a:noFill/>
          <a:ln w="9525">
            <a:noFill/>
            <a:miter lim="800000"/>
            <a:headEnd/>
            <a:tailEnd/>
          </a:ln>
        </p:spPr>
        <p:txBody>
          <a:bodyPr>
            <a:spAutoFit/>
          </a:bodyPr>
          <a:lstStyle/>
          <a:p>
            <a:r>
              <a:rPr lang="zh-CN" altLang="en-US" sz="3600" b="1" dirty="0"/>
              <a:t>实验内容</a:t>
            </a:r>
          </a:p>
        </p:txBody>
      </p:sp>
      <p:sp>
        <p:nvSpPr>
          <p:cNvPr id="1029" name="Text Box 7"/>
          <p:cNvSpPr txBox="1">
            <a:spLocks noChangeArrowheads="1"/>
          </p:cNvSpPr>
          <p:nvPr/>
        </p:nvSpPr>
        <p:spPr bwMode="auto">
          <a:xfrm>
            <a:off x="2319358" y="2214554"/>
            <a:ext cx="5594801" cy="523220"/>
          </a:xfrm>
          <a:prstGeom prst="rect">
            <a:avLst/>
          </a:prstGeom>
          <a:noFill/>
          <a:ln w="9525">
            <a:noFill/>
            <a:miter lim="800000"/>
            <a:headEnd/>
            <a:tailEnd/>
          </a:ln>
        </p:spPr>
        <p:txBody>
          <a:bodyPr wrap="none">
            <a:spAutoFit/>
          </a:bodyPr>
          <a:lstStyle/>
          <a:p>
            <a:r>
              <a:rPr lang="zh-CN" altLang="en-US" sz="2800" b="1" dirty="0"/>
              <a:t>学习遗传算法的基本原理与方法。</a:t>
            </a:r>
          </a:p>
        </p:txBody>
      </p:sp>
      <p:sp>
        <p:nvSpPr>
          <p:cNvPr id="1030" name="Text Box 8">
            <a:hlinkClick r:id="rId2" action="ppaction://hlinksldjump"/>
          </p:cNvPr>
          <p:cNvSpPr txBox="1">
            <a:spLocks noChangeArrowheads="1"/>
          </p:cNvSpPr>
          <p:nvPr/>
        </p:nvSpPr>
        <p:spPr bwMode="auto">
          <a:xfrm>
            <a:off x="2428860" y="3703662"/>
            <a:ext cx="3657600" cy="523220"/>
          </a:xfrm>
          <a:prstGeom prst="rect">
            <a:avLst/>
          </a:prstGeom>
          <a:noFill/>
          <a:ln w="9525">
            <a:noFill/>
            <a:miter lim="800000"/>
            <a:headEnd/>
            <a:tailEnd/>
          </a:ln>
        </p:spPr>
        <p:txBody>
          <a:bodyPr>
            <a:spAutoFit/>
          </a:bodyPr>
          <a:lstStyle/>
          <a:p>
            <a:pPr>
              <a:spcBef>
                <a:spcPct val="50000"/>
              </a:spcBef>
            </a:pPr>
            <a:r>
              <a:rPr lang="en-US" altLang="zh-CN" sz="2800" b="1" dirty="0">
                <a:latin typeface="宋体" pitchFamily="2" charset="-122"/>
              </a:rPr>
              <a:t>1</a:t>
            </a:r>
            <a:r>
              <a:rPr lang="zh-CN" altLang="en-US" sz="2800" b="1" dirty="0">
                <a:latin typeface="宋体" pitchFamily="2" charset="-122"/>
              </a:rPr>
              <a:t>、遗传算法基本</a:t>
            </a:r>
            <a:r>
              <a:rPr lang="zh-CN" altLang="en-US" sz="2800" b="1" dirty="0" smtClean="0">
                <a:latin typeface="宋体" pitchFamily="2" charset="-122"/>
              </a:rPr>
              <a:t>理论</a:t>
            </a:r>
            <a:endParaRPr lang="zh-CN" altLang="en-US" sz="2800" b="1" dirty="0"/>
          </a:p>
        </p:txBody>
      </p:sp>
      <p:sp>
        <p:nvSpPr>
          <p:cNvPr id="1032" name="Text Box 10">
            <a:hlinkClick r:id="" action="ppaction://hlinkshowjump?jump=nextslide"/>
          </p:cNvPr>
          <p:cNvSpPr txBox="1">
            <a:spLocks noChangeArrowheads="1"/>
          </p:cNvSpPr>
          <p:nvPr/>
        </p:nvSpPr>
        <p:spPr bwMode="auto">
          <a:xfrm>
            <a:off x="2428860" y="4977482"/>
            <a:ext cx="4648200" cy="523220"/>
          </a:xfrm>
          <a:prstGeom prst="rect">
            <a:avLst/>
          </a:prstGeom>
          <a:noFill/>
          <a:ln w="9525">
            <a:noFill/>
            <a:miter lim="800000"/>
            <a:headEnd/>
            <a:tailEnd/>
          </a:ln>
        </p:spPr>
        <p:txBody>
          <a:bodyPr>
            <a:spAutoFit/>
          </a:bodyPr>
          <a:lstStyle/>
          <a:p>
            <a:r>
              <a:rPr lang="en-US" altLang="zh-CN" sz="2800" b="1" dirty="0"/>
              <a:t>3</a:t>
            </a:r>
            <a:r>
              <a:rPr lang="zh-CN" altLang="en-US" sz="2800" b="1" dirty="0"/>
              <a:t>、遗传</a:t>
            </a:r>
            <a:r>
              <a:rPr lang="zh-CN" altLang="en-US" sz="2800" b="1" dirty="0" smtClean="0"/>
              <a:t>算法</a:t>
            </a:r>
            <a:r>
              <a:rPr lang="zh-CN" altLang="en-US" sz="2800" b="1" dirty="0" smtClean="0"/>
              <a:t>应用</a:t>
            </a:r>
            <a:endParaRPr lang="zh-CN" altLang="en-US" sz="2800" b="1" dirty="0"/>
          </a:p>
        </p:txBody>
      </p:sp>
      <p:sp>
        <p:nvSpPr>
          <p:cNvPr id="1033" name="Text Box 12">
            <a:hlinkClick r:id="rId3" action="ppaction://hlinksldjump"/>
          </p:cNvPr>
          <p:cNvSpPr txBox="1">
            <a:spLocks noChangeArrowheads="1"/>
          </p:cNvSpPr>
          <p:nvPr/>
        </p:nvSpPr>
        <p:spPr bwMode="auto">
          <a:xfrm>
            <a:off x="2428860" y="4389462"/>
            <a:ext cx="4340225" cy="523220"/>
          </a:xfrm>
          <a:prstGeom prst="rect">
            <a:avLst/>
          </a:prstGeom>
          <a:noFill/>
          <a:ln w="9525">
            <a:noFill/>
            <a:miter lim="800000"/>
            <a:headEnd/>
            <a:tailEnd/>
          </a:ln>
        </p:spPr>
        <p:txBody>
          <a:bodyPr>
            <a:spAutoFit/>
          </a:bodyPr>
          <a:lstStyle/>
          <a:p>
            <a:r>
              <a:rPr lang="en-US" altLang="zh-CN" sz="2800" b="1" dirty="0"/>
              <a:t>2</a:t>
            </a:r>
            <a:r>
              <a:rPr lang="zh-CN" altLang="en-US" sz="2800" b="1" dirty="0"/>
              <a:t>、遗传算法</a:t>
            </a:r>
            <a:r>
              <a:rPr lang="zh-CN" altLang="en-US" sz="2800" b="1" dirty="0" smtClean="0"/>
              <a:t>工具箱</a:t>
            </a:r>
            <a:endParaRPr lang="zh-CN" altLang="en-US" sz="2800" dirty="0"/>
          </a:p>
        </p:txBody>
      </p:sp>
      <p:sp>
        <p:nvSpPr>
          <p:cNvPr id="1034" name="Rectangle 19"/>
          <p:cNvSpPr>
            <a:spLocks noChangeArrowheads="1"/>
          </p:cNvSpPr>
          <p:nvPr/>
        </p:nvSpPr>
        <p:spPr bwMode="auto">
          <a:xfrm>
            <a:off x="2427201" y="5548986"/>
            <a:ext cx="2167581" cy="523220"/>
          </a:xfrm>
          <a:prstGeom prst="rect">
            <a:avLst/>
          </a:prstGeom>
          <a:noFill/>
          <a:ln w="9525">
            <a:noFill/>
            <a:miter lim="800000"/>
            <a:headEnd/>
            <a:tailEnd/>
          </a:ln>
        </p:spPr>
        <p:txBody>
          <a:bodyPr wrap="none" anchor="ctr">
            <a:spAutoFit/>
          </a:bodyPr>
          <a:lstStyle/>
          <a:p>
            <a:pPr algn="ctr"/>
            <a:r>
              <a:rPr lang="en-US" altLang="zh-CN" sz="2800" b="1" dirty="0" smtClean="0"/>
              <a:t>4</a:t>
            </a:r>
            <a:r>
              <a:rPr lang="zh-CN" altLang="en-US" sz="2800" b="1" dirty="0" smtClean="0"/>
              <a:t>、案例应用</a:t>
            </a:r>
            <a:endParaRPr lang="zh-CN" altLang="en-US" sz="2800" b="1"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4"/>
          <p:cNvSpPr>
            <a:spLocks noChangeArrowheads="1"/>
          </p:cNvSpPr>
          <p:nvPr/>
        </p:nvSpPr>
        <p:spPr bwMode="auto">
          <a:xfrm>
            <a:off x="500034" y="12681"/>
            <a:ext cx="7848600" cy="701675"/>
          </a:xfrm>
          <a:prstGeom prst="rect">
            <a:avLst/>
          </a:prstGeom>
          <a:noFill/>
          <a:ln w="9525">
            <a:noFill/>
            <a:miter lim="800000"/>
            <a:headEnd/>
            <a:tailEnd/>
          </a:ln>
        </p:spPr>
        <p:txBody>
          <a:bodyPr>
            <a:spAutoFit/>
          </a:bodyPr>
          <a:lstStyle/>
          <a:p>
            <a:r>
              <a:rPr lang="zh-CN" altLang="en-US" sz="4000" b="1" dirty="0">
                <a:solidFill>
                  <a:schemeClr val="bg1"/>
                </a:solidFill>
                <a:latin typeface="幼圆" pitchFamily="49" charset="-122"/>
                <a:ea typeface="幼圆" pitchFamily="49" charset="-122"/>
              </a:rPr>
              <a:t>三、遗传算法应用</a:t>
            </a:r>
            <a:endParaRPr lang="zh-CN" altLang="en-US" sz="2800" dirty="0">
              <a:solidFill>
                <a:schemeClr val="bg1"/>
              </a:solidFill>
              <a:latin typeface="魏碑" pitchFamily="49" charset="-122"/>
              <a:ea typeface="魏碑" pitchFamily="49" charset="-122"/>
            </a:endParaRPr>
          </a:p>
        </p:txBody>
      </p:sp>
      <p:sp>
        <p:nvSpPr>
          <p:cNvPr id="14340" name="Rectangle 5"/>
          <p:cNvSpPr>
            <a:spLocks noChangeArrowheads="1"/>
          </p:cNvSpPr>
          <p:nvPr/>
        </p:nvSpPr>
        <p:spPr bwMode="auto">
          <a:xfrm>
            <a:off x="0" y="785794"/>
            <a:ext cx="3430747" cy="523220"/>
          </a:xfrm>
          <a:prstGeom prst="rect">
            <a:avLst/>
          </a:prstGeom>
          <a:noFill/>
          <a:ln w="9525">
            <a:noFill/>
            <a:miter lim="800000"/>
            <a:headEnd/>
            <a:tailEnd/>
          </a:ln>
        </p:spPr>
        <p:txBody>
          <a:bodyPr wrap="none" anchor="ctr">
            <a:spAutoFit/>
          </a:bodyPr>
          <a:lstStyle/>
          <a:p>
            <a:r>
              <a:rPr lang="zh-CN" altLang="en-US" sz="2800" b="1" dirty="0" smtClean="0"/>
              <a:t>一元函数</a:t>
            </a:r>
            <a:r>
              <a:rPr lang="zh-CN" altLang="en-US" sz="2800" b="1" dirty="0"/>
              <a:t>的优化问题</a:t>
            </a:r>
          </a:p>
        </p:txBody>
      </p:sp>
      <p:graphicFrame>
        <p:nvGraphicFramePr>
          <p:cNvPr id="14338" name="Object 6"/>
          <p:cNvGraphicFramePr>
            <a:graphicFrameLocks noChangeAspect="1"/>
          </p:cNvGraphicFramePr>
          <p:nvPr>
            <p:ph/>
          </p:nvPr>
        </p:nvGraphicFramePr>
        <p:xfrm>
          <a:off x="142844" y="1500174"/>
          <a:ext cx="9549405" cy="1143008"/>
        </p:xfrm>
        <a:graphic>
          <a:graphicData uri="http://schemas.openxmlformats.org/presentationml/2006/ole">
            <p:oleObj spid="_x0000_s14338" name="Document" r:id="rId3" imgW="6083572" imgH="729234" progId="Word.Document.8">
              <p:embed/>
            </p:oleObj>
          </a:graphicData>
        </a:graphic>
      </p:graphicFrame>
      <p:pic>
        <p:nvPicPr>
          <p:cNvPr id="14341" name="Picture 8" descr="一元函数最大化过程1"/>
          <p:cNvPicPr>
            <a:picLocks noChangeAspect="1" noChangeArrowheads="1"/>
          </p:cNvPicPr>
          <p:nvPr/>
        </p:nvPicPr>
        <p:blipFill>
          <a:blip r:embed="rId4"/>
          <a:srcRect l="7335" r="7220" b="3993"/>
          <a:stretch>
            <a:fillRect/>
          </a:stretch>
        </p:blipFill>
        <p:spPr bwMode="auto">
          <a:xfrm>
            <a:off x="395289" y="3082923"/>
            <a:ext cx="4176712" cy="2436812"/>
          </a:xfrm>
          <a:prstGeom prst="rect">
            <a:avLst/>
          </a:prstGeom>
          <a:noFill/>
          <a:ln w="9525">
            <a:noFill/>
            <a:miter lim="800000"/>
            <a:headEnd/>
            <a:tailEnd/>
          </a:ln>
        </p:spPr>
      </p:pic>
      <p:pic>
        <p:nvPicPr>
          <p:cNvPr id="14342" name="Picture 9" descr="一元函数最大化结果"/>
          <p:cNvPicPr>
            <a:picLocks noChangeAspect="1" noChangeArrowheads="1"/>
          </p:cNvPicPr>
          <p:nvPr/>
        </p:nvPicPr>
        <p:blipFill>
          <a:blip r:embed="rId5"/>
          <a:srcRect l="9166" r="5748" b="3900"/>
          <a:stretch>
            <a:fillRect/>
          </a:stretch>
        </p:blipFill>
        <p:spPr bwMode="auto">
          <a:xfrm>
            <a:off x="4786314" y="3071810"/>
            <a:ext cx="4067175" cy="2393950"/>
          </a:xfrm>
          <a:prstGeom prst="rect">
            <a:avLst/>
          </a:prstGeom>
          <a:noFill/>
          <a:ln w="9525">
            <a:noFill/>
            <a:miter lim="800000"/>
            <a:headEnd/>
            <a:tailEnd/>
          </a:ln>
        </p:spPr>
      </p:pic>
      <p:sp>
        <p:nvSpPr>
          <p:cNvPr id="14343" name="Text Box 10"/>
          <p:cNvSpPr txBox="1">
            <a:spLocks noChangeArrowheads="1"/>
          </p:cNvSpPr>
          <p:nvPr/>
        </p:nvSpPr>
        <p:spPr bwMode="auto">
          <a:xfrm>
            <a:off x="0" y="2285992"/>
            <a:ext cx="2659702" cy="461665"/>
          </a:xfrm>
          <a:prstGeom prst="rect">
            <a:avLst/>
          </a:prstGeom>
          <a:noFill/>
          <a:ln w="9525">
            <a:noFill/>
            <a:miter lim="800000"/>
            <a:headEnd/>
            <a:tailEnd/>
          </a:ln>
        </p:spPr>
        <p:txBody>
          <a:bodyPr wrap="none">
            <a:spAutoFit/>
          </a:bodyPr>
          <a:lstStyle/>
          <a:p>
            <a:r>
              <a:rPr lang="zh-CN" altLang="en-US" b="1" dirty="0"/>
              <a:t>最大值运行结果：</a:t>
            </a:r>
          </a:p>
        </p:txBody>
      </p:sp>
      <p:sp>
        <p:nvSpPr>
          <p:cNvPr id="14344" name="Text Box 11"/>
          <p:cNvSpPr txBox="1">
            <a:spLocks noChangeArrowheads="1"/>
          </p:cNvSpPr>
          <p:nvPr/>
        </p:nvSpPr>
        <p:spPr bwMode="auto">
          <a:xfrm>
            <a:off x="2857488" y="6000768"/>
            <a:ext cx="4687502" cy="461665"/>
          </a:xfrm>
          <a:prstGeom prst="rect">
            <a:avLst/>
          </a:prstGeom>
          <a:noFill/>
          <a:ln w="9525">
            <a:solidFill>
              <a:schemeClr val="tx1"/>
            </a:solidFill>
            <a:miter lim="800000"/>
            <a:headEnd/>
            <a:tailEnd/>
          </a:ln>
        </p:spPr>
        <p:txBody>
          <a:bodyPr wrap="none">
            <a:spAutoFit/>
          </a:bodyPr>
          <a:lstStyle/>
          <a:p>
            <a:r>
              <a:rPr lang="zh-CN" altLang="en-US" b="1" dirty="0" smtClean="0"/>
              <a:t>源代码请见本目录：</a:t>
            </a:r>
            <a:r>
              <a:rPr lang="en-US" altLang="zh-CN" b="1" dirty="0" smtClean="0"/>
              <a:t>exp12_1_1.m</a:t>
            </a:r>
            <a:endParaRPr lang="en-US" altLang="zh-CN" b="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4" descr="一元函数最小化过程1"/>
          <p:cNvPicPr>
            <a:picLocks noChangeAspect="1" noChangeArrowheads="1"/>
          </p:cNvPicPr>
          <p:nvPr/>
        </p:nvPicPr>
        <p:blipFill>
          <a:blip r:embed="rId3"/>
          <a:srcRect l="9166" r="7916" b="3831"/>
          <a:stretch>
            <a:fillRect/>
          </a:stretch>
        </p:blipFill>
        <p:spPr bwMode="auto">
          <a:xfrm>
            <a:off x="428596" y="2928934"/>
            <a:ext cx="4443879" cy="2682395"/>
          </a:xfrm>
          <a:prstGeom prst="rect">
            <a:avLst/>
          </a:prstGeom>
          <a:noFill/>
          <a:ln w="9525">
            <a:noFill/>
            <a:miter lim="800000"/>
            <a:headEnd/>
            <a:tailEnd/>
          </a:ln>
        </p:spPr>
      </p:pic>
      <p:pic>
        <p:nvPicPr>
          <p:cNvPr id="19459" name="Picture 5" descr="一元函数最小化结果"/>
          <p:cNvPicPr>
            <a:picLocks noChangeAspect="1" noChangeArrowheads="1"/>
          </p:cNvPicPr>
          <p:nvPr/>
        </p:nvPicPr>
        <p:blipFill>
          <a:blip r:embed="rId4"/>
          <a:srcRect l="7335" r="7220" b="3993"/>
          <a:stretch>
            <a:fillRect/>
          </a:stretch>
        </p:blipFill>
        <p:spPr bwMode="auto">
          <a:xfrm>
            <a:off x="4676747" y="3000373"/>
            <a:ext cx="4532052" cy="2643206"/>
          </a:xfrm>
          <a:prstGeom prst="rect">
            <a:avLst/>
          </a:prstGeom>
          <a:noFill/>
          <a:ln w="9525">
            <a:noFill/>
            <a:miter lim="800000"/>
            <a:headEnd/>
            <a:tailEnd/>
          </a:ln>
        </p:spPr>
      </p:pic>
      <p:sp>
        <p:nvSpPr>
          <p:cNvPr id="6" name="Rectangle 4"/>
          <p:cNvSpPr>
            <a:spLocks noChangeArrowheads="1"/>
          </p:cNvSpPr>
          <p:nvPr/>
        </p:nvSpPr>
        <p:spPr bwMode="auto">
          <a:xfrm>
            <a:off x="500034" y="12681"/>
            <a:ext cx="7848600" cy="701675"/>
          </a:xfrm>
          <a:prstGeom prst="rect">
            <a:avLst/>
          </a:prstGeom>
          <a:noFill/>
          <a:ln w="9525">
            <a:noFill/>
            <a:miter lim="800000"/>
            <a:headEnd/>
            <a:tailEnd/>
          </a:ln>
        </p:spPr>
        <p:txBody>
          <a:bodyPr>
            <a:spAutoFit/>
          </a:bodyPr>
          <a:lstStyle/>
          <a:p>
            <a:r>
              <a:rPr lang="zh-CN" altLang="en-US" sz="4000" b="1" dirty="0">
                <a:solidFill>
                  <a:schemeClr val="bg1"/>
                </a:solidFill>
                <a:latin typeface="幼圆" pitchFamily="49" charset="-122"/>
                <a:ea typeface="幼圆" pitchFamily="49" charset="-122"/>
              </a:rPr>
              <a:t>三、遗传算法应用</a:t>
            </a:r>
            <a:endParaRPr lang="zh-CN" altLang="en-US" sz="2800" dirty="0">
              <a:solidFill>
                <a:schemeClr val="bg1"/>
              </a:solidFill>
              <a:latin typeface="魏碑" pitchFamily="49" charset="-122"/>
              <a:ea typeface="魏碑" pitchFamily="49" charset="-122"/>
            </a:endParaRPr>
          </a:p>
        </p:txBody>
      </p:sp>
      <p:sp>
        <p:nvSpPr>
          <p:cNvPr id="7" name="Rectangle 5"/>
          <p:cNvSpPr>
            <a:spLocks noChangeArrowheads="1"/>
          </p:cNvSpPr>
          <p:nvPr/>
        </p:nvSpPr>
        <p:spPr bwMode="auto">
          <a:xfrm>
            <a:off x="0" y="785794"/>
            <a:ext cx="3430747" cy="523220"/>
          </a:xfrm>
          <a:prstGeom prst="rect">
            <a:avLst/>
          </a:prstGeom>
          <a:noFill/>
          <a:ln w="9525">
            <a:noFill/>
            <a:miter lim="800000"/>
            <a:headEnd/>
            <a:tailEnd/>
          </a:ln>
        </p:spPr>
        <p:txBody>
          <a:bodyPr wrap="none" anchor="ctr">
            <a:spAutoFit/>
          </a:bodyPr>
          <a:lstStyle/>
          <a:p>
            <a:r>
              <a:rPr lang="zh-CN" altLang="en-US" sz="2800" b="1" dirty="0" smtClean="0"/>
              <a:t>一元函数</a:t>
            </a:r>
            <a:r>
              <a:rPr lang="zh-CN" altLang="en-US" sz="2800" b="1" dirty="0"/>
              <a:t>的优化问题</a:t>
            </a:r>
          </a:p>
        </p:txBody>
      </p:sp>
      <p:graphicFrame>
        <p:nvGraphicFramePr>
          <p:cNvPr id="8" name="Object 6"/>
          <p:cNvGraphicFramePr>
            <a:graphicFrameLocks noChangeAspect="1"/>
          </p:cNvGraphicFramePr>
          <p:nvPr>
            <p:ph/>
          </p:nvPr>
        </p:nvGraphicFramePr>
        <p:xfrm>
          <a:off x="142844" y="1500174"/>
          <a:ext cx="9549405" cy="1143008"/>
        </p:xfrm>
        <a:graphic>
          <a:graphicData uri="http://schemas.openxmlformats.org/presentationml/2006/ole">
            <p:oleObj spid="_x0000_s19461" name="Document" r:id="rId5" imgW="6083572" imgH="729234" progId="Word.Document.8">
              <p:embed/>
            </p:oleObj>
          </a:graphicData>
        </a:graphic>
      </p:graphicFrame>
      <p:sp>
        <p:nvSpPr>
          <p:cNvPr id="9" name="Text Box 10"/>
          <p:cNvSpPr txBox="1">
            <a:spLocks noChangeArrowheads="1"/>
          </p:cNvSpPr>
          <p:nvPr/>
        </p:nvSpPr>
        <p:spPr bwMode="auto">
          <a:xfrm>
            <a:off x="0" y="2285992"/>
            <a:ext cx="2659702" cy="461665"/>
          </a:xfrm>
          <a:prstGeom prst="rect">
            <a:avLst/>
          </a:prstGeom>
          <a:noFill/>
          <a:ln w="9525">
            <a:noFill/>
            <a:miter lim="800000"/>
            <a:headEnd/>
            <a:tailEnd/>
          </a:ln>
        </p:spPr>
        <p:txBody>
          <a:bodyPr wrap="none">
            <a:spAutoFit/>
          </a:bodyPr>
          <a:lstStyle/>
          <a:p>
            <a:r>
              <a:rPr lang="zh-CN" altLang="en-US" b="1" dirty="0" smtClean="0"/>
              <a:t>最小值</a:t>
            </a:r>
            <a:r>
              <a:rPr lang="zh-CN" altLang="en-US" b="1" dirty="0"/>
              <a:t>运行结果：</a:t>
            </a:r>
          </a:p>
        </p:txBody>
      </p:sp>
      <p:sp>
        <p:nvSpPr>
          <p:cNvPr id="10" name="Text Box 11"/>
          <p:cNvSpPr txBox="1">
            <a:spLocks noChangeArrowheads="1"/>
          </p:cNvSpPr>
          <p:nvPr/>
        </p:nvSpPr>
        <p:spPr bwMode="auto">
          <a:xfrm>
            <a:off x="2857488" y="6000768"/>
            <a:ext cx="4687502" cy="461665"/>
          </a:xfrm>
          <a:prstGeom prst="rect">
            <a:avLst/>
          </a:prstGeom>
          <a:noFill/>
          <a:ln w="9525">
            <a:solidFill>
              <a:schemeClr val="tx1"/>
            </a:solidFill>
            <a:miter lim="800000"/>
            <a:headEnd/>
            <a:tailEnd/>
          </a:ln>
        </p:spPr>
        <p:txBody>
          <a:bodyPr wrap="none">
            <a:spAutoFit/>
          </a:bodyPr>
          <a:lstStyle/>
          <a:p>
            <a:r>
              <a:rPr lang="zh-CN" altLang="en-US" b="1" dirty="0" smtClean="0"/>
              <a:t>源代码请见本目录：</a:t>
            </a:r>
            <a:r>
              <a:rPr lang="en-US" altLang="zh-CN" b="1" dirty="0" smtClean="0"/>
              <a:t>exp12_1_1.m</a:t>
            </a:r>
            <a:endParaRPr lang="en-US" altLang="zh-CN" b="1"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4"/>
          <p:cNvSpPr>
            <a:spLocks noChangeArrowheads="1"/>
          </p:cNvSpPr>
          <p:nvPr/>
        </p:nvSpPr>
        <p:spPr bwMode="auto">
          <a:xfrm>
            <a:off x="0" y="785794"/>
            <a:ext cx="2969083" cy="461665"/>
          </a:xfrm>
          <a:prstGeom prst="rect">
            <a:avLst/>
          </a:prstGeom>
          <a:noFill/>
          <a:ln w="9525">
            <a:noFill/>
            <a:miter lim="800000"/>
            <a:headEnd/>
            <a:tailEnd/>
          </a:ln>
        </p:spPr>
        <p:txBody>
          <a:bodyPr wrap="none" anchor="ctr">
            <a:spAutoFit/>
          </a:bodyPr>
          <a:lstStyle/>
          <a:p>
            <a:r>
              <a:rPr lang="zh-CN" altLang="en-US" b="1" dirty="0" smtClean="0"/>
              <a:t>多元函数</a:t>
            </a:r>
            <a:r>
              <a:rPr lang="zh-CN" altLang="en-US" b="1" dirty="0"/>
              <a:t>的优化问题</a:t>
            </a:r>
          </a:p>
        </p:txBody>
      </p:sp>
      <p:graphicFrame>
        <p:nvGraphicFramePr>
          <p:cNvPr id="15362" name="Object 5"/>
          <p:cNvGraphicFramePr>
            <a:graphicFrameLocks noChangeAspect="1"/>
          </p:cNvGraphicFramePr>
          <p:nvPr>
            <p:ph/>
          </p:nvPr>
        </p:nvGraphicFramePr>
        <p:xfrm>
          <a:off x="-142908" y="1320800"/>
          <a:ext cx="10813436" cy="2608266"/>
        </p:xfrm>
        <a:graphic>
          <a:graphicData uri="http://schemas.openxmlformats.org/presentationml/2006/ole">
            <p:oleObj spid="_x0000_s15362" name="Document" r:id="rId3" imgW="6111603" imgH="1476087" progId="Word.Document.8">
              <p:embed/>
            </p:oleObj>
          </a:graphicData>
        </a:graphic>
      </p:graphicFrame>
      <p:pic>
        <p:nvPicPr>
          <p:cNvPr id="15364" name="Picture 7" descr="多元函数"/>
          <p:cNvPicPr>
            <a:picLocks noChangeAspect="1" noChangeArrowheads="1"/>
          </p:cNvPicPr>
          <p:nvPr/>
        </p:nvPicPr>
        <p:blipFill>
          <a:blip r:embed="rId4"/>
          <a:srcRect l="6998" t="7141" r="5838" b="3900"/>
          <a:stretch>
            <a:fillRect/>
          </a:stretch>
        </p:blipFill>
        <p:spPr bwMode="auto">
          <a:xfrm>
            <a:off x="971550" y="3021036"/>
            <a:ext cx="6983413" cy="3694112"/>
          </a:xfrm>
          <a:prstGeom prst="rect">
            <a:avLst/>
          </a:prstGeom>
          <a:noFill/>
          <a:ln w="9525">
            <a:noFill/>
            <a:miter lim="800000"/>
            <a:headEnd/>
            <a:tailEnd/>
          </a:ln>
        </p:spPr>
      </p:pic>
      <p:sp>
        <p:nvSpPr>
          <p:cNvPr id="6" name="Rectangle 4"/>
          <p:cNvSpPr>
            <a:spLocks noChangeArrowheads="1"/>
          </p:cNvSpPr>
          <p:nvPr/>
        </p:nvSpPr>
        <p:spPr bwMode="auto">
          <a:xfrm>
            <a:off x="500034" y="12681"/>
            <a:ext cx="7848600" cy="701675"/>
          </a:xfrm>
          <a:prstGeom prst="rect">
            <a:avLst/>
          </a:prstGeom>
          <a:noFill/>
          <a:ln w="9525">
            <a:noFill/>
            <a:miter lim="800000"/>
            <a:headEnd/>
            <a:tailEnd/>
          </a:ln>
        </p:spPr>
        <p:txBody>
          <a:bodyPr>
            <a:spAutoFit/>
          </a:bodyPr>
          <a:lstStyle/>
          <a:p>
            <a:r>
              <a:rPr lang="zh-CN" altLang="en-US" sz="4000" b="1" dirty="0">
                <a:solidFill>
                  <a:schemeClr val="bg1"/>
                </a:solidFill>
                <a:latin typeface="幼圆" pitchFamily="49" charset="-122"/>
                <a:ea typeface="幼圆" pitchFamily="49" charset="-122"/>
              </a:rPr>
              <a:t>三、遗传算法应用</a:t>
            </a:r>
            <a:endParaRPr lang="zh-CN" altLang="en-US" sz="2800" dirty="0">
              <a:solidFill>
                <a:schemeClr val="bg1"/>
              </a:solidFill>
              <a:latin typeface="魏碑" pitchFamily="49" charset="-122"/>
              <a:ea typeface="魏碑" pitchFamily="49"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4" descr="多元函数最大化过程1"/>
          <p:cNvPicPr>
            <a:picLocks noChangeAspect="1" noChangeArrowheads="1"/>
          </p:cNvPicPr>
          <p:nvPr/>
        </p:nvPicPr>
        <p:blipFill>
          <a:blip r:embed="rId2"/>
          <a:srcRect l="9166" r="7916" b="4041"/>
          <a:stretch>
            <a:fillRect/>
          </a:stretch>
        </p:blipFill>
        <p:spPr bwMode="auto">
          <a:xfrm>
            <a:off x="138117" y="1357298"/>
            <a:ext cx="5076825" cy="3063875"/>
          </a:xfrm>
          <a:prstGeom prst="rect">
            <a:avLst/>
          </a:prstGeom>
          <a:noFill/>
          <a:ln w="9525">
            <a:noFill/>
            <a:miter lim="800000"/>
            <a:headEnd/>
            <a:tailEnd/>
          </a:ln>
        </p:spPr>
      </p:pic>
      <p:pic>
        <p:nvPicPr>
          <p:cNvPr id="20483" name="Picture 5" descr="多元函数最大化结果"/>
          <p:cNvPicPr>
            <a:picLocks noChangeAspect="1" noChangeArrowheads="1"/>
          </p:cNvPicPr>
          <p:nvPr/>
        </p:nvPicPr>
        <p:blipFill>
          <a:blip r:embed="rId3"/>
          <a:srcRect l="7335" r="5051" b="7568"/>
          <a:stretch>
            <a:fillRect/>
          </a:stretch>
        </p:blipFill>
        <p:spPr bwMode="auto">
          <a:xfrm>
            <a:off x="4030663" y="4286256"/>
            <a:ext cx="5113337" cy="2813050"/>
          </a:xfrm>
          <a:prstGeom prst="rect">
            <a:avLst/>
          </a:prstGeom>
          <a:noFill/>
          <a:ln w="9525">
            <a:noFill/>
            <a:miter lim="800000"/>
            <a:headEnd/>
            <a:tailEnd/>
          </a:ln>
        </p:spPr>
      </p:pic>
      <p:sp>
        <p:nvSpPr>
          <p:cNvPr id="20484" name="Oval 6"/>
          <p:cNvSpPr>
            <a:spLocks noChangeArrowheads="1"/>
          </p:cNvSpPr>
          <p:nvPr/>
        </p:nvSpPr>
        <p:spPr bwMode="auto">
          <a:xfrm>
            <a:off x="6526228" y="5065727"/>
            <a:ext cx="188912" cy="254000"/>
          </a:xfrm>
          <a:prstGeom prst="ellipse">
            <a:avLst/>
          </a:prstGeom>
          <a:noFill/>
          <a:ln w="9525">
            <a:solidFill>
              <a:srgbClr val="FF0000"/>
            </a:solidFill>
            <a:round/>
            <a:headEnd/>
            <a:tailEnd/>
          </a:ln>
        </p:spPr>
        <p:txBody>
          <a:bodyPr/>
          <a:lstStyle/>
          <a:p>
            <a:endParaRPr lang="zh-CN" altLang="en-US"/>
          </a:p>
        </p:txBody>
      </p:sp>
      <p:sp>
        <p:nvSpPr>
          <p:cNvPr id="20485" name="Oval 7"/>
          <p:cNvSpPr>
            <a:spLocks noChangeArrowheads="1"/>
          </p:cNvSpPr>
          <p:nvPr/>
        </p:nvSpPr>
        <p:spPr bwMode="auto">
          <a:xfrm>
            <a:off x="5699140" y="5246702"/>
            <a:ext cx="188913" cy="254000"/>
          </a:xfrm>
          <a:prstGeom prst="ellipse">
            <a:avLst/>
          </a:prstGeom>
          <a:noFill/>
          <a:ln w="9525">
            <a:solidFill>
              <a:srgbClr val="FF0000"/>
            </a:solidFill>
            <a:round/>
            <a:headEnd/>
            <a:tailEnd/>
          </a:ln>
        </p:spPr>
        <p:txBody>
          <a:bodyPr/>
          <a:lstStyle/>
          <a:p>
            <a:endParaRPr lang="zh-CN" altLang="en-US"/>
          </a:p>
        </p:txBody>
      </p:sp>
      <p:sp>
        <p:nvSpPr>
          <p:cNvPr id="20486" name="Text Box 8"/>
          <p:cNvSpPr txBox="1">
            <a:spLocks noChangeArrowheads="1"/>
          </p:cNvSpPr>
          <p:nvPr/>
        </p:nvSpPr>
        <p:spPr bwMode="auto">
          <a:xfrm>
            <a:off x="0" y="857232"/>
            <a:ext cx="3527425" cy="457200"/>
          </a:xfrm>
          <a:prstGeom prst="rect">
            <a:avLst/>
          </a:prstGeom>
          <a:noFill/>
          <a:ln w="9525">
            <a:noFill/>
            <a:miter lim="800000"/>
            <a:headEnd/>
            <a:tailEnd/>
          </a:ln>
        </p:spPr>
        <p:txBody>
          <a:bodyPr>
            <a:spAutoFit/>
          </a:bodyPr>
          <a:lstStyle/>
          <a:p>
            <a:pPr>
              <a:spcBef>
                <a:spcPct val="50000"/>
              </a:spcBef>
            </a:pPr>
            <a:r>
              <a:rPr lang="zh-CN" altLang="en-US" b="1" dirty="0"/>
              <a:t>最大值运行结果：</a:t>
            </a:r>
          </a:p>
        </p:txBody>
      </p:sp>
      <p:sp>
        <p:nvSpPr>
          <p:cNvPr id="7" name="Text Box 8"/>
          <p:cNvSpPr txBox="1">
            <a:spLocks noChangeArrowheads="1"/>
          </p:cNvSpPr>
          <p:nvPr/>
        </p:nvSpPr>
        <p:spPr bwMode="auto">
          <a:xfrm>
            <a:off x="710676" y="5455523"/>
            <a:ext cx="2646878" cy="830997"/>
          </a:xfrm>
          <a:prstGeom prst="rect">
            <a:avLst/>
          </a:prstGeom>
          <a:noFill/>
          <a:ln w="9525">
            <a:solidFill>
              <a:schemeClr val="tx1"/>
            </a:solidFill>
            <a:miter lim="800000"/>
            <a:headEnd/>
            <a:tailEnd/>
          </a:ln>
        </p:spPr>
        <p:txBody>
          <a:bodyPr wrap="none">
            <a:spAutoFit/>
          </a:bodyPr>
          <a:lstStyle/>
          <a:p>
            <a:r>
              <a:rPr lang="zh-CN" altLang="en-US" b="1" dirty="0" smtClean="0">
                <a:hlinkClick r:id="rId4" action="ppaction://hlinkfile"/>
              </a:rPr>
              <a:t>源代码请见本目：</a:t>
            </a:r>
            <a:endParaRPr lang="en-US" altLang="zh-CN" b="1" dirty="0" smtClean="0">
              <a:hlinkClick r:id="rId4" action="ppaction://hlinkfile"/>
            </a:endParaRPr>
          </a:p>
          <a:p>
            <a:r>
              <a:rPr lang="en-US" altLang="zh-CN" b="1" dirty="0" smtClean="0">
                <a:hlinkClick r:id="rId4" action="ppaction://hlinkfile"/>
              </a:rPr>
              <a:t>exp12_1_2.m</a:t>
            </a:r>
            <a:endParaRPr lang="en-US" altLang="zh-CN" b="1" dirty="0"/>
          </a:p>
        </p:txBody>
      </p:sp>
      <p:sp>
        <p:nvSpPr>
          <p:cNvPr id="8" name="Rectangle 4"/>
          <p:cNvSpPr>
            <a:spLocks noChangeArrowheads="1"/>
          </p:cNvSpPr>
          <p:nvPr/>
        </p:nvSpPr>
        <p:spPr bwMode="auto">
          <a:xfrm>
            <a:off x="500034" y="12681"/>
            <a:ext cx="7848600" cy="701675"/>
          </a:xfrm>
          <a:prstGeom prst="rect">
            <a:avLst/>
          </a:prstGeom>
          <a:noFill/>
          <a:ln w="9525">
            <a:noFill/>
            <a:miter lim="800000"/>
            <a:headEnd/>
            <a:tailEnd/>
          </a:ln>
        </p:spPr>
        <p:txBody>
          <a:bodyPr>
            <a:spAutoFit/>
          </a:bodyPr>
          <a:lstStyle/>
          <a:p>
            <a:r>
              <a:rPr lang="zh-CN" altLang="en-US" sz="4000" b="1" dirty="0">
                <a:solidFill>
                  <a:schemeClr val="bg1"/>
                </a:solidFill>
                <a:latin typeface="幼圆" pitchFamily="49" charset="-122"/>
                <a:ea typeface="幼圆" pitchFamily="49" charset="-122"/>
              </a:rPr>
              <a:t>三、遗传算法应用</a:t>
            </a:r>
            <a:endParaRPr lang="zh-CN" altLang="en-US" sz="2800" dirty="0">
              <a:solidFill>
                <a:schemeClr val="bg1"/>
              </a:solidFill>
              <a:latin typeface="魏碑" pitchFamily="49" charset="-122"/>
              <a:ea typeface="魏碑" pitchFamily="49"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8" name="Picture 6" descr="多元函数最小化结果2"/>
          <p:cNvPicPr>
            <a:picLocks noChangeAspect="1" noChangeArrowheads="1"/>
          </p:cNvPicPr>
          <p:nvPr/>
        </p:nvPicPr>
        <p:blipFill>
          <a:blip r:embed="rId2"/>
          <a:srcRect l="6989" r="5840" b="7661"/>
          <a:stretch>
            <a:fillRect/>
          </a:stretch>
        </p:blipFill>
        <p:spPr bwMode="auto">
          <a:xfrm>
            <a:off x="4286248" y="3930674"/>
            <a:ext cx="5472113" cy="2998788"/>
          </a:xfrm>
          <a:prstGeom prst="rect">
            <a:avLst/>
          </a:prstGeom>
          <a:noFill/>
          <a:ln w="9525">
            <a:noFill/>
            <a:miter lim="800000"/>
            <a:headEnd/>
            <a:tailEnd/>
          </a:ln>
        </p:spPr>
      </p:pic>
      <p:sp>
        <p:nvSpPr>
          <p:cNvPr id="21506" name="Text Box 4"/>
          <p:cNvSpPr txBox="1">
            <a:spLocks noChangeArrowheads="1"/>
          </p:cNvSpPr>
          <p:nvPr/>
        </p:nvSpPr>
        <p:spPr bwMode="auto">
          <a:xfrm>
            <a:off x="0" y="785794"/>
            <a:ext cx="3527425" cy="457200"/>
          </a:xfrm>
          <a:prstGeom prst="rect">
            <a:avLst/>
          </a:prstGeom>
          <a:noFill/>
          <a:ln w="9525">
            <a:noFill/>
            <a:miter lim="800000"/>
            <a:headEnd/>
            <a:tailEnd/>
          </a:ln>
        </p:spPr>
        <p:txBody>
          <a:bodyPr>
            <a:spAutoFit/>
          </a:bodyPr>
          <a:lstStyle/>
          <a:p>
            <a:pPr>
              <a:spcBef>
                <a:spcPct val="50000"/>
              </a:spcBef>
            </a:pPr>
            <a:r>
              <a:rPr lang="zh-CN" altLang="en-US" b="1" dirty="0"/>
              <a:t>最小值运行结果：</a:t>
            </a:r>
          </a:p>
        </p:txBody>
      </p:sp>
      <p:pic>
        <p:nvPicPr>
          <p:cNvPr id="21507" name="Picture 5" descr="多元函数最小化过程1"/>
          <p:cNvPicPr>
            <a:picLocks noChangeAspect="1" noChangeArrowheads="1"/>
          </p:cNvPicPr>
          <p:nvPr/>
        </p:nvPicPr>
        <p:blipFill>
          <a:blip r:embed="rId3"/>
          <a:srcRect l="7335" r="7220" b="3925"/>
          <a:stretch>
            <a:fillRect/>
          </a:stretch>
        </p:blipFill>
        <p:spPr bwMode="auto">
          <a:xfrm>
            <a:off x="285720" y="1166770"/>
            <a:ext cx="5214974" cy="3041932"/>
          </a:xfrm>
          <a:prstGeom prst="rect">
            <a:avLst/>
          </a:prstGeom>
          <a:noFill/>
          <a:ln w="9525">
            <a:noFill/>
            <a:miter lim="800000"/>
            <a:headEnd/>
            <a:tailEnd/>
          </a:ln>
        </p:spPr>
      </p:pic>
      <p:sp>
        <p:nvSpPr>
          <p:cNvPr id="21509" name="Oval 7"/>
          <p:cNvSpPr>
            <a:spLocks noChangeArrowheads="1"/>
          </p:cNvSpPr>
          <p:nvPr/>
        </p:nvSpPr>
        <p:spPr bwMode="auto">
          <a:xfrm>
            <a:off x="6929454" y="6357958"/>
            <a:ext cx="323850" cy="314325"/>
          </a:xfrm>
          <a:prstGeom prst="ellipse">
            <a:avLst/>
          </a:prstGeom>
          <a:noFill/>
          <a:ln w="9525">
            <a:solidFill>
              <a:srgbClr val="FF0000"/>
            </a:solidFill>
            <a:round/>
            <a:headEnd/>
            <a:tailEnd/>
          </a:ln>
        </p:spPr>
        <p:txBody>
          <a:bodyPr/>
          <a:lstStyle/>
          <a:p>
            <a:endParaRPr lang="zh-CN" altLang="en-US"/>
          </a:p>
        </p:txBody>
      </p:sp>
      <p:sp>
        <p:nvSpPr>
          <p:cNvPr id="6" name="Text Box 8"/>
          <p:cNvSpPr txBox="1">
            <a:spLocks noChangeArrowheads="1"/>
          </p:cNvSpPr>
          <p:nvPr/>
        </p:nvSpPr>
        <p:spPr bwMode="auto">
          <a:xfrm>
            <a:off x="710676" y="5455523"/>
            <a:ext cx="2646878" cy="830997"/>
          </a:xfrm>
          <a:prstGeom prst="rect">
            <a:avLst/>
          </a:prstGeom>
          <a:noFill/>
          <a:ln w="9525">
            <a:solidFill>
              <a:schemeClr val="tx1"/>
            </a:solidFill>
            <a:miter lim="800000"/>
            <a:headEnd/>
            <a:tailEnd/>
          </a:ln>
        </p:spPr>
        <p:txBody>
          <a:bodyPr wrap="none">
            <a:spAutoFit/>
          </a:bodyPr>
          <a:lstStyle/>
          <a:p>
            <a:r>
              <a:rPr lang="zh-CN" altLang="en-US" b="1" dirty="0" smtClean="0"/>
              <a:t>源代码请见本目：</a:t>
            </a:r>
            <a:endParaRPr lang="en-US" altLang="zh-CN" b="1" dirty="0" smtClean="0"/>
          </a:p>
          <a:p>
            <a:r>
              <a:rPr lang="en-US" altLang="zh-CN" b="1" dirty="0" smtClean="0"/>
              <a:t>exp12_1_2.m</a:t>
            </a:r>
            <a:endParaRPr lang="en-US" altLang="zh-CN" b="1" dirty="0"/>
          </a:p>
        </p:txBody>
      </p:sp>
      <p:sp>
        <p:nvSpPr>
          <p:cNvPr id="7" name="Rectangle 4"/>
          <p:cNvSpPr>
            <a:spLocks noChangeArrowheads="1"/>
          </p:cNvSpPr>
          <p:nvPr/>
        </p:nvSpPr>
        <p:spPr bwMode="auto">
          <a:xfrm>
            <a:off x="500034" y="12681"/>
            <a:ext cx="7848600" cy="701675"/>
          </a:xfrm>
          <a:prstGeom prst="rect">
            <a:avLst/>
          </a:prstGeom>
          <a:noFill/>
          <a:ln w="9525">
            <a:noFill/>
            <a:miter lim="800000"/>
            <a:headEnd/>
            <a:tailEnd/>
          </a:ln>
        </p:spPr>
        <p:txBody>
          <a:bodyPr>
            <a:spAutoFit/>
          </a:bodyPr>
          <a:lstStyle/>
          <a:p>
            <a:r>
              <a:rPr lang="zh-CN" altLang="en-US" sz="4000" b="1" dirty="0">
                <a:solidFill>
                  <a:schemeClr val="bg1"/>
                </a:solidFill>
                <a:latin typeface="幼圆" pitchFamily="49" charset="-122"/>
                <a:ea typeface="幼圆" pitchFamily="49" charset="-122"/>
              </a:rPr>
              <a:t>三、遗传算法应用</a:t>
            </a:r>
            <a:endParaRPr lang="zh-CN" altLang="en-US" sz="2800" dirty="0">
              <a:solidFill>
                <a:schemeClr val="bg1"/>
              </a:solidFill>
              <a:latin typeface="魏碑" pitchFamily="49" charset="-122"/>
              <a:ea typeface="魏碑" pitchFamily="49"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0" y="857232"/>
            <a:ext cx="6923087" cy="519113"/>
          </a:xfrm>
          <a:prstGeom prst="rect">
            <a:avLst/>
          </a:prstGeom>
          <a:noFill/>
          <a:ln w="9525">
            <a:noFill/>
            <a:miter lim="800000"/>
            <a:headEnd/>
            <a:tailEnd/>
          </a:ln>
        </p:spPr>
        <p:txBody>
          <a:bodyPr wrap="none" anchor="ctr">
            <a:spAutoFit/>
          </a:bodyPr>
          <a:lstStyle/>
          <a:p>
            <a:pPr algn="ctr"/>
            <a:r>
              <a:rPr lang="zh-CN" altLang="en-US" sz="2800" b="1" dirty="0"/>
              <a:t>建模案例：交巡警服务平台的设置与调度</a:t>
            </a:r>
          </a:p>
        </p:txBody>
      </p:sp>
      <p:sp>
        <p:nvSpPr>
          <p:cNvPr id="3" name="Rectangle 4"/>
          <p:cNvSpPr>
            <a:spLocks noChangeArrowheads="1"/>
          </p:cNvSpPr>
          <p:nvPr/>
        </p:nvSpPr>
        <p:spPr bwMode="auto">
          <a:xfrm>
            <a:off x="500034" y="12681"/>
            <a:ext cx="7848600" cy="701675"/>
          </a:xfrm>
          <a:prstGeom prst="rect">
            <a:avLst/>
          </a:prstGeom>
          <a:noFill/>
          <a:ln w="9525">
            <a:noFill/>
            <a:miter lim="800000"/>
            <a:headEnd/>
            <a:tailEnd/>
          </a:ln>
        </p:spPr>
        <p:txBody>
          <a:bodyPr>
            <a:spAutoFit/>
          </a:bodyPr>
          <a:lstStyle/>
          <a:p>
            <a:r>
              <a:rPr lang="zh-CN" altLang="en-US" sz="4000" b="1" dirty="0" smtClean="0">
                <a:solidFill>
                  <a:schemeClr val="bg1"/>
                </a:solidFill>
                <a:latin typeface="幼圆" pitchFamily="49" charset="-122"/>
                <a:ea typeface="幼圆" pitchFamily="49" charset="-122"/>
              </a:rPr>
              <a:t>四</a:t>
            </a:r>
            <a:r>
              <a:rPr lang="zh-CN" altLang="en-US" sz="4000" b="1" dirty="0" smtClean="0">
                <a:solidFill>
                  <a:schemeClr val="bg1"/>
                </a:solidFill>
                <a:latin typeface="幼圆" pitchFamily="49" charset="-122"/>
                <a:ea typeface="幼圆" pitchFamily="49" charset="-122"/>
              </a:rPr>
              <a:t>、案例应用</a:t>
            </a:r>
            <a:endParaRPr lang="zh-CN" altLang="en-US" sz="2800" dirty="0">
              <a:solidFill>
                <a:schemeClr val="bg1"/>
              </a:solidFill>
              <a:latin typeface="魏碑" pitchFamily="49" charset="-122"/>
              <a:ea typeface="魏碑" pitchFamily="49" charset="-122"/>
            </a:endParaRPr>
          </a:p>
        </p:txBody>
      </p:sp>
      <p:sp>
        <p:nvSpPr>
          <p:cNvPr id="4" name="矩形 3"/>
          <p:cNvSpPr/>
          <p:nvPr/>
        </p:nvSpPr>
        <p:spPr>
          <a:xfrm>
            <a:off x="285720" y="2090172"/>
            <a:ext cx="9072626" cy="2595839"/>
          </a:xfrm>
          <a:prstGeom prst="rect">
            <a:avLst/>
          </a:prstGeom>
        </p:spPr>
        <p:txBody>
          <a:bodyPr wrap="square">
            <a:spAutoFit/>
          </a:bodyPr>
          <a:lstStyle/>
          <a:p>
            <a:pPr>
              <a:lnSpc>
                <a:spcPct val="150000"/>
              </a:lnSpc>
            </a:pPr>
            <a:r>
              <a:rPr lang="zh-CN" altLang="en-US" sz="2800" dirty="0" smtClean="0"/>
              <a:t>         对于</a:t>
            </a:r>
            <a:r>
              <a:rPr lang="zh-CN" altLang="en-US" sz="2800" dirty="0" smtClean="0"/>
              <a:t>重大突发事件，需要调度全区</a:t>
            </a:r>
            <a:r>
              <a:rPr lang="en-US" sz="2800" dirty="0" smtClean="0"/>
              <a:t>20</a:t>
            </a:r>
            <a:r>
              <a:rPr lang="zh-CN" altLang="en-US" sz="2800" dirty="0" smtClean="0"/>
              <a:t>个交巡警服务平台的警力资源，对进出该区的</a:t>
            </a:r>
            <a:r>
              <a:rPr lang="en-US" sz="2800" dirty="0" smtClean="0"/>
              <a:t>13</a:t>
            </a:r>
            <a:r>
              <a:rPr lang="zh-CN" altLang="en-US" sz="2800" dirty="0" smtClean="0"/>
              <a:t>条交通要道实现快速全封锁。实际中一个平台的警力最多封锁一个路口，请给出该区交巡警服务平台警力合理的调度方案。</a:t>
            </a:r>
            <a:endParaRPr lang="zh-CN" altLang="en-US" sz="28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 name="对象 45"/>
          <p:cNvGraphicFramePr>
            <a:graphicFrameLocks noChangeAspect="1"/>
          </p:cNvGraphicFramePr>
          <p:nvPr/>
        </p:nvGraphicFramePr>
        <p:xfrm>
          <a:off x="473335" y="1636714"/>
          <a:ext cx="8670697" cy="5649938"/>
        </p:xfrm>
        <a:graphic>
          <a:graphicData uri="http://schemas.openxmlformats.org/presentationml/2006/ole">
            <p:oleObj spid="_x0000_s50219" name="文档" r:id="rId3" imgW="3988036" imgH="2603703" progId="Word.Document.12">
              <p:embed/>
            </p:oleObj>
          </a:graphicData>
        </a:graphic>
      </p:graphicFrame>
      <p:sp>
        <p:nvSpPr>
          <p:cNvPr id="47" name="Rectangle 2"/>
          <p:cNvSpPr>
            <a:spLocks noChangeArrowheads="1"/>
          </p:cNvSpPr>
          <p:nvPr/>
        </p:nvSpPr>
        <p:spPr bwMode="auto">
          <a:xfrm>
            <a:off x="0" y="857232"/>
            <a:ext cx="6923087" cy="519113"/>
          </a:xfrm>
          <a:prstGeom prst="rect">
            <a:avLst/>
          </a:prstGeom>
          <a:noFill/>
          <a:ln w="9525">
            <a:noFill/>
            <a:miter lim="800000"/>
            <a:headEnd/>
            <a:tailEnd/>
          </a:ln>
        </p:spPr>
        <p:txBody>
          <a:bodyPr wrap="none" anchor="ctr">
            <a:spAutoFit/>
          </a:bodyPr>
          <a:lstStyle/>
          <a:p>
            <a:pPr algn="ctr"/>
            <a:r>
              <a:rPr lang="zh-CN" altLang="en-US" sz="2800" b="1" dirty="0"/>
              <a:t>建模案例：交巡警服务平台的设置与调度</a:t>
            </a:r>
          </a:p>
        </p:txBody>
      </p:sp>
      <p:sp>
        <p:nvSpPr>
          <p:cNvPr id="48" name="Rectangle 4"/>
          <p:cNvSpPr>
            <a:spLocks noChangeArrowheads="1"/>
          </p:cNvSpPr>
          <p:nvPr/>
        </p:nvSpPr>
        <p:spPr bwMode="auto">
          <a:xfrm>
            <a:off x="500034" y="12681"/>
            <a:ext cx="7848600" cy="701675"/>
          </a:xfrm>
          <a:prstGeom prst="rect">
            <a:avLst/>
          </a:prstGeom>
          <a:noFill/>
          <a:ln w="9525">
            <a:noFill/>
            <a:miter lim="800000"/>
            <a:headEnd/>
            <a:tailEnd/>
          </a:ln>
        </p:spPr>
        <p:txBody>
          <a:bodyPr>
            <a:spAutoFit/>
          </a:bodyPr>
          <a:lstStyle/>
          <a:p>
            <a:r>
              <a:rPr lang="zh-CN" altLang="en-US" sz="4000" b="1" dirty="0" smtClean="0">
                <a:solidFill>
                  <a:schemeClr val="bg1"/>
                </a:solidFill>
                <a:latin typeface="幼圆" pitchFamily="49" charset="-122"/>
                <a:ea typeface="幼圆" pitchFamily="49" charset="-122"/>
              </a:rPr>
              <a:t>四</a:t>
            </a:r>
            <a:r>
              <a:rPr lang="zh-CN" altLang="en-US" sz="4000" b="1" dirty="0" smtClean="0">
                <a:solidFill>
                  <a:schemeClr val="bg1"/>
                </a:solidFill>
                <a:latin typeface="幼圆" pitchFamily="49" charset="-122"/>
                <a:ea typeface="幼圆" pitchFamily="49" charset="-122"/>
              </a:rPr>
              <a:t>、案例应用</a:t>
            </a:r>
            <a:endParaRPr lang="zh-CN" altLang="en-US" sz="2800" dirty="0">
              <a:solidFill>
                <a:schemeClr val="bg1"/>
              </a:solidFill>
              <a:latin typeface="魏碑" pitchFamily="49" charset="-122"/>
              <a:ea typeface="魏碑" pitchFamily="49"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 name="对象 45"/>
          <p:cNvGraphicFramePr>
            <a:graphicFrameLocks noChangeAspect="1"/>
          </p:cNvGraphicFramePr>
          <p:nvPr/>
        </p:nvGraphicFramePr>
        <p:xfrm>
          <a:off x="857224" y="2000241"/>
          <a:ext cx="7786742" cy="3807638"/>
        </p:xfrm>
        <a:graphic>
          <a:graphicData uri="http://schemas.openxmlformats.org/presentationml/2006/ole">
            <p:oleObj spid="_x0000_s54274" name="文档" r:id="rId3" imgW="3224186" imgH="1582347" progId="Word.Document.12">
              <p:embed/>
            </p:oleObj>
          </a:graphicData>
        </a:graphic>
      </p:graphicFrame>
      <p:sp>
        <p:nvSpPr>
          <p:cNvPr id="47" name="Rectangle 2"/>
          <p:cNvSpPr>
            <a:spLocks noChangeArrowheads="1"/>
          </p:cNvSpPr>
          <p:nvPr/>
        </p:nvSpPr>
        <p:spPr bwMode="auto">
          <a:xfrm>
            <a:off x="0" y="857232"/>
            <a:ext cx="6923087" cy="519113"/>
          </a:xfrm>
          <a:prstGeom prst="rect">
            <a:avLst/>
          </a:prstGeom>
          <a:noFill/>
          <a:ln w="9525">
            <a:noFill/>
            <a:miter lim="800000"/>
            <a:headEnd/>
            <a:tailEnd/>
          </a:ln>
        </p:spPr>
        <p:txBody>
          <a:bodyPr wrap="none" anchor="ctr">
            <a:spAutoFit/>
          </a:bodyPr>
          <a:lstStyle/>
          <a:p>
            <a:pPr algn="ctr"/>
            <a:r>
              <a:rPr lang="zh-CN" altLang="en-US" sz="2800" b="1" dirty="0"/>
              <a:t>建模案例：交巡警服务平台的设置与调度</a:t>
            </a:r>
          </a:p>
        </p:txBody>
      </p:sp>
      <p:sp>
        <p:nvSpPr>
          <p:cNvPr id="48" name="Rectangle 4"/>
          <p:cNvSpPr>
            <a:spLocks noChangeArrowheads="1"/>
          </p:cNvSpPr>
          <p:nvPr/>
        </p:nvSpPr>
        <p:spPr bwMode="auto">
          <a:xfrm>
            <a:off x="500034" y="12681"/>
            <a:ext cx="7848600" cy="701675"/>
          </a:xfrm>
          <a:prstGeom prst="rect">
            <a:avLst/>
          </a:prstGeom>
          <a:noFill/>
          <a:ln w="9525">
            <a:noFill/>
            <a:miter lim="800000"/>
            <a:headEnd/>
            <a:tailEnd/>
          </a:ln>
        </p:spPr>
        <p:txBody>
          <a:bodyPr>
            <a:spAutoFit/>
          </a:bodyPr>
          <a:lstStyle/>
          <a:p>
            <a:r>
              <a:rPr lang="zh-CN" altLang="en-US" sz="4000" b="1" dirty="0" smtClean="0">
                <a:solidFill>
                  <a:schemeClr val="bg1"/>
                </a:solidFill>
                <a:latin typeface="幼圆" pitchFamily="49" charset="-122"/>
                <a:ea typeface="幼圆" pitchFamily="49" charset="-122"/>
              </a:rPr>
              <a:t>四</a:t>
            </a:r>
            <a:r>
              <a:rPr lang="zh-CN" altLang="en-US" sz="4000" b="1" dirty="0" smtClean="0">
                <a:solidFill>
                  <a:schemeClr val="bg1"/>
                </a:solidFill>
                <a:latin typeface="幼圆" pitchFamily="49" charset="-122"/>
                <a:ea typeface="幼圆" pitchFamily="49" charset="-122"/>
              </a:rPr>
              <a:t>、案例应用</a:t>
            </a:r>
            <a:endParaRPr lang="zh-CN" altLang="en-US" sz="2800" dirty="0">
              <a:solidFill>
                <a:schemeClr val="bg1"/>
              </a:solidFill>
              <a:latin typeface="魏碑" pitchFamily="49" charset="-122"/>
              <a:ea typeface="魏碑" pitchFamily="49"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2"/>
          <p:cNvSpPr>
            <a:spLocks noChangeArrowheads="1"/>
          </p:cNvSpPr>
          <p:nvPr/>
        </p:nvSpPr>
        <p:spPr bwMode="auto">
          <a:xfrm>
            <a:off x="0" y="857232"/>
            <a:ext cx="6923087" cy="519113"/>
          </a:xfrm>
          <a:prstGeom prst="rect">
            <a:avLst/>
          </a:prstGeom>
          <a:noFill/>
          <a:ln w="9525">
            <a:noFill/>
            <a:miter lim="800000"/>
            <a:headEnd/>
            <a:tailEnd/>
          </a:ln>
        </p:spPr>
        <p:txBody>
          <a:bodyPr wrap="none" anchor="ctr">
            <a:spAutoFit/>
          </a:bodyPr>
          <a:lstStyle/>
          <a:p>
            <a:pPr algn="ctr"/>
            <a:r>
              <a:rPr lang="zh-CN" altLang="en-US" sz="2800" b="1" dirty="0"/>
              <a:t>建模案例：交巡警服务平台的设置与调度</a:t>
            </a:r>
          </a:p>
        </p:txBody>
      </p:sp>
      <p:sp>
        <p:nvSpPr>
          <p:cNvPr id="48" name="Rectangle 4"/>
          <p:cNvSpPr>
            <a:spLocks noChangeArrowheads="1"/>
          </p:cNvSpPr>
          <p:nvPr/>
        </p:nvSpPr>
        <p:spPr bwMode="auto">
          <a:xfrm>
            <a:off x="500034" y="12681"/>
            <a:ext cx="7848600" cy="701675"/>
          </a:xfrm>
          <a:prstGeom prst="rect">
            <a:avLst/>
          </a:prstGeom>
          <a:noFill/>
          <a:ln w="9525">
            <a:noFill/>
            <a:miter lim="800000"/>
            <a:headEnd/>
            <a:tailEnd/>
          </a:ln>
        </p:spPr>
        <p:txBody>
          <a:bodyPr>
            <a:spAutoFit/>
          </a:bodyPr>
          <a:lstStyle/>
          <a:p>
            <a:r>
              <a:rPr lang="zh-CN" altLang="en-US" sz="4000" b="1" dirty="0" smtClean="0">
                <a:solidFill>
                  <a:schemeClr val="bg1"/>
                </a:solidFill>
                <a:latin typeface="幼圆" pitchFamily="49" charset="-122"/>
                <a:ea typeface="幼圆" pitchFamily="49" charset="-122"/>
              </a:rPr>
              <a:t>四</a:t>
            </a:r>
            <a:r>
              <a:rPr lang="zh-CN" altLang="en-US" sz="4000" b="1" dirty="0" smtClean="0">
                <a:solidFill>
                  <a:schemeClr val="bg1"/>
                </a:solidFill>
                <a:latin typeface="幼圆" pitchFamily="49" charset="-122"/>
                <a:ea typeface="幼圆" pitchFamily="49" charset="-122"/>
              </a:rPr>
              <a:t>、案例应用</a:t>
            </a:r>
            <a:endParaRPr lang="zh-CN" altLang="en-US" sz="2800" dirty="0">
              <a:solidFill>
                <a:schemeClr val="bg1"/>
              </a:solidFill>
              <a:latin typeface="魏碑" pitchFamily="49" charset="-122"/>
              <a:ea typeface="魏碑" pitchFamily="49" charset="-122"/>
            </a:endParaRPr>
          </a:p>
        </p:txBody>
      </p:sp>
      <p:sp>
        <p:nvSpPr>
          <p:cNvPr id="5" name="矩形 4"/>
          <p:cNvSpPr/>
          <p:nvPr/>
        </p:nvSpPr>
        <p:spPr>
          <a:xfrm>
            <a:off x="642910" y="1370060"/>
            <a:ext cx="8501090" cy="1130246"/>
          </a:xfrm>
          <a:prstGeom prst="rect">
            <a:avLst/>
          </a:prstGeom>
        </p:spPr>
        <p:txBody>
          <a:bodyPr wrap="square">
            <a:spAutoFit/>
          </a:bodyPr>
          <a:lstStyle/>
          <a:p>
            <a:pPr>
              <a:lnSpc>
                <a:spcPct val="150000"/>
              </a:lnSpc>
            </a:pPr>
            <a:r>
              <a:rPr lang="zh-CN" altLang="en-US" dirty="0" smtClean="0"/>
              <a:t>       使用</a:t>
            </a:r>
            <a:r>
              <a:rPr lang="zh-CN" altLang="en-US" dirty="0" smtClean="0"/>
              <a:t>一个数字（例如</a:t>
            </a:r>
            <a:r>
              <a:rPr lang="en-US" dirty="0" smtClean="0"/>
              <a:t>1,2,</a:t>
            </a:r>
            <a:r>
              <a:rPr lang="en-US" altLang="zh-CN" dirty="0" smtClean="0"/>
              <a:t>……</a:t>
            </a:r>
            <a:r>
              <a:rPr lang="en-US" dirty="0" smtClean="0"/>
              <a:t>,20</a:t>
            </a:r>
            <a:r>
              <a:rPr lang="zh-CN" altLang="en-US" dirty="0" smtClean="0"/>
              <a:t>）代表一个城市，通过对这</a:t>
            </a:r>
            <a:r>
              <a:rPr lang="en-US" dirty="0" smtClean="0"/>
              <a:t>20</a:t>
            </a:r>
            <a:r>
              <a:rPr lang="zh-CN" altLang="en-US" dirty="0" smtClean="0"/>
              <a:t>个数字排序构造路径，选择合适的遗传算子产生路径。</a:t>
            </a:r>
            <a:endParaRPr lang="zh-CN" altLang="en-US" dirty="0"/>
          </a:p>
        </p:txBody>
      </p:sp>
      <p:sp>
        <p:nvSpPr>
          <p:cNvPr id="6" name="矩形 5"/>
          <p:cNvSpPr/>
          <p:nvPr/>
        </p:nvSpPr>
        <p:spPr>
          <a:xfrm>
            <a:off x="142876" y="2500306"/>
            <a:ext cx="8429652" cy="576248"/>
          </a:xfrm>
          <a:prstGeom prst="rect">
            <a:avLst/>
          </a:prstGeom>
        </p:spPr>
        <p:txBody>
          <a:bodyPr wrap="square">
            <a:spAutoFit/>
          </a:bodyPr>
          <a:lstStyle/>
          <a:p>
            <a:pPr>
              <a:lnSpc>
                <a:spcPct val="150000"/>
              </a:lnSpc>
            </a:pPr>
            <a:r>
              <a:rPr lang="zh-CN" altLang="en-US" b="1" dirty="0" smtClean="0"/>
              <a:t>有序</a:t>
            </a:r>
            <a:r>
              <a:rPr lang="zh-CN" altLang="en-US" b="1" dirty="0" smtClean="0"/>
              <a:t>交叉（</a:t>
            </a:r>
            <a:r>
              <a:rPr lang="en-US" b="1" dirty="0" smtClean="0"/>
              <a:t>Order Crossover</a:t>
            </a:r>
            <a:r>
              <a:rPr lang="zh-CN" altLang="en-US" b="1" dirty="0" smtClean="0"/>
              <a:t>）</a:t>
            </a:r>
            <a:r>
              <a:rPr lang="zh-CN" altLang="en-US" b="1" dirty="0" smtClean="0"/>
              <a:t>算子</a:t>
            </a:r>
            <a:r>
              <a:rPr lang="zh-CN" altLang="en-US" dirty="0" smtClean="0"/>
              <a:t>（</a:t>
            </a:r>
            <a:r>
              <a:rPr lang="en-US" dirty="0" smtClean="0"/>
              <a:t> Davis</a:t>
            </a:r>
            <a:r>
              <a:rPr lang="zh-CN" altLang="en-US" dirty="0" smtClean="0"/>
              <a:t>（</a:t>
            </a:r>
            <a:r>
              <a:rPr lang="en-US" dirty="0" smtClean="0"/>
              <a:t>1985</a:t>
            </a:r>
            <a:r>
              <a:rPr lang="zh-CN" altLang="en-US" dirty="0" smtClean="0"/>
              <a:t>）提出</a:t>
            </a:r>
            <a:r>
              <a:rPr lang="zh-CN" altLang="en-US" dirty="0" smtClean="0"/>
              <a:t>）</a:t>
            </a:r>
            <a:endParaRPr lang="zh-CN" altLang="en-US" dirty="0"/>
          </a:p>
        </p:txBody>
      </p:sp>
      <p:sp>
        <p:nvSpPr>
          <p:cNvPr id="55299" name="Rectangle 3"/>
          <p:cNvSpPr>
            <a:spLocks noChangeArrowheads="1"/>
          </p:cNvSpPr>
          <p:nvPr/>
        </p:nvSpPr>
        <p:spPr bwMode="auto">
          <a:xfrm>
            <a:off x="357158" y="3400102"/>
            <a:ext cx="3643338" cy="1477328"/>
          </a:xfrm>
          <a:prstGeom prst="rect">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pPr marR="0" lvl="0" algn="l" defTabSz="914400" rtl="0" eaLnBrk="1" fontAlgn="base" latinLnBrk="0" hangingPunct="1">
              <a:lnSpc>
                <a:spcPct val="15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Calibri" pitchFamily="34" charset="0"/>
                <a:ea typeface="宋体" pitchFamily="2" charset="-122"/>
                <a:cs typeface="黑体" pitchFamily="2" charset="-122"/>
              </a:rPr>
              <a:t>首先，随机产生交叉点：</a:t>
            </a:r>
            <a:r>
              <a:rPr kumimoji="0" lang="en-US" altLang="zh-CN" sz="2000" b="0" i="0" u="none" strike="noStrike" cap="none" normalizeH="0" baseline="0" dirty="0" smtClean="0">
                <a:ln>
                  <a:noFill/>
                </a:ln>
                <a:solidFill>
                  <a:schemeClr val="tx1"/>
                </a:solidFill>
                <a:effectLst/>
                <a:latin typeface="Calibri" pitchFamily="34" charset="0"/>
                <a:ea typeface="宋体" pitchFamily="2" charset="-122"/>
                <a:cs typeface="黑体" pitchFamily="2" charset="-122"/>
              </a:rPr>
              <a:t>p1(238</a:t>
            </a:r>
            <a:r>
              <a:rPr kumimoji="0" lang="en-US" altLang="zh-CN" sz="2000" b="0" i="0" u="none" strike="noStrike" cap="none" normalizeH="0" baseline="0" dirty="0" smtClean="0">
                <a:ln>
                  <a:noFill/>
                </a:ln>
                <a:solidFill>
                  <a:srgbClr val="FF0000"/>
                </a:solidFill>
                <a:effectLst/>
                <a:latin typeface="Calibri" pitchFamily="34" charset="0"/>
                <a:ea typeface="宋体" pitchFamily="2" charset="-122"/>
                <a:cs typeface="黑体" pitchFamily="2" charset="-122"/>
              </a:rPr>
              <a:t>|</a:t>
            </a:r>
            <a:r>
              <a:rPr kumimoji="0" lang="en-US" altLang="zh-CN" sz="2000" b="0" i="0" u="none" strike="noStrike" cap="none" normalizeH="0" baseline="0" dirty="0" smtClean="0">
                <a:ln>
                  <a:noFill/>
                </a:ln>
                <a:solidFill>
                  <a:schemeClr val="tx1"/>
                </a:solidFill>
                <a:effectLst/>
                <a:latin typeface="Calibri" pitchFamily="34" charset="0"/>
                <a:ea typeface="宋体" pitchFamily="2" charset="-122"/>
                <a:cs typeface="黑体" pitchFamily="2" charset="-122"/>
              </a:rPr>
              <a:t>7154</a:t>
            </a:r>
            <a:r>
              <a:rPr kumimoji="0" lang="en-US" altLang="zh-CN" sz="2000" b="0" i="0" u="none" strike="noStrike" cap="none" normalizeH="0" baseline="0" dirty="0" smtClean="0">
                <a:ln>
                  <a:noFill/>
                </a:ln>
                <a:solidFill>
                  <a:srgbClr val="FF0000"/>
                </a:solidFill>
                <a:effectLst/>
                <a:latin typeface="Calibri" pitchFamily="34" charset="0"/>
                <a:ea typeface="宋体" pitchFamily="2" charset="-122"/>
                <a:cs typeface="黑体" pitchFamily="2" charset="-122"/>
              </a:rPr>
              <a:t>|</a:t>
            </a:r>
            <a:r>
              <a:rPr kumimoji="0" lang="en-US" altLang="zh-CN" sz="2000" b="0" i="0" u="none" strike="noStrike" cap="none" normalizeH="0" baseline="0" dirty="0" smtClean="0">
                <a:ln>
                  <a:noFill/>
                </a:ln>
                <a:solidFill>
                  <a:schemeClr val="tx1"/>
                </a:solidFill>
                <a:effectLst/>
                <a:latin typeface="Calibri" pitchFamily="34" charset="0"/>
                <a:ea typeface="宋体" pitchFamily="2" charset="-122"/>
                <a:cs typeface="黑体" pitchFamily="2" charset="-122"/>
              </a:rPr>
              <a:t>69)</a:t>
            </a:r>
            <a:endParaRPr kumimoji="0" lang="en-US" altLang="zh-CN" sz="2000" dirty="0" smtClean="0">
              <a:solidFill>
                <a:schemeClr val="tx1"/>
              </a:solidFill>
              <a:latin typeface="Arial" pitchFamily="34" charset="0"/>
              <a:ea typeface="宋体" pitchFamily="2" charset="-122"/>
              <a:cs typeface="黑体" pitchFamily="2" charset="-122"/>
            </a:endParaRPr>
          </a:p>
          <a:p>
            <a:pPr marR="0" lvl="0" algn="l" defTabSz="914400" rtl="0" eaLnBrk="1" fontAlgn="base" latinLnBrk="0" hangingPunct="1">
              <a:lnSpc>
                <a:spcPct val="15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Calibri" pitchFamily="34" charset="0"/>
                <a:ea typeface="宋体" pitchFamily="2" charset="-122"/>
                <a:cs typeface="黑体" pitchFamily="2" charset="-122"/>
              </a:rPr>
              <a:t>p2(947</a:t>
            </a:r>
            <a:r>
              <a:rPr kumimoji="0" lang="en-US" altLang="zh-CN" sz="2000" b="0" i="0" u="none" strike="noStrike" cap="none" normalizeH="0" baseline="0" dirty="0" smtClean="0">
                <a:ln>
                  <a:noFill/>
                </a:ln>
                <a:solidFill>
                  <a:srgbClr val="FF0000"/>
                </a:solidFill>
                <a:effectLst/>
                <a:latin typeface="Calibri" pitchFamily="34" charset="0"/>
                <a:ea typeface="宋体" pitchFamily="2" charset="-122"/>
                <a:cs typeface="黑体" pitchFamily="2" charset="-122"/>
              </a:rPr>
              <a:t>|</a:t>
            </a:r>
            <a:r>
              <a:rPr kumimoji="0" lang="en-US" altLang="zh-CN" sz="2000" b="0" i="0" u="none" strike="noStrike" cap="none" normalizeH="0" baseline="0" dirty="0" smtClean="0">
                <a:ln>
                  <a:noFill/>
                </a:ln>
                <a:solidFill>
                  <a:schemeClr val="tx1"/>
                </a:solidFill>
                <a:effectLst/>
                <a:latin typeface="Calibri" pitchFamily="34" charset="0"/>
                <a:ea typeface="宋体" pitchFamily="2" charset="-122"/>
                <a:cs typeface="黑体" pitchFamily="2" charset="-122"/>
              </a:rPr>
              <a:t>1856</a:t>
            </a:r>
            <a:r>
              <a:rPr kumimoji="0" lang="en-US" altLang="zh-CN" sz="2000" b="0" i="0" u="none" strike="noStrike" cap="none" normalizeH="0" baseline="0" dirty="0" smtClean="0">
                <a:ln>
                  <a:noFill/>
                </a:ln>
                <a:solidFill>
                  <a:srgbClr val="FF0000"/>
                </a:solidFill>
                <a:effectLst/>
                <a:latin typeface="Calibri" pitchFamily="34" charset="0"/>
                <a:ea typeface="宋体" pitchFamily="2" charset="-122"/>
                <a:cs typeface="黑体" pitchFamily="2" charset="-122"/>
              </a:rPr>
              <a:t>|</a:t>
            </a:r>
            <a:r>
              <a:rPr kumimoji="0" lang="en-US" altLang="zh-CN" sz="2000" b="0" i="0" u="none" strike="noStrike" cap="none" normalizeH="0" baseline="0" dirty="0" smtClean="0">
                <a:ln>
                  <a:noFill/>
                </a:ln>
                <a:solidFill>
                  <a:schemeClr val="tx1"/>
                </a:solidFill>
                <a:effectLst/>
                <a:latin typeface="Calibri" pitchFamily="34" charset="0"/>
                <a:ea typeface="宋体" pitchFamily="2" charset="-122"/>
                <a:cs typeface="黑体" pitchFamily="2" charset="-122"/>
              </a:rPr>
              <a:t>32)</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55300" name="Rectangle 4"/>
          <p:cNvSpPr>
            <a:spLocks noChangeArrowheads="1"/>
          </p:cNvSpPr>
          <p:nvPr/>
        </p:nvSpPr>
        <p:spPr bwMode="auto">
          <a:xfrm>
            <a:off x="5595848" y="3328664"/>
            <a:ext cx="3262432" cy="1886286"/>
          </a:xfrm>
          <a:prstGeom prst="rect">
            <a:avLst/>
          </a:prstGeom>
          <a:ln>
            <a:headEnd/>
            <a:tailEnd/>
          </a:ln>
        </p:spPr>
        <p:style>
          <a:lnRef idx="2">
            <a:schemeClr val="dk1"/>
          </a:lnRef>
          <a:fillRef idx="1">
            <a:schemeClr val="lt1"/>
          </a:fillRef>
          <a:effectRef idx="0">
            <a:schemeClr val="dk1"/>
          </a:effectRef>
          <a:fontRef idx="minor">
            <a:schemeClr val="dk1"/>
          </a:fontRef>
        </p:style>
        <p:txBody>
          <a:bodyPr vert="horz" wrap="none" lIns="91440" tIns="45720" rIns="91440" bIns="45720" numCol="1" anchor="ctr" anchorCtr="0" compatLnSpc="1">
            <a:prstTxWarp prst="textNoShape">
              <a:avLst/>
            </a:prstTxWarp>
            <a:spAutoFit/>
          </a:bodyPr>
          <a:lstStyle/>
          <a:p>
            <a:pPr marR="0" lvl="0" algn="l" defTabSz="914400" rtl="0" eaLnBrk="1" fontAlgn="base" latinLnBrk="0" hangingPunct="1">
              <a:lnSpc>
                <a:spcPct val="15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Calibri" pitchFamily="34" charset="0"/>
                <a:ea typeface="宋体" pitchFamily="2" charset="-122"/>
                <a:cs typeface="黑体" pitchFamily="2" charset="-122"/>
              </a:rPr>
              <a:t>然后</a:t>
            </a:r>
            <a:r>
              <a:rPr kumimoji="0" lang="zh-CN" sz="2000" b="0" i="0" u="none" strike="noStrike" cap="none" normalizeH="0" baseline="0" dirty="0" smtClean="0">
                <a:ln>
                  <a:noFill/>
                </a:ln>
                <a:solidFill>
                  <a:schemeClr val="tx1"/>
                </a:solidFill>
                <a:effectLst/>
                <a:latin typeface="Calibri" pitchFamily="34" charset="0"/>
                <a:ea typeface="宋体" pitchFamily="2" charset="-122"/>
                <a:cs typeface="黑体" pitchFamily="2" charset="-122"/>
              </a:rPr>
              <a:t>，双亲中划分点中间的</a:t>
            </a:r>
            <a:endParaRPr kumimoji="0" lang="en-US" altLang="zh-CN" sz="2000" b="0" i="0" u="none" strike="noStrike" cap="none" normalizeH="0" baseline="0" dirty="0" smtClean="0">
              <a:ln>
                <a:noFill/>
              </a:ln>
              <a:solidFill>
                <a:schemeClr val="tx1"/>
              </a:solidFill>
              <a:effectLst/>
              <a:latin typeface="Calibri" pitchFamily="34" charset="0"/>
              <a:ea typeface="宋体" pitchFamily="2" charset="-122"/>
              <a:cs typeface="黑体" pitchFamily="2" charset="-122"/>
            </a:endParaRPr>
          </a:p>
          <a:p>
            <a:pPr marR="0" lvl="0" algn="l" defTabSz="914400" rtl="0" eaLnBrk="1" fontAlgn="base" latinLnBrk="0" hangingPunct="1">
              <a:lnSpc>
                <a:spcPct val="150000"/>
              </a:lnSpc>
              <a:spcBef>
                <a:spcPct val="0"/>
              </a:spcBef>
              <a:spcAft>
                <a:spcPct val="0"/>
              </a:spcAft>
              <a:buClrTx/>
              <a:buSzTx/>
              <a:buFontTx/>
              <a:buNone/>
              <a:tabLst/>
            </a:pPr>
            <a:r>
              <a:rPr kumimoji="0" lang="zh-CN" sz="2000" b="0" i="0" u="none" strike="noStrike" cap="none" normalizeH="0" baseline="0" dirty="0" smtClean="0">
                <a:ln>
                  <a:noFill/>
                </a:ln>
                <a:solidFill>
                  <a:schemeClr val="tx1"/>
                </a:solidFill>
                <a:effectLst/>
                <a:latin typeface="Calibri" pitchFamily="34" charset="0"/>
                <a:ea typeface="宋体" pitchFamily="2" charset="-122"/>
                <a:cs typeface="黑体" pitchFamily="2" charset="-122"/>
              </a:rPr>
              <a:t>部分复制到后代中：</a:t>
            </a:r>
            <a:endParaRPr kumimoji="0" 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R="0" lvl="0" algn="l" defTabSz="914400" rtl="0" eaLnBrk="0" fontAlgn="base" latinLnBrk="0" hangingPunct="0">
              <a:lnSpc>
                <a:spcPct val="15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Calibri" pitchFamily="34" charset="0"/>
                <a:ea typeface="宋体" pitchFamily="2" charset="-122"/>
                <a:cs typeface="黑体" pitchFamily="2" charset="-122"/>
              </a:rPr>
              <a:t>c1(×××|7154|××)</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R="0" lvl="0" algn="l" defTabSz="914400" rtl="0" eaLnBrk="0" fontAlgn="base" latinLnBrk="0" hangingPunct="0">
              <a:lnSpc>
                <a:spcPct val="15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Calibri" pitchFamily="34" charset="0"/>
                <a:ea typeface="宋体" pitchFamily="2" charset="-122"/>
                <a:cs typeface="黑体" pitchFamily="2" charset="-122"/>
              </a:rPr>
              <a:t>c2(×××|1856|××)</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55301" name="Rectangle 5"/>
          <p:cNvSpPr>
            <a:spLocks noChangeArrowheads="1"/>
          </p:cNvSpPr>
          <p:nvPr/>
        </p:nvSpPr>
        <p:spPr bwMode="auto">
          <a:xfrm>
            <a:off x="410146" y="5357826"/>
            <a:ext cx="3518912" cy="1427635"/>
          </a:xfrm>
          <a:prstGeom prst="rect">
            <a:avLst/>
          </a:prstGeom>
          <a:ln>
            <a:headEnd/>
            <a:tailEnd/>
          </a:ln>
        </p:spPr>
        <p:style>
          <a:lnRef idx="2">
            <a:schemeClr val="dk1"/>
          </a:lnRef>
          <a:fillRef idx="1">
            <a:schemeClr val="lt1"/>
          </a:fillRef>
          <a:effectRef idx="0">
            <a:schemeClr val="dk1"/>
          </a:effectRef>
          <a:fontRef idx="minor">
            <a:schemeClr val="dk1"/>
          </a:fontRef>
        </p:style>
        <p:txBody>
          <a:bodyPr vert="horz" wrap="none" lIns="91440" tIns="45720" rIns="91440" bIns="45720" numCol="1" anchor="ctr" anchorCtr="0" compatLnSpc="1">
            <a:prstTxWarp prst="textNoShape">
              <a:avLst/>
            </a:prstTxWarp>
            <a:spAutoFit/>
          </a:bodyPr>
          <a:lstStyle/>
          <a:p>
            <a:pPr marR="0" lvl="0" algn="l" defTabSz="914400" rtl="0" eaLnBrk="1" fontAlgn="base" latinLnBrk="0" hangingPunct="1">
              <a:lnSpc>
                <a:spcPct val="15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Calibri" pitchFamily="34" charset="0"/>
                <a:ea typeface="宋体" pitchFamily="2" charset="-122"/>
                <a:cs typeface="黑体" pitchFamily="2" charset="-122"/>
              </a:rPr>
              <a:t>最后，交叉划分点之间的部分</a:t>
            </a:r>
            <a:endParaRPr kumimoji="0" lang="en-US" altLang="zh-CN" sz="2000" b="0" i="0" u="none" strike="noStrike" cap="none" normalizeH="0" baseline="0" dirty="0" smtClean="0">
              <a:ln>
                <a:noFill/>
              </a:ln>
              <a:solidFill>
                <a:schemeClr val="tx1"/>
              </a:solidFill>
              <a:effectLst/>
              <a:latin typeface="Calibri" pitchFamily="34" charset="0"/>
              <a:ea typeface="宋体" pitchFamily="2" charset="-122"/>
              <a:cs typeface="黑体" pitchFamily="2" charset="-122"/>
            </a:endParaRPr>
          </a:p>
          <a:p>
            <a:pPr marR="0" lvl="0" algn="l" defTabSz="914400" rtl="0" eaLnBrk="1" fontAlgn="base" latinLnBrk="0" hangingPunct="1">
              <a:lnSpc>
                <a:spcPct val="15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Calibri" pitchFamily="34" charset="0"/>
                <a:ea typeface="宋体" pitchFamily="2" charset="-122"/>
                <a:cs typeface="黑体" pitchFamily="2" charset="-122"/>
              </a:rPr>
              <a:t>c1(329|7154|86)</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R="0" lvl="0" algn="l" defTabSz="914400" rtl="0" eaLnBrk="0" fontAlgn="base" latinLnBrk="0" hangingPunct="0">
              <a:lnSpc>
                <a:spcPct val="15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Calibri" pitchFamily="34" charset="0"/>
                <a:ea typeface="宋体" pitchFamily="2" charset="-122"/>
                <a:cs typeface="黑体" pitchFamily="2" charset="-122"/>
              </a:rPr>
              <a:t>c2(923|1856|74)</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1" name="右箭头 10"/>
          <p:cNvSpPr/>
          <p:nvPr/>
        </p:nvSpPr>
        <p:spPr bwMode="auto">
          <a:xfrm>
            <a:off x="4357686" y="3857628"/>
            <a:ext cx="928694" cy="500066"/>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2" name="圆角右箭头 11"/>
          <p:cNvSpPr/>
          <p:nvPr/>
        </p:nvSpPr>
        <p:spPr bwMode="auto">
          <a:xfrm rot="10800000">
            <a:off x="4572000" y="5500701"/>
            <a:ext cx="2357454" cy="857256"/>
          </a:xfrm>
          <a:prstGeom prst="ben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2"/>
          <p:cNvPicPr>
            <a:picLocks noChangeAspect="1" noChangeArrowheads="1"/>
          </p:cNvPicPr>
          <p:nvPr/>
        </p:nvPicPr>
        <p:blipFill>
          <a:blip r:embed="rId2"/>
          <a:srcRect l="5518" r="6418"/>
          <a:stretch>
            <a:fillRect/>
          </a:stretch>
        </p:blipFill>
        <p:spPr bwMode="auto">
          <a:xfrm>
            <a:off x="1201813" y="2071678"/>
            <a:ext cx="7585029" cy="4000528"/>
          </a:xfrm>
          <a:prstGeom prst="rect">
            <a:avLst/>
          </a:prstGeom>
          <a:noFill/>
          <a:ln w="9525">
            <a:noFill/>
            <a:miter lim="800000"/>
            <a:headEnd/>
            <a:tailEnd/>
          </a:ln>
        </p:spPr>
      </p:pic>
      <p:sp>
        <p:nvSpPr>
          <p:cNvPr id="4" name="Rectangle 2"/>
          <p:cNvSpPr>
            <a:spLocks noChangeArrowheads="1"/>
          </p:cNvSpPr>
          <p:nvPr/>
        </p:nvSpPr>
        <p:spPr bwMode="auto">
          <a:xfrm>
            <a:off x="0" y="857232"/>
            <a:ext cx="6923087" cy="519113"/>
          </a:xfrm>
          <a:prstGeom prst="rect">
            <a:avLst/>
          </a:prstGeom>
          <a:noFill/>
          <a:ln w="9525">
            <a:noFill/>
            <a:miter lim="800000"/>
            <a:headEnd/>
            <a:tailEnd/>
          </a:ln>
        </p:spPr>
        <p:txBody>
          <a:bodyPr wrap="none" anchor="ctr">
            <a:spAutoFit/>
          </a:bodyPr>
          <a:lstStyle/>
          <a:p>
            <a:pPr algn="ctr"/>
            <a:r>
              <a:rPr lang="zh-CN" altLang="en-US" sz="2800" b="1" dirty="0"/>
              <a:t>建模案例：交巡警服务平台的设置与调度</a:t>
            </a:r>
          </a:p>
        </p:txBody>
      </p:sp>
      <p:sp>
        <p:nvSpPr>
          <p:cNvPr id="5" name="Rectangle 4"/>
          <p:cNvSpPr>
            <a:spLocks noChangeArrowheads="1"/>
          </p:cNvSpPr>
          <p:nvPr/>
        </p:nvSpPr>
        <p:spPr bwMode="auto">
          <a:xfrm>
            <a:off x="500034" y="12681"/>
            <a:ext cx="7848600" cy="701675"/>
          </a:xfrm>
          <a:prstGeom prst="rect">
            <a:avLst/>
          </a:prstGeom>
          <a:noFill/>
          <a:ln w="9525">
            <a:noFill/>
            <a:miter lim="800000"/>
            <a:headEnd/>
            <a:tailEnd/>
          </a:ln>
        </p:spPr>
        <p:txBody>
          <a:bodyPr>
            <a:spAutoFit/>
          </a:bodyPr>
          <a:lstStyle/>
          <a:p>
            <a:r>
              <a:rPr lang="zh-CN" altLang="en-US" sz="4000" b="1" dirty="0" smtClean="0">
                <a:solidFill>
                  <a:schemeClr val="bg1"/>
                </a:solidFill>
                <a:latin typeface="幼圆" pitchFamily="49" charset="-122"/>
                <a:ea typeface="幼圆" pitchFamily="49" charset="-122"/>
              </a:rPr>
              <a:t>四</a:t>
            </a:r>
            <a:r>
              <a:rPr lang="zh-CN" altLang="en-US" sz="4000" b="1" dirty="0" smtClean="0">
                <a:solidFill>
                  <a:schemeClr val="bg1"/>
                </a:solidFill>
                <a:latin typeface="幼圆" pitchFamily="49" charset="-122"/>
                <a:ea typeface="幼圆" pitchFamily="49" charset="-122"/>
              </a:rPr>
              <a:t>、案例应用</a:t>
            </a:r>
            <a:endParaRPr lang="zh-CN" altLang="en-US" sz="2800" dirty="0">
              <a:solidFill>
                <a:schemeClr val="bg1"/>
              </a:solidFill>
              <a:latin typeface="魏碑" pitchFamily="49" charset="-122"/>
              <a:ea typeface="魏碑" pitchFamily="49"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00034" y="1500174"/>
            <a:ext cx="8643966" cy="4616648"/>
          </a:xfrm>
          <a:prstGeom prst="rect">
            <a:avLst/>
          </a:prstGeom>
        </p:spPr>
        <p:txBody>
          <a:bodyPr wrap="square">
            <a:spAutoFit/>
          </a:bodyPr>
          <a:lstStyle/>
          <a:p>
            <a:pPr>
              <a:lnSpc>
                <a:spcPct val="150000"/>
              </a:lnSpc>
            </a:pPr>
            <a:r>
              <a:rPr lang="zh-CN" altLang="en-US" sz="2800" dirty="0" smtClean="0"/>
              <a:t>       遗传</a:t>
            </a:r>
            <a:r>
              <a:rPr lang="zh-CN" altLang="en-US" sz="2800" dirty="0"/>
              <a:t>算法（</a:t>
            </a:r>
            <a:r>
              <a:rPr lang="en-US" sz="2800" dirty="0"/>
              <a:t>Genetic Algorithm </a:t>
            </a:r>
            <a:r>
              <a:rPr lang="zh-CN" altLang="en-US" sz="2800" dirty="0"/>
              <a:t>简称</a:t>
            </a:r>
            <a:r>
              <a:rPr lang="en-US" sz="2800" dirty="0"/>
              <a:t>GA</a:t>
            </a:r>
            <a:r>
              <a:rPr lang="zh-CN" altLang="en-US" sz="2800" dirty="0"/>
              <a:t>）起源于对生物系统所进行的计算机模拟研究，是</a:t>
            </a:r>
            <a:r>
              <a:rPr lang="zh-CN" altLang="en-US" sz="2800" dirty="0" smtClean="0"/>
              <a:t>由一</a:t>
            </a:r>
            <a:r>
              <a:rPr lang="zh-CN" altLang="en-US" sz="2800" dirty="0"/>
              <a:t>种基于生物遗传和进化机制的适合于复杂系统优化的自适应概率优化算法</a:t>
            </a:r>
            <a:r>
              <a:rPr lang="zh-CN" altLang="en-US" sz="2800" dirty="0" smtClean="0"/>
              <a:t>。</a:t>
            </a:r>
            <a:endParaRPr lang="en-US" altLang="zh-CN" sz="2800" dirty="0" smtClean="0"/>
          </a:p>
          <a:p>
            <a:pPr>
              <a:lnSpc>
                <a:spcPct val="150000"/>
              </a:lnSpc>
            </a:pPr>
            <a:r>
              <a:rPr lang="zh-CN" altLang="en-US" sz="2800" b="1" dirty="0" smtClean="0"/>
              <a:t>特点：</a:t>
            </a:r>
            <a:endParaRPr lang="en-US" altLang="zh-CN" sz="2800" b="1" dirty="0" smtClean="0"/>
          </a:p>
          <a:p>
            <a:pPr>
              <a:lnSpc>
                <a:spcPct val="150000"/>
              </a:lnSpc>
            </a:pPr>
            <a:r>
              <a:rPr lang="zh-CN" altLang="en-US" sz="2800" dirty="0" smtClean="0"/>
              <a:t>       不</a:t>
            </a:r>
            <a:r>
              <a:rPr lang="zh-CN" altLang="en-US" sz="2800" dirty="0"/>
              <a:t>依赖于梯度信息，不仅不受目标函数连续可微的约束，还可以通过编码来实现任意设定其定义域。</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857232"/>
            <a:ext cx="6923087" cy="519113"/>
          </a:xfrm>
          <a:prstGeom prst="rect">
            <a:avLst/>
          </a:prstGeom>
          <a:noFill/>
          <a:ln w="9525">
            <a:noFill/>
            <a:miter lim="800000"/>
            <a:headEnd/>
            <a:tailEnd/>
          </a:ln>
        </p:spPr>
        <p:txBody>
          <a:bodyPr wrap="none" anchor="ctr">
            <a:spAutoFit/>
          </a:bodyPr>
          <a:lstStyle/>
          <a:p>
            <a:pPr algn="ctr"/>
            <a:r>
              <a:rPr lang="zh-CN" altLang="en-US" sz="2800" b="1" dirty="0"/>
              <a:t>建模案例：交巡警服务平台的设置与调度</a:t>
            </a:r>
          </a:p>
        </p:txBody>
      </p:sp>
      <p:sp>
        <p:nvSpPr>
          <p:cNvPr id="5" name="Rectangle 4"/>
          <p:cNvSpPr>
            <a:spLocks noChangeArrowheads="1"/>
          </p:cNvSpPr>
          <p:nvPr/>
        </p:nvSpPr>
        <p:spPr bwMode="auto">
          <a:xfrm>
            <a:off x="500034" y="12681"/>
            <a:ext cx="7848600" cy="701675"/>
          </a:xfrm>
          <a:prstGeom prst="rect">
            <a:avLst/>
          </a:prstGeom>
          <a:noFill/>
          <a:ln w="9525">
            <a:noFill/>
            <a:miter lim="800000"/>
            <a:headEnd/>
            <a:tailEnd/>
          </a:ln>
        </p:spPr>
        <p:txBody>
          <a:bodyPr>
            <a:spAutoFit/>
          </a:bodyPr>
          <a:lstStyle/>
          <a:p>
            <a:r>
              <a:rPr lang="zh-CN" altLang="en-US" sz="4000" b="1" dirty="0" smtClean="0">
                <a:solidFill>
                  <a:schemeClr val="bg1"/>
                </a:solidFill>
                <a:latin typeface="幼圆" pitchFamily="49" charset="-122"/>
                <a:ea typeface="幼圆" pitchFamily="49" charset="-122"/>
              </a:rPr>
              <a:t>四</a:t>
            </a:r>
            <a:r>
              <a:rPr lang="zh-CN" altLang="en-US" sz="4000" b="1" dirty="0" smtClean="0">
                <a:solidFill>
                  <a:schemeClr val="bg1"/>
                </a:solidFill>
                <a:latin typeface="幼圆" pitchFamily="49" charset="-122"/>
                <a:ea typeface="幼圆" pitchFamily="49" charset="-122"/>
              </a:rPr>
              <a:t>、案例应用</a:t>
            </a:r>
            <a:endParaRPr lang="zh-CN" altLang="en-US" sz="2800" dirty="0">
              <a:solidFill>
                <a:schemeClr val="bg1"/>
              </a:solidFill>
              <a:latin typeface="魏碑" pitchFamily="49" charset="-122"/>
              <a:ea typeface="魏碑" pitchFamily="49" charset="-122"/>
            </a:endParaRPr>
          </a:p>
        </p:txBody>
      </p:sp>
      <p:graphicFrame>
        <p:nvGraphicFramePr>
          <p:cNvPr id="6" name="表格 5"/>
          <p:cNvGraphicFramePr>
            <a:graphicFrameLocks noGrp="1"/>
          </p:cNvGraphicFramePr>
          <p:nvPr/>
        </p:nvGraphicFramePr>
        <p:xfrm>
          <a:off x="1143006" y="2214554"/>
          <a:ext cx="7572398" cy="4572006"/>
        </p:xfrm>
        <a:graphic>
          <a:graphicData uri="http://schemas.openxmlformats.org/drawingml/2006/table">
            <a:tbl>
              <a:tblPr/>
              <a:tblGrid>
                <a:gridCol w="1304483"/>
                <a:gridCol w="1251636"/>
                <a:gridCol w="1170975"/>
                <a:gridCol w="1342032"/>
                <a:gridCol w="1251636"/>
                <a:gridCol w="1251636"/>
              </a:tblGrid>
              <a:tr h="575259">
                <a:tc>
                  <a:txBody>
                    <a:bodyPr/>
                    <a:lstStyle/>
                    <a:p>
                      <a:pPr algn="ctr">
                        <a:spcBef>
                          <a:spcPts val="120"/>
                        </a:spcBef>
                        <a:spcAft>
                          <a:spcPts val="120"/>
                        </a:spcAft>
                      </a:pPr>
                      <a:r>
                        <a:rPr lang="zh-CN" sz="2000" kern="100" dirty="0">
                          <a:latin typeface="Calibri"/>
                          <a:ea typeface="宋体"/>
                          <a:cs typeface="Times New Roman"/>
                        </a:rPr>
                        <a:t>封锁平台</a:t>
                      </a:r>
                    </a:p>
                  </a:txBody>
                  <a:tcPr marL="0" marR="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r>
                        <a:rPr lang="zh-CN" sz="2000" kern="100">
                          <a:latin typeface="Calibri"/>
                          <a:ea typeface="宋体"/>
                          <a:cs typeface="Times New Roman"/>
                        </a:rPr>
                        <a:t>封锁路口</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r>
                        <a:rPr lang="zh-CN" sz="2000" kern="100">
                          <a:latin typeface="Calibri"/>
                          <a:ea typeface="宋体"/>
                          <a:cs typeface="Times New Roman"/>
                        </a:rPr>
                        <a:t>封锁时间</a:t>
                      </a:r>
                    </a:p>
                  </a:txBody>
                  <a:tcPr marL="0" marR="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r>
                        <a:rPr lang="zh-CN" sz="2000" kern="100">
                          <a:latin typeface="Calibri"/>
                          <a:ea typeface="宋体"/>
                          <a:cs typeface="Times New Roman"/>
                        </a:rPr>
                        <a:t>封锁平台</a:t>
                      </a:r>
                    </a:p>
                  </a:txBody>
                  <a:tcPr marL="0" marR="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r>
                        <a:rPr lang="zh-CN" sz="2000" kern="100">
                          <a:latin typeface="Calibri"/>
                          <a:ea typeface="宋体"/>
                          <a:cs typeface="Times New Roman"/>
                        </a:rPr>
                        <a:t>封锁路口</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r>
                        <a:rPr lang="zh-CN" sz="2000" kern="100">
                          <a:latin typeface="Calibri"/>
                          <a:ea typeface="宋体"/>
                          <a:cs typeface="Times New Roman"/>
                        </a:rPr>
                        <a:t>封锁时间</a:t>
                      </a:r>
                    </a:p>
                  </a:txBody>
                  <a:tcPr marL="0" marR="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5193">
                <a:tc>
                  <a:txBody>
                    <a:bodyPr/>
                    <a:lstStyle/>
                    <a:p>
                      <a:pPr algn="ctr">
                        <a:spcBef>
                          <a:spcPts val="120"/>
                        </a:spcBef>
                        <a:spcAft>
                          <a:spcPts val="120"/>
                        </a:spcAft>
                      </a:pPr>
                      <a:r>
                        <a:rPr lang="en-US" sz="2000" kern="100" dirty="0">
                          <a:latin typeface="Calibri"/>
                          <a:ea typeface="宋体"/>
                          <a:cs typeface="Times New Roman"/>
                        </a:rPr>
                        <a:t>A2</a:t>
                      </a:r>
                      <a:endParaRPr lang="zh-CN" sz="2000" kern="100" dirty="0">
                        <a:latin typeface="Calibri"/>
                        <a:ea typeface="宋体"/>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r>
                        <a:rPr lang="en-US" sz="2000" kern="100">
                          <a:latin typeface="Calibri"/>
                          <a:ea typeface="宋体"/>
                          <a:cs typeface="Times New Roman"/>
                        </a:rPr>
                        <a:t>38</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r>
                        <a:rPr lang="en-US" sz="2000" kern="100">
                          <a:latin typeface="Calibri"/>
                          <a:ea typeface="宋体"/>
                          <a:cs typeface="Times New Roman"/>
                        </a:rPr>
                        <a:t>3.9822</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r>
                        <a:rPr lang="en-US" sz="2000" kern="100">
                          <a:latin typeface="Calibri"/>
                          <a:ea typeface="宋体"/>
                          <a:cs typeface="Times New Roman"/>
                        </a:rPr>
                        <a:t>A9</a:t>
                      </a:r>
                      <a:endParaRPr lang="zh-CN" sz="2000" kern="100">
                        <a:latin typeface="Calibri"/>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r>
                        <a:rPr lang="en-US" sz="2000" kern="100">
                          <a:latin typeface="Calibri"/>
                          <a:ea typeface="宋体"/>
                          <a:cs typeface="Times New Roman"/>
                        </a:rPr>
                        <a:t>16</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r>
                        <a:rPr lang="en-US" sz="2000" kern="100">
                          <a:latin typeface="Calibri"/>
                          <a:ea typeface="宋体"/>
                          <a:cs typeface="Times New Roman"/>
                        </a:rPr>
                        <a:t>1.5325</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5259">
                <a:tc>
                  <a:txBody>
                    <a:bodyPr/>
                    <a:lstStyle/>
                    <a:p>
                      <a:pPr algn="ctr">
                        <a:spcBef>
                          <a:spcPts val="120"/>
                        </a:spcBef>
                        <a:spcAft>
                          <a:spcPts val="120"/>
                        </a:spcAft>
                      </a:pPr>
                      <a:r>
                        <a:rPr lang="en-US" sz="2000" kern="100">
                          <a:latin typeface="Calibri"/>
                          <a:ea typeface="宋体"/>
                          <a:cs typeface="Times New Roman"/>
                        </a:rPr>
                        <a:t>A4</a:t>
                      </a:r>
                      <a:endParaRPr lang="zh-CN" sz="2000" kern="100">
                        <a:latin typeface="Calibri"/>
                        <a:ea typeface="宋体"/>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r>
                        <a:rPr lang="en-US" sz="2000" kern="100">
                          <a:latin typeface="Calibri"/>
                          <a:ea typeface="宋体"/>
                          <a:cs typeface="Times New Roman"/>
                        </a:rPr>
                        <a:t>62</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r>
                        <a:rPr lang="en-US" sz="2000" kern="100">
                          <a:latin typeface="Calibri"/>
                          <a:ea typeface="宋体"/>
                          <a:cs typeface="Times New Roman"/>
                        </a:rPr>
                        <a:t>0.35</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r>
                        <a:rPr lang="en-US" sz="2000" kern="100">
                          <a:latin typeface="Calibri"/>
                          <a:ea typeface="宋体"/>
                          <a:cs typeface="Times New Roman"/>
                        </a:rPr>
                        <a:t>A10</a:t>
                      </a:r>
                      <a:endParaRPr lang="zh-CN" sz="2000" kern="100">
                        <a:latin typeface="Calibri"/>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r>
                        <a:rPr lang="en-US" sz="2000" kern="100" dirty="0">
                          <a:latin typeface="Calibri"/>
                          <a:ea typeface="宋体"/>
                          <a:cs typeface="Times New Roman"/>
                        </a:rPr>
                        <a:t>22</a:t>
                      </a:r>
                      <a:endParaRPr lang="zh-CN" sz="20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r>
                        <a:rPr lang="en-US" sz="2000" kern="100">
                          <a:latin typeface="Calibri"/>
                          <a:ea typeface="宋体"/>
                          <a:cs typeface="Times New Roman"/>
                        </a:rPr>
                        <a:t>7.7079</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5259">
                <a:tc>
                  <a:txBody>
                    <a:bodyPr/>
                    <a:lstStyle/>
                    <a:p>
                      <a:pPr algn="ctr">
                        <a:spcBef>
                          <a:spcPts val="120"/>
                        </a:spcBef>
                        <a:spcAft>
                          <a:spcPts val="120"/>
                        </a:spcAft>
                      </a:pPr>
                      <a:r>
                        <a:rPr lang="en-US" sz="2000" kern="100">
                          <a:latin typeface="Calibri"/>
                          <a:ea typeface="宋体"/>
                          <a:cs typeface="Times New Roman"/>
                        </a:rPr>
                        <a:t>A5</a:t>
                      </a:r>
                      <a:endParaRPr lang="zh-CN" sz="2000" kern="100">
                        <a:latin typeface="Calibri"/>
                        <a:ea typeface="宋体"/>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r>
                        <a:rPr lang="en-US" sz="2000" kern="100">
                          <a:latin typeface="Calibri"/>
                          <a:ea typeface="宋体"/>
                          <a:cs typeface="Times New Roman"/>
                        </a:rPr>
                        <a:t>48</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r>
                        <a:rPr lang="en-US" sz="2000" kern="100">
                          <a:latin typeface="Calibri"/>
                          <a:ea typeface="宋体"/>
                          <a:cs typeface="Times New Roman"/>
                        </a:rPr>
                        <a:t>2.4758</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r>
                        <a:rPr lang="en-US" sz="2000" kern="100">
                          <a:latin typeface="Calibri"/>
                          <a:ea typeface="宋体"/>
                          <a:cs typeface="Times New Roman"/>
                        </a:rPr>
                        <a:t>A11</a:t>
                      </a:r>
                      <a:endParaRPr lang="zh-CN" sz="2000" kern="100">
                        <a:latin typeface="Calibri"/>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r>
                        <a:rPr lang="en-US" sz="2000" kern="100">
                          <a:latin typeface="Calibri"/>
                          <a:ea typeface="宋体"/>
                          <a:cs typeface="Times New Roman"/>
                        </a:rPr>
                        <a:t>24</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r>
                        <a:rPr lang="en-US" sz="2000" kern="100">
                          <a:latin typeface="Calibri"/>
                          <a:ea typeface="宋体"/>
                          <a:cs typeface="Times New Roman"/>
                        </a:rPr>
                        <a:t>3.8053</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5259">
                <a:tc>
                  <a:txBody>
                    <a:bodyPr/>
                    <a:lstStyle/>
                    <a:p>
                      <a:pPr algn="ctr">
                        <a:spcBef>
                          <a:spcPts val="120"/>
                        </a:spcBef>
                        <a:spcAft>
                          <a:spcPts val="120"/>
                        </a:spcAft>
                      </a:pPr>
                      <a:r>
                        <a:rPr lang="en-US" sz="2000" kern="100">
                          <a:latin typeface="Calibri"/>
                          <a:ea typeface="宋体"/>
                          <a:cs typeface="Times New Roman"/>
                        </a:rPr>
                        <a:t>A7</a:t>
                      </a:r>
                      <a:endParaRPr lang="zh-CN" sz="2000" kern="100">
                        <a:latin typeface="Calibri"/>
                        <a:ea typeface="宋体"/>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r>
                        <a:rPr lang="en-US" sz="2000" kern="100">
                          <a:latin typeface="Calibri"/>
                          <a:ea typeface="宋体"/>
                          <a:cs typeface="Times New Roman"/>
                        </a:rPr>
                        <a:t>29</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r>
                        <a:rPr lang="en-US" sz="2000" kern="100">
                          <a:latin typeface="Calibri"/>
                          <a:ea typeface="宋体"/>
                          <a:cs typeface="Times New Roman"/>
                        </a:rPr>
                        <a:t>8.0155</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r>
                        <a:rPr lang="en-US" sz="2000" kern="100" dirty="0">
                          <a:latin typeface="Calibri"/>
                          <a:ea typeface="宋体"/>
                          <a:cs typeface="Times New Roman"/>
                        </a:rPr>
                        <a:t>A12</a:t>
                      </a:r>
                      <a:endParaRPr lang="zh-CN" sz="2000" kern="100" dirty="0">
                        <a:latin typeface="Calibri"/>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r>
                        <a:rPr lang="en-US" sz="2000" kern="100">
                          <a:latin typeface="Calibri"/>
                          <a:ea typeface="宋体"/>
                          <a:cs typeface="Times New Roman"/>
                        </a:rPr>
                        <a:t>12</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r>
                        <a:rPr lang="en-US" sz="2000" kern="100">
                          <a:latin typeface="Calibri"/>
                          <a:ea typeface="宋体"/>
                          <a:cs typeface="Times New Roman"/>
                        </a:rPr>
                        <a:t>0</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5259">
                <a:tc>
                  <a:txBody>
                    <a:bodyPr/>
                    <a:lstStyle/>
                    <a:p>
                      <a:pPr algn="ctr">
                        <a:spcBef>
                          <a:spcPts val="120"/>
                        </a:spcBef>
                        <a:spcAft>
                          <a:spcPts val="120"/>
                        </a:spcAft>
                      </a:pPr>
                      <a:r>
                        <a:rPr lang="en-US" sz="2000" kern="100">
                          <a:latin typeface="Calibri"/>
                          <a:ea typeface="宋体"/>
                          <a:cs typeface="Times New Roman"/>
                        </a:rPr>
                        <a:t>A8</a:t>
                      </a:r>
                      <a:endParaRPr lang="zh-CN" sz="2000" kern="100">
                        <a:latin typeface="Calibri"/>
                        <a:ea typeface="宋体"/>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r>
                        <a:rPr lang="en-US" sz="2000" kern="100">
                          <a:latin typeface="Calibri"/>
                          <a:ea typeface="宋体"/>
                          <a:cs typeface="Times New Roman"/>
                        </a:rPr>
                        <a:t>30</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r>
                        <a:rPr lang="en-US" sz="2000" kern="100">
                          <a:latin typeface="Calibri"/>
                          <a:ea typeface="宋体"/>
                          <a:cs typeface="Times New Roman"/>
                        </a:rPr>
                        <a:t>3.0608</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r>
                        <a:rPr lang="en-US" sz="2000" kern="100">
                          <a:latin typeface="Calibri"/>
                          <a:ea typeface="宋体"/>
                          <a:cs typeface="Times New Roman"/>
                        </a:rPr>
                        <a:t>A13</a:t>
                      </a:r>
                      <a:endParaRPr lang="zh-CN" sz="2000" kern="100">
                        <a:latin typeface="Calibri"/>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r>
                        <a:rPr lang="en-US" sz="2000" kern="100">
                          <a:latin typeface="Calibri"/>
                          <a:ea typeface="宋体"/>
                          <a:cs typeface="Times New Roman"/>
                        </a:rPr>
                        <a:t>23</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r>
                        <a:rPr lang="en-US" sz="2000" kern="100">
                          <a:latin typeface="Calibri"/>
                          <a:ea typeface="宋体"/>
                          <a:cs typeface="Times New Roman"/>
                        </a:rPr>
                        <a:t>0.5</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5259">
                <a:tc>
                  <a:txBody>
                    <a:bodyPr/>
                    <a:lstStyle/>
                    <a:p>
                      <a:pPr algn="ctr">
                        <a:spcBef>
                          <a:spcPts val="120"/>
                        </a:spcBef>
                        <a:spcAft>
                          <a:spcPts val="120"/>
                        </a:spcAft>
                      </a:pPr>
                      <a:r>
                        <a:rPr lang="en-US" sz="2000" kern="100">
                          <a:latin typeface="Calibri"/>
                          <a:ea typeface="宋体"/>
                          <a:cs typeface="Times New Roman"/>
                        </a:rPr>
                        <a:t>A14</a:t>
                      </a:r>
                      <a:endParaRPr lang="zh-CN" sz="2000" kern="100">
                        <a:latin typeface="Calibri"/>
                        <a:ea typeface="宋体"/>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r>
                        <a:rPr lang="en-US" sz="2000" kern="100">
                          <a:latin typeface="Calibri"/>
                          <a:ea typeface="宋体"/>
                          <a:cs typeface="Times New Roman"/>
                        </a:rPr>
                        <a:t>21</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r>
                        <a:rPr lang="en-US" sz="2000" kern="100">
                          <a:latin typeface="Calibri"/>
                          <a:ea typeface="宋体"/>
                          <a:cs typeface="Times New Roman"/>
                        </a:rPr>
                        <a:t>3.265</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r>
                        <a:rPr lang="en-US" sz="2000" kern="100">
                          <a:latin typeface="Calibri"/>
                          <a:ea typeface="宋体"/>
                          <a:cs typeface="Times New Roman"/>
                        </a:rPr>
                        <a:t>A16</a:t>
                      </a:r>
                      <a:endParaRPr lang="zh-CN" sz="2000" kern="100">
                        <a:latin typeface="Calibri"/>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r>
                        <a:rPr lang="en-US" sz="2000" kern="100">
                          <a:latin typeface="Calibri"/>
                          <a:ea typeface="宋体"/>
                          <a:cs typeface="Times New Roman"/>
                        </a:rPr>
                        <a:t>14</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r>
                        <a:rPr lang="en-US" sz="2000" kern="100">
                          <a:latin typeface="Calibri"/>
                          <a:ea typeface="宋体"/>
                          <a:cs typeface="Times New Roman"/>
                        </a:rPr>
                        <a:t>6.7417</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5259">
                <a:tc>
                  <a:txBody>
                    <a:bodyPr/>
                    <a:lstStyle/>
                    <a:p>
                      <a:pPr algn="ctr">
                        <a:spcBef>
                          <a:spcPts val="120"/>
                        </a:spcBef>
                        <a:spcAft>
                          <a:spcPts val="120"/>
                        </a:spcAft>
                      </a:pPr>
                      <a:r>
                        <a:rPr lang="en-US" sz="2000" kern="100">
                          <a:latin typeface="Calibri"/>
                          <a:ea typeface="宋体"/>
                          <a:cs typeface="Times New Roman"/>
                        </a:rPr>
                        <a:t>A15</a:t>
                      </a:r>
                      <a:endParaRPr lang="zh-CN" sz="2000" kern="100">
                        <a:latin typeface="Calibri"/>
                        <a:ea typeface="宋体"/>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r>
                        <a:rPr lang="en-US" sz="2000" kern="100">
                          <a:latin typeface="Calibri"/>
                          <a:ea typeface="宋体"/>
                          <a:cs typeface="Times New Roman"/>
                        </a:rPr>
                        <a:t>28</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r>
                        <a:rPr lang="en-US" sz="2000" kern="100">
                          <a:latin typeface="Calibri"/>
                          <a:ea typeface="宋体"/>
                          <a:cs typeface="Times New Roman"/>
                        </a:rPr>
                        <a:t>4.7518</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endParaRPr lang="en-US" sz="2000" kern="100">
                        <a:latin typeface="Calibri"/>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endParaRPr lang="en-US"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endParaRPr lang="en-US" sz="20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矩形 6"/>
          <p:cNvSpPr/>
          <p:nvPr/>
        </p:nvSpPr>
        <p:spPr>
          <a:xfrm>
            <a:off x="3991459" y="1783667"/>
            <a:ext cx="1877437" cy="430887"/>
          </a:xfrm>
          <a:prstGeom prst="rect">
            <a:avLst/>
          </a:prstGeom>
        </p:spPr>
        <p:txBody>
          <a:bodyPr wrap="none">
            <a:spAutoFit/>
          </a:bodyPr>
          <a:lstStyle/>
          <a:p>
            <a:r>
              <a:rPr lang="zh-CN" altLang="en-US" sz="2200" dirty="0" smtClean="0"/>
              <a:t>封锁</a:t>
            </a:r>
            <a:r>
              <a:rPr lang="zh-CN" altLang="en-US" sz="2200" dirty="0" smtClean="0"/>
              <a:t>调度方案</a:t>
            </a:r>
            <a:endParaRPr lang="zh-CN" altLang="en-US" sz="22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28596" y="1857364"/>
            <a:ext cx="8572528" cy="5262979"/>
          </a:xfrm>
          <a:prstGeom prst="rect">
            <a:avLst/>
          </a:prstGeom>
        </p:spPr>
        <p:txBody>
          <a:bodyPr wrap="square">
            <a:spAutoFit/>
          </a:bodyPr>
          <a:lstStyle/>
          <a:p>
            <a:pPr>
              <a:lnSpc>
                <a:spcPct val="150000"/>
              </a:lnSpc>
            </a:pPr>
            <a:r>
              <a:rPr lang="zh-CN" altLang="en-US" sz="2800" b="1" dirty="0" smtClean="0"/>
              <a:t>源代码说明如下：</a:t>
            </a:r>
            <a:endParaRPr lang="en-US" altLang="zh-CN" sz="2800" b="1" dirty="0" smtClean="0"/>
          </a:p>
          <a:p>
            <a:pPr indent="439738">
              <a:lnSpc>
                <a:spcPct val="150000"/>
              </a:lnSpc>
            </a:pPr>
            <a:r>
              <a:rPr lang="zh-CN" altLang="en-US" sz="2800" dirty="0" smtClean="0"/>
              <a:t>主程序为：</a:t>
            </a:r>
            <a:r>
              <a:rPr lang="en-US" altLang="zh-CN" sz="2800" dirty="0" err="1" smtClean="0"/>
              <a:t>fengsuo.m</a:t>
            </a:r>
            <a:r>
              <a:rPr lang="zh-CN" altLang="en-US" sz="2800" dirty="0" smtClean="0"/>
              <a:t>；</a:t>
            </a:r>
            <a:endParaRPr lang="en-US" altLang="zh-CN" sz="2800" dirty="0" smtClean="0"/>
          </a:p>
          <a:p>
            <a:pPr indent="439738">
              <a:lnSpc>
                <a:spcPct val="150000"/>
              </a:lnSpc>
            </a:pPr>
            <a:r>
              <a:rPr lang="zh-CN" altLang="en-US" sz="2800" dirty="0" smtClean="0"/>
              <a:t>新</a:t>
            </a:r>
            <a:r>
              <a:rPr lang="zh-CN" altLang="en-US" sz="2800" dirty="0" smtClean="0"/>
              <a:t>编写初始种群的生成算子（</a:t>
            </a:r>
            <a:r>
              <a:rPr lang="en-US" sz="2800" dirty="0" err="1" smtClean="0"/>
              <a:t>crt_zp</a:t>
            </a:r>
            <a:r>
              <a:rPr lang="zh-CN" altLang="en-US" sz="2800" dirty="0" smtClean="0"/>
              <a:t>）；</a:t>
            </a:r>
            <a:endParaRPr lang="en-US" altLang="zh-CN" sz="2800" dirty="0" smtClean="0"/>
          </a:p>
          <a:p>
            <a:pPr indent="439738">
              <a:lnSpc>
                <a:spcPct val="150000"/>
              </a:lnSpc>
            </a:pPr>
            <a:r>
              <a:rPr lang="zh-CN" altLang="en-US" sz="2800" dirty="0" smtClean="0"/>
              <a:t>将</a:t>
            </a:r>
            <a:r>
              <a:rPr lang="zh-CN" altLang="en-US" sz="2800" dirty="0" smtClean="0"/>
              <a:t>交叉算子（</a:t>
            </a:r>
            <a:r>
              <a:rPr lang="en-US" sz="2800" dirty="0" err="1" smtClean="0"/>
              <a:t>recombin</a:t>
            </a:r>
            <a:r>
              <a:rPr lang="zh-CN" altLang="en-US" sz="2800" dirty="0" smtClean="0"/>
              <a:t>）、变异算子（</a:t>
            </a:r>
            <a:r>
              <a:rPr lang="en-US" sz="2800" dirty="0" err="1" smtClean="0"/>
              <a:t>mut</a:t>
            </a:r>
            <a:r>
              <a:rPr lang="zh-CN" altLang="en-US" sz="2800" dirty="0" smtClean="0"/>
              <a:t>）、重</a:t>
            </a:r>
            <a:r>
              <a:rPr lang="zh-CN" altLang="en-US" sz="2800" dirty="0" smtClean="0"/>
              <a:t>插入算子（</a:t>
            </a:r>
            <a:r>
              <a:rPr lang="en-US" sz="2800" dirty="0" smtClean="0"/>
              <a:t>reins</a:t>
            </a:r>
            <a:r>
              <a:rPr lang="zh-CN" altLang="en-US" sz="2800" dirty="0" smtClean="0"/>
              <a:t>）重新编写有序交叉算子（</a:t>
            </a:r>
            <a:r>
              <a:rPr lang="en-US" sz="2800" dirty="0" err="1" smtClean="0"/>
              <a:t>order_crossover</a:t>
            </a:r>
            <a:r>
              <a:rPr lang="zh-CN" altLang="en-US" sz="2800" dirty="0" smtClean="0"/>
              <a:t>）、变异算子（</a:t>
            </a:r>
            <a:r>
              <a:rPr lang="en-US" sz="2800" dirty="0" err="1" smtClean="0"/>
              <a:t>mute_yth</a:t>
            </a:r>
            <a:r>
              <a:rPr lang="zh-CN" altLang="en-US" sz="2800" dirty="0" smtClean="0"/>
              <a:t>）、重插入算子（</a:t>
            </a:r>
            <a:r>
              <a:rPr lang="en-US" sz="2800" dirty="0" err="1" smtClean="0"/>
              <a:t>reins_yth</a:t>
            </a:r>
            <a:r>
              <a:rPr lang="zh-CN" altLang="en-US" sz="2800" dirty="0" smtClean="0"/>
              <a:t>）</a:t>
            </a:r>
            <a:r>
              <a:rPr lang="zh-CN" altLang="en-US" sz="2800" dirty="0" smtClean="0"/>
              <a:t>。</a:t>
            </a:r>
            <a:endParaRPr lang="en-US" altLang="zh-CN" sz="2800" dirty="0" smtClean="0"/>
          </a:p>
          <a:p>
            <a:pPr indent="439738">
              <a:lnSpc>
                <a:spcPct val="150000"/>
              </a:lnSpc>
            </a:pPr>
            <a:r>
              <a:rPr lang="zh-CN" altLang="en-US" sz="2800" dirty="0" smtClean="0"/>
              <a:t>所有代码请见本目录。</a:t>
            </a:r>
            <a:endParaRPr lang="zh-CN" altLang="en-US" sz="2800" dirty="0"/>
          </a:p>
        </p:txBody>
      </p:sp>
      <p:sp>
        <p:nvSpPr>
          <p:cNvPr id="3" name="Rectangle 2"/>
          <p:cNvSpPr>
            <a:spLocks noChangeArrowheads="1"/>
          </p:cNvSpPr>
          <p:nvPr/>
        </p:nvSpPr>
        <p:spPr bwMode="auto">
          <a:xfrm>
            <a:off x="0" y="857232"/>
            <a:ext cx="6923087" cy="519113"/>
          </a:xfrm>
          <a:prstGeom prst="rect">
            <a:avLst/>
          </a:prstGeom>
          <a:noFill/>
          <a:ln w="9525">
            <a:noFill/>
            <a:miter lim="800000"/>
            <a:headEnd/>
            <a:tailEnd/>
          </a:ln>
        </p:spPr>
        <p:txBody>
          <a:bodyPr wrap="none" anchor="ctr">
            <a:spAutoFit/>
          </a:bodyPr>
          <a:lstStyle/>
          <a:p>
            <a:pPr algn="ctr"/>
            <a:r>
              <a:rPr lang="zh-CN" altLang="en-US" sz="2800" b="1" dirty="0"/>
              <a:t>建模案例：交巡警服务平台的设置与调度</a:t>
            </a:r>
          </a:p>
        </p:txBody>
      </p:sp>
      <p:sp>
        <p:nvSpPr>
          <p:cNvPr id="4" name="Rectangle 4"/>
          <p:cNvSpPr>
            <a:spLocks noChangeArrowheads="1"/>
          </p:cNvSpPr>
          <p:nvPr/>
        </p:nvSpPr>
        <p:spPr bwMode="auto">
          <a:xfrm>
            <a:off x="500034" y="12681"/>
            <a:ext cx="7848600" cy="701675"/>
          </a:xfrm>
          <a:prstGeom prst="rect">
            <a:avLst/>
          </a:prstGeom>
          <a:noFill/>
          <a:ln w="9525">
            <a:noFill/>
            <a:miter lim="800000"/>
            <a:headEnd/>
            <a:tailEnd/>
          </a:ln>
        </p:spPr>
        <p:txBody>
          <a:bodyPr>
            <a:spAutoFit/>
          </a:bodyPr>
          <a:lstStyle/>
          <a:p>
            <a:r>
              <a:rPr lang="zh-CN" altLang="en-US" sz="4000" b="1" dirty="0" smtClean="0">
                <a:solidFill>
                  <a:schemeClr val="bg1"/>
                </a:solidFill>
                <a:latin typeface="幼圆" pitchFamily="49" charset="-122"/>
                <a:ea typeface="幼圆" pitchFamily="49" charset="-122"/>
              </a:rPr>
              <a:t>四</a:t>
            </a:r>
            <a:r>
              <a:rPr lang="zh-CN" altLang="en-US" sz="4000" b="1" dirty="0" smtClean="0">
                <a:solidFill>
                  <a:schemeClr val="bg1"/>
                </a:solidFill>
                <a:latin typeface="幼圆" pitchFamily="49" charset="-122"/>
                <a:ea typeface="幼圆" pitchFamily="49" charset="-122"/>
              </a:rPr>
              <a:t>、案例应用</a:t>
            </a:r>
            <a:endParaRPr lang="zh-CN" altLang="en-US" sz="2800" dirty="0">
              <a:solidFill>
                <a:schemeClr val="bg1"/>
              </a:solidFill>
              <a:latin typeface="魏碑" pitchFamily="49" charset="-122"/>
              <a:ea typeface="魏碑" pitchFamily="49"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4"/>
          <p:cNvSpPr>
            <a:spLocks noChangeArrowheads="1"/>
          </p:cNvSpPr>
          <p:nvPr/>
        </p:nvSpPr>
        <p:spPr bwMode="auto">
          <a:xfrm>
            <a:off x="357158" y="-24"/>
            <a:ext cx="7848600" cy="701675"/>
          </a:xfrm>
          <a:prstGeom prst="rect">
            <a:avLst/>
          </a:prstGeom>
          <a:noFill/>
          <a:ln w="9525">
            <a:noFill/>
            <a:miter lim="800000"/>
            <a:headEnd/>
            <a:tailEnd/>
          </a:ln>
        </p:spPr>
        <p:txBody>
          <a:bodyPr>
            <a:spAutoFit/>
          </a:bodyPr>
          <a:lstStyle/>
          <a:p>
            <a:r>
              <a:rPr lang="zh-CN" altLang="en-US" sz="4000" b="1" dirty="0">
                <a:solidFill>
                  <a:schemeClr val="bg1"/>
                </a:solidFill>
                <a:latin typeface="幼圆" pitchFamily="49" charset="-122"/>
                <a:ea typeface="幼圆" pitchFamily="49" charset="-122"/>
              </a:rPr>
              <a:t>一、遗传算法基本理论</a:t>
            </a:r>
            <a:endParaRPr lang="zh-CN" altLang="en-US" sz="2800" dirty="0">
              <a:solidFill>
                <a:schemeClr val="bg1"/>
              </a:solidFill>
              <a:latin typeface="魏碑" pitchFamily="49" charset="-122"/>
              <a:ea typeface="魏碑" pitchFamily="49" charset="-122"/>
            </a:endParaRPr>
          </a:p>
        </p:txBody>
      </p:sp>
      <p:sp>
        <p:nvSpPr>
          <p:cNvPr id="5" name="矩形 4"/>
          <p:cNvSpPr/>
          <p:nvPr/>
        </p:nvSpPr>
        <p:spPr>
          <a:xfrm>
            <a:off x="500034" y="1357298"/>
            <a:ext cx="8643966" cy="1949508"/>
          </a:xfrm>
          <a:prstGeom prst="rect">
            <a:avLst/>
          </a:prstGeom>
        </p:spPr>
        <p:txBody>
          <a:bodyPr wrap="square">
            <a:spAutoFit/>
          </a:bodyPr>
          <a:lstStyle/>
          <a:p>
            <a:pPr>
              <a:lnSpc>
                <a:spcPct val="150000"/>
              </a:lnSpc>
            </a:pPr>
            <a:r>
              <a:rPr lang="zh-CN" altLang="en-US" sz="2800" dirty="0" smtClean="0"/>
              <a:t>       遗传</a:t>
            </a:r>
            <a:r>
              <a:rPr lang="zh-CN" altLang="en-US" sz="2800" dirty="0"/>
              <a:t>算法搜索最优解的方法是模仿生物的进化过程，模拟了自然选择和遗传中发生的复制、交叉和变异等现象。</a:t>
            </a:r>
          </a:p>
        </p:txBody>
      </p:sp>
      <p:sp>
        <p:nvSpPr>
          <p:cNvPr id="6" name="矩形 5"/>
          <p:cNvSpPr/>
          <p:nvPr/>
        </p:nvSpPr>
        <p:spPr>
          <a:xfrm>
            <a:off x="428596" y="3500438"/>
            <a:ext cx="9144064" cy="3323987"/>
          </a:xfrm>
          <a:prstGeom prst="rect">
            <a:avLst/>
          </a:prstGeom>
        </p:spPr>
        <p:txBody>
          <a:bodyPr wrap="square">
            <a:spAutoFit/>
          </a:bodyPr>
          <a:lstStyle/>
          <a:p>
            <a:pPr>
              <a:lnSpc>
                <a:spcPct val="150000"/>
              </a:lnSpc>
            </a:pPr>
            <a:r>
              <a:rPr lang="zh-CN" altLang="en-US" sz="2800" dirty="0" smtClean="0"/>
              <a:t>       它</a:t>
            </a:r>
            <a:r>
              <a:rPr lang="zh-CN" altLang="en-US" sz="2800" dirty="0"/>
              <a:t>从代表问题可能潜在解集的一个种群（</a:t>
            </a:r>
            <a:r>
              <a:rPr lang="en-US" altLang="en-US" sz="2800" dirty="0"/>
              <a:t>Population</a:t>
            </a:r>
            <a:r>
              <a:rPr lang="zh-CN" altLang="en-US" sz="2800" dirty="0"/>
              <a:t>）开始，对种群反复进行选择（</a:t>
            </a:r>
            <a:r>
              <a:rPr lang="en-US" altLang="en-US" sz="2800" dirty="0"/>
              <a:t>Selection</a:t>
            </a:r>
            <a:r>
              <a:rPr lang="zh-CN" altLang="en-US" sz="2800" dirty="0"/>
              <a:t>）、交叉</a:t>
            </a:r>
            <a:r>
              <a:rPr lang="en-US" altLang="en-US" sz="2800" dirty="0"/>
              <a:t>(Crossover)</a:t>
            </a:r>
            <a:r>
              <a:rPr lang="zh-CN" altLang="en-US" sz="2800" dirty="0"/>
              <a:t>以及变异</a:t>
            </a:r>
            <a:r>
              <a:rPr lang="en-US" altLang="en-US" sz="2800" dirty="0"/>
              <a:t>(Mutation)</a:t>
            </a:r>
            <a:r>
              <a:rPr lang="zh-CN" altLang="en-US" sz="2800" dirty="0"/>
              <a:t>操作，估计各个个体的适应值（</a:t>
            </a:r>
            <a:r>
              <a:rPr lang="en-US" altLang="en-US" sz="2800" dirty="0"/>
              <a:t>Fitness</a:t>
            </a:r>
            <a:r>
              <a:rPr lang="zh-CN" altLang="en-US" sz="2800" dirty="0"/>
              <a:t>），根据“适者生存、优胜劣汰”的进化规则</a:t>
            </a:r>
            <a:r>
              <a:rPr lang="zh-CN" altLang="en-US" sz="2800" dirty="0" smtClean="0"/>
              <a:t>，使得</a:t>
            </a:r>
            <a:r>
              <a:rPr lang="zh-CN" altLang="en-US" sz="2800" dirty="0"/>
              <a:t>群体越来越向最优解的方向</a:t>
            </a:r>
            <a:r>
              <a:rPr lang="zh-CN" altLang="en-US" sz="2800" dirty="0" smtClean="0"/>
              <a:t>进化。</a:t>
            </a:r>
            <a:endParaRPr lang="zh-CN" altLang="en-US" sz="2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5"/>
          <p:cNvGraphicFramePr>
            <a:graphicFrameLocks noChangeAspect="1"/>
          </p:cNvGraphicFramePr>
          <p:nvPr>
            <p:ph/>
          </p:nvPr>
        </p:nvGraphicFramePr>
        <p:xfrm>
          <a:off x="749268" y="1670024"/>
          <a:ext cx="8394732" cy="5187976"/>
        </p:xfrm>
        <a:graphic>
          <a:graphicData uri="http://schemas.openxmlformats.org/presentationml/2006/ole">
            <p:oleObj spid="_x0000_s4098" name="Document" r:id="rId3" imgW="4591718" imgH="2836221" progId="Word.Document.8">
              <p:embed/>
            </p:oleObj>
          </a:graphicData>
        </a:graphic>
      </p:graphicFrame>
      <p:sp>
        <p:nvSpPr>
          <p:cNvPr id="4" name="Rectangle 4"/>
          <p:cNvSpPr>
            <a:spLocks noChangeArrowheads="1"/>
          </p:cNvSpPr>
          <p:nvPr/>
        </p:nvSpPr>
        <p:spPr bwMode="auto">
          <a:xfrm>
            <a:off x="357158" y="-24"/>
            <a:ext cx="7848600" cy="701675"/>
          </a:xfrm>
          <a:prstGeom prst="rect">
            <a:avLst/>
          </a:prstGeom>
          <a:noFill/>
          <a:ln w="9525">
            <a:noFill/>
            <a:miter lim="800000"/>
            <a:headEnd/>
            <a:tailEnd/>
          </a:ln>
        </p:spPr>
        <p:txBody>
          <a:bodyPr>
            <a:spAutoFit/>
          </a:bodyPr>
          <a:lstStyle/>
          <a:p>
            <a:r>
              <a:rPr lang="zh-CN" altLang="en-US" sz="4000" b="1" dirty="0">
                <a:solidFill>
                  <a:schemeClr val="bg1"/>
                </a:solidFill>
                <a:latin typeface="幼圆" pitchFamily="49" charset="-122"/>
                <a:ea typeface="幼圆" pitchFamily="49" charset="-122"/>
              </a:rPr>
              <a:t>一、遗传算法基本理论</a:t>
            </a:r>
            <a:endParaRPr lang="zh-CN" altLang="en-US" sz="2800" dirty="0">
              <a:solidFill>
                <a:schemeClr val="bg1"/>
              </a:solidFill>
              <a:latin typeface="魏碑" pitchFamily="49" charset="-122"/>
              <a:ea typeface="魏碑" pitchFamily="49"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5"/>
          <p:cNvSpPr>
            <a:spLocks noChangeArrowheads="1"/>
          </p:cNvSpPr>
          <p:nvPr/>
        </p:nvSpPr>
        <p:spPr bwMode="auto">
          <a:xfrm>
            <a:off x="0" y="210026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5123" name="Object 4"/>
          <p:cNvGraphicFramePr>
            <a:graphicFrameLocks noChangeAspect="1"/>
          </p:cNvGraphicFramePr>
          <p:nvPr/>
        </p:nvGraphicFramePr>
        <p:xfrm>
          <a:off x="1282371" y="1142984"/>
          <a:ext cx="7290157" cy="5929354"/>
        </p:xfrm>
        <a:graphic>
          <a:graphicData uri="http://schemas.openxmlformats.org/presentationml/2006/ole">
            <p:oleObj spid="_x0000_s5123" r:id="rId3" imgW="4732676" imgH="3868719" progId="Visio.Drawing.11">
              <p:embed/>
            </p:oleObj>
          </a:graphicData>
        </a:graphic>
      </p:graphicFrame>
      <p:sp>
        <p:nvSpPr>
          <p:cNvPr id="6" name="Rectangle 4"/>
          <p:cNvSpPr>
            <a:spLocks noChangeArrowheads="1"/>
          </p:cNvSpPr>
          <p:nvPr/>
        </p:nvSpPr>
        <p:spPr bwMode="auto">
          <a:xfrm>
            <a:off x="357158" y="-24"/>
            <a:ext cx="7848600" cy="701675"/>
          </a:xfrm>
          <a:prstGeom prst="rect">
            <a:avLst/>
          </a:prstGeom>
          <a:noFill/>
          <a:ln w="9525">
            <a:noFill/>
            <a:miter lim="800000"/>
            <a:headEnd/>
            <a:tailEnd/>
          </a:ln>
        </p:spPr>
        <p:txBody>
          <a:bodyPr>
            <a:spAutoFit/>
          </a:bodyPr>
          <a:lstStyle/>
          <a:p>
            <a:r>
              <a:rPr lang="zh-CN" altLang="en-US" sz="4000" b="1" dirty="0">
                <a:solidFill>
                  <a:schemeClr val="bg1"/>
                </a:solidFill>
                <a:latin typeface="幼圆" pitchFamily="49" charset="-122"/>
                <a:ea typeface="幼圆" pitchFamily="49" charset="-122"/>
              </a:rPr>
              <a:t>一、遗传算法基本理论</a:t>
            </a:r>
            <a:endParaRPr lang="zh-CN" altLang="en-US" sz="2800" dirty="0">
              <a:solidFill>
                <a:schemeClr val="bg1"/>
              </a:solidFill>
              <a:latin typeface="魏碑" pitchFamily="49" charset="-122"/>
              <a:ea typeface="魏碑" pitchFamily="49"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ChangeArrowheads="1"/>
          </p:cNvSpPr>
          <p:nvPr/>
        </p:nvSpPr>
        <p:spPr bwMode="auto">
          <a:xfrm>
            <a:off x="214282" y="142852"/>
            <a:ext cx="7699480" cy="523220"/>
          </a:xfrm>
          <a:prstGeom prst="rect">
            <a:avLst/>
          </a:prstGeom>
          <a:noFill/>
          <a:ln w="9525">
            <a:noFill/>
            <a:miter lim="800000"/>
            <a:headEnd/>
            <a:tailEnd/>
          </a:ln>
        </p:spPr>
        <p:txBody>
          <a:bodyPr wrap="none" anchor="ctr">
            <a:spAutoFit/>
          </a:bodyPr>
          <a:lstStyle/>
          <a:p>
            <a:r>
              <a:rPr lang="zh-CN" altLang="en-US" b="1" dirty="0" smtClean="0">
                <a:solidFill>
                  <a:schemeClr val="bg1"/>
                </a:solidFill>
              </a:rPr>
              <a:t>染色体</a:t>
            </a:r>
            <a:r>
              <a:rPr lang="zh-CN" altLang="en-US" b="1" dirty="0">
                <a:solidFill>
                  <a:schemeClr val="bg1"/>
                </a:solidFill>
              </a:rPr>
              <a:t>编码（</a:t>
            </a:r>
            <a:r>
              <a:rPr lang="en-US" altLang="zh-CN" sz="2800" b="1" dirty="0">
                <a:solidFill>
                  <a:schemeClr val="bg1"/>
                </a:solidFill>
              </a:rPr>
              <a:t>chromosome</a:t>
            </a:r>
            <a:r>
              <a:rPr lang="en-US" altLang="zh-CN" b="1" dirty="0">
                <a:solidFill>
                  <a:schemeClr val="bg1"/>
                </a:solidFill>
              </a:rPr>
              <a:t> coding</a:t>
            </a:r>
            <a:r>
              <a:rPr lang="zh-CN" altLang="en-US" b="1" dirty="0">
                <a:solidFill>
                  <a:schemeClr val="bg1"/>
                </a:solidFill>
              </a:rPr>
              <a:t>）与解码（</a:t>
            </a:r>
            <a:r>
              <a:rPr lang="en-US" altLang="zh-CN" b="1" dirty="0">
                <a:solidFill>
                  <a:schemeClr val="bg1"/>
                </a:solidFill>
              </a:rPr>
              <a:t>decode</a:t>
            </a:r>
            <a:r>
              <a:rPr lang="zh-CN" altLang="en-US" b="1" dirty="0">
                <a:solidFill>
                  <a:schemeClr val="bg1"/>
                </a:solidFill>
              </a:rPr>
              <a:t>）</a:t>
            </a:r>
          </a:p>
        </p:txBody>
      </p:sp>
      <p:sp>
        <p:nvSpPr>
          <p:cNvPr id="18435" name="Rectangle 5"/>
          <p:cNvSpPr>
            <a:spLocks noChangeArrowheads="1"/>
          </p:cNvSpPr>
          <p:nvPr/>
        </p:nvSpPr>
        <p:spPr bwMode="auto">
          <a:xfrm>
            <a:off x="539750" y="1557338"/>
            <a:ext cx="8137525" cy="4265527"/>
          </a:xfrm>
          <a:prstGeom prst="rect">
            <a:avLst/>
          </a:prstGeom>
          <a:noFill/>
          <a:ln w="9525">
            <a:noFill/>
            <a:miter lim="800000"/>
            <a:headEnd/>
            <a:tailEnd/>
          </a:ln>
        </p:spPr>
        <p:txBody>
          <a:bodyPr anchor="ctr">
            <a:spAutoFit/>
          </a:bodyPr>
          <a:lstStyle/>
          <a:p>
            <a:pPr>
              <a:lnSpc>
                <a:spcPct val="200000"/>
              </a:lnSpc>
            </a:pPr>
            <a:r>
              <a:rPr lang="zh-CN" altLang="en-US" sz="2800" b="1" dirty="0">
                <a:solidFill>
                  <a:srgbClr val="FF0000"/>
                </a:solidFill>
              </a:rPr>
              <a:t>编码方式</a:t>
            </a:r>
            <a:r>
              <a:rPr lang="zh-CN" altLang="en-US" sz="2800" dirty="0"/>
              <a:t>：</a:t>
            </a:r>
          </a:p>
          <a:p>
            <a:pPr>
              <a:lnSpc>
                <a:spcPct val="200000"/>
              </a:lnSpc>
            </a:pPr>
            <a:r>
              <a:rPr lang="zh-CN" altLang="en-US" sz="2800" dirty="0"/>
              <a:t>        </a:t>
            </a:r>
            <a:r>
              <a:rPr lang="en-US" altLang="zh-CN" sz="2800" dirty="0"/>
              <a:t>1)</a:t>
            </a:r>
            <a:r>
              <a:rPr lang="zh-CN" altLang="en-US" sz="2800" b="1" dirty="0">
                <a:solidFill>
                  <a:srgbClr val="0000FF"/>
                </a:solidFill>
              </a:rPr>
              <a:t>二进制编码（</a:t>
            </a:r>
            <a:r>
              <a:rPr lang="en-US" altLang="zh-CN" sz="2800" b="1" dirty="0">
                <a:solidFill>
                  <a:srgbClr val="0000FF"/>
                </a:solidFill>
              </a:rPr>
              <a:t>binary encoding</a:t>
            </a:r>
            <a:r>
              <a:rPr lang="zh-CN" altLang="en-US" sz="2800" b="1" dirty="0">
                <a:solidFill>
                  <a:srgbClr val="0000FF"/>
                </a:solidFill>
              </a:rPr>
              <a:t>）</a:t>
            </a:r>
          </a:p>
          <a:p>
            <a:pPr>
              <a:lnSpc>
                <a:spcPct val="200000"/>
              </a:lnSpc>
            </a:pPr>
            <a:r>
              <a:rPr lang="zh-CN" altLang="en-US" sz="2800" dirty="0"/>
              <a:t>        </a:t>
            </a:r>
            <a:r>
              <a:rPr lang="en-US" altLang="zh-CN" sz="2800" dirty="0"/>
              <a:t>2)</a:t>
            </a:r>
            <a:r>
              <a:rPr lang="zh-CN" altLang="en-US" sz="2800" dirty="0"/>
              <a:t>实数编码（</a:t>
            </a:r>
            <a:r>
              <a:rPr lang="en-US" altLang="zh-CN" sz="2800" dirty="0"/>
              <a:t>real-number encoding</a:t>
            </a:r>
            <a:r>
              <a:rPr lang="zh-CN" altLang="en-US" sz="2800" dirty="0"/>
              <a:t>）</a:t>
            </a:r>
          </a:p>
          <a:p>
            <a:pPr>
              <a:lnSpc>
                <a:spcPct val="200000"/>
              </a:lnSpc>
            </a:pPr>
            <a:r>
              <a:rPr lang="zh-CN" altLang="en-US" sz="2800" dirty="0"/>
              <a:t>        </a:t>
            </a:r>
            <a:r>
              <a:rPr lang="en-US" altLang="zh-CN" sz="2800" dirty="0"/>
              <a:t>3)</a:t>
            </a:r>
            <a:r>
              <a:rPr lang="zh-CN" altLang="en-US" sz="2800" dirty="0"/>
              <a:t>整数或字母排列编码</a:t>
            </a:r>
          </a:p>
          <a:p>
            <a:pPr>
              <a:lnSpc>
                <a:spcPct val="200000"/>
              </a:lnSpc>
            </a:pPr>
            <a:r>
              <a:rPr lang="zh-CN" altLang="en-US" sz="2800" dirty="0"/>
              <a:t>       </a:t>
            </a:r>
            <a:r>
              <a:rPr lang="en-US" altLang="zh-CN" sz="2800" dirty="0"/>
              <a:t>4)</a:t>
            </a:r>
            <a:r>
              <a:rPr lang="zh-CN" altLang="en-US" sz="2800" dirty="0"/>
              <a:t>一般数据结构编码。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4"/>
          <p:cNvSpPr>
            <a:spLocks noChangeArrowheads="1"/>
          </p:cNvSpPr>
          <p:nvPr/>
        </p:nvSpPr>
        <p:spPr bwMode="auto">
          <a:xfrm>
            <a:off x="395288" y="1381155"/>
            <a:ext cx="8280400" cy="1303177"/>
          </a:xfrm>
          <a:prstGeom prst="rect">
            <a:avLst/>
          </a:prstGeom>
          <a:noFill/>
          <a:ln w="9525">
            <a:noFill/>
            <a:miter lim="800000"/>
            <a:headEnd/>
            <a:tailEnd/>
          </a:ln>
        </p:spPr>
        <p:txBody>
          <a:bodyPr anchor="ctr">
            <a:spAutoFit/>
          </a:bodyPr>
          <a:lstStyle/>
          <a:p>
            <a:pPr>
              <a:lnSpc>
                <a:spcPct val="150000"/>
              </a:lnSpc>
            </a:pPr>
            <a:r>
              <a:rPr lang="en-US" altLang="zh-CN" sz="2800" dirty="0"/>
              <a:t>  </a:t>
            </a:r>
            <a:r>
              <a:rPr lang="en-US" altLang="zh-CN" sz="2800" dirty="0" smtClean="0"/>
              <a:t>     </a:t>
            </a:r>
            <a:r>
              <a:rPr lang="zh-CN" altLang="en-US" sz="2800" b="1" dirty="0" smtClean="0"/>
              <a:t>二进制编码</a:t>
            </a:r>
            <a:r>
              <a:rPr lang="en-US" altLang="zh-CN" sz="2800" dirty="0"/>
              <a:t>:</a:t>
            </a:r>
            <a:r>
              <a:rPr lang="zh-CN" altLang="en-US" sz="2800" dirty="0"/>
              <a:t>是最简单也最常用的编码方式，它采用一个二进制字符串来表征解。</a:t>
            </a:r>
          </a:p>
        </p:txBody>
      </p:sp>
      <p:graphicFrame>
        <p:nvGraphicFramePr>
          <p:cNvPr id="6146" name="Object 5"/>
          <p:cNvGraphicFramePr>
            <a:graphicFrameLocks noChangeAspect="1"/>
          </p:cNvGraphicFramePr>
          <p:nvPr>
            <p:ph/>
          </p:nvPr>
        </p:nvGraphicFramePr>
        <p:xfrm>
          <a:off x="-134938" y="2709863"/>
          <a:ext cx="9906001" cy="4706937"/>
        </p:xfrm>
        <a:graphic>
          <a:graphicData uri="http://schemas.openxmlformats.org/presentationml/2006/ole">
            <p:oleObj spid="_x0000_s6146" name="Document" r:id="rId3" imgW="5923289" imgH="2818768" progId="Word.Document.8">
              <p:embed/>
            </p:oleObj>
          </a:graphicData>
        </a:graphic>
      </p:graphicFrame>
      <p:sp>
        <p:nvSpPr>
          <p:cNvPr id="4" name="Rectangle 4"/>
          <p:cNvSpPr>
            <a:spLocks noChangeArrowheads="1"/>
          </p:cNvSpPr>
          <p:nvPr/>
        </p:nvSpPr>
        <p:spPr bwMode="auto">
          <a:xfrm>
            <a:off x="214282" y="142852"/>
            <a:ext cx="7699480" cy="523220"/>
          </a:xfrm>
          <a:prstGeom prst="rect">
            <a:avLst/>
          </a:prstGeom>
          <a:noFill/>
          <a:ln w="9525">
            <a:noFill/>
            <a:miter lim="800000"/>
            <a:headEnd/>
            <a:tailEnd/>
          </a:ln>
        </p:spPr>
        <p:txBody>
          <a:bodyPr wrap="none" anchor="ctr">
            <a:spAutoFit/>
          </a:bodyPr>
          <a:lstStyle/>
          <a:p>
            <a:r>
              <a:rPr lang="zh-CN" altLang="en-US" b="1" dirty="0" smtClean="0">
                <a:solidFill>
                  <a:schemeClr val="bg1"/>
                </a:solidFill>
              </a:rPr>
              <a:t>染色体</a:t>
            </a:r>
            <a:r>
              <a:rPr lang="zh-CN" altLang="en-US" b="1" dirty="0">
                <a:solidFill>
                  <a:schemeClr val="bg1"/>
                </a:solidFill>
              </a:rPr>
              <a:t>编码（</a:t>
            </a:r>
            <a:r>
              <a:rPr lang="en-US" altLang="zh-CN" sz="2800" b="1" dirty="0">
                <a:solidFill>
                  <a:schemeClr val="bg1"/>
                </a:solidFill>
              </a:rPr>
              <a:t>chromosome</a:t>
            </a:r>
            <a:r>
              <a:rPr lang="en-US" altLang="zh-CN" b="1" dirty="0">
                <a:solidFill>
                  <a:schemeClr val="bg1"/>
                </a:solidFill>
              </a:rPr>
              <a:t> coding</a:t>
            </a:r>
            <a:r>
              <a:rPr lang="zh-CN" altLang="en-US" b="1" dirty="0">
                <a:solidFill>
                  <a:schemeClr val="bg1"/>
                </a:solidFill>
              </a:rPr>
              <a:t>）与解码（</a:t>
            </a:r>
            <a:r>
              <a:rPr lang="en-US" altLang="zh-CN" b="1" dirty="0">
                <a:solidFill>
                  <a:schemeClr val="bg1"/>
                </a:solidFill>
              </a:rPr>
              <a:t>decode</a:t>
            </a:r>
            <a:r>
              <a:rPr lang="zh-CN" altLang="en-US" b="1" dirty="0">
                <a:solidFill>
                  <a:schemeClr val="bg1"/>
                </a:solidFill>
              </a:rPr>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214282" y="142852"/>
            <a:ext cx="7699480" cy="523220"/>
          </a:xfrm>
          <a:prstGeom prst="rect">
            <a:avLst/>
          </a:prstGeom>
          <a:noFill/>
          <a:ln w="9525">
            <a:noFill/>
            <a:miter lim="800000"/>
            <a:headEnd/>
            <a:tailEnd/>
          </a:ln>
        </p:spPr>
        <p:txBody>
          <a:bodyPr wrap="none" anchor="ctr">
            <a:spAutoFit/>
          </a:bodyPr>
          <a:lstStyle/>
          <a:p>
            <a:r>
              <a:rPr lang="zh-CN" altLang="en-US" b="1" dirty="0" smtClean="0">
                <a:solidFill>
                  <a:schemeClr val="bg1"/>
                </a:solidFill>
              </a:rPr>
              <a:t>染色体</a:t>
            </a:r>
            <a:r>
              <a:rPr lang="zh-CN" altLang="en-US" b="1" dirty="0">
                <a:solidFill>
                  <a:schemeClr val="bg1"/>
                </a:solidFill>
              </a:rPr>
              <a:t>编码（</a:t>
            </a:r>
            <a:r>
              <a:rPr lang="en-US" altLang="zh-CN" sz="2800" b="1" dirty="0">
                <a:solidFill>
                  <a:schemeClr val="bg1"/>
                </a:solidFill>
              </a:rPr>
              <a:t>chromosome</a:t>
            </a:r>
            <a:r>
              <a:rPr lang="en-US" altLang="zh-CN" b="1" dirty="0">
                <a:solidFill>
                  <a:schemeClr val="bg1"/>
                </a:solidFill>
              </a:rPr>
              <a:t> coding</a:t>
            </a:r>
            <a:r>
              <a:rPr lang="zh-CN" altLang="en-US" b="1" dirty="0">
                <a:solidFill>
                  <a:schemeClr val="bg1"/>
                </a:solidFill>
              </a:rPr>
              <a:t>）与解码（</a:t>
            </a:r>
            <a:r>
              <a:rPr lang="en-US" altLang="zh-CN" b="1" dirty="0">
                <a:solidFill>
                  <a:schemeClr val="bg1"/>
                </a:solidFill>
              </a:rPr>
              <a:t>decode</a:t>
            </a:r>
            <a:r>
              <a:rPr lang="zh-CN" altLang="en-US" b="1" dirty="0">
                <a:solidFill>
                  <a:schemeClr val="bg1"/>
                </a:solidFill>
              </a:rPr>
              <a:t>）</a:t>
            </a:r>
          </a:p>
        </p:txBody>
      </p:sp>
      <p:sp>
        <p:nvSpPr>
          <p:cNvPr id="5" name="矩形 4"/>
          <p:cNvSpPr/>
          <p:nvPr/>
        </p:nvSpPr>
        <p:spPr>
          <a:xfrm>
            <a:off x="357158" y="1500174"/>
            <a:ext cx="9001188" cy="1384995"/>
          </a:xfrm>
          <a:prstGeom prst="rect">
            <a:avLst/>
          </a:prstGeom>
        </p:spPr>
        <p:txBody>
          <a:bodyPr wrap="square">
            <a:spAutoFit/>
          </a:bodyPr>
          <a:lstStyle/>
          <a:p>
            <a:pPr>
              <a:lnSpc>
                <a:spcPct val="150000"/>
              </a:lnSpc>
            </a:pPr>
            <a:r>
              <a:rPr lang="zh-CN" altLang="en-US" sz="2800" dirty="0" smtClean="0"/>
              <a:t>        普通</a:t>
            </a:r>
            <a:r>
              <a:rPr lang="zh-CN" altLang="en-US" sz="2800" dirty="0"/>
              <a:t>的二进制编码方式可能具有较大的汉明（</a:t>
            </a:r>
            <a:r>
              <a:rPr lang="en-US" sz="2800" dirty="0"/>
              <a:t>Hamming</a:t>
            </a:r>
            <a:r>
              <a:rPr lang="zh-CN" altLang="en-US" sz="2800" dirty="0"/>
              <a:t>）距离，也称作汉明悬崖。</a:t>
            </a:r>
          </a:p>
        </p:txBody>
      </p:sp>
      <p:sp>
        <p:nvSpPr>
          <p:cNvPr id="7" name="矩形 6"/>
          <p:cNvSpPr/>
          <p:nvPr/>
        </p:nvSpPr>
        <p:spPr>
          <a:xfrm>
            <a:off x="428596" y="2928934"/>
            <a:ext cx="8715404" cy="1216743"/>
          </a:xfrm>
          <a:prstGeom prst="rect">
            <a:avLst/>
          </a:prstGeom>
        </p:spPr>
        <p:txBody>
          <a:bodyPr wrap="square">
            <a:spAutoFit/>
          </a:bodyPr>
          <a:lstStyle/>
          <a:p>
            <a:pPr>
              <a:lnSpc>
                <a:spcPct val="150000"/>
              </a:lnSpc>
            </a:pPr>
            <a:r>
              <a:rPr lang="zh-CN" altLang="en-US" sz="2600" b="1" dirty="0" smtClean="0"/>
              <a:t>例如：</a:t>
            </a:r>
            <a:r>
              <a:rPr lang="zh-CN" altLang="en-US" sz="2600" dirty="0" smtClean="0"/>
              <a:t>当</a:t>
            </a:r>
            <a:r>
              <a:rPr lang="zh-CN" altLang="en-US" sz="2600" dirty="0"/>
              <a:t>原始值</a:t>
            </a:r>
            <a:r>
              <a:rPr lang="en-US" sz="2600" dirty="0"/>
              <a:t>x</a:t>
            </a:r>
            <a:r>
              <a:rPr lang="zh-CN" altLang="en-US" sz="2600" dirty="0"/>
              <a:t>为</a:t>
            </a:r>
            <a:r>
              <a:rPr lang="en-US" sz="2600" dirty="0"/>
              <a:t>15</a:t>
            </a:r>
            <a:r>
              <a:rPr lang="zh-CN" altLang="en-US" sz="2600" dirty="0"/>
              <a:t>和</a:t>
            </a:r>
            <a:r>
              <a:rPr lang="en-US" sz="2600" dirty="0"/>
              <a:t>16</a:t>
            </a:r>
            <a:r>
              <a:rPr lang="zh-CN" altLang="en-US" sz="2600" dirty="0"/>
              <a:t>时，它的</a:t>
            </a:r>
            <a:r>
              <a:rPr lang="en-US" sz="2600" dirty="0"/>
              <a:t>5</a:t>
            </a:r>
            <a:r>
              <a:rPr lang="zh-CN" altLang="en-US" sz="2600" dirty="0"/>
              <a:t>位二进制表示为</a:t>
            </a:r>
            <a:r>
              <a:rPr lang="en-US" sz="2600" dirty="0"/>
              <a:t>01111</a:t>
            </a:r>
            <a:r>
              <a:rPr lang="zh-CN" altLang="en-US" sz="2600" dirty="0"/>
              <a:t>和</a:t>
            </a:r>
            <a:r>
              <a:rPr lang="en-US" sz="2600" dirty="0"/>
              <a:t>10000</a:t>
            </a:r>
            <a:r>
              <a:rPr lang="zh-CN" altLang="en-US" sz="2600" dirty="0"/>
              <a:t>，</a:t>
            </a:r>
            <a:r>
              <a:rPr lang="zh-CN" altLang="en-US" sz="2600" dirty="0" smtClean="0"/>
              <a:t>此时改变了二进制编码的所有</a:t>
            </a:r>
            <a:r>
              <a:rPr lang="zh-CN" altLang="en-US" sz="2600" dirty="0"/>
              <a:t>位。</a:t>
            </a:r>
          </a:p>
        </p:txBody>
      </p:sp>
      <p:sp>
        <p:nvSpPr>
          <p:cNvPr id="8" name="矩形 7"/>
          <p:cNvSpPr/>
          <p:nvPr/>
        </p:nvSpPr>
        <p:spPr>
          <a:xfrm>
            <a:off x="428596" y="4429132"/>
            <a:ext cx="8929750" cy="2031325"/>
          </a:xfrm>
          <a:prstGeom prst="rect">
            <a:avLst/>
          </a:prstGeom>
        </p:spPr>
        <p:txBody>
          <a:bodyPr wrap="square">
            <a:spAutoFit/>
          </a:bodyPr>
          <a:lstStyle/>
          <a:p>
            <a:pPr>
              <a:lnSpc>
                <a:spcPct val="150000"/>
              </a:lnSpc>
            </a:pPr>
            <a:r>
              <a:rPr lang="zh-CN" altLang="en-US" sz="2800" dirty="0" smtClean="0"/>
              <a:t>       采用</a:t>
            </a:r>
            <a:r>
              <a:rPr lang="zh-CN" altLang="en-US" sz="2800" dirty="0"/>
              <a:t>格雷编码（</a:t>
            </a:r>
            <a:r>
              <a:rPr lang="en-US" sz="2800" dirty="0"/>
              <a:t>Gray Encoding</a:t>
            </a:r>
            <a:r>
              <a:rPr lang="zh-CN" altLang="en-US" sz="2800" dirty="0"/>
              <a:t>）可以避免这一缺陷。格雷码的特点是任意两个连续的两个整数的编码值之间只有一个位是不同的，其他位都完全相同。</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9999FF"/>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1685</TotalTime>
  <Words>1037</Words>
  <Application>Microsoft PowerPoint</Application>
  <PresentationFormat>全屏显示(4:3)</PresentationFormat>
  <Paragraphs>139</Paragraphs>
  <Slides>31</Slides>
  <Notes>0</Notes>
  <HiddenSlides>0</HiddenSlides>
  <MMClips>0</MMClips>
  <ScaleCrop>false</ScaleCrop>
  <HeadingPairs>
    <vt:vector size="6" baseType="variant">
      <vt:variant>
        <vt:lpstr>主题</vt:lpstr>
      </vt:variant>
      <vt:variant>
        <vt:i4>1</vt:i4>
      </vt:variant>
      <vt:variant>
        <vt:lpstr>嵌入 OLE 服务器</vt:lpstr>
      </vt:variant>
      <vt:variant>
        <vt:i4>5</vt:i4>
      </vt:variant>
      <vt:variant>
        <vt:lpstr>幻灯片标题</vt:lpstr>
      </vt:variant>
      <vt:variant>
        <vt:i4>31</vt:i4>
      </vt:variant>
    </vt:vector>
  </HeadingPairs>
  <TitlesOfParts>
    <vt:vector size="37" baseType="lpstr">
      <vt:lpstr>默认设计模板</vt:lpstr>
      <vt:lpstr>Document</vt:lpstr>
      <vt:lpstr>Microsoft Visio 绘图</vt:lpstr>
      <vt:lpstr>文档</vt:lpstr>
      <vt:lpstr>Microsoft Office Word 97 - 2003 文档</vt:lpstr>
      <vt:lpstr>Microsoft Office Word 文档</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vector>
  </TitlesOfParts>
  <Compan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zsp</dc:creator>
  <cp:lastModifiedBy>yth</cp:lastModifiedBy>
  <cp:revision>207</cp:revision>
  <cp:lastPrinted>2003-02-20T13:26:19Z</cp:lastPrinted>
  <dcterms:created xsi:type="dcterms:W3CDTF">2000-07-16T01:36:37Z</dcterms:created>
  <dcterms:modified xsi:type="dcterms:W3CDTF">2014-10-14T07:53:47Z</dcterms:modified>
</cp:coreProperties>
</file>