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422" r:id="rId2"/>
    <p:sldId id="471" r:id="rId3"/>
    <p:sldId id="407" r:id="rId4"/>
    <p:sldId id="432" r:id="rId5"/>
    <p:sldId id="461" r:id="rId6"/>
    <p:sldId id="465" r:id="rId7"/>
    <p:sldId id="434" r:id="rId8"/>
    <p:sldId id="466" r:id="rId9"/>
    <p:sldId id="435" r:id="rId10"/>
    <p:sldId id="467" r:id="rId11"/>
    <p:sldId id="468" r:id="rId12"/>
    <p:sldId id="436" r:id="rId13"/>
    <p:sldId id="324" r:id="rId14"/>
    <p:sldId id="470" r:id="rId15"/>
    <p:sldId id="439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3840">
          <p15:clr>
            <a:srgbClr val="A4A3A4"/>
          </p15:clr>
        </p15:guide>
        <p15:guide id="4" pos="15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15" autoAdjust="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>
        <p:guide orient="horz" pos="822"/>
        <p:guide orient="horz" pos="866"/>
        <p:guide pos="3840"/>
        <p:guide pos="15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B569B113-1F33-4C77-927D-CDE68A383465}" type="datetime1">
              <a:rPr lang="zh-CN" altLang="en-US"/>
              <a:t>2019/12/3</a:t>
            </a:fld>
            <a:endParaRPr lang="zh-CN" altLang="en-US" sz="1200"/>
          </a:p>
        </p:txBody>
      </p:sp>
      <p:sp>
        <p:nvSpPr>
          <p:cNvPr id="3174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1749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A9BC4DF6-D41C-4FC4-B69F-F98537DD8133}" type="slidenum">
              <a:rPr lang="zh-CN" altLang="en-US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569B113-1F33-4C77-927D-CDE68A383465}" type="datetime1">
              <a:rPr lang="zh-CN" altLang="en-US"/>
              <a:t>2019/12/3</a:t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C4DF6-D41C-4FC4-B69F-F98537DD8133}" type="slidenum">
              <a:rPr lang="zh-CN" altLang="en-US"/>
              <a:t>6</a:t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635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8"/>
          <p:cNvSpPr>
            <a:spLocks noChangeArrowheads="1"/>
          </p:cNvSpPr>
          <p:nvPr/>
        </p:nvSpPr>
        <p:spPr bwMode="auto">
          <a:xfrm>
            <a:off x="4480560" y="4775200"/>
            <a:ext cx="32308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rgbClr val="262626"/>
                </a:solidFill>
                <a:latin typeface="叶根友毛笔行书简体" panose="02010601030101010101" pitchFamily="2" charset="-122"/>
                <a:ea typeface="叶根友毛笔行书简体" panose="02010601030101010101" pitchFamily="2" charset="-122"/>
                <a:sym typeface="叶根友毛笔行书简体" panose="02010601030101010101" pitchFamily="2" charset="-122"/>
              </a:rPr>
              <a:t>摇晃的中国</a:t>
            </a:r>
          </a:p>
        </p:txBody>
      </p:sp>
      <p:sp>
        <p:nvSpPr>
          <p:cNvPr id="1028" name="矩形 2"/>
          <p:cNvSpPr>
            <a:spLocks noChangeArrowheads="1"/>
          </p:cNvSpPr>
          <p:nvPr/>
        </p:nvSpPr>
        <p:spPr bwMode="auto">
          <a:xfrm>
            <a:off x="4682490" y="5716588"/>
            <a:ext cx="335978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汇报人：王云鹏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汇报时间：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2019.12.3</a:t>
            </a:r>
          </a:p>
        </p:txBody>
      </p:sp>
      <p:sp>
        <p:nvSpPr>
          <p:cNvPr id="1029" name="直接连接符 7"/>
          <p:cNvSpPr>
            <a:spLocks noChangeShapeType="1"/>
          </p:cNvSpPr>
          <p:nvPr/>
        </p:nvSpPr>
        <p:spPr bwMode="auto">
          <a:xfrm>
            <a:off x="3987800" y="5672138"/>
            <a:ext cx="4214813" cy="1587"/>
          </a:xfrm>
          <a:prstGeom prst="line">
            <a:avLst/>
          </a:prstGeom>
          <a:noFill/>
          <a:ln w="6350">
            <a:solidFill>
              <a:srgbClr val="3F3F3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428355" y="4060508"/>
            <a:ext cx="733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lum bright="-55000"/>
          </a:blip>
          <a:srcRect/>
          <a:stretch>
            <a:fillRect/>
          </a:stretch>
        </p:blipFill>
        <p:spPr bwMode="auto">
          <a:xfrm rot="5975265">
            <a:off x="4276090" y="375285"/>
            <a:ext cx="4538980" cy="486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334000" y="1308100"/>
            <a:ext cx="13989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/>
              <a:t>辛亥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81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9525" y="-46038"/>
            <a:ext cx="1235075" cy="116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15"/>
          <p:cNvSpPr>
            <a:spLocks noChangeArrowheads="1"/>
          </p:cNvSpPr>
          <p:nvPr/>
        </p:nvSpPr>
        <p:spPr bwMode="auto">
          <a:xfrm>
            <a:off x="1285875" y="180975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暗杀团的骷髅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450" y="824865"/>
            <a:ext cx="3536315" cy="46882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96885" y="5697855"/>
            <a:ext cx="2404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</a:t>
            </a:r>
            <a:r>
              <a:rPr lang="en-US" altLang="zh-CN" sz="2400"/>
              <a:t> </a:t>
            </a:r>
            <a:r>
              <a:rPr lang="zh-CN" altLang="en-US" sz="2400"/>
              <a:t>吴樾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5875" y="1830705"/>
            <a:ext cx="56832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ym typeface="+mn-ea"/>
              </a:rPr>
              <a:t>       刺杀五大臣的革命党人吴樾，曾经写过一本小册子，叫《暗杀时代》。在中国进入20世纪之后的头十年里，的确是个暗杀时代，尤其是在新政开始之后的那些年里，几乎年年都有暗杀发生。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9525" y="-46038"/>
            <a:ext cx="1235075" cy="116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15"/>
          <p:cNvSpPr>
            <a:spLocks noChangeArrowheads="1"/>
          </p:cNvSpPr>
          <p:nvPr/>
        </p:nvSpPr>
        <p:spPr bwMode="auto">
          <a:xfrm>
            <a:off x="1285875" y="180975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暗杀团的骷髅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5" y="1122045"/>
            <a:ext cx="3763645" cy="46012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25845" y="1279525"/>
            <a:ext cx="47980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    </a:t>
            </a:r>
            <a:r>
              <a:rPr lang="zh-CN" altLang="en-US" sz="2400"/>
              <a:t>暗杀跟武装起义一样，是为了打江山。相对而言，当时的革命党对于暗杀的重视程度，要超过策动起义。</a:t>
            </a:r>
          </a:p>
          <a:p>
            <a:r>
              <a:rPr lang="zh-CN" altLang="en-US" sz="2400"/>
              <a:t>    刘思复当年在广东组织暗杀团，有严格的入盟仪式。仪式举行，在深夜，屋子里用黑布挡严，桌上放一个真的骷髅头。入盟者必须一个人对着骷髅，静坐半晌，如果一点虚汗不出， 才能行入盟礼。</a:t>
            </a:r>
          </a:p>
          <a:p>
            <a:r>
              <a:rPr lang="zh-CN" altLang="en-US" sz="2400"/>
              <a:t>   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中心墨点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728788" y="742950"/>
            <a:ext cx="3560762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1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0115550" y="3257550"/>
            <a:ext cx="731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6" descr="http://www.shufaziti.com/datafile/op/gif/2/2653/1210_41.gif"/>
          <p:cNvPicPr>
            <a:picLocks noChangeAspect="1" noChangeArrowheads="1"/>
          </p:cNvPicPr>
          <p:nvPr/>
        </p:nvPicPr>
        <p:blipFill>
          <a:blip r:embed="rId5" cstate="email"/>
          <a:srcRect b="7291"/>
          <a:stretch>
            <a:fillRect/>
          </a:stretch>
        </p:blipFill>
        <p:spPr bwMode="auto">
          <a:xfrm>
            <a:off x="2227263" y="2087563"/>
            <a:ext cx="133508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2" descr="http://www.shufaziti.com/datafile/op/gif/4/4602/1403_75.gif"/>
          <p:cNvPicPr>
            <a:picLocks noChangeAspect="1" noChangeArrowheads="1"/>
          </p:cNvPicPr>
          <p:nvPr/>
        </p:nvPicPr>
        <p:blipFill>
          <a:blip r:embed="rId6" cstate="email"/>
          <a:srcRect b="6453"/>
          <a:stretch>
            <a:fillRect/>
          </a:stretch>
        </p:blipFill>
        <p:spPr bwMode="auto">
          <a:xfrm>
            <a:off x="3429000" y="2919413"/>
            <a:ext cx="1160463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8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327275" y="3519488"/>
            <a:ext cx="12350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矩形 9"/>
          <p:cNvSpPr>
            <a:spLocks noChangeArrowheads="1"/>
          </p:cNvSpPr>
          <p:nvPr/>
        </p:nvSpPr>
        <p:spPr bwMode="auto">
          <a:xfrm>
            <a:off x="2724150" y="390366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肆</a:t>
            </a:r>
          </a:p>
        </p:txBody>
      </p:sp>
      <p:pic>
        <p:nvPicPr>
          <p:cNvPr id="22537" name="图片 10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1881188" y="4170363"/>
            <a:ext cx="1039812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图片 11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3508375" y="2278063"/>
            <a:ext cx="10017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0" name="直接连接符 8"/>
          <p:cNvSpPr>
            <a:spLocks noChangeShapeType="1"/>
          </p:cNvSpPr>
          <p:nvPr/>
        </p:nvSpPr>
        <p:spPr bwMode="auto">
          <a:xfrm>
            <a:off x="5157788" y="3871913"/>
            <a:ext cx="4897437" cy="2381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矩形 9"/>
          <p:cNvSpPr>
            <a:spLocks noChangeArrowheads="1"/>
          </p:cNvSpPr>
          <p:nvPr/>
        </p:nvSpPr>
        <p:spPr bwMode="auto">
          <a:xfrm>
            <a:off x="5157788" y="3074670"/>
            <a:ext cx="49060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4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革命党人的暗杀行动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矩形 15"/>
          <p:cNvSpPr>
            <a:spLocks noChangeArrowheads="1"/>
          </p:cNvSpPr>
          <p:nvPr/>
        </p:nvSpPr>
        <p:spPr bwMode="auto">
          <a:xfrm>
            <a:off x="1285875" y="180975"/>
            <a:ext cx="3383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被一泡屎毁掉的暗杀</a:t>
            </a:r>
          </a:p>
        </p:txBody>
      </p:sp>
      <p:pic>
        <p:nvPicPr>
          <p:cNvPr id="13317" name="图片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9525" y="-46038"/>
            <a:ext cx="1235075" cy="116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8" name="组合 1"/>
          <p:cNvGrpSpPr/>
          <p:nvPr/>
        </p:nvGrpSpPr>
        <p:grpSpPr bwMode="auto">
          <a:xfrm>
            <a:off x="4705350" y="1649413"/>
            <a:ext cx="6356350" cy="2378075"/>
            <a:chOff x="0" y="0"/>
            <a:chExt cx="12192000" cy="630377"/>
          </a:xfrm>
          <a:noFill/>
        </p:grpSpPr>
        <p:sp>
          <p:nvSpPr>
            <p:cNvPr id="13328" name="矩形 2"/>
            <p:cNvSpPr>
              <a:spLocks noChangeArrowheads="1"/>
            </p:cNvSpPr>
            <p:nvPr/>
          </p:nvSpPr>
          <p:spPr bwMode="auto">
            <a:xfrm>
              <a:off x="0" y="28562"/>
              <a:ext cx="12192000" cy="6018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29" name="矩形 3"/>
            <p:cNvSpPr>
              <a:spLocks noChangeArrowheads="1"/>
            </p:cNvSpPr>
            <p:nvPr/>
          </p:nvSpPr>
          <p:spPr bwMode="auto">
            <a:xfrm>
              <a:off x="0" y="0"/>
              <a:ext cx="12192000" cy="285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3319" name="图片 5"/>
          <p:cNvPicPr>
            <a:picLocks noChangeAspect="1" noChangeArrowheads="1"/>
          </p:cNvPicPr>
          <p:nvPr/>
        </p:nvPicPr>
        <p:blipFill>
          <a:blip r:embed="rId4" cstate="email">
            <a:grayscl/>
          </a:blip>
          <a:srcRect/>
          <a:stretch>
            <a:fillRect/>
          </a:stretch>
        </p:blipFill>
        <p:spPr bwMode="auto">
          <a:xfrm>
            <a:off x="1128395" y="1649413"/>
            <a:ext cx="3425825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图片 7"/>
          <p:cNvPicPr>
            <a:picLocks noChangeAspect="1" noChangeArrowheads="1"/>
          </p:cNvPicPr>
          <p:nvPr/>
        </p:nvPicPr>
        <p:blipFill>
          <a:blip r:embed="rId5" cstate="email">
            <a:grayscl/>
          </a:blip>
          <a:srcRect/>
          <a:stretch>
            <a:fillRect/>
          </a:stretch>
        </p:blipFill>
        <p:spPr bwMode="auto">
          <a:xfrm>
            <a:off x="9559925" y="4213225"/>
            <a:ext cx="1501775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7" name="矩形 10"/>
          <p:cNvSpPr>
            <a:spLocks noChangeArrowheads="1"/>
          </p:cNvSpPr>
          <p:nvPr/>
        </p:nvSpPr>
        <p:spPr bwMode="auto">
          <a:xfrm>
            <a:off x="4685665" y="4143375"/>
            <a:ext cx="4732655" cy="90805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" name="图片 3" descr="5bafa40f4bfbfbed3f09515c75f0f736afc31f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620" y="1670050"/>
            <a:ext cx="3657600" cy="4526280"/>
          </a:xfrm>
          <a:prstGeom prst="rect">
            <a:avLst/>
          </a:prstGeom>
        </p:spPr>
      </p:pic>
      <p:pic>
        <p:nvPicPr>
          <p:cNvPr id="9" name="图片 8" descr="爱新觉罗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8320" y="4234180"/>
            <a:ext cx="1642745" cy="19615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05350" y="1757680"/>
            <a:ext cx="63563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1908年同盟会的八次起义失败，不仅使同盟会成员白白牺牲了性命，更让同盟会成员对革命失去信心，纷脱离同盟会，一时间革命陷入了失败的边缘。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14645" y="47752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69155" y="4234180"/>
            <a:ext cx="4724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1910年4月，北京发生了一个轰动全国的大案，汪精卫、黄复生刺杀摄政王未遂。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81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9525" y="-46038"/>
            <a:ext cx="1235075" cy="116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15"/>
          <p:cNvSpPr>
            <a:spLocks noChangeArrowheads="1"/>
          </p:cNvSpPr>
          <p:nvPr/>
        </p:nvSpPr>
        <p:spPr bwMode="auto">
          <a:xfrm>
            <a:off x="1285875" y="180975"/>
            <a:ext cx="3383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袁世凯：行刺与当国</a:t>
            </a:r>
          </a:p>
        </p:txBody>
      </p:sp>
      <p:pic>
        <p:nvPicPr>
          <p:cNvPr id="4" name="图片 3" descr="袁世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535" y="344805"/>
            <a:ext cx="4364990" cy="6168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03400" y="1443990"/>
            <a:ext cx="42094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    </a:t>
            </a:r>
            <a:r>
              <a:rPr lang="zh-CN" altLang="en-US" sz="2800"/>
              <a:t>1912年1月16日，刚刚上朝从东华门出来的袁世凯，遭遇暗杀。事发之后，有十人被捕，但除了三人身上因藏有炸弹之外，其他七人都因证据不足被释放，这三人则非常迅速地被处决了。     </a:t>
            </a:r>
          </a:p>
          <a:p>
            <a:r>
              <a:rPr lang="zh-CN" altLang="en-US" sz="2800"/>
              <a:t>      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0" name="图片 6"/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00251" y="1966385"/>
            <a:ext cx="7330016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635" y="-18854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5F5974-08E1-4C6C-80F1-527E3355D2CE}"/>
              </a:ext>
            </a:extLst>
          </p:cNvPr>
          <p:cNvSpPr txBox="1"/>
          <p:nvPr/>
        </p:nvSpPr>
        <p:spPr>
          <a:xfrm>
            <a:off x="3440784" y="659011"/>
            <a:ext cx="568436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br>
              <a:rPr lang="zh-CN" altLang="en-US" sz="2800" dirty="0"/>
            </a:br>
            <a:r>
              <a:rPr lang="zh-CN" altLang="en-US" sz="2800" dirty="0"/>
              <a:t>序言 辛亥革命前后，摇晃的中国</a:t>
            </a:r>
            <a:br>
              <a:rPr lang="zh-CN" altLang="en-US" sz="2800" dirty="0"/>
            </a:br>
            <a:r>
              <a:rPr lang="zh-CN" altLang="en-US" sz="2800" dirty="0"/>
              <a:t>第一幕 辛亥年，武昌的那些事</a:t>
            </a:r>
            <a:br>
              <a:rPr lang="zh-CN" altLang="en-US" sz="2800" dirty="0"/>
            </a:br>
            <a:r>
              <a:rPr lang="zh-CN" altLang="en-US" sz="2800" dirty="0"/>
              <a:t>第二幕 异哉！晚清！</a:t>
            </a:r>
            <a:br>
              <a:rPr lang="zh-CN" altLang="en-US" sz="2800" dirty="0"/>
            </a:br>
            <a:r>
              <a:rPr lang="zh-CN" altLang="en-US" sz="2800" dirty="0"/>
              <a:t>第三幕 过场的角儿们</a:t>
            </a:r>
            <a:br>
              <a:rPr lang="zh-CN" altLang="en-US" sz="2800" dirty="0"/>
            </a:br>
            <a:r>
              <a:rPr lang="zh-CN" altLang="en-US" sz="2800" dirty="0"/>
              <a:t>第四幕 末世贵胄：王帽子底下的人</a:t>
            </a:r>
            <a:br>
              <a:rPr lang="zh-CN" altLang="en-US" sz="2800" dirty="0"/>
            </a:br>
            <a:r>
              <a:rPr lang="zh-CN" altLang="en-US" sz="2800" dirty="0"/>
              <a:t>第五幕 谁在革命，怎样革命</a:t>
            </a:r>
            <a:br>
              <a:rPr lang="zh-CN" altLang="en-US" sz="2800" dirty="0"/>
            </a:br>
            <a:r>
              <a:rPr lang="zh-CN" altLang="en-US" sz="2800" dirty="0"/>
              <a:t>第六幕 匆匆上下的龙套</a:t>
            </a:r>
            <a:br>
              <a:rPr lang="zh-CN" altLang="en-US" sz="2800" dirty="0"/>
            </a:br>
            <a:r>
              <a:rPr lang="zh-CN" altLang="en-US" sz="2800" dirty="0"/>
              <a:t>第七幕 暗杀与炸弹</a:t>
            </a:r>
            <a:br>
              <a:rPr lang="zh-CN" altLang="en-US" sz="2800" dirty="0"/>
            </a:br>
            <a:r>
              <a:rPr lang="zh-CN" altLang="en-US" sz="2800" dirty="0"/>
              <a:t>第八幕 笔杆子和枪杆子</a:t>
            </a:r>
            <a:br>
              <a:rPr lang="zh-CN" altLang="en-US" sz="2800" dirty="0"/>
            </a:br>
            <a:r>
              <a:rPr lang="zh-CN" altLang="en-US" sz="2800" dirty="0"/>
              <a:t>第九幕 国人的民主旋律</a:t>
            </a:r>
            <a:br>
              <a:rPr lang="zh-CN" altLang="en-US" sz="2800" dirty="0"/>
            </a:br>
            <a:r>
              <a:rPr lang="zh-CN" altLang="en-US" sz="2800" dirty="0"/>
              <a:t>第十幕 革命经济学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0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组合 46"/>
          <p:cNvGrpSpPr/>
          <p:nvPr/>
        </p:nvGrpSpPr>
        <p:grpSpPr bwMode="auto">
          <a:xfrm>
            <a:off x="5980113" y="4838700"/>
            <a:ext cx="1235075" cy="1168400"/>
            <a:chOff x="0" y="0"/>
            <a:chExt cx="1235075" cy="1168400"/>
          </a:xfrm>
        </p:grpSpPr>
        <p:pic>
          <p:nvPicPr>
            <p:cNvPr id="2069" name="图片 8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0" y="0"/>
              <a:ext cx="1235075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0" name="矩形 47"/>
            <p:cNvSpPr>
              <a:spLocks noChangeArrowheads="1"/>
            </p:cNvSpPr>
            <p:nvPr/>
          </p:nvSpPr>
          <p:spPr bwMode="auto">
            <a:xfrm>
              <a:off x="345667" y="314825"/>
              <a:ext cx="5437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262626"/>
                  </a:solidFill>
                  <a:latin typeface="华文行楷" panose="02010800040101010101" pitchFamily="2" charset="-122"/>
                  <a:ea typeface="华文行楷" panose="02010800040101010101" pitchFamily="2" charset="-122"/>
                  <a:sym typeface="华文行楷" panose="02010800040101010101" pitchFamily="2" charset="-122"/>
                </a:rPr>
                <a:t>肆</a:t>
              </a:r>
            </a:p>
          </p:txBody>
        </p:sp>
      </p:grpSp>
      <p:grpSp>
        <p:nvGrpSpPr>
          <p:cNvPr id="2052" name="组合 43"/>
          <p:cNvGrpSpPr/>
          <p:nvPr/>
        </p:nvGrpSpPr>
        <p:grpSpPr bwMode="auto">
          <a:xfrm>
            <a:off x="5980113" y="3665538"/>
            <a:ext cx="1235075" cy="1168400"/>
            <a:chOff x="0" y="0"/>
            <a:chExt cx="1235075" cy="1168400"/>
          </a:xfrm>
        </p:grpSpPr>
        <p:pic>
          <p:nvPicPr>
            <p:cNvPr id="2067" name="图片 8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0" y="0"/>
              <a:ext cx="1235075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8" name="矩形 44"/>
            <p:cNvSpPr>
              <a:spLocks noChangeArrowheads="1"/>
            </p:cNvSpPr>
            <p:nvPr/>
          </p:nvSpPr>
          <p:spPr bwMode="auto">
            <a:xfrm>
              <a:off x="345667" y="314825"/>
              <a:ext cx="5437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262626"/>
                  </a:solidFill>
                  <a:latin typeface="华文行楷" panose="02010800040101010101" pitchFamily="2" charset="-122"/>
                  <a:ea typeface="华文行楷" panose="02010800040101010101" pitchFamily="2" charset="-122"/>
                  <a:sym typeface="华文行楷" panose="02010800040101010101" pitchFamily="2" charset="-122"/>
                </a:rPr>
                <a:t>叁</a:t>
              </a:r>
            </a:p>
          </p:txBody>
        </p:sp>
      </p:grpSp>
      <p:grpSp>
        <p:nvGrpSpPr>
          <p:cNvPr id="2053" name="组合 7"/>
          <p:cNvGrpSpPr/>
          <p:nvPr/>
        </p:nvGrpSpPr>
        <p:grpSpPr bwMode="auto">
          <a:xfrm>
            <a:off x="5980113" y="1317625"/>
            <a:ext cx="1235075" cy="1168400"/>
            <a:chOff x="0" y="0"/>
            <a:chExt cx="1235075" cy="1168400"/>
          </a:xfrm>
        </p:grpSpPr>
        <p:pic>
          <p:nvPicPr>
            <p:cNvPr id="2065" name="图片 8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0" y="0"/>
              <a:ext cx="1235075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6" name="矩形 6"/>
            <p:cNvSpPr>
              <a:spLocks noChangeArrowheads="1"/>
            </p:cNvSpPr>
            <p:nvPr/>
          </p:nvSpPr>
          <p:spPr bwMode="auto">
            <a:xfrm>
              <a:off x="345667" y="314825"/>
              <a:ext cx="5437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262626"/>
                  </a:solidFill>
                  <a:latin typeface="华文行楷" panose="02010800040101010101" pitchFamily="2" charset="-122"/>
                  <a:ea typeface="华文行楷" panose="02010800040101010101" pitchFamily="2" charset="-122"/>
                  <a:sym typeface="华文行楷" panose="02010800040101010101" pitchFamily="2" charset="-122"/>
                </a:rPr>
                <a:t>壹</a:t>
              </a:r>
              <a:endParaRPr lang="zh-CN" altLang="en-US"/>
            </a:p>
          </p:txBody>
        </p:sp>
      </p:grpSp>
      <p:grpSp>
        <p:nvGrpSpPr>
          <p:cNvPr id="2054" name="组合 34"/>
          <p:cNvGrpSpPr/>
          <p:nvPr/>
        </p:nvGrpSpPr>
        <p:grpSpPr bwMode="auto">
          <a:xfrm>
            <a:off x="5980113" y="2492375"/>
            <a:ext cx="1235075" cy="1168400"/>
            <a:chOff x="0" y="0"/>
            <a:chExt cx="1235075" cy="1168400"/>
          </a:xfrm>
        </p:grpSpPr>
        <p:pic>
          <p:nvPicPr>
            <p:cNvPr id="2063" name="图片 8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0" y="0"/>
              <a:ext cx="1235075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4" name="矩形 38"/>
            <p:cNvSpPr>
              <a:spLocks noChangeArrowheads="1"/>
            </p:cNvSpPr>
            <p:nvPr/>
          </p:nvSpPr>
          <p:spPr bwMode="auto">
            <a:xfrm>
              <a:off x="345666" y="314825"/>
              <a:ext cx="5437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262626"/>
                  </a:solidFill>
                  <a:latin typeface="华文行楷" panose="02010800040101010101" pitchFamily="2" charset="-122"/>
                  <a:ea typeface="华文行楷" panose="02010800040101010101" pitchFamily="2" charset="-122"/>
                  <a:sym typeface="华文行楷" panose="02010800040101010101" pitchFamily="2" charset="-122"/>
                </a:rPr>
                <a:t>贰</a:t>
              </a:r>
              <a:endParaRPr lang="zh-CN" altLang="en-US"/>
            </a:p>
          </p:txBody>
        </p:sp>
      </p:grpSp>
      <p:sp>
        <p:nvSpPr>
          <p:cNvPr id="2055" name="文本框 12"/>
          <p:cNvSpPr>
            <a:spLocks noChangeArrowheads="1"/>
          </p:cNvSpPr>
          <p:nvPr/>
        </p:nvSpPr>
        <p:spPr bwMode="auto">
          <a:xfrm flipH="1">
            <a:off x="7015163" y="1685925"/>
            <a:ext cx="3529012" cy="415925"/>
          </a:xfrm>
          <a:prstGeom prst="rect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              革命的炸弹旋律</a:t>
            </a:r>
          </a:p>
        </p:txBody>
      </p:sp>
      <p:sp>
        <p:nvSpPr>
          <p:cNvPr id="2056" name="文本框 31"/>
          <p:cNvSpPr>
            <a:spLocks noChangeArrowheads="1"/>
          </p:cNvSpPr>
          <p:nvPr/>
        </p:nvSpPr>
        <p:spPr bwMode="auto">
          <a:xfrm flipH="1">
            <a:off x="7015163" y="2868613"/>
            <a:ext cx="3529012" cy="415925"/>
          </a:xfrm>
          <a:prstGeom prst="rect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             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暗杀乎，起义乎        </a:t>
            </a:r>
            <a:endParaRPr lang="zh-CN" altLang="en-US"/>
          </a:p>
        </p:txBody>
      </p:sp>
      <p:sp>
        <p:nvSpPr>
          <p:cNvPr id="2057" name="文本框 36"/>
          <p:cNvSpPr>
            <a:spLocks noChangeArrowheads="1"/>
          </p:cNvSpPr>
          <p:nvPr/>
        </p:nvSpPr>
        <p:spPr bwMode="auto">
          <a:xfrm flipH="1">
            <a:off x="7015163" y="4038600"/>
            <a:ext cx="3529012" cy="415925"/>
          </a:xfrm>
          <a:prstGeom prst="rect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               暗杀团的骷髅</a:t>
            </a:r>
          </a:p>
        </p:txBody>
      </p:sp>
      <p:sp>
        <p:nvSpPr>
          <p:cNvPr id="2058" name="文本框 41"/>
          <p:cNvSpPr>
            <a:spLocks noChangeArrowheads="1"/>
          </p:cNvSpPr>
          <p:nvPr/>
        </p:nvSpPr>
        <p:spPr bwMode="auto">
          <a:xfrm flipH="1">
            <a:off x="7015163" y="5214938"/>
            <a:ext cx="3529012" cy="415925"/>
          </a:xfrm>
          <a:prstGeom prst="rect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           革命党人的暗杀行动</a:t>
            </a:r>
          </a:p>
        </p:txBody>
      </p:sp>
      <p:pic>
        <p:nvPicPr>
          <p:cNvPr id="2059" name="图片 10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292350" y="3595688"/>
            <a:ext cx="10398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图片 11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508375" y="2278063"/>
            <a:ext cx="10017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图片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76475" y="1839913"/>
            <a:ext cx="1192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图片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63900" y="3252788"/>
            <a:ext cx="164306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中心墨点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728788" y="742950"/>
            <a:ext cx="3560762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6" descr="http://www.shufaziti.com/datafile/op/gif/2/2653/1210_41.gif"/>
          <p:cNvPicPr>
            <a:picLocks noChangeAspect="1" noChangeArrowheads="1"/>
          </p:cNvPicPr>
          <p:nvPr/>
        </p:nvPicPr>
        <p:blipFill>
          <a:blip r:embed="rId4" cstate="email"/>
          <a:srcRect b="7291"/>
          <a:stretch>
            <a:fillRect/>
          </a:stretch>
        </p:blipFill>
        <p:spPr bwMode="auto">
          <a:xfrm>
            <a:off x="2227263" y="2087563"/>
            <a:ext cx="133508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2" descr="http://www.shufaziti.com/datafile/op/gif/4/4602/1403_75.gif"/>
          <p:cNvPicPr>
            <a:picLocks noChangeAspect="1" noChangeArrowheads="1"/>
          </p:cNvPicPr>
          <p:nvPr/>
        </p:nvPicPr>
        <p:blipFill>
          <a:blip r:embed="rId5" cstate="email"/>
          <a:srcRect b="6453"/>
          <a:stretch>
            <a:fillRect/>
          </a:stretch>
        </p:blipFill>
        <p:spPr bwMode="auto">
          <a:xfrm>
            <a:off x="3429000" y="2919413"/>
            <a:ext cx="1160463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8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327275" y="3519488"/>
            <a:ext cx="12350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矩形 9"/>
          <p:cNvSpPr>
            <a:spLocks noChangeArrowheads="1"/>
          </p:cNvSpPr>
          <p:nvPr/>
        </p:nvSpPr>
        <p:spPr bwMode="auto">
          <a:xfrm>
            <a:off x="2724150" y="390366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壹</a:t>
            </a:r>
            <a:endParaRPr lang="zh-CN" altLang="en-US"/>
          </a:p>
        </p:txBody>
      </p:sp>
      <p:pic>
        <p:nvPicPr>
          <p:cNvPr id="3080" name="图片 10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1881188" y="4170363"/>
            <a:ext cx="1039812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图片 11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3508375" y="2278063"/>
            <a:ext cx="10017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直接连接符 8"/>
          <p:cNvSpPr>
            <a:spLocks noChangeShapeType="1"/>
          </p:cNvSpPr>
          <p:nvPr/>
        </p:nvSpPr>
        <p:spPr bwMode="auto">
          <a:xfrm>
            <a:off x="5157788" y="3871913"/>
            <a:ext cx="4897437" cy="2381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矩形 9"/>
          <p:cNvSpPr>
            <a:spLocks noChangeArrowheads="1"/>
          </p:cNvSpPr>
          <p:nvPr/>
        </p:nvSpPr>
        <p:spPr bwMode="auto">
          <a:xfrm>
            <a:off x="5157788" y="3073400"/>
            <a:ext cx="3738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革命的炸弹旋律</a:t>
            </a:r>
          </a:p>
        </p:txBody>
      </p:sp>
      <p:pic>
        <p:nvPicPr>
          <p:cNvPr id="3085" name="图片 12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8918575" y="3257550"/>
            <a:ext cx="731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9525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9525" y="-46038"/>
            <a:ext cx="1235075" cy="116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15"/>
          <p:cNvSpPr>
            <a:spLocks noChangeArrowheads="1"/>
          </p:cNvSpPr>
          <p:nvPr/>
        </p:nvSpPr>
        <p:spPr bwMode="auto">
          <a:xfrm>
            <a:off x="1285875" y="180975"/>
            <a:ext cx="2672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革命的炸弹旋律</a:t>
            </a:r>
          </a:p>
        </p:txBody>
      </p:sp>
      <p:pic>
        <p:nvPicPr>
          <p:cNvPr id="8" name="图片 7" descr="zhada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45" y="1252855"/>
            <a:ext cx="5057140" cy="41509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39339" y="2016445"/>
            <a:ext cx="4533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  <a:cs typeface="黑体" panose="02010609060101010101" charset="-122"/>
              </a:rPr>
              <a:t>无论是暗杀，</a:t>
            </a:r>
          </a:p>
          <a:p>
            <a:r>
              <a:rPr lang="zh-CN" altLang="en-US" sz="2800" dirty="0">
                <a:latin typeface="+mj-ea"/>
                <a:ea typeface="+mj-ea"/>
                <a:cs typeface="黑体" panose="02010609060101010101" charset="-122"/>
              </a:rPr>
              <a:t>还是起义暴动，</a:t>
            </a:r>
          </a:p>
          <a:p>
            <a:r>
              <a:rPr lang="zh-CN" altLang="en-US" sz="2800" dirty="0">
                <a:latin typeface="+mj-ea"/>
                <a:ea typeface="+mj-ea"/>
                <a:cs typeface="黑体" panose="02010609060101010101" charset="-122"/>
              </a:rPr>
              <a:t>革命党人最喜欢的利器，</a:t>
            </a:r>
            <a:endParaRPr lang="en-US" altLang="zh-CN" sz="2800" dirty="0">
              <a:latin typeface="+mj-ea"/>
              <a:ea typeface="+mj-ea"/>
              <a:cs typeface="黑体" panose="02010609060101010101" charset="-122"/>
            </a:endParaRPr>
          </a:p>
          <a:p>
            <a:r>
              <a:rPr lang="zh-CN" altLang="en-US" sz="2800" dirty="0">
                <a:latin typeface="+mj-ea"/>
                <a:ea typeface="+mj-ea"/>
                <a:cs typeface="黑体" panose="02010609060101010101" charset="-122"/>
              </a:rPr>
              <a:t>不是枪，</a:t>
            </a:r>
          </a:p>
          <a:p>
            <a:r>
              <a:rPr lang="zh-CN" altLang="en-US" sz="2800" dirty="0">
                <a:latin typeface="+mj-ea"/>
                <a:ea typeface="+mj-ea"/>
                <a:cs typeface="黑体" panose="02010609060101010101" charset="-122"/>
              </a:rPr>
              <a:t>也不是炮，</a:t>
            </a:r>
          </a:p>
          <a:p>
            <a:r>
              <a:rPr lang="zh-CN" altLang="en-US" sz="2800" dirty="0">
                <a:latin typeface="+mj-ea"/>
                <a:ea typeface="+mj-ea"/>
                <a:cs typeface="黑体" panose="02010609060101010101" charset="-122"/>
              </a:rPr>
              <a:t>而是炸弹。</a:t>
            </a: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8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-9525" y="-46038"/>
            <a:ext cx="1235075" cy="116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15"/>
          <p:cNvSpPr>
            <a:spLocks noChangeArrowheads="1"/>
          </p:cNvSpPr>
          <p:nvPr/>
        </p:nvSpPr>
        <p:spPr bwMode="auto">
          <a:xfrm>
            <a:off x="1285875" y="180975"/>
            <a:ext cx="2672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革命的炸弹旋律</a:t>
            </a:r>
          </a:p>
        </p:txBody>
      </p:sp>
      <p:pic>
        <p:nvPicPr>
          <p:cNvPr id="7" name="图片 6" descr="史坚如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050" y="276860"/>
            <a:ext cx="4701540" cy="5349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25550" y="1517774"/>
            <a:ext cx="47015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800" dirty="0"/>
              <a:t>首开暗杀先河的是1900年史坚如刺杀两广总督德寿。史坚如挖地道直至距德寿的卧室仅十余丈，而后埋炸药。由于对爆炸技术并不谙熟，炸药未完全爆炸，威力大打折扣，德寿本人被炸得从床上摔出数尺，并未受伤</a:t>
            </a:r>
            <a:r>
              <a:rPr lang="zh-CN" altLang="en-US" sz="3200" dirty="0"/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103870" y="5871845"/>
            <a:ext cx="1797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    </a:t>
            </a:r>
            <a:r>
              <a:rPr lang="zh-CN" altLang="en-US" sz="2800"/>
              <a:t>史坚如</a:t>
            </a: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中心墨点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728788" y="742950"/>
            <a:ext cx="3560762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1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8918575" y="3257550"/>
            <a:ext cx="731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 descr="http://www.shufaziti.com/datafile/op/gif/2/2653/1210_41.gif"/>
          <p:cNvPicPr>
            <a:picLocks noChangeAspect="1" noChangeArrowheads="1"/>
          </p:cNvPicPr>
          <p:nvPr/>
        </p:nvPicPr>
        <p:blipFill>
          <a:blip r:embed="rId5" cstate="email"/>
          <a:srcRect b="7291"/>
          <a:stretch>
            <a:fillRect/>
          </a:stretch>
        </p:blipFill>
        <p:spPr bwMode="auto">
          <a:xfrm>
            <a:off x="2227263" y="2087563"/>
            <a:ext cx="133508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2" descr="http://www.shufaziti.com/datafile/op/gif/4/4602/1403_75.gif"/>
          <p:cNvPicPr>
            <a:picLocks noChangeAspect="1" noChangeArrowheads="1"/>
          </p:cNvPicPr>
          <p:nvPr/>
        </p:nvPicPr>
        <p:blipFill>
          <a:blip r:embed="rId6" cstate="email"/>
          <a:srcRect b="6453"/>
          <a:stretch>
            <a:fillRect/>
          </a:stretch>
        </p:blipFill>
        <p:spPr bwMode="auto">
          <a:xfrm>
            <a:off x="3429000" y="2919413"/>
            <a:ext cx="1160463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图片 8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327275" y="3519488"/>
            <a:ext cx="12350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矩形 9"/>
          <p:cNvSpPr>
            <a:spLocks noChangeArrowheads="1"/>
          </p:cNvSpPr>
          <p:nvPr/>
        </p:nvSpPr>
        <p:spPr bwMode="auto">
          <a:xfrm>
            <a:off x="2724150" y="390366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贰</a:t>
            </a:r>
          </a:p>
        </p:txBody>
      </p:sp>
      <p:pic>
        <p:nvPicPr>
          <p:cNvPr id="10249" name="图片 10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1881188" y="4170363"/>
            <a:ext cx="1039812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图片 11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3508375" y="2278063"/>
            <a:ext cx="10017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直接连接符 8"/>
          <p:cNvSpPr>
            <a:spLocks noChangeShapeType="1"/>
          </p:cNvSpPr>
          <p:nvPr/>
        </p:nvSpPr>
        <p:spPr bwMode="auto">
          <a:xfrm>
            <a:off x="5157788" y="3871913"/>
            <a:ext cx="4897437" cy="2381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矩形 9"/>
          <p:cNvSpPr>
            <a:spLocks noChangeArrowheads="1"/>
          </p:cNvSpPr>
          <p:nvPr/>
        </p:nvSpPr>
        <p:spPr bwMode="auto">
          <a:xfrm>
            <a:off x="5157788" y="3041650"/>
            <a:ext cx="3738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暗杀乎，起义乎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9525" y="-46038"/>
            <a:ext cx="1235075" cy="116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15"/>
          <p:cNvSpPr>
            <a:spLocks noChangeArrowheads="1"/>
          </p:cNvSpPr>
          <p:nvPr/>
        </p:nvSpPr>
        <p:spPr bwMode="auto">
          <a:xfrm>
            <a:off x="1285875" y="180975"/>
            <a:ext cx="2672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暗杀乎，起义乎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315" y="1043305"/>
            <a:ext cx="2488565" cy="42881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77360" y="1661160"/>
            <a:ext cx="72929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</a:t>
            </a:r>
            <a:r>
              <a:rPr lang="zh-CN" altLang="en-US" sz="2400" dirty="0"/>
              <a:t>革命党人喜欢搞暗杀，也喜欢闹起义。按说起 义和暗杀应该有比较严格的界 限，但是徐锡麟在安徽首府安庆闹的那场事，教科书上说是起义,但是，当时的中外媒体，都说是暗杀。锡麟被捕后的口供，其实明说了他就是要杀几个满人，一个是恩铭，一个是端方，一个是铁良和良弼，这些人都是满人之雄，对汉人威胁最大。所以，安庆的起义，如果能临时鼓动些人起来，闹成大事，占领城垣，就是起义，如果不成，只能算一次暗杀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05000" y="5667375"/>
            <a:ext cx="1480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徐锡麟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中心墨点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728788" y="742950"/>
            <a:ext cx="3560762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1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8918575" y="3257550"/>
            <a:ext cx="731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 descr="http://www.shufaziti.com/datafile/op/gif/2/2653/1210_41.gif"/>
          <p:cNvPicPr>
            <a:picLocks noChangeAspect="1" noChangeArrowheads="1"/>
          </p:cNvPicPr>
          <p:nvPr/>
        </p:nvPicPr>
        <p:blipFill>
          <a:blip r:embed="rId5" cstate="email"/>
          <a:srcRect b="7291"/>
          <a:stretch>
            <a:fillRect/>
          </a:stretch>
        </p:blipFill>
        <p:spPr bwMode="auto">
          <a:xfrm>
            <a:off x="2227263" y="2087563"/>
            <a:ext cx="133508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12" descr="http://www.shufaziti.com/datafile/op/gif/4/4602/1403_75.gif"/>
          <p:cNvPicPr>
            <a:picLocks noChangeAspect="1" noChangeArrowheads="1"/>
          </p:cNvPicPr>
          <p:nvPr/>
        </p:nvPicPr>
        <p:blipFill>
          <a:blip r:embed="rId6" cstate="email"/>
          <a:srcRect b="6453"/>
          <a:stretch>
            <a:fillRect/>
          </a:stretch>
        </p:blipFill>
        <p:spPr bwMode="auto">
          <a:xfrm>
            <a:off x="3429000" y="2919413"/>
            <a:ext cx="1160463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图片 8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327275" y="3519488"/>
            <a:ext cx="12350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矩形 9"/>
          <p:cNvSpPr>
            <a:spLocks noChangeArrowheads="1"/>
          </p:cNvSpPr>
          <p:nvPr/>
        </p:nvSpPr>
        <p:spPr bwMode="auto">
          <a:xfrm>
            <a:off x="2724150" y="390366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叁</a:t>
            </a:r>
          </a:p>
        </p:txBody>
      </p:sp>
      <p:pic>
        <p:nvPicPr>
          <p:cNvPr id="16393" name="图片 10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1881188" y="4170363"/>
            <a:ext cx="1039812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图片 11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3508375" y="2278063"/>
            <a:ext cx="10017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6" name="直接连接符 8"/>
          <p:cNvSpPr>
            <a:spLocks noChangeShapeType="1"/>
          </p:cNvSpPr>
          <p:nvPr/>
        </p:nvSpPr>
        <p:spPr bwMode="auto">
          <a:xfrm>
            <a:off x="5157788" y="3871913"/>
            <a:ext cx="4897437" cy="2381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矩形 9"/>
          <p:cNvSpPr>
            <a:spLocks noChangeArrowheads="1"/>
          </p:cNvSpPr>
          <p:nvPr/>
        </p:nvSpPr>
        <p:spPr bwMode="auto">
          <a:xfrm>
            <a:off x="5157788" y="3041650"/>
            <a:ext cx="353314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4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暗杀团的骷髅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1914</Words>
  <Application>Microsoft Office PowerPoint</Application>
  <PresentationFormat>宽屏</PresentationFormat>
  <Paragraphs>111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华文行楷</vt:lpstr>
      <vt:lpstr>华文新魏</vt:lpstr>
      <vt:lpstr>宋体</vt:lpstr>
      <vt:lpstr>微软雅黑</vt:lpstr>
      <vt:lpstr>叶根友毛笔行书简体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水墨中国风</dc:title>
  <dc:creator>第一PPT模板网-WWW.1PPT.COM</dc:creator>
  <cp:keywords>第一PPT模板网-WWW.1PPT.COM</cp:keywords>
  <cp:lastModifiedBy>云鹏 王</cp:lastModifiedBy>
  <cp:revision>556</cp:revision>
  <dcterms:created xsi:type="dcterms:W3CDTF">2014-08-08T03:06:00Z</dcterms:created>
  <dcterms:modified xsi:type="dcterms:W3CDTF">2019-12-03T03:00:42Z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