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422" r:id="rId2"/>
    <p:sldId id="407" r:id="rId3"/>
    <p:sldId id="432" r:id="rId4"/>
    <p:sldId id="461" r:id="rId5"/>
    <p:sldId id="465" r:id="rId6"/>
    <p:sldId id="434" r:id="rId7"/>
    <p:sldId id="466" r:id="rId8"/>
    <p:sldId id="435" r:id="rId9"/>
    <p:sldId id="467" r:id="rId10"/>
    <p:sldId id="468" r:id="rId11"/>
    <p:sldId id="436" r:id="rId12"/>
    <p:sldId id="328" r:id="rId13"/>
    <p:sldId id="324" r:id="rId14"/>
    <p:sldId id="469" r:id="rId15"/>
    <p:sldId id="470" r:id="rId16"/>
    <p:sldId id="439" r:id="rId17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22">
          <p15:clr>
            <a:srgbClr val="A4A3A4"/>
          </p15:clr>
        </p15:guide>
        <p15:guide id="2" orient="horz" pos="866">
          <p15:clr>
            <a:srgbClr val="A4A3A4"/>
          </p15:clr>
        </p15:guide>
        <p15:guide id="3" pos="3840">
          <p15:clr>
            <a:srgbClr val="A4A3A4"/>
          </p15:clr>
        </p15:guide>
        <p15:guide id="4" pos="150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2" autoAdjust="0"/>
    <p:restoredTop sz="94615" autoAdjust="0"/>
  </p:normalViewPr>
  <p:slideViewPr>
    <p:cSldViewPr snapToGrid="0">
      <p:cViewPr varScale="1">
        <p:scale>
          <a:sx n="81" d="100"/>
          <a:sy n="81" d="100"/>
        </p:scale>
        <p:origin x="720" y="62"/>
      </p:cViewPr>
      <p:guideLst>
        <p:guide orient="horz" pos="822"/>
        <p:guide orient="horz" pos="866"/>
        <p:guide pos="3840"/>
        <p:guide pos="150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/>
            </a:lvl1pPr>
          </a:lstStyle>
          <a:p>
            <a:pPr>
              <a:defRPr/>
            </a:pPr>
            <a:fld id="{B569B113-1F33-4C77-927D-CDE68A383465}" type="datetime1">
              <a:rPr lang="zh-CN" altLang="en-US"/>
              <a:t>2019/12/2</a:t>
            </a:fld>
            <a:endParaRPr lang="zh-CN" altLang="en-US" sz="1200"/>
          </a:p>
        </p:txBody>
      </p:sp>
      <p:sp>
        <p:nvSpPr>
          <p:cNvPr id="31748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1749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  <a:buFontTx/>
              <a:buNone/>
            </a:pPr>
            <a:r>
              <a:rPr lang="zh-CN" altLang="en-US" sz="1200"/>
              <a:t>单击此处编辑母版文本样式</a:t>
            </a:r>
          </a:p>
          <a:p>
            <a:pPr>
              <a:spcBef>
                <a:spcPct val="30000"/>
              </a:spcBef>
              <a:buFontTx/>
              <a:buNone/>
            </a:pPr>
            <a:r>
              <a:rPr lang="zh-CN" altLang="en-US" sz="1200"/>
              <a:t>第二级</a:t>
            </a:r>
          </a:p>
          <a:p>
            <a:pPr>
              <a:spcBef>
                <a:spcPct val="30000"/>
              </a:spcBef>
              <a:buFontTx/>
              <a:buNone/>
            </a:pPr>
            <a:r>
              <a:rPr lang="zh-CN" altLang="en-US" sz="1200"/>
              <a:t>第三级</a:t>
            </a:r>
          </a:p>
          <a:p>
            <a:pPr>
              <a:spcBef>
                <a:spcPct val="30000"/>
              </a:spcBef>
              <a:buFontTx/>
              <a:buNone/>
            </a:pPr>
            <a:r>
              <a:rPr lang="zh-CN" altLang="en-US" sz="1200"/>
              <a:t>第四级</a:t>
            </a:r>
          </a:p>
          <a:p>
            <a:pPr>
              <a:spcBef>
                <a:spcPct val="30000"/>
              </a:spcBef>
              <a:buFontTx/>
              <a:buNone/>
            </a:pPr>
            <a:r>
              <a:rPr lang="zh-CN" altLang="en-US" sz="120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/>
            </a:lvl1pPr>
          </a:lstStyle>
          <a:p>
            <a:fld id="{A9BC4DF6-D41C-4FC4-B69F-F98537DD8133}" type="slidenum">
              <a:rPr lang="zh-CN" altLang="en-US"/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B569B113-1F33-4C77-927D-CDE68A383465}" type="datetime1">
              <a:rPr lang="zh-CN" altLang="en-US"/>
              <a:t>2019/12/2</a:t>
            </a:fld>
            <a:endParaRPr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C4DF6-D41C-4FC4-B69F-F98537DD8133}" type="slidenum">
              <a:rPr lang="zh-CN" altLang="en-US"/>
              <a:t>5</a:t>
            </a:fld>
            <a:endParaRPr lang="zh-CN" altLang="en-US" sz="12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635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矩形 8"/>
          <p:cNvSpPr>
            <a:spLocks noChangeArrowheads="1"/>
          </p:cNvSpPr>
          <p:nvPr/>
        </p:nvSpPr>
        <p:spPr bwMode="auto">
          <a:xfrm>
            <a:off x="4480560" y="4775200"/>
            <a:ext cx="323088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 dirty="0">
                <a:solidFill>
                  <a:srgbClr val="262626"/>
                </a:solidFill>
                <a:latin typeface="叶根友毛笔行书简体" panose="02010601030101010101" pitchFamily="2" charset="-122"/>
                <a:ea typeface="叶根友毛笔行书简体" panose="02010601030101010101" pitchFamily="2" charset="-122"/>
                <a:sym typeface="叶根友毛笔行书简体" panose="02010601030101010101" pitchFamily="2" charset="-122"/>
              </a:rPr>
              <a:t>摇晃的中国</a:t>
            </a:r>
          </a:p>
        </p:txBody>
      </p:sp>
      <p:sp>
        <p:nvSpPr>
          <p:cNvPr id="1028" name="矩形 2"/>
          <p:cNvSpPr>
            <a:spLocks noChangeArrowheads="1"/>
          </p:cNvSpPr>
          <p:nvPr/>
        </p:nvSpPr>
        <p:spPr bwMode="auto">
          <a:xfrm>
            <a:off x="4682490" y="5716588"/>
            <a:ext cx="3359785" cy="41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汇报人：王云鹏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汇报时间：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2019.12.3</a:t>
            </a:r>
          </a:p>
        </p:txBody>
      </p:sp>
      <p:sp>
        <p:nvSpPr>
          <p:cNvPr id="1029" name="直接连接符 7"/>
          <p:cNvSpPr>
            <a:spLocks noChangeShapeType="1"/>
          </p:cNvSpPr>
          <p:nvPr/>
        </p:nvSpPr>
        <p:spPr bwMode="auto">
          <a:xfrm>
            <a:off x="3987800" y="5672138"/>
            <a:ext cx="4214813" cy="1587"/>
          </a:xfrm>
          <a:prstGeom prst="line">
            <a:avLst/>
          </a:prstGeom>
          <a:noFill/>
          <a:ln w="6350">
            <a:solidFill>
              <a:srgbClr val="3F3F3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31" name="图片 6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8428355" y="4060508"/>
            <a:ext cx="7334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lum bright="-55000"/>
          </a:blip>
          <a:srcRect/>
          <a:stretch>
            <a:fillRect/>
          </a:stretch>
        </p:blipFill>
        <p:spPr bwMode="auto">
          <a:xfrm rot="5975265">
            <a:off x="4276090" y="375285"/>
            <a:ext cx="4538980" cy="4863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5334000" y="1308100"/>
            <a:ext cx="139890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/>
              <a:t>辛亥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/>
      <p:bldP spid="1028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244409" y="624038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论坛：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3" name="图片 6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8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-9525" y="-46038"/>
            <a:ext cx="1235075" cy="1168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矩形 15"/>
          <p:cNvSpPr>
            <a:spLocks noChangeArrowheads="1"/>
          </p:cNvSpPr>
          <p:nvPr/>
        </p:nvSpPr>
        <p:spPr bwMode="auto">
          <a:xfrm>
            <a:off x="1285875" y="180975"/>
            <a:ext cx="23164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dirty="0">
                <a:solidFill>
                  <a:srgbClr val="3F3F3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华文新魏" panose="02010800040101010101" pitchFamily="2" charset="-122"/>
              </a:rPr>
              <a:t>暗杀团的骷髅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875" y="1122045"/>
            <a:ext cx="3763645" cy="46012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156325" y="914400"/>
            <a:ext cx="479806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    </a:t>
            </a:r>
            <a:r>
              <a:rPr lang="zh-CN" altLang="en-US" sz="2000" dirty="0"/>
              <a:t>暗杀跟武装起义一样，是为了打江山。相对而言，当时的革命党对于暗杀的重视程度，要超过策动起义。但显然，暗杀比起以方便的多，怕死的人，加上趁手的家伙，就可以操练。而他们的操练就是练胆。</a:t>
            </a:r>
          </a:p>
          <a:p>
            <a:r>
              <a:rPr lang="zh-CN" altLang="en-US" sz="2000" dirty="0"/>
              <a:t>    刘思复当年在广东组织暗杀团，有严格的入盟仪式。仪式举行，在深夜，屋子里用黑布挡严，桌上放一个真的骷髅头。入盟者必须一个人对着骷髅，静坐半晌，如果一点虚汗不出， 才能行入盟礼。</a:t>
            </a:r>
          </a:p>
          <a:p>
            <a:r>
              <a:rPr lang="zh-CN" altLang="en-US" sz="2000" dirty="0"/>
              <a:t>    当年的革命党，个个都信奉英雄史观。他们固执地相信，国家必须由他们这些人来拯救。只消博浪一推，就可以产生翻天覆地的变化。可是，到头来他们发现，真正起了作用的，还是扎实的动员，士兵的起义。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图片 1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中心墨点3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728788" y="742950"/>
            <a:ext cx="3560762" cy="555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图片 12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10115550" y="3257550"/>
            <a:ext cx="7318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6" descr="http://www.shufaziti.com/datafile/op/gif/2/2653/1210_41.gif"/>
          <p:cNvPicPr>
            <a:picLocks noChangeAspect="1" noChangeArrowheads="1"/>
          </p:cNvPicPr>
          <p:nvPr/>
        </p:nvPicPr>
        <p:blipFill>
          <a:blip r:embed="rId5" cstate="email"/>
          <a:srcRect b="7291"/>
          <a:stretch>
            <a:fillRect/>
          </a:stretch>
        </p:blipFill>
        <p:spPr bwMode="auto">
          <a:xfrm>
            <a:off x="2227263" y="2087563"/>
            <a:ext cx="1335087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12" descr="http://www.shufaziti.com/datafile/op/gif/4/4602/1403_75.gif"/>
          <p:cNvPicPr>
            <a:picLocks noChangeAspect="1" noChangeArrowheads="1"/>
          </p:cNvPicPr>
          <p:nvPr/>
        </p:nvPicPr>
        <p:blipFill>
          <a:blip r:embed="rId6" cstate="email"/>
          <a:srcRect b="6453"/>
          <a:stretch>
            <a:fillRect/>
          </a:stretch>
        </p:blipFill>
        <p:spPr bwMode="auto">
          <a:xfrm>
            <a:off x="3429000" y="2919413"/>
            <a:ext cx="1160463" cy="196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图片 8"/>
          <p:cNvPicPr>
            <a:picLocks noChangeAspect="1" noChangeArrowheads="1"/>
          </p:cNvPicPr>
          <p:nvPr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2327275" y="3519488"/>
            <a:ext cx="1235075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6" name="矩形 9"/>
          <p:cNvSpPr>
            <a:spLocks noChangeArrowheads="1"/>
          </p:cNvSpPr>
          <p:nvPr/>
        </p:nvSpPr>
        <p:spPr bwMode="auto">
          <a:xfrm>
            <a:off x="2724150" y="3903663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1000"/>
              </a:spcBef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肆</a:t>
            </a:r>
          </a:p>
        </p:txBody>
      </p:sp>
      <p:pic>
        <p:nvPicPr>
          <p:cNvPr id="22537" name="图片 10"/>
          <p:cNvPicPr>
            <a:picLocks noChangeAspect="1" noChangeArrowheads="1"/>
          </p:cNvPicPr>
          <p:nvPr/>
        </p:nvPicPr>
        <p:blipFill>
          <a:blip r:embed="rId8" cstate="email"/>
          <a:srcRect/>
          <a:stretch>
            <a:fillRect/>
          </a:stretch>
        </p:blipFill>
        <p:spPr bwMode="auto">
          <a:xfrm>
            <a:off x="1881188" y="4170363"/>
            <a:ext cx="1039812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8" name="图片 11"/>
          <p:cNvPicPr>
            <a:picLocks noChangeAspect="1" noChangeArrowheads="1"/>
          </p:cNvPicPr>
          <p:nvPr/>
        </p:nvPicPr>
        <p:blipFill>
          <a:blip r:embed="rId9" cstate="email"/>
          <a:srcRect/>
          <a:stretch>
            <a:fillRect/>
          </a:stretch>
        </p:blipFill>
        <p:spPr bwMode="auto">
          <a:xfrm>
            <a:off x="3508375" y="2278063"/>
            <a:ext cx="1001713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40" name="直接连接符 8"/>
          <p:cNvSpPr>
            <a:spLocks noChangeShapeType="1"/>
          </p:cNvSpPr>
          <p:nvPr/>
        </p:nvSpPr>
        <p:spPr bwMode="auto">
          <a:xfrm>
            <a:off x="5157788" y="3871913"/>
            <a:ext cx="4897437" cy="23812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1" name="矩形 9"/>
          <p:cNvSpPr>
            <a:spLocks noChangeArrowheads="1"/>
          </p:cNvSpPr>
          <p:nvPr/>
        </p:nvSpPr>
        <p:spPr bwMode="auto">
          <a:xfrm>
            <a:off x="5157788" y="3074670"/>
            <a:ext cx="490601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4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革命党人的暗杀行动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6" grpId="0"/>
      <p:bldP spid="225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6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0001" y="8332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8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-9525" y="-46038"/>
            <a:ext cx="1235075" cy="1168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74" name="组合 1"/>
          <p:cNvGrpSpPr/>
          <p:nvPr/>
        </p:nvGrpSpPr>
        <p:grpSpPr bwMode="auto">
          <a:xfrm>
            <a:off x="3495675" y="2788920"/>
            <a:ext cx="5189182" cy="1459230"/>
            <a:chOff x="1160596" y="51770"/>
            <a:chExt cx="4143434" cy="1166339"/>
          </a:xfrm>
        </p:grpSpPr>
        <p:cxnSp>
          <p:nvCxnSpPr>
            <p:cNvPr id="7195" name="直接箭头连接符 3"/>
            <p:cNvCxnSpPr>
              <a:cxnSpLocks noChangeShapeType="1"/>
            </p:cNvCxnSpPr>
            <p:nvPr/>
          </p:nvCxnSpPr>
          <p:spPr bwMode="auto">
            <a:xfrm>
              <a:off x="1160596" y="563439"/>
              <a:ext cx="1" cy="648072"/>
            </a:xfrm>
            <a:prstGeom prst="straightConnector1">
              <a:avLst/>
            </a:prstGeom>
            <a:noFill/>
            <a:ln w="6350">
              <a:solidFill>
                <a:srgbClr val="7F7F7F"/>
              </a:solidFill>
              <a:miter lim="800000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96" name="直接箭头连接符 4"/>
            <p:cNvCxnSpPr>
              <a:cxnSpLocks noChangeShapeType="1"/>
            </p:cNvCxnSpPr>
            <p:nvPr/>
          </p:nvCxnSpPr>
          <p:spPr bwMode="auto">
            <a:xfrm>
              <a:off x="3237206" y="570035"/>
              <a:ext cx="1" cy="648072"/>
            </a:xfrm>
            <a:prstGeom prst="straightConnector1">
              <a:avLst/>
            </a:prstGeom>
            <a:noFill/>
            <a:ln w="6350">
              <a:solidFill>
                <a:srgbClr val="7F7F7F"/>
              </a:solidFill>
              <a:miter lim="800000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97" name="直接箭头连接符 5"/>
            <p:cNvCxnSpPr>
              <a:cxnSpLocks noChangeShapeType="1"/>
            </p:cNvCxnSpPr>
            <p:nvPr/>
          </p:nvCxnSpPr>
          <p:spPr bwMode="auto">
            <a:xfrm>
              <a:off x="5304029" y="570037"/>
              <a:ext cx="1" cy="648072"/>
            </a:xfrm>
            <a:prstGeom prst="straightConnector1">
              <a:avLst/>
            </a:prstGeom>
            <a:noFill/>
            <a:ln w="6350">
              <a:solidFill>
                <a:srgbClr val="7F7F7F"/>
              </a:solidFill>
              <a:miter lim="800000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99" name="直接连接符 7"/>
            <p:cNvSpPr>
              <a:spLocks noChangeShapeType="1"/>
            </p:cNvSpPr>
            <p:nvPr/>
          </p:nvSpPr>
          <p:spPr bwMode="auto">
            <a:xfrm flipH="1">
              <a:off x="3229286" y="51770"/>
              <a:ext cx="507" cy="503993"/>
            </a:xfrm>
            <a:prstGeom prst="line">
              <a:avLst/>
            </a:prstGeom>
            <a:noFill/>
            <a:ln w="6350">
              <a:solidFill>
                <a:srgbClr val="7F7F7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179" name="组合 14"/>
          <p:cNvGrpSpPr/>
          <p:nvPr/>
        </p:nvGrpSpPr>
        <p:grpSpPr bwMode="auto">
          <a:xfrm>
            <a:off x="4632643" y="1969453"/>
            <a:ext cx="2906712" cy="722312"/>
            <a:chOff x="0" y="0"/>
            <a:chExt cx="2320263" cy="576064"/>
          </a:xfrm>
        </p:grpSpPr>
        <p:sp>
          <p:nvSpPr>
            <p:cNvPr id="7192" name="矩形 15"/>
            <p:cNvSpPr>
              <a:spLocks noChangeArrowheads="1"/>
            </p:cNvSpPr>
            <p:nvPr/>
          </p:nvSpPr>
          <p:spPr bwMode="auto">
            <a:xfrm>
              <a:off x="0" y="0"/>
              <a:ext cx="2320263" cy="576064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193" name="TextBox 35"/>
            <p:cNvSpPr>
              <a:spLocks noChangeArrowheads="1"/>
            </p:cNvSpPr>
            <p:nvPr/>
          </p:nvSpPr>
          <p:spPr bwMode="auto">
            <a:xfrm>
              <a:off x="165003" y="128274"/>
              <a:ext cx="1970767" cy="318038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革命党人的暗杀行动</a:t>
              </a:r>
            </a:p>
          </p:txBody>
        </p:sp>
      </p:grpSp>
      <p:grpSp>
        <p:nvGrpSpPr>
          <p:cNvPr id="7180" name="组合 17"/>
          <p:cNvGrpSpPr/>
          <p:nvPr/>
        </p:nvGrpSpPr>
        <p:grpSpPr bwMode="auto">
          <a:xfrm>
            <a:off x="2303463" y="4217670"/>
            <a:ext cx="2384425" cy="722313"/>
            <a:chOff x="0" y="0"/>
            <a:chExt cx="1904222" cy="576064"/>
          </a:xfrm>
        </p:grpSpPr>
        <p:sp>
          <p:nvSpPr>
            <p:cNvPr id="7190" name="矩形 18"/>
            <p:cNvSpPr>
              <a:spLocks noChangeArrowheads="1"/>
            </p:cNvSpPr>
            <p:nvPr/>
          </p:nvSpPr>
          <p:spPr bwMode="auto">
            <a:xfrm>
              <a:off x="0" y="0"/>
              <a:ext cx="1904222" cy="576064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262626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191" name="TextBox 36"/>
            <p:cNvSpPr>
              <a:spLocks noChangeArrowheads="1"/>
            </p:cNvSpPr>
            <p:nvPr/>
          </p:nvSpPr>
          <p:spPr bwMode="auto">
            <a:xfrm>
              <a:off x="57554" y="140563"/>
              <a:ext cx="1789107" cy="293729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被一泡屎毁掉的暗杀</a:t>
              </a:r>
            </a:p>
          </p:txBody>
        </p:sp>
      </p:grpSp>
      <p:grpSp>
        <p:nvGrpSpPr>
          <p:cNvPr id="7181" name="组合 20"/>
          <p:cNvGrpSpPr/>
          <p:nvPr/>
        </p:nvGrpSpPr>
        <p:grpSpPr bwMode="auto">
          <a:xfrm>
            <a:off x="4912678" y="4238625"/>
            <a:ext cx="2384425" cy="722313"/>
            <a:chOff x="0" y="0"/>
            <a:chExt cx="1904222" cy="576064"/>
          </a:xfrm>
        </p:grpSpPr>
        <p:sp>
          <p:nvSpPr>
            <p:cNvPr id="7188" name="矩形 21"/>
            <p:cNvSpPr>
              <a:spLocks noChangeArrowheads="1"/>
            </p:cNvSpPr>
            <p:nvPr/>
          </p:nvSpPr>
          <p:spPr bwMode="auto">
            <a:xfrm>
              <a:off x="0" y="0"/>
              <a:ext cx="1904222" cy="576064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262626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189" name="TextBox 37"/>
            <p:cNvSpPr>
              <a:spLocks noChangeArrowheads="1"/>
            </p:cNvSpPr>
            <p:nvPr/>
          </p:nvSpPr>
          <p:spPr bwMode="auto">
            <a:xfrm>
              <a:off x="148838" y="140563"/>
              <a:ext cx="1606545" cy="293729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彭家珍以命促共和</a:t>
              </a:r>
            </a:p>
          </p:txBody>
        </p:sp>
      </p:grpSp>
      <p:grpSp>
        <p:nvGrpSpPr>
          <p:cNvPr id="7182" name="组合 23"/>
          <p:cNvGrpSpPr/>
          <p:nvPr/>
        </p:nvGrpSpPr>
        <p:grpSpPr bwMode="auto">
          <a:xfrm>
            <a:off x="7501256" y="4239895"/>
            <a:ext cx="2384425" cy="722313"/>
            <a:chOff x="1231279" y="76977"/>
            <a:chExt cx="1904222" cy="576064"/>
          </a:xfrm>
        </p:grpSpPr>
        <p:sp>
          <p:nvSpPr>
            <p:cNvPr id="7186" name="矩形 24"/>
            <p:cNvSpPr>
              <a:spLocks noChangeArrowheads="1"/>
            </p:cNvSpPr>
            <p:nvPr/>
          </p:nvSpPr>
          <p:spPr bwMode="auto">
            <a:xfrm>
              <a:off x="1231279" y="76977"/>
              <a:ext cx="1904222" cy="576064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262626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187" name="TextBox 38"/>
            <p:cNvSpPr>
              <a:spLocks noChangeArrowheads="1"/>
            </p:cNvSpPr>
            <p:nvPr/>
          </p:nvSpPr>
          <p:spPr bwMode="auto">
            <a:xfrm>
              <a:off x="1380117" y="217540"/>
              <a:ext cx="1606545" cy="293729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袁世凯遇刺与当国</a:t>
              </a:r>
            </a:p>
          </p:txBody>
        </p:sp>
      </p:grpSp>
      <p:cxnSp>
        <p:nvCxnSpPr>
          <p:cNvPr id="2" name="直接连接符 1"/>
          <p:cNvCxnSpPr/>
          <p:nvPr/>
        </p:nvCxnSpPr>
        <p:spPr>
          <a:xfrm>
            <a:off x="3495675" y="3429000"/>
            <a:ext cx="520319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6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矩形 15"/>
          <p:cNvSpPr>
            <a:spLocks noChangeArrowheads="1"/>
          </p:cNvSpPr>
          <p:nvPr/>
        </p:nvSpPr>
        <p:spPr bwMode="auto">
          <a:xfrm>
            <a:off x="1285875" y="180975"/>
            <a:ext cx="33832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dirty="0">
                <a:solidFill>
                  <a:srgbClr val="3F3F3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华文新魏" panose="02010800040101010101" pitchFamily="2" charset="-122"/>
              </a:rPr>
              <a:t>被一泡屎毁掉的暗杀</a:t>
            </a:r>
          </a:p>
        </p:txBody>
      </p:sp>
      <p:pic>
        <p:nvPicPr>
          <p:cNvPr id="13317" name="图片 8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-9525" y="-46038"/>
            <a:ext cx="1235075" cy="1168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318" name="组合 1"/>
          <p:cNvGrpSpPr/>
          <p:nvPr/>
        </p:nvGrpSpPr>
        <p:grpSpPr bwMode="auto">
          <a:xfrm>
            <a:off x="4677093" y="1722755"/>
            <a:ext cx="6356350" cy="2378075"/>
            <a:chOff x="0" y="0"/>
            <a:chExt cx="12192000" cy="630377"/>
          </a:xfrm>
        </p:grpSpPr>
        <p:sp>
          <p:nvSpPr>
            <p:cNvPr id="13328" name="矩形 2"/>
            <p:cNvSpPr>
              <a:spLocks noChangeArrowheads="1"/>
            </p:cNvSpPr>
            <p:nvPr/>
          </p:nvSpPr>
          <p:spPr bwMode="auto">
            <a:xfrm>
              <a:off x="0" y="28562"/>
              <a:ext cx="12192000" cy="601815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329" name="矩形 3"/>
            <p:cNvSpPr>
              <a:spLocks noChangeArrowheads="1"/>
            </p:cNvSpPr>
            <p:nvPr/>
          </p:nvSpPr>
          <p:spPr bwMode="auto">
            <a:xfrm>
              <a:off x="0" y="0"/>
              <a:ext cx="12192000" cy="28562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3327" name="矩形 10"/>
          <p:cNvSpPr>
            <a:spLocks noChangeArrowheads="1"/>
          </p:cNvSpPr>
          <p:nvPr/>
        </p:nvSpPr>
        <p:spPr bwMode="auto">
          <a:xfrm>
            <a:off x="4685665" y="4143375"/>
            <a:ext cx="4732655" cy="90805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4" name="图片 3" descr="5bafa40f4bfbfbed3f09515c75f0f736afc31f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493" y="1517332"/>
            <a:ext cx="3657600" cy="4526280"/>
          </a:xfrm>
          <a:prstGeom prst="rect">
            <a:avLst/>
          </a:prstGeom>
        </p:spPr>
      </p:pic>
      <p:pic>
        <p:nvPicPr>
          <p:cNvPr id="9" name="图片 8" descr="爱新觉罗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5983" y="4143375"/>
            <a:ext cx="1642745" cy="196151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722495" y="1757680"/>
            <a:ext cx="633920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1908年同盟会的八次起义失败，不仅使同盟会成员白白牺牲了性命，更让同盟会成员对革命失去信心，纷脱离同盟会，一时间革命陷入了失败的边缘。为了挽回舆论颓势，时任同盟会评议部部长的汪精卫决定以必死的勇气，前去北京刺杀摄政王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414645" y="477520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694555" y="4237355"/>
            <a:ext cx="47244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ym typeface="+mn-ea"/>
              </a:rPr>
              <a:t>1910年4月，北京发生了一个轰动全国的大案，汪精卫、黄复生刺杀摄政王未遂。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2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244409" y="624038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论坛：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3" name="图片 6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8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-9525" y="-46038"/>
            <a:ext cx="1235075" cy="1168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矩形 15"/>
          <p:cNvSpPr>
            <a:spLocks noChangeArrowheads="1"/>
          </p:cNvSpPr>
          <p:nvPr/>
        </p:nvSpPr>
        <p:spPr bwMode="auto">
          <a:xfrm>
            <a:off x="1285875" y="180975"/>
            <a:ext cx="30276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dirty="0">
                <a:solidFill>
                  <a:srgbClr val="3F3F3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华文新魏" panose="02010800040101010101" pitchFamily="2" charset="-122"/>
              </a:rPr>
              <a:t>彭家珍以命促共和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550" y="1407160"/>
            <a:ext cx="2414905" cy="32867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915" y="1407160"/>
            <a:ext cx="2414270" cy="32867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865880" y="1122045"/>
            <a:ext cx="464566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1912年1月1日中华民国临时政府在南京成立，满清政府以爱新觉罗·良弼为首的满清皇室贵胄不甘心失败，组织宗社党，负隅顽抗，誓与人民为敌，并扬言“要重整兵马和南方革命党决一死战”。彭家珍见良弼如此倒行逆施，义愤填膺，怒不可遏。为了扫除革命阻碍，促成共和，他决定行“五步流血”之举，舍身前往暗杀良弼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893570" y="5026025"/>
            <a:ext cx="15316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彭家珍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926195" y="5026025"/>
            <a:ext cx="23329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爱新觉罗</a:t>
            </a:r>
            <a:r>
              <a:rPr lang="zh-CN" altLang="en-US" sz="2400" dirty="0">
                <a:sym typeface="+mn-ea"/>
              </a:rPr>
              <a:t>·良弼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4" grpId="0"/>
      <p:bldP spid="6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244409" y="624038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论坛：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3" name="图片 6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381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8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-9525" y="-46038"/>
            <a:ext cx="1235075" cy="1168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矩形 15"/>
          <p:cNvSpPr>
            <a:spLocks noChangeArrowheads="1"/>
          </p:cNvSpPr>
          <p:nvPr/>
        </p:nvSpPr>
        <p:spPr bwMode="auto">
          <a:xfrm>
            <a:off x="1285875" y="180975"/>
            <a:ext cx="33832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dirty="0">
                <a:solidFill>
                  <a:srgbClr val="3F3F3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华文新魏" panose="02010800040101010101" pitchFamily="2" charset="-122"/>
              </a:rPr>
              <a:t>袁世凯：行刺与当国</a:t>
            </a:r>
          </a:p>
        </p:txBody>
      </p:sp>
      <p:pic>
        <p:nvPicPr>
          <p:cNvPr id="4" name="图片 3" descr="袁世凯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0535" y="344805"/>
            <a:ext cx="4364990" cy="61683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25550" y="1228725"/>
            <a:ext cx="477710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       </a:t>
            </a:r>
            <a:r>
              <a:rPr lang="zh-CN" altLang="en-US" sz="2800" dirty="0"/>
              <a:t>1912年1月16日，刚刚上朝从东华门出来的袁世凯，遭遇暗杀。事发之后，有十人被捕，但除了三人身上因藏有炸弹之外，其他七人都因证据不足被释放，这三人则非常迅速地被处决了。     </a:t>
            </a:r>
          </a:p>
          <a:p>
            <a:r>
              <a:rPr lang="zh-CN" altLang="en-US" sz="2800" dirty="0"/>
              <a:t>       此后，据袁世凯的心腹唐在礼说，袁世凯因此好长时间一直躲起来不肯出门。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244409" y="624038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论坛：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3" name="图片 6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0" name="图片 6"/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000251" y="1966385"/>
            <a:ext cx="7330016" cy="336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组合 46"/>
          <p:cNvGrpSpPr/>
          <p:nvPr/>
        </p:nvGrpSpPr>
        <p:grpSpPr bwMode="auto">
          <a:xfrm>
            <a:off x="5980113" y="4838700"/>
            <a:ext cx="1235075" cy="1168400"/>
            <a:chOff x="0" y="0"/>
            <a:chExt cx="1235075" cy="1168400"/>
          </a:xfrm>
        </p:grpSpPr>
        <p:pic>
          <p:nvPicPr>
            <p:cNvPr id="2069" name="图片 8"/>
            <p:cNvPicPr>
              <a:picLocks noChangeAspect="1" noChangeArrowheads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0" y="0"/>
              <a:ext cx="1235075" cy="1168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0" name="矩形 47"/>
            <p:cNvSpPr>
              <a:spLocks noChangeArrowheads="1"/>
            </p:cNvSpPr>
            <p:nvPr/>
          </p:nvSpPr>
          <p:spPr bwMode="auto">
            <a:xfrm>
              <a:off x="345667" y="314825"/>
              <a:ext cx="5437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solidFill>
                    <a:srgbClr val="262626"/>
                  </a:solidFill>
                  <a:latin typeface="华文行楷" panose="02010800040101010101" pitchFamily="2" charset="-122"/>
                  <a:ea typeface="华文行楷" panose="02010800040101010101" pitchFamily="2" charset="-122"/>
                  <a:sym typeface="华文行楷" panose="02010800040101010101" pitchFamily="2" charset="-122"/>
                </a:rPr>
                <a:t>肆</a:t>
              </a:r>
            </a:p>
          </p:txBody>
        </p:sp>
      </p:grpSp>
      <p:grpSp>
        <p:nvGrpSpPr>
          <p:cNvPr id="2052" name="组合 43"/>
          <p:cNvGrpSpPr/>
          <p:nvPr/>
        </p:nvGrpSpPr>
        <p:grpSpPr bwMode="auto">
          <a:xfrm>
            <a:off x="5980113" y="3665538"/>
            <a:ext cx="1235075" cy="1168400"/>
            <a:chOff x="0" y="0"/>
            <a:chExt cx="1235075" cy="1168400"/>
          </a:xfrm>
        </p:grpSpPr>
        <p:pic>
          <p:nvPicPr>
            <p:cNvPr id="2067" name="图片 8"/>
            <p:cNvPicPr>
              <a:picLocks noChangeAspect="1" noChangeArrowheads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0" y="0"/>
              <a:ext cx="1235075" cy="1168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8" name="矩形 44"/>
            <p:cNvSpPr>
              <a:spLocks noChangeArrowheads="1"/>
            </p:cNvSpPr>
            <p:nvPr/>
          </p:nvSpPr>
          <p:spPr bwMode="auto">
            <a:xfrm>
              <a:off x="345667" y="314825"/>
              <a:ext cx="5437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solidFill>
                    <a:srgbClr val="262626"/>
                  </a:solidFill>
                  <a:latin typeface="华文行楷" panose="02010800040101010101" pitchFamily="2" charset="-122"/>
                  <a:ea typeface="华文行楷" panose="02010800040101010101" pitchFamily="2" charset="-122"/>
                  <a:sym typeface="华文行楷" panose="02010800040101010101" pitchFamily="2" charset="-122"/>
                </a:rPr>
                <a:t>叁</a:t>
              </a:r>
            </a:p>
          </p:txBody>
        </p:sp>
      </p:grpSp>
      <p:grpSp>
        <p:nvGrpSpPr>
          <p:cNvPr id="2053" name="组合 7"/>
          <p:cNvGrpSpPr/>
          <p:nvPr/>
        </p:nvGrpSpPr>
        <p:grpSpPr bwMode="auto">
          <a:xfrm>
            <a:off x="5980113" y="1317625"/>
            <a:ext cx="1235075" cy="1168400"/>
            <a:chOff x="0" y="0"/>
            <a:chExt cx="1235075" cy="1168400"/>
          </a:xfrm>
        </p:grpSpPr>
        <p:pic>
          <p:nvPicPr>
            <p:cNvPr id="2065" name="图片 8"/>
            <p:cNvPicPr>
              <a:picLocks noChangeAspect="1" noChangeArrowheads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0" y="0"/>
              <a:ext cx="1235075" cy="1168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6" name="矩形 6"/>
            <p:cNvSpPr>
              <a:spLocks noChangeArrowheads="1"/>
            </p:cNvSpPr>
            <p:nvPr/>
          </p:nvSpPr>
          <p:spPr bwMode="auto">
            <a:xfrm>
              <a:off x="345667" y="314825"/>
              <a:ext cx="5437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dirty="0">
                  <a:solidFill>
                    <a:srgbClr val="262626"/>
                  </a:solidFill>
                  <a:latin typeface="华文行楷" panose="02010800040101010101" pitchFamily="2" charset="-122"/>
                  <a:ea typeface="华文行楷" panose="02010800040101010101" pitchFamily="2" charset="-122"/>
                  <a:sym typeface="华文行楷" panose="02010800040101010101" pitchFamily="2" charset="-122"/>
                </a:rPr>
                <a:t>壹</a:t>
              </a:r>
              <a:endParaRPr lang="zh-CN" altLang="en-US" dirty="0"/>
            </a:p>
          </p:txBody>
        </p:sp>
      </p:grpSp>
      <p:grpSp>
        <p:nvGrpSpPr>
          <p:cNvPr id="2054" name="组合 34"/>
          <p:cNvGrpSpPr/>
          <p:nvPr/>
        </p:nvGrpSpPr>
        <p:grpSpPr bwMode="auto">
          <a:xfrm>
            <a:off x="5980113" y="2492375"/>
            <a:ext cx="1235075" cy="1168400"/>
            <a:chOff x="0" y="0"/>
            <a:chExt cx="1235075" cy="1168400"/>
          </a:xfrm>
        </p:grpSpPr>
        <p:pic>
          <p:nvPicPr>
            <p:cNvPr id="2063" name="图片 8"/>
            <p:cNvPicPr>
              <a:picLocks noChangeAspect="1" noChangeArrowheads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0" y="0"/>
              <a:ext cx="1235075" cy="1168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4" name="矩形 38"/>
            <p:cNvSpPr>
              <a:spLocks noChangeArrowheads="1"/>
            </p:cNvSpPr>
            <p:nvPr/>
          </p:nvSpPr>
          <p:spPr bwMode="auto">
            <a:xfrm>
              <a:off x="345666" y="314825"/>
              <a:ext cx="5437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solidFill>
                    <a:srgbClr val="262626"/>
                  </a:solidFill>
                  <a:latin typeface="华文行楷" panose="02010800040101010101" pitchFamily="2" charset="-122"/>
                  <a:ea typeface="华文行楷" panose="02010800040101010101" pitchFamily="2" charset="-122"/>
                  <a:sym typeface="华文行楷" panose="02010800040101010101" pitchFamily="2" charset="-122"/>
                </a:rPr>
                <a:t>贰</a:t>
              </a:r>
              <a:endParaRPr lang="zh-CN" altLang="en-US"/>
            </a:p>
          </p:txBody>
        </p:sp>
      </p:grpSp>
      <p:sp>
        <p:nvSpPr>
          <p:cNvPr id="2055" name="文本框 12"/>
          <p:cNvSpPr>
            <a:spLocks noChangeArrowheads="1"/>
          </p:cNvSpPr>
          <p:nvPr/>
        </p:nvSpPr>
        <p:spPr bwMode="auto">
          <a:xfrm flipH="1">
            <a:off x="7015163" y="1685925"/>
            <a:ext cx="3529012" cy="415925"/>
          </a:xfrm>
          <a:prstGeom prst="rect">
            <a:avLst/>
          </a:prstGeom>
          <a:solidFill>
            <a:srgbClr val="26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rPr>
              <a:t>              革命的炸弹旋律</a:t>
            </a:r>
          </a:p>
        </p:txBody>
      </p:sp>
      <p:sp>
        <p:nvSpPr>
          <p:cNvPr id="2056" name="文本框 31"/>
          <p:cNvSpPr>
            <a:spLocks noChangeArrowheads="1"/>
          </p:cNvSpPr>
          <p:nvPr/>
        </p:nvSpPr>
        <p:spPr bwMode="auto">
          <a:xfrm flipH="1">
            <a:off x="7015163" y="2868613"/>
            <a:ext cx="3529012" cy="415925"/>
          </a:xfrm>
          <a:prstGeom prst="rect">
            <a:avLst/>
          </a:prstGeom>
          <a:solidFill>
            <a:srgbClr val="26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rPr>
              <a:t>              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rPr>
              <a:t>暗杀乎，起义乎        </a:t>
            </a:r>
            <a:endParaRPr lang="zh-CN" altLang="en-US"/>
          </a:p>
        </p:txBody>
      </p:sp>
      <p:sp>
        <p:nvSpPr>
          <p:cNvPr id="2057" name="文本框 36"/>
          <p:cNvSpPr>
            <a:spLocks noChangeArrowheads="1"/>
          </p:cNvSpPr>
          <p:nvPr/>
        </p:nvSpPr>
        <p:spPr bwMode="auto">
          <a:xfrm flipH="1">
            <a:off x="7015163" y="4038600"/>
            <a:ext cx="3529012" cy="415925"/>
          </a:xfrm>
          <a:prstGeom prst="rect">
            <a:avLst/>
          </a:prstGeom>
          <a:solidFill>
            <a:srgbClr val="26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rPr>
              <a:t>               暗杀团的骷髅</a:t>
            </a:r>
          </a:p>
        </p:txBody>
      </p:sp>
      <p:sp>
        <p:nvSpPr>
          <p:cNvPr id="2058" name="文本框 41"/>
          <p:cNvSpPr>
            <a:spLocks noChangeArrowheads="1"/>
          </p:cNvSpPr>
          <p:nvPr/>
        </p:nvSpPr>
        <p:spPr bwMode="auto">
          <a:xfrm flipH="1">
            <a:off x="7015163" y="5214938"/>
            <a:ext cx="3529012" cy="415925"/>
          </a:xfrm>
          <a:prstGeom prst="rect">
            <a:avLst/>
          </a:prstGeom>
          <a:solidFill>
            <a:srgbClr val="26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rPr>
              <a:t>           革命党人的暗杀行动</a:t>
            </a:r>
          </a:p>
        </p:txBody>
      </p:sp>
      <p:pic>
        <p:nvPicPr>
          <p:cNvPr id="2059" name="图片 10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2292350" y="3595688"/>
            <a:ext cx="1039813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图片 11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3508375" y="2278063"/>
            <a:ext cx="1001713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图片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76475" y="1839913"/>
            <a:ext cx="1192213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2" name="图片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263900" y="3252788"/>
            <a:ext cx="1643063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" grpId="0" animBg="1"/>
      <p:bldP spid="2056" grpId="0" animBg="1"/>
      <p:bldP spid="2057" grpId="0" animBg="1"/>
      <p:bldP spid="205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中心墨点3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728788" y="742950"/>
            <a:ext cx="3560762" cy="555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6" descr="http://www.shufaziti.com/datafile/op/gif/2/2653/1210_41.gif"/>
          <p:cNvPicPr>
            <a:picLocks noChangeAspect="1" noChangeArrowheads="1"/>
          </p:cNvPicPr>
          <p:nvPr/>
        </p:nvPicPr>
        <p:blipFill>
          <a:blip r:embed="rId4" cstate="email"/>
          <a:srcRect b="7291"/>
          <a:stretch>
            <a:fillRect/>
          </a:stretch>
        </p:blipFill>
        <p:spPr bwMode="auto">
          <a:xfrm>
            <a:off x="2227263" y="2087563"/>
            <a:ext cx="1335087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12" descr="http://www.shufaziti.com/datafile/op/gif/4/4602/1403_75.gif"/>
          <p:cNvPicPr>
            <a:picLocks noChangeAspect="1" noChangeArrowheads="1"/>
          </p:cNvPicPr>
          <p:nvPr/>
        </p:nvPicPr>
        <p:blipFill>
          <a:blip r:embed="rId5" cstate="email"/>
          <a:srcRect b="6453"/>
          <a:stretch>
            <a:fillRect/>
          </a:stretch>
        </p:blipFill>
        <p:spPr bwMode="auto">
          <a:xfrm>
            <a:off x="3429000" y="2919413"/>
            <a:ext cx="1160463" cy="196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8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2327275" y="3519488"/>
            <a:ext cx="1235075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矩形 9"/>
          <p:cNvSpPr>
            <a:spLocks noChangeArrowheads="1"/>
          </p:cNvSpPr>
          <p:nvPr/>
        </p:nvSpPr>
        <p:spPr bwMode="auto">
          <a:xfrm>
            <a:off x="2724150" y="3903663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1000"/>
              </a:spcBef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壹</a:t>
            </a:r>
            <a:endParaRPr lang="zh-CN" altLang="en-US" dirty="0"/>
          </a:p>
        </p:txBody>
      </p:sp>
      <p:pic>
        <p:nvPicPr>
          <p:cNvPr id="3080" name="图片 10"/>
          <p:cNvPicPr>
            <a:picLocks noChangeAspect="1" noChangeArrowheads="1"/>
          </p:cNvPicPr>
          <p:nvPr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1881188" y="4170363"/>
            <a:ext cx="1039812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图片 11"/>
          <p:cNvPicPr>
            <a:picLocks noChangeAspect="1" noChangeArrowheads="1"/>
          </p:cNvPicPr>
          <p:nvPr/>
        </p:nvPicPr>
        <p:blipFill>
          <a:blip r:embed="rId8" cstate="email"/>
          <a:srcRect/>
          <a:stretch>
            <a:fillRect/>
          </a:stretch>
        </p:blipFill>
        <p:spPr bwMode="auto">
          <a:xfrm>
            <a:off x="3508375" y="2278063"/>
            <a:ext cx="1001713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3" name="直接连接符 8"/>
          <p:cNvSpPr>
            <a:spLocks noChangeShapeType="1"/>
          </p:cNvSpPr>
          <p:nvPr/>
        </p:nvSpPr>
        <p:spPr bwMode="auto">
          <a:xfrm>
            <a:off x="5157788" y="3871913"/>
            <a:ext cx="4897437" cy="23812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4" name="矩形 9"/>
          <p:cNvSpPr>
            <a:spLocks noChangeArrowheads="1"/>
          </p:cNvSpPr>
          <p:nvPr/>
        </p:nvSpPr>
        <p:spPr bwMode="auto">
          <a:xfrm>
            <a:off x="5157788" y="3073400"/>
            <a:ext cx="3738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革命的炸弹旋律</a:t>
            </a:r>
          </a:p>
        </p:txBody>
      </p:sp>
      <p:pic>
        <p:nvPicPr>
          <p:cNvPr id="3085" name="图片 12"/>
          <p:cNvPicPr>
            <a:picLocks noChangeAspect="1" noChangeArrowheads="1"/>
          </p:cNvPicPr>
          <p:nvPr/>
        </p:nvPicPr>
        <p:blipFill>
          <a:blip r:embed="rId9" cstate="email"/>
          <a:srcRect/>
          <a:stretch>
            <a:fillRect/>
          </a:stretch>
        </p:blipFill>
        <p:spPr bwMode="auto">
          <a:xfrm>
            <a:off x="8918575" y="3257550"/>
            <a:ext cx="7318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9" grpId="0"/>
      <p:bldP spid="308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244409" y="624038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论坛：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3" name="图片 6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9525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8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-9525" y="-46038"/>
            <a:ext cx="1235075" cy="1168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矩形 15"/>
          <p:cNvSpPr>
            <a:spLocks noChangeArrowheads="1"/>
          </p:cNvSpPr>
          <p:nvPr/>
        </p:nvSpPr>
        <p:spPr bwMode="auto">
          <a:xfrm>
            <a:off x="1285875" y="180975"/>
            <a:ext cx="26720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3F3F3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华文新魏" panose="02010800040101010101" pitchFamily="2" charset="-122"/>
              </a:rPr>
              <a:t>革命的炸弹旋律</a:t>
            </a:r>
          </a:p>
        </p:txBody>
      </p:sp>
      <p:pic>
        <p:nvPicPr>
          <p:cNvPr id="8" name="图片 7" descr="zhada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145" y="1252855"/>
            <a:ext cx="5057140" cy="415099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420485" y="1620520"/>
            <a:ext cx="539559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无论是暗杀，</a:t>
            </a:r>
          </a:p>
          <a:p>
            <a:r>
              <a:rPr lang="zh-CN" altLang="en-US" sz="36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还是起义暴动，</a:t>
            </a:r>
          </a:p>
          <a:p>
            <a:r>
              <a:rPr lang="zh-CN" altLang="en-US" sz="36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革命党人最喜欢的利器，不是枪，</a:t>
            </a:r>
          </a:p>
          <a:p>
            <a:r>
              <a:rPr lang="zh-CN" altLang="en-US" sz="36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也不是炮，</a:t>
            </a:r>
          </a:p>
          <a:p>
            <a:r>
              <a:rPr lang="zh-CN" altLang="en-US" sz="36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而是炸弹。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244409" y="624038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论坛：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3" name="图片 6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8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-9525" y="-46038"/>
            <a:ext cx="1235075" cy="1168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矩形 15"/>
          <p:cNvSpPr>
            <a:spLocks noChangeArrowheads="1"/>
          </p:cNvSpPr>
          <p:nvPr/>
        </p:nvSpPr>
        <p:spPr bwMode="auto">
          <a:xfrm>
            <a:off x="1285875" y="180975"/>
            <a:ext cx="26720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dirty="0">
                <a:solidFill>
                  <a:srgbClr val="3F3F3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华文新魏" panose="02010800040101010101" pitchFamily="2" charset="-122"/>
              </a:rPr>
              <a:t>革命的炸弹旋律</a:t>
            </a:r>
          </a:p>
        </p:txBody>
      </p:sp>
      <p:pic>
        <p:nvPicPr>
          <p:cNvPr id="7" name="图片 6" descr="史坚如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0050" y="276860"/>
            <a:ext cx="4701540" cy="53492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15390" y="1102995"/>
            <a:ext cx="471678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       </a:t>
            </a:r>
            <a:r>
              <a:rPr lang="zh-CN" altLang="en-US" sz="3200" dirty="0"/>
              <a:t>首开暗杀先河的是1900年史坚如刺杀两广总督德寿。史坚如挖地道直至距德寿的卧室仅十余丈，而后埋炸药。由于对爆炸技术并不谙熟，炸药未完全爆炸，威力大打折扣，德寿本人被炸得从床上摔出数尺，并未受伤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103870" y="5871845"/>
            <a:ext cx="17976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    </a:t>
            </a:r>
            <a:r>
              <a:rPr lang="zh-CN" altLang="en-US" sz="2800" dirty="0"/>
              <a:t>史坚如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图片 1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中心墨点3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728788" y="742950"/>
            <a:ext cx="3560762" cy="555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图片 12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8918575" y="3257550"/>
            <a:ext cx="7318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6" descr="http://www.shufaziti.com/datafile/op/gif/2/2653/1210_41.gif"/>
          <p:cNvPicPr>
            <a:picLocks noChangeAspect="1" noChangeArrowheads="1"/>
          </p:cNvPicPr>
          <p:nvPr/>
        </p:nvPicPr>
        <p:blipFill>
          <a:blip r:embed="rId5" cstate="email"/>
          <a:srcRect b="7291"/>
          <a:stretch>
            <a:fillRect/>
          </a:stretch>
        </p:blipFill>
        <p:spPr bwMode="auto">
          <a:xfrm>
            <a:off x="2227263" y="2087563"/>
            <a:ext cx="1335087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12" descr="http://www.shufaziti.com/datafile/op/gif/4/4602/1403_75.gif"/>
          <p:cNvPicPr>
            <a:picLocks noChangeAspect="1" noChangeArrowheads="1"/>
          </p:cNvPicPr>
          <p:nvPr/>
        </p:nvPicPr>
        <p:blipFill>
          <a:blip r:embed="rId6" cstate="email"/>
          <a:srcRect b="6453"/>
          <a:stretch>
            <a:fillRect/>
          </a:stretch>
        </p:blipFill>
        <p:spPr bwMode="auto">
          <a:xfrm>
            <a:off x="3429000" y="2919413"/>
            <a:ext cx="1160463" cy="196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图片 8"/>
          <p:cNvPicPr>
            <a:picLocks noChangeAspect="1" noChangeArrowheads="1"/>
          </p:cNvPicPr>
          <p:nvPr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2327275" y="3519488"/>
            <a:ext cx="1235075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8" name="矩形 9"/>
          <p:cNvSpPr>
            <a:spLocks noChangeArrowheads="1"/>
          </p:cNvSpPr>
          <p:nvPr/>
        </p:nvSpPr>
        <p:spPr bwMode="auto">
          <a:xfrm>
            <a:off x="2724150" y="3903663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1000"/>
              </a:spcBef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贰</a:t>
            </a:r>
          </a:p>
        </p:txBody>
      </p:sp>
      <p:pic>
        <p:nvPicPr>
          <p:cNvPr id="10249" name="图片 10"/>
          <p:cNvPicPr>
            <a:picLocks noChangeAspect="1" noChangeArrowheads="1"/>
          </p:cNvPicPr>
          <p:nvPr/>
        </p:nvPicPr>
        <p:blipFill>
          <a:blip r:embed="rId8" cstate="email"/>
          <a:srcRect/>
          <a:stretch>
            <a:fillRect/>
          </a:stretch>
        </p:blipFill>
        <p:spPr bwMode="auto">
          <a:xfrm>
            <a:off x="1881188" y="4170363"/>
            <a:ext cx="1039812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0" name="图片 11"/>
          <p:cNvPicPr>
            <a:picLocks noChangeAspect="1" noChangeArrowheads="1"/>
          </p:cNvPicPr>
          <p:nvPr/>
        </p:nvPicPr>
        <p:blipFill>
          <a:blip r:embed="rId9" cstate="email"/>
          <a:srcRect/>
          <a:stretch>
            <a:fillRect/>
          </a:stretch>
        </p:blipFill>
        <p:spPr bwMode="auto">
          <a:xfrm>
            <a:off x="3508375" y="2278063"/>
            <a:ext cx="1001713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2" name="直接连接符 8"/>
          <p:cNvSpPr>
            <a:spLocks noChangeShapeType="1"/>
          </p:cNvSpPr>
          <p:nvPr/>
        </p:nvSpPr>
        <p:spPr bwMode="auto">
          <a:xfrm>
            <a:off x="5157788" y="3871913"/>
            <a:ext cx="4897437" cy="23812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3" name="矩形 9"/>
          <p:cNvSpPr>
            <a:spLocks noChangeArrowheads="1"/>
          </p:cNvSpPr>
          <p:nvPr/>
        </p:nvSpPr>
        <p:spPr bwMode="auto">
          <a:xfrm>
            <a:off x="5157788" y="3041650"/>
            <a:ext cx="3738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暗杀乎，起义乎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244409" y="624038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论坛：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3" name="图片 6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8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-9525" y="-46038"/>
            <a:ext cx="1235075" cy="1168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矩形 15"/>
          <p:cNvSpPr>
            <a:spLocks noChangeArrowheads="1"/>
          </p:cNvSpPr>
          <p:nvPr/>
        </p:nvSpPr>
        <p:spPr bwMode="auto">
          <a:xfrm>
            <a:off x="1285875" y="180975"/>
            <a:ext cx="26720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>
                <a:solidFill>
                  <a:srgbClr val="3F3F3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华文新魏" panose="02010800040101010101" pitchFamily="2" charset="-122"/>
              </a:rPr>
              <a:t>暗杀乎，起义乎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315" y="1043305"/>
            <a:ext cx="2488565" cy="42881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277360" y="1661160"/>
            <a:ext cx="729297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       </a:t>
            </a:r>
            <a:r>
              <a:rPr lang="zh-CN" altLang="en-US" sz="2400"/>
              <a:t>革命党人喜欢搞暗杀，也喜欢闹起义。按说起 义和暗杀应该有比较严格的界 限，但是徐锡麟在安徽首府安庆闹的那场事，教科书上说是起义,但是，当时的中外媒体，都说是暗杀。锡麟被捕后的口供，其实明说了他就是要杀几个满人，一个是恩铭，一个是端方，一个是铁良和良弼，这些人都是满人之雄，对汉人威胁最大。所以，安庆的起义，如果能临时鼓动些人起来，闹成大事，占领城垣，就是起义，如果不成，只能算一次暗杀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905000" y="5667375"/>
            <a:ext cx="14808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徐锡麟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1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中心墨点3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728788" y="742950"/>
            <a:ext cx="3560762" cy="555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图片 12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8918575" y="3257550"/>
            <a:ext cx="7318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6" descr="http://www.shufaziti.com/datafile/op/gif/2/2653/1210_41.gif"/>
          <p:cNvPicPr>
            <a:picLocks noChangeAspect="1" noChangeArrowheads="1"/>
          </p:cNvPicPr>
          <p:nvPr/>
        </p:nvPicPr>
        <p:blipFill>
          <a:blip r:embed="rId5" cstate="email"/>
          <a:srcRect b="7291"/>
          <a:stretch>
            <a:fillRect/>
          </a:stretch>
        </p:blipFill>
        <p:spPr bwMode="auto">
          <a:xfrm>
            <a:off x="2227263" y="2087563"/>
            <a:ext cx="1335087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12" descr="http://www.shufaziti.com/datafile/op/gif/4/4602/1403_75.gif"/>
          <p:cNvPicPr>
            <a:picLocks noChangeAspect="1" noChangeArrowheads="1"/>
          </p:cNvPicPr>
          <p:nvPr/>
        </p:nvPicPr>
        <p:blipFill>
          <a:blip r:embed="rId6" cstate="email"/>
          <a:srcRect b="6453"/>
          <a:stretch>
            <a:fillRect/>
          </a:stretch>
        </p:blipFill>
        <p:spPr bwMode="auto">
          <a:xfrm>
            <a:off x="3429000" y="2919413"/>
            <a:ext cx="1160463" cy="196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图片 8"/>
          <p:cNvPicPr>
            <a:picLocks noChangeAspect="1" noChangeArrowheads="1"/>
          </p:cNvPicPr>
          <p:nvPr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2327275" y="3519488"/>
            <a:ext cx="1235075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2" name="矩形 9"/>
          <p:cNvSpPr>
            <a:spLocks noChangeArrowheads="1"/>
          </p:cNvSpPr>
          <p:nvPr/>
        </p:nvSpPr>
        <p:spPr bwMode="auto">
          <a:xfrm>
            <a:off x="2724150" y="3903663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1000"/>
              </a:spcBef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叁</a:t>
            </a:r>
          </a:p>
        </p:txBody>
      </p:sp>
      <p:pic>
        <p:nvPicPr>
          <p:cNvPr id="16393" name="图片 10"/>
          <p:cNvPicPr>
            <a:picLocks noChangeAspect="1" noChangeArrowheads="1"/>
          </p:cNvPicPr>
          <p:nvPr/>
        </p:nvPicPr>
        <p:blipFill>
          <a:blip r:embed="rId8" cstate="email"/>
          <a:srcRect/>
          <a:stretch>
            <a:fillRect/>
          </a:stretch>
        </p:blipFill>
        <p:spPr bwMode="auto">
          <a:xfrm>
            <a:off x="1881188" y="4170363"/>
            <a:ext cx="1039812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4" name="图片 11"/>
          <p:cNvPicPr>
            <a:picLocks noChangeAspect="1" noChangeArrowheads="1"/>
          </p:cNvPicPr>
          <p:nvPr/>
        </p:nvPicPr>
        <p:blipFill>
          <a:blip r:embed="rId9" cstate="email"/>
          <a:srcRect/>
          <a:stretch>
            <a:fillRect/>
          </a:stretch>
        </p:blipFill>
        <p:spPr bwMode="auto">
          <a:xfrm>
            <a:off x="3508375" y="2278063"/>
            <a:ext cx="1001713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6" name="直接连接符 8"/>
          <p:cNvSpPr>
            <a:spLocks noChangeShapeType="1"/>
          </p:cNvSpPr>
          <p:nvPr/>
        </p:nvSpPr>
        <p:spPr bwMode="auto">
          <a:xfrm>
            <a:off x="5157788" y="3871913"/>
            <a:ext cx="4897437" cy="23812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7" name="矩形 9"/>
          <p:cNvSpPr>
            <a:spLocks noChangeArrowheads="1"/>
          </p:cNvSpPr>
          <p:nvPr/>
        </p:nvSpPr>
        <p:spPr bwMode="auto">
          <a:xfrm>
            <a:off x="5157788" y="3041650"/>
            <a:ext cx="353314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</a:t>
            </a:r>
            <a:r>
              <a:rPr lang="zh-CN" altLang="en-US" sz="4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暗杀团的骷髅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244409" y="624038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论坛：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3" name="图片 6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81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8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-9525" y="-46038"/>
            <a:ext cx="1235075" cy="1168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矩形 15"/>
          <p:cNvSpPr>
            <a:spLocks noChangeArrowheads="1"/>
          </p:cNvSpPr>
          <p:nvPr/>
        </p:nvSpPr>
        <p:spPr bwMode="auto">
          <a:xfrm>
            <a:off x="1285875" y="180975"/>
            <a:ext cx="23164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dirty="0">
                <a:solidFill>
                  <a:srgbClr val="3F3F3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华文新魏" panose="02010800040101010101" pitchFamily="2" charset="-122"/>
              </a:rPr>
              <a:t>暗杀团的骷髅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7450" y="824865"/>
            <a:ext cx="3536315" cy="46882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096885" y="5697855"/>
            <a:ext cx="24041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    </a:t>
            </a:r>
            <a:r>
              <a:rPr lang="en-US" altLang="zh-CN" sz="2400" dirty="0"/>
              <a:t> </a:t>
            </a:r>
            <a:r>
              <a:rPr lang="zh-CN" altLang="en-US" sz="2400" dirty="0"/>
              <a:t>吴樾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85875" y="1830705"/>
            <a:ext cx="568325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ym typeface="+mn-ea"/>
              </a:rPr>
              <a:t>       </a:t>
            </a:r>
            <a:r>
              <a:rPr lang="en-US" sz="2800" dirty="0" err="1">
                <a:sym typeface="+mn-ea"/>
              </a:rPr>
              <a:t>刺杀五大臣的革命党人吴樾，曾经写过一本小册子，叫《暗杀时代</a:t>
            </a:r>
            <a:r>
              <a:rPr lang="en-US" sz="2800" dirty="0">
                <a:sym typeface="+mn-ea"/>
              </a:rPr>
              <a:t>》。在中国进入20世纪之后的头十年里，的确是个暗杀时代，尤其是在新政开始之后的那些年里，几乎年年都有暗杀发生。</a:t>
            </a:r>
            <a:endParaRPr lang="zh-CN" altLang="en-US" sz="28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2" grpId="0"/>
      <p:bldP spid="4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2267</Words>
  <Application>Microsoft Office PowerPoint</Application>
  <PresentationFormat>宽屏</PresentationFormat>
  <Paragraphs>126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黑体</vt:lpstr>
      <vt:lpstr>华文行楷</vt:lpstr>
      <vt:lpstr>华文新魏</vt:lpstr>
      <vt:lpstr>宋体</vt:lpstr>
      <vt:lpstr>微软雅黑</vt:lpstr>
      <vt:lpstr>叶根友毛笔行书简体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水墨中国风</dc:title>
  <dc:creator>第一PPT模板网-WWW.1PPT.COM</dc:creator>
  <cp:keywords>第一PPT模板网-WWW.1PPT.COM</cp:keywords>
  <cp:lastModifiedBy>宇杨 薛</cp:lastModifiedBy>
  <cp:revision>551</cp:revision>
  <dcterms:created xsi:type="dcterms:W3CDTF">2014-08-08T03:06:00Z</dcterms:created>
  <dcterms:modified xsi:type="dcterms:W3CDTF">2019-12-01T17:17:54Z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2052-11.1.0.9209</vt:lpwstr>
  </property>
</Properties>
</file>