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12"/>
  </p:notesMasterIdLst>
  <p:handoutMasterIdLst>
    <p:handoutMasterId r:id="rId13"/>
  </p:handoutMasterIdLst>
  <p:sldIdLst>
    <p:sldId id="3228" r:id="rId3"/>
    <p:sldId id="3277" r:id="rId4"/>
    <p:sldId id="3276" r:id="rId5"/>
    <p:sldId id="3279" r:id="rId6"/>
    <p:sldId id="3280" r:id="rId7"/>
    <p:sldId id="3278" r:id="rId8"/>
    <p:sldId id="3281" r:id="rId9"/>
    <p:sldId id="3282" r:id="rId10"/>
    <p:sldId id="3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4E94D1-6253-41BE-BAF6-532D0D57172A}">
          <p14:sldIdLst>
            <p14:sldId id="3228"/>
            <p14:sldId id="3277"/>
            <p14:sldId id="3276"/>
            <p14:sldId id="3279"/>
            <p14:sldId id="3280"/>
            <p14:sldId id="3278"/>
            <p14:sldId id="3281"/>
            <p14:sldId id="3282"/>
            <p14:sldId id="3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A78C3"/>
    <a:srgbClr val="1C6299"/>
    <a:srgbClr val="1879C6"/>
    <a:srgbClr val="1979C5"/>
    <a:srgbClr val="FFFFFF"/>
    <a:srgbClr val="9CB833"/>
    <a:srgbClr val="1487B1"/>
    <a:srgbClr val="44BE9B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14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551179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2082832"/>
            <a:ext cx="1219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第一单元 第一讲 </a:t>
            </a:r>
            <a:endParaRPr lang="en-US" altLang="zh-CN" sz="4800" spc="1000" dirty="0">
              <a:solidFill>
                <a:srgbClr val="1A78C3"/>
              </a:solidFill>
              <a:latin typeface="黑体" panose="02010609060101010101" pitchFamily="49" charset="-122"/>
            </a:endParaRPr>
          </a:p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汇编语言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670" y="4268044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0" y="4739666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670" y="5272843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114FA-0911-4915-AE43-92C53C47EB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什么是汇编语言</a:t>
            </a:r>
          </a:p>
        </p:txBody>
      </p:sp>
    </p:spTree>
    <p:extLst>
      <p:ext uri="{BB962C8B-B14F-4D97-AF65-F5344CB8AC3E}">
        <p14:creationId xmlns:p14="http://schemas.microsoft.com/office/powerpoint/2010/main" val="32795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C6482D-D39E-45D2-929B-03D1566E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DB7E1FC-1056-4632-8ABD-BFBD39A45A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什么是汇编语言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DBC13-988A-4CFE-BEF7-8879F186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3" y="746138"/>
            <a:ext cx="11987269" cy="57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63E139-4294-4642-A6E7-510689A6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714C2-E37C-4095-9833-7F994738ED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什么是汇编语言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466DED-629C-427A-A1C5-6E837605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8" y="755200"/>
            <a:ext cx="8200000" cy="54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5745C2-4BE0-4902-90E1-7863E2D9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798" y="817091"/>
            <a:ext cx="3805905" cy="53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ED5421-B487-47C9-8C6B-DAF1F2E9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D41B59-2D0C-4F90-8815-AAC12C966D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什么是汇编语言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A015A6-AFFC-40EB-B673-98DA2B85DD2C}"/>
              </a:ext>
            </a:extLst>
          </p:cNvPr>
          <p:cNvSpPr/>
          <p:nvPr/>
        </p:nvSpPr>
        <p:spPr>
          <a:xfrm>
            <a:off x="1145512" y="2233246"/>
            <a:ext cx="2481943" cy="11957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1C6299"/>
                </a:solidFill>
              </a:rPr>
              <a:t>高级语言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AAA85B-B76A-4F80-8E37-88A958194690}"/>
              </a:ext>
            </a:extLst>
          </p:cNvPr>
          <p:cNvSpPr/>
          <p:nvPr/>
        </p:nvSpPr>
        <p:spPr>
          <a:xfrm>
            <a:off x="8211178" y="2233246"/>
            <a:ext cx="2481943" cy="11957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rgbClr val="1C6299"/>
                </a:solidFill>
              </a:rPr>
              <a:t>机器语言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20E4C4-57A1-4E98-9BBD-DFF8F52AAB5E}"/>
              </a:ext>
            </a:extLst>
          </p:cNvPr>
          <p:cNvCxnSpPr>
            <a:cxnSpLocks/>
          </p:cNvCxnSpPr>
          <p:nvPr/>
        </p:nvCxnSpPr>
        <p:spPr>
          <a:xfrm>
            <a:off x="3627455" y="2831123"/>
            <a:ext cx="45837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9FF1459-4A56-427E-9AEA-BD5CD647C628}"/>
              </a:ext>
            </a:extLst>
          </p:cNvPr>
          <p:cNvSpPr txBox="1"/>
          <p:nvPr/>
        </p:nvSpPr>
        <p:spPr>
          <a:xfrm>
            <a:off x="5519207" y="23694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C6299"/>
                </a:solidFill>
              </a:rPr>
              <a:t>编译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55ADD0-7CA5-4789-A196-E309AAB93637}"/>
              </a:ext>
            </a:extLst>
          </p:cNvPr>
          <p:cNvSpPr/>
          <p:nvPr/>
        </p:nvSpPr>
        <p:spPr>
          <a:xfrm>
            <a:off x="4855028" y="2233246"/>
            <a:ext cx="2481943" cy="1195754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1C6299"/>
                </a:solidFill>
              </a:rPr>
              <a:t>汇编语言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515B0E-A821-4452-A932-1F035D66D54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27455" y="2831123"/>
            <a:ext cx="12275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41DAC1-E91F-401C-AC95-B9E02C44686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36971" y="2831123"/>
            <a:ext cx="87420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“写代码”的图片搜索结果">
            <a:extLst>
              <a:ext uri="{FF2B5EF4-FFF2-40B4-BE49-F238E27FC236}">
                <a16:creationId xmlns:a16="http://schemas.microsoft.com/office/drawing/2014/main" id="{12230F95-1EDE-4178-A0BF-37A1CC6A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12" y="3587774"/>
            <a:ext cx="2481943" cy="165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“CPU”的图片搜索结果">
            <a:extLst>
              <a:ext uri="{FF2B5EF4-FFF2-40B4-BE49-F238E27FC236}">
                <a16:creationId xmlns:a16="http://schemas.microsoft.com/office/drawing/2014/main" id="{2D55B347-238D-445B-ADBF-28403E9C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79" y="3618702"/>
            <a:ext cx="248194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63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C6482D-D39E-45D2-929B-03D1566E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DB7E1FC-1056-4632-8ABD-BFBD39A45A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什么是汇编语言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499CC-FA27-427F-86E7-8059636DBC9B}"/>
              </a:ext>
            </a:extLst>
          </p:cNvPr>
          <p:cNvSpPr/>
          <p:nvPr/>
        </p:nvSpPr>
        <p:spPr>
          <a:xfrm>
            <a:off x="1512982" y="4198325"/>
            <a:ext cx="2481943" cy="4353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数字逻辑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6BD282-F56A-45FC-93AE-0F49FB4C3644}"/>
              </a:ext>
            </a:extLst>
          </p:cNvPr>
          <p:cNvSpPr/>
          <p:nvPr/>
        </p:nvSpPr>
        <p:spPr>
          <a:xfrm>
            <a:off x="1512982" y="3762943"/>
            <a:ext cx="2481943" cy="4353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微架构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92CC59-B785-4431-A203-450C02B76CE7}"/>
              </a:ext>
            </a:extLst>
          </p:cNvPr>
          <p:cNvSpPr/>
          <p:nvPr/>
        </p:nvSpPr>
        <p:spPr>
          <a:xfrm>
            <a:off x="1512981" y="3327561"/>
            <a:ext cx="2481943" cy="4353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指令集架构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AE2205-41FC-469C-838D-4646018DF75E}"/>
              </a:ext>
            </a:extLst>
          </p:cNvPr>
          <p:cNvSpPr/>
          <p:nvPr/>
        </p:nvSpPr>
        <p:spPr>
          <a:xfrm>
            <a:off x="1512981" y="2909640"/>
            <a:ext cx="2481943" cy="4353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操作系统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639DBD-A7E5-4987-B16D-8F619F415EB2}"/>
              </a:ext>
            </a:extLst>
          </p:cNvPr>
          <p:cNvSpPr/>
          <p:nvPr/>
        </p:nvSpPr>
        <p:spPr>
          <a:xfrm>
            <a:off x="1512981" y="2491719"/>
            <a:ext cx="2481943" cy="4353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汇编语言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F2F5E2-8A37-4E9A-B4DB-537B89B4F365}"/>
              </a:ext>
            </a:extLst>
          </p:cNvPr>
          <p:cNvSpPr/>
          <p:nvPr/>
        </p:nvSpPr>
        <p:spPr>
          <a:xfrm>
            <a:off x="1512981" y="2056176"/>
            <a:ext cx="2481943" cy="4353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高级语言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CC2AB-431E-4840-81EF-64F11C6479A3}"/>
              </a:ext>
            </a:extLst>
          </p:cNvPr>
          <p:cNvSpPr/>
          <p:nvPr/>
        </p:nvSpPr>
        <p:spPr>
          <a:xfrm>
            <a:off x="4133112" y="423135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  <a:latin typeface="Arial" panose="020B0604020202020204" pitchFamily="34" charset="0"/>
              </a:rPr>
              <a:t>Level 0 – </a:t>
            </a:r>
            <a:r>
              <a:rPr lang="zh-CN" altLang="en-US" dirty="0">
                <a:solidFill>
                  <a:srgbClr val="1A78C3"/>
                </a:solidFill>
                <a:latin typeface="Arial" panose="020B0604020202020204" pitchFamily="34" charset="0"/>
              </a:rPr>
              <a:t>硬件结构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3DA8A-1D57-487C-80D5-8770671A0421}"/>
              </a:ext>
            </a:extLst>
          </p:cNvPr>
          <p:cNvSpPr/>
          <p:nvPr/>
        </p:nvSpPr>
        <p:spPr>
          <a:xfrm>
            <a:off x="4133112" y="3795968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  <a:latin typeface="Arial" panose="020B0604020202020204" pitchFamily="34" charset="0"/>
              </a:rPr>
              <a:t>Level 1 – </a:t>
            </a:r>
            <a:r>
              <a:rPr lang="zh-CN" altLang="en-US" dirty="0">
                <a:solidFill>
                  <a:srgbClr val="1A78C3"/>
                </a:solidFill>
                <a:latin typeface="Arial" panose="020B0604020202020204" pitchFamily="34" charset="0"/>
              </a:rPr>
              <a:t>解释执行机器语言指令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A34ABB-D763-4D0D-8FA8-6D1698F26800}"/>
              </a:ext>
            </a:extLst>
          </p:cNvPr>
          <p:cNvSpPr/>
          <p:nvPr/>
        </p:nvSpPr>
        <p:spPr>
          <a:xfrm>
            <a:off x="4133112" y="3346884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  <a:latin typeface="Arial" panose="020B0604020202020204" pitchFamily="34" charset="0"/>
              </a:rPr>
              <a:t>Level 2 – </a:t>
            </a:r>
            <a:r>
              <a:rPr lang="zh-CN" altLang="en-US" dirty="0">
                <a:solidFill>
                  <a:srgbClr val="1A78C3"/>
                </a:solidFill>
                <a:latin typeface="Arial" panose="020B0604020202020204" pitchFamily="34" charset="0"/>
              </a:rPr>
              <a:t>运行机器语言指令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EADF63-5B99-4BCD-A60D-2D0E43D583D9}"/>
              </a:ext>
            </a:extLst>
          </p:cNvPr>
          <p:cNvSpPr/>
          <p:nvPr/>
        </p:nvSpPr>
        <p:spPr>
          <a:xfrm>
            <a:off x="4135573" y="2940642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  <a:latin typeface="Arial" panose="020B0604020202020204" pitchFamily="34" charset="0"/>
              </a:rPr>
              <a:t>Level 3 – </a:t>
            </a:r>
            <a:r>
              <a:rPr lang="zh-CN" altLang="en-US" dirty="0">
                <a:solidFill>
                  <a:srgbClr val="1A78C3"/>
                </a:solidFill>
                <a:latin typeface="Arial" panose="020B0604020202020204" pitchFamily="34" charset="0"/>
              </a:rPr>
              <a:t>在指令集层运行程序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E7A0E6-3775-405B-A6DB-0825EC6D8FED}"/>
              </a:ext>
            </a:extLst>
          </p:cNvPr>
          <p:cNvSpPr/>
          <p:nvPr/>
        </p:nvSpPr>
        <p:spPr>
          <a:xfrm>
            <a:off x="4135573" y="2505260"/>
            <a:ext cx="510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  <a:latin typeface="Arial" panose="020B0604020202020204" pitchFamily="34" charset="0"/>
              </a:rPr>
              <a:t>Level 4 – </a:t>
            </a:r>
            <a:r>
              <a:rPr lang="zh-CN" altLang="en-US" dirty="0">
                <a:solidFill>
                  <a:srgbClr val="1A78C3"/>
                </a:solidFill>
                <a:latin typeface="Arial" panose="020B0604020202020204" pitchFamily="34" charset="0"/>
              </a:rPr>
              <a:t>与机器语言一一对应，翻译成机器语言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1D4971-CD00-41C3-BE5B-6D5D78F38A86}"/>
              </a:ext>
            </a:extLst>
          </p:cNvPr>
          <p:cNvSpPr/>
          <p:nvPr/>
        </p:nvSpPr>
        <p:spPr>
          <a:xfrm>
            <a:off x="4135573" y="2056176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  <a:latin typeface="Arial" panose="020B0604020202020204" pitchFamily="34" charset="0"/>
              </a:rPr>
              <a:t>Level 5 -- </a:t>
            </a:r>
            <a:r>
              <a:rPr lang="zh-CN" altLang="en-US" dirty="0">
                <a:solidFill>
                  <a:srgbClr val="1A78C3"/>
                </a:solidFill>
                <a:latin typeface="Arial" panose="020B0604020202020204" pitchFamily="34" charset="0"/>
              </a:rPr>
              <a:t>编译成汇编语言</a:t>
            </a:r>
            <a:endParaRPr lang="zh-CN" altLang="en-US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BDDB1-9AD3-438B-B5D1-D54AB50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E381-1805-4604-A9CE-15DF52CCB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322281"/>
          </a:xfrm>
        </p:spPr>
        <p:txBody>
          <a:bodyPr/>
          <a:lstStyle/>
          <a:p>
            <a:r>
              <a:rPr lang="zh-CN" altLang="en-US" dirty="0"/>
              <a:t>定义</a:t>
            </a:r>
            <a:endParaRPr lang="en-US" altLang="zh-CN" baseline="30000" dirty="0"/>
          </a:p>
          <a:p>
            <a:pPr lvl="1"/>
            <a:r>
              <a:rPr lang="zh-CN" altLang="en-US" dirty="0"/>
              <a:t>是一种用于电子计算机、微处理器、微控制器，或其他可编程器件的</a:t>
            </a:r>
            <a:r>
              <a:rPr lang="zh-CN" altLang="en-US" dirty="0">
                <a:solidFill>
                  <a:srgbClr val="ED7D31"/>
                </a:solidFill>
              </a:rPr>
              <a:t>低级语言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在不同的设备中，汇编语言对应着不同的机器语言</a:t>
            </a:r>
            <a:r>
              <a:rPr lang="zh-CN" altLang="en-US" dirty="0">
                <a:solidFill>
                  <a:srgbClr val="ED7D31"/>
                </a:solidFill>
              </a:rPr>
              <a:t>指令集</a:t>
            </a:r>
            <a:r>
              <a:rPr lang="zh-CN" altLang="en-US" dirty="0"/>
              <a:t>。一种汇编语言</a:t>
            </a:r>
            <a:r>
              <a:rPr lang="zh-CN" altLang="en-US" dirty="0">
                <a:solidFill>
                  <a:srgbClr val="ED7D31"/>
                </a:solidFill>
              </a:rPr>
              <a:t>专用</a:t>
            </a:r>
            <a:r>
              <a:rPr lang="zh-CN" altLang="en-US" dirty="0"/>
              <a:t>于某种计算机系统结构，而不像许多高级语言，可以在不同系统平台之间移植。</a:t>
            </a:r>
            <a:endParaRPr lang="en-US" altLang="zh-CN" dirty="0"/>
          </a:p>
          <a:p>
            <a:pPr lvl="1"/>
            <a:r>
              <a:rPr lang="zh-CN" altLang="en-US" dirty="0"/>
              <a:t>使用汇编语言编写的源代码，然后通过相应的</a:t>
            </a:r>
            <a:r>
              <a:rPr lang="zh-CN" altLang="en-US" dirty="0">
                <a:solidFill>
                  <a:srgbClr val="ED7D31"/>
                </a:solidFill>
              </a:rPr>
              <a:t>汇编程序</a:t>
            </a:r>
            <a:r>
              <a:rPr lang="zh-CN" altLang="en-US" dirty="0"/>
              <a:t>将它们转换成可执行的</a:t>
            </a:r>
            <a:r>
              <a:rPr lang="zh-CN" altLang="en-US" dirty="0">
                <a:solidFill>
                  <a:srgbClr val="ED7D31"/>
                </a:solidFill>
              </a:rPr>
              <a:t>机器代码</a:t>
            </a:r>
            <a:r>
              <a:rPr lang="zh-CN" altLang="en-US" dirty="0"/>
              <a:t>。这一过程被称为</a:t>
            </a:r>
            <a:r>
              <a:rPr lang="zh-CN" altLang="en-US" dirty="0">
                <a:solidFill>
                  <a:srgbClr val="ED7D31"/>
                </a:solidFill>
              </a:rPr>
              <a:t>汇编</a:t>
            </a:r>
            <a:r>
              <a:rPr lang="zh-CN" altLang="en-US" dirty="0"/>
              <a:t>过程。</a:t>
            </a:r>
            <a:endParaRPr lang="en-US" altLang="zh-CN" dirty="0"/>
          </a:p>
          <a:p>
            <a:pPr lvl="1"/>
            <a:r>
              <a:rPr lang="zh-CN" altLang="en-US" dirty="0"/>
              <a:t>汇编语言使用</a:t>
            </a:r>
            <a:r>
              <a:rPr lang="zh-CN" altLang="en-US" dirty="0">
                <a:solidFill>
                  <a:srgbClr val="ED7D31"/>
                </a:solidFill>
              </a:rPr>
              <a:t>助记符</a:t>
            </a:r>
            <a:r>
              <a:rPr lang="zh-CN" altLang="en-US" dirty="0"/>
              <a:t>（</a:t>
            </a:r>
            <a:r>
              <a:rPr lang="en-US" altLang="zh-CN" dirty="0"/>
              <a:t>Mnemonics</a:t>
            </a:r>
            <a:r>
              <a:rPr lang="zh-CN" altLang="en-US" dirty="0"/>
              <a:t>）来代替和表示特定低级机器语言的操作。特定的汇编目标指令集可能会包括特定的操作数。许多汇编程序可以识别代表地址和常量的标签（</a:t>
            </a:r>
            <a:r>
              <a:rPr lang="en-US" altLang="zh-CN" dirty="0"/>
              <a:t>Label</a:t>
            </a:r>
            <a:r>
              <a:rPr lang="zh-CN" altLang="en-US" dirty="0"/>
              <a:t>）和符号（</a:t>
            </a:r>
            <a:r>
              <a:rPr lang="en-US" altLang="zh-CN" dirty="0"/>
              <a:t>Symbols</a:t>
            </a:r>
            <a:r>
              <a:rPr lang="zh-CN" altLang="en-US" dirty="0"/>
              <a:t>），这样就可以用字符来代表操作数而无需采取写死的方式。</a:t>
            </a:r>
            <a:endParaRPr lang="en-US" altLang="zh-CN" dirty="0"/>
          </a:p>
          <a:p>
            <a:pPr lvl="1"/>
            <a:r>
              <a:rPr lang="zh-CN" altLang="en-US" dirty="0"/>
              <a:t>普遍地说，每一种特定的汇编语言和其特定的机器语言指令集是</a:t>
            </a:r>
            <a:r>
              <a:rPr lang="zh-CN" altLang="en-US" dirty="0">
                <a:solidFill>
                  <a:srgbClr val="ED7D31"/>
                </a:solidFill>
              </a:rPr>
              <a:t>一一</a:t>
            </a:r>
            <a:r>
              <a:rPr lang="zh-CN" altLang="en-US" dirty="0"/>
              <a:t>对应的。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5924B-165F-49BE-B081-350AB3127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什么是汇编语言</a:t>
            </a:r>
          </a:p>
        </p:txBody>
      </p:sp>
    </p:spTree>
    <p:extLst>
      <p:ext uri="{BB962C8B-B14F-4D97-AF65-F5344CB8AC3E}">
        <p14:creationId xmlns:p14="http://schemas.microsoft.com/office/powerpoint/2010/main" val="16670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114FA-0911-4915-AE43-92C53C47EB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为什么学习汇编语言</a:t>
            </a:r>
          </a:p>
        </p:txBody>
      </p:sp>
    </p:spTree>
    <p:extLst>
      <p:ext uri="{BB962C8B-B14F-4D97-AF65-F5344CB8AC3E}">
        <p14:creationId xmlns:p14="http://schemas.microsoft.com/office/powerpoint/2010/main" val="322057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C6482D-D39E-45D2-929B-03D1566E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DB7E1FC-1056-4632-8ABD-BFBD39A45A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为什么学习汇编语言</a:t>
            </a:r>
          </a:p>
          <a:p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E177E0-D335-416B-9DF7-DA2B655E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31" y="983155"/>
            <a:ext cx="7990737" cy="45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E94FA92-8D29-4417-AE75-DE349FFDC8C8}"/>
              </a:ext>
            </a:extLst>
          </p:cNvPr>
          <p:cNvSpPr/>
          <p:nvPr/>
        </p:nvSpPr>
        <p:spPr>
          <a:xfrm>
            <a:off x="3411921" y="5717088"/>
            <a:ext cx="5121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300" dirty="0">
                <a:solidFill>
                  <a:srgbClr val="1A78C3"/>
                </a:solidFill>
                <a:latin typeface="Tahoma" panose="020B0604030504040204" pitchFamily="34" charset="0"/>
              </a:rPr>
              <a:t>熟悉计算机内部运行机制</a:t>
            </a:r>
          </a:p>
        </p:txBody>
      </p:sp>
    </p:spTree>
    <p:extLst>
      <p:ext uri="{BB962C8B-B14F-4D97-AF65-F5344CB8AC3E}">
        <p14:creationId xmlns:p14="http://schemas.microsoft.com/office/powerpoint/2010/main" val="750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280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黑体</vt:lpstr>
      <vt:lpstr>微软雅黑</vt:lpstr>
      <vt:lpstr>Arial</vt:lpstr>
      <vt:lpstr>Arial Black</vt:lpstr>
      <vt:lpstr>Calibri</vt:lpstr>
      <vt:lpstr>Calibri Light</vt:lpstr>
      <vt:lpstr>Tahoma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275</cp:revision>
  <dcterms:created xsi:type="dcterms:W3CDTF">2019-03-09T08:01:00Z</dcterms:created>
  <dcterms:modified xsi:type="dcterms:W3CDTF">2020-02-24T11:41:01Z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