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53" r:id="rId1"/>
    <p:sldMasterId id="2147483666" r:id="rId2"/>
  </p:sldMasterIdLst>
  <p:notesMasterIdLst>
    <p:notesMasterId r:id="rId22"/>
  </p:notesMasterIdLst>
  <p:handoutMasterIdLst>
    <p:handoutMasterId r:id="rId23"/>
  </p:handoutMasterIdLst>
  <p:sldIdLst>
    <p:sldId id="3228" r:id="rId3"/>
    <p:sldId id="3277" r:id="rId4"/>
    <p:sldId id="3229" r:id="rId5"/>
    <p:sldId id="3230" r:id="rId6"/>
    <p:sldId id="3231" r:id="rId7"/>
    <p:sldId id="3278" r:id="rId8"/>
    <p:sldId id="3232" r:id="rId9"/>
    <p:sldId id="3234" r:id="rId10"/>
    <p:sldId id="3237" r:id="rId11"/>
    <p:sldId id="3235" r:id="rId12"/>
    <p:sldId id="3236" r:id="rId13"/>
    <p:sldId id="3238" r:id="rId14"/>
    <p:sldId id="3239" r:id="rId15"/>
    <p:sldId id="3233" r:id="rId16"/>
    <p:sldId id="3240" r:id="rId17"/>
    <p:sldId id="3241" r:id="rId18"/>
    <p:sldId id="3247" r:id="rId19"/>
    <p:sldId id="3242" r:id="rId20"/>
    <p:sldId id="324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4E94D1-6253-41BE-BAF6-532D0D57172A}">
          <p14:sldIdLst>
            <p14:sldId id="3228"/>
            <p14:sldId id="3277"/>
            <p14:sldId id="3229"/>
            <p14:sldId id="3230"/>
            <p14:sldId id="3231"/>
            <p14:sldId id="3278"/>
            <p14:sldId id="3232"/>
            <p14:sldId id="3234"/>
            <p14:sldId id="3237"/>
            <p14:sldId id="3235"/>
            <p14:sldId id="3236"/>
            <p14:sldId id="3238"/>
            <p14:sldId id="3239"/>
            <p14:sldId id="3233"/>
            <p14:sldId id="3240"/>
            <p14:sldId id="3241"/>
            <p14:sldId id="3247"/>
            <p14:sldId id="3242"/>
            <p14:sldId id="32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1A78C3"/>
    <a:srgbClr val="1C6299"/>
    <a:srgbClr val="1879C6"/>
    <a:srgbClr val="1979C5"/>
    <a:srgbClr val="FFFFFF"/>
    <a:srgbClr val="9CB833"/>
    <a:srgbClr val="1487B1"/>
    <a:srgbClr val="44BE9B"/>
    <a:srgbClr val="1A78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08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D0247B9-919D-4896-BD39-43A96DE5D9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B5E3AC-462F-48C0-8A12-706F04D270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F7363-29D3-46D0-A42A-988E65C0C523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933C8A-D4BF-493B-924D-601CBCE9CD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CEACFF-7FE5-4304-99F2-8A6E307DB8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18786-C9AB-41F7-AD63-4AC3EFC82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44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93C12-D317-442F-945E-D6517EECB5C8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33A62-8780-4CAA-8D19-25292B7F56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4"/>
            <a:ext cx="9144000" cy="2387600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2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7530" indent="0" algn="ctr">
              <a:buNone/>
              <a:defRPr sz="1600"/>
            </a:lvl5pPr>
            <a:lvl6pPr marL="2284730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8495" indent="0" algn="ctr">
              <a:buNone/>
              <a:defRPr sz="1600"/>
            </a:lvl8pPr>
            <a:lvl9pPr marL="3655695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F5631A6-1216-4D3B-AD9F-5964EB173B09}"/>
              </a:ext>
            </a:extLst>
          </p:cNvPr>
          <p:cNvSpPr/>
          <p:nvPr userDrawn="1"/>
        </p:nvSpPr>
        <p:spPr>
          <a:xfrm>
            <a:off x="0" y="6550223"/>
            <a:ext cx="12192000" cy="316141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752467-6641-4F3F-A313-64B5EFD118D0}"/>
              </a:ext>
            </a:extLst>
          </p:cNvPr>
          <p:cNvSpPr txBox="1"/>
          <p:nvPr userDrawn="1"/>
        </p:nvSpPr>
        <p:spPr>
          <a:xfrm>
            <a:off x="9635302" y="6550223"/>
            <a:ext cx="199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计算机组成原理与汇编</a:t>
            </a:r>
          </a:p>
        </p:txBody>
      </p:sp>
      <p:pic>
        <p:nvPicPr>
          <p:cNvPr id="9" name="图片 8" descr="手机屏幕的截图&#10;&#10;描述已自动生成">
            <a:extLst>
              <a:ext uri="{FF2B5EF4-FFF2-40B4-BE49-F238E27FC236}">
                <a16:creationId xmlns:a16="http://schemas.microsoft.com/office/drawing/2014/main" id="{608A7CD5-7476-4E1D-A603-2C095A5CE1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8642"/>
            <a:ext cx="1820411" cy="2338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69407E-C6CE-4DAA-B04D-8326006029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1" y="116388"/>
            <a:ext cx="1661649" cy="486717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E9C8BE5-D6BF-4C2B-A6B4-889A0D7B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1593" y="6578364"/>
            <a:ext cx="457898" cy="2718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1D713754-EBEA-4A15-87D3-4E8985683B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2729719"/>
            <a:ext cx="12192000" cy="435382"/>
          </a:xfrm>
        </p:spPr>
        <p:txBody>
          <a:bodyPr>
            <a:noAutofit/>
          </a:bodyPr>
          <a:lstStyle>
            <a:lvl1pPr marL="0" indent="0" algn="ctr">
              <a:buNone/>
              <a:defRPr sz="4000" spc="500" baseline="0">
                <a:solidFill>
                  <a:srgbClr val="1A78C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865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F5631A6-1216-4D3B-AD9F-5964EB173B09}"/>
              </a:ext>
            </a:extLst>
          </p:cNvPr>
          <p:cNvSpPr/>
          <p:nvPr userDrawn="1"/>
        </p:nvSpPr>
        <p:spPr>
          <a:xfrm>
            <a:off x="0" y="6550223"/>
            <a:ext cx="12192000" cy="316141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752467-6641-4F3F-A313-64B5EFD118D0}"/>
              </a:ext>
            </a:extLst>
          </p:cNvPr>
          <p:cNvSpPr txBox="1"/>
          <p:nvPr userDrawn="1"/>
        </p:nvSpPr>
        <p:spPr>
          <a:xfrm>
            <a:off x="9635302" y="6550223"/>
            <a:ext cx="199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计算机组成原理与汇编</a:t>
            </a:r>
          </a:p>
        </p:txBody>
      </p:sp>
      <p:pic>
        <p:nvPicPr>
          <p:cNvPr id="9" name="图片 8" descr="手机屏幕的截图&#10;&#10;描述已自动生成">
            <a:extLst>
              <a:ext uri="{FF2B5EF4-FFF2-40B4-BE49-F238E27FC236}">
                <a16:creationId xmlns:a16="http://schemas.microsoft.com/office/drawing/2014/main" id="{608A7CD5-7476-4E1D-A603-2C095A5CE1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8642"/>
            <a:ext cx="1820411" cy="2338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69407E-C6CE-4DAA-B04D-8326006029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1" y="116388"/>
            <a:ext cx="1661649" cy="486717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E9C8BE5-D6BF-4C2B-A6B4-889A0D7B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1593" y="6578364"/>
            <a:ext cx="457898" cy="2718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80D01A6C-0B64-4E34-9C21-9F3DACC6FD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699"/>
            <a:ext cx="11835786" cy="5551179"/>
          </a:xfrm>
        </p:spPr>
        <p:txBody>
          <a:bodyPr/>
          <a:lstStyle>
            <a:lvl1pPr marL="228600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1pPr>
            <a:lvl2pPr marL="685165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2pPr>
            <a:lvl3pPr marL="1142365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3pPr>
            <a:lvl4pPr marL="1599565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4pPr>
            <a:lvl5pPr marL="2056130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737AA01-1AE8-4BD7-9A3F-948B9C246C97}"/>
              </a:ext>
            </a:extLst>
          </p:cNvPr>
          <p:cNvCxnSpPr>
            <a:cxnSpLocks/>
          </p:cNvCxnSpPr>
          <p:nvPr userDrawn="1"/>
        </p:nvCxnSpPr>
        <p:spPr>
          <a:xfrm>
            <a:off x="159768" y="652827"/>
            <a:ext cx="9932188" cy="0"/>
          </a:xfrm>
          <a:prstGeom prst="line">
            <a:avLst/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占位符 21">
            <a:extLst>
              <a:ext uri="{FF2B5EF4-FFF2-40B4-BE49-F238E27FC236}">
                <a16:creationId xmlns:a16="http://schemas.microsoft.com/office/drawing/2014/main" id="{6E8ACFE9-A76F-42F6-BB3C-7D8A712C05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614" y="65112"/>
            <a:ext cx="9739487" cy="435382"/>
          </a:xfrm>
        </p:spPr>
        <p:txBody>
          <a:bodyPr>
            <a:noAutofit/>
          </a:bodyPr>
          <a:lstStyle>
            <a:lvl1pPr marL="0" indent="0">
              <a:buNone/>
              <a:defRPr sz="3200" spc="300" baseline="0">
                <a:solidFill>
                  <a:srgbClr val="1A78C3"/>
                </a:solidFill>
                <a:latin typeface="Tahoma" panose="020B060403050404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F5631A6-1216-4D3B-AD9F-5964EB173B09}"/>
              </a:ext>
            </a:extLst>
          </p:cNvPr>
          <p:cNvSpPr/>
          <p:nvPr userDrawn="1"/>
        </p:nvSpPr>
        <p:spPr>
          <a:xfrm>
            <a:off x="0" y="6550223"/>
            <a:ext cx="12192000" cy="316141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752467-6641-4F3F-A313-64B5EFD118D0}"/>
              </a:ext>
            </a:extLst>
          </p:cNvPr>
          <p:cNvSpPr txBox="1"/>
          <p:nvPr userDrawn="1"/>
        </p:nvSpPr>
        <p:spPr>
          <a:xfrm>
            <a:off x="9635302" y="6550223"/>
            <a:ext cx="199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计算机组成原理与汇编</a:t>
            </a:r>
          </a:p>
        </p:txBody>
      </p:sp>
      <p:pic>
        <p:nvPicPr>
          <p:cNvPr id="9" name="图片 8" descr="手机屏幕的截图&#10;&#10;描述已自动生成">
            <a:extLst>
              <a:ext uri="{FF2B5EF4-FFF2-40B4-BE49-F238E27FC236}">
                <a16:creationId xmlns:a16="http://schemas.microsoft.com/office/drawing/2014/main" id="{608A7CD5-7476-4E1D-A603-2C095A5CE1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8642"/>
            <a:ext cx="1820411" cy="2338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69407E-C6CE-4DAA-B04D-8326006029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1" y="116388"/>
            <a:ext cx="1661649" cy="486717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E9C8BE5-D6BF-4C2B-A6B4-889A0D7B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1593" y="6578364"/>
            <a:ext cx="457898" cy="2718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80D01A6C-0B64-4E34-9C21-9F3DACC6FD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700"/>
            <a:ext cx="8128160" cy="914400"/>
          </a:xfrm>
        </p:spPr>
        <p:txBody>
          <a:bodyPr/>
          <a:lstStyle>
            <a:lvl1pPr marL="228600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1pPr>
            <a:lvl2pPr marL="685165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2pPr>
            <a:lvl3pPr marL="1142365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3pPr>
            <a:lvl4pPr marL="1599565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4pPr>
            <a:lvl5pPr marL="2056130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737AA01-1AE8-4BD7-9A3F-948B9C246C97}"/>
              </a:ext>
            </a:extLst>
          </p:cNvPr>
          <p:cNvCxnSpPr>
            <a:cxnSpLocks/>
          </p:cNvCxnSpPr>
          <p:nvPr userDrawn="1"/>
        </p:nvCxnSpPr>
        <p:spPr>
          <a:xfrm>
            <a:off x="159768" y="652827"/>
            <a:ext cx="9932188" cy="0"/>
          </a:xfrm>
          <a:prstGeom prst="line">
            <a:avLst/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1D713754-EBEA-4A15-87D3-4E8985683B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160" y="116388"/>
            <a:ext cx="9739487" cy="435382"/>
          </a:xfrm>
        </p:spPr>
        <p:txBody>
          <a:bodyPr>
            <a:noAutofit/>
          </a:bodyPr>
          <a:lstStyle>
            <a:lvl1pPr marL="0" indent="0">
              <a:buNone/>
              <a:defRPr sz="3200" baseline="0">
                <a:solidFill>
                  <a:srgbClr val="1A78C3"/>
                </a:solidFill>
                <a:latin typeface="Tahoma" panose="020B060403050404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4955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CBE2-C77D-492C-A7EF-E10811A923F0}" type="datetime1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0" y="1681163"/>
            <a:ext cx="51577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0" y="2505076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6"/>
            <a:ext cx="5183189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E3C0-92A9-461F-9476-40DF4BBCADAB}" type="datetime1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8F07EC-DC3A-4A04-AAE1-5B002CEBAED6}"/>
              </a:ext>
            </a:extLst>
          </p:cNvPr>
          <p:cNvSpPr/>
          <p:nvPr userDrawn="1"/>
        </p:nvSpPr>
        <p:spPr>
          <a:xfrm>
            <a:off x="0" y="6578364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9BAAFD-F10D-477E-87FA-6BC4DF1D95CC}"/>
              </a:ext>
            </a:extLst>
          </p:cNvPr>
          <p:cNvSpPr txBox="1"/>
          <p:nvPr userDrawn="1"/>
        </p:nvSpPr>
        <p:spPr>
          <a:xfrm>
            <a:off x="9635302" y="6550223"/>
            <a:ext cx="199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计算机组成原理与汇编</a:t>
            </a:r>
          </a:p>
        </p:txBody>
      </p:sp>
      <p:pic>
        <p:nvPicPr>
          <p:cNvPr id="12" name="图片 11" descr="手机屏幕的截图&#10;&#10;描述已自动生成">
            <a:extLst>
              <a:ext uri="{FF2B5EF4-FFF2-40B4-BE49-F238E27FC236}">
                <a16:creationId xmlns:a16="http://schemas.microsoft.com/office/drawing/2014/main" id="{E6C118A0-7259-4CF7-86C0-1E0D872D43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7031"/>
            <a:ext cx="1820411" cy="2338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3D0501B-7B68-427E-8590-1751431AE6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1" y="116388"/>
            <a:ext cx="1661649" cy="4867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677D-4309-4CF5-A93F-8278B4A99640}" type="datetime1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8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8"/>
            <a:ext cx="7734301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6139-6716-4FFB-8B2C-DFE1C09F99E4}" type="datetime1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7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4846A-A25D-4FD5-89E1-A839224C7CA4}" type="datetime1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0" r:id="rId2"/>
    <p:sldLayoutId id="2147483655" r:id="rId3"/>
    <p:sldLayoutId id="2147483669" r:id="rId4"/>
    <p:sldLayoutId id="2147483657" r:id="rId5"/>
    <p:sldLayoutId id="2147483658" r:id="rId6"/>
    <p:sldLayoutId id="2147483660" r:id="rId7"/>
    <p:sldLayoutId id="2147483663" r:id="rId8"/>
    <p:sldLayoutId id="2147483664" r:id="rId9"/>
    <p:sldLayoutId id="2147483665" r:id="rId10"/>
  </p:sldLayoutIdLst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55D9C-402D-459A-ABCD-2C25C2FD18AB}" type="datetime1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dt="0"/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70" y="2082832"/>
            <a:ext cx="121913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zh-CN" altLang="en-US" sz="4800" spc="1000" dirty="0">
                <a:solidFill>
                  <a:srgbClr val="1A78C3"/>
                </a:solidFill>
                <a:latin typeface="黑体" panose="02010609060101010101" pitchFamily="49" charset="-122"/>
              </a:rPr>
              <a:t>第一单元 第四讲 </a:t>
            </a:r>
            <a:endParaRPr lang="en-US" altLang="zh-CN" sz="4800" spc="1000" dirty="0">
              <a:solidFill>
                <a:srgbClr val="1A78C3"/>
              </a:solidFill>
              <a:latin typeface="黑体" panose="02010609060101010101" pitchFamily="49" charset="-122"/>
            </a:endParaRPr>
          </a:p>
          <a:p>
            <a:pPr algn="ctr" defTabSz="913765">
              <a:defRPr/>
            </a:pPr>
            <a:r>
              <a:rPr lang="zh-CN" altLang="en-US" sz="4800" spc="1000" dirty="0">
                <a:solidFill>
                  <a:srgbClr val="1A78C3"/>
                </a:solidFill>
                <a:latin typeface="黑体" panose="02010609060101010101" pitchFamily="49" charset="-122"/>
              </a:rPr>
              <a:t>汇编语言程序格式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BB28387-7A21-4FF0-8E8E-8084D44E3C48}"/>
              </a:ext>
            </a:extLst>
          </p:cNvPr>
          <p:cNvSpPr txBox="1"/>
          <p:nvPr/>
        </p:nvSpPr>
        <p:spPr>
          <a:xfrm>
            <a:off x="670" y="4268044"/>
            <a:ext cx="12191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zh-CN" altLang="en-US" sz="2000" dirty="0">
                <a:solidFill>
                  <a:srgbClr val="1A78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盛 羽</a:t>
            </a:r>
            <a:endParaRPr lang="en-US" altLang="zh-CN" sz="2000" dirty="0">
              <a:solidFill>
                <a:srgbClr val="1A78C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5F9917-8A2A-46F8-8920-8EBB6E5E9BB9}"/>
              </a:ext>
            </a:extLst>
          </p:cNvPr>
          <p:cNvSpPr txBox="1"/>
          <p:nvPr/>
        </p:nvSpPr>
        <p:spPr>
          <a:xfrm>
            <a:off x="0" y="4739666"/>
            <a:ext cx="12191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zh-CN" altLang="en-US" sz="2400" dirty="0">
                <a:solidFill>
                  <a:srgbClr val="1A78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中南大学计算机学院</a:t>
            </a:r>
            <a:endParaRPr lang="en-US" altLang="zh-CN" sz="2400" dirty="0">
              <a:solidFill>
                <a:srgbClr val="1A78C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5F66EE-32C5-4B9D-A341-9F00E0CE9FB8}"/>
              </a:ext>
            </a:extLst>
          </p:cNvPr>
          <p:cNvSpPr txBox="1"/>
          <p:nvPr/>
        </p:nvSpPr>
        <p:spPr>
          <a:xfrm>
            <a:off x="670" y="5272843"/>
            <a:ext cx="12191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en-US" altLang="zh-CN" sz="2000" dirty="0">
                <a:solidFill>
                  <a:srgbClr val="1A78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shengyu@csu.edu.cn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968C730-AA5E-43BF-A28D-4C993FBB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FAC3A9-E2FF-4009-8014-83516A2181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699"/>
            <a:ext cx="5769537" cy="5551179"/>
          </a:xfrm>
        </p:spPr>
        <p:txBody>
          <a:bodyPr/>
          <a:lstStyle/>
          <a:p>
            <a:r>
              <a:rPr lang="zh-CN" altLang="en-US" dirty="0"/>
              <a:t>假定伪指令 </a:t>
            </a:r>
            <a:r>
              <a:rPr lang="en-US" altLang="zh-CN" dirty="0"/>
              <a:t>assume</a:t>
            </a:r>
          </a:p>
          <a:p>
            <a:pPr lvl="1"/>
            <a:r>
              <a:rPr lang="zh-CN" altLang="en-US" dirty="0"/>
              <a:t>用于指定变量名的缺省段寄存器</a:t>
            </a:r>
            <a:endParaRPr lang="en-US" altLang="zh-CN" dirty="0"/>
          </a:p>
          <a:p>
            <a:pPr lvl="1"/>
            <a:r>
              <a:rPr lang="zh-CN" altLang="en-US" dirty="0"/>
              <a:t>右侧程序，</a:t>
            </a:r>
            <a:r>
              <a:rPr lang="en-US" altLang="zh-CN" dirty="0" err="1"/>
              <a:t>x,y,z</a:t>
            </a:r>
            <a:r>
              <a:rPr lang="zh-CN" altLang="en-US" dirty="0"/>
              <a:t>变量所在的段名绑定给了</a:t>
            </a:r>
            <a:r>
              <a:rPr lang="en-US" altLang="zh-CN" dirty="0"/>
              <a:t>es</a:t>
            </a:r>
            <a:r>
              <a:rPr lang="zh-CN" altLang="en-US" dirty="0"/>
              <a:t>段寄存器，所以这几个变量段寄存器的值使用的是</a:t>
            </a:r>
            <a:r>
              <a:rPr lang="en-US" altLang="zh-CN" dirty="0"/>
              <a:t>es</a:t>
            </a:r>
            <a:r>
              <a:rPr lang="zh-CN" altLang="en-US" dirty="0"/>
              <a:t>段寄存器的值。（虽然程序中</a:t>
            </a:r>
            <a:r>
              <a:rPr lang="en-US" altLang="zh-CN" dirty="0"/>
              <a:t>es</a:t>
            </a:r>
            <a:r>
              <a:rPr lang="zh-CN" altLang="en-US" dirty="0"/>
              <a:t>段寄存器的值被赋予了</a:t>
            </a:r>
            <a:r>
              <a:rPr lang="en-US" altLang="zh-CN" dirty="0"/>
              <a:t>d2</a:t>
            </a:r>
            <a:r>
              <a:rPr lang="zh-CN" altLang="en-US" dirty="0"/>
              <a:t>段的起始地址）</a:t>
            </a:r>
            <a:endParaRPr lang="en-US" altLang="zh-CN" dirty="0"/>
          </a:p>
          <a:p>
            <a:pPr lvl="1"/>
            <a:r>
              <a:rPr lang="zh-CN" altLang="en-US" dirty="0"/>
              <a:t>如果同一段绑定同时指定到</a:t>
            </a:r>
            <a:r>
              <a:rPr lang="en-US" altLang="zh-CN" dirty="0"/>
              <a:t>ds</a:t>
            </a:r>
            <a:r>
              <a:rPr lang="zh-CN" altLang="en-US" dirty="0"/>
              <a:t>和</a:t>
            </a:r>
            <a:r>
              <a:rPr lang="en-US" altLang="zh-CN" dirty="0"/>
              <a:t>es</a:t>
            </a:r>
            <a:r>
              <a:rPr lang="zh-CN" altLang="en-US" dirty="0"/>
              <a:t>，默认</a:t>
            </a:r>
            <a:r>
              <a:rPr lang="en-US" altLang="zh-CN" dirty="0"/>
              <a:t>ds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135A63-7003-486A-B56C-96FFE86248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伪操作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81BEE9-B70F-4BE2-8E4D-A83247365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22287"/>
            <a:ext cx="2838095" cy="580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EB411E5-AA08-42BD-9AB7-8B4D98D9D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6505" y="2298478"/>
            <a:ext cx="3180952" cy="2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2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968C730-AA5E-43BF-A28D-4C993FBB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1593" y="7454265"/>
            <a:ext cx="457898" cy="271858"/>
          </a:xfrm>
        </p:spPr>
        <p:txBody>
          <a:bodyPr/>
          <a:lstStyle/>
          <a:p>
            <a:fld id="{D12C7F20-4EEE-4847-AC76-B538472E8A39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FAC3A9-E2FF-4009-8014-83516A2181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5" y="846699"/>
            <a:ext cx="8033672" cy="5551179"/>
          </a:xfrm>
        </p:spPr>
        <p:txBody>
          <a:bodyPr/>
          <a:lstStyle/>
          <a:p>
            <a:r>
              <a:rPr lang="zh-CN" altLang="en-US" dirty="0"/>
              <a:t>伪操作符</a:t>
            </a:r>
            <a:r>
              <a:rPr lang="en-US" altLang="zh-CN" dirty="0"/>
              <a:t>start</a:t>
            </a:r>
            <a:r>
              <a:rPr lang="zh-CN" altLang="en-US" dirty="0"/>
              <a:t>（或其他）</a:t>
            </a:r>
            <a:endParaRPr lang="en-US" altLang="zh-CN" dirty="0"/>
          </a:p>
          <a:p>
            <a:pPr lvl="1"/>
            <a:r>
              <a:rPr lang="zh-CN" altLang="en-US" dirty="0"/>
              <a:t>用于表示程序从那一行语句开始执行代码</a:t>
            </a:r>
            <a:endParaRPr lang="en-US" altLang="zh-CN" dirty="0"/>
          </a:p>
          <a:p>
            <a:pPr lvl="1"/>
            <a:r>
              <a:rPr lang="zh-CN" altLang="en-US" dirty="0"/>
              <a:t>名称自定义，但是需要与</a:t>
            </a:r>
            <a:r>
              <a:rPr lang="en-US" altLang="zh-CN" dirty="0"/>
              <a:t>end</a:t>
            </a:r>
            <a:r>
              <a:rPr lang="zh-CN" altLang="en-US" dirty="0"/>
              <a:t>相匹配</a:t>
            </a:r>
            <a:endParaRPr lang="en-US" altLang="zh-CN" dirty="0"/>
          </a:p>
          <a:p>
            <a:pPr lvl="1"/>
            <a:r>
              <a:rPr lang="zh-CN" altLang="en-US" dirty="0"/>
              <a:t>建议用</a:t>
            </a:r>
            <a:r>
              <a:rPr lang="en-US" altLang="zh-CN" dirty="0"/>
              <a:t>start</a:t>
            </a:r>
          </a:p>
          <a:p>
            <a:pPr lvl="1"/>
            <a:r>
              <a:rPr lang="zh-CN" altLang="en-US" dirty="0"/>
              <a:t>如果没有放在第一行？</a:t>
            </a:r>
            <a:endParaRPr lang="en-US" altLang="zh-CN" dirty="0"/>
          </a:p>
          <a:p>
            <a:pPr lvl="1"/>
            <a:r>
              <a:rPr lang="zh-CN" altLang="en-US" dirty="0"/>
              <a:t>一定要</a:t>
            </a:r>
            <a:r>
              <a:rPr lang="en-US" altLang="zh-CN" dirty="0"/>
              <a:t>main</a:t>
            </a:r>
            <a:r>
              <a:rPr lang="zh-CN" altLang="en-US" dirty="0"/>
              <a:t>过程吗？</a:t>
            </a:r>
            <a:endParaRPr lang="en-US" altLang="zh-CN" dirty="0"/>
          </a:p>
          <a:p>
            <a:pPr lvl="2"/>
            <a:r>
              <a:rPr lang="zh-CN" altLang="en-US" dirty="0"/>
              <a:t>不需要，从</a:t>
            </a:r>
            <a:r>
              <a:rPr lang="en-US" altLang="zh-CN" dirty="0"/>
              <a:t>start</a:t>
            </a:r>
            <a:r>
              <a:rPr lang="zh-CN" altLang="en-US" dirty="0"/>
              <a:t>标识的语句开始执行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135A63-7003-486A-B56C-96FFE86248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伪操作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051505-D2D9-45FF-AF77-0AF4B97F1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758" y="2042996"/>
            <a:ext cx="2638095" cy="45238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24464A2-DDA1-4AC5-BCE4-89D7B6C12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348" y="3065024"/>
            <a:ext cx="4057143" cy="19428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4C5C7F9-73F4-421D-873E-534E79E0F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263" y="2042996"/>
            <a:ext cx="2628571" cy="443809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0CA13A1-4F23-4265-A996-7F6487115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2348" y="3058864"/>
            <a:ext cx="4123809" cy="1971429"/>
          </a:xfrm>
          <a:prstGeom prst="rect">
            <a:avLst/>
          </a:prstGeom>
        </p:spPr>
      </p:pic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E215A865-0B0F-4EFA-A328-E04775FA38F7}"/>
              </a:ext>
            </a:extLst>
          </p:cNvPr>
          <p:cNvSpPr/>
          <p:nvPr/>
        </p:nvSpPr>
        <p:spPr>
          <a:xfrm>
            <a:off x="9802459" y="1901627"/>
            <a:ext cx="1879134" cy="451980"/>
          </a:xfrm>
          <a:prstGeom prst="wedgeRectCallout">
            <a:avLst>
              <a:gd name="adj1" fmla="val -50297"/>
              <a:gd name="adj2" fmla="val 309920"/>
            </a:avLst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A78C3"/>
                </a:solidFill>
              </a:rPr>
              <a:t>IP</a:t>
            </a:r>
            <a:r>
              <a:rPr lang="zh-CN" altLang="en-US" dirty="0">
                <a:solidFill>
                  <a:srgbClr val="1A78C3"/>
                </a:solidFill>
              </a:rPr>
              <a:t>寄存器初始值</a:t>
            </a:r>
          </a:p>
        </p:txBody>
      </p:sp>
    </p:spTree>
    <p:extLst>
      <p:ext uri="{BB962C8B-B14F-4D97-AF65-F5344CB8AC3E}">
        <p14:creationId xmlns:p14="http://schemas.microsoft.com/office/powerpoint/2010/main" val="275676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968C730-AA5E-43BF-A28D-4C993FBB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FAC3A9-E2FF-4009-8014-83516A2181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数据定义及存储器分配伪操作</a:t>
            </a:r>
            <a:endParaRPr lang="en-US" altLang="zh-CN" dirty="0"/>
          </a:p>
          <a:p>
            <a:pPr marL="456565" lvl="1" indent="0">
              <a:buNone/>
            </a:pPr>
            <a:r>
              <a:rPr lang="en-US" altLang="zh-CN" dirty="0"/>
              <a:t>[</a:t>
            </a:r>
            <a:r>
              <a:rPr lang="zh-CN" altLang="en-US" dirty="0"/>
              <a:t>变量名</a:t>
            </a:r>
            <a:r>
              <a:rPr lang="en-US" altLang="zh-CN" dirty="0"/>
              <a:t>]</a:t>
            </a:r>
            <a:r>
              <a:rPr lang="zh-CN" altLang="en-US" dirty="0"/>
              <a:t>  </a:t>
            </a:r>
            <a:r>
              <a:rPr lang="zh-CN" altLang="en-US" dirty="0">
                <a:solidFill>
                  <a:srgbClr val="ED7D31"/>
                </a:solidFill>
              </a:rPr>
              <a:t>数据类型</a:t>
            </a:r>
            <a:r>
              <a:rPr lang="zh-CN" altLang="en-US" dirty="0"/>
              <a:t>  操作数</a:t>
            </a:r>
            <a:r>
              <a:rPr lang="en-US" altLang="zh-CN" dirty="0"/>
              <a:t>1</a:t>
            </a:r>
            <a:r>
              <a:rPr lang="zh-CN" altLang="en-US" dirty="0"/>
              <a:t>，操作数</a:t>
            </a:r>
            <a:r>
              <a:rPr lang="en-US" altLang="zh-CN" dirty="0"/>
              <a:t>2</a:t>
            </a:r>
            <a:r>
              <a:rPr lang="zh-CN" altLang="en-US" dirty="0"/>
              <a:t>，操作数</a:t>
            </a:r>
            <a:r>
              <a:rPr lang="en-US" altLang="zh-CN" dirty="0"/>
              <a:t>3</a:t>
            </a:r>
          </a:p>
          <a:p>
            <a:pPr lvl="1"/>
            <a:r>
              <a:rPr lang="zh-CN" altLang="en-US" dirty="0"/>
              <a:t>变量名，可选，仅用于更便捷的访问内存单元</a:t>
            </a:r>
            <a:endParaRPr lang="en-US" altLang="zh-CN" dirty="0"/>
          </a:p>
          <a:p>
            <a:pPr lvl="1"/>
            <a:r>
              <a:rPr lang="zh-CN" altLang="en-US" dirty="0"/>
              <a:t>数据类型：</a:t>
            </a:r>
            <a:r>
              <a:rPr lang="en-US" altLang="zh-CN" dirty="0"/>
              <a:t>DB,DW,DD….</a:t>
            </a:r>
          </a:p>
          <a:p>
            <a:pPr lvl="2"/>
            <a:r>
              <a:rPr lang="en-US" altLang="zh-CN" dirty="0"/>
              <a:t>DB</a:t>
            </a:r>
            <a:r>
              <a:rPr lang="zh-CN" altLang="en-US" dirty="0"/>
              <a:t>：每个操作数单元占</a:t>
            </a:r>
            <a:r>
              <a:rPr lang="en-US" altLang="zh-CN" dirty="0">
                <a:solidFill>
                  <a:srgbClr val="ED7D31"/>
                </a:solidFill>
              </a:rPr>
              <a:t>1</a:t>
            </a:r>
            <a:r>
              <a:rPr lang="zh-CN" altLang="en-US" dirty="0"/>
              <a:t>个字节</a:t>
            </a:r>
            <a:endParaRPr lang="en-US" altLang="zh-CN" dirty="0"/>
          </a:p>
          <a:p>
            <a:pPr lvl="2"/>
            <a:r>
              <a:rPr lang="en-US" altLang="zh-CN" dirty="0"/>
              <a:t>DW</a:t>
            </a:r>
            <a:r>
              <a:rPr lang="zh-CN" altLang="en-US" dirty="0"/>
              <a:t>：每个操作数单元占</a:t>
            </a:r>
            <a:r>
              <a:rPr lang="en-US" altLang="zh-CN" dirty="0">
                <a:solidFill>
                  <a:srgbClr val="ED7D31"/>
                </a:solidFill>
              </a:rPr>
              <a:t>2</a:t>
            </a:r>
            <a:r>
              <a:rPr lang="zh-CN" altLang="en-US" dirty="0"/>
              <a:t>个字节</a:t>
            </a:r>
            <a:endParaRPr lang="en-US" altLang="zh-CN" dirty="0"/>
          </a:p>
          <a:p>
            <a:pPr lvl="2"/>
            <a:r>
              <a:rPr lang="en-US" altLang="zh-CN" dirty="0"/>
              <a:t>DD</a:t>
            </a:r>
            <a:r>
              <a:rPr lang="zh-CN" altLang="en-US" dirty="0"/>
              <a:t>：每个操作数单元占</a:t>
            </a:r>
            <a:r>
              <a:rPr lang="en-US" altLang="zh-CN" dirty="0"/>
              <a:t>4</a:t>
            </a:r>
            <a:r>
              <a:rPr lang="zh-CN" altLang="en-US" dirty="0"/>
              <a:t>个字节</a:t>
            </a:r>
            <a:endParaRPr lang="en-US" altLang="zh-CN" dirty="0"/>
          </a:p>
          <a:p>
            <a:pPr lvl="1"/>
            <a:r>
              <a:rPr lang="zh-CN" altLang="en-US" dirty="0"/>
              <a:t>操作数：根据操作数进行内存单元的分配</a:t>
            </a:r>
            <a:endParaRPr lang="en-US" altLang="zh-CN" dirty="0"/>
          </a:p>
          <a:p>
            <a:pPr marL="1370965" lvl="2" indent="-457200">
              <a:buFont typeface="+mj-lt"/>
              <a:buAutoNum type="arabicPeriod"/>
            </a:pPr>
            <a:r>
              <a:rPr lang="zh-CN" altLang="en-US" dirty="0"/>
              <a:t>具体数值：分配</a:t>
            </a:r>
            <a:r>
              <a:rPr lang="zh-CN" altLang="en-US" dirty="0">
                <a:solidFill>
                  <a:srgbClr val="ED7D31"/>
                </a:solidFill>
              </a:rPr>
              <a:t>一</a:t>
            </a:r>
            <a:r>
              <a:rPr lang="zh-CN" altLang="en-US" dirty="0"/>
              <a:t>个内存单元，并给其赋予该数值为初始值</a:t>
            </a:r>
            <a:endParaRPr lang="en-US" altLang="zh-CN" dirty="0"/>
          </a:p>
          <a:p>
            <a:pPr marL="1370965" lvl="2" indent="-457200">
              <a:buFont typeface="+mj-lt"/>
              <a:buAutoNum type="arabicPeriod"/>
            </a:pPr>
            <a:r>
              <a:rPr lang="zh-CN" altLang="en-US" dirty="0"/>
              <a:t>？</a:t>
            </a:r>
            <a:r>
              <a:rPr lang="en-US" altLang="zh-CN" dirty="0"/>
              <a:t>:</a:t>
            </a:r>
            <a:r>
              <a:rPr lang="zh-CN" altLang="en-US" dirty="0"/>
              <a:t>分配</a:t>
            </a:r>
            <a:r>
              <a:rPr lang="zh-CN" altLang="en-US" dirty="0">
                <a:solidFill>
                  <a:srgbClr val="ED7D31"/>
                </a:solidFill>
              </a:rPr>
              <a:t>一</a:t>
            </a:r>
            <a:r>
              <a:rPr lang="zh-CN" altLang="en-US" dirty="0"/>
              <a:t>个内存单元，</a:t>
            </a:r>
            <a:r>
              <a:rPr lang="zh-CN" altLang="en-US" dirty="0">
                <a:solidFill>
                  <a:srgbClr val="ED7D31"/>
                </a:solidFill>
              </a:rPr>
              <a:t>不赋</a:t>
            </a:r>
            <a:r>
              <a:rPr lang="zh-CN" altLang="en-US" dirty="0"/>
              <a:t>初始值</a:t>
            </a:r>
            <a:endParaRPr lang="en-US" altLang="zh-CN" dirty="0"/>
          </a:p>
          <a:p>
            <a:pPr marL="1370965" lvl="2" indent="-457200">
              <a:buFont typeface="+mj-lt"/>
              <a:buAutoNum type="arabicPeriod"/>
            </a:pPr>
            <a:r>
              <a:rPr lang="en-US" altLang="zh-CN" dirty="0"/>
              <a:t> n</a:t>
            </a:r>
            <a:r>
              <a:rPr lang="zh-CN" altLang="en-US" dirty="0"/>
              <a:t> </a:t>
            </a:r>
            <a:r>
              <a:rPr lang="en-US" altLang="zh-CN" dirty="0"/>
              <a:t>dup(</a:t>
            </a:r>
            <a:r>
              <a:rPr lang="zh-CN" altLang="en-US" dirty="0"/>
              <a:t>操作数</a:t>
            </a:r>
            <a:r>
              <a:rPr lang="en-US" altLang="zh-CN" dirty="0"/>
              <a:t>)</a:t>
            </a:r>
            <a:r>
              <a:rPr lang="zh-CN" altLang="en-US" dirty="0"/>
              <a:t>：将操作数</a:t>
            </a:r>
            <a:r>
              <a:rPr lang="zh-CN" altLang="en-US" dirty="0">
                <a:solidFill>
                  <a:srgbClr val="ED7D31"/>
                </a:solidFill>
              </a:rPr>
              <a:t>重复</a:t>
            </a:r>
            <a:r>
              <a:rPr lang="en-US" altLang="zh-CN" dirty="0"/>
              <a:t>n</a:t>
            </a:r>
            <a:r>
              <a:rPr lang="zh-CN" altLang="en-US" dirty="0"/>
              <a:t>遍，操作数规则同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，可嵌套</a:t>
            </a:r>
            <a:endParaRPr lang="en-US" altLang="zh-CN" dirty="0"/>
          </a:p>
          <a:p>
            <a:pPr lvl="3"/>
            <a:r>
              <a:rPr lang="en-US" altLang="zh-CN" dirty="0"/>
              <a:t>n dup( 1,10,100,?, m dup(?))  :  (1+1+1+1+m)*n </a:t>
            </a:r>
            <a:r>
              <a:rPr lang="zh-CN" altLang="en-US" dirty="0"/>
              <a:t>个内存单元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135A63-7003-486A-B56C-96FFE86248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伪操作</a:t>
            </a:r>
          </a:p>
        </p:txBody>
      </p:sp>
    </p:spTree>
    <p:extLst>
      <p:ext uri="{BB962C8B-B14F-4D97-AF65-F5344CB8AC3E}">
        <p14:creationId xmlns:p14="http://schemas.microsoft.com/office/powerpoint/2010/main" val="246920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968C730-AA5E-43BF-A28D-4C993FBB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FAC3A9-E2FF-4009-8014-83516A2181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数据定义及存储器分配伪操作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135A63-7003-486A-B56C-96FFE86248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伪操作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CEADCE-23EB-42AE-A368-7D10AE029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144" y="2641684"/>
            <a:ext cx="4971429" cy="18095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11C0241-CF1B-4A1B-A945-2742A9BD2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017" y="1609687"/>
            <a:ext cx="3628571" cy="4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9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968C730-AA5E-43BF-A28D-4C993FBB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FAC3A9-E2FF-4009-8014-83516A2181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数据定义及存储器分配伪操作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135A63-7003-486A-B56C-96FFE86248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伪操作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677B3C-CE80-491C-9CAA-75E0F69CF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60" y="1295666"/>
            <a:ext cx="3600000" cy="42666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3BB085-BFB2-4B18-BF8D-094F3A1B1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54" y="5700768"/>
            <a:ext cx="11470231" cy="74325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0B1DFE7-236A-471F-AC47-19F3DA465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355" y="1600835"/>
            <a:ext cx="1619048" cy="352380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2D11A2A-AEFA-4D2B-8AC2-780A91E55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9169" y="1376278"/>
            <a:ext cx="4952381" cy="162857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A8C842E-44D0-4669-A573-04E2AEEB4C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9169" y="3428999"/>
            <a:ext cx="5514286" cy="1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0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389463-CED9-4196-99E6-55C5B2AA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A81362-FF3D-434C-8536-47943E062A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数据定义及存储器分配伪操作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DE7AE6-7F34-40D5-BD98-979A516CEA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伪操作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A1CFD6-2584-4800-BAB6-6DAD81CD3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555" y="1339402"/>
            <a:ext cx="7154038" cy="26227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D7DAFAF-FD86-4E41-B07C-F98A93BAA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555" y="4080622"/>
            <a:ext cx="7154038" cy="24074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C34E4B-58E9-4ABE-A570-5B63CAF02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67" y="5333012"/>
            <a:ext cx="2646217" cy="12068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8FF6C73-1FA5-4796-987F-DB2B5B72D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067" y="1284882"/>
            <a:ext cx="3345549" cy="396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4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F47C479-D735-4F4F-897B-6C9395A7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07420C-1A7C-41F5-8F58-F291E4E2E2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数据定义及存储器分配伪操作</a:t>
            </a:r>
            <a:endParaRPr lang="en-US" altLang="zh-CN" dirty="0"/>
          </a:p>
          <a:p>
            <a:pPr lvl="1"/>
            <a:r>
              <a:rPr lang="zh-CN" altLang="en-US" dirty="0"/>
              <a:t>字符串定义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字符串的访问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96438C-638D-4EA7-ACDD-4DA48ABD74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伪操作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CD74F4-5379-4079-BC1E-644BFAC59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03" y="1833425"/>
            <a:ext cx="5180952" cy="12952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5581D92-D41C-4DFE-A44F-20968C2D7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03" y="3972618"/>
            <a:ext cx="3628571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5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C85D821-8317-483A-A37C-A8F3D11E9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2208C5-391F-480E-90A0-F2D4FDB4DA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强制属性操作符</a:t>
            </a:r>
            <a:r>
              <a:rPr lang="en-US" altLang="zh-CN" dirty="0"/>
              <a:t>PTR</a:t>
            </a:r>
          </a:p>
          <a:p>
            <a:pPr lvl="1"/>
            <a:r>
              <a:rPr lang="zh-CN" altLang="en-US" dirty="0"/>
              <a:t>明确按照什么数据类型（</a:t>
            </a:r>
            <a:r>
              <a:rPr lang="en-US" altLang="zh-CN" dirty="0"/>
              <a:t>DB</a:t>
            </a:r>
            <a:r>
              <a:rPr lang="zh-CN" altLang="en-US" dirty="0"/>
              <a:t>、</a:t>
            </a:r>
            <a:r>
              <a:rPr lang="en-US" altLang="zh-CN" dirty="0"/>
              <a:t>DW…</a:t>
            </a:r>
            <a:r>
              <a:rPr lang="zh-CN" altLang="en-US" dirty="0"/>
              <a:t>）等进行数据存取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23ACB3-A2F3-4BB5-B19B-461F2D7CC4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伪操作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8C4F60-135A-4B4B-A2B1-3BC8D7BD3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76" y="1858443"/>
            <a:ext cx="6783715" cy="4862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574D2A-8352-442E-9A17-AB1E38EFC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30" y="1307897"/>
            <a:ext cx="4954595" cy="51898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591BDE8-295B-4D65-B5CF-808BCF7EC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337" y="3356432"/>
            <a:ext cx="6758154" cy="123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0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806B1B6-147F-420D-BDC2-38D59E4C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7B8A8C-8D2D-4A05-8B93-94E7B60FF6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符号常量</a:t>
            </a:r>
            <a:endParaRPr lang="en-US" altLang="zh-CN" dirty="0"/>
          </a:p>
          <a:p>
            <a:pPr lvl="1"/>
            <a:r>
              <a:rPr lang="zh-CN" altLang="en-US" dirty="0"/>
              <a:t>“</a:t>
            </a:r>
            <a:r>
              <a:rPr lang="en-US" altLang="zh-CN" dirty="0"/>
              <a:t>=</a:t>
            </a:r>
            <a:r>
              <a:rPr lang="zh-CN" altLang="en-US" dirty="0"/>
              <a:t>”</a:t>
            </a:r>
            <a:endParaRPr lang="en-US" altLang="zh-CN" dirty="0"/>
          </a:p>
          <a:p>
            <a:pPr lvl="2"/>
            <a:r>
              <a:rPr lang="zh-CN" altLang="en-US" dirty="0"/>
              <a:t>符号名</a:t>
            </a:r>
            <a:r>
              <a:rPr lang="en-US" altLang="zh-CN" dirty="0"/>
              <a:t>=</a:t>
            </a:r>
            <a:r>
              <a:rPr lang="zh-CN" altLang="en-US" dirty="0"/>
              <a:t>数值表达式</a:t>
            </a:r>
            <a:endParaRPr lang="en-US" altLang="zh-CN" dirty="0"/>
          </a:p>
          <a:p>
            <a:pPr lvl="2"/>
            <a:r>
              <a:rPr lang="zh-CN" altLang="en-US" dirty="0"/>
              <a:t>数值表达式：汇编器负责解析，在汇编阶段（生成</a:t>
            </a:r>
            <a:r>
              <a:rPr lang="en-US" altLang="zh-CN" dirty="0"/>
              <a:t>obj</a:t>
            </a:r>
            <a:r>
              <a:rPr lang="zh-CN" altLang="en-US" dirty="0"/>
              <a:t>之前）能够得出具体数值</a:t>
            </a:r>
            <a:endParaRPr lang="en-US" altLang="zh-CN" dirty="0"/>
          </a:p>
          <a:p>
            <a:pPr lvl="2"/>
            <a:r>
              <a:rPr lang="zh-CN" altLang="en-US" dirty="0"/>
              <a:t>为编程方便，某些常数建议设为常量，如</a:t>
            </a:r>
            <a:endParaRPr lang="en-US" altLang="zh-CN" dirty="0"/>
          </a:p>
          <a:p>
            <a:pPr marL="1370965" lvl="3" indent="0">
              <a:buNone/>
            </a:pPr>
            <a:r>
              <a:rPr lang="en-US" altLang="zh-CN" dirty="0"/>
              <a:t>count=10</a:t>
            </a:r>
          </a:p>
          <a:p>
            <a:pPr marL="1370965" lvl="3" indent="0">
              <a:buNone/>
            </a:pPr>
            <a:r>
              <a:rPr lang="en-US" altLang="zh-CN" dirty="0"/>
              <a:t>mov </a:t>
            </a:r>
            <a:r>
              <a:rPr lang="en-US" altLang="zh-CN" dirty="0" err="1"/>
              <a:t>cl,count</a:t>
            </a:r>
            <a:endParaRPr lang="en-US" altLang="zh-CN" dirty="0"/>
          </a:p>
          <a:p>
            <a:pPr lvl="2"/>
            <a:r>
              <a:rPr lang="zh-CN" altLang="en-US" dirty="0"/>
              <a:t>如</a:t>
            </a:r>
            <a:endParaRPr lang="en-US" altLang="zh-CN" dirty="0"/>
          </a:p>
          <a:p>
            <a:pPr lvl="3"/>
            <a:r>
              <a:rPr lang="en-US" altLang="zh-CN" dirty="0"/>
              <a:t>count=count </a:t>
            </a:r>
            <a:r>
              <a:rPr lang="zh-CN" altLang="en-US" dirty="0"/>
              <a:t>* </a:t>
            </a:r>
            <a:r>
              <a:rPr lang="en-US" altLang="zh-CN" dirty="0"/>
              <a:t>2 </a:t>
            </a:r>
          </a:p>
          <a:p>
            <a:pPr lvl="1"/>
            <a:r>
              <a:rPr lang="zh-CN" altLang="en-US" dirty="0"/>
              <a:t>“</a:t>
            </a:r>
            <a:r>
              <a:rPr lang="en-US" altLang="zh-CN" dirty="0"/>
              <a:t>EQU</a:t>
            </a:r>
            <a:r>
              <a:rPr lang="zh-CN" altLang="en-US" dirty="0"/>
              <a:t>”</a:t>
            </a:r>
            <a:endParaRPr lang="en-US" altLang="zh-CN" dirty="0"/>
          </a:p>
          <a:p>
            <a:pPr lvl="2"/>
            <a:r>
              <a:rPr lang="zh-CN" altLang="en-US" dirty="0"/>
              <a:t>与“</a:t>
            </a:r>
            <a:r>
              <a:rPr lang="en-US" altLang="zh-CN" dirty="0"/>
              <a:t>=</a:t>
            </a:r>
            <a:r>
              <a:rPr lang="zh-CN" altLang="en-US" dirty="0"/>
              <a:t>”类似</a:t>
            </a:r>
            <a:endParaRPr lang="en-US" altLang="zh-CN" dirty="0"/>
          </a:p>
          <a:p>
            <a:pPr lvl="2"/>
            <a:r>
              <a:rPr lang="zh-CN" altLang="en-US" dirty="0"/>
              <a:t>不能重复定义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827AE1-6091-4906-9F9B-FFACD028F7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伪操作</a:t>
            </a:r>
          </a:p>
        </p:txBody>
      </p:sp>
    </p:spTree>
    <p:extLst>
      <p:ext uri="{BB962C8B-B14F-4D97-AF65-F5344CB8AC3E}">
        <p14:creationId xmlns:p14="http://schemas.microsoft.com/office/powerpoint/2010/main" val="91071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C85D821-8317-483A-A37C-A8F3D11E9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2208C5-391F-480E-90A0-F2D4FDB4DA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符号常量</a:t>
            </a:r>
            <a:endParaRPr lang="en-US" altLang="zh-CN" dirty="0"/>
          </a:p>
          <a:p>
            <a:pPr lvl="1"/>
            <a:r>
              <a:rPr lang="zh-CN" altLang="en-US" dirty="0"/>
              <a:t>“</a:t>
            </a:r>
            <a:r>
              <a:rPr lang="en-US" altLang="zh-CN" dirty="0"/>
              <a:t>$</a:t>
            </a:r>
            <a:r>
              <a:rPr lang="zh-CN" altLang="en-US" dirty="0"/>
              <a:t>”</a:t>
            </a:r>
            <a:endParaRPr lang="en-US" altLang="zh-CN" dirty="0"/>
          </a:p>
          <a:p>
            <a:pPr lvl="2"/>
            <a:r>
              <a:rPr lang="zh-CN" altLang="en-US" dirty="0"/>
              <a:t>表示当前地址（数据或者代码），如</a:t>
            </a:r>
            <a:endParaRPr lang="en-US" altLang="zh-CN" dirty="0"/>
          </a:p>
          <a:p>
            <a:pPr marL="913765" lvl="2" indent="0">
              <a:buNone/>
            </a:pPr>
            <a:r>
              <a:rPr lang="en-US" altLang="zh-CN" dirty="0"/>
              <a:t>list BYTE 10,20,30,40</a:t>
            </a:r>
          </a:p>
          <a:p>
            <a:pPr marL="913765" lvl="2" indent="0">
              <a:buNone/>
            </a:pPr>
            <a:r>
              <a:rPr lang="en-US" altLang="zh-CN" dirty="0" err="1"/>
              <a:t>ListSize</a:t>
            </a:r>
            <a:r>
              <a:rPr lang="en-US" altLang="zh-CN" dirty="0"/>
              <a:t> = ($ - list)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23ACB3-A2F3-4BB5-B19B-461F2D7CC4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伪操作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5B20053-7F24-49E8-88B6-3C8E14DE5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280" y="1202685"/>
            <a:ext cx="3866667" cy="51238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0161F0-776A-43CC-9839-81BE44464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077" y="1202685"/>
            <a:ext cx="5849924" cy="448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06753-2C14-4173-9C87-7EA665C6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5C4BDCB0-0DE0-4B27-B32B-8F8BE6FB5C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汇编和运行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伪操作</a:t>
            </a: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FC89C37-CFAF-459C-BA15-0CC416BDDF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27958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4CBFD43-C53C-4D2E-B1CC-E37A2D2D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BF2AA5-13CC-4706-B28F-B0D58CE954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700"/>
            <a:ext cx="11835786" cy="309703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汇编器（</a:t>
            </a:r>
            <a:r>
              <a:rPr lang="en-US" altLang="zh-CN" dirty="0"/>
              <a:t>assembler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将汇编程序源代码转换为目标代码</a:t>
            </a:r>
            <a:endParaRPr lang="en-US" altLang="zh-CN" dirty="0"/>
          </a:p>
          <a:p>
            <a:pPr lvl="2"/>
            <a:r>
              <a:rPr lang="zh-CN" altLang="en-US" dirty="0"/>
              <a:t>将指令集的助记符（</a:t>
            </a:r>
            <a:r>
              <a:rPr lang="en-US" altLang="zh-CN" dirty="0"/>
              <a:t>Mnemonics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ED7D31"/>
                </a:solidFill>
              </a:rPr>
              <a:t>翻译</a:t>
            </a:r>
            <a:r>
              <a:rPr lang="zh-CN" altLang="en-US" dirty="0"/>
              <a:t>为操作码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ED7D31"/>
                </a:solidFill>
              </a:rPr>
              <a:t>解析</a:t>
            </a:r>
            <a:r>
              <a:rPr lang="zh-CN" altLang="en-US" dirty="0"/>
              <a:t>符号名称（</a:t>
            </a:r>
            <a:r>
              <a:rPr lang="en-US" altLang="zh-CN" dirty="0"/>
              <a:t>Symbolic names</a:t>
            </a:r>
            <a:r>
              <a:rPr lang="zh-CN" altLang="en-US" dirty="0"/>
              <a:t>）成为存储器</a:t>
            </a:r>
            <a:r>
              <a:rPr lang="zh-CN" altLang="en-US" dirty="0">
                <a:solidFill>
                  <a:srgbClr val="ED7D31"/>
                </a:solidFill>
              </a:rPr>
              <a:t>地址</a:t>
            </a:r>
            <a:r>
              <a:rPr lang="zh-CN" altLang="en-US" dirty="0"/>
              <a:t>（偏移地址，具体数值）以及其它的实体</a:t>
            </a:r>
            <a:endParaRPr lang="en-US" altLang="zh-CN" dirty="0"/>
          </a:p>
          <a:p>
            <a:pPr lvl="2"/>
            <a:r>
              <a:rPr lang="zh-CN" altLang="en-US" dirty="0"/>
              <a:t>解析伪指令</a:t>
            </a:r>
            <a:endParaRPr lang="en-US" altLang="zh-CN" dirty="0"/>
          </a:p>
          <a:p>
            <a:r>
              <a:rPr lang="zh-CN" altLang="en-US" dirty="0"/>
              <a:t>连接程序</a:t>
            </a:r>
            <a:endParaRPr lang="en-US" altLang="zh-CN" dirty="0"/>
          </a:p>
          <a:p>
            <a:pPr lvl="2"/>
            <a:r>
              <a:rPr lang="zh-CN" altLang="en-US" dirty="0"/>
              <a:t>将目标代码拼装成可执行程序</a:t>
            </a:r>
            <a:endParaRPr lang="en-US" altLang="zh-CN" dirty="0"/>
          </a:p>
          <a:p>
            <a:pPr lvl="2"/>
            <a:r>
              <a:rPr lang="zh-CN" altLang="en-US" dirty="0"/>
              <a:t>多模块程序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ED2FAE-0B56-42A7-B096-7BD704A95D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汇编和运行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A64CEAF-2341-4453-AB43-683823D7298A}"/>
              </a:ext>
            </a:extLst>
          </p:cNvPr>
          <p:cNvSpPr/>
          <p:nvPr/>
        </p:nvSpPr>
        <p:spPr>
          <a:xfrm>
            <a:off x="1101781" y="4217440"/>
            <a:ext cx="1971413" cy="43538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1A78C3"/>
                </a:solidFill>
              </a:rPr>
              <a:t>汇编程序源代码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DD802C-1BA5-47AD-85BD-7AF4ED1761F1}"/>
              </a:ext>
            </a:extLst>
          </p:cNvPr>
          <p:cNvSpPr/>
          <p:nvPr/>
        </p:nvSpPr>
        <p:spPr>
          <a:xfrm>
            <a:off x="1568755" y="4744110"/>
            <a:ext cx="10374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1A78C3"/>
                </a:solidFill>
              </a:rPr>
              <a:t>***</a:t>
            </a:r>
            <a:r>
              <a:rPr lang="en-US" altLang="zh-CN" sz="2000" dirty="0">
                <a:solidFill>
                  <a:srgbClr val="1A78C3"/>
                </a:solidFill>
              </a:rPr>
              <a:t>.</a:t>
            </a:r>
            <a:r>
              <a:rPr lang="en-US" altLang="zh-CN" sz="2000" dirty="0" err="1">
                <a:solidFill>
                  <a:srgbClr val="1A78C3"/>
                </a:solidFill>
              </a:rPr>
              <a:t>asm</a:t>
            </a:r>
            <a:endParaRPr lang="zh-CN" altLang="en-US" sz="2000" dirty="0">
              <a:solidFill>
                <a:srgbClr val="1A78C3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40CDABB-2645-4561-AF5F-A70796F58B88}"/>
              </a:ext>
            </a:extLst>
          </p:cNvPr>
          <p:cNvSpPr/>
          <p:nvPr/>
        </p:nvSpPr>
        <p:spPr>
          <a:xfrm>
            <a:off x="4725168" y="4217440"/>
            <a:ext cx="1971413" cy="43538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1A78C3"/>
                </a:solidFill>
              </a:rPr>
              <a:t>目标程序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4D5687-0A87-4C7F-89A2-FBE22983D0DC}"/>
              </a:ext>
            </a:extLst>
          </p:cNvPr>
          <p:cNvSpPr/>
          <p:nvPr/>
        </p:nvSpPr>
        <p:spPr>
          <a:xfrm>
            <a:off x="5192142" y="4744110"/>
            <a:ext cx="896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1A78C3"/>
                </a:solidFill>
              </a:rPr>
              <a:t>***</a:t>
            </a:r>
            <a:r>
              <a:rPr lang="en-US" altLang="zh-CN" sz="2000" dirty="0">
                <a:solidFill>
                  <a:srgbClr val="1A78C3"/>
                </a:solidFill>
              </a:rPr>
              <a:t>.obj</a:t>
            </a:r>
            <a:endParaRPr lang="zh-CN" altLang="en-US" sz="2000" dirty="0">
              <a:solidFill>
                <a:srgbClr val="1A78C3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E8A0845-A1E5-43AA-9F97-5A1A5139D471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3073194" y="4435131"/>
            <a:ext cx="165197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702B2D06-35B6-4D39-BBBC-C04A04651A4B}"/>
              </a:ext>
            </a:extLst>
          </p:cNvPr>
          <p:cNvSpPr/>
          <p:nvPr/>
        </p:nvSpPr>
        <p:spPr>
          <a:xfrm>
            <a:off x="3550367" y="403502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1A78C3"/>
                </a:solidFill>
              </a:rPr>
              <a:t>汇编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CFF81FE-8BE5-467E-B03E-AEC37FE9DF21}"/>
              </a:ext>
            </a:extLst>
          </p:cNvPr>
          <p:cNvSpPr/>
          <p:nvPr/>
        </p:nvSpPr>
        <p:spPr>
          <a:xfrm>
            <a:off x="8348555" y="4217440"/>
            <a:ext cx="1971413" cy="43538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1A78C3"/>
                </a:solidFill>
              </a:rPr>
              <a:t>可执行程序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940B8DA-6054-4249-BA8B-1D1A6BAFB2A2}"/>
              </a:ext>
            </a:extLst>
          </p:cNvPr>
          <p:cNvSpPr/>
          <p:nvPr/>
        </p:nvSpPr>
        <p:spPr>
          <a:xfrm>
            <a:off x="8815529" y="4744110"/>
            <a:ext cx="966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1A78C3"/>
                </a:solidFill>
              </a:rPr>
              <a:t>***</a:t>
            </a:r>
            <a:r>
              <a:rPr lang="en-US" altLang="zh-CN" sz="2000" dirty="0">
                <a:solidFill>
                  <a:srgbClr val="1A78C3"/>
                </a:solidFill>
              </a:rPr>
              <a:t>.exe</a:t>
            </a:r>
            <a:endParaRPr lang="zh-CN" altLang="en-US" sz="2000" dirty="0">
              <a:solidFill>
                <a:srgbClr val="1A78C3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4E6DB78-7654-4D7D-8655-10B0762136A6}"/>
              </a:ext>
            </a:extLst>
          </p:cNvPr>
          <p:cNvCxnSpPr>
            <a:endCxn id="12" idx="1"/>
          </p:cNvCxnSpPr>
          <p:nvPr/>
        </p:nvCxnSpPr>
        <p:spPr>
          <a:xfrm>
            <a:off x="6696581" y="4435131"/>
            <a:ext cx="165197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EC6F365F-3669-464D-8D2B-C6D19C736E42}"/>
              </a:ext>
            </a:extLst>
          </p:cNvPr>
          <p:cNvSpPr/>
          <p:nvPr/>
        </p:nvSpPr>
        <p:spPr>
          <a:xfrm>
            <a:off x="7173754" y="403502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1A78C3"/>
                </a:solidFill>
              </a:rPr>
              <a:t>连接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AB54AF8-5C97-4855-A701-57DCCC0CE7D3}"/>
              </a:ext>
            </a:extLst>
          </p:cNvPr>
          <p:cNvSpPr/>
          <p:nvPr/>
        </p:nvSpPr>
        <p:spPr>
          <a:xfrm>
            <a:off x="3564793" y="4372349"/>
            <a:ext cx="6687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1A78C3"/>
                </a:solidFill>
              </a:rPr>
              <a:t>asm</a:t>
            </a:r>
            <a:endParaRPr lang="zh-CN" altLang="en-US" sz="2000" dirty="0">
              <a:solidFill>
                <a:srgbClr val="1A78C3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BC1AA84-D63E-48E0-B838-12297ADE4A0B}"/>
              </a:ext>
            </a:extLst>
          </p:cNvPr>
          <p:cNvSpPr/>
          <p:nvPr/>
        </p:nvSpPr>
        <p:spPr>
          <a:xfrm>
            <a:off x="7188181" y="4376461"/>
            <a:ext cx="570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1A78C3"/>
                </a:solidFill>
              </a:rPr>
              <a:t>link</a:t>
            </a:r>
            <a:endParaRPr lang="zh-CN" altLang="en-US" sz="2000" dirty="0">
              <a:solidFill>
                <a:srgbClr val="1A78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71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 animBg="1"/>
      <p:bldP spid="8" grpId="0"/>
      <p:bldP spid="11" grpId="0"/>
      <p:bldP spid="12" grpId="0" animBg="1"/>
      <p:bldP spid="13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7537CA0-D75D-4D8B-AE75-ED4CD090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CCAA2C-E612-403B-87F1-A44F68D908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699"/>
            <a:ext cx="11835786" cy="4816983"/>
          </a:xfrm>
        </p:spPr>
        <p:txBody>
          <a:bodyPr/>
          <a:lstStyle/>
          <a:p>
            <a:r>
              <a:rPr lang="zh-CN" altLang="en-US" dirty="0"/>
              <a:t>开发工具</a:t>
            </a:r>
            <a:endParaRPr lang="en-US" altLang="zh-CN" dirty="0"/>
          </a:p>
          <a:p>
            <a:pPr lvl="1"/>
            <a:r>
              <a:rPr lang="zh-CN" altLang="en-US" dirty="0"/>
              <a:t>源代码编辑</a:t>
            </a:r>
            <a:endParaRPr lang="en-US" altLang="zh-CN" dirty="0"/>
          </a:p>
          <a:p>
            <a:pPr lvl="2"/>
            <a:r>
              <a:rPr lang="zh-CN" altLang="en-US" dirty="0"/>
              <a:t>各种纯文本编辑工具</a:t>
            </a:r>
            <a:endParaRPr lang="en-US" altLang="zh-CN" dirty="0"/>
          </a:p>
          <a:p>
            <a:pPr lvl="2"/>
            <a:r>
              <a:rPr lang="zh-CN" altLang="en-US" dirty="0"/>
              <a:t>记事本、</a:t>
            </a:r>
            <a:r>
              <a:rPr lang="en-US" altLang="zh-CN" dirty="0"/>
              <a:t>Sublime</a:t>
            </a:r>
            <a:r>
              <a:rPr lang="zh-CN" altLang="en-US" dirty="0"/>
              <a:t>、</a:t>
            </a:r>
            <a:r>
              <a:rPr lang="en-US" altLang="zh-CN" dirty="0" err="1"/>
              <a:t>Editplus</a:t>
            </a:r>
            <a:r>
              <a:rPr lang="zh-CN" altLang="en-US" dirty="0"/>
              <a:t>、</a:t>
            </a:r>
            <a:r>
              <a:rPr lang="en-US" altLang="zh-CN" dirty="0"/>
              <a:t>Notepad++</a:t>
            </a:r>
            <a:r>
              <a:rPr lang="zh-CN" altLang="en-US" dirty="0"/>
              <a:t>、</a:t>
            </a:r>
            <a:r>
              <a:rPr lang="en-US" altLang="zh-CN" dirty="0"/>
              <a:t>VS</a:t>
            </a:r>
          </a:p>
          <a:p>
            <a:pPr lvl="1"/>
            <a:r>
              <a:rPr lang="zh-CN" altLang="en-US" dirty="0"/>
              <a:t>汇编和连接</a:t>
            </a:r>
            <a:endParaRPr lang="en-US" altLang="zh-CN" dirty="0"/>
          </a:p>
          <a:p>
            <a:pPr lvl="2"/>
            <a:r>
              <a:rPr lang="en-US" altLang="zh-CN" dirty="0" err="1"/>
              <a:t>masm</a:t>
            </a:r>
            <a:endParaRPr lang="en-US" altLang="zh-CN" dirty="0"/>
          </a:p>
          <a:p>
            <a:pPr lvl="2"/>
            <a:r>
              <a:rPr lang="en-US" altLang="zh-CN" dirty="0"/>
              <a:t>link</a:t>
            </a:r>
          </a:p>
          <a:p>
            <a:pPr lvl="1"/>
            <a:r>
              <a:rPr lang="zh-CN" altLang="en-US" dirty="0"/>
              <a:t>调试程序</a:t>
            </a:r>
            <a:endParaRPr lang="en-US" altLang="zh-CN" dirty="0"/>
          </a:p>
          <a:p>
            <a:pPr lvl="2"/>
            <a:r>
              <a:rPr lang="en-US" altLang="zh-CN" dirty="0"/>
              <a:t>debug</a:t>
            </a:r>
          </a:p>
          <a:p>
            <a:pPr lvl="1"/>
            <a:r>
              <a:rPr lang="en-US" altLang="zh-CN" dirty="0"/>
              <a:t>64</a:t>
            </a:r>
            <a:r>
              <a:rPr lang="zh-CN" altLang="en-US" dirty="0"/>
              <a:t>位机器</a:t>
            </a:r>
            <a:endParaRPr lang="en-US" altLang="zh-CN" dirty="0"/>
          </a:p>
          <a:p>
            <a:pPr lvl="2"/>
            <a:r>
              <a:rPr lang="zh-CN" altLang="en-US" dirty="0"/>
              <a:t>需安装</a:t>
            </a:r>
            <a:r>
              <a:rPr lang="en-US" altLang="zh-CN" dirty="0" err="1"/>
              <a:t>Dosbox</a:t>
            </a:r>
            <a:r>
              <a:rPr lang="zh-CN" altLang="en-US" dirty="0"/>
              <a:t>等工具进行环境模拟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C8055D-7053-41C5-B738-B2BC05EE168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汇编和运行</a:t>
            </a:r>
          </a:p>
        </p:txBody>
      </p:sp>
    </p:spTree>
    <p:extLst>
      <p:ext uri="{BB962C8B-B14F-4D97-AF65-F5344CB8AC3E}">
        <p14:creationId xmlns:p14="http://schemas.microsoft.com/office/powerpoint/2010/main" val="334174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E6D428A-12DE-4EF9-B4FC-A2884060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53C58C-4FED-4EE6-A75B-727DDD479B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汇编和运行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986B3F9-C5D9-4ADF-B1A5-131C3101D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59" y="680675"/>
            <a:ext cx="7267570" cy="57967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41A0093-D1B4-4281-B978-B73EC0B73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29" y="1227507"/>
            <a:ext cx="4723273" cy="470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8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06753-2C14-4173-9C87-7EA665C6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5C4BDCB0-0DE0-4B27-B32B-8F8BE6FB5C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汇编和运行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伪操作</a:t>
            </a: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FC89C37-CFAF-459C-BA15-0CC416BDDF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51987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E7C037-B111-422E-9F7B-F1CEE66A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134E33-A940-4998-BFD6-606AF9A482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伪操作（伪指令）</a:t>
            </a:r>
            <a:endParaRPr lang="en-US" altLang="zh-CN" dirty="0"/>
          </a:p>
          <a:p>
            <a:pPr lvl="1"/>
            <a:r>
              <a:rPr lang="zh-CN" altLang="en-US" dirty="0"/>
              <a:t>汇编器语法的一部分，与机器的指令集无关</a:t>
            </a:r>
            <a:endParaRPr lang="en-US" altLang="zh-CN" dirty="0"/>
          </a:p>
          <a:p>
            <a:pPr lvl="1"/>
            <a:r>
              <a:rPr lang="zh-CN" altLang="en-US" dirty="0"/>
              <a:t>汇编程序对源程序进行汇编时处理的操作</a:t>
            </a:r>
            <a:endParaRPr lang="en-US" altLang="zh-CN" dirty="0"/>
          </a:p>
          <a:p>
            <a:pPr lvl="1"/>
            <a:r>
              <a:rPr lang="zh-CN" altLang="en-US" dirty="0"/>
              <a:t>在对源程序进行汇编（如</a:t>
            </a:r>
            <a:r>
              <a:rPr lang="en-US" altLang="zh-CN" dirty="0" err="1"/>
              <a:t>masm</a:t>
            </a:r>
            <a:r>
              <a:rPr lang="zh-CN" altLang="en-US" dirty="0"/>
              <a:t>）后，所有的伪指令都被处理了</a:t>
            </a:r>
            <a:endParaRPr lang="en-US" altLang="zh-CN" dirty="0"/>
          </a:p>
          <a:p>
            <a:pPr lvl="1"/>
            <a:r>
              <a:rPr lang="zh-CN" altLang="en-US" dirty="0"/>
              <a:t>用于辅助汇编器的汇编工作</a:t>
            </a:r>
            <a:endParaRPr lang="en-US" altLang="zh-CN" dirty="0"/>
          </a:p>
          <a:p>
            <a:pPr lvl="1"/>
            <a:r>
              <a:rPr lang="zh-CN" altLang="en-US" dirty="0"/>
              <a:t>使汇编程序可阅读性更高、代码编写更方便、错误率更低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7FF4B9-34DF-4472-B9B3-A41D86EDBB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伪操作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EB2224-A136-451A-B2E1-F49E767FA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67" y="1344634"/>
            <a:ext cx="2895554" cy="51781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97754B6-6E08-437D-BB56-58E45014B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843" y="1344633"/>
            <a:ext cx="4062556" cy="51781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779F756-1645-4DC9-8C5A-BB672F700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6808" y="2853075"/>
            <a:ext cx="4315096" cy="117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4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968C730-AA5E-43BF-A28D-4C993FBB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FAC3A9-E2FF-4009-8014-83516A2181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段定义伪操作</a:t>
            </a:r>
            <a:endParaRPr lang="en-US" altLang="zh-CN" dirty="0"/>
          </a:p>
          <a:p>
            <a:pPr lvl="1"/>
            <a:r>
              <a:rPr lang="zh-CN" altLang="en-US" dirty="0"/>
              <a:t>定义段，数据段、堆栈段、代码段</a:t>
            </a:r>
            <a:endParaRPr lang="en-US" altLang="zh-CN" dirty="0"/>
          </a:p>
          <a:p>
            <a:pPr lvl="1"/>
            <a:r>
              <a:rPr lang="zh-CN" altLang="en-US" dirty="0"/>
              <a:t>同一段的数据（代码）存在连续的内存空间中</a:t>
            </a:r>
            <a:endParaRPr lang="en-US" altLang="zh-CN" dirty="0"/>
          </a:p>
          <a:p>
            <a:pPr lvl="1"/>
            <a:r>
              <a:rPr lang="zh-CN" altLang="en-US" dirty="0"/>
              <a:t>定义方法</a:t>
            </a:r>
            <a:endParaRPr lang="en-US" altLang="zh-CN" dirty="0"/>
          </a:p>
          <a:p>
            <a:pPr marL="913765" lvl="2" indent="0">
              <a:buNone/>
            </a:pPr>
            <a:r>
              <a:rPr lang="zh-CN" altLang="en-US" dirty="0"/>
              <a:t>段名  </a:t>
            </a:r>
            <a:r>
              <a:rPr lang="en-US" altLang="zh-CN" dirty="0"/>
              <a:t>segment</a:t>
            </a:r>
          </a:p>
          <a:p>
            <a:pPr marL="913765" lvl="2" indent="0">
              <a:buNone/>
            </a:pPr>
            <a:r>
              <a:rPr lang="en-US" altLang="zh-CN" dirty="0"/>
              <a:t>     ;</a:t>
            </a:r>
            <a:r>
              <a:rPr lang="zh-CN" altLang="en-US" dirty="0"/>
              <a:t>内容</a:t>
            </a:r>
            <a:endParaRPr lang="en-US" altLang="zh-CN" dirty="0"/>
          </a:p>
          <a:p>
            <a:pPr marL="913765" lvl="2" indent="0">
              <a:buNone/>
            </a:pPr>
            <a:r>
              <a:rPr lang="zh-CN" altLang="en-US" dirty="0"/>
              <a:t>段名  </a:t>
            </a:r>
            <a:r>
              <a:rPr lang="en-US" altLang="zh-CN" dirty="0" err="1"/>
              <a:t>endp</a:t>
            </a:r>
            <a:endParaRPr lang="en-US" altLang="zh-CN" dirty="0"/>
          </a:p>
          <a:p>
            <a:pPr lvl="1"/>
            <a:r>
              <a:rPr lang="zh-CN" altLang="en-US" dirty="0"/>
              <a:t>段名：程序员给段取的名字，尽量能反映其类别。如</a:t>
            </a:r>
            <a:r>
              <a:rPr lang="en-US" altLang="zh-CN" dirty="0"/>
              <a:t>data,data1,code,code1</a:t>
            </a:r>
          </a:p>
          <a:p>
            <a:pPr lvl="1"/>
            <a:r>
              <a:rPr lang="zh-CN" altLang="en-US" dirty="0"/>
              <a:t>成对出现</a:t>
            </a:r>
            <a:endParaRPr lang="en-US" altLang="zh-CN" dirty="0"/>
          </a:p>
          <a:p>
            <a:pPr lvl="1"/>
            <a:r>
              <a:rPr lang="zh-CN" altLang="en-US" dirty="0"/>
              <a:t>一个程序中可以有多个数据段，多个代码段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135A63-7003-486A-B56C-96FFE86248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伪操作</a:t>
            </a:r>
          </a:p>
        </p:txBody>
      </p:sp>
    </p:spTree>
    <p:extLst>
      <p:ext uri="{BB962C8B-B14F-4D97-AF65-F5344CB8AC3E}">
        <p14:creationId xmlns:p14="http://schemas.microsoft.com/office/powerpoint/2010/main" val="183678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25A82B5-639F-47DA-A9F8-2CFF8D6F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5D1B45-DA29-4AAE-81DB-838970C2FF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过程定义伪操作</a:t>
            </a:r>
            <a:endParaRPr lang="en-US" altLang="zh-CN" dirty="0"/>
          </a:p>
          <a:p>
            <a:pPr lvl="1"/>
            <a:r>
              <a:rPr lang="zh-CN" altLang="en-US" dirty="0"/>
              <a:t>定义过程（类似于函数）</a:t>
            </a:r>
            <a:endParaRPr lang="en-US" altLang="zh-CN" dirty="0"/>
          </a:p>
          <a:p>
            <a:pPr marL="913765" lvl="2" indent="0">
              <a:buNone/>
            </a:pPr>
            <a:r>
              <a:rPr lang="zh-CN" altLang="en-US" dirty="0"/>
              <a:t>过程名  </a:t>
            </a:r>
            <a:r>
              <a:rPr lang="en-US" altLang="zh-CN" dirty="0"/>
              <a:t>proc </a:t>
            </a:r>
          </a:p>
          <a:p>
            <a:pPr marL="913765" lvl="2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;</a:t>
            </a:r>
            <a:r>
              <a:rPr lang="zh-CN" altLang="en-US" dirty="0"/>
              <a:t>代码</a:t>
            </a:r>
            <a:endParaRPr lang="en-US" altLang="zh-CN" dirty="0"/>
          </a:p>
          <a:p>
            <a:pPr marL="913765" lvl="2" indent="0">
              <a:buNone/>
            </a:pPr>
            <a:r>
              <a:rPr lang="zh-CN" altLang="en-US" dirty="0"/>
              <a:t>过程名  </a:t>
            </a:r>
            <a:r>
              <a:rPr lang="en-US" altLang="zh-CN" dirty="0" err="1"/>
              <a:t>endp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78C247-02BE-47DF-9F1A-8D487BFB2D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伪操作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CF8C8C-CDD2-4ABA-BE12-F21242113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48" y="1390779"/>
            <a:ext cx="3155989" cy="50002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0263859-23FD-44A9-9D5E-3CA3EA6C6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681" y="1390779"/>
            <a:ext cx="4182638" cy="50139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843C5BF-9B3F-4DA2-93DB-5BFF9F107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9171" y="3186130"/>
            <a:ext cx="3893595" cy="76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7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1B89"/>
      </a:accent1>
      <a:accent2>
        <a:srgbClr val="EEB51A"/>
      </a:accent2>
      <a:accent3>
        <a:srgbClr val="591B89"/>
      </a:accent3>
      <a:accent4>
        <a:srgbClr val="EEB51A"/>
      </a:accent4>
      <a:accent5>
        <a:srgbClr val="591B89"/>
      </a:accent5>
      <a:accent6>
        <a:srgbClr val="EEB51A"/>
      </a:accent6>
      <a:hlink>
        <a:srgbClr val="591B89"/>
      </a:hlink>
      <a:folHlink>
        <a:srgbClr val="EEB51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2738</TotalTime>
  <Words>798</Words>
  <Application>Microsoft Office PowerPoint</Application>
  <PresentationFormat>宽屏</PresentationFormat>
  <Paragraphs>147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等线</vt:lpstr>
      <vt:lpstr>黑体</vt:lpstr>
      <vt:lpstr>微软雅黑</vt:lpstr>
      <vt:lpstr>Arial</vt:lpstr>
      <vt:lpstr>Arial Black</vt:lpstr>
      <vt:lpstr>Calibri</vt:lpstr>
      <vt:lpstr>Calibri Light</vt:lpstr>
      <vt:lpstr>Tahoma</vt:lpstr>
      <vt:lpstr>Wingdings</vt:lpstr>
      <vt:lpstr>2_Office 主题​​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紫色沉稳简约毕业答辩毕业论文答辩PPT</dc:title>
  <dc:creator>lenovo</dc:creator>
  <cp:lastModifiedBy>yu sheng</cp:lastModifiedBy>
  <cp:revision>400</cp:revision>
  <dcterms:created xsi:type="dcterms:W3CDTF">2019-03-09T08:01:00Z</dcterms:created>
  <dcterms:modified xsi:type="dcterms:W3CDTF">2020-02-21T12:59:34Z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