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53" r:id="rId1"/>
    <p:sldMasterId id="2147483666" r:id="rId2"/>
  </p:sldMasterIdLst>
  <p:notesMasterIdLst>
    <p:notesMasterId r:id="rId23"/>
  </p:notesMasterIdLst>
  <p:handoutMasterIdLst>
    <p:handoutMasterId r:id="rId24"/>
  </p:handoutMasterIdLst>
  <p:sldIdLst>
    <p:sldId id="3228" r:id="rId3"/>
    <p:sldId id="3277" r:id="rId4"/>
    <p:sldId id="3291" r:id="rId5"/>
    <p:sldId id="3290" r:id="rId6"/>
    <p:sldId id="3306" r:id="rId7"/>
    <p:sldId id="3289" r:id="rId8"/>
    <p:sldId id="3292" r:id="rId9"/>
    <p:sldId id="3294" r:id="rId10"/>
    <p:sldId id="3295" r:id="rId11"/>
    <p:sldId id="3296" r:id="rId12"/>
    <p:sldId id="3297" r:id="rId13"/>
    <p:sldId id="3298" r:id="rId14"/>
    <p:sldId id="3299" r:id="rId15"/>
    <p:sldId id="3307" r:id="rId16"/>
    <p:sldId id="3293" r:id="rId17"/>
    <p:sldId id="3300" r:id="rId18"/>
    <p:sldId id="3302" r:id="rId19"/>
    <p:sldId id="3303" r:id="rId20"/>
    <p:sldId id="3301" r:id="rId21"/>
    <p:sldId id="330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4E94D1-6253-41BE-BAF6-532D0D57172A}">
          <p14:sldIdLst>
            <p14:sldId id="3228"/>
            <p14:sldId id="3277"/>
            <p14:sldId id="3291"/>
            <p14:sldId id="3290"/>
            <p14:sldId id="3306"/>
            <p14:sldId id="3289"/>
            <p14:sldId id="3292"/>
            <p14:sldId id="3294"/>
            <p14:sldId id="3295"/>
            <p14:sldId id="3296"/>
            <p14:sldId id="3297"/>
            <p14:sldId id="3298"/>
            <p14:sldId id="3299"/>
            <p14:sldId id="3307"/>
            <p14:sldId id="3293"/>
            <p14:sldId id="3300"/>
            <p14:sldId id="3302"/>
            <p14:sldId id="3303"/>
            <p14:sldId id="3301"/>
            <p14:sldId id="330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1A78C3"/>
    <a:srgbClr val="1C6299"/>
    <a:srgbClr val="1879C6"/>
    <a:srgbClr val="1979C5"/>
    <a:srgbClr val="FFFFFF"/>
    <a:srgbClr val="9CB833"/>
    <a:srgbClr val="1487B1"/>
    <a:srgbClr val="44BE9B"/>
    <a:srgbClr val="1A78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showGuides="1">
      <p:cViewPr varScale="1">
        <p:scale>
          <a:sx n="114" d="100"/>
          <a:sy n="114" d="100"/>
        </p:scale>
        <p:origin x="186" y="1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D0247B9-919D-4896-BD39-43A96DE5D9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CB5E3AC-462F-48C0-8A12-706F04D270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3F7363-29D3-46D0-A42A-988E65C0C523}" type="datetimeFigureOut">
              <a:rPr lang="zh-CN" altLang="en-US" smtClean="0"/>
              <a:t>2020/3/10</a:t>
            </a:fld>
            <a:endParaRPr lang="zh-CN" altLang="en-US"/>
          </a:p>
        </p:txBody>
      </p:sp>
      <p:sp>
        <p:nvSpPr>
          <p:cNvPr id="4" name="页脚占位符 3">
            <a:extLst>
              <a:ext uri="{FF2B5EF4-FFF2-40B4-BE49-F238E27FC236}">
                <a16:creationId xmlns:a16="http://schemas.microsoft.com/office/drawing/2014/main" id="{D5933C8A-D4BF-493B-924D-601CBCE9CD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3CEACFF-7FE5-4304-99F2-8A6E307DB8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118786-C9AB-41F7-AD63-4AC3EFC8217A}" type="slidenum">
              <a:rPr lang="zh-CN" altLang="en-US" smtClean="0"/>
              <a:t>‹#›</a:t>
            </a:fld>
            <a:endParaRPr lang="zh-CN" altLang="en-US"/>
          </a:p>
        </p:txBody>
      </p:sp>
    </p:spTree>
    <p:extLst>
      <p:ext uri="{BB962C8B-B14F-4D97-AF65-F5344CB8AC3E}">
        <p14:creationId xmlns:p14="http://schemas.microsoft.com/office/powerpoint/2010/main" val="326744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2020/3/10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小标题">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F5631A6-1216-4D3B-AD9F-5964EB173B09}"/>
              </a:ext>
            </a:extLst>
          </p:cNvPr>
          <p:cNvSpPr/>
          <p:nvPr userDrawn="1"/>
        </p:nvSpPr>
        <p:spPr>
          <a:xfrm>
            <a:off x="0" y="6550223"/>
            <a:ext cx="12192000" cy="316141"/>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a:extLst>
              <a:ext uri="{FF2B5EF4-FFF2-40B4-BE49-F238E27FC236}">
                <a16:creationId xmlns:a16="http://schemas.microsoft.com/office/drawing/2014/main" id="{7E752467-6641-4F3F-A313-64B5EFD118D0}"/>
              </a:ext>
            </a:extLst>
          </p:cNvPr>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p>
        </p:txBody>
      </p:sp>
      <p:pic>
        <p:nvPicPr>
          <p:cNvPr id="9" name="图片 8" descr="手机屏幕的截图&#10;&#10;描述已自动生成">
            <a:extLst>
              <a:ext uri="{FF2B5EF4-FFF2-40B4-BE49-F238E27FC236}">
                <a16:creationId xmlns:a16="http://schemas.microsoft.com/office/drawing/2014/main" id="{608A7CD5-7476-4E1D-A603-2C095A5CE1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88642"/>
            <a:ext cx="1820411" cy="233889"/>
          </a:xfrm>
          <a:prstGeom prst="rect">
            <a:avLst/>
          </a:prstGeom>
        </p:spPr>
      </p:pic>
      <p:pic>
        <p:nvPicPr>
          <p:cNvPr id="10" name="图片 9">
            <a:extLst>
              <a:ext uri="{FF2B5EF4-FFF2-40B4-BE49-F238E27FC236}">
                <a16:creationId xmlns:a16="http://schemas.microsoft.com/office/drawing/2014/main" id="{9B69407E-C6CE-4DAA-B04D-832600602909}"/>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
        <p:nvSpPr>
          <p:cNvPr id="11" name="Slide Number Placeholder 6">
            <a:extLst>
              <a:ext uri="{FF2B5EF4-FFF2-40B4-BE49-F238E27FC236}">
                <a16:creationId xmlns:a16="http://schemas.microsoft.com/office/drawing/2014/main" id="{CE9C8BE5-D6BF-4C2B-A6B4-889A0D7B5BE8}"/>
              </a:ext>
            </a:extLst>
          </p:cNvPr>
          <p:cNvSpPr>
            <a:spLocks noGrp="1"/>
          </p:cNvSpPr>
          <p:nvPr>
            <p:ph type="sldNum" sz="quarter" idx="12"/>
          </p:nvPr>
        </p:nvSpPr>
        <p:spPr>
          <a:xfrm>
            <a:off x="11681593" y="6578364"/>
            <a:ext cx="457898" cy="271858"/>
          </a:xfrm>
        </p:spPr>
        <p:txBody>
          <a:bodyPr/>
          <a:lstStyle>
            <a:lvl1pPr>
              <a:defRPr>
                <a:solidFill>
                  <a:schemeClr val="bg1"/>
                </a:solidFill>
              </a:defRPr>
            </a:lvl1pPr>
          </a:lstStyle>
          <a:p>
            <a:fld id="{D12C7F20-4EEE-4847-AC76-B538472E8A39}" type="slidenum">
              <a:rPr lang="zh-CN" altLang="en-US" smtClean="0"/>
              <a:pPr/>
              <a:t>‹#›</a:t>
            </a:fld>
            <a:endParaRPr lang="zh-CN" altLang="en-US"/>
          </a:p>
        </p:txBody>
      </p:sp>
      <p:sp>
        <p:nvSpPr>
          <p:cNvPr id="22" name="文本占位符 21">
            <a:extLst>
              <a:ext uri="{FF2B5EF4-FFF2-40B4-BE49-F238E27FC236}">
                <a16:creationId xmlns:a16="http://schemas.microsoft.com/office/drawing/2014/main" id="{1D713754-EBEA-4A15-87D3-4E8985683B18}"/>
              </a:ext>
            </a:extLst>
          </p:cNvPr>
          <p:cNvSpPr>
            <a:spLocks noGrp="1"/>
          </p:cNvSpPr>
          <p:nvPr>
            <p:ph type="body" sz="quarter" idx="16"/>
          </p:nvPr>
        </p:nvSpPr>
        <p:spPr>
          <a:xfrm>
            <a:off x="0" y="2729719"/>
            <a:ext cx="12192000" cy="435382"/>
          </a:xfrm>
        </p:spPr>
        <p:txBody>
          <a:bodyPr>
            <a:noAutofit/>
          </a:bodyPr>
          <a:lstStyle>
            <a:lvl1pPr marL="0" indent="0" algn="ctr">
              <a:buNone/>
              <a:defRPr sz="4000" spc="500" baseline="0">
                <a:solidFill>
                  <a:srgbClr val="1A78C3"/>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222865245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主要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F5631A6-1216-4D3B-AD9F-5964EB173B09}"/>
              </a:ext>
            </a:extLst>
          </p:cNvPr>
          <p:cNvSpPr/>
          <p:nvPr userDrawn="1"/>
        </p:nvSpPr>
        <p:spPr>
          <a:xfrm>
            <a:off x="0" y="6550223"/>
            <a:ext cx="12192000" cy="316141"/>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a:extLst>
              <a:ext uri="{FF2B5EF4-FFF2-40B4-BE49-F238E27FC236}">
                <a16:creationId xmlns:a16="http://schemas.microsoft.com/office/drawing/2014/main" id="{7E752467-6641-4F3F-A313-64B5EFD118D0}"/>
              </a:ext>
            </a:extLst>
          </p:cNvPr>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p>
        </p:txBody>
      </p:sp>
      <p:pic>
        <p:nvPicPr>
          <p:cNvPr id="9" name="图片 8" descr="手机屏幕的截图&#10;&#10;描述已自动生成">
            <a:extLst>
              <a:ext uri="{FF2B5EF4-FFF2-40B4-BE49-F238E27FC236}">
                <a16:creationId xmlns:a16="http://schemas.microsoft.com/office/drawing/2014/main" id="{608A7CD5-7476-4E1D-A603-2C095A5CE1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88642"/>
            <a:ext cx="1820411" cy="233889"/>
          </a:xfrm>
          <a:prstGeom prst="rect">
            <a:avLst/>
          </a:prstGeom>
        </p:spPr>
      </p:pic>
      <p:pic>
        <p:nvPicPr>
          <p:cNvPr id="10" name="图片 9">
            <a:extLst>
              <a:ext uri="{FF2B5EF4-FFF2-40B4-BE49-F238E27FC236}">
                <a16:creationId xmlns:a16="http://schemas.microsoft.com/office/drawing/2014/main" id="{9B69407E-C6CE-4DAA-B04D-832600602909}"/>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
        <p:nvSpPr>
          <p:cNvPr id="11" name="Slide Number Placeholder 6">
            <a:extLst>
              <a:ext uri="{FF2B5EF4-FFF2-40B4-BE49-F238E27FC236}">
                <a16:creationId xmlns:a16="http://schemas.microsoft.com/office/drawing/2014/main" id="{CE9C8BE5-D6BF-4C2B-A6B4-889A0D7B5BE8}"/>
              </a:ext>
            </a:extLst>
          </p:cNvPr>
          <p:cNvSpPr>
            <a:spLocks noGrp="1"/>
          </p:cNvSpPr>
          <p:nvPr>
            <p:ph type="sldNum" sz="quarter" idx="12"/>
          </p:nvPr>
        </p:nvSpPr>
        <p:spPr>
          <a:xfrm>
            <a:off x="11681593" y="6578364"/>
            <a:ext cx="457898" cy="271858"/>
          </a:xfrm>
        </p:spPr>
        <p:txBody>
          <a:bodyPr/>
          <a:lstStyle>
            <a:lvl1pPr>
              <a:defRPr>
                <a:solidFill>
                  <a:schemeClr val="bg1"/>
                </a:solidFill>
              </a:defRPr>
            </a:lvl1pPr>
          </a:lstStyle>
          <a:p>
            <a:fld id="{D12C7F20-4EEE-4847-AC76-B538472E8A39}" type="slidenum">
              <a:rPr lang="zh-CN" altLang="en-US" smtClean="0"/>
              <a:pPr/>
              <a:t>‹#›</a:t>
            </a:fld>
            <a:endParaRPr lang="zh-CN" altLang="en-US"/>
          </a:p>
        </p:txBody>
      </p:sp>
      <p:sp>
        <p:nvSpPr>
          <p:cNvPr id="15" name="文本占位符 14">
            <a:extLst>
              <a:ext uri="{FF2B5EF4-FFF2-40B4-BE49-F238E27FC236}">
                <a16:creationId xmlns:a16="http://schemas.microsoft.com/office/drawing/2014/main" id="{80D01A6C-0B64-4E34-9C21-9F3DACC6FD7E}"/>
              </a:ext>
            </a:extLst>
          </p:cNvPr>
          <p:cNvSpPr>
            <a:spLocks noGrp="1"/>
          </p:cNvSpPr>
          <p:nvPr>
            <p:ph type="body" sz="quarter" idx="15"/>
          </p:nvPr>
        </p:nvSpPr>
        <p:spPr>
          <a:xfrm>
            <a:off x="244054" y="706263"/>
            <a:ext cx="11835786" cy="5551179"/>
          </a:xfrm>
        </p:spPr>
        <p:txBody>
          <a:bodyPr/>
          <a:lstStyle>
            <a:lvl1pPr marL="228600" indent="-228600">
              <a:lnSpc>
                <a:spcPct val="100000"/>
              </a:lnSpc>
              <a:buClr>
                <a:srgbClr val="FF6600"/>
              </a:buClr>
              <a:buFont typeface="Wingdings" panose="05000000000000000000" pitchFamily="2" charset="2"/>
              <a:buChar char="n"/>
              <a:defRPr>
                <a:solidFill>
                  <a:srgbClr val="1A78C3"/>
                </a:solidFill>
              </a:defRPr>
            </a:lvl1pPr>
            <a:lvl2pPr marL="685165" indent="-228600">
              <a:lnSpc>
                <a:spcPct val="100000"/>
              </a:lnSpc>
              <a:buClr>
                <a:srgbClr val="FF6600"/>
              </a:buClr>
              <a:buFont typeface="Wingdings" panose="05000000000000000000" pitchFamily="2" charset="2"/>
              <a:buChar char="n"/>
              <a:defRPr>
                <a:solidFill>
                  <a:srgbClr val="1A78C3"/>
                </a:solidFill>
              </a:defRPr>
            </a:lvl2pPr>
            <a:lvl3pPr marL="1142365" indent="-228600">
              <a:lnSpc>
                <a:spcPct val="100000"/>
              </a:lnSpc>
              <a:buClr>
                <a:srgbClr val="FF6600"/>
              </a:buClr>
              <a:buFont typeface="Wingdings" panose="05000000000000000000" pitchFamily="2" charset="2"/>
              <a:buChar char="n"/>
              <a:defRPr>
                <a:solidFill>
                  <a:srgbClr val="1A78C3"/>
                </a:solidFill>
              </a:defRPr>
            </a:lvl3pPr>
            <a:lvl4pPr marL="1599565" indent="-228600">
              <a:lnSpc>
                <a:spcPct val="100000"/>
              </a:lnSpc>
              <a:buClr>
                <a:srgbClr val="FF6600"/>
              </a:buClr>
              <a:buFont typeface="Wingdings" panose="05000000000000000000" pitchFamily="2" charset="2"/>
              <a:buChar char="n"/>
              <a:defRPr>
                <a:solidFill>
                  <a:srgbClr val="1A78C3"/>
                </a:solidFill>
              </a:defRPr>
            </a:lvl4pPr>
            <a:lvl5pPr marL="2056130" indent="-228600">
              <a:lnSpc>
                <a:spcPct val="100000"/>
              </a:lnSpc>
              <a:buClr>
                <a:srgbClr val="FF6600"/>
              </a:buClr>
              <a:buFont typeface="Wingdings" panose="05000000000000000000" pitchFamily="2" charset="2"/>
              <a:buChar char="n"/>
              <a:defRPr>
                <a:solidFill>
                  <a:srgbClr val="1A78C3"/>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17" name="直接连接符 16">
            <a:extLst>
              <a:ext uri="{FF2B5EF4-FFF2-40B4-BE49-F238E27FC236}">
                <a16:creationId xmlns:a16="http://schemas.microsoft.com/office/drawing/2014/main" id="{E737AA01-1AE8-4BD7-9A3F-948B9C246C97}"/>
              </a:ext>
            </a:extLst>
          </p:cNvPr>
          <p:cNvCxnSpPr>
            <a:cxnSpLocks/>
          </p:cNvCxnSpPr>
          <p:nvPr userDrawn="1"/>
        </p:nvCxnSpPr>
        <p:spPr>
          <a:xfrm>
            <a:off x="159768" y="652827"/>
            <a:ext cx="9932188" cy="0"/>
          </a:xfrm>
          <a:prstGeom prst="line">
            <a:avLst/>
          </a:prstGeom>
          <a:ln w="38100">
            <a:solidFill>
              <a:srgbClr val="ED7D31"/>
            </a:solidFill>
          </a:ln>
        </p:spPr>
        <p:style>
          <a:lnRef idx="1">
            <a:schemeClr val="accent1"/>
          </a:lnRef>
          <a:fillRef idx="0">
            <a:schemeClr val="accent1"/>
          </a:fillRef>
          <a:effectRef idx="0">
            <a:schemeClr val="accent1"/>
          </a:effectRef>
          <a:fontRef idx="minor">
            <a:schemeClr val="tx1"/>
          </a:fontRef>
        </p:style>
      </p:cxnSp>
      <p:sp>
        <p:nvSpPr>
          <p:cNvPr id="23" name="文本占位符 21">
            <a:extLst>
              <a:ext uri="{FF2B5EF4-FFF2-40B4-BE49-F238E27FC236}">
                <a16:creationId xmlns:a16="http://schemas.microsoft.com/office/drawing/2014/main" id="{6E8ACFE9-A76F-42F6-BB3C-7D8A712C0580}"/>
              </a:ext>
            </a:extLst>
          </p:cNvPr>
          <p:cNvSpPr>
            <a:spLocks noGrp="1"/>
          </p:cNvSpPr>
          <p:nvPr>
            <p:ph type="body" sz="quarter" idx="16"/>
          </p:nvPr>
        </p:nvSpPr>
        <p:spPr>
          <a:xfrm>
            <a:off x="103614" y="65112"/>
            <a:ext cx="9739487" cy="435382"/>
          </a:xfrm>
        </p:spPr>
        <p:txBody>
          <a:bodyPr>
            <a:noAutofit/>
          </a:bodyPr>
          <a:lstStyle>
            <a:lvl1pPr marL="0" indent="0">
              <a:buNone/>
              <a:defRPr sz="3200" spc="300" baseline="0">
                <a:solidFill>
                  <a:srgbClr val="1A78C3"/>
                </a:solidFill>
                <a:latin typeface="Tahoma" panose="020B0604030504040204" pitchFamily="34" charset="0"/>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F5631A6-1216-4D3B-AD9F-5964EB173B09}"/>
              </a:ext>
            </a:extLst>
          </p:cNvPr>
          <p:cNvSpPr/>
          <p:nvPr userDrawn="1"/>
        </p:nvSpPr>
        <p:spPr>
          <a:xfrm>
            <a:off x="0" y="6550223"/>
            <a:ext cx="12192000" cy="316141"/>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a:extLst>
              <a:ext uri="{FF2B5EF4-FFF2-40B4-BE49-F238E27FC236}">
                <a16:creationId xmlns:a16="http://schemas.microsoft.com/office/drawing/2014/main" id="{7E752467-6641-4F3F-A313-64B5EFD118D0}"/>
              </a:ext>
            </a:extLst>
          </p:cNvPr>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p>
        </p:txBody>
      </p:sp>
      <p:pic>
        <p:nvPicPr>
          <p:cNvPr id="9" name="图片 8" descr="手机屏幕的截图&#10;&#10;描述已自动生成">
            <a:extLst>
              <a:ext uri="{FF2B5EF4-FFF2-40B4-BE49-F238E27FC236}">
                <a16:creationId xmlns:a16="http://schemas.microsoft.com/office/drawing/2014/main" id="{608A7CD5-7476-4E1D-A603-2C095A5CE1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88642"/>
            <a:ext cx="1820411" cy="233889"/>
          </a:xfrm>
          <a:prstGeom prst="rect">
            <a:avLst/>
          </a:prstGeom>
        </p:spPr>
      </p:pic>
      <p:pic>
        <p:nvPicPr>
          <p:cNvPr id="10" name="图片 9">
            <a:extLst>
              <a:ext uri="{FF2B5EF4-FFF2-40B4-BE49-F238E27FC236}">
                <a16:creationId xmlns:a16="http://schemas.microsoft.com/office/drawing/2014/main" id="{9B69407E-C6CE-4DAA-B04D-832600602909}"/>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
        <p:nvSpPr>
          <p:cNvPr id="11" name="Slide Number Placeholder 6">
            <a:extLst>
              <a:ext uri="{FF2B5EF4-FFF2-40B4-BE49-F238E27FC236}">
                <a16:creationId xmlns:a16="http://schemas.microsoft.com/office/drawing/2014/main" id="{CE9C8BE5-D6BF-4C2B-A6B4-889A0D7B5BE8}"/>
              </a:ext>
            </a:extLst>
          </p:cNvPr>
          <p:cNvSpPr>
            <a:spLocks noGrp="1"/>
          </p:cNvSpPr>
          <p:nvPr>
            <p:ph type="sldNum" sz="quarter" idx="12"/>
          </p:nvPr>
        </p:nvSpPr>
        <p:spPr>
          <a:xfrm>
            <a:off x="11681593" y="6578364"/>
            <a:ext cx="457898" cy="271858"/>
          </a:xfrm>
        </p:spPr>
        <p:txBody>
          <a:bodyPr/>
          <a:lstStyle>
            <a:lvl1pPr>
              <a:defRPr>
                <a:solidFill>
                  <a:schemeClr val="bg1"/>
                </a:solidFill>
              </a:defRPr>
            </a:lvl1pPr>
          </a:lstStyle>
          <a:p>
            <a:fld id="{D12C7F20-4EEE-4847-AC76-B538472E8A39}" type="slidenum">
              <a:rPr lang="zh-CN" altLang="en-US" smtClean="0"/>
              <a:pPr/>
              <a:t>‹#›</a:t>
            </a:fld>
            <a:endParaRPr lang="zh-CN" altLang="en-US"/>
          </a:p>
        </p:txBody>
      </p:sp>
      <p:sp>
        <p:nvSpPr>
          <p:cNvPr id="15" name="文本占位符 14">
            <a:extLst>
              <a:ext uri="{FF2B5EF4-FFF2-40B4-BE49-F238E27FC236}">
                <a16:creationId xmlns:a16="http://schemas.microsoft.com/office/drawing/2014/main" id="{80D01A6C-0B64-4E34-9C21-9F3DACC6FD7E}"/>
              </a:ext>
            </a:extLst>
          </p:cNvPr>
          <p:cNvSpPr>
            <a:spLocks noGrp="1"/>
          </p:cNvSpPr>
          <p:nvPr>
            <p:ph type="body" sz="quarter" idx="15"/>
          </p:nvPr>
        </p:nvSpPr>
        <p:spPr>
          <a:xfrm>
            <a:off x="244054" y="753885"/>
            <a:ext cx="8128160" cy="914400"/>
          </a:xfrm>
        </p:spPr>
        <p:txBody>
          <a:bodyPr/>
          <a:lstStyle>
            <a:lvl1pPr marL="228600" indent="-228600">
              <a:buClr>
                <a:srgbClr val="FF6600"/>
              </a:buClr>
              <a:buFont typeface="Wingdings" panose="05000000000000000000" pitchFamily="2" charset="2"/>
              <a:buChar char="n"/>
              <a:defRPr>
                <a:solidFill>
                  <a:srgbClr val="1A78C3"/>
                </a:solidFill>
              </a:defRPr>
            </a:lvl1pPr>
            <a:lvl2pPr marL="685165" indent="-228600">
              <a:buClr>
                <a:srgbClr val="FF6600"/>
              </a:buClr>
              <a:buFont typeface="Wingdings" panose="05000000000000000000" pitchFamily="2" charset="2"/>
              <a:buChar char="n"/>
              <a:defRPr>
                <a:solidFill>
                  <a:srgbClr val="1A78C3"/>
                </a:solidFill>
              </a:defRPr>
            </a:lvl2pPr>
            <a:lvl3pPr marL="1142365" indent="-228600">
              <a:buClr>
                <a:srgbClr val="FF6600"/>
              </a:buClr>
              <a:buFont typeface="Wingdings" panose="05000000000000000000" pitchFamily="2" charset="2"/>
              <a:buChar char="n"/>
              <a:defRPr>
                <a:solidFill>
                  <a:srgbClr val="1A78C3"/>
                </a:solidFill>
              </a:defRPr>
            </a:lvl3pPr>
            <a:lvl4pPr marL="1599565" indent="-228600">
              <a:buClr>
                <a:srgbClr val="FF6600"/>
              </a:buClr>
              <a:buFont typeface="Wingdings" panose="05000000000000000000" pitchFamily="2" charset="2"/>
              <a:buChar char="n"/>
              <a:defRPr>
                <a:solidFill>
                  <a:srgbClr val="1A78C3"/>
                </a:solidFill>
              </a:defRPr>
            </a:lvl4pPr>
            <a:lvl5pPr marL="2056130" indent="-228600">
              <a:buClr>
                <a:srgbClr val="FF6600"/>
              </a:buClr>
              <a:buFont typeface="Wingdings" panose="05000000000000000000" pitchFamily="2" charset="2"/>
              <a:buChar char="n"/>
              <a:defRPr>
                <a:solidFill>
                  <a:srgbClr val="1A78C3"/>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17" name="直接连接符 16">
            <a:extLst>
              <a:ext uri="{FF2B5EF4-FFF2-40B4-BE49-F238E27FC236}">
                <a16:creationId xmlns:a16="http://schemas.microsoft.com/office/drawing/2014/main" id="{E737AA01-1AE8-4BD7-9A3F-948B9C246C97}"/>
              </a:ext>
            </a:extLst>
          </p:cNvPr>
          <p:cNvCxnSpPr>
            <a:cxnSpLocks/>
          </p:cNvCxnSpPr>
          <p:nvPr userDrawn="1"/>
        </p:nvCxnSpPr>
        <p:spPr>
          <a:xfrm>
            <a:off x="159768" y="652827"/>
            <a:ext cx="9932188" cy="0"/>
          </a:xfrm>
          <a:prstGeom prst="line">
            <a:avLst/>
          </a:prstGeom>
          <a:ln w="38100">
            <a:solidFill>
              <a:srgbClr val="ED7D31"/>
            </a:solidFill>
          </a:ln>
        </p:spPr>
        <p:style>
          <a:lnRef idx="1">
            <a:schemeClr val="accent1"/>
          </a:lnRef>
          <a:fillRef idx="0">
            <a:schemeClr val="accent1"/>
          </a:fillRef>
          <a:effectRef idx="0">
            <a:schemeClr val="accent1"/>
          </a:effectRef>
          <a:fontRef idx="minor">
            <a:schemeClr val="tx1"/>
          </a:fontRef>
        </p:style>
      </p:cxnSp>
      <p:sp>
        <p:nvSpPr>
          <p:cNvPr id="22" name="文本占位符 21">
            <a:extLst>
              <a:ext uri="{FF2B5EF4-FFF2-40B4-BE49-F238E27FC236}">
                <a16:creationId xmlns:a16="http://schemas.microsoft.com/office/drawing/2014/main" id="{1D713754-EBEA-4A15-87D3-4E8985683B18}"/>
              </a:ext>
            </a:extLst>
          </p:cNvPr>
          <p:cNvSpPr>
            <a:spLocks noGrp="1"/>
          </p:cNvSpPr>
          <p:nvPr>
            <p:ph type="body" sz="quarter" idx="16"/>
          </p:nvPr>
        </p:nvSpPr>
        <p:spPr>
          <a:xfrm>
            <a:off x="112160" y="116388"/>
            <a:ext cx="9739487" cy="435382"/>
          </a:xfrm>
        </p:spPr>
        <p:txBody>
          <a:bodyPr>
            <a:noAutofit/>
          </a:bodyPr>
          <a:lstStyle>
            <a:lvl1pPr marL="0" indent="0">
              <a:buNone/>
              <a:defRPr sz="3200" baseline="0">
                <a:solidFill>
                  <a:srgbClr val="1A78C3"/>
                </a:solidFill>
                <a:latin typeface="Tahoma" panose="020B0604030504040204" pitchFamily="34" charset="0"/>
              </a:defRPr>
            </a:lvl1pPr>
          </a:lstStyle>
          <a:p>
            <a:pPr lvl="0"/>
            <a:r>
              <a:rPr lang="zh-CN" altLang="en-US" dirty="0"/>
              <a:t>单击此处编辑母版文本样式</a:t>
            </a:r>
          </a:p>
        </p:txBody>
      </p:sp>
    </p:spTree>
    <p:extLst>
      <p:ext uri="{BB962C8B-B14F-4D97-AF65-F5344CB8AC3E}">
        <p14:creationId xmlns:p14="http://schemas.microsoft.com/office/powerpoint/2010/main" val="254955101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334CBE2-C77D-492C-A7EF-E10811A923F0}" type="datetime1">
              <a:rPr lang="zh-CN" altLang="en-US" smtClean="0"/>
              <a:t>2020/3/10</a:t>
            </a:fld>
            <a:endParaRPr lang="zh-CN" altLang="en-US"/>
          </a:p>
        </p:txBody>
      </p:sp>
      <p:sp>
        <p:nvSpPr>
          <p:cNvPr id="6" name="Footer Placeholder 5"/>
          <p:cNvSpPr>
            <a:spLocks noGrp="1"/>
          </p:cNvSpPr>
          <p:nvPr>
            <p:ph type="ftr" sz="quarter" idx="11"/>
          </p:nvPr>
        </p:nvSpPr>
        <p:spPr/>
        <p:txBody>
          <a:bodyPr/>
          <a:lstStyle/>
          <a:p>
            <a:r>
              <a:rPr lang="en-US" altLang="zh-CN"/>
              <a:t>SSSSSSSSSSSSSSSSSS</a:t>
            </a:r>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73BE3C0-92A9-461F-9476-40DF4BBCADAB}" type="datetime1">
              <a:rPr lang="zh-CN" altLang="en-US" smtClean="0"/>
              <a:t>2020/3/10</a:t>
            </a:fld>
            <a:endParaRPr lang="zh-CN" altLang="en-US"/>
          </a:p>
        </p:txBody>
      </p:sp>
      <p:sp>
        <p:nvSpPr>
          <p:cNvPr id="8" name="Footer Placeholder 7"/>
          <p:cNvSpPr>
            <a:spLocks noGrp="1"/>
          </p:cNvSpPr>
          <p:nvPr>
            <p:ph type="ftr" sz="quarter" idx="11"/>
          </p:nvPr>
        </p:nvSpPr>
        <p:spPr/>
        <p:txBody>
          <a:bodyPr/>
          <a:lstStyle/>
          <a:p>
            <a:r>
              <a:rPr lang="en-US" altLang="zh-CN"/>
              <a:t>SSSSSSSSSSSSSSSSSS</a:t>
            </a:r>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E8F07EC-DC3A-4A04-AAE1-5B002CEBAED6}"/>
              </a:ext>
            </a:extLst>
          </p:cNvPr>
          <p:cNvSpPr/>
          <p:nvPr userDrawn="1"/>
        </p:nvSpPr>
        <p:spPr>
          <a:xfrm>
            <a:off x="0" y="6578364"/>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文本框 6">
            <a:extLst>
              <a:ext uri="{FF2B5EF4-FFF2-40B4-BE49-F238E27FC236}">
                <a16:creationId xmlns:a16="http://schemas.microsoft.com/office/drawing/2014/main" id="{6F9BAAFD-F10D-477E-87FA-6BC4DF1D95CC}"/>
              </a:ext>
            </a:extLst>
          </p:cNvPr>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p>
        </p:txBody>
      </p:sp>
      <p:pic>
        <p:nvPicPr>
          <p:cNvPr id="12" name="图片 11" descr="手机屏幕的截图&#10;&#10;描述已自动生成">
            <a:extLst>
              <a:ext uri="{FF2B5EF4-FFF2-40B4-BE49-F238E27FC236}">
                <a16:creationId xmlns:a16="http://schemas.microsoft.com/office/drawing/2014/main" id="{E6C118A0-7259-4CF7-86C0-1E0D872D43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97031"/>
            <a:ext cx="1820411" cy="233889"/>
          </a:xfrm>
          <a:prstGeom prst="rect">
            <a:avLst/>
          </a:prstGeom>
        </p:spPr>
      </p:pic>
      <p:pic>
        <p:nvPicPr>
          <p:cNvPr id="13" name="图片 12">
            <a:extLst>
              <a:ext uri="{FF2B5EF4-FFF2-40B4-BE49-F238E27FC236}">
                <a16:creationId xmlns:a16="http://schemas.microsoft.com/office/drawing/2014/main" id="{63D0501B-7B68-427E-8590-1751431AE6F4}"/>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B59677D-4309-4CF5-A93F-8278B4A99640}" type="datetime1">
              <a:rPr lang="zh-CN" altLang="en-US" smtClean="0"/>
              <a:t>2020/3/10</a:t>
            </a:fld>
            <a:endParaRPr lang="zh-CN" altLang="en-US"/>
          </a:p>
        </p:txBody>
      </p:sp>
      <p:sp>
        <p:nvSpPr>
          <p:cNvPr id="5" name="Footer Placeholder 4"/>
          <p:cNvSpPr>
            <a:spLocks noGrp="1"/>
          </p:cNvSpPr>
          <p:nvPr>
            <p:ph type="ftr" sz="quarter" idx="11"/>
          </p:nvPr>
        </p:nvSpPr>
        <p:spPr/>
        <p:txBody>
          <a:bodyPr/>
          <a:lstStyle/>
          <a:p>
            <a:r>
              <a:rPr lang="en-US" altLang="zh-CN"/>
              <a:t>SSSSSSSSSSSSSSSSSS</a:t>
            </a:r>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2A16139-6716-4FFB-8B2C-DFE1C09F99E4}" type="datetime1">
              <a:rPr lang="zh-CN" altLang="en-US" smtClean="0"/>
              <a:t>2020/3/10</a:t>
            </a:fld>
            <a:endParaRPr lang="zh-CN" altLang="en-US"/>
          </a:p>
        </p:txBody>
      </p:sp>
      <p:sp>
        <p:nvSpPr>
          <p:cNvPr id="5" name="Footer Placeholder 4"/>
          <p:cNvSpPr>
            <a:spLocks noGrp="1"/>
          </p:cNvSpPr>
          <p:nvPr>
            <p:ph type="ftr" sz="quarter" idx="11"/>
          </p:nvPr>
        </p:nvSpPr>
        <p:spPr/>
        <p:txBody>
          <a:bodyPr/>
          <a:lstStyle/>
          <a:p>
            <a:r>
              <a:rPr lang="en-US" altLang="zh-CN"/>
              <a:t>SSSSSSSSSSSSSSSSSS</a:t>
            </a:r>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4846A-A25D-4FD5-89E1-A839224C7CA4}" type="datetime1">
              <a:rPr lang="zh-CN" altLang="en-US" smtClean="0"/>
              <a:t>2020/3/10</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SSSSSSSSSSSSSSSSSS</a:t>
            </a:r>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70" r:id="rId2"/>
    <p:sldLayoutId id="2147483655" r:id="rId3"/>
    <p:sldLayoutId id="2147483669" r:id="rId4"/>
    <p:sldLayoutId id="2147483657" r:id="rId5"/>
    <p:sldLayoutId id="2147483658" r:id="rId6"/>
    <p:sldLayoutId id="2147483660" r:id="rId7"/>
    <p:sldLayoutId id="2147483663" r:id="rId8"/>
    <p:sldLayoutId id="2147483664" r:id="rId9"/>
    <p:sldLayoutId id="2147483665" r:id="rId10"/>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dt="0"/>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1EC55D9C-402D-459A-ABCD-2C25C2FD18AB}" type="datetime1">
              <a:rPr lang="zh-CN" altLang="en-US" smtClean="0"/>
              <a:t>2020/3/10</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r>
              <a:rPr lang="en-US" altLang="zh-CN"/>
              <a:t>SSSSSSSSSSSSSSSSSS</a:t>
            </a:r>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hf hdr="0" dt="0"/>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670" y="2082832"/>
            <a:ext cx="12191330" cy="1569660"/>
          </a:xfrm>
          <a:prstGeom prst="rect">
            <a:avLst/>
          </a:prstGeom>
          <a:noFill/>
        </p:spPr>
        <p:txBody>
          <a:bodyPr wrap="square" rtlCol="0">
            <a:spAutoFit/>
          </a:bodyPr>
          <a:lstStyle/>
          <a:p>
            <a:pPr algn="ctr" defTabSz="913765">
              <a:defRPr/>
            </a:pPr>
            <a:r>
              <a:rPr lang="zh-CN" altLang="en-US" sz="4800" spc="1000" dirty="0">
                <a:solidFill>
                  <a:srgbClr val="1A78C3"/>
                </a:solidFill>
                <a:latin typeface="黑体" panose="02010609060101010101" pitchFamily="49" charset="-122"/>
              </a:rPr>
              <a:t>第一单元 第五讲 </a:t>
            </a:r>
            <a:endParaRPr lang="en-US" altLang="zh-CN" sz="4800" spc="1000" dirty="0">
              <a:solidFill>
                <a:srgbClr val="1A78C3"/>
              </a:solidFill>
              <a:latin typeface="黑体" panose="02010609060101010101" pitchFamily="49" charset="-122"/>
            </a:endParaRPr>
          </a:p>
          <a:p>
            <a:pPr algn="ctr" defTabSz="913765">
              <a:defRPr/>
            </a:pPr>
            <a:r>
              <a:rPr lang="en-US" altLang="zh-CN" sz="4800" spc="1000" dirty="0">
                <a:solidFill>
                  <a:srgbClr val="1A78C3"/>
                </a:solidFill>
                <a:latin typeface="黑体" panose="02010609060101010101" pitchFamily="49" charset="-122"/>
              </a:rPr>
              <a:t>80X86</a:t>
            </a:r>
            <a:r>
              <a:rPr lang="zh-CN" altLang="en-US" sz="4800" spc="1000" dirty="0">
                <a:solidFill>
                  <a:srgbClr val="1A78C3"/>
                </a:solidFill>
                <a:latin typeface="黑体" panose="02010609060101010101" pitchFamily="49" charset="-122"/>
              </a:rPr>
              <a:t>寻址方式</a:t>
            </a:r>
          </a:p>
        </p:txBody>
      </p:sp>
      <p:pic>
        <p:nvPicPr>
          <p:cNvPr id="10" name="图片 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4" name="文本框 3">
            <a:extLst>
              <a:ext uri="{FF2B5EF4-FFF2-40B4-BE49-F238E27FC236}">
                <a16:creationId xmlns:a16="http://schemas.microsoft.com/office/drawing/2014/main" id="{EBB28387-7A21-4FF0-8E8E-8084D44E3C48}"/>
              </a:ext>
            </a:extLst>
          </p:cNvPr>
          <p:cNvSpPr txBox="1"/>
          <p:nvPr/>
        </p:nvSpPr>
        <p:spPr>
          <a:xfrm>
            <a:off x="670" y="4268044"/>
            <a:ext cx="12191330" cy="400110"/>
          </a:xfrm>
          <a:prstGeom prst="rect">
            <a:avLst/>
          </a:prstGeom>
          <a:noFill/>
        </p:spPr>
        <p:txBody>
          <a:bodyPr wrap="square" rtlCol="0">
            <a:spAutoFit/>
          </a:bodyPr>
          <a:lstStyle/>
          <a:p>
            <a:pPr algn="ctr" defTabSz="913765">
              <a:defRPr/>
            </a:pPr>
            <a:r>
              <a:rPr lang="zh-CN" altLang="en-US" sz="2000" dirty="0">
                <a:solidFill>
                  <a:srgbClr val="1A78C3"/>
                </a:solidFill>
                <a:latin typeface="黑体" panose="02010609060101010101" pitchFamily="49" charset="-122"/>
                <a:ea typeface="黑体" panose="02010609060101010101" pitchFamily="49" charset="-122"/>
              </a:rPr>
              <a:t>盛 羽</a:t>
            </a:r>
            <a:endParaRPr lang="en-US" altLang="zh-CN" sz="2000" dirty="0">
              <a:solidFill>
                <a:srgbClr val="1A78C3"/>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245F9917-8A2A-46F8-8920-8EBB6E5E9BB9}"/>
              </a:ext>
            </a:extLst>
          </p:cNvPr>
          <p:cNvSpPr txBox="1"/>
          <p:nvPr/>
        </p:nvSpPr>
        <p:spPr>
          <a:xfrm>
            <a:off x="0" y="4739666"/>
            <a:ext cx="12191330" cy="461665"/>
          </a:xfrm>
          <a:prstGeom prst="rect">
            <a:avLst/>
          </a:prstGeom>
          <a:noFill/>
        </p:spPr>
        <p:txBody>
          <a:bodyPr wrap="square" rtlCol="0">
            <a:spAutoFit/>
          </a:bodyPr>
          <a:lstStyle/>
          <a:p>
            <a:pPr algn="ctr" defTabSz="913765">
              <a:defRPr/>
            </a:pPr>
            <a:r>
              <a:rPr lang="zh-CN" altLang="en-US" sz="2400" dirty="0">
                <a:solidFill>
                  <a:srgbClr val="1A78C3"/>
                </a:solidFill>
                <a:latin typeface="黑体" panose="02010609060101010101" pitchFamily="49" charset="-122"/>
                <a:ea typeface="黑体" panose="02010609060101010101" pitchFamily="49" charset="-122"/>
              </a:rPr>
              <a:t>中南大学计算机学院</a:t>
            </a:r>
            <a:endParaRPr lang="en-US" altLang="zh-CN" sz="2400" dirty="0">
              <a:solidFill>
                <a:srgbClr val="1A78C3"/>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F45F66EE-32C5-4B9D-A341-9F00E0CE9FB8}"/>
              </a:ext>
            </a:extLst>
          </p:cNvPr>
          <p:cNvSpPr txBox="1"/>
          <p:nvPr/>
        </p:nvSpPr>
        <p:spPr>
          <a:xfrm>
            <a:off x="670" y="5272843"/>
            <a:ext cx="12191330" cy="400110"/>
          </a:xfrm>
          <a:prstGeom prst="rect">
            <a:avLst/>
          </a:prstGeom>
          <a:noFill/>
        </p:spPr>
        <p:txBody>
          <a:bodyPr wrap="square" rtlCol="0">
            <a:spAutoFit/>
          </a:bodyPr>
          <a:lstStyle/>
          <a:p>
            <a:pPr algn="ctr" defTabSz="913765">
              <a:defRPr/>
            </a:pPr>
            <a:r>
              <a:rPr lang="en-US" altLang="zh-CN" sz="2000" dirty="0">
                <a:solidFill>
                  <a:srgbClr val="1A78C3"/>
                </a:solidFill>
                <a:latin typeface="黑体" panose="02010609060101010101" pitchFamily="49" charset="-122"/>
                <a:ea typeface="黑体" panose="02010609060101010101" pitchFamily="49" charset="-122"/>
              </a:rPr>
              <a:t>shengyu@csu.edu.cn</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B1312D-EC8F-4019-8325-C4FC05B62EB6}"/>
              </a:ext>
            </a:extLst>
          </p:cNvPr>
          <p:cNvSpPr>
            <a:spLocks noGrp="1"/>
          </p:cNvSpPr>
          <p:nvPr>
            <p:ph type="sldNum" sz="quarter" idx="12"/>
          </p:nvPr>
        </p:nvSpPr>
        <p:spPr/>
        <p:txBody>
          <a:bodyPr/>
          <a:lstStyle/>
          <a:p>
            <a:fld id="{D12C7F20-4EEE-4847-AC76-B538472E8A39}" type="slidenum">
              <a:rPr lang="zh-CN" altLang="en-US" smtClean="0"/>
              <a:pPr/>
              <a:t>9</a:t>
            </a:fld>
            <a:endParaRPr lang="zh-CN" altLang="en-US"/>
          </a:p>
        </p:txBody>
      </p:sp>
      <p:sp>
        <p:nvSpPr>
          <p:cNvPr id="3" name="文本占位符 2">
            <a:extLst>
              <a:ext uri="{FF2B5EF4-FFF2-40B4-BE49-F238E27FC236}">
                <a16:creationId xmlns:a16="http://schemas.microsoft.com/office/drawing/2014/main" id="{C059AB9F-41EC-4234-B280-19066F319CF2}"/>
              </a:ext>
            </a:extLst>
          </p:cNvPr>
          <p:cNvSpPr>
            <a:spLocks noGrp="1"/>
          </p:cNvSpPr>
          <p:nvPr>
            <p:ph type="body" sz="quarter" idx="15"/>
          </p:nvPr>
        </p:nvSpPr>
        <p:spPr>
          <a:xfrm>
            <a:off x="244054" y="706263"/>
            <a:ext cx="11835786" cy="1885935"/>
          </a:xfrm>
        </p:spPr>
        <p:txBody>
          <a:bodyPr>
            <a:normAutofit fontScale="92500" lnSpcReduction="20000"/>
          </a:bodyPr>
          <a:lstStyle/>
          <a:p>
            <a:r>
              <a:rPr lang="zh-CN" altLang="en-US" dirty="0"/>
              <a:t>寄存器间接寻址</a:t>
            </a:r>
            <a:endParaRPr lang="en-US" altLang="zh-CN" dirty="0"/>
          </a:p>
          <a:p>
            <a:pPr lvl="1"/>
            <a:r>
              <a:rPr lang="zh-CN" altLang="en-US" dirty="0"/>
              <a:t>操作数在内存中</a:t>
            </a:r>
            <a:endParaRPr lang="en-US" altLang="zh-CN" dirty="0"/>
          </a:p>
          <a:p>
            <a:pPr lvl="1"/>
            <a:r>
              <a:rPr lang="zh-CN" altLang="en-US" dirty="0"/>
              <a:t>操作数的偏移地址（有效地址）在寄存器中</a:t>
            </a:r>
            <a:endParaRPr lang="en-US" altLang="zh-CN" dirty="0"/>
          </a:p>
          <a:p>
            <a:pPr lvl="1"/>
            <a:r>
              <a:rPr lang="zh-CN" altLang="en-US" dirty="0"/>
              <a:t>可用的</a:t>
            </a:r>
            <a:r>
              <a:rPr lang="en-US" altLang="zh-CN" dirty="0"/>
              <a:t>4</a:t>
            </a:r>
            <a:r>
              <a:rPr lang="zh-CN" altLang="en-US" dirty="0"/>
              <a:t>个寄存器：</a:t>
            </a:r>
            <a:r>
              <a:rPr lang="en-US" altLang="zh-CN" dirty="0"/>
              <a:t>bx</a:t>
            </a:r>
            <a:r>
              <a:rPr lang="zh-CN" altLang="en-US" dirty="0"/>
              <a:t>、</a:t>
            </a:r>
            <a:r>
              <a:rPr lang="en-US" altLang="zh-CN" dirty="0" err="1"/>
              <a:t>si</a:t>
            </a:r>
            <a:r>
              <a:rPr lang="zh-CN" altLang="en-US" dirty="0"/>
              <a:t>、</a:t>
            </a:r>
            <a:r>
              <a:rPr lang="en-US" altLang="zh-CN" dirty="0"/>
              <a:t>di </a:t>
            </a:r>
            <a:r>
              <a:rPr lang="zh-CN" altLang="en-US" dirty="0"/>
              <a:t>、 </a:t>
            </a:r>
            <a:r>
              <a:rPr lang="en-US" altLang="zh-CN" dirty="0"/>
              <a:t>bp</a:t>
            </a:r>
            <a:r>
              <a:rPr lang="zh-CN" altLang="en-US" dirty="0"/>
              <a:t>（基址或者索引寄存器）</a:t>
            </a:r>
            <a:endParaRPr lang="en-US" altLang="zh-CN" dirty="0"/>
          </a:p>
          <a:p>
            <a:pPr lvl="1"/>
            <a:r>
              <a:rPr lang="en-US" altLang="zh-CN" dirty="0"/>
              <a:t>bp</a:t>
            </a:r>
            <a:r>
              <a:rPr lang="zh-CN" altLang="en-US" dirty="0"/>
              <a:t>寄存器默认与</a:t>
            </a:r>
            <a:r>
              <a:rPr lang="en-US" altLang="zh-CN" dirty="0"/>
              <a:t>SS</a:t>
            </a:r>
            <a:r>
              <a:rPr lang="zh-CN" altLang="en-US" dirty="0"/>
              <a:t>段寄存器配合使用，其余则默认与</a:t>
            </a:r>
            <a:r>
              <a:rPr lang="en-US" altLang="zh-CN" dirty="0"/>
              <a:t>ds</a:t>
            </a:r>
            <a:r>
              <a:rPr lang="zh-CN" altLang="en-US" dirty="0"/>
              <a:t>段寄存器使用</a:t>
            </a:r>
            <a:endParaRPr lang="en-US" altLang="zh-CN" dirty="0"/>
          </a:p>
          <a:p>
            <a:pPr marL="456565" lvl="1" indent="0">
              <a:buNone/>
            </a:pPr>
            <a:endParaRPr lang="zh-CN" altLang="en-US" dirty="0"/>
          </a:p>
        </p:txBody>
      </p:sp>
      <p:sp>
        <p:nvSpPr>
          <p:cNvPr id="4" name="文本占位符 3">
            <a:extLst>
              <a:ext uri="{FF2B5EF4-FFF2-40B4-BE49-F238E27FC236}">
                <a16:creationId xmlns:a16="http://schemas.microsoft.com/office/drawing/2014/main" id="{CC0C60FC-7AE8-46E4-BA05-D0BEBF448DE9}"/>
              </a:ext>
            </a:extLst>
          </p:cNvPr>
          <p:cNvSpPr>
            <a:spLocks noGrp="1"/>
          </p:cNvSpPr>
          <p:nvPr>
            <p:ph type="body" sz="quarter" idx="16"/>
          </p:nvPr>
        </p:nvSpPr>
        <p:spPr/>
        <p:txBody>
          <a:bodyPr/>
          <a:lstStyle/>
          <a:p>
            <a:r>
              <a:rPr lang="en-US" altLang="zh-CN" dirty="0"/>
              <a:t>2.</a:t>
            </a:r>
            <a:r>
              <a:rPr lang="zh-CN" altLang="en-US" dirty="0"/>
              <a:t>与数据有关的寻址方式</a:t>
            </a:r>
          </a:p>
        </p:txBody>
      </p:sp>
      <p:pic>
        <p:nvPicPr>
          <p:cNvPr id="6" name="图片 5">
            <a:extLst>
              <a:ext uri="{FF2B5EF4-FFF2-40B4-BE49-F238E27FC236}">
                <a16:creationId xmlns:a16="http://schemas.microsoft.com/office/drawing/2014/main" id="{55098D02-C4E4-47B6-912D-17E84D9166E8}"/>
              </a:ext>
            </a:extLst>
          </p:cNvPr>
          <p:cNvPicPr>
            <a:picLocks noChangeAspect="1"/>
          </p:cNvPicPr>
          <p:nvPr/>
        </p:nvPicPr>
        <p:blipFill>
          <a:blip r:embed="rId2"/>
          <a:stretch>
            <a:fillRect/>
          </a:stretch>
        </p:blipFill>
        <p:spPr>
          <a:xfrm>
            <a:off x="1074612" y="5822616"/>
            <a:ext cx="7896034" cy="640595"/>
          </a:xfrm>
          <a:prstGeom prst="rect">
            <a:avLst/>
          </a:prstGeom>
        </p:spPr>
      </p:pic>
      <p:pic>
        <p:nvPicPr>
          <p:cNvPr id="7" name="图片 6">
            <a:extLst>
              <a:ext uri="{FF2B5EF4-FFF2-40B4-BE49-F238E27FC236}">
                <a16:creationId xmlns:a16="http://schemas.microsoft.com/office/drawing/2014/main" id="{B465AABB-F0D0-4BF6-8170-F7575E4047D8}"/>
              </a:ext>
            </a:extLst>
          </p:cNvPr>
          <p:cNvPicPr>
            <a:picLocks noChangeAspect="1"/>
          </p:cNvPicPr>
          <p:nvPr/>
        </p:nvPicPr>
        <p:blipFill>
          <a:blip r:embed="rId3"/>
          <a:stretch>
            <a:fillRect/>
          </a:stretch>
        </p:blipFill>
        <p:spPr>
          <a:xfrm>
            <a:off x="4269307" y="2592198"/>
            <a:ext cx="2295238" cy="3142857"/>
          </a:xfrm>
          <a:prstGeom prst="rect">
            <a:avLst/>
          </a:prstGeom>
        </p:spPr>
      </p:pic>
      <p:pic>
        <p:nvPicPr>
          <p:cNvPr id="8" name="图片 7">
            <a:extLst>
              <a:ext uri="{FF2B5EF4-FFF2-40B4-BE49-F238E27FC236}">
                <a16:creationId xmlns:a16="http://schemas.microsoft.com/office/drawing/2014/main" id="{45D0CB01-AEB3-46D1-9593-AC11AC5D2582}"/>
              </a:ext>
            </a:extLst>
          </p:cNvPr>
          <p:cNvPicPr>
            <a:picLocks noChangeAspect="1"/>
          </p:cNvPicPr>
          <p:nvPr/>
        </p:nvPicPr>
        <p:blipFill>
          <a:blip r:embed="rId4"/>
          <a:stretch>
            <a:fillRect/>
          </a:stretch>
        </p:blipFill>
        <p:spPr>
          <a:xfrm>
            <a:off x="1326282" y="3041993"/>
            <a:ext cx="2485714" cy="2447619"/>
          </a:xfrm>
          <a:prstGeom prst="rect">
            <a:avLst/>
          </a:prstGeom>
        </p:spPr>
      </p:pic>
    </p:spTree>
    <p:extLst>
      <p:ext uri="{BB962C8B-B14F-4D97-AF65-F5344CB8AC3E}">
        <p14:creationId xmlns:p14="http://schemas.microsoft.com/office/powerpoint/2010/main" val="417337005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B1312D-EC8F-4019-8325-C4FC05B62EB6}"/>
              </a:ext>
            </a:extLst>
          </p:cNvPr>
          <p:cNvSpPr>
            <a:spLocks noGrp="1"/>
          </p:cNvSpPr>
          <p:nvPr>
            <p:ph type="sldNum" sz="quarter" idx="12"/>
          </p:nvPr>
        </p:nvSpPr>
        <p:spPr/>
        <p:txBody>
          <a:bodyPr/>
          <a:lstStyle/>
          <a:p>
            <a:fld id="{D12C7F20-4EEE-4847-AC76-B538472E8A39}" type="slidenum">
              <a:rPr lang="zh-CN" altLang="en-US" smtClean="0"/>
              <a:pPr/>
              <a:t>10</a:t>
            </a:fld>
            <a:endParaRPr lang="zh-CN" altLang="en-US"/>
          </a:p>
        </p:txBody>
      </p:sp>
      <p:sp>
        <p:nvSpPr>
          <p:cNvPr id="3" name="文本占位符 2">
            <a:extLst>
              <a:ext uri="{FF2B5EF4-FFF2-40B4-BE49-F238E27FC236}">
                <a16:creationId xmlns:a16="http://schemas.microsoft.com/office/drawing/2014/main" id="{C059AB9F-41EC-4234-B280-19066F319CF2}"/>
              </a:ext>
            </a:extLst>
          </p:cNvPr>
          <p:cNvSpPr>
            <a:spLocks noGrp="1"/>
          </p:cNvSpPr>
          <p:nvPr>
            <p:ph type="body" sz="quarter" idx="15"/>
          </p:nvPr>
        </p:nvSpPr>
        <p:spPr>
          <a:xfrm>
            <a:off x="244054" y="706263"/>
            <a:ext cx="11835786" cy="1583931"/>
          </a:xfrm>
        </p:spPr>
        <p:txBody>
          <a:bodyPr>
            <a:normAutofit fontScale="92500" lnSpcReduction="10000"/>
          </a:bodyPr>
          <a:lstStyle/>
          <a:p>
            <a:r>
              <a:rPr lang="zh-CN" altLang="en-US" dirty="0"/>
              <a:t>寄存器相对寻址方式</a:t>
            </a:r>
            <a:endParaRPr lang="en-US" altLang="zh-CN" dirty="0"/>
          </a:p>
          <a:p>
            <a:pPr lvl="1"/>
            <a:r>
              <a:rPr lang="zh-CN" altLang="en-US" dirty="0"/>
              <a:t>操作数在内存中</a:t>
            </a:r>
          </a:p>
          <a:p>
            <a:pPr lvl="1"/>
            <a:r>
              <a:rPr lang="zh-CN" altLang="en-US" dirty="0"/>
              <a:t>操作数的偏移地址（有效地址）等于内存变量地址与寄存器值之和</a:t>
            </a:r>
            <a:endParaRPr lang="en-US" altLang="zh-CN" dirty="0"/>
          </a:p>
          <a:p>
            <a:pPr lvl="1"/>
            <a:r>
              <a:rPr lang="zh-CN" altLang="en-US" dirty="0"/>
              <a:t>类似于高级语言数组访问，但是要注意其步长以字节为单位</a:t>
            </a:r>
          </a:p>
          <a:p>
            <a:pPr lvl="1"/>
            <a:endParaRPr lang="zh-CN" altLang="en-US" dirty="0"/>
          </a:p>
        </p:txBody>
      </p:sp>
      <p:sp>
        <p:nvSpPr>
          <p:cNvPr id="4" name="文本占位符 3">
            <a:extLst>
              <a:ext uri="{FF2B5EF4-FFF2-40B4-BE49-F238E27FC236}">
                <a16:creationId xmlns:a16="http://schemas.microsoft.com/office/drawing/2014/main" id="{CC0C60FC-7AE8-46E4-BA05-D0BEBF448DE9}"/>
              </a:ext>
            </a:extLst>
          </p:cNvPr>
          <p:cNvSpPr>
            <a:spLocks noGrp="1"/>
          </p:cNvSpPr>
          <p:nvPr>
            <p:ph type="body" sz="quarter" idx="16"/>
          </p:nvPr>
        </p:nvSpPr>
        <p:spPr/>
        <p:txBody>
          <a:bodyPr/>
          <a:lstStyle/>
          <a:p>
            <a:r>
              <a:rPr lang="en-US" altLang="zh-CN" dirty="0"/>
              <a:t>2.</a:t>
            </a:r>
            <a:r>
              <a:rPr lang="zh-CN" altLang="en-US" dirty="0"/>
              <a:t>与数据有关的寻址方式</a:t>
            </a:r>
          </a:p>
        </p:txBody>
      </p:sp>
      <p:pic>
        <p:nvPicPr>
          <p:cNvPr id="7" name="图片 6">
            <a:extLst>
              <a:ext uri="{FF2B5EF4-FFF2-40B4-BE49-F238E27FC236}">
                <a16:creationId xmlns:a16="http://schemas.microsoft.com/office/drawing/2014/main" id="{3B653A64-2C9D-4790-9D13-31B7AF83D631}"/>
              </a:ext>
            </a:extLst>
          </p:cNvPr>
          <p:cNvPicPr>
            <a:picLocks noChangeAspect="1"/>
          </p:cNvPicPr>
          <p:nvPr/>
        </p:nvPicPr>
        <p:blipFill>
          <a:blip r:embed="rId2"/>
          <a:stretch>
            <a:fillRect/>
          </a:stretch>
        </p:blipFill>
        <p:spPr>
          <a:xfrm>
            <a:off x="670174" y="5423751"/>
            <a:ext cx="7632735" cy="1034342"/>
          </a:xfrm>
          <a:prstGeom prst="rect">
            <a:avLst/>
          </a:prstGeom>
        </p:spPr>
      </p:pic>
      <p:pic>
        <p:nvPicPr>
          <p:cNvPr id="8" name="图片 7">
            <a:extLst>
              <a:ext uri="{FF2B5EF4-FFF2-40B4-BE49-F238E27FC236}">
                <a16:creationId xmlns:a16="http://schemas.microsoft.com/office/drawing/2014/main" id="{FBE6029B-895F-44DD-9B27-3839E218975A}"/>
              </a:ext>
            </a:extLst>
          </p:cNvPr>
          <p:cNvPicPr>
            <a:picLocks noChangeAspect="1"/>
          </p:cNvPicPr>
          <p:nvPr/>
        </p:nvPicPr>
        <p:blipFill>
          <a:blip r:embed="rId3"/>
          <a:stretch>
            <a:fillRect/>
          </a:stretch>
        </p:blipFill>
        <p:spPr>
          <a:xfrm>
            <a:off x="863120" y="3262044"/>
            <a:ext cx="4314286" cy="1323810"/>
          </a:xfrm>
          <a:prstGeom prst="rect">
            <a:avLst/>
          </a:prstGeom>
        </p:spPr>
      </p:pic>
      <p:pic>
        <p:nvPicPr>
          <p:cNvPr id="9" name="图片 8">
            <a:extLst>
              <a:ext uri="{FF2B5EF4-FFF2-40B4-BE49-F238E27FC236}">
                <a16:creationId xmlns:a16="http://schemas.microsoft.com/office/drawing/2014/main" id="{5092E637-0FDA-458D-8132-2192BF016301}"/>
              </a:ext>
            </a:extLst>
          </p:cNvPr>
          <p:cNvPicPr>
            <a:picLocks noChangeAspect="1"/>
          </p:cNvPicPr>
          <p:nvPr/>
        </p:nvPicPr>
        <p:blipFill>
          <a:blip r:embed="rId4"/>
          <a:stretch>
            <a:fillRect/>
          </a:stretch>
        </p:blipFill>
        <p:spPr>
          <a:xfrm>
            <a:off x="5379020" y="2514145"/>
            <a:ext cx="1744633" cy="2819609"/>
          </a:xfrm>
          <a:prstGeom prst="rect">
            <a:avLst/>
          </a:prstGeom>
        </p:spPr>
      </p:pic>
    </p:spTree>
    <p:extLst>
      <p:ext uri="{BB962C8B-B14F-4D97-AF65-F5344CB8AC3E}">
        <p14:creationId xmlns:p14="http://schemas.microsoft.com/office/powerpoint/2010/main" val="331906173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B1312D-EC8F-4019-8325-C4FC05B62EB6}"/>
              </a:ext>
            </a:extLst>
          </p:cNvPr>
          <p:cNvSpPr>
            <a:spLocks noGrp="1"/>
          </p:cNvSpPr>
          <p:nvPr>
            <p:ph type="sldNum" sz="quarter" idx="12"/>
          </p:nvPr>
        </p:nvSpPr>
        <p:spPr/>
        <p:txBody>
          <a:bodyPr/>
          <a:lstStyle/>
          <a:p>
            <a:fld id="{D12C7F20-4EEE-4847-AC76-B538472E8A39}" type="slidenum">
              <a:rPr lang="zh-CN" altLang="en-US" smtClean="0"/>
              <a:pPr/>
              <a:t>11</a:t>
            </a:fld>
            <a:endParaRPr lang="zh-CN" altLang="en-US"/>
          </a:p>
        </p:txBody>
      </p:sp>
      <p:sp>
        <p:nvSpPr>
          <p:cNvPr id="3" name="文本占位符 2">
            <a:extLst>
              <a:ext uri="{FF2B5EF4-FFF2-40B4-BE49-F238E27FC236}">
                <a16:creationId xmlns:a16="http://schemas.microsoft.com/office/drawing/2014/main" id="{C059AB9F-41EC-4234-B280-19066F319CF2}"/>
              </a:ext>
            </a:extLst>
          </p:cNvPr>
          <p:cNvSpPr>
            <a:spLocks noGrp="1"/>
          </p:cNvSpPr>
          <p:nvPr>
            <p:ph type="body" sz="quarter" idx="15"/>
          </p:nvPr>
        </p:nvSpPr>
        <p:spPr>
          <a:xfrm>
            <a:off x="244054" y="706264"/>
            <a:ext cx="11835786" cy="2145994"/>
          </a:xfrm>
        </p:spPr>
        <p:txBody>
          <a:bodyPr>
            <a:normAutofit fontScale="92500" lnSpcReduction="20000"/>
          </a:bodyPr>
          <a:lstStyle/>
          <a:p>
            <a:r>
              <a:rPr lang="zh-CN" altLang="en-US" dirty="0"/>
              <a:t>基址变指寻址</a:t>
            </a:r>
            <a:endParaRPr lang="en-US" altLang="zh-CN" dirty="0"/>
          </a:p>
          <a:p>
            <a:pPr lvl="1"/>
            <a:r>
              <a:rPr lang="zh-CN" altLang="en-US" dirty="0"/>
              <a:t>操作数在内存中</a:t>
            </a:r>
          </a:p>
          <a:p>
            <a:pPr lvl="1"/>
            <a:r>
              <a:rPr lang="zh-CN" altLang="en-US" dirty="0"/>
              <a:t>操作数的偏移地址（有效地址）等于一个基址寄存器（</a:t>
            </a:r>
            <a:r>
              <a:rPr lang="en-US" altLang="zh-CN" dirty="0"/>
              <a:t>bx</a:t>
            </a:r>
            <a:r>
              <a:rPr lang="zh-CN" altLang="en-US" dirty="0"/>
              <a:t>或者</a:t>
            </a:r>
            <a:r>
              <a:rPr lang="en-US" altLang="zh-CN" dirty="0"/>
              <a:t>bp</a:t>
            </a:r>
            <a:r>
              <a:rPr lang="zh-CN" altLang="en-US" dirty="0"/>
              <a:t>）和一个变址寄存器（</a:t>
            </a:r>
            <a:r>
              <a:rPr lang="en-US" altLang="zh-CN" dirty="0" err="1"/>
              <a:t>si</a:t>
            </a:r>
            <a:r>
              <a:rPr lang="zh-CN" altLang="en-US" dirty="0"/>
              <a:t>或者</a:t>
            </a:r>
            <a:r>
              <a:rPr lang="en-US" altLang="zh-CN" dirty="0"/>
              <a:t>di</a:t>
            </a:r>
            <a:r>
              <a:rPr lang="zh-CN" altLang="en-US" dirty="0"/>
              <a:t>）之和</a:t>
            </a:r>
            <a:endParaRPr lang="en-US" altLang="zh-CN" dirty="0"/>
          </a:p>
          <a:p>
            <a:pPr lvl="1"/>
            <a:r>
              <a:rPr lang="zh-CN" altLang="en-US" dirty="0"/>
              <a:t>与寄存器相对寻址类似，用于数组访问，只是数组首地址先存入基址寄存器</a:t>
            </a:r>
            <a:endParaRPr lang="en-US" altLang="zh-CN" dirty="0"/>
          </a:p>
          <a:p>
            <a:pPr lvl="1"/>
            <a:r>
              <a:rPr lang="zh-CN" altLang="en-US" dirty="0"/>
              <a:t>同样，步长以字节为单位</a:t>
            </a:r>
            <a:endParaRPr lang="en-US" altLang="zh-CN" dirty="0"/>
          </a:p>
          <a:p>
            <a:pPr lvl="1"/>
            <a:endParaRPr lang="zh-CN" altLang="en-US" dirty="0"/>
          </a:p>
          <a:p>
            <a:pPr lvl="1"/>
            <a:endParaRPr lang="zh-CN" altLang="en-US" dirty="0"/>
          </a:p>
        </p:txBody>
      </p:sp>
      <p:sp>
        <p:nvSpPr>
          <p:cNvPr id="4" name="文本占位符 3">
            <a:extLst>
              <a:ext uri="{FF2B5EF4-FFF2-40B4-BE49-F238E27FC236}">
                <a16:creationId xmlns:a16="http://schemas.microsoft.com/office/drawing/2014/main" id="{CC0C60FC-7AE8-46E4-BA05-D0BEBF448DE9}"/>
              </a:ext>
            </a:extLst>
          </p:cNvPr>
          <p:cNvSpPr>
            <a:spLocks noGrp="1"/>
          </p:cNvSpPr>
          <p:nvPr>
            <p:ph type="body" sz="quarter" idx="16"/>
          </p:nvPr>
        </p:nvSpPr>
        <p:spPr/>
        <p:txBody>
          <a:bodyPr/>
          <a:lstStyle/>
          <a:p>
            <a:r>
              <a:rPr lang="en-US" altLang="zh-CN" dirty="0"/>
              <a:t>2.</a:t>
            </a:r>
            <a:r>
              <a:rPr lang="zh-CN" altLang="en-US" dirty="0"/>
              <a:t>与数据有关的寻址方式</a:t>
            </a:r>
          </a:p>
        </p:txBody>
      </p:sp>
      <p:pic>
        <p:nvPicPr>
          <p:cNvPr id="5" name="图片 4">
            <a:extLst>
              <a:ext uri="{FF2B5EF4-FFF2-40B4-BE49-F238E27FC236}">
                <a16:creationId xmlns:a16="http://schemas.microsoft.com/office/drawing/2014/main" id="{396C40AB-354A-4AF5-9A00-07402287691D}"/>
              </a:ext>
            </a:extLst>
          </p:cNvPr>
          <p:cNvPicPr>
            <a:picLocks noChangeAspect="1"/>
          </p:cNvPicPr>
          <p:nvPr/>
        </p:nvPicPr>
        <p:blipFill>
          <a:blip r:embed="rId2"/>
          <a:stretch>
            <a:fillRect/>
          </a:stretch>
        </p:blipFill>
        <p:spPr>
          <a:xfrm>
            <a:off x="3509317" y="4769523"/>
            <a:ext cx="8223144" cy="1077604"/>
          </a:xfrm>
          <a:prstGeom prst="rect">
            <a:avLst/>
          </a:prstGeom>
        </p:spPr>
      </p:pic>
      <p:pic>
        <p:nvPicPr>
          <p:cNvPr id="6" name="图片 5">
            <a:extLst>
              <a:ext uri="{FF2B5EF4-FFF2-40B4-BE49-F238E27FC236}">
                <a16:creationId xmlns:a16="http://schemas.microsoft.com/office/drawing/2014/main" id="{523835F5-A230-4CC8-AF74-85E62A0A5386}"/>
              </a:ext>
            </a:extLst>
          </p:cNvPr>
          <p:cNvPicPr>
            <a:picLocks noChangeAspect="1"/>
          </p:cNvPicPr>
          <p:nvPr/>
        </p:nvPicPr>
        <p:blipFill>
          <a:blip r:embed="rId3"/>
          <a:stretch>
            <a:fillRect/>
          </a:stretch>
        </p:blipFill>
        <p:spPr>
          <a:xfrm>
            <a:off x="3509317" y="2922572"/>
            <a:ext cx="4352381" cy="1400000"/>
          </a:xfrm>
          <a:prstGeom prst="rect">
            <a:avLst/>
          </a:prstGeom>
        </p:spPr>
      </p:pic>
      <p:pic>
        <p:nvPicPr>
          <p:cNvPr id="7" name="图片 6">
            <a:extLst>
              <a:ext uri="{FF2B5EF4-FFF2-40B4-BE49-F238E27FC236}">
                <a16:creationId xmlns:a16="http://schemas.microsoft.com/office/drawing/2014/main" id="{B967CBA9-8C33-4688-87C3-A5542E9AC088}"/>
              </a:ext>
            </a:extLst>
          </p:cNvPr>
          <p:cNvPicPr>
            <a:picLocks noChangeAspect="1"/>
          </p:cNvPicPr>
          <p:nvPr/>
        </p:nvPicPr>
        <p:blipFill>
          <a:blip r:embed="rId4"/>
          <a:stretch>
            <a:fillRect/>
          </a:stretch>
        </p:blipFill>
        <p:spPr>
          <a:xfrm>
            <a:off x="969952" y="2763181"/>
            <a:ext cx="2400000" cy="3704762"/>
          </a:xfrm>
          <a:prstGeom prst="rect">
            <a:avLst/>
          </a:prstGeom>
        </p:spPr>
      </p:pic>
    </p:spTree>
    <p:extLst>
      <p:ext uri="{BB962C8B-B14F-4D97-AF65-F5344CB8AC3E}">
        <p14:creationId xmlns:p14="http://schemas.microsoft.com/office/powerpoint/2010/main" val="364116043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B1312D-EC8F-4019-8325-C4FC05B62EB6}"/>
              </a:ext>
            </a:extLst>
          </p:cNvPr>
          <p:cNvSpPr>
            <a:spLocks noGrp="1"/>
          </p:cNvSpPr>
          <p:nvPr>
            <p:ph type="sldNum" sz="quarter" idx="12"/>
          </p:nvPr>
        </p:nvSpPr>
        <p:spPr/>
        <p:txBody>
          <a:bodyPr/>
          <a:lstStyle/>
          <a:p>
            <a:fld id="{D12C7F20-4EEE-4847-AC76-B538472E8A39}" type="slidenum">
              <a:rPr lang="zh-CN" altLang="en-US" smtClean="0"/>
              <a:pPr/>
              <a:t>12</a:t>
            </a:fld>
            <a:endParaRPr lang="zh-CN" altLang="en-US"/>
          </a:p>
        </p:txBody>
      </p:sp>
      <p:sp>
        <p:nvSpPr>
          <p:cNvPr id="3" name="文本占位符 2">
            <a:extLst>
              <a:ext uri="{FF2B5EF4-FFF2-40B4-BE49-F238E27FC236}">
                <a16:creationId xmlns:a16="http://schemas.microsoft.com/office/drawing/2014/main" id="{C059AB9F-41EC-4234-B280-19066F319CF2}"/>
              </a:ext>
            </a:extLst>
          </p:cNvPr>
          <p:cNvSpPr>
            <a:spLocks noGrp="1"/>
          </p:cNvSpPr>
          <p:nvPr>
            <p:ph type="body" sz="quarter" idx="15"/>
          </p:nvPr>
        </p:nvSpPr>
        <p:spPr>
          <a:xfrm>
            <a:off x="244054" y="706264"/>
            <a:ext cx="11835786" cy="1927880"/>
          </a:xfrm>
        </p:spPr>
        <p:txBody>
          <a:bodyPr>
            <a:normAutofit fontScale="85000" lnSpcReduction="20000"/>
          </a:bodyPr>
          <a:lstStyle/>
          <a:p>
            <a:r>
              <a:rPr lang="zh-CN" altLang="en-US" dirty="0"/>
              <a:t>相对基址变址寻址</a:t>
            </a:r>
            <a:endParaRPr lang="en-US" altLang="zh-CN" dirty="0"/>
          </a:p>
          <a:p>
            <a:pPr lvl="1"/>
            <a:r>
              <a:rPr lang="zh-CN" altLang="en-US" dirty="0"/>
              <a:t>操作数在内存中</a:t>
            </a:r>
          </a:p>
          <a:p>
            <a:pPr lvl="1"/>
            <a:r>
              <a:rPr lang="zh-CN" altLang="en-US" dirty="0"/>
              <a:t>操作数的偏移地址（有效地址）等于一个基址寄存器（</a:t>
            </a:r>
            <a:r>
              <a:rPr lang="en-US" altLang="zh-CN" dirty="0"/>
              <a:t>bx</a:t>
            </a:r>
            <a:r>
              <a:rPr lang="zh-CN" altLang="en-US" dirty="0"/>
              <a:t>或者</a:t>
            </a:r>
            <a:r>
              <a:rPr lang="en-US" altLang="zh-CN" dirty="0"/>
              <a:t>bp</a:t>
            </a:r>
            <a:r>
              <a:rPr lang="zh-CN" altLang="en-US" dirty="0"/>
              <a:t>）和一个变址寄存器（</a:t>
            </a:r>
            <a:r>
              <a:rPr lang="en-US" altLang="zh-CN" dirty="0" err="1"/>
              <a:t>si</a:t>
            </a:r>
            <a:r>
              <a:rPr lang="zh-CN" altLang="en-US" dirty="0"/>
              <a:t>或者</a:t>
            </a:r>
            <a:r>
              <a:rPr lang="en-US" altLang="zh-CN" dirty="0"/>
              <a:t>di</a:t>
            </a:r>
            <a:r>
              <a:rPr lang="zh-CN" altLang="en-US" dirty="0"/>
              <a:t>）再加上一个内存变量之和</a:t>
            </a:r>
            <a:endParaRPr lang="en-US" altLang="zh-CN" dirty="0"/>
          </a:p>
          <a:p>
            <a:pPr lvl="1"/>
            <a:r>
              <a:rPr lang="zh-CN" altLang="en-US" dirty="0"/>
              <a:t>一般用于二维数组的访问</a:t>
            </a:r>
            <a:endParaRPr lang="en-US" altLang="zh-CN" dirty="0"/>
          </a:p>
          <a:p>
            <a:pPr lvl="1"/>
            <a:r>
              <a:rPr lang="zh-CN" altLang="en-US" dirty="0"/>
              <a:t>同样，步长以字节为单位</a:t>
            </a:r>
            <a:endParaRPr lang="en-US" altLang="zh-CN" dirty="0"/>
          </a:p>
          <a:p>
            <a:pPr lvl="1"/>
            <a:endParaRPr lang="zh-CN" altLang="en-US" dirty="0"/>
          </a:p>
        </p:txBody>
      </p:sp>
      <p:sp>
        <p:nvSpPr>
          <p:cNvPr id="4" name="文本占位符 3">
            <a:extLst>
              <a:ext uri="{FF2B5EF4-FFF2-40B4-BE49-F238E27FC236}">
                <a16:creationId xmlns:a16="http://schemas.microsoft.com/office/drawing/2014/main" id="{CC0C60FC-7AE8-46E4-BA05-D0BEBF448DE9}"/>
              </a:ext>
            </a:extLst>
          </p:cNvPr>
          <p:cNvSpPr>
            <a:spLocks noGrp="1"/>
          </p:cNvSpPr>
          <p:nvPr>
            <p:ph type="body" sz="quarter" idx="16"/>
          </p:nvPr>
        </p:nvSpPr>
        <p:spPr/>
        <p:txBody>
          <a:bodyPr/>
          <a:lstStyle/>
          <a:p>
            <a:r>
              <a:rPr lang="en-US" altLang="zh-CN" dirty="0"/>
              <a:t>2.</a:t>
            </a:r>
            <a:r>
              <a:rPr lang="zh-CN" altLang="en-US" dirty="0"/>
              <a:t>与数据有关的寻址方式</a:t>
            </a:r>
          </a:p>
        </p:txBody>
      </p:sp>
      <p:pic>
        <p:nvPicPr>
          <p:cNvPr id="6" name="图片 5">
            <a:extLst>
              <a:ext uri="{FF2B5EF4-FFF2-40B4-BE49-F238E27FC236}">
                <a16:creationId xmlns:a16="http://schemas.microsoft.com/office/drawing/2014/main" id="{89C8BF6F-E531-4910-BFF0-502D4CE51B10}"/>
              </a:ext>
            </a:extLst>
          </p:cNvPr>
          <p:cNvPicPr>
            <a:picLocks noChangeAspect="1"/>
          </p:cNvPicPr>
          <p:nvPr/>
        </p:nvPicPr>
        <p:blipFill>
          <a:blip r:embed="rId2"/>
          <a:stretch>
            <a:fillRect/>
          </a:stretch>
        </p:blipFill>
        <p:spPr>
          <a:xfrm>
            <a:off x="970978" y="3633380"/>
            <a:ext cx="4142857" cy="1180952"/>
          </a:xfrm>
          <a:prstGeom prst="rect">
            <a:avLst/>
          </a:prstGeom>
        </p:spPr>
      </p:pic>
      <p:pic>
        <p:nvPicPr>
          <p:cNvPr id="7" name="图片 6">
            <a:extLst>
              <a:ext uri="{FF2B5EF4-FFF2-40B4-BE49-F238E27FC236}">
                <a16:creationId xmlns:a16="http://schemas.microsoft.com/office/drawing/2014/main" id="{344FF247-4836-4CAF-8A8F-1CA1A33AAEBB}"/>
              </a:ext>
            </a:extLst>
          </p:cNvPr>
          <p:cNvPicPr>
            <a:picLocks noChangeAspect="1"/>
          </p:cNvPicPr>
          <p:nvPr/>
        </p:nvPicPr>
        <p:blipFill>
          <a:blip r:embed="rId3"/>
          <a:stretch>
            <a:fillRect/>
          </a:stretch>
        </p:blipFill>
        <p:spPr>
          <a:xfrm>
            <a:off x="5657373" y="2037450"/>
            <a:ext cx="2152381" cy="4114286"/>
          </a:xfrm>
          <a:prstGeom prst="rect">
            <a:avLst/>
          </a:prstGeom>
        </p:spPr>
      </p:pic>
    </p:spTree>
    <p:extLst>
      <p:ext uri="{BB962C8B-B14F-4D97-AF65-F5344CB8AC3E}">
        <p14:creationId xmlns:p14="http://schemas.microsoft.com/office/powerpoint/2010/main" val="415066835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3D06753-2C14-4173-9C87-7EA665C6AABB}"/>
              </a:ext>
            </a:extLst>
          </p:cNvPr>
          <p:cNvSpPr>
            <a:spLocks noGrp="1"/>
          </p:cNvSpPr>
          <p:nvPr>
            <p:ph type="sldNum" sz="quarter" idx="12"/>
          </p:nvPr>
        </p:nvSpPr>
        <p:spPr/>
        <p:txBody>
          <a:bodyPr/>
          <a:lstStyle/>
          <a:p>
            <a:fld id="{D12C7F20-4EEE-4847-AC76-B538472E8A39}" type="slidenum">
              <a:rPr lang="zh-CN" altLang="en-US" smtClean="0"/>
              <a:pPr/>
              <a:t>13</a:t>
            </a:fld>
            <a:endParaRPr lang="zh-CN" altLang="en-US"/>
          </a:p>
        </p:txBody>
      </p:sp>
      <p:sp>
        <p:nvSpPr>
          <p:cNvPr id="33" name="文本占位符 32">
            <a:extLst>
              <a:ext uri="{FF2B5EF4-FFF2-40B4-BE49-F238E27FC236}">
                <a16:creationId xmlns:a16="http://schemas.microsoft.com/office/drawing/2014/main" id="{5C4BDCB0-0DE0-4B27-B32B-8F8BE6FB5CC7}"/>
              </a:ext>
            </a:extLst>
          </p:cNvPr>
          <p:cNvSpPr>
            <a:spLocks noGrp="1"/>
          </p:cNvSpPr>
          <p:nvPr>
            <p:ph type="body" sz="quarter" idx="15"/>
          </p:nvPr>
        </p:nvSpPr>
        <p:spPr/>
        <p:txBody>
          <a:bodyPr>
            <a:normAutofit/>
          </a:bodyPr>
          <a:lstStyle/>
          <a:p>
            <a:pPr marL="514350" indent="-514350">
              <a:buFont typeface="+mj-lt"/>
              <a:buAutoNum type="arabicPeriod"/>
            </a:pPr>
            <a:r>
              <a:rPr lang="zh-CN" altLang="en-US" dirty="0">
                <a:solidFill>
                  <a:schemeClr val="accent1">
                    <a:lumMod val="40000"/>
                    <a:lumOff val="60000"/>
                  </a:schemeClr>
                </a:solidFill>
              </a:rPr>
              <a:t>概述</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与数据有关的寻址方式</a:t>
            </a:r>
            <a:endParaRPr lang="en-US" altLang="zh-CN" dirty="0">
              <a:solidFill>
                <a:schemeClr val="accent1">
                  <a:lumMod val="40000"/>
                  <a:lumOff val="60000"/>
                </a:schemeClr>
              </a:solidFill>
            </a:endParaRPr>
          </a:p>
          <a:p>
            <a:pPr marL="514350" indent="-514350">
              <a:buFont typeface="+mj-lt"/>
              <a:buAutoNum type="arabicPeriod"/>
            </a:pPr>
            <a:r>
              <a:rPr lang="zh-CN" altLang="en-US" dirty="0"/>
              <a:t>与指令有关的寻址方式</a:t>
            </a:r>
          </a:p>
          <a:p>
            <a:pPr marL="514350" indent="-514350">
              <a:buFont typeface="+mj-lt"/>
              <a:buAutoNum type="arabicPeriod"/>
            </a:pP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p:txBody>
      </p:sp>
      <p:sp>
        <p:nvSpPr>
          <p:cNvPr id="34" name="文本占位符 33">
            <a:extLst>
              <a:ext uri="{FF2B5EF4-FFF2-40B4-BE49-F238E27FC236}">
                <a16:creationId xmlns:a16="http://schemas.microsoft.com/office/drawing/2014/main" id="{BFC89C37-CFAF-459C-BA15-0CC416BDDFB0}"/>
              </a:ext>
            </a:extLst>
          </p:cNvPr>
          <p:cNvSpPr>
            <a:spLocks noGrp="1"/>
          </p:cNvSpPr>
          <p:nvPr>
            <p:ph type="body" sz="quarter" idx="16"/>
          </p:nvPr>
        </p:nvSpPr>
        <p:spPr/>
        <p:txBody>
          <a:bodyPr/>
          <a:lstStyle/>
          <a:p>
            <a:r>
              <a:rPr lang="zh-CN" altLang="en-US" dirty="0"/>
              <a:t>目录</a:t>
            </a:r>
          </a:p>
        </p:txBody>
      </p:sp>
    </p:spTree>
    <p:extLst>
      <p:ext uri="{BB962C8B-B14F-4D97-AF65-F5344CB8AC3E}">
        <p14:creationId xmlns:p14="http://schemas.microsoft.com/office/powerpoint/2010/main" val="145303221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B1312D-EC8F-4019-8325-C4FC05B62EB6}"/>
              </a:ext>
            </a:extLst>
          </p:cNvPr>
          <p:cNvSpPr>
            <a:spLocks noGrp="1"/>
          </p:cNvSpPr>
          <p:nvPr>
            <p:ph type="sldNum" sz="quarter" idx="12"/>
          </p:nvPr>
        </p:nvSpPr>
        <p:spPr/>
        <p:txBody>
          <a:bodyPr/>
          <a:lstStyle/>
          <a:p>
            <a:fld id="{D12C7F20-4EEE-4847-AC76-B538472E8A39}" type="slidenum">
              <a:rPr lang="zh-CN" altLang="en-US" smtClean="0"/>
              <a:pPr/>
              <a:t>14</a:t>
            </a:fld>
            <a:endParaRPr lang="zh-CN" altLang="en-US"/>
          </a:p>
        </p:txBody>
      </p:sp>
      <p:sp>
        <p:nvSpPr>
          <p:cNvPr id="3" name="文本占位符 2">
            <a:extLst>
              <a:ext uri="{FF2B5EF4-FFF2-40B4-BE49-F238E27FC236}">
                <a16:creationId xmlns:a16="http://schemas.microsoft.com/office/drawing/2014/main" id="{C059AB9F-41EC-4234-B280-19066F319CF2}"/>
              </a:ext>
            </a:extLst>
          </p:cNvPr>
          <p:cNvSpPr>
            <a:spLocks noGrp="1"/>
          </p:cNvSpPr>
          <p:nvPr>
            <p:ph type="body" sz="quarter" idx="15"/>
          </p:nvPr>
        </p:nvSpPr>
        <p:spPr/>
        <p:txBody>
          <a:bodyPr>
            <a:normAutofit/>
          </a:bodyPr>
          <a:lstStyle/>
          <a:p>
            <a:r>
              <a:rPr lang="zh-CN" altLang="en-US" dirty="0"/>
              <a:t>与指令有关的寻址方式</a:t>
            </a:r>
            <a:endParaRPr lang="en-US" altLang="zh-CN" dirty="0"/>
          </a:p>
          <a:p>
            <a:pPr lvl="1"/>
            <a:r>
              <a:rPr lang="zh-CN" altLang="en-US" dirty="0"/>
              <a:t>计算机在执行当前指令后默认执行当前指令的下一条指令（物理空间上）</a:t>
            </a:r>
            <a:endParaRPr lang="en-US" altLang="zh-CN" dirty="0"/>
          </a:p>
          <a:p>
            <a:pPr lvl="1"/>
            <a:r>
              <a:rPr lang="en-US" altLang="zh-CN" dirty="0"/>
              <a:t>IP</a:t>
            </a:r>
            <a:r>
              <a:rPr lang="zh-CN" altLang="en-US" dirty="0"/>
              <a:t>寄存器中存储了当前指令的下一条指令的偏移地址</a:t>
            </a:r>
            <a:endParaRPr lang="en-US" altLang="zh-CN" dirty="0"/>
          </a:p>
          <a:p>
            <a:pPr lvl="1"/>
            <a:r>
              <a:rPr lang="zh-CN" altLang="en-US" dirty="0"/>
              <a:t>如果遇到转移指令或者子程序调用指令或者返回指令则需要重新设置</a:t>
            </a:r>
            <a:r>
              <a:rPr lang="en-US" altLang="zh-CN" dirty="0"/>
              <a:t>IP</a:t>
            </a:r>
            <a:r>
              <a:rPr lang="zh-CN" altLang="en-US" dirty="0"/>
              <a:t>寄存器（有时包括</a:t>
            </a:r>
            <a:r>
              <a:rPr lang="en-US" altLang="zh-CN" dirty="0"/>
              <a:t>CS</a:t>
            </a:r>
            <a:r>
              <a:rPr lang="zh-CN" altLang="en-US" dirty="0"/>
              <a:t>寄存器）的值</a:t>
            </a:r>
            <a:endParaRPr lang="en-US" altLang="zh-CN" dirty="0"/>
          </a:p>
          <a:p>
            <a:pPr lvl="1"/>
            <a:endParaRPr lang="en-US" altLang="zh-CN" dirty="0"/>
          </a:p>
          <a:p>
            <a:pPr lvl="1"/>
            <a:endParaRPr lang="zh-CN" altLang="en-US" dirty="0"/>
          </a:p>
        </p:txBody>
      </p:sp>
      <p:sp>
        <p:nvSpPr>
          <p:cNvPr id="4" name="文本占位符 3">
            <a:extLst>
              <a:ext uri="{FF2B5EF4-FFF2-40B4-BE49-F238E27FC236}">
                <a16:creationId xmlns:a16="http://schemas.microsoft.com/office/drawing/2014/main" id="{CC0C60FC-7AE8-46E4-BA05-D0BEBF448DE9}"/>
              </a:ext>
            </a:extLst>
          </p:cNvPr>
          <p:cNvSpPr>
            <a:spLocks noGrp="1"/>
          </p:cNvSpPr>
          <p:nvPr>
            <p:ph type="body" sz="quarter" idx="16"/>
          </p:nvPr>
        </p:nvSpPr>
        <p:spPr/>
        <p:txBody>
          <a:bodyPr/>
          <a:lstStyle/>
          <a:p>
            <a:r>
              <a:rPr lang="en-US" altLang="zh-CN" dirty="0"/>
              <a:t>3.</a:t>
            </a:r>
            <a:r>
              <a:rPr lang="zh-CN" altLang="en-US" dirty="0"/>
              <a:t>与指令有关的寻址方式</a:t>
            </a:r>
          </a:p>
        </p:txBody>
      </p:sp>
    </p:spTree>
    <p:extLst>
      <p:ext uri="{BB962C8B-B14F-4D97-AF65-F5344CB8AC3E}">
        <p14:creationId xmlns:p14="http://schemas.microsoft.com/office/powerpoint/2010/main" val="331702491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521F224-EB78-47CD-B356-214B6CC6CF09}"/>
              </a:ext>
            </a:extLst>
          </p:cNvPr>
          <p:cNvSpPr>
            <a:spLocks noGrp="1"/>
          </p:cNvSpPr>
          <p:nvPr>
            <p:ph type="sldNum" sz="quarter" idx="12"/>
          </p:nvPr>
        </p:nvSpPr>
        <p:spPr/>
        <p:txBody>
          <a:bodyPr/>
          <a:lstStyle/>
          <a:p>
            <a:fld id="{D12C7F20-4EEE-4847-AC76-B538472E8A39}" type="slidenum">
              <a:rPr lang="zh-CN" altLang="en-US" smtClean="0"/>
              <a:pPr/>
              <a:t>15</a:t>
            </a:fld>
            <a:endParaRPr lang="zh-CN" altLang="en-US"/>
          </a:p>
        </p:txBody>
      </p:sp>
      <p:sp>
        <p:nvSpPr>
          <p:cNvPr id="3" name="文本占位符 2">
            <a:extLst>
              <a:ext uri="{FF2B5EF4-FFF2-40B4-BE49-F238E27FC236}">
                <a16:creationId xmlns:a16="http://schemas.microsoft.com/office/drawing/2014/main" id="{B84B8650-933F-4638-B77D-5D057E114152}"/>
              </a:ext>
            </a:extLst>
          </p:cNvPr>
          <p:cNvSpPr>
            <a:spLocks noGrp="1"/>
          </p:cNvSpPr>
          <p:nvPr>
            <p:ph type="body" sz="quarter" idx="15"/>
          </p:nvPr>
        </p:nvSpPr>
        <p:spPr/>
        <p:txBody>
          <a:bodyPr/>
          <a:lstStyle/>
          <a:p>
            <a:r>
              <a:rPr lang="zh-CN" altLang="en-US" dirty="0"/>
              <a:t>段内</a:t>
            </a:r>
            <a:r>
              <a:rPr lang="en-US" altLang="zh-CN" dirty="0"/>
              <a:t>/</a:t>
            </a:r>
            <a:r>
              <a:rPr lang="zh-CN" altLang="en-US" dirty="0"/>
              <a:t>段间</a:t>
            </a:r>
            <a:endParaRPr lang="en-US" altLang="zh-CN" dirty="0"/>
          </a:p>
          <a:p>
            <a:pPr lvl="1"/>
            <a:r>
              <a:rPr lang="zh-CN" altLang="en-US" dirty="0"/>
              <a:t>段内：当前指令和下一条要执行的指令在同一个代码段内</a:t>
            </a:r>
            <a:endParaRPr lang="en-US" altLang="zh-CN" dirty="0"/>
          </a:p>
          <a:p>
            <a:pPr lvl="1"/>
            <a:r>
              <a:rPr lang="zh-CN" altLang="en-US" dirty="0"/>
              <a:t>段间：当前指令和下一条要执行的指令不在同一个代码段内</a:t>
            </a:r>
            <a:endParaRPr lang="en-US" altLang="zh-CN" dirty="0"/>
          </a:p>
          <a:p>
            <a:r>
              <a:rPr lang="zh-CN" altLang="en-US" dirty="0"/>
              <a:t>直接</a:t>
            </a:r>
            <a:r>
              <a:rPr lang="en-US" altLang="zh-CN" dirty="0"/>
              <a:t>/</a:t>
            </a:r>
            <a:r>
              <a:rPr lang="zh-CN" altLang="en-US" dirty="0"/>
              <a:t>间接</a:t>
            </a:r>
            <a:endParaRPr lang="en-US" altLang="zh-CN" dirty="0"/>
          </a:p>
          <a:p>
            <a:pPr lvl="1"/>
            <a:r>
              <a:rPr lang="zh-CN" altLang="en-US" dirty="0"/>
              <a:t>直接：当前指令直接给出了下一条指令的偏移地址，或者与当前地址的偏移量。汇编后不能改变</a:t>
            </a:r>
            <a:endParaRPr lang="en-US" altLang="zh-CN" dirty="0"/>
          </a:p>
          <a:p>
            <a:pPr lvl="1"/>
            <a:r>
              <a:rPr lang="zh-CN" altLang="en-US" dirty="0"/>
              <a:t>间接：下一条指令的地址在内存的数据段中，程序运行过程中可以发生改变</a:t>
            </a:r>
            <a:endParaRPr lang="en-US" altLang="zh-CN" dirty="0"/>
          </a:p>
          <a:p>
            <a:endParaRPr lang="zh-CN" altLang="en-US" dirty="0"/>
          </a:p>
        </p:txBody>
      </p:sp>
      <p:sp>
        <p:nvSpPr>
          <p:cNvPr id="4" name="文本占位符 3">
            <a:extLst>
              <a:ext uri="{FF2B5EF4-FFF2-40B4-BE49-F238E27FC236}">
                <a16:creationId xmlns:a16="http://schemas.microsoft.com/office/drawing/2014/main" id="{A3BEE808-8CBB-4341-A034-A996D8147CE0}"/>
              </a:ext>
            </a:extLst>
          </p:cNvPr>
          <p:cNvSpPr>
            <a:spLocks noGrp="1"/>
          </p:cNvSpPr>
          <p:nvPr>
            <p:ph type="body" sz="quarter" idx="16"/>
          </p:nvPr>
        </p:nvSpPr>
        <p:spPr/>
        <p:txBody>
          <a:bodyPr/>
          <a:lstStyle/>
          <a:p>
            <a:r>
              <a:rPr lang="en-US" altLang="zh-CN" dirty="0"/>
              <a:t>3.</a:t>
            </a:r>
            <a:r>
              <a:rPr lang="zh-CN" altLang="en-US" dirty="0"/>
              <a:t>与指令有关的寻址方式</a:t>
            </a:r>
          </a:p>
        </p:txBody>
      </p:sp>
    </p:spTree>
    <p:extLst>
      <p:ext uri="{BB962C8B-B14F-4D97-AF65-F5344CB8AC3E}">
        <p14:creationId xmlns:p14="http://schemas.microsoft.com/office/powerpoint/2010/main" val="358589887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2B8FE58-6A09-4473-A940-EDBB59A9CDA6}"/>
              </a:ext>
            </a:extLst>
          </p:cNvPr>
          <p:cNvSpPr>
            <a:spLocks noGrp="1"/>
          </p:cNvSpPr>
          <p:nvPr>
            <p:ph type="sldNum" sz="quarter" idx="12"/>
          </p:nvPr>
        </p:nvSpPr>
        <p:spPr/>
        <p:txBody>
          <a:bodyPr/>
          <a:lstStyle/>
          <a:p>
            <a:fld id="{D12C7F20-4EEE-4847-AC76-B538472E8A39}" type="slidenum">
              <a:rPr lang="zh-CN" altLang="en-US" smtClean="0"/>
              <a:pPr/>
              <a:t>16</a:t>
            </a:fld>
            <a:endParaRPr lang="zh-CN" altLang="en-US"/>
          </a:p>
        </p:txBody>
      </p:sp>
      <p:sp>
        <p:nvSpPr>
          <p:cNvPr id="3" name="文本占位符 2">
            <a:extLst>
              <a:ext uri="{FF2B5EF4-FFF2-40B4-BE49-F238E27FC236}">
                <a16:creationId xmlns:a16="http://schemas.microsoft.com/office/drawing/2014/main" id="{347BB29B-22EE-4C3E-A8B1-DEA0ED4A453B}"/>
              </a:ext>
            </a:extLst>
          </p:cNvPr>
          <p:cNvSpPr>
            <a:spLocks noGrp="1"/>
          </p:cNvSpPr>
          <p:nvPr>
            <p:ph type="body" sz="quarter" idx="15"/>
          </p:nvPr>
        </p:nvSpPr>
        <p:spPr/>
        <p:txBody>
          <a:bodyPr/>
          <a:lstStyle/>
          <a:p>
            <a:r>
              <a:rPr lang="zh-CN" altLang="en-US" dirty="0"/>
              <a:t>段内直接寻址</a:t>
            </a:r>
            <a:endParaRPr lang="en-US" altLang="zh-CN" dirty="0"/>
          </a:p>
          <a:p>
            <a:pPr lvl="1"/>
            <a:r>
              <a:rPr lang="zh-CN" altLang="en-US" dirty="0"/>
              <a:t>短跳</a:t>
            </a:r>
            <a:endParaRPr lang="en-US" altLang="zh-CN" dirty="0"/>
          </a:p>
        </p:txBody>
      </p:sp>
      <p:sp>
        <p:nvSpPr>
          <p:cNvPr id="4" name="文本占位符 3">
            <a:extLst>
              <a:ext uri="{FF2B5EF4-FFF2-40B4-BE49-F238E27FC236}">
                <a16:creationId xmlns:a16="http://schemas.microsoft.com/office/drawing/2014/main" id="{224A75C8-7739-445C-AC14-2D10E3304606}"/>
              </a:ext>
            </a:extLst>
          </p:cNvPr>
          <p:cNvSpPr>
            <a:spLocks noGrp="1"/>
          </p:cNvSpPr>
          <p:nvPr>
            <p:ph type="body" sz="quarter" idx="16"/>
          </p:nvPr>
        </p:nvSpPr>
        <p:spPr/>
        <p:txBody>
          <a:bodyPr/>
          <a:lstStyle/>
          <a:p>
            <a:r>
              <a:rPr lang="en-US" altLang="zh-CN" dirty="0"/>
              <a:t>3.</a:t>
            </a:r>
            <a:r>
              <a:rPr lang="zh-CN" altLang="en-US" dirty="0"/>
              <a:t>与指令有关的寻址方式</a:t>
            </a:r>
          </a:p>
        </p:txBody>
      </p:sp>
      <p:pic>
        <p:nvPicPr>
          <p:cNvPr id="5" name="图片 4">
            <a:extLst>
              <a:ext uri="{FF2B5EF4-FFF2-40B4-BE49-F238E27FC236}">
                <a16:creationId xmlns:a16="http://schemas.microsoft.com/office/drawing/2014/main" id="{C3D16541-1335-4584-B51E-2012DC9A72A0}"/>
              </a:ext>
            </a:extLst>
          </p:cNvPr>
          <p:cNvPicPr>
            <a:picLocks noChangeAspect="1"/>
          </p:cNvPicPr>
          <p:nvPr/>
        </p:nvPicPr>
        <p:blipFill>
          <a:blip r:embed="rId2"/>
          <a:stretch>
            <a:fillRect/>
          </a:stretch>
        </p:blipFill>
        <p:spPr>
          <a:xfrm>
            <a:off x="3093830" y="829471"/>
            <a:ext cx="1952381" cy="5304762"/>
          </a:xfrm>
          <a:prstGeom prst="rect">
            <a:avLst/>
          </a:prstGeom>
        </p:spPr>
      </p:pic>
      <p:pic>
        <p:nvPicPr>
          <p:cNvPr id="7" name="图片 6">
            <a:extLst>
              <a:ext uri="{FF2B5EF4-FFF2-40B4-BE49-F238E27FC236}">
                <a16:creationId xmlns:a16="http://schemas.microsoft.com/office/drawing/2014/main" id="{B40D1C51-ED86-41FF-98F7-64DF10A57FC1}"/>
              </a:ext>
            </a:extLst>
          </p:cNvPr>
          <p:cNvPicPr>
            <a:picLocks noChangeAspect="1"/>
          </p:cNvPicPr>
          <p:nvPr/>
        </p:nvPicPr>
        <p:blipFill>
          <a:blip r:embed="rId3"/>
          <a:stretch>
            <a:fillRect/>
          </a:stretch>
        </p:blipFill>
        <p:spPr>
          <a:xfrm>
            <a:off x="5138907" y="851349"/>
            <a:ext cx="4800000" cy="5066667"/>
          </a:xfrm>
          <a:prstGeom prst="rect">
            <a:avLst/>
          </a:prstGeom>
        </p:spPr>
      </p:pic>
      <p:sp>
        <p:nvSpPr>
          <p:cNvPr id="8" name="矩形 7">
            <a:extLst>
              <a:ext uri="{FF2B5EF4-FFF2-40B4-BE49-F238E27FC236}">
                <a16:creationId xmlns:a16="http://schemas.microsoft.com/office/drawing/2014/main" id="{0E3C8AAF-76D5-4B8D-ADF1-19D0AA2FAC3C}"/>
              </a:ext>
            </a:extLst>
          </p:cNvPr>
          <p:cNvSpPr/>
          <p:nvPr/>
        </p:nvSpPr>
        <p:spPr>
          <a:xfrm>
            <a:off x="5262278" y="6002418"/>
            <a:ext cx="1667444" cy="400110"/>
          </a:xfrm>
          <a:prstGeom prst="rect">
            <a:avLst/>
          </a:prstGeom>
        </p:spPr>
        <p:txBody>
          <a:bodyPr wrap="none">
            <a:spAutoFit/>
          </a:bodyPr>
          <a:lstStyle/>
          <a:p>
            <a:r>
              <a:rPr lang="en-US" altLang="zh-CN" sz="2000" dirty="0">
                <a:solidFill>
                  <a:srgbClr val="1A78C3"/>
                </a:solidFill>
              </a:rPr>
              <a:t>90</a:t>
            </a:r>
            <a:r>
              <a:rPr lang="zh-CN" altLang="en-US" sz="2000" dirty="0">
                <a:solidFill>
                  <a:srgbClr val="1A78C3"/>
                </a:solidFill>
              </a:rPr>
              <a:t>为</a:t>
            </a:r>
            <a:r>
              <a:rPr lang="en-US" altLang="zh-CN" sz="2000" dirty="0" err="1">
                <a:solidFill>
                  <a:srgbClr val="1A78C3"/>
                </a:solidFill>
              </a:rPr>
              <a:t>nop</a:t>
            </a:r>
            <a:r>
              <a:rPr lang="zh-CN" altLang="en-US" sz="2000" dirty="0">
                <a:solidFill>
                  <a:srgbClr val="1A78C3"/>
                </a:solidFill>
              </a:rPr>
              <a:t>指令</a:t>
            </a:r>
          </a:p>
        </p:txBody>
      </p:sp>
    </p:spTree>
    <p:extLst>
      <p:ext uri="{BB962C8B-B14F-4D97-AF65-F5344CB8AC3E}">
        <p14:creationId xmlns:p14="http://schemas.microsoft.com/office/powerpoint/2010/main" val="409754240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2B8FE58-6A09-4473-A940-EDBB59A9CDA6}"/>
              </a:ext>
            </a:extLst>
          </p:cNvPr>
          <p:cNvSpPr>
            <a:spLocks noGrp="1"/>
          </p:cNvSpPr>
          <p:nvPr>
            <p:ph type="sldNum" sz="quarter" idx="12"/>
          </p:nvPr>
        </p:nvSpPr>
        <p:spPr/>
        <p:txBody>
          <a:bodyPr/>
          <a:lstStyle/>
          <a:p>
            <a:fld id="{D12C7F20-4EEE-4847-AC76-B538472E8A39}" type="slidenum">
              <a:rPr lang="zh-CN" altLang="en-US" smtClean="0"/>
              <a:pPr/>
              <a:t>17</a:t>
            </a:fld>
            <a:endParaRPr lang="zh-CN" altLang="en-US"/>
          </a:p>
        </p:txBody>
      </p:sp>
      <p:sp>
        <p:nvSpPr>
          <p:cNvPr id="3" name="文本占位符 2">
            <a:extLst>
              <a:ext uri="{FF2B5EF4-FFF2-40B4-BE49-F238E27FC236}">
                <a16:creationId xmlns:a16="http://schemas.microsoft.com/office/drawing/2014/main" id="{347BB29B-22EE-4C3E-A8B1-DEA0ED4A453B}"/>
              </a:ext>
            </a:extLst>
          </p:cNvPr>
          <p:cNvSpPr>
            <a:spLocks noGrp="1"/>
          </p:cNvSpPr>
          <p:nvPr>
            <p:ph type="body" sz="quarter" idx="15"/>
          </p:nvPr>
        </p:nvSpPr>
        <p:spPr/>
        <p:txBody>
          <a:bodyPr/>
          <a:lstStyle/>
          <a:p>
            <a:r>
              <a:rPr lang="zh-CN" altLang="en-US" dirty="0"/>
              <a:t>段内直接寻址</a:t>
            </a:r>
            <a:endParaRPr lang="en-US" altLang="zh-CN" dirty="0"/>
          </a:p>
          <a:p>
            <a:pPr lvl="1"/>
            <a:r>
              <a:rPr lang="zh-CN" altLang="en-US" dirty="0"/>
              <a:t>近跳</a:t>
            </a:r>
            <a:endParaRPr lang="en-US" altLang="zh-CN" dirty="0"/>
          </a:p>
          <a:p>
            <a:endParaRPr lang="zh-CN" altLang="en-US" dirty="0"/>
          </a:p>
        </p:txBody>
      </p:sp>
      <p:sp>
        <p:nvSpPr>
          <p:cNvPr id="4" name="文本占位符 3">
            <a:extLst>
              <a:ext uri="{FF2B5EF4-FFF2-40B4-BE49-F238E27FC236}">
                <a16:creationId xmlns:a16="http://schemas.microsoft.com/office/drawing/2014/main" id="{224A75C8-7739-445C-AC14-2D10E3304606}"/>
              </a:ext>
            </a:extLst>
          </p:cNvPr>
          <p:cNvSpPr>
            <a:spLocks noGrp="1"/>
          </p:cNvSpPr>
          <p:nvPr>
            <p:ph type="body" sz="quarter" idx="16"/>
          </p:nvPr>
        </p:nvSpPr>
        <p:spPr/>
        <p:txBody>
          <a:bodyPr/>
          <a:lstStyle/>
          <a:p>
            <a:r>
              <a:rPr lang="en-US" altLang="zh-CN" dirty="0"/>
              <a:t>3.</a:t>
            </a:r>
            <a:r>
              <a:rPr lang="zh-CN" altLang="en-US" dirty="0"/>
              <a:t>与指令有关的寻址方式</a:t>
            </a:r>
          </a:p>
        </p:txBody>
      </p:sp>
      <p:pic>
        <p:nvPicPr>
          <p:cNvPr id="5" name="图片 4">
            <a:extLst>
              <a:ext uri="{FF2B5EF4-FFF2-40B4-BE49-F238E27FC236}">
                <a16:creationId xmlns:a16="http://schemas.microsoft.com/office/drawing/2014/main" id="{10C17F7C-1F88-46B3-B36D-D790A7470B1B}"/>
              </a:ext>
            </a:extLst>
          </p:cNvPr>
          <p:cNvPicPr>
            <a:picLocks noChangeAspect="1"/>
          </p:cNvPicPr>
          <p:nvPr/>
        </p:nvPicPr>
        <p:blipFill>
          <a:blip r:embed="rId2"/>
          <a:stretch>
            <a:fillRect/>
          </a:stretch>
        </p:blipFill>
        <p:spPr>
          <a:xfrm>
            <a:off x="3097167" y="759316"/>
            <a:ext cx="1876190" cy="5819048"/>
          </a:xfrm>
          <a:prstGeom prst="rect">
            <a:avLst/>
          </a:prstGeom>
        </p:spPr>
      </p:pic>
      <p:pic>
        <p:nvPicPr>
          <p:cNvPr id="6" name="图片 5">
            <a:extLst>
              <a:ext uri="{FF2B5EF4-FFF2-40B4-BE49-F238E27FC236}">
                <a16:creationId xmlns:a16="http://schemas.microsoft.com/office/drawing/2014/main" id="{3A911686-BFD6-43C7-983A-79CB5D7CED58}"/>
              </a:ext>
            </a:extLst>
          </p:cNvPr>
          <p:cNvPicPr>
            <a:picLocks noChangeAspect="1"/>
          </p:cNvPicPr>
          <p:nvPr/>
        </p:nvPicPr>
        <p:blipFill>
          <a:blip r:embed="rId3"/>
          <a:stretch>
            <a:fillRect/>
          </a:stretch>
        </p:blipFill>
        <p:spPr>
          <a:xfrm>
            <a:off x="5023097" y="759316"/>
            <a:ext cx="4923809" cy="4438095"/>
          </a:xfrm>
          <a:prstGeom prst="rect">
            <a:avLst/>
          </a:prstGeom>
        </p:spPr>
      </p:pic>
    </p:spTree>
    <p:extLst>
      <p:ext uri="{BB962C8B-B14F-4D97-AF65-F5344CB8AC3E}">
        <p14:creationId xmlns:p14="http://schemas.microsoft.com/office/powerpoint/2010/main" val="31042848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2B8FE58-6A09-4473-A940-EDBB59A9CDA6}"/>
              </a:ext>
            </a:extLst>
          </p:cNvPr>
          <p:cNvSpPr>
            <a:spLocks noGrp="1"/>
          </p:cNvSpPr>
          <p:nvPr>
            <p:ph type="sldNum" sz="quarter" idx="12"/>
          </p:nvPr>
        </p:nvSpPr>
        <p:spPr/>
        <p:txBody>
          <a:bodyPr/>
          <a:lstStyle/>
          <a:p>
            <a:fld id="{D12C7F20-4EEE-4847-AC76-B538472E8A39}" type="slidenum">
              <a:rPr lang="zh-CN" altLang="en-US" smtClean="0"/>
              <a:pPr/>
              <a:t>18</a:t>
            </a:fld>
            <a:endParaRPr lang="zh-CN" altLang="en-US"/>
          </a:p>
        </p:txBody>
      </p:sp>
      <p:sp>
        <p:nvSpPr>
          <p:cNvPr id="3" name="文本占位符 2">
            <a:extLst>
              <a:ext uri="{FF2B5EF4-FFF2-40B4-BE49-F238E27FC236}">
                <a16:creationId xmlns:a16="http://schemas.microsoft.com/office/drawing/2014/main" id="{347BB29B-22EE-4C3E-A8B1-DEA0ED4A453B}"/>
              </a:ext>
            </a:extLst>
          </p:cNvPr>
          <p:cNvSpPr>
            <a:spLocks noGrp="1"/>
          </p:cNvSpPr>
          <p:nvPr>
            <p:ph type="body" sz="quarter" idx="15"/>
          </p:nvPr>
        </p:nvSpPr>
        <p:spPr/>
        <p:txBody>
          <a:bodyPr/>
          <a:lstStyle/>
          <a:p>
            <a:r>
              <a:rPr lang="zh-CN" altLang="en-US" dirty="0"/>
              <a:t>段内直接寻址</a:t>
            </a:r>
            <a:endParaRPr lang="en-US" altLang="zh-CN" dirty="0"/>
          </a:p>
          <a:p>
            <a:pPr lvl="1"/>
            <a:r>
              <a:rPr lang="zh-CN" altLang="en-US" dirty="0"/>
              <a:t>段内调用</a:t>
            </a:r>
          </a:p>
        </p:txBody>
      </p:sp>
      <p:sp>
        <p:nvSpPr>
          <p:cNvPr id="4" name="文本占位符 3">
            <a:extLst>
              <a:ext uri="{FF2B5EF4-FFF2-40B4-BE49-F238E27FC236}">
                <a16:creationId xmlns:a16="http://schemas.microsoft.com/office/drawing/2014/main" id="{224A75C8-7739-445C-AC14-2D10E3304606}"/>
              </a:ext>
            </a:extLst>
          </p:cNvPr>
          <p:cNvSpPr>
            <a:spLocks noGrp="1"/>
          </p:cNvSpPr>
          <p:nvPr>
            <p:ph type="body" sz="quarter" idx="16"/>
          </p:nvPr>
        </p:nvSpPr>
        <p:spPr/>
        <p:txBody>
          <a:bodyPr/>
          <a:lstStyle/>
          <a:p>
            <a:r>
              <a:rPr lang="en-US" altLang="zh-CN" dirty="0"/>
              <a:t>3.</a:t>
            </a:r>
            <a:r>
              <a:rPr lang="zh-CN" altLang="en-US" dirty="0"/>
              <a:t>与指令有关的寻址方式</a:t>
            </a:r>
          </a:p>
        </p:txBody>
      </p:sp>
      <p:pic>
        <p:nvPicPr>
          <p:cNvPr id="6" name="图片 5">
            <a:extLst>
              <a:ext uri="{FF2B5EF4-FFF2-40B4-BE49-F238E27FC236}">
                <a16:creationId xmlns:a16="http://schemas.microsoft.com/office/drawing/2014/main" id="{B9B7CD94-5ECE-49F8-AB92-EF958BB94A93}"/>
              </a:ext>
            </a:extLst>
          </p:cNvPr>
          <p:cNvPicPr>
            <a:picLocks noChangeAspect="1"/>
          </p:cNvPicPr>
          <p:nvPr/>
        </p:nvPicPr>
        <p:blipFill>
          <a:blip r:embed="rId2"/>
          <a:stretch>
            <a:fillRect/>
          </a:stretch>
        </p:blipFill>
        <p:spPr>
          <a:xfrm>
            <a:off x="517349" y="1771728"/>
            <a:ext cx="3238095" cy="4485714"/>
          </a:xfrm>
          <a:prstGeom prst="rect">
            <a:avLst/>
          </a:prstGeom>
        </p:spPr>
      </p:pic>
      <p:pic>
        <p:nvPicPr>
          <p:cNvPr id="7" name="图片 6">
            <a:extLst>
              <a:ext uri="{FF2B5EF4-FFF2-40B4-BE49-F238E27FC236}">
                <a16:creationId xmlns:a16="http://schemas.microsoft.com/office/drawing/2014/main" id="{6204558D-18B3-4589-85DC-B81272670F4B}"/>
              </a:ext>
            </a:extLst>
          </p:cNvPr>
          <p:cNvPicPr>
            <a:picLocks noChangeAspect="1"/>
          </p:cNvPicPr>
          <p:nvPr/>
        </p:nvPicPr>
        <p:blipFill>
          <a:blip r:embed="rId3"/>
          <a:stretch>
            <a:fillRect/>
          </a:stretch>
        </p:blipFill>
        <p:spPr>
          <a:xfrm>
            <a:off x="3860959" y="1771728"/>
            <a:ext cx="4526459" cy="1508820"/>
          </a:xfrm>
          <a:prstGeom prst="rect">
            <a:avLst/>
          </a:prstGeom>
        </p:spPr>
      </p:pic>
      <p:pic>
        <p:nvPicPr>
          <p:cNvPr id="10" name="图片 9">
            <a:extLst>
              <a:ext uri="{FF2B5EF4-FFF2-40B4-BE49-F238E27FC236}">
                <a16:creationId xmlns:a16="http://schemas.microsoft.com/office/drawing/2014/main" id="{AD267AD2-2FAF-4E09-BAFA-74CF3693B820}"/>
              </a:ext>
            </a:extLst>
          </p:cNvPr>
          <p:cNvPicPr>
            <a:picLocks noChangeAspect="1"/>
          </p:cNvPicPr>
          <p:nvPr/>
        </p:nvPicPr>
        <p:blipFill>
          <a:blip r:embed="rId4"/>
          <a:stretch>
            <a:fillRect/>
          </a:stretch>
        </p:blipFill>
        <p:spPr>
          <a:xfrm>
            <a:off x="3860959" y="3483211"/>
            <a:ext cx="6306082" cy="2774231"/>
          </a:xfrm>
          <a:prstGeom prst="rect">
            <a:avLst/>
          </a:prstGeom>
        </p:spPr>
      </p:pic>
    </p:spTree>
    <p:extLst>
      <p:ext uri="{BB962C8B-B14F-4D97-AF65-F5344CB8AC3E}">
        <p14:creationId xmlns:p14="http://schemas.microsoft.com/office/powerpoint/2010/main" val="181737046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3D06753-2C14-4173-9C87-7EA665C6AABB}"/>
              </a:ext>
            </a:extLst>
          </p:cNvPr>
          <p:cNvSpPr>
            <a:spLocks noGrp="1"/>
          </p:cNvSpPr>
          <p:nvPr>
            <p:ph type="sldNum" sz="quarter" idx="12"/>
          </p:nvPr>
        </p:nvSpPr>
        <p:spPr/>
        <p:txBody>
          <a:bodyPr/>
          <a:lstStyle/>
          <a:p>
            <a:fld id="{D12C7F20-4EEE-4847-AC76-B538472E8A39}" type="slidenum">
              <a:rPr lang="zh-CN" altLang="en-US" smtClean="0"/>
              <a:pPr/>
              <a:t>1</a:t>
            </a:fld>
            <a:endParaRPr lang="zh-CN" altLang="en-US"/>
          </a:p>
        </p:txBody>
      </p:sp>
      <p:sp>
        <p:nvSpPr>
          <p:cNvPr id="33" name="文本占位符 32">
            <a:extLst>
              <a:ext uri="{FF2B5EF4-FFF2-40B4-BE49-F238E27FC236}">
                <a16:creationId xmlns:a16="http://schemas.microsoft.com/office/drawing/2014/main" id="{5C4BDCB0-0DE0-4B27-B32B-8F8BE6FB5CC7}"/>
              </a:ext>
            </a:extLst>
          </p:cNvPr>
          <p:cNvSpPr>
            <a:spLocks noGrp="1"/>
          </p:cNvSpPr>
          <p:nvPr>
            <p:ph type="body" sz="quarter" idx="15"/>
          </p:nvPr>
        </p:nvSpPr>
        <p:spPr/>
        <p:txBody>
          <a:bodyPr>
            <a:normAutofit/>
          </a:bodyPr>
          <a:lstStyle/>
          <a:p>
            <a:pPr marL="514350" indent="-514350">
              <a:buFont typeface="+mj-lt"/>
              <a:buAutoNum type="arabicPeriod"/>
            </a:pPr>
            <a:r>
              <a:rPr lang="zh-CN" altLang="en-US" dirty="0"/>
              <a:t>概述</a:t>
            </a:r>
            <a:endParaRPr lang="en-US" altLang="zh-CN" dirty="0"/>
          </a:p>
          <a:p>
            <a:pPr marL="514350" indent="-514350">
              <a:buFont typeface="+mj-lt"/>
              <a:buAutoNum type="arabicPeriod"/>
            </a:pPr>
            <a:r>
              <a:rPr lang="zh-CN" altLang="en-US" dirty="0">
                <a:solidFill>
                  <a:schemeClr val="accent1">
                    <a:lumMod val="40000"/>
                    <a:lumOff val="60000"/>
                  </a:schemeClr>
                </a:solidFill>
              </a:rPr>
              <a:t>与数据有关的寻址方式</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与指令有关的寻址方式</a:t>
            </a:r>
          </a:p>
          <a:p>
            <a:pPr marL="514350" indent="-514350">
              <a:buFont typeface="+mj-lt"/>
              <a:buAutoNum type="arabicPeriod"/>
            </a:pP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p:txBody>
      </p:sp>
      <p:sp>
        <p:nvSpPr>
          <p:cNvPr id="34" name="文本占位符 33">
            <a:extLst>
              <a:ext uri="{FF2B5EF4-FFF2-40B4-BE49-F238E27FC236}">
                <a16:creationId xmlns:a16="http://schemas.microsoft.com/office/drawing/2014/main" id="{BFC89C37-CFAF-459C-BA15-0CC416BDDFB0}"/>
              </a:ext>
            </a:extLst>
          </p:cNvPr>
          <p:cNvSpPr>
            <a:spLocks noGrp="1"/>
          </p:cNvSpPr>
          <p:nvPr>
            <p:ph type="body" sz="quarter" idx="16"/>
          </p:nvPr>
        </p:nvSpPr>
        <p:spPr/>
        <p:txBody>
          <a:bodyPr/>
          <a:lstStyle/>
          <a:p>
            <a:r>
              <a:rPr lang="zh-CN" altLang="en-US" dirty="0"/>
              <a:t>目录</a:t>
            </a:r>
          </a:p>
        </p:txBody>
      </p:sp>
    </p:spTree>
    <p:extLst>
      <p:ext uri="{BB962C8B-B14F-4D97-AF65-F5344CB8AC3E}">
        <p14:creationId xmlns:p14="http://schemas.microsoft.com/office/powerpoint/2010/main" val="327958717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B1A6841-83AE-4E6A-8C00-8579F7B4B1A3}"/>
              </a:ext>
            </a:extLst>
          </p:cNvPr>
          <p:cNvSpPr>
            <a:spLocks noGrp="1"/>
          </p:cNvSpPr>
          <p:nvPr>
            <p:ph type="sldNum" sz="quarter" idx="12"/>
          </p:nvPr>
        </p:nvSpPr>
        <p:spPr/>
        <p:txBody>
          <a:bodyPr/>
          <a:lstStyle/>
          <a:p>
            <a:fld id="{D12C7F20-4EEE-4847-AC76-B538472E8A39}" type="slidenum">
              <a:rPr lang="zh-CN" altLang="en-US" smtClean="0"/>
              <a:pPr/>
              <a:t>19</a:t>
            </a:fld>
            <a:endParaRPr lang="zh-CN" altLang="en-US"/>
          </a:p>
        </p:txBody>
      </p:sp>
      <p:sp>
        <p:nvSpPr>
          <p:cNvPr id="3" name="文本占位符 2">
            <a:extLst>
              <a:ext uri="{FF2B5EF4-FFF2-40B4-BE49-F238E27FC236}">
                <a16:creationId xmlns:a16="http://schemas.microsoft.com/office/drawing/2014/main" id="{8A3DFED9-23E5-408E-BF49-6B9657A86B48}"/>
              </a:ext>
            </a:extLst>
          </p:cNvPr>
          <p:cNvSpPr>
            <a:spLocks noGrp="1"/>
          </p:cNvSpPr>
          <p:nvPr>
            <p:ph type="body" sz="quarter" idx="15"/>
          </p:nvPr>
        </p:nvSpPr>
        <p:spPr/>
        <p:txBody>
          <a:bodyPr/>
          <a:lstStyle/>
          <a:p>
            <a:r>
              <a:rPr lang="zh-CN" altLang="en-US" dirty="0"/>
              <a:t>段间直接寻址</a:t>
            </a:r>
            <a:endParaRPr lang="en-US" altLang="zh-CN" dirty="0"/>
          </a:p>
          <a:p>
            <a:pPr lvl="1"/>
            <a:endParaRPr lang="zh-CN" altLang="en-US" dirty="0"/>
          </a:p>
        </p:txBody>
      </p:sp>
      <p:sp>
        <p:nvSpPr>
          <p:cNvPr id="4" name="文本占位符 3">
            <a:extLst>
              <a:ext uri="{FF2B5EF4-FFF2-40B4-BE49-F238E27FC236}">
                <a16:creationId xmlns:a16="http://schemas.microsoft.com/office/drawing/2014/main" id="{FE07657D-B2A5-45E1-8857-A579972BC7B0}"/>
              </a:ext>
            </a:extLst>
          </p:cNvPr>
          <p:cNvSpPr>
            <a:spLocks noGrp="1"/>
          </p:cNvSpPr>
          <p:nvPr>
            <p:ph type="body" sz="quarter" idx="16"/>
          </p:nvPr>
        </p:nvSpPr>
        <p:spPr/>
        <p:txBody>
          <a:bodyPr/>
          <a:lstStyle/>
          <a:p>
            <a:r>
              <a:rPr lang="en-US" altLang="zh-CN" dirty="0"/>
              <a:t>3.</a:t>
            </a:r>
            <a:r>
              <a:rPr lang="zh-CN" altLang="en-US" dirty="0"/>
              <a:t>与指令有关的寻址方式</a:t>
            </a:r>
          </a:p>
        </p:txBody>
      </p:sp>
      <p:pic>
        <p:nvPicPr>
          <p:cNvPr id="5" name="图片 4">
            <a:extLst>
              <a:ext uri="{FF2B5EF4-FFF2-40B4-BE49-F238E27FC236}">
                <a16:creationId xmlns:a16="http://schemas.microsoft.com/office/drawing/2014/main" id="{087C27F3-99FF-43CE-BCFE-F2FF9861A3D3}"/>
              </a:ext>
            </a:extLst>
          </p:cNvPr>
          <p:cNvPicPr>
            <a:picLocks noChangeAspect="1"/>
          </p:cNvPicPr>
          <p:nvPr/>
        </p:nvPicPr>
        <p:blipFill>
          <a:blip r:embed="rId2"/>
          <a:stretch>
            <a:fillRect/>
          </a:stretch>
        </p:blipFill>
        <p:spPr>
          <a:xfrm>
            <a:off x="3558076" y="3427141"/>
            <a:ext cx="6535189" cy="1954874"/>
          </a:xfrm>
          <a:prstGeom prst="rect">
            <a:avLst/>
          </a:prstGeom>
        </p:spPr>
      </p:pic>
      <p:pic>
        <p:nvPicPr>
          <p:cNvPr id="6" name="图片 5">
            <a:extLst>
              <a:ext uri="{FF2B5EF4-FFF2-40B4-BE49-F238E27FC236}">
                <a16:creationId xmlns:a16="http://schemas.microsoft.com/office/drawing/2014/main" id="{5864BC97-380A-48D6-BDAA-2FFE9F841294}"/>
              </a:ext>
            </a:extLst>
          </p:cNvPr>
          <p:cNvPicPr>
            <a:picLocks noChangeAspect="1"/>
          </p:cNvPicPr>
          <p:nvPr/>
        </p:nvPicPr>
        <p:blipFill>
          <a:blip r:embed="rId3"/>
          <a:stretch>
            <a:fillRect/>
          </a:stretch>
        </p:blipFill>
        <p:spPr>
          <a:xfrm>
            <a:off x="640045" y="1266498"/>
            <a:ext cx="2657143" cy="5019048"/>
          </a:xfrm>
          <a:prstGeom prst="rect">
            <a:avLst/>
          </a:prstGeom>
        </p:spPr>
      </p:pic>
      <p:pic>
        <p:nvPicPr>
          <p:cNvPr id="7" name="图片 6">
            <a:extLst>
              <a:ext uri="{FF2B5EF4-FFF2-40B4-BE49-F238E27FC236}">
                <a16:creationId xmlns:a16="http://schemas.microsoft.com/office/drawing/2014/main" id="{4F9F140E-E84D-4877-9DF6-2E6FDEA5FE43}"/>
              </a:ext>
            </a:extLst>
          </p:cNvPr>
          <p:cNvPicPr>
            <a:picLocks noChangeAspect="1"/>
          </p:cNvPicPr>
          <p:nvPr/>
        </p:nvPicPr>
        <p:blipFill>
          <a:blip r:embed="rId4"/>
          <a:stretch>
            <a:fillRect/>
          </a:stretch>
        </p:blipFill>
        <p:spPr>
          <a:xfrm>
            <a:off x="3558076" y="1266498"/>
            <a:ext cx="4303181" cy="1954874"/>
          </a:xfrm>
          <a:prstGeom prst="rect">
            <a:avLst/>
          </a:prstGeom>
        </p:spPr>
      </p:pic>
    </p:spTree>
    <p:extLst>
      <p:ext uri="{BB962C8B-B14F-4D97-AF65-F5344CB8AC3E}">
        <p14:creationId xmlns:p14="http://schemas.microsoft.com/office/powerpoint/2010/main" val="267870348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4CBFD43-C53C-4D2E-B1CC-E37A2D2D8451}"/>
              </a:ext>
            </a:extLst>
          </p:cNvPr>
          <p:cNvSpPr>
            <a:spLocks noGrp="1"/>
          </p:cNvSpPr>
          <p:nvPr>
            <p:ph type="sldNum" sz="quarter" idx="12"/>
          </p:nvPr>
        </p:nvSpPr>
        <p:spPr/>
        <p:txBody>
          <a:bodyPr/>
          <a:lstStyle/>
          <a:p>
            <a:fld id="{D12C7F20-4EEE-4847-AC76-B538472E8A39}" type="slidenum">
              <a:rPr lang="zh-CN" altLang="en-US" smtClean="0"/>
              <a:pPr/>
              <a:t>2</a:t>
            </a:fld>
            <a:endParaRPr lang="zh-CN" altLang="en-US"/>
          </a:p>
        </p:txBody>
      </p:sp>
      <p:sp>
        <p:nvSpPr>
          <p:cNvPr id="4" name="文本占位符 3">
            <a:extLst>
              <a:ext uri="{FF2B5EF4-FFF2-40B4-BE49-F238E27FC236}">
                <a16:creationId xmlns:a16="http://schemas.microsoft.com/office/drawing/2014/main" id="{67BF2AA5-13CC-4706-B28F-B0D58CE95486}"/>
              </a:ext>
            </a:extLst>
          </p:cNvPr>
          <p:cNvSpPr>
            <a:spLocks noGrp="1"/>
          </p:cNvSpPr>
          <p:nvPr>
            <p:ph type="body" sz="quarter" idx="15"/>
          </p:nvPr>
        </p:nvSpPr>
        <p:spPr>
          <a:xfrm>
            <a:off x="244054" y="846700"/>
            <a:ext cx="11835786" cy="5731664"/>
          </a:xfrm>
        </p:spPr>
        <p:txBody>
          <a:bodyPr>
            <a:normAutofit/>
          </a:bodyPr>
          <a:lstStyle/>
          <a:p>
            <a:r>
              <a:rPr lang="zh-CN" altLang="en-US" dirty="0"/>
              <a:t>指令格式</a:t>
            </a:r>
            <a:endParaRPr lang="en-US" altLang="zh-CN" dirty="0"/>
          </a:p>
          <a:p>
            <a:pPr marL="456565" lvl="1" indent="0">
              <a:buNone/>
            </a:pPr>
            <a:endParaRPr lang="en-US" altLang="zh-CN" sz="2000" dirty="0"/>
          </a:p>
          <a:p>
            <a:pPr marL="456565" lvl="1" indent="0">
              <a:buNone/>
            </a:pPr>
            <a:endParaRPr lang="en-US" altLang="zh-CN" sz="2000" dirty="0"/>
          </a:p>
          <a:p>
            <a:pPr lvl="1"/>
            <a:r>
              <a:rPr lang="zh-CN" altLang="en-US" dirty="0"/>
              <a:t>汇编语言</a:t>
            </a:r>
            <a:endParaRPr lang="en-US" altLang="zh-CN" dirty="0"/>
          </a:p>
          <a:p>
            <a:pPr lvl="2"/>
            <a:r>
              <a:rPr lang="zh-CN" altLang="en-US" sz="1800" dirty="0"/>
              <a:t>用助记符来表示</a:t>
            </a:r>
            <a:r>
              <a:rPr lang="zh-CN" altLang="en-US" sz="1800" dirty="0">
                <a:solidFill>
                  <a:srgbClr val="ED7D31"/>
                </a:solidFill>
              </a:rPr>
              <a:t>操作码</a:t>
            </a:r>
          </a:p>
          <a:p>
            <a:pPr lvl="2"/>
            <a:r>
              <a:rPr lang="zh-CN" altLang="en-US" sz="1800" dirty="0"/>
              <a:t>用符号或符号地址来表示操作数或者操作数地址</a:t>
            </a:r>
          </a:p>
          <a:p>
            <a:pPr marL="456565" lvl="1" indent="0">
              <a:buNone/>
            </a:pPr>
            <a:r>
              <a:rPr lang="zh-CN" altLang="en-US" dirty="0"/>
              <a:t>指令助忆符    </a:t>
            </a:r>
            <a:r>
              <a:rPr lang="en-US" altLang="zh-CN" dirty="0"/>
              <a:t>[ </a:t>
            </a:r>
            <a:r>
              <a:rPr lang="zh-CN" altLang="en-US" dirty="0"/>
              <a:t>操作数</a:t>
            </a:r>
            <a:r>
              <a:rPr lang="en-US" altLang="zh-CN" dirty="0"/>
              <a:t>1 [ , </a:t>
            </a:r>
            <a:r>
              <a:rPr lang="zh-CN" altLang="en-US" dirty="0"/>
              <a:t>操作数</a:t>
            </a:r>
            <a:r>
              <a:rPr lang="en-US" altLang="zh-CN" dirty="0"/>
              <a:t>2 [ , </a:t>
            </a:r>
            <a:r>
              <a:rPr lang="zh-CN" altLang="en-US" dirty="0"/>
              <a:t>操作数</a:t>
            </a:r>
            <a:r>
              <a:rPr lang="en-US" altLang="zh-CN" dirty="0"/>
              <a:t>3 ] ] ] </a:t>
            </a:r>
            <a:r>
              <a:rPr lang="zh-CN" altLang="en-US" dirty="0"/>
              <a:t>　</a:t>
            </a:r>
            <a:r>
              <a:rPr lang="en-US" altLang="zh-CN" dirty="0"/>
              <a:t>[;</a:t>
            </a:r>
            <a:r>
              <a:rPr lang="zh-CN" altLang="en-US" dirty="0"/>
              <a:t>注释</a:t>
            </a:r>
            <a:r>
              <a:rPr lang="en-US" altLang="zh-CN" dirty="0"/>
              <a:t>]</a:t>
            </a:r>
          </a:p>
          <a:p>
            <a:pPr lvl="2"/>
            <a:r>
              <a:rPr lang="zh-CN" altLang="en-US" sz="1800" dirty="0"/>
              <a:t>指令助记符：计算机要执行的</a:t>
            </a:r>
            <a:r>
              <a:rPr lang="zh-CN" altLang="en-US" sz="1800" dirty="0">
                <a:solidFill>
                  <a:srgbClr val="ED7D31"/>
                </a:solidFill>
              </a:rPr>
              <a:t>操作</a:t>
            </a:r>
            <a:endParaRPr lang="en-US" altLang="zh-CN" sz="1800" dirty="0">
              <a:solidFill>
                <a:srgbClr val="ED7D31"/>
              </a:solidFill>
            </a:endParaRPr>
          </a:p>
          <a:p>
            <a:pPr lvl="2"/>
            <a:r>
              <a:rPr lang="zh-CN" altLang="en-US" sz="1800" dirty="0"/>
              <a:t>操作数：指令执行的参与者，一般</a:t>
            </a:r>
            <a:r>
              <a:rPr lang="zh-CN" altLang="en-US" sz="1800" dirty="0">
                <a:solidFill>
                  <a:srgbClr val="ED7D31"/>
                </a:solidFill>
              </a:rPr>
              <a:t>目的操作数</a:t>
            </a:r>
            <a:r>
              <a:rPr lang="zh-CN" altLang="en-US" sz="1800" dirty="0"/>
              <a:t>在前，</a:t>
            </a:r>
            <a:r>
              <a:rPr lang="zh-CN" altLang="en-US" sz="1800" dirty="0">
                <a:solidFill>
                  <a:srgbClr val="ED7D31"/>
                </a:solidFill>
              </a:rPr>
              <a:t>源操作数</a:t>
            </a:r>
            <a:r>
              <a:rPr lang="zh-CN" altLang="en-US" sz="1800" dirty="0"/>
              <a:t>在后。“</a:t>
            </a:r>
            <a:r>
              <a:rPr lang="en-US" altLang="zh-CN" sz="1800" dirty="0"/>
              <a:t>,</a:t>
            </a:r>
            <a:r>
              <a:rPr lang="zh-CN" altLang="en-US" sz="1800" dirty="0"/>
              <a:t>”分割</a:t>
            </a:r>
            <a:endParaRPr lang="en-US" altLang="zh-CN" sz="1800" dirty="0"/>
          </a:p>
          <a:p>
            <a:pPr lvl="2"/>
            <a:r>
              <a:rPr lang="zh-CN" altLang="en-US" sz="1800" dirty="0"/>
              <a:t>操作数个数：一个、两个、三个</a:t>
            </a:r>
            <a:endParaRPr lang="en-US" altLang="zh-CN" sz="1800" dirty="0"/>
          </a:p>
          <a:p>
            <a:r>
              <a:rPr lang="zh-CN" altLang="en-US" dirty="0"/>
              <a:t>寻址方式</a:t>
            </a:r>
            <a:endParaRPr lang="en-US" altLang="zh-CN" dirty="0"/>
          </a:p>
          <a:p>
            <a:pPr lvl="1"/>
            <a:r>
              <a:rPr lang="zh-CN" altLang="en-US" dirty="0"/>
              <a:t>寻找操作数的方法</a:t>
            </a:r>
            <a:endParaRPr lang="en-US" altLang="zh-CN" dirty="0"/>
          </a:p>
          <a:p>
            <a:pPr lvl="1"/>
            <a:r>
              <a:rPr lang="zh-CN" altLang="en-US" dirty="0"/>
              <a:t>也就是指出操作数存放于</a:t>
            </a:r>
            <a:r>
              <a:rPr lang="zh-CN" altLang="en-US" dirty="0">
                <a:solidFill>
                  <a:srgbClr val="ED7D31"/>
                </a:solidFill>
              </a:rPr>
              <a:t>何处</a:t>
            </a:r>
            <a:endParaRPr lang="en-US" altLang="zh-CN" dirty="0">
              <a:solidFill>
                <a:srgbClr val="ED7D31"/>
              </a:solidFill>
            </a:endParaRPr>
          </a:p>
          <a:p>
            <a:pPr lvl="2"/>
            <a:endParaRPr lang="en-US" altLang="zh-CN" sz="1800" dirty="0"/>
          </a:p>
        </p:txBody>
      </p:sp>
      <p:sp>
        <p:nvSpPr>
          <p:cNvPr id="5" name="文本占位符 4">
            <a:extLst>
              <a:ext uri="{FF2B5EF4-FFF2-40B4-BE49-F238E27FC236}">
                <a16:creationId xmlns:a16="http://schemas.microsoft.com/office/drawing/2014/main" id="{42ED2FAE-0B56-42A7-B096-7BD704A95D0A}"/>
              </a:ext>
            </a:extLst>
          </p:cNvPr>
          <p:cNvSpPr>
            <a:spLocks noGrp="1"/>
          </p:cNvSpPr>
          <p:nvPr>
            <p:ph type="body" sz="quarter" idx="16"/>
          </p:nvPr>
        </p:nvSpPr>
        <p:spPr/>
        <p:txBody>
          <a:bodyPr/>
          <a:lstStyle/>
          <a:p>
            <a:r>
              <a:rPr lang="en-US" altLang="zh-CN" dirty="0"/>
              <a:t>1.</a:t>
            </a:r>
            <a:r>
              <a:rPr lang="zh-CN" altLang="en-US" dirty="0"/>
              <a:t>概述</a:t>
            </a:r>
          </a:p>
        </p:txBody>
      </p:sp>
      <p:grpSp>
        <p:nvGrpSpPr>
          <p:cNvPr id="3" name="组合 2">
            <a:extLst>
              <a:ext uri="{FF2B5EF4-FFF2-40B4-BE49-F238E27FC236}">
                <a16:creationId xmlns:a16="http://schemas.microsoft.com/office/drawing/2014/main" id="{2A742CE6-39B8-46E7-A95C-E7E6A3FAA704}"/>
              </a:ext>
            </a:extLst>
          </p:cNvPr>
          <p:cNvGrpSpPr/>
          <p:nvPr/>
        </p:nvGrpSpPr>
        <p:grpSpPr>
          <a:xfrm>
            <a:off x="810597" y="1519211"/>
            <a:ext cx="5181600" cy="371927"/>
            <a:chOff x="810597" y="1519211"/>
            <a:chExt cx="5181600" cy="371927"/>
          </a:xfrm>
        </p:grpSpPr>
        <p:grpSp>
          <p:nvGrpSpPr>
            <p:cNvPr id="26" name="Group 5">
              <a:extLst>
                <a:ext uri="{FF2B5EF4-FFF2-40B4-BE49-F238E27FC236}">
                  <a16:creationId xmlns:a16="http://schemas.microsoft.com/office/drawing/2014/main" id="{A00BE943-8662-488F-A899-7D7DA4BFDF5B}"/>
                </a:ext>
              </a:extLst>
            </p:cNvPr>
            <p:cNvGrpSpPr>
              <a:grpSpLocks/>
            </p:cNvGrpSpPr>
            <p:nvPr/>
          </p:nvGrpSpPr>
          <p:grpSpPr bwMode="auto">
            <a:xfrm>
              <a:off x="810597" y="1521250"/>
              <a:ext cx="2590800" cy="369888"/>
              <a:chOff x="1248" y="1440"/>
              <a:chExt cx="1632" cy="123"/>
            </a:xfrm>
            <a:noFill/>
          </p:grpSpPr>
          <p:sp>
            <p:nvSpPr>
              <p:cNvPr id="29" name="Text Box 6">
                <a:extLst>
                  <a:ext uri="{FF2B5EF4-FFF2-40B4-BE49-F238E27FC236}">
                    <a16:creationId xmlns:a16="http://schemas.microsoft.com/office/drawing/2014/main" id="{95B55763-01A9-4F89-A53A-2182E8D53252}"/>
                  </a:ext>
                </a:extLst>
              </p:cNvPr>
              <p:cNvSpPr txBox="1">
                <a:spLocks noChangeArrowheads="1"/>
              </p:cNvSpPr>
              <p:nvPr/>
            </p:nvSpPr>
            <p:spPr bwMode="auto">
              <a:xfrm>
                <a:off x="1248" y="1440"/>
                <a:ext cx="816" cy="123"/>
              </a:xfrm>
              <a:prstGeom prst="rect">
                <a:avLst/>
              </a:prstGeom>
              <a:grpFill/>
              <a:ln w="19050" cap="sq">
                <a:solidFill>
                  <a:srgbClr val="1A78C3"/>
                </a:solidFill>
                <a:miter lim="800000"/>
                <a:headEnd type="none" w="sm" len="sm"/>
                <a:tailEnd type="none" w="sm" len="sm"/>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dirty="0">
                    <a:solidFill>
                      <a:srgbClr val="1A78C3"/>
                    </a:solidFill>
                    <a:latin typeface="+mj-ea"/>
                    <a:ea typeface="+mj-ea"/>
                  </a:rPr>
                  <a:t>操作</a:t>
                </a:r>
                <a:r>
                  <a:rPr kumimoji="1" lang="zh-CN" altLang="en-US" dirty="0">
                    <a:solidFill>
                      <a:srgbClr val="ED7D31"/>
                    </a:solidFill>
                    <a:latin typeface="+mj-ea"/>
                    <a:ea typeface="+mj-ea"/>
                  </a:rPr>
                  <a:t>码</a:t>
                </a:r>
              </a:p>
            </p:txBody>
          </p:sp>
          <p:sp>
            <p:nvSpPr>
              <p:cNvPr id="30" name="Text Box 7">
                <a:extLst>
                  <a:ext uri="{FF2B5EF4-FFF2-40B4-BE49-F238E27FC236}">
                    <a16:creationId xmlns:a16="http://schemas.microsoft.com/office/drawing/2014/main" id="{633037CD-474D-40A8-ADF7-A6F6E6083F17}"/>
                  </a:ext>
                </a:extLst>
              </p:cNvPr>
              <p:cNvSpPr txBox="1">
                <a:spLocks noChangeArrowheads="1"/>
              </p:cNvSpPr>
              <p:nvPr/>
            </p:nvSpPr>
            <p:spPr bwMode="auto">
              <a:xfrm>
                <a:off x="2064" y="1440"/>
                <a:ext cx="816" cy="123"/>
              </a:xfrm>
              <a:prstGeom prst="rect">
                <a:avLst/>
              </a:prstGeom>
              <a:grpFill/>
              <a:ln w="19050" cap="sq">
                <a:solidFill>
                  <a:srgbClr val="1A78C3"/>
                </a:solidFill>
                <a:miter lim="800000"/>
                <a:headEnd type="none" w="sm" len="sm"/>
                <a:tailEnd type="none" w="sm" len="sm"/>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dirty="0">
                    <a:solidFill>
                      <a:srgbClr val="1A78C3"/>
                    </a:solidFill>
                    <a:latin typeface="+mj-ea"/>
                    <a:ea typeface="+mj-ea"/>
                  </a:rPr>
                  <a:t>操作数</a:t>
                </a:r>
              </a:p>
            </p:txBody>
          </p:sp>
        </p:grpSp>
        <p:sp>
          <p:nvSpPr>
            <p:cNvPr id="27" name="Text Box 8">
              <a:extLst>
                <a:ext uri="{FF2B5EF4-FFF2-40B4-BE49-F238E27FC236}">
                  <a16:creationId xmlns:a16="http://schemas.microsoft.com/office/drawing/2014/main" id="{B73A1ED3-0AD0-4945-8FEA-8FA4BFD1CE63}"/>
                </a:ext>
              </a:extLst>
            </p:cNvPr>
            <p:cNvSpPr txBox="1">
              <a:spLocks noChangeArrowheads="1"/>
            </p:cNvSpPr>
            <p:nvPr/>
          </p:nvSpPr>
          <p:spPr bwMode="auto">
            <a:xfrm>
              <a:off x="3401397" y="1519211"/>
              <a:ext cx="1295400" cy="369888"/>
            </a:xfrm>
            <a:prstGeom prst="rect">
              <a:avLst/>
            </a:prstGeom>
            <a:noFill/>
            <a:ln w="19050" cap="sq">
              <a:solidFill>
                <a:srgbClr val="1A78C3"/>
              </a:solidFill>
              <a:miter lim="800000"/>
              <a:headEnd type="none" w="sm" len="sm"/>
              <a:tailEnd type="none" w="sm" len="sm"/>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dirty="0">
                  <a:solidFill>
                    <a:srgbClr val="1A78C3"/>
                  </a:solidFill>
                  <a:latin typeface="+mj-ea"/>
                  <a:ea typeface="+mj-ea"/>
                </a:rPr>
                <a:t>·   ·   · </a:t>
              </a:r>
            </a:p>
          </p:txBody>
        </p:sp>
        <p:sp>
          <p:nvSpPr>
            <p:cNvPr id="28" name="Text Box 9">
              <a:extLst>
                <a:ext uri="{FF2B5EF4-FFF2-40B4-BE49-F238E27FC236}">
                  <a16:creationId xmlns:a16="http://schemas.microsoft.com/office/drawing/2014/main" id="{1D824CE3-7F8F-462E-9F89-6CC2E65DE109}"/>
                </a:ext>
              </a:extLst>
            </p:cNvPr>
            <p:cNvSpPr txBox="1">
              <a:spLocks noChangeArrowheads="1"/>
            </p:cNvSpPr>
            <p:nvPr/>
          </p:nvSpPr>
          <p:spPr bwMode="auto">
            <a:xfrm>
              <a:off x="4696797" y="1519211"/>
              <a:ext cx="1295400" cy="369888"/>
            </a:xfrm>
            <a:prstGeom prst="rect">
              <a:avLst/>
            </a:prstGeom>
            <a:noFill/>
            <a:ln w="19050" cap="sq">
              <a:solidFill>
                <a:srgbClr val="1A78C3"/>
              </a:solidFill>
              <a:miter lim="800000"/>
              <a:headEnd type="none" w="sm" len="sm"/>
              <a:tailEnd type="none" w="sm" len="sm"/>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a:solidFill>
                    <a:srgbClr val="1A78C3"/>
                  </a:solidFill>
                  <a:latin typeface="+mj-ea"/>
                  <a:ea typeface="+mj-ea"/>
                </a:rPr>
                <a:t>操作数</a:t>
              </a:r>
            </a:p>
          </p:txBody>
        </p:sp>
      </p:grpSp>
    </p:spTree>
    <p:extLst>
      <p:ext uri="{BB962C8B-B14F-4D97-AF65-F5344CB8AC3E}">
        <p14:creationId xmlns:p14="http://schemas.microsoft.com/office/powerpoint/2010/main" val="33881207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1000"/>
                                        <p:tgtEl>
                                          <p:spTgt spid="4">
                                            <p:txEl>
                                              <p:pRg st="3" end="3"/>
                                            </p:txEl>
                                          </p:spTgt>
                                        </p:tgtEl>
                                      </p:cBhvr>
                                    </p:animEffect>
                                    <p:anim calcmode="lin" valueType="num">
                                      <p:cBhvr>
                                        <p:cTn id="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1000"/>
                                        <p:tgtEl>
                                          <p:spTgt spid="4">
                                            <p:txEl>
                                              <p:pRg st="4" end="4"/>
                                            </p:txEl>
                                          </p:spTgt>
                                        </p:tgtEl>
                                      </p:cBhvr>
                                    </p:animEffect>
                                    <p:anim calcmode="lin" valueType="num">
                                      <p:cBhvr>
                                        <p:cTn id="1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1000"/>
                                        <p:tgtEl>
                                          <p:spTgt spid="4">
                                            <p:txEl>
                                              <p:pRg st="5" end="5"/>
                                            </p:txEl>
                                          </p:spTgt>
                                        </p:tgtEl>
                                      </p:cBhvr>
                                    </p:animEffect>
                                    <p:anim calcmode="lin" valueType="num">
                                      <p:cBhvr>
                                        <p:cTn id="1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1000"/>
                                        <p:tgtEl>
                                          <p:spTgt spid="4">
                                            <p:txEl>
                                              <p:pRg st="6" end="6"/>
                                            </p:txEl>
                                          </p:spTgt>
                                        </p:tgtEl>
                                      </p:cBhvr>
                                    </p:animEffect>
                                    <p:anim calcmode="lin" valueType="num">
                                      <p:cBhvr>
                                        <p:cTn id="2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1000"/>
                                        <p:tgtEl>
                                          <p:spTgt spid="4">
                                            <p:txEl>
                                              <p:pRg st="7" end="7"/>
                                            </p:txEl>
                                          </p:spTgt>
                                        </p:tgtEl>
                                      </p:cBhvr>
                                    </p:animEffect>
                                    <p:anim calcmode="lin" valueType="num">
                                      <p:cBhvr>
                                        <p:cTn id="3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fade">
                                      <p:cBhvr>
                                        <p:cTn id="38" dur="1000"/>
                                        <p:tgtEl>
                                          <p:spTgt spid="4">
                                            <p:txEl>
                                              <p:pRg st="8" end="8"/>
                                            </p:txEl>
                                          </p:spTgt>
                                        </p:tgtEl>
                                      </p:cBhvr>
                                    </p:animEffect>
                                    <p:anim calcmode="lin" valueType="num">
                                      <p:cBhvr>
                                        <p:cTn id="39"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1000"/>
                                        <p:tgtEl>
                                          <p:spTgt spid="4">
                                            <p:txEl>
                                              <p:pRg st="9" end="9"/>
                                            </p:txEl>
                                          </p:spTgt>
                                        </p:tgtEl>
                                      </p:cBhvr>
                                    </p:animEffect>
                                    <p:anim calcmode="lin" valueType="num">
                                      <p:cBhvr>
                                        <p:cTn id="46"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1000"/>
                                        <p:tgtEl>
                                          <p:spTgt spid="4">
                                            <p:txEl>
                                              <p:pRg st="10" end="10"/>
                                            </p:txEl>
                                          </p:spTgt>
                                        </p:tgtEl>
                                      </p:cBhvr>
                                    </p:animEffect>
                                    <p:anim calcmode="lin" valueType="num">
                                      <p:cBhvr>
                                        <p:cTn id="5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animEffect transition="in" filter="fade">
                                      <p:cBhvr>
                                        <p:cTn id="59" dur="1000"/>
                                        <p:tgtEl>
                                          <p:spTgt spid="4">
                                            <p:txEl>
                                              <p:pRg st="11" end="11"/>
                                            </p:txEl>
                                          </p:spTgt>
                                        </p:tgtEl>
                                      </p:cBhvr>
                                    </p:animEffect>
                                    <p:anim calcmode="lin" valueType="num">
                                      <p:cBhvr>
                                        <p:cTn id="60"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4">
                                            <p:txEl>
                                              <p:pRg st="12" end="12"/>
                                            </p:txEl>
                                          </p:spTgt>
                                        </p:tgtEl>
                                        <p:attrNameLst>
                                          <p:attrName>style.visibility</p:attrName>
                                        </p:attrNameLst>
                                      </p:cBhvr>
                                      <p:to>
                                        <p:strVal val="visible"/>
                                      </p:to>
                                    </p:set>
                                    <p:animEffect transition="in" filter="fade">
                                      <p:cBhvr>
                                        <p:cTn id="66" dur="1000"/>
                                        <p:tgtEl>
                                          <p:spTgt spid="4">
                                            <p:txEl>
                                              <p:pRg st="12" end="12"/>
                                            </p:txEl>
                                          </p:spTgt>
                                        </p:tgtEl>
                                      </p:cBhvr>
                                    </p:animEffect>
                                    <p:anim calcmode="lin" valueType="num">
                                      <p:cBhvr>
                                        <p:cTn id="67"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4CBFD43-C53C-4D2E-B1CC-E37A2D2D8451}"/>
              </a:ext>
            </a:extLst>
          </p:cNvPr>
          <p:cNvSpPr>
            <a:spLocks noGrp="1"/>
          </p:cNvSpPr>
          <p:nvPr>
            <p:ph type="sldNum" sz="quarter" idx="12"/>
          </p:nvPr>
        </p:nvSpPr>
        <p:spPr/>
        <p:txBody>
          <a:bodyPr/>
          <a:lstStyle/>
          <a:p>
            <a:fld id="{D12C7F20-4EEE-4847-AC76-B538472E8A39}" type="slidenum">
              <a:rPr lang="zh-CN" altLang="en-US" smtClean="0"/>
              <a:pPr/>
              <a:t>3</a:t>
            </a:fld>
            <a:endParaRPr lang="zh-CN" altLang="en-US"/>
          </a:p>
        </p:txBody>
      </p:sp>
      <p:sp>
        <p:nvSpPr>
          <p:cNvPr id="4" name="文本占位符 3">
            <a:extLst>
              <a:ext uri="{FF2B5EF4-FFF2-40B4-BE49-F238E27FC236}">
                <a16:creationId xmlns:a16="http://schemas.microsoft.com/office/drawing/2014/main" id="{67BF2AA5-13CC-4706-B28F-B0D58CE95486}"/>
              </a:ext>
            </a:extLst>
          </p:cNvPr>
          <p:cNvSpPr>
            <a:spLocks noGrp="1"/>
          </p:cNvSpPr>
          <p:nvPr>
            <p:ph type="body" sz="quarter" idx="15"/>
          </p:nvPr>
        </p:nvSpPr>
        <p:spPr>
          <a:xfrm>
            <a:off x="303705" y="697093"/>
            <a:ext cx="11835786" cy="5881271"/>
          </a:xfrm>
        </p:spPr>
        <p:txBody>
          <a:bodyPr>
            <a:normAutofit/>
          </a:bodyPr>
          <a:lstStyle/>
          <a:p>
            <a:r>
              <a:rPr lang="zh-CN" altLang="en-US" dirty="0"/>
              <a:t>数据的</a:t>
            </a:r>
            <a:r>
              <a:rPr lang="en-US" altLang="zh-CN" dirty="0"/>
              <a:t>3</a:t>
            </a:r>
            <a:r>
              <a:rPr lang="zh-CN" altLang="en-US" dirty="0"/>
              <a:t>个来源</a:t>
            </a:r>
            <a:endParaRPr lang="en-US" altLang="zh-CN" dirty="0"/>
          </a:p>
          <a:p>
            <a:pPr lvl="1"/>
            <a:r>
              <a:rPr lang="zh-CN" altLang="en-US" dirty="0"/>
              <a:t>立即数</a:t>
            </a:r>
            <a:endParaRPr lang="en-US" altLang="zh-CN" dirty="0"/>
          </a:p>
          <a:p>
            <a:pPr lvl="2"/>
            <a:r>
              <a:rPr lang="zh-CN" altLang="en-US" dirty="0"/>
              <a:t>类似于高级语言中的常数</a:t>
            </a:r>
            <a:endParaRPr lang="en-US" altLang="zh-CN" dirty="0"/>
          </a:p>
          <a:p>
            <a:pPr lvl="2"/>
            <a:r>
              <a:rPr lang="zh-CN" altLang="en-US" dirty="0"/>
              <a:t>与指令一起存放在代码段中</a:t>
            </a:r>
            <a:endParaRPr lang="en-US" altLang="zh-CN" dirty="0"/>
          </a:p>
          <a:p>
            <a:pPr lvl="2"/>
            <a:r>
              <a:rPr lang="zh-CN" altLang="en-US" dirty="0"/>
              <a:t>属于指令的一部分，在汇编后无法修改</a:t>
            </a:r>
            <a:endParaRPr lang="en-US" altLang="zh-CN" dirty="0"/>
          </a:p>
          <a:p>
            <a:pPr lvl="2"/>
            <a:r>
              <a:rPr lang="zh-CN" altLang="en-US" dirty="0"/>
              <a:t>只能作为源操作数，不能作为目的操作数</a:t>
            </a:r>
            <a:endParaRPr lang="en-US" altLang="zh-CN" dirty="0"/>
          </a:p>
          <a:p>
            <a:pPr lvl="1"/>
            <a:r>
              <a:rPr lang="zh-CN" altLang="en-US" dirty="0"/>
              <a:t>寄存器</a:t>
            </a:r>
            <a:endParaRPr lang="en-US" altLang="zh-CN" dirty="0"/>
          </a:p>
          <a:p>
            <a:pPr lvl="2"/>
            <a:r>
              <a:rPr lang="zh-CN" altLang="en-US" dirty="0"/>
              <a:t>能用的寄存器</a:t>
            </a:r>
            <a:endParaRPr lang="en-US" altLang="zh-CN" dirty="0"/>
          </a:p>
          <a:p>
            <a:pPr lvl="2"/>
            <a:r>
              <a:rPr lang="zh-CN" altLang="en-US" dirty="0"/>
              <a:t>直接用寄存器名称</a:t>
            </a:r>
            <a:endParaRPr lang="en-US" altLang="zh-CN" dirty="0"/>
          </a:p>
          <a:p>
            <a:pPr lvl="1"/>
            <a:r>
              <a:rPr lang="zh-CN" altLang="en-US" dirty="0"/>
              <a:t>存储器</a:t>
            </a:r>
            <a:endParaRPr lang="en-US" altLang="zh-CN" dirty="0"/>
          </a:p>
          <a:p>
            <a:pPr lvl="2"/>
            <a:r>
              <a:rPr lang="zh-CN" altLang="en-US" dirty="0"/>
              <a:t>数据段或扩展段中的内存单元</a:t>
            </a:r>
            <a:endParaRPr lang="en-US" altLang="zh-CN" dirty="0"/>
          </a:p>
          <a:p>
            <a:pPr lvl="2"/>
            <a:r>
              <a:rPr lang="zh-CN" altLang="en-US" dirty="0"/>
              <a:t>给出偏移地址（有效地址）</a:t>
            </a:r>
            <a:endParaRPr lang="en-US" altLang="zh-CN" dirty="0"/>
          </a:p>
          <a:p>
            <a:pPr lvl="2"/>
            <a:r>
              <a:rPr lang="zh-CN" altLang="en-US" dirty="0"/>
              <a:t>有“</a:t>
            </a:r>
            <a:r>
              <a:rPr lang="en-US" altLang="zh-CN" dirty="0"/>
              <a:t>[ ]</a:t>
            </a:r>
            <a:r>
              <a:rPr lang="zh-CN" altLang="en-US" dirty="0"/>
              <a:t>”或者数据段中的变量名则表示操作数来自于内存</a:t>
            </a:r>
            <a:endParaRPr lang="en-US" altLang="zh-CN" dirty="0"/>
          </a:p>
          <a:p>
            <a:pPr lvl="2"/>
            <a:r>
              <a:rPr lang="zh-CN" altLang="en-US" dirty="0"/>
              <a:t>执行指令时计算出偏移地址（有效地址），结合段寄存器值从内存中取数</a:t>
            </a:r>
            <a:endParaRPr lang="en-US" altLang="zh-CN" dirty="0"/>
          </a:p>
          <a:p>
            <a:pPr lvl="2"/>
            <a:r>
              <a:rPr lang="zh-CN" altLang="en-US" dirty="0"/>
              <a:t>默认段寄存器为</a:t>
            </a:r>
            <a:r>
              <a:rPr lang="en-US" altLang="zh-CN" dirty="0"/>
              <a:t>ds</a:t>
            </a:r>
            <a:r>
              <a:rPr lang="zh-CN" altLang="en-US" dirty="0"/>
              <a:t>寄存器</a:t>
            </a:r>
            <a:endParaRPr lang="en-US" altLang="zh-CN" dirty="0"/>
          </a:p>
        </p:txBody>
      </p:sp>
      <p:sp>
        <p:nvSpPr>
          <p:cNvPr id="5" name="文本占位符 4">
            <a:extLst>
              <a:ext uri="{FF2B5EF4-FFF2-40B4-BE49-F238E27FC236}">
                <a16:creationId xmlns:a16="http://schemas.microsoft.com/office/drawing/2014/main" id="{42ED2FAE-0B56-42A7-B096-7BD704A95D0A}"/>
              </a:ext>
            </a:extLst>
          </p:cNvPr>
          <p:cNvSpPr>
            <a:spLocks noGrp="1"/>
          </p:cNvSpPr>
          <p:nvPr>
            <p:ph type="body" sz="quarter" idx="16"/>
          </p:nvPr>
        </p:nvSpPr>
        <p:spPr/>
        <p:txBody>
          <a:bodyPr/>
          <a:lstStyle/>
          <a:p>
            <a:r>
              <a:rPr lang="en-US" altLang="zh-CN" dirty="0"/>
              <a:t>1.</a:t>
            </a:r>
            <a:r>
              <a:rPr lang="zh-CN" altLang="en-US" dirty="0"/>
              <a:t>概述</a:t>
            </a:r>
          </a:p>
        </p:txBody>
      </p:sp>
      <p:pic>
        <p:nvPicPr>
          <p:cNvPr id="7" name="图片 6">
            <a:extLst>
              <a:ext uri="{FF2B5EF4-FFF2-40B4-BE49-F238E27FC236}">
                <a16:creationId xmlns:a16="http://schemas.microsoft.com/office/drawing/2014/main" id="{59BE738F-43AB-4567-8F15-DBDE2AEB45E9}"/>
              </a:ext>
            </a:extLst>
          </p:cNvPr>
          <p:cNvPicPr>
            <a:picLocks noChangeAspect="1"/>
          </p:cNvPicPr>
          <p:nvPr/>
        </p:nvPicPr>
        <p:blipFill>
          <a:blip r:embed="rId2"/>
          <a:stretch>
            <a:fillRect/>
          </a:stretch>
        </p:blipFill>
        <p:spPr>
          <a:xfrm>
            <a:off x="8847863" y="1307141"/>
            <a:ext cx="1990476" cy="2019048"/>
          </a:xfrm>
          <a:prstGeom prst="rect">
            <a:avLst/>
          </a:prstGeom>
        </p:spPr>
      </p:pic>
      <p:pic>
        <p:nvPicPr>
          <p:cNvPr id="8" name="图片 7">
            <a:extLst>
              <a:ext uri="{FF2B5EF4-FFF2-40B4-BE49-F238E27FC236}">
                <a16:creationId xmlns:a16="http://schemas.microsoft.com/office/drawing/2014/main" id="{54660C2A-A368-4102-9929-2D7F4F4895FA}"/>
              </a:ext>
            </a:extLst>
          </p:cNvPr>
          <p:cNvPicPr>
            <a:picLocks noChangeAspect="1"/>
          </p:cNvPicPr>
          <p:nvPr/>
        </p:nvPicPr>
        <p:blipFill>
          <a:blip r:embed="rId3"/>
          <a:stretch>
            <a:fillRect/>
          </a:stretch>
        </p:blipFill>
        <p:spPr>
          <a:xfrm>
            <a:off x="7220571" y="3326189"/>
            <a:ext cx="4971429" cy="1923810"/>
          </a:xfrm>
          <a:prstGeom prst="rect">
            <a:avLst/>
          </a:prstGeom>
        </p:spPr>
      </p:pic>
    </p:spTree>
    <p:extLst>
      <p:ext uri="{BB962C8B-B14F-4D97-AF65-F5344CB8AC3E}">
        <p14:creationId xmlns:p14="http://schemas.microsoft.com/office/powerpoint/2010/main" val="81369567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anim calcmode="lin" valueType="num">
                                      <p:cBhvr>
                                        <p:cTn id="2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1000"/>
                                        <p:tgtEl>
                                          <p:spTgt spid="4">
                                            <p:txEl>
                                              <p:pRg st="6" end="6"/>
                                            </p:txEl>
                                          </p:spTgt>
                                        </p:tgtEl>
                                      </p:cBhvr>
                                    </p:animEffect>
                                    <p:anim calcmode="lin" valueType="num">
                                      <p:cBhvr>
                                        <p:cTn id="3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1000"/>
                                        <p:tgtEl>
                                          <p:spTgt spid="4">
                                            <p:txEl>
                                              <p:pRg st="7" end="7"/>
                                            </p:txEl>
                                          </p:spTgt>
                                        </p:tgtEl>
                                      </p:cBhvr>
                                    </p:animEffect>
                                    <p:anim calcmode="lin" valueType="num">
                                      <p:cBhvr>
                                        <p:cTn id="4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fade">
                                      <p:cBhvr>
                                        <p:cTn id="44" dur="1000"/>
                                        <p:tgtEl>
                                          <p:spTgt spid="4">
                                            <p:txEl>
                                              <p:pRg st="8" end="8"/>
                                            </p:txEl>
                                          </p:spTgt>
                                        </p:tgtEl>
                                      </p:cBhvr>
                                    </p:animEffect>
                                    <p:anim calcmode="lin" valueType="num">
                                      <p:cBhvr>
                                        <p:cTn id="45"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animEffect transition="in" filter="fade">
                                      <p:cBhvr>
                                        <p:cTn id="51" dur="1000"/>
                                        <p:tgtEl>
                                          <p:spTgt spid="4">
                                            <p:txEl>
                                              <p:pRg st="9" end="9"/>
                                            </p:txEl>
                                          </p:spTgt>
                                        </p:tgtEl>
                                      </p:cBhvr>
                                    </p:animEffect>
                                    <p:anim calcmode="lin" valueType="num">
                                      <p:cBhvr>
                                        <p:cTn id="52"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9" end="9"/>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xEl>
                                              <p:pRg st="10" end="10"/>
                                            </p:txEl>
                                          </p:spTgt>
                                        </p:tgtEl>
                                        <p:attrNameLst>
                                          <p:attrName>style.visibility</p:attrName>
                                        </p:attrNameLst>
                                      </p:cBhvr>
                                      <p:to>
                                        <p:strVal val="visible"/>
                                      </p:to>
                                    </p:set>
                                    <p:animEffect transition="in" filter="fade">
                                      <p:cBhvr>
                                        <p:cTn id="56" dur="1000"/>
                                        <p:tgtEl>
                                          <p:spTgt spid="4">
                                            <p:txEl>
                                              <p:pRg st="10" end="10"/>
                                            </p:txEl>
                                          </p:spTgt>
                                        </p:tgtEl>
                                      </p:cBhvr>
                                    </p:animEffect>
                                    <p:anim calcmode="lin" valueType="num">
                                      <p:cBhvr>
                                        <p:cTn id="57"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Effect transition="in" filter="fade">
                                      <p:cBhvr>
                                        <p:cTn id="61" dur="1000"/>
                                        <p:tgtEl>
                                          <p:spTgt spid="4">
                                            <p:txEl>
                                              <p:pRg st="11" end="11"/>
                                            </p:txEl>
                                          </p:spTgt>
                                        </p:tgtEl>
                                      </p:cBhvr>
                                    </p:animEffect>
                                    <p:anim calcmode="lin" valueType="num">
                                      <p:cBhvr>
                                        <p:cTn id="62"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
                                            <p:txEl>
                                              <p:pRg st="12" end="12"/>
                                            </p:txEl>
                                          </p:spTgt>
                                        </p:tgtEl>
                                        <p:attrNameLst>
                                          <p:attrName>style.visibility</p:attrName>
                                        </p:attrNameLst>
                                      </p:cBhvr>
                                      <p:to>
                                        <p:strVal val="visible"/>
                                      </p:to>
                                    </p:set>
                                    <p:animEffect transition="in" filter="fade">
                                      <p:cBhvr>
                                        <p:cTn id="66" dur="1000"/>
                                        <p:tgtEl>
                                          <p:spTgt spid="4">
                                            <p:txEl>
                                              <p:pRg st="12" end="12"/>
                                            </p:txEl>
                                          </p:spTgt>
                                        </p:tgtEl>
                                      </p:cBhvr>
                                    </p:animEffect>
                                    <p:anim calcmode="lin" valueType="num">
                                      <p:cBhvr>
                                        <p:cTn id="67"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
                                            <p:txEl>
                                              <p:pRg st="13" end="13"/>
                                            </p:txEl>
                                          </p:spTgt>
                                        </p:tgtEl>
                                        <p:attrNameLst>
                                          <p:attrName>style.visibility</p:attrName>
                                        </p:attrNameLst>
                                      </p:cBhvr>
                                      <p:to>
                                        <p:strVal val="visible"/>
                                      </p:to>
                                    </p:set>
                                    <p:animEffect transition="in" filter="fade">
                                      <p:cBhvr>
                                        <p:cTn id="71" dur="1000"/>
                                        <p:tgtEl>
                                          <p:spTgt spid="4">
                                            <p:txEl>
                                              <p:pRg st="13" end="13"/>
                                            </p:txEl>
                                          </p:spTgt>
                                        </p:tgtEl>
                                      </p:cBhvr>
                                    </p:animEffect>
                                    <p:anim calcmode="lin" valueType="num">
                                      <p:cBhvr>
                                        <p:cTn id="72"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73"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
                                            <p:txEl>
                                              <p:pRg st="14" end="14"/>
                                            </p:txEl>
                                          </p:spTgt>
                                        </p:tgtEl>
                                        <p:attrNameLst>
                                          <p:attrName>style.visibility</p:attrName>
                                        </p:attrNameLst>
                                      </p:cBhvr>
                                      <p:to>
                                        <p:strVal val="visible"/>
                                      </p:to>
                                    </p:set>
                                    <p:animEffect transition="in" filter="fade">
                                      <p:cBhvr>
                                        <p:cTn id="76" dur="1000"/>
                                        <p:tgtEl>
                                          <p:spTgt spid="4">
                                            <p:txEl>
                                              <p:pRg st="14" end="14"/>
                                            </p:txEl>
                                          </p:spTgt>
                                        </p:tgtEl>
                                      </p:cBhvr>
                                    </p:animEffect>
                                    <p:anim calcmode="lin" valueType="num">
                                      <p:cBhvr>
                                        <p:cTn id="77"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78"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1000"/>
                                        <p:tgtEl>
                                          <p:spTgt spid="7"/>
                                        </p:tgtEl>
                                      </p:cBhvr>
                                    </p:animEffect>
                                    <p:anim calcmode="lin" valueType="num">
                                      <p:cBhvr>
                                        <p:cTn id="84" dur="1000" fill="hold"/>
                                        <p:tgtEl>
                                          <p:spTgt spid="7"/>
                                        </p:tgtEl>
                                        <p:attrNameLst>
                                          <p:attrName>ppt_x</p:attrName>
                                        </p:attrNameLst>
                                      </p:cBhvr>
                                      <p:tavLst>
                                        <p:tav tm="0">
                                          <p:val>
                                            <p:strVal val="#ppt_x"/>
                                          </p:val>
                                        </p:tav>
                                        <p:tav tm="100000">
                                          <p:val>
                                            <p:strVal val="#ppt_x"/>
                                          </p:val>
                                        </p:tav>
                                      </p:tavLst>
                                    </p:anim>
                                    <p:anim calcmode="lin" valueType="num">
                                      <p:cBhvr>
                                        <p:cTn id="85" dur="1000" fill="hold"/>
                                        <p:tgtEl>
                                          <p:spTgt spid="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fade">
                                      <p:cBhvr>
                                        <p:cTn id="88" dur="1000"/>
                                        <p:tgtEl>
                                          <p:spTgt spid="8"/>
                                        </p:tgtEl>
                                      </p:cBhvr>
                                    </p:animEffect>
                                    <p:anim calcmode="lin" valueType="num">
                                      <p:cBhvr>
                                        <p:cTn id="89" dur="1000" fill="hold"/>
                                        <p:tgtEl>
                                          <p:spTgt spid="8"/>
                                        </p:tgtEl>
                                        <p:attrNameLst>
                                          <p:attrName>ppt_x</p:attrName>
                                        </p:attrNameLst>
                                      </p:cBhvr>
                                      <p:tavLst>
                                        <p:tav tm="0">
                                          <p:val>
                                            <p:strVal val="#ppt_x"/>
                                          </p:val>
                                        </p:tav>
                                        <p:tav tm="100000">
                                          <p:val>
                                            <p:strVal val="#ppt_x"/>
                                          </p:val>
                                        </p:tav>
                                      </p:tavLst>
                                    </p:anim>
                                    <p:anim calcmode="lin" valueType="num">
                                      <p:cBhvr>
                                        <p:cTn id="9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3D06753-2C14-4173-9C87-7EA665C6AABB}"/>
              </a:ext>
            </a:extLst>
          </p:cNvPr>
          <p:cNvSpPr>
            <a:spLocks noGrp="1"/>
          </p:cNvSpPr>
          <p:nvPr>
            <p:ph type="sldNum" sz="quarter" idx="12"/>
          </p:nvPr>
        </p:nvSpPr>
        <p:spPr/>
        <p:txBody>
          <a:bodyPr/>
          <a:lstStyle/>
          <a:p>
            <a:fld id="{D12C7F20-4EEE-4847-AC76-B538472E8A39}" type="slidenum">
              <a:rPr lang="zh-CN" altLang="en-US" smtClean="0"/>
              <a:pPr/>
              <a:t>4</a:t>
            </a:fld>
            <a:endParaRPr lang="zh-CN" altLang="en-US"/>
          </a:p>
        </p:txBody>
      </p:sp>
      <p:sp>
        <p:nvSpPr>
          <p:cNvPr id="33" name="文本占位符 32">
            <a:extLst>
              <a:ext uri="{FF2B5EF4-FFF2-40B4-BE49-F238E27FC236}">
                <a16:creationId xmlns:a16="http://schemas.microsoft.com/office/drawing/2014/main" id="{5C4BDCB0-0DE0-4B27-B32B-8F8BE6FB5CC7}"/>
              </a:ext>
            </a:extLst>
          </p:cNvPr>
          <p:cNvSpPr>
            <a:spLocks noGrp="1"/>
          </p:cNvSpPr>
          <p:nvPr>
            <p:ph type="body" sz="quarter" idx="15"/>
          </p:nvPr>
        </p:nvSpPr>
        <p:spPr/>
        <p:txBody>
          <a:bodyPr>
            <a:normAutofit/>
          </a:bodyPr>
          <a:lstStyle/>
          <a:p>
            <a:pPr marL="514350" indent="-514350">
              <a:buFont typeface="+mj-lt"/>
              <a:buAutoNum type="arabicPeriod"/>
            </a:pPr>
            <a:r>
              <a:rPr lang="zh-CN" altLang="en-US" dirty="0">
                <a:solidFill>
                  <a:schemeClr val="accent1">
                    <a:lumMod val="40000"/>
                    <a:lumOff val="60000"/>
                  </a:schemeClr>
                </a:solidFill>
              </a:rPr>
              <a:t>概述</a:t>
            </a:r>
            <a:endParaRPr lang="en-US" altLang="zh-CN" dirty="0">
              <a:solidFill>
                <a:schemeClr val="accent1">
                  <a:lumMod val="40000"/>
                  <a:lumOff val="60000"/>
                </a:schemeClr>
              </a:solidFill>
            </a:endParaRPr>
          </a:p>
          <a:p>
            <a:pPr marL="514350" indent="-514350">
              <a:buFont typeface="+mj-lt"/>
              <a:buAutoNum type="arabicPeriod"/>
            </a:pPr>
            <a:r>
              <a:rPr lang="zh-CN" altLang="en-US" dirty="0"/>
              <a:t>与数据有关的寻址方式</a:t>
            </a:r>
            <a:endParaRPr lang="en-US" altLang="zh-CN" dirty="0"/>
          </a:p>
          <a:p>
            <a:pPr marL="514350" indent="-514350">
              <a:buFont typeface="+mj-lt"/>
              <a:buAutoNum type="arabicPeriod"/>
            </a:pPr>
            <a:r>
              <a:rPr lang="zh-CN" altLang="en-US" dirty="0">
                <a:solidFill>
                  <a:schemeClr val="accent1">
                    <a:lumMod val="40000"/>
                    <a:lumOff val="60000"/>
                  </a:schemeClr>
                </a:solidFill>
              </a:rPr>
              <a:t>与指令有关的寻址方式</a:t>
            </a:r>
          </a:p>
          <a:p>
            <a:pPr marL="514350" indent="-514350">
              <a:buFont typeface="+mj-lt"/>
              <a:buAutoNum type="arabicPeriod"/>
            </a:pP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p:txBody>
      </p:sp>
      <p:sp>
        <p:nvSpPr>
          <p:cNvPr id="34" name="文本占位符 33">
            <a:extLst>
              <a:ext uri="{FF2B5EF4-FFF2-40B4-BE49-F238E27FC236}">
                <a16:creationId xmlns:a16="http://schemas.microsoft.com/office/drawing/2014/main" id="{BFC89C37-CFAF-459C-BA15-0CC416BDDFB0}"/>
              </a:ext>
            </a:extLst>
          </p:cNvPr>
          <p:cNvSpPr>
            <a:spLocks noGrp="1"/>
          </p:cNvSpPr>
          <p:nvPr>
            <p:ph type="body" sz="quarter" idx="16"/>
          </p:nvPr>
        </p:nvSpPr>
        <p:spPr/>
        <p:txBody>
          <a:bodyPr/>
          <a:lstStyle/>
          <a:p>
            <a:r>
              <a:rPr lang="zh-CN" altLang="en-US" dirty="0"/>
              <a:t>目录</a:t>
            </a:r>
          </a:p>
        </p:txBody>
      </p:sp>
    </p:spTree>
    <p:extLst>
      <p:ext uri="{BB962C8B-B14F-4D97-AF65-F5344CB8AC3E}">
        <p14:creationId xmlns:p14="http://schemas.microsoft.com/office/powerpoint/2010/main" val="57825684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D3DC4CF-B850-4243-894C-AE15EEAEE8CE}"/>
              </a:ext>
            </a:extLst>
          </p:cNvPr>
          <p:cNvSpPr>
            <a:spLocks noGrp="1"/>
          </p:cNvSpPr>
          <p:nvPr>
            <p:ph type="sldNum" sz="quarter" idx="12"/>
          </p:nvPr>
        </p:nvSpPr>
        <p:spPr/>
        <p:txBody>
          <a:bodyPr/>
          <a:lstStyle/>
          <a:p>
            <a:fld id="{D12C7F20-4EEE-4847-AC76-B538472E8A39}" type="slidenum">
              <a:rPr lang="zh-CN" altLang="en-US" smtClean="0"/>
              <a:pPr/>
              <a:t>5</a:t>
            </a:fld>
            <a:endParaRPr lang="zh-CN" altLang="en-US"/>
          </a:p>
        </p:txBody>
      </p:sp>
      <p:sp>
        <p:nvSpPr>
          <p:cNvPr id="3" name="文本占位符 2">
            <a:extLst>
              <a:ext uri="{FF2B5EF4-FFF2-40B4-BE49-F238E27FC236}">
                <a16:creationId xmlns:a16="http://schemas.microsoft.com/office/drawing/2014/main" id="{1E17F56E-1110-410A-A8C5-D1B8BAFD6B19}"/>
              </a:ext>
            </a:extLst>
          </p:cNvPr>
          <p:cNvSpPr>
            <a:spLocks noGrp="1"/>
          </p:cNvSpPr>
          <p:nvPr>
            <p:ph type="body" sz="quarter" idx="15"/>
          </p:nvPr>
        </p:nvSpPr>
        <p:spPr/>
        <p:txBody>
          <a:bodyPr/>
          <a:lstStyle/>
          <a:p>
            <a:r>
              <a:rPr lang="zh-CN" altLang="en-US" dirty="0"/>
              <a:t>以</a:t>
            </a:r>
            <a:r>
              <a:rPr lang="en-US" altLang="zh-CN" dirty="0"/>
              <a:t>mov</a:t>
            </a:r>
            <a:r>
              <a:rPr lang="zh-CN" altLang="en-US" dirty="0"/>
              <a:t>指令为例</a:t>
            </a:r>
            <a:endParaRPr lang="en-US" altLang="zh-CN" dirty="0"/>
          </a:p>
          <a:p>
            <a:pPr marL="913765" lvl="1" indent="-457200">
              <a:buFont typeface="+mj-lt"/>
              <a:buAutoNum type="arabicPeriod"/>
            </a:pPr>
            <a:r>
              <a:rPr lang="zh-CN" altLang="en-US" dirty="0"/>
              <a:t>立即数寻址              </a:t>
            </a:r>
            <a:r>
              <a:rPr lang="en-US" altLang="zh-CN" dirty="0"/>
              <a:t>mov  ax,3069H</a:t>
            </a:r>
          </a:p>
          <a:p>
            <a:pPr marL="913765" lvl="1" indent="-457200">
              <a:buFont typeface="+mj-lt"/>
              <a:buAutoNum type="arabicPeriod"/>
            </a:pPr>
            <a:r>
              <a:rPr lang="zh-CN" altLang="en-US" dirty="0"/>
              <a:t>寄存器寻址              </a:t>
            </a:r>
            <a:r>
              <a:rPr lang="en-US" altLang="zh-CN" dirty="0"/>
              <a:t>mov  </a:t>
            </a:r>
            <a:r>
              <a:rPr lang="en-US" altLang="zh-CN" dirty="0" err="1"/>
              <a:t>al,bh</a:t>
            </a:r>
            <a:endParaRPr lang="en-US" altLang="zh-CN" dirty="0"/>
          </a:p>
          <a:p>
            <a:pPr marL="913765" lvl="1" indent="-457200">
              <a:buFont typeface="+mj-lt"/>
              <a:buAutoNum type="arabicPeriod"/>
            </a:pPr>
            <a:r>
              <a:rPr lang="zh-CN" altLang="en-US" dirty="0"/>
              <a:t>直接寻址                  </a:t>
            </a:r>
            <a:r>
              <a:rPr lang="en-US" altLang="zh-CN" dirty="0"/>
              <a:t>mov  ax,[2000H]</a:t>
            </a:r>
          </a:p>
          <a:p>
            <a:pPr marL="913765" lvl="1" indent="-457200">
              <a:buFont typeface="+mj-lt"/>
              <a:buAutoNum type="arabicPeriod"/>
            </a:pPr>
            <a:r>
              <a:rPr lang="zh-CN" altLang="en-US" dirty="0"/>
              <a:t>寄存器间接寻址       </a:t>
            </a:r>
            <a:r>
              <a:rPr lang="en-US" altLang="zh-CN" dirty="0"/>
              <a:t>mov ax,[bx]</a:t>
            </a:r>
          </a:p>
          <a:p>
            <a:pPr marL="913765" lvl="1" indent="-457200">
              <a:buFont typeface="+mj-lt"/>
              <a:buAutoNum type="arabicPeriod"/>
            </a:pPr>
            <a:r>
              <a:rPr lang="zh-CN" altLang="en-US" dirty="0"/>
              <a:t>寄存器相对寻址       </a:t>
            </a:r>
            <a:r>
              <a:rPr lang="en-US" altLang="zh-CN" dirty="0"/>
              <a:t>mov </a:t>
            </a:r>
            <a:r>
              <a:rPr lang="en-US" altLang="zh-CN" dirty="0" err="1"/>
              <a:t>ax,count</a:t>
            </a:r>
            <a:r>
              <a:rPr lang="en-US" altLang="zh-CN" dirty="0"/>
              <a:t>[</a:t>
            </a:r>
            <a:r>
              <a:rPr lang="en-US" altLang="zh-CN" dirty="0" err="1"/>
              <a:t>si</a:t>
            </a:r>
            <a:r>
              <a:rPr lang="en-US" altLang="zh-CN" dirty="0"/>
              <a:t>]</a:t>
            </a:r>
          </a:p>
          <a:p>
            <a:pPr marL="913765" lvl="1" indent="-457200">
              <a:buFont typeface="+mj-lt"/>
              <a:buAutoNum type="arabicPeriod"/>
            </a:pPr>
            <a:r>
              <a:rPr lang="zh-CN" altLang="en-US" dirty="0"/>
              <a:t>基址变址寻址           </a:t>
            </a:r>
            <a:r>
              <a:rPr lang="en-US" altLang="zh-CN" dirty="0"/>
              <a:t>mov ax,[bp][di]</a:t>
            </a:r>
          </a:p>
          <a:p>
            <a:pPr marL="913765" lvl="1" indent="-457200">
              <a:buFont typeface="+mj-lt"/>
              <a:buAutoNum type="arabicPeriod"/>
            </a:pPr>
            <a:r>
              <a:rPr lang="zh-CN" altLang="en-US" dirty="0"/>
              <a:t>相对基址变址寻址    </a:t>
            </a:r>
            <a:r>
              <a:rPr lang="en-US" altLang="zh-CN" dirty="0"/>
              <a:t>mov </a:t>
            </a:r>
            <a:r>
              <a:rPr lang="en-US" altLang="zh-CN" dirty="0" err="1"/>
              <a:t>ax,mask</a:t>
            </a:r>
            <a:r>
              <a:rPr lang="en-US" altLang="zh-CN" dirty="0"/>
              <a:t>[bx][</a:t>
            </a:r>
            <a:r>
              <a:rPr lang="en-US" altLang="zh-CN" dirty="0" err="1"/>
              <a:t>si</a:t>
            </a:r>
            <a:r>
              <a:rPr lang="en-US" altLang="zh-CN" dirty="0"/>
              <a:t>]</a:t>
            </a:r>
          </a:p>
          <a:p>
            <a:pPr lvl="1"/>
            <a:endParaRPr lang="zh-CN" altLang="en-US" dirty="0"/>
          </a:p>
        </p:txBody>
      </p:sp>
      <p:sp>
        <p:nvSpPr>
          <p:cNvPr id="4" name="文本占位符 3">
            <a:extLst>
              <a:ext uri="{FF2B5EF4-FFF2-40B4-BE49-F238E27FC236}">
                <a16:creationId xmlns:a16="http://schemas.microsoft.com/office/drawing/2014/main" id="{9C5D1761-AFCC-4FA5-AAE3-DE23ADEA3291}"/>
              </a:ext>
            </a:extLst>
          </p:cNvPr>
          <p:cNvSpPr>
            <a:spLocks noGrp="1"/>
          </p:cNvSpPr>
          <p:nvPr>
            <p:ph type="body" sz="quarter" idx="16"/>
          </p:nvPr>
        </p:nvSpPr>
        <p:spPr/>
        <p:txBody>
          <a:bodyPr/>
          <a:lstStyle/>
          <a:p>
            <a:r>
              <a:rPr lang="en-US" altLang="zh-CN" dirty="0"/>
              <a:t>2.</a:t>
            </a:r>
            <a:r>
              <a:rPr lang="zh-CN" altLang="en-US" dirty="0"/>
              <a:t>与数据有关的寻址方式</a:t>
            </a:r>
          </a:p>
        </p:txBody>
      </p:sp>
    </p:spTree>
    <p:extLst>
      <p:ext uri="{BB962C8B-B14F-4D97-AF65-F5344CB8AC3E}">
        <p14:creationId xmlns:p14="http://schemas.microsoft.com/office/powerpoint/2010/main" val="65572531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B937084-7028-4417-9F29-FEE5BDD6F8BE}"/>
              </a:ext>
            </a:extLst>
          </p:cNvPr>
          <p:cNvSpPr>
            <a:spLocks noGrp="1"/>
          </p:cNvSpPr>
          <p:nvPr>
            <p:ph type="sldNum" sz="quarter" idx="12"/>
          </p:nvPr>
        </p:nvSpPr>
        <p:spPr/>
        <p:txBody>
          <a:bodyPr/>
          <a:lstStyle/>
          <a:p>
            <a:fld id="{D12C7F20-4EEE-4847-AC76-B538472E8A39}" type="slidenum">
              <a:rPr lang="zh-CN" altLang="en-US" smtClean="0"/>
              <a:pPr/>
              <a:t>6</a:t>
            </a:fld>
            <a:endParaRPr lang="zh-CN" altLang="en-US"/>
          </a:p>
        </p:txBody>
      </p:sp>
      <p:sp>
        <p:nvSpPr>
          <p:cNvPr id="3" name="文本占位符 2">
            <a:extLst>
              <a:ext uri="{FF2B5EF4-FFF2-40B4-BE49-F238E27FC236}">
                <a16:creationId xmlns:a16="http://schemas.microsoft.com/office/drawing/2014/main" id="{AFC75AEE-8A6B-4C8C-9C90-AEC8378986A6}"/>
              </a:ext>
            </a:extLst>
          </p:cNvPr>
          <p:cNvSpPr>
            <a:spLocks noGrp="1"/>
          </p:cNvSpPr>
          <p:nvPr>
            <p:ph type="body" sz="quarter" idx="15"/>
          </p:nvPr>
        </p:nvSpPr>
        <p:spPr/>
        <p:txBody>
          <a:bodyPr/>
          <a:lstStyle/>
          <a:p>
            <a:r>
              <a:rPr lang="zh-CN" altLang="en-US" dirty="0"/>
              <a:t>立即数寻址</a:t>
            </a:r>
            <a:endParaRPr lang="en-US" altLang="zh-CN" dirty="0"/>
          </a:p>
          <a:p>
            <a:pPr lvl="1"/>
            <a:r>
              <a:rPr lang="zh-CN" altLang="en-US" dirty="0"/>
              <a:t>操作数作为指令的一部分直接写在指令中</a:t>
            </a:r>
            <a:endParaRPr lang="en-US" altLang="zh-CN" dirty="0"/>
          </a:p>
          <a:p>
            <a:pPr lvl="1"/>
            <a:r>
              <a:rPr lang="zh-CN" altLang="en-US" dirty="0"/>
              <a:t>立即数的位数不能大于其目的操作数</a:t>
            </a:r>
            <a:endParaRPr lang="en-US" altLang="zh-CN" dirty="0"/>
          </a:p>
          <a:p>
            <a:pPr lvl="1"/>
            <a:r>
              <a:rPr lang="zh-CN" altLang="en-US" dirty="0"/>
              <a:t>可以用十进制、十六进制、二进制</a:t>
            </a:r>
            <a:r>
              <a:rPr lang="en-US" altLang="zh-CN" dirty="0"/>
              <a:t>…</a:t>
            </a:r>
            <a:r>
              <a:rPr lang="zh-CN" altLang="en-US" dirty="0"/>
              <a:t>表示</a:t>
            </a:r>
            <a:endParaRPr lang="en-US" altLang="zh-CN" dirty="0"/>
          </a:p>
          <a:p>
            <a:pPr lvl="2"/>
            <a:r>
              <a:rPr lang="zh-CN" altLang="en-US" dirty="0"/>
              <a:t>如果是十进制，汇编器会将其转为二进制补码</a:t>
            </a:r>
            <a:endParaRPr lang="en-US" altLang="zh-CN" dirty="0"/>
          </a:p>
          <a:p>
            <a:pPr lvl="1"/>
            <a:endParaRPr lang="zh-CN" altLang="en-US" dirty="0"/>
          </a:p>
        </p:txBody>
      </p:sp>
      <p:sp>
        <p:nvSpPr>
          <p:cNvPr id="4" name="文本占位符 3">
            <a:extLst>
              <a:ext uri="{FF2B5EF4-FFF2-40B4-BE49-F238E27FC236}">
                <a16:creationId xmlns:a16="http://schemas.microsoft.com/office/drawing/2014/main" id="{7D2E5579-E13B-4F60-BA37-2F2B4E18006B}"/>
              </a:ext>
            </a:extLst>
          </p:cNvPr>
          <p:cNvSpPr>
            <a:spLocks noGrp="1"/>
          </p:cNvSpPr>
          <p:nvPr>
            <p:ph type="body" sz="quarter" idx="16"/>
          </p:nvPr>
        </p:nvSpPr>
        <p:spPr/>
        <p:txBody>
          <a:bodyPr/>
          <a:lstStyle/>
          <a:p>
            <a:r>
              <a:rPr lang="en-US" altLang="zh-CN" dirty="0"/>
              <a:t>2.</a:t>
            </a:r>
            <a:r>
              <a:rPr lang="zh-CN" altLang="en-US" dirty="0"/>
              <a:t>与数据有关的寻址方式</a:t>
            </a:r>
          </a:p>
        </p:txBody>
      </p:sp>
      <p:pic>
        <p:nvPicPr>
          <p:cNvPr id="8" name="图片 7">
            <a:extLst>
              <a:ext uri="{FF2B5EF4-FFF2-40B4-BE49-F238E27FC236}">
                <a16:creationId xmlns:a16="http://schemas.microsoft.com/office/drawing/2014/main" id="{A95C2794-8455-4DA7-BF48-D687F2EFA2AE}"/>
              </a:ext>
            </a:extLst>
          </p:cNvPr>
          <p:cNvPicPr>
            <a:picLocks noChangeAspect="1"/>
          </p:cNvPicPr>
          <p:nvPr/>
        </p:nvPicPr>
        <p:blipFill>
          <a:blip r:embed="rId2"/>
          <a:stretch>
            <a:fillRect/>
          </a:stretch>
        </p:blipFill>
        <p:spPr>
          <a:xfrm>
            <a:off x="854107" y="3856154"/>
            <a:ext cx="2161905" cy="476190"/>
          </a:xfrm>
          <a:prstGeom prst="rect">
            <a:avLst/>
          </a:prstGeom>
        </p:spPr>
      </p:pic>
      <p:pic>
        <p:nvPicPr>
          <p:cNvPr id="9" name="图片 8">
            <a:extLst>
              <a:ext uri="{FF2B5EF4-FFF2-40B4-BE49-F238E27FC236}">
                <a16:creationId xmlns:a16="http://schemas.microsoft.com/office/drawing/2014/main" id="{A4E56547-E18D-48CC-98BA-75E4CFBE3337}"/>
              </a:ext>
            </a:extLst>
          </p:cNvPr>
          <p:cNvPicPr>
            <a:picLocks noChangeAspect="1"/>
          </p:cNvPicPr>
          <p:nvPr/>
        </p:nvPicPr>
        <p:blipFill>
          <a:blip r:embed="rId3"/>
          <a:stretch>
            <a:fillRect/>
          </a:stretch>
        </p:blipFill>
        <p:spPr>
          <a:xfrm>
            <a:off x="3500230" y="3856154"/>
            <a:ext cx="3904762" cy="476190"/>
          </a:xfrm>
          <a:prstGeom prst="rect">
            <a:avLst/>
          </a:prstGeom>
        </p:spPr>
      </p:pic>
      <p:pic>
        <p:nvPicPr>
          <p:cNvPr id="10" name="图片 9">
            <a:extLst>
              <a:ext uri="{FF2B5EF4-FFF2-40B4-BE49-F238E27FC236}">
                <a16:creationId xmlns:a16="http://schemas.microsoft.com/office/drawing/2014/main" id="{ADFDDC60-C8A1-4E1B-A6EA-98E9FB4C1554}"/>
              </a:ext>
            </a:extLst>
          </p:cNvPr>
          <p:cNvPicPr>
            <a:picLocks noChangeAspect="1"/>
          </p:cNvPicPr>
          <p:nvPr/>
        </p:nvPicPr>
        <p:blipFill>
          <a:blip r:embed="rId4"/>
          <a:stretch>
            <a:fillRect/>
          </a:stretch>
        </p:blipFill>
        <p:spPr>
          <a:xfrm>
            <a:off x="857501" y="3155147"/>
            <a:ext cx="2171429" cy="495238"/>
          </a:xfrm>
          <a:prstGeom prst="rect">
            <a:avLst/>
          </a:prstGeom>
        </p:spPr>
      </p:pic>
      <p:pic>
        <p:nvPicPr>
          <p:cNvPr id="11" name="图片 10">
            <a:extLst>
              <a:ext uri="{FF2B5EF4-FFF2-40B4-BE49-F238E27FC236}">
                <a16:creationId xmlns:a16="http://schemas.microsoft.com/office/drawing/2014/main" id="{E56C4406-2BE4-45DD-8A6B-163C96AFBFA6}"/>
              </a:ext>
            </a:extLst>
          </p:cNvPr>
          <p:cNvPicPr>
            <a:picLocks noChangeAspect="1"/>
          </p:cNvPicPr>
          <p:nvPr/>
        </p:nvPicPr>
        <p:blipFill>
          <a:blip r:embed="rId5"/>
          <a:stretch>
            <a:fillRect/>
          </a:stretch>
        </p:blipFill>
        <p:spPr>
          <a:xfrm>
            <a:off x="3500230" y="3136099"/>
            <a:ext cx="3657143" cy="533333"/>
          </a:xfrm>
          <a:prstGeom prst="rect">
            <a:avLst/>
          </a:prstGeom>
        </p:spPr>
      </p:pic>
    </p:spTree>
    <p:extLst>
      <p:ext uri="{BB962C8B-B14F-4D97-AF65-F5344CB8AC3E}">
        <p14:creationId xmlns:p14="http://schemas.microsoft.com/office/powerpoint/2010/main" val="406457932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B1312D-EC8F-4019-8325-C4FC05B62EB6}"/>
              </a:ext>
            </a:extLst>
          </p:cNvPr>
          <p:cNvSpPr>
            <a:spLocks noGrp="1"/>
          </p:cNvSpPr>
          <p:nvPr>
            <p:ph type="sldNum" sz="quarter" idx="12"/>
          </p:nvPr>
        </p:nvSpPr>
        <p:spPr/>
        <p:txBody>
          <a:bodyPr/>
          <a:lstStyle/>
          <a:p>
            <a:fld id="{D12C7F20-4EEE-4847-AC76-B538472E8A39}" type="slidenum">
              <a:rPr lang="zh-CN" altLang="en-US" smtClean="0"/>
              <a:pPr/>
              <a:t>7</a:t>
            </a:fld>
            <a:endParaRPr lang="zh-CN" altLang="en-US"/>
          </a:p>
        </p:txBody>
      </p:sp>
      <p:sp>
        <p:nvSpPr>
          <p:cNvPr id="3" name="文本占位符 2">
            <a:extLst>
              <a:ext uri="{FF2B5EF4-FFF2-40B4-BE49-F238E27FC236}">
                <a16:creationId xmlns:a16="http://schemas.microsoft.com/office/drawing/2014/main" id="{C059AB9F-41EC-4234-B280-19066F319CF2}"/>
              </a:ext>
            </a:extLst>
          </p:cNvPr>
          <p:cNvSpPr>
            <a:spLocks noGrp="1"/>
          </p:cNvSpPr>
          <p:nvPr>
            <p:ph type="body" sz="quarter" idx="15"/>
          </p:nvPr>
        </p:nvSpPr>
        <p:spPr/>
        <p:txBody>
          <a:bodyPr/>
          <a:lstStyle/>
          <a:p>
            <a:r>
              <a:rPr lang="zh-CN" altLang="en-US" dirty="0"/>
              <a:t>寄存器寻址</a:t>
            </a:r>
            <a:endParaRPr lang="en-US" altLang="zh-CN" dirty="0"/>
          </a:p>
          <a:p>
            <a:pPr lvl="1"/>
            <a:r>
              <a:rPr lang="zh-CN" altLang="en-US" dirty="0"/>
              <a:t>指令中要用到的操作数已经存储在某寄存器中</a:t>
            </a:r>
            <a:endParaRPr lang="en-US" altLang="zh-CN" dirty="0"/>
          </a:p>
          <a:p>
            <a:pPr lvl="1"/>
            <a:r>
              <a:rPr lang="zh-CN" altLang="en-US" dirty="0"/>
              <a:t>或把目标操作数存入某寄存器</a:t>
            </a:r>
            <a:endParaRPr lang="en-US" altLang="zh-CN" dirty="0"/>
          </a:p>
          <a:p>
            <a:pPr lvl="1"/>
            <a:r>
              <a:rPr lang="zh-CN" altLang="en-US" dirty="0"/>
              <a:t>寄存器使用便捷，但是有限</a:t>
            </a:r>
            <a:endParaRPr lang="en-US" altLang="zh-CN" dirty="0"/>
          </a:p>
          <a:p>
            <a:pPr lvl="1"/>
            <a:endParaRPr lang="zh-CN" altLang="en-US" dirty="0"/>
          </a:p>
        </p:txBody>
      </p:sp>
      <p:sp>
        <p:nvSpPr>
          <p:cNvPr id="4" name="文本占位符 3">
            <a:extLst>
              <a:ext uri="{FF2B5EF4-FFF2-40B4-BE49-F238E27FC236}">
                <a16:creationId xmlns:a16="http://schemas.microsoft.com/office/drawing/2014/main" id="{CC0C60FC-7AE8-46E4-BA05-D0BEBF448DE9}"/>
              </a:ext>
            </a:extLst>
          </p:cNvPr>
          <p:cNvSpPr>
            <a:spLocks noGrp="1"/>
          </p:cNvSpPr>
          <p:nvPr>
            <p:ph type="body" sz="quarter" idx="16"/>
          </p:nvPr>
        </p:nvSpPr>
        <p:spPr/>
        <p:txBody>
          <a:bodyPr/>
          <a:lstStyle/>
          <a:p>
            <a:r>
              <a:rPr lang="en-US" altLang="zh-CN" dirty="0"/>
              <a:t>2.</a:t>
            </a:r>
            <a:r>
              <a:rPr lang="zh-CN" altLang="en-US" dirty="0"/>
              <a:t>与数据有关的寻址方式</a:t>
            </a:r>
          </a:p>
        </p:txBody>
      </p:sp>
    </p:spTree>
    <p:extLst>
      <p:ext uri="{BB962C8B-B14F-4D97-AF65-F5344CB8AC3E}">
        <p14:creationId xmlns:p14="http://schemas.microsoft.com/office/powerpoint/2010/main" val="253829794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B1312D-EC8F-4019-8325-C4FC05B62EB6}"/>
              </a:ext>
            </a:extLst>
          </p:cNvPr>
          <p:cNvSpPr>
            <a:spLocks noGrp="1"/>
          </p:cNvSpPr>
          <p:nvPr>
            <p:ph type="sldNum" sz="quarter" idx="12"/>
          </p:nvPr>
        </p:nvSpPr>
        <p:spPr/>
        <p:txBody>
          <a:bodyPr/>
          <a:lstStyle/>
          <a:p>
            <a:fld id="{D12C7F20-4EEE-4847-AC76-B538472E8A39}" type="slidenum">
              <a:rPr lang="zh-CN" altLang="en-US" smtClean="0"/>
              <a:pPr/>
              <a:t>8</a:t>
            </a:fld>
            <a:endParaRPr lang="zh-CN" altLang="en-US"/>
          </a:p>
        </p:txBody>
      </p:sp>
      <p:sp>
        <p:nvSpPr>
          <p:cNvPr id="3" name="文本占位符 2">
            <a:extLst>
              <a:ext uri="{FF2B5EF4-FFF2-40B4-BE49-F238E27FC236}">
                <a16:creationId xmlns:a16="http://schemas.microsoft.com/office/drawing/2014/main" id="{C059AB9F-41EC-4234-B280-19066F319CF2}"/>
              </a:ext>
            </a:extLst>
          </p:cNvPr>
          <p:cNvSpPr>
            <a:spLocks noGrp="1"/>
          </p:cNvSpPr>
          <p:nvPr>
            <p:ph type="body" sz="quarter" idx="15"/>
          </p:nvPr>
        </p:nvSpPr>
        <p:spPr/>
        <p:txBody>
          <a:bodyPr/>
          <a:lstStyle/>
          <a:p>
            <a:r>
              <a:rPr lang="zh-CN" altLang="en-US" dirty="0"/>
              <a:t>直接寻址</a:t>
            </a:r>
            <a:endParaRPr lang="en-US" altLang="zh-CN" dirty="0"/>
          </a:p>
          <a:p>
            <a:pPr lvl="1"/>
            <a:r>
              <a:rPr lang="zh-CN" altLang="en-US" dirty="0"/>
              <a:t>指令中直接给出操作数的偏移地址（有效地址）</a:t>
            </a:r>
            <a:endParaRPr lang="en-US" altLang="zh-CN" dirty="0"/>
          </a:p>
          <a:p>
            <a:pPr lvl="1"/>
            <a:r>
              <a:rPr lang="zh-CN" altLang="en-US" dirty="0"/>
              <a:t>如果是</a:t>
            </a:r>
            <a:r>
              <a:rPr lang="en-US" altLang="zh-CN" dirty="0"/>
              <a:t>mov</a:t>
            </a:r>
            <a:r>
              <a:rPr lang="zh-CN" altLang="en-US" dirty="0"/>
              <a:t>赋值等指令，内存变量要跟寄存器的长度一致</a:t>
            </a:r>
            <a:endParaRPr lang="en-US" altLang="zh-CN" dirty="0"/>
          </a:p>
          <a:p>
            <a:pPr lvl="1"/>
            <a:r>
              <a:rPr lang="zh-CN" altLang="en-US" dirty="0"/>
              <a:t>如果直接用</a:t>
            </a:r>
            <a:r>
              <a:rPr lang="en-US" altLang="zh-CN" dirty="0"/>
              <a:t>[</a:t>
            </a:r>
            <a:r>
              <a:rPr lang="zh-CN" altLang="en-US" dirty="0"/>
              <a:t>数值</a:t>
            </a:r>
            <a:r>
              <a:rPr lang="en-US" altLang="zh-CN" dirty="0"/>
              <a:t>]</a:t>
            </a:r>
            <a:r>
              <a:rPr lang="zh-CN" altLang="en-US" dirty="0"/>
              <a:t>，需要加段前缀，否则会成为立即数</a:t>
            </a:r>
            <a:endParaRPr lang="en-US" altLang="zh-CN" dirty="0"/>
          </a:p>
          <a:p>
            <a:pPr lvl="1"/>
            <a:endParaRPr lang="zh-CN" altLang="en-US" dirty="0"/>
          </a:p>
        </p:txBody>
      </p:sp>
      <p:sp>
        <p:nvSpPr>
          <p:cNvPr id="4" name="文本占位符 3">
            <a:extLst>
              <a:ext uri="{FF2B5EF4-FFF2-40B4-BE49-F238E27FC236}">
                <a16:creationId xmlns:a16="http://schemas.microsoft.com/office/drawing/2014/main" id="{CC0C60FC-7AE8-46E4-BA05-D0BEBF448DE9}"/>
              </a:ext>
            </a:extLst>
          </p:cNvPr>
          <p:cNvSpPr>
            <a:spLocks noGrp="1"/>
          </p:cNvSpPr>
          <p:nvPr>
            <p:ph type="body" sz="quarter" idx="16"/>
          </p:nvPr>
        </p:nvSpPr>
        <p:spPr/>
        <p:txBody>
          <a:bodyPr/>
          <a:lstStyle/>
          <a:p>
            <a:r>
              <a:rPr lang="en-US" altLang="zh-CN" dirty="0"/>
              <a:t>2.</a:t>
            </a:r>
            <a:r>
              <a:rPr lang="zh-CN" altLang="en-US" dirty="0"/>
              <a:t>与数据有关的寻址方式</a:t>
            </a:r>
          </a:p>
        </p:txBody>
      </p:sp>
      <p:pic>
        <p:nvPicPr>
          <p:cNvPr id="8" name="图片 7">
            <a:extLst>
              <a:ext uri="{FF2B5EF4-FFF2-40B4-BE49-F238E27FC236}">
                <a16:creationId xmlns:a16="http://schemas.microsoft.com/office/drawing/2014/main" id="{346E6D8F-4F05-47B7-BE6D-E49931BD6FD1}"/>
              </a:ext>
            </a:extLst>
          </p:cNvPr>
          <p:cNvPicPr>
            <a:picLocks noChangeAspect="1"/>
          </p:cNvPicPr>
          <p:nvPr/>
        </p:nvPicPr>
        <p:blipFill>
          <a:blip r:embed="rId2"/>
          <a:stretch>
            <a:fillRect/>
          </a:stretch>
        </p:blipFill>
        <p:spPr>
          <a:xfrm>
            <a:off x="103614" y="2724686"/>
            <a:ext cx="3210037" cy="3738525"/>
          </a:xfrm>
          <a:prstGeom prst="rect">
            <a:avLst/>
          </a:prstGeom>
        </p:spPr>
      </p:pic>
      <p:pic>
        <p:nvPicPr>
          <p:cNvPr id="10" name="图片 9">
            <a:extLst>
              <a:ext uri="{FF2B5EF4-FFF2-40B4-BE49-F238E27FC236}">
                <a16:creationId xmlns:a16="http://schemas.microsoft.com/office/drawing/2014/main" id="{320D704F-5314-4D55-9D59-25C863B7F1E9}"/>
              </a:ext>
            </a:extLst>
          </p:cNvPr>
          <p:cNvPicPr>
            <a:picLocks noChangeAspect="1"/>
          </p:cNvPicPr>
          <p:nvPr/>
        </p:nvPicPr>
        <p:blipFill>
          <a:blip r:embed="rId3"/>
          <a:stretch>
            <a:fillRect/>
          </a:stretch>
        </p:blipFill>
        <p:spPr>
          <a:xfrm>
            <a:off x="4831941" y="2724685"/>
            <a:ext cx="7247899" cy="1190643"/>
          </a:xfrm>
          <a:prstGeom prst="rect">
            <a:avLst/>
          </a:prstGeom>
        </p:spPr>
      </p:pic>
      <p:pic>
        <p:nvPicPr>
          <p:cNvPr id="11" name="图片 10">
            <a:extLst>
              <a:ext uri="{FF2B5EF4-FFF2-40B4-BE49-F238E27FC236}">
                <a16:creationId xmlns:a16="http://schemas.microsoft.com/office/drawing/2014/main" id="{4D86E18B-C749-45E2-B81F-42778EB5FAD7}"/>
              </a:ext>
            </a:extLst>
          </p:cNvPr>
          <p:cNvPicPr>
            <a:picLocks noChangeAspect="1"/>
          </p:cNvPicPr>
          <p:nvPr/>
        </p:nvPicPr>
        <p:blipFill>
          <a:blip r:embed="rId4"/>
          <a:stretch>
            <a:fillRect/>
          </a:stretch>
        </p:blipFill>
        <p:spPr>
          <a:xfrm>
            <a:off x="4831941" y="4034598"/>
            <a:ext cx="6761145" cy="1190642"/>
          </a:xfrm>
          <a:prstGeom prst="rect">
            <a:avLst/>
          </a:prstGeom>
        </p:spPr>
      </p:pic>
      <p:pic>
        <p:nvPicPr>
          <p:cNvPr id="12" name="图片 11">
            <a:extLst>
              <a:ext uri="{FF2B5EF4-FFF2-40B4-BE49-F238E27FC236}">
                <a16:creationId xmlns:a16="http://schemas.microsoft.com/office/drawing/2014/main" id="{1381D37B-222A-4458-A8DA-9C4999CFE827}"/>
              </a:ext>
            </a:extLst>
          </p:cNvPr>
          <p:cNvPicPr>
            <a:picLocks noChangeAspect="1"/>
          </p:cNvPicPr>
          <p:nvPr/>
        </p:nvPicPr>
        <p:blipFill>
          <a:blip r:embed="rId5"/>
          <a:stretch>
            <a:fillRect/>
          </a:stretch>
        </p:blipFill>
        <p:spPr>
          <a:xfrm>
            <a:off x="2599816" y="2724685"/>
            <a:ext cx="2161905" cy="2971429"/>
          </a:xfrm>
          <a:prstGeom prst="rect">
            <a:avLst/>
          </a:prstGeom>
        </p:spPr>
      </p:pic>
    </p:spTree>
    <p:extLst>
      <p:ext uri="{BB962C8B-B14F-4D97-AF65-F5344CB8AC3E}">
        <p14:creationId xmlns:p14="http://schemas.microsoft.com/office/powerpoint/2010/main" val="93682895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4564</TotalTime>
  <Words>943</Words>
  <Application>Microsoft Office PowerPoint</Application>
  <PresentationFormat>宽屏</PresentationFormat>
  <Paragraphs>142</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20</vt:i4>
      </vt:variant>
    </vt:vector>
  </HeadingPairs>
  <TitlesOfParts>
    <vt:vector size="31" baseType="lpstr">
      <vt:lpstr>等线</vt:lpstr>
      <vt:lpstr>黑体</vt:lpstr>
      <vt:lpstr>微软雅黑</vt:lpstr>
      <vt:lpstr>Arial</vt:lpstr>
      <vt:lpstr>Arial Black</vt:lpstr>
      <vt:lpstr>Calibri</vt:lpstr>
      <vt:lpstr>Calibri Light</vt:lpstr>
      <vt:lpstr>Tahoma</vt:lpstr>
      <vt:lpstr>Wingdings</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yu sheng</cp:lastModifiedBy>
  <cp:revision>672</cp:revision>
  <dcterms:created xsi:type="dcterms:W3CDTF">2019-03-09T08:01:00Z</dcterms:created>
  <dcterms:modified xsi:type="dcterms:W3CDTF">2020-03-10T04:23:30Z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