
<file path=[Content_Types].xml><?xml version="1.0" encoding="utf-8"?>
<Types xmlns="http://schemas.openxmlformats.org/package/2006/content-types">
  <Default Extension="png" ContentType="image/png"/>
  <Default Extension="wdp" ContentType="image/vnd.ms-photo"/>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 id="2147483659" r:id="rId3"/>
  </p:sldMasterIdLst>
  <p:notesMasterIdLst>
    <p:notesMasterId r:id="rId75"/>
  </p:notesMasterIdLst>
  <p:handoutMasterIdLst>
    <p:handoutMasterId r:id="rId76"/>
  </p:handoutMasterIdLst>
  <p:sldIdLst>
    <p:sldId id="3228" r:id="rId4"/>
    <p:sldId id="3277" r:id="rId5"/>
    <p:sldId id="3229" r:id="rId6"/>
    <p:sldId id="3282" r:id="rId7"/>
    <p:sldId id="3278" r:id="rId8"/>
    <p:sldId id="3341" r:id="rId9"/>
    <p:sldId id="3279" r:id="rId10"/>
    <p:sldId id="3280" r:id="rId11"/>
    <p:sldId id="3283" r:id="rId12"/>
    <p:sldId id="3284" r:id="rId13"/>
    <p:sldId id="3285" r:id="rId14"/>
    <p:sldId id="3286" r:id="rId15"/>
    <p:sldId id="3287" r:id="rId16"/>
    <p:sldId id="3288" r:id="rId17"/>
    <p:sldId id="3281" r:id="rId18"/>
    <p:sldId id="3290" r:id="rId19"/>
    <p:sldId id="3291" r:id="rId20"/>
    <p:sldId id="3292" r:id="rId21"/>
    <p:sldId id="3293" r:id="rId22"/>
    <p:sldId id="3294" r:id="rId23"/>
    <p:sldId id="3342" r:id="rId24"/>
    <p:sldId id="3295" r:id="rId25"/>
    <p:sldId id="3296" r:id="rId26"/>
    <p:sldId id="3297" r:id="rId27"/>
    <p:sldId id="3289" r:id="rId28"/>
    <p:sldId id="3298" r:id="rId29"/>
    <p:sldId id="3300" r:id="rId30"/>
    <p:sldId id="3301" r:id="rId31"/>
    <p:sldId id="3302" r:id="rId32"/>
    <p:sldId id="3303" r:id="rId33"/>
    <p:sldId id="3304" r:id="rId34"/>
    <p:sldId id="3305" r:id="rId35"/>
    <p:sldId id="3343" r:id="rId36"/>
    <p:sldId id="3306" r:id="rId37"/>
    <p:sldId id="3299" r:id="rId38"/>
    <p:sldId id="3307" r:id="rId39"/>
    <p:sldId id="3309" r:id="rId40"/>
    <p:sldId id="3310" r:id="rId41"/>
    <p:sldId id="3312" r:id="rId42"/>
    <p:sldId id="3311" r:id="rId43"/>
    <p:sldId id="3313" r:id="rId44"/>
    <p:sldId id="3314" r:id="rId45"/>
    <p:sldId id="3315" r:id="rId46"/>
    <p:sldId id="3316" r:id="rId47"/>
    <p:sldId id="3318" r:id="rId48"/>
    <p:sldId id="3319" r:id="rId49"/>
    <p:sldId id="3317" r:id="rId50"/>
    <p:sldId id="3308" r:id="rId51"/>
    <p:sldId id="3344" r:id="rId52"/>
    <p:sldId id="3321" r:id="rId53"/>
    <p:sldId id="3322" r:id="rId54"/>
    <p:sldId id="3320" r:id="rId55"/>
    <p:sldId id="3323" r:id="rId56"/>
    <p:sldId id="3325" r:id="rId57"/>
    <p:sldId id="3326" r:id="rId58"/>
    <p:sldId id="3327" r:id="rId59"/>
    <p:sldId id="3324" r:id="rId60"/>
    <p:sldId id="3329" r:id="rId61"/>
    <p:sldId id="3330" r:id="rId62"/>
    <p:sldId id="3331" r:id="rId63"/>
    <p:sldId id="3332" r:id="rId64"/>
    <p:sldId id="3328" r:id="rId65"/>
    <p:sldId id="3345" r:id="rId66"/>
    <p:sldId id="3333" r:id="rId67"/>
    <p:sldId id="3335" r:id="rId68"/>
    <p:sldId id="3334" r:id="rId69"/>
    <p:sldId id="3336" r:id="rId70"/>
    <p:sldId id="3337" r:id="rId71"/>
    <p:sldId id="3338" r:id="rId72"/>
    <p:sldId id="3339" r:id="rId73"/>
    <p:sldId id="3340" r:id="rId7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4E94D1-6253-41BE-BAF6-532D0D57172A}">
          <p14:sldIdLst>
            <p14:sldId id="3228"/>
            <p14:sldId id="3277"/>
            <p14:sldId id="3229"/>
            <p14:sldId id="3282"/>
            <p14:sldId id="3278"/>
            <p14:sldId id="3341"/>
            <p14:sldId id="3279"/>
            <p14:sldId id="3280"/>
            <p14:sldId id="3283"/>
            <p14:sldId id="3284"/>
            <p14:sldId id="3285"/>
            <p14:sldId id="3287"/>
            <p14:sldId id="3288"/>
            <p14:sldId id="3281"/>
            <p14:sldId id="3290"/>
            <p14:sldId id="3291"/>
            <p14:sldId id="3292"/>
            <p14:sldId id="3293"/>
            <p14:sldId id="3294"/>
            <p14:sldId id="3342"/>
            <p14:sldId id="3295"/>
            <p14:sldId id="3296"/>
            <p14:sldId id="3297"/>
            <p14:sldId id="3289"/>
            <p14:sldId id="3298"/>
            <p14:sldId id="3300"/>
            <p14:sldId id="3301"/>
            <p14:sldId id="3302"/>
            <p14:sldId id="3303"/>
            <p14:sldId id="3304"/>
            <p14:sldId id="3305"/>
            <p14:sldId id="3343"/>
            <p14:sldId id="3306"/>
            <p14:sldId id="3299"/>
            <p14:sldId id="3307"/>
            <p14:sldId id="3309"/>
            <p14:sldId id="3310"/>
            <p14:sldId id="3312"/>
            <p14:sldId id="3311"/>
            <p14:sldId id="3313"/>
            <p14:sldId id="3314"/>
            <p14:sldId id="3315"/>
            <p14:sldId id="3316"/>
            <p14:sldId id="3318"/>
            <p14:sldId id="3319"/>
            <p14:sldId id="3317"/>
            <p14:sldId id="3308"/>
            <p14:sldId id="3344"/>
            <p14:sldId id="3321"/>
            <p14:sldId id="3322"/>
            <p14:sldId id="3320"/>
            <p14:sldId id="3323"/>
            <p14:sldId id="3325"/>
            <p14:sldId id="3326"/>
            <p14:sldId id="3327"/>
            <p14:sldId id="3324"/>
            <p14:sldId id="3329"/>
            <p14:sldId id="3330"/>
            <p14:sldId id="3331"/>
            <p14:sldId id="3332"/>
            <p14:sldId id="3328"/>
            <p14:sldId id="3345"/>
            <p14:sldId id="3333"/>
            <p14:sldId id="3335"/>
            <p14:sldId id="3334"/>
            <p14:sldId id="3336"/>
            <p14:sldId id="3337"/>
            <p14:sldId id="3338"/>
            <p14:sldId id="3339"/>
            <p14:sldId id="3340"/>
            <p14:sldId id="32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8C3"/>
    <a:srgbClr val="ED7D31"/>
    <a:srgbClr val="1C6299"/>
    <a:srgbClr val="1879C6"/>
    <a:srgbClr val="1979C5"/>
    <a:srgbClr val="FFFFFF"/>
    <a:srgbClr val="9CB833"/>
    <a:srgbClr val="1487B1"/>
    <a:srgbClr val="44BE9B"/>
    <a:srgbClr val="1A78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99" d="100"/>
          <a:sy n="99" d="100"/>
        </p:scale>
        <p:origin x="108" y="3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handoutMaster" Target="handoutMasters/handoutMaster1.xml"/><Relationship Id="rId75" Type="http://schemas.openxmlformats.org/officeDocument/2006/relationships/notesMaster" Target="notesMasters/notesMaster1.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3F7363-29D3-46D0-A42A-988E65C0C52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118786-C9AB-41F7-AD63-4AC3EFC821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小标题">
    <p:spTree>
      <p:nvGrpSpPr>
        <p:cNvPr id="1" name=""/>
        <p:cNvGrpSpPr/>
        <p:nvPr/>
      </p:nvGrpSpPr>
      <p:grpSpPr>
        <a:xfrm>
          <a:off x="0" y="0"/>
          <a:ext cx="0" cy="0"/>
          <a:chOff x="0" y="0"/>
          <a:chExt cx="0" cy="0"/>
        </a:xfrm>
      </p:grpSpPr>
      <p:sp>
        <p:nvSpPr>
          <p:cNvPr id="7" name="矩形 6"/>
          <p:cNvSpPr/>
          <p:nvPr userDrawn="1"/>
        </p:nvSpPr>
        <p:spPr>
          <a:xfrm>
            <a:off x="0" y="6550223"/>
            <a:ext cx="12192000" cy="316141"/>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endParaRPr lang="zh-CN" altLang="en-US" sz="1400" dirty="0">
              <a:solidFill>
                <a:schemeClr val="bg1"/>
              </a:solidFill>
              <a:latin typeface="黑体" panose="02010609060101010101" pitchFamily="49" charset="-122"/>
              <a:ea typeface="黑体" panose="02010609060101010101" pitchFamily="49" charset="-122"/>
            </a:endParaRPr>
          </a:p>
        </p:txBody>
      </p:sp>
      <p:pic>
        <p:nvPicPr>
          <p:cNvPr id="9" name="图片 8" descr="手机屏幕的截图&#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88642"/>
            <a:ext cx="1820411" cy="233889"/>
          </a:xfrm>
          <a:prstGeom prst="rect">
            <a:avLst/>
          </a:prstGeom>
        </p:spPr>
      </p:pic>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
        <p:nvSpPr>
          <p:cNvPr id="11" name="Slide Number Placeholder 6"/>
          <p:cNvSpPr>
            <a:spLocks noGrp="1"/>
          </p:cNvSpPr>
          <p:nvPr>
            <p:ph type="sldNum" sz="quarter" idx="12"/>
          </p:nvPr>
        </p:nvSpPr>
        <p:spPr>
          <a:xfrm>
            <a:off x="11681593" y="6578364"/>
            <a:ext cx="457898" cy="271858"/>
          </a:xfrm>
        </p:spPr>
        <p:txBody>
          <a:bodyPr/>
          <a:lstStyle>
            <a:lvl1pPr>
              <a:defRPr>
                <a:solidFill>
                  <a:schemeClr val="bg1"/>
                </a:solidFill>
              </a:defRPr>
            </a:lvl1pPr>
          </a:lstStyle>
          <a:p>
            <a:fld id="{D12C7F20-4EEE-4847-AC76-B538472E8A39}" type="slidenum">
              <a:rPr lang="zh-CN" altLang="en-US" smtClean="0"/>
            </a:fld>
            <a:endParaRPr lang="zh-CN" altLang="en-US"/>
          </a:p>
        </p:txBody>
      </p:sp>
      <p:sp>
        <p:nvSpPr>
          <p:cNvPr id="22" name="文本占位符 21"/>
          <p:cNvSpPr>
            <a:spLocks noGrp="1"/>
          </p:cNvSpPr>
          <p:nvPr>
            <p:ph type="body" sz="quarter" idx="16"/>
          </p:nvPr>
        </p:nvSpPr>
        <p:spPr>
          <a:xfrm>
            <a:off x="0" y="2729719"/>
            <a:ext cx="12192000" cy="435382"/>
          </a:xfrm>
        </p:spPr>
        <p:txBody>
          <a:bodyPr>
            <a:noAutofit/>
          </a:bodyPr>
          <a:lstStyle>
            <a:lvl1pPr marL="0" indent="0" algn="ctr">
              <a:buNone/>
              <a:defRPr sz="4000" spc="500" baseline="0">
                <a:solidFill>
                  <a:srgbClr val="1A78C3"/>
                </a:solidFill>
                <a:latin typeface="微软雅黑" panose="020B0503020204020204" pitchFamily="34" charset="-122"/>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主要内容">
    <p:spTree>
      <p:nvGrpSpPr>
        <p:cNvPr id="1" name=""/>
        <p:cNvGrpSpPr/>
        <p:nvPr/>
      </p:nvGrpSpPr>
      <p:grpSpPr>
        <a:xfrm>
          <a:off x="0" y="0"/>
          <a:ext cx="0" cy="0"/>
          <a:chOff x="0" y="0"/>
          <a:chExt cx="0" cy="0"/>
        </a:xfrm>
      </p:grpSpPr>
      <p:sp>
        <p:nvSpPr>
          <p:cNvPr id="7" name="矩形 6"/>
          <p:cNvSpPr/>
          <p:nvPr userDrawn="1"/>
        </p:nvSpPr>
        <p:spPr>
          <a:xfrm>
            <a:off x="0" y="6550223"/>
            <a:ext cx="12192000" cy="316141"/>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endParaRPr lang="zh-CN" altLang="en-US" sz="1400" dirty="0">
              <a:solidFill>
                <a:schemeClr val="bg1"/>
              </a:solidFill>
              <a:latin typeface="黑体" panose="02010609060101010101" pitchFamily="49" charset="-122"/>
              <a:ea typeface="黑体" panose="02010609060101010101" pitchFamily="49" charset="-122"/>
            </a:endParaRPr>
          </a:p>
        </p:txBody>
      </p:sp>
      <p:pic>
        <p:nvPicPr>
          <p:cNvPr id="9" name="图片 8" descr="手机屏幕的截图&#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88642"/>
            <a:ext cx="1820411" cy="233889"/>
          </a:xfrm>
          <a:prstGeom prst="rect">
            <a:avLst/>
          </a:prstGeom>
        </p:spPr>
      </p:pic>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
        <p:nvSpPr>
          <p:cNvPr id="11" name="Slide Number Placeholder 6"/>
          <p:cNvSpPr>
            <a:spLocks noGrp="1"/>
          </p:cNvSpPr>
          <p:nvPr>
            <p:ph type="sldNum" sz="quarter" idx="12"/>
          </p:nvPr>
        </p:nvSpPr>
        <p:spPr>
          <a:xfrm>
            <a:off x="11681593" y="6578364"/>
            <a:ext cx="457898" cy="271858"/>
          </a:xfrm>
        </p:spPr>
        <p:txBody>
          <a:bodyPr/>
          <a:lstStyle>
            <a:lvl1pPr>
              <a:defRPr>
                <a:solidFill>
                  <a:schemeClr val="bg1"/>
                </a:solidFill>
              </a:defRPr>
            </a:lvl1pPr>
          </a:lstStyle>
          <a:p>
            <a:fld id="{D12C7F20-4EEE-4847-AC76-B538472E8A39}" type="slidenum">
              <a:rPr lang="zh-CN" altLang="en-US" smtClean="0"/>
            </a:fld>
            <a:endParaRPr lang="zh-CN" altLang="en-US"/>
          </a:p>
        </p:txBody>
      </p:sp>
      <p:sp>
        <p:nvSpPr>
          <p:cNvPr id="15" name="文本占位符 14"/>
          <p:cNvSpPr>
            <a:spLocks noGrp="1"/>
          </p:cNvSpPr>
          <p:nvPr>
            <p:ph type="body" sz="quarter" idx="15"/>
          </p:nvPr>
        </p:nvSpPr>
        <p:spPr>
          <a:xfrm>
            <a:off x="244054" y="846699"/>
            <a:ext cx="11835786" cy="5551179"/>
          </a:xfrm>
        </p:spPr>
        <p:txBody>
          <a:bodyPr/>
          <a:lstStyle>
            <a:lvl1pPr marL="228600" indent="-228600">
              <a:lnSpc>
                <a:spcPct val="100000"/>
              </a:lnSpc>
              <a:buClr>
                <a:srgbClr val="FF6600"/>
              </a:buClr>
              <a:buFont typeface="Wingdings" panose="05000000000000000000" pitchFamily="2" charset="2"/>
              <a:buChar char="n"/>
              <a:defRPr>
                <a:solidFill>
                  <a:srgbClr val="1A78C3"/>
                </a:solidFill>
              </a:defRPr>
            </a:lvl1pPr>
            <a:lvl2pPr marL="685165" indent="-228600">
              <a:lnSpc>
                <a:spcPct val="100000"/>
              </a:lnSpc>
              <a:buClr>
                <a:srgbClr val="FF6600"/>
              </a:buClr>
              <a:buFont typeface="Wingdings" panose="05000000000000000000" pitchFamily="2" charset="2"/>
              <a:buChar char="n"/>
              <a:defRPr>
                <a:solidFill>
                  <a:srgbClr val="1A78C3"/>
                </a:solidFill>
              </a:defRPr>
            </a:lvl2pPr>
            <a:lvl3pPr marL="1142365" indent="-228600">
              <a:lnSpc>
                <a:spcPct val="100000"/>
              </a:lnSpc>
              <a:buClr>
                <a:srgbClr val="FF6600"/>
              </a:buClr>
              <a:buFont typeface="Wingdings" panose="05000000000000000000" pitchFamily="2" charset="2"/>
              <a:buChar char="n"/>
              <a:defRPr>
                <a:solidFill>
                  <a:srgbClr val="1A78C3"/>
                </a:solidFill>
              </a:defRPr>
            </a:lvl3pPr>
            <a:lvl4pPr marL="1599565" indent="-228600">
              <a:lnSpc>
                <a:spcPct val="100000"/>
              </a:lnSpc>
              <a:buClr>
                <a:srgbClr val="FF6600"/>
              </a:buClr>
              <a:buFont typeface="Wingdings" panose="05000000000000000000" pitchFamily="2" charset="2"/>
              <a:buChar char="n"/>
              <a:defRPr>
                <a:solidFill>
                  <a:srgbClr val="1A78C3"/>
                </a:solidFill>
              </a:defRPr>
            </a:lvl4pPr>
            <a:lvl5pPr marL="2056130" indent="-228600">
              <a:lnSpc>
                <a:spcPct val="100000"/>
              </a:lnSpc>
              <a:buClr>
                <a:srgbClr val="FF6600"/>
              </a:buClr>
              <a:buFont typeface="Wingdings" panose="05000000000000000000" pitchFamily="2" charset="2"/>
              <a:buChar char="n"/>
              <a:defRPr>
                <a:solidFill>
                  <a:srgbClr val="1A78C3"/>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cxnSp>
        <p:nvCxnSpPr>
          <p:cNvPr id="17" name="直接连接符 16"/>
          <p:cNvCxnSpPr/>
          <p:nvPr userDrawn="1"/>
        </p:nvCxnSpPr>
        <p:spPr>
          <a:xfrm>
            <a:off x="159768" y="652827"/>
            <a:ext cx="9932188" cy="0"/>
          </a:xfrm>
          <a:prstGeom prst="line">
            <a:avLst/>
          </a:prstGeom>
          <a:ln w="38100">
            <a:solidFill>
              <a:srgbClr val="ED7D31"/>
            </a:solidFill>
          </a:ln>
        </p:spPr>
        <p:style>
          <a:lnRef idx="1">
            <a:schemeClr val="accent1"/>
          </a:lnRef>
          <a:fillRef idx="0">
            <a:schemeClr val="accent1"/>
          </a:fillRef>
          <a:effectRef idx="0">
            <a:schemeClr val="accent1"/>
          </a:effectRef>
          <a:fontRef idx="minor">
            <a:schemeClr val="tx1"/>
          </a:fontRef>
        </p:style>
      </p:cxnSp>
      <p:sp>
        <p:nvSpPr>
          <p:cNvPr id="23" name="文本占位符 21"/>
          <p:cNvSpPr>
            <a:spLocks noGrp="1"/>
          </p:cNvSpPr>
          <p:nvPr>
            <p:ph type="body" sz="quarter" idx="16"/>
          </p:nvPr>
        </p:nvSpPr>
        <p:spPr>
          <a:xfrm>
            <a:off x="103614" y="65112"/>
            <a:ext cx="9739487" cy="435382"/>
          </a:xfrm>
        </p:spPr>
        <p:txBody>
          <a:bodyPr>
            <a:noAutofit/>
          </a:bodyPr>
          <a:lstStyle>
            <a:lvl1pPr marL="0" indent="0">
              <a:buNone/>
              <a:defRPr sz="3200" spc="300" baseline="0">
                <a:solidFill>
                  <a:srgbClr val="1A78C3"/>
                </a:solidFill>
                <a:latin typeface="Tahoma" panose="020B0604030504040204" pitchFamily="34" charset="0"/>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6550223"/>
            <a:ext cx="12192000" cy="316141"/>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endParaRPr lang="zh-CN" altLang="en-US" sz="1400" dirty="0">
              <a:solidFill>
                <a:schemeClr val="bg1"/>
              </a:solidFill>
              <a:latin typeface="黑体" panose="02010609060101010101" pitchFamily="49" charset="-122"/>
              <a:ea typeface="黑体" panose="02010609060101010101" pitchFamily="49" charset="-122"/>
            </a:endParaRPr>
          </a:p>
        </p:txBody>
      </p:sp>
      <p:pic>
        <p:nvPicPr>
          <p:cNvPr id="9" name="图片 8" descr="手机屏幕的截图&#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88642"/>
            <a:ext cx="1820411" cy="233889"/>
          </a:xfrm>
          <a:prstGeom prst="rect">
            <a:avLst/>
          </a:prstGeom>
        </p:spPr>
      </p:pic>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
        <p:nvSpPr>
          <p:cNvPr id="11" name="Slide Number Placeholder 6"/>
          <p:cNvSpPr>
            <a:spLocks noGrp="1"/>
          </p:cNvSpPr>
          <p:nvPr>
            <p:ph type="sldNum" sz="quarter" idx="12"/>
          </p:nvPr>
        </p:nvSpPr>
        <p:spPr>
          <a:xfrm>
            <a:off x="11681593" y="6578364"/>
            <a:ext cx="457898" cy="271858"/>
          </a:xfrm>
        </p:spPr>
        <p:txBody>
          <a:bodyPr/>
          <a:lstStyle>
            <a:lvl1pPr>
              <a:defRPr>
                <a:solidFill>
                  <a:schemeClr val="bg1"/>
                </a:solidFill>
              </a:defRPr>
            </a:lvl1pPr>
          </a:lstStyle>
          <a:p>
            <a:fld id="{D12C7F20-4EEE-4847-AC76-B538472E8A39}" type="slidenum">
              <a:rPr lang="zh-CN" altLang="en-US" smtClean="0"/>
            </a:fld>
            <a:endParaRPr lang="zh-CN" altLang="en-US"/>
          </a:p>
        </p:txBody>
      </p:sp>
      <p:sp>
        <p:nvSpPr>
          <p:cNvPr id="15" name="文本占位符 14"/>
          <p:cNvSpPr>
            <a:spLocks noGrp="1"/>
          </p:cNvSpPr>
          <p:nvPr>
            <p:ph type="body" sz="quarter" idx="15"/>
          </p:nvPr>
        </p:nvSpPr>
        <p:spPr>
          <a:xfrm>
            <a:off x="244054" y="753885"/>
            <a:ext cx="8128160" cy="914400"/>
          </a:xfrm>
        </p:spPr>
        <p:txBody>
          <a:bodyPr/>
          <a:lstStyle>
            <a:lvl1pPr marL="228600" indent="-228600">
              <a:buClr>
                <a:srgbClr val="FF6600"/>
              </a:buClr>
              <a:buFont typeface="Wingdings" panose="05000000000000000000" pitchFamily="2" charset="2"/>
              <a:buChar char="n"/>
              <a:defRPr>
                <a:solidFill>
                  <a:srgbClr val="1A78C3"/>
                </a:solidFill>
              </a:defRPr>
            </a:lvl1pPr>
            <a:lvl2pPr marL="685165" indent="-228600">
              <a:buClr>
                <a:srgbClr val="FF6600"/>
              </a:buClr>
              <a:buFont typeface="Wingdings" panose="05000000000000000000" pitchFamily="2" charset="2"/>
              <a:buChar char="n"/>
              <a:defRPr>
                <a:solidFill>
                  <a:srgbClr val="1A78C3"/>
                </a:solidFill>
              </a:defRPr>
            </a:lvl2pPr>
            <a:lvl3pPr marL="1142365" indent="-228600">
              <a:buClr>
                <a:srgbClr val="FF6600"/>
              </a:buClr>
              <a:buFont typeface="Wingdings" panose="05000000000000000000" pitchFamily="2" charset="2"/>
              <a:buChar char="n"/>
              <a:defRPr>
                <a:solidFill>
                  <a:srgbClr val="1A78C3"/>
                </a:solidFill>
              </a:defRPr>
            </a:lvl3pPr>
            <a:lvl4pPr marL="1599565" indent="-228600">
              <a:buClr>
                <a:srgbClr val="FF6600"/>
              </a:buClr>
              <a:buFont typeface="Wingdings" panose="05000000000000000000" pitchFamily="2" charset="2"/>
              <a:buChar char="n"/>
              <a:defRPr>
                <a:solidFill>
                  <a:srgbClr val="1A78C3"/>
                </a:solidFill>
              </a:defRPr>
            </a:lvl4pPr>
            <a:lvl5pPr marL="2056130" indent="-228600">
              <a:buClr>
                <a:srgbClr val="FF6600"/>
              </a:buClr>
              <a:buFont typeface="Wingdings" panose="05000000000000000000" pitchFamily="2" charset="2"/>
              <a:buChar char="n"/>
              <a:defRPr>
                <a:solidFill>
                  <a:srgbClr val="1A78C3"/>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cxnSp>
        <p:nvCxnSpPr>
          <p:cNvPr id="17" name="直接连接符 16"/>
          <p:cNvCxnSpPr/>
          <p:nvPr userDrawn="1"/>
        </p:nvCxnSpPr>
        <p:spPr>
          <a:xfrm>
            <a:off x="159768" y="652827"/>
            <a:ext cx="9932188" cy="0"/>
          </a:xfrm>
          <a:prstGeom prst="line">
            <a:avLst/>
          </a:prstGeom>
          <a:ln w="38100">
            <a:solidFill>
              <a:srgbClr val="ED7D31"/>
            </a:solidFill>
          </a:ln>
        </p:spPr>
        <p:style>
          <a:lnRef idx="1">
            <a:schemeClr val="accent1"/>
          </a:lnRef>
          <a:fillRef idx="0">
            <a:schemeClr val="accent1"/>
          </a:fillRef>
          <a:effectRef idx="0">
            <a:schemeClr val="accent1"/>
          </a:effectRef>
          <a:fontRef idx="minor">
            <a:schemeClr val="tx1"/>
          </a:fontRef>
        </p:style>
      </p:cxnSp>
      <p:sp>
        <p:nvSpPr>
          <p:cNvPr id="22" name="文本占位符 21"/>
          <p:cNvSpPr>
            <a:spLocks noGrp="1"/>
          </p:cNvSpPr>
          <p:nvPr>
            <p:ph type="body" sz="quarter" idx="16"/>
          </p:nvPr>
        </p:nvSpPr>
        <p:spPr>
          <a:xfrm>
            <a:off x="112160" y="116388"/>
            <a:ext cx="9739487" cy="435382"/>
          </a:xfrm>
        </p:spPr>
        <p:txBody>
          <a:bodyPr>
            <a:noAutofit/>
          </a:bodyPr>
          <a:lstStyle>
            <a:lvl1pPr marL="0" indent="0">
              <a:buNone/>
              <a:defRPr sz="3200" baseline="0">
                <a:solidFill>
                  <a:srgbClr val="1A78C3"/>
                </a:solidFill>
                <a:latin typeface="Tahoma" panose="020B0604030504040204" pitchFamily="34" charset="0"/>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1334CBE2-C77D-492C-A7EF-E10811A923F0}"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SSSSSSSSSSSSSSSSSS</a:t>
            </a:r>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73BE3C0-92A9-461F-9476-40DF4BBCADAB}" type="datetime1">
              <a:rPr lang="zh-CN" altLang="en-US" smtClean="0"/>
            </a:fld>
            <a:endParaRPr lang="zh-CN" altLang="en-US"/>
          </a:p>
        </p:txBody>
      </p:sp>
      <p:sp>
        <p:nvSpPr>
          <p:cNvPr id="8" name="Footer Placeholder 7"/>
          <p:cNvSpPr>
            <a:spLocks noGrp="1"/>
          </p:cNvSpPr>
          <p:nvPr>
            <p:ph type="ftr" sz="quarter" idx="11"/>
          </p:nvPr>
        </p:nvSpPr>
        <p:spPr/>
        <p:txBody>
          <a:bodyPr/>
          <a:lstStyle/>
          <a:p>
            <a:r>
              <a:rPr lang="en-US" altLang="zh-CN"/>
              <a:t>SSSSSSSSSSSSSSSSSS</a:t>
            </a:r>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0" y="6578364"/>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文本框 6"/>
          <p:cNvSpPr txBox="1"/>
          <p:nvPr userDrawn="1"/>
        </p:nvSpPr>
        <p:spPr>
          <a:xfrm>
            <a:off x="9635302" y="6550223"/>
            <a:ext cx="1993783" cy="307777"/>
          </a:xfrm>
          <a:prstGeom prst="rect">
            <a:avLst/>
          </a:prstGeom>
          <a:noFill/>
        </p:spPr>
        <p:txBody>
          <a:bodyPr wrap="square" rtlCol="0">
            <a:spAutoFit/>
          </a:bodyPr>
          <a:lstStyle/>
          <a:p>
            <a:r>
              <a:rPr lang="zh-CN" altLang="en-US" sz="1400" dirty="0">
                <a:solidFill>
                  <a:schemeClr val="bg1"/>
                </a:solidFill>
                <a:latin typeface="黑体" panose="02010609060101010101" pitchFamily="49" charset="-122"/>
                <a:ea typeface="黑体" panose="02010609060101010101" pitchFamily="49" charset="-122"/>
              </a:rPr>
              <a:t>计算机组成原理与汇编</a:t>
            </a:r>
            <a:endParaRPr lang="zh-CN" altLang="en-US" sz="1400" dirty="0">
              <a:solidFill>
                <a:schemeClr val="bg1"/>
              </a:solidFill>
              <a:latin typeface="黑体" panose="02010609060101010101" pitchFamily="49" charset="-122"/>
              <a:ea typeface="黑体" panose="02010609060101010101" pitchFamily="49" charset="-122"/>
            </a:endParaRPr>
          </a:p>
        </p:txBody>
      </p:sp>
      <p:pic>
        <p:nvPicPr>
          <p:cNvPr id="12" name="图片 11" descr="手机屏幕的截图&#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597031"/>
            <a:ext cx="1820411" cy="233889"/>
          </a:xfrm>
          <a:prstGeom prst="rect">
            <a:avLst/>
          </a:prstGeom>
        </p:spPr>
      </p:pic>
      <p:pic>
        <p:nvPicPr>
          <p:cNvPr id="13" name="图片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10418191" y="116388"/>
            <a:ext cx="1661649" cy="48671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B59677D-4309-4CF5-A93F-8278B4A99640}"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SSSSSSSSSSSSSSSSSS</a:t>
            </a:r>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A2A16139-6716-4FFB-8B2C-DFE1C09F99E4}"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SSSSSSSSSSSSSSSSSS</a:t>
            </a:r>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4846A-A25D-4FD5-89E1-A839224C7CA4}" type="datetime1">
              <a:rPr lang="zh-CN" altLang="en-US" smtClean="0"/>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SSSSSSSSSSSSSSSSSS</a:t>
            </a:r>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p14:dur="0" advClick="0" advTm="1000"/>
    </mc:Choice>
    <mc:Fallback>
      <p:transition advClick="0" advTm="1000"/>
    </mc:Fallback>
  </mc:AlternateContent>
  <p:hf hdr="0" dt="0"/>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1EC55D9C-402D-459A-ABCD-2C25C2FD18AB}" type="datetime1">
              <a:rPr lang="zh-CN" altLang="en-US" smtClean="0"/>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r>
              <a:rPr lang="en-US" altLang="zh-CN"/>
              <a:t>SSSSSSSSSSSSSSSSSS</a:t>
            </a:r>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Lst>
  <p:hf hdr="0" dt="0"/>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6.wdp"/><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670" y="1962083"/>
            <a:ext cx="12191330" cy="830997"/>
          </a:xfrm>
          <a:prstGeom prst="rect">
            <a:avLst/>
          </a:prstGeom>
          <a:noFill/>
        </p:spPr>
        <p:txBody>
          <a:bodyPr wrap="square" rtlCol="0">
            <a:spAutoFit/>
          </a:bodyPr>
          <a:lstStyle/>
          <a:p>
            <a:pPr algn="ctr" defTabSz="913765">
              <a:defRPr/>
            </a:pPr>
            <a:r>
              <a:rPr lang="zh-CN" altLang="en-US" sz="4800" spc="1000" dirty="0">
                <a:solidFill>
                  <a:srgbClr val="1A78C3"/>
                </a:solidFill>
                <a:latin typeface="黑体" panose="02010609060101010101" pitchFamily="49" charset="-122"/>
              </a:rPr>
              <a:t>第一单元 第五讲 </a:t>
            </a:r>
            <a:endParaRPr lang="en-US" altLang="zh-CN" sz="4800" spc="1000" dirty="0">
              <a:solidFill>
                <a:srgbClr val="1A78C3"/>
              </a:solidFill>
              <a:latin typeface="黑体" panose="02010609060101010101" pitchFamily="49" charset="-122"/>
            </a:endParaRPr>
          </a:p>
        </p:txBody>
      </p:sp>
      <p:pic>
        <p:nvPicPr>
          <p:cNvPr id="10" name="图片 9"/>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4" name="文本框 3"/>
          <p:cNvSpPr txBox="1"/>
          <p:nvPr/>
        </p:nvSpPr>
        <p:spPr>
          <a:xfrm>
            <a:off x="0" y="4460991"/>
            <a:ext cx="12191330" cy="400110"/>
          </a:xfrm>
          <a:prstGeom prst="rect">
            <a:avLst/>
          </a:prstGeom>
          <a:noFill/>
        </p:spPr>
        <p:txBody>
          <a:bodyPr wrap="square" rtlCol="0">
            <a:spAutoFit/>
          </a:bodyPr>
          <a:lstStyle/>
          <a:p>
            <a:pPr algn="ctr" defTabSz="913765">
              <a:defRPr/>
            </a:pPr>
            <a:r>
              <a:rPr lang="zh-CN" altLang="en-US" sz="2000" dirty="0">
                <a:solidFill>
                  <a:srgbClr val="1A78C3"/>
                </a:solidFill>
                <a:latin typeface="黑体" panose="02010609060101010101" pitchFamily="49" charset="-122"/>
                <a:ea typeface="黑体" panose="02010609060101010101" pitchFamily="49" charset="-122"/>
              </a:rPr>
              <a:t>盛 羽</a:t>
            </a:r>
            <a:endParaRPr lang="en-US" altLang="zh-CN" sz="2000" dirty="0">
              <a:solidFill>
                <a:srgbClr val="1A78C3"/>
              </a:solidFill>
              <a:latin typeface="黑体" panose="02010609060101010101" pitchFamily="49" charset="-122"/>
              <a:ea typeface="黑体" panose="02010609060101010101" pitchFamily="49" charset="-122"/>
            </a:endParaRPr>
          </a:p>
        </p:txBody>
      </p:sp>
      <p:sp>
        <p:nvSpPr>
          <p:cNvPr id="5" name="文本框 4"/>
          <p:cNvSpPr txBox="1"/>
          <p:nvPr/>
        </p:nvSpPr>
        <p:spPr>
          <a:xfrm>
            <a:off x="-670" y="4932613"/>
            <a:ext cx="12191330" cy="461665"/>
          </a:xfrm>
          <a:prstGeom prst="rect">
            <a:avLst/>
          </a:prstGeom>
          <a:noFill/>
        </p:spPr>
        <p:txBody>
          <a:bodyPr wrap="square" rtlCol="0">
            <a:spAutoFit/>
          </a:bodyPr>
          <a:lstStyle/>
          <a:p>
            <a:pPr algn="ctr" defTabSz="913765">
              <a:defRPr/>
            </a:pPr>
            <a:r>
              <a:rPr lang="zh-CN" altLang="en-US" sz="2400" dirty="0">
                <a:solidFill>
                  <a:srgbClr val="1A78C3"/>
                </a:solidFill>
                <a:latin typeface="黑体" panose="02010609060101010101" pitchFamily="49" charset="-122"/>
                <a:ea typeface="黑体" panose="02010609060101010101" pitchFamily="49" charset="-122"/>
              </a:rPr>
              <a:t>中南大学计算机学院</a:t>
            </a:r>
            <a:endParaRPr lang="en-US" altLang="zh-CN" sz="2400" dirty="0">
              <a:solidFill>
                <a:srgbClr val="1A78C3"/>
              </a:solidFill>
              <a:latin typeface="黑体" panose="02010609060101010101" pitchFamily="49" charset="-122"/>
              <a:ea typeface="黑体" panose="02010609060101010101" pitchFamily="49" charset="-122"/>
            </a:endParaRPr>
          </a:p>
        </p:txBody>
      </p:sp>
      <p:sp>
        <p:nvSpPr>
          <p:cNvPr id="6" name="文本框 5"/>
          <p:cNvSpPr txBox="1"/>
          <p:nvPr/>
        </p:nvSpPr>
        <p:spPr>
          <a:xfrm>
            <a:off x="0" y="5465790"/>
            <a:ext cx="12191330" cy="400110"/>
          </a:xfrm>
          <a:prstGeom prst="rect">
            <a:avLst/>
          </a:prstGeom>
          <a:noFill/>
        </p:spPr>
        <p:txBody>
          <a:bodyPr wrap="square" rtlCol="0">
            <a:spAutoFit/>
          </a:bodyPr>
          <a:lstStyle/>
          <a:p>
            <a:pPr algn="ctr" defTabSz="913765">
              <a:defRPr/>
            </a:pPr>
            <a:r>
              <a:rPr lang="en-US" altLang="zh-CN" sz="2000" dirty="0">
                <a:solidFill>
                  <a:srgbClr val="1A78C3"/>
                </a:solidFill>
                <a:latin typeface="黑体" panose="02010609060101010101" pitchFamily="49" charset="-122"/>
                <a:ea typeface="黑体" panose="02010609060101010101" pitchFamily="49" charset="-122"/>
              </a:rPr>
              <a:t>shengyu@csu.edu.cn</a:t>
            </a:r>
            <a:endParaRPr lang="en-US" altLang="zh-CN" sz="2000" dirty="0">
              <a:solidFill>
                <a:srgbClr val="1A78C3"/>
              </a:solidFill>
              <a:latin typeface="黑体" panose="02010609060101010101" pitchFamily="49" charset="-122"/>
              <a:ea typeface="黑体" panose="02010609060101010101" pitchFamily="49" charset="-122"/>
            </a:endParaRPr>
          </a:p>
        </p:txBody>
      </p:sp>
      <p:sp>
        <p:nvSpPr>
          <p:cNvPr id="2" name="矩形 1"/>
          <p:cNvSpPr/>
          <p:nvPr/>
        </p:nvSpPr>
        <p:spPr>
          <a:xfrm>
            <a:off x="0" y="3115063"/>
            <a:ext cx="12191999" cy="830997"/>
          </a:xfrm>
          <a:prstGeom prst="rect">
            <a:avLst/>
          </a:prstGeom>
        </p:spPr>
        <p:txBody>
          <a:bodyPr wrap="square">
            <a:spAutoFit/>
          </a:bodyPr>
          <a:lstStyle/>
          <a:p>
            <a:pPr algn="ctr" defTabSz="913765">
              <a:defRPr/>
            </a:pPr>
            <a:r>
              <a:rPr lang="en-US" altLang="zh-CN" sz="4800" spc="1000" dirty="0">
                <a:solidFill>
                  <a:srgbClr val="1A78C3"/>
                </a:solidFill>
                <a:latin typeface="黑体" panose="02010609060101010101" pitchFamily="49" charset="-122"/>
              </a:rPr>
              <a:t>80X86</a:t>
            </a:r>
            <a:r>
              <a:rPr lang="zh-CN" altLang="en-US" sz="4800" spc="1000" dirty="0">
                <a:solidFill>
                  <a:srgbClr val="1A78C3"/>
                </a:solidFill>
                <a:latin typeface="黑体" panose="02010609060101010101" pitchFamily="49" charset="-122"/>
              </a:rPr>
              <a:t>指令系统</a:t>
            </a:r>
            <a:endParaRPr lang="zh-CN" altLang="en-US" sz="4800" spc="1000" dirty="0">
              <a:solidFill>
                <a:srgbClr val="1A78C3"/>
              </a:solidFill>
              <a:latin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846699"/>
            <a:ext cx="11835786" cy="5946189"/>
          </a:xfrm>
        </p:spPr>
        <p:txBody>
          <a:bodyPr>
            <a:normAutofit lnSpcReduction="10000"/>
          </a:bodyPr>
          <a:lstStyle/>
          <a:p>
            <a:r>
              <a:rPr lang="zh-CN" altLang="en-US" dirty="0"/>
              <a:t>堆栈</a:t>
            </a:r>
            <a:r>
              <a:rPr lang="en-US" altLang="zh-CN" dirty="0"/>
              <a:t>(stack)</a:t>
            </a:r>
            <a:endParaRPr lang="en-US" altLang="zh-CN" dirty="0"/>
          </a:p>
          <a:p>
            <a:pPr lvl="1"/>
            <a:r>
              <a:rPr lang="zh-CN" altLang="en-US" dirty="0"/>
              <a:t>一块内存空间，</a:t>
            </a:r>
            <a:r>
              <a:rPr lang="en-US" altLang="zh-CN" dirty="0"/>
              <a:t>SS</a:t>
            </a:r>
            <a:r>
              <a:rPr lang="zh-CN" altLang="en-US" dirty="0"/>
              <a:t>段寄存器标识其起始地址</a:t>
            </a:r>
            <a:endParaRPr lang="en-US" altLang="zh-CN" dirty="0"/>
          </a:p>
          <a:p>
            <a:pPr lvl="1"/>
            <a:r>
              <a:rPr lang="zh-CN" altLang="en-US" dirty="0"/>
              <a:t>特点</a:t>
            </a:r>
            <a:endParaRPr lang="en-US" altLang="zh-CN" dirty="0"/>
          </a:p>
          <a:p>
            <a:pPr lvl="2"/>
            <a:r>
              <a:rPr lang="zh-CN" altLang="en-US" dirty="0"/>
              <a:t>先进后出，后进先出</a:t>
            </a:r>
            <a:endParaRPr lang="en-US" altLang="zh-CN" dirty="0"/>
          </a:p>
          <a:p>
            <a:pPr lvl="1"/>
            <a:r>
              <a:rPr lang="zh-CN" altLang="en-US" dirty="0"/>
              <a:t>作用</a:t>
            </a:r>
            <a:endParaRPr lang="en-US" altLang="zh-CN" dirty="0"/>
          </a:p>
          <a:p>
            <a:pPr lvl="2"/>
            <a:r>
              <a:rPr lang="zh-CN" altLang="en-US" dirty="0"/>
              <a:t>常用来保存过程（函数）的返回地址和局部变量</a:t>
            </a:r>
            <a:endParaRPr lang="en-US" altLang="zh-CN" dirty="0"/>
          </a:p>
          <a:p>
            <a:pPr lvl="2"/>
            <a:r>
              <a:rPr lang="zh-CN" altLang="en-US" dirty="0"/>
              <a:t>也可临时用来保存数据</a:t>
            </a:r>
            <a:endParaRPr lang="en-US" altLang="zh-CN" dirty="0"/>
          </a:p>
          <a:p>
            <a:pPr lvl="2"/>
            <a:r>
              <a:rPr lang="zh-CN" altLang="en-US" dirty="0"/>
              <a:t>系统需要的返回地址与用户压入堆栈的数据共存</a:t>
            </a:r>
            <a:endParaRPr lang="en-US" altLang="zh-CN" dirty="0"/>
          </a:p>
          <a:p>
            <a:pPr lvl="1"/>
            <a:r>
              <a:rPr lang="zh-CN" altLang="en-US" dirty="0"/>
              <a:t>操作</a:t>
            </a:r>
            <a:endParaRPr lang="en-US" altLang="zh-CN" dirty="0"/>
          </a:p>
          <a:p>
            <a:pPr lvl="2"/>
            <a:r>
              <a:rPr lang="zh-CN" altLang="en-US" dirty="0"/>
              <a:t>通过</a:t>
            </a:r>
            <a:r>
              <a:rPr lang="en-US" altLang="zh-CN" dirty="0"/>
              <a:t>push</a:t>
            </a:r>
            <a:r>
              <a:rPr lang="zh-CN" altLang="en-US" dirty="0"/>
              <a:t>指令将数据入栈（复制到堆栈区域）</a:t>
            </a:r>
            <a:endParaRPr lang="en-US" altLang="zh-CN" dirty="0"/>
          </a:p>
          <a:p>
            <a:pPr lvl="2"/>
            <a:r>
              <a:rPr lang="zh-CN" altLang="en-US" dirty="0"/>
              <a:t>通过</a:t>
            </a:r>
            <a:r>
              <a:rPr lang="en-US" altLang="zh-CN" dirty="0"/>
              <a:t>pop</a:t>
            </a:r>
            <a:r>
              <a:rPr lang="zh-CN" altLang="en-US" dirty="0"/>
              <a:t>指令将数据出账（将数据从堆栈区域复制出来）</a:t>
            </a:r>
            <a:endParaRPr lang="en-US" altLang="zh-CN" dirty="0"/>
          </a:p>
          <a:p>
            <a:pPr lvl="2"/>
            <a:r>
              <a:rPr lang="zh-CN" altLang="en-US" dirty="0"/>
              <a:t>也可通过</a:t>
            </a:r>
            <a:r>
              <a:rPr lang="en-US" altLang="zh-CN" dirty="0"/>
              <a:t>bp</a:t>
            </a:r>
            <a:r>
              <a:rPr lang="zh-CN" altLang="en-US" dirty="0"/>
              <a:t>寄存器来进行访问</a:t>
            </a:r>
            <a:endParaRPr lang="en-US" altLang="zh-CN" dirty="0"/>
          </a:p>
          <a:p>
            <a:pPr lvl="1"/>
            <a:r>
              <a:rPr lang="zh-CN" altLang="en-US" dirty="0"/>
              <a:t>堆栈指针</a:t>
            </a:r>
            <a:endParaRPr lang="en-US" altLang="zh-CN" dirty="0"/>
          </a:p>
          <a:p>
            <a:pPr lvl="2"/>
            <a:r>
              <a:rPr lang="en-US" altLang="zh-CN" dirty="0"/>
              <a:t>SP</a:t>
            </a:r>
            <a:r>
              <a:rPr lang="zh-CN" altLang="en-US" dirty="0"/>
              <a:t>寄存器中存放了堆栈的栈顶的偏移地址</a:t>
            </a:r>
            <a:endParaRPr lang="en-US" altLang="zh-CN" dirty="0"/>
          </a:p>
          <a:p>
            <a:pPr lvl="2"/>
            <a:r>
              <a:rPr lang="en-US" altLang="zh-CN" dirty="0"/>
              <a:t>SP</a:t>
            </a:r>
            <a:r>
              <a:rPr lang="zh-CN" altLang="en-US" dirty="0"/>
              <a:t>寄存器的值随</a:t>
            </a:r>
            <a:r>
              <a:rPr lang="en-US" altLang="zh-CN" dirty="0"/>
              <a:t>push</a:t>
            </a:r>
            <a:r>
              <a:rPr lang="zh-CN" altLang="en-US" dirty="0"/>
              <a:t>、</a:t>
            </a:r>
            <a:r>
              <a:rPr lang="en-US" altLang="zh-CN" dirty="0"/>
              <a:t>pop</a:t>
            </a:r>
            <a:r>
              <a:rPr lang="zh-CN" altLang="en-US" dirty="0"/>
              <a:t>指令自动变化</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sp>
        <p:nvSpPr>
          <p:cNvPr id="4" name="文本占位符 3"/>
          <p:cNvSpPr>
            <a:spLocks noGrp="1"/>
          </p:cNvSpPr>
          <p:nvPr>
            <p:ph type="body" sz="quarter" idx="16"/>
          </p:nvPr>
        </p:nvSpPr>
        <p:spPr/>
        <p:txBody>
          <a:bodyPr/>
          <a:lstStyle/>
          <a:p>
            <a:r>
              <a:rPr lang="en-US" altLang="zh-CN" dirty="0"/>
              <a:t>2.</a:t>
            </a:r>
            <a:r>
              <a:rPr lang="zh-CN" altLang="en-US" dirty="0"/>
              <a:t>数据传送指令</a:t>
            </a:r>
            <a:endParaRPr lang="zh-CN" altLang="en-US" dirty="0"/>
          </a:p>
        </p:txBody>
      </p:sp>
      <p:pic>
        <p:nvPicPr>
          <p:cNvPr id="1028" name="Picture 4" descr="“堆栈”的图片搜索结果"/>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11402" y="846699"/>
            <a:ext cx="4768438" cy="17265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1000"/>
                                        <p:tgtEl>
                                          <p:spTgt spid="1028"/>
                                        </p:tgtEl>
                                      </p:cBhvr>
                                    </p:animEffect>
                                    <p:anim calcmode="lin" valueType="num">
                                      <p:cBhvr>
                                        <p:cTn id="18" dur="1000" fill="hold"/>
                                        <p:tgtEl>
                                          <p:spTgt spid="1028"/>
                                        </p:tgtEl>
                                        <p:attrNameLst>
                                          <p:attrName>ppt_x</p:attrName>
                                        </p:attrNameLst>
                                      </p:cBhvr>
                                      <p:tavLst>
                                        <p:tav tm="0">
                                          <p:val>
                                            <p:strVal val="#ppt_x"/>
                                          </p:val>
                                        </p:tav>
                                        <p:tav tm="100000">
                                          <p:val>
                                            <p:strVal val="#ppt_x"/>
                                          </p:val>
                                        </p:tav>
                                      </p:tavLst>
                                    </p:anim>
                                    <p:anim calcmode="lin" valueType="num">
                                      <p:cBhvr>
                                        <p:cTn id="1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1000"/>
                            </p:stCondLst>
                            <p:childTnLst>
                              <p:par>
                                <p:cTn id="41" presetID="42" presetClass="entr" presetSubtype="0" fill="hold"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1000"/>
                                        <p:tgtEl>
                                          <p:spTgt spid="3">
                                            <p:txEl>
                                              <p:pRg st="6" end="6"/>
                                            </p:txEl>
                                          </p:spTgt>
                                        </p:tgtEl>
                                      </p:cBhvr>
                                    </p:animEffect>
                                    <p:anim calcmode="lin" valueType="num">
                                      <p:cBhvr>
                                        <p:cTn id="5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1000"/>
                                        <p:tgtEl>
                                          <p:spTgt spid="3">
                                            <p:txEl>
                                              <p:pRg st="7" end="7"/>
                                            </p:txEl>
                                          </p:spTgt>
                                        </p:tgtEl>
                                      </p:cBhvr>
                                    </p:animEffect>
                                    <p:anim calcmode="lin" valueType="num">
                                      <p:cBhvr>
                                        <p:cTn id="5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
                                            <p:txEl>
                                              <p:pRg st="8" end="8"/>
                                            </p:txEl>
                                          </p:spTgt>
                                        </p:tgtEl>
                                        <p:attrNameLst>
                                          <p:attrName>style.visibility</p:attrName>
                                        </p:attrNameLst>
                                      </p:cBhvr>
                                      <p:to>
                                        <p:strVal val="visible"/>
                                      </p:to>
                                    </p:set>
                                    <p:animEffect transition="in" filter="fade">
                                      <p:cBhvr>
                                        <p:cTn id="64" dur="1000"/>
                                        <p:tgtEl>
                                          <p:spTgt spid="3">
                                            <p:txEl>
                                              <p:pRg st="8" end="8"/>
                                            </p:txEl>
                                          </p:spTgt>
                                        </p:tgtEl>
                                      </p:cBhvr>
                                    </p:animEffect>
                                    <p:anim calcmode="lin" valueType="num">
                                      <p:cBhvr>
                                        <p:cTn id="6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67" fill="hold">
                            <p:stCondLst>
                              <p:cond delay="1000"/>
                            </p:stCondLst>
                            <p:childTnLst>
                              <p:par>
                                <p:cTn id="68" presetID="42" presetClass="entr" presetSubtype="0" fill="hold" nodeType="after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73" fill="hold">
                            <p:stCondLst>
                              <p:cond delay="2000"/>
                            </p:stCondLst>
                            <p:childTnLst>
                              <p:par>
                                <p:cTn id="74" presetID="42" presetClass="entr" presetSubtype="0" fill="hold" nodeType="afterEffect">
                                  <p:stCondLst>
                                    <p:cond delay="0"/>
                                  </p:stCondLst>
                                  <p:childTnLst>
                                    <p:set>
                                      <p:cBhvr>
                                        <p:cTn id="75" dur="1" fill="hold">
                                          <p:stCondLst>
                                            <p:cond delay="0"/>
                                          </p:stCondLst>
                                        </p:cTn>
                                        <p:tgtEl>
                                          <p:spTgt spid="3">
                                            <p:txEl>
                                              <p:pRg st="10" end="10"/>
                                            </p:txEl>
                                          </p:spTgt>
                                        </p:tgtEl>
                                        <p:attrNameLst>
                                          <p:attrName>style.visibility</p:attrName>
                                        </p:attrNameLst>
                                      </p:cBhvr>
                                      <p:to>
                                        <p:strVal val="visible"/>
                                      </p:to>
                                    </p:set>
                                    <p:animEffect transition="in" filter="fade">
                                      <p:cBhvr>
                                        <p:cTn id="76" dur="1000"/>
                                        <p:tgtEl>
                                          <p:spTgt spid="3">
                                            <p:txEl>
                                              <p:pRg st="10" end="10"/>
                                            </p:txEl>
                                          </p:spTgt>
                                        </p:tgtEl>
                                      </p:cBhvr>
                                    </p:animEffect>
                                    <p:anim calcmode="lin" valueType="num">
                                      <p:cBhvr>
                                        <p:cTn id="7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3">
                                            <p:txEl>
                                              <p:pRg st="11" end="11"/>
                                            </p:txEl>
                                          </p:spTgt>
                                        </p:tgtEl>
                                        <p:attrNameLst>
                                          <p:attrName>style.visibility</p:attrName>
                                        </p:attrNameLst>
                                      </p:cBhvr>
                                      <p:to>
                                        <p:strVal val="visible"/>
                                      </p:to>
                                    </p:set>
                                    <p:animEffect transition="in" filter="fade">
                                      <p:cBhvr>
                                        <p:cTn id="83" dur="1000"/>
                                        <p:tgtEl>
                                          <p:spTgt spid="3">
                                            <p:txEl>
                                              <p:pRg st="11" end="11"/>
                                            </p:txEl>
                                          </p:spTgt>
                                        </p:tgtEl>
                                      </p:cBhvr>
                                    </p:animEffect>
                                    <p:anim calcmode="lin" valueType="num">
                                      <p:cBhvr>
                                        <p:cTn id="8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3">
                                            <p:txEl>
                                              <p:pRg st="12" end="12"/>
                                            </p:txEl>
                                          </p:spTgt>
                                        </p:tgtEl>
                                        <p:attrNameLst>
                                          <p:attrName>style.visibility</p:attrName>
                                        </p:attrNameLst>
                                      </p:cBhvr>
                                      <p:to>
                                        <p:strVal val="visible"/>
                                      </p:to>
                                    </p:set>
                                    <p:animEffect transition="in" filter="fade">
                                      <p:cBhvr>
                                        <p:cTn id="90" dur="1000"/>
                                        <p:tgtEl>
                                          <p:spTgt spid="3">
                                            <p:txEl>
                                              <p:pRg st="12" end="12"/>
                                            </p:txEl>
                                          </p:spTgt>
                                        </p:tgtEl>
                                      </p:cBhvr>
                                    </p:animEffect>
                                    <p:anim calcmode="lin" valueType="num">
                                      <p:cBhvr>
                                        <p:cTn id="9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2"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par>
                          <p:cTn id="93" fill="hold">
                            <p:stCondLst>
                              <p:cond delay="1000"/>
                            </p:stCondLst>
                            <p:childTnLst>
                              <p:par>
                                <p:cTn id="94" presetID="42" presetClass="entr" presetSubtype="0" fill="hold" nodeType="afterEffect">
                                  <p:stCondLst>
                                    <p:cond delay="0"/>
                                  </p:stCondLst>
                                  <p:childTnLst>
                                    <p:set>
                                      <p:cBhvr>
                                        <p:cTn id="95" dur="1" fill="hold">
                                          <p:stCondLst>
                                            <p:cond delay="0"/>
                                          </p:stCondLst>
                                        </p:cTn>
                                        <p:tgtEl>
                                          <p:spTgt spid="3">
                                            <p:txEl>
                                              <p:pRg st="13" end="13"/>
                                            </p:txEl>
                                          </p:spTgt>
                                        </p:tgtEl>
                                        <p:attrNameLst>
                                          <p:attrName>style.visibility</p:attrName>
                                        </p:attrNameLst>
                                      </p:cBhvr>
                                      <p:to>
                                        <p:strVal val="visible"/>
                                      </p:to>
                                    </p:set>
                                    <p:animEffect transition="in" filter="fade">
                                      <p:cBhvr>
                                        <p:cTn id="96" dur="1000"/>
                                        <p:tgtEl>
                                          <p:spTgt spid="3">
                                            <p:txEl>
                                              <p:pRg st="13" end="13"/>
                                            </p:txEl>
                                          </p:spTgt>
                                        </p:tgtEl>
                                      </p:cBhvr>
                                    </p:animEffect>
                                    <p:anim calcmode="lin" valueType="num">
                                      <p:cBhvr>
                                        <p:cTn id="97"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8"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par>
                          <p:cTn id="99" fill="hold">
                            <p:stCondLst>
                              <p:cond delay="2000"/>
                            </p:stCondLst>
                            <p:childTnLst>
                              <p:par>
                                <p:cTn id="100" presetID="42" presetClass="entr" presetSubtype="0" fill="hold" nodeType="afterEffect">
                                  <p:stCondLst>
                                    <p:cond delay="0"/>
                                  </p:stCondLst>
                                  <p:childTnLst>
                                    <p:set>
                                      <p:cBhvr>
                                        <p:cTn id="101" dur="1" fill="hold">
                                          <p:stCondLst>
                                            <p:cond delay="0"/>
                                          </p:stCondLst>
                                        </p:cTn>
                                        <p:tgtEl>
                                          <p:spTgt spid="3">
                                            <p:txEl>
                                              <p:pRg st="14" end="14"/>
                                            </p:txEl>
                                          </p:spTgt>
                                        </p:tgtEl>
                                        <p:attrNameLst>
                                          <p:attrName>style.visibility</p:attrName>
                                        </p:attrNameLst>
                                      </p:cBhvr>
                                      <p:to>
                                        <p:strVal val="visible"/>
                                      </p:to>
                                    </p:set>
                                    <p:animEffect transition="in" filter="fade">
                                      <p:cBhvr>
                                        <p:cTn id="102" dur="1000"/>
                                        <p:tgtEl>
                                          <p:spTgt spid="3">
                                            <p:txEl>
                                              <p:pRg st="14" end="14"/>
                                            </p:txEl>
                                          </p:spTgt>
                                        </p:tgtEl>
                                      </p:cBhvr>
                                    </p:animEffect>
                                    <p:anim calcmode="lin" valueType="num">
                                      <p:cBhvr>
                                        <p:cTn id="103"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846699"/>
            <a:ext cx="11257252" cy="5551179"/>
          </a:xfrm>
        </p:spPr>
        <p:txBody>
          <a:bodyPr/>
          <a:lstStyle/>
          <a:p>
            <a:r>
              <a:rPr lang="en-US" altLang="zh-CN" dirty="0"/>
              <a:t>push</a:t>
            </a:r>
            <a:r>
              <a:rPr lang="zh-CN" altLang="en-US" dirty="0"/>
              <a:t>指令</a:t>
            </a:r>
            <a:endParaRPr lang="en-US" altLang="zh-CN" dirty="0"/>
          </a:p>
          <a:p>
            <a:pPr lvl="1"/>
            <a:r>
              <a:rPr lang="en-US" altLang="zh-CN" dirty="0"/>
              <a:t>push Reg/Mem</a:t>
            </a:r>
            <a:endParaRPr lang="en-US" altLang="zh-CN" dirty="0"/>
          </a:p>
          <a:p>
            <a:pPr lvl="1"/>
            <a:r>
              <a:rPr lang="zh-CN" altLang="en-US" dirty="0"/>
              <a:t>压入两个字节的内容，可以是寄存器的值也可以是某个内存单元的值</a:t>
            </a:r>
            <a:endParaRPr lang="en-US" altLang="zh-CN" dirty="0"/>
          </a:p>
          <a:p>
            <a:pPr lvl="2"/>
            <a:r>
              <a:rPr lang="zh-CN" altLang="en-US" dirty="0"/>
              <a:t>如：</a:t>
            </a:r>
            <a:r>
              <a:rPr lang="en-US" altLang="zh-CN" dirty="0"/>
              <a:t>push ax     push  </a:t>
            </a:r>
            <a:r>
              <a:rPr lang="en-US" altLang="zh-CN" dirty="0" err="1"/>
              <a:t>yw</a:t>
            </a:r>
            <a:endParaRPr lang="en-US" altLang="zh-CN" dirty="0"/>
          </a:p>
          <a:p>
            <a:pPr lvl="1"/>
            <a:r>
              <a:rPr lang="zh-CN" altLang="en-US" dirty="0"/>
              <a:t>所执行的操作</a:t>
            </a:r>
            <a:endParaRPr lang="en-US" altLang="zh-CN" dirty="0"/>
          </a:p>
          <a:p>
            <a:pPr lvl="2"/>
            <a:r>
              <a:rPr lang="zh-CN" altLang="en-US" dirty="0"/>
              <a:t>将栈顶指针寄存器的值减</a:t>
            </a:r>
            <a:r>
              <a:rPr lang="en-US" altLang="zh-CN" dirty="0"/>
              <a:t>2</a:t>
            </a:r>
            <a:r>
              <a:rPr lang="zh-CN" altLang="en-US" dirty="0"/>
              <a:t>，</a:t>
            </a:r>
            <a:r>
              <a:rPr lang="en-US" altLang="zh-CN" dirty="0"/>
              <a:t>SP=SP-2</a:t>
            </a:r>
            <a:r>
              <a:rPr lang="zh-CN" altLang="en-US" dirty="0"/>
              <a:t>（减，不是加）</a:t>
            </a:r>
            <a:endParaRPr lang="en-US" altLang="zh-CN" dirty="0"/>
          </a:p>
          <a:p>
            <a:pPr lvl="2"/>
            <a:r>
              <a:rPr lang="zh-CN" altLang="en-US" dirty="0"/>
              <a:t>将数据复制到以</a:t>
            </a:r>
            <a:r>
              <a:rPr lang="en-US" altLang="zh-CN" dirty="0"/>
              <a:t>SS</a:t>
            </a:r>
            <a:r>
              <a:rPr lang="zh-CN" altLang="en-US" dirty="0"/>
              <a:t>寄存器值为段寄存器值，</a:t>
            </a:r>
            <a:r>
              <a:rPr lang="en-US" altLang="zh-CN" dirty="0"/>
              <a:t>SP</a:t>
            </a:r>
            <a:r>
              <a:rPr lang="zh-CN" altLang="en-US" dirty="0"/>
              <a:t>寄存器的值为偏移地址的内存单元中</a:t>
            </a:r>
            <a:endParaRPr lang="en-US" altLang="zh-CN" dirty="0"/>
          </a:p>
          <a:p>
            <a:pPr lvl="2"/>
            <a:r>
              <a:rPr lang="zh-CN" altLang="en-US" dirty="0"/>
              <a:t>两个字节，因此需要两个内存单元，一个内存单元的偏移地址为</a:t>
            </a:r>
            <a:r>
              <a:rPr lang="en-US" altLang="zh-CN" dirty="0"/>
              <a:t>SP</a:t>
            </a:r>
            <a:r>
              <a:rPr lang="zh-CN" altLang="en-US" dirty="0"/>
              <a:t>寄存器的值，另一个内存单元偏移地址为</a:t>
            </a:r>
            <a:r>
              <a:rPr lang="en-US" altLang="zh-CN" dirty="0"/>
              <a:t>SP</a:t>
            </a:r>
            <a:r>
              <a:rPr lang="zh-CN" altLang="en-US" dirty="0"/>
              <a:t>寄存器的值</a:t>
            </a:r>
            <a:r>
              <a:rPr lang="en-US" altLang="zh-CN" dirty="0"/>
              <a:t>+1</a:t>
            </a:r>
            <a:endParaRPr lang="zh-CN" altLang="en-US" dirty="0"/>
          </a:p>
        </p:txBody>
      </p:sp>
      <p:sp>
        <p:nvSpPr>
          <p:cNvPr id="4" name="文本占位符 3"/>
          <p:cNvSpPr>
            <a:spLocks noGrp="1"/>
          </p:cNvSpPr>
          <p:nvPr>
            <p:ph type="body" sz="quarter" idx="16"/>
          </p:nvPr>
        </p:nvSpPr>
        <p:spPr/>
        <p:txBody>
          <a:bodyPr/>
          <a:lstStyle/>
          <a:p>
            <a:r>
              <a:rPr lang="en-US" altLang="zh-CN" dirty="0"/>
              <a:t>2.</a:t>
            </a:r>
            <a:r>
              <a:rPr lang="zh-CN" altLang="en-US" dirty="0"/>
              <a:t>数据传送指令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846699"/>
            <a:ext cx="11835786" cy="5731665"/>
          </a:xfrm>
        </p:spPr>
        <p:txBody>
          <a:bodyPr/>
          <a:lstStyle/>
          <a:p>
            <a:r>
              <a:rPr lang="zh-CN" altLang="en-US" dirty="0"/>
              <a:t>例</a:t>
            </a:r>
            <a:endParaRPr lang="en-US" altLang="zh-CN" dirty="0"/>
          </a:p>
          <a:p>
            <a:pPr marL="456565" lvl="1" indent="0">
              <a:buNone/>
            </a:pPr>
            <a:r>
              <a:rPr lang="en-US" altLang="zh-CN" dirty="0"/>
              <a:t>mov   ax,1234h</a:t>
            </a:r>
            <a:endParaRPr lang="en-US" altLang="zh-CN" dirty="0"/>
          </a:p>
          <a:p>
            <a:pPr marL="456565" lvl="1" indent="0">
              <a:buNone/>
            </a:pPr>
            <a:r>
              <a:rPr lang="en-US" altLang="zh-CN" dirty="0"/>
              <a:t>push  ax</a:t>
            </a:r>
            <a:endParaRPr lang="en-US" altLang="zh-CN" dirty="0"/>
          </a:p>
          <a:p>
            <a:pPr marL="456565" lvl="1" indent="0">
              <a:buNone/>
            </a:pPr>
            <a:r>
              <a:rPr lang="en-US" altLang="zh-CN" dirty="0"/>
              <a:t>mov   bx,5678h</a:t>
            </a:r>
            <a:endParaRPr lang="en-US" altLang="zh-CN" dirty="0"/>
          </a:p>
          <a:p>
            <a:pPr marL="456565" lvl="1" indent="0">
              <a:buNone/>
            </a:pPr>
            <a:r>
              <a:rPr lang="en-US" altLang="zh-CN" dirty="0"/>
              <a:t>push  bx</a:t>
            </a:r>
            <a:endParaRPr lang="en-US" altLang="zh-CN" dirty="0"/>
          </a:p>
          <a:p>
            <a:pPr lvl="1"/>
            <a:endParaRPr lang="en-US" altLang="zh-CN" dirty="0"/>
          </a:p>
        </p:txBody>
      </p:sp>
      <p:sp>
        <p:nvSpPr>
          <p:cNvPr id="4" name="文本占位符 3"/>
          <p:cNvSpPr>
            <a:spLocks noGrp="1"/>
          </p:cNvSpPr>
          <p:nvPr>
            <p:ph type="body" sz="quarter" idx="16"/>
          </p:nvPr>
        </p:nvSpPr>
        <p:spPr/>
        <p:txBody>
          <a:bodyPr/>
          <a:lstStyle/>
          <a:p>
            <a:r>
              <a:rPr lang="en-US" altLang="zh-CN" dirty="0"/>
              <a:t>2.</a:t>
            </a:r>
            <a:r>
              <a:rPr lang="zh-CN" altLang="en-US" dirty="0"/>
              <a:t>数据传送指令</a:t>
            </a:r>
            <a:endParaRPr lang="zh-CN" altLang="en-US" dirty="0"/>
          </a:p>
        </p:txBody>
      </p:sp>
      <p:cxnSp>
        <p:nvCxnSpPr>
          <p:cNvPr id="6" name="直接连接符 5"/>
          <p:cNvCxnSpPr/>
          <p:nvPr/>
        </p:nvCxnSpPr>
        <p:spPr>
          <a:xfrm>
            <a:off x="5860224" y="1089274"/>
            <a:ext cx="0" cy="470100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712420" y="1089274"/>
            <a:ext cx="0" cy="470100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60224" y="5155793"/>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860224" y="4906761"/>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860224" y="4657722"/>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860224" y="4408683"/>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60224" y="2914449"/>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60224" y="2416371"/>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860224" y="3163488"/>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60224" y="2665410"/>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860224" y="2167332"/>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5219151" y="5155793"/>
            <a:ext cx="641073" cy="0"/>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173266" y="4880608"/>
            <a:ext cx="582211" cy="307777"/>
          </a:xfrm>
          <a:prstGeom prst="rect">
            <a:avLst/>
          </a:prstGeom>
          <a:noFill/>
        </p:spPr>
        <p:txBody>
          <a:bodyPr wrap="none" rtlCol="0">
            <a:spAutoFit/>
          </a:bodyPr>
          <a:lstStyle/>
          <a:p>
            <a:r>
              <a:rPr lang="en-US" altLang="zh-CN" sz="1400" dirty="0">
                <a:solidFill>
                  <a:srgbClr val="1A78C3"/>
                </a:solidFill>
              </a:rPr>
              <a:t>0000</a:t>
            </a:r>
            <a:endParaRPr lang="zh-CN" altLang="en-US" sz="1400" dirty="0">
              <a:solidFill>
                <a:srgbClr val="1A78C3"/>
              </a:solidFill>
            </a:endParaRPr>
          </a:p>
        </p:txBody>
      </p:sp>
      <p:sp>
        <p:nvSpPr>
          <p:cNvPr id="29" name="矩形 28"/>
          <p:cNvSpPr/>
          <p:nvPr/>
        </p:nvSpPr>
        <p:spPr>
          <a:xfrm>
            <a:off x="3736384" y="5011232"/>
            <a:ext cx="782612" cy="242591"/>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1A78C3"/>
                </a:solidFill>
              </a:rPr>
              <a:t>076C</a:t>
            </a:r>
            <a:endParaRPr lang="zh-CN" altLang="en-US" sz="1400" dirty="0"/>
          </a:p>
        </p:txBody>
      </p:sp>
      <p:sp>
        <p:nvSpPr>
          <p:cNvPr id="30" name="文本框 29"/>
          <p:cNvSpPr txBox="1"/>
          <p:nvPr/>
        </p:nvSpPr>
        <p:spPr>
          <a:xfrm>
            <a:off x="3934090" y="5221720"/>
            <a:ext cx="425116" cy="307777"/>
          </a:xfrm>
          <a:prstGeom prst="rect">
            <a:avLst/>
          </a:prstGeom>
          <a:noFill/>
        </p:spPr>
        <p:txBody>
          <a:bodyPr wrap="none" rtlCol="0">
            <a:spAutoFit/>
          </a:bodyPr>
          <a:lstStyle/>
          <a:p>
            <a:r>
              <a:rPr lang="en-US" altLang="zh-CN" sz="1400" dirty="0">
                <a:solidFill>
                  <a:srgbClr val="ED7D31"/>
                </a:solidFill>
              </a:rPr>
              <a:t>SS</a:t>
            </a:r>
            <a:endParaRPr lang="zh-CN" altLang="en-US" sz="1400" dirty="0">
              <a:solidFill>
                <a:srgbClr val="ED7D31"/>
              </a:solidFill>
            </a:endParaRPr>
          </a:p>
        </p:txBody>
      </p:sp>
      <p:cxnSp>
        <p:nvCxnSpPr>
          <p:cNvPr id="31" name="直接箭头连接符 30"/>
          <p:cNvCxnSpPr/>
          <p:nvPr/>
        </p:nvCxnSpPr>
        <p:spPr>
          <a:xfrm flipV="1">
            <a:off x="5277513" y="2166922"/>
            <a:ext cx="582711" cy="41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5277512" y="1857104"/>
            <a:ext cx="620683" cy="307777"/>
          </a:xfrm>
          <a:prstGeom prst="rect">
            <a:avLst/>
          </a:prstGeom>
          <a:noFill/>
        </p:spPr>
        <p:txBody>
          <a:bodyPr wrap="none" rtlCol="0">
            <a:spAutoFit/>
          </a:bodyPr>
          <a:lstStyle/>
          <a:p>
            <a:r>
              <a:rPr lang="en-US" altLang="zh-CN" sz="1400" dirty="0">
                <a:solidFill>
                  <a:srgbClr val="1A78C3"/>
                </a:solidFill>
              </a:rPr>
              <a:t>FFFF</a:t>
            </a:r>
            <a:endParaRPr lang="zh-CN" altLang="en-US" sz="1400" dirty="0">
              <a:solidFill>
                <a:srgbClr val="1A78C3"/>
              </a:solidFill>
            </a:endParaRPr>
          </a:p>
        </p:txBody>
      </p:sp>
      <p:sp>
        <p:nvSpPr>
          <p:cNvPr id="35" name="文本框 34"/>
          <p:cNvSpPr txBox="1"/>
          <p:nvPr/>
        </p:nvSpPr>
        <p:spPr>
          <a:xfrm>
            <a:off x="4565459" y="5001904"/>
            <a:ext cx="712054" cy="307777"/>
          </a:xfrm>
          <a:prstGeom prst="rect">
            <a:avLst/>
          </a:prstGeom>
          <a:noFill/>
        </p:spPr>
        <p:txBody>
          <a:bodyPr wrap="none" rtlCol="0">
            <a:spAutoFit/>
          </a:bodyPr>
          <a:lstStyle/>
          <a:p>
            <a:r>
              <a:rPr lang="en-US" altLang="zh-CN" sz="1400" dirty="0">
                <a:solidFill>
                  <a:srgbClr val="1A78C3"/>
                </a:solidFill>
              </a:rPr>
              <a:t>076C0</a:t>
            </a:r>
            <a:endParaRPr lang="zh-CN" altLang="en-US" sz="1400" dirty="0">
              <a:solidFill>
                <a:srgbClr val="1A78C3"/>
              </a:solidFill>
            </a:endParaRPr>
          </a:p>
        </p:txBody>
      </p:sp>
      <p:sp>
        <p:nvSpPr>
          <p:cNvPr id="37" name="对话气泡: 矩形 36"/>
          <p:cNvSpPr/>
          <p:nvPr/>
        </p:nvSpPr>
        <p:spPr>
          <a:xfrm>
            <a:off x="4333442" y="5857529"/>
            <a:ext cx="823618" cy="307777"/>
          </a:xfrm>
          <a:prstGeom prst="wedgeRectCallout">
            <a:avLst>
              <a:gd name="adj1" fmla="val -1784"/>
              <a:gd name="adj2" fmla="val -222602"/>
            </a:avLst>
          </a:prstGeom>
          <a:noFill/>
          <a:ln w="15875">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1A78C3"/>
                </a:solidFill>
              </a:rPr>
              <a:t>物理地址</a:t>
            </a:r>
            <a:endParaRPr lang="zh-CN" altLang="en-US" dirty="0">
              <a:solidFill>
                <a:srgbClr val="1A78C3"/>
              </a:solidFill>
            </a:endParaRPr>
          </a:p>
        </p:txBody>
      </p:sp>
      <p:sp>
        <p:nvSpPr>
          <p:cNvPr id="38" name="对话气泡: 矩形 37"/>
          <p:cNvSpPr/>
          <p:nvPr/>
        </p:nvSpPr>
        <p:spPr>
          <a:xfrm>
            <a:off x="5277513" y="5857353"/>
            <a:ext cx="823618" cy="307777"/>
          </a:xfrm>
          <a:prstGeom prst="wedgeRectCallout">
            <a:avLst>
              <a:gd name="adj1" fmla="val -25574"/>
              <a:gd name="adj2" fmla="val -280203"/>
            </a:avLst>
          </a:prstGeom>
          <a:noFill/>
          <a:ln w="15875">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1A78C3"/>
                </a:solidFill>
              </a:rPr>
              <a:t>偏移地址</a:t>
            </a:r>
            <a:endParaRPr lang="zh-CN" altLang="en-US" dirty="0">
              <a:solidFill>
                <a:srgbClr val="1A78C3"/>
              </a:solidFill>
            </a:endParaRPr>
          </a:p>
        </p:txBody>
      </p:sp>
      <p:sp>
        <p:nvSpPr>
          <p:cNvPr id="39" name="对话气泡: 矩形 38"/>
          <p:cNvSpPr/>
          <p:nvPr/>
        </p:nvSpPr>
        <p:spPr>
          <a:xfrm>
            <a:off x="3398702" y="5856050"/>
            <a:ext cx="823618" cy="307777"/>
          </a:xfrm>
          <a:prstGeom prst="wedgeRectCallout">
            <a:avLst>
              <a:gd name="adj1" fmla="val 11810"/>
              <a:gd name="adj2" fmla="val -228666"/>
            </a:avLst>
          </a:prstGeom>
          <a:noFill/>
          <a:ln w="15875">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1A78C3"/>
                </a:solidFill>
              </a:rPr>
              <a:t>段基地址</a:t>
            </a:r>
            <a:endParaRPr lang="zh-CN" altLang="en-US" dirty="0">
              <a:solidFill>
                <a:srgbClr val="1A78C3"/>
              </a:solidFill>
            </a:endParaRPr>
          </a:p>
        </p:txBody>
      </p:sp>
      <p:sp>
        <p:nvSpPr>
          <p:cNvPr id="43" name="文本框 42"/>
          <p:cNvSpPr txBox="1"/>
          <p:nvPr/>
        </p:nvSpPr>
        <p:spPr>
          <a:xfrm>
            <a:off x="4584014" y="2005279"/>
            <a:ext cx="712054" cy="307777"/>
          </a:xfrm>
          <a:prstGeom prst="rect">
            <a:avLst/>
          </a:prstGeom>
          <a:noFill/>
        </p:spPr>
        <p:txBody>
          <a:bodyPr wrap="none" rtlCol="0">
            <a:spAutoFit/>
          </a:bodyPr>
          <a:lstStyle/>
          <a:p>
            <a:r>
              <a:rPr lang="en-US" altLang="zh-CN" sz="1400" dirty="0">
                <a:solidFill>
                  <a:srgbClr val="1A78C3"/>
                </a:solidFill>
              </a:rPr>
              <a:t>176BF</a:t>
            </a:r>
            <a:endParaRPr lang="zh-CN" altLang="en-US" sz="1400" dirty="0">
              <a:solidFill>
                <a:srgbClr val="1A78C3"/>
              </a:solidFill>
            </a:endParaRPr>
          </a:p>
        </p:txBody>
      </p:sp>
      <p:sp>
        <p:nvSpPr>
          <p:cNvPr id="45" name="文本框 44"/>
          <p:cNvSpPr txBox="1"/>
          <p:nvPr/>
        </p:nvSpPr>
        <p:spPr>
          <a:xfrm>
            <a:off x="5860223" y="2132913"/>
            <a:ext cx="841993" cy="307777"/>
          </a:xfrm>
          <a:prstGeom prst="rect">
            <a:avLst/>
          </a:prstGeom>
          <a:noFill/>
        </p:spPr>
        <p:txBody>
          <a:bodyPr wrap="square" rtlCol="0">
            <a:spAutoFit/>
          </a:bodyPr>
          <a:lstStyle/>
          <a:p>
            <a:pPr algn="ctr"/>
            <a:r>
              <a:rPr lang="en-US" altLang="zh-CN" sz="1400" dirty="0">
                <a:solidFill>
                  <a:srgbClr val="1A78C3"/>
                </a:solidFill>
              </a:rPr>
              <a:t>34</a:t>
            </a:r>
            <a:endParaRPr lang="zh-CN" altLang="en-US" sz="1400" dirty="0">
              <a:solidFill>
                <a:srgbClr val="1A78C3"/>
              </a:solidFill>
            </a:endParaRPr>
          </a:p>
        </p:txBody>
      </p:sp>
      <p:sp>
        <p:nvSpPr>
          <p:cNvPr id="46" name="文本框 45"/>
          <p:cNvSpPr txBox="1"/>
          <p:nvPr/>
        </p:nvSpPr>
        <p:spPr>
          <a:xfrm>
            <a:off x="5850019" y="2396333"/>
            <a:ext cx="841993" cy="307777"/>
          </a:xfrm>
          <a:prstGeom prst="rect">
            <a:avLst/>
          </a:prstGeom>
          <a:noFill/>
        </p:spPr>
        <p:txBody>
          <a:bodyPr wrap="square" rtlCol="0">
            <a:spAutoFit/>
          </a:bodyPr>
          <a:lstStyle/>
          <a:p>
            <a:pPr algn="ctr"/>
            <a:r>
              <a:rPr lang="en-US" altLang="zh-CN" sz="1400" dirty="0">
                <a:solidFill>
                  <a:srgbClr val="1A78C3"/>
                </a:solidFill>
              </a:rPr>
              <a:t>12</a:t>
            </a:r>
            <a:endParaRPr lang="zh-CN" altLang="en-US" sz="1400" dirty="0">
              <a:solidFill>
                <a:srgbClr val="1A78C3"/>
              </a:solidFill>
            </a:endParaRPr>
          </a:p>
        </p:txBody>
      </p:sp>
      <p:sp>
        <p:nvSpPr>
          <p:cNvPr id="48" name="文本框 47"/>
          <p:cNvSpPr txBox="1"/>
          <p:nvPr/>
        </p:nvSpPr>
        <p:spPr>
          <a:xfrm>
            <a:off x="5248107" y="2358100"/>
            <a:ext cx="641522" cy="307777"/>
          </a:xfrm>
          <a:prstGeom prst="rect">
            <a:avLst/>
          </a:prstGeom>
          <a:noFill/>
        </p:spPr>
        <p:txBody>
          <a:bodyPr wrap="none" rtlCol="0">
            <a:spAutoFit/>
          </a:bodyPr>
          <a:lstStyle/>
          <a:p>
            <a:r>
              <a:rPr lang="en-US" altLang="zh-CN" sz="1400" dirty="0">
                <a:solidFill>
                  <a:srgbClr val="1A78C3"/>
                </a:solidFill>
              </a:rPr>
              <a:t>FFFC</a:t>
            </a:r>
            <a:endParaRPr lang="zh-CN" altLang="en-US" sz="1400" dirty="0">
              <a:solidFill>
                <a:srgbClr val="1A78C3"/>
              </a:solidFill>
            </a:endParaRPr>
          </a:p>
        </p:txBody>
      </p:sp>
      <p:sp>
        <p:nvSpPr>
          <p:cNvPr id="49" name="文本框 48"/>
          <p:cNvSpPr txBox="1"/>
          <p:nvPr/>
        </p:nvSpPr>
        <p:spPr>
          <a:xfrm>
            <a:off x="4576095" y="2493274"/>
            <a:ext cx="732893" cy="307777"/>
          </a:xfrm>
          <a:prstGeom prst="rect">
            <a:avLst/>
          </a:prstGeom>
          <a:noFill/>
        </p:spPr>
        <p:txBody>
          <a:bodyPr wrap="none" rtlCol="0">
            <a:spAutoFit/>
          </a:bodyPr>
          <a:lstStyle/>
          <a:p>
            <a:r>
              <a:rPr lang="en-US" altLang="zh-CN" sz="1400" dirty="0">
                <a:solidFill>
                  <a:srgbClr val="1A78C3"/>
                </a:solidFill>
              </a:rPr>
              <a:t>176BC</a:t>
            </a:r>
            <a:endParaRPr lang="zh-CN" altLang="en-US" sz="1400" dirty="0">
              <a:solidFill>
                <a:srgbClr val="1A78C3"/>
              </a:solidFill>
            </a:endParaRPr>
          </a:p>
        </p:txBody>
      </p:sp>
      <p:sp>
        <p:nvSpPr>
          <p:cNvPr id="50" name="矩形 49"/>
          <p:cNvSpPr/>
          <p:nvPr/>
        </p:nvSpPr>
        <p:spPr>
          <a:xfrm>
            <a:off x="4826036" y="1139369"/>
            <a:ext cx="782612" cy="242591"/>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1" name="文本框 50"/>
          <p:cNvSpPr txBox="1"/>
          <p:nvPr/>
        </p:nvSpPr>
        <p:spPr>
          <a:xfrm>
            <a:off x="5026210" y="1367957"/>
            <a:ext cx="425116" cy="307777"/>
          </a:xfrm>
          <a:prstGeom prst="rect">
            <a:avLst/>
          </a:prstGeom>
          <a:noFill/>
        </p:spPr>
        <p:txBody>
          <a:bodyPr wrap="none" rtlCol="0">
            <a:spAutoFit/>
          </a:bodyPr>
          <a:lstStyle/>
          <a:p>
            <a:r>
              <a:rPr lang="en-US" altLang="zh-CN" sz="1400" dirty="0">
                <a:solidFill>
                  <a:srgbClr val="ED7D31"/>
                </a:solidFill>
              </a:rPr>
              <a:t>SP</a:t>
            </a:r>
            <a:endParaRPr lang="zh-CN" altLang="en-US" sz="1400" dirty="0">
              <a:solidFill>
                <a:srgbClr val="ED7D31"/>
              </a:solidFill>
            </a:endParaRPr>
          </a:p>
        </p:txBody>
      </p:sp>
      <p:sp>
        <p:nvSpPr>
          <p:cNvPr id="52" name="文本框 51"/>
          <p:cNvSpPr txBox="1"/>
          <p:nvPr/>
        </p:nvSpPr>
        <p:spPr>
          <a:xfrm>
            <a:off x="4808348" y="1119389"/>
            <a:ext cx="841993" cy="307777"/>
          </a:xfrm>
          <a:prstGeom prst="rect">
            <a:avLst/>
          </a:prstGeom>
          <a:noFill/>
        </p:spPr>
        <p:txBody>
          <a:bodyPr wrap="square" rtlCol="0">
            <a:spAutoFit/>
          </a:bodyPr>
          <a:lstStyle/>
          <a:p>
            <a:pPr algn="ctr"/>
            <a:r>
              <a:rPr lang="en-US" altLang="zh-CN" sz="1400" dirty="0">
                <a:solidFill>
                  <a:srgbClr val="1A78C3"/>
                </a:solidFill>
              </a:rPr>
              <a:t>FFFF</a:t>
            </a:r>
            <a:endParaRPr lang="zh-CN" altLang="en-US" sz="1400" dirty="0">
              <a:solidFill>
                <a:srgbClr val="1A78C3"/>
              </a:solidFill>
            </a:endParaRPr>
          </a:p>
        </p:txBody>
      </p:sp>
      <p:cxnSp>
        <p:nvCxnSpPr>
          <p:cNvPr id="63" name="直接箭头连接符 62"/>
          <p:cNvCxnSpPr/>
          <p:nvPr/>
        </p:nvCxnSpPr>
        <p:spPr>
          <a:xfrm>
            <a:off x="5287138" y="2171413"/>
            <a:ext cx="567565" cy="0"/>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5287138" y="2665410"/>
            <a:ext cx="567565" cy="0"/>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4805970" y="1118685"/>
            <a:ext cx="841993" cy="307777"/>
          </a:xfrm>
          <a:prstGeom prst="rect">
            <a:avLst/>
          </a:prstGeom>
          <a:noFill/>
        </p:spPr>
        <p:txBody>
          <a:bodyPr wrap="square" rtlCol="0">
            <a:spAutoFit/>
          </a:bodyPr>
          <a:lstStyle/>
          <a:p>
            <a:pPr algn="ctr"/>
            <a:r>
              <a:rPr lang="en-US" altLang="zh-CN" sz="1400" dirty="0">
                <a:solidFill>
                  <a:srgbClr val="1A78C3"/>
                </a:solidFill>
              </a:rPr>
              <a:t>FFFC</a:t>
            </a:r>
            <a:endParaRPr lang="zh-CN" altLang="en-US" sz="1400" dirty="0">
              <a:solidFill>
                <a:srgbClr val="1A78C3"/>
              </a:solidFill>
            </a:endParaRPr>
          </a:p>
        </p:txBody>
      </p:sp>
      <p:sp>
        <p:nvSpPr>
          <p:cNvPr id="82" name="文本框 81"/>
          <p:cNvSpPr txBox="1"/>
          <p:nvPr/>
        </p:nvSpPr>
        <p:spPr>
          <a:xfrm>
            <a:off x="4813782" y="1128001"/>
            <a:ext cx="841993" cy="307777"/>
          </a:xfrm>
          <a:prstGeom prst="rect">
            <a:avLst/>
          </a:prstGeom>
          <a:noFill/>
        </p:spPr>
        <p:txBody>
          <a:bodyPr wrap="square" rtlCol="0">
            <a:spAutoFit/>
          </a:bodyPr>
          <a:lstStyle/>
          <a:p>
            <a:pPr algn="ctr"/>
            <a:r>
              <a:rPr lang="en-US" altLang="zh-CN" sz="1400" dirty="0">
                <a:solidFill>
                  <a:srgbClr val="1A78C3"/>
                </a:solidFill>
              </a:rPr>
              <a:t>FFFA</a:t>
            </a:r>
            <a:endParaRPr lang="zh-CN" altLang="en-US" sz="1400" dirty="0">
              <a:solidFill>
                <a:srgbClr val="1A78C3"/>
              </a:solidFill>
            </a:endParaRPr>
          </a:p>
        </p:txBody>
      </p:sp>
      <p:sp>
        <p:nvSpPr>
          <p:cNvPr id="83" name="文本框 82"/>
          <p:cNvSpPr txBox="1"/>
          <p:nvPr/>
        </p:nvSpPr>
        <p:spPr>
          <a:xfrm>
            <a:off x="5256673" y="2874831"/>
            <a:ext cx="622030" cy="307777"/>
          </a:xfrm>
          <a:prstGeom prst="rect">
            <a:avLst/>
          </a:prstGeom>
          <a:noFill/>
        </p:spPr>
        <p:txBody>
          <a:bodyPr wrap="none" rtlCol="0">
            <a:spAutoFit/>
          </a:bodyPr>
          <a:lstStyle/>
          <a:p>
            <a:r>
              <a:rPr lang="en-US" altLang="zh-CN" sz="1400" dirty="0">
                <a:solidFill>
                  <a:srgbClr val="1A78C3"/>
                </a:solidFill>
              </a:rPr>
              <a:t>FFFA</a:t>
            </a:r>
            <a:endParaRPr lang="zh-CN" altLang="en-US" sz="1400" dirty="0">
              <a:solidFill>
                <a:srgbClr val="1A78C3"/>
              </a:solidFill>
            </a:endParaRPr>
          </a:p>
        </p:txBody>
      </p:sp>
      <p:sp>
        <p:nvSpPr>
          <p:cNvPr id="84" name="文本框 83"/>
          <p:cNvSpPr txBox="1"/>
          <p:nvPr/>
        </p:nvSpPr>
        <p:spPr>
          <a:xfrm>
            <a:off x="4584661" y="3010005"/>
            <a:ext cx="723275" cy="307777"/>
          </a:xfrm>
          <a:prstGeom prst="rect">
            <a:avLst/>
          </a:prstGeom>
          <a:noFill/>
        </p:spPr>
        <p:txBody>
          <a:bodyPr wrap="none" rtlCol="0">
            <a:spAutoFit/>
          </a:bodyPr>
          <a:lstStyle/>
          <a:p>
            <a:r>
              <a:rPr lang="en-US" altLang="zh-CN" sz="1400" dirty="0">
                <a:solidFill>
                  <a:srgbClr val="1A78C3"/>
                </a:solidFill>
              </a:rPr>
              <a:t>176BA</a:t>
            </a:r>
            <a:endParaRPr lang="zh-CN" altLang="en-US" sz="1400" dirty="0">
              <a:solidFill>
                <a:srgbClr val="1A78C3"/>
              </a:solidFill>
            </a:endParaRPr>
          </a:p>
        </p:txBody>
      </p:sp>
      <p:sp>
        <p:nvSpPr>
          <p:cNvPr id="85" name="文本框 84"/>
          <p:cNvSpPr txBox="1"/>
          <p:nvPr/>
        </p:nvSpPr>
        <p:spPr>
          <a:xfrm>
            <a:off x="5848388" y="2642352"/>
            <a:ext cx="841993" cy="307777"/>
          </a:xfrm>
          <a:prstGeom prst="rect">
            <a:avLst/>
          </a:prstGeom>
          <a:noFill/>
        </p:spPr>
        <p:txBody>
          <a:bodyPr wrap="square" rtlCol="0">
            <a:spAutoFit/>
          </a:bodyPr>
          <a:lstStyle/>
          <a:p>
            <a:pPr algn="ctr"/>
            <a:r>
              <a:rPr lang="en-US" altLang="zh-CN" sz="1400" dirty="0">
                <a:solidFill>
                  <a:srgbClr val="1A78C3"/>
                </a:solidFill>
              </a:rPr>
              <a:t>78</a:t>
            </a:r>
            <a:endParaRPr lang="zh-CN" altLang="en-US" sz="1400" dirty="0">
              <a:solidFill>
                <a:srgbClr val="1A78C3"/>
              </a:solidFill>
            </a:endParaRPr>
          </a:p>
        </p:txBody>
      </p:sp>
      <p:sp>
        <p:nvSpPr>
          <p:cNvPr id="86" name="文本框 85"/>
          <p:cNvSpPr txBox="1"/>
          <p:nvPr/>
        </p:nvSpPr>
        <p:spPr>
          <a:xfrm>
            <a:off x="5838184" y="2905772"/>
            <a:ext cx="841993" cy="307777"/>
          </a:xfrm>
          <a:prstGeom prst="rect">
            <a:avLst/>
          </a:prstGeom>
          <a:noFill/>
        </p:spPr>
        <p:txBody>
          <a:bodyPr wrap="square" rtlCol="0">
            <a:spAutoFit/>
          </a:bodyPr>
          <a:lstStyle/>
          <a:p>
            <a:pPr algn="ctr"/>
            <a:r>
              <a:rPr lang="en-US" altLang="zh-CN" sz="1400" dirty="0">
                <a:solidFill>
                  <a:srgbClr val="1A78C3"/>
                </a:solidFill>
              </a:rPr>
              <a:t>56</a:t>
            </a:r>
            <a:endParaRPr lang="zh-CN" altLang="en-US" sz="1400" dirty="0">
              <a:solidFill>
                <a:srgbClr val="1A78C3"/>
              </a:solidFill>
            </a:endParaRPr>
          </a:p>
        </p:txBody>
      </p:sp>
      <p:cxnSp>
        <p:nvCxnSpPr>
          <p:cNvPr id="5" name="直接箭头连接符 4"/>
          <p:cNvCxnSpPr/>
          <p:nvPr/>
        </p:nvCxnSpPr>
        <p:spPr>
          <a:xfrm flipH="1">
            <a:off x="6819900" y="1958340"/>
            <a:ext cx="98298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7848600" y="1836420"/>
            <a:ext cx="1234440" cy="368300"/>
          </a:xfrm>
          <a:prstGeom prst="rect">
            <a:avLst/>
          </a:prstGeom>
          <a:noFill/>
        </p:spPr>
        <p:txBody>
          <a:bodyPr wrap="square" rtlCol="0">
            <a:spAutoFit/>
          </a:bodyPr>
          <a:p>
            <a:r>
              <a:rPr lang="zh-CN" altLang="en-US"/>
              <a:t>反了</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6.25E-7 -2.22222E-6 L -6.25E-7 0.07269 " pathEditMode="relative" rAng="0" ptsTypes="AA">
                                      <p:cBhvr>
                                        <p:cTn id="18" dur="2000" fill="hold"/>
                                        <p:tgtEl>
                                          <p:spTgt spid="31"/>
                                        </p:tgtEl>
                                        <p:attrNameLst>
                                          <p:attrName>ppt_x</p:attrName>
                                          <p:attrName>ppt_y</p:attrName>
                                        </p:attrNameLst>
                                      </p:cBhvr>
                                      <p:rCtr x="0" y="3634"/>
                                    </p:animMotion>
                                  </p:childTnLst>
                                </p:cTn>
                              </p:par>
                              <p:par>
                                <p:cTn id="19" presetID="16" presetClass="entr" presetSubtype="21"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barn(inVertical)">
                                      <p:cBhvr>
                                        <p:cTn id="21" dur="500"/>
                                        <p:tgtEl>
                                          <p:spTgt spid="63"/>
                                        </p:tgtEl>
                                      </p:cBhvr>
                                    </p:animEffect>
                                  </p:childTnLst>
                                </p:cTn>
                              </p:par>
                            </p:childTnLst>
                          </p:cTn>
                        </p:par>
                        <p:par>
                          <p:cTn id="22" fill="hold">
                            <p:stCondLst>
                              <p:cond delay="2000"/>
                            </p:stCondLst>
                            <p:childTnLst>
                              <p:par>
                                <p:cTn id="23" presetID="16" presetClass="entr" presetSubtype="21" fill="hold" grpId="0"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barn(inVertical)">
                                      <p:cBhvr>
                                        <p:cTn id="25" dur="500"/>
                                        <p:tgtEl>
                                          <p:spTgt spid="4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arn(inVertical)">
                                      <p:cBhvr>
                                        <p:cTn id="28" dur="500"/>
                                        <p:tgtEl>
                                          <p:spTgt spid="49"/>
                                        </p:tgtEl>
                                      </p:cBhvr>
                                    </p:animEffect>
                                  </p:childTnLst>
                                </p:cTn>
                              </p:par>
                              <p:par>
                                <p:cTn id="29" presetID="10" presetClass="exit" presetSubtype="0" fill="hold" grpId="0" nodeType="withEffect">
                                  <p:stCondLst>
                                    <p:cond delay="0"/>
                                  </p:stCondLst>
                                  <p:childTnLst>
                                    <p:animEffect transition="out" filter="fade">
                                      <p:cBhvr>
                                        <p:cTn id="30" dur="500"/>
                                        <p:tgtEl>
                                          <p:spTgt spid="52"/>
                                        </p:tgtEl>
                                      </p:cBhvr>
                                    </p:animEffect>
                                    <p:set>
                                      <p:cBhvr>
                                        <p:cTn id="31" dur="1" fill="hold">
                                          <p:stCondLst>
                                            <p:cond delay="499"/>
                                          </p:stCondLst>
                                        </p:cTn>
                                        <p:tgtEl>
                                          <p:spTgt spid="52"/>
                                        </p:tgtEl>
                                        <p:attrNameLst>
                                          <p:attrName>style.visibility</p:attrName>
                                        </p:attrNameLst>
                                      </p:cBhvr>
                                      <p:to>
                                        <p:strVal val="hidden"/>
                                      </p:to>
                                    </p:set>
                                  </p:childTnLst>
                                </p:cTn>
                              </p:par>
                            </p:childTnLst>
                          </p:cTn>
                        </p:par>
                        <p:par>
                          <p:cTn id="32" fill="hold">
                            <p:stCondLst>
                              <p:cond delay="2500"/>
                            </p:stCondLst>
                            <p:childTnLst>
                              <p:par>
                                <p:cTn id="33" presetID="16" presetClass="entr" presetSubtype="21" fill="hold" grpId="0" nodeType="after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barn(inVertical)">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barn(inVertical)">
                                      <p:cBhvr>
                                        <p:cTn id="40" dur="500"/>
                                        <p:tgtEl>
                                          <p:spTgt spid="45"/>
                                        </p:tgtEl>
                                      </p:cBhvr>
                                    </p:animEffect>
                                  </p:childTnLst>
                                </p:cTn>
                              </p:par>
                            </p:childTnLst>
                          </p:cTn>
                        </p:par>
                        <p:par>
                          <p:cTn id="41" fill="hold">
                            <p:stCondLst>
                              <p:cond delay="500"/>
                            </p:stCondLst>
                            <p:childTnLst>
                              <p:par>
                                <p:cTn id="42" presetID="16" presetClass="entr" presetSubtype="21" fill="hold" grpId="0"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barn(inVertical)">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Effect transition="in" filter="fade">
                                      <p:cBhvr>
                                        <p:cTn id="49" dur="1000"/>
                                        <p:tgtEl>
                                          <p:spTgt spid="3">
                                            <p:txEl>
                                              <p:pRg st="3" end="3"/>
                                            </p:txEl>
                                          </p:spTgt>
                                        </p:tgtEl>
                                      </p:cBhvr>
                                    </p:animEffect>
                                    <p:anim calcmode="lin" valueType="num">
                                      <p:cBhvr>
                                        <p:cTn id="5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animEffect transition="in" filter="fade">
                                      <p:cBhvr>
                                        <p:cTn id="54" dur="1000"/>
                                        <p:tgtEl>
                                          <p:spTgt spid="3">
                                            <p:txEl>
                                              <p:pRg st="4" end="4"/>
                                            </p:txEl>
                                          </p:spTgt>
                                        </p:tgtEl>
                                      </p:cBhvr>
                                    </p:animEffect>
                                    <p:anim calcmode="lin" valueType="num">
                                      <p:cBhvr>
                                        <p:cTn id="5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6.25E-7 0.07269 L -6.25E-7 0.14537 " pathEditMode="relative" rAng="0" ptsTypes="AA">
                                      <p:cBhvr>
                                        <p:cTn id="60" dur="2000" fill="hold"/>
                                        <p:tgtEl>
                                          <p:spTgt spid="31"/>
                                        </p:tgtEl>
                                        <p:attrNameLst>
                                          <p:attrName>ppt_x</p:attrName>
                                          <p:attrName>ppt_y</p:attrName>
                                        </p:attrNameLst>
                                      </p:cBhvr>
                                      <p:rCtr x="0" y="3634"/>
                                    </p:animMotion>
                                  </p:childTnLst>
                                </p:cTn>
                              </p:par>
                            </p:childTnLst>
                          </p:cTn>
                        </p:par>
                        <p:par>
                          <p:cTn id="61" fill="hold">
                            <p:stCondLst>
                              <p:cond delay="2000"/>
                            </p:stCondLst>
                            <p:childTnLst>
                              <p:par>
                                <p:cTn id="62" presetID="16" presetClass="entr" presetSubtype="21"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barn(inVertical)">
                                      <p:cBhvr>
                                        <p:cTn id="64" dur="500"/>
                                        <p:tgtEl>
                                          <p:spTgt spid="80"/>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Effect transition="in" filter="barn(inVertical)">
                                      <p:cBhvr>
                                        <p:cTn id="67" dur="500"/>
                                        <p:tgtEl>
                                          <p:spTgt spid="84"/>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83"/>
                                        </p:tgtEl>
                                        <p:attrNameLst>
                                          <p:attrName>style.visibility</p:attrName>
                                        </p:attrNameLst>
                                      </p:cBhvr>
                                      <p:to>
                                        <p:strVal val="visible"/>
                                      </p:to>
                                    </p:set>
                                    <p:animEffect transition="in" filter="barn(inVertical)">
                                      <p:cBhvr>
                                        <p:cTn id="70" dur="500"/>
                                        <p:tgtEl>
                                          <p:spTgt spid="83"/>
                                        </p:tgtEl>
                                      </p:cBhvr>
                                    </p:animEffect>
                                  </p:childTnLst>
                                </p:cTn>
                              </p:par>
                            </p:childTnLst>
                          </p:cTn>
                        </p:par>
                        <p:par>
                          <p:cTn id="71" fill="hold">
                            <p:stCondLst>
                              <p:cond delay="2500"/>
                            </p:stCondLst>
                            <p:childTnLst>
                              <p:par>
                                <p:cTn id="72" presetID="10" presetClass="exit" presetSubtype="0" fill="hold" grpId="1" nodeType="afterEffect">
                                  <p:stCondLst>
                                    <p:cond delay="0"/>
                                  </p:stCondLst>
                                  <p:childTnLst>
                                    <p:animEffect transition="out" filter="fade">
                                      <p:cBhvr>
                                        <p:cTn id="73" dur="500"/>
                                        <p:tgtEl>
                                          <p:spTgt spid="81"/>
                                        </p:tgtEl>
                                      </p:cBhvr>
                                    </p:animEffect>
                                    <p:set>
                                      <p:cBhvr>
                                        <p:cTn id="74" dur="1" fill="hold">
                                          <p:stCondLst>
                                            <p:cond delay="499"/>
                                          </p:stCondLst>
                                        </p:cTn>
                                        <p:tgtEl>
                                          <p:spTgt spid="81"/>
                                        </p:tgtEl>
                                        <p:attrNameLst>
                                          <p:attrName>style.visibility</p:attrName>
                                        </p:attrNameLst>
                                      </p:cBhvr>
                                      <p:to>
                                        <p:strVal val="hidden"/>
                                      </p:to>
                                    </p:set>
                                  </p:childTnLst>
                                </p:cTn>
                              </p:par>
                            </p:childTnLst>
                          </p:cTn>
                        </p:par>
                        <p:par>
                          <p:cTn id="75" fill="hold">
                            <p:stCondLst>
                              <p:cond delay="3000"/>
                            </p:stCondLst>
                            <p:childTnLst>
                              <p:par>
                                <p:cTn id="76" presetID="16" presetClass="entr" presetSubtype="21" fill="hold" grpId="0" nodeType="afterEffect">
                                  <p:stCondLst>
                                    <p:cond delay="0"/>
                                  </p:stCondLst>
                                  <p:childTnLst>
                                    <p:set>
                                      <p:cBhvr>
                                        <p:cTn id="77" dur="1" fill="hold">
                                          <p:stCondLst>
                                            <p:cond delay="0"/>
                                          </p:stCondLst>
                                        </p:cTn>
                                        <p:tgtEl>
                                          <p:spTgt spid="82"/>
                                        </p:tgtEl>
                                        <p:attrNameLst>
                                          <p:attrName>style.visibility</p:attrName>
                                        </p:attrNameLst>
                                      </p:cBhvr>
                                      <p:to>
                                        <p:strVal val="visible"/>
                                      </p:to>
                                    </p:set>
                                    <p:animEffect transition="in" filter="barn(inVertical)">
                                      <p:cBhvr>
                                        <p:cTn id="78" dur="500"/>
                                        <p:tgtEl>
                                          <p:spTgt spid="82"/>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85"/>
                                        </p:tgtEl>
                                        <p:attrNameLst>
                                          <p:attrName>style.visibility</p:attrName>
                                        </p:attrNameLst>
                                      </p:cBhvr>
                                      <p:to>
                                        <p:strVal val="visible"/>
                                      </p:to>
                                    </p:set>
                                    <p:animEffect transition="in" filter="barn(inVertical)">
                                      <p:cBhvr>
                                        <p:cTn id="83" dur="500"/>
                                        <p:tgtEl>
                                          <p:spTgt spid="85"/>
                                        </p:tgtEl>
                                      </p:cBhvr>
                                    </p:animEffect>
                                  </p:childTnLst>
                                </p:cTn>
                              </p:par>
                            </p:childTnLst>
                          </p:cTn>
                        </p:par>
                        <p:par>
                          <p:cTn id="84" fill="hold">
                            <p:stCondLst>
                              <p:cond delay="500"/>
                            </p:stCondLst>
                            <p:childTnLst>
                              <p:par>
                                <p:cTn id="85" presetID="16" presetClass="entr" presetSubtype="21" fill="hold" grpId="0" nodeType="afterEffect">
                                  <p:stCondLst>
                                    <p:cond delay="0"/>
                                  </p:stCondLst>
                                  <p:childTnLst>
                                    <p:set>
                                      <p:cBhvr>
                                        <p:cTn id="86" dur="1" fill="hold">
                                          <p:stCondLst>
                                            <p:cond delay="0"/>
                                          </p:stCondLst>
                                        </p:cTn>
                                        <p:tgtEl>
                                          <p:spTgt spid="86"/>
                                        </p:tgtEl>
                                        <p:attrNameLst>
                                          <p:attrName>style.visibility</p:attrName>
                                        </p:attrNameLst>
                                      </p:cBhvr>
                                      <p:to>
                                        <p:strVal val="visible"/>
                                      </p:to>
                                    </p:set>
                                    <p:animEffect transition="in" filter="barn(inVertical)">
                                      <p:cBhvr>
                                        <p:cTn id="8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8" grpId="0"/>
      <p:bldP spid="49" grpId="0"/>
      <p:bldP spid="52" grpId="0"/>
      <p:bldP spid="81" grpId="0"/>
      <p:bldP spid="81" grpId="1"/>
      <p:bldP spid="82" grpId="0"/>
      <p:bldP spid="83" grpId="0"/>
      <p:bldP spid="84" grpId="0"/>
      <p:bldP spid="85" grpId="0"/>
      <p:bldP spid="8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846699"/>
            <a:ext cx="11257252" cy="5551179"/>
          </a:xfrm>
        </p:spPr>
        <p:txBody>
          <a:bodyPr/>
          <a:lstStyle/>
          <a:p>
            <a:r>
              <a:rPr lang="en-US" altLang="zh-CN" dirty="0"/>
              <a:t>pop</a:t>
            </a:r>
            <a:r>
              <a:rPr lang="zh-CN" altLang="en-US" dirty="0"/>
              <a:t>指令</a:t>
            </a:r>
            <a:endParaRPr lang="en-US" altLang="zh-CN" dirty="0"/>
          </a:p>
          <a:p>
            <a:pPr lvl="1"/>
            <a:r>
              <a:rPr lang="en-US" altLang="zh-CN" dirty="0"/>
              <a:t>pop Reg/Mem</a:t>
            </a:r>
            <a:endParaRPr lang="en-US" altLang="zh-CN" dirty="0"/>
          </a:p>
          <a:p>
            <a:pPr lvl="1"/>
            <a:r>
              <a:rPr lang="zh-CN" altLang="en-US" dirty="0"/>
              <a:t>弹出两个字节的内容，放到某个</a:t>
            </a:r>
            <a:r>
              <a:rPr lang="en-US" altLang="zh-CN" dirty="0"/>
              <a:t>16</a:t>
            </a:r>
            <a:r>
              <a:rPr lang="zh-CN" altLang="en-US" dirty="0"/>
              <a:t>位寄存器或者存储单元</a:t>
            </a:r>
            <a:endParaRPr lang="en-US" altLang="zh-CN" dirty="0"/>
          </a:p>
          <a:p>
            <a:pPr lvl="2"/>
            <a:r>
              <a:rPr lang="zh-CN" altLang="en-US" dirty="0"/>
              <a:t>如：</a:t>
            </a:r>
            <a:r>
              <a:rPr lang="en-US" altLang="zh-CN" dirty="0"/>
              <a:t>pop ax     pop  </a:t>
            </a:r>
            <a:r>
              <a:rPr lang="en-US" altLang="zh-CN" dirty="0" err="1"/>
              <a:t>yw</a:t>
            </a:r>
            <a:endParaRPr lang="en-US" altLang="zh-CN" dirty="0"/>
          </a:p>
          <a:p>
            <a:pPr lvl="1"/>
            <a:r>
              <a:rPr lang="zh-CN" altLang="en-US" dirty="0"/>
              <a:t>所执行的操作</a:t>
            </a:r>
            <a:endParaRPr lang="en-US" altLang="zh-CN" dirty="0"/>
          </a:p>
          <a:p>
            <a:pPr lvl="2"/>
            <a:r>
              <a:rPr lang="zh-CN" altLang="en-US" dirty="0"/>
              <a:t>将以</a:t>
            </a:r>
            <a:r>
              <a:rPr lang="en-US" altLang="zh-CN" dirty="0"/>
              <a:t>SS</a:t>
            </a:r>
            <a:r>
              <a:rPr lang="zh-CN" altLang="en-US" dirty="0"/>
              <a:t>寄存器值为段寄存器值，</a:t>
            </a:r>
            <a:r>
              <a:rPr lang="en-US" altLang="zh-CN" dirty="0"/>
              <a:t>SP</a:t>
            </a:r>
            <a:r>
              <a:rPr lang="zh-CN" altLang="en-US" dirty="0"/>
              <a:t>寄存器的值为偏移地址，及以</a:t>
            </a:r>
            <a:r>
              <a:rPr lang="en-US" altLang="zh-CN" dirty="0"/>
              <a:t>SP</a:t>
            </a:r>
            <a:r>
              <a:rPr lang="zh-CN" altLang="en-US" dirty="0"/>
              <a:t>寄存器的值加一为偏移地址的两个内存单元中的内容复制到指定的寄存器或者内存单元</a:t>
            </a:r>
            <a:endParaRPr lang="en-US" altLang="zh-CN" dirty="0"/>
          </a:p>
          <a:p>
            <a:pPr lvl="2"/>
            <a:r>
              <a:rPr lang="zh-CN" altLang="en-US" dirty="0"/>
              <a:t>将栈顶指针寄存器的值加</a:t>
            </a:r>
            <a:r>
              <a:rPr lang="en-US" altLang="zh-CN" dirty="0"/>
              <a:t>2</a:t>
            </a:r>
            <a:r>
              <a:rPr lang="zh-CN" altLang="en-US" dirty="0"/>
              <a:t>，</a:t>
            </a:r>
            <a:r>
              <a:rPr lang="en-US" altLang="zh-CN" dirty="0"/>
              <a:t>SP=SP+2</a:t>
            </a:r>
            <a:endParaRPr lang="en-US" altLang="zh-CN" dirty="0"/>
          </a:p>
        </p:txBody>
      </p:sp>
      <p:sp>
        <p:nvSpPr>
          <p:cNvPr id="4" name="文本占位符 3"/>
          <p:cNvSpPr>
            <a:spLocks noGrp="1"/>
          </p:cNvSpPr>
          <p:nvPr>
            <p:ph type="body" sz="quarter" idx="16"/>
          </p:nvPr>
        </p:nvSpPr>
        <p:spPr/>
        <p:txBody>
          <a:bodyPr/>
          <a:lstStyle/>
          <a:p>
            <a:r>
              <a:rPr lang="en-US" altLang="zh-CN" dirty="0"/>
              <a:t>2.</a:t>
            </a:r>
            <a:r>
              <a:rPr lang="zh-CN" altLang="en-US" dirty="0"/>
              <a:t>数据传送指令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846699"/>
            <a:ext cx="11835786" cy="5731665"/>
          </a:xfrm>
        </p:spPr>
        <p:txBody>
          <a:bodyPr/>
          <a:lstStyle/>
          <a:p>
            <a:r>
              <a:rPr lang="zh-CN" altLang="en-US" dirty="0"/>
              <a:t>例</a:t>
            </a:r>
            <a:endParaRPr lang="en-US" altLang="zh-CN" dirty="0"/>
          </a:p>
          <a:p>
            <a:pPr marL="456565" lvl="1" indent="0">
              <a:buNone/>
            </a:pPr>
            <a:r>
              <a:rPr lang="en-US" altLang="zh-CN" dirty="0"/>
              <a:t>pop   cx</a:t>
            </a:r>
            <a:endParaRPr lang="en-US" altLang="zh-CN" dirty="0"/>
          </a:p>
        </p:txBody>
      </p:sp>
      <p:sp>
        <p:nvSpPr>
          <p:cNvPr id="4" name="文本占位符 3"/>
          <p:cNvSpPr>
            <a:spLocks noGrp="1"/>
          </p:cNvSpPr>
          <p:nvPr>
            <p:ph type="body" sz="quarter" idx="16"/>
          </p:nvPr>
        </p:nvSpPr>
        <p:spPr/>
        <p:txBody>
          <a:bodyPr/>
          <a:lstStyle/>
          <a:p>
            <a:r>
              <a:rPr lang="en-US" altLang="zh-CN" dirty="0"/>
              <a:t>2.</a:t>
            </a:r>
            <a:r>
              <a:rPr lang="zh-CN" altLang="en-US" dirty="0"/>
              <a:t>数据传送指令</a:t>
            </a:r>
            <a:endParaRPr lang="zh-CN" altLang="en-US" dirty="0"/>
          </a:p>
        </p:txBody>
      </p:sp>
      <p:cxnSp>
        <p:nvCxnSpPr>
          <p:cNvPr id="6" name="直接连接符 5"/>
          <p:cNvCxnSpPr/>
          <p:nvPr/>
        </p:nvCxnSpPr>
        <p:spPr>
          <a:xfrm>
            <a:off x="5860224" y="1089274"/>
            <a:ext cx="0" cy="470100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712420" y="1089274"/>
            <a:ext cx="0" cy="470100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860224" y="5155793"/>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860224" y="4906761"/>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860224" y="4657722"/>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860224" y="4408683"/>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860224" y="2914449"/>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860224" y="2416371"/>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860224" y="3163488"/>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60224" y="2665410"/>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860224" y="2167332"/>
            <a:ext cx="85219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5219151" y="5155793"/>
            <a:ext cx="641073" cy="0"/>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173266" y="4880608"/>
            <a:ext cx="582211" cy="307777"/>
          </a:xfrm>
          <a:prstGeom prst="rect">
            <a:avLst/>
          </a:prstGeom>
          <a:noFill/>
        </p:spPr>
        <p:txBody>
          <a:bodyPr wrap="none" rtlCol="0">
            <a:spAutoFit/>
          </a:bodyPr>
          <a:lstStyle/>
          <a:p>
            <a:r>
              <a:rPr lang="en-US" altLang="zh-CN" sz="1400" dirty="0">
                <a:solidFill>
                  <a:srgbClr val="1A78C3"/>
                </a:solidFill>
              </a:rPr>
              <a:t>0000</a:t>
            </a:r>
            <a:endParaRPr lang="zh-CN" altLang="en-US" sz="1400" dirty="0">
              <a:solidFill>
                <a:srgbClr val="1A78C3"/>
              </a:solidFill>
            </a:endParaRPr>
          </a:p>
        </p:txBody>
      </p:sp>
      <p:sp>
        <p:nvSpPr>
          <p:cNvPr id="29" name="矩形 28"/>
          <p:cNvSpPr/>
          <p:nvPr/>
        </p:nvSpPr>
        <p:spPr>
          <a:xfrm>
            <a:off x="3736384" y="5011232"/>
            <a:ext cx="782612" cy="242591"/>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1A78C3"/>
                </a:solidFill>
              </a:rPr>
              <a:t>076C</a:t>
            </a:r>
            <a:endParaRPr lang="zh-CN" altLang="en-US" sz="1400" dirty="0"/>
          </a:p>
        </p:txBody>
      </p:sp>
      <p:sp>
        <p:nvSpPr>
          <p:cNvPr id="30" name="文本框 29"/>
          <p:cNvSpPr txBox="1"/>
          <p:nvPr/>
        </p:nvSpPr>
        <p:spPr>
          <a:xfrm>
            <a:off x="3934090" y="5221720"/>
            <a:ext cx="425116" cy="307777"/>
          </a:xfrm>
          <a:prstGeom prst="rect">
            <a:avLst/>
          </a:prstGeom>
          <a:noFill/>
        </p:spPr>
        <p:txBody>
          <a:bodyPr wrap="none" rtlCol="0">
            <a:spAutoFit/>
          </a:bodyPr>
          <a:lstStyle/>
          <a:p>
            <a:r>
              <a:rPr lang="en-US" altLang="zh-CN" sz="1400" dirty="0">
                <a:solidFill>
                  <a:srgbClr val="ED7D31"/>
                </a:solidFill>
              </a:rPr>
              <a:t>SS</a:t>
            </a:r>
            <a:endParaRPr lang="zh-CN" altLang="en-US" sz="1400" dirty="0">
              <a:solidFill>
                <a:srgbClr val="ED7D31"/>
              </a:solidFill>
            </a:endParaRPr>
          </a:p>
        </p:txBody>
      </p:sp>
      <p:sp>
        <p:nvSpPr>
          <p:cNvPr id="32" name="文本框 31"/>
          <p:cNvSpPr txBox="1"/>
          <p:nvPr/>
        </p:nvSpPr>
        <p:spPr>
          <a:xfrm>
            <a:off x="5277512" y="1857104"/>
            <a:ext cx="620683" cy="307777"/>
          </a:xfrm>
          <a:prstGeom prst="rect">
            <a:avLst/>
          </a:prstGeom>
          <a:noFill/>
        </p:spPr>
        <p:txBody>
          <a:bodyPr wrap="none" rtlCol="0">
            <a:spAutoFit/>
          </a:bodyPr>
          <a:lstStyle/>
          <a:p>
            <a:r>
              <a:rPr lang="en-US" altLang="zh-CN" sz="1400" dirty="0">
                <a:solidFill>
                  <a:srgbClr val="1A78C3"/>
                </a:solidFill>
              </a:rPr>
              <a:t>FFFF</a:t>
            </a:r>
            <a:endParaRPr lang="zh-CN" altLang="en-US" sz="1400" dirty="0">
              <a:solidFill>
                <a:srgbClr val="1A78C3"/>
              </a:solidFill>
            </a:endParaRPr>
          </a:p>
        </p:txBody>
      </p:sp>
      <p:sp>
        <p:nvSpPr>
          <p:cNvPr id="35" name="文本框 34"/>
          <p:cNvSpPr txBox="1"/>
          <p:nvPr/>
        </p:nvSpPr>
        <p:spPr>
          <a:xfrm>
            <a:off x="4565459" y="5001904"/>
            <a:ext cx="712054" cy="307777"/>
          </a:xfrm>
          <a:prstGeom prst="rect">
            <a:avLst/>
          </a:prstGeom>
          <a:noFill/>
        </p:spPr>
        <p:txBody>
          <a:bodyPr wrap="none" rtlCol="0">
            <a:spAutoFit/>
          </a:bodyPr>
          <a:lstStyle/>
          <a:p>
            <a:r>
              <a:rPr lang="en-US" altLang="zh-CN" sz="1400" dirty="0">
                <a:solidFill>
                  <a:srgbClr val="1A78C3"/>
                </a:solidFill>
              </a:rPr>
              <a:t>076C0</a:t>
            </a:r>
            <a:endParaRPr lang="zh-CN" altLang="en-US" sz="1400" dirty="0">
              <a:solidFill>
                <a:srgbClr val="1A78C3"/>
              </a:solidFill>
            </a:endParaRPr>
          </a:p>
        </p:txBody>
      </p:sp>
      <p:sp>
        <p:nvSpPr>
          <p:cNvPr id="37" name="对话气泡: 矩形 36"/>
          <p:cNvSpPr/>
          <p:nvPr/>
        </p:nvSpPr>
        <p:spPr>
          <a:xfrm>
            <a:off x="4333442" y="5857529"/>
            <a:ext cx="823618" cy="307777"/>
          </a:xfrm>
          <a:prstGeom prst="wedgeRectCallout">
            <a:avLst>
              <a:gd name="adj1" fmla="val -1784"/>
              <a:gd name="adj2" fmla="val -222602"/>
            </a:avLst>
          </a:prstGeom>
          <a:noFill/>
          <a:ln w="15875">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1A78C3"/>
                </a:solidFill>
              </a:rPr>
              <a:t>物理地址</a:t>
            </a:r>
            <a:endParaRPr lang="zh-CN" altLang="en-US" dirty="0">
              <a:solidFill>
                <a:srgbClr val="1A78C3"/>
              </a:solidFill>
            </a:endParaRPr>
          </a:p>
        </p:txBody>
      </p:sp>
      <p:sp>
        <p:nvSpPr>
          <p:cNvPr id="38" name="对话气泡: 矩形 37"/>
          <p:cNvSpPr/>
          <p:nvPr/>
        </p:nvSpPr>
        <p:spPr>
          <a:xfrm>
            <a:off x="5277513" y="5857353"/>
            <a:ext cx="823618" cy="307777"/>
          </a:xfrm>
          <a:prstGeom prst="wedgeRectCallout">
            <a:avLst>
              <a:gd name="adj1" fmla="val -25574"/>
              <a:gd name="adj2" fmla="val -280203"/>
            </a:avLst>
          </a:prstGeom>
          <a:noFill/>
          <a:ln w="15875">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1A78C3"/>
                </a:solidFill>
              </a:rPr>
              <a:t>偏移地址</a:t>
            </a:r>
            <a:endParaRPr lang="zh-CN" altLang="en-US" dirty="0">
              <a:solidFill>
                <a:srgbClr val="1A78C3"/>
              </a:solidFill>
            </a:endParaRPr>
          </a:p>
        </p:txBody>
      </p:sp>
      <p:sp>
        <p:nvSpPr>
          <p:cNvPr id="39" name="对话气泡: 矩形 38"/>
          <p:cNvSpPr/>
          <p:nvPr/>
        </p:nvSpPr>
        <p:spPr>
          <a:xfrm>
            <a:off x="3398702" y="5856050"/>
            <a:ext cx="823618" cy="307777"/>
          </a:xfrm>
          <a:prstGeom prst="wedgeRectCallout">
            <a:avLst>
              <a:gd name="adj1" fmla="val 11810"/>
              <a:gd name="adj2" fmla="val -228666"/>
            </a:avLst>
          </a:prstGeom>
          <a:noFill/>
          <a:ln w="15875">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1A78C3"/>
                </a:solidFill>
              </a:rPr>
              <a:t>段基地址</a:t>
            </a:r>
            <a:endParaRPr lang="zh-CN" altLang="en-US" dirty="0">
              <a:solidFill>
                <a:srgbClr val="1A78C3"/>
              </a:solidFill>
            </a:endParaRPr>
          </a:p>
        </p:txBody>
      </p:sp>
      <p:sp>
        <p:nvSpPr>
          <p:cNvPr id="43" name="文本框 42"/>
          <p:cNvSpPr txBox="1"/>
          <p:nvPr/>
        </p:nvSpPr>
        <p:spPr>
          <a:xfrm>
            <a:off x="4584014" y="2005279"/>
            <a:ext cx="712054" cy="307777"/>
          </a:xfrm>
          <a:prstGeom prst="rect">
            <a:avLst/>
          </a:prstGeom>
          <a:noFill/>
        </p:spPr>
        <p:txBody>
          <a:bodyPr wrap="none" rtlCol="0">
            <a:spAutoFit/>
          </a:bodyPr>
          <a:lstStyle/>
          <a:p>
            <a:r>
              <a:rPr lang="en-US" altLang="zh-CN" sz="1400" dirty="0">
                <a:solidFill>
                  <a:srgbClr val="1A78C3"/>
                </a:solidFill>
              </a:rPr>
              <a:t>176BF</a:t>
            </a:r>
            <a:endParaRPr lang="zh-CN" altLang="en-US" sz="1400" dirty="0">
              <a:solidFill>
                <a:srgbClr val="1A78C3"/>
              </a:solidFill>
            </a:endParaRPr>
          </a:p>
        </p:txBody>
      </p:sp>
      <p:sp>
        <p:nvSpPr>
          <p:cNvPr id="45" name="文本框 44"/>
          <p:cNvSpPr txBox="1"/>
          <p:nvPr/>
        </p:nvSpPr>
        <p:spPr>
          <a:xfrm>
            <a:off x="5860223" y="2132913"/>
            <a:ext cx="841993" cy="307777"/>
          </a:xfrm>
          <a:prstGeom prst="rect">
            <a:avLst/>
          </a:prstGeom>
          <a:noFill/>
        </p:spPr>
        <p:txBody>
          <a:bodyPr wrap="square" rtlCol="0">
            <a:spAutoFit/>
          </a:bodyPr>
          <a:lstStyle/>
          <a:p>
            <a:pPr algn="ctr"/>
            <a:r>
              <a:rPr lang="en-US" altLang="zh-CN" sz="1400" dirty="0">
                <a:solidFill>
                  <a:srgbClr val="1A78C3"/>
                </a:solidFill>
              </a:rPr>
              <a:t>34</a:t>
            </a:r>
            <a:endParaRPr lang="zh-CN" altLang="en-US" sz="1400" dirty="0">
              <a:solidFill>
                <a:srgbClr val="1A78C3"/>
              </a:solidFill>
            </a:endParaRPr>
          </a:p>
        </p:txBody>
      </p:sp>
      <p:sp>
        <p:nvSpPr>
          <p:cNvPr id="46" name="文本框 45"/>
          <p:cNvSpPr txBox="1"/>
          <p:nvPr/>
        </p:nvSpPr>
        <p:spPr>
          <a:xfrm>
            <a:off x="5850019" y="2396333"/>
            <a:ext cx="841993" cy="307777"/>
          </a:xfrm>
          <a:prstGeom prst="rect">
            <a:avLst/>
          </a:prstGeom>
          <a:noFill/>
        </p:spPr>
        <p:txBody>
          <a:bodyPr wrap="square" rtlCol="0">
            <a:spAutoFit/>
          </a:bodyPr>
          <a:lstStyle/>
          <a:p>
            <a:pPr algn="ctr"/>
            <a:r>
              <a:rPr lang="en-US" altLang="zh-CN" sz="1400" dirty="0">
                <a:solidFill>
                  <a:srgbClr val="1A78C3"/>
                </a:solidFill>
              </a:rPr>
              <a:t>12</a:t>
            </a:r>
            <a:endParaRPr lang="zh-CN" altLang="en-US" sz="1400" dirty="0">
              <a:solidFill>
                <a:srgbClr val="1A78C3"/>
              </a:solidFill>
            </a:endParaRPr>
          </a:p>
        </p:txBody>
      </p:sp>
      <p:sp>
        <p:nvSpPr>
          <p:cNvPr id="48" name="文本框 47"/>
          <p:cNvSpPr txBox="1"/>
          <p:nvPr/>
        </p:nvSpPr>
        <p:spPr>
          <a:xfrm>
            <a:off x="5248107" y="2358100"/>
            <a:ext cx="641522" cy="307777"/>
          </a:xfrm>
          <a:prstGeom prst="rect">
            <a:avLst/>
          </a:prstGeom>
          <a:noFill/>
        </p:spPr>
        <p:txBody>
          <a:bodyPr wrap="none" rtlCol="0">
            <a:spAutoFit/>
          </a:bodyPr>
          <a:lstStyle/>
          <a:p>
            <a:r>
              <a:rPr lang="en-US" altLang="zh-CN" sz="1400" dirty="0">
                <a:solidFill>
                  <a:srgbClr val="1A78C3"/>
                </a:solidFill>
              </a:rPr>
              <a:t>FFFC</a:t>
            </a:r>
            <a:endParaRPr lang="zh-CN" altLang="en-US" sz="1400" dirty="0">
              <a:solidFill>
                <a:srgbClr val="1A78C3"/>
              </a:solidFill>
            </a:endParaRPr>
          </a:p>
        </p:txBody>
      </p:sp>
      <p:sp>
        <p:nvSpPr>
          <p:cNvPr id="49" name="文本框 48"/>
          <p:cNvSpPr txBox="1"/>
          <p:nvPr/>
        </p:nvSpPr>
        <p:spPr>
          <a:xfrm>
            <a:off x="4576095" y="2493274"/>
            <a:ext cx="732893" cy="307777"/>
          </a:xfrm>
          <a:prstGeom prst="rect">
            <a:avLst/>
          </a:prstGeom>
          <a:noFill/>
        </p:spPr>
        <p:txBody>
          <a:bodyPr wrap="none" rtlCol="0">
            <a:spAutoFit/>
          </a:bodyPr>
          <a:lstStyle/>
          <a:p>
            <a:r>
              <a:rPr lang="en-US" altLang="zh-CN" sz="1400" dirty="0">
                <a:solidFill>
                  <a:srgbClr val="1A78C3"/>
                </a:solidFill>
              </a:rPr>
              <a:t>176BC</a:t>
            </a:r>
            <a:endParaRPr lang="zh-CN" altLang="en-US" sz="1400" dirty="0">
              <a:solidFill>
                <a:srgbClr val="1A78C3"/>
              </a:solidFill>
            </a:endParaRPr>
          </a:p>
        </p:txBody>
      </p:sp>
      <p:sp>
        <p:nvSpPr>
          <p:cNvPr id="50" name="矩形 49"/>
          <p:cNvSpPr/>
          <p:nvPr/>
        </p:nvSpPr>
        <p:spPr>
          <a:xfrm>
            <a:off x="4826036" y="1139369"/>
            <a:ext cx="782612" cy="242591"/>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1" name="文本框 50"/>
          <p:cNvSpPr txBox="1"/>
          <p:nvPr/>
        </p:nvSpPr>
        <p:spPr>
          <a:xfrm>
            <a:off x="5026210" y="1367957"/>
            <a:ext cx="425116" cy="307777"/>
          </a:xfrm>
          <a:prstGeom prst="rect">
            <a:avLst/>
          </a:prstGeom>
          <a:noFill/>
        </p:spPr>
        <p:txBody>
          <a:bodyPr wrap="none" rtlCol="0">
            <a:spAutoFit/>
          </a:bodyPr>
          <a:lstStyle/>
          <a:p>
            <a:r>
              <a:rPr lang="en-US" altLang="zh-CN" sz="1400" dirty="0">
                <a:solidFill>
                  <a:srgbClr val="ED7D31"/>
                </a:solidFill>
              </a:rPr>
              <a:t>SP</a:t>
            </a:r>
            <a:endParaRPr lang="zh-CN" altLang="en-US" sz="1400" dirty="0">
              <a:solidFill>
                <a:srgbClr val="ED7D31"/>
              </a:solidFill>
            </a:endParaRPr>
          </a:p>
        </p:txBody>
      </p:sp>
      <p:cxnSp>
        <p:nvCxnSpPr>
          <p:cNvPr id="63" name="直接箭头连接符 62"/>
          <p:cNvCxnSpPr/>
          <p:nvPr/>
        </p:nvCxnSpPr>
        <p:spPr>
          <a:xfrm>
            <a:off x="5315240" y="2164881"/>
            <a:ext cx="567565" cy="0"/>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5287138" y="2665410"/>
            <a:ext cx="567565" cy="0"/>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4813782" y="1109002"/>
            <a:ext cx="841993" cy="307777"/>
          </a:xfrm>
          <a:prstGeom prst="rect">
            <a:avLst/>
          </a:prstGeom>
          <a:noFill/>
        </p:spPr>
        <p:txBody>
          <a:bodyPr wrap="square" rtlCol="0">
            <a:spAutoFit/>
          </a:bodyPr>
          <a:lstStyle/>
          <a:p>
            <a:pPr algn="ctr"/>
            <a:r>
              <a:rPr lang="en-US" altLang="zh-CN" sz="1400" dirty="0">
                <a:solidFill>
                  <a:srgbClr val="1A78C3"/>
                </a:solidFill>
              </a:rPr>
              <a:t>FFFA</a:t>
            </a:r>
            <a:endParaRPr lang="zh-CN" altLang="en-US" sz="1400" dirty="0">
              <a:solidFill>
                <a:srgbClr val="1A78C3"/>
              </a:solidFill>
            </a:endParaRPr>
          </a:p>
        </p:txBody>
      </p:sp>
      <p:sp>
        <p:nvSpPr>
          <p:cNvPr id="83" name="文本框 82"/>
          <p:cNvSpPr txBox="1"/>
          <p:nvPr/>
        </p:nvSpPr>
        <p:spPr>
          <a:xfrm>
            <a:off x="5256673" y="2874831"/>
            <a:ext cx="622030" cy="307777"/>
          </a:xfrm>
          <a:prstGeom prst="rect">
            <a:avLst/>
          </a:prstGeom>
          <a:noFill/>
        </p:spPr>
        <p:txBody>
          <a:bodyPr wrap="none" rtlCol="0">
            <a:spAutoFit/>
          </a:bodyPr>
          <a:lstStyle/>
          <a:p>
            <a:r>
              <a:rPr lang="en-US" altLang="zh-CN" sz="1400" dirty="0">
                <a:solidFill>
                  <a:srgbClr val="1A78C3"/>
                </a:solidFill>
              </a:rPr>
              <a:t>FFFA</a:t>
            </a:r>
            <a:endParaRPr lang="zh-CN" altLang="en-US" sz="1400" dirty="0">
              <a:solidFill>
                <a:srgbClr val="1A78C3"/>
              </a:solidFill>
            </a:endParaRPr>
          </a:p>
        </p:txBody>
      </p:sp>
      <p:sp>
        <p:nvSpPr>
          <p:cNvPr id="84" name="文本框 83"/>
          <p:cNvSpPr txBox="1"/>
          <p:nvPr/>
        </p:nvSpPr>
        <p:spPr>
          <a:xfrm>
            <a:off x="4584661" y="3010005"/>
            <a:ext cx="723275" cy="307777"/>
          </a:xfrm>
          <a:prstGeom prst="rect">
            <a:avLst/>
          </a:prstGeom>
          <a:noFill/>
        </p:spPr>
        <p:txBody>
          <a:bodyPr wrap="none" rtlCol="0">
            <a:spAutoFit/>
          </a:bodyPr>
          <a:lstStyle/>
          <a:p>
            <a:r>
              <a:rPr lang="en-US" altLang="zh-CN" sz="1400" dirty="0">
                <a:solidFill>
                  <a:srgbClr val="1A78C3"/>
                </a:solidFill>
              </a:rPr>
              <a:t>176BA</a:t>
            </a:r>
            <a:endParaRPr lang="zh-CN" altLang="en-US" sz="1400" dirty="0">
              <a:solidFill>
                <a:srgbClr val="1A78C3"/>
              </a:solidFill>
            </a:endParaRPr>
          </a:p>
        </p:txBody>
      </p:sp>
      <p:sp>
        <p:nvSpPr>
          <p:cNvPr id="85" name="文本框 84"/>
          <p:cNvSpPr txBox="1"/>
          <p:nvPr/>
        </p:nvSpPr>
        <p:spPr>
          <a:xfrm>
            <a:off x="5848388" y="2642352"/>
            <a:ext cx="841993" cy="307777"/>
          </a:xfrm>
          <a:prstGeom prst="rect">
            <a:avLst/>
          </a:prstGeom>
          <a:noFill/>
        </p:spPr>
        <p:txBody>
          <a:bodyPr wrap="square" rtlCol="0">
            <a:spAutoFit/>
          </a:bodyPr>
          <a:lstStyle/>
          <a:p>
            <a:pPr algn="ctr"/>
            <a:r>
              <a:rPr lang="en-US" altLang="zh-CN" sz="1400" dirty="0">
                <a:solidFill>
                  <a:srgbClr val="1A78C3"/>
                </a:solidFill>
              </a:rPr>
              <a:t>78</a:t>
            </a:r>
            <a:endParaRPr lang="zh-CN" altLang="en-US" sz="1400" dirty="0">
              <a:solidFill>
                <a:srgbClr val="1A78C3"/>
              </a:solidFill>
            </a:endParaRPr>
          </a:p>
        </p:txBody>
      </p:sp>
      <p:sp>
        <p:nvSpPr>
          <p:cNvPr id="86" name="文本框 85"/>
          <p:cNvSpPr txBox="1"/>
          <p:nvPr/>
        </p:nvSpPr>
        <p:spPr>
          <a:xfrm>
            <a:off x="5838184" y="2905772"/>
            <a:ext cx="841993" cy="307777"/>
          </a:xfrm>
          <a:prstGeom prst="rect">
            <a:avLst/>
          </a:prstGeom>
          <a:noFill/>
        </p:spPr>
        <p:txBody>
          <a:bodyPr wrap="square" rtlCol="0">
            <a:spAutoFit/>
          </a:bodyPr>
          <a:lstStyle/>
          <a:p>
            <a:pPr algn="ctr"/>
            <a:r>
              <a:rPr lang="en-US" altLang="zh-CN" sz="1400" dirty="0">
                <a:solidFill>
                  <a:srgbClr val="1A78C3"/>
                </a:solidFill>
              </a:rPr>
              <a:t>56</a:t>
            </a:r>
            <a:endParaRPr lang="zh-CN" altLang="en-US" sz="1400" dirty="0">
              <a:solidFill>
                <a:srgbClr val="1A78C3"/>
              </a:solidFill>
            </a:endParaRPr>
          </a:p>
        </p:txBody>
      </p:sp>
      <p:cxnSp>
        <p:nvCxnSpPr>
          <p:cNvPr id="42" name="直接箭头连接符 41"/>
          <p:cNvCxnSpPr/>
          <p:nvPr/>
        </p:nvCxnSpPr>
        <p:spPr>
          <a:xfrm>
            <a:off x="5288686" y="3163488"/>
            <a:ext cx="567565" cy="0"/>
          </a:xfrm>
          <a:prstGeom prst="straightConnector1">
            <a:avLst/>
          </a:prstGeom>
          <a:ln w="158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5277513" y="3163358"/>
            <a:ext cx="567565" cy="0"/>
          </a:xfrm>
          <a:prstGeom prst="straightConnector1">
            <a:avLst/>
          </a:prstGeom>
          <a:ln w="15875">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4813781" y="1108815"/>
            <a:ext cx="841993" cy="307777"/>
          </a:xfrm>
          <a:prstGeom prst="rect">
            <a:avLst/>
          </a:prstGeom>
          <a:noFill/>
        </p:spPr>
        <p:txBody>
          <a:bodyPr wrap="square" rtlCol="0">
            <a:spAutoFit/>
          </a:bodyPr>
          <a:lstStyle/>
          <a:p>
            <a:pPr algn="ctr"/>
            <a:r>
              <a:rPr lang="en-US" altLang="zh-CN" sz="1400" dirty="0">
                <a:solidFill>
                  <a:srgbClr val="1A78C3"/>
                </a:solidFill>
              </a:rPr>
              <a:t>FFFC</a:t>
            </a:r>
            <a:endParaRPr lang="zh-CN" altLang="en-US" sz="1400" dirty="0">
              <a:solidFill>
                <a:srgbClr val="1A78C3"/>
              </a:solidFill>
            </a:endParaRPr>
          </a:p>
        </p:txBody>
      </p:sp>
      <p:sp>
        <p:nvSpPr>
          <p:cNvPr id="54" name="矩形 53"/>
          <p:cNvSpPr/>
          <p:nvPr/>
        </p:nvSpPr>
        <p:spPr>
          <a:xfrm>
            <a:off x="3753157" y="3944489"/>
            <a:ext cx="782612" cy="242591"/>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5" name="文本框 54"/>
          <p:cNvSpPr txBox="1"/>
          <p:nvPr/>
        </p:nvSpPr>
        <p:spPr>
          <a:xfrm>
            <a:off x="3950863" y="4154977"/>
            <a:ext cx="434734" cy="307777"/>
          </a:xfrm>
          <a:prstGeom prst="rect">
            <a:avLst/>
          </a:prstGeom>
          <a:noFill/>
        </p:spPr>
        <p:txBody>
          <a:bodyPr wrap="none" rtlCol="0">
            <a:spAutoFit/>
          </a:bodyPr>
          <a:lstStyle/>
          <a:p>
            <a:r>
              <a:rPr lang="en-US" altLang="zh-CN" sz="1400" dirty="0">
                <a:solidFill>
                  <a:srgbClr val="ED7D31"/>
                </a:solidFill>
              </a:rPr>
              <a:t>CX</a:t>
            </a:r>
            <a:endParaRPr lang="zh-CN" altLang="en-US" sz="1400" dirty="0">
              <a:solidFill>
                <a:srgbClr val="ED7D31"/>
              </a:solidFill>
            </a:endParaRPr>
          </a:p>
        </p:txBody>
      </p:sp>
      <p:sp>
        <p:nvSpPr>
          <p:cNvPr id="56" name="文本框 55"/>
          <p:cNvSpPr txBox="1"/>
          <p:nvPr/>
        </p:nvSpPr>
        <p:spPr>
          <a:xfrm>
            <a:off x="3723466" y="3915095"/>
            <a:ext cx="841993" cy="307777"/>
          </a:xfrm>
          <a:prstGeom prst="rect">
            <a:avLst/>
          </a:prstGeom>
          <a:noFill/>
        </p:spPr>
        <p:txBody>
          <a:bodyPr wrap="square" rtlCol="0">
            <a:spAutoFit/>
          </a:bodyPr>
          <a:lstStyle/>
          <a:p>
            <a:pPr algn="ctr"/>
            <a:r>
              <a:rPr lang="en-US" altLang="zh-CN" sz="1400" dirty="0">
                <a:solidFill>
                  <a:srgbClr val="1A78C3"/>
                </a:solidFill>
              </a:rPr>
              <a:t>5678</a:t>
            </a:r>
            <a:endParaRPr lang="zh-CN" altLang="en-US" sz="1400" dirty="0">
              <a:solidFill>
                <a:srgbClr val="1A78C3"/>
              </a:solidFill>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barn(inVertical)">
                                      <p:cBhvr>
                                        <p:cTn id="14" dur="500"/>
                                        <p:tgtEl>
                                          <p:spTgt spid="56"/>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grpId="1" nodeType="clickEffect">
                                  <p:stCondLst>
                                    <p:cond delay="0"/>
                                  </p:stCondLst>
                                  <p:childTnLst>
                                    <p:animScale>
                                      <p:cBhvr>
                                        <p:cTn id="18" dur="2000" fill="hold"/>
                                        <p:tgtEl>
                                          <p:spTgt spid="56"/>
                                        </p:tgtEl>
                                      </p:cBhvr>
                                      <p:by x="150000" y="150000"/>
                                    </p:animScale>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arn(inVertical)">
                                      <p:cBhvr>
                                        <p:cTn id="23" dur="500"/>
                                        <p:tgtEl>
                                          <p:spTgt spid="47"/>
                                        </p:tgtEl>
                                      </p:cBhvr>
                                    </p:animEffect>
                                  </p:childTnLst>
                                </p:cTn>
                              </p:par>
                            </p:childTnLst>
                          </p:cTn>
                        </p:par>
                        <p:par>
                          <p:cTn id="24" fill="hold">
                            <p:stCondLst>
                              <p:cond delay="500"/>
                            </p:stCondLst>
                            <p:childTnLst>
                              <p:par>
                                <p:cTn id="25" presetID="64" presetClass="path" presetSubtype="0" accel="50000" decel="50000" fill="hold" nodeType="afterEffect">
                                  <p:stCondLst>
                                    <p:cond delay="0"/>
                                  </p:stCondLst>
                                  <p:childTnLst>
                                    <p:animMotion origin="layout" path="M -1.25E-6 -2.59259E-6 L -1.25E-6 -0.07268 " pathEditMode="relative" rAng="0" ptsTypes="AA">
                                      <p:cBhvr>
                                        <p:cTn id="26" dur="2000" fill="hold"/>
                                        <p:tgtEl>
                                          <p:spTgt spid="42"/>
                                        </p:tgtEl>
                                        <p:attrNameLst>
                                          <p:attrName>ppt_x</p:attrName>
                                          <p:attrName>ppt_y</p:attrName>
                                        </p:attrNameLst>
                                      </p:cBhvr>
                                      <p:rCtr x="0" y="-3634"/>
                                    </p:animMotion>
                                  </p:childTnLst>
                                </p:cTn>
                              </p:par>
                            </p:childTnLst>
                          </p:cTn>
                        </p:par>
                        <p:par>
                          <p:cTn id="27" fill="hold">
                            <p:stCondLst>
                              <p:cond delay="2500"/>
                            </p:stCondLst>
                            <p:childTnLst>
                              <p:par>
                                <p:cTn id="28" presetID="10" presetClass="exit" presetSubtype="0" fill="hold" grpId="0" nodeType="afterEffect">
                                  <p:stCondLst>
                                    <p:cond delay="0"/>
                                  </p:stCondLst>
                                  <p:childTnLst>
                                    <p:animEffect transition="out" filter="fade">
                                      <p:cBhvr>
                                        <p:cTn id="29" dur="500"/>
                                        <p:tgtEl>
                                          <p:spTgt spid="82"/>
                                        </p:tgtEl>
                                      </p:cBhvr>
                                    </p:animEffect>
                                    <p:set>
                                      <p:cBhvr>
                                        <p:cTn id="30" dur="1" fill="hold">
                                          <p:stCondLst>
                                            <p:cond delay="499"/>
                                          </p:stCondLst>
                                        </p:cTn>
                                        <p:tgtEl>
                                          <p:spTgt spid="82"/>
                                        </p:tgtEl>
                                        <p:attrNameLst>
                                          <p:attrName>style.visibility</p:attrName>
                                        </p:attrNameLst>
                                      </p:cBhvr>
                                      <p:to>
                                        <p:strVal val="hidden"/>
                                      </p:to>
                                    </p:set>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barn(inVertical)">
                                      <p:cBhvr>
                                        <p:cTn id="3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53" grpId="0"/>
      <p:bldP spid="56" grpId="0"/>
      <p:bldP spid="5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normAutofit lnSpcReduction="10000"/>
          </a:bodyPr>
          <a:lstStyle/>
          <a:p>
            <a:r>
              <a:rPr lang="zh-CN" altLang="en-US" dirty="0"/>
              <a:t>输入指令</a:t>
            </a:r>
            <a:r>
              <a:rPr lang="en-US" altLang="zh-CN" dirty="0"/>
              <a:t>in</a:t>
            </a:r>
            <a:endParaRPr lang="en-US" altLang="zh-CN" dirty="0"/>
          </a:p>
          <a:p>
            <a:pPr lvl="1"/>
            <a:r>
              <a:rPr lang="zh-CN" altLang="en-US" dirty="0"/>
              <a:t>从指定外设寄存器获取信息送入累加器</a:t>
            </a:r>
            <a:r>
              <a:rPr lang="en-US" altLang="zh-CN" dirty="0"/>
              <a:t>AX</a:t>
            </a:r>
            <a:r>
              <a:rPr lang="zh-CN" altLang="en-US" dirty="0"/>
              <a:t>（或</a:t>
            </a:r>
            <a:r>
              <a:rPr lang="en-US" altLang="zh-CN" dirty="0"/>
              <a:t>AL</a:t>
            </a:r>
            <a:r>
              <a:rPr lang="zh-CN" altLang="en-US" dirty="0"/>
              <a:t>）</a:t>
            </a:r>
            <a:endParaRPr lang="en-US" altLang="zh-CN" dirty="0"/>
          </a:p>
          <a:p>
            <a:pPr lvl="1"/>
            <a:r>
              <a:rPr lang="zh-CN" altLang="en-US" dirty="0"/>
              <a:t>每个外设有多个寄存器。所有的外设寄存器统一编号，就是端口号（端口地址）</a:t>
            </a:r>
            <a:endParaRPr lang="en-US" altLang="zh-CN" dirty="0"/>
          </a:p>
          <a:p>
            <a:pPr lvl="1"/>
            <a:r>
              <a:rPr lang="zh-CN" altLang="en-US" dirty="0"/>
              <a:t>如果某输入设备的端口地址位于</a:t>
            </a:r>
            <a:r>
              <a:rPr lang="en-US" altLang="zh-CN" dirty="0"/>
              <a:t>0~255</a:t>
            </a:r>
            <a:r>
              <a:rPr lang="zh-CN" altLang="en-US" dirty="0"/>
              <a:t>之间（</a:t>
            </a:r>
            <a:r>
              <a:rPr lang="en-US" altLang="zh-CN" dirty="0"/>
              <a:t>8</a:t>
            </a:r>
            <a:r>
              <a:rPr lang="zh-CN" altLang="en-US" dirty="0"/>
              <a:t>位），则在</a:t>
            </a:r>
            <a:r>
              <a:rPr lang="en-US" altLang="zh-CN" dirty="0"/>
              <a:t>in</a:t>
            </a:r>
            <a:r>
              <a:rPr lang="zh-CN" altLang="en-US" dirty="0"/>
              <a:t>指令中直接给出端口地址</a:t>
            </a:r>
            <a:endParaRPr lang="en-US" altLang="zh-CN" dirty="0"/>
          </a:p>
          <a:p>
            <a:pPr lvl="2"/>
            <a:r>
              <a:rPr lang="zh-CN" altLang="en-US" dirty="0"/>
              <a:t>读入一个字节：</a:t>
            </a:r>
            <a:r>
              <a:rPr lang="en-US" altLang="zh-CN" dirty="0"/>
              <a:t>in  al , port</a:t>
            </a:r>
            <a:endParaRPr lang="en-US" altLang="zh-CN" dirty="0"/>
          </a:p>
          <a:p>
            <a:pPr lvl="2"/>
            <a:r>
              <a:rPr lang="zh-CN" altLang="en-US" dirty="0"/>
              <a:t>读入两个字节：</a:t>
            </a:r>
            <a:r>
              <a:rPr lang="en-US" altLang="zh-CN" dirty="0"/>
              <a:t>in  ax , port</a:t>
            </a:r>
            <a:endParaRPr lang="en-US" altLang="zh-CN" dirty="0"/>
          </a:p>
          <a:p>
            <a:pPr lvl="2"/>
            <a:r>
              <a:rPr lang="zh-CN" altLang="en-US" dirty="0"/>
              <a:t>例</a:t>
            </a:r>
            <a:endParaRPr lang="en-US" altLang="zh-CN" dirty="0"/>
          </a:p>
          <a:p>
            <a:pPr marL="913765" lvl="2" indent="0">
              <a:buNone/>
            </a:pPr>
            <a:r>
              <a:rPr lang="en-US" altLang="zh-CN" dirty="0"/>
              <a:t>in   ax , 60h</a:t>
            </a:r>
            <a:endParaRPr lang="en-US" altLang="zh-CN" dirty="0"/>
          </a:p>
          <a:p>
            <a:pPr lvl="1"/>
            <a:r>
              <a:rPr lang="zh-CN" altLang="en-US" dirty="0"/>
              <a:t>否则，先将端口地址存到</a:t>
            </a:r>
            <a:r>
              <a:rPr lang="en-US" altLang="zh-CN" dirty="0"/>
              <a:t>DX</a:t>
            </a:r>
            <a:r>
              <a:rPr lang="zh-CN" altLang="en-US" dirty="0"/>
              <a:t>寄存器中，然后在指令中用</a:t>
            </a:r>
            <a:r>
              <a:rPr lang="en-US" altLang="zh-CN" dirty="0"/>
              <a:t>DX</a:t>
            </a:r>
            <a:r>
              <a:rPr lang="zh-CN" altLang="en-US" dirty="0"/>
              <a:t>给出其端口地址</a:t>
            </a:r>
            <a:endParaRPr lang="en-US" altLang="zh-CN" dirty="0"/>
          </a:p>
          <a:p>
            <a:pPr lvl="2"/>
            <a:r>
              <a:rPr lang="zh-CN" altLang="en-US" dirty="0"/>
              <a:t>读入一个字节：</a:t>
            </a:r>
            <a:r>
              <a:rPr lang="en-US" altLang="zh-CN" dirty="0"/>
              <a:t>in  al , dx</a:t>
            </a:r>
            <a:endParaRPr lang="en-US" altLang="zh-CN" dirty="0"/>
          </a:p>
          <a:p>
            <a:pPr lvl="2"/>
            <a:r>
              <a:rPr lang="zh-CN" altLang="en-US" dirty="0"/>
              <a:t>读入两个字节：</a:t>
            </a:r>
            <a:r>
              <a:rPr lang="en-US" altLang="zh-CN" dirty="0"/>
              <a:t>in  ax , dx</a:t>
            </a:r>
            <a:endParaRPr lang="en-US" altLang="zh-CN" dirty="0"/>
          </a:p>
          <a:p>
            <a:pPr lvl="2"/>
            <a:r>
              <a:rPr lang="zh-CN" altLang="en-US" dirty="0"/>
              <a:t>例</a:t>
            </a:r>
            <a:endParaRPr lang="en-US" altLang="zh-CN" dirty="0"/>
          </a:p>
          <a:p>
            <a:pPr marL="913765" lvl="2" indent="0">
              <a:buNone/>
            </a:pPr>
            <a:r>
              <a:rPr lang="en-US" altLang="zh-CN" dirty="0"/>
              <a:t>mov  dx , 2f8h</a:t>
            </a:r>
            <a:endParaRPr lang="en-US" altLang="zh-CN" dirty="0"/>
          </a:p>
          <a:p>
            <a:pPr marL="913765" lvl="2" indent="0">
              <a:buNone/>
            </a:pPr>
            <a:r>
              <a:rPr lang="en-US" altLang="zh-CN" dirty="0"/>
              <a:t>in      al  ,dx </a:t>
            </a:r>
            <a:endParaRPr lang="en-US" altLang="zh-CN" dirty="0"/>
          </a:p>
          <a:p>
            <a:pPr lvl="1"/>
            <a:endParaRPr lang="zh-CN" altLang="en-US" dirty="0"/>
          </a:p>
        </p:txBody>
      </p:sp>
      <p:sp>
        <p:nvSpPr>
          <p:cNvPr id="4" name="文本占位符 3"/>
          <p:cNvSpPr>
            <a:spLocks noGrp="1"/>
          </p:cNvSpPr>
          <p:nvPr>
            <p:ph type="body" sz="quarter" idx="16"/>
          </p:nvPr>
        </p:nvSpPr>
        <p:spPr/>
        <p:txBody>
          <a:bodyPr/>
          <a:lstStyle/>
          <a:p>
            <a:r>
              <a:rPr lang="en-US" altLang="zh-CN" dirty="0"/>
              <a:t>2.</a:t>
            </a:r>
            <a:r>
              <a:rPr lang="zh-CN" altLang="en-US" dirty="0"/>
              <a:t>数据传送指令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1000"/>
                                        <p:tgtEl>
                                          <p:spTgt spid="3">
                                            <p:txEl>
                                              <p:pRg st="11" end="11"/>
                                            </p:txEl>
                                          </p:spTgt>
                                        </p:tgtEl>
                                      </p:cBhvr>
                                    </p:animEffect>
                                    <p:anim calcmode="lin" valueType="num">
                                      <p:cBhvr>
                                        <p:cTn id="7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1000"/>
                                        <p:tgtEl>
                                          <p:spTgt spid="3">
                                            <p:txEl>
                                              <p:pRg st="13" end="13"/>
                                            </p:txEl>
                                          </p:spTgt>
                                        </p:tgtEl>
                                      </p:cBhvr>
                                    </p:animEffect>
                                    <p:anim calcmode="lin" valueType="num">
                                      <p:cBhvr>
                                        <p:cTn id="8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normAutofit/>
          </a:bodyPr>
          <a:lstStyle/>
          <a:p>
            <a:r>
              <a:rPr lang="zh-CN" altLang="en-US" dirty="0"/>
              <a:t>输出指令 </a:t>
            </a:r>
            <a:r>
              <a:rPr lang="en-US" altLang="zh-CN" dirty="0"/>
              <a:t>out</a:t>
            </a:r>
            <a:endParaRPr lang="en-US" altLang="zh-CN" dirty="0"/>
          </a:p>
          <a:p>
            <a:pPr lvl="1"/>
            <a:r>
              <a:rPr lang="zh-CN" altLang="en-US" dirty="0"/>
              <a:t>将累加器</a:t>
            </a:r>
            <a:r>
              <a:rPr lang="en-US" altLang="zh-CN" dirty="0"/>
              <a:t>AX</a:t>
            </a:r>
            <a:r>
              <a:rPr lang="zh-CN" altLang="en-US" dirty="0"/>
              <a:t>（或</a:t>
            </a:r>
            <a:r>
              <a:rPr lang="en-US" altLang="zh-CN" dirty="0"/>
              <a:t>AL</a:t>
            </a:r>
            <a:r>
              <a:rPr lang="zh-CN" altLang="en-US" dirty="0"/>
              <a:t>）的内容送到指定外设寄存器</a:t>
            </a:r>
            <a:endParaRPr lang="en-US" altLang="zh-CN" dirty="0"/>
          </a:p>
          <a:p>
            <a:pPr lvl="1"/>
            <a:r>
              <a:rPr lang="zh-CN" altLang="en-US" dirty="0"/>
              <a:t>如果某输出设备的端口地址位于</a:t>
            </a:r>
            <a:r>
              <a:rPr lang="en-US" altLang="zh-CN" dirty="0"/>
              <a:t>0~255</a:t>
            </a:r>
            <a:r>
              <a:rPr lang="zh-CN" altLang="en-US" dirty="0"/>
              <a:t>之间（</a:t>
            </a:r>
            <a:r>
              <a:rPr lang="en-US" altLang="zh-CN" dirty="0"/>
              <a:t>8</a:t>
            </a:r>
            <a:r>
              <a:rPr lang="zh-CN" altLang="en-US" dirty="0"/>
              <a:t>位），则在</a:t>
            </a:r>
            <a:r>
              <a:rPr lang="en-US" altLang="zh-CN" dirty="0"/>
              <a:t>out</a:t>
            </a:r>
            <a:r>
              <a:rPr lang="zh-CN" altLang="en-US" dirty="0"/>
              <a:t>指令中直接给出端口地址</a:t>
            </a:r>
            <a:endParaRPr lang="en-US" altLang="zh-CN" dirty="0"/>
          </a:p>
          <a:p>
            <a:pPr lvl="2"/>
            <a:r>
              <a:rPr lang="zh-CN" altLang="en-US" dirty="0"/>
              <a:t>输出一个字节：</a:t>
            </a:r>
            <a:r>
              <a:rPr lang="en-US" altLang="zh-CN" dirty="0"/>
              <a:t>out  port , al</a:t>
            </a:r>
            <a:endParaRPr lang="en-US" altLang="zh-CN" dirty="0"/>
          </a:p>
          <a:p>
            <a:pPr lvl="2"/>
            <a:r>
              <a:rPr lang="zh-CN" altLang="en-US" dirty="0"/>
              <a:t>输出两个字节：</a:t>
            </a:r>
            <a:r>
              <a:rPr lang="en-US" altLang="zh-CN" dirty="0"/>
              <a:t>out  port , ax</a:t>
            </a:r>
            <a:endParaRPr lang="en-US" altLang="zh-CN" dirty="0"/>
          </a:p>
          <a:p>
            <a:pPr lvl="2"/>
            <a:r>
              <a:rPr lang="zh-CN" altLang="en-US" dirty="0"/>
              <a:t>例</a:t>
            </a:r>
            <a:endParaRPr lang="en-US" altLang="zh-CN" dirty="0"/>
          </a:p>
          <a:p>
            <a:pPr marL="913765" lvl="2" indent="0">
              <a:buNone/>
            </a:pPr>
            <a:r>
              <a:rPr lang="en-US" altLang="zh-CN" dirty="0"/>
              <a:t>out   61h , ax</a:t>
            </a:r>
            <a:endParaRPr lang="en-US" altLang="zh-CN" dirty="0"/>
          </a:p>
          <a:p>
            <a:pPr lvl="1"/>
            <a:r>
              <a:rPr lang="zh-CN" altLang="en-US" dirty="0"/>
              <a:t>否则，先将端口地址存到</a:t>
            </a:r>
            <a:r>
              <a:rPr lang="en-US" altLang="zh-CN" dirty="0"/>
              <a:t>DX</a:t>
            </a:r>
            <a:r>
              <a:rPr lang="zh-CN" altLang="en-US" dirty="0"/>
              <a:t>寄存器中，然后在指令中用</a:t>
            </a:r>
            <a:r>
              <a:rPr lang="en-US" altLang="zh-CN" dirty="0"/>
              <a:t>DX</a:t>
            </a:r>
            <a:r>
              <a:rPr lang="zh-CN" altLang="en-US" dirty="0"/>
              <a:t>给出其端口地址</a:t>
            </a:r>
            <a:endParaRPr lang="en-US" altLang="zh-CN" dirty="0"/>
          </a:p>
          <a:p>
            <a:pPr lvl="2"/>
            <a:r>
              <a:rPr lang="zh-CN" altLang="en-US" dirty="0"/>
              <a:t>输出一个字节：</a:t>
            </a:r>
            <a:r>
              <a:rPr lang="en-US" altLang="zh-CN" dirty="0"/>
              <a:t>out  dx , al</a:t>
            </a:r>
            <a:endParaRPr lang="en-US" altLang="zh-CN" dirty="0"/>
          </a:p>
          <a:p>
            <a:pPr lvl="2"/>
            <a:r>
              <a:rPr lang="zh-CN" altLang="en-US" dirty="0"/>
              <a:t>输出两个字节：</a:t>
            </a:r>
            <a:r>
              <a:rPr lang="en-US" altLang="zh-CN" dirty="0"/>
              <a:t>out  dx , ax</a:t>
            </a:r>
            <a:endParaRPr lang="en-US" altLang="zh-CN" dirty="0"/>
          </a:p>
          <a:p>
            <a:pPr lvl="2"/>
            <a:r>
              <a:rPr lang="zh-CN" altLang="en-US" dirty="0"/>
              <a:t>例</a:t>
            </a:r>
            <a:endParaRPr lang="en-US" altLang="zh-CN" dirty="0"/>
          </a:p>
          <a:p>
            <a:pPr marL="913765" lvl="2" indent="0">
              <a:buNone/>
            </a:pPr>
            <a:r>
              <a:rPr lang="en-US" altLang="zh-CN" dirty="0"/>
              <a:t>mov  dx , 3c0h</a:t>
            </a:r>
            <a:endParaRPr lang="en-US" altLang="zh-CN" dirty="0"/>
          </a:p>
          <a:p>
            <a:pPr marL="913765" lvl="2" indent="0">
              <a:buNone/>
            </a:pPr>
            <a:r>
              <a:rPr lang="en-US" altLang="zh-CN" dirty="0"/>
              <a:t>out  dx , al</a:t>
            </a:r>
            <a:endParaRPr lang="zh-CN" altLang="en-US" dirty="0"/>
          </a:p>
        </p:txBody>
      </p:sp>
      <p:sp>
        <p:nvSpPr>
          <p:cNvPr id="4" name="文本占位符 3"/>
          <p:cNvSpPr>
            <a:spLocks noGrp="1"/>
          </p:cNvSpPr>
          <p:nvPr>
            <p:ph type="body" sz="quarter" idx="16"/>
          </p:nvPr>
        </p:nvSpPr>
        <p:spPr/>
        <p:txBody>
          <a:bodyPr/>
          <a:lstStyle/>
          <a:p>
            <a:r>
              <a:rPr lang="en-US" altLang="zh-CN" dirty="0"/>
              <a:t>2.</a:t>
            </a:r>
            <a:r>
              <a:rPr lang="zh-CN" altLang="en-US" dirty="0"/>
              <a:t>数据传送指令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fade">
                                      <p:cBhvr>
                                        <p:cTn id="73" dur="1000"/>
                                        <p:tgtEl>
                                          <p:spTgt spid="3">
                                            <p:txEl>
                                              <p:pRg st="12" end="12"/>
                                            </p:txEl>
                                          </p:spTgt>
                                        </p:tgtEl>
                                      </p:cBhvr>
                                    </p:animEffect>
                                    <p:anim calcmode="lin" valueType="num">
                                      <p:cBhvr>
                                        <p:cTn id="7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846700"/>
            <a:ext cx="9599047" cy="2350286"/>
          </a:xfrm>
        </p:spPr>
        <p:txBody>
          <a:bodyPr/>
          <a:lstStyle/>
          <a:p>
            <a:r>
              <a:rPr lang="zh-CN" altLang="en-US" dirty="0"/>
              <a:t>取有效地址指令 </a:t>
            </a:r>
            <a:r>
              <a:rPr lang="en-US" altLang="zh-CN" dirty="0"/>
              <a:t>lea</a:t>
            </a:r>
            <a:endParaRPr lang="en-US" altLang="zh-CN" dirty="0"/>
          </a:p>
          <a:p>
            <a:pPr lvl="1"/>
            <a:r>
              <a:rPr lang="zh-CN" altLang="en-US" dirty="0"/>
              <a:t>将一个内存变量的有效地址（偏移地址）送给指定的寄存器</a:t>
            </a:r>
            <a:endParaRPr lang="en-US" altLang="zh-CN" dirty="0"/>
          </a:p>
          <a:p>
            <a:pPr marL="456565" lvl="1" indent="0">
              <a:buNone/>
            </a:pPr>
            <a:r>
              <a:rPr lang="en-US" altLang="zh-CN" dirty="0"/>
              <a:t>lea   </a:t>
            </a:r>
            <a:r>
              <a:rPr lang="en-US" altLang="zh-CN" dirty="0" err="1"/>
              <a:t>Reg,Mem</a:t>
            </a:r>
            <a:endParaRPr lang="en-US" altLang="zh-CN" dirty="0"/>
          </a:p>
          <a:p>
            <a:pPr lvl="1"/>
            <a:r>
              <a:rPr lang="en-US" altLang="zh-CN" dirty="0"/>
              <a:t>mov </a:t>
            </a:r>
            <a:r>
              <a:rPr lang="en-US" altLang="zh-CN" dirty="0" err="1"/>
              <a:t>Reg,Mem</a:t>
            </a:r>
            <a:r>
              <a:rPr lang="zh-CN" altLang="en-US" dirty="0"/>
              <a:t>，是将内存变量的内容送给指定的寄存器</a:t>
            </a:r>
            <a:endParaRPr lang="en-US" altLang="zh-CN" dirty="0"/>
          </a:p>
          <a:p>
            <a:pPr lvl="1"/>
            <a:endParaRPr lang="zh-CN" altLang="en-US" dirty="0"/>
          </a:p>
        </p:txBody>
      </p:sp>
      <p:sp>
        <p:nvSpPr>
          <p:cNvPr id="4" name="文本占位符 3"/>
          <p:cNvSpPr>
            <a:spLocks noGrp="1"/>
          </p:cNvSpPr>
          <p:nvPr>
            <p:ph type="body" sz="quarter" idx="16"/>
          </p:nvPr>
        </p:nvSpPr>
        <p:spPr/>
        <p:txBody>
          <a:bodyPr/>
          <a:lstStyle/>
          <a:p>
            <a:r>
              <a:rPr lang="en-US" altLang="zh-CN" dirty="0"/>
              <a:t>2.</a:t>
            </a:r>
            <a:r>
              <a:rPr lang="zh-CN" altLang="en-US" dirty="0"/>
              <a:t>数据传送指令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846700"/>
            <a:ext cx="9599047" cy="2350286"/>
          </a:xfrm>
        </p:spPr>
        <p:txBody>
          <a:bodyPr/>
          <a:lstStyle/>
          <a:p>
            <a:r>
              <a:rPr lang="zh-CN" altLang="en-US" dirty="0"/>
              <a:t>取有效地址指令 </a:t>
            </a:r>
            <a:r>
              <a:rPr lang="en-US" altLang="zh-CN" dirty="0"/>
              <a:t>lea</a:t>
            </a:r>
            <a:endParaRPr lang="en-US" altLang="zh-CN" dirty="0"/>
          </a:p>
          <a:p>
            <a:pPr lvl="1"/>
            <a:endParaRPr lang="zh-CN" altLang="en-US" dirty="0"/>
          </a:p>
        </p:txBody>
      </p:sp>
      <p:sp>
        <p:nvSpPr>
          <p:cNvPr id="4" name="文本占位符 3"/>
          <p:cNvSpPr>
            <a:spLocks noGrp="1"/>
          </p:cNvSpPr>
          <p:nvPr>
            <p:ph type="body" sz="quarter" idx="16"/>
          </p:nvPr>
        </p:nvSpPr>
        <p:spPr/>
        <p:txBody>
          <a:bodyPr/>
          <a:lstStyle/>
          <a:p>
            <a:r>
              <a:rPr lang="en-US" altLang="zh-CN" dirty="0"/>
              <a:t>2.</a:t>
            </a:r>
            <a:r>
              <a:rPr lang="zh-CN" altLang="en-US" dirty="0"/>
              <a:t>数据传送指令</a:t>
            </a:r>
            <a:endParaRPr lang="zh-CN" altLang="en-US" dirty="0"/>
          </a:p>
        </p:txBody>
      </p:sp>
      <p:pic>
        <p:nvPicPr>
          <p:cNvPr id="6" name="图片 5"/>
          <p:cNvPicPr>
            <a:picLocks noChangeAspect="1"/>
          </p:cNvPicPr>
          <p:nvPr/>
        </p:nvPicPr>
        <p:blipFill>
          <a:blip r:embed="rId1"/>
          <a:stretch>
            <a:fillRect/>
          </a:stretch>
        </p:blipFill>
        <p:spPr>
          <a:xfrm>
            <a:off x="3733365" y="821268"/>
            <a:ext cx="4974322" cy="5679494"/>
          </a:xfrm>
          <a:prstGeom prst="rect">
            <a:avLst/>
          </a:prstGeom>
        </p:spPr>
      </p:pic>
      <p:pic>
        <p:nvPicPr>
          <p:cNvPr id="7" name="图片 6"/>
          <p:cNvPicPr>
            <a:picLocks noChangeAspect="1"/>
          </p:cNvPicPr>
          <p:nvPr/>
        </p:nvPicPr>
        <p:blipFill>
          <a:blip r:embed="rId2"/>
          <a:stretch>
            <a:fillRect/>
          </a:stretch>
        </p:blipFill>
        <p:spPr>
          <a:xfrm>
            <a:off x="825231" y="1324411"/>
            <a:ext cx="2755367" cy="5182533"/>
          </a:xfrm>
          <a:prstGeom prst="rect">
            <a:avLst/>
          </a:prstGeom>
        </p:spPr>
      </p:pic>
      <p:pic>
        <p:nvPicPr>
          <p:cNvPr id="8" name="图片 7"/>
          <p:cNvPicPr>
            <a:picLocks noChangeAspect="1"/>
          </p:cNvPicPr>
          <p:nvPr/>
        </p:nvPicPr>
        <p:blipFill>
          <a:blip r:embed="rId3"/>
          <a:stretch>
            <a:fillRect/>
          </a:stretch>
        </p:blipFill>
        <p:spPr>
          <a:xfrm>
            <a:off x="8707687" y="3018158"/>
            <a:ext cx="3484313" cy="52503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类型转换指令 </a:t>
            </a:r>
            <a:r>
              <a:rPr lang="en-US" altLang="zh-CN" dirty="0" err="1"/>
              <a:t>cbw</a:t>
            </a:r>
            <a:r>
              <a:rPr lang="en-US" altLang="zh-CN" dirty="0"/>
              <a:t>/</a:t>
            </a:r>
            <a:r>
              <a:rPr lang="en-US" altLang="zh-CN" dirty="0" err="1"/>
              <a:t>cbd</a:t>
            </a:r>
            <a:endParaRPr lang="en-US" altLang="zh-CN" dirty="0"/>
          </a:p>
          <a:p>
            <a:pPr lvl="1"/>
            <a:r>
              <a:rPr lang="en-US" altLang="zh-CN" dirty="0" err="1"/>
              <a:t>cbw</a:t>
            </a:r>
            <a:endParaRPr lang="en-US" altLang="zh-CN" dirty="0"/>
          </a:p>
          <a:p>
            <a:pPr lvl="2"/>
            <a:r>
              <a:rPr lang="zh-CN" altLang="en-US" dirty="0"/>
              <a:t>将</a:t>
            </a:r>
            <a:r>
              <a:rPr lang="en-US" altLang="zh-CN" dirty="0"/>
              <a:t>AL</a:t>
            </a:r>
            <a:r>
              <a:rPr lang="zh-CN" altLang="en-US" dirty="0"/>
              <a:t>寄存器（</a:t>
            </a:r>
            <a:r>
              <a:rPr lang="en-US" altLang="zh-CN" dirty="0"/>
              <a:t>Byte</a:t>
            </a:r>
            <a:r>
              <a:rPr lang="zh-CN" altLang="en-US" dirty="0"/>
              <a:t>）中的内容扩展到</a:t>
            </a:r>
            <a:r>
              <a:rPr lang="en-US" altLang="zh-CN" dirty="0"/>
              <a:t>AX</a:t>
            </a:r>
            <a:r>
              <a:rPr lang="zh-CN" altLang="en-US" dirty="0"/>
              <a:t>寄存器（</a:t>
            </a:r>
            <a:r>
              <a:rPr lang="en-US" altLang="zh-CN" dirty="0"/>
              <a:t>Word</a:t>
            </a:r>
            <a:r>
              <a:rPr lang="zh-CN" altLang="en-US" dirty="0"/>
              <a:t>）中</a:t>
            </a:r>
            <a:endParaRPr lang="en-US" altLang="zh-CN" dirty="0"/>
          </a:p>
          <a:p>
            <a:pPr lvl="2"/>
            <a:r>
              <a:rPr lang="zh-CN" altLang="en-US" dirty="0"/>
              <a:t>符号位扩展</a:t>
            </a:r>
            <a:endParaRPr lang="en-US" altLang="zh-CN" dirty="0"/>
          </a:p>
          <a:p>
            <a:pPr lvl="3"/>
            <a:r>
              <a:rPr lang="zh-CN" altLang="en-US" dirty="0"/>
              <a:t>若</a:t>
            </a:r>
            <a:r>
              <a:rPr lang="en-US" altLang="zh-CN" dirty="0"/>
              <a:t>AL</a:t>
            </a:r>
            <a:r>
              <a:rPr lang="zh-CN" altLang="en-US" dirty="0"/>
              <a:t>的最高有效位为</a:t>
            </a:r>
            <a:r>
              <a:rPr lang="en-US" altLang="zh-CN" dirty="0"/>
              <a:t>0</a:t>
            </a:r>
            <a:r>
              <a:rPr lang="zh-CN" altLang="en-US" dirty="0"/>
              <a:t>，则</a:t>
            </a:r>
            <a:r>
              <a:rPr lang="en-US" altLang="zh-CN" dirty="0"/>
              <a:t>AH=00H</a:t>
            </a:r>
            <a:endParaRPr lang="en-US" altLang="zh-CN" dirty="0"/>
          </a:p>
          <a:p>
            <a:pPr lvl="3"/>
            <a:r>
              <a:rPr lang="zh-CN" altLang="en-US" dirty="0"/>
              <a:t>若</a:t>
            </a:r>
            <a:r>
              <a:rPr lang="en-US" altLang="zh-CN" dirty="0"/>
              <a:t>AL</a:t>
            </a:r>
            <a:r>
              <a:rPr lang="zh-CN" altLang="en-US" dirty="0"/>
              <a:t>的最高有效位为</a:t>
            </a:r>
            <a:r>
              <a:rPr lang="en-US" altLang="zh-CN" dirty="0"/>
              <a:t>1</a:t>
            </a:r>
            <a:r>
              <a:rPr lang="zh-CN" altLang="en-US" dirty="0"/>
              <a:t>，则</a:t>
            </a:r>
            <a:r>
              <a:rPr lang="en-US" altLang="zh-CN" dirty="0"/>
              <a:t>AH=FFH</a:t>
            </a:r>
            <a:endParaRPr lang="en-US" altLang="zh-CN" dirty="0"/>
          </a:p>
          <a:p>
            <a:pPr lvl="1"/>
            <a:r>
              <a:rPr lang="en-US" altLang="zh-CN" dirty="0" err="1"/>
              <a:t>cwd</a:t>
            </a:r>
            <a:endParaRPr lang="en-US" altLang="zh-CN" dirty="0"/>
          </a:p>
          <a:p>
            <a:pPr lvl="2"/>
            <a:r>
              <a:rPr lang="zh-CN" altLang="en-US" dirty="0"/>
              <a:t>将</a:t>
            </a:r>
            <a:r>
              <a:rPr lang="en-US" altLang="zh-CN" dirty="0"/>
              <a:t>AX</a:t>
            </a:r>
            <a:r>
              <a:rPr lang="zh-CN" altLang="en-US" dirty="0"/>
              <a:t>寄存器（</a:t>
            </a:r>
            <a:r>
              <a:rPr lang="en-US" altLang="zh-CN" dirty="0"/>
              <a:t>Word</a:t>
            </a:r>
            <a:r>
              <a:rPr lang="zh-CN" altLang="en-US" dirty="0"/>
              <a:t>）中的内容扩展到</a:t>
            </a:r>
            <a:r>
              <a:rPr lang="en-US" altLang="zh-CN" dirty="0"/>
              <a:t>DX</a:t>
            </a:r>
            <a:r>
              <a:rPr lang="zh-CN" altLang="en-US" dirty="0"/>
              <a:t>和</a:t>
            </a:r>
            <a:r>
              <a:rPr lang="en-US" altLang="zh-CN" dirty="0"/>
              <a:t>AX</a:t>
            </a:r>
            <a:r>
              <a:rPr lang="zh-CN" altLang="en-US" dirty="0"/>
              <a:t>寄存器（</a:t>
            </a:r>
            <a:r>
              <a:rPr lang="en-US" altLang="zh-CN" dirty="0"/>
              <a:t>Double Word</a:t>
            </a:r>
            <a:r>
              <a:rPr lang="zh-CN" altLang="en-US" dirty="0"/>
              <a:t>）中</a:t>
            </a:r>
            <a:endParaRPr lang="en-US" altLang="zh-CN" dirty="0"/>
          </a:p>
          <a:p>
            <a:pPr lvl="2"/>
            <a:r>
              <a:rPr lang="zh-CN" altLang="en-US" dirty="0"/>
              <a:t>符号位扩展</a:t>
            </a:r>
            <a:endParaRPr lang="en-US" altLang="zh-CN" dirty="0"/>
          </a:p>
          <a:p>
            <a:pPr lvl="3"/>
            <a:r>
              <a:rPr lang="zh-CN" altLang="en-US" dirty="0"/>
              <a:t>若</a:t>
            </a:r>
            <a:r>
              <a:rPr lang="en-US" altLang="zh-CN" dirty="0"/>
              <a:t>AX</a:t>
            </a:r>
            <a:r>
              <a:rPr lang="zh-CN" altLang="en-US" dirty="0"/>
              <a:t>的最高有效位为</a:t>
            </a:r>
            <a:r>
              <a:rPr lang="en-US" altLang="zh-CN" dirty="0"/>
              <a:t>0</a:t>
            </a:r>
            <a:r>
              <a:rPr lang="zh-CN" altLang="en-US" dirty="0"/>
              <a:t>，则</a:t>
            </a:r>
            <a:r>
              <a:rPr lang="en-US" altLang="zh-CN" dirty="0"/>
              <a:t>DX=0000H</a:t>
            </a:r>
            <a:endParaRPr lang="en-US" altLang="zh-CN" dirty="0"/>
          </a:p>
          <a:p>
            <a:pPr lvl="3"/>
            <a:r>
              <a:rPr lang="zh-CN" altLang="en-US" dirty="0"/>
              <a:t>若</a:t>
            </a:r>
            <a:r>
              <a:rPr lang="en-US" altLang="zh-CN" dirty="0"/>
              <a:t>AX</a:t>
            </a:r>
            <a:r>
              <a:rPr lang="zh-CN" altLang="en-US" dirty="0"/>
              <a:t>的最高有效位为</a:t>
            </a:r>
            <a:r>
              <a:rPr lang="en-US" altLang="zh-CN" dirty="0"/>
              <a:t>1</a:t>
            </a:r>
            <a:r>
              <a:rPr lang="zh-CN" altLang="en-US" dirty="0"/>
              <a:t>，则</a:t>
            </a:r>
            <a:r>
              <a:rPr lang="en-US" altLang="zh-CN" dirty="0"/>
              <a:t>DX=FFFFH</a:t>
            </a:r>
            <a:endParaRPr lang="en-US" altLang="zh-CN" dirty="0"/>
          </a:p>
          <a:p>
            <a:pPr lvl="1"/>
            <a:endParaRPr lang="en-US" altLang="zh-CN" dirty="0"/>
          </a:p>
          <a:p>
            <a:pPr lvl="3"/>
            <a:endParaRPr lang="zh-CN" altLang="en-US" dirty="0"/>
          </a:p>
        </p:txBody>
      </p:sp>
      <p:sp>
        <p:nvSpPr>
          <p:cNvPr id="4" name="文本占位符 3"/>
          <p:cNvSpPr>
            <a:spLocks noGrp="1"/>
          </p:cNvSpPr>
          <p:nvPr>
            <p:ph type="body" sz="quarter" idx="16"/>
          </p:nvPr>
        </p:nvSpPr>
        <p:spPr/>
        <p:txBody>
          <a:bodyPr/>
          <a:lstStyle/>
          <a:p>
            <a:r>
              <a:rPr lang="en-US" altLang="zh-CN" dirty="0"/>
              <a:t>2.</a:t>
            </a:r>
            <a:r>
              <a:rPr lang="zh-CN" altLang="en-US" dirty="0"/>
              <a:t>数据传送指令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1000"/>
                                        <p:tgtEl>
                                          <p:spTgt spid="3">
                                            <p:txEl>
                                              <p:pRg st="10" end="10"/>
                                            </p:txEl>
                                          </p:spTgt>
                                        </p:tgtEl>
                                      </p:cBhvr>
                                    </p:animEffect>
                                    <p:anim calcmode="lin" valueType="num">
                                      <p:cBhvr>
                                        <p:cTn id="5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3" name="文本占位符 32"/>
          <p:cNvSpPr>
            <a:spLocks noGrp="1"/>
          </p:cNvSpPr>
          <p:nvPr>
            <p:ph type="body" sz="quarter" idx="15"/>
          </p:nvPr>
        </p:nvSpPr>
        <p:spPr/>
        <p:txBody>
          <a:bodyPr>
            <a:normAutofit/>
          </a:bodyPr>
          <a:lstStyle/>
          <a:p>
            <a:pPr marL="514350" indent="-514350">
              <a:buFont typeface="+mj-lt"/>
              <a:buAutoNum type="arabicPeriod"/>
            </a:pPr>
            <a:r>
              <a:rPr lang="zh-CN" altLang="en-US" dirty="0"/>
              <a:t>概述</a:t>
            </a:r>
            <a:endParaRPr lang="en-US" altLang="zh-CN" dirty="0"/>
          </a:p>
          <a:p>
            <a:pPr marL="514350" indent="-514350">
              <a:buFont typeface="+mj-lt"/>
              <a:buAutoNum type="arabicPeriod"/>
            </a:pPr>
            <a:r>
              <a:rPr lang="zh-CN" altLang="en-US" dirty="0">
                <a:solidFill>
                  <a:schemeClr val="accent1">
                    <a:lumMod val="40000"/>
                    <a:lumOff val="60000"/>
                  </a:schemeClr>
                </a:solidFill>
              </a:rPr>
              <a:t>数据传送指令</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算术指令</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逻辑指令</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串处理指令</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控制转移指令</a:t>
            </a: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a:p>
            <a:pPr marL="514350" indent="-514350">
              <a:buFont typeface="+mj-lt"/>
              <a:buAutoNum type="arabicPeriod"/>
            </a:pP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p:txBody>
      </p:sp>
      <p:sp>
        <p:nvSpPr>
          <p:cNvPr id="34" name="文本占位符 33"/>
          <p:cNvSpPr>
            <a:spLocks noGrp="1"/>
          </p:cNvSpPr>
          <p:nvPr>
            <p:ph type="body" sz="quarter" idx="16"/>
          </p:nvPr>
        </p:nvSpPr>
        <p:spPr/>
        <p:txBody>
          <a:bodyPr/>
          <a:lstStyle/>
          <a:p>
            <a:r>
              <a:rPr lang="zh-CN" altLang="en-US" dirty="0"/>
              <a:t>目录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类型转换指令 </a:t>
            </a:r>
            <a:r>
              <a:rPr lang="en-US" altLang="zh-CN" dirty="0" err="1"/>
              <a:t>cbw</a:t>
            </a:r>
            <a:r>
              <a:rPr lang="en-US" altLang="zh-CN" dirty="0"/>
              <a:t>/</a:t>
            </a:r>
            <a:r>
              <a:rPr lang="en-US" altLang="zh-CN" dirty="0" err="1"/>
              <a:t>cbd</a:t>
            </a:r>
            <a:endParaRPr lang="en-US" altLang="zh-CN" dirty="0"/>
          </a:p>
          <a:p>
            <a:pPr lvl="1"/>
            <a:r>
              <a:rPr lang="en-US" altLang="zh-CN" dirty="0" err="1"/>
              <a:t>cbw</a:t>
            </a:r>
            <a:endParaRPr lang="en-US" altLang="zh-CN" dirty="0"/>
          </a:p>
          <a:p>
            <a:pPr lvl="2"/>
            <a:r>
              <a:rPr lang="zh-CN" altLang="en-US" dirty="0"/>
              <a:t>如果</a:t>
            </a:r>
            <a:r>
              <a:rPr lang="en-US" altLang="zh-CN" dirty="0"/>
              <a:t>AL=45H</a:t>
            </a:r>
            <a:r>
              <a:rPr lang="zh-CN" altLang="en-US" dirty="0"/>
              <a:t>（</a:t>
            </a:r>
            <a:r>
              <a:rPr lang="en-US" altLang="zh-CN" dirty="0">
                <a:solidFill>
                  <a:srgbClr val="ED7D31"/>
                </a:solidFill>
              </a:rPr>
              <a:t>0</a:t>
            </a:r>
            <a:r>
              <a:rPr lang="en-US" altLang="zh-CN" dirty="0"/>
              <a:t>1000101B</a:t>
            </a:r>
            <a:r>
              <a:rPr lang="zh-CN" altLang="en-US" dirty="0"/>
              <a:t>），</a:t>
            </a:r>
            <a:r>
              <a:rPr lang="en-US" altLang="zh-CN" dirty="0" err="1"/>
              <a:t>cbw</a:t>
            </a:r>
            <a:r>
              <a:rPr lang="en-US" altLang="zh-CN" dirty="0"/>
              <a:t> </a:t>
            </a:r>
            <a:r>
              <a:rPr lang="zh-CN" altLang="en-US" dirty="0"/>
              <a:t>后，</a:t>
            </a:r>
            <a:r>
              <a:rPr lang="en-US" altLang="zh-CN" dirty="0"/>
              <a:t>AX=</a:t>
            </a:r>
            <a:r>
              <a:rPr lang="en-US" altLang="zh-CN" dirty="0">
                <a:solidFill>
                  <a:srgbClr val="ED7D31"/>
                </a:solidFill>
              </a:rPr>
              <a:t>00</a:t>
            </a:r>
            <a:r>
              <a:rPr lang="en-US" altLang="zh-CN" dirty="0"/>
              <a:t>45H</a:t>
            </a:r>
            <a:endParaRPr lang="en-US" altLang="zh-CN" dirty="0"/>
          </a:p>
          <a:p>
            <a:pPr lvl="2"/>
            <a:r>
              <a:rPr lang="zh-CN" altLang="en-US" dirty="0"/>
              <a:t>如果</a:t>
            </a:r>
            <a:r>
              <a:rPr lang="en-US" altLang="zh-CN" dirty="0"/>
              <a:t>AL=85H</a:t>
            </a:r>
            <a:r>
              <a:rPr lang="zh-CN" altLang="en-US" dirty="0"/>
              <a:t>（</a:t>
            </a:r>
            <a:r>
              <a:rPr lang="en-US" altLang="zh-CN" dirty="0">
                <a:solidFill>
                  <a:srgbClr val="ED7D31"/>
                </a:solidFill>
              </a:rPr>
              <a:t>1</a:t>
            </a:r>
            <a:r>
              <a:rPr lang="en-US" altLang="zh-CN" dirty="0"/>
              <a:t>0000101B</a:t>
            </a:r>
            <a:r>
              <a:rPr lang="zh-CN" altLang="en-US" dirty="0"/>
              <a:t>），</a:t>
            </a:r>
            <a:r>
              <a:rPr lang="en-US" altLang="zh-CN" dirty="0" err="1"/>
              <a:t>cbw</a:t>
            </a:r>
            <a:r>
              <a:rPr lang="en-US" altLang="zh-CN" dirty="0"/>
              <a:t> </a:t>
            </a:r>
            <a:r>
              <a:rPr lang="zh-CN" altLang="en-US" dirty="0"/>
              <a:t>后，</a:t>
            </a:r>
            <a:r>
              <a:rPr lang="en-US" altLang="zh-CN" dirty="0"/>
              <a:t>AX=</a:t>
            </a:r>
            <a:r>
              <a:rPr lang="en-US" altLang="zh-CN" dirty="0">
                <a:solidFill>
                  <a:srgbClr val="ED7D31"/>
                </a:solidFill>
              </a:rPr>
              <a:t>FF</a:t>
            </a:r>
            <a:r>
              <a:rPr lang="en-US" altLang="zh-CN" dirty="0"/>
              <a:t>45H</a:t>
            </a:r>
            <a:endParaRPr lang="en-US" altLang="zh-CN" dirty="0"/>
          </a:p>
          <a:p>
            <a:pPr lvl="1"/>
            <a:r>
              <a:rPr lang="en-US" altLang="zh-CN" dirty="0" err="1"/>
              <a:t>cwd</a:t>
            </a:r>
            <a:endParaRPr lang="en-US" altLang="zh-CN" dirty="0"/>
          </a:p>
          <a:p>
            <a:pPr lvl="2"/>
            <a:r>
              <a:rPr lang="zh-CN" altLang="en-US" dirty="0"/>
              <a:t>如果</a:t>
            </a:r>
            <a:r>
              <a:rPr lang="en-US" altLang="zh-CN" dirty="0"/>
              <a:t>AX=4500H</a:t>
            </a:r>
            <a:r>
              <a:rPr lang="zh-CN" altLang="en-US" dirty="0"/>
              <a:t>（</a:t>
            </a:r>
            <a:r>
              <a:rPr lang="en-US" altLang="zh-CN" dirty="0">
                <a:solidFill>
                  <a:srgbClr val="ED7D31"/>
                </a:solidFill>
              </a:rPr>
              <a:t>0</a:t>
            </a:r>
            <a:r>
              <a:rPr lang="en-US" altLang="zh-CN" dirty="0"/>
              <a:t>100010100000000B</a:t>
            </a:r>
            <a:r>
              <a:rPr lang="zh-CN" altLang="en-US" dirty="0"/>
              <a:t>），</a:t>
            </a:r>
            <a:r>
              <a:rPr lang="en-US" altLang="zh-CN" dirty="0" err="1"/>
              <a:t>cwd</a:t>
            </a:r>
            <a:r>
              <a:rPr lang="en-US" altLang="zh-CN" dirty="0"/>
              <a:t> </a:t>
            </a:r>
            <a:r>
              <a:rPr lang="zh-CN" altLang="en-US" dirty="0"/>
              <a:t>后，</a:t>
            </a:r>
            <a:r>
              <a:rPr lang="en-US" altLang="zh-CN" dirty="0"/>
              <a:t>DX=</a:t>
            </a:r>
            <a:r>
              <a:rPr lang="en-US" altLang="zh-CN" dirty="0">
                <a:solidFill>
                  <a:srgbClr val="ED7D31"/>
                </a:solidFill>
              </a:rPr>
              <a:t>0000</a:t>
            </a:r>
            <a:r>
              <a:rPr lang="en-US" altLang="zh-CN" dirty="0"/>
              <a:t>H</a:t>
            </a:r>
            <a:r>
              <a:rPr lang="zh-CN" altLang="en-US" dirty="0"/>
              <a:t>，</a:t>
            </a:r>
            <a:r>
              <a:rPr lang="en-US" altLang="zh-CN" dirty="0"/>
              <a:t>AX=4500H</a:t>
            </a:r>
            <a:endParaRPr lang="en-US" altLang="zh-CN" dirty="0"/>
          </a:p>
          <a:p>
            <a:pPr lvl="2"/>
            <a:r>
              <a:rPr lang="zh-CN" altLang="en-US" dirty="0"/>
              <a:t>如果</a:t>
            </a:r>
            <a:r>
              <a:rPr lang="en-US" altLang="zh-CN" dirty="0"/>
              <a:t>AX=8500H</a:t>
            </a:r>
            <a:r>
              <a:rPr lang="zh-CN" altLang="en-US" dirty="0"/>
              <a:t>（</a:t>
            </a:r>
            <a:r>
              <a:rPr lang="en-US" altLang="zh-CN" dirty="0">
                <a:solidFill>
                  <a:srgbClr val="ED7D31"/>
                </a:solidFill>
              </a:rPr>
              <a:t>1</a:t>
            </a:r>
            <a:r>
              <a:rPr lang="en-US" altLang="zh-CN" dirty="0"/>
              <a:t>000010100000000B</a:t>
            </a:r>
            <a:r>
              <a:rPr lang="zh-CN" altLang="en-US" dirty="0"/>
              <a:t>），</a:t>
            </a:r>
            <a:r>
              <a:rPr lang="en-US" altLang="zh-CN" dirty="0" err="1"/>
              <a:t>cwd</a:t>
            </a:r>
            <a:r>
              <a:rPr lang="en-US" altLang="zh-CN" dirty="0"/>
              <a:t> </a:t>
            </a:r>
            <a:r>
              <a:rPr lang="zh-CN" altLang="en-US" dirty="0"/>
              <a:t>后，</a:t>
            </a:r>
            <a:r>
              <a:rPr lang="en-US" altLang="zh-CN" dirty="0"/>
              <a:t>DX=</a:t>
            </a:r>
            <a:r>
              <a:rPr lang="en-US" altLang="zh-CN" dirty="0">
                <a:solidFill>
                  <a:srgbClr val="ED7D31"/>
                </a:solidFill>
              </a:rPr>
              <a:t>FFFF</a:t>
            </a:r>
            <a:r>
              <a:rPr lang="en-US" altLang="zh-CN" dirty="0"/>
              <a:t>H</a:t>
            </a:r>
            <a:r>
              <a:rPr lang="zh-CN" altLang="en-US" dirty="0"/>
              <a:t>，</a:t>
            </a:r>
            <a:r>
              <a:rPr lang="en-US" altLang="zh-CN" dirty="0"/>
              <a:t>AX=4500H</a:t>
            </a:r>
            <a:endParaRPr lang="en-US" altLang="zh-CN" dirty="0"/>
          </a:p>
          <a:p>
            <a:pPr lvl="2"/>
            <a:endParaRPr lang="en-US" altLang="zh-CN" dirty="0"/>
          </a:p>
          <a:p>
            <a:pPr lvl="2"/>
            <a:endParaRPr lang="en-US" altLang="zh-CN" dirty="0"/>
          </a:p>
          <a:p>
            <a:pPr lvl="3"/>
            <a:endParaRPr lang="zh-CN" altLang="en-US" dirty="0"/>
          </a:p>
        </p:txBody>
      </p:sp>
      <p:sp>
        <p:nvSpPr>
          <p:cNvPr id="4" name="文本占位符 3"/>
          <p:cNvSpPr>
            <a:spLocks noGrp="1"/>
          </p:cNvSpPr>
          <p:nvPr>
            <p:ph type="body" sz="quarter" idx="16"/>
          </p:nvPr>
        </p:nvSpPr>
        <p:spPr/>
        <p:txBody>
          <a:bodyPr/>
          <a:lstStyle/>
          <a:p>
            <a:r>
              <a:rPr lang="en-US" altLang="zh-CN" dirty="0"/>
              <a:t>2.</a:t>
            </a:r>
            <a:r>
              <a:rPr lang="zh-CN" altLang="en-US" dirty="0"/>
              <a:t>数据传送指令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3" name="文本占位符 32"/>
          <p:cNvSpPr>
            <a:spLocks noGrp="1"/>
          </p:cNvSpPr>
          <p:nvPr>
            <p:ph type="body" sz="quarter" idx="15"/>
          </p:nvPr>
        </p:nvSpPr>
        <p:spPr/>
        <p:txBody>
          <a:bodyPr>
            <a:normAutofit/>
          </a:bodyPr>
          <a:lstStyle/>
          <a:p>
            <a:pPr marL="514350" indent="-514350">
              <a:buFont typeface="+mj-lt"/>
              <a:buAutoNum type="arabicPeriod"/>
            </a:pPr>
            <a:r>
              <a:rPr lang="zh-CN" altLang="en-US" dirty="0">
                <a:solidFill>
                  <a:schemeClr val="accent1">
                    <a:lumMod val="40000"/>
                    <a:lumOff val="60000"/>
                  </a:schemeClr>
                </a:solidFill>
              </a:rPr>
              <a:t>概述</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数据传送指令</a:t>
            </a:r>
            <a:endParaRPr lang="en-US" altLang="zh-CN" dirty="0">
              <a:solidFill>
                <a:schemeClr val="accent1">
                  <a:lumMod val="40000"/>
                  <a:lumOff val="60000"/>
                </a:schemeClr>
              </a:solidFill>
            </a:endParaRPr>
          </a:p>
          <a:p>
            <a:pPr marL="514350" indent="-514350">
              <a:buFont typeface="+mj-lt"/>
              <a:buAutoNum type="arabicPeriod"/>
            </a:pPr>
            <a:r>
              <a:rPr lang="zh-CN" altLang="en-US" dirty="0"/>
              <a:t>算术指令</a:t>
            </a:r>
            <a:endParaRPr lang="en-US" altLang="zh-CN" dirty="0"/>
          </a:p>
          <a:p>
            <a:pPr marL="514350" indent="-514350">
              <a:buFont typeface="+mj-lt"/>
              <a:buAutoNum type="arabicPeriod"/>
            </a:pPr>
            <a:r>
              <a:rPr lang="zh-CN" altLang="en-US" dirty="0">
                <a:solidFill>
                  <a:schemeClr val="accent1">
                    <a:lumMod val="40000"/>
                    <a:lumOff val="60000"/>
                  </a:schemeClr>
                </a:solidFill>
              </a:rPr>
              <a:t>逻辑指令</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串处理指令</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控制转移指令</a:t>
            </a: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a:p>
            <a:pPr marL="514350" indent="-514350">
              <a:buFont typeface="+mj-lt"/>
              <a:buAutoNum type="arabicPeriod"/>
            </a:pP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p:txBody>
      </p:sp>
      <p:sp>
        <p:nvSpPr>
          <p:cNvPr id="34" name="文本占位符 33"/>
          <p:cNvSpPr>
            <a:spLocks noGrp="1"/>
          </p:cNvSpPr>
          <p:nvPr>
            <p:ph type="body" sz="quarter" idx="16"/>
          </p:nvPr>
        </p:nvSpPr>
        <p:spPr/>
        <p:txBody>
          <a:bodyPr/>
          <a:lstStyle/>
          <a:p>
            <a:r>
              <a:rPr lang="zh-CN" altLang="en-US" dirty="0"/>
              <a:t>目录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算术指令</a:t>
            </a:r>
            <a:endParaRPr lang="en-US" altLang="zh-CN" dirty="0"/>
          </a:p>
          <a:p>
            <a:pPr lvl="1"/>
            <a:r>
              <a:rPr lang="zh-CN" altLang="en-US" dirty="0"/>
              <a:t>加、减、乘、除</a:t>
            </a:r>
            <a:endParaRPr lang="en-US" altLang="zh-CN" dirty="0"/>
          </a:p>
          <a:p>
            <a:pPr lvl="1"/>
            <a:r>
              <a:rPr lang="zh-CN" altLang="en-US" dirty="0"/>
              <a:t>加法：</a:t>
            </a:r>
            <a:r>
              <a:rPr lang="en-US" altLang="zh-CN" dirty="0"/>
              <a:t>add</a:t>
            </a:r>
            <a:r>
              <a:rPr lang="zh-CN" altLang="en-US" dirty="0"/>
              <a:t>（加法）、</a:t>
            </a:r>
            <a:r>
              <a:rPr lang="en-US" altLang="zh-CN" dirty="0"/>
              <a:t>adc</a:t>
            </a:r>
            <a:r>
              <a:rPr lang="zh-CN" altLang="en-US" dirty="0"/>
              <a:t>（带进位加法）、</a:t>
            </a:r>
            <a:r>
              <a:rPr lang="en-US" altLang="zh-CN" dirty="0" err="1"/>
              <a:t>inc</a:t>
            </a:r>
            <a:r>
              <a:rPr lang="zh-CN" altLang="en-US" dirty="0"/>
              <a:t>（加一）</a:t>
            </a:r>
            <a:endParaRPr lang="en-US" altLang="zh-CN" dirty="0"/>
          </a:p>
          <a:p>
            <a:pPr lvl="1"/>
            <a:r>
              <a:rPr lang="zh-CN" altLang="en-US" dirty="0"/>
              <a:t>减法：</a:t>
            </a:r>
            <a:r>
              <a:rPr lang="en-US" altLang="zh-CN" dirty="0"/>
              <a:t>sub</a:t>
            </a:r>
            <a:r>
              <a:rPr lang="zh-CN" altLang="en-US" dirty="0"/>
              <a:t>（减法）、</a:t>
            </a:r>
            <a:r>
              <a:rPr lang="en-US" altLang="zh-CN" dirty="0" err="1"/>
              <a:t>sbb</a:t>
            </a:r>
            <a:r>
              <a:rPr lang="zh-CN" altLang="en-US" dirty="0"/>
              <a:t>（带借位减法）、</a:t>
            </a:r>
            <a:r>
              <a:rPr lang="en-US" altLang="zh-CN" dirty="0" err="1"/>
              <a:t>dec</a:t>
            </a:r>
            <a:r>
              <a:rPr lang="zh-CN" altLang="en-US" dirty="0"/>
              <a:t>（减一）、</a:t>
            </a:r>
            <a:br>
              <a:rPr lang="en-US" altLang="zh-CN" dirty="0"/>
            </a:br>
            <a:r>
              <a:rPr lang="en-US" altLang="zh-CN" dirty="0"/>
              <a:t>           neg</a:t>
            </a:r>
            <a:r>
              <a:rPr lang="zh-CN" altLang="en-US" dirty="0"/>
              <a:t>（求补）、</a:t>
            </a:r>
            <a:r>
              <a:rPr lang="en-US" altLang="zh-CN" dirty="0" err="1"/>
              <a:t>cmp</a:t>
            </a:r>
            <a:r>
              <a:rPr lang="zh-CN" altLang="en-US" dirty="0"/>
              <a:t>（比较）</a:t>
            </a:r>
            <a:endParaRPr lang="en-US" altLang="zh-CN" dirty="0"/>
          </a:p>
          <a:p>
            <a:pPr lvl="1"/>
            <a:r>
              <a:rPr lang="zh-CN" altLang="en-US" dirty="0"/>
              <a:t>乘法：</a:t>
            </a:r>
            <a:r>
              <a:rPr lang="en-US" altLang="zh-CN" dirty="0" err="1"/>
              <a:t>mul</a:t>
            </a:r>
            <a:r>
              <a:rPr lang="zh-CN" altLang="en-US" dirty="0"/>
              <a:t>（无符号乘法）、</a:t>
            </a:r>
            <a:r>
              <a:rPr lang="en-US" altLang="zh-CN" dirty="0" err="1"/>
              <a:t>imul</a:t>
            </a:r>
            <a:r>
              <a:rPr lang="zh-CN" altLang="en-US" dirty="0"/>
              <a:t>（带符号数乘法）</a:t>
            </a:r>
            <a:endParaRPr lang="en-US" altLang="zh-CN" dirty="0"/>
          </a:p>
          <a:p>
            <a:pPr lvl="1"/>
            <a:r>
              <a:rPr lang="zh-CN" altLang="en-US" dirty="0"/>
              <a:t>除法：</a:t>
            </a:r>
            <a:r>
              <a:rPr lang="en-US" altLang="zh-CN" dirty="0"/>
              <a:t>div</a:t>
            </a:r>
            <a:r>
              <a:rPr lang="zh-CN" altLang="en-US" dirty="0"/>
              <a:t>（无符号数除法）、</a:t>
            </a:r>
            <a:r>
              <a:rPr lang="en-US" altLang="zh-CN" dirty="0" err="1"/>
              <a:t>idiv</a:t>
            </a:r>
            <a:r>
              <a:rPr lang="zh-CN" altLang="en-US" dirty="0"/>
              <a:t>（带符号数除法）</a:t>
            </a:r>
            <a:endParaRPr lang="en-US" altLang="zh-CN" dirty="0"/>
          </a:p>
          <a:p>
            <a:pPr lvl="1"/>
            <a:r>
              <a:rPr lang="zh-CN" altLang="en-US" dirty="0"/>
              <a:t>需同时关注</a:t>
            </a:r>
            <a:endParaRPr lang="en-US" altLang="zh-CN" dirty="0"/>
          </a:p>
          <a:p>
            <a:pPr marL="1370965" lvl="2" indent="-457200">
              <a:buFont typeface="+mj-lt"/>
              <a:buAutoNum type="arabicPeriod"/>
            </a:pPr>
            <a:r>
              <a:rPr lang="zh-CN" altLang="en-US" dirty="0"/>
              <a:t>隐含的寄存器</a:t>
            </a:r>
            <a:endParaRPr lang="en-US" altLang="zh-CN" dirty="0"/>
          </a:p>
          <a:p>
            <a:pPr marL="1370965" lvl="2" indent="-457200">
              <a:buFont typeface="+mj-lt"/>
              <a:buAutoNum type="arabicPeriod"/>
            </a:pPr>
            <a:r>
              <a:rPr lang="zh-CN" altLang="en-US" dirty="0"/>
              <a:t>指令对标志位的影响</a:t>
            </a:r>
            <a:endParaRPr lang="en-US" altLang="zh-CN" dirty="0"/>
          </a:p>
          <a:p>
            <a:pPr marL="1370965" lvl="2" indent="-457200">
              <a:buFont typeface="+mj-lt"/>
              <a:buAutoNum type="arabicPeriod"/>
            </a:pPr>
            <a:r>
              <a:rPr lang="zh-CN" altLang="en-US" dirty="0"/>
              <a:t>标志位对指令的影响</a:t>
            </a:r>
            <a:endParaRPr lang="en-US" altLang="zh-CN" dirty="0"/>
          </a:p>
        </p:txBody>
      </p:sp>
      <p:sp>
        <p:nvSpPr>
          <p:cNvPr id="4" name="文本占位符 3"/>
          <p:cNvSpPr>
            <a:spLocks noGrp="1"/>
          </p:cNvSpPr>
          <p:nvPr>
            <p:ph type="body" sz="quarter" idx="16"/>
          </p:nvPr>
        </p:nvSpPr>
        <p:spPr/>
        <p:txBody>
          <a:bodyPr/>
          <a:lstStyle/>
          <a:p>
            <a:r>
              <a:rPr lang="en-US" altLang="zh-CN" dirty="0"/>
              <a:t>3.</a:t>
            </a:r>
            <a:r>
              <a:rPr lang="zh-CN" altLang="en-US" dirty="0"/>
              <a:t> 算术指令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1000"/>
                                        <p:tgtEl>
                                          <p:spTgt spid="3">
                                            <p:txEl>
                                              <p:pRg st="9" end="9"/>
                                            </p:txEl>
                                          </p:spTgt>
                                        </p:tgtEl>
                                      </p:cBhvr>
                                    </p:animEffect>
                                    <p:anim calcmode="lin" valueType="num">
                                      <p:cBhvr>
                                        <p:cTn id="6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加法指令</a:t>
            </a:r>
            <a:endParaRPr lang="en-US" altLang="zh-CN" dirty="0"/>
          </a:p>
          <a:p>
            <a:pPr lvl="1"/>
            <a:r>
              <a:rPr lang="zh-CN" altLang="en-US" dirty="0"/>
              <a:t>一般加法指令：</a:t>
            </a:r>
            <a:r>
              <a:rPr lang="en-US" altLang="zh-CN" dirty="0"/>
              <a:t>add</a:t>
            </a:r>
            <a:endParaRPr lang="en-US" altLang="zh-CN" dirty="0"/>
          </a:p>
          <a:p>
            <a:pPr marL="456565" lvl="1" indent="0">
              <a:buNone/>
            </a:pPr>
            <a:r>
              <a:rPr lang="en-US" altLang="zh-CN" dirty="0"/>
              <a:t>   add  Reg/Mem  Reg/Mem/</a:t>
            </a:r>
            <a:r>
              <a:rPr lang="en-US" altLang="zh-CN" dirty="0" err="1"/>
              <a:t>Imm</a:t>
            </a:r>
            <a:r>
              <a:rPr lang="zh-CN" altLang="en-US" dirty="0"/>
              <a:t>（</a:t>
            </a:r>
            <a:r>
              <a:rPr lang="en-US" altLang="zh-CN" dirty="0"/>
              <a:t>add  </a:t>
            </a:r>
            <a:r>
              <a:rPr lang="en-US" altLang="zh-CN" dirty="0" err="1"/>
              <a:t>dst,src</a:t>
            </a:r>
            <a:r>
              <a:rPr lang="zh-CN" altLang="en-US" dirty="0"/>
              <a:t>）</a:t>
            </a:r>
            <a:endParaRPr lang="en-US" altLang="zh-CN" dirty="0"/>
          </a:p>
          <a:p>
            <a:pPr lvl="2"/>
            <a:r>
              <a:rPr lang="zh-CN" altLang="en-US" dirty="0"/>
              <a:t>功能：将目的操作数与源操作数相加，结果存入目的操作数</a:t>
            </a:r>
            <a:endParaRPr lang="en-US" altLang="zh-CN" dirty="0"/>
          </a:p>
          <a:p>
            <a:pPr lvl="1"/>
            <a:r>
              <a:rPr lang="zh-CN" altLang="en-US" dirty="0"/>
              <a:t>带进位加法指令：</a:t>
            </a:r>
            <a:r>
              <a:rPr lang="en-US" altLang="zh-CN" dirty="0"/>
              <a:t>adc</a:t>
            </a:r>
            <a:endParaRPr lang="en-US" altLang="zh-CN" dirty="0"/>
          </a:p>
          <a:p>
            <a:pPr marL="456565" lvl="1" indent="0">
              <a:buNone/>
            </a:pPr>
            <a:r>
              <a:rPr lang="en-US" altLang="zh-CN" dirty="0"/>
              <a:t>   adc  Reg/Mem  Reg/Mem/</a:t>
            </a:r>
            <a:r>
              <a:rPr lang="en-US" altLang="zh-CN" dirty="0" err="1"/>
              <a:t>Imm</a:t>
            </a:r>
            <a:r>
              <a:rPr lang="zh-CN" altLang="en-US" dirty="0"/>
              <a:t>（</a:t>
            </a:r>
            <a:r>
              <a:rPr lang="en-US" altLang="zh-CN" dirty="0"/>
              <a:t>adc  </a:t>
            </a:r>
            <a:r>
              <a:rPr lang="en-US" altLang="zh-CN" dirty="0" err="1"/>
              <a:t>dst,src</a:t>
            </a:r>
            <a:r>
              <a:rPr lang="zh-CN" altLang="en-US" dirty="0"/>
              <a:t>）</a:t>
            </a:r>
            <a:endParaRPr lang="en-US" altLang="zh-CN" dirty="0"/>
          </a:p>
          <a:p>
            <a:pPr lvl="2"/>
            <a:r>
              <a:rPr lang="zh-CN" altLang="en-US" dirty="0"/>
              <a:t>功能：将目的操作数与源操作数相加再加</a:t>
            </a:r>
            <a:r>
              <a:rPr lang="en-US" altLang="zh-CN" dirty="0"/>
              <a:t>CF</a:t>
            </a:r>
            <a:r>
              <a:rPr lang="zh-CN" altLang="en-US" dirty="0"/>
              <a:t>标志位的值，结果存入目的操作数</a:t>
            </a:r>
            <a:endParaRPr lang="en-US" altLang="zh-CN" dirty="0"/>
          </a:p>
          <a:p>
            <a:pPr lvl="2"/>
            <a:r>
              <a:rPr lang="en-US" altLang="zh-CN" dirty="0"/>
              <a:t>CF</a:t>
            </a:r>
            <a:r>
              <a:rPr lang="zh-CN" altLang="en-US" dirty="0"/>
              <a:t>的值：决定于前面指令的执行结果（</a:t>
            </a:r>
            <a:r>
              <a:rPr lang="en-US" altLang="zh-CN" dirty="0"/>
              <a:t>0/1</a:t>
            </a:r>
            <a:r>
              <a:rPr lang="zh-CN" altLang="en-US" dirty="0"/>
              <a:t>）</a:t>
            </a:r>
            <a:endParaRPr lang="en-US" altLang="zh-CN" dirty="0"/>
          </a:p>
          <a:p>
            <a:pPr lvl="2"/>
            <a:r>
              <a:rPr lang="zh-CN" altLang="en-US" dirty="0"/>
              <a:t>一般，</a:t>
            </a:r>
            <a:r>
              <a:rPr lang="en-US" altLang="zh-CN" dirty="0"/>
              <a:t>adc</a:t>
            </a:r>
            <a:r>
              <a:rPr lang="zh-CN" altLang="en-US" dirty="0"/>
              <a:t>前面会有一条</a:t>
            </a:r>
            <a:r>
              <a:rPr lang="en-US" altLang="zh-CN" dirty="0"/>
              <a:t>add</a:t>
            </a:r>
            <a:r>
              <a:rPr lang="zh-CN" altLang="en-US" dirty="0"/>
              <a:t>指令，用于实现</a:t>
            </a:r>
            <a:r>
              <a:rPr lang="en-US" altLang="zh-CN" dirty="0"/>
              <a:t>32</a:t>
            </a:r>
            <a:r>
              <a:rPr lang="zh-CN" altLang="en-US" dirty="0"/>
              <a:t>位加法</a:t>
            </a:r>
            <a:endParaRPr lang="en-US" altLang="zh-CN" dirty="0"/>
          </a:p>
          <a:p>
            <a:pPr lvl="1"/>
            <a:r>
              <a:rPr lang="zh-CN" altLang="en-US" dirty="0"/>
              <a:t>加</a:t>
            </a:r>
            <a:r>
              <a:rPr lang="en-US" altLang="zh-CN" dirty="0"/>
              <a:t>1</a:t>
            </a:r>
            <a:r>
              <a:rPr lang="zh-CN" altLang="en-US" dirty="0"/>
              <a:t>指令：</a:t>
            </a:r>
            <a:r>
              <a:rPr lang="en-US" altLang="zh-CN" dirty="0" err="1"/>
              <a:t>inc</a:t>
            </a:r>
            <a:endParaRPr lang="en-US" altLang="zh-CN" dirty="0"/>
          </a:p>
          <a:p>
            <a:pPr marL="456565" lvl="1" indent="0">
              <a:buNone/>
            </a:pPr>
            <a:r>
              <a:rPr lang="en-US" altLang="zh-CN" dirty="0"/>
              <a:t>   </a:t>
            </a:r>
            <a:r>
              <a:rPr lang="en-US" altLang="zh-CN" dirty="0" err="1"/>
              <a:t>inc</a:t>
            </a:r>
            <a:r>
              <a:rPr lang="en-US" altLang="zh-CN" dirty="0"/>
              <a:t>  Reg/Mem</a:t>
            </a:r>
            <a:endParaRPr lang="en-US" altLang="zh-CN" dirty="0"/>
          </a:p>
          <a:p>
            <a:pPr lvl="2"/>
            <a:r>
              <a:rPr lang="zh-CN" altLang="en-US" dirty="0"/>
              <a:t>功能：将操作数加</a:t>
            </a:r>
            <a:r>
              <a:rPr lang="en-US" altLang="zh-CN" dirty="0"/>
              <a:t>1</a:t>
            </a:r>
            <a:r>
              <a:rPr lang="zh-CN" altLang="en-US" dirty="0"/>
              <a:t>并送入同一单元</a:t>
            </a:r>
            <a:endParaRPr lang="en-US" altLang="zh-CN" dirty="0"/>
          </a:p>
          <a:p>
            <a:pPr lvl="1"/>
            <a:endParaRPr lang="en-US" altLang="zh-CN" dirty="0"/>
          </a:p>
          <a:p>
            <a:pPr lvl="1"/>
            <a:endParaRPr lang="en-US" altLang="zh-CN" dirty="0"/>
          </a:p>
          <a:p>
            <a:pPr marL="456565" lvl="1" indent="0">
              <a:buNone/>
            </a:pPr>
            <a:endParaRPr lang="en-US" altLang="zh-CN" dirty="0"/>
          </a:p>
          <a:p>
            <a:pPr lvl="1"/>
            <a:endParaRPr lang="zh-CN" altLang="en-US" dirty="0"/>
          </a:p>
        </p:txBody>
      </p:sp>
      <p:sp>
        <p:nvSpPr>
          <p:cNvPr id="4" name="文本占位符 3"/>
          <p:cNvSpPr>
            <a:spLocks noGrp="1"/>
          </p:cNvSpPr>
          <p:nvPr>
            <p:ph type="body" sz="quarter" idx="16"/>
          </p:nvPr>
        </p:nvSpPr>
        <p:spPr/>
        <p:txBody>
          <a:bodyPr/>
          <a:lstStyle/>
          <a:p>
            <a:r>
              <a:rPr lang="en-US" altLang="zh-CN" dirty="0"/>
              <a:t>3.</a:t>
            </a:r>
            <a:r>
              <a:rPr lang="zh-CN" altLang="en-US" dirty="0"/>
              <a:t> 算术指令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1000"/>
                                        <p:tgtEl>
                                          <p:spTgt spid="3">
                                            <p:txEl>
                                              <p:pRg st="9" end="9"/>
                                            </p:txEl>
                                          </p:spTgt>
                                        </p:tgtEl>
                                      </p:cBhvr>
                                    </p:animEffect>
                                    <p:anim calcmode="lin" valueType="num">
                                      <p:cBhvr>
                                        <p:cTn id="6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Effect transition="in" filter="fade">
                                      <p:cBhvr>
                                        <p:cTn id="66" dur="1000"/>
                                        <p:tgtEl>
                                          <p:spTgt spid="3">
                                            <p:txEl>
                                              <p:pRg st="10" end="10"/>
                                            </p:txEl>
                                          </p:spTgt>
                                        </p:tgtEl>
                                      </p:cBhvr>
                                    </p:animEffect>
                                    <p:anim calcmode="lin" valueType="num">
                                      <p:cBhvr>
                                        <p:cTn id="6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Effect transition="in" filter="fade">
                                      <p:cBhvr>
                                        <p:cTn id="73" dur="1000"/>
                                        <p:tgtEl>
                                          <p:spTgt spid="3">
                                            <p:txEl>
                                              <p:pRg st="11" end="11"/>
                                            </p:txEl>
                                          </p:spTgt>
                                        </p:tgtEl>
                                      </p:cBhvr>
                                    </p:animEffect>
                                    <p:anim calcmode="lin" valueType="num">
                                      <p:cBhvr>
                                        <p:cTn id="7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加法指令</a:t>
            </a:r>
            <a:endParaRPr lang="en-US" altLang="zh-CN" dirty="0"/>
          </a:p>
          <a:p>
            <a:pPr marL="0" indent="0">
              <a:buNone/>
            </a:pPr>
            <a:r>
              <a:rPr lang="zh-CN" altLang="en-US" dirty="0"/>
              <a:t>  </a:t>
            </a:r>
            <a:endParaRPr lang="zh-CN" altLang="en-US" dirty="0"/>
          </a:p>
        </p:txBody>
      </p:sp>
      <p:sp>
        <p:nvSpPr>
          <p:cNvPr id="4" name="文本占位符 3"/>
          <p:cNvSpPr>
            <a:spLocks noGrp="1"/>
          </p:cNvSpPr>
          <p:nvPr>
            <p:ph type="body" sz="quarter" idx="16"/>
          </p:nvPr>
        </p:nvSpPr>
        <p:spPr/>
        <p:txBody>
          <a:bodyPr/>
          <a:lstStyle/>
          <a:p>
            <a:r>
              <a:rPr lang="en-US" altLang="zh-CN" dirty="0"/>
              <a:t>3.</a:t>
            </a:r>
            <a:r>
              <a:rPr lang="zh-CN" altLang="en-US" dirty="0"/>
              <a:t> 算术指令</a:t>
            </a:r>
            <a:endParaRPr lang="zh-CN" altLang="en-US" dirty="0"/>
          </a:p>
        </p:txBody>
      </p:sp>
      <p:pic>
        <p:nvPicPr>
          <p:cNvPr id="5" name="图片 4"/>
          <p:cNvPicPr>
            <a:picLocks noChangeAspect="1"/>
          </p:cNvPicPr>
          <p:nvPr/>
        </p:nvPicPr>
        <p:blipFill>
          <a:blip r:embed="rId1"/>
          <a:stretch>
            <a:fillRect/>
          </a:stretch>
        </p:blipFill>
        <p:spPr>
          <a:xfrm>
            <a:off x="3613475" y="1298795"/>
            <a:ext cx="5466667" cy="1180952"/>
          </a:xfrm>
          <a:prstGeom prst="rect">
            <a:avLst/>
          </a:prstGeom>
        </p:spPr>
      </p:pic>
      <p:sp>
        <p:nvSpPr>
          <p:cNvPr id="8" name="矩形 7"/>
          <p:cNvSpPr/>
          <p:nvPr/>
        </p:nvSpPr>
        <p:spPr>
          <a:xfrm>
            <a:off x="9241485" y="944632"/>
            <a:ext cx="3304674" cy="5355312"/>
          </a:xfrm>
          <a:prstGeom prst="rect">
            <a:avLst/>
          </a:prstGeom>
        </p:spPr>
        <p:txBody>
          <a:bodyPr wrap="square">
            <a:spAutoFit/>
          </a:bodyPr>
          <a:lstStyle/>
          <a:p>
            <a:r>
              <a:rPr lang="en-US" altLang="zh-CN" dirty="0">
                <a:solidFill>
                  <a:srgbClr val="1A78C3"/>
                </a:solidFill>
                <a:latin typeface="微软雅黑" panose="020B0503020204020204" pitchFamily="34" charset="-122"/>
                <a:ea typeface="微软雅黑" panose="020B0503020204020204" pitchFamily="34" charset="-122"/>
              </a:rPr>
              <a:t>debug</a:t>
            </a:r>
            <a:r>
              <a:rPr lang="zh-CN" altLang="en-US" dirty="0">
                <a:solidFill>
                  <a:srgbClr val="1A78C3"/>
                </a:solidFill>
                <a:latin typeface="微软雅黑" panose="020B0503020204020204" pitchFamily="34" charset="-122"/>
                <a:ea typeface="微软雅黑" panose="020B0503020204020204" pitchFamily="34" charset="-122"/>
              </a:rPr>
              <a:t>中的标志位显示顺序</a:t>
            </a:r>
            <a:br>
              <a:rPr lang="zh-CN" altLang="en-US" dirty="0">
                <a:solidFill>
                  <a:srgbClr val="1A78C3"/>
                </a:solidFill>
                <a:latin typeface="微软雅黑" panose="020B0503020204020204" pitchFamily="34" charset="-122"/>
                <a:ea typeface="微软雅黑" panose="020B0503020204020204" pitchFamily="34" charset="-122"/>
              </a:rPr>
            </a:br>
            <a:r>
              <a:rPr lang="en-US" altLang="zh-CN" dirty="0">
                <a:solidFill>
                  <a:srgbClr val="ED7D31"/>
                </a:solidFill>
                <a:latin typeface="微软雅黑" panose="020B0503020204020204" pitchFamily="34" charset="-122"/>
                <a:ea typeface="微软雅黑" panose="020B0503020204020204" pitchFamily="34" charset="-122"/>
              </a:rPr>
              <a:t>OF</a:t>
            </a:r>
            <a:r>
              <a:rPr lang="en-US" altLang="zh-CN" dirty="0">
                <a:solidFill>
                  <a:srgbClr val="1A78C3"/>
                </a:solidFill>
                <a:latin typeface="微软雅黑" panose="020B0503020204020204" pitchFamily="34" charset="-122"/>
                <a:ea typeface="微软雅黑" panose="020B0503020204020204" pitchFamily="34" charset="-122"/>
              </a:rPr>
              <a:t> DF IF </a:t>
            </a:r>
            <a:r>
              <a:rPr lang="en-US" altLang="zh-CN" dirty="0">
                <a:solidFill>
                  <a:srgbClr val="ED7D31"/>
                </a:solidFill>
                <a:latin typeface="微软雅黑" panose="020B0503020204020204" pitchFamily="34" charset="-122"/>
                <a:ea typeface="微软雅黑" panose="020B0503020204020204" pitchFamily="34" charset="-122"/>
              </a:rPr>
              <a:t>SF</a:t>
            </a:r>
            <a:r>
              <a:rPr lang="en-US" altLang="zh-CN" dirty="0">
                <a:solidFill>
                  <a:srgbClr val="1A78C3"/>
                </a:solidFill>
                <a:latin typeface="微软雅黑" panose="020B0503020204020204" pitchFamily="34" charset="-122"/>
                <a:ea typeface="微软雅黑" panose="020B0503020204020204" pitchFamily="34" charset="-122"/>
              </a:rPr>
              <a:t> </a:t>
            </a:r>
            <a:r>
              <a:rPr lang="en-US" altLang="zh-CN" dirty="0">
                <a:solidFill>
                  <a:srgbClr val="ED7D31"/>
                </a:solidFill>
                <a:latin typeface="微软雅黑" panose="020B0503020204020204" pitchFamily="34" charset="-122"/>
                <a:ea typeface="微软雅黑" panose="020B0503020204020204" pitchFamily="34" charset="-122"/>
              </a:rPr>
              <a:t>ZF</a:t>
            </a:r>
            <a:r>
              <a:rPr lang="en-US" altLang="zh-CN" dirty="0">
                <a:solidFill>
                  <a:srgbClr val="1A78C3"/>
                </a:solidFill>
                <a:latin typeface="微软雅黑" panose="020B0503020204020204" pitchFamily="34" charset="-122"/>
                <a:ea typeface="微软雅黑" panose="020B0503020204020204" pitchFamily="34" charset="-122"/>
              </a:rPr>
              <a:t> AF PF </a:t>
            </a:r>
            <a:r>
              <a:rPr lang="en-US" altLang="zh-CN" dirty="0">
                <a:solidFill>
                  <a:srgbClr val="ED7D31"/>
                </a:solidFill>
                <a:latin typeface="微软雅黑" panose="020B0503020204020204" pitchFamily="34" charset="-122"/>
                <a:ea typeface="微软雅黑" panose="020B0503020204020204" pitchFamily="34" charset="-122"/>
              </a:rPr>
              <a:t>CF</a:t>
            </a:r>
            <a:endParaRPr lang="en-US" altLang="zh-CN" dirty="0">
              <a:solidFill>
                <a:srgbClr val="ED7D31"/>
              </a:solidFill>
              <a:latin typeface="微软雅黑" panose="020B0503020204020204" pitchFamily="34" charset="-122"/>
              <a:ea typeface="微软雅黑" panose="020B0503020204020204" pitchFamily="34" charset="-122"/>
            </a:endParaRPr>
          </a:p>
          <a:p>
            <a:endParaRPr lang="en-US" altLang="zh-CN" dirty="0">
              <a:solidFill>
                <a:srgbClr val="1A78C3"/>
              </a:solidFill>
              <a:latin typeface="微软雅黑" panose="020B0503020204020204" pitchFamily="34" charset="-122"/>
              <a:ea typeface="微软雅黑" panose="020B0503020204020204" pitchFamily="34" charset="-122"/>
            </a:endParaRPr>
          </a:p>
          <a:p>
            <a:r>
              <a:rPr lang="en-US" altLang="zh-CN" dirty="0">
                <a:solidFill>
                  <a:srgbClr val="1A78C3"/>
                </a:solidFill>
                <a:latin typeface="微软雅黑" panose="020B0503020204020204" pitchFamily="34" charset="-122"/>
                <a:ea typeface="微软雅黑" panose="020B0503020204020204" pitchFamily="34" charset="-122"/>
              </a:rPr>
              <a:t>OF </a:t>
            </a:r>
            <a:r>
              <a:rPr lang="zh-CN" altLang="en-US" dirty="0">
                <a:solidFill>
                  <a:srgbClr val="1A78C3"/>
                </a:solidFill>
                <a:latin typeface="微软雅黑" panose="020B0503020204020204" pitchFamily="34" charset="-122"/>
                <a:ea typeface="微软雅黑" panose="020B0503020204020204" pitchFamily="34" charset="-122"/>
              </a:rPr>
              <a:t>标志位</a:t>
            </a:r>
            <a:r>
              <a:rPr lang="en-US" altLang="zh-CN" dirty="0">
                <a:solidFill>
                  <a:srgbClr val="1A78C3"/>
                </a:solidFill>
                <a:latin typeface="微软雅黑" panose="020B0503020204020204" pitchFamily="34" charset="-122"/>
                <a:ea typeface="微软雅黑" panose="020B0503020204020204" pitchFamily="34" charset="-122"/>
              </a:rPr>
              <a:t>(</a:t>
            </a:r>
            <a:r>
              <a:rPr lang="zh-CN" altLang="en-US" dirty="0">
                <a:solidFill>
                  <a:srgbClr val="1A78C3"/>
                </a:solidFill>
                <a:latin typeface="微软雅黑" panose="020B0503020204020204" pitchFamily="34" charset="-122"/>
                <a:ea typeface="微软雅黑" panose="020B0503020204020204" pitchFamily="34" charset="-122"/>
              </a:rPr>
              <a:t>溢出</a:t>
            </a:r>
            <a:r>
              <a:rPr lang="en-US" altLang="zh-CN" dirty="0">
                <a:solidFill>
                  <a:srgbClr val="1A78C3"/>
                </a:solidFill>
                <a:latin typeface="微软雅黑" panose="020B0503020204020204" pitchFamily="34" charset="-122"/>
                <a:ea typeface="微软雅黑" panose="020B0503020204020204" pitchFamily="34" charset="-122"/>
              </a:rPr>
              <a:t>)</a:t>
            </a:r>
            <a:endParaRPr lang="en-US" altLang="zh-CN" dirty="0">
              <a:solidFill>
                <a:srgbClr val="1A78C3"/>
              </a:solidFill>
              <a:latin typeface="微软雅黑" panose="020B0503020204020204" pitchFamily="34" charset="-122"/>
              <a:ea typeface="微软雅黑" panose="020B0503020204020204" pitchFamily="34" charset="-122"/>
            </a:endParaRPr>
          </a:p>
          <a:p>
            <a:r>
              <a:rPr lang="en-US" altLang="zh-CN" dirty="0">
                <a:solidFill>
                  <a:srgbClr val="1A78C3"/>
                </a:solidFill>
                <a:latin typeface="微软雅黑" panose="020B0503020204020204" pitchFamily="34" charset="-122"/>
                <a:ea typeface="微软雅黑" panose="020B0503020204020204" pitchFamily="34" charset="-122"/>
              </a:rPr>
              <a:t>     OF = 1, </a:t>
            </a:r>
            <a:r>
              <a:rPr lang="zh-CN" altLang="en-US" dirty="0">
                <a:solidFill>
                  <a:srgbClr val="1A78C3"/>
                </a:solidFill>
                <a:latin typeface="微软雅黑" panose="020B0503020204020204" pitchFamily="34" charset="-122"/>
                <a:ea typeface="微软雅黑" panose="020B0503020204020204" pitchFamily="34" charset="-122"/>
              </a:rPr>
              <a:t>显示为</a:t>
            </a:r>
            <a:r>
              <a:rPr lang="en-US" altLang="zh-CN" dirty="0">
                <a:solidFill>
                  <a:srgbClr val="1A78C3"/>
                </a:solidFill>
                <a:latin typeface="微软雅黑" panose="020B0503020204020204" pitchFamily="34" charset="-122"/>
                <a:ea typeface="微软雅黑" panose="020B0503020204020204" pitchFamily="34" charset="-122"/>
              </a:rPr>
              <a:t>OV</a:t>
            </a:r>
            <a:endParaRPr lang="en-US" altLang="zh-CN" dirty="0">
              <a:solidFill>
                <a:srgbClr val="1A78C3"/>
              </a:solidFill>
              <a:latin typeface="微软雅黑" panose="020B0503020204020204" pitchFamily="34" charset="-122"/>
              <a:ea typeface="微软雅黑" panose="020B0503020204020204" pitchFamily="34" charset="-122"/>
            </a:endParaRPr>
          </a:p>
          <a:p>
            <a:r>
              <a:rPr lang="en-US" altLang="zh-CN" dirty="0">
                <a:solidFill>
                  <a:srgbClr val="1A78C3"/>
                </a:solidFill>
                <a:latin typeface="微软雅黑" panose="020B0503020204020204" pitchFamily="34" charset="-122"/>
                <a:ea typeface="微软雅黑" panose="020B0503020204020204" pitchFamily="34" charset="-122"/>
              </a:rPr>
              <a:t>     OF = 0, </a:t>
            </a:r>
            <a:r>
              <a:rPr lang="zh-CN" altLang="en-US" dirty="0">
                <a:solidFill>
                  <a:srgbClr val="1A78C3"/>
                </a:solidFill>
                <a:latin typeface="微软雅黑" panose="020B0503020204020204" pitchFamily="34" charset="-122"/>
                <a:ea typeface="微软雅黑" panose="020B0503020204020204" pitchFamily="34" charset="-122"/>
              </a:rPr>
              <a:t>显示为</a:t>
            </a:r>
            <a:r>
              <a:rPr lang="en-US" altLang="zh-CN" dirty="0">
                <a:solidFill>
                  <a:srgbClr val="1A78C3"/>
                </a:solidFill>
                <a:latin typeface="微软雅黑" panose="020B0503020204020204" pitchFamily="34" charset="-122"/>
                <a:ea typeface="微软雅黑" panose="020B0503020204020204" pitchFamily="34" charset="-122"/>
              </a:rPr>
              <a:t>NV</a:t>
            </a:r>
            <a:br>
              <a:rPr lang="en-US" altLang="zh-CN" dirty="0">
                <a:solidFill>
                  <a:srgbClr val="1A78C3"/>
                </a:solidFill>
                <a:latin typeface="微软雅黑" panose="020B0503020204020204" pitchFamily="34" charset="-122"/>
                <a:ea typeface="微软雅黑" panose="020B0503020204020204" pitchFamily="34" charset="-122"/>
              </a:rPr>
            </a:br>
            <a:endParaRPr lang="en-US" altLang="zh-CN" dirty="0">
              <a:solidFill>
                <a:srgbClr val="1A78C3"/>
              </a:solidFill>
              <a:latin typeface="微软雅黑" panose="020B0503020204020204" pitchFamily="34" charset="-122"/>
              <a:ea typeface="微软雅黑" panose="020B0503020204020204" pitchFamily="34" charset="-122"/>
            </a:endParaRPr>
          </a:p>
          <a:p>
            <a:r>
              <a:rPr lang="en-US" altLang="zh-CN" dirty="0">
                <a:solidFill>
                  <a:srgbClr val="1A78C3"/>
                </a:solidFill>
                <a:latin typeface="微软雅黑" panose="020B0503020204020204" pitchFamily="34" charset="-122"/>
                <a:ea typeface="微软雅黑" panose="020B0503020204020204" pitchFamily="34" charset="-122"/>
              </a:rPr>
              <a:t>SF </a:t>
            </a:r>
            <a:r>
              <a:rPr lang="zh-CN" altLang="en-US" dirty="0">
                <a:solidFill>
                  <a:srgbClr val="1A78C3"/>
                </a:solidFill>
                <a:latin typeface="微软雅黑" panose="020B0503020204020204" pitchFamily="34" charset="-122"/>
                <a:ea typeface="微软雅黑" panose="020B0503020204020204" pitchFamily="34" charset="-122"/>
              </a:rPr>
              <a:t>标志位</a:t>
            </a:r>
            <a:r>
              <a:rPr lang="en-US" altLang="zh-CN" dirty="0">
                <a:solidFill>
                  <a:srgbClr val="1A78C3"/>
                </a:solidFill>
                <a:latin typeface="微软雅黑" panose="020B0503020204020204" pitchFamily="34" charset="-122"/>
                <a:ea typeface="微软雅黑" panose="020B0503020204020204" pitchFamily="34" charset="-122"/>
              </a:rPr>
              <a:t>(</a:t>
            </a:r>
            <a:r>
              <a:rPr lang="zh-CN" altLang="en-US" dirty="0">
                <a:solidFill>
                  <a:srgbClr val="1A78C3"/>
                </a:solidFill>
                <a:latin typeface="微软雅黑" panose="020B0503020204020204" pitchFamily="34" charset="-122"/>
                <a:ea typeface="微软雅黑" panose="020B0503020204020204" pitchFamily="34" charset="-122"/>
              </a:rPr>
              <a:t>符号位</a:t>
            </a:r>
            <a:r>
              <a:rPr lang="en-US" altLang="zh-CN" dirty="0">
                <a:solidFill>
                  <a:srgbClr val="1A78C3"/>
                </a:solidFill>
                <a:latin typeface="微软雅黑" panose="020B0503020204020204" pitchFamily="34" charset="-122"/>
                <a:ea typeface="微软雅黑" panose="020B0503020204020204" pitchFamily="34" charset="-122"/>
              </a:rPr>
              <a:t>)</a:t>
            </a:r>
            <a:br>
              <a:rPr lang="en-US" altLang="zh-CN" dirty="0">
                <a:solidFill>
                  <a:srgbClr val="1A78C3"/>
                </a:solidFill>
                <a:latin typeface="微软雅黑" panose="020B0503020204020204" pitchFamily="34" charset="-122"/>
                <a:ea typeface="微软雅黑" panose="020B0503020204020204" pitchFamily="34" charset="-122"/>
              </a:rPr>
            </a:br>
            <a:r>
              <a:rPr lang="en-US" altLang="zh-CN" dirty="0">
                <a:solidFill>
                  <a:srgbClr val="1A78C3"/>
                </a:solidFill>
                <a:latin typeface="微软雅黑" panose="020B0503020204020204" pitchFamily="34" charset="-122"/>
                <a:ea typeface="微软雅黑" panose="020B0503020204020204" pitchFamily="34" charset="-122"/>
              </a:rPr>
              <a:t>     SF = 1, </a:t>
            </a:r>
            <a:r>
              <a:rPr lang="zh-CN" altLang="en-US" dirty="0">
                <a:solidFill>
                  <a:srgbClr val="1A78C3"/>
                </a:solidFill>
                <a:latin typeface="微软雅黑" panose="020B0503020204020204" pitchFamily="34" charset="-122"/>
                <a:ea typeface="微软雅黑" panose="020B0503020204020204" pitchFamily="34" charset="-122"/>
              </a:rPr>
              <a:t>显示为</a:t>
            </a:r>
            <a:r>
              <a:rPr lang="en-US" altLang="zh-CN" dirty="0">
                <a:solidFill>
                  <a:srgbClr val="1A78C3"/>
                </a:solidFill>
                <a:latin typeface="微软雅黑" panose="020B0503020204020204" pitchFamily="34" charset="-122"/>
                <a:ea typeface="微软雅黑" panose="020B0503020204020204" pitchFamily="34" charset="-122"/>
              </a:rPr>
              <a:t>NG</a:t>
            </a:r>
            <a:br>
              <a:rPr lang="zh-CN" altLang="en-US" dirty="0">
                <a:solidFill>
                  <a:srgbClr val="1A78C3"/>
                </a:solidFill>
                <a:latin typeface="微软雅黑" panose="020B0503020204020204" pitchFamily="34" charset="-122"/>
                <a:ea typeface="微软雅黑" panose="020B0503020204020204" pitchFamily="34" charset="-122"/>
              </a:rPr>
            </a:br>
            <a:r>
              <a:rPr lang="zh-CN" altLang="en-US" dirty="0">
                <a:solidFill>
                  <a:srgbClr val="1A78C3"/>
                </a:solidFill>
                <a:latin typeface="微软雅黑" panose="020B0503020204020204" pitchFamily="34" charset="-122"/>
                <a:ea typeface="微软雅黑" panose="020B0503020204020204" pitchFamily="34" charset="-122"/>
              </a:rPr>
              <a:t>     </a:t>
            </a:r>
            <a:r>
              <a:rPr lang="en-US" altLang="zh-CN" dirty="0">
                <a:solidFill>
                  <a:srgbClr val="1A78C3"/>
                </a:solidFill>
                <a:latin typeface="微软雅黑" panose="020B0503020204020204" pitchFamily="34" charset="-122"/>
                <a:ea typeface="微软雅黑" panose="020B0503020204020204" pitchFamily="34" charset="-122"/>
              </a:rPr>
              <a:t>SF = 0, </a:t>
            </a:r>
            <a:r>
              <a:rPr lang="zh-CN" altLang="en-US" dirty="0">
                <a:solidFill>
                  <a:srgbClr val="1A78C3"/>
                </a:solidFill>
                <a:latin typeface="微软雅黑" panose="020B0503020204020204" pitchFamily="34" charset="-122"/>
                <a:ea typeface="微软雅黑" panose="020B0503020204020204" pitchFamily="34" charset="-122"/>
              </a:rPr>
              <a:t>显示为</a:t>
            </a:r>
            <a:r>
              <a:rPr lang="en-US" altLang="zh-CN" dirty="0">
                <a:solidFill>
                  <a:srgbClr val="1A78C3"/>
                </a:solidFill>
                <a:latin typeface="微软雅黑" panose="020B0503020204020204" pitchFamily="34" charset="-122"/>
                <a:ea typeface="微软雅黑" panose="020B0503020204020204" pitchFamily="34" charset="-122"/>
              </a:rPr>
              <a:t>PL</a:t>
            </a:r>
            <a:br>
              <a:rPr lang="zh-CN" altLang="en-US" dirty="0">
                <a:solidFill>
                  <a:srgbClr val="1A78C3"/>
                </a:solidFill>
                <a:latin typeface="微软雅黑" panose="020B0503020204020204" pitchFamily="34" charset="-122"/>
                <a:ea typeface="微软雅黑" panose="020B0503020204020204" pitchFamily="34" charset="-122"/>
              </a:rPr>
            </a:br>
            <a:endParaRPr lang="en-US" altLang="zh-CN" dirty="0">
              <a:solidFill>
                <a:srgbClr val="1A78C3"/>
              </a:solidFill>
              <a:latin typeface="微软雅黑" panose="020B0503020204020204" pitchFamily="34" charset="-122"/>
              <a:ea typeface="微软雅黑" panose="020B0503020204020204" pitchFamily="34" charset="-122"/>
            </a:endParaRPr>
          </a:p>
          <a:p>
            <a:r>
              <a:rPr lang="en-US" altLang="zh-CN" dirty="0">
                <a:solidFill>
                  <a:srgbClr val="1A78C3"/>
                </a:solidFill>
                <a:latin typeface="微软雅黑" panose="020B0503020204020204" pitchFamily="34" charset="-122"/>
                <a:ea typeface="微软雅黑" panose="020B0503020204020204" pitchFamily="34" charset="-122"/>
              </a:rPr>
              <a:t>ZF</a:t>
            </a:r>
            <a:r>
              <a:rPr lang="zh-CN" altLang="en-US" dirty="0">
                <a:solidFill>
                  <a:srgbClr val="1A78C3"/>
                </a:solidFill>
                <a:latin typeface="微软雅黑" panose="020B0503020204020204" pitchFamily="34" charset="-122"/>
                <a:ea typeface="微软雅黑" panose="020B0503020204020204" pitchFamily="34" charset="-122"/>
              </a:rPr>
              <a:t>标志位</a:t>
            </a:r>
            <a:r>
              <a:rPr lang="en-US" altLang="zh-CN" dirty="0">
                <a:solidFill>
                  <a:srgbClr val="1A78C3"/>
                </a:solidFill>
                <a:latin typeface="微软雅黑" panose="020B0503020204020204" pitchFamily="34" charset="-122"/>
                <a:ea typeface="微软雅黑" panose="020B0503020204020204" pitchFamily="34" charset="-122"/>
              </a:rPr>
              <a:t>(</a:t>
            </a:r>
            <a:r>
              <a:rPr lang="zh-CN" altLang="en-US" dirty="0">
                <a:solidFill>
                  <a:srgbClr val="1A78C3"/>
                </a:solidFill>
                <a:latin typeface="微软雅黑" panose="020B0503020204020204" pitchFamily="34" charset="-122"/>
                <a:ea typeface="微软雅黑" panose="020B0503020204020204" pitchFamily="34" charset="-122"/>
              </a:rPr>
              <a:t>零标志</a:t>
            </a:r>
            <a:r>
              <a:rPr lang="en-US" altLang="zh-CN" dirty="0">
                <a:solidFill>
                  <a:srgbClr val="1A78C3"/>
                </a:solidFill>
                <a:latin typeface="微软雅黑" panose="020B0503020204020204" pitchFamily="34" charset="-122"/>
                <a:ea typeface="微软雅黑" panose="020B0503020204020204" pitchFamily="34" charset="-122"/>
              </a:rPr>
              <a:t>)</a:t>
            </a:r>
            <a:br>
              <a:rPr lang="en-US" altLang="zh-CN" dirty="0">
                <a:solidFill>
                  <a:srgbClr val="1A78C3"/>
                </a:solidFill>
                <a:latin typeface="微软雅黑" panose="020B0503020204020204" pitchFamily="34" charset="-122"/>
                <a:ea typeface="微软雅黑" panose="020B0503020204020204" pitchFamily="34" charset="-122"/>
              </a:rPr>
            </a:br>
            <a:r>
              <a:rPr lang="en-US" altLang="zh-CN" dirty="0">
                <a:solidFill>
                  <a:srgbClr val="1A78C3"/>
                </a:solidFill>
                <a:latin typeface="微软雅黑" panose="020B0503020204020204" pitchFamily="34" charset="-122"/>
                <a:ea typeface="微软雅黑" panose="020B0503020204020204" pitchFamily="34" charset="-122"/>
              </a:rPr>
              <a:t>     ZF = 1, </a:t>
            </a:r>
            <a:r>
              <a:rPr lang="zh-CN" altLang="en-US" dirty="0">
                <a:solidFill>
                  <a:srgbClr val="1A78C3"/>
                </a:solidFill>
                <a:latin typeface="微软雅黑" panose="020B0503020204020204" pitchFamily="34" charset="-122"/>
                <a:ea typeface="微软雅黑" panose="020B0503020204020204" pitchFamily="34" charset="-122"/>
              </a:rPr>
              <a:t>显示为</a:t>
            </a:r>
            <a:r>
              <a:rPr lang="en-US" altLang="zh-CN" dirty="0">
                <a:solidFill>
                  <a:srgbClr val="1A78C3"/>
                </a:solidFill>
                <a:latin typeface="微软雅黑" panose="020B0503020204020204" pitchFamily="34" charset="-122"/>
                <a:ea typeface="微软雅黑" panose="020B0503020204020204" pitchFamily="34" charset="-122"/>
              </a:rPr>
              <a:t>ZR</a:t>
            </a:r>
            <a:br>
              <a:rPr lang="en-US" altLang="zh-CN" dirty="0">
                <a:solidFill>
                  <a:srgbClr val="1A78C3"/>
                </a:solidFill>
                <a:latin typeface="微软雅黑" panose="020B0503020204020204" pitchFamily="34" charset="-122"/>
                <a:ea typeface="微软雅黑" panose="020B0503020204020204" pitchFamily="34" charset="-122"/>
              </a:rPr>
            </a:br>
            <a:r>
              <a:rPr lang="en-US" altLang="zh-CN" dirty="0">
                <a:solidFill>
                  <a:srgbClr val="1A78C3"/>
                </a:solidFill>
                <a:latin typeface="微软雅黑" panose="020B0503020204020204" pitchFamily="34" charset="-122"/>
                <a:ea typeface="微软雅黑" panose="020B0503020204020204" pitchFamily="34" charset="-122"/>
              </a:rPr>
              <a:t>     ZF = 0, </a:t>
            </a:r>
            <a:r>
              <a:rPr lang="zh-CN" altLang="en-US" dirty="0">
                <a:solidFill>
                  <a:srgbClr val="1A78C3"/>
                </a:solidFill>
                <a:latin typeface="微软雅黑" panose="020B0503020204020204" pitchFamily="34" charset="-122"/>
                <a:ea typeface="微软雅黑" panose="020B0503020204020204" pitchFamily="34" charset="-122"/>
              </a:rPr>
              <a:t>显示为</a:t>
            </a:r>
            <a:r>
              <a:rPr lang="en-US" altLang="zh-CN" dirty="0">
                <a:solidFill>
                  <a:srgbClr val="1A78C3"/>
                </a:solidFill>
                <a:latin typeface="微软雅黑" panose="020B0503020204020204" pitchFamily="34" charset="-122"/>
                <a:ea typeface="微软雅黑" panose="020B0503020204020204" pitchFamily="34" charset="-122"/>
              </a:rPr>
              <a:t>NZ</a:t>
            </a:r>
            <a:br>
              <a:rPr lang="en-US" altLang="zh-CN" dirty="0">
                <a:solidFill>
                  <a:srgbClr val="1A78C3"/>
                </a:solidFill>
                <a:latin typeface="微软雅黑" panose="020B0503020204020204" pitchFamily="34" charset="-122"/>
                <a:ea typeface="微软雅黑" panose="020B0503020204020204" pitchFamily="34" charset="-122"/>
              </a:rPr>
            </a:br>
            <a:endParaRPr lang="en-US" altLang="zh-CN" dirty="0">
              <a:solidFill>
                <a:srgbClr val="1A78C3"/>
              </a:solidFill>
              <a:latin typeface="微软雅黑" panose="020B0503020204020204" pitchFamily="34" charset="-122"/>
              <a:ea typeface="微软雅黑" panose="020B0503020204020204" pitchFamily="34" charset="-122"/>
            </a:endParaRPr>
          </a:p>
          <a:p>
            <a:r>
              <a:rPr lang="en-US" altLang="zh-CN" dirty="0">
                <a:solidFill>
                  <a:srgbClr val="1A78C3"/>
                </a:solidFill>
                <a:latin typeface="微软雅黑" panose="020B0503020204020204" pitchFamily="34" charset="-122"/>
                <a:ea typeface="微软雅黑" panose="020B0503020204020204" pitchFamily="34" charset="-122"/>
              </a:rPr>
              <a:t>CF </a:t>
            </a:r>
            <a:r>
              <a:rPr lang="zh-CN" altLang="en-US" dirty="0">
                <a:solidFill>
                  <a:srgbClr val="1A78C3"/>
                </a:solidFill>
                <a:latin typeface="微软雅黑" panose="020B0503020204020204" pitchFamily="34" charset="-122"/>
                <a:ea typeface="微软雅黑" panose="020B0503020204020204" pitchFamily="34" charset="-122"/>
              </a:rPr>
              <a:t>标志位</a:t>
            </a:r>
            <a:r>
              <a:rPr lang="en-US" altLang="zh-CN" dirty="0">
                <a:solidFill>
                  <a:srgbClr val="1A78C3"/>
                </a:solidFill>
                <a:latin typeface="微软雅黑" panose="020B0503020204020204" pitchFamily="34" charset="-122"/>
                <a:ea typeface="微软雅黑" panose="020B0503020204020204" pitchFamily="34" charset="-122"/>
              </a:rPr>
              <a:t>(</a:t>
            </a:r>
            <a:r>
              <a:rPr lang="zh-CN" altLang="en-US" dirty="0">
                <a:solidFill>
                  <a:srgbClr val="1A78C3"/>
                </a:solidFill>
                <a:latin typeface="微软雅黑" panose="020B0503020204020204" pitchFamily="34" charset="-122"/>
                <a:ea typeface="微软雅黑" panose="020B0503020204020204" pitchFamily="34" charset="-122"/>
              </a:rPr>
              <a:t>进位标志</a:t>
            </a:r>
            <a:r>
              <a:rPr lang="en-US" altLang="zh-CN" dirty="0">
                <a:solidFill>
                  <a:srgbClr val="1A78C3"/>
                </a:solidFill>
                <a:latin typeface="微软雅黑" panose="020B0503020204020204" pitchFamily="34" charset="-122"/>
                <a:ea typeface="微软雅黑" panose="020B0503020204020204" pitchFamily="34" charset="-122"/>
              </a:rPr>
              <a:t>)</a:t>
            </a:r>
            <a:br>
              <a:rPr lang="en-US" altLang="zh-CN" dirty="0">
                <a:solidFill>
                  <a:srgbClr val="1A78C3"/>
                </a:solidFill>
                <a:latin typeface="微软雅黑" panose="020B0503020204020204" pitchFamily="34" charset="-122"/>
                <a:ea typeface="微软雅黑" panose="020B0503020204020204" pitchFamily="34" charset="-122"/>
              </a:rPr>
            </a:br>
            <a:r>
              <a:rPr lang="en-US" altLang="zh-CN" dirty="0">
                <a:solidFill>
                  <a:srgbClr val="1A78C3"/>
                </a:solidFill>
                <a:latin typeface="微软雅黑" panose="020B0503020204020204" pitchFamily="34" charset="-122"/>
                <a:ea typeface="微软雅黑" panose="020B0503020204020204" pitchFamily="34" charset="-122"/>
              </a:rPr>
              <a:t>     CF = 1, </a:t>
            </a:r>
            <a:r>
              <a:rPr lang="zh-CN" altLang="en-US" dirty="0">
                <a:solidFill>
                  <a:srgbClr val="1A78C3"/>
                </a:solidFill>
                <a:latin typeface="微软雅黑" panose="020B0503020204020204" pitchFamily="34" charset="-122"/>
                <a:ea typeface="微软雅黑" panose="020B0503020204020204" pitchFamily="34" charset="-122"/>
              </a:rPr>
              <a:t>显示为 </a:t>
            </a:r>
            <a:r>
              <a:rPr lang="en-US" altLang="zh-CN" dirty="0">
                <a:solidFill>
                  <a:srgbClr val="1A78C3"/>
                </a:solidFill>
                <a:latin typeface="微软雅黑" panose="020B0503020204020204" pitchFamily="34" charset="-122"/>
                <a:ea typeface="微软雅黑" panose="020B0503020204020204" pitchFamily="34" charset="-122"/>
              </a:rPr>
              <a:t>CY</a:t>
            </a:r>
            <a:br>
              <a:rPr lang="en-US" altLang="zh-CN" dirty="0">
                <a:solidFill>
                  <a:srgbClr val="1A78C3"/>
                </a:solidFill>
                <a:latin typeface="微软雅黑" panose="020B0503020204020204" pitchFamily="34" charset="-122"/>
                <a:ea typeface="微软雅黑" panose="020B0503020204020204" pitchFamily="34" charset="-122"/>
              </a:rPr>
            </a:br>
            <a:r>
              <a:rPr lang="en-US" altLang="zh-CN" dirty="0">
                <a:solidFill>
                  <a:srgbClr val="1A78C3"/>
                </a:solidFill>
                <a:latin typeface="微软雅黑" panose="020B0503020204020204" pitchFamily="34" charset="-122"/>
                <a:ea typeface="微软雅黑" panose="020B0503020204020204" pitchFamily="34" charset="-122"/>
              </a:rPr>
              <a:t>     CF = 0, </a:t>
            </a:r>
            <a:r>
              <a:rPr lang="zh-CN" altLang="en-US" dirty="0">
                <a:solidFill>
                  <a:srgbClr val="1A78C3"/>
                </a:solidFill>
                <a:latin typeface="微软雅黑" panose="020B0503020204020204" pitchFamily="34" charset="-122"/>
                <a:ea typeface="微软雅黑" panose="020B0503020204020204" pitchFamily="34" charset="-122"/>
              </a:rPr>
              <a:t>显示为 </a:t>
            </a:r>
            <a:r>
              <a:rPr lang="en-US" altLang="zh-CN" dirty="0">
                <a:solidFill>
                  <a:srgbClr val="1A78C3"/>
                </a:solidFill>
                <a:latin typeface="微软雅黑" panose="020B0503020204020204" pitchFamily="34" charset="-122"/>
                <a:ea typeface="微软雅黑" panose="020B0503020204020204" pitchFamily="34" charset="-122"/>
              </a:rPr>
              <a:t>NC</a:t>
            </a:r>
            <a:br>
              <a:rPr lang="en-US" altLang="zh-CN" dirty="0">
                <a:solidFill>
                  <a:srgbClr val="1A78C3"/>
                </a:solidFill>
                <a:latin typeface="微软雅黑" panose="020B0503020204020204" pitchFamily="34" charset="-122"/>
                <a:ea typeface="微软雅黑" panose="020B0503020204020204" pitchFamily="34" charset="-122"/>
              </a:rPr>
            </a:br>
            <a:endParaRPr lang="en-US" altLang="zh-CN" b="0" i="0" dirty="0">
              <a:solidFill>
                <a:srgbClr val="1A78C3"/>
              </a:solidFill>
              <a:effectLst/>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3613475" y="2527050"/>
            <a:ext cx="5400000" cy="1095238"/>
          </a:xfrm>
          <a:prstGeom prst="rect">
            <a:avLst/>
          </a:prstGeom>
        </p:spPr>
      </p:pic>
      <p:pic>
        <p:nvPicPr>
          <p:cNvPr id="13" name="图片 12"/>
          <p:cNvPicPr>
            <a:picLocks noChangeAspect="1"/>
          </p:cNvPicPr>
          <p:nvPr/>
        </p:nvPicPr>
        <p:blipFill>
          <a:blip r:embed="rId3"/>
          <a:stretch>
            <a:fillRect/>
          </a:stretch>
        </p:blipFill>
        <p:spPr>
          <a:xfrm>
            <a:off x="1952430" y="1256244"/>
            <a:ext cx="1580373" cy="2366044"/>
          </a:xfrm>
          <a:prstGeom prst="rect">
            <a:avLst/>
          </a:prstGeom>
        </p:spPr>
      </p:pic>
      <p:pic>
        <p:nvPicPr>
          <p:cNvPr id="7" name="图片 6"/>
          <p:cNvPicPr>
            <a:picLocks noChangeAspect="1"/>
          </p:cNvPicPr>
          <p:nvPr/>
        </p:nvPicPr>
        <p:blipFill>
          <a:blip r:embed="rId4"/>
          <a:stretch>
            <a:fillRect/>
          </a:stretch>
        </p:blipFill>
        <p:spPr>
          <a:xfrm>
            <a:off x="2033102" y="4074384"/>
            <a:ext cx="5624880" cy="982599"/>
          </a:xfrm>
          <a:prstGeom prst="rect">
            <a:avLst/>
          </a:prstGeom>
        </p:spPr>
      </p:pic>
      <p:pic>
        <p:nvPicPr>
          <p:cNvPr id="9" name="图片 8"/>
          <p:cNvPicPr>
            <a:picLocks noChangeAspect="1"/>
          </p:cNvPicPr>
          <p:nvPr/>
        </p:nvPicPr>
        <p:blipFill>
          <a:blip r:embed="rId5"/>
          <a:stretch>
            <a:fillRect/>
          </a:stretch>
        </p:blipFill>
        <p:spPr>
          <a:xfrm>
            <a:off x="2033102" y="5123980"/>
            <a:ext cx="5610640" cy="982599"/>
          </a:xfrm>
          <a:prstGeom prst="rect">
            <a:avLst/>
          </a:prstGeom>
        </p:spPr>
      </p:pic>
      <p:pic>
        <p:nvPicPr>
          <p:cNvPr id="10" name="图片 9"/>
          <p:cNvPicPr>
            <a:picLocks noChangeAspect="1"/>
          </p:cNvPicPr>
          <p:nvPr/>
        </p:nvPicPr>
        <p:blipFill>
          <a:blip r:embed="rId6"/>
          <a:stretch>
            <a:fillRect/>
          </a:stretch>
        </p:blipFill>
        <p:spPr>
          <a:xfrm>
            <a:off x="195569" y="2955291"/>
            <a:ext cx="1676190" cy="346666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减法指令</a:t>
            </a:r>
            <a:endParaRPr lang="en-US" altLang="zh-CN" dirty="0"/>
          </a:p>
          <a:p>
            <a:pPr lvl="1"/>
            <a:r>
              <a:rPr lang="zh-CN" altLang="en-US" dirty="0"/>
              <a:t>一般减法指令：</a:t>
            </a:r>
            <a:r>
              <a:rPr lang="en-US" altLang="zh-CN" dirty="0"/>
              <a:t>sub</a:t>
            </a:r>
            <a:endParaRPr lang="en-US" altLang="zh-CN" dirty="0"/>
          </a:p>
          <a:p>
            <a:pPr marL="456565" lvl="1" indent="0">
              <a:buNone/>
            </a:pPr>
            <a:r>
              <a:rPr lang="en-US" altLang="zh-CN" dirty="0"/>
              <a:t>   sub  Reg/Mem  Reg/Mem/</a:t>
            </a:r>
            <a:r>
              <a:rPr lang="en-US" altLang="zh-CN" dirty="0" err="1"/>
              <a:t>Imm</a:t>
            </a:r>
            <a:r>
              <a:rPr lang="zh-CN" altLang="en-US" dirty="0"/>
              <a:t>（</a:t>
            </a:r>
            <a:r>
              <a:rPr lang="en-US" altLang="zh-CN" dirty="0"/>
              <a:t> sub  </a:t>
            </a:r>
            <a:r>
              <a:rPr lang="en-US" altLang="zh-CN" dirty="0" err="1"/>
              <a:t>dst,src</a:t>
            </a:r>
            <a:r>
              <a:rPr lang="zh-CN" altLang="en-US" dirty="0"/>
              <a:t>）</a:t>
            </a:r>
            <a:endParaRPr lang="en-US" altLang="zh-CN" dirty="0"/>
          </a:p>
          <a:p>
            <a:pPr lvl="2"/>
            <a:r>
              <a:rPr lang="zh-CN" altLang="en-US" dirty="0"/>
              <a:t>功能：将目的操作数与源操作数相减，结果存入目的操作数</a:t>
            </a:r>
            <a:endParaRPr lang="en-US" altLang="zh-CN" dirty="0"/>
          </a:p>
          <a:p>
            <a:pPr lvl="1"/>
            <a:r>
              <a:rPr lang="zh-CN" altLang="en-US" dirty="0"/>
              <a:t>带进位减法指令：</a:t>
            </a:r>
            <a:r>
              <a:rPr lang="en-US" altLang="zh-CN" dirty="0" err="1"/>
              <a:t>sbb</a:t>
            </a:r>
            <a:endParaRPr lang="en-US" altLang="zh-CN" dirty="0"/>
          </a:p>
          <a:p>
            <a:pPr marL="456565" lvl="1" indent="0">
              <a:buNone/>
            </a:pPr>
            <a:r>
              <a:rPr lang="en-US" altLang="zh-CN" dirty="0"/>
              <a:t>   </a:t>
            </a:r>
            <a:r>
              <a:rPr lang="en-US" altLang="zh-CN" dirty="0" err="1"/>
              <a:t>sbb</a:t>
            </a:r>
            <a:r>
              <a:rPr lang="en-US" altLang="zh-CN" dirty="0"/>
              <a:t>  Reg/Mem  Reg/Mem/</a:t>
            </a:r>
            <a:r>
              <a:rPr lang="en-US" altLang="zh-CN" dirty="0" err="1"/>
              <a:t>Imm</a:t>
            </a:r>
            <a:r>
              <a:rPr lang="zh-CN" altLang="en-US" dirty="0"/>
              <a:t>（</a:t>
            </a:r>
            <a:r>
              <a:rPr lang="en-US" altLang="zh-CN" dirty="0" err="1"/>
              <a:t>sbb</a:t>
            </a:r>
            <a:r>
              <a:rPr lang="en-US" altLang="zh-CN" dirty="0"/>
              <a:t>  </a:t>
            </a:r>
            <a:r>
              <a:rPr lang="en-US" altLang="zh-CN" dirty="0" err="1"/>
              <a:t>dst,src</a:t>
            </a:r>
            <a:r>
              <a:rPr lang="zh-CN" altLang="en-US" dirty="0"/>
              <a:t>）</a:t>
            </a:r>
            <a:endParaRPr lang="en-US" altLang="zh-CN" dirty="0"/>
          </a:p>
          <a:p>
            <a:pPr lvl="2"/>
            <a:r>
              <a:rPr lang="zh-CN" altLang="en-US" dirty="0"/>
              <a:t>功能：将目的操作数与源操作数相减再减</a:t>
            </a:r>
            <a:r>
              <a:rPr lang="en-US" altLang="zh-CN" dirty="0"/>
              <a:t>CF</a:t>
            </a:r>
            <a:r>
              <a:rPr lang="zh-CN" altLang="en-US" dirty="0"/>
              <a:t>标志位的值，结果存入目的操作数</a:t>
            </a:r>
            <a:endParaRPr lang="en-US" altLang="zh-CN" dirty="0"/>
          </a:p>
          <a:p>
            <a:pPr lvl="2"/>
            <a:r>
              <a:rPr lang="en-US" altLang="zh-CN" dirty="0"/>
              <a:t>CF</a:t>
            </a:r>
            <a:r>
              <a:rPr lang="zh-CN" altLang="en-US" dirty="0"/>
              <a:t>的值：决定于前面指令的执行结果（</a:t>
            </a:r>
            <a:r>
              <a:rPr lang="en-US" altLang="zh-CN" dirty="0"/>
              <a:t>0/1</a:t>
            </a:r>
            <a:r>
              <a:rPr lang="zh-CN" altLang="en-US" dirty="0"/>
              <a:t>）</a:t>
            </a:r>
            <a:endParaRPr lang="en-US" altLang="zh-CN" dirty="0"/>
          </a:p>
          <a:p>
            <a:pPr lvl="2"/>
            <a:r>
              <a:rPr lang="zh-CN" altLang="en-US" dirty="0"/>
              <a:t>一般，</a:t>
            </a:r>
            <a:r>
              <a:rPr lang="en-US" altLang="zh-CN" dirty="0"/>
              <a:t> </a:t>
            </a:r>
            <a:r>
              <a:rPr lang="en-US" altLang="zh-CN" dirty="0" err="1"/>
              <a:t>sbb</a:t>
            </a:r>
            <a:r>
              <a:rPr lang="zh-CN" altLang="en-US" dirty="0"/>
              <a:t>前面会有一条</a:t>
            </a:r>
            <a:r>
              <a:rPr lang="en-US" altLang="zh-CN" dirty="0"/>
              <a:t>sub</a:t>
            </a:r>
            <a:r>
              <a:rPr lang="zh-CN" altLang="en-US" dirty="0"/>
              <a:t>指令，用于实现</a:t>
            </a:r>
            <a:r>
              <a:rPr lang="en-US" altLang="zh-CN" dirty="0"/>
              <a:t>32</a:t>
            </a:r>
            <a:r>
              <a:rPr lang="zh-CN" altLang="en-US" dirty="0"/>
              <a:t>位加法</a:t>
            </a:r>
            <a:endParaRPr lang="en-US" altLang="zh-CN" dirty="0"/>
          </a:p>
          <a:p>
            <a:pPr lvl="1"/>
            <a:r>
              <a:rPr lang="zh-CN" altLang="en-US" dirty="0"/>
              <a:t>减</a:t>
            </a:r>
            <a:r>
              <a:rPr lang="en-US" altLang="zh-CN" dirty="0"/>
              <a:t>1</a:t>
            </a:r>
            <a:r>
              <a:rPr lang="zh-CN" altLang="en-US" dirty="0"/>
              <a:t>指令：</a:t>
            </a:r>
            <a:r>
              <a:rPr lang="en-US" altLang="zh-CN" dirty="0" err="1"/>
              <a:t>dec</a:t>
            </a:r>
            <a:endParaRPr lang="en-US" altLang="zh-CN" dirty="0"/>
          </a:p>
          <a:p>
            <a:pPr marL="456565" lvl="1" indent="0">
              <a:buNone/>
            </a:pPr>
            <a:r>
              <a:rPr lang="en-US" altLang="zh-CN" dirty="0"/>
              <a:t>  </a:t>
            </a:r>
            <a:r>
              <a:rPr lang="en-US" altLang="zh-CN" dirty="0" err="1"/>
              <a:t>dec</a:t>
            </a:r>
            <a:r>
              <a:rPr lang="en-US" altLang="zh-CN" dirty="0"/>
              <a:t>  Reg/Mem</a:t>
            </a:r>
            <a:endParaRPr lang="en-US" altLang="zh-CN" dirty="0"/>
          </a:p>
          <a:p>
            <a:pPr lvl="2"/>
            <a:r>
              <a:rPr lang="zh-CN" altLang="en-US" dirty="0"/>
              <a:t>功能：将操作数减</a:t>
            </a:r>
            <a:r>
              <a:rPr lang="en-US" altLang="zh-CN" dirty="0"/>
              <a:t>1</a:t>
            </a:r>
            <a:r>
              <a:rPr lang="zh-CN" altLang="en-US" dirty="0"/>
              <a:t>并送入同一单元</a:t>
            </a:r>
            <a:endParaRPr lang="en-US" altLang="zh-CN" dirty="0"/>
          </a:p>
          <a:p>
            <a:pPr lvl="1"/>
            <a:endParaRPr lang="en-US" altLang="zh-CN" dirty="0"/>
          </a:p>
          <a:p>
            <a:pPr lvl="1"/>
            <a:endParaRPr lang="en-US" altLang="zh-CN" dirty="0"/>
          </a:p>
        </p:txBody>
      </p:sp>
      <p:sp>
        <p:nvSpPr>
          <p:cNvPr id="4" name="文本占位符 3"/>
          <p:cNvSpPr>
            <a:spLocks noGrp="1"/>
          </p:cNvSpPr>
          <p:nvPr>
            <p:ph type="body" sz="quarter" idx="16"/>
          </p:nvPr>
        </p:nvSpPr>
        <p:spPr/>
        <p:txBody>
          <a:bodyPr/>
          <a:lstStyle/>
          <a:p>
            <a:r>
              <a:rPr lang="en-US" altLang="zh-CN" dirty="0"/>
              <a:t>3.</a:t>
            </a:r>
            <a:r>
              <a:rPr lang="zh-CN" altLang="en-US" dirty="0"/>
              <a:t> 算术指令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1000"/>
                                        <p:tgtEl>
                                          <p:spTgt spid="3">
                                            <p:txEl>
                                              <p:pRg st="9" end="9"/>
                                            </p:txEl>
                                          </p:spTgt>
                                        </p:tgtEl>
                                      </p:cBhvr>
                                    </p:animEffect>
                                    <p:anim calcmode="lin" valueType="num">
                                      <p:cBhvr>
                                        <p:cTn id="3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1000"/>
                                        <p:tgtEl>
                                          <p:spTgt spid="3">
                                            <p:txEl>
                                              <p:pRg st="10" end="10"/>
                                            </p:txEl>
                                          </p:spTgt>
                                        </p:tgtEl>
                                      </p:cBhvr>
                                    </p:animEffect>
                                    <p:anim calcmode="lin" valueType="num">
                                      <p:cBhvr>
                                        <p:cTn id="4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1000"/>
                                        <p:tgtEl>
                                          <p:spTgt spid="3">
                                            <p:txEl>
                                              <p:pRg st="11" end="11"/>
                                            </p:txEl>
                                          </p:spTgt>
                                        </p:tgtEl>
                                      </p:cBhvr>
                                    </p:animEffect>
                                    <p:anim calcmode="lin" valueType="num">
                                      <p:cBhvr>
                                        <p:cTn id="4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normAutofit fontScale="92500" lnSpcReduction="10000"/>
          </a:bodyPr>
          <a:lstStyle/>
          <a:p>
            <a:r>
              <a:rPr lang="zh-CN" altLang="en-US" dirty="0"/>
              <a:t>减法指令</a:t>
            </a:r>
            <a:endParaRPr lang="en-US" altLang="zh-CN" dirty="0"/>
          </a:p>
          <a:p>
            <a:pPr lvl="1"/>
            <a:r>
              <a:rPr lang="zh-CN" altLang="en-US" dirty="0"/>
              <a:t>求补指令：</a:t>
            </a:r>
            <a:r>
              <a:rPr lang="en-US" altLang="zh-CN" dirty="0"/>
              <a:t>neg</a:t>
            </a:r>
            <a:endParaRPr lang="en-US" altLang="zh-CN" dirty="0"/>
          </a:p>
          <a:p>
            <a:pPr marL="456565" lvl="1" indent="0">
              <a:buNone/>
            </a:pPr>
            <a:r>
              <a:rPr lang="en-US" altLang="zh-CN" dirty="0"/>
              <a:t>   neg  Reg/Mem</a:t>
            </a:r>
            <a:endParaRPr lang="en-US" altLang="zh-CN" dirty="0"/>
          </a:p>
          <a:p>
            <a:pPr lvl="2"/>
            <a:r>
              <a:rPr lang="zh-CN" altLang="en-US" dirty="0"/>
              <a:t>功能：将目的操作数按位求反加一，结果存入目的操作数</a:t>
            </a:r>
            <a:endParaRPr lang="en-US" altLang="zh-CN" dirty="0"/>
          </a:p>
          <a:p>
            <a:pPr lvl="1"/>
            <a:r>
              <a:rPr lang="zh-CN" altLang="en-US" dirty="0"/>
              <a:t>比较指令：</a:t>
            </a:r>
            <a:r>
              <a:rPr lang="en-US" altLang="zh-CN" dirty="0" err="1"/>
              <a:t>cmp</a:t>
            </a:r>
            <a:endParaRPr lang="en-US" altLang="zh-CN" dirty="0"/>
          </a:p>
          <a:p>
            <a:pPr marL="456565" lvl="1" indent="0">
              <a:buNone/>
            </a:pPr>
            <a:r>
              <a:rPr lang="en-US" altLang="zh-CN" dirty="0"/>
              <a:t>   </a:t>
            </a:r>
            <a:r>
              <a:rPr lang="en-US" altLang="zh-CN" dirty="0" err="1"/>
              <a:t>cmp</a:t>
            </a:r>
            <a:r>
              <a:rPr lang="en-US" altLang="zh-CN" dirty="0"/>
              <a:t>  Reg/Mem  Reg/Mem/</a:t>
            </a:r>
            <a:r>
              <a:rPr lang="en-US" altLang="zh-CN" dirty="0" err="1"/>
              <a:t>Imm</a:t>
            </a:r>
            <a:r>
              <a:rPr lang="zh-CN" altLang="en-US" dirty="0"/>
              <a:t>（</a:t>
            </a:r>
            <a:r>
              <a:rPr lang="en-US" altLang="zh-CN" dirty="0"/>
              <a:t> </a:t>
            </a:r>
            <a:r>
              <a:rPr lang="en-US" altLang="zh-CN" dirty="0" err="1"/>
              <a:t>cmp</a:t>
            </a:r>
            <a:r>
              <a:rPr lang="en-US" altLang="zh-CN" dirty="0"/>
              <a:t>  </a:t>
            </a:r>
            <a:r>
              <a:rPr lang="en-US" altLang="zh-CN" dirty="0" err="1"/>
              <a:t>dst,src</a:t>
            </a:r>
            <a:r>
              <a:rPr lang="zh-CN" altLang="en-US" dirty="0"/>
              <a:t>）</a:t>
            </a:r>
            <a:endParaRPr lang="en-US" altLang="zh-CN" dirty="0"/>
          </a:p>
          <a:p>
            <a:pPr lvl="2"/>
            <a:r>
              <a:rPr lang="zh-CN" altLang="en-US" dirty="0"/>
              <a:t>功能：将目的操作数减去源操作数，结果不存入目的操作数，只影响标志位</a:t>
            </a:r>
            <a:endParaRPr lang="en-US" altLang="zh-CN" dirty="0"/>
          </a:p>
          <a:p>
            <a:pPr lvl="1"/>
            <a:r>
              <a:rPr lang="zh-CN" altLang="en-US" dirty="0"/>
              <a:t>减法对标志位的影响</a:t>
            </a:r>
            <a:endParaRPr lang="en-US" altLang="zh-CN" dirty="0"/>
          </a:p>
          <a:p>
            <a:pPr lvl="2">
              <a:lnSpc>
                <a:spcPct val="110000"/>
              </a:lnSpc>
            </a:pPr>
            <a:r>
              <a:rPr lang="en-US" altLang="zh-CN" dirty="0"/>
              <a:t>CF</a:t>
            </a:r>
            <a:r>
              <a:rPr lang="zh-CN" altLang="en-US" dirty="0"/>
              <a:t>标志位</a:t>
            </a:r>
            <a:endParaRPr lang="en-US" altLang="zh-CN" dirty="0"/>
          </a:p>
          <a:p>
            <a:pPr lvl="3">
              <a:lnSpc>
                <a:spcPct val="110000"/>
              </a:lnSpc>
            </a:pPr>
            <a:r>
              <a:rPr lang="zh-CN" altLang="en-US" dirty="0"/>
              <a:t>被减数的最高有效位有向高位的借位：</a:t>
            </a:r>
            <a:r>
              <a:rPr lang="en-US" altLang="zh-CN" dirty="0"/>
              <a:t>CF=1</a:t>
            </a:r>
            <a:endParaRPr lang="en-US" altLang="zh-CN" dirty="0"/>
          </a:p>
          <a:p>
            <a:pPr lvl="3">
              <a:lnSpc>
                <a:spcPct val="110000"/>
              </a:lnSpc>
            </a:pPr>
            <a:r>
              <a:rPr lang="zh-CN" altLang="en-US" dirty="0"/>
              <a:t>否则：</a:t>
            </a:r>
            <a:r>
              <a:rPr lang="en-US" altLang="zh-CN" dirty="0"/>
              <a:t>CF=0</a:t>
            </a:r>
            <a:endParaRPr lang="en-US" altLang="zh-CN" dirty="0"/>
          </a:p>
          <a:p>
            <a:pPr lvl="2">
              <a:lnSpc>
                <a:spcPct val="110000"/>
              </a:lnSpc>
            </a:pPr>
            <a:r>
              <a:rPr lang="en-US" altLang="zh-CN" dirty="0"/>
              <a:t>OF</a:t>
            </a:r>
            <a:r>
              <a:rPr lang="zh-CN" altLang="en-US" dirty="0"/>
              <a:t>标志位</a:t>
            </a:r>
            <a:endParaRPr lang="en-US" altLang="zh-CN" dirty="0"/>
          </a:p>
          <a:p>
            <a:pPr lvl="3">
              <a:lnSpc>
                <a:spcPct val="110000"/>
              </a:lnSpc>
            </a:pPr>
            <a:r>
              <a:rPr lang="zh-CN" altLang="en-US" dirty="0"/>
              <a:t>两个操作数符号相反，而结果与减数相同：</a:t>
            </a:r>
            <a:r>
              <a:rPr lang="en-US" altLang="zh-CN" dirty="0"/>
              <a:t>OF=1</a:t>
            </a:r>
            <a:endParaRPr lang="en-US" altLang="zh-CN" dirty="0"/>
          </a:p>
          <a:p>
            <a:pPr lvl="3">
              <a:lnSpc>
                <a:spcPct val="110000"/>
              </a:lnSpc>
            </a:pPr>
            <a:r>
              <a:rPr lang="zh-CN" altLang="en-US" dirty="0"/>
              <a:t>否则：</a:t>
            </a:r>
            <a:r>
              <a:rPr lang="en-US" altLang="zh-CN" dirty="0"/>
              <a:t>OF=0</a:t>
            </a:r>
            <a:endParaRPr lang="zh-CN" altLang="en-US" dirty="0"/>
          </a:p>
          <a:p>
            <a:pPr lvl="2">
              <a:lnSpc>
                <a:spcPct val="110000"/>
              </a:lnSpc>
            </a:pPr>
            <a:r>
              <a:rPr lang="en-US" altLang="zh-CN" dirty="0"/>
              <a:t>ZF</a:t>
            </a:r>
            <a:r>
              <a:rPr lang="zh-CN" altLang="en-US" dirty="0"/>
              <a:t>、</a:t>
            </a:r>
            <a:r>
              <a:rPr lang="en-US" altLang="zh-CN" dirty="0"/>
              <a:t>SF….      </a:t>
            </a:r>
            <a:endParaRPr lang="en-US" altLang="zh-CN" dirty="0"/>
          </a:p>
          <a:p>
            <a:pPr lvl="1"/>
            <a:endParaRPr lang="en-US" altLang="zh-CN" dirty="0"/>
          </a:p>
        </p:txBody>
      </p:sp>
      <p:sp>
        <p:nvSpPr>
          <p:cNvPr id="4" name="文本占位符 3"/>
          <p:cNvSpPr>
            <a:spLocks noGrp="1"/>
          </p:cNvSpPr>
          <p:nvPr>
            <p:ph type="body" sz="quarter" idx="16"/>
          </p:nvPr>
        </p:nvSpPr>
        <p:spPr/>
        <p:txBody>
          <a:bodyPr/>
          <a:lstStyle/>
          <a:p>
            <a:r>
              <a:rPr lang="en-US" altLang="zh-CN" dirty="0"/>
              <a:t>3.</a:t>
            </a:r>
            <a:r>
              <a:rPr lang="zh-CN" altLang="en-US" dirty="0"/>
              <a:t> 算术指令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1000"/>
                                        <p:tgtEl>
                                          <p:spTgt spid="3">
                                            <p:txEl>
                                              <p:pRg st="9" end="9"/>
                                            </p:txEl>
                                          </p:spTgt>
                                        </p:tgtEl>
                                      </p:cBhvr>
                                    </p:animEffect>
                                    <p:anim calcmode="lin" valueType="num">
                                      <p:cBhvr>
                                        <p:cTn id="5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1000"/>
                                        <p:tgtEl>
                                          <p:spTgt spid="3">
                                            <p:txEl>
                                              <p:pRg st="11" end="11"/>
                                            </p:txEl>
                                          </p:spTgt>
                                        </p:tgtEl>
                                      </p:cBhvr>
                                    </p:animEffect>
                                    <p:anim calcmode="lin" valueType="num">
                                      <p:cBhvr>
                                        <p:cTn id="6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1000"/>
                                        <p:tgtEl>
                                          <p:spTgt spid="3">
                                            <p:txEl>
                                              <p:pRg st="12" end="12"/>
                                            </p:txEl>
                                          </p:spTgt>
                                        </p:tgtEl>
                                      </p:cBhvr>
                                    </p:animEffect>
                                    <p:anim calcmode="lin" valueType="num">
                                      <p:cBhvr>
                                        <p:cTn id="6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Effect transition="in" filter="fade">
                                      <p:cBhvr>
                                        <p:cTn id="71" dur="1000"/>
                                        <p:tgtEl>
                                          <p:spTgt spid="3">
                                            <p:txEl>
                                              <p:pRg st="13" end="13"/>
                                            </p:txEl>
                                          </p:spTgt>
                                        </p:tgtEl>
                                      </p:cBhvr>
                                    </p:animEffect>
                                    <p:anim calcmode="lin" valueType="num">
                                      <p:cBhvr>
                                        <p:cTn id="7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
                                            <p:txEl>
                                              <p:pRg st="14" end="14"/>
                                            </p:txEl>
                                          </p:spTgt>
                                        </p:tgtEl>
                                        <p:attrNameLst>
                                          <p:attrName>style.visibility</p:attrName>
                                        </p:attrNameLst>
                                      </p:cBhvr>
                                      <p:to>
                                        <p:strVal val="visible"/>
                                      </p:to>
                                    </p:set>
                                    <p:animEffect transition="in" filter="fade">
                                      <p:cBhvr>
                                        <p:cTn id="76" dur="1000"/>
                                        <p:tgtEl>
                                          <p:spTgt spid="3">
                                            <p:txEl>
                                              <p:pRg st="14" end="14"/>
                                            </p:txEl>
                                          </p:spTgt>
                                        </p:tgtEl>
                                      </p:cBhvr>
                                    </p:animEffect>
                                    <p:anim calcmode="lin" valueType="num">
                                      <p:cBhvr>
                                        <p:cTn id="77"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减法指令</a:t>
            </a:r>
            <a:endParaRPr lang="en-US" altLang="zh-CN" dirty="0"/>
          </a:p>
          <a:p>
            <a:pPr lvl="1"/>
            <a:endParaRPr lang="zh-CN" altLang="en-US" dirty="0"/>
          </a:p>
        </p:txBody>
      </p:sp>
      <p:sp>
        <p:nvSpPr>
          <p:cNvPr id="4" name="文本占位符 3"/>
          <p:cNvSpPr>
            <a:spLocks noGrp="1"/>
          </p:cNvSpPr>
          <p:nvPr>
            <p:ph type="body" sz="quarter" idx="16"/>
          </p:nvPr>
        </p:nvSpPr>
        <p:spPr/>
        <p:txBody>
          <a:bodyPr/>
          <a:lstStyle/>
          <a:p>
            <a:r>
              <a:rPr lang="en-US" altLang="zh-CN" dirty="0"/>
              <a:t>3.</a:t>
            </a:r>
            <a:r>
              <a:rPr lang="zh-CN" altLang="en-US" dirty="0"/>
              <a:t> 算术指令</a:t>
            </a:r>
            <a:endParaRPr lang="zh-CN" altLang="en-US" dirty="0"/>
          </a:p>
        </p:txBody>
      </p:sp>
      <p:pic>
        <p:nvPicPr>
          <p:cNvPr id="6" name="图片 5"/>
          <p:cNvPicPr>
            <a:picLocks noChangeAspect="1"/>
          </p:cNvPicPr>
          <p:nvPr/>
        </p:nvPicPr>
        <p:blipFill>
          <a:blip r:embed="rId1"/>
          <a:stretch>
            <a:fillRect/>
          </a:stretch>
        </p:blipFill>
        <p:spPr>
          <a:xfrm>
            <a:off x="4340177" y="700044"/>
            <a:ext cx="6022329" cy="1225597"/>
          </a:xfrm>
          <a:prstGeom prst="rect">
            <a:avLst/>
          </a:prstGeom>
        </p:spPr>
      </p:pic>
      <p:pic>
        <p:nvPicPr>
          <p:cNvPr id="7" name="图片 6"/>
          <p:cNvPicPr>
            <a:picLocks noChangeAspect="1"/>
          </p:cNvPicPr>
          <p:nvPr/>
        </p:nvPicPr>
        <p:blipFill>
          <a:blip r:embed="rId2"/>
          <a:stretch>
            <a:fillRect/>
          </a:stretch>
        </p:blipFill>
        <p:spPr>
          <a:xfrm>
            <a:off x="4340176" y="1969454"/>
            <a:ext cx="6022329" cy="1274951"/>
          </a:xfrm>
          <a:prstGeom prst="rect">
            <a:avLst/>
          </a:prstGeom>
        </p:spPr>
      </p:pic>
      <p:pic>
        <p:nvPicPr>
          <p:cNvPr id="8" name="图片 7"/>
          <p:cNvPicPr>
            <a:picLocks noChangeAspect="1"/>
          </p:cNvPicPr>
          <p:nvPr/>
        </p:nvPicPr>
        <p:blipFill>
          <a:blip r:embed="rId3"/>
          <a:stretch>
            <a:fillRect/>
          </a:stretch>
        </p:blipFill>
        <p:spPr>
          <a:xfrm>
            <a:off x="4331787" y="4465544"/>
            <a:ext cx="6021224" cy="2116423"/>
          </a:xfrm>
          <a:prstGeom prst="rect">
            <a:avLst/>
          </a:prstGeom>
        </p:spPr>
      </p:pic>
      <p:pic>
        <p:nvPicPr>
          <p:cNvPr id="10" name="图片 9"/>
          <p:cNvPicPr>
            <a:picLocks noChangeAspect="1"/>
          </p:cNvPicPr>
          <p:nvPr/>
        </p:nvPicPr>
        <p:blipFill>
          <a:blip r:embed="rId4"/>
          <a:stretch>
            <a:fillRect/>
          </a:stretch>
        </p:blipFill>
        <p:spPr>
          <a:xfrm>
            <a:off x="2148420" y="711331"/>
            <a:ext cx="1980952" cy="5133333"/>
          </a:xfrm>
          <a:prstGeom prst="rect">
            <a:avLst/>
          </a:prstGeom>
        </p:spPr>
      </p:pic>
      <p:pic>
        <p:nvPicPr>
          <p:cNvPr id="11" name="图片 10"/>
          <p:cNvPicPr>
            <a:picLocks noChangeAspect="1"/>
          </p:cNvPicPr>
          <p:nvPr/>
        </p:nvPicPr>
        <p:blipFill>
          <a:blip r:embed="rId5"/>
          <a:stretch>
            <a:fillRect/>
          </a:stretch>
        </p:blipFill>
        <p:spPr>
          <a:xfrm>
            <a:off x="4340176" y="3277998"/>
            <a:ext cx="5438095" cy="11619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normAutofit/>
          </a:bodyPr>
          <a:lstStyle/>
          <a:p>
            <a:r>
              <a:rPr lang="zh-CN" altLang="en-US" dirty="0"/>
              <a:t>乘法指令</a:t>
            </a:r>
            <a:endParaRPr lang="en-US" altLang="zh-CN" dirty="0"/>
          </a:p>
          <a:p>
            <a:pPr lvl="1"/>
            <a:r>
              <a:rPr lang="zh-CN" altLang="en-US" dirty="0"/>
              <a:t>无符号数乘法：</a:t>
            </a:r>
            <a:r>
              <a:rPr lang="en-US" altLang="zh-CN" dirty="0" err="1"/>
              <a:t>mul</a:t>
            </a:r>
            <a:r>
              <a:rPr lang="en-US" altLang="zh-CN" dirty="0"/>
              <a:t> Reg/Mem</a:t>
            </a:r>
            <a:endParaRPr lang="en-US" altLang="zh-CN" dirty="0"/>
          </a:p>
          <a:p>
            <a:pPr lvl="1"/>
            <a:r>
              <a:rPr lang="zh-CN" altLang="en-US" dirty="0"/>
              <a:t>带符号数乘法指令：</a:t>
            </a:r>
            <a:r>
              <a:rPr lang="en-US" altLang="zh-CN" dirty="0" err="1"/>
              <a:t>imul</a:t>
            </a:r>
            <a:r>
              <a:rPr lang="en-US" altLang="zh-CN" dirty="0"/>
              <a:t> Reg/Mem</a:t>
            </a:r>
            <a:endParaRPr lang="en-US" altLang="zh-CN" dirty="0"/>
          </a:p>
          <a:p>
            <a:pPr lvl="1"/>
            <a:r>
              <a:rPr lang="en-US" altLang="zh-CN" dirty="0"/>
              <a:t> </a:t>
            </a:r>
            <a:r>
              <a:rPr lang="zh-CN" altLang="en-US" dirty="0"/>
              <a:t>功能</a:t>
            </a:r>
            <a:endParaRPr lang="en-US" altLang="zh-CN" dirty="0"/>
          </a:p>
          <a:p>
            <a:pPr lvl="2"/>
            <a:r>
              <a:rPr lang="zh-CN" altLang="en-US" dirty="0"/>
              <a:t>若操作数类型为字节（</a:t>
            </a:r>
            <a:r>
              <a:rPr lang="en-US" altLang="zh-CN" dirty="0"/>
              <a:t>Byte</a:t>
            </a:r>
            <a:r>
              <a:rPr lang="zh-CN" altLang="en-US" dirty="0"/>
              <a:t>）</a:t>
            </a:r>
            <a:endParaRPr lang="en-US" altLang="zh-CN" dirty="0"/>
          </a:p>
          <a:p>
            <a:pPr lvl="3"/>
            <a:r>
              <a:rPr lang="zh-CN" altLang="en-US" dirty="0"/>
              <a:t>将</a:t>
            </a:r>
            <a:r>
              <a:rPr lang="en-US" altLang="zh-CN" dirty="0"/>
              <a:t>al</a:t>
            </a:r>
            <a:r>
              <a:rPr lang="zh-CN" altLang="en-US" dirty="0"/>
              <a:t>中数值与操作数相乘，结果存入</a:t>
            </a:r>
            <a:r>
              <a:rPr lang="en-US" altLang="zh-CN" dirty="0"/>
              <a:t>ax</a:t>
            </a:r>
            <a:endParaRPr lang="en-US" altLang="zh-CN" dirty="0"/>
          </a:p>
          <a:p>
            <a:pPr lvl="3"/>
            <a:r>
              <a:rPr lang="zh-CN" altLang="en-US" dirty="0"/>
              <a:t>需提前将被乘数赋给</a:t>
            </a:r>
            <a:r>
              <a:rPr lang="en-US" altLang="zh-CN" dirty="0"/>
              <a:t>al</a:t>
            </a:r>
            <a:endParaRPr lang="en-US" altLang="zh-CN" dirty="0"/>
          </a:p>
          <a:p>
            <a:pPr lvl="2"/>
            <a:r>
              <a:rPr lang="zh-CN" altLang="en-US" dirty="0"/>
              <a:t>若操作数类型为字（</a:t>
            </a:r>
            <a:r>
              <a:rPr lang="en-US" altLang="zh-CN" dirty="0"/>
              <a:t>word</a:t>
            </a:r>
            <a:r>
              <a:rPr lang="zh-CN" altLang="en-US" dirty="0"/>
              <a:t>）</a:t>
            </a:r>
            <a:endParaRPr lang="en-US" altLang="zh-CN" dirty="0"/>
          </a:p>
          <a:p>
            <a:pPr lvl="3"/>
            <a:r>
              <a:rPr lang="zh-CN" altLang="en-US" dirty="0"/>
              <a:t>将</a:t>
            </a:r>
            <a:r>
              <a:rPr lang="en-US" altLang="zh-CN" dirty="0"/>
              <a:t>ax</a:t>
            </a:r>
            <a:r>
              <a:rPr lang="zh-CN" altLang="en-US" dirty="0"/>
              <a:t>中数值与操作数相乘，结果高位存入</a:t>
            </a:r>
            <a:r>
              <a:rPr lang="en-US" altLang="zh-CN" dirty="0"/>
              <a:t>dx</a:t>
            </a:r>
            <a:r>
              <a:rPr lang="zh-CN" altLang="en-US" dirty="0"/>
              <a:t>，低位存入</a:t>
            </a:r>
            <a:r>
              <a:rPr lang="en-US" altLang="zh-CN" dirty="0"/>
              <a:t>ax</a:t>
            </a:r>
            <a:endParaRPr lang="en-US" altLang="zh-CN" dirty="0"/>
          </a:p>
          <a:p>
            <a:pPr lvl="3"/>
            <a:r>
              <a:rPr lang="zh-CN" altLang="en-US" dirty="0"/>
              <a:t>需提前将被乘数赋给</a:t>
            </a:r>
            <a:r>
              <a:rPr lang="en-US" altLang="zh-CN" dirty="0"/>
              <a:t>ax</a:t>
            </a:r>
            <a:endParaRPr lang="en-US" altLang="zh-CN" dirty="0"/>
          </a:p>
          <a:p>
            <a:pPr lvl="1"/>
            <a:r>
              <a:rPr lang="zh-CN" altLang="en-US" dirty="0"/>
              <a:t>对标志位的影响</a:t>
            </a:r>
            <a:endParaRPr lang="en-US" altLang="zh-CN" dirty="0"/>
          </a:p>
          <a:p>
            <a:pPr lvl="2"/>
            <a:r>
              <a:rPr lang="en-US" altLang="zh-CN" dirty="0" err="1"/>
              <a:t>mul</a:t>
            </a:r>
            <a:r>
              <a:rPr lang="zh-CN" altLang="en-US" dirty="0"/>
              <a:t>指令：若乘积的高一半</a:t>
            </a:r>
            <a:r>
              <a:rPr lang="en-US" altLang="zh-CN" dirty="0"/>
              <a:t>(AH</a:t>
            </a:r>
            <a:r>
              <a:rPr lang="zh-CN" altLang="en-US" dirty="0"/>
              <a:t>或</a:t>
            </a:r>
            <a:r>
              <a:rPr lang="en-US" altLang="zh-CN" dirty="0"/>
              <a:t>DX)</a:t>
            </a:r>
            <a:r>
              <a:rPr lang="zh-CN" altLang="en-US" dirty="0"/>
              <a:t>为</a:t>
            </a:r>
            <a:r>
              <a:rPr lang="en-US" altLang="zh-CN" dirty="0"/>
              <a:t>0</a:t>
            </a:r>
            <a:r>
              <a:rPr lang="zh-CN" altLang="en-US" dirty="0"/>
              <a:t>，则</a:t>
            </a:r>
            <a:r>
              <a:rPr lang="en-US" altLang="zh-CN" dirty="0"/>
              <a:t>OF=CF=0</a:t>
            </a:r>
            <a:r>
              <a:rPr lang="zh-CN" altLang="en-US" dirty="0"/>
              <a:t>；否则</a:t>
            </a:r>
            <a:r>
              <a:rPr lang="en-US" altLang="zh-CN" dirty="0"/>
              <a:t>OF=CF=1</a:t>
            </a:r>
            <a:endParaRPr lang="en-US" altLang="zh-CN" dirty="0"/>
          </a:p>
          <a:p>
            <a:pPr lvl="2"/>
            <a:r>
              <a:rPr lang="en-US" altLang="zh-CN" dirty="0"/>
              <a:t> </a:t>
            </a:r>
            <a:r>
              <a:rPr lang="en-US" altLang="zh-CN" dirty="0" err="1"/>
              <a:t>imul</a:t>
            </a:r>
            <a:r>
              <a:rPr lang="zh-CN" altLang="en-US" dirty="0"/>
              <a:t>指令：若乘积的高一半是低一半的符号扩展，则</a:t>
            </a:r>
            <a:r>
              <a:rPr lang="en-US" altLang="zh-CN" dirty="0"/>
              <a:t>OF=CF=0</a:t>
            </a:r>
            <a:r>
              <a:rPr lang="zh-CN" altLang="en-US" dirty="0"/>
              <a:t>，否则均为</a:t>
            </a:r>
            <a:r>
              <a:rPr lang="en-US" altLang="zh-CN" dirty="0"/>
              <a:t>OF=CF=1</a:t>
            </a:r>
            <a:endParaRPr lang="en-US" altLang="zh-CN" dirty="0"/>
          </a:p>
          <a:p>
            <a:pPr lvl="2"/>
            <a:r>
              <a:rPr lang="zh-CN" altLang="en-US" dirty="0"/>
              <a:t>其他标志位：没有定义</a:t>
            </a:r>
            <a:endParaRPr lang="en-US" altLang="zh-CN" dirty="0"/>
          </a:p>
          <a:p>
            <a:pPr lvl="2"/>
            <a:endParaRPr lang="en-US" altLang="zh-CN" dirty="0"/>
          </a:p>
          <a:p>
            <a:pPr lvl="2"/>
            <a:endParaRPr lang="en-US" altLang="zh-CN" dirty="0"/>
          </a:p>
          <a:p>
            <a:pPr lvl="2"/>
            <a:endParaRPr lang="zh-CN" altLang="en-US" dirty="0"/>
          </a:p>
        </p:txBody>
      </p:sp>
      <p:sp>
        <p:nvSpPr>
          <p:cNvPr id="4" name="文本占位符 3"/>
          <p:cNvSpPr>
            <a:spLocks noGrp="1"/>
          </p:cNvSpPr>
          <p:nvPr>
            <p:ph type="body" sz="quarter" idx="16"/>
          </p:nvPr>
        </p:nvSpPr>
        <p:spPr/>
        <p:txBody>
          <a:bodyPr/>
          <a:lstStyle/>
          <a:p>
            <a:r>
              <a:rPr lang="en-US" altLang="zh-CN" dirty="0"/>
              <a:t>3.</a:t>
            </a:r>
            <a:r>
              <a:rPr lang="zh-CN" altLang="en-US" dirty="0"/>
              <a:t> 算术指令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1000"/>
                                        <p:tgtEl>
                                          <p:spTgt spid="3">
                                            <p:txEl>
                                              <p:pRg st="12" end="12"/>
                                            </p:txEl>
                                          </p:spTgt>
                                        </p:tgtEl>
                                      </p:cBhvr>
                                    </p:animEffect>
                                    <p:anim calcmode="lin" valueType="num">
                                      <p:cBhvr>
                                        <p:cTn id="6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fade">
                                      <p:cBhvr>
                                        <p:cTn id="66" dur="1000"/>
                                        <p:tgtEl>
                                          <p:spTgt spid="3">
                                            <p:txEl>
                                              <p:pRg st="13" end="13"/>
                                            </p:txEl>
                                          </p:spTgt>
                                        </p:tgtEl>
                                      </p:cBhvr>
                                    </p:animEffect>
                                    <p:anim calcmode="lin" valueType="num">
                                      <p:cBhvr>
                                        <p:cTn id="67"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乘法指令</a:t>
            </a:r>
            <a:endParaRPr lang="en-US" altLang="zh-CN" dirty="0"/>
          </a:p>
          <a:p>
            <a:endParaRPr lang="zh-CN" altLang="en-US" dirty="0"/>
          </a:p>
        </p:txBody>
      </p:sp>
      <p:sp>
        <p:nvSpPr>
          <p:cNvPr id="4" name="文本占位符 3"/>
          <p:cNvSpPr>
            <a:spLocks noGrp="1"/>
          </p:cNvSpPr>
          <p:nvPr>
            <p:ph type="body" sz="quarter" idx="16"/>
          </p:nvPr>
        </p:nvSpPr>
        <p:spPr/>
        <p:txBody>
          <a:bodyPr/>
          <a:lstStyle/>
          <a:p>
            <a:r>
              <a:rPr lang="en-US" altLang="zh-CN" dirty="0"/>
              <a:t>3.</a:t>
            </a:r>
            <a:r>
              <a:rPr lang="zh-CN" altLang="en-US" dirty="0"/>
              <a:t> 算术指令</a:t>
            </a:r>
            <a:endParaRPr lang="zh-CN" altLang="en-US" dirty="0"/>
          </a:p>
        </p:txBody>
      </p:sp>
      <p:pic>
        <p:nvPicPr>
          <p:cNvPr id="5" name="图片 4"/>
          <p:cNvPicPr>
            <a:picLocks noChangeAspect="1"/>
          </p:cNvPicPr>
          <p:nvPr/>
        </p:nvPicPr>
        <p:blipFill>
          <a:blip r:embed="rId1"/>
          <a:stretch>
            <a:fillRect/>
          </a:stretch>
        </p:blipFill>
        <p:spPr>
          <a:xfrm>
            <a:off x="1166791" y="1742640"/>
            <a:ext cx="1771429" cy="2819048"/>
          </a:xfrm>
          <a:prstGeom prst="rect">
            <a:avLst/>
          </a:prstGeom>
        </p:spPr>
      </p:pic>
      <p:pic>
        <p:nvPicPr>
          <p:cNvPr id="6" name="图片 5"/>
          <p:cNvPicPr>
            <a:picLocks noChangeAspect="1"/>
          </p:cNvPicPr>
          <p:nvPr/>
        </p:nvPicPr>
        <p:blipFill>
          <a:blip r:embed="rId2"/>
          <a:stretch>
            <a:fillRect/>
          </a:stretch>
        </p:blipFill>
        <p:spPr>
          <a:xfrm>
            <a:off x="3173060" y="1742640"/>
            <a:ext cx="6045512" cy="1238748"/>
          </a:xfrm>
          <a:prstGeom prst="rect">
            <a:avLst/>
          </a:prstGeom>
        </p:spPr>
      </p:pic>
      <p:pic>
        <p:nvPicPr>
          <p:cNvPr id="7" name="图片 6"/>
          <p:cNvPicPr>
            <a:picLocks noChangeAspect="1"/>
          </p:cNvPicPr>
          <p:nvPr/>
        </p:nvPicPr>
        <p:blipFill>
          <a:blip r:embed="rId3"/>
          <a:stretch>
            <a:fillRect/>
          </a:stretch>
        </p:blipFill>
        <p:spPr>
          <a:xfrm>
            <a:off x="3173060" y="3086804"/>
            <a:ext cx="6024337" cy="123874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4" name="文本占位符 3"/>
          <p:cNvSpPr>
            <a:spLocks noGrp="1"/>
          </p:cNvSpPr>
          <p:nvPr>
            <p:ph type="body" sz="quarter" idx="15"/>
          </p:nvPr>
        </p:nvSpPr>
        <p:spPr>
          <a:xfrm>
            <a:off x="244054" y="846700"/>
            <a:ext cx="11835786" cy="5067240"/>
          </a:xfrm>
        </p:spPr>
        <p:txBody>
          <a:bodyPr>
            <a:normAutofit/>
          </a:bodyPr>
          <a:lstStyle/>
          <a:p>
            <a:r>
              <a:rPr lang="zh-CN" altLang="en-US" dirty="0"/>
              <a:t>指令格式</a:t>
            </a:r>
            <a:endParaRPr lang="en-US" altLang="zh-CN" dirty="0"/>
          </a:p>
          <a:p>
            <a:pPr marL="456565" lvl="1" indent="0">
              <a:buNone/>
            </a:pPr>
            <a:endParaRPr lang="en-US" altLang="zh-CN" sz="2000" dirty="0"/>
          </a:p>
          <a:p>
            <a:pPr marL="456565" lvl="1" indent="0">
              <a:buNone/>
            </a:pPr>
            <a:endParaRPr lang="en-US" altLang="zh-CN" sz="2000" dirty="0"/>
          </a:p>
          <a:p>
            <a:pPr lvl="1"/>
            <a:r>
              <a:rPr lang="zh-CN" altLang="en-US" dirty="0"/>
              <a:t>汇编语言</a:t>
            </a:r>
            <a:endParaRPr lang="en-US" altLang="zh-CN" dirty="0"/>
          </a:p>
          <a:p>
            <a:pPr lvl="2"/>
            <a:r>
              <a:rPr lang="zh-CN" altLang="en-US" sz="1800" dirty="0"/>
              <a:t>用助记符来表示操作码</a:t>
            </a:r>
            <a:endParaRPr lang="zh-CN" altLang="en-US" sz="1800" dirty="0"/>
          </a:p>
          <a:p>
            <a:pPr lvl="2"/>
            <a:r>
              <a:rPr lang="zh-CN" altLang="en-US" sz="1800" dirty="0"/>
              <a:t>用符号或符号地址来表示操作数或者操作数地址</a:t>
            </a:r>
            <a:endParaRPr lang="en-US" altLang="zh-CN" sz="1800" dirty="0"/>
          </a:p>
          <a:p>
            <a:pPr marL="913765" lvl="2" indent="0">
              <a:buNone/>
            </a:pPr>
            <a:endParaRPr lang="zh-CN" altLang="en-US" sz="1800" dirty="0"/>
          </a:p>
          <a:p>
            <a:pPr marL="456565" lvl="1" indent="0">
              <a:buNone/>
            </a:pPr>
            <a:r>
              <a:rPr lang="zh-CN" altLang="en-US" dirty="0"/>
              <a:t>指令助忆符    </a:t>
            </a:r>
            <a:r>
              <a:rPr lang="en-US" altLang="zh-CN" dirty="0"/>
              <a:t>[ </a:t>
            </a:r>
            <a:r>
              <a:rPr lang="zh-CN" altLang="en-US" dirty="0"/>
              <a:t>操作数</a:t>
            </a:r>
            <a:r>
              <a:rPr lang="en-US" altLang="zh-CN" dirty="0"/>
              <a:t>1 [ , </a:t>
            </a:r>
            <a:r>
              <a:rPr lang="zh-CN" altLang="en-US" dirty="0"/>
              <a:t>操作数</a:t>
            </a:r>
            <a:r>
              <a:rPr lang="en-US" altLang="zh-CN" dirty="0"/>
              <a:t>2 [ , </a:t>
            </a:r>
            <a:r>
              <a:rPr lang="zh-CN" altLang="en-US" dirty="0"/>
              <a:t>操作数</a:t>
            </a:r>
            <a:r>
              <a:rPr lang="en-US" altLang="zh-CN" dirty="0"/>
              <a:t>3 ] ] ] </a:t>
            </a:r>
            <a:r>
              <a:rPr lang="zh-CN" altLang="en-US" dirty="0"/>
              <a:t>　</a:t>
            </a:r>
            <a:r>
              <a:rPr lang="en-US" altLang="zh-CN" dirty="0"/>
              <a:t>[;</a:t>
            </a:r>
            <a:r>
              <a:rPr lang="zh-CN" altLang="en-US" dirty="0"/>
              <a:t>注释</a:t>
            </a:r>
            <a:r>
              <a:rPr lang="en-US" altLang="zh-CN" dirty="0"/>
              <a:t>]</a:t>
            </a:r>
            <a:endParaRPr lang="en-US" altLang="zh-CN" dirty="0"/>
          </a:p>
          <a:p>
            <a:pPr lvl="2"/>
            <a:r>
              <a:rPr lang="zh-CN" altLang="en-US" sz="1800" dirty="0"/>
              <a:t>指令助记符：计算机要执行的操作</a:t>
            </a:r>
            <a:endParaRPr lang="en-US" altLang="zh-CN" sz="1800" dirty="0"/>
          </a:p>
          <a:p>
            <a:pPr lvl="2"/>
            <a:r>
              <a:rPr lang="zh-CN" altLang="en-US" sz="1800" dirty="0"/>
              <a:t>操作数：指令执行的参与者，一般目的操作数在前，源操作数在后。“</a:t>
            </a:r>
            <a:r>
              <a:rPr lang="en-US" altLang="zh-CN" sz="1800" dirty="0"/>
              <a:t>,</a:t>
            </a:r>
            <a:r>
              <a:rPr lang="zh-CN" altLang="en-US" sz="1800" dirty="0"/>
              <a:t>”分割</a:t>
            </a:r>
            <a:endParaRPr lang="en-US" altLang="zh-CN" sz="1800" dirty="0"/>
          </a:p>
          <a:p>
            <a:pPr lvl="2"/>
            <a:r>
              <a:rPr lang="zh-CN" altLang="en-US" sz="1800" dirty="0"/>
              <a:t>操作数个数：一个、两个、三个</a:t>
            </a:r>
            <a:endParaRPr lang="en-US" altLang="zh-CN" sz="1800" dirty="0"/>
          </a:p>
        </p:txBody>
      </p:sp>
      <p:sp>
        <p:nvSpPr>
          <p:cNvPr id="5" name="文本占位符 4"/>
          <p:cNvSpPr>
            <a:spLocks noGrp="1"/>
          </p:cNvSpPr>
          <p:nvPr>
            <p:ph type="body" sz="quarter" idx="16"/>
          </p:nvPr>
        </p:nvSpPr>
        <p:spPr/>
        <p:txBody>
          <a:bodyPr/>
          <a:lstStyle/>
          <a:p>
            <a:r>
              <a:rPr lang="en-US" altLang="zh-CN" dirty="0"/>
              <a:t>1.</a:t>
            </a:r>
            <a:r>
              <a:rPr lang="zh-CN" altLang="en-US" dirty="0"/>
              <a:t>概述</a:t>
            </a:r>
            <a:endParaRPr lang="zh-CN" altLang="en-US" dirty="0"/>
          </a:p>
        </p:txBody>
      </p:sp>
      <p:grpSp>
        <p:nvGrpSpPr>
          <p:cNvPr id="25" name="Group 4"/>
          <p:cNvGrpSpPr/>
          <p:nvPr/>
        </p:nvGrpSpPr>
        <p:grpSpPr bwMode="auto">
          <a:xfrm>
            <a:off x="810597" y="1521250"/>
            <a:ext cx="5181600" cy="376238"/>
            <a:chOff x="1152" y="1532"/>
            <a:chExt cx="3264" cy="237"/>
          </a:xfrm>
          <a:noFill/>
        </p:grpSpPr>
        <p:grpSp>
          <p:nvGrpSpPr>
            <p:cNvPr id="26" name="Group 5"/>
            <p:cNvGrpSpPr/>
            <p:nvPr/>
          </p:nvGrpSpPr>
          <p:grpSpPr bwMode="auto">
            <a:xfrm>
              <a:off x="1152" y="1532"/>
              <a:ext cx="1632" cy="233"/>
              <a:chOff x="1248" y="1440"/>
              <a:chExt cx="1632" cy="123"/>
            </a:xfrm>
            <a:grpFill/>
          </p:grpSpPr>
          <p:sp>
            <p:nvSpPr>
              <p:cNvPr id="29" name="Text Box 6"/>
              <p:cNvSpPr txBox="1">
                <a:spLocks noChangeArrowheads="1"/>
              </p:cNvSpPr>
              <p:nvPr/>
            </p:nvSpPr>
            <p:spPr bwMode="auto">
              <a:xfrm>
                <a:off x="1248" y="1440"/>
                <a:ext cx="816" cy="123"/>
              </a:xfrm>
              <a:prstGeom prst="rect">
                <a:avLst/>
              </a:prstGeom>
              <a:grpFill/>
              <a:ln w="19050" cap="sq">
                <a:solidFill>
                  <a:srgbClr val="1A78C3"/>
                </a:solidFill>
                <a:miter lim="800000"/>
                <a:headEnd type="none" w="sm" len="sm"/>
                <a:tailEnd type="none" w="sm" len="sm"/>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dirty="0">
                    <a:solidFill>
                      <a:srgbClr val="1A78C3"/>
                    </a:solidFill>
                    <a:latin typeface="+mj-ea"/>
                    <a:ea typeface="+mj-ea"/>
                  </a:rPr>
                  <a:t>操作</a:t>
                </a:r>
                <a:r>
                  <a:rPr kumimoji="1" lang="zh-CN" altLang="en-US" dirty="0">
                    <a:solidFill>
                      <a:srgbClr val="ED7D31"/>
                    </a:solidFill>
                    <a:latin typeface="+mj-ea"/>
                    <a:ea typeface="+mj-ea"/>
                  </a:rPr>
                  <a:t>码</a:t>
                </a:r>
                <a:endParaRPr kumimoji="1" lang="zh-CN" altLang="en-US" dirty="0">
                  <a:solidFill>
                    <a:srgbClr val="ED7D31"/>
                  </a:solidFill>
                  <a:latin typeface="+mj-ea"/>
                  <a:ea typeface="+mj-ea"/>
                </a:endParaRPr>
              </a:p>
            </p:txBody>
          </p:sp>
          <p:sp>
            <p:nvSpPr>
              <p:cNvPr id="30" name="Text Box 7"/>
              <p:cNvSpPr txBox="1">
                <a:spLocks noChangeArrowheads="1"/>
              </p:cNvSpPr>
              <p:nvPr/>
            </p:nvSpPr>
            <p:spPr bwMode="auto">
              <a:xfrm>
                <a:off x="2064" y="1440"/>
                <a:ext cx="816" cy="123"/>
              </a:xfrm>
              <a:prstGeom prst="rect">
                <a:avLst/>
              </a:prstGeom>
              <a:grpFill/>
              <a:ln w="19050" cap="sq">
                <a:solidFill>
                  <a:srgbClr val="1A78C3"/>
                </a:solidFill>
                <a:miter lim="800000"/>
                <a:headEnd type="none" w="sm" len="sm"/>
                <a:tailEnd type="none" w="sm" len="sm"/>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a:solidFill>
                      <a:srgbClr val="1A78C3"/>
                    </a:solidFill>
                    <a:latin typeface="+mj-ea"/>
                    <a:ea typeface="+mj-ea"/>
                  </a:rPr>
                  <a:t>操作数</a:t>
                </a:r>
                <a:endParaRPr kumimoji="1" lang="zh-CN" altLang="en-US">
                  <a:solidFill>
                    <a:srgbClr val="1A78C3"/>
                  </a:solidFill>
                  <a:latin typeface="+mj-ea"/>
                  <a:ea typeface="+mj-ea"/>
                </a:endParaRPr>
              </a:p>
            </p:txBody>
          </p:sp>
        </p:grpSp>
        <p:sp>
          <p:nvSpPr>
            <p:cNvPr id="27" name="Text Box 8"/>
            <p:cNvSpPr txBox="1">
              <a:spLocks noChangeArrowheads="1"/>
            </p:cNvSpPr>
            <p:nvPr/>
          </p:nvSpPr>
          <p:spPr bwMode="auto">
            <a:xfrm>
              <a:off x="2784" y="1536"/>
              <a:ext cx="816" cy="233"/>
            </a:xfrm>
            <a:prstGeom prst="rect">
              <a:avLst/>
            </a:prstGeom>
            <a:grpFill/>
            <a:ln w="19050" cap="sq">
              <a:solidFill>
                <a:srgbClr val="1A78C3"/>
              </a:solidFill>
              <a:miter lim="800000"/>
              <a:headEnd type="none" w="sm" len="sm"/>
              <a:tailEnd type="none" w="sm" len="sm"/>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a:solidFill>
                    <a:srgbClr val="1A78C3"/>
                  </a:solidFill>
                  <a:latin typeface="+mj-ea"/>
                  <a:ea typeface="+mj-ea"/>
                </a:rPr>
                <a:t>·   ·   · </a:t>
              </a:r>
              <a:endParaRPr kumimoji="1" lang="en-US" altLang="zh-CN">
                <a:solidFill>
                  <a:srgbClr val="1A78C3"/>
                </a:solidFill>
                <a:latin typeface="+mj-ea"/>
                <a:ea typeface="+mj-ea"/>
              </a:endParaRPr>
            </a:p>
          </p:txBody>
        </p:sp>
        <p:sp>
          <p:nvSpPr>
            <p:cNvPr id="28" name="Text Box 9"/>
            <p:cNvSpPr txBox="1">
              <a:spLocks noChangeArrowheads="1"/>
            </p:cNvSpPr>
            <p:nvPr/>
          </p:nvSpPr>
          <p:spPr bwMode="auto">
            <a:xfrm>
              <a:off x="3600" y="1536"/>
              <a:ext cx="816" cy="233"/>
            </a:xfrm>
            <a:prstGeom prst="rect">
              <a:avLst/>
            </a:prstGeom>
            <a:grpFill/>
            <a:ln w="19050" cap="sq">
              <a:solidFill>
                <a:srgbClr val="1A78C3"/>
              </a:solidFill>
              <a:miter lim="800000"/>
              <a:headEnd type="none" w="sm" len="sm"/>
              <a:tailEnd type="none" w="sm" len="sm"/>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kumimoji="1" lang="zh-CN" altLang="en-US">
                  <a:solidFill>
                    <a:srgbClr val="1A78C3"/>
                  </a:solidFill>
                  <a:latin typeface="+mj-ea"/>
                  <a:ea typeface="+mj-ea"/>
                </a:rPr>
                <a:t>操作数</a:t>
              </a:r>
              <a:endParaRPr kumimoji="1" lang="zh-CN" altLang="en-US">
                <a:solidFill>
                  <a:srgbClr val="1A78C3"/>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1000"/>
                                        <p:tgtEl>
                                          <p:spTgt spid="4">
                                            <p:txEl>
                                              <p:pRg st="4" end="4"/>
                                            </p:txEl>
                                          </p:spTgt>
                                        </p:tgtEl>
                                      </p:cBhvr>
                                    </p:animEffect>
                                    <p:anim calcmode="lin" valueType="num">
                                      <p:cBhvr>
                                        <p:cTn id="2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1000"/>
                                        <p:tgtEl>
                                          <p:spTgt spid="4">
                                            <p:txEl>
                                              <p:pRg st="5" end="5"/>
                                            </p:txEl>
                                          </p:spTgt>
                                        </p:tgtEl>
                                      </p:cBhvr>
                                    </p:animEffect>
                                    <p:anim calcmode="lin" valueType="num">
                                      <p:cBhvr>
                                        <p:cTn id="2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1000"/>
                                        <p:tgtEl>
                                          <p:spTgt spid="4">
                                            <p:txEl>
                                              <p:pRg st="7" end="7"/>
                                            </p:txEl>
                                          </p:spTgt>
                                        </p:tgtEl>
                                      </p:cBhvr>
                                    </p:animEffect>
                                    <p:anim calcmode="lin" valueType="num">
                                      <p:cBhvr>
                                        <p:cTn id="3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fade">
                                      <p:cBhvr>
                                        <p:cTn id="38" dur="1000"/>
                                        <p:tgtEl>
                                          <p:spTgt spid="4">
                                            <p:txEl>
                                              <p:pRg st="8" end="8"/>
                                            </p:txEl>
                                          </p:spTgt>
                                        </p:tgtEl>
                                      </p:cBhvr>
                                    </p:animEffect>
                                    <p:anim calcmode="lin" valueType="num">
                                      <p:cBhvr>
                                        <p:cTn id="39"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1000"/>
                                        <p:tgtEl>
                                          <p:spTgt spid="4">
                                            <p:txEl>
                                              <p:pRg st="9" end="9"/>
                                            </p:txEl>
                                          </p:spTgt>
                                        </p:tgtEl>
                                      </p:cBhvr>
                                    </p:animEffect>
                                    <p:anim calcmode="lin" valueType="num">
                                      <p:cBhvr>
                                        <p:cTn id="46"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1000"/>
                                        <p:tgtEl>
                                          <p:spTgt spid="4">
                                            <p:txEl>
                                              <p:pRg st="10" end="10"/>
                                            </p:txEl>
                                          </p:spTgt>
                                        </p:tgtEl>
                                      </p:cBhvr>
                                    </p:animEffect>
                                    <p:anim calcmode="lin" valueType="num">
                                      <p:cBhvr>
                                        <p:cTn id="5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乘法指令</a:t>
            </a:r>
            <a:endParaRPr lang="en-US" altLang="zh-CN" dirty="0"/>
          </a:p>
          <a:p>
            <a:endParaRPr lang="zh-CN" altLang="en-US" dirty="0"/>
          </a:p>
        </p:txBody>
      </p:sp>
      <p:sp>
        <p:nvSpPr>
          <p:cNvPr id="4" name="文本占位符 3"/>
          <p:cNvSpPr>
            <a:spLocks noGrp="1"/>
          </p:cNvSpPr>
          <p:nvPr>
            <p:ph type="body" sz="quarter" idx="16"/>
          </p:nvPr>
        </p:nvSpPr>
        <p:spPr/>
        <p:txBody>
          <a:bodyPr/>
          <a:lstStyle/>
          <a:p>
            <a:r>
              <a:rPr lang="en-US" altLang="zh-CN" dirty="0"/>
              <a:t>3.</a:t>
            </a:r>
            <a:r>
              <a:rPr lang="zh-CN" altLang="en-US" dirty="0"/>
              <a:t> 算术指令</a:t>
            </a:r>
            <a:endParaRPr lang="zh-CN" altLang="en-US" dirty="0"/>
          </a:p>
        </p:txBody>
      </p:sp>
      <p:pic>
        <p:nvPicPr>
          <p:cNvPr id="5" name="图片 4"/>
          <p:cNvPicPr>
            <a:picLocks noChangeAspect="1"/>
          </p:cNvPicPr>
          <p:nvPr/>
        </p:nvPicPr>
        <p:blipFill>
          <a:blip r:embed="rId1"/>
          <a:stretch>
            <a:fillRect/>
          </a:stretch>
        </p:blipFill>
        <p:spPr>
          <a:xfrm>
            <a:off x="3581914" y="1746710"/>
            <a:ext cx="5447619" cy="1085714"/>
          </a:xfrm>
          <a:prstGeom prst="rect">
            <a:avLst/>
          </a:prstGeom>
        </p:spPr>
      </p:pic>
      <p:pic>
        <p:nvPicPr>
          <p:cNvPr id="6" name="图片 5"/>
          <p:cNvPicPr>
            <a:picLocks noChangeAspect="1"/>
          </p:cNvPicPr>
          <p:nvPr/>
        </p:nvPicPr>
        <p:blipFill>
          <a:blip r:embed="rId2"/>
          <a:stretch>
            <a:fillRect/>
          </a:stretch>
        </p:blipFill>
        <p:spPr>
          <a:xfrm>
            <a:off x="3584894" y="3227662"/>
            <a:ext cx="5444639" cy="1127136"/>
          </a:xfrm>
          <a:prstGeom prst="rect">
            <a:avLst/>
          </a:prstGeom>
        </p:spPr>
      </p:pic>
      <p:pic>
        <p:nvPicPr>
          <p:cNvPr id="7" name="图片 6"/>
          <p:cNvPicPr>
            <a:picLocks noChangeAspect="1"/>
          </p:cNvPicPr>
          <p:nvPr/>
        </p:nvPicPr>
        <p:blipFill>
          <a:blip r:embed="rId3"/>
          <a:stretch>
            <a:fillRect/>
          </a:stretch>
        </p:blipFill>
        <p:spPr>
          <a:xfrm>
            <a:off x="1135706" y="1746710"/>
            <a:ext cx="2152381" cy="29619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除法指令</a:t>
            </a:r>
            <a:endParaRPr lang="en-US" altLang="zh-CN" dirty="0"/>
          </a:p>
          <a:p>
            <a:pPr lvl="1"/>
            <a:r>
              <a:rPr lang="zh-CN" altLang="en-US" dirty="0"/>
              <a:t>无符号数除法：</a:t>
            </a:r>
            <a:r>
              <a:rPr lang="en-US" altLang="zh-CN" dirty="0"/>
              <a:t>div Reg/Mem</a:t>
            </a:r>
            <a:endParaRPr lang="en-US" altLang="zh-CN" dirty="0"/>
          </a:p>
          <a:p>
            <a:pPr lvl="1"/>
            <a:r>
              <a:rPr lang="zh-CN" altLang="en-US" dirty="0"/>
              <a:t>带符号数除法：</a:t>
            </a:r>
            <a:r>
              <a:rPr lang="en-US" altLang="zh-CN" dirty="0" err="1"/>
              <a:t>idiv</a:t>
            </a:r>
            <a:r>
              <a:rPr lang="en-US" altLang="zh-CN" dirty="0"/>
              <a:t> Reg/Mem</a:t>
            </a:r>
            <a:endParaRPr lang="en-US" altLang="zh-CN" dirty="0"/>
          </a:p>
          <a:p>
            <a:pPr lvl="1"/>
            <a:r>
              <a:rPr lang="zh-CN" altLang="en-US" dirty="0"/>
              <a:t>执行的操作</a:t>
            </a:r>
            <a:endParaRPr lang="en-US" altLang="zh-CN" dirty="0"/>
          </a:p>
          <a:p>
            <a:pPr lvl="2"/>
            <a:r>
              <a:rPr lang="zh-CN" altLang="en-US" dirty="0"/>
              <a:t>如果操作数类型为字节（</a:t>
            </a:r>
            <a:r>
              <a:rPr lang="en-US" altLang="zh-CN" dirty="0"/>
              <a:t>Byte</a:t>
            </a:r>
            <a:r>
              <a:rPr lang="zh-CN" altLang="en-US" dirty="0"/>
              <a:t>）</a:t>
            </a:r>
            <a:endParaRPr lang="en-US" altLang="zh-CN" dirty="0"/>
          </a:p>
          <a:p>
            <a:pPr lvl="3"/>
            <a:r>
              <a:rPr lang="en-US" altLang="zh-CN" dirty="0"/>
              <a:t>ax</a:t>
            </a:r>
            <a:r>
              <a:rPr lang="zh-CN" altLang="en-US" dirty="0"/>
              <a:t>除以操作数，商放在</a:t>
            </a:r>
            <a:r>
              <a:rPr lang="en-US" altLang="zh-CN" dirty="0"/>
              <a:t>al</a:t>
            </a:r>
            <a:r>
              <a:rPr lang="zh-CN" altLang="en-US" dirty="0"/>
              <a:t>中，余数放在</a:t>
            </a:r>
            <a:r>
              <a:rPr lang="en-US" altLang="zh-CN" dirty="0"/>
              <a:t>ah</a:t>
            </a:r>
            <a:r>
              <a:rPr lang="zh-CN" altLang="en-US" dirty="0"/>
              <a:t>中</a:t>
            </a:r>
            <a:endParaRPr lang="en-US" altLang="zh-CN" dirty="0"/>
          </a:p>
          <a:p>
            <a:pPr lvl="3"/>
            <a:r>
              <a:rPr lang="zh-CN" altLang="en-US" dirty="0"/>
              <a:t>需要提前将被除数放到</a:t>
            </a:r>
            <a:r>
              <a:rPr lang="en-US" altLang="zh-CN" dirty="0"/>
              <a:t>ax</a:t>
            </a:r>
            <a:r>
              <a:rPr lang="zh-CN" altLang="en-US" dirty="0"/>
              <a:t>中</a:t>
            </a:r>
            <a:endParaRPr lang="en-US" altLang="zh-CN" dirty="0"/>
          </a:p>
          <a:p>
            <a:pPr lvl="2"/>
            <a:r>
              <a:rPr lang="zh-CN" altLang="en-US" dirty="0"/>
              <a:t>如果操作数类型为字（</a:t>
            </a:r>
            <a:r>
              <a:rPr lang="en-US" altLang="zh-CN" dirty="0"/>
              <a:t>Word</a:t>
            </a:r>
            <a:r>
              <a:rPr lang="zh-CN" altLang="en-US" dirty="0"/>
              <a:t>）</a:t>
            </a:r>
            <a:endParaRPr lang="en-US" altLang="zh-CN" dirty="0"/>
          </a:p>
          <a:p>
            <a:pPr lvl="3"/>
            <a:r>
              <a:rPr lang="zh-CN" altLang="en-US" dirty="0"/>
              <a:t>（</a:t>
            </a:r>
            <a:r>
              <a:rPr lang="en-US" altLang="zh-CN" dirty="0" err="1"/>
              <a:t>dx,ax</a:t>
            </a:r>
            <a:r>
              <a:rPr lang="zh-CN" altLang="en-US" dirty="0"/>
              <a:t>）除以操作数，商放在</a:t>
            </a:r>
            <a:r>
              <a:rPr lang="en-US" altLang="zh-CN" dirty="0"/>
              <a:t>ax</a:t>
            </a:r>
            <a:r>
              <a:rPr lang="zh-CN" altLang="en-US" dirty="0"/>
              <a:t>中，余数放在</a:t>
            </a:r>
            <a:r>
              <a:rPr lang="en-US" altLang="zh-CN" dirty="0"/>
              <a:t>dx</a:t>
            </a:r>
            <a:r>
              <a:rPr lang="zh-CN" altLang="en-US" dirty="0"/>
              <a:t>中</a:t>
            </a:r>
            <a:endParaRPr lang="en-US" altLang="zh-CN" dirty="0"/>
          </a:p>
          <a:p>
            <a:pPr lvl="3"/>
            <a:r>
              <a:rPr lang="zh-CN" altLang="en-US" dirty="0"/>
              <a:t>需要提前将被除数放到</a:t>
            </a:r>
            <a:r>
              <a:rPr lang="en-US" altLang="zh-CN" dirty="0"/>
              <a:t>dx</a:t>
            </a:r>
            <a:r>
              <a:rPr lang="zh-CN" altLang="en-US" dirty="0"/>
              <a:t>和</a:t>
            </a:r>
            <a:r>
              <a:rPr lang="en-US" altLang="zh-CN" dirty="0"/>
              <a:t>ax</a:t>
            </a:r>
            <a:r>
              <a:rPr lang="zh-CN" altLang="en-US" dirty="0"/>
              <a:t>中。高位在</a:t>
            </a:r>
            <a:r>
              <a:rPr lang="en-US" altLang="zh-CN" dirty="0"/>
              <a:t>dx</a:t>
            </a:r>
            <a:r>
              <a:rPr lang="zh-CN" altLang="en-US" dirty="0"/>
              <a:t>，低位在</a:t>
            </a:r>
            <a:r>
              <a:rPr lang="en-US" altLang="zh-CN" dirty="0"/>
              <a:t>ax</a:t>
            </a:r>
            <a:endParaRPr lang="en-US" altLang="zh-CN" dirty="0"/>
          </a:p>
          <a:p>
            <a:pPr lvl="1"/>
            <a:r>
              <a:rPr lang="zh-CN" altLang="en-US" dirty="0"/>
              <a:t>当被除数远大于除数时，所得的商就有可能超出它所能表达的范围</a:t>
            </a:r>
            <a:endParaRPr lang="en-US" altLang="zh-CN" dirty="0"/>
          </a:p>
          <a:p>
            <a:pPr lvl="2"/>
            <a:r>
              <a:rPr lang="zh-CN" altLang="en-US" dirty="0"/>
              <a:t>如果存放商的寄存器</a:t>
            </a:r>
            <a:r>
              <a:rPr lang="en-US" altLang="zh-CN" dirty="0"/>
              <a:t>AL/AX</a:t>
            </a:r>
            <a:r>
              <a:rPr lang="zh-CN" altLang="en-US" dirty="0"/>
              <a:t>不能表达，便产生溢出</a:t>
            </a:r>
            <a:endParaRPr lang="en-US" altLang="zh-CN" dirty="0"/>
          </a:p>
          <a:p>
            <a:pPr lvl="2"/>
            <a:r>
              <a:rPr lang="en-US" altLang="zh-CN" dirty="0"/>
              <a:t>8086CPU</a:t>
            </a:r>
            <a:r>
              <a:rPr lang="zh-CN" altLang="en-US" dirty="0"/>
              <a:t>中就产生编号为</a:t>
            </a:r>
            <a:r>
              <a:rPr lang="en-US" altLang="zh-CN" dirty="0"/>
              <a:t>0</a:t>
            </a:r>
            <a:r>
              <a:rPr lang="zh-CN" altLang="en-US" dirty="0"/>
              <a:t>的内部中断</a:t>
            </a:r>
            <a:r>
              <a:rPr lang="en-US" altLang="zh-CN" dirty="0"/>
              <a:t>——</a:t>
            </a:r>
            <a:r>
              <a:rPr lang="zh-CN" altLang="en-US" dirty="0"/>
              <a:t>除法错中断</a:t>
            </a:r>
            <a:endParaRPr lang="en-US" altLang="zh-CN" dirty="0"/>
          </a:p>
          <a:p>
            <a:pPr lvl="2"/>
            <a:endParaRPr lang="en-US" altLang="zh-CN" dirty="0"/>
          </a:p>
          <a:p>
            <a:pPr lvl="2"/>
            <a:endParaRPr lang="zh-CN" altLang="en-US" dirty="0"/>
          </a:p>
        </p:txBody>
      </p:sp>
      <p:sp>
        <p:nvSpPr>
          <p:cNvPr id="4" name="文本占位符 3"/>
          <p:cNvSpPr>
            <a:spLocks noGrp="1"/>
          </p:cNvSpPr>
          <p:nvPr>
            <p:ph type="body" sz="quarter" idx="16"/>
          </p:nvPr>
        </p:nvSpPr>
        <p:spPr/>
        <p:txBody>
          <a:bodyPr/>
          <a:lstStyle/>
          <a:p>
            <a:r>
              <a:rPr lang="en-US" altLang="zh-CN" dirty="0"/>
              <a:t>3.</a:t>
            </a:r>
            <a:r>
              <a:rPr lang="zh-CN" altLang="en-US" dirty="0"/>
              <a:t> 算术指令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1000"/>
                                        <p:tgtEl>
                                          <p:spTgt spid="3">
                                            <p:txEl>
                                              <p:pRg st="12" end="12"/>
                                            </p:txEl>
                                          </p:spTgt>
                                        </p:tgtEl>
                                      </p:cBhvr>
                                    </p:animEffect>
                                    <p:anim calcmode="lin" valueType="num">
                                      <p:cBhvr>
                                        <p:cTn id="6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除法指令</a:t>
            </a:r>
            <a:endParaRPr lang="zh-CN" altLang="en-US" dirty="0"/>
          </a:p>
        </p:txBody>
      </p:sp>
      <p:sp>
        <p:nvSpPr>
          <p:cNvPr id="4" name="文本占位符 3"/>
          <p:cNvSpPr>
            <a:spLocks noGrp="1"/>
          </p:cNvSpPr>
          <p:nvPr>
            <p:ph type="body" sz="quarter" idx="16"/>
          </p:nvPr>
        </p:nvSpPr>
        <p:spPr/>
        <p:txBody>
          <a:bodyPr/>
          <a:lstStyle/>
          <a:p>
            <a:r>
              <a:rPr lang="en-US" altLang="zh-CN" dirty="0"/>
              <a:t>3.</a:t>
            </a:r>
            <a:r>
              <a:rPr lang="zh-CN" altLang="en-US" dirty="0"/>
              <a:t> 算术指令</a:t>
            </a:r>
            <a:endParaRPr lang="zh-CN" altLang="en-US" dirty="0"/>
          </a:p>
        </p:txBody>
      </p:sp>
      <p:pic>
        <p:nvPicPr>
          <p:cNvPr id="5" name="图片 4"/>
          <p:cNvPicPr>
            <a:picLocks noChangeAspect="1"/>
          </p:cNvPicPr>
          <p:nvPr/>
        </p:nvPicPr>
        <p:blipFill>
          <a:blip r:embed="rId1"/>
          <a:stretch>
            <a:fillRect/>
          </a:stretch>
        </p:blipFill>
        <p:spPr>
          <a:xfrm>
            <a:off x="3713824" y="1462616"/>
            <a:ext cx="6019048" cy="1041758"/>
          </a:xfrm>
          <a:prstGeom prst="rect">
            <a:avLst/>
          </a:prstGeom>
        </p:spPr>
      </p:pic>
      <p:pic>
        <p:nvPicPr>
          <p:cNvPr id="6" name="图片 5"/>
          <p:cNvPicPr>
            <a:picLocks noChangeAspect="1"/>
          </p:cNvPicPr>
          <p:nvPr/>
        </p:nvPicPr>
        <p:blipFill>
          <a:blip r:embed="rId2"/>
          <a:stretch>
            <a:fillRect/>
          </a:stretch>
        </p:blipFill>
        <p:spPr>
          <a:xfrm>
            <a:off x="3713824" y="2894169"/>
            <a:ext cx="6019048" cy="1295238"/>
          </a:xfrm>
          <a:prstGeom prst="rect">
            <a:avLst/>
          </a:prstGeom>
        </p:spPr>
      </p:pic>
      <p:pic>
        <p:nvPicPr>
          <p:cNvPr id="7" name="图片 6"/>
          <p:cNvPicPr>
            <a:picLocks noChangeAspect="1"/>
          </p:cNvPicPr>
          <p:nvPr/>
        </p:nvPicPr>
        <p:blipFill>
          <a:blip r:embed="rId3"/>
          <a:stretch>
            <a:fillRect/>
          </a:stretch>
        </p:blipFill>
        <p:spPr>
          <a:xfrm>
            <a:off x="3732751" y="4547831"/>
            <a:ext cx="6000121" cy="1330076"/>
          </a:xfrm>
          <a:prstGeom prst="rect">
            <a:avLst/>
          </a:prstGeom>
        </p:spPr>
      </p:pic>
      <p:pic>
        <p:nvPicPr>
          <p:cNvPr id="8" name="图片 7"/>
          <p:cNvPicPr>
            <a:picLocks noChangeAspect="1"/>
          </p:cNvPicPr>
          <p:nvPr/>
        </p:nvPicPr>
        <p:blipFill>
          <a:blip r:embed="rId4"/>
          <a:stretch>
            <a:fillRect/>
          </a:stretch>
        </p:blipFill>
        <p:spPr>
          <a:xfrm>
            <a:off x="666893" y="1439304"/>
            <a:ext cx="2403478" cy="457976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3" name="文本占位符 32"/>
          <p:cNvSpPr>
            <a:spLocks noGrp="1"/>
          </p:cNvSpPr>
          <p:nvPr>
            <p:ph type="body" sz="quarter" idx="15"/>
          </p:nvPr>
        </p:nvSpPr>
        <p:spPr/>
        <p:txBody>
          <a:bodyPr>
            <a:normAutofit/>
          </a:bodyPr>
          <a:lstStyle/>
          <a:p>
            <a:pPr marL="514350" indent="-514350">
              <a:buFont typeface="+mj-lt"/>
              <a:buAutoNum type="arabicPeriod"/>
            </a:pPr>
            <a:r>
              <a:rPr lang="zh-CN" altLang="en-US" dirty="0">
                <a:solidFill>
                  <a:schemeClr val="accent1">
                    <a:lumMod val="40000"/>
                    <a:lumOff val="60000"/>
                  </a:schemeClr>
                </a:solidFill>
              </a:rPr>
              <a:t>概述</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数据传送指令</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算术指令</a:t>
            </a:r>
            <a:endParaRPr lang="en-US" altLang="zh-CN" dirty="0">
              <a:solidFill>
                <a:schemeClr val="accent1">
                  <a:lumMod val="40000"/>
                  <a:lumOff val="60000"/>
                </a:schemeClr>
              </a:solidFill>
            </a:endParaRPr>
          </a:p>
          <a:p>
            <a:pPr marL="514350" indent="-514350">
              <a:buFont typeface="+mj-lt"/>
              <a:buAutoNum type="arabicPeriod"/>
            </a:pPr>
            <a:r>
              <a:rPr lang="zh-CN" altLang="en-US" dirty="0"/>
              <a:t>逻辑指令</a:t>
            </a:r>
            <a:endParaRPr lang="en-US" altLang="zh-CN" dirty="0"/>
          </a:p>
          <a:p>
            <a:pPr marL="514350" indent="-514350">
              <a:buFont typeface="+mj-lt"/>
              <a:buAutoNum type="arabicPeriod"/>
            </a:pPr>
            <a:r>
              <a:rPr lang="zh-CN" altLang="en-US" dirty="0">
                <a:solidFill>
                  <a:schemeClr val="accent1">
                    <a:lumMod val="40000"/>
                    <a:lumOff val="60000"/>
                  </a:schemeClr>
                </a:solidFill>
              </a:rPr>
              <a:t>串处理指令</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控制转移指令</a:t>
            </a: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a:p>
            <a:pPr marL="514350" indent="-514350">
              <a:buFont typeface="+mj-lt"/>
              <a:buAutoNum type="arabicPeriod"/>
            </a:pP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p:txBody>
      </p:sp>
      <p:sp>
        <p:nvSpPr>
          <p:cNvPr id="34" name="文本占位符 33"/>
          <p:cNvSpPr>
            <a:spLocks noGrp="1"/>
          </p:cNvSpPr>
          <p:nvPr>
            <p:ph type="body" sz="quarter" idx="16"/>
          </p:nvPr>
        </p:nvSpPr>
        <p:spPr/>
        <p:txBody>
          <a:bodyPr/>
          <a:lstStyle/>
          <a:p>
            <a:r>
              <a:rPr lang="zh-CN" altLang="en-US" dirty="0"/>
              <a:t>目录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逻辑指令</a:t>
            </a:r>
            <a:endParaRPr lang="en-US" altLang="zh-CN" dirty="0"/>
          </a:p>
          <a:p>
            <a:pPr lvl="1"/>
            <a:r>
              <a:rPr lang="zh-CN" altLang="en-US" dirty="0"/>
              <a:t>逻辑运算指令</a:t>
            </a:r>
            <a:endParaRPr lang="en-US" altLang="zh-CN" dirty="0"/>
          </a:p>
          <a:p>
            <a:pPr lvl="2"/>
            <a:r>
              <a:rPr lang="zh-CN" altLang="en-US" dirty="0"/>
              <a:t>与：</a:t>
            </a:r>
            <a:r>
              <a:rPr lang="en-US" altLang="zh-CN" dirty="0"/>
              <a:t>and</a:t>
            </a:r>
            <a:endParaRPr lang="en-US" altLang="zh-CN" dirty="0"/>
          </a:p>
          <a:p>
            <a:pPr lvl="2"/>
            <a:r>
              <a:rPr lang="zh-CN" altLang="en-US" dirty="0"/>
              <a:t>或：</a:t>
            </a:r>
            <a:r>
              <a:rPr lang="en-US" altLang="zh-CN" dirty="0"/>
              <a:t>or</a:t>
            </a:r>
            <a:endParaRPr lang="en-US" altLang="zh-CN" dirty="0"/>
          </a:p>
          <a:p>
            <a:pPr lvl="2"/>
            <a:r>
              <a:rPr lang="zh-CN" altLang="en-US" dirty="0"/>
              <a:t>非：</a:t>
            </a:r>
            <a:r>
              <a:rPr lang="en-US" altLang="zh-CN" dirty="0"/>
              <a:t>not</a:t>
            </a:r>
            <a:endParaRPr lang="en-US" altLang="zh-CN" dirty="0"/>
          </a:p>
          <a:p>
            <a:pPr lvl="2"/>
            <a:r>
              <a:rPr lang="zh-CN" altLang="en-US" dirty="0"/>
              <a:t>异或：</a:t>
            </a:r>
            <a:r>
              <a:rPr lang="en-US" altLang="zh-CN" dirty="0" err="1"/>
              <a:t>xor</a:t>
            </a:r>
            <a:endParaRPr lang="en-US" altLang="zh-CN" dirty="0"/>
          </a:p>
          <a:p>
            <a:pPr lvl="2"/>
            <a:r>
              <a:rPr lang="zh-CN" altLang="en-US" dirty="0"/>
              <a:t>按位操作，位与位之间互不影响</a:t>
            </a:r>
            <a:endParaRPr lang="en-US" altLang="zh-CN" dirty="0"/>
          </a:p>
          <a:p>
            <a:pPr lvl="1"/>
            <a:r>
              <a:rPr lang="zh-CN" altLang="en-US" dirty="0"/>
              <a:t>移位操作指令</a:t>
            </a:r>
            <a:endParaRPr lang="en-US" altLang="zh-CN" dirty="0"/>
          </a:p>
          <a:p>
            <a:pPr lvl="2"/>
            <a:r>
              <a:rPr lang="zh-CN" altLang="en-US" dirty="0"/>
              <a:t>算术移位</a:t>
            </a:r>
            <a:endParaRPr lang="en-US" altLang="zh-CN" dirty="0"/>
          </a:p>
          <a:p>
            <a:pPr lvl="2"/>
            <a:r>
              <a:rPr lang="zh-CN" altLang="en-US" dirty="0"/>
              <a:t>逻辑移位</a:t>
            </a:r>
            <a:endParaRPr lang="en-US" altLang="zh-CN" dirty="0"/>
          </a:p>
          <a:p>
            <a:pPr lvl="2"/>
            <a:r>
              <a:rPr lang="zh-CN" altLang="en-US" dirty="0"/>
              <a:t>左移、右移、循环移</a:t>
            </a:r>
            <a:endParaRPr lang="en-US" altLang="zh-CN" dirty="0"/>
          </a:p>
          <a:p>
            <a:pPr lvl="2"/>
            <a:r>
              <a:rPr lang="zh-CN" altLang="en-US" dirty="0"/>
              <a:t>空位补什么？移出来的去哪里了？</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1"/>
            <a:endParaRPr lang="zh-CN" altLang="en-US" dirty="0"/>
          </a:p>
        </p:txBody>
      </p:sp>
      <p:sp>
        <p:nvSpPr>
          <p:cNvPr id="4" name="文本占位符 3"/>
          <p:cNvSpPr>
            <a:spLocks noGrp="1"/>
          </p:cNvSpPr>
          <p:nvPr>
            <p:ph type="body" sz="quarter" idx="16"/>
          </p:nvPr>
        </p:nvSpPr>
        <p:spPr/>
        <p:txBody>
          <a:bodyPr/>
          <a:lstStyle/>
          <a:p>
            <a:r>
              <a:rPr lang="en-US" altLang="zh-CN" dirty="0"/>
              <a:t>4.</a:t>
            </a:r>
            <a:r>
              <a:rPr lang="zh-CN" altLang="en-US" dirty="0"/>
              <a:t>逻辑指令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1000"/>
                                        <p:tgtEl>
                                          <p:spTgt spid="3">
                                            <p:txEl>
                                              <p:pRg st="10" end="10"/>
                                            </p:txEl>
                                          </p:spTgt>
                                        </p:tgtEl>
                                      </p:cBhvr>
                                    </p:animEffect>
                                    <p:anim calcmode="lin" valueType="num">
                                      <p:cBhvr>
                                        <p:cTn id="5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1000"/>
                                        <p:tgtEl>
                                          <p:spTgt spid="3">
                                            <p:txEl>
                                              <p:pRg st="11" end="11"/>
                                            </p:txEl>
                                          </p:spTgt>
                                        </p:tgtEl>
                                      </p:cBhvr>
                                    </p:animEffect>
                                    <p:anim calcmode="lin" valueType="num">
                                      <p:cBhvr>
                                        <p:cTn id="6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逻辑运算指令</a:t>
            </a:r>
            <a:endParaRPr lang="en-US" altLang="zh-CN" dirty="0"/>
          </a:p>
          <a:p>
            <a:pPr lvl="1"/>
            <a:r>
              <a:rPr lang="zh-CN" altLang="en-US" dirty="0"/>
              <a:t>逻辑与指令   </a:t>
            </a:r>
            <a:endParaRPr lang="en-US" altLang="zh-CN" dirty="0"/>
          </a:p>
          <a:p>
            <a:pPr marL="456565" lvl="1" indent="0">
              <a:buNone/>
            </a:pPr>
            <a:r>
              <a:rPr lang="en-US" altLang="zh-CN" dirty="0"/>
              <a:t>   and  Reg/Mem , Reg/Mem/</a:t>
            </a:r>
            <a:r>
              <a:rPr lang="en-US" altLang="zh-CN" dirty="0" err="1"/>
              <a:t>Imm</a:t>
            </a:r>
            <a:endParaRPr lang="en-US" altLang="zh-CN" dirty="0"/>
          </a:p>
          <a:p>
            <a:pPr lvl="1"/>
            <a:r>
              <a:rPr lang="zh-CN" altLang="en-US" dirty="0"/>
              <a:t>功能</a:t>
            </a:r>
            <a:endParaRPr lang="en-US" altLang="zh-CN" dirty="0"/>
          </a:p>
          <a:p>
            <a:pPr lvl="2"/>
            <a:r>
              <a:rPr lang="zh-CN" altLang="en-US" dirty="0"/>
              <a:t>将源操作数的</a:t>
            </a:r>
            <a:r>
              <a:rPr lang="zh-CN" altLang="en-US" dirty="0">
                <a:solidFill>
                  <a:srgbClr val="ED7D31"/>
                </a:solidFill>
              </a:rPr>
              <a:t>每个</a:t>
            </a:r>
            <a:r>
              <a:rPr lang="zh-CN" altLang="en-US" dirty="0"/>
              <a:t>二进位与目的操作数中相应二进制位进行逻辑“与”操作</a:t>
            </a:r>
            <a:endParaRPr lang="en-US" altLang="zh-CN" dirty="0"/>
          </a:p>
          <a:p>
            <a:pPr lvl="2"/>
            <a:r>
              <a:rPr lang="zh-CN" altLang="en-US" dirty="0"/>
              <a:t>操作结果存入目的操作数中</a:t>
            </a:r>
            <a:endParaRPr lang="en-US" altLang="zh-CN" dirty="0"/>
          </a:p>
          <a:p>
            <a:pPr lvl="1"/>
            <a:r>
              <a:rPr lang="zh-CN" altLang="en-US" dirty="0"/>
              <a:t>特殊用途：将目的操作数某些二进制位清</a:t>
            </a:r>
            <a:r>
              <a:rPr lang="en-US" altLang="zh-CN" dirty="0"/>
              <a:t>0</a:t>
            </a:r>
            <a:endParaRPr lang="en-US" altLang="zh-CN" dirty="0"/>
          </a:p>
          <a:p>
            <a:pPr lvl="2"/>
            <a:r>
              <a:rPr lang="en-US" altLang="zh-CN" dirty="0"/>
              <a:t>0&amp;0=0</a:t>
            </a:r>
            <a:r>
              <a:rPr lang="zh-CN" altLang="en-US" dirty="0"/>
              <a:t>，</a:t>
            </a:r>
            <a:r>
              <a:rPr lang="en-US" altLang="zh-CN" dirty="0"/>
              <a:t>0&amp;1=0</a:t>
            </a:r>
            <a:r>
              <a:rPr lang="zh-CN" altLang="en-US" dirty="0"/>
              <a:t>，</a:t>
            </a:r>
            <a:r>
              <a:rPr lang="en-US" altLang="zh-CN" dirty="0"/>
              <a:t>1&amp;0=0</a:t>
            </a:r>
            <a:r>
              <a:rPr lang="zh-CN" altLang="en-US" dirty="0"/>
              <a:t>，</a:t>
            </a:r>
            <a:r>
              <a:rPr lang="en-US" altLang="zh-CN" dirty="0"/>
              <a:t>1&amp;1=1</a:t>
            </a:r>
            <a:endParaRPr lang="en-US" altLang="zh-CN" dirty="0"/>
          </a:p>
          <a:p>
            <a:pPr lvl="1"/>
            <a:r>
              <a:rPr lang="zh-CN" altLang="en-US" dirty="0"/>
              <a:t>例</a:t>
            </a:r>
            <a:endParaRPr lang="en-US" altLang="zh-CN" dirty="0"/>
          </a:p>
          <a:p>
            <a:pPr lvl="2"/>
            <a:r>
              <a:rPr lang="en-US" altLang="zh-CN" dirty="0"/>
              <a:t>ah=XXH </a:t>
            </a:r>
            <a:r>
              <a:rPr lang="zh-CN" altLang="en-US" dirty="0"/>
              <a:t>， </a:t>
            </a:r>
            <a:r>
              <a:rPr lang="en-US" altLang="zh-CN" dirty="0"/>
              <a:t>and ah,</a:t>
            </a:r>
            <a:r>
              <a:rPr lang="en-US" altLang="zh-CN" dirty="0">
                <a:solidFill>
                  <a:srgbClr val="ED7D31"/>
                </a:solidFill>
              </a:rPr>
              <a:t>0</a:t>
            </a:r>
            <a:r>
              <a:rPr lang="en-US" altLang="zh-CN" dirty="0"/>
              <a:t>FH(00001111B)</a:t>
            </a:r>
            <a:r>
              <a:rPr lang="zh-CN" altLang="en-US" dirty="0"/>
              <a:t> 后，</a:t>
            </a:r>
            <a:r>
              <a:rPr lang="en-US" altLang="zh-CN" dirty="0"/>
              <a:t>ah=</a:t>
            </a:r>
            <a:r>
              <a:rPr lang="en-US" altLang="zh-CN" dirty="0">
                <a:solidFill>
                  <a:srgbClr val="ED7D31"/>
                </a:solidFill>
              </a:rPr>
              <a:t>0</a:t>
            </a:r>
            <a:r>
              <a:rPr lang="en-US" altLang="zh-CN" dirty="0"/>
              <a:t>XH</a:t>
            </a:r>
            <a:r>
              <a:rPr lang="zh-CN" altLang="en-US" dirty="0"/>
              <a:t>（高四位被清</a:t>
            </a:r>
            <a:r>
              <a:rPr lang="en-US" altLang="zh-CN" dirty="0"/>
              <a:t>0</a:t>
            </a:r>
            <a:r>
              <a:rPr lang="zh-CN" altLang="en-US" dirty="0"/>
              <a:t>，低</a:t>
            </a:r>
            <a:r>
              <a:rPr lang="en-US" altLang="zh-CN" dirty="0"/>
              <a:t>4</a:t>
            </a:r>
            <a:r>
              <a:rPr lang="zh-CN" altLang="en-US" dirty="0"/>
              <a:t>位保持不变）</a:t>
            </a:r>
            <a:endParaRPr lang="en-US" altLang="zh-CN" dirty="0"/>
          </a:p>
          <a:p>
            <a:pPr lvl="2"/>
            <a:r>
              <a:rPr lang="en-US" altLang="zh-CN" dirty="0"/>
              <a:t>ax=XXXXH</a:t>
            </a:r>
            <a:r>
              <a:rPr lang="zh-CN" altLang="en-US" dirty="0"/>
              <a:t>，</a:t>
            </a:r>
            <a:r>
              <a:rPr lang="en-US" altLang="zh-CN" dirty="0"/>
              <a:t>and ax,</a:t>
            </a:r>
            <a:r>
              <a:rPr lang="en-US" altLang="zh-CN" dirty="0">
                <a:solidFill>
                  <a:srgbClr val="ED7D31"/>
                </a:solidFill>
              </a:rPr>
              <a:t>0</a:t>
            </a:r>
            <a:r>
              <a:rPr lang="en-US" altLang="zh-CN" dirty="0"/>
              <a:t>FFH  </a:t>
            </a:r>
            <a:r>
              <a:rPr lang="zh-CN" altLang="en-US" dirty="0"/>
              <a:t>后，</a:t>
            </a:r>
            <a:r>
              <a:rPr lang="en-US" altLang="zh-CN" dirty="0"/>
              <a:t>ah=</a:t>
            </a:r>
            <a:r>
              <a:rPr lang="en-US" altLang="zh-CN" dirty="0">
                <a:solidFill>
                  <a:srgbClr val="ED7D31"/>
                </a:solidFill>
              </a:rPr>
              <a:t>0</a:t>
            </a:r>
            <a:r>
              <a:rPr lang="en-US" altLang="zh-CN" dirty="0"/>
              <a:t>,al</a:t>
            </a:r>
            <a:r>
              <a:rPr lang="zh-CN" altLang="en-US" dirty="0"/>
              <a:t>保持不变</a:t>
            </a:r>
            <a:endParaRPr lang="zh-CN" altLang="en-US" dirty="0"/>
          </a:p>
          <a:p>
            <a:pPr lvl="2"/>
            <a:endParaRPr lang="zh-CN" altLang="en-US" dirty="0"/>
          </a:p>
        </p:txBody>
      </p:sp>
      <p:sp>
        <p:nvSpPr>
          <p:cNvPr id="4" name="文本占位符 3"/>
          <p:cNvSpPr>
            <a:spLocks noGrp="1"/>
          </p:cNvSpPr>
          <p:nvPr>
            <p:ph type="body" sz="quarter" idx="16"/>
          </p:nvPr>
        </p:nvSpPr>
        <p:spPr/>
        <p:txBody>
          <a:bodyPr/>
          <a:lstStyle/>
          <a:p>
            <a:r>
              <a:rPr lang="en-US" altLang="zh-CN" dirty="0"/>
              <a:t>4.</a:t>
            </a:r>
            <a:r>
              <a:rPr lang="zh-CN" altLang="en-US" dirty="0"/>
              <a:t>逻辑指令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1000"/>
                                        <p:tgtEl>
                                          <p:spTgt spid="3">
                                            <p:txEl>
                                              <p:pRg st="10" end="10"/>
                                            </p:txEl>
                                          </p:spTgt>
                                        </p:tgtEl>
                                      </p:cBhvr>
                                    </p:animEffect>
                                    <p:anim calcmode="lin" valueType="num">
                                      <p:cBhvr>
                                        <p:cTn id="5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逻辑运算指令</a:t>
            </a:r>
            <a:endParaRPr lang="en-US" altLang="zh-CN" dirty="0"/>
          </a:p>
          <a:p>
            <a:pPr lvl="1"/>
            <a:r>
              <a:rPr lang="zh-CN" altLang="en-US" dirty="0"/>
              <a:t>逻辑与指令   </a:t>
            </a:r>
            <a:endParaRPr lang="en-US" altLang="zh-CN" dirty="0"/>
          </a:p>
          <a:p>
            <a:pPr marL="456565" lvl="1" indent="0">
              <a:buNone/>
            </a:pPr>
            <a:r>
              <a:rPr lang="en-US" altLang="zh-CN" dirty="0"/>
              <a:t>   or  Reg/Mem , Reg/Mem/</a:t>
            </a:r>
            <a:r>
              <a:rPr lang="en-US" altLang="zh-CN" dirty="0" err="1"/>
              <a:t>Imm</a:t>
            </a:r>
            <a:endParaRPr lang="en-US" altLang="zh-CN" dirty="0"/>
          </a:p>
          <a:p>
            <a:pPr lvl="1"/>
            <a:r>
              <a:rPr lang="zh-CN" altLang="en-US" dirty="0"/>
              <a:t>功能</a:t>
            </a:r>
            <a:endParaRPr lang="en-US" altLang="zh-CN" dirty="0"/>
          </a:p>
          <a:p>
            <a:pPr lvl="2"/>
            <a:r>
              <a:rPr lang="zh-CN" altLang="en-US" dirty="0"/>
              <a:t>将源操作数的</a:t>
            </a:r>
            <a:r>
              <a:rPr lang="zh-CN" altLang="en-US" dirty="0">
                <a:solidFill>
                  <a:srgbClr val="ED7D31"/>
                </a:solidFill>
              </a:rPr>
              <a:t>每个</a:t>
            </a:r>
            <a:r>
              <a:rPr lang="zh-CN" altLang="en-US" dirty="0"/>
              <a:t>二进位与目的操作数中相应二进制位进行逻辑“或”操作</a:t>
            </a:r>
            <a:endParaRPr lang="en-US" altLang="zh-CN" dirty="0"/>
          </a:p>
          <a:p>
            <a:pPr lvl="2"/>
            <a:r>
              <a:rPr lang="zh-CN" altLang="en-US" dirty="0"/>
              <a:t>操作结果存入目的操作数中</a:t>
            </a:r>
            <a:endParaRPr lang="en-US" altLang="zh-CN" dirty="0"/>
          </a:p>
          <a:p>
            <a:pPr lvl="1"/>
            <a:r>
              <a:rPr lang="zh-CN" altLang="en-US" dirty="0"/>
              <a:t>特殊用途：将目的操作数某些二进制位置</a:t>
            </a:r>
            <a:r>
              <a:rPr lang="en-US" altLang="zh-CN" dirty="0"/>
              <a:t>1</a:t>
            </a:r>
            <a:endParaRPr lang="en-US" altLang="zh-CN" dirty="0"/>
          </a:p>
          <a:p>
            <a:pPr lvl="2"/>
            <a:r>
              <a:rPr lang="en-US" altLang="zh-CN" dirty="0"/>
              <a:t>1|0=1</a:t>
            </a:r>
            <a:r>
              <a:rPr lang="zh-CN" altLang="en-US" dirty="0"/>
              <a:t>，</a:t>
            </a:r>
            <a:r>
              <a:rPr lang="en-US" altLang="zh-CN" dirty="0"/>
              <a:t>1|1=1</a:t>
            </a:r>
            <a:r>
              <a:rPr lang="zh-CN" altLang="en-US" dirty="0"/>
              <a:t>，</a:t>
            </a:r>
            <a:r>
              <a:rPr lang="en-US" altLang="zh-CN" dirty="0"/>
              <a:t>0|0=0</a:t>
            </a:r>
            <a:r>
              <a:rPr lang="zh-CN" altLang="en-US" dirty="0"/>
              <a:t>，</a:t>
            </a:r>
            <a:r>
              <a:rPr lang="en-US" altLang="zh-CN" dirty="0"/>
              <a:t>0|1=1</a:t>
            </a:r>
            <a:endParaRPr lang="en-US" altLang="zh-CN" dirty="0"/>
          </a:p>
          <a:p>
            <a:pPr lvl="1"/>
            <a:r>
              <a:rPr lang="zh-CN" altLang="en-US" dirty="0"/>
              <a:t>例</a:t>
            </a:r>
            <a:endParaRPr lang="en-US" altLang="zh-CN" dirty="0"/>
          </a:p>
          <a:p>
            <a:pPr lvl="2"/>
            <a:r>
              <a:rPr lang="en-US" altLang="zh-CN" dirty="0"/>
              <a:t>ah=XXH </a:t>
            </a:r>
            <a:r>
              <a:rPr lang="zh-CN" altLang="en-US" dirty="0"/>
              <a:t>， </a:t>
            </a:r>
            <a:r>
              <a:rPr lang="en-US" altLang="zh-CN" dirty="0"/>
              <a:t>or ah,0</a:t>
            </a:r>
            <a:r>
              <a:rPr lang="en-US" altLang="zh-CN" dirty="0">
                <a:solidFill>
                  <a:srgbClr val="ED7D31"/>
                </a:solidFill>
              </a:rPr>
              <a:t>F</a:t>
            </a:r>
            <a:r>
              <a:rPr lang="en-US" altLang="zh-CN" dirty="0"/>
              <a:t>H(00001111B)</a:t>
            </a:r>
            <a:r>
              <a:rPr lang="zh-CN" altLang="en-US" dirty="0"/>
              <a:t> 后，</a:t>
            </a:r>
            <a:r>
              <a:rPr lang="en-US" altLang="zh-CN" dirty="0"/>
              <a:t>ah=X</a:t>
            </a:r>
            <a:r>
              <a:rPr lang="en-US" altLang="zh-CN" dirty="0">
                <a:solidFill>
                  <a:srgbClr val="ED7D31"/>
                </a:solidFill>
              </a:rPr>
              <a:t>1</a:t>
            </a:r>
            <a:r>
              <a:rPr lang="en-US" altLang="zh-CN" dirty="0"/>
              <a:t>H</a:t>
            </a:r>
            <a:r>
              <a:rPr lang="zh-CN" altLang="en-US" dirty="0"/>
              <a:t>（高四位保持不变，低</a:t>
            </a:r>
            <a:r>
              <a:rPr lang="en-US" altLang="zh-CN" dirty="0"/>
              <a:t>4</a:t>
            </a:r>
            <a:r>
              <a:rPr lang="zh-CN" altLang="en-US" dirty="0"/>
              <a:t>位置</a:t>
            </a:r>
            <a:r>
              <a:rPr lang="en-US" altLang="zh-CN" dirty="0"/>
              <a:t>1</a:t>
            </a:r>
            <a:r>
              <a:rPr lang="zh-CN" altLang="en-US" dirty="0"/>
              <a:t>）</a:t>
            </a:r>
            <a:endParaRPr lang="en-US" altLang="zh-CN" dirty="0"/>
          </a:p>
          <a:p>
            <a:pPr lvl="2"/>
            <a:r>
              <a:rPr lang="en-US" altLang="zh-CN" dirty="0"/>
              <a:t>ax=XXXXH</a:t>
            </a:r>
            <a:r>
              <a:rPr lang="zh-CN" altLang="en-US" dirty="0"/>
              <a:t>，</a:t>
            </a:r>
            <a:r>
              <a:rPr lang="en-US" altLang="zh-CN" dirty="0"/>
              <a:t>or ax,0</a:t>
            </a:r>
            <a:r>
              <a:rPr lang="en-US" altLang="zh-CN" dirty="0">
                <a:solidFill>
                  <a:srgbClr val="ED7D31"/>
                </a:solidFill>
              </a:rPr>
              <a:t>FF</a:t>
            </a:r>
            <a:r>
              <a:rPr lang="en-US" altLang="zh-CN" dirty="0"/>
              <a:t>H  </a:t>
            </a:r>
            <a:r>
              <a:rPr lang="zh-CN" altLang="en-US" dirty="0"/>
              <a:t>后，</a:t>
            </a:r>
            <a:r>
              <a:rPr lang="en-US" altLang="zh-CN" dirty="0"/>
              <a:t>ah</a:t>
            </a:r>
            <a:r>
              <a:rPr lang="zh-CN" altLang="en-US" dirty="0"/>
              <a:t>保持不变</a:t>
            </a:r>
            <a:r>
              <a:rPr lang="en-US" altLang="zh-CN" dirty="0"/>
              <a:t>,al=FFH</a:t>
            </a:r>
            <a:endParaRPr lang="zh-CN" altLang="en-US" dirty="0"/>
          </a:p>
        </p:txBody>
      </p:sp>
      <p:sp>
        <p:nvSpPr>
          <p:cNvPr id="4" name="文本占位符 3"/>
          <p:cNvSpPr>
            <a:spLocks noGrp="1"/>
          </p:cNvSpPr>
          <p:nvPr>
            <p:ph type="body" sz="quarter" idx="16"/>
          </p:nvPr>
        </p:nvSpPr>
        <p:spPr/>
        <p:txBody>
          <a:bodyPr/>
          <a:lstStyle/>
          <a:p>
            <a:r>
              <a:rPr lang="en-US" altLang="zh-CN" dirty="0"/>
              <a:t>4.</a:t>
            </a:r>
            <a:r>
              <a:rPr lang="zh-CN" altLang="en-US" dirty="0"/>
              <a:t>逻辑指令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1000"/>
                                        <p:tgtEl>
                                          <p:spTgt spid="3">
                                            <p:txEl>
                                              <p:pRg st="10" end="10"/>
                                            </p:txEl>
                                          </p:spTgt>
                                        </p:tgtEl>
                                      </p:cBhvr>
                                    </p:animEffect>
                                    <p:anim calcmode="lin" valueType="num">
                                      <p:cBhvr>
                                        <p:cTn id="5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逻辑运算指令</a:t>
            </a:r>
            <a:endParaRPr lang="en-US" altLang="zh-CN" dirty="0"/>
          </a:p>
          <a:p>
            <a:pPr lvl="1"/>
            <a:r>
              <a:rPr lang="zh-CN" altLang="en-US" dirty="0"/>
              <a:t>逻辑与指令   </a:t>
            </a:r>
            <a:endParaRPr lang="en-US" altLang="zh-CN" dirty="0"/>
          </a:p>
          <a:p>
            <a:pPr marL="456565" lvl="1" indent="0">
              <a:buNone/>
            </a:pPr>
            <a:r>
              <a:rPr lang="en-US" altLang="zh-CN" dirty="0"/>
              <a:t>   or  Reg/Mem</a:t>
            </a:r>
            <a:endParaRPr lang="en-US" altLang="zh-CN" dirty="0"/>
          </a:p>
          <a:p>
            <a:pPr lvl="1"/>
            <a:r>
              <a:rPr lang="zh-CN" altLang="en-US" dirty="0"/>
              <a:t>功能</a:t>
            </a:r>
            <a:endParaRPr lang="en-US" altLang="zh-CN" dirty="0"/>
          </a:p>
          <a:p>
            <a:pPr lvl="2"/>
            <a:r>
              <a:rPr lang="zh-CN" altLang="en-US" dirty="0"/>
              <a:t>将目的操作数</a:t>
            </a:r>
            <a:r>
              <a:rPr lang="zh-CN" altLang="en-US" dirty="0">
                <a:solidFill>
                  <a:srgbClr val="ED7D31"/>
                </a:solidFill>
              </a:rPr>
              <a:t>逐位</a:t>
            </a:r>
            <a:r>
              <a:rPr lang="zh-CN" altLang="en-US" dirty="0"/>
              <a:t>取反后存入目的操作数</a:t>
            </a:r>
            <a:endParaRPr lang="zh-CN" altLang="en-US" dirty="0"/>
          </a:p>
          <a:p>
            <a:pPr lvl="1"/>
            <a:r>
              <a:rPr lang="zh-CN" altLang="en-US" dirty="0"/>
              <a:t>例</a:t>
            </a:r>
            <a:endParaRPr lang="en-US" altLang="zh-CN" dirty="0"/>
          </a:p>
          <a:p>
            <a:pPr lvl="2"/>
            <a:r>
              <a:rPr lang="en-US" altLang="zh-CN" dirty="0"/>
              <a:t>not  ax</a:t>
            </a:r>
            <a:endParaRPr lang="en-US" altLang="zh-CN" dirty="0"/>
          </a:p>
          <a:p>
            <a:pPr lvl="2"/>
            <a:r>
              <a:rPr lang="zh-CN" altLang="en-US" dirty="0"/>
              <a:t>与</a:t>
            </a:r>
            <a:r>
              <a:rPr lang="en-US" altLang="zh-CN" dirty="0"/>
              <a:t>neg  ax</a:t>
            </a:r>
            <a:r>
              <a:rPr lang="zh-CN" altLang="en-US" dirty="0"/>
              <a:t>的区别？</a:t>
            </a:r>
            <a:endParaRPr lang="en-US" altLang="zh-CN" dirty="0"/>
          </a:p>
          <a:p>
            <a:endParaRPr lang="zh-CN" altLang="en-US" dirty="0"/>
          </a:p>
        </p:txBody>
      </p:sp>
      <p:sp>
        <p:nvSpPr>
          <p:cNvPr id="4" name="文本占位符 3"/>
          <p:cNvSpPr>
            <a:spLocks noGrp="1"/>
          </p:cNvSpPr>
          <p:nvPr>
            <p:ph type="body" sz="quarter" idx="16"/>
          </p:nvPr>
        </p:nvSpPr>
        <p:spPr/>
        <p:txBody>
          <a:bodyPr/>
          <a:lstStyle/>
          <a:p>
            <a:r>
              <a:rPr lang="en-US" altLang="zh-CN" dirty="0"/>
              <a:t>4.</a:t>
            </a:r>
            <a:r>
              <a:rPr lang="zh-CN" altLang="en-US" dirty="0"/>
              <a:t>逻辑指令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逻辑运算指令</a:t>
            </a:r>
            <a:endParaRPr lang="en-US" altLang="zh-CN" dirty="0"/>
          </a:p>
          <a:p>
            <a:pPr lvl="1"/>
            <a:r>
              <a:rPr lang="zh-CN" altLang="en-US" dirty="0"/>
              <a:t>异或指令   </a:t>
            </a:r>
            <a:endParaRPr lang="en-US" altLang="zh-CN" dirty="0"/>
          </a:p>
          <a:p>
            <a:pPr marL="456565" lvl="1" indent="0">
              <a:buNone/>
            </a:pPr>
            <a:r>
              <a:rPr lang="en-US" altLang="zh-CN" dirty="0"/>
              <a:t>   </a:t>
            </a:r>
            <a:r>
              <a:rPr lang="en-US" altLang="zh-CN" dirty="0" err="1"/>
              <a:t>xor</a:t>
            </a:r>
            <a:r>
              <a:rPr lang="en-US" altLang="zh-CN" dirty="0"/>
              <a:t>  Reg/Mem , Reg/Mem/</a:t>
            </a:r>
            <a:r>
              <a:rPr lang="en-US" altLang="zh-CN" dirty="0" err="1"/>
              <a:t>Imm</a:t>
            </a:r>
            <a:endParaRPr lang="en-US" altLang="zh-CN" dirty="0"/>
          </a:p>
          <a:p>
            <a:pPr lvl="1"/>
            <a:r>
              <a:rPr lang="zh-CN" altLang="en-US" dirty="0"/>
              <a:t>功能</a:t>
            </a:r>
            <a:endParaRPr lang="en-US" altLang="zh-CN" dirty="0"/>
          </a:p>
          <a:p>
            <a:pPr lvl="2"/>
            <a:r>
              <a:rPr lang="zh-CN" altLang="en-US" dirty="0"/>
              <a:t>将源操作数的</a:t>
            </a:r>
            <a:r>
              <a:rPr lang="zh-CN" altLang="en-US" dirty="0">
                <a:solidFill>
                  <a:srgbClr val="ED7D31"/>
                </a:solidFill>
              </a:rPr>
              <a:t>每个</a:t>
            </a:r>
            <a:r>
              <a:rPr lang="zh-CN" altLang="en-US" dirty="0"/>
              <a:t>二进位与目的操作数中相应二进制位进行逻辑“异或”操作</a:t>
            </a:r>
            <a:endParaRPr lang="en-US" altLang="zh-CN" dirty="0"/>
          </a:p>
          <a:p>
            <a:pPr lvl="2"/>
            <a:r>
              <a:rPr lang="zh-CN" altLang="en-US" dirty="0"/>
              <a:t>操作结果存入目的操作数中</a:t>
            </a:r>
            <a:endParaRPr lang="en-US" altLang="zh-CN" dirty="0"/>
          </a:p>
          <a:p>
            <a:pPr lvl="1"/>
            <a:r>
              <a:rPr lang="zh-CN" altLang="en-US" dirty="0"/>
              <a:t>特殊用途：将目的操作数某些二进制位求反</a:t>
            </a:r>
            <a:endParaRPr lang="en-US" altLang="zh-CN" dirty="0"/>
          </a:p>
          <a:p>
            <a:pPr lvl="2"/>
            <a:r>
              <a:rPr lang="en-US" altLang="zh-CN" dirty="0"/>
              <a:t>1|0=1</a:t>
            </a:r>
            <a:r>
              <a:rPr lang="zh-CN" altLang="en-US" dirty="0"/>
              <a:t>，</a:t>
            </a:r>
            <a:r>
              <a:rPr lang="en-US" altLang="zh-CN" dirty="0"/>
              <a:t>1|1=0</a:t>
            </a:r>
            <a:r>
              <a:rPr lang="zh-CN" altLang="en-US" dirty="0"/>
              <a:t>，</a:t>
            </a:r>
            <a:r>
              <a:rPr lang="en-US" altLang="zh-CN" dirty="0"/>
              <a:t>0|1=1</a:t>
            </a:r>
            <a:r>
              <a:rPr lang="zh-CN" altLang="en-US" dirty="0"/>
              <a:t>，</a:t>
            </a:r>
            <a:r>
              <a:rPr lang="en-US" altLang="zh-CN" dirty="0"/>
              <a:t>0|0=0</a:t>
            </a:r>
            <a:endParaRPr lang="en-US" altLang="zh-CN" dirty="0"/>
          </a:p>
          <a:p>
            <a:pPr lvl="1"/>
            <a:r>
              <a:rPr lang="zh-CN" altLang="en-US" dirty="0"/>
              <a:t>例</a:t>
            </a:r>
            <a:endParaRPr lang="en-US" altLang="zh-CN" dirty="0"/>
          </a:p>
          <a:p>
            <a:pPr lvl="2"/>
            <a:r>
              <a:rPr lang="en-US" altLang="zh-CN" dirty="0" err="1"/>
              <a:t>xor</a:t>
            </a:r>
            <a:r>
              <a:rPr lang="zh-CN" altLang="en-US" dirty="0"/>
              <a:t>  </a:t>
            </a:r>
            <a:r>
              <a:rPr lang="en-US" altLang="zh-CN" dirty="0"/>
              <a:t>ax,0FFFFH  </a:t>
            </a:r>
            <a:r>
              <a:rPr lang="zh-CN" altLang="en-US" dirty="0"/>
              <a:t>与    </a:t>
            </a:r>
            <a:r>
              <a:rPr lang="en-US" altLang="zh-CN" dirty="0"/>
              <a:t>not  ax</a:t>
            </a:r>
            <a:endParaRPr lang="zh-CN" altLang="en-US" dirty="0"/>
          </a:p>
        </p:txBody>
      </p:sp>
      <p:sp>
        <p:nvSpPr>
          <p:cNvPr id="4" name="文本占位符 3"/>
          <p:cNvSpPr>
            <a:spLocks noGrp="1"/>
          </p:cNvSpPr>
          <p:nvPr>
            <p:ph type="body" sz="quarter" idx="16"/>
          </p:nvPr>
        </p:nvSpPr>
        <p:spPr/>
        <p:txBody>
          <a:bodyPr/>
          <a:lstStyle/>
          <a:p>
            <a:r>
              <a:rPr lang="en-US" altLang="zh-CN" dirty="0"/>
              <a:t>4.</a:t>
            </a:r>
            <a:r>
              <a:rPr lang="zh-CN" altLang="en-US" dirty="0"/>
              <a:t>逻辑指令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逻辑运算指令</a:t>
            </a:r>
            <a:endParaRPr lang="en-US" altLang="zh-CN" dirty="0"/>
          </a:p>
          <a:p>
            <a:pPr lvl="1"/>
            <a:r>
              <a:rPr lang="zh-CN" altLang="en-US" dirty="0"/>
              <a:t>测试指令：</a:t>
            </a:r>
            <a:r>
              <a:rPr lang="en-US" altLang="zh-CN" dirty="0"/>
              <a:t>test</a:t>
            </a:r>
            <a:r>
              <a:rPr lang="zh-CN" altLang="en-US" dirty="0"/>
              <a:t>   </a:t>
            </a:r>
            <a:endParaRPr lang="en-US" altLang="zh-CN" dirty="0"/>
          </a:p>
          <a:p>
            <a:pPr marL="456565" lvl="1" indent="0">
              <a:buNone/>
            </a:pPr>
            <a:r>
              <a:rPr lang="en-US" altLang="zh-CN" dirty="0"/>
              <a:t>   test   Reg/Mem , Reg/Mem/</a:t>
            </a:r>
            <a:r>
              <a:rPr lang="en-US" altLang="zh-CN" dirty="0" err="1"/>
              <a:t>Imm</a:t>
            </a:r>
            <a:endParaRPr lang="en-US" altLang="zh-CN" dirty="0"/>
          </a:p>
          <a:p>
            <a:pPr lvl="1"/>
            <a:r>
              <a:rPr lang="zh-CN" altLang="en-US" dirty="0"/>
              <a:t>功能</a:t>
            </a:r>
            <a:endParaRPr lang="en-US" altLang="zh-CN" dirty="0"/>
          </a:p>
          <a:p>
            <a:pPr lvl="2"/>
            <a:r>
              <a:rPr lang="zh-CN" altLang="en-US" dirty="0"/>
              <a:t>将源操作数的</a:t>
            </a:r>
            <a:r>
              <a:rPr lang="zh-CN" altLang="en-US" dirty="0">
                <a:solidFill>
                  <a:srgbClr val="ED7D31"/>
                </a:solidFill>
              </a:rPr>
              <a:t>每个</a:t>
            </a:r>
            <a:r>
              <a:rPr lang="zh-CN" altLang="en-US" dirty="0"/>
              <a:t>二进位与目的操作数中相应二进制位进行逻辑“与”操作</a:t>
            </a:r>
            <a:endParaRPr lang="en-US" altLang="zh-CN" dirty="0"/>
          </a:p>
          <a:p>
            <a:pPr lvl="2"/>
            <a:r>
              <a:rPr lang="zh-CN" altLang="en-US" dirty="0"/>
              <a:t>操作结果</a:t>
            </a:r>
            <a:r>
              <a:rPr lang="zh-CN" altLang="en-US" dirty="0">
                <a:solidFill>
                  <a:srgbClr val="ED7D31"/>
                </a:solidFill>
              </a:rPr>
              <a:t>不</a:t>
            </a:r>
            <a:r>
              <a:rPr lang="zh-CN" altLang="en-US" dirty="0"/>
              <a:t>存入目的操作数中</a:t>
            </a:r>
            <a:endParaRPr lang="en-US" altLang="zh-CN" dirty="0"/>
          </a:p>
          <a:p>
            <a:pPr lvl="2"/>
            <a:r>
              <a:rPr lang="zh-CN" altLang="en-US" dirty="0"/>
              <a:t>会根据结果设置标志位</a:t>
            </a:r>
            <a:endParaRPr lang="en-US" altLang="zh-CN" dirty="0"/>
          </a:p>
          <a:p>
            <a:pPr lvl="1"/>
            <a:r>
              <a:rPr lang="zh-CN" altLang="en-US" dirty="0"/>
              <a:t>例</a:t>
            </a:r>
            <a:endParaRPr lang="en-US" altLang="zh-CN" dirty="0"/>
          </a:p>
          <a:p>
            <a:pPr lvl="2"/>
            <a:r>
              <a:rPr lang="zh-CN" altLang="en-US" dirty="0"/>
              <a:t>判断 </a:t>
            </a:r>
            <a:r>
              <a:rPr lang="en-US" altLang="zh-CN" dirty="0"/>
              <a:t>ax</a:t>
            </a:r>
            <a:r>
              <a:rPr lang="zh-CN" altLang="en-US" dirty="0"/>
              <a:t>的第</a:t>
            </a:r>
            <a:r>
              <a:rPr lang="en-US" altLang="zh-CN" dirty="0"/>
              <a:t>0</a:t>
            </a:r>
            <a:r>
              <a:rPr lang="zh-CN" altLang="en-US" dirty="0"/>
              <a:t>位（最低位）是否为</a:t>
            </a:r>
            <a:r>
              <a:rPr lang="en-US" altLang="zh-CN" dirty="0"/>
              <a:t>0</a:t>
            </a:r>
            <a:r>
              <a:rPr lang="zh-CN" altLang="en-US" dirty="0"/>
              <a:t>： </a:t>
            </a:r>
            <a:r>
              <a:rPr lang="en-US" altLang="zh-CN" dirty="0"/>
              <a:t>test  ax,1</a:t>
            </a:r>
            <a:r>
              <a:rPr lang="zh-CN" altLang="en-US" dirty="0"/>
              <a:t>，再判断</a:t>
            </a:r>
            <a:r>
              <a:rPr lang="en-US" altLang="zh-CN" dirty="0"/>
              <a:t>ZF</a:t>
            </a:r>
            <a:r>
              <a:rPr lang="zh-CN" altLang="en-US" dirty="0"/>
              <a:t>标志位是否为</a:t>
            </a:r>
            <a:r>
              <a:rPr lang="en-US" altLang="zh-CN" dirty="0"/>
              <a:t>1</a:t>
            </a:r>
            <a:endParaRPr lang="en-US" altLang="zh-CN" dirty="0"/>
          </a:p>
          <a:p>
            <a:pPr lvl="2"/>
            <a:r>
              <a:rPr lang="zh-CN" altLang="en-US" dirty="0"/>
              <a:t>判断 </a:t>
            </a:r>
            <a:r>
              <a:rPr lang="en-US" altLang="zh-CN" dirty="0"/>
              <a:t>ax</a:t>
            </a:r>
            <a:r>
              <a:rPr lang="zh-CN" altLang="en-US" dirty="0"/>
              <a:t>的第</a:t>
            </a:r>
            <a:r>
              <a:rPr lang="en-US" altLang="zh-CN" dirty="0"/>
              <a:t>12</a:t>
            </a:r>
            <a:r>
              <a:rPr lang="zh-CN" altLang="en-US" dirty="0"/>
              <a:t>位是否为</a:t>
            </a:r>
            <a:r>
              <a:rPr lang="en-US" altLang="zh-CN" dirty="0"/>
              <a:t>0</a:t>
            </a:r>
            <a:r>
              <a:rPr lang="zh-CN" altLang="en-US" dirty="0"/>
              <a:t>： </a:t>
            </a:r>
            <a:r>
              <a:rPr lang="en-US" altLang="zh-CN" dirty="0"/>
              <a:t>test  ax,1000H</a:t>
            </a:r>
            <a:r>
              <a:rPr lang="zh-CN" altLang="en-US" dirty="0"/>
              <a:t>，再判断</a:t>
            </a:r>
            <a:r>
              <a:rPr lang="en-US" altLang="zh-CN" dirty="0"/>
              <a:t>ZF</a:t>
            </a:r>
            <a:r>
              <a:rPr lang="zh-CN" altLang="en-US" dirty="0"/>
              <a:t>标志位是否为</a:t>
            </a:r>
            <a:r>
              <a:rPr lang="en-US" altLang="zh-CN" dirty="0"/>
              <a:t>1</a:t>
            </a:r>
            <a:endParaRPr lang="zh-CN" altLang="en-US" dirty="0"/>
          </a:p>
        </p:txBody>
      </p:sp>
      <p:sp>
        <p:nvSpPr>
          <p:cNvPr id="4" name="文本占位符 3"/>
          <p:cNvSpPr>
            <a:spLocks noGrp="1"/>
          </p:cNvSpPr>
          <p:nvPr>
            <p:ph type="body" sz="quarter" idx="16"/>
          </p:nvPr>
        </p:nvSpPr>
        <p:spPr/>
        <p:txBody>
          <a:bodyPr/>
          <a:lstStyle/>
          <a:p>
            <a:r>
              <a:rPr lang="en-US" altLang="zh-CN" dirty="0"/>
              <a:t>4.</a:t>
            </a:r>
            <a:r>
              <a:rPr lang="zh-CN" altLang="en-US" dirty="0"/>
              <a:t>逻辑指令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1000"/>
                                        <p:tgtEl>
                                          <p:spTgt spid="3">
                                            <p:txEl>
                                              <p:pRg st="9" end="9"/>
                                            </p:txEl>
                                          </p:spTgt>
                                        </p:tgtEl>
                                      </p:cBhvr>
                                    </p:animEffect>
                                    <p:anim calcmode="lin" valueType="num">
                                      <p:cBhvr>
                                        <p:cTn id="5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指令格式</a:t>
            </a:r>
            <a:endParaRPr lang="en-US" altLang="zh-CN" dirty="0"/>
          </a:p>
          <a:p>
            <a:pPr marL="0" indent="0">
              <a:buNone/>
            </a:pPr>
            <a:endParaRPr lang="zh-CN" altLang="en-US" dirty="0"/>
          </a:p>
        </p:txBody>
      </p:sp>
      <p:sp>
        <p:nvSpPr>
          <p:cNvPr id="4" name="文本占位符 3"/>
          <p:cNvSpPr>
            <a:spLocks noGrp="1"/>
          </p:cNvSpPr>
          <p:nvPr>
            <p:ph type="body" sz="quarter" idx="16"/>
          </p:nvPr>
        </p:nvSpPr>
        <p:spPr/>
        <p:txBody>
          <a:bodyPr/>
          <a:lstStyle/>
          <a:p>
            <a:r>
              <a:rPr lang="en-US" altLang="zh-CN" dirty="0"/>
              <a:t>1.</a:t>
            </a:r>
            <a:r>
              <a:rPr lang="zh-CN" altLang="en-US" dirty="0"/>
              <a:t>概述</a:t>
            </a:r>
            <a:endParaRPr lang="zh-CN" altLang="en-US" dirty="0"/>
          </a:p>
          <a:p>
            <a:endParaRPr lang="zh-CN" altLang="en-US" dirty="0"/>
          </a:p>
        </p:txBody>
      </p:sp>
      <p:pic>
        <p:nvPicPr>
          <p:cNvPr id="5" name="图片 4"/>
          <p:cNvPicPr>
            <a:picLocks noChangeAspect="1"/>
          </p:cNvPicPr>
          <p:nvPr/>
        </p:nvPicPr>
        <p:blipFill>
          <a:blip r:embed="rId1"/>
          <a:stretch>
            <a:fillRect/>
          </a:stretch>
        </p:blipFill>
        <p:spPr>
          <a:xfrm>
            <a:off x="623788" y="1463624"/>
            <a:ext cx="2833518" cy="5067240"/>
          </a:xfrm>
          <a:prstGeom prst="rect">
            <a:avLst/>
          </a:prstGeom>
        </p:spPr>
      </p:pic>
      <p:pic>
        <p:nvPicPr>
          <p:cNvPr id="6" name="图片 5"/>
          <p:cNvPicPr>
            <a:picLocks noChangeAspect="1"/>
          </p:cNvPicPr>
          <p:nvPr/>
        </p:nvPicPr>
        <p:blipFill>
          <a:blip r:embed="rId2"/>
          <a:stretch>
            <a:fillRect/>
          </a:stretch>
        </p:blipFill>
        <p:spPr>
          <a:xfrm>
            <a:off x="3623556" y="1463624"/>
            <a:ext cx="3975517" cy="5067240"/>
          </a:xfrm>
          <a:prstGeom prst="rect">
            <a:avLst/>
          </a:prstGeom>
        </p:spPr>
      </p:pic>
      <p:pic>
        <p:nvPicPr>
          <p:cNvPr id="7" name="图片 6"/>
          <p:cNvPicPr>
            <a:picLocks noChangeAspect="1"/>
          </p:cNvPicPr>
          <p:nvPr/>
        </p:nvPicPr>
        <p:blipFill>
          <a:blip r:embed="rId3"/>
          <a:stretch>
            <a:fillRect/>
          </a:stretch>
        </p:blipFill>
        <p:spPr>
          <a:xfrm>
            <a:off x="7717823" y="3429000"/>
            <a:ext cx="4242126" cy="115995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846699"/>
            <a:ext cx="11835786" cy="5621213"/>
          </a:xfrm>
        </p:spPr>
        <p:txBody>
          <a:bodyPr>
            <a:normAutofit fontScale="92500" lnSpcReduction="10000"/>
          </a:bodyPr>
          <a:lstStyle/>
          <a:p>
            <a:r>
              <a:rPr lang="zh-CN" altLang="en-US" dirty="0"/>
              <a:t>移位指令</a:t>
            </a:r>
            <a:endParaRPr lang="en-US" altLang="zh-CN" dirty="0"/>
          </a:p>
          <a:p>
            <a:pPr lvl="1"/>
            <a:r>
              <a:rPr lang="zh-CN" altLang="en-US" dirty="0"/>
              <a:t>类型</a:t>
            </a:r>
            <a:endParaRPr lang="en-US" altLang="zh-CN" dirty="0"/>
          </a:p>
          <a:p>
            <a:pPr lvl="2"/>
            <a:r>
              <a:rPr lang="zh-CN" altLang="en-US" dirty="0"/>
              <a:t>算术移位、逻辑移位、循环移位</a:t>
            </a:r>
            <a:endParaRPr lang="en-US" altLang="zh-CN" dirty="0"/>
          </a:p>
          <a:p>
            <a:pPr lvl="1"/>
            <a:r>
              <a:rPr lang="zh-CN" altLang="en-US" dirty="0"/>
              <a:t>方向</a:t>
            </a:r>
            <a:endParaRPr lang="en-US" altLang="zh-CN" dirty="0"/>
          </a:p>
          <a:p>
            <a:pPr lvl="2"/>
            <a:r>
              <a:rPr lang="zh-CN" altLang="en-US" dirty="0"/>
              <a:t>左移、右移</a:t>
            </a:r>
            <a:endParaRPr lang="en-US" altLang="zh-CN" dirty="0"/>
          </a:p>
          <a:p>
            <a:pPr lvl="1"/>
            <a:r>
              <a:rPr lang="zh-CN" altLang="en-US" dirty="0"/>
              <a:t>格式</a:t>
            </a:r>
            <a:endParaRPr lang="en-US" altLang="zh-CN" dirty="0"/>
          </a:p>
          <a:p>
            <a:pPr lvl="2"/>
            <a:r>
              <a:rPr lang="zh-CN" altLang="en-US" dirty="0"/>
              <a:t>操作符   操作数</a:t>
            </a:r>
            <a:r>
              <a:rPr lang="en-US" altLang="zh-CN" dirty="0"/>
              <a:t>,1</a:t>
            </a:r>
            <a:endParaRPr lang="en-US" altLang="zh-CN" dirty="0"/>
          </a:p>
          <a:p>
            <a:pPr lvl="2"/>
            <a:r>
              <a:rPr lang="zh-CN" altLang="en-US" dirty="0"/>
              <a:t>操作符   操作数</a:t>
            </a:r>
            <a:r>
              <a:rPr lang="en-US" altLang="zh-CN" dirty="0"/>
              <a:t>,cl</a:t>
            </a:r>
            <a:endParaRPr lang="en-US" altLang="zh-CN" dirty="0"/>
          </a:p>
          <a:p>
            <a:pPr lvl="2"/>
            <a:r>
              <a:rPr lang="zh-CN" altLang="en-US" dirty="0"/>
              <a:t>移位次数</a:t>
            </a:r>
            <a:endParaRPr lang="en-US" altLang="zh-CN" dirty="0"/>
          </a:p>
          <a:p>
            <a:pPr lvl="3"/>
            <a:r>
              <a:rPr lang="zh-CN" altLang="en-US" dirty="0"/>
              <a:t>如果移位次数为</a:t>
            </a:r>
            <a:r>
              <a:rPr lang="en-US" altLang="zh-CN" dirty="0"/>
              <a:t>1</a:t>
            </a:r>
            <a:r>
              <a:rPr lang="zh-CN" altLang="en-US" dirty="0"/>
              <a:t>，则可以在指令中直接给出</a:t>
            </a:r>
            <a:endParaRPr lang="en-US" altLang="zh-CN" dirty="0"/>
          </a:p>
          <a:p>
            <a:pPr lvl="3"/>
            <a:r>
              <a:rPr lang="zh-CN" altLang="en-US" dirty="0"/>
              <a:t>如果是大于</a:t>
            </a:r>
            <a:r>
              <a:rPr lang="en-US" altLang="zh-CN" dirty="0"/>
              <a:t>1</a:t>
            </a:r>
            <a:r>
              <a:rPr lang="zh-CN" altLang="en-US" dirty="0"/>
              <a:t>，则必须先将移位次数赋值给</a:t>
            </a:r>
            <a:r>
              <a:rPr lang="en-US" altLang="zh-CN" dirty="0"/>
              <a:t>cl</a:t>
            </a:r>
            <a:r>
              <a:rPr lang="zh-CN" altLang="en-US" dirty="0"/>
              <a:t>寄存器，再在指令中使用</a:t>
            </a:r>
            <a:r>
              <a:rPr lang="en-US" altLang="zh-CN" dirty="0"/>
              <a:t>cl</a:t>
            </a:r>
            <a:r>
              <a:rPr lang="zh-CN" altLang="en-US" dirty="0"/>
              <a:t>寄存器</a:t>
            </a:r>
            <a:endParaRPr lang="en-US" altLang="zh-CN" dirty="0"/>
          </a:p>
          <a:p>
            <a:pPr lvl="1"/>
            <a:r>
              <a:rPr lang="zh-CN" altLang="en-US" dirty="0"/>
              <a:t>需注意</a:t>
            </a:r>
            <a:endParaRPr lang="en-US" altLang="zh-CN" dirty="0"/>
          </a:p>
          <a:p>
            <a:pPr lvl="2"/>
            <a:r>
              <a:rPr lang="zh-CN" altLang="en-US" dirty="0">
                <a:solidFill>
                  <a:srgbClr val="ED7D31"/>
                </a:solidFill>
              </a:rPr>
              <a:t>补进来什么？</a:t>
            </a:r>
            <a:endParaRPr lang="en-US" altLang="zh-CN" dirty="0">
              <a:solidFill>
                <a:srgbClr val="ED7D31"/>
              </a:solidFill>
            </a:endParaRPr>
          </a:p>
          <a:p>
            <a:pPr lvl="2"/>
            <a:r>
              <a:rPr lang="zh-CN" altLang="en-US" dirty="0"/>
              <a:t>移位的方向</a:t>
            </a:r>
            <a:endParaRPr lang="en-US" altLang="zh-CN" dirty="0"/>
          </a:p>
          <a:p>
            <a:pPr lvl="2"/>
            <a:r>
              <a:rPr lang="zh-CN" altLang="en-US" dirty="0"/>
              <a:t>指令的名称</a:t>
            </a:r>
            <a:endParaRPr lang="en-US" altLang="zh-CN" dirty="0"/>
          </a:p>
          <a:p>
            <a:pPr lvl="2"/>
            <a:r>
              <a:rPr lang="zh-CN" altLang="en-US" dirty="0"/>
              <a:t>最后移出的二进位在</a:t>
            </a:r>
            <a:r>
              <a:rPr lang="en-US" altLang="zh-CN" dirty="0"/>
              <a:t>CF</a:t>
            </a:r>
            <a:r>
              <a:rPr lang="zh-CN" altLang="en-US" dirty="0"/>
              <a:t>标志寄存器中</a:t>
            </a:r>
            <a:endParaRPr lang="en-US" altLang="zh-CN" dirty="0"/>
          </a:p>
          <a:p>
            <a:pPr lvl="2"/>
            <a:endParaRPr lang="en-US" altLang="zh-CN" dirty="0"/>
          </a:p>
          <a:p>
            <a:pPr lvl="2"/>
            <a:endParaRPr lang="en-US" altLang="zh-CN" dirty="0"/>
          </a:p>
          <a:p>
            <a:pPr lvl="2"/>
            <a:endParaRPr lang="en-US" altLang="zh-CN" dirty="0"/>
          </a:p>
        </p:txBody>
      </p:sp>
      <p:sp>
        <p:nvSpPr>
          <p:cNvPr id="4" name="文本占位符 3"/>
          <p:cNvSpPr>
            <a:spLocks noGrp="1"/>
          </p:cNvSpPr>
          <p:nvPr>
            <p:ph type="body" sz="quarter" idx="16"/>
          </p:nvPr>
        </p:nvSpPr>
        <p:spPr/>
        <p:txBody>
          <a:bodyPr/>
          <a:lstStyle/>
          <a:p>
            <a:r>
              <a:rPr lang="en-US" altLang="zh-CN" dirty="0"/>
              <a:t>4.</a:t>
            </a:r>
            <a:r>
              <a:rPr lang="zh-CN" altLang="en-US" dirty="0"/>
              <a:t>逻辑指令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1000"/>
                                        <p:tgtEl>
                                          <p:spTgt spid="3">
                                            <p:txEl>
                                              <p:pRg st="9" end="9"/>
                                            </p:txEl>
                                          </p:spTgt>
                                        </p:tgtEl>
                                      </p:cBhvr>
                                    </p:animEffect>
                                    <p:anim calcmode="lin" valueType="num">
                                      <p:cBhvr>
                                        <p:cTn id="5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1000"/>
                                        <p:tgtEl>
                                          <p:spTgt spid="3">
                                            <p:txEl>
                                              <p:pRg st="11" end="11"/>
                                            </p:txEl>
                                          </p:spTgt>
                                        </p:tgtEl>
                                      </p:cBhvr>
                                    </p:animEffect>
                                    <p:anim calcmode="lin" valueType="num">
                                      <p:cBhvr>
                                        <p:cTn id="6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animEffect transition="in" filter="fade">
                                      <p:cBhvr>
                                        <p:cTn id="68" dur="1000"/>
                                        <p:tgtEl>
                                          <p:spTgt spid="3">
                                            <p:txEl>
                                              <p:pRg st="12" end="12"/>
                                            </p:txEl>
                                          </p:spTgt>
                                        </p:tgtEl>
                                      </p:cBhvr>
                                    </p:animEffect>
                                    <p:anim calcmode="lin" valueType="num">
                                      <p:cBhvr>
                                        <p:cTn id="6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Effect transition="in" filter="fade">
                                      <p:cBhvr>
                                        <p:cTn id="73" dur="1000"/>
                                        <p:tgtEl>
                                          <p:spTgt spid="3">
                                            <p:txEl>
                                              <p:pRg st="13" end="13"/>
                                            </p:txEl>
                                          </p:spTgt>
                                        </p:tgtEl>
                                      </p:cBhvr>
                                    </p:animEffect>
                                    <p:anim calcmode="lin" valueType="num">
                                      <p:cBhvr>
                                        <p:cTn id="74"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
                                            <p:txEl>
                                              <p:pRg st="14" end="14"/>
                                            </p:txEl>
                                          </p:spTgt>
                                        </p:tgtEl>
                                        <p:attrNameLst>
                                          <p:attrName>style.visibility</p:attrName>
                                        </p:attrNameLst>
                                      </p:cBhvr>
                                      <p:to>
                                        <p:strVal val="visible"/>
                                      </p:to>
                                    </p:set>
                                    <p:animEffect transition="in" filter="fade">
                                      <p:cBhvr>
                                        <p:cTn id="78" dur="1000"/>
                                        <p:tgtEl>
                                          <p:spTgt spid="3">
                                            <p:txEl>
                                              <p:pRg st="14" end="14"/>
                                            </p:txEl>
                                          </p:spTgt>
                                        </p:tgtEl>
                                      </p:cBhvr>
                                    </p:animEffect>
                                    <p:anim calcmode="lin" valueType="num">
                                      <p:cBhvr>
                                        <p:cTn id="79"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3">
                                            <p:txEl>
                                              <p:pRg st="15" end="15"/>
                                            </p:txEl>
                                          </p:spTgt>
                                        </p:tgtEl>
                                        <p:attrNameLst>
                                          <p:attrName>style.visibility</p:attrName>
                                        </p:attrNameLst>
                                      </p:cBhvr>
                                      <p:to>
                                        <p:strVal val="visible"/>
                                      </p:to>
                                    </p:set>
                                    <p:animEffect transition="in" filter="fade">
                                      <p:cBhvr>
                                        <p:cTn id="83" dur="1000"/>
                                        <p:tgtEl>
                                          <p:spTgt spid="3">
                                            <p:txEl>
                                              <p:pRg st="15" end="15"/>
                                            </p:txEl>
                                          </p:spTgt>
                                        </p:tgtEl>
                                      </p:cBhvr>
                                    </p:animEffect>
                                    <p:anim calcmode="lin" valueType="num">
                                      <p:cBhvr>
                                        <p:cTn id="84"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5"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5"/>
          </p:nvPr>
        </p:nvSpPr>
        <p:spPr>
          <a:xfrm>
            <a:off x="244054" y="846699"/>
            <a:ext cx="10163272" cy="5520694"/>
          </a:xfrm>
        </p:spPr>
        <p:txBody>
          <a:bodyPr>
            <a:normAutofit/>
          </a:bodyPr>
          <a:lstStyle/>
          <a:p>
            <a:r>
              <a:rPr lang="zh-CN" altLang="en-US" dirty="0"/>
              <a:t>移位指令</a:t>
            </a:r>
            <a:endParaRPr lang="en-US" altLang="zh-CN" dirty="0"/>
          </a:p>
          <a:p>
            <a:pPr lvl="1"/>
            <a:r>
              <a:rPr lang="zh-CN" altLang="en-US" dirty="0"/>
              <a:t>算术移位指令（</a:t>
            </a:r>
            <a:r>
              <a:rPr lang="en-US" altLang="zh-CN" dirty="0"/>
              <a:t>Arithmetic Shifts</a:t>
            </a:r>
            <a:r>
              <a:rPr lang="zh-CN" altLang="en-US" dirty="0"/>
              <a:t>）</a:t>
            </a:r>
            <a:endParaRPr lang="en-US" altLang="zh-CN" dirty="0"/>
          </a:p>
          <a:p>
            <a:pPr marL="456565" lvl="1" indent="0">
              <a:buNone/>
            </a:pPr>
            <a:r>
              <a:rPr lang="en-US" altLang="zh-CN" dirty="0"/>
              <a:t>   </a:t>
            </a:r>
            <a:r>
              <a:rPr lang="en-US" altLang="zh-CN" dirty="0" err="1"/>
              <a:t>sal</a:t>
            </a:r>
            <a:r>
              <a:rPr lang="en-US" altLang="zh-CN" dirty="0"/>
              <a:t>/</a:t>
            </a:r>
            <a:r>
              <a:rPr lang="en-US" altLang="zh-CN" dirty="0" err="1"/>
              <a:t>sar</a:t>
            </a:r>
            <a:r>
              <a:rPr lang="en-US" altLang="zh-CN" dirty="0"/>
              <a:t>  Reg/</a:t>
            </a:r>
            <a:r>
              <a:rPr lang="en-US" altLang="zh-CN" dirty="0" err="1"/>
              <a:t>Mem,cl</a:t>
            </a:r>
            <a:r>
              <a:rPr lang="en-US" altLang="zh-CN" dirty="0"/>
              <a:t>/1</a:t>
            </a:r>
            <a:endParaRPr lang="en-US" altLang="zh-CN" dirty="0"/>
          </a:p>
          <a:p>
            <a:pPr lvl="1"/>
            <a:r>
              <a:rPr lang="zh-CN" altLang="en-US" dirty="0"/>
              <a:t>补进来什么？</a:t>
            </a:r>
            <a:endParaRPr lang="en-US" altLang="zh-CN" dirty="0"/>
          </a:p>
          <a:p>
            <a:pPr lvl="2"/>
            <a:r>
              <a:rPr lang="zh-CN" altLang="en-US" dirty="0"/>
              <a:t>左移：补</a:t>
            </a:r>
            <a:r>
              <a:rPr lang="en-US" altLang="zh-CN" dirty="0"/>
              <a:t>0</a:t>
            </a:r>
            <a:endParaRPr lang="en-US" altLang="zh-CN" dirty="0"/>
          </a:p>
          <a:p>
            <a:pPr lvl="2"/>
            <a:r>
              <a:rPr lang="zh-CN" altLang="en-US" dirty="0"/>
              <a:t>右移：移位前最高位是什么就补什么（最高位为符号位）</a:t>
            </a:r>
            <a:endParaRPr lang="en-US" altLang="zh-CN" dirty="0"/>
          </a:p>
          <a:p>
            <a:pPr lvl="1"/>
            <a:r>
              <a:rPr lang="zh-CN" altLang="en-US" dirty="0"/>
              <a:t>功能</a:t>
            </a:r>
            <a:endParaRPr lang="en-US" altLang="zh-CN" dirty="0"/>
          </a:p>
          <a:p>
            <a:pPr lvl="2"/>
            <a:r>
              <a:rPr lang="zh-CN" altLang="en-US" dirty="0"/>
              <a:t>可以用作带符号数的乘</a:t>
            </a:r>
            <a:r>
              <a:rPr lang="en-US" altLang="zh-CN" dirty="0"/>
              <a:t>2</a:t>
            </a:r>
            <a:r>
              <a:rPr lang="zh-CN" altLang="en-US" dirty="0"/>
              <a:t>（左移）或者除</a:t>
            </a:r>
            <a:r>
              <a:rPr lang="en-US" altLang="zh-CN" dirty="0"/>
              <a:t>2</a:t>
            </a:r>
            <a:r>
              <a:rPr lang="zh-CN" altLang="en-US" dirty="0"/>
              <a:t>（右移）操作</a:t>
            </a:r>
            <a:endParaRPr lang="en-US" altLang="zh-CN" dirty="0"/>
          </a:p>
          <a:p>
            <a:pPr lvl="2"/>
            <a:r>
              <a:rPr lang="zh-CN" altLang="en-US" dirty="0"/>
              <a:t>左移：可能溢出，符号位发生了改变</a:t>
            </a:r>
            <a:endParaRPr lang="en-US" altLang="zh-CN" dirty="0"/>
          </a:p>
          <a:p>
            <a:pPr lvl="2"/>
            <a:r>
              <a:rPr lang="zh-CN" altLang="en-US" dirty="0"/>
              <a:t>右移：可能精度丢失，移出了</a:t>
            </a:r>
            <a:r>
              <a:rPr lang="en-US" altLang="zh-CN" dirty="0"/>
              <a:t>1</a:t>
            </a:r>
            <a:endParaRPr lang="en-US" altLang="zh-CN" dirty="0"/>
          </a:p>
        </p:txBody>
      </p:sp>
      <p:sp>
        <p:nvSpPr>
          <p:cNvPr id="4" name="文本占位符 3"/>
          <p:cNvSpPr>
            <a:spLocks noGrp="1"/>
          </p:cNvSpPr>
          <p:nvPr>
            <p:ph type="body" sz="quarter" idx="16"/>
          </p:nvPr>
        </p:nvSpPr>
        <p:spPr/>
        <p:txBody>
          <a:bodyPr/>
          <a:lstStyle/>
          <a:p>
            <a:r>
              <a:rPr lang="en-US" altLang="zh-CN" dirty="0"/>
              <a:t>4.</a:t>
            </a:r>
            <a:r>
              <a:rPr lang="zh-CN" altLang="en-US" dirty="0"/>
              <a:t>逻辑指令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1000"/>
                                        <p:tgtEl>
                                          <p:spTgt spid="3">
                                            <p:txEl>
                                              <p:pRg st="9" end="9"/>
                                            </p:txEl>
                                          </p:spTgt>
                                        </p:tgtEl>
                                      </p:cBhvr>
                                    </p:animEffect>
                                    <p:anim calcmode="lin" valueType="num">
                                      <p:cBhvr>
                                        <p:cTn id="5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846699"/>
            <a:ext cx="7294430" cy="1492464"/>
          </a:xfrm>
        </p:spPr>
        <p:txBody>
          <a:bodyPr>
            <a:normAutofit/>
          </a:bodyPr>
          <a:lstStyle/>
          <a:p>
            <a:r>
              <a:rPr lang="zh-CN" altLang="en-US" dirty="0"/>
              <a:t>移位指令</a:t>
            </a:r>
            <a:endParaRPr lang="en-US" altLang="zh-CN" dirty="0"/>
          </a:p>
          <a:p>
            <a:pPr lvl="1"/>
            <a:r>
              <a:rPr lang="zh-CN" altLang="en-US" dirty="0"/>
              <a:t>算术右移</a:t>
            </a:r>
            <a:endParaRPr lang="zh-CN" altLang="en-US" dirty="0"/>
          </a:p>
        </p:txBody>
      </p:sp>
      <p:sp>
        <p:nvSpPr>
          <p:cNvPr id="4" name="文本占位符 3"/>
          <p:cNvSpPr>
            <a:spLocks noGrp="1"/>
          </p:cNvSpPr>
          <p:nvPr>
            <p:ph type="body" sz="quarter" idx="16"/>
          </p:nvPr>
        </p:nvSpPr>
        <p:spPr/>
        <p:txBody>
          <a:bodyPr/>
          <a:lstStyle/>
          <a:p>
            <a:r>
              <a:rPr lang="en-US" altLang="zh-CN" dirty="0"/>
              <a:t>4.</a:t>
            </a:r>
            <a:r>
              <a:rPr lang="zh-CN" altLang="en-US" dirty="0"/>
              <a:t>逻辑指令</a:t>
            </a:r>
            <a:endParaRPr lang="zh-CN" altLang="en-US" dirty="0"/>
          </a:p>
        </p:txBody>
      </p:sp>
      <p:grpSp>
        <p:nvGrpSpPr>
          <p:cNvPr id="5" name="组合 4"/>
          <p:cNvGrpSpPr/>
          <p:nvPr/>
        </p:nvGrpSpPr>
        <p:grpSpPr>
          <a:xfrm>
            <a:off x="1094579" y="1945798"/>
            <a:ext cx="4254760" cy="279918"/>
            <a:chOff x="6363478" y="1484287"/>
            <a:chExt cx="4254760" cy="279918"/>
          </a:xfrm>
        </p:grpSpPr>
        <p:sp>
          <p:nvSpPr>
            <p:cNvPr id="6" name="矩形 5"/>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5615270" y="1942329"/>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685129" y="2222247"/>
            <a:ext cx="461986" cy="369332"/>
          </a:xfrm>
          <a:prstGeom prst="rect">
            <a:avLst/>
          </a:prstGeom>
          <a:noFill/>
        </p:spPr>
        <p:txBody>
          <a:bodyPr wrap="non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cxnSp>
        <p:nvCxnSpPr>
          <p:cNvPr id="16" name="连接符: 肘形 15"/>
          <p:cNvCxnSpPr>
            <a:stCxn id="6" idx="2"/>
            <a:endCxn id="6" idx="1"/>
          </p:cNvCxnSpPr>
          <p:nvPr/>
        </p:nvCxnSpPr>
        <p:spPr>
          <a:xfrm rot="5400000" flipH="1">
            <a:off x="1157561" y="2022776"/>
            <a:ext cx="139959" cy="265923"/>
          </a:xfrm>
          <a:prstGeom prst="bentConnector4">
            <a:avLst>
              <a:gd name="adj1" fmla="val -163334"/>
              <a:gd name="adj2" fmla="val 2172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029109" y="2038113"/>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494527" y="2038113"/>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948" y="2038113"/>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425369" y="2038113"/>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890790" y="2038113"/>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356211" y="2038113"/>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821632" y="2038113"/>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287053" y="2038113"/>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285078" y="2036136"/>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282427" y="3066007"/>
            <a:ext cx="4472832" cy="464348"/>
            <a:chOff x="1282427" y="3066007"/>
            <a:chExt cx="4472832" cy="464348"/>
          </a:xfrm>
        </p:grpSpPr>
        <p:cxnSp>
          <p:nvCxnSpPr>
            <p:cNvPr id="64" name="直接箭头连接符 63"/>
            <p:cNvCxnSpPr/>
            <p:nvPr/>
          </p:nvCxnSpPr>
          <p:spPr>
            <a:xfrm>
              <a:off x="4498211" y="3076893"/>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3980594" y="3076893"/>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3415038" y="3076893"/>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2897421" y="3076893"/>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2365577" y="3076893"/>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1847960" y="3076893"/>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312116" y="3066007"/>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H="1">
              <a:off x="1282427" y="3069544"/>
              <a:ext cx="13558" cy="46081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5018359" y="3074882"/>
              <a:ext cx="736900" cy="4050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54" name="组合 153"/>
          <p:cNvGrpSpPr/>
          <p:nvPr/>
        </p:nvGrpSpPr>
        <p:grpSpPr>
          <a:xfrm>
            <a:off x="1288547" y="3834090"/>
            <a:ext cx="4485603" cy="466518"/>
            <a:chOff x="1288547" y="3834090"/>
            <a:chExt cx="4485603" cy="466518"/>
          </a:xfrm>
        </p:grpSpPr>
        <p:cxnSp>
          <p:nvCxnSpPr>
            <p:cNvPr id="114" name="直接箭头连接符 113"/>
            <p:cNvCxnSpPr/>
            <p:nvPr/>
          </p:nvCxnSpPr>
          <p:spPr>
            <a:xfrm>
              <a:off x="4492767" y="3844976"/>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3975150" y="3844976"/>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a:off x="3409594" y="3844976"/>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a:off x="2891977" y="3844976"/>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2360133" y="3844976"/>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1842516" y="3844976"/>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1306672" y="3834090"/>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p:nvPr/>
          </p:nvCxnSpPr>
          <p:spPr>
            <a:xfrm flipH="1">
              <a:off x="1288547" y="3839797"/>
              <a:ext cx="13558" cy="46081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5037250" y="3838131"/>
              <a:ext cx="736900" cy="4050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47" name="组合 146"/>
          <p:cNvGrpSpPr/>
          <p:nvPr/>
        </p:nvGrpSpPr>
        <p:grpSpPr>
          <a:xfrm>
            <a:off x="1041219" y="2685368"/>
            <a:ext cx="6061394" cy="397463"/>
            <a:chOff x="1099106" y="3257015"/>
            <a:chExt cx="6061394" cy="397463"/>
          </a:xfrm>
        </p:grpSpPr>
        <p:grpSp>
          <p:nvGrpSpPr>
            <p:cNvPr id="26" name="组合 25"/>
            <p:cNvGrpSpPr/>
            <p:nvPr/>
          </p:nvGrpSpPr>
          <p:grpSpPr>
            <a:xfrm>
              <a:off x="1099106" y="3334609"/>
              <a:ext cx="4254760" cy="279918"/>
              <a:chOff x="6363478" y="1484287"/>
              <a:chExt cx="4254760" cy="279918"/>
            </a:xfrm>
          </p:grpSpPr>
          <p:sp>
            <p:nvSpPr>
              <p:cNvPr id="27" name="矩形 26"/>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1223216" y="3315924"/>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36" name="文本框 35"/>
            <p:cNvSpPr txBox="1"/>
            <p:nvPr/>
          </p:nvSpPr>
          <p:spPr>
            <a:xfrm>
              <a:off x="1755060" y="3315924"/>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37" name="文本框 36"/>
            <p:cNvSpPr txBox="1"/>
            <p:nvPr/>
          </p:nvSpPr>
          <p:spPr>
            <a:xfrm>
              <a:off x="2809488" y="3315924"/>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38" name="文本框 37"/>
            <p:cNvSpPr txBox="1"/>
            <p:nvPr/>
          </p:nvSpPr>
          <p:spPr>
            <a:xfrm>
              <a:off x="3934630" y="3315924"/>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39" name="文本框 38"/>
            <p:cNvSpPr txBox="1"/>
            <p:nvPr/>
          </p:nvSpPr>
          <p:spPr>
            <a:xfrm>
              <a:off x="4414285" y="3315924"/>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40" name="文本框 39"/>
            <p:cNvSpPr txBox="1"/>
            <p:nvPr/>
          </p:nvSpPr>
          <p:spPr>
            <a:xfrm>
              <a:off x="4946130" y="3315924"/>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41" name="文本框 40"/>
            <p:cNvSpPr txBox="1"/>
            <p:nvPr/>
          </p:nvSpPr>
          <p:spPr>
            <a:xfrm>
              <a:off x="2286905" y="3315924"/>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42" name="文本框 41"/>
            <p:cNvSpPr txBox="1"/>
            <p:nvPr/>
          </p:nvSpPr>
          <p:spPr>
            <a:xfrm>
              <a:off x="3342352" y="3315924"/>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3" name="文本框 142"/>
            <p:cNvSpPr txBox="1"/>
            <p:nvPr/>
          </p:nvSpPr>
          <p:spPr>
            <a:xfrm>
              <a:off x="6607143" y="3257015"/>
              <a:ext cx="553357" cy="369332"/>
            </a:xfrm>
            <a:prstGeom prst="rect">
              <a:avLst/>
            </a:prstGeom>
            <a:noFill/>
          </p:spPr>
          <p:txBody>
            <a:bodyPr wrap="none" rtlCol="0">
              <a:spAutoFit/>
            </a:bodyPr>
            <a:lstStyle/>
            <a:p>
              <a:r>
                <a:rPr lang="en-US" altLang="zh-CN" dirty="0">
                  <a:solidFill>
                    <a:srgbClr val="1A78C3"/>
                  </a:solidFill>
                  <a:latin typeface="+mj-ea"/>
                  <a:ea typeface="+mj-ea"/>
                </a:rPr>
                <a:t>-43</a:t>
              </a:r>
              <a:endParaRPr lang="zh-CN" altLang="en-US" dirty="0">
                <a:solidFill>
                  <a:srgbClr val="1A78C3"/>
                </a:solidFill>
                <a:latin typeface="+mj-ea"/>
                <a:ea typeface="+mj-ea"/>
              </a:endParaRPr>
            </a:p>
          </p:txBody>
        </p:sp>
      </p:grpSp>
      <p:grpSp>
        <p:nvGrpSpPr>
          <p:cNvPr id="149" name="组合 148"/>
          <p:cNvGrpSpPr/>
          <p:nvPr/>
        </p:nvGrpSpPr>
        <p:grpSpPr>
          <a:xfrm>
            <a:off x="1041219" y="3459704"/>
            <a:ext cx="6061394" cy="693957"/>
            <a:chOff x="1099106" y="4031351"/>
            <a:chExt cx="6061394" cy="693957"/>
          </a:xfrm>
        </p:grpSpPr>
        <p:sp>
          <p:nvSpPr>
            <p:cNvPr id="43" name="矩形 42"/>
            <p:cNvSpPr/>
            <p:nvPr/>
          </p:nvSpPr>
          <p:spPr>
            <a:xfrm>
              <a:off x="5574146" y="4097324"/>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633372" y="4355976"/>
              <a:ext cx="461986" cy="369332"/>
            </a:xfrm>
            <a:prstGeom prst="rect">
              <a:avLst/>
            </a:prstGeom>
            <a:noFill/>
          </p:spPr>
          <p:txBody>
            <a:bodyPr wrap="squar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grpSp>
          <p:nvGrpSpPr>
            <p:cNvPr id="45" name="组合 44"/>
            <p:cNvGrpSpPr/>
            <p:nvPr/>
          </p:nvGrpSpPr>
          <p:grpSpPr>
            <a:xfrm>
              <a:off x="1099106" y="4094743"/>
              <a:ext cx="4254760" cy="279918"/>
              <a:chOff x="6363478" y="1484287"/>
              <a:chExt cx="4254760" cy="279918"/>
            </a:xfrm>
          </p:grpSpPr>
          <p:sp>
            <p:nvSpPr>
              <p:cNvPr id="46" name="矩形 45"/>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748175" y="4076058"/>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55" name="文本框 54"/>
            <p:cNvSpPr txBox="1"/>
            <p:nvPr/>
          </p:nvSpPr>
          <p:spPr>
            <a:xfrm>
              <a:off x="2280019" y="4076058"/>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56" name="文本框 55"/>
            <p:cNvSpPr txBox="1"/>
            <p:nvPr/>
          </p:nvSpPr>
          <p:spPr>
            <a:xfrm>
              <a:off x="3334447" y="4076058"/>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57" name="文本框 56"/>
            <p:cNvSpPr txBox="1"/>
            <p:nvPr/>
          </p:nvSpPr>
          <p:spPr>
            <a:xfrm>
              <a:off x="4459589" y="4076058"/>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58" name="文本框 57"/>
            <p:cNvSpPr txBox="1"/>
            <p:nvPr/>
          </p:nvSpPr>
          <p:spPr>
            <a:xfrm>
              <a:off x="4939244" y="4076058"/>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59" name="文本框 58"/>
            <p:cNvSpPr txBox="1"/>
            <p:nvPr/>
          </p:nvSpPr>
          <p:spPr>
            <a:xfrm>
              <a:off x="5685035" y="4046740"/>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60" name="文本框 59"/>
            <p:cNvSpPr txBox="1"/>
            <p:nvPr/>
          </p:nvSpPr>
          <p:spPr>
            <a:xfrm>
              <a:off x="2811864" y="4076058"/>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61" name="文本框 60"/>
            <p:cNvSpPr txBox="1"/>
            <p:nvPr/>
          </p:nvSpPr>
          <p:spPr>
            <a:xfrm>
              <a:off x="3867311" y="4076058"/>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62" name="文本框 61"/>
            <p:cNvSpPr txBox="1"/>
            <p:nvPr/>
          </p:nvSpPr>
          <p:spPr>
            <a:xfrm>
              <a:off x="1209659" y="4084110"/>
              <a:ext cx="304892" cy="338554"/>
            </a:xfrm>
            <a:prstGeom prst="rect">
              <a:avLst/>
            </a:prstGeom>
            <a:noFill/>
          </p:spPr>
          <p:txBody>
            <a:bodyPr wrap="none" rtlCol="0">
              <a:spAutoFit/>
            </a:bodyPr>
            <a:lstStyle/>
            <a:p>
              <a:r>
                <a:rPr lang="en-US" altLang="zh-CN" sz="1600" dirty="0">
                  <a:solidFill>
                    <a:srgbClr val="ED7D31"/>
                  </a:solidFill>
                  <a:latin typeface="+mj-ea"/>
                  <a:ea typeface="+mj-ea"/>
                </a:rPr>
                <a:t>1</a:t>
              </a:r>
              <a:endParaRPr lang="zh-CN" altLang="en-US" sz="1600" dirty="0">
                <a:solidFill>
                  <a:srgbClr val="ED7D31"/>
                </a:solidFill>
                <a:latin typeface="+mj-ea"/>
                <a:ea typeface="+mj-ea"/>
              </a:endParaRPr>
            </a:p>
          </p:txBody>
        </p:sp>
        <p:sp>
          <p:nvSpPr>
            <p:cNvPr id="144" name="文本框 143"/>
            <p:cNvSpPr txBox="1"/>
            <p:nvPr/>
          </p:nvSpPr>
          <p:spPr>
            <a:xfrm>
              <a:off x="6607143" y="4031351"/>
              <a:ext cx="553357" cy="369332"/>
            </a:xfrm>
            <a:prstGeom prst="rect">
              <a:avLst/>
            </a:prstGeom>
            <a:noFill/>
          </p:spPr>
          <p:txBody>
            <a:bodyPr wrap="none" rtlCol="0">
              <a:spAutoFit/>
            </a:bodyPr>
            <a:lstStyle/>
            <a:p>
              <a:r>
                <a:rPr lang="en-US" altLang="zh-CN" dirty="0">
                  <a:solidFill>
                    <a:srgbClr val="1A78C3"/>
                  </a:solidFill>
                  <a:latin typeface="+mj-ea"/>
                  <a:ea typeface="+mj-ea"/>
                </a:rPr>
                <a:t>-22</a:t>
              </a:r>
              <a:endParaRPr lang="zh-CN" altLang="en-US" dirty="0">
                <a:solidFill>
                  <a:srgbClr val="1A78C3"/>
                </a:solidFill>
                <a:latin typeface="+mj-ea"/>
                <a:ea typeface="+mj-ea"/>
              </a:endParaRPr>
            </a:p>
          </p:txBody>
        </p:sp>
      </p:grpSp>
      <p:grpSp>
        <p:nvGrpSpPr>
          <p:cNvPr id="151" name="组合 150"/>
          <p:cNvGrpSpPr/>
          <p:nvPr/>
        </p:nvGrpSpPr>
        <p:grpSpPr>
          <a:xfrm>
            <a:off x="1035775" y="4233664"/>
            <a:ext cx="6066838" cy="754768"/>
            <a:chOff x="1093662" y="4805311"/>
            <a:chExt cx="6066838" cy="754768"/>
          </a:xfrm>
        </p:grpSpPr>
        <p:sp>
          <p:nvSpPr>
            <p:cNvPr id="94" name="矩形 93"/>
            <p:cNvSpPr/>
            <p:nvPr/>
          </p:nvSpPr>
          <p:spPr>
            <a:xfrm>
              <a:off x="5568702" y="4876040"/>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5631725" y="5190747"/>
              <a:ext cx="461986" cy="369332"/>
            </a:xfrm>
            <a:prstGeom prst="rect">
              <a:avLst/>
            </a:prstGeom>
            <a:noFill/>
          </p:spPr>
          <p:txBody>
            <a:bodyPr wrap="squar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grpSp>
          <p:nvGrpSpPr>
            <p:cNvPr id="96" name="组合 95"/>
            <p:cNvGrpSpPr/>
            <p:nvPr/>
          </p:nvGrpSpPr>
          <p:grpSpPr>
            <a:xfrm>
              <a:off x="1093662" y="4862826"/>
              <a:ext cx="4254760" cy="279918"/>
              <a:chOff x="6363478" y="1484287"/>
              <a:chExt cx="4254760" cy="279918"/>
            </a:xfrm>
          </p:grpSpPr>
          <p:sp>
            <p:nvSpPr>
              <p:cNvPr id="97" name="矩形 96"/>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5" name="文本框 104"/>
            <p:cNvSpPr txBox="1"/>
            <p:nvPr/>
          </p:nvSpPr>
          <p:spPr>
            <a:xfrm>
              <a:off x="1742731" y="4844141"/>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06" name="文本框 105"/>
            <p:cNvSpPr txBox="1"/>
            <p:nvPr/>
          </p:nvSpPr>
          <p:spPr>
            <a:xfrm>
              <a:off x="2274575" y="4844141"/>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07" name="文本框 106"/>
            <p:cNvSpPr txBox="1"/>
            <p:nvPr/>
          </p:nvSpPr>
          <p:spPr>
            <a:xfrm>
              <a:off x="3329003" y="484414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08" name="文本框 107"/>
            <p:cNvSpPr txBox="1"/>
            <p:nvPr/>
          </p:nvSpPr>
          <p:spPr>
            <a:xfrm>
              <a:off x="4454145" y="484414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09" name="文本框 108"/>
            <p:cNvSpPr txBox="1"/>
            <p:nvPr/>
          </p:nvSpPr>
          <p:spPr>
            <a:xfrm>
              <a:off x="4933800" y="4844141"/>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10" name="文本框 109"/>
            <p:cNvSpPr txBox="1"/>
            <p:nvPr/>
          </p:nvSpPr>
          <p:spPr>
            <a:xfrm>
              <a:off x="5679591" y="4836089"/>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11" name="文本框 110"/>
            <p:cNvSpPr txBox="1"/>
            <p:nvPr/>
          </p:nvSpPr>
          <p:spPr>
            <a:xfrm>
              <a:off x="2806420" y="4844141"/>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12" name="文本框 111"/>
            <p:cNvSpPr txBox="1"/>
            <p:nvPr/>
          </p:nvSpPr>
          <p:spPr>
            <a:xfrm>
              <a:off x="3861867" y="4844141"/>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13" name="文本框 112"/>
            <p:cNvSpPr txBox="1"/>
            <p:nvPr/>
          </p:nvSpPr>
          <p:spPr>
            <a:xfrm>
              <a:off x="1204215" y="4852193"/>
              <a:ext cx="304892" cy="338554"/>
            </a:xfrm>
            <a:prstGeom prst="rect">
              <a:avLst/>
            </a:prstGeom>
            <a:noFill/>
          </p:spPr>
          <p:txBody>
            <a:bodyPr wrap="none" rtlCol="0">
              <a:spAutoFit/>
            </a:bodyPr>
            <a:lstStyle/>
            <a:p>
              <a:r>
                <a:rPr lang="en-US" altLang="zh-CN" sz="1600" dirty="0">
                  <a:solidFill>
                    <a:srgbClr val="ED7D31"/>
                  </a:solidFill>
                  <a:latin typeface="+mj-ea"/>
                  <a:ea typeface="+mj-ea"/>
                </a:rPr>
                <a:t>1</a:t>
              </a:r>
              <a:endParaRPr lang="zh-CN" altLang="en-US" sz="1600" dirty="0">
                <a:solidFill>
                  <a:srgbClr val="ED7D31"/>
                </a:solidFill>
                <a:latin typeface="+mj-ea"/>
                <a:ea typeface="+mj-ea"/>
              </a:endParaRPr>
            </a:p>
          </p:txBody>
        </p:sp>
        <p:sp>
          <p:nvSpPr>
            <p:cNvPr id="145" name="文本框 144"/>
            <p:cNvSpPr txBox="1"/>
            <p:nvPr/>
          </p:nvSpPr>
          <p:spPr>
            <a:xfrm>
              <a:off x="6607143" y="4805311"/>
              <a:ext cx="553357" cy="369332"/>
            </a:xfrm>
            <a:prstGeom prst="rect">
              <a:avLst/>
            </a:prstGeom>
            <a:noFill/>
          </p:spPr>
          <p:txBody>
            <a:bodyPr wrap="none" rtlCol="0">
              <a:spAutoFit/>
            </a:bodyPr>
            <a:lstStyle/>
            <a:p>
              <a:r>
                <a:rPr lang="en-US" altLang="zh-CN" dirty="0">
                  <a:solidFill>
                    <a:srgbClr val="1A78C3"/>
                  </a:solidFill>
                  <a:latin typeface="+mj-ea"/>
                  <a:ea typeface="+mj-ea"/>
                </a:rPr>
                <a:t>-11</a:t>
              </a:r>
              <a:endParaRPr lang="zh-CN" altLang="en-US" dirty="0">
                <a:solidFill>
                  <a:srgbClr val="1A78C3"/>
                </a:solidFill>
                <a:latin typeface="+mj-ea"/>
                <a:ea typeface="+mj-ea"/>
              </a:endParaRPr>
            </a:p>
          </p:txBody>
        </p:sp>
      </p:grpSp>
      <p:grpSp>
        <p:nvGrpSpPr>
          <p:cNvPr id="152" name="组合 151"/>
          <p:cNvGrpSpPr/>
          <p:nvPr/>
        </p:nvGrpSpPr>
        <p:grpSpPr>
          <a:xfrm>
            <a:off x="1035775" y="5711648"/>
            <a:ext cx="6020727" cy="746716"/>
            <a:chOff x="1067142" y="5901485"/>
            <a:chExt cx="6020727" cy="746716"/>
          </a:xfrm>
        </p:grpSpPr>
        <p:sp>
          <p:nvSpPr>
            <p:cNvPr id="123" name="矩形 122"/>
            <p:cNvSpPr/>
            <p:nvPr/>
          </p:nvSpPr>
          <p:spPr>
            <a:xfrm>
              <a:off x="5542182" y="5964162"/>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p:cNvSpPr txBox="1"/>
            <p:nvPr/>
          </p:nvSpPr>
          <p:spPr>
            <a:xfrm>
              <a:off x="5605205" y="6278869"/>
              <a:ext cx="461986" cy="369332"/>
            </a:xfrm>
            <a:prstGeom prst="rect">
              <a:avLst/>
            </a:prstGeom>
            <a:noFill/>
          </p:spPr>
          <p:txBody>
            <a:bodyPr wrap="squar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grpSp>
          <p:nvGrpSpPr>
            <p:cNvPr id="125" name="组合 124"/>
            <p:cNvGrpSpPr/>
            <p:nvPr/>
          </p:nvGrpSpPr>
          <p:grpSpPr>
            <a:xfrm>
              <a:off x="1067142" y="5950948"/>
              <a:ext cx="4254760" cy="279918"/>
              <a:chOff x="6363478" y="1484287"/>
              <a:chExt cx="4254760" cy="279918"/>
            </a:xfrm>
          </p:grpSpPr>
          <p:sp>
            <p:nvSpPr>
              <p:cNvPr id="126" name="矩形 125"/>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4" name="文本框 133"/>
            <p:cNvSpPr txBox="1"/>
            <p:nvPr/>
          </p:nvSpPr>
          <p:spPr>
            <a:xfrm>
              <a:off x="1716211" y="5932263"/>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35" name="文本框 134"/>
            <p:cNvSpPr txBox="1"/>
            <p:nvPr/>
          </p:nvSpPr>
          <p:spPr>
            <a:xfrm>
              <a:off x="2248055" y="5932263"/>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36" name="文本框 135"/>
            <p:cNvSpPr txBox="1"/>
            <p:nvPr/>
          </p:nvSpPr>
          <p:spPr>
            <a:xfrm>
              <a:off x="3302483" y="5932263"/>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37" name="文本框 136"/>
            <p:cNvSpPr txBox="1"/>
            <p:nvPr/>
          </p:nvSpPr>
          <p:spPr>
            <a:xfrm>
              <a:off x="4427625" y="5932263"/>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38" name="文本框 137"/>
            <p:cNvSpPr txBox="1"/>
            <p:nvPr/>
          </p:nvSpPr>
          <p:spPr>
            <a:xfrm>
              <a:off x="4907280" y="5932263"/>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39" name="文本框 138"/>
            <p:cNvSpPr txBox="1"/>
            <p:nvPr/>
          </p:nvSpPr>
          <p:spPr>
            <a:xfrm>
              <a:off x="5653071" y="5924211"/>
              <a:ext cx="184731" cy="338554"/>
            </a:xfrm>
            <a:prstGeom prst="rect">
              <a:avLst/>
            </a:prstGeom>
            <a:noFill/>
          </p:spPr>
          <p:txBody>
            <a:bodyPr wrap="none" rtlCol="0">
              <a:spAutoFit/>
            </a:bodyPr>
            <a:lstStyle/>
            <a:p>
              <a:endParaRPr lang="zh-CN" altLang="en-US" sz="1600" dirty="0">
                <a:solidFill>
                  <a:srgbClr val="1A78C3"/>
                </a:solidFill>
                <a:latin typeface="+mj-ea"/>
                <a:ea typeface="+mj-ea"/>
              </a:endParaRPr>
            </a:p>
          </p:txBody>
        </p:sp>
        <p:sp>
          <p:nvSpPr>
            <p:cNvPr id="140" name="文本框 139"/>
            <p:cNvSpPr txBox="1"/>
            <p:nvPr/>
          </p:nvSpPr>
          <p:spPr>
            <a:xfrm>
              <a:off x="2779900" y="5932263"/>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41" name="文本框 140"/>
            <p:cNvSpPr txBox="1"/>
            <p:nvPr/>
          </p:nvSpPr>
          <p:spPr>
            <a:xfrm>
              <a:off x="3835347" y="5932263"/>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42" name="文本框 141"/>
            <p:cNvSpPr txBox="1"/>
            <p:nvPr/>
          </p:nvSpPr>
          <p:spPr>
            <a:xfrm>
              <a:off x="1177695" y="5940315"/>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46" name="文本框 145"/>
            <p:cNvSpPr txBox="1"/>
            <p:nvPr/>
          </p:nvSpPr>
          <p:spPr>
            <a:xfrm>
              <a:off x="6669165" y="5901485"/>
              <a:ext cx="418704" cy="369332"/>
            </a:xfrm>
            <a:prstGeom prst="rect">
              <a:avLst/>
            </a:prstGeom>
            <a:noFill/>
          </p:spPr>
          <p:txBody>
            <a:bodyPr wrap="none" rtlCol="0">
              <a:spAutoFit/>
            </a:bodyPr>
            <a:lstStyle/>
            <a:p>
              <a:r>
                <a:rPr lang="en-US" altLang="zh-CN" dirty="0">
                  <a:solidFill>
                    <a:srgbClr val="1A78C3"/>
                  </a:solidFill>
                  <a:latin typeface="+mj-ea"/>
                  <a:ea typeface="+mj-ea"/>
                </a:rPr>
                <a:t>-1</a:t>
              </a:r>
              <a:endParaRPr lang="zh-CN" altLang="en-US" dirty="0">
                <a:solidFill>
                  <a:srgbClr val="1A78C3"/>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0833E-6 -4.07407E-6 L 0.06536 -0.00115 " pathEditMode="relative" rAng="0" ptsTypes="AA">
                                      <p:cBhvr>
                                        <p:cTn id="6" dur="500" fill="hold"/>
                                        <p:tgtEl>
                                          <p:spTgt spid="17"/>
                                        </p:tgtEl>
                                        <p:attrNameLst>
                                          <p:attrName>ppt_x</p:attrName>
                                          <p:attrName>ppt_y</p:attrName>
                                        </p:attrNameLst>
                                      </p:cBhvr>
                                      <p:rCtr x="3268" y="-69"/>
                                    </p:animMotion>
                                  </p:childTnLst>
                                </p:cTn>
                              </p:par>
                            </p:childTnLst>
                          </p:cTn>
                        </p:par>
                        <p:par>
                          <p:cTn id="7" fill="hold">
                            <p:stCondLst>
                              <p:cond delay="500"/>
                            </p:stCondLst>
                            <p:childTnLst>
                              <p:par>
                                <p:cTn id="8" presetID="42" presetClass="path" presetSubtype="0" accel="50000" decel="50000" fill="hold" grpId="0" nodeType="afterEffect">
                                  <p:stCondLst>
                                    <p:cond delay="0"/>
                                  </p:stCondLst>
                                  <p:childTnLst>
                                    <p:animMotion origin="layout" path="M 2.91667E-6 -4.07407E-6 L 0.04362 -0.00185 " pathEditMode="relative" rAng="0" ptsTypes="AA">
                                      <p:cBhvr>
                                        <p:cTn id="9" dur="500" fill="hold"/>
                                        <p:tgtEl>
                                          <p:spTgt spid="18"/>
                                        </p:tgtEl>
                                        <p:attrNameLst>
                                          <p:attrName>ppt_x</p:attrName>
                                          <p:attrName>ppt_y</p:attrName>
                                        </p:attrNameLst>
                                      </p:cBhvr>
                                      <p:rCtr x="2174" y="-93"/>
                                    </p:animMotion>
                                  </p:childTnLst>
                                </p:cTn>
                              </p:par>
                            </p:childTnLst>
                          </p:cTn>
                        </p:par>
                        <p:par>
                          <p:cTn id="10" fill="hold">
                            <p:stCondLst>
                              <p:cond delay="1000"/>
                            </p:stCondLst>
                            <p:childTnLst>
                              <p:par>
                                <p:cTn id="11" presetID="42" presetClass="path" presetSubtype="0" accel="50000" decel="50000" fill="hold" grpId="0" nodeType="afterEffect">
                                  <p:stCondLst>
                                    <p:cond delay="0"/>
                                  </p:stCondLst>
                                  <p:childTnLst>
                                    <p:animMotion origin="layout" path="M 3.125E-6 -4.07407E-6 L 0.04362 -0.00185 " pathEditMode="relative" rAng="0" ptsTypes="AA">
                                      <p:cBhvr>
                                        <p:cTn id="12" dur="500" fill="hold"/>
                                        <p:tgtEl>
                                          <p:spTgt spid="19"/>
                                        </p:tgtEl>
                                        <p:attrNameLst>
                                          <p:attrName>ppt_x</p:attrName>
                                          <p:attrName>ppt_y</p:attrName>
                                        </p:attrNameLst>
                                      </p:cBhvr>
                                      <p:rCtr x="2174" y="-93"/>
                                    </p:animMotion>
                                  </p:childTnLst>
                                </p:cTn>
                              </p:par>
                            </p:childTnLst>
                          </p:cTn>
                        </p:par>
                        <p:par>
                          <p:cTn id="13" fill="hold">
                            <p:stCondLst>
                              <p:cond delay="1500"/>
                            </p:stCondLst>
                            <p:childTnLst>
                              <p:par>
                                <p:cTn id="14" presetID="42" presetClass="path" presetSubtype="0" accel="50000" decel="50000" fill="hold" grpId="0" nodeType="afterEffect">
                                  <p:stCondLst>
                                    <p:cond delay="0"/>
                                  </p:stCondLst>
                                  <p:childTnLst>
                                    <p:animMotion origin="layout" path="M 3.125E-6 -4.07407E-6 L 0.04362 -0.00185 " pathEditMode="relative" rAng="0" ptsTypes="AA">
                                      <p:cBhvr>
                                        <p:cTn id="15" dur="500" fill="hold"/>
                                        <p:tgtEl>
                                          <p:spTgt spid="20"/>
                                        </p:tgtEl>
                                        <p:attrNameLst>
                                          <p:attrName>ppt_x</p:attrName>
                                          <p:attrName>ppt_y</p:attrName>
                                        </p:attrNameLst>
                                      </p:cBhvr>
                                      <p:rCtr x="2174" y="-93"/>
                                    </p:animMotion>
                                  </p:childTnLst>
                                </p:cTn>
                              </p:par>
                            </p:childTnLst>
                          </p:cTn>
                        </p:par>
                        <p:par>
                          <p:cTn id="16" fill="hold">
                            <p:stCondLst>
                              <p:cond delay="2000"/>
                            </p:stCondLst>
                            <p:childTnLst>
                              <p:par>
                                <p:cTn id="17" presetID="42" presetClass="path" presetSubtype="0" accel="50000" decel="50000" fill="hold" grpId="0" nodeType="afterEffect">
                                  <p:stCondLst>
                                    <p:cond delay="0"/>
                                  </p:stCondLst>
                                  <p:childTnLst>
                                    <p:animMotion origin="layout" path="M 3.33333E-6 -4.07407E-6 L 0.04362 -0.00185 " pathEditMode="relative" rAng="0" ptsTypes="AA">
                                      <p:cBhvr>
                                        <p:cTn id="18" dur="500" fill="hold"/>
                                        <p:tgtEl>
                                          <p:spTgt spid="21"/>
                                        </p:tgtEl>
                                        <p:attrNameLst>
                                          <p:attrName>ppt_x</p:attrName>
                                          <p:attrName>ppt_y</p:attrName>
                                        </p:attrNameLst>
                                      </p:cBhvr>
                                      <p:rCtr x="2174" y="-93"/>
                                    </p:animMotion>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54167E-6 -4.07407E-6 L 0.04362 -0.00185 " pathEditMode="relative" rAng="0" ptsTypes="AA">
                                      <p:cBhvr>
                                        <p:cTn id="21" dur="500" fill="hold"/>
                                        <p:tgtEl>
                                          <p:spTgt spid="22"/>
                                        </p:tgtEl>
                                        <p:attrNameLst>
                                          <p:attrName>ppt_x</p:attrName>
                                          <p:attrName>ppt_y</p:attrName>
                                        </p:attrNameLst>
                                      </p:cBhvr>
                                      <p:rCtr x="2174" y="-93"/>
                                    </p:animMotion>
                                  </p:childTnLst>
                                </p:cTn>
                              </p:par>
                            </p:childTnLst>
                          </p:cTn>
                        </p:par>
                        <p:par>
                          <p:cTn id="22" fill="hold">
                            <p:stCondLst>
                              <p:cond delay="3000"/>
                            </p:stCondLst>
                            <p:childTnLst>
                              <p:par>
                                <p:cTn id="23" presetID="42" presetClass="path" presetSubtype="0" accel="50000" decel="50000" fill="hold" grpId="0" nodeType="afterEffect">
                                  <p:stCondLst>
                                    <p:cond delay="0"/>
                                  </p:stCondLst>
                                  <p:childTnLst>
                                    <p:animMotion origin="layout" path="M 3.75E-6 -4.07407E-6 L 0.04362 -0.00185 " pathEditMode="relative" rAng="0" ptsTypes="AA">
                                      <p:cBhvr>
                                        <p:cTn id="24" dur="500" fill="hold"/>
                                        <p:tgtEl>
                                          <p:spTgt spid="23"/>
                                        </p:tgtEl>
                                        <p:attrNameLst>
                                          <p:attrName>ppt_x</p:attrName>
                                          <p:attrName>ppt_y</p:attrName>
                                        </p:attrNameLst>
                                      </p:cBhvr>
                                      <p:rCtr x="2174" y="-93"/>
                                    </p:animMotion>
                                  </p:childTnLst>
                                </p:cTn>
                              </p:par>
                            </p:childTnLst>
                          </p:cTn>
                        </p:par>
                        <p:par>
                          <p:cTn id="25" fill="hold">
                            <p:stCondLst>
                              <p:cond delay="3500"/>
                            </p:stCondLst>
                            <p:childTnLst>
                              <p:par>
                                <p:cTn id="26" presetID="42" presetClass="path" presetSubtype="0" accel="50000" decel="50000" fill="hold" grpId="0" nodeType="afterEffect">
                                  <p:stCondLst>
                                    <p:cond delay="0"/>
                                  </p:stCondLst>
                                  <p:childTnLst>
                                    <p:animMotion origin="layout" path="M 3.75E-6 -4.07407E-6 L 0.04362 -0.00185 " pathEditMode="relative" rAng="0" ptsTypes="AA">
                                      <p:cBhvr>
                                        <p:cTn id="27" dur="500" fill="hold"/>
                                        <p:tgtEl>
                                          <p:spTgt spid="24"/>
                                        </p:tgtEl>
                                        <p:attrNameLst>
                                          <p:attrName>ppt_x</p:attrName>
                                          <p:attrName>ppt_y</p:attrName>
                                        </p:attrNameLst>
                                      </p:cBhvr>
                                      <p:rCtr x="2174" y="-93"/>
                                    </p:animMotion>
                                  </p:childTnLst>
                                </p:cTn>
                              </p:par>
                            </p:childTnLst>
                          </p:cTn>
                        </p:par>
                        <p:par>
                          <p:cTn id="28" fill="hold">
                            <p:stCondLst>
                              <p:cond delay="4000"/>
                            </p:stCondLst>
                            <p:childTnLst>
                              <p:par>
                                <p:cTn id="29" presetID="16" presetClass="entr" presetSubtype="2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childTnLst>
                          </p:cTn>
                        </p:par>
                        <p:par>
                          <p:cTn id="32" fill="hold">
                            <p:stCondLst>
                              <p:cond delay="4500"/>
                            </p:stCondLst>
                            <p:childTnLst>
                              <p:par>
                                <p:cTn id="33" presetID="27" presetClass="emph" presetSubtype="0" fill="remove" grpId="0" nodeType="afterEffect">
                                  <p:stCondLst>
                                    <p:cond delay="0"/>
                                  </p:stCondLst>
                                  <p:childTnLst>
                                    <p:animClr clrSpc="rgb" dir="cw">
                                      <p:cBhvr override="childStyle">
                                        <p:cTn id="34" dur="500" autoRev="1" fill="remove"/>
                                        <p:tgtEl>
                                          <p:spTgt spid="25"/>
                                        </p:tgtEl>
                                        <p:attrNameLst>
                                          <p:attrName>style.color</p:attrName>
                                        </p:attrNameLst>
                                      </p:cBhvr>
                                      <p:to>
                                        <a:schemeClr val="bg1"/>
                                      </p:to>
                                    </p:animClr>
                                    <p:animClr clrSpc="rgb" dir="cw">
                                      <p:cBhvr>
                                        <p:cTn id="35" dur="500" autoRev="1" fill="remove"/>
                                        <p:tgtEl>
                                          <p:spTgt spid="25"/>
                                        </p:tgtEl>
                                        <p:attrNameLst>
                                          <p:attrName>fillcolor</p:attrName>
                                        </p:attrNameLst>
                                      </p:cBhvr>
                                      <p:to>
                                        <a:schemeClr val="bg1"/>
                                      </p:to>
                                    </p:animClr>
                                    <p:set>
                                      <p:cBhvr>
                                        <p:cTn id="36" dur="500" autoRev="1" fill="remove"/>
                                        <p:tgtEl>
                                          <p:spTgt spid="25"/>
                                        </p:tgtEl>
                                        <p:attrNameLst>
                                          <p:attrName>fill.type</p:attrName>
                                        </p:attrNameLst>
                                      </p:cBhvr>
                                      <p:to>
                                        <p:strVal val="solid"/>
                                      </p:to>
                                    </p:set>
                                    <p:set>
                                      <p:cBhvr>
                                        <p:cTn id="37" dur="500" autoRev="1" fill="remove"/>
                                        <p:tgtEl>
                                          <p:spTgt spid="25"/>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7"/>
                                        </p:tgtEl>
                                        <p:attrNameLst>
                                          <p:attrName>style.visibility</p:attrName>
                                        </p:attrNameLst>
                                      </p:cBhvr>
                                      <p:to>
                                        <p:strVal val="visible"/>
                                      </p:to>
                                    </p:set>
                                    <p:animEffect transition="in" filter="fade">
                                      <p:cBhvr>
                                        <p:cTn id="42" dur="1000"/>
                                        <p:tgtEl>
                                          <p:spTgt spid="147"/>
                                        </p:tgtEl>
                                      </p:cBhvr>
                                    </p:animEffect>
                                    <p:anim calcmode="lin" valueType="num">
                                      <p:cBhvr>
                                        <p:cTn id="43" dur="1000" fill="hold"/>
                                        <p:tgtEl>
                                          <p:spTgt spid="147"/>
                                        </p:tgtEl>
                                        <p:attrNameLst>
                                          <p:attrName>ppt_x</p:attrName>
                                        </p:attrNameLst>
                                      </p:cBhvr>
                                      <p:tavLst>
                                        <p:tav tm="0">
                                          <p:val>
                                            <p:strVal val="#ppt_x"/>
                                          </p:val>
                                        </p:tav>
                                        <p:tav tm="100000">
                                          <p:val>
                                            <p:strVal val="#ppt_x"/>
                                          </p:val>
                                        </p:tav>
                                      </p:tavLst>
                                    </p:anim>
                                    <p:anim calcmode="lin" valueType="num">
                                      <p:cBhvr>
                                        <p:cTn id="44"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49"/>
                                        </p:tgtEl>
                                        <p:attrNameLst>
                                          <p:attrName>style.visibility</p:attrName>
                                        </p:attrNameLst>
                                      </p:cBhvr>
                                      <p:to>
                                        <p:strVal val="visible"/>
                                      </p:to>
                                    </p:set>
                                    <p:animEffect transition="in" filter="fade">
                                      <p:cBhvr>
                                        <p:cTn id="49" dur="1000"/>
                                        <p:tgtEl>
                                          <p:spTgt spid="149"/>
                                        </p:tgtEl>
                                      </p:cBhvr>
                                    </p:animEffect>
                                    <p:anim calcmode="lin" valueType="num">
                                      <p:cBhvr>
                                        <p:cTn id="50" dur="1000" fill="hold"/>
                                        <p:tgtEl>
                                          <p:spTgt spid="149"/>
                                        </p:tgtEl>
                                        <p:attrNameLst>
                                          <p:attrName>ppt_x</p:attrName>
                                        </p:attrNameLst>
                                      </p:cBhvr>
                                      <p:tavLst>
                                        <p:tav tm="0">
                                          <p:val>
                                            <p:strVal val="#ppt_x"/>
                                          </p:val>
                                        </p:tav>
                                        <p:tav tm="100000">
                                          <p:val>
                                            <p:strVal val="#ppt_x"/>
                                          </p:val>
                                        </p:tav>
                                      </p:tavLst>
                                    </p:anim>
                                    <p:anim calcmode="lin" valueType="num">
                                      <p:cBhvr>
                                        <p:cTn id="51" dur="1000" fill="hold"/>
                                        <p:tgtEl>
                                          <p:spTgt spid="149"/>
                                        </p:tgtEl>
                                        <p:attrNameLst>
                                          <p:attrName>ppt_y</p:attrName>
                                        </p:attrNameLst>
                                      </p:cBhvr>
                                      <p:tavLst>
                                        <p:tav tm="0">
                                          <p:val>
                                            <p:strVal val="#ppt_y+.1"/>
                                          </p:val>
                                        </p:tav>
                                        <p:tav tm="100000">
                                          <p:val>
                                            <p:strVal val="#ppt_y"/>
                                          </p:val>
                                        </p:tav>
                                      </p:tavLst>
                                    </p:anim>
                                  </p:childTnLst>
                                </p:cTn>
                              </p:par>
                            </p:childTnLst>
                          </p:cTn>
                        </p:par>
                        <p:par>
                          <p:cTn id="52" fill="hold">
                            <p:stCondLst>
                              <p:cond delay="1000"/>
                            </p:stCondLst>
                            <p:childTnLst>
                              <p:par>
                                <p:cTn id="53" presetID="16" presetClass="entr" presetSubtype="21" fill="hold" nodeType="afterEffect">
                                  <p:stCondLst>
                                    <p:cond delay="0"/>
                                  </p:stCondLst>
                                  <p:childTnLst>
                                    <p:set>
                                      <p:cBhvr>
                                        <p:cTn id="54" dur="1" fill="hold">
                                          <p:stCondLst>
                                            <p:cond delay="0"/>
                                          </p:stCondLst>
                                        </p:cTn>
                                        <p:tgtEl>
                                          <p:spTgt spid="153"/>
                                        </p:tgtEl>
                                        <p:attrNameLst>
                                          <p:attrName>style.visibility</p:attrName>
                                        </p:attrNameLst>
                                      </p:cBhvr>
                                      <p:to>
                                        <p:strVal val="visible"/>
                                      </p:to>
                                    </p:set>
                                    <p:animEffect transition="in" filter="barn(inVertical)">
                                      <p:cBhvr>
                                        <p:cTn id="55" dur="500"/>
                                        <p:tgtEl>
                                          <p:spTgt spid="153"/>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51"/>
                                        </p:tgtEl>
                                        <p:attrNameLst>
                                          <p:attrName>style.visibility</p:attrName>
                                        </p:attrNameLst>
                                      </p:cBhvr>
                                      <p:to>
                                        <p:strVal val="visible"/>
                                      </p:to>
                                    </p:set>
                                    <p:animEffect transition="in" filter="fade">
                                      <p:cBhvr>
                                        <p:cTn id="60" dur="1000"/>
                                        <p:tgtEl>
                                          <p:spTgt spid="151"/>
                                        </p:tgtEl>
                                      </p:cBhvr>
                                    </p:animEffect>
                                    <p:anim calcmode="lin" valueType="num">
                                      <p:cBhvr>
                                        <p:cTn id="61" dur="1000" fill="hold"/>
                                        <p:tgtEl>
                                          <p:spTgt spid="151"/>
                                        </p:tgtEl>
                                        <p:attrNameLst>
                                          <p:attrName>ppt_x</p:attrName>
                                        </p:attrNameLst>
                                      </p:cBhvr>
                                      <p:tavLst>
                                        <p:tav tm="0">
                                          <p:val>
                                            <p:strVal val="#ppt_x"/>
                                          </p:val>
                                        </p:tav>
                                        <p:tav tm="100000">
                                          <p:val>
                                            <p:strVal val="#ppt_x"/>
                                          </p:val>
                                        </p:tav>
                                      </p:tavLst>
                                    </p:anim>
                                    <p:anim calcmode="lin" valueType="num">
                                      <p:cBhvr>
                                        <p:cTn id="62" dur="1000" fill="hold"/>
                                        <p:tgtEl>
                                          <p:spTgt spid="151"/>
                                        </p:tgtEl>
                                        <p:attrNameLst>
                                          <p:attrName>ppt_y</p:attrName>
                                        </p:attrNameLst>
                                      </p:cBhvr>
                                      <p:tavLst>
                                        <p:tav tm="0">
                                          <p:val>
                                            <p:strVal val="#ppt_y+.1"/>
                                          </p:val>
                                        </p:tav>
                                        <p:tav tm="100000">
                                          <p:val>
                                            <p:strVal val="#ppt_y"/>
                                          </p:val>
                                        </p:tav>
                                      </p:tavLst>
                                    </p:anim>
                                  </p:childTnLst>
                                </p:cTn>
                              </p:par>
                            </p:childTnLst>
                          </p:cTn>
                        </p:par>
                        <p:par>
                          <p:cTn id="63" fill="hold">
                            <p:stCondLst>
                              <p:cond delay="1000"/>
                            </p:stCondLst>
                            <p:childTnLst>
                              <p:par>
                                <p:cTn id="64" presetID="16" presetClass="entr" presetSubtype="21" fill="hold" nodeType="afterEffect">
                                  <p:stCondLst>
                                    <p:cond delay="0"/>
                                  </p:stCondLst>
                                  <p:childTnLst>
                                    <p:set>
                                      <p:cBhvr>
                                        <p:cTn id="65" dur="1" fill="hold">
                                          <p:stCondLst>
                                            <p:cond delay="0"/>
                                          </p:stCondLst>
                                        </p:cTn>
                                        <p:tgtEl>
                                          <p:spTgt spid="154"/>
                                        </p:tgtEl>
                                        <p:attrNameLst>
                                          <p:attrName>style.visibility</p:attrName>
                                        </p:attrNameLst>
                                      </p:cBhvr>
                                      <p:to>
                                        <p:strVal val="visible"/>
                                      </p:to>
                                    </p:set>
                                    <p:animEffect transition="in" filter="barn(inVertical)">
                                      <p:cBhvr>
                                        <p:cTn id="66" dur="500"/>
                                        <p:tgtEl>
                                          <p:spTgt spid="154"/>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152"/>
                                        </p:tgtEl>
                                        <p:attrNameLst>
                                          <p:attrName>style.visibility</p:attrName>
                                        </p:attrNameLst>
                                      </p:cBhvr>
                                      <p:to>
                                        <p:strVal val="visible"/>
                                      </p:to>
                                    </p:set>
                                    <p:animEffect transition="in" filter="fade">
                                      <p:cBhvr>
                                        <p:cTn id="71" dur="1000"/>
                                        <p:tgtEl>
                                          <p:spTgt spid="152"/>
                                        </p:tgtEl>
                                      </p:cBhvr>
                                    </p:animEffect>
                                    <p:anim calcmode="lin" valueType="num">
                                      <p:cBhvr>
                                        <p:cTn id="72" dur="1000" fill="hold"/>
                                        <p:tgtEl>
                                          <p:spTgt spid="152"/>
                                        </p:tgtEl>
                                        <p:attrNameLst>
                                          <p:attrName>ppt_x</p:attrName>
                                        </p:attrNameLst>
                                      </p:cBhvr>
                                      <p:tavLst>
                                        <p:tav tm="0">
                                          <p:val>
                                            <p:strVal val="#ppt_x"/>
                                          </p:val>
                                        </p:tav>
                                        <p:tav tm="100000">
                                          <p:val>
                                            <p:strVal val="#ppt_x"/>
                                          </p:val>
                                        </p:tav>
                                      </p:tavLst>
                                    </p:anim>
                                    <p:anim calcmode="lin" valueType="num">
                                      <p:cBhvr>
                                        <p:cTn id="73" dur="1000" fill="hold"/>
                                        <p:tgtEl>
                                          <p:spTgt spid="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846699"/>
            <a:ext cx="7294430" cy="1492464"/>
          </a:xfrm>
        </p:spPr>
        <p:txBody>
          <a:bodyPr>
            <a:normAutofit/>
          </a:bodyPr>
          <a:lstStyle/>
          <a:p>
            <a:r>
              <a:rPr lang="zh-CN" altLang="en-US" dirty="0"/>
              <a:t>移位指令</a:t>
            </a:r>
            <a:endParaRPr lang="en-US" altLang="zh-CN" dirty="0"/>
          </a:p>
          <a:p>
            <a:pPr lvl="1"/>
            <a:r>
              <a:rPr lang="zh-CN" altLang="en-US" dirty="0"/>
              <a:t>算术左移</a:t>
            </a:r>
            <a:endParaRPr lang="zh-CN" altLang="en-US" dirty="0"/>
          </a:p>
        </p:txBody>
      </p:sp>
      <p:sp>
        <p:nvSpPr>
          <p:cNvPr id="4" name="文本占位符 3"/>
          <p:cNvSpPr>
            <a:spLocks noGrp="1"/>
          </p:cNvSpPr>
          <p:nvPr>
            <p:ph type="body" sz="quarter" idx="16"/>
          </p:nvPr>
        </p:nvSpPr>
        <p:spPr/>
        <p:txBody>
          <a:bodyPr/>
          <a:lstStyle/>
          <a:p>
            <a:r>
              <a:rPr lang="en-US" altLang="zh-CN" dirty="0"/>
              <a:t>4.</a:t>
            </a:r>
            <a:r>
              <a:rPr lang="zh-CN" altLang="en-US" dirty="0"/>
              <a:t>逻辑指令</a:t>
            </a:r>
            <a:endParaRPr lang="zh-CN" altLang="en-US" dirty="0"/>
          </a:p>
        </p:txBody>
      </p:sp>
      <p:grpSp>
        <p:nvGrpSpPr>
          <p:cNvPr id="76" name="组合 75"/>
          <p:cNvGrpSpPr/>
          <p:nvPr/>
        </p:nvGrpSpPr>
        <p:grpSpPr>
          <a:xfrm>
            <a:off x="1963470" y="2708960"/>
            <a:ext cx="5124646" cy="373871"/>
            <a:chOff x="1963470" y="2708960"/>
            <a:chExt cx="5124646" cy="373871"/>
          </a:xfrm>
        </p:grpSpPr>
        <p:grpSp>
          <p:nvGrpSpPr>
            <p:cNvPr id="26" name="组合 25"/>
            <p:cNvGrpSpPr/>
            <p:nvPr/>
          </p:nvGrpSpPr>
          <p:grpSpPr>
            <a:xfrm>
              <a:off x="1963470" y="2762962"/>
              <a:ext cx="4254760" cy="279918"/>
              <a:chOff x="6363478" y="1484287"/>
              <a:chExt cx="4254760" cy="279918"/>
            </a:xfrm>
          </p:grpSpPr>
          <p:sp>
            <p:nvSpPr>
              <p:cNvPr id="27" name="矩形 26"/>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2087580"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36" name="文本框 35"/>
            <p:cNvSpPr txBox="1"/>
            <p:nvPr/>
          </p:nvSpPr>
          <p:spPr>
            <a:xfrm>
              <a:off x="2619424"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37" name="文本框 36"/>
            <p:cNvSpPr txBox="1"/>
            <p:nvPr/>
          </p:nvSpPr>
          <p:spPr>
            <a:xfrm>
              <a:off x="3673852"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38" name="文本框 37"/>
            <p:cNvSpPr txBox="1"/>
            <p:nvPr/>
          </p:nvSpPr>
          <p:spPr>
            <a:xfrm>
              <a:off x="4798994"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39" name="文本框 38"/>
            <p:cNvSpPr txBox="1"/>
            <p:nvPr/>
          </p:nvSpPr>
          <p:spPr>
            <a:xfrm>
              <a:off x="5278649"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40" name="文本框 39"/>
            <p:cNvSpPr txBox="1"/>
            <p:nvPr/>
          </p:nvSpPr>
          <p:spPr>
            <a:xfrm>
              <a:off x="5810494"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41" name="文本框 40"/>
            <p:cNvSpPr txBox="1"/>
            <p:nvPr/>
          </p:nvSpPr>
          <p:spPr>
            <a:xfrm>
              <a:off x="3151269"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42" name="文本框 41"/>
            <p:cNvSpPr txBox="1"/>
            <p:nvPr/>
          </p:nvSpPr>
          <p:spPr>
            <a:xfrm>
              <a:off x="4206716"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3" name="文本框 142"/>
            <p:cNvSpPr txBox="1"/>
            <p:nvPr/>
          </p:nvSpPr>
          <p:spPr>
            <a:xfrm>
              <a:off x="6534759" y="2708960"/>
              <a:ext cx="553357" cy="369332"/>
            </a:xfrm>
            <a:prstGeom prst="rect">
              <a:avLst/>
            </a:prstGeom>
            <a:noFill/>
          </p:spPr>
          <p:txBody>
            <a:bodyPr wrap="none" rtlCol="0">
              <a:spAutoFit/>
            </a:bodyPr>
            <a:lstStyle/>
            <a:p>
              <a:r>
                <a:rPr lang="en-US" altLang="zh-CN" dirty="0">
                  <a:solidFill>
                    <a:srgbClr val="1A78C3"/>
                  </a:solidFill>
                  <a:latin typeface="+mj-ea"/>
                  <a:ea typeface="+mj-ea"/>
                </a:rPr>
                <a:t>-43</a:t>
              </a:r>
              <a:endParaRPr lang="zh-CN" altLang="en-US" dirty="0">
                <a:solidFill>
                  <a:srgbClr val="1A78C3"/>
                </a:solidFill>
                <a:latin typeface="+mj-ea"/>
                <a:ea typeface="+mj-ea"/>
              </a:endParaRPr>
            </a:p>
          </p:txBody>
        </p:sp>
      </p:grpSp>
      <p:grpSp>
        <p:nvGrpSpPr>
          <p:cNvPr id="77" name="组合 76"/>
          <p:cNvGrpSpPr/>
          <p:nvPr/>
        </p:nvGrpSpPr>
        <p:grpSpPr>
          <a:xfrm>
            <a:off x="1181191" y="3483296"/>
            <a:ext cx="5906925" cy="699683"/>
            <a:chOff x="1181191" y="3483296"/>
            <a:chExt cx="5906925" cy="699683"/>
          </a:xfrm>
        </p:grpSpPr>
        <p:sp>
          <p:nvSpPr>
            <p:cNvPr id="43" name="矩形 42"/>
            <p:cNvSpPr/>
            <p:nvPr/>
          </p:nvSpPr>
          <p:spPr>
            <a:xfrm>
              <a:off x="1181191" y="3554995"/>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240417" y="3813647"/>
              <a:ext cx="461986" cy="369332"/>
            </a:xfrm>
            <a:prstGeom prst="rect">
              <a:avLst/>
            </a:prstGeom>
            <a:noFill/>
          </p:spPr>
          <p:txBody>
            <a:bodyPr wrap="squar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grpSp>
          <p:nvGrpSpPr>
            <p:cNvPr id="45" name="组合 44"/>
            <p:cNvGrpSpPr/>
            <p:nvPr/>
          </p:nvGrpSpPr>
          <p:grpSpPr>
            <a:xfrm>
              <a:off x="1963470" y="3523096"/>
              <a:ext cx="4254760" cy="279918"/>
              <a:chOff x="6363478" y="1484287"/>
              <a:chExt cx="4254760" cy="279918"/>
            </a:xfrm>
          </p:grpSpPr>
          <p:sp>
            <p:nvSpPr>
              <p:cNvPr id="46" name="矩形 45"/>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2612539" y="350441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55" name="文本框 54"/>
            <p:cNvSpPr txBox="1"/>
            <p:nvPr/>
          </p:nvSpPr>
          <p:spPr>
            <a:xfrm>
              <a:off x="3144383" y="3504411"/>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56" name="文本框 55"/>
            <p:cNvSpPr txBox="1"/>
            <p:nvPr/>
          </p:nvSpPr>
          <p:spPr>
            <a:xfrm>
              <a:off x="4198811" y="3504411"/>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57" name="文本框 56"/>
            <p:cNvSpPr txBox="1"/>
            <p:nvPr/>
          </p:nvSpPr>
          <p:spPr>
            <a:xfrm>
              <a:off x="5323953" y="3504411"/>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58" name="文本框 57"/>
            <p:cNvSpPr txBox="1"/>
            <p:nvPr/>
          </p:nvSpPr>
          <p:spPr>
            <a:xfrm>
              <a:off x="5803608" y="3504411"/>
              <a:ext cx="304892" cy="338554"/>
            </a:xfrm>
            <a:prstGeom prst="rect">
              <a:avLst/>
            </a:prstGeom>
            <a:noFill/>
          </p:spPr>
          <p:txBody>
            <a:bodyPr wrap="none" rtlCol="0">
              <a:spAutoFit/>
            </a:bodyPr>
            <a:lstStyle/>
            <a:p>
              <a:r>
                <a:rPr lang="en-US" altLang="zh-CN" sz="1600" dirty="0">
                  <a:solidFill>
                    <a:srgbClr val="ED7D31"/>
                  </a:solidFill>
                  <a:latin typeface="+mj-ea"/>
                  <a:ea typeface="+mj-ea"/>
                </a:rPr>
                <a:t>0</a:t>
              </a:r>
              <a:endParaRPr lang="zh-CN" altLang="en-US" sz="1600" dirty="0">
                <a:solidFill>
                  <a:srgbClr val="ED7D31"/>
                </a:solidFill>
                <a:latin typeface="+mj-ea"/>
                <a:ea typeface="+mj-ea"/>
              </a:endParaRPr>
            </a:p>
          </p:txBody>
        </p:sp>
        <p:sp>
          <p:nvSpPr>
            <p:cNvPr id="59" name="文本框 58"/>
            <p:cNvSpPr txBox="1"/>
            <p:nvPr/>
          </p:nvSpPr>
          <p:spPr>
            <a:xfrm>
              <a:off x="1292080" y="3504411"/>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60" name="文本框 59"/>
            <p:cNvSpPr txBox="1"/>
            <p:nvPr/>
          </p:nvSpPr>
          <p:spPr>
            <a:xfrm>
              <a:off x="3676228" y="350441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61" name="文本框 60"/>
            <p:cNvSpPr txBox="1"/>
            <p:nvPr/>
          </p:nvSpPr>
          <p:spPr>
            <a:xfrm>
              <a:off x="4731675" y="350441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62" name="文本框 61"/>
            <p:cNvSpPr txBox="1"/>
            <p:nvPr/>
          </p:nvSpPr>
          <p:spPr>
            <a:xfrm>
              <a:off x="2074023" y="3512463"/>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44" name="文本框 143"/>
            <p:cNvSpPr txBox="1"/>
            <p:nvPr/>
          </p:nvSpPr>
          <p:spPr>
            <a:xfrm>
              <a:off x="6534759" y="3483296"/>
              <a:ext cx="553357" cy="369332"/>
            </a:xfrm>
            <a:prstGeom prst="rect">
              <a:avLst/>
            </a:prstGeom>
            <a:noFill/>
          </p:spPr>
          <p:txBody>
            <a:bodyPr wrap="none" rtlCol="0">
              <a:spAutoFit/>
            </a:bodyPr>
            <a:lstStyle/>
            <a:p>
              <a:r>
                <a:rPr lang="en-US" altLang="zh-CN" dirty="0">
                  <a:solidFill>
                    <a:srgbClr val="1A78C3"/>
                  </a:solidFill>
                  <a:latin typeface="+mj-ea"/>
                  <a:ea typeface="+mj-ea"/>
                </a:rPr>
                <a:t>-86</a:t>
              </a:r>
              <a:endParaRPr lang="zh-CN" altLang="en-US" dirty="0">
                <a:solidFill>
                  <a:srgbClr val="1A78C3"/>
                </a:solidFill>
                <a:latin typeface="+mj-ea"/>
                <a:ea typeface="+mj-ea"/>
              </a:endParaRPr>
            </a:p>
          </p:txBody>
        </p:sp>
      </p:grpSp>
      <p:grpSp>
        <p:nvGrpSpPr>
          <p:cNvPr id="78" name="组合 77"/>
          <p:cNvGrpSpPr/>
          <p:nvPr/>
        </p:nvGrpSpPr>
        <p:grpSpPr>
          <a:xfrm>
            <a:off x="1175747" y="4257256"/>
            <a:ext cx="10666875" cy="760494"/>
            <a:chOff x="1175747" y="4257256"/>
            <a:chExt cx="10666875" cy="760494"/>
          </a:xfrm>
        </p:grpSpPr>
        <p:sp>
          <p:nvSpPr>
            <p:cNvPr id="94" name="矩形 93"/>
            <p:cNvSpPr/>
            <p:nvPr/>
          </p:nvSpPr>
          <p:spPr>
            <a:xfrm>
              <a:off x="1175747" y="4333711"/>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1238770" y="4648418"/>
              <a:ext cx="461986" cy="369332"/>
            </a:xfrm>
            <a:prstGeom prst="rect">
              <a:avLst/>
            </a:prstGeom>
            <a:noFill/>
          </p:spPr>
          <p:txBody>
            <a:bodyPr wrap="squar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grpSp>
          <p:nvGrpSpPr>
            <p:cNvPr id="96" name="组合 95"/>
            <p:cNvGrpSpPr/>
            <p:nvPr/>
          </p:nvGrpSpPr>
          <p:grpSpPr>
            <a:xfrm>
              <a:off x="1958026" y="4291179"/>
              <a:ext cx="4254760" cy="279918"/>
              <a:chOff x="6363478" y="1484287"/>
              <a:chExt cx="4254760" cy="279918"/>
            </a:xfrm>
          </p:grpSpPr>
          <p:sp>
            <p:nvSpPr>
              <p:cNvPr id="97" name="矩形 96"/>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5" name="文本框 104"/>
            <p:cNvSpPr txBox="1"/>
            <p:nvPr/>
          </p:nvSpPr>
          <p:spPr>
            <a:xfrm>
              <a:off x="2607095" y="4272494"/>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06" name="文本框 105"/>
            <p:cNvSpPr txBox="1"/>
            <p:nvPr/>
          </p:nvSpPr>
          <p:spPr>
            <a:xfrm>
              <a:off x="3138939" y="4272494"/>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07" name="文本框 106"/>
            <p:cNvSpPr txBox="1"/>
            <p:nvPr/>
          </p:nvSpPr>
          <p:spPr>
            <a:xfrm>
              <a:off x="4193367" y="4272494"/>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08" name="文本框 107"/>
            <p:cNvSpPr txBox="1"/>
            <p:nvPr/>
          </p:nvSpPr>
          <p:spPr>
            <a:xfrm>
              <a:off x="5318509" y="4272494"/>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09" name="文本框 108"/>
            <p:cNvSpPr txBox="1"/>
            <p:nvPr/>
          </p:nvSpPr>
          <p:spPr>
            <a:xfrm>
              <a:off x="5798164" y="4272494"/>
              <a:ext cx="304892" cy="338554"/>
            </a:xfrm>
            <a:prstGeom prst="rect">
              <a:avLst/>
            </a:prstGeom>
            <a:noFill/>
          </p:spPr>
          <p:txBody>
            <a:bodyPr wrap="none" rtlCol="0">
              <a:spAutoFit/>
            </a:bodyPr>
            <a:lstStyle/>
            <a:p>
              <a:r>
                <a:rPr lang="en-US" altLang="zh-CN" sz="1600" dirty="0">
                  <a:solidFill>
                    <a:srgbClr val="ED7D31"/>
                  </a:solidFill>
                  <a:latin typeface="+mj-ea"/>
                  <a:ea typeface="+mj-ea"/>
                </a:rPr>
                <a:t>0</a:t>
              </a:r>
              <a:endParaRPr lang="zh-CN" altLang="en-US" sz="1600" dirty="0">
                <a:solidFill>
                  <a:srgbClr val="ED7D31"/>
                </a:solidFill>
                <a:latin typeface="+mj-ea"/>
                <a:ea typeface="+mj-ea"/>
              </a:endParaRPr>
            </a:p>
          </p:txBody>
        </p:sp>
        <p:sp>
          <p:nvSpPr>
            <p:cNvPr id="110" name="文本框 109"/>
            <p:cNvSpPr txBox="1"/>
            <p:nvPr/>
          </p:nvSpPr>
          <p:spPr>
            <a:xfrm>
              <a:off x="1286636" y="4293760"/>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11" name="文本框 110"/>
            <p:cNvSpPr txBox="1"/>
            <p:nvPr/>
          </p:nvSpPr>
          <p:spPr>
            <a:xfrm>
              <a:off x="3670784" y="4272494"/>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12" name="文本框 111"/>
            <p:cNvSpPr txBox="1"/>
            <p:nvPr/>
          </p:nvSpPr>
          <p:spPr>
            <a:xfrm>
              <a:off x="4726231" y="4272494"/>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13" name="文本框 112"/>
            <p:cNvSpPr txBox="1"/>
            <p:nvPr/>
          </p:nvSpPr>
          <p:spPr>
            <a:xfrm>
              <a:off x="2068579" y="4280546"/>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5" name="文本框 144"/>
            <p:cNvSpPr txBox="1"/>
            <p:nvPr/>
          </p:nvSpPr>
          <p:spPr>
            <a:xfrm>
              <a:off x="6534759" y="4257256"/>
              <a:ext cx="5307863" cy="369332"/>
            </a:xfrm>
            <a:prstGeom prst="rect">
              <a:avLst/>
            </a:prstGeom>
            <a:noFill/>
          </p:spPr>
          <p:txBody>
            <a:bodyPr wrap="none" rtlCol="0">
              <a:spAutoFit/>
            </a:bodyPr>
            <a:lstStyle/>
            <a:p>
              <a:r>
                <a:rPr lang="en-US" altLang="zh-CN" dirty="0">
                  <a:solidFill>
                    <a:srgbClr val="1A78C3"/>
                  </a:solidFill>
                  <a:latin typeface="+mj-ea"/>
                  <a:ea typeface="+mj-ea"/>
                </a:rPr>
                <a:t>+84</a:t>
              </a:r>
              <a:r>
                <a:rPr lang="zh-CN" altLang="en-US" dirty="0">
                  <a:solidFill>
                    <a:srgbClr val="1A78C3"/>
                  </a:solidFill>
                  <a:latin typeface="+mj-ea"/>
                  <a:ea typeface="+mj-ea"/>
                </a:rPr>
                <a:t>（变成正数，溢出了，预期</a:t>
              </a:r>
              <a:r>
                <a:rPr lang="en-US" altLang="zh-CN" dirty="0">
                  <a:solidFill>
                    <a:srgbClr val="1A78C3"/>
                  </a:solidFill>
                  <a:latin typeface="+mj-ea"/>
                  <a:ea typeface="+mj-ea"/>
                </a:rPr>
                <a:t>-172=-256+84</a:t>
              </a:r>
              <a:r>
                <a:rPr lang="zh-CN" altLang="en-US" dirty="0">
                  <a:solidFill>
                    <a:srgbClr val="1A78C3"/>
                  </a:solidFill>
                  <a:latin typeface="+mj-ea"/>
                  <a:ea typeface="+mj-ea"/>
                </a:rPr>
                <a:t>）</a:t>
              </a:r>
              <a:endParaRPr lang="zh-CN" altLang="en-US" dirty="0">
                <a:solidFill>
                  <a:srgbClr val="1A78C3"/>
                </a:solidFill>
                <a:latin typeface="+mj-ea"/>
                <a:ea typeface="+mj-ea"/>
              </a:endParaRPr>
            </a:p>
          </p:txBody>
        </p:sp>
      </p:grpSp>
      <p:grpSp>
        <p:nvGrpSpPr>
          <p:cNvPr id="79" name="组合 78"/>
          <p:cNvGrpSpPr/>
          <p:nvPr/>
        </p:nvGrpSpPr>
        <p:grpSpPr>
          <a:xfrm>
            <a:off x="1149227" y="5300265"/>
            <a:ext cx="5866258" cy="752442"/>
            <a:chOff x="1149227" y="5300265"/>
            <a:chExt cx="5866258" cy="752442"/>
          </a:xfrm>
        </p:grpSpPr>
        <p:sp>
          <p:nvSpPr>
            <p:cNvPr id="123" name="矩形 122"/>
            <p:cNvSpPr/>
            <p:nvPr/>
          </p:nvSpPr>
          <p:spPr>
            <a:xfrm>
              <a:off x="1149227" y="5346634"/>
              <a:ext cx="531845" cy="27788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p:cNvSpPr txBox="1"/>
            <p:nvPr/>
          </p:nvSpPr>
          <p:spPr>
            <a:xfrm>
              <a:off x="1212250" y="5683375"/>
              <a:ext cx="461986" cy="369332"/>
            </a:xfrm>
            <a:prstGeom prst="rect">
              <a:avLst/>
            </a:prstGeom>
            <a:noFill/>
          </p:spPr>
          <p:txBody>
            <a:bodyPr wrap="squar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grpSp>
          <p:nvGrpSpPr>
            <p:cNvPr id="125" name="组合 124"/>
            <p:cNvGrpSpPr/>
            <p:nvPr/>
          </p:nvGrpSpPr>
          <p:grpSpPr>
            <a:xfrm>
              <a:off x="1931506" y="5328166"/>
              <a:ext cx="4254760" cy="277888"/>
              <a:chOff x="6363478" y="1484287"/>
              <a:chExt cx="4254760" cy="279918"/>
            </a:xfrm>
          </p:grpSpPr>
          <p:sp>
            <p:nvSpPr>
              <p:cNvPr id="126" name="矩形 125"/>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4" name="文本框 133"/>
            <p:cNvSpPr txBox="1"/>
            <p:nvPr/>
          </p:nvSpPr>
          <p:spPr>
            <a:xfrm>
              <a:off x="2580575" y="530745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35" name="文本框 134"/>
            <p:cNvSpPr txBox="1"/>
            <p:nvPr/>
          </p:nvSpPr>
          <p:spPr>
            <a:xfrm>
              <a:off x="3112419" y="530745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36" name="文本框 135"/>
            <p:cNvSpPr txBox="1"/>
            <p:nvPr/>
          </p:nvSpPr>
          <p:spPr>
            <a:xfrm>
              <a:off x="4166847" y="530745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37" name="文本框 136"/>
            <p:cNvSpPr txBox="1"/>
            <p:nvPr/>
          </p:nvSpPr>
          <p:spPr>
            <a:xfrm>
              <a:off x="5291989" y="530745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38" name="文本框 137"/>
            <p:cNvSpPr txBox="1"/>
            <p:nvPr/>
          </p:nvSpPr>
          <p:spPr>
            <a:xfrm>
              <a:off x="5771644" y="530745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0" name="文本框 139"/>
            <p:cNvSpPr txBox="1"/>
            <p:nvPr/>
          </p:nvSpPr>
          <p:spPr>
            <a:xfrm>
              <a:off x="3644264" y="530745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1" name="文本框 140"/>
            <p:cNvSpPr txBox="1"/>
            <p:nvPr/>
          </p:nvSpPr>
          <p:spPr>
            <a:xfrm>
              <a:off x="4699711" y="530745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2" name="文本框 141"/>
            <p:cNvSpPr txBox="1"/>
            <p:nvPr/>
          </p:nvSpPr>
          <p:spPr>
            <a:xfrm>
              <a:off x="2042059" y="5315503"/>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6" name="文本框 145"/>
            <p:cNvSpPr txBox="1"/>
            <p:nvPr/>
          </p:nvSpPr>
          <p:spPr>
            <a:xfrm>
              <a:off x="6596781" y="5300265"/>
              <a:ext cx="418704" cy="369332"/>
            </a:xfrm>
            <a:prstGeom prst="rect">
              <a:avLst/>
            </a:prstGeom>
            <a:noFill/>
          </p:spPr>
          <p:txBody>
            <a:bodyPr wrap="square" rtlCol="0">
              <a:spAutoFit/>
            </a:bodyPr>
            <a:lstStyle/>
            <a:p>
              <a:r>
                <a:rPr lang="en-US" altLang="zh-CN" dirty="0">
                  <a:solidFill>
                    <a:srgbClr val="1A78C3"/>
                  </a:solidFill>
                  <a:latin typeface="+mj-ea"/>
                  <a:ea typeface="+mj-ea"/>
                </a:rPr>
                <a:t>0</a:t>
              </a:r>
              <a:endParaRPr lang="zh-CN" altLang="en-US" dirty="0">
                <a:solidFill>
                  <a:srgbClr val="1A78C3"/>
                </a:solidFill>
                <a:latin typeface="+mj-ea"/>
                <a:ea typeface="+mj-ea"/>
              </a:endParaRPr>
            </a:p>
          </p:txBody>
        </p:sp>
      </p:grpSp>
      <p:grpSp>
        <p:nvGrpSpPr>
          <p:cNvPr id="153" name="组合 152"/>
          <p:cNvGrpSpPr/>
          <p:nvPr/>
        </p:nvGrpSpPr>
        <p:grpSpPr>
          <a:xfrm rot="10800000">
            <a:off x="1963471" y="1904305"/>
            <a:ext cx="4254760" cy="279918"/>
            <a:chOff x="6363478" y="1484287"/>
            <a:chExt cx="4254760" cy="279918"/>
          </a:xfrm>
        </p:grpSpPr>
        <p:sp>
          <p:nvSpPr>
            <p:cNvPr id="154" name="矩形 153"/>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2" name="矩形 161"/>
          <p:cNvSpPr/>
          <p:nvPr/>
        </p:nvSpPr>
        <p:spPr>
          <a:xfrm rot="10800000">
            <a:off x="1165695" y="1907774"/>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文本框 162"/>
          <p:cNvSpPr txBox="1"/>
          <p:nvPr/>
        </p:nvSpPr>
        <p:spPr>
          <a:xfrm>
            <a:off x="1165695" y="2239089"/>
            <a:ext cx="461986" cy="369332"/>
          </a:xfrm>
          <a:prstGeom prst="rect">
            <a:avLst/>
          </a:prstGeom>
          <a:noFill/>
        </p:spPr>
        <p:txBody>
          <a:bodyPr wrap="non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sp>
        <p:nvSpPr>
          <p:cNvPr id="164" name="椭圆 163"/>
          <p:cNvSpPr/>
          <p:nvPr/>
        </p:nvSpPr>
        <p:spPr>
          <a:xfrm rot="10800000">
            <a:off x="2184042" y="198333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rot="10800000">
            <a:off x="2716948" y="198333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rot="10800000">
            <a:off x="3251527" y="198333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10800000">
            <a:off x="3786105" y="198333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10800000">
            <a:off x="4315878" y="198333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10800000">
            <a:off x="4855264" y="198333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rot="10800000">
            <a:off x="5389842" y="198333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rot="10800000">
            <a:off x="5924422" y="198333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文本框 171"/>
          <p:cNvSpPr txBox="1"/>
          <p:nvPr/>
        </p:nvSpPr>
        <p:spPr>
          <a:xfrm>
            <a:off x="5820746" y="1857423"/>
            <a:ext cx="319318" cy="369332"/>
          </a:xfrm>
          <a:prstGeom prst="rect">
            <a:avLst/>
          </a:prstGeom>
          <a:noFill/>
        </p:spPr>
        <p:txBody>
          <a:bodyPr wrap="none" rtlCol="0">
            <a:spAutoFit/>
          </a:bodyPr>
          <a:lstStyle/>
          <a:p>
            <a:r>
              <a:rPr lang="en-US" altLang="zh-CN" dirty="0">
                <a:solidFill>
                  <a:srgbClr val="ED7D31"/>
                </a:solidFill>
                <a:latin typeface="+mj-ea"/>
                <a:ea typeface="+mj-ea"/>
              </a:rPr>
              <a:t>0</a:t>
            </a:r>
            <a:endParaRPr lang="zh-CN" altLang="en-US" dirty="0">
              <a:solidFill>
                <a:srgbClr val="ED7D31"/>
              </a:solidFill>
              <a:latin typeface="+mj-ea"/>
              <a:ea typeface="+mj-ea"/>
            </a:endParaRPr>
          </a:p>
        </p:txBody>
      </p:sp>
      <p:grpSp>
        <p:nvGrpSpPr>
          <p:cNvPr id="75" name="组合 74"/>
          <p:cNvGrpSpPr/>
          <p:nvPr/>
        </p:nvGrpSpPr>
        <p:grpSpPr>
          <a:xfrm>
            <a:off x="1444526" y="3038314"/>
            <a:ext cx="4479896" cy="480699"/>
            <a:chOff x="1444526" y="3038314"/>
            <a:chExt cx="4479896" cy="480699"/>
          </a:xfrm>
        </p:grpSpPr>
        <p:cxnSp>
          <p:nvCxnSpPr>
            <p:cNvPr id="173" name="直接箭头连接符 172"/>
            <p:cNvCxnSpPr>
              <a:endCxn id="57" idx="0"/>
            </p:cNvCxnSpPr>
            <p:nvPr/>
          </p:nvCxnSpPr>
          <p:spPr>
            <a:xfrm flipH="1">
              <a:off x="5476399" y="3042880"/>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flipH="1">
              <a:off x="4906150" y="3050824"/>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flipH="1">
              <a:off x="4427080" y="3049538"/>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856831" y="3057482"/>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flipH="1">
              <a:off x="3343264" y="3038314"/>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p:nvPr/>
          </p:nvCxnSpPr>
          <p:spPr>
            <a:xfrm flipH="1">
              <a:off x="2773015" y="3046258"/>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p:nvPr/>
          </p:nvCxnSpPr>
          <p:spPr>
            <a:xfrm flipH="1">
              <a:off x="2293945" y="3044972"/>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a:endCxn id="59" idx="0"/>
            </p:cNvCxnSpPr>
            <p:nvPr/>
          </p:nvCxnSpPr>
          <p:spPr>
            <a:xfrm flipH="1">
              <a:off x="1444526" y="3052916"/>
              <a:ext cx="727194" cy="4514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81" name="组合 180"/>
          <p:cNvGrpSpPr/>
          <p:nvPr/>
        </p:nvGrpSpPr>
        <p:grpSpPr>
          <a:xfrm>
            <a:off x="1440510" y="3804319"/>
            <a:ext cx="4479896" cy="480699"/>
            <a:chOff x="1444526" y="3038314"/>
            <a:chExt cx="4479896" cy="480699"/>
          </a:xfrm>
        </p:grpSpPr>
        <p:cxnSp>
          <p:nvCxnSpPr>
            <p:cNvPr id="182" name="直接箭头连接符 181"/>
            <p:cNvCxnSpPr/>
            <p:nvPr/>
          </p:nvCxnSpPr>
          <p:spPr>
            <a:xfrm flipH="1">
              <a:off x="5476399" y="3042880"/>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p:nvPr/>
          </p:nvCxnSpPr>
          <p:spPr>
            <a:xfrm flipH="1">
              <a:off x="4906150" y="3050824"/>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p:nvPr/>
          </p:nvCxnSpPr>
          <p:spPr>
            <a:xfrm flipH="1">
              <a:off x="4427080" y="3049538"/>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p:nvPr/>
          </p:nvCxnSpPr>
          <p:spPr>
            <a:xfrm flipH="1">
              <a:off x="3856831" y="3057482"/>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p:nvPr/>
          </p:nvCxnSpPr>
          <p:spPr>
            <a:xfrm flipH="1">
              <a:off x="3343264" y="3038314"/>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flipH="1">
              <a:off x="2773015" y="3046258"/>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2293945" y="3044972"/>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p:nvPr/>
          </p:nvCxnSpPr>
          <p:spPr>
            <a:xfrm flipH="1">
              <a:off x="1444526" y="3052916"/>
              <a:ext cx="727194" cy="4514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95833E-6 -2.22222E-6 L -0.06471 -2.22222E-6 " pathEditMode="relative" rAng="0" ptsTypes="AA">
                                      <p:cBhvr>
                                        <p:cTn id="6" dur="500" fill="hold"/>
                                        <p:tgtEl>
                                          <p:spTgt spid="164"/>
                                        </p:tgtEl>
                                        <p:attrNameLst>
                                          <p:attrName>ppt_x</p:attrName>
                                          <p:attrName>ppt_y</p:attrName>
                                        </p:attrNameLst>
                                      </p:cBhvr>
                                      <p:rCtr x="-3242" y="0"/>
                                    </p:animMotion>
                                  </p:childTnLst>
                                </p:cTn>
                              </p:par>
                            </p:childTnLst>
                          </p:cTn>
                        </p:par>
                        <p:par>
                          <p:cTn id="7" fill="hold">
                            <p:stCondLst>
                              <p:cond delay="500"/>
                            </p:stCondLst>
                            <p:childTnLst>
                              <p:par>
                                <p:cTn id="8" presetID="35" presetClass="path" presetSubtype="0" accel="50000" decel="50000" fill="hold" grpId="0" nodeType="afterEffect">
                                  <p:stCondLst>
                                    <p:cond delay="0"/>
                                  </p:stCondLst>
                                  <p:childTnLst>
                                    <p:animMotion origin="layout" path="M -3.75E-6 -2.22222E-6 L -0.04388 -2.22222E-6 " pathEditMode="relative" rAng="0" ptsTypes="AA">
                                      <p:cBhvr>
                                        <p:cTn id="9" dur="500" fill="hold"/>
                                        <p:tgtEl>
                                          <p:spTgt spid="165"/>
                                        </p:tgtEl>
                                        <p:attrNameLst>
                                          <p:attrName>ppt_x</p:attrName>
                                          <p:attrName>ppt_y</p:attrName>
                                        </p:attrNameLst>
                                      </p:cBhvr>
                                      <p:rCtr x="-2201" y="0"/>
                                    </p:animMotion>
                                  </p:childTnLst>
                                </p:cTn>
                              </p:par>
                            </p:childTnLst>
                          </p:cTn>
                        </p:par>
                        <p:par>
                          <p:cTn id="10" fill="hold">
                            <p:stCondLst>
                              <p:cond delay="1000"/>
                            </p:stCondLst>
                            <p:childTnLst>
                              <p:par>
                                <p:cTn id="11" presetID="35" presetClass="path" presetSubtype="0" accel="50000" decel="50000" fill="hold" grpId="0" nodeType="afterEffect">
                                  <p:stCondLst>
                                    <p:cond delay="0"/>
                                  </p:stCondLst>
                                  <p:childTnLst>
                                    <p:animMotion origin="layout" path="M -3.95833E-6 -2.22222E-6 L -0.04388 -2.22222E-6 " pathEditMode="relative" rAng="0" ptsTypes="AA">
                                      <p:cBhvr>
                                        <p:cTn id="12" dur="500" fill="hold"/>
                                        <p:tgtEl>
                                          <p:spTgt spid="166"/>
                                        </p:tgtEl>
                                        <p:attrNameLst>
                                          <p:attrName>ppt_x</p:attrName>
                                          <p:attrName>ppt_y</p:attrName>
                                        </p:attrNameLst>
                                      </p:cBhvr>
                                      <p:rCtr x="-2201" y="0"/>
                                    </p:animMotion>
                                  </p:childTnLst>
                                </p:cTn>
                              </p:par>
                            </p:childTnLst>
                          </p:cTn>
                        </p:par>
                        <p:par>
                          <p:cTn id="13" fill="hold">
                            <p:stCondLst>
                              <p:cond delay="1500"/>
                            </p:stCondLst>
                            <p:childTnLst>
                              <p:par>
                                <p:cTn id="14" presetID="35" presetClass="path" presetSubtype="0" accel="50000" decel="50000" fill="hold" grpId="0" nodeType="afterEffect">
                                  <p:stCondLst>
                                    <p:cond delay="0"/>
                                  </p:stCondLst>
                                  <p:childTnLst>
                                    <p:animMotion origin="layout" path="M -4.16667E-6 -2.22222E-6 L -0.04388 -2.22222E-6 " pathEditMode="relative" rAng="0" ptsTypes="AA">
                                      <p:cBhvr>
                                        <p:cTn id="15" dur="500" fill="hold"/>
                                        <p:tgtEl>
                                          <p:spTgt spid="167"/>
                                        </p:tgtEl>
                                        <p:attrNameLst>
                                          <p:attrName>ppt_x</p:attrName>
                                          <p:attrName>ppt_y</p:attrName>
                                        </p:attrNameLst>
                                      </p:cBhvr>
                                      <p:rCtr x="-2201" y="0"/>
                                    </p:animMotion>
                                  </p:childTnLst>
                                </p:cTn>
                              </p:par>
                            </p:childTnLst>
                          </p:cTn>
                        </p:par>
                        <p:par>
                          <p:cTn id="16" fill="hold">
                            <p:stCondLst>
                              <p:cond delay="2000"/>
                            </p:stCondLst>
                            <p:childTnLst>
                              <p:par>
                                <p:cTn id="17" presetID="35" presetClass="path" presetSubtype="0" accel="50000" decel="50000" fill="hold" grpId="0" nodeType="afterEffect">
                                  <p:stCondLst>
                                    <p:cond delay="0"/>
                                  </p:stCondLst>
                                  <p:childTnLst>
                                    <p:animMotion origin="layout" path="M -3.75E-6 -2.22222E-6 L -0.04388 -2.22222E-6 " pathEditMode="relative" rAng="0" ptsTypes="AA">
                                      <p:cBhvr>
                                        <p:cTn id="18" dur="500" fill="hold"/>
                                        <p:tgtEl>
                                          <p:spTgt spid="168"/>
                                        </p:tgtEl>
                                        <p:attrNameLst>
                                          <p:attrName>ppt_x</p:attrName>
                                          <p:attrName>ppt_y</p:attrName>
                                        </p:attrNameLst>
                                      </p:cBhvr>
                                      <p:rCtr x="-2201" y="0"/>
                                    </p:animMotion>
                                  </p:childTnLst>
                                </p:cTn>
                              </p:par>
                            </p:childTnLst>
                          </p:cTn>
                        </p:par>
                        <p:par>
                          <p:cTn id="19" fill="hold">
                            <p:stCondLst>
                              <p:cond delay="2500"/>
                            </p:stCondLst>
                            <p:childTnLst>
                              <p:par>
                                <p:cTn id="20" presetID="35" presetClass="path" presetSubtype="0" accel="50000" decel="50000" fill="hold" grpId="0" nodeType="afterEffect">
                                  <p:stCondLst>
                                    <p:cond delay="0"/>
                                  </p:stCondLst>
                                  <p:childTnLst>
                                    <p:animMotion origin="layout" path="M -4.375E-6 -2.22222E-6 L -0.04388 -2.22222E-6 " pathEditMode="relative" rAng="0" ptsTypes="AA">
                                      <p:cBhvr>
                                        <p:cTn id="21" dur="500" fill="hold"/>
                                        <p:tgtEl>
                                          <p:spTgt spid="169"/>
                                        </p:tgtEl>
                                        <p:attrNameLst>
                                          <p:attrName>ppt_x</p:attrName>
                                          <p:attrName>ppt_y</p:attrName>
                                        </p:attrNameLst>
                                      </p:cBhvr>
                                      <p:rCtr x="-2201" y="0"/>
                                    </p:animMotion>
                                  </p:childTnLst>
                                </p:cTn>
                              </p:par>
                            </p:childTnLst>
                          </p:cTn>
                        </p:par>
                        <p:par>
                          <p:cTn id="22" fill="hold">
                            <p:stCondLst>
                              <p:cond delay="3000"/>
                            </p:stCondLst>
                            <p:childTnLst>
                              <p:par>
                                <p:cTn id="23" presetID="35" presetClass="path" presetSubtype="0" accel="50000" decel="50000" fill="hold" grpId="0" nodeType="afterEffect">
                                  <p:stCondLst>
                                    <p:cond delay="0"/>
                                  </p:stCondLst>
                                  <p:childTnLst>
                                    <p:animMotion origin="layout" path="M -4.58333E-6 -2.22222E-6 L -0.04388 -2.22222E-6 " pathEditMode="relative" rAng="0" ptsTypes="AA">
                                      <p:cBhvr>
                                        <p:cTn id="24" dur="500" fill="hold"/>
                                        <p:tgtEl>
                                          <p:spTgt spid="170"/>
                                        </p:tgtEl>
                                        <p:attrNameLst>
                                          <p:attrName>ppt_x</p:attrName>
                                          <p:attrName>ppt_y</p:attrName>
                                        </p:attrNameLst>
                                      </p:cBhvr>
                                      <p:rCtr x="-2201" y="0"/>
                                    </p:animMotion>
                                  </p:childTnLst>
                                </p:cTn>
                              </p:par>
                            </p:childTnLst>
                          </p:cTn>
                        </p:par>
                        <p:par>
                          <p:cTn id="25" fill="hold">
                            <p:stCondLst>
                              <p:cond delay="3500"/>
                            </p:stCondLst>
                            <p:childTnLst>
                              <p:par>
                                <p:cTn id="26" presetID="35" presetClass="path" presetSubtype="0" accel="50000" decel="50000" fill="hold" grpId="0" nodeType="afterEffect">
                                  <p:stCondLst>
                                    <p:cond delay="0"/>
                                  </p:stCondLst>
                                  <p:childTnLst>
                                    <p:animMotion origin="layout" path="M -4.79167E-6 -2.22222E-6 L -0.04388 -2.22222E-6 " pathEditMode="relative" rAng="0" ptsTypes="AA">
                                      <p:cBhvr>
                                        <p:cTn id="27" dur="500" fill="hold"/>
                                        <p:tgtEl>
                                          <p:spTgt spid="171"/>
                                        </p:tgtEl>
                                        <p:attrNameLst>
                                          <p:attrName>ppt_x</p:attrName>
                                          <p:attrName>ppt_y</p:attrName>
                                        </p:attrNameLst>
                                      </p:cBhvr>
                                      <p:rCtr x="-2201" y="0"/>
                                    </p:animMotion>
                                  </p:childTnLst>
                                </p:cTn>
                              </p:par>
                            </p:childTnLst>
                          </p:cTn>
                        </p:par>
                        <p:par>
                          <p:cTn id="28" fill="hold">
                            <p:stCondLst>
                              <p:cond delay="4000"/>
                            </p:stCondLst>
                            <p:childTnLst>
                              <p:par>
                                <p:cTn id="29" presetID="16" presetClass="entr" presetSubtype="21" fill="hold" grpId="0" nodeType="afterEffect">
                                  <p:stCondLst>
                                    <p:cond delay="0"/>
                                  </p:stCondLst>
                                  <p:childTnLst>
                                    <p:set>
                                      <p:cBhvr>
                                        <p:cTn id="30" dur="1" fill="hold">
                                          <p:stCondLst>
                                            <p:cond delay="0"/>
                                          </p:stCondLst>
                                        </p:cTn>
                                        <p:tgtEl>
                                          <p:spTgt spid="172"/>
                                        </p:tgtEl>
                                        <p:attrNameLst>
                                          <p:attrName>style.visibility</p:attrName>
                                        </p:attrNameLst>
                                      </p:cBhvr>
                                      <p:to>
                                        <p:strVal val="visible"/>
                                      </p:to>
                                    </p:set>
                                    <p:animEffect transition="in" filter="barn(inVertical)">
                                      <p:cBhvr>
                                        <p:cTn id="31" dur="500"/>
                                        <p:tgtEl>
                                          <p:spTgt spid="172"/>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fade">
                                      <p:cBhvr>
                                        <p:cTn id="36" dur="1000"/>
                                        <p:tgtEl>
                                          <p:spTgt spid="76"/>
                                        </p:tgtEl>
                                      </p:cBhvr>
                                    </p:animEffec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1000"/>
                                        <p:tgtEl>
                                          <p:spTgt spid="77"/>
                                        </p:tgtEl>
                                      </p:cBhvr>
                                    </p:animEffect>
                                    <p:anim calcmode="lin" valueType="num">
                                      <p:cBhvr>
                                        <p:cTn id="44" dur="1000" fill="hold"/>
                                        <p:tgtEl>
                                          <p:spTgt spid="77"/>
                                        </p:tgtEl>
                                        <p:attrNameLst>
                                          <p:attrName>ppt_x</p:attrName>
                                        </p:attrNameLst>
                                      </p:cBhvr>
                                      <p:tavLst>
                                        <p:tav tm="0">
                                          <p:val>
                                            <p:strVal val="#ppt_x"/>
                                          </p:val>
                                        </p:tav>
                                        <p:tav tm="100000">
                                          <p:val>
                                            <p:strVal val="#ppt_x"/>
                                          </p:val>
                                        </p:tav>
                                      </p:tavLst>
                                    </p:anim>
                                    <p:anim calcmode="lin" valueType="num">
                                      <p:cBhvr>
                                        <p:cTn id="45" dur="1000" fill="hold"/>
                                        <p:tgtEl>
                                          <p:spTgt spid="77"/>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16" presetClass="entr" presetSubtype="21" fill="hold" nodeType="after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barn(inVertical)">
                                      <p:cBhvr>
                                        <p:cTn id="49" dur="500"/>
                                        <p:tgtEl>
                                          <p:spTgt spid="75"/>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1000"/>
                                        <p:tgtEl>
                                          <p:spTgt spid="78"/>
                                        </p:tgtEl>
                                      </p:cBhvr>
                                    </p:animEffect>
                                    <p:anim calcmode="lin" valueType="num">
                                      <p:cBhvr>
                                        <p:cTn id="55" dur="1000" fill="hold"/>
                                        <p:tgtEl>
                                          <p:spTgt spid="78"/>
                                        </p:tgtEl>
                                        <p:attrNameLst>
                                          <p:attrName>ppt_x</p:attrName>
                                        </p:attrNameLst>
                                      </p:cBhvr>
                                      <p:tavLst>
                                        <p:tav tm="0">
                                          <p:val>
                                            <p:strVal val="#ppt_x"/>
                                          </p:val>
                                        </p:tav>
                                        <p:tav tm="100000">
                                          <p:val>
                                            <p:strVal val="#ppt_x"/>
                                          </p:val>
                                        </p:tav>
                                      </p:tavLst>
                                    </p:anim>
                                    <p:anim calcmode="lin" valueType="num">
                                      <p:cBhvr>
                                        <p:cTn id="56" dur="1000" fill="hold"/>
                                        <p:tgtEl>
                                          <p:spTgt spid="78"/>
                                        </p:tgtEl>
                                        <p:attrNameLst>
                                          <p:attrName>ppt_y</p:attrName>
                                        </p:attrNameLst>
                                      </p:cBhvr>
                                      <p:tavLst>
                                        <p:tav tm="0">
                                          <p:val>
                                            <p:strVal val="#ppt_y+.1"/>
                                          </p:val>
                                        </p:tav>
                                        <p:tav tm="100000">
                                          <p:val>
                                            <p:strVal val="#ppt_y"/>
                                          </p:val>
                                        </p:tav>
                                      </p:tavLst>
                                    </p:anim>
                                  </p:childTnLst>
                                </p:cTn>
                              </p:par>
                            </p:childTnLst>
                          </p:cTn>
                        </p:par>
                        <p:par>
                          <p:cTn id="57" fill="hold">
                            <p:stCondLst>
                              <p:cond delay="1000"/>
                            </p:stCondLst>
                            <p:childTnLst>
                              <p:par>
                                <p:cTn id="58" presetID="16" presetClass="entr" presetSubtype="21" fill="hold" nodeType="afterEffect">
                                  <p:stCondLst>
                                    <p:cond delay="0"/>
                                  </p:stCondLst>
                                  <p:childTnLst>
                                    <p:set>
                                      <p:cBhvr>
                                        <p:cTn id="59" dur="1" fill="hold">
                                          <p:stCondLst>
                                            <p:cond delay="0"/>
                                          </p:stCondLst>
                                        </p:cTn>
                                        <p:tgtEl>
                                          <p:spTgt spid="181"/>
                                        </p:tgtEl>
                                        <p:attrNameLst>
                                          <p:attrName>style.visibility</p:attrName>
                                        </p:attrNameLst>
                                      </p:cBhvr>
                                      <p:to>
                                        <p:strVal val="visible"/>
                                      </p:to>
                                    </p:set>
                                    <p:animEffect transition="in" filter="barn(inVertical)">
                                      <p:cBhvr>
                                        <p:cTn id="60" dur="500"/>
                                        <p:tgtEl>
                                          <p:spTgt spid="181"/>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79"/>
                                        </p:tgtEl>
                                        <p:attrNameLst>
                                          <p:attrName>style.visibility</p:attrName>
                                        </p:attrNameLst>
                                      </p:cBhvr>
                                      <p:to>
                                        <p:strVal val="visible"/>
                                      </p:to>
                                    </p:set>
                                    <p:animEffect transition="in" filter="fade">
                                      <p:cBhvr>
                                        <p:cTn id="65" dur="1000"/>
                                        <p:tgtEl>
                                          <p:spTgt spid="79"/>
                                        </p:tgtEl>
                                      </p:cBhvr>
                                    </p:animEffect>
                                    <p:anim calcmode="lin" valueType="num">
                                      <p:cBhvr>
                                        <p:cTn id="66" dur="1000" fill="hold"/>
                                        <p:tgtEl>
                                          <p:spTgt spid="79"/>
                                        </p:tgtEl>
                                        <p:attrNameLst>
                                          <p:attrName>ppt_x</p:attrName>
                                        </p:attrNameLst>
                                      </p:cBhvr>
                                      <p:tavLst>
                                        <p:tav tm="0">
                                          <p:val>
                                            <p:strVal val="#ppt_x"/>
                                          </p:val>
                                        </p:tav>
                                        <p:tav tm="100000">
                                          <p:val>
                                            <p:strVal val="#ppt_x"/>
                                          </p:val>
                                        </p:tav>
                                      </p:tavLst>
                                    </p:anim>
                                    <p:anim calcmode="lin" valueType="num">
                                      <p:cBhvr>
                                        <p:cTn id="67"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5" grpId="0" animBg="1"/>
      <p:bldP spid="166" grpId="0" animBg="1"/>
      <p:bldP spid="167" grpId="0" animBg="1"/>
      <p:bldP spid="168" grpId="0" animBg="1"/>
      <p:bldP spid="169" grpId="0" animBg="1"/>
      <p:bldP spid="170" grpId="0" animBg="1"/>
      <p:bldP spid="171" grpId="0" animBg="1"/>
      <p:bldP spid="17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移位指令</a:t>
            </a:r>
            <a:endParaRPr lang="en-US" altLang="zh-CN" dirty="0"/>
          </a:p>
          <a:p>
            <a:pPr lvl="1"/>
            <a:r>
              <a:rPr lang="zh-CN" altLang="en-US" dirty="0"/>
              <a:t>逻辑移位指令（</a:t>
            </a:r>
            <a:r>
              <a:rPr lang="en-US" altLang="zh-CN" dirty="0"/>
              <a:t>Logical Shifts</a:t>
            </a:r>
            <a:r>
              <a:rPr lang="zh-CN" altLang="en-US" dirty="0"/>
              <a:t>）</a:t>
            </a:r>
            <a:endParaRPr lang="en-US" altLang="zh-CN" dirty="0"/>
          </a:p>
          <a:p>
            <a:pPr marL="456565" lvl="1" indent="0">
              <a:buNone/>
            </a:pPr>
            <a:r>
              <a:rPr lang="en-US" altLang="zh-CN" dirty="0"/>
              <a:t>   </a:t>
            </a:r>
            <a:r>
              <a:rPr lang="en-US" altLang="zh-CN" dirty="0" err="1"/>
              <a:t>shl</a:t>
            </a:r>
            <a:r>
              <a:rPr lang="en-US" altLang="zh-CN" dirty="0"/>
              <a:t>/</a:t>
            </a:r>
            <a:r>
              <a:rPr lang="en-US" altLang="zh-CN" dirty="0" err="1"/>
              <a:t>shr</a:t>
            </a:r>
            <a:r>
              <a:rPr lang="en-US" altLang="zh-CN" dirty="0"/>
              <a:t>  Reg/</a:t>
            </a:r>
            <a:r>
              <a:rPr lang="en-US" altLang="zh-CN" dirty="0" err="1"/>
              <a:t>Mem,cl</a:t>
            </a:r>
            <a:r>
              <a:rPr lang="en-US" altLang="zh-CN" dirty="0"/>
              <a:t>/1</a:t>
            </a:r>
            <a:endParaRPr lang="en-US" altLang="zh-CN" dirty="0"/>
          </a:p>
          <a:p>
            <a:pPr lvl="1"/>
            <a:r>
              <a:rPr lang="zh-CN" altLang="en-US" dirty="0"/>
              <a:t>补进来什么？</a:t>
            </a:r>
            <a:endParaRPr lang="en-US" altLang="zh-CN" dirty="0"/>
          </a:p>
          <a:p>
            <a:pPr lvl="2"/>
            <a:r>
              <a:rPr lang="zh-CN" altLang="en-US" dirty="0"/>
              <a:t>左移、右移：都补</a:t>
            </a:r>
            <a:r>
              <a:rPr lang="en-US" altLang="zh-CN" dirty="0"/>
              <a:t>0</a:t>
            </a:r>
            <a:endParaRPr lang="en-US" altLang="zh-CN" dirty="0"/>
          </a:p>
          <a:p>
            <a:pPr lvl="1"/>
            <a:r>
              <a:rPr lang="zh-CN" altLang="en-US" dirty="0"/>
              <a:t>功能</a:t>
            </a:r>
            <a:endParaRPr lang="en-US" altLang="zh-CN" dirty="0"/>
          </a:p>
          <a:p>
            <a:pPr lvl="2"/>
            <a:r>
              <a:rPr lang="zh-CN" altLang="en-US" dirty="0"/>
              <a:t>可以用作无符号数的乘</a:t>
            </a:r>
            <a:r>
              <a:rPr lang="en-US" altLang="zh-CN" dirty="0"/>
              <a:t>2</a:t>
            </a:r>
            <a:r>
              <a:rPr lang="zh-CN" altLang="en-US" dirty="0"/>
              <a:t>（左移）或者除</a:t>
            </a:r>
            <a:r>
              <a:rPr lang="en-US" altLang="zh-CN" dirty="0"/>
              <a:t>2</a:t>
            </a:r>
            <a:r>
              <a:rPr lang="zh-CN" altLang="en-US" dirty="0"/>
              <a:t>（右移）操作</a:t>
            </a:r>
            <a:endParaRPr lang="en-US" altLang="zh-CN" dirty="0"/>
          </a:p>
          <a:p>
            <a:pPr lvl="2"/>
            <a:r>
              <a:rPr lang="zh-CN" altLang="en-US" dirty="0"/>
              <a:t>左移：可能溢出，移出了</a:t>
            </a:r>
            <a:r>
              <a:rPr lang="en-US" altLang="zh-CN" dirty="0"/>
              <a:t>1</a:t>
            </a:r>
            <a:endParaRPr lang="en-US" altLang="zh-CN" dirty="0"/>
          </a:p>
          <a:p>
            <a:pPr lvl="2"/>
            <a:r>
              <a:rPr lang="zh-CN" altLang="en-US" dirty="0"/>
              <a:t>右移：可能精度丢失，移出了</a:t>
            </a:r>
            <a:r>
              <a:rPr lang="en-US" altLang="zh-CN" dirty="0"/>
              <a:t>1</a:t>
            </a:r>
            <a:endParaRPr lang="en-US" altLang="zh-CN" dirty="0"/>
          </a:p>
        </p:txBody>
      </p:sp>
      <p:sp>
        <p:nvSpPr>
          <p:cNvPr id="4" name="文本占位符 3"/>
          <p:cNvSpPr>
            <a:spLocks noGrp="1"/>
          </p:cNvSpPr>
          <p:nvPr>
            <p:ph type="body" sz="quarter" idx="16"/>
          </p:nvPr>
        </p:nvSpPr>
        <p:spPr/>
        <p:txBody>
          <a:bodyPr/>
          <a:lstStyle/>
          <a:p>
            <a:r>
              <a:rPr lang="en-US" altLang="zh-CN" dirty="0"/>
              <a:t>4.</a:t>
            </a:r>
            <a:r>
              <a:rPr lang="zh-CN" altLang="en-US" dirty="0"/>
              <a:t>逻辑指令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846699"/>
            <a:ext cx="7294430" cy="1492464"/>
          </a:xfrm>
        </p:spPr>
        <p:txBody>
          <a:bodyPr>
            <a:normAutofit/>
          </a:bodyPr>
          <a:lstStyle/>
          <a:p>
            <a:r>
              <a:rPr lang="zh-CN" altLang="en-US" dirty="0"/>
              <a:t>移位指令</a:t>
            </a:r>
            <a:endParaRPr lang="en-US" altLang="zh-CN" dirty="0"/>
          </a:p>
          <a:p>
            <a:pPr lvl="1"/>
            <a:r>
              <a:rPr lang="zh-CN" altLang="en-US" dirty="0"/>
              <a:t>逻辑右移</a:t>
            </a:r>
            <a:endParaRPr lang="zh-CN" altLang="en-US" dirty="0"/>
          </a:p>
        </p:txBody>
      </p:sp>
      <p:sp>
        <p:nvSpPr>
          <p:cNvPr id="4" name="文本占位符 3"/>
          <p:cNvSpPr>
            <a:spLocks noGrp="1"/>
          </p:cNvSpPr>
          <p:nvPr>
            <p:ph type="body" sz="quarter" idx="16"/>
          </p:nvPr>
        </p:nvSpPr>
        <p:spPr/>
        <p:txBody>
          <a:bodyPr/>
          <a:lstStyle/>
          <a:p>
            <a:r>
              <a:rPr lang="en-US" altLang="zh-CN" dirty="0"/>
              <a:t>4.</a:t>
            </a:r>
            <a:r>
              <a:rPr lang="zh-CN" altLang="en-US" dirty="0"/>
              <a:t>逻辑指令</a:t>
            </a:r>
            <a:endParaRPr lang="zh-CN" altLang="en-US" dirty="0"/>
          </a:p>
        </p:txBody>
      </p:sp>
      <p:grpSp>
        <p:nvGrpSpPr>
          <p:cNvPr id="5" name="组合 4"/>
          <p:cNvGrpSpPr/>
          <p:nvPr/>
        </p:nvGrpSpPr>
        <p:grpSpPr>
          <a:xfrm>
            <a:off x="1094579" y="1945798"/>
            <a:ext cx="4254760" cy="279918"/>
            <a:chOff x="6363478" y="1484287"/>
            <a:chExt cx="4254760" cy="279918"/>
          </a:xfrm>
        </p:grpSpPr>
        <p:sp>
          <p:nvSpPr>
            <p:cNvPr id="6" name="矩形 5"/>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5615270" y="1942329"/>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685129" y="2222247"/>
            <a:ext cx="461986" cy="369332"/>
          </a:xfrm>
          <a:prstGeom prst="rect">
            <a:avLst/>
          </a:prstGeom>
          <a:noFill/>
        </p:spPr>
        <p:txBody>
          <a:bodyPr wrap="non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sp>
        <p:nvSpPr>
          <p:cNvPr id="17" name="椭圆 16"/>
          <p:cNvSpPr/>
          <p:nvPr/>
        </p:nvSpPr>
        <p:spPr>
          <a:xfrm>
            <a:off x="5029109" y="2038113"/>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494527" y="2038113"/>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9948" y="2038113"/>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425369" y="2038113"/>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890790" y="2038113"/>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356211" y="2038113"/>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821632" y="2038113"/>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287053" y="2038113"/>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3" name="组合 152"/>
          <p:cNvGrpSpPr/>
          <p:nvPr/>
        </p:nvGrpSpPr>
        <p:grpSpPr>
          <a:xfrm>
            <a:off x="1312116" y="3066007"/>
            <a:ext cx="4443143" cy="432466"/>
            <a:chOff x="1312116" y="3066007"/>
            <a:chExt cx="4443143" cy="432466"/>
          </a:xfrm>
        </p:grpSpPr>
        <p:cxnSp>
          <p:nvCxnSpPr>
            <p:cNvPr id="64" name="直接箭头连接符 63"/>
            <p:cNvCxnSpPr/>
            <p:nvPr/>
          </p:nvCxnSpPr>
          <p:spPr>
            <a:xfrm>
              <a:off x="4498211" y="3076893"/>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3980594" y="3076893"/>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3415038" y="3076893"/>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2897421" y="3076893"/>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2365577" y="3076893"/>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1847960" y="3076893"/>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312116" y="3066007"/>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5018359" y="3074882"/>
              <a:ext cx="736900" cy="4050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54" name="组合 153"/>
          <p:cNvGrpSpPr/>
          <p:nvPr/>
        </p:nvGrpSpPr>
        <p:grpSpPr>
          <a:xfrm>
            <a:off x="1306672" y="3834090"/>
            <a:ext cx="4467478" cy="432466"/>
            <a:chOff x="1306672" y="3834090"/>
            <a:chExt cx="4467478" cy="432466"/>
          </a:xfrm>
        </p:grpSpPr>
        <p:cxnSp>
          <p:nvCxnSpPr>
            <p:cNvPr id="114" name="直接箭头连接符 113"/>
            <p:cNvCxnSpPr/>
            <p:nvPr/>
          </p:nvCxnSpPr>
          <p:spPr>
            <a:xfrm>
              <a:off x="4492767" y="3844976"/>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3975150" y="3844976"/>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a:off x="3409594" y="3844976"/>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p:cNvCxnSpPr/>
            <p:nvPr/>
          </p:nvCxnSpPr>
          <p:spPr>
            <a:xfrm>
              <a:off x="2891977" y="3844976"/>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a:off x="2360133" y="3844976"/>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p:nvPr/>
          </p:nvCxnSpPr>
          <p:spPr>
            <a:xfrm>
              <a:off x="1842516" y="3844976"/>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a:off x="1306672" y="3834090"/>
              <a:ext cx="514326" cy="4215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5037250" y="3838131"/>
              <a:ext cx="736900" cy="4050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47" name="组合 146"/>
          <p:cNvGrpSpPr/>
          <p:nvPr/>
        </p:nvGrpSpPr>
        <p:grpSpPr>
          <a:xfrm>
            <a:off x="1041219" y="2685368"/>
            <a:ext cx="6096660" cy="397463"/>
            <a:chOff x="1099106" y="3257015"/>
            <a:chExt cx="6096660" cy="397463"/>
          </a:xfrm>
        </p:grpSpPr>
        <p:grpSp>
          <p:nvGrpSpPr>
            <p:cNvPr id="26" name="组合 25"/>
            <p:cNvGrpSpPr/>
            <p:nvPr/>
          </p:nvGrpSpPr>
          <p:grpSpPr>
            <a:xfrm>
              <a:off x="1099106" y="3334609"/>
              <a:ext cx="4254760" cy="279918"/>
              <a:chOff x="6363478" y="1484287"/>
              <a:chExt cx="4254760" cy="279918"/>
            </a:xfrm>
          </p:grpSpPr>
          <p:sp>
            <p:nvSpPr>
              <p:cNvPr id="27" name="矩形 26"/>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1223216" y="3315924"/>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36" name="文本框 35"/>
            <p:cNvSpPr txBox="1"/>
            <p:nvPr/>
          </p:nvSpPr>
          <p:spPr>
            <a:xfrm>
              <a:off x="1755060" y="3315924"/>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37" name="文本框 36"/>
            <p:cNvSpPr txBox="1"/>
            <p:nvPr/>
          </p:nvSpPr>
          <p:spPr>
            <a:xfrm>
              <a:off x="2809488" y="3315924"/>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38" name="文本框 37"/>
            <p:cNvSpPr txBox="1"/>
            <p:nvPr/>
          </p:nvSpPr>
          <p:spPr>
            <a:xfrm>
              <a:off x="3934630" y="3315924"/>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39" name="文本框 38"/>
            <p:cNvSpPr txBox="1"/>
            <p:nvPr/>
          </p:nvSpPr>
          <p:spPr>
            <a:xfrm>
              <a:off x="4414285" y="3315924"/>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40" name="文本框 39"/>
            <p:cNvSpPr txBox="1"/>
            <p:nvPr/>
          </p:nvSpPr>
          <p:spPr>
            <a:xfrm>
              <a:off x="4946130" y="3315924"/>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41" name="文本框 40"/>
            <p:cNvSpPr txBox="1"/>
            <p:nvPr/>
          </p:nvSpPr>
          <p:spPr>
            <a:xfrm>
              <a:off x="2286905" y="3315924"/>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42" name="文本框 41"/>
            <p:cNvSpPr txBox="1"/>
            <p:nvPr/>
          </p:nvSpPr>
          <p:spPr>
            <a:xfrm>
              <a:off x="3342352" y="3315924"/>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3" name="文本框 142"/>
            <p:cNvSpPr txBox="1"/>
            <p:nvPr/>
          </p:nvSpPr>
          <p:spPr>
            <a:xfrm>
              <a:off x="6607143" y="3257015"/>
              <a:ext cx="588623" cy="369332"/>
            </a:xfrm>
            <a:prstGeom prst="rect">
              <a:avLst/>
            </a:prstGeom>
            <a:noFill/>
          </p:spPr>
          <p:txBody>
            <a:bodyPr wrap="none" rtlCol="0">
              <a:spAutoFit/>
            </a:bodyPr>
            <a:lstStyle/>
            <a:p>
              <a:r>
                <a:rPr lang="en-US" altLang="zh-CN" dirty="0">
                  <a:solidFill>
                    <a:srgbClr val="1A78C3"/>
                  </a:solidFill>
                  <a:latin typeface="+mj-ea"/>
                  <a:ea typeface="+mj-ea"/>
                </a:rPr>
                <a:t>213</a:t>
              </a:r>
              <a:endParaRPr lang="zh-CN" altLang="en-US" dirty="0">
                <a:solidFill>
                  <a:srgbClr val="1A78C3"/>
                </a:solidFill>
                <a:latin typeface="+mj-ea"/>
                <a:ea typeface="+mj-ea"/>
              </a:endParaRPr>
            </a:p>
          </p:txBody>
        </p:sp>
      </p:grpSp>
      <p:grpSp>
        <p:nvGrpSpPr>
          <p:cNvPr id="149" name="组合 148"/>
          <p:cNvGrpSpPr/>
          <p:nvPr/>
        </p:nvGrpSpPr>
        <p:grpSpPr>
          <a:xfrm>
            <a:off x="1041219" y="3459704"/>
            <a:ext cx="6096660" cy="693957"/>
            <a:chOff x="1099106" y="4031351"/>
            <a:chExt cx="6096660" cy="693957"/>
          </a:xfrm>
        </p:grpSpPr>
        <p:sp>
          <p:nvSpPr>
            <p:cNvPr id="43" name="矩形 42"/>
            <p:cNvSpPr/>
            <p:nvPr/>
          </p:nvSpPr>
          <p:spPr>
            <a:xfrm>
              <a:off x="5574146" y="4097324"/>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633372" y="4355976"/>
              <a:ext cx="461986" cy="369332"/>
            </a:xfrm>
            <a:prstGeom prst="rect">
              <a:avLst/>
            </a:prstGeom>
            <a:noFill/>
          </p:spPr>
          <p:txBody>
            <a:bodyPr wrap="squar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grpSp>
          <p:nvGrpSpPr>
            <p:cNvPr id="45" name="组合 44"/>
            <p:cNvGrpSpPr/>
            <p:nvPr/>
          </p:nvGrpSpPr>
          <p:grpSpPr>
            <a:xfrm>
              <a:off x="1099106" y="4094743"/>
              <a:ext cx="4254760" cy="279918"/>
              <a:chOff x="6363478" y="1484287"/>
              <a:chExt cx="4254760" cy="279918"/>
            </a:xfrm>
          </p:grpSpPr>
          <p:sp>
            <p:nvSpPr>
              <p:cNvPr id="46" name="矩形 45"/>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1748175" y="4076058"/>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55" name="文本框 54"/>
            <p:cNvSpPr txBox="1"/>
            <p:nvPr/>
          </p:nvSpPr>
          <p:spPr>
            <a:xfrm>
              <a:off x="2280019" y="4076058"/>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56" name="文本框 55"/>
            <p:cNvSpPr txBox="1"/>
            <p:nvPr/>
          </p:nvSpPr>
          <p:spPr>
            <a:xfrm>
              <a:off x="3334447" y="4076058"/>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57" name="文本框 56"/>
            <p:cNvSpPr txBox="1"/>
            <p:nvPr/>
          </p:nvSpPr>
          <p:spPr>
            <a:xfrm>
              <a:off x="4459589" y="4076058"/>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58" name="文本框 57"/>
            <p:cNvSpPr txBox="1"/>
            <p:nvPr/>
          </p:nvSpPr>
          <p:spPr>
            <a:xfrm>
              <a:off x="4939244" y="4076058"/>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59" name="文本框 58"/>
            <p:cNvSpPr txBox="1"/>
            <p:nvPr/>
          </p:nvSpPr>
          <p:spPr>
            <a:xfrm>
              <a:off x="5685035" y="4046740"/>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60" name="文本框 59"/>
            <p:cNvSpPr txBox="1"/>
            <p:nvPr/>
          </p:nvSpPr>
          <p:spPr>
            <a:xfrm>
              <a:off x="2811864" y="4076058"/>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61" name="文本框 60"/>
            <p:cNvSpPr txBox="1"/>
            <p:nvPr/>
          </p:nvSpPr>
          <p:spPr>
            <a:xfrm>
              <a:off x="3867311" y="4076058"/>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62" name="文本框 61"/>
            <p:cNvSpPr txBox="1"/>
            <p:nvPr/>
          </p:nvSpPr>
          <p:spPr>
            <a:xfrm>
              <a:off x="1209659" y="4084110"/>
              <a:ext cx="304892" cy="338554"/>
            </a:xfrm>
            <a:prstGeom prst="rect">
              <a:avLst/>
            </a:prstGeom>
            <a:noFill/>
          </p:spPr>
          <p:txBody>
            <a:bodyPr wrap="none" rtlCol="0">
              <a:spAutoFit/>
            </a:bodyPr>
            <a:lstStyle/>
            <a:p>
              <a:r>
                <a:rPr lang="en-US" altLang="zh-CN" sz="1600" dirty="0">
                  <a:solidFill>
                    <a:srgbClr val="ED7D31"/>
                  </a:solidFill>
                  <a:latin typeface="+mj-ea"/>
                  <a:ea typeface="+mj-ea"/>
                </a:rPr>
                <a:t>0</a:t>
              </a:r>
              <a:endParaRPr lang="zh-CN" altLang="en-US" sz="1600" dirty="0">
                <a:solidFill>
                  <a:srgbClr val="ED7D31"/>
                </a:solidFill>
                <a:latin typeface="+mj-ea"/>
                <a:ea typeface="+mj-ea"/>
              </a:endParaRPr>
            </a:p>
          </p:txBody>
        </p:sp>
        <p:sp>
          <p:nvSpPr>
            <p:cNvPr id="144" name="文本框 143"/>
            <p:cNvSpPr txBox="1"/>
            <p:nvPr/>
          </p:nvSpPr>
          <p:spPr>
            <a:xfrm>
              <a:off x="6607143" y="4031351"/>
              <a:ext cx="588623" cy="369332"/>
            </a:xfrm>
            <a:prstGeom prst="rect">
              <a:avLst/>
            </a:prstGeom>
            <a:noFill/>
          </p:spPr>
          <p:txBody>
            <a:bodyPr wrap="none" rtlCol="0">
              <a:spAutoFit/>
            </a:bodyPr>
            <a:lstStyle/>
            <a:p>
              <a:r>
                <a:rPr lang="en-US" altLang="zh-CN" dirty="0">
                  <a:solidFill>
                    <a:srgbClr val="1A78C3"/>
                  </a:solidFill>
                  <a:latin typeface="+mj-ea"/>
                  <a:ea typeface="+mj-ea"/>
                </a:rPr>
                <a:t>106</a:t>
              </a:r>
              <a:endParaRPr lang="zh-CN" altLang="en-US" dirty="0">
                <a:solidFill>
                  <a:srgbClr val="1A78C3"/>
                </a:solidFill>
                <a:latin typeface="+mj-ea"/>
                <a:ea typeface="+mj-ea"/>
              </a:endParaRPr>
            </a:p>
          </p:txBody>
        </p:sp>
      </p:grpSp>
      <p:grpSp>
        <p:nvGrpSpPr>
          <p:cNvPr id="151" name="组合 150"/>
          <p:cNvGrpSpPr/>
          <p:nvPr/>
        </p:nvGrpSpPr>
        <p:grpSpPr>
          <a:xfrm>
            <a:off x="1035775" y="4233664"/>
            <a:ext cx="5967451" cy="754768"/>
            <a:chOff x="1093662" y="4805311"/>
            <a:chExt cx="5967451" cy="754768"/>
          </a:xfrm>
        </p:grpSpPr>
        <p:sp>
          <p:nvSpPr>
            <p:cNvPr id="94" name="矩形 93"/>
            <p:cNvSpPr/>
            <p:nvPr/>
          </p:nvSpPr>
          <p:spPr>
            <a:xfrm>
              <a:off x="5568702" y="4876040"/>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5631725" y="5190747"/>
              <a:ext cx="461986" cy="369332"/>
            </a:xfrm>
            <a:prstGeom prst="rect">
              <a:avLst/>
            </a:prstGeom>
            <a:noFill/>
          </p:spPr>
          <p:txBody>
            <a:bodyPr wrap="squar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grpSp>
          <p:nvGrpSpPr>
            <p:cNvPr id="96" name="组合 95"/>
            <p:cNvGrpSpPr/>
            <p:nvPr/>
          </p:nvGrpSpPr>
          <p:grpSpPr>
            <a:xfrm>
              <a:off x="1093662" y="4862826"/>
              <a:ext cx="4254760" cy="279918"/>
              <a:chOff x="6363478" y="1484287"/>
              <a:chExt cx="4254760" cy="279918"/>
            </a:xfrm>
          </p:grpSpPr>
          <p:sp>
            <p:nvSpPr>
              <p:cNvPr id="97" name="矩形 96"/>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5" name="文本框 104"/>
            <p:cNvSpPr txBox="1"/>
            <p:nvPr/>
          </p:nvSpPr>
          <p:spPr>
            <a:xfrm>
              <a:off x="1742731" y="484414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06" name="文本框 105"/>
            <p:cNvSpPr txBox="1"/>
            <p:nvPr/>
          </p:nvSpPr>
          <p:spPr>
            <a:xfrm>
              <a:off x="2274575" y="4844141"/>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07" name="文本框 106"/>
            <p:cNvSpPr txBox="1"/>
            <p:nvPr/>
          </p:nvSpPr>
          <p:spPr>
            <a:xfrm>
              <a:off x="3329003" y="484414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08" name="文本框 107"/>
            <p:cNvSpPr txBox="1"/>
            <p:nvPr/>
          </p:nvSpPr>
          <p:spPr>
            <a:xfrm>
              <a:off x="4454145" y="484414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09" name="文本框 108"/>
            <p:cNvSpPr txBox="1"/>
            <p:nvPr/>
          </p:nvSpPr>
          <p:spPr>
            <a:xfrm>
              <a:off x="4933800" y="4844141"/>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10" name="文本框 109"/>
            <p:cNvSpPr txBox="1"/>
            <p:nvPr/>
          </p:nvSpPr>
          <p:spPr>
            <a:xfrm>
              <a:off x="5679591" y="4836089"/>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11" name="文本框 110"/>
            <p:cNvSpPr txBox="1"/>
            <p:nvPr/>
          </p:nvSpPr>
          <p:spPr>
            <a:xfrm>
              <a:off x="2806420" y="4844141"/>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12" name="文本框 111"/>
            <p:cNvSpPr txBox="1"/>
            <p:nvPr/>
          </p:nvSpPr>
          <p:spPr>
            <a:xfrm>
              <a:off x="3861867" y="4844141"/>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13" name="文本框 112"/>
            <p:cNvSpPr txBox="1"/>
            <p:nvPr/>
          </p:nvSpPr>
          <p:spPr>
            <a:xfrm>
              <a:off x="1204215" y="4852193"/>
              <a:ext cx="304892" cy="338554"/>
            </a:xfrm>
            <a:prstGeom prst="rect">
              <a:avLst/>
            </a:prstGeom>
            <a:noFill/>
          </p:spPr>
          <p:txBody>
            <a:bodyPr wrap="none" rtlCol="0">
              <a:spAutoFit/>
            </a:bodyPr>
            <a:lstStyle/>
            <a:p>
              <a:r>
                <a:rPr lang="en-US" altLang="zh-CN" sz="1600" dirty="0">
                  <a:solidFill>
                    <a:srgbClr val="ED7D31"/>
                  </a:solidFill>
                  <a:latin typeface="+mj-ea"/>
                  <a:ea typeface="+mj-ea"/>
                </a:rPr>
                <a:t>0</a:t>
              </a:r>
              <a:endParaRPr lang="zh-CN" altLang="en-US" sz="1600" dirty="0">
                <a:solidFill>
                  <a:srgbClr val="ED7D31"/>
                </a:solidFill>
                <a:latin typeface="+mj-ea"/>
                <a:ea typeface="+mj-ea"/>
              </a:endParaRPr>
            </a:p>
          </p:txBody>
        </p:sp>
        <p:sp>
          <p:nvSpPr>
            <p:cNvPr id="145" name="文本框 144"/>
            <p:cNvSpPr txBox="1"/>
            <p:nvPr/>
          </p:nvSpPr>
          <p:spPr>
            <a:xfrm>
              <a:off x="6607143" y="4805311"/>
              <a:ext cx="453970" cy="369332"/>
            </a:xfrm>
            <a:prstGeom prst="rect">
              <a:avLst/>
            </a:prstGeom>
            <a:noFill/>
          </p:spPr>
          <p:txBody>
            <a:bodyPr wrap="none" rtlCol="0">
              <a:spAutoFit/>
            </a:bodyPr>
            <a:lstStyle/>
            <a:p>
              <a:r>
                <a:rPr lang="en-US" altLang="zh-CN" dirty="0">
                  <a:solidFill>
                    <a:srgbClr val="1A78C3"/>
                  </a:solidFill>
                  <a:latin typeface="+mj-ea"/>
                  <a:ea typeface="+mj-ea"/>
                </a:rPr>
                <a:t>53</a:t>
              </a:r>
              <a:endParaRPr lang="zh-CN" altLang="en-US" dirty="0">
                <a:solidFill>
                  <a:srgbClr val="1A78C3"/>
                </a:solidFill>
                <a:latin typeface="+mj-ea"/>
                <a:ea typeface="+mj-ea"/>
              </a:endParaRPr>
            </a:p>
          </p:txBody>
        </p:sp>
      </p:grpSp>
      <p:grpSp>
        <p:nvGrpSpPr>
          <p:cNvPr id="152" name="组合 151"/>
          <p:cNvGrpSpPr/>
          <p:nvPr/>
        </p:nvGrpSpPr>
        <p:grpSpPr>
          <a:xfrm>
            <a:off x="1035775" y="5711648"/>
            <a:ext cx="5921341" cy="746716"/>
            <a:chOff x="1067142" y="5901485"/>
            <a:chExt cx="5921341" cy="746716"/>
          </a:xfrm>
        </p:grpSpPr>
        <p:sp>
          <p:nvSpPr>
            <p:cNvPr id="123" name="矩形 122"/>
            <p:cNvSpPr/>
            <p:nvPr/>
          </p:nvSpPr>
          <p:spPr>
            <a:xfrm>
              <a:off x="5542182" y="5964162"/>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p:cNvSpPr txBox="1"/>
            <p:nvPr/>
          </p:nvSpPr>
          <p:spPr>
            <a:xfrm>
              <a:off x="5605205" y="6278869"/>
              <a:ext cx="461986" cy="369332"/>
            </a:xfrm>
            <a:prstGeom prst="rect">
              <a:avLst/>
            </a:prstGeom>
            <a:noFill/>
          </p:spPr>
          <p:txBody>
            <a:bodyPr wrap="squar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grpSp>
          <p:nvGrpSpPr>
            <p:cNvPr id="125" name="组合 124"/>
            <p:cNvGrpSpPr/>
            <p:nvPr/>
          </p:nvGrpSpPr>
          <p:grpSpPr>
            <a:xfrm>
              <a:off x="1067142" y="5950948"/>
              <a:ext cx="4254760" cy="279918"/>
              <a:chOff x="6363478" y="1484287"/>
              <a:chExt cx="4254760" cy="279918"/>
            </a:xfrm>
          </p:grpSpPr>
          <p:sp>
            <p:nvSpPr>
              <p:cNvPr id="126" name="矩形 125"/>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4" name="文本框 133"/>
            <p:cNvSpPr txBox="1"/>
            <p:nvPr/>
          </p:nvSpPr>
          <p:spPr>
            <a:xfrm>
              <a:off x="1716211" y="5932263"/>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35" name="文本框 134"/>
            <p:cNvSpPr txBox="1"/>
            <p:nvPr/>
          </p:nvSpPr>
          <p:spPr>
            <a:xfrm>
              <a:off x="2248055" y="5932263"/>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36" name="文本框 135"/>
            <p:cNvSpPr txBox="1"/>
            <p:nvPr/>
          </p:nvSpPr>
          <p:spPr>
            <a:xfrm>
              <a:off x="3302483" y="5932263"/>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37" name="文本框 136"/>
            <p:cNvSpPr txBox="1"/>
            <p:nvPr/>
          </p:nvSpPr>
          <p:spPr>
            <a:xfrm>
              <a:off x="4427625" y="5932263"/>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38" name="文本框 137"/>
            <p:cNvSpPr txBox="1"/>
            <p:nvPr/>
          </p:nvSpPr>
          <p:spPr>
            <a:xfrm>
              <a:off x="4907280" y="5932263"/>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39" name="文本框 138"/>
            <p:cNvSpPr txBox="1"/>
            <p:nvPr/>
          </p:nvSpPr>
          <p:spPr>
            <a:xfrm>
              <a:off x="5653071" y="5924211"/>
              <a:ext cx="184731" cy="338554"/>
            </a:xfrm>
            <a:prstGeom prst="rect">
              <a:avLst/>
            </a:prstGeom>
            <a:noFill/>
          </p:spPr>
          <p:txBody>
            <a:bodyPr wrap="none" rtlCol="0">
              <a:spAutoFit/>
            </a:bodyPr>
            <a:lstStyle/>
            <a:p>
              <a:endParaRPr lang="zh-CN" altLang="en-US" sz="1600" dirty="0">
                <a:solidFill>
                  <a:srgbClr val="1A78C3"/>
                </a:solidFill>
                <a:latin typeface="+mj-ea"/>
                <a:ea typeface="+mj-ea"/>
              </a:endParaRPr>
            </a:p>
          </p:txBody>
        </p:sp>
        <p:sp>
          <p:nvSpPr>
            <p:cNvPr id="140" name="文本框 139"/>
            <p:cNvSpPr txBox="1"/>
            <p:nvPr/>
          </p:nvSpPr>
          <p:spPr>
            <a:xfrm>
              <a:off x="2779900" y="5932263"/>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1" name="文本框 140"/>
            <p:cNvSpPr txBox="1"/>
            <p:nvPr/>
          </p:nvSpPr>
          <p:spPr>
            <a:xfrm>
              <a:off x="3835347" y="5932263"/>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2" name="文本框 141"/>
            <p:cNvSpPr txBox="1"/>
            <p:nvPr/>
          </p:nvSpPr>
          <p:spPr>
            <a:xfrm>
              <a:off x="1177695" y="5940315"/>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6" name="文本框 145"/>
            <p:cNvSpPr txBox="1"/>
            <p:nvPr/>
          </p:nvSpPr>
          <p:spPr>
            <a:xfrm>
              <a:off x="6669165" y="5901485"/>
              <a:ext cx="319318" cy="369332"/>
            </a:xfrm>
            <a:prstGeom prst="rect">
              <a:avLst/>
            </a:prstGeom>
            <a:noFill/>
          </p:spPr>
          <p:txBody>
            <a:bodyPr wrap="none" rtlCol="0">
              <a:spAutoFit/>
            </a:bodyPr>
            <a:lstStyle/>
            <a:p>
              <a:r>
                <a:rPr lang="en-US" altLang="zh-CN" dirty="0">
                  <a:solidFill>
                    <a:srgbClr val="1A78C3"/>
                  </a:solidFill>
                  <a:latin typeface="+mj-ea"/>
                  <a:ea typeface="+mj-ea"/>
                </a:rPr>
                <a:t>0</a:t>
              </a:r>
              <a:endParaRPr lang="zh-CN" altLang="en-US" dirty="0">
                <a:solidFill>
                  <a:srgbClr val="1A78C3"/>
                </a:solidFill>
                <a:latin typeface="+mj-ea"/>
                <a:ea typeface="+mj-ea"/>
              </a:endParaRPr>
            </a:p>
          </p:txBody>
        </p:sp>
      </p:grpSp>
      <p:sp>
        <p:nvSpPr>
          <p:cNvPr id="148" name="文本框 147"/>
          <p:cNvSpPr txBox="1"/>
          <p:nvPr/>
        </p:nvSpPr>
        <p:spPr>
          <a:xfrm>
            <a:off x="1171346" y="1924424"/>
            <a:ext cx="319318" cy="369332"/>
          </a:xfrm>
          <a:prstGeom prst="rect">
            <a:avLst/>
          </a:prstGeom>
          <a:noFill/>
        </p:spPr>
        <p:txBody>
          <a:bodyPr wrap="none" rtlCol="0">
            <a:spAutoFit/>
          </a:bodyPr>
          <a:lstStyle/>
          <a:p>
            <a:r>
              <a:rPr lang="en-US" altLang="zh-CN" dirty="0">
                <a:solidFill>
                  <a:srgbClr val="ED7D31"/>
                </a:solidFill>
                <a:latin typeface="+mj-ea"/>
                <a:ea typeface="+mj-ea"/>
              </a:rPr>
              <a:t>0</a:t>
            </a:r>
            <a:endParaRPr lang="zh-CN" altLang="en-US" dirty="0">
              <a:solidFill>
                <a:srgbClr val="ED7D31"/>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0833E-6 -4.07407E-6 L 0.06536 -0.00115 " pathEditMode="relative" rAng="0" ptsTypes="AA">
                                      <p:cBhvr>
                                        <p:cTn id="6" dur="500" fill="hold"/>
                                        <p:tgtEl>
                                          <p:spTgt spid="17"/>
                                        </p:tgtEl>
                                        <p:attrNameLst>
                                          <p:attrName>ppt_x</p:attrName>
                                          <p:attrName>ppt_y</p:attrName>
                                        </p:attrNameLst>
                                      </p:cBhvr>
                                      <p:rCtr x="3268" y="-69"/>
                                    </p:animMotion>
                                  </p:childTnLst>
                                </p:cTn>
                              </p:par>
                            </p:childTnLst>
                          </p:cTn>
                        </p:par>
                        <p:par>
                          <p:cTn id="7" fill="hold">
                            <p:stCondLst>
                              <p:cond delay="500"/>
                            </p:stCondLst>
                            <p:childTnLst>
                              <p:par>
                                <p:cTn id="8" presetID="42" presetClass="path" presetSubtype="0" accel="50000" decel="50000" fill="hold" grpId="0" nodeType="afterEffect">
                                  <p:stCondLst>
                                    <p:cond delay="0"/>
                                  </p:stCondLst>
                                  <p:childTnLst>
                                    <p:animMotion origin="layout" path="M 2.91667E-6 -4.07407E-6 L 0.04362 -0.00185 " pathEditMode="relative" rAng="0" ptsTypes="AA">
                                      <p:cBhvr>
                                        <p:cTn id="9" dur="500" fill="hold"/>
                                        <p:tgtEl>
                                          <p:spTgt spid="18"/>
                                        </p:tgtEl>
                                        <p:attrNameLst>
                                          <p:attrName>ppt_x</p:attrName>
                                          <p:attrName>ppt_y</p:attrName>
                                        </p:attrNameLst>
                                      </p:cBhvr>
                                      <p:rCtr x="2174" y="-93"/>
                                    </p:animMotion>
                                  </p:childTnLst>
                                </p:cTn>
                              </p:par>
                            </p:childTnLst>
                          </p:cTn>
                        </p:par>
                        <p:par>
                          <p:cTn id="10" fill="hold">
                            <p:stCondLst>
                              <p:cond delay="1000"/>
                            </p:stCondLst>
                            <p:childTnLst>
                              <p:par>
                                <p:cTn id="11" presetID="42" presetClass="path" presetSubtype="0" accel="50000" decel="50000" fill="hold" grpId="0" nodeType="afterEffect">
                                  <p:stCondLst>
                                    <p:cond delay="0"/>
                                  </p:stCondLst>
                                  <p:childTnLst>
                                    <p:animMotion origin="layout" path="M 3.125E-6 -4.07407E-6 L 0.04362 -0.00185 " pathEditMode="relative" rAng="0" ptsTypes="AA">
                                      <p:cBhvr>
                                        <p:cTn id="12" dur="500" fill="hold"/>
                                        <p:tgtEl>
                                          <p:spTgt spid="19"/>
                                        </p:tgtEl>
                                        <p:attrNameLst>
                                          <p:attrName>ppt_x</p:attrName>
                                          <p:attrName>ppt_y</p:attrName>
                                        </p:attrNameLst>
                                      </p:cBhvr>
                                      <p:rCtr x="2174" y="-93"/>
                                    </p:animMotion>
                                  </p:childTnLst>
                                </p:cTn>
                              </p:par>
                            </p:childTnLst>
                          </p:cTn>
                        </p:par>
                        <p:par>
                          <p:cTn id="13" fill="hold">
                            <p:stCondLst>
                              <p:cond delay="1500"/>
                            </p:stCondLst>
                            <p:childTnLst>
                              <p:par>
                                <p:cTn id="14" presetID="42" presetClass="path" presetSubtype="0" accel="50000" decel="50000" fill="hold" grpId="0" nodeType="afterEffect">
                                  <p:stCondLst>
                                    <p:cond delay="0"/>
                                  </p:stCondLst>
                                  <p:childTnLst>
                                    <p:animMotion origin="layout" path="M 3.125E-6 -4.07407E-6 L 0.04362 -0.00185 " pathEditMode="relative" rAng="0" ptsTypes="AA">
                                      <p:cBhvr>
                                        <p:cTn id="15" dur="500" fill="hold"/>
                                        <p:tgtEl>
                                          <p:spTgt spid="20"/>
                                        </p:tgtEl>
                                        <p:attrNameLst>
                                          <p:attrName>ppt_x</p:attrName>
                                          <p:attrName>ppt_y</p:attrName>
                                        </p:attrNameLst>
                                      </p:cBhvr>
                                      <p:rCtr x="2174" y="-93"/>
                                    </p:animMotion>
                                  </p:childTnLst>
                                </p:cTn>
                              </p:par>
                            </p:childTnLst>
                          </p:cTn>
                        </p:par>
                        <p:par>
                          <p:cTn id="16" fill="hold">
                            <p:stCondLst>
                              <p:cond delay="2000"/>
                            </p:stCondLst>
                            <p:childTnLst>
                              <p:par>
                                <p:cTn id="17" presetID="42" presetClass="path" presetSubtype="0" accel="50000" decel="50000" fill="hold" grpId="0" nodeType="afterEffect">
                                  <p:stCondLst>
                                    <p:cond delay="0"/>
                                  </p:stCondLst>
                                  <p:childTnLst>
                                    <p:animMotion origin="layout" path="M 3.33333E-6 -4.07407E-6 L 0.04362 -0.00185 " pathEditMode="relative" rAng="0" ptsTypes="AA">
                                      <p:cBhvr>
                                        <p:cTn id="18" dur="500" fill="hold"/>
                                        <p:tgtEl>
                                          <p:spTgt spid="21"/>
                                        </p:tgtEl>
                                        <p:attrNameLst>
                                          <p:attrName>ppt_x</p:attrName>
                                          <p:attrName>ppt_y</p:attrName>
                                        </p:attrNameLst>
                                      </p:cBhvr>
                                      <p:rCtr x="2174" y="-93"/>
                                    </p:animMotion>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54167E-6 -4.07407E-6 L 0.04362 -0.00185 " pathEditMode="relative" rAng="0" ptsTypes="AA">
                                      <p:cBhvr>
                                        <p:cTn id="21" dur="500" fill="hold"/>
                                        <p:tgtEl>
                                          <p:spTgt spid="22"/>
                                        </p:tgtEl>
                                        <p:attrNameLst>
                                          <p:attrName>ppt_x</p:attrName>
                                          <p:attrName>ppt_y</p:attrName>
                                        </p:attrNameLst>
                                      </p:cBhvr>
                                      <p:rCtr x="2174" y="-93"/>
                                    </p:animMotion>
                                  </p:childTnLst>
                                </p:cTn>
                              </p:par>
                            </p:childTnLst>
                          </p:cTn>
                        </p:par>
                        <p:par>
                          <p:cTn id="22" fill="hold">
                            <p:stCondLst>
                              <p:cond delay="3000"/>
                            </p:stCondLst>
                            <p:childTnLst>
                              <p:par>
                                <p:cTn id="23" presetID="42" presetClass="path" presetSubtype="0" accel="50000" decel="50000" fill="hold" grpId="0" nodeType="afterEffect">
                                  <p:stCondLst>
                                    <p:cond delay="0"/>
                                  </p:stCondLst>
                                  <p:childTnLst>
                                    <p:animMotion origin="layout" path="M 3.75E-6 -4.07407E-6 L 0.04362 -0.00185 " pathEditMode="relative" rAng="0" ptsTypes="AA">
                                      <p:cBhvr>
                                        <p:cTn id="24" dur="500" fill="hold"/>
                                        <p:tgtEl>
                                          <p:spTgt spid="23"/>
                                        </p:tgtEl>
                                        <p:attrNameLst>
                                          <p:attrName>ppt_x</p:attrName>
                                          <p:attrName>ppt_y</p:attrName>
                                        </p:attrNameLst>
                                      </p:cBhvr>
                                      <p:rCtr x="2174" y="-93"/>
                                    </p:animMotion>
                                  </p:childTnLst>
                                </p:cTn>
                              </p:par>
                            </p:childTnLst>
                          </p:cTn>
                        </p:par>
                        <p:par>
                          <p:cTn id="25" fill="hold">
                            <p:stCondLst>
                              <p:cond delay="3500"/>
                            </p:stCondLst>
                            <p:childTnLst>
                              <p:par>
                                <p:cTn id="26" presetID="42" presetClass="path" presetSubtype="0" accel="50000" decel="50000" fill="hold" grpId="0" nodeType="afterEffect">
                                  <p:stCondLst>
                                    <p:cond delay="0"/>
                                  </p:stCondLst>
                                  <p:childTnLst>
                                    <p:animMotion origin="layout" path="M 3.75E-6 -4.07407E-6 L 0.04362 -0.00185 " pathEditMode="relative" rAng="0" ptsTypes="AA">
                                      <p:cBhvr>
                                        <p:cTn id="27" dur="500" fill="hold"/>
                                        <p:tgtEl>
                                          <p:spTgt spid="24"/>
                                        </p:tgtEl>
                                        <p:attrNameLst>
                                          <p:attrName>ppt_x</p:attrName>
                                          <p:attrName>ppt_y</p:attrName>
                                        </p:attrNameLst>
                                      </p:cBhvr>
                                      <p:rCtr x="2174" y="-93"/>
                                    </p:animMotion>
                                  </p:childTnLst>
                                </p:cTn>
                              </p:par>
                            </p:childTnLst>
                          </p:cTn>
                        </p:par>
                        <p:par>
                          <p:cTn id="28" fill="hold">
                            <p:stCondLst>
                              <p:cond delay="4000"/>
                            </p:stCondLst>
                            <p:childTnLst>
                              <p:par>
                                <p:cTn id="29" presetID="16" presetClass="entr" presetSubtype="21" fill="hold" grpId="0" nodeType="afterEffect">
                                  <p:stCondLst>
                                    <p:cond delay="0"/>
                                  </p:stCondLst>
                                  <p:childTnLst>
                                    <p:set>
                                      <p:cBhvr>
                                        <p:cTn id="30" dur="1" fill="hold">
                                          <p:stCondLst>
                                            <p:cond delay="0"/>
                                          </p:stCondLst>
                                        </p:cTn>
                                        <p:tgtEl>
                                          <p:spTgt spid="148"/>
                                        </p:tgtEl>
                                        <p:attrNameLst>
                                          <p:attrName>style.visibility</p:attrName>
                                        </p:attrNameLst>
                                      </p:cBhvr>
                                      <p:to>
                                        <p:strVal val="visible"/>
                                      </p:to>
                                    </p:set>
                                    <p:animEffect transition="in" filter="barn(inVertical)">
                                      <p:cBhvr>
                                        <p:cTn id="31" dur="500"/>
                                        <p:tgtEl>
                                          <p:spTgt spid="148"/>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47"/>
                                        </p:tgtEl>
                                        <p:attrNameLst>
                                          <p:attrName>style.visibility</p:attrName>
                                        </p:attrNameLst>
                                      </p:cBhvr>
                                      <p:to>
                                        <p:strVal val="visible"/>
                                      </p:to>
                                    </p:set>
                                    <p:animEffect transition="in" filter="fade">
                                      <p:cBhvr>
                                        <p:cTn id="36" dur="1000"/>
                                        <p:tgtEl>
                                          <p:spTgt spid="147"/>
                                        </p:tgtEl>
                                      </p:cBhvr>
                                    </p:animEffect>
                                    <p:anim calcmode="lin" valueType="num">
                                      <p:cBhvr>
                                        <p:cTn id="37" dur="1000" fill="hold"/>
                                        <p:tgtEl>
                                          <p:spTgt spid="147"/>
                                        </p:tgtEl>
                                        <p:attrNameLst>
                                          <p:attrName>ppt_x</p:attrName>
                                        </p:attrNameLst>
                                      </p:cBhvr>
                                      <p:tavLst>
                                        <p:tav tm="0">
                                          <p:val>
                                            <p:strVal val="#ppt_x"/>
                                          </p:val>
                                        </p:tav>
                                        <p:tav tm="100000">
                                          <p:val>
                                            <p:strVal val="#ppt_x"/>
                                          </p:val>
                                        </p:tav>
                                      </p:tavLst>
                                    </p:anim>
                                    <p:anim calcmode="lin" valueType="num">
                                      <p:cBhvr>
                                        <p:cTn id="38" dur="1000" fill="hold"/>
                                        <p:tgtEl>
                                          <p:spTgt spid="14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49"/>
                                        </p:tgtEl>
                                        <p:attrNameLst>
                                          <p:attrName>style.visibility</p:attrName>
                                        </p:attrNameLst>
                                      </p:cBhvr>
                                      <p:to>
                                        <p:strVal val="visible"/>
                                      </p:to>
                                    </p:set>
                                    <p:animEffect transition="in" filter="fade">
                                      <p:cBhvr>
                                        <p:cTn id="43" dur="1000"/>
                                        <p:tgtEl>
                                          <p:spTgt spid="149"/>
                                        </p:tgtEl>
                                      </p:cBhvr>
                                    </p:animEffect>
                                    <p:anim calcmode="lin" valueType="num">
                                      <p:cBhvr>
                                        <p:cTn id="44" dur="1000" fill="hold"/>
                                        <p:tgtEl>
                                          <p:spTgt spid="149"/>
                                        </p:tgtEl>
                                        <p:attrNameLst>
                                          <p:attrName>ppt_x</p:attrName>
                                        </p:attrNameLst>
                                      </p:cBhvr>
                                      <p:tavLst>
                                        <p:tav tm="0">
                                          <p:val>
                                            <p:strVal val="#ppt_x"/>
                                          </p:val>
                                        </p:tav>
                                        <p:tav tm="100000">
                                          <p:val>
                                            <p:strVal val="#ppt_x"/>
                                          </p:val>
                                        </p:tav>
                                      </p:tavLst>
                                    </p:anim>
                                    <p:anim calcmode="lin" valueType="num">
                                      <p:cBhvr>
                                        <p:cTn id="45" dur="1000" fill="hold"/>
                                        <p:tgtEl>
                                          <p:spTgt spid="149"/>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16" presetClass="entr" presetSubtype="21" fill="hold" nodeType="afterEffect">
                                  <p:stCondLst>
                                    <p:cond delay="0"/>
                                  </p:stCondLst>
                                  <p:childTnLst>
                                    <p:set>
                                      <p:cBhvr>
                                        <p:cTn id="48" dur="1" fill="hold">
                                          <p:stCondLst>
                                            <p:cond delay="0"/>
                                          </p:stCondLst>
                                        </p:cTn>
                                        <p:tgtEl>
                                          <p:spTgt spid="153"/>
                                        </p:tgtEl>
                                        <p:attrNameLst>
                                          <p:attrName>style.visibility</p:attrName>
                                        </p:attrNameLst>
                                      </p:cBhvr>
                                      <p:to>
                                        <p:strVal val="visible"/>
                                      </p:to>
                                    </p:set>
                                    <p:animEffect transition="in" filter="barn(inVertical)">
                                      <p:cBhvr>
                                        <p:cTn id="49" dur="500"/>
                                        <p:tgtEl>
                                          <p:spTgt spid="153"/>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51"/>
                                        </p:tgtEl>
                                        <p:attrNameLst>
                                          <p:attrName>style.visibility</p:attrName>
                                        </p:attrNameLst>
                                      </p:cBhvr>
                                      <p:to>
                                        <p:strVal val="visible"/>
                                      </p:to>
                                    </p:set>
                                    <p:animEffect transition="in" filter="fade">
                                      <p:cBhvr>
                                        <p:cTn id="54" dur="1000"/>
                                        <p:tgtEl>
                                          <p:spTgt spid="151"/>
                                        </p:tgtEl>
                                      </p:cBhvr>
                                    </p:animEffect>
                                    <p:anim calcmode="lin" valueType="num">
                                      <p:cBhvr>
                                        <p:cTn id="55" dur="1000" fill="hold"/>
                                        <p:tgtEl>
                                          <p:spTgt spid="151"/>
                                        </p:tgtEl>
                                        <p:attrNameLst>
                                          <p:attrName>ppt_x</p:attrName>
                                        </p:attrNameLst>
                                      </p:cBhvr>
                                      <p:tavLst>
                                        <p:tav tm="0">
                                          <p:val>
                                            <p:strVal val="#ppt_x"/>
                                          </p:val>
                                        </p:tav>
                                        <p:tav tm="100000">
                                          <p:val>
                                            <p:strVal val="#ppt_x"/>
                                          </p:val>
                                        </p:tav>
                                      </p:tavLst>
                                    </p:anim>
                                    <p:anim calcmode="lin" valueType="num">
                                      <p:cBhvr>
                                        <p:cTn id="56" dur="1000" fill="hold"/>
                                        <p:tgtEl>
                                          <p:spTgt spid="151"/>
                                        </p:tgtEl>
                                        <p:attrNameLst>
                                          <p:attrName>ppt_y</p:attrName>
                                        </p:attrNameLst>
                                      </p:cBhvr>
                                      <p:tavLst>
                                        <p:tav tm="0">
                                          <p:val>
                                            <p:strVal val="#ppt_y+.1"/>
                                          </p:val>
                                        </p:tav>
                                        <p:tav tm="100000">
                                          <p:val>
                                            <p:strVal val="#ppt_y"/>
                                          </p:val>
                                        </p:tav>
                                      </p:tavLst>
                                    </p:anim>
                                  </p:childTnLst>
                                </p:cTn>
                              </p:par>
                            </p:childTnLst>
                          </p:cTn>
                        </p:par>
                        <p:par>
                          <p:cTn id="57" fill="hold">
                            <p:stCondLst>
                              <p:cond delay="1000"/>
                            </p:stCondLst>
                            <p:childTnLst>
                              <p:par>
                                <p:cTn id="58" presetID="16" presetClass="entr" presetSubtype="21" fill="hold" nodeType="afterEffect">
                                  <p:stCondLst>
                                    <p:cond delay="0"/>
                                  </p:stCondLst>
                                  <p:childTnLst>
                                    <p:set>
                                      <p:cBhvr>
                                        <p:cTn id="59" dur="1" fill="hold">
                                          <p:stCondLst>
                                            <p:cond delay="0"/>
                                          </p:stCondLst>
                                        </p:cTn>
                                        <p:tgtEl>
                                          <p:spTgt spid="154"/>
                                        </p:tgtEl>
                                        <p:attrNameLst>
                                          <p:attrName>style.visibility</p:attrName>
                                        </p:attrNameLst>
                                      </p:cBhvr>
                                      <p:to>
                                        <p:strVal val="visible"/>
                                      </p:to>
                                    </p:set>
                                    <p:animEffect transition="in" filter="barn(inVertical)">
                                      <p:cBhvr>
                                        <p:cTn id="60" dur="500"/>
                                        <p:tgtEl>
                                          <p:spTgt spid="154"/>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52"/>
                                        </p:tgtEl>
                                        <p:attrNameLst>
                                          <p:attrName>style.visibility</p:attrName>
                                        </p:attrNameLst>
                                      </p:cBhvr>
                                      <p:to>
                                        <p:strVal val="visible"/>
                                      </p:to>
                                    </p:set>
                                    <p:animEffect transition="in" filter="fade">
                                      <p:cBhvr>
                                        <p:cTn id="65" dur="1000"/>
                                        <p:tgtEl>
                                          <p:spTgt spid="152"/>
                                        </p:tgtEl>
                                      </p:cBhvr>
                                    </p:animEffect>
                                    <p:anim calcmode="lin" valueType="num">
                                      <p:cBhvr>
                                        <p:cTn id="66" dur="1000" fill="hold"/>
                                        <p:tgtEl>
                                          <p:spTgt spid="152"/>
                                        </p:tgtEl>
                                        <p:attrNameLst>
                                          <p:attrName>ppt_x</p:attrName>
                                        </p:attrNameLst>
                                      </p:cBhvr>
                                      <p:tavLst>
                                        <p:tav tm="0">
                                          <p:val>
                                            <p:strVal val="#ppt_x"/>
                                          </p:val>
                                        </p:tav>
                                        <p:tav tm="100000">
                                          <p:val>
                                            <p:strVal val="#ppt_x"/>
                                          </p:val>
                                        </p:tav>
                                      </p:tavLst>
                                    </p:anim>
                                    <p:anim calcmode="lin" valueType="num">
                                      <p:cBhvr>
                                        <p:cTn id="67" dur="1000" fill="hold"/>
                                        <p:tgtEl>
                                          <p:spTgt spid="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14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846699"/>
            <a:ext cx="7294430" cy="1492464"/>
          </a:xfrm>
        </p:spPr>
        <p:txBody>
          <a:bodyPr>
            <a:normAutofit/>
          </a:bodyPr>
          <a:lstStyle/>
          <a:p>
            <a:r>
              <a:rPr lang="zh-CN" altLang="en-US" dirty="0"/>
              <a:t>移位指令</a:t>
            </a:r>
            <a:endParaRPr lang="en-US" altLang="zh-CN" dirty="0"/>
          </a:p>
          <a:p>
            <a:pPr lvl="1"/>
            <a:r>
              <a:rPr lang="zh-CN" altLang="en-US" dirty="0"/>
              <a:t>算术左移</a:t>
            </a:r>
            <a:endParaRPr lang="zh-CN" altLang="en-US" dirty="0"/>
          </a:p>
        </p:txBody>
      </p:sp>
      <p:sp>
        <p:nvSpPr>
          <p:cNvPr id="4" name="文本占位符 3"/>
          <p:cNvSpPr>
            <a:spLocks noGrp="1"/>
          </p:cNvSpPr>
          <p:nvPr>
            <p:ph type="body" sz="quarter" idx="16"/>
          </p:nvPr>
        </p:nvSpPr>
        <p:spPr/>
        <p:txBody>
          <a:bodyPr/>
          <a:lstStyle/>
          <a:p>
            <a:r>
              <a:rPr lang="en-US" altLang="zh-CN" dirty="0"/>
              <a:t>4.</a:t>
            </a:r>
            <a:r>
              <a:rPr lang="zh-CN" altLang="en-US" dirty="0"/>
              <a:t>逻辑指令</a:t>
            </a:r>
            <a:endParaRPr lang="zh-CN" altLang="en-US" dirty="0"/>
          </a:p>
        </p:txBody>
      </p:sp>
      <p:grpSp>
        <p:nvGrpSpPr>
          <p:cNvPr id="76" name="组合 75"/>
          <p:cNvGrpSpPr/>
          <p:nvPr/>
        </p:nvGrpSpPr>
        <p:grpSpPr>
          <a:xfrm>
            <a:off x="1963470" y="2708960"/>
            <a:ext cx="5025259" cy="373871"/>
            <a:chOff x="1963470" y="2708960"/>
            <a:chExt cx="5025259" cy="373871"/>
          </a:xfrm>
        </p:grpSpPr>
        <p:grpSp>
          <p:nvGrpSpPr>
            <p:cNvPr id="26" name="组合 25"/>
            <p:cNvGrpSpPr/>
            <p:nvPr/>
          </p:nvGrpSpPr>
          <p:grpSpPr>
            <a:xfrm>
              <a:off x="1963470" y="2762962"/>
              <a:ext cx="4254760" cy="279918"/>
              <a:chOff x="6363478" y="1484287"/>
              <a:chExt cx="4254760" cy="279918"/>
            </a:xfrm>
          </p:grpSpPr>
          <p:sp>
            <p:nvSpPr>
              <p:cNvPr id="27" name="矩形 26"/>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2087580"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36" name="文本框 35"/>
            <p:cNvSpPr txBox="1"/>
            <p:nvPr/>
          </p:nvSpPr>
          <p:spPr>
            <a:xfrm>
              <a:off x="2619424"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37" name="文本框 36"/>
            <p:cNvSpPr txBox="1"/>
            <p:nvPr/>
          </p:nvSpPr>
          <p:spPr>
            <a:xfrm>
              <a:off x="3673852"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38" name="文本框 37"/>
            <p:cNvSpPr txBox="1"/>
            <p:nvPr/>
          </p:nvSpPr>
          <p:spPr>
            <a:xfrm>
              <a:off x="4798994"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39" name="文本框 38"/>
            <p:cNvSpPr txBox="1"/>
            <p:nvPr/>
          </p:nvSpPr>
          <p:spPr>
            <a:xfrm>
              <a:off x="5278649"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40" name="文本框 39"/>
            <p:cNvSpPr txBox="1"/>
            <p:nvPr/>
          </p:nvSpPr>
          <p:spPr>
            <a:xfrm>
              <a:off x="5810494"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41" name="文本框 40"/>
            <p:cNvSpPr txBox="1"/>
            <p:nvPr/>
          </p:nvSpPr>
          <p:spPr>
            <a:xfrm>
              <a:off x="3151269"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42" name="文本框 41"/>
            <p:cNvSpPr txBox="1"/>
            <p:nvPr/>
          </p:nvSpPr>
          <p:spPr>
            <a:xfrm>
              <a:off x="4206716"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3" name="文本框 142"/>
            <p:cNvSpPr txBox="1"/>
            <p:nvPr/>
          </p:nvSpPr>
          <p:spPr>
            <a:xfrm>
              <a:off x="6534759" y="2708960"/>
              <a:ext cx="453970" cy="369332"/>
            </a:xfrm>
            <a:prstGeom prst="rect">
              <a:avLst/>
            </a:prstGeom>
            <a:noFill/>
          </p:spPr>
          <p:txBody>
            <a:bodyPr wrap="none" rtlCol="0">
              <a:spAutoFit/>
            </a:bodyPr>
            <a:lstStyle/>
            <a:p>
              <a:r>
                <a:rPr lang="en-US" altLang="zh-CN" dirty="0">
                  <a:solidFill>
                    <a:srgbClr val="1A78C3"/>
                  </a:solidFill>
                  <a:latin typeface="+mj-ea"/>
                  <a:ea typeface="+mj-ea"/>
                </a:rPr>
                <a:t>85</a:t>
              </a:r>
              <a:endParaRPr lang="zh-CN" altLang="en-US" dirty="0">
                <a:solidFill>
                  <a:srgbClr val="1A78C3"/>
                </a:solidFill>
                <a:latin typeface="+mj-ea"/>
                <a:ea typeface="+mj-ea"/>
              </a:endParaRPr>
            </a:p>
          </p:txBody>
        </p:sp>
      </p:grpSp>
      <p:grpSp>
        <p:nvGrpSpPr>
          <p:cNvPr id="77" name="组合 76"/>
          <p:cNvGrpSpPr/>
          <p:nvPr/>
        </p:nvGrpSpPr>
        <p:grpSpPr>
          <a:xfrm>
            <a:off x="1181191" y="3483296"/>
            <a:ext cx="5942191" cy="699683"/>
            <a:chOff x="1181191" y="3483296"/>
            <a:chExt cx="5942191" cy="699683"/>
          </a:xfrm>
        </p:grpSpPr>
        <p:sp>
          <p:nvSpPr>
            <p:cNvPr id="43" name="矩形 42"/>
            <p:cNvSpPr/>
            <p:nvPr/>
          </p:nvSpPr>
          <p:spPr>
            <a:xfrm>
              <a:off x="1181191" y="3554995"/>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240417" y="3813647"/>
              <a:ext cx="461986" cy="369332"/>
            </a:xfrm>
            <a:prstGeom prst="rect">
              <a:avLst/>
            </a:prstGeom>
            <a:noFill/>
          </p:spPr>
          <p:txBody>
            <a:bodyPr wrap="squar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grpSp>
          <p:nvGrpSpPr>
            <p:cNvPr id="45" name="组合 44"/>
            <p:cNvGrpSpPr/>
            <p:nvPr/>
          </p:nvGrpSpPr>
          <p:grpSpPr>
            <a:xfrm>
              <a:off x="1963470" y="3523096"/>
              <a:ext cx="4254760" cy="279918"/>
              <a:chOff x="6363478" y="1484287"/>
              <a:chExt cx="4254760" cy="279918"/>
            </a:xfrm>
          </p:grpSpPr>
          <p:sp>
            <p:nvSpPr>
              <p:cNvPr id="46" name="矩形 45"/>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p:cNvSpPr txBox="1"/>
            <p:nvPr/>
          </p:nvSpPr>
          <p:spPr>
            <a:xfrm>
              <a:off x="2612539" y="350441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55" name="文本框 54"/>
            <p:cNvSpPr txBox="1"/>
            <p:nvPr/>
          </p:nvSpPr>
          <p:spPr>
            <a:xfrm>
              <a:off x="3144383" y="3504411"/>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56" name="文本框 55"/>
            <p:cNvSpPr txBox="1"/>
            <p:nvPr/>
          </p:nvSpPr>
          <p:spPr>
            <a:xfrm>
              <a:off x="4198811" y="3504411"/>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57" name="文本框 56"/>
            <p:cNvSpPr txBox="1"/>
            <p:nvPr/>
          </p:nvSpPr>
          <p:spPr>
            <a:xfrm>
              <a:off x="5323953" y="3504411"/>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58" name="文本框 57"/>
            <p:cNvSpPr txBox="1"/>
            <p:nvPr/>
          </p:nvSpPr>
          <p:spPr>
            <a:xfrm>
              <a:off x="5803608" y="3504411"/>
              <a:ext cx="304892" cy="338554"/>
            </a:xfrm>
            <a:prstGeom prst="rect">
              <a:avLst/>
            </a:prstGeom>
            <a:noFill/>
          </p:spPr>
          <p:txBody>
            <a:bodyPr wrap="none" rtlCol="0">
              <a:spAutoFit/>
            </a:bodyPr>
            <a:lstStyle/>
            <a:p>
              <a:r>
                <a:rPr lang="en-US" altLang="zh-CN" sz="1600" dirty="0">
                  <a:solidFill>
                    <a:srgbClr val="ED7D31"/>
                  </a:solidFill>
                  <a:latin typeface="+mj-ea"/>
                  <a:ea typeface="+mj-ea"/>
                </a:rPr>
                <a:t>0</a:t>
              </a:r>
              <a:endParaRPr lang="zh-CN" altLang="en-US" sz="1600" dirty="0">
                <a:solidFill>
                  <a:srgbClr val="ED7D31"/>
                </a:solidFill>
                <a:latin typeface="+mj-ea"/>
                <a:ea typeface="+mj-ea"/>
              </a:endParaRPr>
            </a:p>
          </p:txBody>
        </p:sp>
        <p:sp>
          <p:nvSpPr>
            <p:cNvPr id="59" name="文本框 58"/>
            <p:cNvSpPr txBox="1"/>
            <p:nvPr/>
          </p:nvSpPr>
          <p:spPr>
            <a:xfrm>
              <a:off x="1292080" y="350441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60" name="文本框 59"/>
            <p:cNvSpPr txBox="1"/>
            <p:nvPr/>
          </p:nvSpPr>
          <p:spPr>
            <a:xfrm>
              <a:off x="3676228" y="350441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61" name="文本框 60"/>
            <p:cNvSpPr txBox="1"/>
            <p:nvPr/>
          </p:nvSpPr>
          <p:spPr>
            <a:xfrm>
              <a:off x="4731675" y="350441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62" name="文本框 61"/>
            <p:cNvSpPr txBox="1"/>
            <p:nvPr/>
          </p:nvSpPr>
          <p:spPr>
            <a:xfrm>
              <a:off x="2074023" y="3512463"/>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44" name="文本框 143"/>
            <p:cNvSpPr txBox="1"/>
            <p:nvPr/>
          </p:nvSpPr>
          <p:spPr>
            <a:xfrm>
              <a:off x="6534759" y="3483296"/>
              <a:ext cx="588623" cy="369332"/>
            </a:xfrm>
            <a:prstGeom prst="rect">
              <a:avLst/>
            </a:prstGeom>
            <a:noFill/>
          </p:spPr>
          <p:txBody>
            <a:bodyPr wrap="none" rtlCol="0">
              <a:spAutoFit/>
            </a:bodyPr>
            <a:lstStyle/>
            <a:p>
              <a:r>
                <a:rPr lang="en-US" altLang="zh-CN" dirty="0">
                  <a:solidFill>
                    <a:srgbClr val="1A78C3"/>
                  </a:solidFill>
                  <a:latin typeface="+mj-ea"/>
                  <a:ea typeface="+mj-ea"/>
                </a:rPr>
                <a:t>170</a:t>
              </a:r>
              <a:endParaRPr lang="zh-CN" altLang="en-US" dirty="0">
                <a:solidFill>
                  <a:srgbClr val="1A78C3"/>
                </a:solidFill>
                <a:latin typeface="+mj-ea"/>
                <a:ea typeface="+mj-ea"/>
              </a:endParaRPr>
            </a:p>
          </p:txBody>
        </p:sp>
      </p:grpSp>
      <p:grpSp>
        <p:nvGrpSpPr>
          <p:cNvPr id="78" name="组合 77"/>
          <p:cNvGrpSpPr/>
          <p:nvPr/>
        </p:nvGrpSpPr>
        <p:grpSpPr>
          <a:xfrm>
            <a:off x="1175747" y="4257256"/>
            <a:ext cx="9079902" cy="760494"/>
            <a:chOff x="1175747" y="4257256"/>
            <a:chExt cx="9079902" cy="760494"/>
          </a:xfrm>
        </p:grpSpPr>
        <p:sp>
          <p:nvSpPr>
            <p:cNvPr id="94" name="矩形 93"/>
            <p:cNvSpPr/>
            <p:nvPr/>
          </p:nvSpPr>
          <p:spPr>
            <a:xfrm>
              <a:off x="1175747" y="4333711"/>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p:cNvSpPr txBox="1"/>
            <p:nvPr/>
          </p:nvSpPr>
          <p:spPr>
            <a:xfrm>
              <a:off x="1238770" y="4648418"/>
              <a:ext cx="461986" cy="369332"/>
            </a:xfrm>
            <a:prstGeom prst="rect">
              <a:avLst/>
            </a:prstGeom>
            <a:noFill/>
          </p:spPr>
          <p:txBody>
            <a:bodyPr wrap="squar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grpSp>
          <p:nvGrpSpPr>
            <p:cNvPr id="96" name="组合 95"/>
            <p:cNvGrpSpPr/>
            <p:nvPr/>
          </p:nvGrpSpPr>
          <p:grpSpPr>
            <a:xfrm>
              <a:off x="1958026" y="4291179"/>
              <a:ext cx="4254760" cy="279918"/>
              <a:chOff x="6363478" y="1484287"/>
              <a:chExt cx="4254760" cy="279918"/>
            </a:xfrm>
          </p:grpSpPr>
          <p:sp>
            <p:nvSpPr>
              <p:cNvPr id="97" name="矩形 96"/>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5" name="文本框 104"/>
            <p:cNvSpPr txBox="1"/>
            <p:nvPr/>
          </p:nvSpPr>
          <p:spPr>
            <a:xfrm>
              <a:off x="2607095" y="4272494"/>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06" name="文本框 105"/>
            <p:cNvSpPr txBox="1"/>
            <p:nvPr/>
          </p:nvSpPr>
          <p:spPr>
            <a:xfrm>
              <a:off x="3138939" y="4272494"/>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07" name="文本框 106"/>
            <p:cNvSpPr txBox="1"/>
            <p:nvPr/>
          </p:nvSpPr>
          <p:spPr>
            <a:xfrm>
              <a:off x="4193367" y="4272494"/>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08" name="文本框 107"/>
            <p:cNvSpPr txBox="1"/>
            <p:nvPr/>
          </p:nvSpPr>
          <p:spPr>
            <a:xfrm>
              <a:off x="5318509" y="4272494"/>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09" name="文本框 108"/>
            <p:cNvSpPr txBox="1"/>
            <p:nvPr/>
          </p:nvSpPr>
          <p:spPr>
            <a:xfrm>
              <a:off x="5798164" y="4272494"/>
              <a:ext cx="304892" cy="338554"/>
            </a:xfrm>
            <a:prstGeom prst="rect">
              <a:avLst/>
            </a:prstGeom>
            <a:noFill/>
          </p:spPr>
          <p:txBody>
            <a:bodyPr wrap="none" rtlCol="0">
              <a:spAutoFit/>
            </a:bodyPr>
            <a:lstStyle/>
            <a:p>
              <a:r>
                <a:rPr lang="en-US" altLang="zh-CN" sz="1600" dirty="0">
                  <a:solidFill>
                    <a:srgbClr val="ED7D31"/>
                  </a:solidFill>
                  <a:latin typeface="+mj-ea"/>
                  <a:ea typeface="+mj-ea"/>
                </a:rPr>
                <a:t>0</a:t>
              </a:r>
              <a:endParaRPr lang="zh-CN" altLang="en-US" sz="1600" dirty="0">
                <a:solidFill>
                  <a:srgbClr val="ED7D31"/>
                </a:solidFill>
                <a:latin typeface="+mj-ea"/>
                <a:ea typeface="+mj-ea"/>
              </a:endParaRPr>
            </a:p>
          </p:txBody>
        </p:sp>
        <p:sp>
          <p:nvSpPr>
            <p:cNvPr id="110" name="文本框 109"/>
            <p:cNvSpPr txBox="1"/>
            <p:nvPr/>
          </p:nvSpPr>
          <p:spPr>
            <a:xfrm>
              <a:off x="1286636" y="4293760"/>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11" name="文本框 110"/>
            <p:cNvSpPr txBox="1"/>
            <p:nvPr/>
          </p:nvSpPr>
          <p:spPr>
            <a:xfrm>
              <a:off x="3670784" y="4272494"/>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12" name="文本框 111"/>
            <p:cNvSpPr txBox="1"/>
            <p:nvPr/>
          </p:nvSpPr>
          <p:spPr>
            <a:xfrm>
              <a:off x="4726231" y="4272494"/>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13" name="文本框 112"/>
            <p:cNvSpPr txBox="1"/>
            <p:nvPr/>
          </p:nvSpPr>
          <p:spPr>
            <a:xfrm>
              <a:off x="2068579" y="4280546"/>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5" name="文本框 144"/>
            <p:cNvSpPr txBox="1"/>
            <p:nvPr/>
          </p:nvSpPr>
          <p:spPr>
            <a:xfrm>
              <a:off x="6534759" y="4257256"/>
              <a:ext cx="3720890" cy="369332"/>
            </a:xfrm>
            <a:prstGeom prst="rect">
              <a:avLst/>
            </a:prstGeom>
            <a:noFill/>
          </p:spPr>
          <p:txBody>
            <a:bodyPr wrap="none" rtlCol="0">
              <a:spAutoFit/>
            </a:bodyPr>
            <a:lstStyle/>
            <a:p>
              <a:r>
                <a:rPr lang="en-US" altLang="zh-CN" dirty="0">
                  <a:solidFill>
                    <a:srgbClr val="1A78C3"/>
                  </a:solidFill>
                  <a:latin typeface="+mj-ea"/>
                  <a:ea typeface="+mj-ea"/>
                </a:rPr>
                <a:t>84</a:t>
              </a:r>
              <a:r>
                <a:rPr lang="zh-CN" altLang="en-US" dirty="0">
                  <a:solidFill>
                    <a:srgbClr val="1A78C3"/>
                  </a:solidFill>
                  <a:latin typeface="+mj-ea"/>
                  <a:ea typeface="+mj-ea"/>
                </a:rPr>
                <a:t>（溢出了，预期</a:t>
              </a:r>
              <a:r>
                <a:rPr lang="en-US" altLang="zh-CN" dirty="0">
                  <a:solidFill>
                    <a:srgbClr val="1A78C3"/>
                  </a:solidFill>
                  <a:latin typeface="+mj-ea"/>
                  <a:ea typeface="+mj-ea"/>
                </a:rPr>
                <a:t>340=256+84</a:t>
              </a:r>
              <a:r>
                <a:rPr lang="zh-CN" altLang="en-US" dirty="0">
                  <a:solidFill>
                    <a:srgbClr val="1A78C3"/>
                  </a:solidFill>
                  <a:latin typeface="+mj-ea"/>
                  <a:ea typeface="+mj-ea"/>
                </a:rPr>
                <a:t>）</a:t>
              </a:r>
              <a:endParaRPr lang="zh-CN" altLang="en-US" dirty="0">
                <a:solidFill>
                  <a:srgbClr val="1A78C3"/>
                </a:solidFill>
                <a:latin typeface="+mj-ea"/>
                <a:ea typeface="+mj-ea"/>
              </a:endParaRPr>
            </a:p>
          </p:txBody>
        </p:sp>
      </p:grpSp>
      <p:grpSp>
        <p:nvGrpSpPr>
          <p:cNvPr id="79" name="组合 78"/>
          <p:cNvGrpSpPr/>
          <p:nvPr/>
        </p:nvGrpSpPr>
        <p:grpSpPr>
          <a:xfrm>
            <a:off x="1149227" y="5300265"/>
            <a:ext cx="5866258" cy="752442"/>
            <a:chOff x="1149227" y="5300265"/>
            <a:chExt cx="5866258" cy="752442"/>
          </a:xfrm>
        </p:grpSpPr>
        <p:sp>
          <p:nvSpPr>
            <p:cNvPr id="123" name="矩形 122"/>
            <p:cNvSpPr/>
            <p:nvPr/>
          </p:nvSpPr>
          <p:spPr>
            <a:xfrm>
              <a:off x="1149227" y="5346634"/>
              <a:ext cx="531845" cy="27788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p:cNvSpPr txBox="1"/>
            <p:nvPr/>
          </p:nvSpPr>
          <p:spPr>
            <a:xfrm>
              <a:off x="1212250" y="5683375"/>
              <a:ext cx="461986" cy="369332"/>
            </a:xfrm>
            <a:prstGeom prst="rect">
              <a:avLst/>
            </a:prstGeom>
            <a:noFill/>
          </p:spPr>
          <p:txBody>
            <a:bodyPr wrap="squar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grpSp>
          <p:nvGrpSpPr>
            <p:cNvPr id="125" name="组合 124"/>
            <p:cNvGrpSpPr/>
            <p:nvPr/>
          </p:nvGrpSpPr>
          <p:grpSpPr>
            <a:xfrm>
              <a:off x="1931506" y="5328166"/>
              <a:ext cx="4254760" cy="277888"/>
              <a:chOff x="6363478" y="1484287"/>
              <a:chExt cx="4254760" cy="279918"/>
            </a:xfrm>
          </p:grpSpPr>
          <p:sp>
            <p:nvSpPr>
              <p:cNvPr id="126" name="矩形 125"/>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4" name="文本框 133"/>
            <p:cNvSpPr txBox="1"/>
            <p:nvPr/>
          </p:nvSpPr>
          <p:spPr>
            <a:xfrm>
              <a:off x="2580575" y="530745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35" name="文本框 134"/>
            <p:cNvSpPr txBox="1"/>
            <p:nvPr/>
          </p:nvSpPr>
          <p:spPr>
            <a:xfrm>
              <a:off x="3112419" y="530745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36" name="文本框 135"/>
            <p:cNvSpPr txBox="1"/>
            <p:nvPr/>
          </p:nvSpPr>
          <p:spPr>
            <a:xfrm>
              <a:off x="4166847" y="530745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37" name="文本框 136"/>
            <p:cNvSpPr txBox="1"/>
            <p:nvPr/>
          </p:nvSpPr>
          <p:spPr>
            <a:xfrm>
              <a:off x="5291989" y="530745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38" name="文本框 137"/>
            <p:cNvSpPr txBox="1"/>
            <p:nvPr/>
          </p:nvSpPr>
          <p:spPr>
            <a:xfrm>
              <a:off x="5771644" y="530745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0" name="文本框 139"/>
            <p:cNvSpPr txBox="1"/>
            <p:nvPr/>
          </p:nvSpPr>
          <p:spPr>
            <a:xfrm>
              <a:off x="3644264" y="530745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1" name="文本框 140"/>
            <p:cNvSpPr txBox="1"/>
            <p:nvPr/>
          </p:nvSpPr>
          <p:spPr>
            <a:xfrm>
              <a:off x="4699711" y="5307451"/>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2" name="文本框 141"/>
            <p:cNvSpPr txBox="1"/>
            <p:nvPr/>
          </p:nvSpPr>
          <p:spPr>
            <a:xfrm>
              <a:off x="2042059" y="5315503"/>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46" name="文本框 145"/>
            <p:cNvSpPr txBox="1"/>
            <p:nvPr/>
          </p:nvSpPr>
          <p:spPr>
            <a:xfrm>
              <a:off x="6596781" y="5300265"/>
              <a:ext cx="418704" cy="369332"/>
            </a:xfrm>
            <a:prstGeom prst="rect">
              <a:avLst/>
            </a:prstGeom>
            <a:noFill/>
          </p:spPr>
          <p:txBody>
            <a:bodyPr wrap="square" rtlCol="0">
              <a:spAutoFit/>
            </a:bodyPr>
            <a:lstStyle/>
            <a:p>
              <a:r>
                <a:rPr lang="en-US" altLang="zh-CN" dirty="0">
                  <a:solidFill>
                    <a:srgbClr val="1A78C3"/>
                  </a:solidFill>
                  <a:latin typeface="+mj-ea"/>
                  <a:ea typeface="+mj-ea"/>
                </a:rPr>
                <a:t>0</a:t>
              </a:r>
              <a:endParaRPr lang="zh-CN" altLang="en-US" dirty="0">
                <a:solidFill>
                  <a:srgbClr val="1A78C3"/>
                </a:solidFill>
                <a:latin typeface="+mj-ea"/>
                <a:ea typeface="+mj-ea"/>
              </a:endParaRPr>
            </a:p>
          </p:txBody>
        </p:sp>
      </p:grpSp>
      <p:grpSp>
        <p:nvGrpSpPr>
          <p:cNvPr id="153" name="组合 152"/>
          <p:cNvGrpSpPr/>
          <p:nvPr/>
        </p:nvGrpSpPr>
        <p:grpSpPr>
          <a:xfrm rot="10800000">
            <a:off x="1963471" y="1904305"/>
            <a:ext cx="4254760" cy="279918"/>
            <a:chOff x="6363478" y="1484287"/>
            <a:chExt cx="4254760" cy="279918"/>
          </a:xfrm>
        </p:grpSpPr>
        <p:sp>
          <p:nvSpPr>
            <p:cNvPr id="154" name="矩形 153"/>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2" name="矩形 161"/>
          <p:cNvSpPr/>
          <p:nvPr/>
        </p:nvSpPr>
        <p:spPr>
          <a:xfrm rot="10800000">
            <a:off x="1165695" y="1907774"/>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文本框 162"/>
          <p:cNvSpPr txBox="1"/>
          <p:nvPr/>
        </p:nvSpPr>
        <p:spPr>
          <a:xfrm>
            <a:off x="1165695" y="2239089"/>
            <a:ext cx="461986" cy="369332"/>
          </a:xfrm>
          <a:prstGeom prst="rect">
            <a:avLst/>
          </a:prstGeom>
          <a:noFill/>
        </p:spPr>
        <p:txBody>
          <a:bodyPr wrap="non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sp>
        <p:nvSpPr>
          <p:cNvPr id="164" name="椭圆 163"/>
          <p:cNvSpPr/>
          <p:nvPr/>
        </p:nvSpPr>
        <p:spPr>
          <a:xfrm rot="10800000">
            <a:off x="2184042" y="198333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椭圆 164"/>
          <p:cNvSpPr/>
          <p:nvPr/>
        </p:nvSpPr>
        <p:spPr>
          <a:xfrm rot="10800000">
            <a:off x="2716948" y="198333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椭圆 165"/>
          <p:cNvSpPr/>
          <p:nvPr/>
        </p:nvSpPr>
        <p:spPr>
          <a:xfrm rot="10800000">
            <a:off x="3251527" y="198333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rot="10800000">
            <a:off x="3786105" y="198333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椭圆 167"/>
          <p:cNvSpPr/>
          <p:nvPr/>
        </p:nvSpPr>
        <p:spPr>
          <a:xfrm rot="10800000">
            <a:off x="4315878" y="198333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椭圆 168"/>
          <p:cNvSpPr/>
          <p:nvPr/>
        </p:nvSpPr>
        <p:spPr>
          <a:xfrm rot="10800000">
            <a:off x="4855264" y="198333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椭圆 169"/>
          <p:cNvSpPr/>
          <p:nvPr/>
        </p:nvSpPr>
        <p:spPr>
          <a:xfrm rot="10800000">
            <a:off x="5389842" y="198333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rot="10800000">
            <a:off x="5924422" y="198333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文本框 171"/>
          <p:cNvSpPr txBox="1"/>
          <p:nvPr/>
        </p:nvSpPr>
        <p:spPr>
          <a:xfrm>
            <a:off x="5820746" y="1857423"/>
            <a:ext cx="319318" cy="369332"/>
          </a:xfrm>
          <a:prstGeom prst="rect">
            <a:avLst/>
          </a:prstGeom>
          <a:noFill/>
        </p:spPr>
        <p:txBody>
          <a:bodyPr wrap="none" rtlCol="0">
            <a:spAutoFit/>
          </a:bodyPr>
          <a:lstStyle/>
          <a:p>
            <a:r>
              <a:rPr lang="en-US" altLang="zh-CN" dirty="0">
                <a:solidFill>
                  <a:srgbClr val="ED7D31"/>
                </a:solidFill>
                <a:latin typeface="+mj-ea"/>
                <a:ea typeface="+mj-ea"/>
              </a:rPr>
              <a:t>0</a:t>
            </a:r>
            <a:endParaRPr lang="zh-CN" altLang="en-US" dirty="0">
              <a:solidFill>
                <a:srgbClr val="ED7D31"/>
              </a:solidFill>
              <a:latin typeface="+mj-ea"/>
              <a:ea typeface="+mj-ea"/>
            </a:endParaRPr>
          </a:p>
        </p:txBody>
      </p:sp>
      <p:grpSp>
        <p:nvGrpSpPr>
          <p:cNvPr id="75" name="组合 74"/>
          <p:cNvGrpSpPr/>
          <p:nvPr/>
        </p:nvGrpSpPr>
        <p:grpSpPr>
          <a:xfrm>
            <a:off x="1444526" y="3038314"/>
            <a:ext cx="4479896" cy="480699"/>
            <a:chOff x="1444526" y="3038314"/>
            <a:chExt cx="4479896" cy="480699"/>
          </a:xfrm>
        </p:grpSpPr>
        <p:cxnSp>
          <p:nvCxnSpPr>
            <p:cNvPr id="173" name="直接箭头连接符 172"/>
            <p:cNvCxnSpPr>
              <a:endCxn id="57" idx="0"/>
            </p:cNvCxnSpPr>
            <p:nvPr/>
          </p:nvCxnSpPr>
          <p:spPr>
            <a:xfrm flipH="1">
              <a:off x="5476399" y="3042880"/>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p:cNvCxnSpPr/>
            <p:nvPr/>
          </p:nvCxnSpPr>
          <p:spPr>
            <a:xfrm flipH="1">
              <a:off x="4906150" y="3050824"/>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flipH="1">
              <a:off x="4427080" y="3049538"/>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856831" y="3057482"/>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flipH="1">
              <a:off x="3343264" y="3038314"/>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p:nvPr/>
          </p:nvCxnSpPr>
          <p:spPr>
            <a:xfrm flipH="1">
              <a:off x="2773015" y="3046258"/>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p:nvPr/>
          </p:nvCxnSpPr>
          <p:spPr>
            <a:xfrm flipH="1">
              <a:off x="2293945" y="3044972"/>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a:endCxn id="59" idx="0"/>
            </p:cNvCxnSpPr>
            <p:nvPr/>
          </p:nvCxnSpPr>
          <p:spPr>
            <a:xfrm flipH="1">
              <a:off x="1444526" y="3052916"/>
              <a:ext cx="727194" cy="4514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181" name="组合 180"/>
          <p:cNvGrpSpPr/>
          <p:nvPr/>
        </p:nvGrpSpPr>
        <p:grpSpPr>
          <a:xfrm>
            <a:off x="1440510" y="3804319"/>
            <a:ext cx="4479896" cy="480699"/>
            <a:chOff x="1444526" y="3038314"/>
            <a:chExt cx="4479896" cy="480699"/>
          </a:xfrm>
        </p:grpSpPr>
        <p:cxnSp>
          <p:nvCxnSpPr>
            <p:cNvPr id="182" name="直接箭头连接符 181"/>
            <p:cNvCxnSpPr/>
            <p:nvPr/>
          </p:nvCxnSpPr>
          <p:spPr>
            <a:xfrm flipH="1">
              <a:off x="5476399" y="3042880"/>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p:nvPr/>
          </p:nvCxnSpPr>
          <p:spPr>
            <a:xfrm flipH="1">
              <a:off x="4906150" y="3050824"/>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p:nvPr/>
          </p:nvCxnSpPr>
          <p:spPr>
            <a:xfrm flipH="1">
              <a:off x="4427080" y="3049538"/>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p:nvPr/>
          </p:nvCxnSpPr>
          <p:spPr>
            <a:xfrm flipH="1">
              <a:off x="3856831" y="3057482"/>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p:nvPr/>
          </p:nvCxnSpPr>
          <p:spPr>
            <a:xfrm flipH="1">
              <a:off x="3343264" y="3038314"/>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flipH="1">
              <a:off x="2773015" y="3046258"/>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2293945" y="3044972"/>
              <a:ext cx="448023" cy="461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p:nvPr/>
          </p:nvCxnSpPr>
          <p:spPr>
            <a:xfrm flipH="1">
              <a:off x="1444526" y="3052916"/>
              <a:ext cx="727194" cy="45149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95833E-6 -2.22222E-6 L -0.06471 -2.22222E-6 " pathEditMode="relative" rAng="0" ptsTypes="AA">
                                      <p:cBhvr>
                                        <p:cTn id="6" dur="500" fill="hold"/>
                                        <p:tgtEl>
                                          <p:spTgt spid="164"/>
                                        </p:tgtEl>
                                        <p:attrNameLst>
                                          <p:attrName>ppt_x</p:attrName>
                                          <p:attrName>ppt_y</p:attrName>
                                        </p:attrNameLst>
                                      </p:cBhvr>
                                      <p:rCtr x="-3242" y="0"/>
                                    </p:animMotion>
                                  </p:childTnLst>
                                </p:cTn>
                              </p:par>
                            </p:childTnLst>
                          </p:cTn>
                        </p:par>
                        <p:par>
                          <p:cTn id="7" fill="hold">
                            <p:stCondLst>
                              <p:cond delay="500"/>
                            </p:stCondLst>
                            <p:childTnLst>
                              <p:par>
                                <p:cTn id="8" presetID="35" presetClass="path" presetSubtype="0" accel="50000" decel="50000" fill="hold" grpId="0" nodeType="afterEffect">
                                  <p:stCondLst>
                                    <p:cond delay="0"/>
                                  </p:stCondLst>
                                  <p:childTnLst>
                                    <p:animMotion origin="layout" path="M -3.75E-6 -2.22222E-6 L -0.04388 -2.22222E-6 " pathEditMode="relative" rAng="0" ptsTypes="AA">
                                      <p:cBhvr>
                                        <p:cTn id="9" dur="500" fill="hold"/>
                                        <p:tgtEl>
                                          <p:spTgt spid="165"/>
                                        </p:tgtEl>
                                        <p:attrNameLst>
                                          <p:attrName>ppt_x</p:attrName>
                                          <p:attrName>ppt_y</p:attrName>
                                        </p:attrNameLst>
                                      </p:cBhvr>
                                      <p:rCtr x="-2201" y="0"/>
                                    </p:animMotion>
                                  </p:childTnLst>
                                </p:cTn>
                              </p:par>
                            </p:childTnLst>
                          </p:cTn>
                        </p:par>
                        <p:par>
                          <p:cTn id="10" fill="hold">
                            <p:stCondLst>
                              <p:cond delay="1000"/>
                            </p:stCondLst>
                            <p:childTnLst>
                              <p:par>
                                <p:cTn id="11" presetID="35" presetClass="path" presetSubtype="0" accel="50000" decel="50000" fill="hold" grpId="0" nodeType="afterEffect">
                                  <p:stCondLst>
                                    <p:cond delay="0"/>
                                  </p:stCondLst>
                                  <p:childTnLst>
                                    <p:animMotion origin="layout" path="M -3.95833E-6 -2.22222E-6 L -0.04388 -2.22222E-6 " pathEditMode="relative" rAng="0" ptsTypes="AA">
                                      <p:cBhvr>
                                        <p:cTn id="12" dur="500" fill="hold"/>
                                        <p:tgtEl>
                                          <p:spTgt spid="166"/>
                                        </p:tgtEl>
                                        <p:attrNameLst>
                                          <p:attrName>ppt_x</p:attrName>
                                          <p:attrName>ppt_y</p:attrName>
                                        </p:attrNameLst>
                                      </p:cBhvr>
                                      <p:rCtr x="-2201" y="0"/>
                                    </p:animMotion>
                                  </p:childTnLst>
                                </p:cTn>
                              </p:par>
                            </p:childTnLst>
                          </p:cTn>
                        </p:par>
                        <p:par>
                          <p:cTn id="13" fill="hold">
                            <p:stCondLst>
                              <p:cond delay="1500"/>
                            </p:stCondLst>
                            <p:childTnLst>
                              <p:par>
                                <p:cTn id="14" presetID="35" presetClass="path" presetSubtype="0" accel="50000" decel="50000" fill="hold" grpId="0" nodeType="afterEffect">
                                  <p:stCondLst>
                                    <p:cond delay="0"/>
                                  </p:stCondLst>
                                  <p:childTnLst>
                                    <p:animMotion origin="layout" path="M -4.16667E-6 -2.22222E-6 L -0.04388 -2.22222E-6 " pathEditMode="relative" rAng="0" ptsTypes="AA">
                                      <p:cBhvr>
                                        <p:cTn id="15" dur="500" fill="hold"/>
                                        <p:tgtEl>
                                          <p:spTgt spid="167"/>
                                        </p:tgtEl>
                                        <p:attrNameLst>
                                          <p:attrName>ppt_x</p:attrName>
                                          <p:attrName>ppt_y</p:attrName>
                                        </p:attrNameLst>
                                      </p:cBhvr>
                                      <p:rCtr x="-2201" y="0"/>
                                    </p:animMotion>
                                  </p:childTnLst>
                                </p:cTn>
                              </p:par>
                            </p:childTnLst>
                          </p:cTn>
                        </p:par>
                        <p:par>
                          <p:cTn id="16" fill="hold">
                            <p:stCondLst>
                              <p:cond delay="2000"/>
                            </p:stCondLst>
                            <p:childTnLst>
                              <p:par>
                                <p:cTn id="17" presetID="35" presetClass="path" presetSubtype="0" accel="50000" decel="50000" fill="hold" grpId="0" nodeType="afterEffect">
                                  <p:stCondLst>
                                    <p:cond delay="0"/>
                                  </p:stCondLst>
                                  <p:childTnLst>
                                    <p:animMotion origin="layout" path="M -3.75E-6 -2.22222E-6 L -0.04388 -2.22222E-6 " pathEditMode="relative" rAng="0" ptsTypes="AA">
                                      <p:cBhvr>
                                        <p:cTn id="18" dur="500" fill="hold"/>
                                        <p:tgtEl>
                                          <p:spTgt spid="168"/>
                                        </p:tgtEl>
                                        <p:attrNameLst>
                                          <p:attrName>ppt_x</p:attrName>
                                          <p:attrName>ppt_y</p:attrName>
                                        </p:attrNameLst>
                                      </p:cBhvr>
                                      <p:rCtr x="-2201" y="0"/>
                                    </p:animMotion>
                                  </p:childTnLst>
                                </p:cTn>
                              </p:par>
                            </p:childTnLst>
                          </p:cTn>
                        </p:par>
                        <p:par>
                          <p:cTn id="19" fill="hold">
                            <p:stCondLst>
                              <p:cond delay="2500"/>
                            </p:stCondLst>
                            <p:childTnLst>
                              <p:par>
                                <p:cTn id="20" presetID="35" presetClass="path" presetSubtype="0" accel="50000" decel="50000" fill="hold" grpId="0" nodeType="afterEffect">
                                  <p:stCondLst>
                                    <p:cond delay="0"/>
                                  </p:stCondLst>
                                  <p:childTnLst>
                                    <p:animMotion origin="layout" path="M -4.375E-6 -2.22222E-6 L -0.04388 -2.22222E-6 " pathEditMode="relative" rAng="0" ptsTypes="AA">
                                      <p:cBhvr>
                                        <p:cTn id="21" dur="500" fill="hold"/>
                                        <p:tgtEl>
                                          <p:spTgt spid="169"/>
                                        </p:tgtEl>
                                        <p:attrNameLst>
                                          <p:attrName>ppt_x</p:attrName>
                                          <p:attrName>ppt_y</p:attrName>
                                        </p:attrNameLst>
                                      </p:cBhvr>
                                      <p:rCtr x="-2201" y="0"/>
                                    </p:animMotion>
                                  </p:childTnLst>
                                </p:cTn>
                              </p:par>
                            </p:childTnLst>
                          </p:cTn>
                        </p:par>
                        <p:par>
                          <p:cTn id="22" fill="hold">
                            <p:stCondLst>
                              <p:cond delay="3000"/>
                            </p:stCondLst>
                            <p:childTnLst>
                              <p:par>
                                <p:cTn id="23" presetID="35" presetClass="path" presetSubtype="0" accel="50000" decel="50000" fill="hold" grpId="0" nodeType="afterEffect">
                                  <p:stCondLst>
                                    <p:cond delay="0"/>
                                  </p:stCondLst>
                                  <p:childTnLst>
                                    <p:animMotion origin="layout" path="M -4.58333E-6 -2.22222E-6 L -0.04388 -2.22222E-6 " pathEditMode="relative" rAng="0" ptsTypes="AA">
                                      <p:cBhvr>
                                        <p:cTn id="24" dur="500" fill="hold"/>
                                        <p:tgtEl>
                                          <p:spTgt spid="170"/>
                                        </p:tgtEl>
                                        <p:attrNameLst>
                                          <p:attrName>ppt_x</p:attrName>
                                          <p:attrName>ppt_y</p:attrName>
                                        </p:attrNameLst>
                                      </p:cBhvr>
                                      <p:rCtr x="-2201" y="0"/>
                                    </p:animMotion>
                                  </p:childTnLst>
                                </p:cTn>
                              </p:par>
                            </p:childTnLst>
                          </p:cTn>
                        </p:par>
                        <p:par>
                          <p:cTn id="25" fill="hold">
                            <p:stCondLst>
                              <p:cond delay="3500"/>
                            </p:stCondLst>
                            <p:childTnLst>
                              <p:par>
                                <p:cTn id="26" presetID="35" presetClass="path" presetSubtype="0" accel="50000" decel="50000" fill="hold" grpId="0" nodeType="afterEffect">
                                  <p:stCondLst>
                                    <p:cond delay="0"/>
                                  </p:stCondLst>
                                  <p:childTnLst>
                                    <p:animMotion origin="layout" path="M -4.79167E-6 -2.22222E-6 L -0.04388 -2.22222E-6 " pathEditMode="relative" rAng="0" ptsTypes="AA">
                                      <p:cBhvr>
                                        <p:cTn id="27" dur="500" fill="hold"/>
                                        <p:tgtEl>
                                          <p:spTgt spid="171"/>
                                        </p:tgtEl>
                                        <p:attrNameLst>
                                          <p:attrName>ppt_x</p:attrName>
                                          <p:attrName>ppt_y</p:attrName>
                                        </p:attrNameLst>
                                      </p:cBhvr>
                                      <p:rCtr x="-2201" y="0"/>
                                    </p:animMotion>
                                  </p:childTnLst>
                                </p:cTn>
                              </p:par>
                            </p:childTnLst>
                          </p:cTn>
                        </p:par>
                        <p:par>
                          <p:cTn id="28" fill="hold">
                            <p:stCondLst>
                              <p:cond delay="4000"/>
                            </p:stCondLst>
                            <p:childTnLst>
                              <p:par>
                                <p:cTn id="29" presetID="16" presetClass="entr" presetSubtype="21" fill="hold" grpId="0" nodeType="afterEffect">
                                  <p:stCondLst>
                                    <p:cond delay="0"/>
                                  </p:stCondLst>
                                  <p:childTnLst>
                                    <p:set>
                                      <p:cBhvr>
                                        <p:cTn id="30" dur="1" fill="hold">
                                          <p:stCondLst>
                                            <p:cond delay="0"/>
                                          </p:stCondLst>
                                        </p:cTn>
                                        <p:tgtEl>
                                          <p:spTgt spid="172"/>
                                        </p:tgtEl>
                                        <p:attrNameLst>
                                          <p:attrName>style.visibility</p:attrName>
                                        </p:attrNameLst>
                                      </p:cBhvr>
                                      <p:to>
                                        <p:strVal val="visible"/>
                                      </p:to>
                                    </p:set>
                                    <p:animEffect transition="in" filter="barn(inVertical)">
                                      <p:cBhvr>
                                        <p:cTn id="31" dur="500"/>
                                        <p:tgtEl>
                                          <p:spTgt spid="172"/>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fade">
                                      <p:cBhvr>
                                        <p:cTn id="36" dur="1000"/>
                                        <p:tgtEl>
                                          <p:spTgt spid="76"/>
                                        </p:tgtEl>
                                      </p:cBhvr>
                                    </p:animEffec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1000"/>
                                        <p:tgtEl>
                                          <p:spTgt spid="77"/>
                                        </p:tgtEl>
                                      </p:cBhvr>
                                    </p:animEffect>
                                    <p:anim calcmode="lin" valueType="num">
                                      <p:cBhvr>
                                        <p:cTn id="44" dur="1000" fill="hold"/>
                                        <p:tgtEl>
                                          <p:spTgt spid="77"/>
                                        </p:tgtEl>
                                        <p:attrNameLst>
                                          <p:attrName>ppt_x</p:attrName>
                                        </p:attrNameLst>
                                      </p:cBhvr>
                                      <p:tavLst>
                                        <p:tav tm="0">
                                          <p:val>
                                            <p:strVal val="#ppt_x"/>
                                          </p:val>
                                        </p:tav>
                                        <p:tav tm="100000">
                                          <p:val>
                                            <p:strVal val="#ppt_x"/>
                                          </p:val>
                                        </p:tav>
                                      </p:tavLst>
                                    </p:anim>
                                    <p:anim calcmode="lin" valueType="num">
                                      <p:cBhvr>
                                        <p:cTn id="45" dur="1000" fill="hold"/>
                                        <p:tgtEl>
                                          <p:spTgt spid="77"/>
                                        </p:tgtEl>
                                        <p:attrNameLst>
                                          <p:attrName>ppt_y</p:attrName>
                                        </p:attrNameLst>
                                      </p:cBhvr>
                                      <p:tavLst>
                                        <p:tav tm="0">
                                          <p:val>
                                            <p:strVal val="#ppt_y+.1"/>
                                          </p:val>
                                        </p:tav>
                                        <p:tav tm="100000">
                                          <p:val>
                                            <p:strVal val="#ppt_y"/>
                                          </p:val>
                                        </p:tav>
                                      </p:tavLst>
                                    </p:anim>
                                  </p:childTnLst>
                                </p:cTn>
                              </p:par>
                            </p:childTnLst>
                          </p:cTn>
                        </p:par>
                        <p:par>
                          <p:cTn id="46" fill="hold">
                            <p:stCondLst>
                              <p:cond delay="1000"/>
                            </p:stCondLst>
                            <p:childTnLst>
                              <p:par>
                                <p:cTn id="47" presetID="16" presetClass="entr" presetSubtype="21" fill="hold" nodeType="after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barn(inVertical)">
                                      <p:cBhvr>
                                        <p:cTn id="49" dur="500"/>
                                        <p:tgtEl>
                                          <p:spTgt spid="75"/>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1000"/>
                                        <p:tgtEl>
                                          <p:spTgt spid="78"/>
                                        </p:tgtEl>
                                      </p:cBhvr>
                                    </p:animEffect>
                                    <p:anim calcmode="lin" valueType="num">
                                      <p:cBhvr>
                                        <p:cTn id="55" dur="1000" fill="hold"/>
                                        <p:tgtEl>
                                          <p:spTgt spid="78"/>
                                        </p:tgtEl>
                                        <p:attrNameLst>
                                          <p:attrName>ppt_x</p:attrName>
                                        </p:attrNameLst>
                                      </p:cBhvr>
                                      <p:tavLst>
                                        <p:tav tm="0">
                                          <p:val>
                                            <p:strVal val="#ppt_x"/>
                                          </p:val>
                                        </p:tav>
                                        <p:tav tm="100000">
                                          <p:val>
                                            <p:strVal val="#ppt_x"/>
                                          </p:val>
                                        </p:tav>
                                      </p:tavLst>
                                    </p:anim>
                                    <p:anim calcmode="lin" valueType="num">
                                      <p:cBhvr>
                                        <p:cTn id="56" dur="1000" fill="hold"/>
                                        <p:tgtEl>
                                          <p:spTgt spid="78"/>
                                        </p:tgtEl>
                                        <p:attrNameLst>
                                          <p:attrName>ppt_y</p:attrName>
                                        </p:attrNameLst>
                                      </p:cBhvr>
                                      <p:tavLst>
                                        <p:tav tm="0">
                                          <p:val>
                                            <p:strVal val="#ppt_y+.1"/>
                                          </p:val>
                                        </p:tav>
                                        <p:tav tm="100000">
                                          <p:val>
                                            <p:strVal val="#ppt_y"/>
                                          </p:val>
                                        </p:tav>
                                      </p:tavLst>
                                    </p:anim>
                                  </p:childTnLst>
                                </p:cTn>
                              </p:par>
                            </p:childTnLst>
                          </p:cTn>
                        </p:par>
                        <p:par>
                          <p:cTn id="57" fill="hold">
                            <p:stCondLst>
                              <p:cond delay="1000"/>
                            </p:stCondLst>
                            <p:childTnLst>
                              <p:par>
                                <p:cTn id="58" presetID="16" presetClass="entr" presetSubtype="21" fill="hold" nodeType="afterEffect">
                                  <p:stCondLst>
                                    <p:cond delay="0"/>
                                  </p:stCondLst>
                                  <p:childTnLst>
                                    <p:set>
                                      <p:cBhvr>
                                        <p:cTn id="59" dur="1" fill="hold">
                                          <p:stCondLst>
                                            <p:cond delay="0"/>
                                          </p:stCondLst>
                                        </p:cTn>
                                        <p:tgtEl>
                                          <p:spTgt spid="181"/>
                                        </p:tgtEl>
                                        <p:attrNameLst>
                                          <p:attrName>style.visibility</p:attrName>
                                        </p:attrNameLst>
                                      </p:cBhvr>
                                      <p:to>
                                        <p:strVal val="visible"/>
                                      </p:to>
                                    </p:set>
                                    <p:animEffect transition="in" filter="barn(inVertical)">
                                      <p:cBhvr>
                                        <p:cTn id="60" dur="500"/>
                                        <p:tgtEl>
                                          <p:spTgt spid="181"/>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79"/>
                                        </p:tgtEl>
                                        <p:attrNameLst>
                                          <p:attrName>style.visibility</p:attrName>
                                        </p:attrNameLst>
                                      </p:cBhvr>
                                      <p:to>
                                        <p:strVal val="visible"/>
                                      </p:to>
                                    </p:set>
                                    <p:animEffect transition="in" filter="fade">
                                      <p:cBhvr>
                                        <p:cTn id="65" dur="1000"/>
                                        <p:tgtEl>
                                          <p:spTgt spid="79"/>
                                        </p:tgtEl>
                                      </p:cBhvr>
                                    </p:animEffect>
                                    <p:anim calcmode="lin" valueType="num">
                                      <p:cBhvr>
                                        <p:cTn id="66" dur="1000" fill="hold"/>
                                        <p:tgtEl>
                                          <p:spTgt spid="79"/>
                                        </p:tgtEl>
                                        <p:attrNameLst>
                                          <p:attrName>ppt_x</p:attrName>
                                        </p:attrNameLst>
                                      </p:cBhvr>
                                      <p:tavLst>
                                        <p:tav tm="0">
                                          <p:val>
                                            <p:strVal val="#ppt_x"/>
                                          </p:val>
                                        </p:tav>
                                        <p:tav tm="100000">
                                          <p:val>
                                            <p:strVal val="#ppt_x"/>
                                          </p:val>
                                        </p:tav>
                                      </p:tavLst>
                                    </p:anim>
                                    <p:anim calcmode="lin" valueType="num">
                                      <p:cBhvr>
                                        <p:cTn id="67"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5" grpId="0" animBg="1"/>
      <p:bldP spid="166" grpId="0" animBg="1"/>
      <p:bldP spid="167" grpId="0" animBg="1"/>
      <p:bldP spid="168" grpId="0" animBg="1"/>
      <p:bldP spid="169" grpId="0" animBg="1"/>
      <p:bldP spid="170" grpId="0" animBg="1"/>
      <p:bldP spid="171" grpId="0" animBg="1"/>
      <p:bldP spid="17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846700"/>
            <a:ext cx="10632493" cy="1703996"/>
          </a:xfrm>
        </p:spPr>
        <p:txBody>
          <a:bodyPr>
            <a:normAutofit lnSpcReduction="10000"/>
          </a:bodyPr>
          <a:lstStyle/>
          <a:p>
            <a:r>
              <a:rPr lang="zh-CN" altLang="en-US" dirty="0"/>
              <a:t>移位指令</a:t>
            </a:r>
            <a:endParaRPr lang="en-US" altLang="zh-CN" dirty="0"/>
          </a:p>
          <a:p>
            <a:pPr lvl="1"/>
            <a:r>
              <a:rPr lang="zh-CN" altLang="en-US" dirty="0"/>
              <a:t>循环移位指令（</a:t>
            </a:r>
            <a:r>
              <a:rPr lang="en-US" altLang="zh-CN" dirty="0"/>
              <a:t>Rotate Shifts </a:t>
            </a:r>
            <a:r>
              <a:rPr lang="zh-CN" altLang="en-US" dirty="0"/>
              <a:t>）</a:t>
            </a:r>
            <a:endParaRPr lang="en-US" altLang="zh-CN" dirty="0"/>
          </a:p>
          <a:p>
            <a:pPr marL="456565" lvl="1" indent="0">
              <a:buNone/>
            </a:pPr>
            <a:r>
              <a:rPr lang="en-US" altLang="zh-CN" dirty="0"/>
              <a:t>   </a:t>
            </a:r>
            <a:r>
              <a:rPr lang="en-US" altLang="zh-CN" dirty="0" err="1"/>
              <a:t>rol</a:t>
            </a:r>
            <a:r>
              <a:rPr lang="en-US" altLang="zh-CN" dirty="0"/>
              <a:t>/</a:t>
            </a:r>
            <a:r>
              <a:rPr lang="en-US" altLang="zh-CN" dirty="0" err="1"/>
              <a:t>ror</a:t>
            </a:r>
            <a:r>
              <a:rPr lang="en-US" altLang="zh-CN" dirty="0"/>
              <a:t>  Reg/</a:t>
            </a:r>
            <a:r>
              <a:rPr lang="en-US" altLang="zh-CN" dirty="0" err="1"/>
              <a:t>Mem,cl</a:t>
            </a:r>
            <a:r>
              <a:rPr lang="en-US" altLang="zh-CN" dirty="0"/>
              <a:t>/1</a:t>
            </a:r>
            <a:endParaRPr lang="en-US" altLang="zh-CN" dirty="0"/>
          </a:p>
          <a:p>
            <a:pPr lvl="1"/>
            <a:r>
              <a:rPr lang="zh-CN" altLang="en-US" dirty="0"/>
              <a:t>内循环</a:t>
            </a:r>
            <a:endParaRPr lang="en-US" altLang="zh-CN" dirty="0"/>
          </a:p>
          <a:p>
            <a:endParaRPr lang="zh-CN" altLang="en-US" dirty="0"/>
          </a:p>
        </p:txBody>
      </p:sp>
      <p:sp>
        <p:nvSpPr>
          <p:cNvPr id="4" name="文本占位符 3"/>
          <p:cNvSpPr>
            <a:spLocks noGrp="1"/>
          </p:cNvSpPr>
          <p:nvPr>
            <p:ph type="body" sz="quarter" idx="16"/>
          </p:nvPr>
        </p:nvSpPr>
        <p:spPr/>
        <p:txBody>
          <a:bodyPr/>
          <a:lstStyle/>
          <a:p>
            <a:r>
              <a:rPr lang="en-US" altLang="zh-CN" dirty="0"/>
              <a:t>4.</a:t>
            </a:r>
            <a:r>
              <a:rPr lang="zh-CN" altLang="en-US" dirty="0"/>
              <a:t>逻辑指令</a:t>
            </a:r>
            <a:endParaRPr lang="zh-CN" altLang="en-US" dirty="0"/>
          </a:p>
        </p:txBody>
      </p:sp>
      <p:grpSp>
        <p:nvGrpSpPr>
          <p:cNvPr id="5" name="组合 4"/>
          <p:cNvGrpSpPr/>
          <p:nvPr/>
        </p:nvGrpSpPr>
        <p:grpSpPr>
          <a:xfrm>
            <a:off x="1043464" y="3149082"/>
            <a:ext cx="4254760" cy="279918"/>
            <a:chOff x="6363478" y="1484287"/>
            <a:chExt cx="4254760" cy="279918"/>
          </a:xfrm>
        </p:grpSpPr>
        <p:sp>
          <p:nvSpPr>
            <p:cNvPr id="6" name="矩形 5"/>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p:cNvSpPr/>
          <p:nvPr/>
        </p:nvSpPr>
        <p:spPr>
          <a:xfrm>
            <a:off x="5564155" y="3148020"/>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634014" y="3425531"/>
            <a:ext cx="461986" cy="369332"/>
          </a:xfrm>
          <a:prstGeom prst="rect">
            <a:avLst/>
          </a:prstGeom>
          <a:noFill/>
        </p:spPr>
        <p:txBody>
          <a:bodyPr wrap="non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sp>
        <p:nvSpPr>
          <p:cNvPr id="17" name="椭圆 16"/>
          <p:cNvSpPr/>
          <p:nvPr/>
        </p:nvSpPr>
        <p:spPr>
          <a:xfrm>
            <a:off x="5002058" y="3235408"/>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5778261" y="3245045"/>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4469974" y="3235408"/>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937888" y="3235408"/>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405802" y="3235408"/>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2873716" y="3235408"/>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2341630" y="3235408"/>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809544" y="3235408"/>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277458" y="3235408"/>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1841240" y="4484978"/>
            <a:ext cx="4254760" cy="279918"/>
            <a:chOff x="6363478" y="1484287"/>
            <a:chExt cx="4254760" cy="279918"/>
          </a:xfrm>
        </p:grpSpPr>
        <p:sp>
          <p:nvSpPr>
            <p:cNvPr id="26" name="矩形 25"/>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1043464" y="4484978"/>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1078393" y="4761349"/>
            <a:ext cx="461986" cy="369332"/>
          </a:xfrm>
          <a:prstGeom prst="rect">
            <a:avLst/>
          </a:prstGeom>
          <a:noFill/>
        </p:spPr>
        <p:txBody>
          <a:bodyPr wrap="none" rtlCol="0">
            <a:spAutoFit/>
          </a:bodyPr>
          <a:lstStyle/>
          <a:p>
            <a:r>
              <a:rPr lang="en-US" altLang="zh-CN" dirty="0">
                <a:solidFill>
                  <a:srgbClr val="1A78C3"/>
                </a:solidFill>
                <a:latin typeface="+mj-ea"/>
                <a:ea typeface="+mj-ea"/>
              </a:rPr>
              <a:t>CF</a:t>
            </a:r>
            <a:endParaRPr lang="zh-CN" altLang="en-US" dirty="0">
              <a:solidFill>
                <a:srgbClr val="1A78C3"/>
              </a:solidFill>
              <a:latin typeface="+mj-ea"/>
              <a:ea typeface="+mj-ea"/>
            </a:endParaRPr>
          </a:p>
        </p:txBody>
      </p:sp>
      <p:sp>
        <p:nvSpPr>
          <p:cNvPr id="37" name="椭圆 36"/>
          <p:cNvSpPr/>
          <p:nvPr/>
        </p:nvSpPr>
        <p:spPr>
          <a:xfrm>
            <a:off x="5799834" y="4571304"/>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a:off x="1253402" y="4571304"/>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267750" y="4571304"/>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4735664" y="4571304"/>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203578" y="4571304"/>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671492" y="4571304"/>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139406" y="4571304"/>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607320" y="4571304"/>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2075234" y="4571304"/>
            <a:ext cx="111968" cy="111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75E-6 -1.11111E-6 L 0.06264 -0.00278 " pathEditMode="relative" rAng="0" ptsTypes="AA">
                                      <p:cBhvr>
                                        <p:cTn id="6" dur="500" fill="hold"/>
                                        <p:tgtEl>
                                          <p:spTgt spid="17"/>
                                        </p:tgtEl>
                                        <p:attrNameLst>
                                          <p:attrName>ppt_x</p:attrName>
                                          <p:attrName>ppt_y</p:attrName>
                                        </p:attrNameLst>
                                      </p:cBhvr>
                                      <p:rCtr x="3164" y="-139"/>
                                    </p:animMotion>
                                  </p:childTnLst>
                                </p:cTn>
                              </p:par>
                            </p:childTnLst>
                          </p:cTn>
                        </p:par>
                        <p:par>
                          <p:cTn id="7" fill="hold">
                            <p:stCondLst>
                              <p:cond delay="500"/>
                            </p:stCondLst>
                            <p:childTnLst>
                              <p:par>
                                <p:cTn id="8" presetID="63" presetClass="path" presetSubtype="0" accel="50000" decel="50000" fill="hold" grpId="0" nodeType="afterEffect">
                                  <p:stCondLst>
                                    <p:cond delay="0"/>
                                  </p:stCondLst>
                                  <p:childTnLst>
                                    <p:animMotion origin="layout" path="M -3.95833E-6 -1.11111E-6 L 0.03998 -1.11111E-6 " pathEditMode="relative" rAng="0" ptsTypes="AA">
                                      <p:cBhvr>
                                        <p:cTn id="9" dur="500" fill="hold"/>
                                        <p:tgtEl>
                                          <p:spTgt spid="50"/>
                                        </p:tgtEl>
                                        <p:attrNameLst>
                                          <p:attrName>ppt_x</p:attrName>
                                          <p:attrName>ppt_y</p:attrName>
                                        </p:attrNameLst>
                                      </p:cBhvr>
                                      <p:rCtr x="1992" y="0"/>
                                    </p:animMotion>
                                  </p:childTnLst>
                                </p:cTn>
                              </p:par>
                            </p:childTnLst>
                          </p:cTn>
                        </p:par>
                        <p:par>
                          <p:cTn id="10" fill="hold">
                            <p:stCondLst>
                              <p:cond delay="1000"/>
                            </p:stCondLst>
                            <p:childTnLst>
                              <p:par>
                                <p:cTn id="11" presetID="63" presetClass="path" presetSubtype="0" accel="50000" decel="50000" fill="hold" grpId="0" nodeType="afterEffect">
                                  <p:stCondLst>
                                    <p:cond delay="0"/>
                                  </p:stCondLst>
                                  <p:childTnLst>
                                    <p:animMotion origin="layout" path="M -4.16667E-6 -1.11111E-6 L 0.03998 -1.11111E-6 " pathEditMode="relative" rAng="0" ptsTypes="AA">
                                      <p:cBhvr>
                                        <p:cTn id="12" dur="500" fill="hold"/>
                                        <p:tgtEl>
                                          <p:spTgt spid="51"/>
                                        </p:tgtEl>
                                        <p:attrNameLst>
                                          <p:attrName>ppt_x</p:attrName>
                                          <p:attrName>ppt_y</p:attrName>
                                        </p:attrNameLst>
                                      </p:cBhvr>
                                      <p:rCtr x="1992" y="0"/>
                                    </p:animMotion>
                                  </p:childTnLst>
                                </p:cTn>
                              </p:par>
                            </p:childTnLst>
                          </p:cTn>
                        </p:par>
                        <p:par>
                          <p:cTn id="13" fill="hold">
                            <p:stCondLst>
                              <p:cond delay="1500"/>
                            </p:stCondLst>
                            <p:childTnLst>
                              <p:par>
                                <p:cTn id="14" presetID="63" presetClass="path" presetSubtype="0" accel="50000" decel="50000" fill="hold" grpId="0" nodeType="afterEffect">
                                  <p:stCondLst>
                                    <p:cond delay="0"/>
                                  </p:stCondLst>
                                  <p:childTnLst>
                                    <p:animMotion origin="layout" path="M -4.16667E-6 -1.11111E-6 L 0.03998 -1.11111E-6 " pathEditMode="relative" rAng="0" ptsTypes="AA">
                                      <p:cBhvr>
                                        <p:cTn id="15" dur="500" fill="hold"/>
                                        <p:tgtEl>
                                          <p:spTgt spid="52"/>
                                        </p:tgtEl>
                                        <p:attrNameLst>
                                          <p:attrName>ppt_x</p:attrName>
                                          <p:attrName>ppt_y</p:attrName>
                                        </p:attrNameLst>
                                      </p:cBhvr>
                                      <p:rCtr x="1992" y="0"/>
                                    </p:animMotion>
                                  </p:childTnLst>
                                </p:cTn>
                              </p:par>
                            </p:childTnLst>
                          </p:cTn>
                        </p:par>
                        <p:par>
                          <p:cTn id="16" fill="hold">
                            <p:stCondLst>
                              <p:cond delay="2000"/>
                            </p:stCondLst>
                            <p:childTnLst>
                              <p:par>
                                <p:cTn id="17" presetID="63" presetClass="path" presetSubtype="0" accel="50000" decel="50000" fill="hold" grpId="0" nodeType="afterEffect">
                                  <p:stCondLst>
                                    <p:cond delay="0"/>
                                  </p:stCondLst>
                                  <p:childTnLst>
                                    <p:animMotion origin="layout" path="M -4.375E-6 -1.11111E-6 L 0.03998 -1.11111E-6 " pathEditMode="relative" rAng="0" ptsTypes="AA">
                                      <p:cBhvr>
                                        <p:cTn id="18" dur="500" fill="hold"/>
                                        <p:tgtEl>
                                          <p:spTgt spid="53"/>
                                        </p:tgtEl>
                                        <p:attrNameLst>
                                          <p:attrName>ppt_x</p:attrName>
                                          <p:attrName>ppt_y</p:attrName>
                                        </p:attrNameLst>
                                      </p:cBhvr>
                                      <p:rCtr x="1992" y="0"/>
                                    </p:animMotion>
                                  </p:childTnLst>
                                </p:cTn>
                              </p:par>
                            </p:childTnLst>
                          </p:cTn>
                        </p:par>
                        <p:par>
                          <p:cTn id="19" fill="hold">
                            <p:stCondLst>
                              <p:cond delay="2500"/>
                            </p:stCondLst>
                            <p:childTnLst>
                              <p:par>
                                <p:cTn id="20" presetID="63" presetClass="path" presetSubtype="0" accel="50000" decel="50000" fill="hold" grpId="0" nodeType="afterEffect">
                                  <p:stCondLst>
                                    <p:cond delay="0"/>
                                  </p:stCondLst>
                                  <p:childTnLst>
                                    <p:animMotion origin="layout" path="M -4.58333E-6 -1.11111E-6 L 0.03998 -1.11111E-6 " pathEditMode="relative" rAng="0" ptsTypes="AA">
                                      <p:cBhvr>
                                        <p:cTn id="21" dur="500" fill="hold"/>
                                        <p:tgtEl>
                                          <p:spTgt spid="54"/>
                                        </p:tgtEl>
                                        <p:attrNameLst>
                                          <p:attrName>ppt_x</p:attrName>
                                          <p:attrName>ppt_y</p:attrName>
                                        </p:attrNameLst>
                                      </p:cBhvr>
                                      <p:rCtr x="1992" y="0"/>
                                    </p:animMotion>
                                  </p:childTnLst>
                                </p:cTn>
                              </p:par>
                            </p:childTnLst>
                          </p:cTn>
                        </p:par>
                        <p:par>
                          <p:cTn id="22" fill="hold">
                            <p:stCondLst>
                              <p:cond delay="3000"/>
                            </p:stCondLst>
                            <p:childTnLst>
                              <p:par>
                                <p:cTn id="23" presetID="63" presetClass="path" presetSubtype="0" accel="50000" decel="50000" fill="hold" grpId="0" nodeType="afterEffect">
                                  <p:stCondLst>
                                    <p:cond delay="0"/>
                                  </p:stCondLst>
                                  <p:childTnLst>
                                    <p:animMotion origin="layout" path="M -4.79167E-6 -1.11111E-6 L 0.03998 -1.11111E-6 " pathEditMode="relative" rAng="0" ptsTypes="AA">
                                      <p:cBhvr>
                                        <p:cTn id="24" dur="500" fill="hold"/>
                                        <p:tgtEl>
                                          <p:spTgt spid="55"/>
                                        </p:tgtEl>
                                        <p:attrNameLst>
                                          <p:attrName>ppt_x</p:attrName>
                                          <p:attrName>ppt_y</p:attrName>
                                        </p:attrNameLst>
                                      </p:cBhvr>
                                      <p:rCtr x="1992" y="0"/>
                                    </p:animMotion>
                                  </p:childTnLst>
                                </p:cTn>
                              </p:par>
                            </p:childTnLst>
                          </p:cTn>
                        </p:par>
                        <p:par>
                          <p:cTn id="25" fill="hold">
                            <p:stCondLst>
                              <p:cond delay="3500"/>
                            </p:stCondLst>
                            <p:childTnLst>
                              <p:par>
                                <p:cTn id="26" presetID="63" presetClass="path" presetSubtype="0" accel="50000" decel="50000" fill="hold" grpId="0" nodeType="afterEffect">
                                  <p:stCondLst>
                                    <p:cond delay="0"/>
                                  </p:stCondLst>
                                  <p:childTnLst>
                                    <p:animMotion origin="layout" path="M 5E-6 -1.11111E-6 L 0.03998 -1.11111E-6 " pathEditMode="relative" rAng="0" ptsTypes="AA">
                                      <p:cBhvr>
                                        <p:cTn id="27" dur="500" fill="hold"/>
                                        <p:tgtEl>
                                          <p:spTgt spid="56"/>
                                        </p:tgtEl>
                                        <p:attrNameLst>
                                          <p:attrName>ppt_x</p:attrName>
                                          <p:attrName>ppt_y</p:attrName>
                                        </p:attrNameLst>
                                      </p:cBhvr>
                                      <p:rCtr x="1992" y="0"/>
                                    </p:animMotion>
                                  </p:childTnLst>
                                </p:cTn>
                              </p:par>
                            </p:childTnLst>
                          </p:cTn>
                        </p:par>
                        <p:par>
                          <p:cTn id="28" fill="hold">
                            <p:stCondLst>
                              <p:cond delay="4000"/>
                            </p:stCondLst>
                            <p:childTnLst>
                              <p:par>
                                <p:cTn id="29" presetID="1" presetClass="entr" presetSubtype="0" fill="hold" grpId="1" nodeType="after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0" presetClass="path" presetSubtype="0" accel="50000" decel="50000" fill="hold" grpId="0" nodeType="withEffect">
                                  <p:stCondLst>
                                    <p:cond delay="0"/>
                                  </p:stCondLst>
                                  <p:childTnLst>
                                    <p:animMotion origin="layout" path="M -0.00105 -0.00417 L -0.00105 -0.00417 C -0.00834 0.03519 -0.003 -0.00324 -0.003 0.01852 C -0.003 0.02616 0.00013 0.03889 -0.00391 0.04144 C -0.01706 0.04954 -0.03151 0.04375 -0.04532 0.04491 C -0.04831 0.04537 -0.05131 0.0456 -0.0543 0.04653 C -0.06459 0.04977 -0.05899 0.04884 -0.06511 0.05185 C -0.07006 0.0544 -0.07995 0.05903 -0.07995 0.05903 C -0.08555 0.05833 -0.09115 0.05741 -0.09675 0.05718 L -0.19441 0.0537 C -0.21446 0.05417 -0.23451 0.05579 -0.25456 0.05532 C -0.30599 0.05463 -0.31016 0.05509 -0.34922 0.04653 C -0.35131 0.0463 -0.35326 0.04537 -0.35521 0.04491 C -0.35612 0.04421 -0.36133 0.04028 -0.36303 0.03958 C -0.3668 0.03819 -0.37344 0.03681 -0.37683 0.03611 C -0.37526 0.0331 -0.37318 0.03079 -0.37201 0.02731 C -0.3711 0.02477 -0.37136 0.02153 -0.37097 0.01852 C -0.37071 0.01667 -0.37032 0.01505 -0.36993 0.01319 C -0.37513 0.00787 -0.37605 0.01065 -0.37396 0.00093 C -0.3737 0.00023 -0.37331 -0.00023 -0.37292 -0.00069 L -0.37292 -0.00069 " pathEditMode="relative" ptsTypes="AAAAAAAAAAAAAAAAAAAAA">
                                      <p:cBhvr>
                                        <p:cTn id="32" dur="1000" fill="hold"/>
                                        <p:tgtEl>
                                          <p:spTgt spid="27"/>
                                        </p:tgtEl>
                                        <p:attrNameLst>
                                          <p:attrName>ppt_x</p:attrName>
                                          <p:attrName>ppt_y</p:attrName>
                                        </p:attrNameLst>
                                      </p:cBhvr>
                                    </p:animMotion>
                                  </p:childTnLst>
                                </p:cTn>
                              </p:par>
                            </p:childTnLst>
                          </p:cTn>
                        </p:par>
                      </p:childTnLst>
                    </p:cTn>
                  </p:par>
                  <p:par>
                    <p:cTn id="33" fill="hold">
                      <p:stCondLst>
                        <p:cond delay="indefinite"/>
                      </p:stCondLst>
                      <p:childTnLst>
                        <p:par>
                          <p:cTn id="34" fill="hold">
                            <p:stCondLst>
                              <p:cond delay="0"/>
                            </p:stCondLst>
                            <p:childTnLst>
                              <p:par>
                                <p:cTn id="35" presetID="63" presetClass="path" presetSubtype="0" accel="50000" decel="50000" fill="hold" grpId="0" nodeType="clickEffect">
                                  <p:stCondLst>
                                    <p:cond delay="0"/>
                                  </p:stCondLst>
                                  <p:childTnLst>
                                    <p:animMotion origin="layout" path="M -0.37279 0.00185 L -0.30547 -0.00116 " pathEditMode="relative" rAng="0" ptsTypes="AA">
                                      <p:cBhvr>
                                        <p:cTn id="36" dur="500" spd="-100000" fill="hold"/>
                                        <p:tgtEl>
                                          <p:spTgt spid="37"/>
                                        </p:tgtEl>
                                        <p:attrNameLst>
                                          <p:attrName>ppt_x</p:attrName>
                                          <p:attrName>ppt_y</p:attrName>
                                        </p:attrNameLst>
                                      </p:cBhvr>
                                      <p:rCtr x="3359" y="-162"/>
                                    </p:animMotion>
                                  </p:childTnLst>
                                </p:cTn>
                              </p:par>
                            </p:childTnLst>
                          </p:cTn>
                        </p:par>
                        <p:par>
                          <p:cTn id="37" fill="hold">
                            <p:stCondLst>
                              <p:cond delay="500"/>
                            </p:stCondLst>
                            <p:childTnLst>
                              <p:par>
                                <p:cTn id="38" presetID="63" presetClass="path" presetSubtype="0" accel="50000" decel="50000" fill="hold" grpId="0" nodeType="afterEffect">
                                  <p:stCondLst>
                                    <p:cond delay="0"/>
                                  </p:stCondLst>
                                  <p:childTnLst>
                                    <p:animMotion origin="layout" path="M 4.16667E-7 1.48148E-6 L 0.03997 1.48148E-6 " pathEditMode="relative" rAng="0" ptsTypes="AA">
                                      <p:cBhvr>
                                        <p:cTn id="39" dur="500" spd="-100000" fill="hold"/>
                                        <p:tgtEl>
                                          <p:spTgt spid="45"/>
                                        </p:tgtEl>
                                        <p:attrNameLst>
                                          <p:attrName>ppt_x</p:attrName>
                                          <p:attrName>ppt_y</p:attrName>
                                        </p:attrNameLst>
                                      </p:cBhvr>
                                      <p:rCtr x="1992" y="0"/>
                                    </p:animMotion>
                                  </p:childTnLst>
                                </p:cTn>
                              </p:par>
                            </p:childTnLst>
                          </p:cTn>
                        </p:par>
                        <p:par>
                          <p:cTn id="40" fill="hold">
                            <p:stCondLst>
                              <p:cond delay="1000"/>
                            </p:stCondLst>
                            <p:childTnLst>
                              <p:par>
                                <p:cTn id="41" presetID="63" presetClass="path" presetSubtype="0" accel="50000" decel="50000" fill="hold" grpId="0" nodeType="afterEffect">
                                  <p:stCondLst>
                                    <p:cond delay="0"/>
                                  </p:stCondLst>
                                  <p:childTnLst>
                                    <p:animMotion origin="layout" path="M 6.25E-7 1.48148E-6 L 0.03997 1.48148E-6 " pathEditMode="relative" rAng="0" ptsTypes="AA">
                                      <p:cBhvr>
                                        <p:cTn id="42" dur="500" spd="-100000" fill="hold"/>
                                        <p:tgtEl>
                                          <p:spTgt spid="44"/>
                                        </p:tgtEl>
                                        <p:attrNameLst>
                                          <p:attrName>ppt_x</p:attrName>
                                          <p:attrName>ppt_y</p:attrName>
                                        </p:attrNameLst>
                                      </p:cBhvr>
                                      <p:rCtr x="1992" y="0"/>
                                    </p:animMotion>
                                  </p:childTnLst>
                                </p:cTn>
                              </p:par>
                            </p:childTnLst>
                          </p:cTn>
                        </p:par>
                        <p:par>
                          <p:cTn id="43" fill="hold">
                            <p:stCondLst>
                              <p:cond delay="1500"/>
                            </p:stCondLst>
                            <p:childTnLst>
                              <p:par>
                                <p:cTn id="44" presetID="63" presetClass="path" presetSubtype="0" accel="50000" decel="50000" fill="hold" grpId="0" nodeType="afterEffect">
                                  <p:stCondLst>
                                    <p:cond delay="0"/>
                                  </p:stCondLst>
                                  <p:childTnLst>
                                    <p:animMotion origin="layout" path="M 6.25E-7 1.48148E-6 L 0.03997 1.48148E-6 " pathEditMode="relative" rAng="0" ptsTypes="AA">
                                      <p:cBhvr>
                                        <p:cTn id="45" dur="500" spd="-100000" fill="hold"/>
                                        <p:tgtEl>
                                          <p:spTgt spid="43"/>
                                        </p:tgtEl>
                                        <p:attrNameLst>
                                          <p:attrName>ppt_x</p:attrName>
                                          <p:attrName>ppt_y</p:attrName>
                                        </p:attrNameLst>
                                      </p:cBhvr>
                                      <p:rCtr x="1992" y="0"/>
                                    </p:animMotion>
                                  </p:childTnLst>
                                </p:cTn>
                              </p:par>
                            </p:childTnLst>
                          </p:cTn>
                        </p:par>
                        <p:par>
                          <p:cTn id="46" fill="hold">
                            <p:stCondLst>
                              <p:cond delay="2000"/>
                            </p:stCondLst>
                            <p:childTnLst>
                              <p:par>
                                <p:cTn id="47" presetID="63" presetClass="path" presetSubtype="0" accel="50000" decel="50000" fill="hold" grpId="0" nodeType="afterEffect">
                                  <p:stCondLst>
                                    <p:cond delay="0"/>
                                  </p:stCondLst>
                                  <p:childTnLst>
                                    <p:animMotion origin="layout" path="M 8.33333E-7 1.48148E-6 L 0.03997 1.48148E-6 " pathEditMode="relative" rAng="0" ptsTypes="AA">
                                      <p:cBhvr>
                                        <p:cTn id="48" dur="500" spd="-100000" fill="hold"/>
                                        <p:tgtEl>
                                          <p:spTgt spid="42"/>
                                        </p:tgtEl>
                                        <p:attrNameLst>
                                          <p:attrName>ppt_x</p:attrName>
                                          <p:attrName>ppt_y</p:attrName>
                                        </p:attrNameLst>
                                      </p:cBhvr>
                                      <p:rCtr x="1992" y="0"/>
                                    </p:animMotion>
                                  </p:childTnLst>
                                </p:cTn>
                              </p:par>
                            </p:childTnLst>
                          </p:cTn>
                        </p:par>
                        <p:par>
                          <p:cTn id="49" fill="hold">
                            <p:stCondLst>
                              <p:cond delay="2500"/>
                            </p:stCondLst>
                            <p:childTnLst>
                              <p:par>
                                <p:cTn id="50" presetID="63" presetClass="path" presetSubtype="0" accel="50000" decel="50000" fill="hold" grpId="0" nodeType="afterEffect">
                                  <p:stCondLst>
                                    <p:cond delay="0"/>
                                  </p:stCondLst>
                                  <p:childTnLst>
                                    <p:animMotion origin="layout" path="M 1.04167E-6 1.48148E-6 L 0.03997 1.48148E-6 " pathEditMode="relative" rAng="0" ptsTypes="AA">
                                      <p:cBhvr>
                                        <p:cTn id="51" dur="500" spd="-100000" fill="hold"/>
                                        <p:tgtEl>
                                          <p:spTgt spid="41"/>
                                        </p:tgtEl>
                                        <p:attrNameLst>
                                          <p:attrName>ppt_x</p:attrName>
                                          <p:attrName>ppt_y</p:attrName>
                                        </p:attrNameLst>
                                      </p:cBhvr>
                                      <p:rCtr x="1992" y="0"/>
                                    </p:animMotion>
                                  </p:childTnLst>
                                </p:cTn>
                              </p:par>
                            </p:childTnLst>
                          </p:cTn>
                        </p:par>
                        <p:par>
                          <p:cTn id="52" fill="hold">
                            <p:stCondLst>
                              <p:cond delay="3000"/>
                            </p:stCondLst>
                            <p:childTnLst>
                              <p:par>
                                <p:cTn id="53" presetID="63" presetClass="path" presetSubtype="0" accel="50000" decel="50000" fill="hold" grpId="0" nodeType="afterEffect">
                                  <p:stCondLst>
                                    <p:cond delay="0"/>
                                  </p:stCondLst>
                                  <p:childTnLst>
                                    <p:animMotion origin="layout" path="M 1.45833E-6 1.48148E-6 L 0.03997 1.48148E-6 " pathEditMode="relative" rAng="0" ptsTypes="AA">
                                      <p:cBhvr>
                                        <p:cTn id="54" dur="500" spd="-100000" fill="hold"/>
                                        <p:tgtEl>
                                          <p:spTgt spid="39"/>
                                        </p:tgtEl>
                                        <p:attrNameLst>
                                          <p:attrName>ppt_x</p:attrName>
                                          <p:attrName>ppt_y</p:attrName>
                                        </p:attrNameLst>
                                      </p:cBhvr>
                                      <p:rCtr x="1992" y="0"/>
                                    </p:animMotion>
                                  </p:childTnLst>
                                </p:cTn>
                              </p:par>
                            </p:childTnLst>
                          </p:cTn>
                        </p:par>
                        <p:par>
                          <p:cTn id="55" fill="hold">
                            <p:stCondLst>
                              <p:cond delay="3500"/>
                            </p:stCondLst>
                            <p:childTnLst>
                              <p:par>
                                <p:cTn id="56" presetID="1" presetClass="entr" presetSubtype="0" fill="hold" grpId="1" nodeType="after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childTnLst>
                          </p:cTn>
                        </p:par>
                        <p:par>
                          <p:cTn id="58" fill="hold">
                            <p:stCondLst>
                              <p:cond delay="3500"/>
                            </p:stCondLst>
                            <p:childTnLst>
                              <p:par>
                                <p:cTn id="59" presetID="0" presetClass="path" presetSubtype="0" accel="50000" decel="50000" fill="hold" grpId="2" nodeType="afterEffect">
                                  <p:stCondLst>
                                    <p:cond delay="0"/>
                                  </p:stCondLst>
                                  <p:childTnLst>
                                    <p:animMotion origin="layout" path="M -0.00078 0.00995 L -0.00078 0.00995 C -1.875E-6 0.01551 0.00065 0.02129 0.00156 0.02685 C 0.00169 0.02824 0.00209 0.02963 0.00235 0.03102 C 0.00261 0.03379 0.00274 0.03657 0.00313 0.03935 C 0.00326 0.04143 0.00287 0.04444 0.00391 0.04514 C 0.00938 0.04884 0.0155 0.04977 0.02123 0.05208 C 0.02709 0.05116 0.03294 0.05092 0.03867 0.0493 C 0.04115 0.04861 0.04336 0.04629 0.04571 0.04514 C 0.04831 0.04375 0.05104 0.04329 0.05365 0.04236 C 0.07709 0.03217 0.06432 0.03495 0.08047 0.03241 C 0.0905 0.03426 0.10052 0.03518 0.11042 0.03796 C 0.11641 0.03981 0.12201 0.04352 0.12787 0.04653 C 0.13802 0.05185 0.12448 0.05092 0.14597 0.05625 C 0.15612 0.05879 0.16654 0.05903 0.17669 0.06065 L 0.2431 0.05625 C 0.24935 0.05602 0.25573 0.05764 0.26198 0.05764 C 0.27227 0.05764 0.28255 0.05671 0.29284 0.05625 C 0.30209 0.0493 0.29453 0.05417 0.303 0.05069 C 0.30391 0.05046 0.30456 0.04954 0.30547 0.0493 C 0.31537 0.04629 0.33542 0.04074 0.33542 0.04074 C 0.33919 0.03403 0.33646 0.0375 0.34336 0.03379 C 0.34492 0.03287 0.34636 0.03148 0.34805 0.03102 C 0.35352 0.02963 0.36459 0.02824 0.36459 0.02824 C 0.36992 0.01574 0.36485 0.02917 0.36771 0.0169 C 0.3681 0.01551 0.36888 0.01412 0.3694 0.01273 C 0.37018 0.01042 0.3711 0.00833 0.37175 0.00579 C 0.37188 0.00486 0.37175 0.00393 0.37175 0.00301 L 0.37175 0.00162 " pathEditMode="relative" ptsTypes="AAAAAAAAAAAAAAAAAAAAAAAAAAAAA">
                                      <p:cBhvr>
                                        <p:cTn id="60" dur="2000" fill="hold"/>
                                        <p:tgtEl>
                                          <p:spTgt spid="3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7" grpId="0" animBg="1"/>
      <p:bldP spid="27" grpId="1" animBg="1"/>
      <p:bldP spid="50" grpId="0" animBg="1"/>
      <p:bldP spid="51" grpId="0" animBg="1"/>
      <p:bldP spid="52" grpId="0" animBg="1"/>
      <p:bldP spid="53" grpId="0" animBg="1"/>
      <p:bldP spid="54" grpId="0" animBg="1"/>
      <p:bldP spid="55" grpId="0" animBg="1"/>
      <p:bldP spid="56" grpId="0" animBg="1"/>
      <p:bldP spid="37" grpId="0" animBg="1"/>
      <p:bldP spid="38" grpId="1" animBg="1"/>
      <p:bldP spid="38" grpId="2" animBg="1"/>
      <p:bldP spid="39" grpId="0" animBg="1"/>
      <p:bldP spid="41" grpId="0" animBg="1"/>
      <p:bldP spid="42" grpId="0" animBg="1"/>
      <p:bldP spid="43" grpId="0" animBg="1"/>
      <p:bldP spid="44" grpId="0" animBg="1"/>
      <p:bldP spid="4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循环移位</a:t>
            </a:r>
            <a:endParaRPr lang="zh-CN" altLang="en-US" dirty="0"/>
          </a:p>
        </p:txBody>
      </p:sp>
      <p:sp>
        <p:nvSpPr>
          <p:cNvPr id="4" name="文本占位符 3"/>
          <p:cNvSpPr>
            <a:spLocks noGrp="1"/>
          </p:cNvSpPr>
          <p:nvPr>
            <p:ph type="body" sz="quarter" idx="16"/>
          </p:nvPr>
        </p:nvSpPr>
        <p:spPr/>
        <p:txBody>
          <a:bodyPr/>
          <a:lstStyle/>
          <a:p>
            <a:r>
              <a:rPr lang="en-US" altLang="zh-CN" dirty="0"/>
              <a:t>4.</a:t>
            </a:r>
            <a:r>
              <a:rPr lang="zh-CN" altLang="en-US" dirty="0"/>
              <a:t>逻辑指令</a:t>
            </a:r>
            <a:endParaRPr lang="zh-CN" altLang="en-US" dirty="0"/>
          </a:p>
        </p:txBody>
      </p:sp>
      <p:grpSp>
        <p:nvGrpSpPr>
          <p:cNvPr id="5" name="组合 4"/>
          <p:cNvGrpSpPr/>
          <p:nvPr/>
        </p:nvGrpSpPr>
        <p:grpSpPr>
          <a:xfrm>
            <a:off x="789188" y="1868378"/>
            <a:ext cx="4254760" cy="338554"/>
            <a:chOff x="1963470" y="2744277"/>
            <a:chExt cx="4254760" cy="338554"/>
          </a:xfrm>
        </p:grpSpPr>
        <p:grpSp>
          <p:nvGrpSpPr>
            <p:cNvPr id="6" name="组合 5"/>
            <p:cNvGrpSpPr/>
            <p:nvPr/>
          </p:nvGrpSpPr>
          <p:grpSpPr>
            <a:xfrm>
              <a:off x="1963470" y="2762962"/>
              <a:ext cx="4254760" cy="279918"/>
              <a:chOff x="6363478" y="1484287"/>
              <a:chExt cx="4254760" cy="279918"/>
            </a:xfrm>
          </p:grpSpPr>
          <p:sp>
            <p:nvSpPr>
              <p:cNvPr id="16" name="矩形 15"/>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2087580" y="2744277"/>
              <a:ext cx="304892" cy="338554"/>
            </a:xfrm>
            <a:prstGeom prst="rect">
              <a:avLst/>
            </a:prstGeom>
            <a:noFill/>
          </p:spPr>
          <p:txBody>
            <a:bodyPr wrap="none" rtlCol="0">
              <a:spAutoFit/>
            </a:bodyPr>
            <a:lstStyle/>
            <a:p>
              <a:r>
                <a:rPr lang="en-US" altLang="zh-CN" sz="1600" dirty="0">
                  <a:solidFill>
                    <a:srgbClr val="ED7D31"/>
                  </a:solidFill>
                  <a:latin typeface="+mj-ea"/>
                  <a:ea typeface="+mj-ea"/>
                </a:rPr>
                <a:t>0</a:t>
              </a:r>
              <a:endParaRPr lang="zh-CN" altLang="en-US" sz="1600" dirty="0">
                <a:solidFill>
                  <a:srgbClr val="ED7D31"/>
                </a:solidFill>
                <a:latin typeface="+mj-ea"/>
                <a:ea typeface="+mj-ea"/>
              </a:endParaRPr>
            </a:p>
          </p:txBody>
        </p:sp>
        <p:sp>
          <p:nvSpPr>
            <p:cNvPr id="8" name="文本框 7"/>
            <p:cNvSpPr txBox="1"/>
            <p:nvPr/>
          </p:nvSpPr>
          <p:spPr>
            <a:xfrm>
              <a:off x="2619424" y="2744277"/>
              <a:ext cx="304892" cy="338554"/>
            </a:xfrm>
            <a:prstGeom prst="rect">
              <a:avLst/>
            </a:prstGeom>
            <a:noFill/>
          </p:spPr>
          <p:txBody>
            <a:bodyPr wrap="none" rtlCol="0">
              <a:spAutoFit/>
            </a:bodyPr>
            <a:lstStyle/>
            <a:p>
              <a:r>
                <a:rPr lang="en-US" altLang="zh-CN" sz="1600" dirty="0">
                  <a:solidFill>
                    <a:srgbClr val="ED7D31"/>
                  </a:solidFill>
                  <a:latin typeface="+mj-ea"/>
                  <a:ea typeface="+mj-ea"/>
                </a:rPr>
                <a:t>1</a:t>
              </a:r>
              <a:endParaRPr lang="zh-CN" altLang="en-US" sz="1600" dirty="0">
                <a:solidFill>
                  <a:srgbClr val="ED7D31"/>
                </a:solidFill>
                <a:latin typeface="+mj-ea"/>
                <a:ea typeface="+mj-ea"/>
              </a:endParaRPr>
            </a:p>
          </p:txBody>
        </p:sp>
        <p:sp>
          <p:nvSpPr>
            <p:cNvPr id="9" name="文本框 8"/>
            <p:cNvSpPr txBox="1"/>
            <p:nvPr/>
          </p:nvSpPr>
          <p:spPr>
            <a:xfrm>
              <a:off x="3673852" y="2744277"/>
              <a:ext cx="304892" cy="338554"/>
            </a:xfrm>
            <a:prstGeom prst="rect">
              <a:avLst/>
            </a:prstGeom>
            <a:noFill/>
          </p:spPr>
          <p:txBody>
            <a:bodyPr wrap="none" rtlCol="0">
              <a:spAutoFit/>
            </a:bodyPr>
            <a:lstStyle/>
            <a:p>
              <a:r>
                <a:rPr lang="en-US" altLang="zh-CN" sz="1600" dirty="0">
                  <a:solidFill>
                    <a:srgbClr val="ED7D31"/>
                  </a:solidFill>
                  <a:latin typeface="+mj-ea"/>
                  <a:ea typeface="+mj-ea"/>
                </a:rPr>
                <a:t>1</a:t>
              </a:r>
              <a:endParaRPr lang="zh-CN" altLang="en-US" sz="1600" dirty="0">
                <a:solidFill>
                  <a:srgbClr val="ED7D31"/>
                </a:solidFill>
                <a:latin typeface="+mj-ea"/>
                <a:ea typeface="+mj-ea"/>
              </a:endParaRPr>
            </a:p>
          </p:txBody>
        </p:sp>
        <p:sp>
          <p:nvSpPr>
            <p:cNvPr id="10" name="文本框 9"/>
            <p:cNvSpPr txBox="1"/>
            <p:nvPr/>
          </p:nvSpPr>
          <p:spPr>
            <a:xfrm>
              <a:off x="4798994"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11" name="文本框 10"/>
            <p:cNvSpPr txBox="1"/>
            <p:nvPr/>
          </p:nvSpPr>
          <p:spPr>
            <a:xfrm>
              <a:off x="5278649"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2" name="文本框 11"/>
            <p:cNvSpPr txBox="1"/>
            <p:nvPr/>
          </p:nvSpPr>
          <p:spPr>
            <a:xfrm>
              <a:off x="5810494"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13" name="文本框 12"/>
            <p:cNvSpPr txBox="1"/>
            <p:nvPr/>
          </p:nvSpPr>
          <p:spPr>
            <a:xfrm>
              <a:off x="3151269" y="2744277"/>
              <a:ext cx="304892" cy="338554"/>
            </a:xfrm>
            <a:prstGeom prst="rect">
              <a:avLst/>
            </a:prstGeom>
            <a:noFill/>
          </p:spPr>
          <p:txBody>
            <a:bodyPr wrap="none" rtlCol="0">
              <a:spAutoFit/>
            </a:bodyPr>
            <a:lstStyle/>
            <a:p>
              <a:r>
                <a:rPr lang="en-US" altLang="zh-CN" sz="1600" dirty="0">
                  <a:solidFill>
                    <a:srgbClr val="ED7D31"/>
                  </a:solidFill>
                  <a:latin typeface="+mj-ea"/>
                  <a:ea typeface="+mj-ea"/>
                </a:rPr>
                <a:t>1</a:t>
              </a:r>
              <a:endParaRPr lang="zh-CN" altLang="en-US" sz="1600" dirty="0">
                <a:solidFill>
                  <a:srgbClr val="ED7D31"/>
                </a:solidFill>
                <a:latin typeface="+mj-ea"/>
                <a:ea typeface="+mj-ea"/>
              </a:endParaRPr>
            </a:p>
          </p:txBody>
        </p:sp>
        <p:sp>
          <p:nvSpPr>
            <p:cNvPr id="14" name="文本框 13"/>
            <p:cNvSpPr txBox="1"/>
            <p:nvPr/>
          </p:nvSpPr>
          <p:spPr>
            <a:xfrm>
              <a:off x="4206716"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grpSp>
      <p:grpSp>
        <p:nvGrpSpPr>
          <p:cNvPr id="24" name="组合 23"/>
          <p:cNvGrpSpPr/>
          <p:nvPr/>
        </p:nvGrpSpPr>
        <p:grpSpPr>
          <a:xfrm>
            <a:off x="766722" y="2704172"/>
            <a:ext cx="4254760" cy="338554"/>
            <a:chOff x="1963470" y="2744277"/>
            <a:chExt cx="4254760" cy="338554"/>
          </a:xfrm>
        </p:grpSpPr>
        <p:grpSp>
          <p:nvGrpSpPr>
            <p:cNvPr id="25" name="组合 24"/>
            <p:cNvGrpSpPr/>
            <p:nvPr/>
          </p:nvGrpSpPr>
          <p:grpSpPr>
            <a:xfrm>
              <a:off x="1963470" y="2762962"/>
              <a:ext cx="4254760" cy="279918"/>
              <a:chOff x="6363478" y="1484287"/>
              <a:chExt cx="4254760" cy="279918"/>
            </a:xfrm>
          </p:grpSpPr>
          <p:sp>
            <p:nvSpPr>
              <p:cNvPr id="34" name="矩形 33"/>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文本框 25"/>
            <p:cNvSpPr txBox="1"/>
            <p:nvPr/>
          </p:nvSpPr>
          <p:spPr>
            <a:xfrm>
              <a:off x="2087580"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27" name="文本框 26"/>
            <p:cNvSpPr txBox="1"/>
            <p:nvPr/>
          </p:nvSpPr>
          <p:spPr>
            <a:xfrm>
              <a:off x="2619424"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28" name="文本框 27"/>
            <p:cNvSpPr txBox="1"/>
            <p:nvPr/>
          </p:nvSpPr>
          <p:spPr>
            <a:xfrm>
              <a:off x="3673852"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29" name="文本框 28"/>
            <p:cNvSpPr txBox="1"/>
            <p:nvPr/>
          </p:nvSpPr>
          <p:spPr>
            <a:xfrm>
              <a:off x="4798994" y="2744277"/>
              <a:ext cx="304892" cy="338554"/>
            </a:xfrm>
            <a:prstGeom prst="rect">
              <a:avLst/>
            </a:prstGeom>
            <a:noFill/>
          </p:spPr>
          <p:txBody>
            <a:bodyPr wrap="none" rtlCol="0">
              <a:spAutoFit/>
            </a:bodyPr>
            <a:lstStyle/>
            <a:p>
              <a:r>
                <a:rPr lang="en-US" altLang="zh-CN" sz="1600" dirty="0">
                  <a:solidFill>
                    <a:srgbClr val="ED7D31"/>
                  </a:solidFill>
                  <a:latin typeface="+mj-ea"/>
                  <a:ea typeface="+mj-ea"/>
                </a:rPr>
                <a:t>1</a:t>
              </a:r>
              <a:endParaRPr lang="zh-CN" altLang="en-US" sz="1600" dirty="0">
                <a:solidFill>
                  <a:srgbClr val="ED7D31"/>
                </a:solidFill>
                <a:latin typeface="+mj-ea"/>
                <a:ea typeface="+mj-ea"/>
              </a:endParaRPr>
            </a:p>
          </p:txBody>
        </p:sp>
        <p:sp>
          <p:nvSpPr>
            <p:cNvPr id="30" name="文本框 29"/>
            <p:cNvSpPr txBox="1"/>
            <p:nvPr/>
          </p:nvSpPr>
          <p:spPr>
            <a:xfrm>
              <a:off x="5278649" y="2744277"/>
              <a:ext cx="304892" cy="338554"/>
            </a:xfrm>
            <a:prstGeom prst="rect">
              <a:avLst/>
            </a:prstGeom>
            <a:noFill/>
          </p:spPr>
          <p:txBody>
            <a:bodyPr wrap="none" rtlCol="0">
              <a:spAutoFit/>
            </a:bodyPr>
            <a:lstStyle/>
            <a:p>
              <a:r>
                <a:rPr lang="en-US" altLang="zh-CN" sz="1600" dirty="0">
                  <a:solidFill>
                    <a:srgbClr val="ED7D31"/>
                  </a:solidFill>
                  <a:latin typeface="+mj-ea"/>
                  <a:ea typeface="+mj-ea"/>
                </a:rPr>
                <a:t>1</a:t>
              </a:r>
              <a:endParaRPr lang="zh-CN" altLang="en-US" sz="1600" dirty="0">
                <a:solidFill>
                  <a:srgbClr val="ED7D31"/>
                </a:solidFill>
                <a:latin typeface="+mj-ea"/>
                <a:ea typeface="+mj-ea"/>
              </a:endParaRPr>
            </a:p>
          </p:txBody>
        </p:sp>
        <p:sp>
          <p:nvSpPr>
            <p:cNvPr id="31" name="文本框 30"/>
            <p:cNvSpPr txBox="1"/>
            <p:nvPr/>
          </p:nvSpPr>
          <p:spPr>
            <a:xfrm>
              <a:off x="5810494" y="2744277"/>
              <a:ext cx="304892" cy="338554"/>
            </a:xfrm>
            <a:prstGeom prst="rect">
              <a:avLst/>
            </a:prstGeom>
            <a:noFill/>
          </p:spPr>
          <p:txBody>
            <a:bodyPr wrap="none" rtlCol="0">
              <a:spAutoFit/>
            </a:bodyPr>
            <a:lstStyle/>
            <a:p>
              <a:r>
                <a:rPr lang="en-US" altLang="zh-CN" sz="1600" dirty="0">
                  <a:solidFill>
                    <a:srgbClr val="ED7D31"/>
                  </a:solidFill>
                  <a:latin typeface="+mj-ea"/>
                  <a:ea typeface="+mj-ea"/>
                </a:rPr>
                <a:t>1</a:t>
              </a:r>
              <a:endParaRPr lang="zh-CN" altLang="en-US" sz="1600" dirty="0">
                <a:solidFill>
                  <a:srgbClr val="ED7D31"/>
                </a:solidFill>
                <a:latin typeface="+mj-ea"/>
                <a:ea typeface="+mj-ea"/>
              </a:endParaRPr>
            </a:p>
          </p:txBody>
        </p:sp>
        <p:sp>
          <p:nvSpPr>
            <p:cNvPr id="32" name="文本框 31"/>
            <p:cNvSpPr txBox="1"/>
            <p:nvPr/>
          </p:nvSpPr>
          <p:spPr>
            <a:xfrm>
              <a:off x="3151269"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33" name="文本框 32"/>
            <p:cNvSpPr txBox="1"/>
            <p:nvPr/>
          </p:nvSpPr>
          <p:spPr>
            <a:xfrm>
              <a:off x="4206716" y="2744277"/>
              <a:ext cx="304892" cy="338554"/>
            </a:xfrm>
            <a:prstGeom prst="rect">
              <a:avLst/>
            </a:prstGeom>
            <a:noFill/>
          </p:spPr>
          <p:txBody>
            <a:bodyPr wrap="none" rtlCol="0">
              <a:spAutoFit/>
            </a:bodyPr>
            <a:lstStyle/>
            <a:p>
              <a:r>
                <a:rPr lang="en-US" altLang="zh-CN" sz="1600" dirty="0">
                  <a:solidFill>
                    <a:srgbClr val="ED7D31"/>
                  </a:solidFill>
                  <a:latin typeface="+mj-ea"/>
                  <a:ea typeface="+mj-ea"/>
                </a:rPr>
                <a:t>0</a:t>
              </a:r>
              <a:endParaRPr lang="zh-CN" altLang="en-US" sz="1600" dirty="0">
                <a:solidFill>
                  <a:srgbClr val="ED7D31"/>
                </a:solidFill>
                <a:latin typeface="+mj-ea"/>
                <a:ea typeface="+mj-ea"/>
              </a:endParaRPr>
            </a:p>
          </p:txBody>
        </p:sp>
      </p:grpSp>
      <p:sp>
        <p:nvSpPr>
          <p:cNvPr id="47" name="文本框 46"/>
          <p:cNvSpPr txBox="1"/>
          <p:nvPr/>
        </p:nvSpPr>
        <p:spPr>
          <a:xfrm>
            <a:off x="5483984" y="2688783"/>
            <a:ext cx="4108817" cy="369332"/>
          </a:xfrm>
          <a:prstGeom prst="rect">
            <a:avLst/>
          </a:prstGeom>
          <a:noFill/>
        </p:spPr>
        <p:txBody>
          <a:bodyPr wrap="none" rtlCol="0">
            <a:spAutoFit/>
          </a:bodyPr>
          <a:lstStyle/>
          <a:p>
            <a:r>
              <a:rPr lang="zh-CN" altLang="en-US" dirty="0">
                <a:solidFill>
                  <a:srgbClr val="1A78C3"/>
                </a:solidFill>
                <a:latin typeface="+mj-ea"/>
                <a:ea typeface="+mj-ea"/>
              </a:rPr>
              <a:t>循环左移四位、循环右移四位后的结果</a:t>
            </a:r>
            <a:endParaRPr lang="zh-CN" altLang="en-US" dirty="0">
              <a:solidFill>
                <a:srgbClr val="1A78C3"/>
              </a:solidFill>
              <a:latin typeface="+mj-ea"/>
              <a:ea typeface="+mj-ea"/>
            </a:endParaRPr>
          </a:p>
        </p:txBody>
      </p:sp>
      <p:grpSp>
        <p:nvGrpSpPr>
          <p:cNvPr id="48" name="组合 47"/>
          <p:cNvGrpSpPr/>
          <p:nvPr/>
        </p:nvGrpSpPr>
        <p:grpSpPr>
          <a:xfrm>
            <a:off x="766722" y="3814549"/>
            <a:ext cx="4254760" cy="338554"/>
            <a:chOff x="1963470" y="2744277"/>
            <a:chExt cx="4254760" cy="338554"/>
          </a:xfrm>
        </p:grpSpPr>
        <p:grpSp>
          <p:nvGrpSpPr>
            <p:cNvPr id="49" name="组合 48"/>
            <p:cNvGrpSpPr/>
            <p:nvPr/>
          </p:nvGrpSpPr>
          <p:grpSpPr>
            <a:xfrm>
              <a:off x="1963470" y="2762962"/>
              <a:ext cx="4254760" cy="279918"/>
              <a:chOff x="6363478" y="1484287"/>
              <a:chExt cx="4254760" cy="279918"/>
            </a:xfrm>
          </p:grpSpPr>
          <p:sp>
            <p:nvSpPr>
              <p:cNvPr id="58" name="矩形 57"/>
              <p:cNvSpPr/>
              <p:nvPr/>
            </p:nvSpPr>
            <p:spPr>
              <a:xfrm>
                <a:off x="636347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689532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742716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95901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849085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902270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9554548"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10086393" y="1484287"/>
                <a:ext cx="531845" cy="279918"/>
              </a:xfrm>
              <a:prstGeom prst="rect">
                <a:avLst/>
              </a:prstGeom>
              <a:noFill/>
              <a:ln w="19050">
                <a:solidFill>
                  <a:srgbClr val="1A78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文本框 49"/>
            <p:cNvSpPr txBox="1"/>
            <p:nvPr/>
          </p:nvSpPr>
          <p:spPr>
            <a:xfrm>
              <a:off x="2087580" y="2744277"/>
              <a:ext cx="304892" cy="338554"/>
            </a:xfrm>
            <a:prstGeom prst="rect">
              <a:avLst/>
            </a:prstGeom>
            <a:noFill/>
          </p:spPr>
          <p:txBody>
            <a:bodyPr wrap="none" rtlCol="0">
              <a:spAutoFit/>
            </a:bodyPr>
            <a:lstStyle/>
            <a:p>
              <a:r>
                <a:rPr lang="en-US" altLang="zh-CN" sz="1600" dirty="0">
                  <a:solidFill>
                    <a:srgbClr val="ED7D31"/>
                  </a:solidFill>
                  <a:latin typeface="+mj-ea"/>
                  <a:ea typeface="+mj-ea"/>
                </a:rPr>
                <a:t>0</a:t>
              </a:r>
              <a:endParaRPr lang="zh-CN" altLang="en-US" sz="1600" dirty="0">
                <a:solidFill>
                  <a:srgbClr val="ED7D31"/>
                </a:solidFill>
                <a:latin typeface="+mj-ea"/>
                <a:ea typeface="+mj-ea"/>
              </a:endParaRPr>
            </a:p>
          </p:txBody>
        </p:sp>
        <p:sp>
          <p:nvSpPr>
            <p:cNvPr id="51" name="文本框 50"/>
            <p:cNvSpPr txBox="1"/>
            <p:nvPr/>
          </p:nvSpPr>
          <p:spPr>
            <a:xfrm>
              <a:off x="2619424" y="2744277"/>
              <a:ext cx="304892" cy="338554"/>
            </a:xfrm>
            <a:prstGeom prst="rect">
              <a:avLst/>
            </a:prstGeom>
            <a:noFill/>
          </p:spPr>
          <p:txBody>
            <a:bodyPr wrap="none" rtlCol="0">
              <a:spAutoFit/>
            </a:bodyPr>
            <a:lstStyle/>
            <a:p>
              <a:r>
                <a:rPr lang="en-US" altLang="zh-CN" sz="1600" dirty="0">
                  <a:solidFill>
                    <a:srgbClr val="ED7D31"/>
                  </a:solidFill>
                  <a:latin typeface="+mj-ea"/>
                  <a:ea typeface="+mj-ea"/>
                </a:rPr>
                <a:t>1</a:t>
              </a:r>
              <a:endParaRPr lang="zh-CN" altLang="en-US" sz="1600" dirty="0">
                <a:solidFill>
                  <a:srgbClr val="ED7D31"/>
                </a:solidFill>
                <a:latin typeface="+mj-ea"/>
                <a:ea typeface="+mj-ea"/>
              </a:endParaRPr>
            </a:p>
          </p:txBody>
        </p:sp>
        <p:sp>
          <p:nvSpPr>
            <p:cNvPr id="52" name="文本框 51"/>
            <p:cNvSpPr txBox="1"/>
            <p:nvPr/>
          </p:nvSpPr>
          <p:spPr>
            <a:xfrm>
              <a:off x="3673852" y="2744277"/>
              <a:ext cx="304892" cy="338554"/>
            </a:xfrm>
            <a:prstGeom prst="rect">
              <a:avLst/>
            </a:prstGeom>
            <a:noFill/>
          </p:spPr>
          <p:txBody>
            <a:bodyPr wrap="none" rtlCol="0">
              <a:spAutoFit/>
            </a:bodyPr>
            <a:lstStyle/>
            <a:p>
              <a:r>
                <a:rPr lang="en-US" altLang="zh-CN" sz="1600" dirty="0">
                  <a:solidFill>
                    <a:srgbClr val="ED7D31"/>
                  </a:solidFill>
                  <a:latin typeface="+mj-ea"/>
                  <a:ea typeface="+mj-ea"/>
                </a:rPr>
                <a:t>1</a:t>
              </a:r>
              <a:endParaRPr lang="zh-CN" altLang="en-US" sz="1600" dirty="0">
                <a:solidFill>
                  <a:srgbClr val="ED7D31"/>
                </a:solidFill>
                <a:latin typeface="+mj-ea"/>
                <a:ea typeface="+mj-ea"/>
              </a:endParaRPr>
            </a:p>
          </p:txBody>
        </p:sp>
        <p:sp>
          <p:nvSpPr>
            <p:cNvPr id="53" name="文本框 52"/>
            <p:cNvSpPr txBox="1"/>
            <p:nvPr/>
          </p:nvSpPr>
          <p:spPr>
            <a:xfrm>
              <a:off x="4798994"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0</a:t>
              </a:r>
              <a:endParaRPr lang="zh-CN" altLang="en-US" sz="1600" dirty="0">
                <a:solidFill>
                  <a:srgbClr val="1A78C3"/>
                </a:solidFill>
                <a:latin typeface="+mj-ea"/>
                <a:ea typeface="+mj-ea"/>
              </a:endParaRPr>
            </a:p>
          </p:txBody>
        </p:sp>
        <p:sp>
          <p:nvSpPr>
            <p:cNvPr id="54" name="文本框 53"/>
            <p:cNvSpPr txBox="1"/>
            <p:nvPr/>
          </p:nvSpPr>
          <p:spPr>
            <a:xfrm>
              <a:off x="5278649"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55" name="文本框 54"/>
            <p:cNvSpPr txBox="1"/>
            <p:nvPr/>
          </p:nvSpPr>
          <p:spPr>
            <a:xfrm>
              <a:off x="5810494"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sp>
          <p:nvSpPr>
            <p:cNvPr id="56" name="文本框 55"/>
            <p:cNvSpPr txBox="1"/>
            <p:nvPr/>
          </p:nvSpPr>
          <p:spPr>
            <a:xfrm>
              <a:off x="3151269" y="2744277"/>
              <a:ext cx="304892" cy="338554"/>
            </a:xfrm>
            <a:prstGeom prst="rect">
              <a:avLst/>
            </a:prstGeom>
            <a:noFill/>
          </p:spPr>
          <p:txBody>
            <a:bodyPr wrap="none" rtlCol="0">
              <a:spAutoFit/>
            </a:bodyPr>
            <a:lstStyle/>
            <a:p>
              <a:r>
                <a:rPr lang="en-US" altLang="zh-CN" sz="1600" dirty="0">
                  <a:solidFill>
                    <a:srgbClr val="ED7D31"/>
                  </a:solidFill>
                  <a:latin typeface="+mj-ea"/>
                  <a:ea typeface="+mj-ea"/>
                </a:rPr>
                <a:t>1</a:t>
              </a:r>
              <a:endParaRPr lang="zh-CN" altLang="en-US" sz="1600" dirty="0">
                <a:solidFill>
                  <a:srgbClr val="ED7D31"/>
                </a:solidFill>
                <a:latin typeface="+mj-ea"/>
                <a:ea typeface="+mj-ea"/>
              </a:endParaRPr>
            </a:p>
          </p:txBody>
        </p:sp>
        <p:sp>
          <p:nvSpPr>
            <p:cNvPr id="57" name="文本框 56"/>
            <p:cNvSpPr txBox="1"/>
            <p:nvPr/>
          </p:nvSpPr>
          <p:spPr>
            <a:xfrm>
              <a:off x="4206716" y="2744277"/>
              <a:ext cx="304892" cy="338554"/>
            </a:xfrm>
            <a:prstGeom prst="rect">
              <a:avLst/>
            </a:prstGeom>
            <a:noFill/>
          </p:spPr>
          <p:txBody>
            <a:bodyPr wrap="none" rtlCol="0">
              <a:spAutoFit/>
            </a:bodyPr>
            <a:lstStyle/>
            <a:p>
              <a:r>
                <a:rPr lang="en-US" altLang="zh-CN" sz="1600" dirty="0">
                  <a:solidFill>
                    <a:srgbClr val="1A78C3"/>
                  </a:solidFill>
                  <a:latin typeface="+mj-ea"/>
                  <a:ea typeface="+mj-ea"/>
                </a:rPr>
                <a:t>1</a:t>
              </a:r>
              <a:endParaRPr lang="zh-CN" altLang="en-US" sz="1600" dirty="0">
                <a:solidFill>
                  <a:srgbClr val="1A78C3"/>
                </a:solidFill>
                <a:latin typeface="+mj-ea"/>
                <a:ea typeface="+mj-ea"/>
              </a:endParaRPr>
            </a:p>
          </p:txBody>
        </p:sp>
      </p:grpSp>
      <p:sp>
        <p:nvSpPr>
          <p:cNvPr id="66" name="文本框 65"/>
          <p:cNvSpPr txBox="1"/>
          <p:nvPr/>
        </p:nvSpPr>
        <p:spPr>
          <a:xfrm>
            <a:off x="5483984" y="3783771"/>
            <a:ext cx="4150432" cy="369332"/>
          </a:xfrm>
          <a:prstGeom prst="rect">
            <a:avLst/>
          </a:prstGeom>
          <a:noFill/>
        </p:spPr>
        <p:txBody>
          <a:bodyPr wrap="none" rtlCol="0">
            <a:spAutoFit/>
          </a:bodyPr>
          <a:lstStyle/>
          <a:p>
            <a:r>
              <a:rPr lang="zh-CN" altLang="en-US" dirty="0">
                <a:solidFill>
                  <a:srgbClr val="1A78C3"/>
                </a:solidFill>
                <a:latin typeface="+mj-ea"/>
                <a:ea typeface="+mj-ea"/>
              </a:rPr>
              <a:t>循环左移八位、循环右移八位后的结果</a:t>
            </a:r>
            <a:endParaRPr lang="zh-CN" altLang="en-US" dirty="0">
              <a:solidFill>
                <a:srgbClr val="1A78C3"/>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1000"/>
                                        <p:tgtEl>
                                          <p:spTgt spid="47"/>
                                        </p:tgtEl>
                                      </p:cBhvr>
                                    </p:animEffect>
                                    <p:anim calcmode="lin" valueType="num">
                                      <p:cBhvr>
                                        <p:cTn id="22" dur="1000" fill="hold"/>
                                        <p:tgtEl>
                                          <p:spTgt spid="47"/>
                                        </p:tgtEl>
                                        <p:attrNameLst>
                                          <p:attrName>ppt_x</p:attrName>
                                        </p:attrNameLst>
                                      </p:cBhvr>
                                      <p:tavLst>
                                        <p:tav tm="0">
                                          <p:val>
                                            <p:strVal val="#ppt_x"/>
                                          </p:val>
                                        </p:tav>
                                        <p:tav tm="100000">
                                          <p:val>
                                            <p:strVal val="#ppt_x"/>
                                          </p:val>
                                        </p:tav>
                                      </p:tavLst>
                                    </p:anim>
                                    <p:anim calcmode="lin" valueType="num">
                                      <p:cBhvr>
                                        <p:cTn id="2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000"/>
                                        <p:tgtEl>
                                          <p:spTgt spid="48"/>
                                        </p:tgtEl>
                                      </p:cBhvr>
                                    </p:animEffect>
                                    <p:anim calcmode="lin" valueType="num">
                                      <p:cBhvr>
                                        <p:cTn id="29" dur="1000" fill="hold"/>
                                        <p:tgtEl>
                                          <p:spTgt spid="48"/>
                                        </p:tgtEl>
                                        <p:attrNameLst>
                                          <p:attrName>ppt_x</p:attrName>
                                        </p:attrNameLst>
                                      </p:cBhvr>
                                      <p:tavLst>
                                        <p:tav tm="0">
                                          <p:val>
                                            <p:strVal val="#ppt_x"/>
                                          </p:val>
                                        </p:tav>
                                        <p:tav tm="100000">
                                          <p:val>
                                            <p:strVal val="#ppt_x"/>
                                          </p:val>
                                        </p:tav>
                                      </p:tavLst>
                                    </p:anim>
                                    <p:anim calcmode="lin" valueType="num">
                                      <p:cBhvr>
                                        <p:cTn id="30"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1000"/>
                                        <p:tgtEl>
                                          <p:spTgt spid="66"/>
                                        </p:tgtEl>
                                      </p:cBhvr>
                                    </p:animEffect>
                                    <p:anim calcmode="lin" valueType="num">
                                      <p:cBhvr>
                                        <p:cTn id="36" dur="1000" fill="hold"/>
                                        <p:tgtEl>
                                          <p:spTgt spid="66"/>
                                        </p:tgtEl>
                                        <p:attrNameLst>
                                          <p:attrName>ppt_x</p:attrName>
                                        </p:attrNameLst>
                                      </p:cBhvr>
                                      <p:tavLst>
                                        <p:tav tm="0">
                                          <p:val>
                                            <p:strVal val="#ppt_x"/>
                                          </p:val>
                                        </p:tav>
                                        <p:tav tm="100000">
                                          <p:val>
                                            <p:strVal val="#ppt_x"/>
                                          </p:val>
                                        </p:tav>
                                      </p:tavLst>
                                    </p:anim>
                                    <p:anim calcmode="lin" valueType="num">
                                      <p:cBhvr>
                                        <p:cTn id="3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3" name="文本占位符 32"/>
          <p:cNvSpPr>
            <a:spLocks noGrp="1"/>
          </p:cNvSpPr>
          <p:nvPr>
            <p:ph type="body" sz="quarter" idx="15"/>
          </p:nvPr>
        </p:nvSpPr>
        <p:spPr/>
        <p:txBody>
          <a:bodyPr>
            <a:normAutofit/>
          </a:bodyPr>
          <a:lstStyle/>
          <a:p>
            <a:pPr marL="514350" indent="-514350">
              <a:buFont typeface="+mj-lt"/>
              <a:buAutoNum type="arabicPeriod"/>
            </a:pPr>
            <a:r>
              <a:rPr lang="zh-CN" altLang="en-US" dirty="0">
                <a:solidFill>
                  <a:schemeClr val="accent1">
                    <a:lumMod val="40000"/>
                    <a:lumOff val="60000"/>
                  </a:schemeClr>
                </a:solidFill>
              </a:rPr>
              <a:t>概述</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数据传送指令</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算术指令</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逻辑指令</a:t>
            </a:r>
            <a:endParaRPr lang="en-US" altLang="zh-CN" dirty="0">
              <a:solidFill>
                <a:schemeClr val="accent1">
                  <a:lumMod val="40000"/>
                  <a:lumOff val="60000"/>
                </a:schemeClr>
              </a:solidFill>
            </a:endParaRPr>
          </a:p>
          <a:p>
            <a:pPr marL="514350" indent="-514350">
              <a:buFont typeface="+mj-lt"/>
              <a:buAutoNum type="arabicPeriod"/>
            </a:pPr>
            <a:r>
              <a:rPr lang="zh-CN" altLang="en-US" dirty="0"/>
              <a:t>串处理指令</a:t>
            </a:r>
            <a:endParaRPr lang="en-US" altLang="zh-CN" dirty="0"/>
          </a:p>
          <a:p>
            <a:pPr marL="514350" indent="-514350">
              <a:buFont typeface="+mj-lt"/>
              <a:buAutoNum type="arabicPeriod"/>
            </a:pPr>
            <a:r>
              <a:rPr lang="zh-CN" altLang="en-US" dirty="0">
                <a:solidFill>
                  <a:schemeClr val="accent1">
                    <a:lumMod val="40000"/>
                    <a:lumOff val="60000"/>
                  </a:schemeClr>
                </a:solidFill>
              </a:rPr>
              <a:t>控制转移指令</a:t>
            </a: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a:p>
            <a:pPr marL="514350" indent="-514350">
              <a:buFont typeface="+mj-lt"/>
              <a:buAutoNum type="arabicPeriod"/>
            </a:pP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p:txBody>
      </p:sp>
      <p:sp>
        <p:nvSpPr>
          <p:cNvPr id="34" name="文本占位符 33"/>
          <p:cNvSpPr>
            <a:spLocks noGrp="1"/>
          </p:cNvSpPr>
          <p:nvPr>
            <p:ph type="body" sz="quarter" idx="16"/>
          </p:nvPr>
        </p:nvSpPr>
        <p:spPr/>
        <p:txBody>
          <a:bodyPr/>
          <a:lstStyle/>
          <a:p>
            <a:r>
              <a:rPr lang="zh-CN" altLang="en-US" dirty="0"/>
              <a:t>目录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指令学习重点</a:t>
            </a:r>
            <a:endParaRPr lang="en-US" altLang="zh-CN" dirty="0"/>
          </a:p>
          <a:p>
            <a:pPr marL="913765" lvl="1" indent="-457200">
              <a:buFont typeface="+mj-lt"/>
              <a:buAutoNum type="arabicPeriod"/>
            </a:pPr>
            <a:r>
              <a:rPr lang="zh-CN" altLang="en-US" dirty="0"/>
              <a:t>指令的功能</a:t>
            </a:r>
            <a:endParaRPr lang="en-US" altLang="zh-CN" dirty="0"/>
          </a:p>
          <a:p>
            <a:pPr marL="913765" lvl="1" indent="-457200">
              <a:buFont typeface="+mj-lt"/>
              <a:buAutoNum type="arabicPeriod"/>
            </a:pPr>
            <a:r>
              <a:rPr lang="zh-CN" altLang="en-US" dirty="0"/>
              <a:t>指令助记符的拼写</a:t>
            </a:r>
            <a:endParaRPr lang="en-US" altLang="zh-CN" dirty="0"/>
          </a:p>
          <a:p>
            <a:pPr marL="913765" lvl="1" indent="-457200">
              <a:buFont typeface="+mj-lt"/>
              <a:buAutoNum type="arabicPeriod"/>
            </a:pPr>
            <a:r>
              <a:rPr lang="zh-CN" altLang="en-US" dirty="0"/>
              <a:t>隐含使用的寄存器</a:t>
            </a:r>
            <a:endParaRPr lang="en-US" altLang="zh-CN" dirty="0"/>
          </a:p>
          <a:p>
            <a:pPr marL="913765" lvl="1" indent="-457200">
              <a:buFont typeface="+mj-lt"/>
              <a:buAutoNum type="arabicPeriod"/>
            </a:pPr>
            <a:r>
              <a:rPr lang="zh-CN" altLang="en-US" dirty="0"/>
              <a:t>必须预置的参数</a:t>
            </a:r>
            <a:endParaRPr lang="en-US" altLang="zh-CN" dirty="0"/>
          </a:p>
          <a:p>
            <a:pPr marL="913765" lvl="1" indent="-457200">
              <a:buFont typeface="+mj-lt"/>
              <a:buAutoNum type="arabicPeriod"/>
            </a:pPr>
            <a:r>
              <a:rPr lang="zh-CN" altLang="en-US" dirty="0"/>
              <a:t>指令对标志位的影响</a:t>
            </a:r>
            <a:endParaRPr lang="en-US" altLang="zh-CN" dirty="0"/>
          </a:p>
          <a:p>
            <a:pPr marL="913765" lvl="1" indent="-457200">
              <a:buFont typeface="+mj-lt"/>
              <a:buAutoNum type="arabicPeriod"/>
            </a:pPr>
            <a:r>
              <a:rPr lang="zh-CN" altLang="en-US" dirty="0"/>
              <a:t>标志位对指令的影响</a:t>
            </a:r>
            <a:endParaRPr lang="zh-CN" altLang="en-US" dirty="0"/>
          </a:p>
        </p:txBody>
      </p:sp>
      <p:sp>
        <p:nvSpPr>
          <p:cNvPr id="4" name="文本占位符 3"/>
          <p:cNvSpPr>
            <a:spLocks noGrp="1"/>
          </p:cNvSpPr>
          <p:nvPr>
            <p:ph type="body" sz="quarter" idx="16"/>
          </p:nvPr>
        </p:nvSpPr>
        <p:spPr/>
        <p:txBody>
          <a:bodyPr/>
          <a:lstStyle/>
          <a:p>
            <a:r>
              <a:rPr lang="en-US" altLang="zh-CN" dirty="0"/>
              <a:t>1.</a:t>
            </a:r>
            <a:r>
              <a:rPr lang="zh-CN" altLang="en-US" dirty="0"/>
              <a:t>概述</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串处理指令</a:t>
            </a:r>
            <a:endParaRPr lang="en-US" altLang="zh-CN" dirty="0"/>
          </a:p>
          <a:p>
            <a:pPr lvl="1"/>
            <a:r>
              <a:rPr lang="zh-CN" altLang="en-US" dirty="0"/>
              <a:t>实质：对一片（或者两片）连续的内存单元进行处理</a:t>
            </a:r>
            <a:endParaRPr lang="en-US" altLang="zh-CN" dirty="0"/>
          </a:p>
          <a:p>
            <a:pPr lvl="1"/>
            <a:r>
              <a:rPr lang="zh-CN" altLang="en-US" dirty="0"/>
              <a:t>分为目的串和源串</a:t>
            </a:r>
            <a:endParaRPr lang="en-US" altLang="zh-CN" dirty="0"/>
          </a:p>
          <a:p>
            <a:pPr lvl="2"/>
            <a:r>
              <a:rPr lang="zh-CN" altLang="en-US" dirty="0"/>
              <a:t>目的串：段基地址来自于</a:t>
            </a:r>
            <a:r>
              <a:rPr lang="en-US" altLang="zh-CN" dirty="0"/>
              <a:t>ES</a:t>
            </a:r>
            <a:r>
              <a:rPr lang="zh-CN" altLang="en-US" dirty="0"/>
              <a:t>寄存器，偏移地址来自于</a:t>
            </a:r>
            <a:r>
              <a:rPr lang="en-US" altLang="zh-CN" dirty="0"/>
              <a:t>DI</a:t>
            </a:r>
            <a:r>
              <a:rPr lang="zh-CN" altLang="en-US" dirty="0"/>
              <a:t>寄存器</a:t>
            </a:r>
            <a:endParaRPr lang="en-US" altLang="zh-CN" dirty="0"/>
          </a:p>
          <a:p>
            <a:pPr lvl="2"/>
            <a:r>
              <a:rPr lang="zh-CN" altLang="en-US" dirty="0"/>
              <a:t>源串：段基地址来自于</a:t>
            </a:r>
            <a:r>
              <a:rPr lang="en-US" altLang="zh-CN" dirty="0"/>
              <a:t>DS</a:t>
            </a:r>
            <a:r>
              <a:rPr lang="zh-CN" altLang="en-US" dirty="0"/>
              <a:t>寄存器，偏移地址来自于</a:t>
            </a:r>
            <a:r>
              <a:rPr lang="en-US" altLang="zh-CN" dirty="0"/>
              <a:t>SI</a:t>
            </a:r>
            <a:r>
              <a:rPr lang="zh-CN" altLang="en-US" dirty="0"/>
              <a:t>寄存器</a:t>
            </a:r>
            <a:endParaRPr lang="en-US" altLang="zh-CN" dirty="0"/>
          </a:p>
          <a:p>
            <a:pPr lvl="1"/>
            <a:r>
              <a:rPr lang="zh-CN" altLang="en-US" dirty="0"/>
              <a:t>处理方式</a:t>
            </a:r>
            <a:endParaRPr lang="en-US" altLang="zh-CN" dirty="0"/>
          </a:p>
          <a:p>
            <a:pPr lvl="2"/>
            <a:r>
              <a:rPr lang="zh-CN" altLang="en-US" dirty="0"/>
              <a:t>逐字节或者逐字（</a:t>
            </a:r>
            <a:r>
              <a:rPr lang="en-US" altLang="zh-CN" dirty="0"/>
              <a:t>2</a:t>
            </a:r>
            <a:r>
              <a:rPr lang="zh-CN" altLang="en-US" dirty="0"/>
              <a:t>字节）</a:t>
            </a:r>
            <a:endParaRPr lang="en-US" altLang="zh-CN" dirty="0"/>
          </a:p>
          <a:p>
            <a:pPr lvl="2"/>
            <a:r>
              <a:rPr lang="en-US" altLang="zh-CN" dirty="0"/>
              <a:t>SI/DI </a:t>
            </a:r>
            <a:r>
              <a:rPr lang="zh-CN" altLang="en-US" dirty="0"/>
              <a:t>寄存器的值自增（或者自减）</a:t>
            </a:r>
            <a:endParaRPr lang="en-US" altLang="zh-CN" dirty="0"/>
          </a:p>
          <a:p>
            <a:pPr lvl="3"/>
            <a:r>
              <a:rPr lang="en-US" altLang="zh-CN" dirty="0"/>
              <a:t>DF</a:t>
            </a:r>
            <a:r>
              <a:rPr lang="zh-CN" altLang="en-US" dirty="0"/>
              <a:t>标志位为</a:t>
            </a:r>
            <a:r>
              <a:rPr lang="en-US" altLang="zh-CN" dirty="0"/>
              <a:t>0</a:t>
            </a:r>
            <a:r>
              <a:rPr lang="zh-CN" altLang="en-US" dirty="0"/>
              <a:t>：自增（加</a:t>
            </a:r>
            <a:r>
              <a:rPr lang="en-US" altLang="zh-CN" dirty="0"/>
              <a:t>1</a:t>
            </a:r>
            <a:r>
              <a:rPr lang="zh-CN" altLang="en-US" dirty="0"/>
              <a:t>（逐字节），加</a:t>
            </a:r>
            <a:r>
              <a:rPr lang="en-US" altLang="zh-CN" dirty="0"/>
              <a:t>2</a:t>
            </a:r>
            <a:r>
              <a:rPr lang="zh-CN" altLang="en-US" dirty="0"/>
              <a:t>（逐字））</a:t>
            </a:r>
            <a:endParaRPr lang="en-US" altLang="zh-CN" dirty="0"/>
          </a:p>
          <a:p>
            <a:pPr lvl="3"/>
            <a:r>
              <a:rPr lang="en-US" altLang="zh-CN" dirty="0"/>
              <a:t>DF</a:t>
            </a:r>
            <a:r>
              <a:rPr lang="zh-CN" altLang="en-US" dirty="0"/>
              <a:t>标志位为</a:t>
            </a:r>
            <a:r>
              <a:rPr lang="en-US" altLang="zh-CN" dirty="0"/>
              <a:t>1</a:t>
            </a:r>
            <a:r>
              <a:rPr lang="zh-CN" altLang="en-US" dirty="0"/>
              <a:t>：自减（减</a:t>
            </a:r>
            <a:r>
              <a:rPr lang="en-US" altLang="zh-CN" dirty="0"/>
              <a:t>1</a:t>
            </a:r>
            <a:r>
              <a:rPr lang="zh-CN" altLang="en-US" dirty="0"/>
              <a:t>（逐字节），减</a:t>
            </a:r>
            <a:r>
              <a:rPr lang="en-US" altLang="zh-CN" dirty="0"/>
              <a:t>2</a:t>
            </a:r>
            <a:r>
              <a:rPr lang="zh-CN" altLang="en-US" dirty="0"/>
              <a:t>（逐字））</a:t>
            </a:r>
            <a:endParaRPr lang="en-US" altLang="zh-CN" dirty="0"/>
          </a:p>
          <a:p>
            <a:pPr lvl="2"/>
            <a:r>
              <a:rPr lang="en-US" altLang="zh-CN" dirty="0"/>
              <a:t>CLD</a:t>
            </a:r>
            <a:r>
              <a:rPr lang="zh-CN" altLang="en-US" dirty="0"/>
              <a:t>指令可以将</a:t>
            </a:r>
            <a:r>
              <a:rPr lang="en-US" altLang="zh-CN" dirty="0"/>
              <a:t>DF</a:t>
            </a:r>
            <a:r>
              <a:rPr lang="zh-CN" altLang="en-US" dirty="0"/>
              <a:t>标志位设置为</a:t>
            </a:r>
            <a:r>
              <a:rPr lang="en-US" altLang="zh-CN" dirty="0"/>
              <a:t>0</a:t>
            </a:r>
            <a:r>
              <a:rPr lang="zh-CN" altLang="en-US" dirty="0"/>
              <a:t>，</a:t>
            </a:r>
            <a:r>
              <a:rPr lang="en-US" altLang="zh-CN" dirty="0"/>
              <a:t>STD</a:t>
            </a:r>
            <a:r>
              <a:rPr lang="zh-CN" altLang="en-US" dirty="0"/>
              <a:t>指令可以将</a:t>
            </a:r>
            <a:r>
              <a:rPr lang="en-US" altLang="zh-CN" dirty="0"/>
              <a:t>DF</a:t>
            </a:r>
            <a:r>
              <a:rPr lang="zh-CN" altLang="en-US" dirty="0"/>
              <a:t>标志位设置为</a:t>
            </a:r>
            <a:r>
              <a:rPr lang="en-US" altLang="zh-CN" dirty="0"/>
              <a:t>1</a:t>
            </a:r>
            <a:endParaRPr lang="en-US" altLang="zh-CN" dirty="0"/>
          </a:p>
          <a:p>
            <a:pPr lvl="1"/>
            <a:r>
              <a:rPr lang="zh-CN" altLang="en-US" dirty="0"/>
              <a:t>指令前缀</a:t>
            </a:r>
            <a:endParaRPr lang="en-US" altLang="zh-CN" dirty="0"/>
          </a:p>
          <a:p>
            <a:pPr lvl="2"/>
            <a:r>
              <a:rPr lang="en-US" altLang="zh-CN" dirty="0"/>
              <a:t>REP</a:t>
            </a:r>
            <a:r>
              <a:rPr lang="zh-CN" altLang="en-US" dirty="0"/>
              <a:t>：重复执行后面的指令</a:t>
            </a:r>
            <a:r>
              <a:rPr lang="en-US" altLang="zh-CN" dirty="0"/>
              <a:t>CX</a:t>
            </a:r>
            <a:r>
              <a:rPr lang="zh-CN" altLang="en-US" dirty="0"/>
              <a:t>次</a:t>
            </a:r>
            <a:endParaRPr lang="en-US" altLang="zh-CN" dirty="0"/>
          </a:p>
          <a:p>
            <a:pPr lvl="2"/>
            <a:r>
              <a:rPr lang="en-US" altLang="zh-CN" dirty="0"/>
              <a:t>REPZ</a:t>
            </a:r>
            <a:r>
              <a:rPr lang="zh-CN" altLang="en-US" dirty="0"/>
              <a:t>（</a:t>
            </a:r>
            <a:r>
              <a:rPr lang="en-US" altLang="zh-CN" dirty="0"/>
              <a:t> REPZ </a:t>
            </a:r>
            <a:r>
              <a:rPr lang="zh-CN" altLang="en-US" dirty="0"/>
              <a:t>）：重复执行后面的指令，直至</a:t>
            </a:r>
            <a:r>
              <a:rPr lang="en-US" altLang="zh-CN" dirty="0"/>
              <a:t>CX=0</a:t>
            </a:r>
            <a:r>
              <a:rPr lang="zh-CN" altLang="en-US" dirty="0"/>
              <a:t>或者</a:t>
            </a:r>
            <a:r>
              <a:rPr lang="en-US" altLang="zh-CN" dirty="0"/>
              <a:t>ZF</a:t>
            </a:r>
            <a:r>
              <a:rPr lang="zh-CN" altLang="en-US" dirty="0"/>
              <a:t>标志位等于</a:t>
            </a:r>
            <a:r>
              <a:rPr lang="en-US" altLang="zh-CN" dirty="0"/>
              <a:t>0</a:t>
            </a:r>
            <a:r>
              <a:rPr lang="zh-CN" altLang="en-US" dirty="0"/>
              <a:t>（等于</a:t>
            </a:r>
            <a:r>
              <a:rPr lang="en-US" altLang="zh-CN" dirty="0"/>
              <a:t>1</a:t>
            </a:r>
            <a:r>
              <a:rPr lang="zh-CN" altLang="en-US" dirty="0"/>
              <a:t>）</a:t>
            </a:r>
            <a:endParaRPr lang="en-US" altLang="zh-CN" dirty="0"/>
          </a:p>
          <a:p>
            <a:pPr lvl="3"/>
            <a:endParaRPr lang="en-US" altLang="zh-CN" dirty="0"/>
          </a:p>
          <a:p>
            <a:pPr lvl="2"/>
            <a:endParaRPr lang="zh-CN" altLang="en-US" dirty="0"/>
          </a:p>
        </p:txBody>
      </p:sp>
      <p:sp>
        <p:nvSpPr>
          <p:cNvPr id="4" name="文本占位符 3"/>
          <p:cNvSpPr>
            <a:spLocks noGrp="1"/>
          </p:cNvSpPr>
          <p:nvPr>
            <p:ph type="body" sz="quarter" idx="16"/>
          </p:nvPr>
        </p:nvSpPr>
        <p:spPr/>
        <p:txBody>
          <a:bodyPr/>
          <a:lstStyle/>
          <a:p>
            <a:r>
              <a:rPr lang="en-US" altLang="zh-CN" dirty="0"/>
              <a:t>5.</a:t>
            </a:r>
            <a:r>
              <a:rPr lang="zh-CN" altLang="en-US" dirty="0"/>
              <a:t>串处理指令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1000"/>
                                        <p:tgtEl>
                                          <p:spTgt spid="3">
                                            <p:txEl>
                                              <p:pRg st="9" end="9"/>
                                            </p:txEl>
                                          </p:spTgt>
                                        </p:tgtEl>
                                      </p:cBhvr>
                                    </p:animEffect>
                                    <p:anim calcmode="lin" valueType="num">
                                      <p:cBhvr>
                                        <p:cTn id="5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1000"/>
                                        <p:tgtEl>
                                          <p:spTgt spid="3">
                                            <p:txEl>
                                              <p:pRg st="11" end="11"/>
                                            </p:txEl>
                                          </p:spTgt>
                                        </p:tgtEl>
                                      </p:cBhvr>
                                    </p:animEffect>
                                    <p:anim calcmode="lin" valueType="num">
                                      <p:cBhvr>
                                        <p:cTn id="6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animEffect transition="in" filter="fade">
                                      <p:cBhvr>
                                        <p:cTn id="68" dur="1000"/>
                                        <p:tgtEl>
                                          <p:spTgt spid="3">
                                            <p:txEl>
                                              <p:pRg st="12" end="12"/>
                                            </p:txEl>
                                          </p:spTgt>
                                        </p:tgtEl>
                                      </p:cBhvr>
                                    </p:animEffect>
                                    <p:anim calcmode="lin" valueType="num">
                                      <p:cBhvr>
                                        <p:cTn id="6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Effect transition="in" filter="fade">
                                      <p:cBhvr>
                                        <p:cTn id="73" dur="1000"/>
                                        <p:tgtEl>
                                          <p:spTgt spid="3">
                                            <p:txEl>
                                              <p:pRg st="13" end="13"/>
                                            </p:txEl>
                                          </p:spTgt>
                                        </p:tgtEl>
                                      </p:cBhvr>
                                    </p:animEffect>
                                    <p:anim calcmode="lin" valueType="num">
                                      <p:cBhvr>
                                        <p:cTn id="74"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与重复前缀指令</a:t>
            </a:r>
            <a:r>
              <a:rPr lang="en-US" altLang="zh-CN" dirty="0"/>
              <a:t>rep </a:t>
            </a:r>
            <a:r>
              <a:rPr lang="zh-CN" altLang="en-US" dirty="0"/>
              <a:t>配合工作的指令</a:t>
            </a:r>
            <a:endParaRPr lang="en-US" altLang="zh-CN" dirty="0"/>
          </a:p>
          <a:p>
            <a:pPr lvl="1"/>
            <a:r>
              <a:rPr lang="en-US" altLang="zh-CN" dirty="0"/>
              <a:t>rep </a:t>
            </a:r>
            <a:r>
              <a:rPr lang="zh-CN" altLang="en-US" dirty="0"/>
              <a:t>（重复前缀指令）</a:t>
            </a:r>
            <a:endParaRPr lang="en-US" altLang="zh-CN" dirty="0"/>
          </a:p>
          <a:p>
            <a:pPr lvl="2"/>
            <a:r>
              <a:rPr lang="zh-CN" altLang="en-US" dirty="0"/>
              <a:t>与串处理指令配合</a:t>
            </a:r>
            <a:endParaRPr lang="en-US" altLang="zh-CN" dirty="0"/>
          </a:p>
          <a:p>
            <a:pPr lvl="2"/>
            <a:r>
              <a:rPr lang="zh-CN" altLang="en-US" dirty="0"/>
              <a:t>包括：</a:t>
            </a:r>
            <a:r>
              <a:rPr lang="en-US" altLang="zh-CN" dirty="0" err="1"/>
              <a:t>movs</a:t>
            </a:r>
            <a:r>
              <a:rPr lang="en-US" altLang="zh-CN" dirty="0"/>
              <a:t>/</a:t>
            </a:r>
            <a:r>
              <a:rPr lang="en-US" altLang="zh-CN" dirty="0" err="1"/>
              <a:t>stos</a:t>
            </a:r>
            <a:r>
              <a:rPr lang="en-US" altLang="zh-CN" dirty="0"/>
              <a:t>/</a:t>
            </a:r>
            <a:r>
              <a:rPr lang="en-US" altLang="zh-CN" dirty="0" err="1"/>
              <a:t>lods</a:t>
            </a:r>
            <a:endParaRPr lang="en-US" altLang="zh-CN" dirty="0"/>
          </a:p>
          <a:p>
            <a:pPr lvl="1"/>
            <a:r>
              <a:rPr lang="zh-CN" altLang="en-US" dirty="0"/>
              <a:t>执行步骤</a:t>
            </a:r>
            <a:endParaRPr lang="en-US" altLang="zh-CN" dirty="0"/>
          </a:p>
          <a:p>
            <a:pPr marL="1370965" lvl="2" indent="-457200">
              <a:buFont typeface="+mj-lt"/>
              <a:buAutoNum type="arabicPeriod"/>
            </a:pPr>
            <a:r>
              <a:rPr lang="zh-CN" altLang="en-US" dirty="0"/>
              <a:t>判断</a:t>
            </a:r>
            <a:r>
              <a:rPr lang="en-US" altLang="zh-CN" dirty="0"/>
              <a:t>CX</a:t>
            </a:r>
            <a:r>
              <a:rPr lang="zh-CN" altLang="en-US" dirty="0"/>
              <a:t>是否等于</a:t>
            </a:r>
            <a:r>
              <a:rPr lang="en-US" altLang="zh-CN" dirty="0"/>
              <a:t>0</a:t>
            </a:r>
            <a:r>
              <a:rPr lang="zh-CN" altLang="en-US" dirty="0"/>
              <a:t>；</a:t>
            </a:r>
            <a:endParaRPr lang="zh-CN" altLang="en-US" dirty="0"/>
          </a:p>
          <a:p>
            <a:pPr marL="1370965" lvl="2" indent="-457200">
              <a:buFont typeface="+mj-lt"/>
              <a:buAutoNum type="arabicPeriod"/>
            </a:pPr>
            <a:r>
              <a:rPr lang="zh-CN" altLang="en-US" dirty="0"/>
              <a:t>如果</a:t>
            </a:r>
            <a:r>
              <a:rPr lang="en-US" altLang="zh-CN" dirty="0"/>
              <a:t>CX=0</a:t>
            </a:r>
            <a:r>
              <a:rPr lang="zh-CN" altLang="en-US" dirty="0"/>
              <a:t>，则结束重复操作，执行程序中的下一条指令</a:t>
            </a:r>
            <a:endParaRPr lang="zh-CN" altLang="en-US" dirty="0"/>
          </a:p>
          <a:p>
            <a:pPr marL="1370965" lvl="2" indent="-457200">
              <a:buFont typeface="+mj-lt"/>
              <a:buAutoNum type="arabicPeriod"/>
            </a:pPr>
            <a:r>
              <a:rPr lang="zh-CN" altLang="en-US" dirty="0"/>
              <a:t>否则，</a:t>
            </a:r>
            <a:r>
              <a:rPr lang="en-US" altLang="zh-CN" dirty="0"/>
              <a:t>CX=CX-1</a:t>
            </a:r>
            <a:r>
              <a:rPr lang="zh-CN" altLang="en-US" dirty="0"/>
              <a:t>（不影响有关标志位），并执行其后的字符串操作指令，在该指令执行完后，再转到步骤</a:t>
            </a:r>
            <a:r>
              <a:rPr lang="en-US" altLang="zh-CN" dirty="0"/>
              <a:t>1</a:t>
            </a:r>
            <a:r>
              <a:rPr lang="zh-CN" altLang="en-US" dirty="0"/>
              <a:t>。</a:t>
            </a:r>
            <a:endParaRPr lang="zh-CN" altLang="en-US" dirty="0"/>
          </a:p>
          <a:p>
            <a:pPr lvl="2"/>
            <a:endParaRPr lang="zh-CN" altLang="en-US" dirty="0"/>
          </a:p>
        </p:txBody>
      </p:sp>
      <p:sp>
        <p:nvSpPr>
          <p:cNvPr id="4" name="文本占位符 3"/>
          <p:cNvSpPr>
            <a:spLocks noGrp="1"/>
          </p:cNvSpPr>
          <p:nvPr>
            <p:ph type="body" sz="quarter" idx="16"/>
          </p:nvPr>
        </p:nvSpPr>
        <p:spPr/>
        <p:txBody>
          <a:bodyPr/>
          <a:lstStyle/>
          <a:p>
            <a:r>
              <a:rPr lang="en-US" altLang="zh-CN" dirty="0"/>
              <a:t>5.</a:t>
            </a:r>
            <a:r>
              <a:rPr lang="zh-CN" altLang="en-US" dirty="0"/>
              <a:t>串处理指令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846699"/>
            <a:ext cx="11200384" cy="5551179"/>
          </a:xfrm>
        </p:spPr>
        <p:txBody>
          <a:bodyPr/>
          <a:lstStyle/>
          <a:p>
            <a:r>
              <a:rPr lang="zh-CN" altLang="en-US" dirty="0"/>
              <a:t>字符串传送指令：</a:t>
            </a:r>
            <a:r>
              <a:rPr lang="en-US" altLang="zh-CN" dirty="0" err="1"/>
              <a:t>movs</a:t>
            </a:r>
            <a:endParaRPr lang="en-US" altLang="zh-CN" dirty="0"/>
          </a:p>
          <a:p>
            <a:pPr marL="456565" lvl="1" indent="0">
              <a:buNone/>
            </a:pPr>
            <a:r>
              <a:rPr lang="en-US" altLang="zh-CN" dirty="0"/>
              <a:t>   </a:t>
            </a:r>
            <a:r>
              <a:rPr lang="en-US" altLang="zh-CN" dirty="0" err="1"/>
              <a:t>movs</a:t>
            </a:r>
            <a:r>
              <a:rPr lang="zh-CN" altLang="en-US" dirty="0"/>
              <a:t>（</a:t>
            </a:r>
            <a:r>
              <a:rPr lang="en-US" altLang="zh-CN" dirty="0"/>
              <a:t> rep </a:t>
            </a:r>
            <a:r>
              <a:rPr lang="en-US" altLang="zh-CN" dirty="0" err="1"/>
              <a:t>movs</a:t>
            </a:r>
            <a:r>
              <a:rPr lang="zh-CN" altLang="en-US" dirty="0"/>
              <a:t>）</a:t>
            </a:r>
            <a:endParaRPr lang="en-US" altLang="zh-CN" dirty="0"/>
          </a:p>
          <a:p>
            <a:pPr lvl="1"/>
            <a:r>
              <a:rPr lang="zh-CN" altLang="en-US" dirty="0"/>
              <a:t>功能</a:t>
            </a:r>
            <a:endParaRPr lang="en-US" altLang="zh-CN" dirty="0"/>
          </a:p>
          <a:p>
            <a:pPr lvl="2"/>
            <a:r>
              <a:rPr lang="zh-CN" altLang="en-US" dirty="0"/>
              <a:t>将以</a:t>
            </a:r>
            <a:r>
              <a:rPr lang="en-US" altLang="zh-CN" dirty="0"/>
              <a:t>DS:SI</a:t>
            </a:r>
            <a:r>
              <a:rPr lang="zh-CN" altLang="en-US" dirty="0"/>
              <a:t>为指针的源串中的一个字节（或字）存储单元中</a:t>
            </a:r>
            <a:br>
              <a:rPr lang="en-US" altLang="zh-CN" dirty="0"/>
            </a:br>
            <a:r>
              <a:rPr lang="zh-CN" altLang="en-US" dirty="0"/>
              <a:t>的数据传送至以</a:t>
            </a:r>
            <a:r>
              <a:rPr lang="en-US" altLang="zh-CN" dirty="0"/>
              <a:t>ES:DI</a:t>
            </a:r>
            <a:r>
              <a:rPr lang="zh-CN" altLang="en-US" dirty="0"/>
              <a:t>为指针的目的地址中去</a:t>
            </a:r>
            <a:endParaRPr lang="en-US" altLang="zh-CN" dirty="0"/>
          </a:p>
          <a:p>
            <a:pPr lvl="2"/>
            <a:r>
              <a:rPr lang="en-US" altLang="zh-CN" dirty="0"/>
              <a:t>rep </a:t>
            </a:r>
            <a:r>
              <a:rPr lang="en-US" altLang="zh-CN" dirty="0" err="1"/>
              <a:t>movs</a:t>
            </a:r>
            <a:endParaRPr lang="en-US" altLang="zh-CN" dirty="0"/>
          </a:p>
          <a:p>
            <a:pPr lvl="3"/>
            <a:r>
              <a:rPr lang="zh-CN" altLang="en-US" dirty="0"/>
              <a:t>自动修改指针，使之指向下一个字节（或字）存储单元</a:t>
            </a:r>
            <a:endParaRPr lang="en-US" altLang="zh-CN" dirty="0"/>
          </a:p>
          <a:p>
            <a:pPr lvl="3"/>
            <a:r>
              <a:rPr lang="en-US" altLang="zh-CN" dirty="0"/>
              <a:t>DF=0</a:t>
            </a:r>
            <a:r>
              <a:rPr lang="zh-CN" altLang="en-US" dirty="0"/>
              <a:t>，</a:t>
            </a:r>
            <a:r>
              <a:rPr lang="en-US" altLang="zh-CN" dirty="0"/>
              <a:t>SI,DI</a:t>
            </a:r>
            <a:r>
              <a:rPr lang="zh-CN" altLang="en-US" dirty="0"/>
              <a:t>同时增；</a:t>
            </a:r>
            <a:r>
              <a:rPr lang="en-US" altLang="zh-CN" dirty="0"/>
              <a:t>DF=1</a:t>
            </a:r>
            <a:r>
              <a:rPr lang="zh-CN" altLang="en-US" dirty="0"/>
              <a:t>，</a:t>
            </a:r>
            <a:r>
              <a:rPr lang="en-US" altLang="zh-CN" dirty="0"/>
              <a:t>SI,DI</a:t>
            </a:r>
            <a:r>
              <a:rPr lang="zh-CN" altLang="en-US" dirty="0"/>
              <a:t>同时减</a:t>
            </a:r>
            <a:endParaRPr lang="en-US" altLang="zh-CN" dirty="0"/>
          </a:p>
          <a:p>
            <a:pPr lvl="1"/>
            <a:r>
              <a:rPr lang="zh-CN" altLang="en-US" dirty="0"/>
              <a:t>格式</a:t>
            </a:r>
            <a:endParaRPr lang="en-US" altLang="zh-CN" dirty="0"/>
          </a:p>
          <a:p>
            <a:pPr lvl="2"/>
            <a:r>
              <a:rPr lang="en-US" altLang="zh-CN" dirty="0" err="1"/>
              <a:t>movsb</a:t>
            </a:r>
            <a:r>
              <a:rPr lang="en-US" altLang="zh-CN" dirty="0"/>
              <a:t> </a:t>
            </a:r>
            <a:r>
              <a:rPr lang="zh-CN" altLang="en-US" dirty="0"/>
              <a:t>逐字节操作</a:t>
            </a:r>
            <a:endParaRPr lang="en-US" altLang="zh-CN" dirty="0"/>
          </a:p>
          <a:p>
            <a:pPr lvl="2"/>
            <a:r>
              <a:rPr lang="en-US" altLang="zh-CN" dirty="0" err="1"/>
              <a:t>movsw</a:t>
            </a:r>
            <a:r>
              <a:rPr lang="en-US" altLang="zh-CN" dirty="0"/>
              <a:t> </a:t>
            </a:r>
            <a:r>
              <a:rPr lang="zh-CN" altLang="en-US" dirty="0"/>
              <a:t>逐字操作</a:t>
            </a:r>
            <a:endParaRPr lang="en-US" altLang="zh-CN" dirty="0"/>
          </a:p>
          <a:p>
            <a:pPr lvl="1"/>
            <a:endParaRPr lang="zh-CN" altLang="en-US" dirty="0"/>
          </a:p>
        </p:txBody>
      </p:sp>
      <p:sp>
        <p:nvSpPr>
          <p:cNvPr id="4" name="文本占位符 3"/>
          <p:cNvSpPr>
            <a:spLocks noGrp="1"/>
          </p:cNvSpPr>
          <p:nvPr>
            <p:ph type="body" sz="quarter" idx="16"/>
          </p:nvPr>
        </p:nvSpPr>
        <p:spPr/>
        <p:txBody>
          <a:bodyPr/>
          <a:lstStyle/>
          <a:p>
            <a:r>
              <a:rPr lang="en-US" altLang="zh-CN" dirty="0"/>
              <a:t>5.</a:t>
            </a:r>
            <a:r>
              <a:rPr lang="zh-CN" altLang="en-US" dirty="0"/>
              <a:t>串处理指令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pic>
        <p:nvPicPr>
          <p:cNvPr id="8" name="图片 7"/>
          <p:cNvPicPr>
            <a:picLocks noChangeAspect="1"/>
          </p:cNvPicPr>
          <p:nvPr/>
        </p:nvPicPr>
        <p:blipFill>
          <a:blip r:embed="rId1"/>
          <a:stretch>
            <a:fillRect/>
          </a:stretch>
        </p:blipFill>
        <p:spPr>
          <a:xfrm>
            <a:off x="4172836" y="4102585"/>
            <a:ext cx="7401257" cy="2365592"/>
          </a:xfrm>
          <a:prstGeom prst="rect">
            <a:avLst/>
          </a:prstGeom>
        </p:spPr>
      </p:pic>
      <p:sp>
        <p:nvSpPr>
          <p:cNvPr id="3" name="文本占位符 2"/>
          <p:cNvSpPr>
            <a:spLocks noGrp="1"/>
          </p:cNvSpPr>
          <p:nvPr>
            <p:ph type="body" sz="quarter" idx="15"/>
          </p:nvPr>
        </p:nvSpPr>
        <p:spPr>
          <a:xfrm>
            <a:off x="244054" y="846699"/>
            <a:ext cx="11595082" cy="5823608"/>
          </a:xfrm>
        </p:spPr>
        <p:txBody>
          <a:bodyPr/>
          <a:lstStyle/>
          <a:p>
            <a:r>
              <a:rPr lang="zh-CN" altLang="en-US" dirty="0"/>
              <a:t>字符串传送指令：</a:t>
            </a:r>
            <a:r>
              <a:rPr lang="en-US" altLang="zh-CN" dirty="0" err="1"/>
              <a:t>movs</a:t>
            </a:r>
            <a:endParaRPr lang="zh-CN" altLang="en-US" dirty="0"/>
          </a:p>
        </p:txBody>
      </p:sp>
      <p:sp>
        <p:nvSpPr>
          <p:cNvPr id="4" name="文本占位符 3"/>
          <p:cNvSpPr>
            <a:spLocks noGrp="1"/>
          </p:cNvSpPr>
          <p:nvPr>
            <p:ph type="body" sz="quarter" idx="16"/>
          </p:nvPr>
        </p:nvSpPr>
        <p:spPr/>
        <p:txBody>
          <a:bodyPr/>
          <a:lstStyle/>
          <a:p>
            <a:r>
              <a:rPr lang="en-US" altLang="zh-CN" dirty="0"/>
              <a:t>5.</a:t>
            </a:r>
            <a:r>
              <a:rPr lang="zh-CN" altLang="en-US" dirty="0"/>
              <a:t>串处理指令</a:t>
            </a:r>
            <a:endParaRPr lang="zh-CN" altLang="en-US" dirty="0"/>
          </a:p>
        </p:txBody>
      </p:sp>
      <p:pic>
        <p:nvPicPr>
          <p:cNvPr id="6" name="图片 5"/>
          <p:cNvPicPr>
            <a:picLocks noChangeAspect="1"/>
          </p:cNvPicPr>
          <p:nvPr/>
        </p:nvPicPr>
        <p:blipFill>
          <a:blip r:embed="rId2"/>
          <a:stretch>
            <a:fillRect/>
          </a:stretch>
        </p:blipFill>
        <p:spPr>
          <a:xfrm>
            <a:off x="352864" y="1390484"/>
            <a:ext cx="3787833" cy="5077693"/>
          </a:xfrm>
          <a:prstGeom prst="rect">
            <a:avLst/>
          </a:prstGeom>
        </p:spPr>
      </p:pic>
      <p:pic>
        <p:nvPicPr>
          <p:cNvPr id="9" name="图片 8"/>
          <p:cNvPicPr>
            <a:picLocks noChangeAspect="1"/>
          </p:cNvPicPr>
          <p:nvPr/>
        </p:nvPicPr>
        <p:blipFill>
          <a:blip r:embed="rId3"/>
          <a:stretch>
            <a:fillRect/>
          </a:stretch>
        </p:blipFill>
        <p:spPr>
          <a:xfrm>
            <a:off x="4172781" y="1974462"/>
            <a:ext cx="2114286" cy="1561905"/>
          </a:xfrm>
          <a:prstGeom prst="rect">
            <a:avLst/>
          </a:prstGeom>
        </p:spPr>
      </p:pic>
      <p:pic>
        <p:nvPicPr>
          <p:cNvPr id="10" name="图片 9"/>
          <p:cNvPicPr>
            <a:picLocks noChangeAspect="1"/>
          </p:cNvPicPr>
          <p:nvPr/>
        </p:nvPicPr>
        <p:blipFill>
          <a:blip r:embed="rId4"/>
          <a:stretch>
            <a:fillRect/>
          </a:stretch>
        </p:blipFill>
        <p:spPr>
          <a:xfrm>
            <a:off x="6482342" y="2074461"/>
            <a:ext cx="2057143" cy="1361905"/>
          </a:xfrm>
          <a:prstGeom prst="rect">
            <a:avLst/>
          </a:prstGeom>
        </p:spPr>
      </p:pic>
      <p:pic>
        <p:nvPicPr>
          <p:cNvPr id="11" name="图片 10"/>
          <p:cNvPicPr>
            <a:picLocks noChangeAspect="1"/>
          </p:cNvPicPr>
          <p:nvPr/>
        </p:nvPicPr>
        <p:blipFill>
          <a:blip r:embed="rId5"/>
          <a:stretch>
            <a:fillRect/>
          </a:stretch>
        </p:blipFill>
        <p:spPr>
          <a:xfrm>
            <a:off x="8627652" y="1626618"/>
            <a:ext cx="2771429" cy="214285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置字符串数据指令：</a:t>
            </a:r>
            <a:r>
              <a:rPr lang="en-US" altLang="zh-CN" dirty="0"/>
              <a:t> </a:t>
            </a:r>
            <a:r>
              <a:rPr lang="en-US" altLang="zh-CN" dirty="0" err="1"/>
              <a:t>stos</a:t>
            </a:r>
            <a:endParaRPr lang="zh-CN" altLang="en-US" dirty="0"/>
          </a:p>
          <a:p>
            <a:pPr marL="456565" lvl="1" indent="0">
              <a:buNone/>
            </a:pPr>
            <a:r>
              <a:rPr lang="en-US" altLang="zh-CN" dirty="0"/>
              <a:t>   </a:t>
            </a:r>
            <a:r>
              <a:rPr lang="en-US" altLang="zh-CN" dirty="0" err="1"/>
              <a:t>stos</a:t>
            </a:r>
            <a:r>
              <a:rPr lang="en-US" altLang="zh-CN" dirty="0"/>
              <a:t>  </a:t>
            </a:r>
            <a:r>
              <a:rPr lang="zh-CN" altLang="en-US" dirty="0"/>
              <a:t>（</a:t>
            </a:r>
            <a:r>
              <a:rPr lang="en-US" altLang="zh-CN" dirty="0"/>
              <a:t> rep </a:t>
            </a:r>
            <a:r>
              <a:rPr lang="en-US" altLang="zh-CN" dirty="0" err="1"/>
              <a:t>stos</a:t>
            </a:r>
            <a:r>
              <a:rPr lang="en-US" altLang="zh-CN" dirty="0"/>
              <a:t> </a:t>
            </a:r>
            <a:r>
              <a:rPr lang="zh-CN" altLang="en-US" dirty="0"/>
              <a:t>）</a:t>
            </a:r>
            <a:endParaRPr lang="en-US" altLang="zh-CN" dirty="0"/>
          </a:p>
          <a:p>
            <a:pPr lvl="1"/>
            <a:r>
              <a:rPr lang="zh-CN" altLang="en-US" dirty="0"/>
              <a:t>功能</a:t>
            </a:r>
            <a:endParaRPr lang="en-US" altLang="zh-CN" dirty="0"/>
          </a:p>
          <a:p>
            <a:pPr lvl="2"/>
            <a:r>
              <a:rPr lang="zh-CN" altLang="en-US" dirty="0"/>
              <a:t>将</a:t>
            </a:r>
            <a:r>
              <a:rPr lang="en-US" altLang="zh-CN" dirty="0"/>
              <a:t>AL</a:t>
            </a:r>
            <a:r>
              <a:rPr lang="zh-CN" altLang="en-US" dirty="0"/>
              <a:t>或</a:t>
            </a:r>
            <a:r>
              <a:rPr lang="en-US" altLang="zh-CN" dirty="0"/>
              <a:t>AX</a:t>
            </a:r>
            <a:r>
              <a:rPr lang="zh-CN" altLang="en-US" dirty="0"/>
              <a:t>中的内容送入到</a:t>
            </a:r>
            <a:r>
              <a:rPr lang="en-US" altLang="zh-CN" dirty="0"/>
              <a:t>ES:DI</a:t>
            </a:r>
            <a:r>
              <a:rPr lang="zh-CN" altLang="en-US" dirty="0"/>
              <a:t>所指的目的串的字节（或字）存储单元中</a:t>
            </a:r>
            <a:endParaRPr lang="en-US" altLang="zh-CN" dirty="0"/>
          </a:p>
          <a:p>
            <a:pPr lvl="2"/>
            <a:r>
              <a:rPr lang="en-US" altLang="zh-CN" dirty="0"/>
              <a:t>rep </a:t>
            </a:r>
            <a:r>
              <a:rPr lang="en-US" altLang="zh-CN" dirty="0" err="1"/>
              <a:t>stos</a:t>
            </a:r>
            <a:endParaRPr lang="en-US" altLang="zh-CN" dirty="0"/>
          </a:p>
          <a:p>
            <a:pPr lvl="3"/>
            <a:r>
              <a:rPr lang="zh-CN" altLang="en-US" dirty="0"/>
              <a:t>自动修改指针，使之指向下一个字节（或字）存储单元</a:t>
            </a:r>
            <a:endParaRPr lang="en-US" altLang="zh-CN" dirty="0"/>
          </a:p>
          <a:p>
            <a:pPr lvl="3"/>
            <a:r>
              <a:rPr lang="en-US" altLang="zh-CN" dirty="0"/>
              <a:t>DF=0</a:t>
            </a:r>
            <a:r>
              <a:rPr lang="zh-CN" altLang="en-US" dirty="0"/>
              <a:t>，</a:t>
            </a:r>
            <a:r>
              <a:rPr lang="en-US" altLang="zh-CN" dirty="0"/>
              <a:t>DI</a:t>
            </a:r>
            <a:r>
              <a:rPr lang="zh-CN" altLang="en-US" dirty="0"/>
              <a:t>增；</a:t>
            </a:r>
            <a:r>
              <a:rPr lang="en-US" altLang="zh-CN" dirty="0"/>
              <a:t>DF=1</a:t>
            </a:r>
            <a:r>
              <a:rPr lang="zh-CN" altLang="en-US" dirty="0"/>
              <a:t>，</a:t>
            </a:r>
            <a:r>
              <a:rPr lang="en-US" altLang="zh-CN" dirty="0"/>
              <a:t>DI</a:t>
            </a:r>
            <a:r>
              <a:rPr lang="zh-CN" altLang="en-US" dirty="0"/>
              <a:t>减</a:t>
            </a:r>
            <a:endParaRPr lang="en-US" altLang="zh-CN" dirty="0"/>
          </a:p>
          <a:p>
            <a:pPr lvl="1"/>
            <a:r>
              <a:rPr lang="zh-CN" altLang="en-US" dirty="0"/>
              <a:t>格式</a:t>
            </a:r>
            <a:endParaRPr lang="en-US" altLang="zh-CN" dirty="0"/>
          </a:p>
          <a:p>
            <a:pPr lvl="2"/>
            <a:r>
              <a:rPr lang="en-US" altLang="zh-CN" dirty="0" err="1"/>
              <a:t>stosb</a:t>
            </a:r>
            <a:r>
              <a:rPr lang="en-US" altLang="zh-CN" dirty="0"/>
              <a:t> </a:t>
            </a:r>
            <a:r>
              <a:rPr lang="zh-CN" altLang="en-US" dirty="0"/>
              <a:t>逐字节操作</a:t>
            </a:r>
            <a:endParaRPr lang="en-US" altLang="zh-CN" dirty="0"/>
          </a:p>
          <a:p>
            <a:pPr lvl="2"/>
            <a:r>
              <a:rPr lang="en-US" altLang="zh-CN" dirty="0" err="1"/>
              <a:t>stosw</a:t>
            </a:r>
            <a:r>
              <a:rPr lang="en-US" altLang="zh-CN" dirty="0"/>
              <a:t> </a:t>
            </a:r>
            <a:r>
              <a:rPr lang="zh-CN" altLang="en-US" dirty="0"/>
              <a:t>逐字操作</a:t>
            </a:r>
            <a:endParaRPr lang="en-US" altLang="zh-CN" dirty="0"/>
          </a:p>
          <a:p>
            <a:pPr lvl="3"/>
            <a:endParaRPr lang="zh-CN" altLang="en-US" dirty="0"/>
          </a:p>
        </p:txBody>
      </p:sp>
      <p:sp>
        <p:nvSpPr>
          <p:cNvPr id="4" name="文本占位符 3"/>
          <p:cNvSpPr>
            <a:spLocks noGrp="1"/>
          </p:cNvSpPr>
          <p:nvPr>
            <p:ph type="body" sz="quarter" idx="16"/>
          </p:nvPr>
        </p:nvSpPr>
        <p:spPr/>
        <p:txBody>
          <a:bodyPr/>
          <a:lstStyle/>
          <a:p>
            <a:r>
              <a:rPr lang="en-US" altLang="zh-CN" dirty="0"/>
              <a:t>5.</a:t>
            </a:r>
            <a:r>
              <a:rPr lang="zh-CN" altLang="en-US" dirty="0"/>
              <a:t>串处理指令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取字符串数据指令：</a:t>
            </a:r>
            <a:r>
              <a:rPr lang="en-US" altLang="zh-CN" dirty="0" err="1"/>
              <a:t>lods</a:t>
            </a:r>
            <a:endParaRPr lang="zh-CN" altLang="en-US" dirty="0"/>
          </a:p>
          <a:p>
            <a:pPr marL="456565" lvl="1" indent="0">
              <a:buNone/>
            </a:pPr>
            <a:r>
              <a:rPr lang="en-US" altLang="zh-CN" dirty="0"/>
              <a:t>   </a:t>
            </a:r>
            <a:r>
              <a:rPr lang="en-US" altLang="zh-CN" dirty="0" err="1"/>
              <a:t>lods</a:t>
            </a:r>
            <a:r>
              <a:rPr lang="en-US" altLang="zh-CN" dirty="0"/>
              <a:t>  </a:t>
            </a:r>
            <a:r>
              <a:rPr lang="zh-CN" altLang="en-US" dirty="0"/>
              <a:t>（</a:t>
            </a:r>
            <a:r>
              <a:rPr lang="en-US" altLang="zh-CN" dirty="0"/>
              <a:t> rep </a:t>
            </a:r>
            <a:r>
              <a:rPr lang="en-US" altLang="zh-CN" dirty="0" err="1"/>
              <a:t>lods</a:t>
            </a:r>
            <a:r>
              <a:rPr lang="en-US" altLang="zh-CN" dirty="0"/>
              <a:t> </a:t>
            </a:r>
            <a:r>
              <a:rPr lang="zh-CN" altLang="en-US" dirty="0"/>
              <a:t>）</a:t>
            </a:r>
            <a:endParaRPr lang="en-US" altLang="zh-CN" dirty="0"/>
          </a:p>
          <a:p>
            <a:pPr lvl="1"/>
            <a:r>
              <a:rPr lang="zh-CN" altLang="en-US" dirty="0"/>
              <a:t>功能</a:t>
            </a:r>
            <a:endParaRPr lang="en-US" altLang="zh-CN" dirty="0"/>
          </a:p>
          <a:p>
            <a:pPr lvl="2"/>
            <a:r>
              <a:rPr lang="zh-CN" altLang="en-US" dirty="0"/>
              <a:t>将</a:t>
            </a:r>
            <a:r>
              <a:rPr lang="en-US" altLang="zh-CN" dirty="0"/>
              <a:t>AL</a:t>
            </a:r>
            <a:r>
              <a:rPr lang="zh-CN" altLang="en-US" dirty="0"/>
              <a:t>或</a:t>
            </a:r>
            <a:r>
              <a:rPr lang="en-US" altLang="zh-CN" dirty="0"/>
              <a:t>AX</a:t>
            </a:r>
            <a:r>
              <a:rPr lang="zh-CN" altLang="en-US" dirty="0"/>
              <a:t>中的内容送入到</a:t>
            </a:r>
            <a:r>
              <a:rPr lang="en-US" altLang="zh-CN" dirty="0"/>
              <a:t>ES:DI</a:t>
            </a:r>
            <a:r>
              <a:rPr lang="zh-CN" altLang="en-US" dirty="0"/>
              <a:t>所指的目的串的字节（或字）存储单元中</a:t>
            </a:r>
            <a:endParaRPr lang="en-US" altLang="zh-CN" dirty="0"/>
          </a:p>
          <a:p>
            <a:pPr lvl="2"/>
            <a:r>
              <a:rPr lang="en-US" altLang="zh-CN" dirty="0"/>
              <a:t>rep </a:t>
            </a:r>
            <a:r>
              <a:rPr lang="en-US" altLang="zh-CN" dirty="0" err="1"/>
              <a:t>lods</a:t>
            </a:r>
            <a:endParaRPr lang="en-US" altLang="zh-CN" dirty="0"/>
          </a:p>
          <a:p>
            <a:pPr lvl="3"/>
            <a:r>
              <a:rPr lang="zh-CN" altLang="en-US" dirty="0"/>
              <a:t>自动修改指针，使之指向下一个字节（或字）存储单元</a:t>
            </a:r>
            <a:endParaRPr lang="en-US" altLang="zh-CN" dirty="0"/>
          </a:p>
          <a:p>
            <a:pPr lvl="3"/>
            <a:r>
              <a:rPr lang="en-US" altLang="zh-CN" dirty="0"/>
              <a:t>DF=0</a:t>
            </a:r>
            <a:r>
              <a:rPr lang="zh-CN" altLang="en-US" dirty="0"/>
              <a:t>，</a:t>
            </a:r>
            <a:r>
              <a:rPr lang="en-US" altLang="zh-CN" dirty="0"/>
              <a:t>DI</a:t>
            </a:r>
            <a:r>
              <a:rPr lang="zh-CN" altLang="en-US" dirty="0"/>
              <a:t>增；</a:t>
            </a:r>
            <a:r>
              <a:rPr lang="en-US" altLang="zh-CN" dirty="0"/>
              <a:t>DF=1</a:t>
            </a:r>
            <a:r>
              <a:rPr lang="zh-CN" altLang="en-US" dirty="0"/>
              <a:t>，</a:t>
            </a:r>
            <a:r>
              <a:rPr lang="en-US" altLang="zh-CN" dirty="0"/>
              <a:t>DI</a:t>
            </a:r>
            <a:r>
              <a:rPr lang="zh-CN" altLang="en-US" dirty="0"/>
              <a:t>减</a:t>
            </a:r>
            <a:endParaRPr lang="en-US" altLang="zh-CN" dirty="0"/>
          </a:p>
          <a:p>
            <a:pPr lvl="3"/>
            <a:r>
              <a:rPr lang="zh-CN" altLang="en-US" dirty="0"/>
              <a:t>有必要</a:t>
            </a:r>
            <a:r>
              <a:rPr lang="en-US" altLang="zh-CN" dirty="0"/>
              <a:t>rep</a:t>
            </a:r>
            <a:r>
              <a:rPr lang="zh-CN" altLang="en-US" dirty="0"/>
              <a:t>吗？</a:t>
            </a:r>
            <a:endParaRPr lang="en-US" altLang="zh-CN" dirty="0"/>
          </a:p>
          <a:p>
            <a:pPr lvl="1"/>
            <a:r>
              <a:rPr lang="zh-CN" altLang="en-US" dirty="0"/>
              <a:t>格式</a:t>
            </a:r>
            <a:endParaRPr lang="en-US" altLang="zh-CN" dirty="0"/>
          </a:p>
          <a:p>
            <a:pPr lvl="2"/>
            <a:r>
              <a:rPr lang="en-US" altLang="zh-CN" dirty="0" err="1"/>
              <a:t>lodsb</a:t>
            </a:r>
            <a:r>
              <a:rPr lang="en-US" altLang="zh-CN" dirty="0"/>
              <a:t> </a:t>
            </a:r>
            <a:r>
              <a:rPr lang="zh-CN" altLang="en-US" dirty="0"/>
              <a:t>逐字节操作</a:t>
            </a:r>
            <a:endParaRPr lang="en-US" altLang="zh-CN" dirty="0"/>
          </a:p>
          <a:p>
            <a:pPr lvl="2"/>
            <a:r>
              <a:rPr lang="en-US" altLang="zh-CN" dirty="0" err="1"/>
              <a:t>lodsw</a:t>
            </a:r>
            <a:r>
              <a:rPr lang="en-US" altLang="zh-CN" dirty="0"/>
              <a:t> </a:t>
            </a:r>
            <a:r>
              <a:rPr lang="zh-CN" altLang="en-US" dirty="0"/>
              <a:t>逐字操作</a:t>
            </a:r>
            <a:endParaRPr lang="en-US" altLang="zh-CN" dirty="0"/>
          </a:p>
          <a:p>
            <a:pPr lvl="1"/>
            <a:endParaRPr lang="zh-CN" altLang="en-US" dirty="0"/>
          </a:p>
        </p:txBody>
      </p:sp>
      <p:sp>
        <p:nvSpPr>
          <p:cNvPr id="4" name="文本占位符 3"/>
          <p:cNvSpPr>
            <a:spLocks noGrp="1"/>
          </p:cNvSpPr>
          <p:nvPr>
            <p:ph type="body" sz="quarter" idx="16"/>
          </p:nvPr>
        </p:nvSpPr>
        <p:spPr/>
        <p:txBody>
          <a:bodyPr/>
          <a:lstStyle/>
          <a:p>
            <a:r>
              <a:rPr lang="en-US" altLang="zh-CN" dirty="0"/>
              <a:t>5.</a:t>
            </a:r>
            <a:r>
              <a:rPr lang="zh-CN" altLang="en-US" dirty="0"/>
              <a:t>串处理指令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置字符串数据指令： </a:t>
            </a:r>
            <a:r>
              <a:rPr lang="en-US" altLang="zh-CN" dirty="0" err="1"/>
              <a:t>stos</a:t>
            </a:r>
            <a:endParaRPr lang="en-US" altLang="zh-CN" dirty="0"/>
          </a:p>
        </p:txBody>
      </p:sp>
      <p:sp>
        <p:nvSpPr>
          <p:cNvPr id="4" name="文本占位符 3"/>
          <p:cNvSpPr>
            <a:spLocks noGrp="1"/>
          </p:cNvSpPr>
          <p:nvPr>
            <p:ph type="body" sz="quarter" idx="16"/>
          </p:nvPr>
        </p:nvSpPr>
        <p:spPr/>
        <p:txBody>
          <a:bodyPr/>
          <a:lstStyle/>
          <a:p>
            <a:r>
              <a:rPr lang="en-US" altLang="zh-CN" dirty="0"/>
              <a:t>5.</a:t>
            </a:r>
            <a:r>
              <a:rPr lang="zh-CN" altLang="en-US" dirty="0"/>
              <a:t>串处理指令</a:t>
            </a:r>
            <a:endParaRPr lang="zh-CN" altLang="en-US" dirty="0"/>
          </a:p>
        </p:txBody>
      </p:sp>
      <p:pic>
        <p:nvPicPr>
          <p:cNvPr id="5" name="图片 4"/>
          <p:cNvPicPr>
            <a:picLocks noChangeAspect="1"/>
          </p:cNvPicPr>
          <p:nvPr/>
        </p:nvPicPr>
        <p:blipFill>
          <a:blip r:embed="rId1"/>
          <a:stretch>
            <a:fillRect/>
          </a:stretch>
        </p:blipFill>
        <p:spPr>
          <a:xfrm>
            <a:off x="1417291" y="5069659"/>
            <a:ext cx="8843440" cy="1255436"/>
          </a:xfrm>
          <a:prstGeom prst="rect">
            <a:avLst/>
          </a:prstGeom>
        </p:spPr>
      </p:pic>
      <p:pic>
        <p:nvPicPr>
          <p:cNvPr id="6" name="图片 5"/>
          <p:cNvPicPr>
            <a:picLocks noChangeAspect="1"/>
          </p:cNvPicPr>
          <p:nvPr/>
        </p:nvPicPr>
        <p:blipFill>
          <a:blip r:embed="rId2"/>
          <a:stretch>
            <a:fillRect/>
          </a:stretch>
        </p:blipFill>
        <p:spPr>
          <a:xfrm>
            <a:off x="244054" y="1539734"/>
            <a:ext cx="4542857" cy="3457143"/>
          </a:xfrm>
          <a:prstGeom prst="rect">
            <a:avLst/>
          </a:prstGeom>
        </p:spPr>
      </p:pic>
      <p:pic>
        <p:nvPicPr>
          <p:cNvPr id="7" name="图片 6"/>
          <p:cNvPicPr>
            <a:picLocks noChangeAspect="1"/>
          </p:cNvPicPr>
          <p:nvPr/>
        </p:nvPicPr>
        <p:blipFill>
          <a:blip r:embed="rId3"/>
          <a:stretch>
            <a:fillRect/>
          </a:stretch>
        </p:blipFill>
        <p:spPr>
          <a:xfrm>
            <a:off x="4973357" y="1682590"/>
            <a:ext cx="2352381" cy="3171429"/>
          </a:xfrm>
          <a:prstGeom prst="rect">
            <a:avLst/>
          </a:prstGeom>
        </p:spPr>
      </p:pic>
      <p:pic>
        <p:nvPicPr>
          <p:cNvPr id="8" name="图片 7"/>
          <p:cNvPicPr>
            <a:picLocks noChangeAspect="1"/>
          </p:cNvPicPr>
          <p:nvPr/>
        </p:nvPicPr>
        <p:blipFill>
          <a:blip r:embed="rId4"/>
          <a:stretch>
            <a:fillRect/>
          </a:stretch>
        </p:blipFill>
        <p:spPr>
          <a:xfrm>
            <a:off x="7698270" y="2392113"/>
            <a:ext cx="2647619" cy="175238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normAutofit/>
          </a:bodyPr>
          <a:lstStyle/>
          <a:p>
            <a:r>
              <a:rPr lang="zh-CN" altLang="en-US" dirty="0"/>
              <a:t>与</a:t>
            </a:r>
            <a:r>
              <a:rPr lang="en-US" altLang="zh-CN" dirty="0" err="1"/>
              <a:t>repz</a:t>
            </a:r>
            <a:r>
              <a:rPr lang="en-US" altLang="zh-CN" dirty="0"/>
              <a:t>/</a:t>
            </a:r>
            <a:r>
              <a:rPr lang="en-US" altLang="zh-CN" dirty="0" err="1"/>
              <a:t>repn</a:t>
            </a:r>
            <a:r>
              <a:rPr lang="zh-CN" altLang="en-US" dirty="0"/>
              <a:t>配合工作的指令</a:t>
            </a:r>
            <a:endParaRPr lang="en-US" altLang="zh-CN" dirty="0"/>
          </a:p>
          <a:p>
            <a:pPr marL="456565" lvl="1" indent="0">
              <a:buNone/>
            </a:pPr>
            <a:r>
              <a:rPr lang="en-US" altLang="zh-CN" dirty="0" err="1"/>
              <a:t>repz</a:t>
            </a:r>
            <a:r>
              <a:rPr lang="en-US" altLang="zh-CN" dirty="0"/>
              <a:t>/</a:t>
            </a:r>
            <a:r>
              <a:rPr lang="en-US" altLang="zh-CN" dirty="0" err="1"/>
              <a:t>repnz</a:t>
            </a:r>
            <a:r>
              <a:rPr lang="en-US" altLang="zh-CN" dirty="0"/>
              <a:t>   </a:t>
            </a:r>
            <a:r>
              <a:rPr lang="en-US" altLang="zh-CN" dirty="0" err="1"/>
              <a:t>cmps</a:t>
            </a:r>
            <a:r>
              <a:rPr lang="en-US" altLang="zh-CN" dirty="0"/>
              <a:t>/</a:t>
            </a:r>
            <a:r>
              <a:rPr lang="en-US" altLang="zh-CN" dirty="0" err="1"/>
              <a:t>scas</a:t>
            </a:r>
            <a:endParaRPr lang="en-US" altLang="zh-CN" dirty="0"/>
          </a:p>
          <a:p>
            <a:pPr lvl="1"/>
            <a:r>
              <a:rPr lang="zh-CN" altLang="en-US" dirty="0"/>
              <a:t>相等重复前缀指令</a:t>
            </a:r>
            <a:r>
              <a:rPr lang="en-US" altLang="zh-CN" dirty="0" err="1"/>
              <a:t>repz</a:t>
            </a:r>
            <a:r>
              <a:rPr lang="en-US" altLang="zh-CN" dirty="0"/>
              <a:t>/</a:t>
            </a:r>
            <a:r>
              <a:rPr lang="en-US" altLang="zh-CN" dirty="0" err="1"/>
              <a:t>repe</a:t>
            </a:r>
            <a:r>
              <a:rPr lang="en-US" altLang="zh-CN" dirty="0"/>
              <a:t> </a:t>
            </a:r>
            <a:endParaRPr lang="zh-CN" altLang="en-US" dirty="0"/>
          </a:p>
          <a:p>
            <a:pPr marL="1370965" lvl="2" indent="-457200">
              <a:buFont typeface="+mj-lt"/>
              <a:buAutoNum type="arabicPeriod"/>
            </a:pPr>
            <a:r>
              <a:rPr lang="zh-CN" altLang="en-US" dirty="0"/>
              <a:t>判断条件：</a:t>
            </a:r>
            <a:r>
              <a:rPr lang="en-US" altLang="zh-CN" dirty="0"/>
              <a:t>CX≠0 </a:t>
            </a:r>
            <a:r>
              <a:rPr lang="zh-CN" altLang="en-US" dirty="0"/>
              <a:t>且 </a:t>
            </a:r>
            <a:r>
              <a:rPr lang="en-US" altLang="zh-CN" dirty="0"/>
              <a:t>ZF=1</a:t>
            </a:r>
            <a:r>
              <a:rPr lang="zh-CN" altLang="en-US" dirty="0"/>
              <a:t>（第一次不判断</a:t>
            </a:r>
            <a:r>
              <a:rPr lang="en-US" altLang="zh-CN" dirty="0"/>
              <a:t>ZF</a:t>
            </a:r>
            <a:r>
              <a:rPr lang="zh-CN" altLang="en-US" dirty="0"/>
              <a:t>标志位）；</a:t>
            </a:r>
            <a:endParaRPr lang="zh-CN" altLang="en-US" dirty="0"/>
          </a:p>
          <a:p>
            <a:pPr marL="1370965" lvl="2" indent="-457200">
              <a:buFont typeface="+mj-lt"/>
              <a:buAutoNum type="arabicPeriod"/>
            </a:pPr>
            <a:r>
              <a:rPr lang="zh-CN" altLang="en-US" dirty="0"/>
              <a:t>如果条件不成立，则结束重复操作，执行程序中的下一条指令；</a:t>
            </a:r>
            <a:endParaRPr lang="zh-CN" altLang="en-US" dirty="0"/>
          </a:p>
          <a:p>
            <a:pPr marL="1370965" lvl="2" indent="-457200">
              <a:buFont typeface="+mj-lt"/>
              <a:buAutoNum type="arabicPeriod"/>
            </a:pPr>
            <a:r>
              <a:rPr lang="zh-CN" altLang="en-US" dirty="0"/>
              <a:t>否则，</a:t>
            </a:r>
            <a:r>
              <a:rPr lang="en-US" altLang="zh-CN" dirty="0"/>
              <a:t>CX=CX-1</a:t>
            </a:r>
            <a:r>
              <a:rPr lang="zh-CN" altLang="en-US" dirty="0"/>
              <a:t>（不影响有关标志位），并执行其后的字符串操作指令，在该指令执行完后，再转到步骤（</a:t>
            </a:r>
            <a:r>
              <a:rPr lang="en-US" altLang="zh-CN" dirty="0"/>
              <a:t>1</a:t>
            </a:r>
            <a:r>
              <a:rPr lang="zh-CN" altLang="en-US" dirty="0"/>
              <a:t>）</a:t>
            </a:r>
            <a:endParaRPr lang="en-US" altLang="zh-CN" dirty="0"/>
          </a:p>
          <a:p>
            <a:pPr lvl="1"/>
            <a:r>
              <a:rPr lang="zh-CN" altLang="en-US" dirty="0"/>
              <a:t>不等重复前缀指令</a:t>
            </a:r>
            <a:r>
              <a:rPr lang="en-US" altLang="zh-CN" dirty="0" err="1"/>
              <a:t>repnz</a:t>
            </a:r>
            <a:r>
              <a:rPr lang="en-US" altLang="zh-CN" dirty="0"/>
              <a:t>/</a:t>
            </a:r>
            <a:r>
              <a:rPr lang="en-US" altLang="zh-CN" dirty="0" err="1"/>
              <a:t>repne</a:t>
            </a:r>
            <a:endParaRPr lang="en-US" altLang="zh-CN" dirty="0"/>
          </a:p>
          <a:p>
            <a:pPr marL="1370965" lvl="2" indent="-457200">
              <a:buFont typeface="+mj-lt"/>
              <a:buAutoNum type="arabicPeriod"/>
            </a:pPr>
            <a:r>
              <a:rPr lang="zh-CN" altLang="en-US" dirty="0"/>
              <a:t>判断条件：</a:t>
            </a:r>
            <a:r>
              <a:rPr lang="en-US" altLang="zh-CN" dirty="0"/>
              <a:t>CX≠0 </a:t>
            </a:r>
            <a:r>
              <a:rPr lang="zh-CN" altLang="en-US" dirty="0"/>
              <a:t>且 </a:t>
            </a:r>
            <a:r>
              <a:rPr lang="en-US" altLang="zh-CN" dirty="0"/>
              <a:t>ZF=0</a:t>
            </a:r>
            <a:r>
              <a:rPr lang="zh-CN" altLang="en-US" dirty="0"/>
              <a:t> （第一次不判断</a:t>
            </a:r>
            <a:r>
              <a:rPr lang="en-US" altLang="zh-CN" dirty="0"/>
              <a:t>ZF</a:t>
            </a:r>
            <a:r>
              <a:rPr lang="zh-CN" altLang="en-US" dirty="0"/>
              <a:t>标志位） ；</a:t>
            </a:r>
            <a:endParaRPr lang="zh-CN" altLang="en-US" dirty="0"/>
          </a:p>
          <a:p>
            <a:pPr marL="1370965" lvl="2" indent="-457200">
              <a:buFont typeface="+mj-lt"/>
              <a:buAutoNum type="arabicPeriod"/>
            </a:pPr>
            <a:r>
              <a:rPr lang="zh-CN" altLang="en-US" dirty="0"/>
              <a:t>如果条件不成立，则结束重复操作，执行程序中的下一条指令；</a:t>
            </a:r>
            <a:endParaRPr lang="zh-CN" altLang="en-US" dirty="0"/>
          </a:p>
          <a:p>
            <a:pPr marL="1370965" lvl="2" indent="-457200">
              <a:buFont typeface="+mj-lt"/>
              <a:buAutoNum type="arabicPeriod"/>
            </a:pPr>
            <a:r>
              <a:rPr lang="zh-CN" altLang="en-US" dirty="0"/>
              <a:t>否则，</a:t>
            </a:r>
            <a:r>
              <a:rPr lang="en-US" altLang="zh-CN" dirty="0"/>
              <a:t>CX=CX-1</a:t>
            </a:r>
            <a:r>
              <a:rPr lang="zh-CN" altLang="en-US" dirty="0"/>
              <a:t>（不影响有关标志位），并执行其后的字符串操作指令，在该指令执行完后，再转到步骤（</a:t>
            </a:r>
            <a:r>
              <a:rPr lang="en-US" altLang="zh-CN" dirty="0"/>
              <a:t>1</a:t>
            </a:r>
            <a:r>
              <a:rPr lang="zh-CN" altLang="en-US" dirty="0"/>
              <a:t>）</a:t>
            </a:r>
            <a:endParaRPr lang="zh-CN" altLang="en-US" dirty="0"/>
          </a:p>
        </p:txBody>
      </p:sp>
      <p:sp>
        <p:nvSpPr>
          <p:cNvPr id="4" name="文本占位符 3"/>
          <p:cNvSpPr>
            <a:spLocks noGrp="1"/>
          </p:cNvSpPr>
          <p:nvPr>
            <p:ph type="body" sz="quarter" idx="16"/>
          </p:nvPr>
        </p:nvSpPr>
        <p:spPr/>
        <p:txBody>
          <a:bodyPr/>
          <a:lstStyle/>
          <a:p>
            <a:r>
              <a:rPr lang="en-US" altLang="zh-CN" dirty="0"/>
              <a:t>5.</a:t>
            </a:r>
            <a:r>
              <a:rPr lang="zh-CN" altLang="en-US" dirty="0"/>
              <a:t>串处理指令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串比较指令 ：</a:t>
            </a:r>
            <a:r>
              <a:rPr lang="en-US" altLang="zh-CN" dirty="0" err="1"/>
              <a:t>cmps</a:t>
            </a:r>
            <a:endParaRPr lang="en-US" altLang="zh-CN" dirty="0"/>
          </a:p>
          <a:p>
            <a:pPr marL="456565" lvl="1" indent="0">
              <a:buNone/>
            </a:pPr>
            <a:r>
              <a:rPr lang="en-US" altLang="zh-CN" dirty="0" err="1"/>
              <a:t>cmps</a:t>
            </a:r>
            <a:r>
              <a:rPr lang="en-US" altLang="zh-CN" dirty="0"/>
              <a:t> (</a:t>
            </a:r>
            <a:r>
              <a:rPr lang="en-US" altLang="zh-CN" dirty="0" err="1"/>
              <a:t>resz</a:t>
            </a:r>
            <a:r>
              <a:rPr lang="en-US" altLang="zh-CN" dirty="0"/>
              <a:t> </a:t>
            </a:r>
            <a:r>
              <a:rPr lang="en-US" altLang="zh-CN" dirty="0" err="1"/>
              <a:t>cmps</a:t>
            </a:r>
            <a:r>
              <a:rPr lang="en-US" altLang="zh-CN" dirty="0"/>
              <a:t>)</a:t>
            </a:r>
            <a:endParaRPr lang="en-US" altLang="zh-CN" dirty="0"/>
          </a:p>
          <a:p>
            <a:pPr lvl="1"/>
            <a:r>
              <a:rPr lang="zh-CN" altLang="en-US" dirty="0"/>
              <a:t>功能</a:t>
            </a:r>
            <a:endParaRPr lang="en-US" altLang="zh-CN" dirty="0"/>
          </a:p>
          <a:p>
            <a:pPr lvl="2"/>
            <a:r>
              <a:rPr lang="zh-CN" altLang="en-US" dirty="0"/>
              <a:t>将</a:t>
            </a:r>
            <a:r>
              <a:rPr lang="en-US" altLang="zh-CN" dirty="0"/>
              <a:t>SI</a:t>
            </a:r>
            <a:r>
              <a:rPr lang="zh-CN" altLang="en-US" dirty="0"/>
              <a:t>所指的源串中的一个字节（或字）存储单元中的数据与</a:t>
            </a:r>
            <a:r>
              <a:rPr lang="en-US" altLang="zh-CN" dirty="0"/>
              <a:t>DI</a:t>
            </a:r>
            <a:r>
              <a:rPr lang="zh-CN" altLang="en-US" dirty="0"/>
              <a:t>所指的目的串中的一个字节（或字）存储单元中的数据相减（</a:t>
            </a:r>
            <a:r>
              <a:rPr lang="en-US" altLang="zh-CN" dirty="0"/>
              <a:t>ds:[</a:t>
            </a:r>
            <a:r>
              <a:rPr lang="en-US" altLang="zh-CN" dirty="0" err="1"/>
              <a:t>si</a:t>
            </a:r>
            <a:r>
              <a:rPr lang="en-US" altLang="zh-CN" dirty="0"/>
              <a:t>]</a:t>
            </a:r>
            <a:r>
              <a:rPr lang="zh-CN" altLang="en-US" dirty="0"/>
              <a:t> </a:t>
            </a:r>
            <a:r>
              <a:rPr lang="en-US" altLang="zh-CN" dirty="0"/>
              <a:t>–</a:t>
            </a:r>
            <a:r>
              <a:rPr lang="zh-CN" altLang="en-US" dirty="0"/>
              <a:t> </a:t>
            </a:r>
            <a:r>
              <a:rPr lang="en-US" altLang="zh-CN" dirty="0"/>
              <a:t>es:[di]</a:t>
            </a:r>
            <a:r>
              <a:rPr lang="zh-CN" altLang="en-US" dirty="0"/>
              <a:t>）</a:t>
            </a:r>
            <a:endParaRPr lang="en-US" altLang="zh-CN" dirty="0"/>
          </a:p>
          <a:p>
            <a:pPr lvl="2"/>
            <a:r>
              <a:rPr lang="zh-CN" altLang="en-US" dirty="0"/>
              <a:t>根据相减的结果设置标志，不保存结果</a:t>
            </a:r>
            <a:endParaRPr lang="en-US" altLang="zh-CN" dirty="0"/>
          </a:p>
          <a:p>
            <a:pPr lvl="2"/>
            <a:r>
              <a:rPr lang="en-US" altLang="zh-CN" dirty="0" err="1"/>
              <a:t>resz</a:t>
            </a:r>
            <a:r>
              <a:rPr lang="en-US" altLang="zh-CN" dirty="0"/>
              <a:t> </a:t>
            </a:r>
            <a:r>
              <a:rPr lang="en-US" altLang="zh-CN" dirty="0" err="1"/>
              <a:t>cmps</a:t>
            </a:r>
            <a:endParaRPr lang="en-US" altLang="zh-CN" dirty="0"/>
          </a:p>
          <a:p>
            <a:pPr lvl="3"/>
            <a:r>
              <a:rPr lang="zh-CN" altLang="en-US" dirty="0"/>
              <a:t>自动修改指针，使之指向下一个字节（或字）存储单元</a:t>
            </a:r>
            <a:endParaRPr lang="en-US" altLang="zh-CN" dirty="0"/>
          </a:p>
          <a:p>
            <a:pPr lvl="3"/>
            <a:r>
              <a:rPr lang="en-US" altLang="zh-CN" dirty="0"/>
              <a:t>DF=0</a:t>
            </a:r>
            <a:r>
              <a:rPr lang="zh-CN" altLang="en-US" dirty="0"/>
              <a:t>，</a:t>
            </a:r>
            <a:r>
              <a:rPr lang="en-US" altLang="zh-CN" dirty="0"/>
              <a:t>SI,DI</a:t>
            </a:r>
            <a:r>
              <a:rPr lang="zh-CN" altLang="en-US" dirty="0"/>
              <a:t>同时增；</a:t>
            </a:r>
            <a:r>
              <a:rPr lang="en-US" altLang="zh-CN" dirty="0"/>
              <a:t>DF=1</a:t>
            </a:r>
            <a:r>
              <a:rPr lang="zh-CN" altLang="en-US" dirty="0"/>
              <a:t>，</a:t>
            </a:r>
            <a:r>
              <a:rPr lang="en-US" altLang="zh-CN" dirty="0"/>
              <a:t>SI,DI</a:t>
            </a:r>
            <a:r>
              <a:rPr lang="zh-CN" altLang="en-US" dirty="0"/>
              <a:t>同时减</a:t>
            </a:r>
            <a:endParaRPr lang="en-US" altLang="zh-CN" dirty="0"/>
          </a:p>
        </p:txBody>
      </p:sp>
      <p:sp>
        <p:nvSpPr>
          <p:cNvPr id="4" name="文本占位符 3"/>
          <p:cNvSpPr>
            <a:spLocks noGrp="1"/>
          </p:cNvSpPr>
          <p:nvPr>
            <p:ph type="body" sz="quarter" idx="16"/>
          </p:nvPr>
        </p:nvSpPr>
        <p:spPr/>
        <p:txBody>
          <a:bodyPr/>
          <a:lstStyle/>
          <a:p>
            <a:r>
              <a:rPr lang="en-US" altLang="zh-CN" dirty="0"/>
              <a:t>5.</a:t>
            </a:r>
            <a:r>
              <a:rPr lang="zh-CN" altLang="en-US" dirty="0"/>
              <a:t>串处理指令</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串比较指令 ：</a:t>
            </a:r>
            <a:r>
              <a:rPr lang="en-US" altLang="zh-CN" dirty="0" err="1"/>
              <a:t>cmps</a:t>
            </a:r>
            <a:endParaRPr lang="en-US" altLang="zh-CN" dirty="0"/>
          </a:p>
          <a:p>
            <a:pPr marL="456565" lvl="1" indent="0">
              <a:buNone/>
            </a:pPr>
            <a:r>
              <a:rPr lang="en-US" altLang="zh-CN" dirty="0" err="1"/>
              <a:t>cmps</a:t>
            </a:r>
            <a:r>
              <a:rPr lang="en-US" altLang="zh-CN" dirty="0"/>
              <a:t> (</a:t>
            </a:r>
            <a:r>
              <a:rPr lang="en-US" altLang="zh-CN" dirty="0" err="1"/>
              <a:t>resz</a:t>
            </a:r>
            <a:r>
              <a:rPr lang="en-US" altLang="zh-CN" dirty="0"/>
              <a:t> </a:t>
            </a:r>
            <a:r>
              <a:rPr lang="en-US" altLang="zh-CN" dirty="0" err="1"/>
              <a:t>cmps</a:t>
            </a:r>
            <a:r>
              <a:rPr lang="en-US" altLang="zh-CN" dirty="0"/>
              <a:t>)</a:t>
            </a:r>
            <a:endParaRPr lang="en-US" altLang="zh-CN" dirty="0"/>
          </a:p>
          <a:p>
            <a:pPr lvl="1"/>
            <a:r>
              <a:rPr lang="zh-CN" altLang="en-US" dirty="0"/>
              <a:t>功能</a:t>
            </a:r>
            <a:endParaRPr lang="en-US" altLang="zh-CN" dirty="0"/>
          </a:p>
          <a:p>
            <a:pPr lvl="2"/>
            <a:r>
              <a:rPr lang="zh-CN" altLang="en-US" dirty="0"/>
              <a:t>将</a:t>
            </a:r>
            <a:r>
              <a:rPr lang="en-US" altLang="zh-CN" dirty="0"/>
              <a:t>SI</a:t>
            </a:r>
            <a:r>
              <a:rPr lang="zh-CN" altLang="en-US" dirty="0"/>
              <a:t>所指的源串中的一个字节（或字）存储单元中的数据与</a:t>
            </a:r>
            <a:r>
              <a:rPr lang="en-US" altLang="zh-CN" dirty="0"/>
              <a:t>DI</a:t>
            </a:r>
            <a:r>
              <a:rPr lang="zh-CN" altLang="en-US" dirty="0"/>
              <a:t>所指的目的串中的一个字节（或字）存储单元中的数据相减（</a:t>
            </a:r>
            <a:r>
              <a:rPr lang="en-US" altLang="zh-CN" dirty="0"/>
              <a:t>ds:[</a:t>
            </a:r>
            <a:r>
              <a:rPr lang="en-US" altLang="zh-CN" dirty="0" err="1"/>
              <a:t>si</a:t>
            </a:r>
            <a:r>
              <a:rPr lang="en-US" altLang="zh-CN" dirty="0"/>
              <a:t>]</a:t>
            </a:r>
            <a:r>
              <a:rPr lang="zh-CN" altLang="en-US" dirty="0"/>
              <a:t> </a:t>
            </a:r>
            <a:r>
              <a:rPr lang="en-US" altLang="zh-CN" dirty="0"/>
              <a:t>–</a:t>
            </a:r>
            <a:r>
              <a:rPr lang="zh-CN" altLang="en-US" dirty="0"/>
              <a:t> </a:t>
            </a:r>
            <a:r>
              <a:rPr lang="en-US" altLang="zh-CN" dirty="0"/>
              <a:t>es:[di]</a:t>
            </a:r>
            <a:r>
              <a:rPr lang="zh-CN" altLang="en-US" dirty="0"/>
              <a:t>）</a:t>
            </a:r>
            <a:endParaRPr lang="en-US" altLang="zh-CN" dirty="0"/>
          </a:p>
          <a:p>
            <a:pPr lvl="2"/>
            <a:r>
              <a:rPr lang="zh-CN" altLang="en-US" dirty="0"/>
              <a:t>根据相减的结果设置标志，不保存结果</a:t>
            </a:r>
            <a:endParaRPr lang="en-US" altLang="zh-CN" dirty="0"/>
          </a:p>
          <a:p>
            <a:pPr lvl="2"/>
            <a:r>
              <a:rPr lang="en-US" altLang="zh-CN" dirty="0" err="1"/>
              <a:t>repz</a:t>
            </a:r>
            <a:r>
              <a:rPr lang="en-US" altLang="zh-CN" dirty="0"/>
              <a:t> </a:t>
            </a:r>
            <a:r>
              <a:rPr lang="en-US" altLang="zh-CN" dirty="0" err="1"/>
              <a:t>cmps</a:t>
            </a:r>
            <a:endParaRPr lang="en-US" altLang="zh-CN" dirty="0"/>
          </a:p>
          <a:p>
            <a:pPr lvl="3"/>
            <a:r>
              <a:rPr lang="zh-CN" altLang="en-US" dirty="0"/>
              <a:t>自动修改指针，使之指向下一个字节（或字）存储单元</a:t>
            </a:r>
            <a:endParaRPr lang="en-US" altLang="zh-CN" dirty="0"/>
          </a:p>
          <a:p>
            <a:pPr lvl="3"/>
            <a:r>
              <a:rPr lang="en-US" altLang="zh-CN" dirty="0"/>
              <a:t>DF=0</a:t>
            </a:r>
            <a:r>
              <a:rPr lang="zh-CN" altLang="en-US" dirty="0"/>
              <a:t>，</a:t>
            </a:r>
            <a:r>
              <a:rPr lang="en-US" altLang="zh-CN" dirty="0"/>
              <a:t>SI,DI</a:t>
            </a:r>
            <a:r>
              <a:rPr lang="zh-CN" altLang="en-US" dirty="0"/>
              <a:t>同时增；</a:t>
            </a:r>
            <a:r>
              <a:rPr lang="en-US" altLang="zh-CN" dirty="0"/>
              <a:t>DF=1</a:t>
            </a:r>
            <a:r>
              <a:rPr lang="zh-CN" altLang="en-US" dirty="0"/>
              <a:t>，</a:t>
            </a:r>
            <a:r>
              <a:rPr lang="en-US" altLang="zh-CN" dirty="0"/>
              <a:t>SI,DI</a:t>
            </a:r>
            <a:r>
              <a:rPr lang="zh-CN" altLang="en-US" dirty="0"/>
              <a:t>同时减</a:t>
            </a:r>
            <a:endParaRPr lang="en-US" altLang="zh-CN" dirty="0"/>
          </a:p>
          <a:p>
            <a:pPr lvl="3"/>
            <a:endParaRPr lang="en-US" altLang="zh-CN" dirty="0"/>
          </a:p>
        </p:txBody>
      </p:sp>
      <p:sp>
        <p:nvSpPr>
          <p:cNvPr id="4" name="文本占位符 3"/>
          <p:cNvSpPr>
            <a:spLocks noGrp="1"/>
          </p:cNvSpPr>
          <p:nvPr>
            <p:ph type="body" sz="quarter" idx="16"/>
          </p:nvPr>
        </p:nvSpPr>
        <p:spPr/>
        <p:txBody>
          <a:bodyPr/>
          <a:lstStyle/>
          <a:p>
            <a:r>
              <a:rPr lang="en-US" altLang="zh-CN" dirty="0"/>
              <a:t>5.</a:t>
            </a:r>
            <a:r>
              <a:rPr lang="zh-CN" altLang="en-US" dirty="0"/>
              <a:t>串处理指令</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3" name="文本占位符 32"/>
          <p:cNvSpPr>
            <a:spLocks noGrp="1"/>
          </p:cNvSpPr>
          <p:nvPr>
            <p:ph type="body" sz="quarter" idx="15"/>
          </p:nvPr>
        </p:nvSpPr>
        <p:spPr/>
        <p:txBody>
          <a:bodyPr>
            <a:normAutofit/>
          </a:bodyPr>
          <a:lstStyle/>
          <a:p>
            <a:pPr marL="514350" indent="-514350">
              <a:buFont typeface="+mj-lt"/>
              <a:buAutoNum type="arabicPeriod"/>
            </a:pPr>
            <a:r>
              <a:rPr lang="zh-CN" altLang="en-US" dirty="0">
                <a:solidFill>
                  <a:schemeClr val="accent1">
                    <a:lumMod val="40000"/>
                    <a:lumOff val="60000"/>
                  </a:schemeClr>
                </a:solidFill>
              </a:rPr>
              <a:t>概述</a:t>
            </a:r>
            <a:endParaRPr lang="en-US" altLang="zh-CN" dirty="0">
              <a:solidFill>
                <a:schemeClr val="accent1">
                  <a:lumMod val="40000"/>
                  <a:lumOff val="60000"/>
                </a:schemeClr>
              </a:solidFill>
            </a:endParaRPr>
          </a:p>
          <a:p>
            <a:pPr marL="514350" indent="-514350">
              <a:buFont typeface="+mj-lt"/>
              <a:buAutoNum type="arabicPeriod"/>
            </a:pPr>
            <a:r>
              <a:rPr lang="zh-CN" altLang="en-US" dirty="0"/>
              <a:t>数据传送指令</a:t>
            </a:r>
            <a:endParaRPr lang="en-US" altLang="zh-CN" dirty="0"/>
          </a:p>
          <a:p>
            <a:pPr marL="514350" indent="-514350">
              <a:buFont typeface="+mj-lt"/>
              <a:buAutoNum type="arabicPeriod"/>
            </a:pPr>
            <a:r>
              <a:rPr lang="zh-CN" altLang="en-US" dirty="0">
                <a:solidFill>
                  <a:schemeClr val="accent1">
                    <a:lumMod val="40000"/>
                    <a:lumOff val="60000"/>
                  </a:schemeClr>
                </a:solidFill>
              </a:rPr>
              <a:t>算术指令</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逻辑指令</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串处理指令</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控制转移指令</a:t>
            </a: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a:p>
            <a:pPr marL="514350" indent="-514350">
              <a:buFont typeface="+mj-lt"/>
              <a:buAutoNum type="arabicPeriod"/>
            </a:pP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p:txBody>
      </p:sp>
      <p:sp>
        <p:nvSpPr>
          <p:cNvPr id="34" name="文本占位符 33"/>
          <p:cNvSpPr>
            <a:spLocks noGrp="1"/>
          </p:cNvSpPr>
          <p:nvPr>
            <p:ph type="body" sz="quarter" idx="16"/>
          </p:nvPr>
        </p:nvSpPr>
        <p:spPr/>
        <p:txBody>
          <a:bodyPr/>
          <a:lstStyle/>
          <a:p>
            <a:r>
              <a:rPr lang="zh-CN" altLang="en-US" dirty="0"/>
              <a:t>目录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sz="2400" dirty="0"/>
              <a:t>串比较指令 ：</a:t>
            </a:r>
            <a:r>
              <a:rPr lang="en-US" altLang="zh-CN" sz="2400" dirty="0" err="1"/>
              <a:t>cmps</a:t>
            </a:r>
            <a:endParaRPr lang="en-US" altLang="zh-CN" sz="2400" dirty="0"/>
          </a:p>
          <a:p>
            <a:pPr marL="0" indent="0">
              <a:buNone/>
            </a:pPr>
            <a:endParaRPr lang="zh-CN" altLang="en-US" dirty="0"/>
          </a:p>
        </p:txBody>
      </p:sp>
      <p:sp>
        <p:nvSpPr>
          <p:cNvPr id="4" name="文本占位符 3"/>
          <p:cNvSpPr>
            <a:spLocks noGrp="1"/>
          </p:cNvSpPr>
          <p:nvPr>
            <p:ph type="body" sz="quarter" idx="16"/>
          </p:nvPr>
        </p:nvSpPr>
        <p:spPr/>
        <p:txBody>
          <a:bodyPr/>
          <a:lstStyle/>
          <a:p>
            <a:r>
              <a:rPr lang="en-US" altLang="zh-CN" dirty="0"/>
              <a:t>5.</a:t>
            </a:r>
            <a:r>
              <a:rPr lang="zh-CN" altLang="en-US" dirty="0"/>
              <a:t>串处理指令</a:t>
            </a:r>
            <a:endParaRPr lang="zh-CN" altLang="en-US" dirty="0"/>
          </a:p>
        </p:txBody>
      </p:sp>
      <p:pic>
        <p:nvPicPr>
          <p:cNvPr id="5" name="图片 4"/>
          <p:cNvPicPr>
            <a:picLocks noChangeAspect="1"/>
          </p:cNvPicPr>
          <p:nvPr/>
        </p:nvPicPr>
        <p:blipFill>
          <a:blip r:embed="rId1"/>
          <a:stretch>
            <a:fillRect/>
          </a:stretch>
        </p:blipFill>
        <p:spPr>
          <a:xfrm>
            <a:off x="6127459" y="1002669"/>
            <a:ext cx="5447619" cy="1266667"/>
          </a:xfrm>
          <a:prstGeom prst="rect">
            <a:avLst/>
          </a:prstGeom>
        </p:spPr>
      </p:pic>
      <p:pic>
        <p:nvPicPr>
          <p:cNvPr id="6" name="图片 5"/>
          <p:cNvPicPr>
            <a:picLocks noChangeAspect="1"/>
          </p:cNvPicPr>
          <p:nvPr/>
        </p:nvPicPr>
        <p:blipFill>
          <a:blip r:embed="rId2"/>
          <a:stretch>
            <a:fillRect/>
          </a:stretch>
        </p:blipFill>
        <p:spPr>
          <a:xfrm>
            <a:off x="6096000" y="2615541"/>
            <a:ext cx="5428571" cy="1247619"/>
          </a:xfrm>
          <a:prstGeom prst="rect">
            <a:avLst/>
          </a:prstGeom>
        </p:spPr>
      </p:pic>
      <p:pic>
        <p:nvPicPr>
          <p:cNvPr id="7" name="图片 6"/>
          <p:cNvPicPr>
            <a:picLocks noChangeAspect="1"/>
          </p:cNvPicPr>
          <p:nvPr/>
        </p:nvPicPr>
        <p:blipFill>
          <a:blip r:embed="rId3"/>
          <a:stretch>
            <a:fillRect/>
          </a:stretch>
        </p:blipFill>
        <p:spPr>
          <a:xfrm>
            <a:off x="6096000" y="4111471"/>
            <a:ext cx="5952381" cy="2038095"/>
          </a:xfrm>
          <a:prstGeom prst="rect">
            <a:avLst/>
          </a:prstGeom>
        </p:spPr>
      </p:pic>
      <p:pic>
        <p:nvPicPr>
          <p:cNvPr id="8" name="图片 7"/>
          <p:cNvPicPr>
            <a:picLocks noChangeAspect="1"/>
          </p:cNvPicPr>
          <p:nvPr/>
        </p:nvPicPr>
        <p:blipFill>
          <a:blip r:embed="rId4"/>
          <a:stretch>
            <a:fillRect/>
          </a:stretch>
        </p:blipFill>
        <p:spPr>
          <a:xfrm>
            <a:off x="49692" y="1516468"/>
            <a:ext cx="3585486" cy="4794842"/>
          </a:xfrm>
          <a:prstGeom prst="rect">
            <a:avLst/>
          </a:prstGeom>
        </p:spPr>
      </p:pic>
      <p:pic>
        <p:nvPicPr>
          <p:cNvPr id="9" name="图片 8"/>
          <p:cNvPicPr>
            <a:picLocks noChangeAspect="1"/>
          </p:cNvPicPr>
          <p:nvPr/>
        </p:nvPicPr>
        <p:blipFill>
          <a:blip r:embed="rId5"/>
          <a:stretch>
            <a:fillRect/>
          </a:stretch>
        </p:blipFill>
        <p:spPr>
          <a:xfrm>
            <a:off x="3516409" y="878391"/>
            <a:ext cx="2513869" cy="548779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串搜索指令 ：</a:t>
            </a:r>
            <a:r>
              <a:rPr lang="en-US" altLang="zh-CN" dirty="0" err="1"/>
              <a:t>scas</a:t>
            </a:r>
            <a:endParaRPr lang="en-US" altLang="zh-CN" dirty="0"/>
          </a:p>
          <a:p>
            <a:pPr marL="456565" lvl="1" indent="0">
              <a:buNone/>
            </a:pPr>
            <a:r>
              <a:rPr lang="en-US" altLang="zh-CN" dirty="0" err="1"/>
              <a:t>scas</a:t>
            </a:r>
            <a:r>
              <a:rPr lang="en-US" altLang="zh-CN" dirty="0"/>
              <a:t> (</a:t>
            </a:r>
            <a:r>
              <a:rPr lang="en-US" altLang="zh-CN" dirty="0" err="1"/>
              <a:t>resz</a:t>
            </a:r>
            <a:r>
              <a:rPr lang="en-US" altLang="zh-CN" dirty="0"/>
              <a:t> </a:t>
            </a:r>
            <a:r>
              <a:rPr lang="en-US" altLang="zh-CN" dirty="0" err="1"/>
              <a:t>scas</a:t>
            </a:r>
            <a:r>
              <a:rPr lang="en-US" altLang="zh-CN" dirty="0"/>
              <a:t>)</a:t>
            </a:r>
            <a:endParaRPr lang="en-US" altLang="zh-CN" dirty="0"/>
          </a:p>
          <a:p>
            <a:pPr lvl="1"/>
            <a:r>
              <a:rPr lang="zh-CN" altLang="en-US" dirty="0"/>
              <a:t>功能</a:t>
            </a:r>
            <a:endParaRPr lang="en-US" altLang="zh-CN" dirty="0"/>
          </a:p>
          <a:p>
            <a:pPr lvl="2"/>
            <a:r>
              <a:rPr lang="zh-CN" altLang="en-US" dirty="0"/>
              <a:t>将</a:t>
            </a:r>
            <a:r>
              <a:rPr lang="en-US" altLang="zh-CN" dirty="0"/>
              <a:t>AL</a:t>
            </a:r>
            <a:r>
              <a:rPr lang="zh-CN" altLang="en-US" dirty="0"/>
              <a:t>（字节）或</a:t>
            </a:r>
            <a:r>
              <a:rPr lang="en-US" altLang="zh-CN" dirty="0"/>
              <a:t>AX</a:t>
            </a:r>
            <a:r>
              <a:rPr lang="zh-CN" altLang="en-US" dirty="0"/>
              <a:t>（字）中的内容与</a:t>
            </a:r>
            <a:r>
              <a:rPr lang="en-US" altLang="zh-CN" dirty="0"/>
              <a:t>DI</a:t>
            </a:r>
            <a:r>
              <a:rPr lang="zh-CN" altLang="en-US" dirty="0"/>
              <a:t>所指的目的串中的一个字节（或字）存储单元中的数据相减（</a:t>
            </a:r>
            <a:r>
              <a:rPr lang="en-US" altLang="zh-CN" dirty="0"/>
              <a:t>al/ax</a:t>
            </a:r>
            <a:r>
              <a:rPr lang="zh-CN" altLang="en-US" dirty="0"/>
              <a:t> </a:t>
            </a:r>
            <a:r>
              <a:rPr lang="en-US" altLang="zh-CN" dirty="0"/>
              <a:t>–</a:t>
            </a:r>
            <a:r>
              <a:rPr lang="zh-CN" altLang="en-US" dirty="0"/>
              <a:t> </a:t>
            </a:r>
            <a:r>
              <a:rPr lang="en-US" altLang="zh-CN" dirty="0"/>
              <a:t>es:[di]</a:t>
            </a:r>
            <a:r>
              <a:rPr lang="zh-CN" altLang="en-US" dirty="0"/>
              <a:t>）</a:t>
            </a:r>
            <a:endParaRPr lang="en-US" altLang="zh-CN" dirty="0"/>
          </a:p>
          <a:p>
            <a:pPr lvl="2"/>
            <a:r>
              <a:rPr lang="zh-CN" altLang="en-US" dirty="0"/>
              <a:t>根据相减的结果设置标志，不保存结果</a:t>
            </a:r>
            <a:endParaRPr lang="en-US" altLang="zh-CN" dirty="0"/>
          </a:p>
          <a:p>
            <a:pPr lvl="2"/>
            <a:r>
              <a:rPr lang="en-US" altLang="zh-CN" dirty="0" err="1"/>
              <a:t>repnz</a:t>
            </a:r>
            <a:r>
              <a:rPr lang="en-US" altLang="zh-CN" dirty="0"/>
              <a:t> </a:t>
            </a:r>
            <a:r>
              <a:rPr lang="en-US" altLang="zh-CN" dirty="0" err="1"/>
              <a:t>scas</a:t>
            </a:r>
            <a:endParaRPr lang="en-US" altLang="zh-CN" dirty="0"/>
          </a:p>
          <a:p>
            <a:pPr lvl="3"/>
            <a:r>
              <a:rPr lang="zh-CN" altLang="en-US" dirty="0"/>
              <a:t>自动修改指针，使之指向下一个字节（或字）存储单元</a:t>
            </a:r>
            <a:endParaRPr lang="en-US" altLang="zh-CN" dirty="0"/>
          </a:p>
          <a:p>
            <a:pPr lvl="3"/>
            <a:r>
              <a:rPr lang="en-US" altLang="zh-CN" dirty="0"/>
              <a:t>DF=0</a:t>
            </a:r>
            <a:r>
              <a:rPr lang="zh-CN" altLang="en-US" dirty="0"/>
              <a:t>，</a:t>
            </a:r>
            <a:r>
              <a:rPr lang="en-US" altLang="zh-CN" dirty="0"/>
              <a:t>SI,DI</a:t>
            </a:r>
            <a:r>
              <a:rPr lang="zh-CN" altLang="en-US" dirty="0"/>
              <a:t>同时增；</a:t>
            </a:r>
            <a:r>
              <a:rPr lang="en-US" altLang="zh-CN" dirty="0"/>
              <a:t>DF=1</a:t>
            </a:r>
            <a:r>
              <a:rPr lang="zh-CN" altLang="en-US" dirty="0"/>
              <a:t>，</a:t>
            </a:r>
            <a:r>
              <a:rPr lang="en-US" altLang="zh-CN" dirty="0"/>
              <a:t>SI,DI</a:t>
            </a:r>
            <a:r>
              <a:rPr lang="zh-CN" altLang="en-US" dirty="0"/>
              <a:t>同时减</a:t>
            </a:r>
            <a:endParaRPr lang="en-US" altLang="zh-CN" dirty="0"/>
          </a:p>
          <a:p>
            <a:pPr lvl="3"/>
            <a:endParaRPr lang="en-US" altLang="zh-CN" dirty="0"/>
          </a:p>
        </p:txBody>
      </p:sp>
      <p:sp>
        <p:nvSpPr>
          <p:cNvPr id="4" name="文本占位符 3"/>
          <p:cNvSpPr>
            <a:spLocks noGrp="1"/>
          </p:cNvSpPr>
          <p:nvPr>
            <p:ph type="body" sz="quarter" idx="16"/>
          </p:nvPr>
        </p:nvSpPr>
        <p:spPr/>
        <p:txBody>
          <a:bodyPr/>
          <a:lstStyle/>
          <a:p>
            <a:r>
              <a:rPr lang="en-US" altLang="zh-CN" dirty="0"/>
              <a:t>5.</a:t>
            </a:r>
            <a:r>
              <a:rPr lang="zh-CN" altLang="en-US" dirty="0"/>
              <a:t>串处理指令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5"/>
          </p:nvPr>
        </p:nvSpPr>
        <p:spPr/>
        <p:txBody>
          <a:bodyPr/>
          <a:lstStyle/>
          <a:p>
            <a:r>
              <a:rPr lang="zh-CN" altLang="en-US" dirty="0"/>
              <a:t>串搜索指令 ：</a:t>
            </a:r>
            <a:r>
              <a:rPr lang="en-US" altLang="zh-CN" dirty="0" err="1"/>
              <a:t>scas</a:t>
            </a:r>
            <a:endParaRPr lang="en-US" altLang="zh-CN" dirty="0"/>
          </a:p>
          <a:p>
            <a:endParaRPr lang="zh-CN" altLang="en-US" dirty="0"/>
          </a:p>
        </p:txBody>
      </p:sp>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5699502" y="2150418"/>
            <a:ext cx="6057143" cy="1409524"/>
          </a:xfrm>
          <a:prstGeom prst="rect">
            <a:avLst/>
          </a:prstGeom>
        </p:spPr>
      </p:pic>
      <p:sp>
        <p:nvSpPr>
          <p:cNvPr id="4" name="文本占位符 3"/>
          <p:cNvSpPr>
            <a:spLocks noGrp="1"/>
          </p:cNvSpPr>
          <p:nvPr>
            <p:ph type="body" sz="quarter" idx="16"/>
          </p:nvPr>
        </p:nvSpPr>
        <p:spPr/>
        <p:txBody>
          <a:bodyPr/>
          <a:lstStyle/>
          <a:p>
            <a:r>
              <a:rPr lang="en-US" altLang="zh-CN" dirty="0"/>
              <a:t>5.</a:t>
            </a:r>
            <a:r>
              <a:rPr lang="zh-CN" altLang="en-US" dirty="0"/>
              <a:t>串处理指令</a:t>
            </a:r>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5699502" y="1051941"/>
            <a:ext cx="6097442" cy="1039216"/>
          </a:xfrm>
          <a:prstGeom prst="rect">
            <a:avLst/>
          </a:prstGeom>
        </p:spPr>
      </p:pic>
      <p:pic>
        <p:nvPicPr>
          <p:cNvPr id="7" name="图片 6"/>
          <p:cNvPicPr>
            <a:picLocks noChangeAspect="1"/>
          </p:cNvPicPr>
          <p:nvPr/>
        </p:nvPicPr>
        <p:blipFill>
          <a:blip r:embed="rId3"/>
          <a:stretch>
            <a:fillRect/>
          </a:stretch>
        </p:blipFill>
        <p:spPr>
          <a:xfrm>
            <a:off x="5689978" y="3619203"/>
            <a:ext cx="6076190" cy="1695238"/>
          </a:xfrm>
          <a:prstGeom prst="rect">
            <a:avLst/>
          </a:prstGeom>
        </p:spPr>
      </p:pic>
      <p:pic>
        <p:nvPicPr>
          <p:cNvPr id="8" name="图片 7"/>
          <p:cNvPicPr>
            <a:picLocks noChangeAspect="1"/>
          </p:cNvPicPr>
          <p:nvPr/>
        </p:nvPicPr>
        <p:blipFill>
          <a:blip r:embed="rId4"/>
          <a:stretch>
            <a:fillRect/>
          </a:stretch>
        </p:blipFill>
        <p:spPr>
          <a:xfrm>
            <a:off x="5689978" y="5373702"/>
            <a:ext cx="6387979" cy="1155505"/>
          </a:xfrm>
          <a:prstGeom prst="rect">
            <a:avLst/>
          </a:prstGeom>
        </p:spPr>
      </p:pic>
      <p:pic>
        <p:nvPicPr>
          <p:cNvPr id="10" name="图片 9"/>
          <p:cNvPicPr>
            <a:picLocks noChangeAspect="1"/>
          </p:cNvPicPr>
          <p:nvPr/>
        </p:nvPicPr>
        <p:blipFill>
          <a:blip r:embed="rId5"/>
          <a:stretch>
            <a:fillRect/>
          </a:stretch>
        </p:blipFill>
        <p:spPr>
          <a:xfrm>
            <a:off x="395056" y="1500043"/>
            <a:ext cx="3183105" cy="5025523"/>
          </a:xfrm>
          <a:prstGeom prst="rect">
            <a:avLst/>
          </a:prstGeom>
        </p:spPr>
      </p:pic>
      <p:pic>
        <p:nvPicPr>
          <p:cNvPr id="12" name="图片 11"/>
          <p:cNvPicPr>
            <a:picLocks noChangeAspect="1"/>
          </p:cNvPicPr>
          <p:nvPr/>
        </p:nvPicPr>
        <p:blipFill>
          <a:blip r:embed="rId6"/>
          <a:stretch>
            <a:fillRect/>
          </a:stretch>
        </p:blipFill>
        <p:spPr>
          <a:xfrm>
            <a:off x="3737762" y="1101372"/>
            <a:ext cx="1891520" cy="545284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3" name="文本占位符 32"/>
          <p:cNvSpPr>
            <a:spLocks noGrp="1"/>
          </p:cNvSpPr>
          <p:nvPr>
            <p:ph type="body" sz="quarter" idx="15"/>
          </p:nvPr>
        </p:nvSpPr>
        <p:spPr/>
        <p:txBody>
          <a:bodyPr>
            <a:normAutofit/>
          </a:bodyPr>
          <a:lstStyle/>
          <a:p>
            <a:pPr marL="514350" indent="-514350">
              <a:buFont typeface="+mj-lt"/>
              <a:buAutoNum type="arabicPeriod"/>
            </a:pPr>
            <a:r>
              <a:rPr lang="zh-CN" altLang="en-US" dirty="0">
                <a:solidFill>
                  <a:schemeClr val="accent1">
                    <a:lumMod val="40000"/>
                    <a:lumOff val="60000"/>
                  </a:schemeClr>
                </a:solidFill>
              </a:rPr>
              <a:t>概述</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数据传送指令</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算术指令</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逻辑指令</a:t>
            </a:r>
            <a:endParaRPr lang="en-US" altLang="zh-CN" dirty="0">
              <a:solidFill>
                <a:schemeClr val="accent1">
                  <a:lumMod val="40000"/>
                  <a:lumOff val="60000"/>
                </a:schemeClr>
              </a:solidFill>
            </a:endParaRPr>
          </a:p>
          <a:p>
            <a:pPr marL="514350" indent="-514350">
              <a:buFont typeface="+mj-lt"/>
              <a:buAutoNum type="arabicPeriod"/>
            </a:pPr>
            <a:r>
              <a:rPr lang="zh-CN" altLang="en-US" dirty="0">
                <a:solidFill>
                  <a:schemeClr val="accent1">
                    <a:lumMod val="40000"/>
                    <a:lumOff val="60000"/>
                  </a:schemeClr>
                </a:solidFill>
              </a:rPr>
              <a:t>串处理指令</a:t>
            </a:r>
            <a:endParaRPr lang="en-US" altLang="zh-CN" dirty="0">
              <a:solidFill>
                <a:schemeClr val="accent1">
                  <a:lumMod val="40000"/>
                  <a:lumOff val="60000"/>
                </a:schemeClr>
              </a:solidFill>
            </a:endParaRPr>
          </a:p>
          <a:p>
            <a:pPr marL="514350" indent="-514350">
              <a:buFont typeface="+mj-lt"/>
              <a:buAutoNum type="arabicPeriod"/>
            </a:pPr>
            <a:r>
              <a:rPr lang="zh-CN" altLang="en-US" dirty="0"/>
              <a:t>控制转移指令</a:t>
            </a:r>
            <a:endParaRPr lang="en-US" altLang="zh-CN" dirty="0"/>
          </a:p>
          <a:p>
            <a:pPr marL="514350" indent="-514350">
              <a:buFont typeface="+mj-lt"/>
              <a:buAutoNum type="arabicPeriod"/>
            </a:pPr>
            <a:endParaRPr lang="zh-CN" altLang="en-US" dirty="0">
              <a:solidFill>
                <a:schemeClr val="accent1">
                  <a:lumMod val="40000"/>
                  <a:lumOff val="60000"/>
                </a:schemeClr>
              </a:solidFill>
            </a:endParaRPr>
          </a:p>
          <a:p>
            <a:pPr marL="514350" indent="-514350">
              <a:buFont typeface="+mj-lt"/>
              <a:buAutoNum type="arabicPeriod"/>
            </a:pPr>
            <a:endParaRPr lang="en-US" altLang="zh-CN" dirty="0">
              <a:solidFill>
                <a:schemeClr val="accent1">
                  <a:lumMod val="40000"/>
                  <a:lumOff val="60000"/>
                </a:schemeClr>
              </a:solidFill>
            </a:endParaRPr>
          </a:p>
          <a:p>
            <a:pPr marL="514350" indent="-514350">
              <a:buFont typeface="+mj-lt"/>
              <a:buAutoNum type="arabicPeriod"/>
            </a:pPr>
            <a:endParaRPr lang="zh-CN" altLang="en-US" dirty="0">
              <a:solidFill>
                <a:schemeClr val="accent1">
                  <a:lumMod val="40000"/>
                  <a:lumOff val="60000"/>
                </a:schemeClr>
              </a:solidFill>
            </a:endParaRPr>
          </a:p>
        </p:txBody>
      </p:sp>
      <p:sp>
        <p:nvSpPr>
          <p:cNvPr id="34" name="文本占位符 33"/>
          <p:cNvSpPr>
            <a:spLocks noGrp="1"/>
          </p:cNvSpPr>
          <p:nvPr>
            <p:ph type="body" sz="quarter" idx="16"/>
          </p:nvPr>
        </p:nvSpPr>
        <p:spPr/>
        <p:txBody>
          <a:bodyPr/>
          <a:lstStyle/>
          <a:p>
            <a:r>
              <a:rPr lang="zh-CN" altLang="en-US" dirty="0"/>
              <a:t>目录</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846699"/>
            <a:ext cx="11835786" cy="5822549"/>
          </a:xfrm>
        </p:spPr>
        <p:txBody>
          <a:bodyPr>
            <a:normAutofit/>
          </a:bodyPr>
          <a:lstStyle/>
          <a:p>
            <a:r>
              <a:rPr lang="zh-CN" altLang="en-US" dirty="0"/>
              <a:t>控制转移指令</a:t>
            </a:r>
            <a:endParaRPr lang="en-US" altLang="zh-CN" dirty="0"/>
          </a:p>
          <a:p>
            <a:pPr lvl="1"/>
            <a:r>
              <a:rPr lang="en-US" altLang="zh-CN" dirty="0"/>
              <a:t>CPU</a:t>
            </a:r>
            <a:r>
              <a:rPr lang="zh-CN" altLang="en-US" dirty="0"/>
              <a:t>执行当前指令后根据</a:t>
            </a:r>
            <a:r>
              <a:rPr lang="en-US" altLang="zh-CN" dirty="0"/>
              <a:t>CS:IP</a:t>
            </a:r>
            <a:r>
              <a:rPr lang="zh-CN" altLang="en-US" dirty="0"/>
              <a:t>值取出一条指令执行</a:t>
            </a:r>
            <a:endParaRPr lang="en-US" altLang="zh-CN" dirty="0"/>
          </a:p>
          <a:p>
            <a:pPr lvl="1"/>
            <a:r>
              <a:rPr lang="zh-CN" altLang="en-US" dirty="0"/>
              <a:t>分析指令后，执行指令前，</a:t>
            </a:r>
            <a:r>
              <a:rPr lang="en-US" altLang="zh-CN" dirty="0"/>
              <a:t>IP</a:t>
            </a:r>
            <a:r>
              <a:rPr lang="zh-CN" altLang="en-US" dirty="0"/>
              <a:t>寄存器值修改为下一条指令偏移地址</a:t>
            </a:r>
            <a:endParaRPr lang="en-US" altLang="zh-CN" dirty="0"/>
          </a:p>
          <a:p>
            <a:pPr lvl="1"/>
            <a:r>
              <a:rPr lang="zh-CN" altLang="en-US" dirty="0"/>
              <a:t>下一条指令是指在存储空间上紧跟着当前指令的指令</a:t>
            </a:r>
            <a:endParaRPr lang="en-US" altLang="zh-CN" dirty="0"/>
          </a:p>
          <a:p>
            <a:pPr lvl="1"/>
            <a:r>
              <a:rPr lang="zh-CN" altLang="en-US" dirty="0"/>
              <a:t>程序加载是按照指令存储顺序加载到内存中</a:t>
            </a:r>
            <a:endParaRPr lang="en-US" altLang="zh-CN" dirty="0"/>
          </a:p>
          <a:p>
            <a:pPr lvl="1"/>
            <a:r>
              <a:rPr lang="zh-CN" altLang="en-US" dirty="0"/>
              <a:t>功能</a:t>
            </a:r>
            <a:endParaRPr lang="en-US" altLang="zh-CN" dirty="0"/>
          </a:p>
          <a:p>
            <a:pPr lvl="2"/>
            <a:r>
              <a:rPr lang="zh-CN" altLang="en-US" dirty="0"/>
              <a:t>修改</a:t>
            </a:r>
            <a:r>
              <a:rPr lang="en-US" altLang="zh-CN" dirty="0"/>
              <a:t>IP</a:t>
            </a:r>
            <a:r>
              <a:rPr lang="zh-CN" altLang="en-US" dirty="0"/>
              <a:t>寄存器的值（甚至包括</a:t>
            </a:r>
            <a:r>
              <a:rPr lang="en-US" altLang="zh-CN" dirty="0"/>
              <a:t>CS</a:t>
            </a:r>
            <a:r>
              <a:rPr lang="zh-CN" altLang="en-US" dirty="0"/>
              <a:t>段寄存器值）</a:t>
            </a:r>
            <a:endParaRPr lang="en-US" altLang="zh-CN" dirty="0"/>
          </a:p>
          <a:p>
            <a:pPr lvl="2"/>
            <a:r>
              <a:rPr lang="en-US" altLang="zh-CN" dirty="0"/>
              <a:t>CPU</a:t>
            </a:r>
            <a:r>
              <a:rPr lang="zh-CN" altLang="en-US" dirty="0"/>
              <a:t>自然执行</a:t>
            </a:r>
            <a:r>
              <a:rPr lang="en-US" altLang="zh-CN" dirty="0"/>
              <a:t>CS:IP</a:t>
            </a:r>
            <a:r>
              <a:rPr lang="zh-CN" altLang="en-US" dirty="0"/>
              <a:t>所指向的指令</a:t>
            </a:r>
            <a:endParaRPr lang="en-US" altLang="zh-CN" dirty="0"/>
          </a:p>
          <a:p>
            <a:pPr lvl="2"/>
            <a:r>
              <a:rPr lang="zh-CN" altLang="en-US" dirty="0"/>
              <a:t>还回来吗？怎么回来？</a:t>
            </a:r>
            <a:endParaRPr lang="en-US" altLang="zh-CN" dirty="0"/>
          </a:p>
          <a:p>
            <a:pPr lvl="1"/>
            <a:r>
              <a:rPr lang="zh-CN" altLang="en-US" dirty="0"/>
              <a:t>分类</a:t>
            </a:r>
            <a:endParaRPr lang="en-US" altLang="zh-CN" dirty="0"/>
          </a:p>
          <a:p>
            <a:pPr lvl="2"/>
            <a:r>
              <a:rPr lang="zh-CN" altLang="en-US" dirty="0"/>
              <a:t>无条件转移：一定会转到指定位置执行对应的指令</a:t>
            </a:r>
            <a:endParaRPr lang="en-US" altLang="zh-CN" dirty="0"/>
          </a:p>
          <a:p>
            <a:pPr lvl="3"/>
            <a:r>
              <a:rPr lang="en-US" altLang="zh-CN" dirty="0" err="1"/>
              <a:t>jmp</a:t>
            </a:r>
            <a:r>
              <a:rPr lang="zh-CN" altLang="en-US" dirty="0"/>
              <a:t>、子程序调用与返回、中断的调用和返回</a:t>
            </a:r>
            <a:endParaRPr lang="en-US" altLang="zh-CN" dirty="0"/>
          </a:p>
          <a:p>
            <a:pPr lvl="2"/>
            <a:r>
              <a:rPr lang="zh-CN" altLang="en-US" dirty="0"/>
              <a:t>条件转移：根据标志位信息来决定是转到对应的指令还是继续执行下一条指令</a:t>
            </a:r>
            <a:endParaRPr lang="en-US" altLang="zh-CN" dirty="0"/>
          </a:p>
          <a:p>
            <a:pPr lvl="3"/>
            <a:r>
              <a:rPr lang="zh-CN" altLang="en-US" dirty="0"/>
              <a:t>无符号数、有符号数、标志位</a:t>
            </a:r>
            <a:endParaRPr lang="en-US" altLang="zh-CN" dirty="0"/>
          </a:p>
          <a:p>
            <a:pPr lvl="1"/>
            <a:endParaRPr lang="zh-CN" altLang="en-US" dirty="0"/>
          </a:p>
        </p:txBody>
      </p:sp>
      <p:sp>
        <p:nvSpPr>
          <p:cNvPr id="4" name="文本占位符 3"/>
          <p:cNvSpPr>
            <a:spLocks noGrp="1"/>
          </p:cNvSpPr>
          <p:nvPr>
            <p:ph type="body" sz="quarter" idx="16"/>
          </p:nvPr>
        </p:nvSpPr>
        <p:spPr/>
        <p:txBody>
          <a:bodyPr/>
          <a:lstStyle/>
          <a:p>
            <a:r>
              <a:rPr lang="en-US" altLang="zh-CN" dirty="0"/>
              <a:t>6.</a:t>
            </a:r>
            <a:r>
              <a:rPr lang="zh-CN" altLang="en-US" dirty="0"/>
              <a:t>控制转移指令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1000"/>
                                        <p:tgtEl>
                                          <p:spTgt spid="3">
                                            <p:txEl>
                                              <p:pRg st="9" end="9"/>
                                            </p:txEl>
                                          </p:spTgt>
                                        </p:tgtEl>
                                      </p:cBhvr>
                                    </p:animEffect>
                                    <p:anim calcmode="lin" valueType="num">
                                      <p:cBhvr>
                                        <p:cTn id="5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1000"/>
                                        <p:tgtEl>
                                          <p:spTgt spid="3">
                                            <p:txEl>
                                              <p:pRg st="10" end="10"/>
                                            </p:txEl>
                                          </p:spTgt>
                                        </p:tgtEl>
                                      </p:cBhvr>
                                    </p:animEffect>
                                    <p:anim calcmode="lin" valueType="num">
                                      <p:cBhvr>
                                        <p:cTn id="6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fade">
                                      <p:cBhvr>
                                        <p:cTn id="65" dur="1000"/>
                                        <p:tgtEl>
                                          <p:spTgt spid="3">
                                            <p:txEl>
                                              <p:pRg st="11" end="11"/>
                                            </p:txEl>
                                          </p:spTgt>
                                        </p:tgtEl>
                                      </p:cBhvr>
                                    </p:animEffect>
                                    <p:anim calcmode="lin" valueType="num">
                                      <p:cBhvr>
                                        <p:cTn id="6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
                                            <p:txEl>
                                              <p:pRg st="12" end="12"/>
                                            </p:txEl>
                                          </p:spTgt>
                                        </p:tgtEl>
                                        <p:attrNameLst>
                                          <p:attrName>style.visibility</p:attrName>
                                        </p:attrNameLst>
                                      </p:cBhvr>
                                      <p:to>
                                        <p:strVal val="visible"/>
                                      </p:to>
                                    </p:set>
                                    <p:animEffect transition="in" filter="fade">
                                      <p:cBhvr>
                                        <p:cTn id="70" dur="1000"/>
                                        <p:tgtEl>
                                          <p:spTgt spid="3">
                                            <p:txEl>
                                              <p:pRg st="12" end="12"/>
                                            </p:txEl>
                                          </p:spTgt>
                                        </p:tgtEl>
                                      </p:cBhvr>
                                    </p:animEffect>
                                    <p:anim calcmode="lin" valueType="num">
                                      <p:cBhvr>
                                        <p:cTn id="7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3">
                                            <p:txEl>
                                              <p:pRg st="13" end="13"/>
                                            </p:txEl>
                                          </p:spTgt>
                                        </p:tgtEl>
                                        <p:attrNameLst>
                                          <p:attrName>style.visibility</p:attrName>
                                        </p:attrNameLst>
                                      </p:cBhvr>
                                      <p:to>
                                        <p:strVal val="visible"/>
                                      </p:to>
                                    </p:set>
                                    <p:animEffect transition="in" filter="fade">
                                      <p:cBhvr>
                                        <p:cTn id="75" dur="1000"/>
                                        <p:tgtEl>
                                          <p:spTgt spid="3">
                                            <p:txEl>
                                              <p:pRg st="13" end="13"/>
                                            </p:txEl>
                                          </p:spTgt>
                                        </p:tgtEl>
                                      </p:cBhvr>
                                    </p:animEffect>
                                    <p:anim calcmode="lin" valueType="num">
                                      <p:cBhvr>
                                        <p:cTn id="76"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normAutofit/>
          </a:bodyPr>
          <a:lstStyle/>
          <a:p>
            <a:r>
              <a:rPr lang="zh-CN" altLang="en-US" dirty="0"/>
              <a:t>无条件转移指令</a:t>
            </a:r>
            <a:r>
              <a:rPr lang="en-US" altLang="zh-CN" dirty="0" err="1"/>
              <a:t>jmp</a:t>
            </a:r>
            <a:endParaRPr lang="en-US" altLang="zh-CN" dirty="0"/>
          </a:p>
          <a:p>
            <a:pPr marL="456565" lvl="1" indent="0">
              <a:buNone/>
            </a:pPr>
            <a:r>
              <a:rPr lang="en-US" altLang="zh-CN" dirty="0" err="1"/>
              <a:t>jmp</a:t>
            </a:r>
            <a:r>
              <a:rPr lang="en-US" altLang="zh-CN" dirty="0"/>
              <a:t>  </a:t>
            </a:r>
            <a:r>
              <a:rPr lang="zh-CN" altLang="en-US" dirty="0"/>
              <a:t>标号（地址）</a:t>
            </a:r>
            <a:endParaRPr lang="en-US" altLang="zh-CN" dirty="0"/>
          </a:p>
          <a:p>
            <a:pPr lvl="1"/>
            <a:r>
              <a:rPr lang="zh-CN" altLang="en-US" dirty="0"/>
              <a:t>功能</a:t>
            </a:r>
            <a:endParaRPr lang="en-US" altLang="zh-CN" dirty="0"/>
          </a:p>
          <a:p>
            <a:pPr lvl="2"/>
            <a:r>
              <a:rPr lang="zh-CN" altLang="en-US" dirty="0"/>
              <a:t>直接跳到标号（地址）指定位置执行相应的指令</a:t>
            </a:r>
            <a:endParaRPr lang="en-US" altLang="zh-CN" dirty="0"/>
          </a:p>
          <a:p>
            <a:pPr lvl="2"/>
            <a:r>
              <a:rPr lang="zh-CN" altLang="en-US" dirty="0"/>
              <a:t>不回来</a:t>
            </a:r>
            <a:endParaRPr lang="en-US" altLang="zh-CN" dirty="0"/>
          </a:p>
          <a:p>
            <a:pPr lvl="1"/>
            <a:r>
              <a:rPr lang="zh-CN" altLang="en-US" dirty="0"/>
              <a:t>详见第五讲</a:t>
            </a:r>
            <a:endParaRPr lang="en-US" altLang="zh-CN" dirty="0"/>
          </a:p>
          <a:p>
            <a:endParaRPr lang="zh-CN" altLang="en-US" dirty="0"/>
          </a:p>
        </p:txBody>
      </p:sp>
      <p:sp>
        <p:nvSpPr>
          <p:cNvPr id="4" name="文本占位符 3"/>
          <p:cNvSpPr>
            <a:spLocks noGrp="1"/>
          </p:cNvSpPr>
          <p:nvPr>
            <p:ph type="body" sz="quarter" idx="16"/>
          </p:nvPr>
        </p:nvSpPr>
        <p:spPr/>
        <p:txBody>
          <a:bodyPr/>
          <a:lstStyle/>
          <a:p>
            <a:r>
              <a:rPr lang="en-US" altLang="zh-CN" dirty="0"/>
              <a:t>6.</a:t>
            </a:r>
            <a:r>
              <a:rPr lang="zh-CN" altLang="en-US" dirty="0"/>
              <a:t>控制转移指令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无条件转移指令 </a:t>
            </a:r>
            <a:r>
              <a:rPr lang="en-US" altLang="zh-CN" dirty="0"/>
              <a:t>call </a:t>
            </a:r>
            <a:r>
              <a:rPr lang="zh-CN" altLang="en-US" dirty="0"/>
              <a:t>及 </a:t>
            </a:r>
            <a:r>
              <a:rPr lang="en-US" altLang="zh-CN" dirty="0"/>
              <a:t>ret	</a:t>
            </a:r>
            <a:endParaRPr lang="en-US" altLang="zh-CN" dirty="0"/>
          </a:p>
          <a:p>
            <a:pPr marL="456565" lvl="1" indent="0">
              <a:buNone/>
            </a:pPr>
            <a:r>
              <a:rPr lang="en-US" altLang="zh-CN" dirty="0"/>
              <a:t>call  </a:t>
            </a:r>
            <a:r>
              <a:rPr lang="zh-CN" altLang="en-US" dirty="0"/>
              <a:t>标号（地址）</a:t>
            </a:r>
            <a:endParaRPr lang="en-US" altLang="zh-CN" dirty="0"/>
          </a:p>
          <a:p>
            <a:pPr marL="456565" lvl="1" indent="0">
              <a:buNone/>
            </a:pPr>
            <a:r>
              <a:rPr lang="en-US" altLang="zh-CN" dirty="0"/>
              <a:t>ret</a:t>
            </a:r>
            <a:endParaRPr lang="en-US" altLang="zh-CN" dirty="0"/>
          </a:p>
          <a:p>
            <a:pPr lvl="1"/>
            <a:r>
              <a:rPr lang="en-US" altLang="zh-CN" dirty="0"/>
              <a:t>call </a:t>
            </a:r>
            <a:r>
              <a:rPr lang="zh-CN" altLang="en-US" dirty="0"/>
              <a:t>功能</a:t>
            </a:r>
            <a:endParaRPr lang="en-US" altLang="zh-CN" dirty="0"/>
          </a:p>
          <a:p>
            <a:pPr lvl="2"/>
            <a:r>
              <a:rPr lang="zh-CN" altLang="en-US" dirty="0"/>
              <a:t>返回地址入栈（</a:t>
            </a:r>
            <a:r>
              <a:rPr lang="en-US" altLang="zh-CN" dirty="0"/>
              <a:t>IP</a:t>
            </a:r>
            <a:r>
              <a:rPr lang="zh-CN" altLang="en-US" dirty="0"/>
              <a:t>或者</a:t>
            </a:r>
            <a:r>
              <a:rPr lang="en-US" altLang="zh-CN" dirty="0"/>
              <a:t>CS</a:t>
            </a:r>
            <a:r>
              <a:rPr lang="zh-CN" altLang="en-US" dirty="0"/>
              <a:t>及</a:t>
            </a:r>
            <a:r>
              <a:rPr lang="en-US" altLang="zh-CN" dirty="0"/>
              <a:t>IP</a:t>
            </a:r>
            <a:r>
              <a:rPr lang="zh-CN" altLang="en-US" dirty="0"/>
              <a:t>）</a:t>
            </a:r>
            <a:endParaRPr lang="en-US" altLang="zh-CN" dirty="0"/>
          </a:p>
          <a:p>
            <a:pPr lvl="2"/>
            <a:r>
              <a:rPr lang="zh-CN" altLang="en-US" dirty="0"/>
              <a:t>跳到标号（地址）指定位置执行相应的指令</a:t>
            </a:r>
            <a:endParaRPr lang="en-US" altLang="zh-CN" dirty="0"/>
          </a:p>
          <a:p>
            <a:pPr lvl="1"/>
            <a:r>
              <a:rPr lang="en-US" altLang="zh-CN" dirty="0"/>
              <a:t>ret </a:t>
            </a:r>
            <a:r>
              <a:rPr lang="zh-CN" altLang="en-US" dirty="0"/>
              <a:t>功能</a:t>
            </a:r>
            <a:endParaRPr lang="en-US" altLang="zh-CN" dirty="0"/>
          </a:p>
          <a:p>
            <a:pPr lvl="2"/>
            <a:r>
              <a:rPr lang="zh-CN" altLang="en-US" dirty="0"/>
              <a:t>弹栈，将值赋予</a:t>
            </a:r>
            <a:r>
              <a:rPr lang="en-US" altLang="zh-CN" dirty="0"/>
              <a:t>IP</a:t>
            </a:r>
            <a:r>
              <a:rPr lang="zh-CN" altLang="en-US" dirty="0"/>
              <a:t>或者</a:t>
            </a:r>
            <a:r>
              <a:rPr lang="en-US" altLang="zh-CN" dirty="0"/>
              <a:t>CS</a:t>
            </a:r>
            <a:r>
              <a:rPr lang="zh-CN" altLang="en-US" dirty="0"/>
              <a:t>及</a:t>
            </a:r>
            <a:r>
              <a:rPr lang="en-US" altLang="zh-CN" dirty="0"/>
              <a:t>IP</a:t>
            </a:r>
            <a:endParaRPr lang="zh-CN" altLang="en-US" dirty="0"/>
          </a:p>
        </p:txBody>
      </p:sp>
      <p:sp>
        <p:nvSpPr>
          <p:cNvPr id="4" name="文本占位符 3"/>
          <p:cNvSpPr>
            <a:spLocks noGrp="1"/>
          </p:cNvSpPr>
          <p:nvPr>
            <p:ph type="body" sz="quarter" idx="16"/>
          </p:nvPr>
        </p:nvSpPr>
        <p:spPr/>
        <p:txBody>
          <a:bodyPr/>
          <a:lstStyle/>
          <a:p>
            <a:r>
              <a:rPr lang="en-US" altLang="zh-CN" dirty="0"/>
              <a:t>6.</a:t>
            </a:r>
            <a:r>
              <a:rPr lang="zh-CN" altLang="en-US" dirty="0"/>
              <a:t>控制转移指令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671119"/>
            <a:ext cx="11835786" cy="5907245"/>
          </a:xfrm>
        </p:spPr>
        <p:txBody>
          <a:bodyPr>
            <a:normAutofit lnSpcReduction="10000"/>
          </a:bodyPr>
          <a:lstStyle/>
          <a:p>
            <a:r>
              <a:rPr lang="zh-CN" altLang="en-US" dirty="0"/>
              <a:t>无条件转移指令 </a:t>
            </a:r>
            <a:r>
              <a:rPr lang="en-US" altLang="zh-CN" dirty="0"/>
              <a:t>int</a:t>
            </a:r>
            <a:endParaRPr lang="en-US" altLang="zh-CN" dirty="0"/>
          </a:p>
          <a:p>
            <a:pPr marL="456565" lvl="1" indent="0">
              <a:buNone/>
            </a:pPr>
            <a:r>
              <a:rPr lang="en-US" altLang="zh-CN" dirty="0"/>
              <a:t>int </a:t>
            </a:r>
            <a:r>
              <a:rPr lang="zh-CN" altLang="en-US" dirty="0"/>
              <a:t>中断号</a:t>
            </a:r>
            <a:endParaRPr lang="en-US" altLang="zh-CN" dirty="0"/>
          </a:p>
          <a:p>
            <a:pPr lvl="1"/>
            <a:r>
              <a:rPr lang="zh-CN" altLang="en-US" dirty="0"/>
              <a:t>中断</a:t>
            </a:r>
            <a:endParaRPr lang="en-US" altLang="zh-CN" dirty="0"/>
          </a:p>
          <a:p>
            <a:pPr lvl="2"/>
            <a:r>
              <a:rPr lang="zh-CN" altLang="en-US" dirty="0"/>
              <a:t>因为某些事件发生，</a:t>
            </a:r>
            <a:r>
              <a:rPr lang="en-US" altLang="zh-CN" dirty="0"/>
              <a:t>CPU</a:t>
            </a:r>
            <a:r>
              <a:rPr lang="zh-CN" altLang="en-US" dirty="0"/>
              <a:t>暂停当前程序程序，转而执行所关联的事件处理程序</a:t>
            </a:r>
            <a:endParaRPr lang="en-US" altLang="zh-CN" dirty="0"/>
          </a:p>
          <a:p>
            <a:pPr lvl="2"/>
            <a:r>
              <a:rPr lang="zh-CN" altLang="en-US" dirty="0"/>
              <a:t>事件处理程序称为中断服务程序</a:t>
            </a:r>
            <a:endParaRPr lang="en-US" altLang="zh-CN" dirty="0"/>
          </a:p>
          <a:p>
            <a:pPr lvl="2"/>
            <a:r>
              <a:rPr lang="zh-CN" altLang="en-US" dirty="0"/>
              <a:t>中断服务程序基本上由系统程序员编写，存储于</a:t>
            </a:r>
            <a:r>
              <a:rPr lang="en-US" altLang="zh-CN" dirty="0"/>
              <a:t>BIOS</a:t>
            </a:r>
            <a:r>
              <a:rPr lang="zh-CN" altLang="en-US" dirty="0"/>
              <a:t>或者操作系统中，在系统启动过程中自动加载到内存</a:t>
            </a:r>
            <a:endParaRPr lang="en-US" altLang="zh-CN" dirty="0"/>
          </a:p>
          <a:p>
            <a:pPr lvl="2"/>
            <a:r>
              <a:rPr lang="zh-CN" altLang="en-US" dirty="0"/>
              <a:t>每个中断服务程序都有一个入口地址（该中断服务程序的第一条指令的地址）</a:t>
            </a:r>
            <a:endParaRPr lang="en-US" altLang="zh-CN" dirty="0"/>
          </a:p>
          <a:p>
            <a:pPr lvl="2"/>
            <a:r>
              <a:rPr lang="zh-CN" altLang="en-US" dirty="0"/>
              <a:t>中断服务程序没有程序名，但有统一的编号</a:t>
            </a:r>
            <a:endParaRPr lang="en-US" altLang="zh-CN" dirty="0"/>
          </a:p>
          <a:p>
            <a:pPr lvl="2"/>
            <a:r>
              <a:rPr lang="zh-CN" altLang="en-US" dirty="0"/>
              <a:t>每个中断号对应一个中断服务程序</a:t>
            </a:r>
            <a:endParaRPr lang="en-US" altLang="zh-CN" dirty="0"/>
          </a:p>
          <a:p>
            <a:pPr lvl="2"/>
            <a:r>
              <a:rPr lang="zh-CN" altLang="en-US" dirty="0"/>
              <a:t>所有中断号及其中断服务程序的入口地址所组成的表叫做中断向量表。根据中断号在中断向量表中可以查询到中断服务程序的入口地址</a:t>
            </a:r>
            <a:endParaRPr lang="en-US" altLang="zh-CN" dirty="0"/>
          </a:p>
          <a:p>
            <a:pPr lvl="2"/>
            <a:r>
              <a:rPr lang="zh-CN" altLang="en-US" dirty="0"/>
              <a:t>部分中断服务程序是系统提供给程序员使用的，类似于系统库函数，使得程序员可以方便的进行输入输出等系统操作</a:t>
            </a:r>
            <a:endParaRPr lang="en-US" altLang="zh-CN" dirty="0"/>
          </a:p>
          <a:p>
            <a:pPr lvl="2"/>
            <a:r>
              <a:rPr lang="zh-CN" altLang="en-US" dirty="0"/>
              <a:t>要调用中断服务程序就需要给出中断服务号，并预置参数</a:t>
            </a:r>
            <a:endParaRPr lang="en-US" altLang="zh-CN" dirty="0"/>
          </a:p>
          <a:p>
            <a:pPr lvl="2"/>
            <a:r>
              <a:rPr lang="zh-CN" altLang="en-US" dirty="0"/>
              <a:t>中断服务程序和子程序的差别？</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marL="913765" lvl="2" indent="0">
              <a:buNone/>
            </a:pPr>
            <a:endParaRPr lang="zh-CN" altLang="en-US" dirty="0"/>
          </a:p>
        </p:txBody>
      </p:sp>
      <p:sp>
        <p:nvSpPr>
          <p:cNvPr id="4" name="文本占位符 3"/>
          <p:cNvSpPr>
            <a:spLocks noGrp="1"/>
          </p:cNvSpPr>
          <p:nvPr>
            <p:ph type="body" sz="quarter" idx="16"/>
          </p:nvPr>
        </p:nvSpPr>
        <p:spPr/>
        <p:txBody>
          <a:bodyPr/>
          <a:lstStyle/>
          <a:p>
            <a:r>
              <a:rPr lang="en-US" altLang="zh-CN" dirty="0"/>
              <a:t>6.</a:t>
            </a:r>
            <a:r>
              <a:rPr lang="zh-CN" altLang="en-US" dirty="0"/>
              <a:t>控制转移指令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anim calcmode="lin" valueType="num">
                                      <p:cBhvr>
                                        <p:cTn id="3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1000"/>
                                        <p:tgtEl>
                                          <p:spTgt spid="3">
                                            <p:txEl>
                                              <p:pRg st="8" end="8"/>
                                            </p:txEl>
                                          </p:spTgt>
                                        </p:tgtEl>
                                      </p:cBhvr>
                                    </p:animEffect>
                                    <p:anim calcmode="lin" valueType="num">
                                      <p:cBhvr>
                                        <p:cTn id="3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anim calcmode="lin" valueType="num">
                                      <p:cBhvr>
                                        <p:cTn id="4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1000"/>
                                        <p:tgtEl>
                                          <p:spTgt spid="3">
                                            <p:txEl>
                                              <p:pRg st="10" end="10"/>
                                            </p:txEl>
                                          </p:spTgt>
                                        </p:tgtEl>
                                      </p:cBhvr>
                                    </p:animEffect>
                                    <p:anim calcmode="lin" valueType="num">
                                      <p:cBhvr>
                                        <p:cTn id="5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fade">
                                      <p:cBhvr>
                                        <p:cTn id="55" dur="1000"/>
                                        <p:tgtEl>
                                          <p:spTgt spid="3">
                                            <p:txEl>
                                              <p:pRg st="11" end="11"/>
                                            </p:txEl>
                                          </p:spTgt>
                                        </p:tgtEl>
                                      </p:cBhvr>
                                    </p:animEffect>
                                    <p:anim calcmode="lin" valueType="num">
                                      <p:cBhvr>
                                        <p:cTn id="5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1000"/>
                                        <p:tgtEl>
                                          <p:spTgt spid="3">
                                            <p:txEl>
                                              <p:pRg st="12" end="12"/>
                                            </p:txEl>
                                          </p:spTgt>
                                        </p:tgtEl>
                                      </p:cBhvr>
                                    </p:animEffect>
                                    <p:anim calcmode="lin" valueType="num">
                                      <p:cBhvr>
                                        <p:cTn id="6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44054" y="846699"/>
            <a:ext cx="11835786" cy="5731665"/>
          </a:xfrm>
        </p:spPr>
        <p:txBody>
          <a:bodyPr/>
          <a:lstStyle/>
          <a:p>
            <a:r>
              <a:rPr lang="zh-CN" altLang="en-US" dirty="0"/>
              <a:t>常用</a:t>
            </a:r>
            <a:r>
              <a:rPr lang="en-US" altLang="zh-CN" dirty="0"/>
              <a:t>dos</a:t>
            </a:r>
            <a:r>
              <a:rPr lang="zh-CN" altLang="en-US" dirty="0"/>
              <a:t>功能调用</a:t>
            </a:r>
            <a:endParaRPr lang="en-US" altLang="zh-CN" dirty="0"/>
          </a:p>
          <a:p>
            <a:pPr lvl="1"/>
            <a:r>
              <a:rPr lang="zh-CN" altLang="en-US" dirty="0"/>
              <a:t>单字符输入（</a:t>
            </a:r>
            <a:r>
              <a:rPr lang="en-US" altLang="zh-CN" dirty="0"/>
              <a:t>1</a:t>
            </a:r>
            <a:r>
              <a:rPr lang="zh-CN" altLang="en-US" dirty="0"/>
              <a:t>号调用）</a:t>
            </a:r>
            <a:endParaRPr lang="zh-CN" altLang="en-US" dirty="0"/>
          </a:p>
          <a:p>
            <a:pPr lvl="2"/>
            <a:r>
              <a:rPr lang="zh-CN" altLang="en-US" dirty="0"/>
              <a:t>格式：   </a:t>
            </a:r>
            <a:endParaRPr lang="en-US" altLang="zh-CN" dirty="0"/>
          </a:p>
          <a:p>
            <a:pPr marL="1370965" lvl="3" indent="0">
              <a:buNone/>
            </a:pPr>
            <a:r>
              <a:rPr lang="en-US" altLang="zh-CN" dirty="0"/>
              <a:t>mov ah,1</a:t>
            </a:r>
            <a:endParaRPr lang="en-US" altLang="zh-CN" dirty="0"/>
          </a:p>
          <a:p>
            <a:pPr marL="1370965" lvl="3" indent="0">
              <a:buNone/>
            </a:pPr>
            <a:r>
              <a:rPr lang="en-US" altLang="zh-CN" dirty="0"/>
              <a:t>int 21h</a:t>
            </a:r>
            <a:endParaRPr lang="en-US" altLang="zh-CN" dirty="0"/>
          </a:p>
          <a:p>
            <a:pPr lvl="2"/>
            <a:r>
              <a:rPr lang="zh-CN" altLang="en-US" dirty="0"/>
              <a:t>功能</a:t>
            </a:r>
            <a:endParaRPr lang="en-US" altLang="zh-CN" dirty="0"/>
          </a:p>
          <a:p>
            <a:pPr lvl="3"/>
            <a:r>
              <a:rPr lang="zh-CN" altLang="en-US" dirty="0"/>
              <a:t>从键盘输入字符的</a:t>
            </a:r>
            <a:r>
              <a:rPr lang="en-US" altLang="zh-CN" dirty="0"/>
              <a:t>ASCII</a:t>
            </a:r>
            <a:r>
              <a:rPr lang="zh-CN" altLang="en-US" dirty="0"/>
              <a:t>码送入寄存器</a:t>
            </a:r>
            <a:r>
              <a:rPr lang="en-US" altLang="zh-CN" dirty="0"/>
              <a:t>AL</a:t>
            </a:r>
            <a:r>
              <a:rPr lang="zh-CN" altLang="en-US" dirty="0"/>
              <a:t>中，并送显示器显示</a:t>
            </a:r>
            <a:endParaRPr lang="zh-CN" altLang="en-US" dirty="0"/>
          </a:p>
          <a:p>
            <a:pPr lvl="1"/>
            <a:r>
              <a:rPr lang="zh-CN" altLang="en-US" dirty="0"/>
              <a:t> 单字符显示（</a:t>
            </a:r>
            <a:r>
              <a:rPr lang="en-US" altLang="zh-CN" dirty="0"/>
              <a:t>2</a:t>
            </a:r>
            <a:r>
              <a:rPr lang="zh-CN" altLang="en-US" dirty="0"/>
              <a:t>号调用）</a:t>
            </a:r>
            <a:endParaRPr lang="zh-CN" altLang="en-US" dirty="0"/>
          </a:p>
          <a:p>
            <a:pPr lvl="2"/>
            <a:r>
              <a:rPr lang="zh-CN" altLang="en-US" dirty="0"/>
              <a:t>格式：   </a:t>
            </a:r>
            <a:endParaRPr lang="en-US" altLang="zh-CN" dirty="0"/>
          </a:p>
          <a:p>
            <a:pPr marL="1370965" lvl="3" indent="0">
              <a:buNone/>
            </a:pPr>
            <a:r>
              <a:rPr lang="en-US" altLang="zh-CN" dirty="0"/>
              <a:t>mov dl,</a:t>
            </a:r>
            <a:r>
              <a:rPr lang="zh-CN" altLang="en-US" dirty="0"/>
              <a:t>待显示字符的</a:t>
            </a:r>
            <a:r>
              <a:rPr lang="en-US" altLang="zh-CN" dirty="0"/>
              <a:t>ASCII</a:t>
            </a:r>
            <a:r>
              <a:rPr lang="zh-CN" altLang="en-US" dirty="0"/>
              <a:t>码</a:t>
            </a:r>
            <a:endParaRPr lang="en-US" altLang="zh-CN" dirty="0"/>
          </a:p>
          <a:p>
            <a:pPr marL="1370965" lvl="3" indent="0">
              <a:buNone/>
            </a:pPr>
            <a:r>
              <a:rPr lang="en-US" altLang="zh-CN" dirty="0"/>
              <a:t>mov ah,2</a:t>
            </a:r>
            <a:endParaRPr lang="en-US" altLang="zh-CN" dirty="0"/>
          </a:p>
          <a:p>
            <a:pPr marL="1370965" lvl="3" indent="0">
              <a:buNone/>
            </a:pPr>
            <a:r>
              <a:rPr lang="en-US" altLang="zh-CN" dirty="0"/>
              <a:t>int 21h</a:t>
            </a:r>
            <a:endParaRPr lang="en-US" altLang="zh-CN" dirty="0"/>
          </a:p>
          <a:p>
            <a:pPr lvl="2"/>
            <a:r>
              <a:rPr lang="zh-CN" altLang="en-US" dirty="0"/>
              <a:t>功能</a:t>
            </a:r>
            <a:endParaRPr lang="en-US" altLang="zh-CN" dirty="0"/>
          </a:p>
          <a:p>
            <a:pPr lvl="3"/>
            <a:r>
              <a:rPr lang="zh-CN" altLang="en-US" dirty="0"/>
              <a:t>将</a:t>
            </a:r>
            <a:r>
              <a:rPr lang="en-US" altLang="zh-CN" dirty="0"/>
              <a:t>DL</a:t>
            </a:r>
            <a:r>
              <a:rPr lang="zh-CN" altLang="en-US" dirty="0"/>
              <a:t>寄存器中的字符送显示器显示</a:t>
            </a:r>
            <a:endParaRPr lang="zh-CN" altLang="en-US" dirty="0"/>
          </a:p>
        </p:txBody>
      </p:sp>
      <p:sp>
        <p:nvSpPr>
          <p:cNvPr id="4" name="文本占位符 3"/>
          <p:cNvSpPr>
            <a:spLocks noGrp="1"/>
          </p:cNvSpPr>
          <p:nvPr>
            <p:ph type="body" sz="quarter" idx="16"/>
          </p:nvPr>
        </p:nvSpPr>
        <p:spPr/>
        <p:txBody>
          <a:bodyPr/>
          <a:lstStyle/>
          <a:p>
            <a:r>
              <a:rPr lang="en-US" altLang="zh-CN" dirty="0"/>
              <a:t>6.</a:t>
            </a:r>
            <a:r>
              <a:rPr lang="zh-CN" altLang="en-US" dirty="0"/>
              <a:t>控制转移指令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1000"/>
                                        <p:tgtEl>
                                          <p:spTgt spid="3">
                                            <p:txEl>
                                              <p:pRg st="8" end="8"/>
                                            </p:txEl>
                                          </p:spTgt>
                                        </p:tgtEl>
                                      </p:cBhvr>
                                    </p:animEffect>
                                    <p:anim calcmode="lin" valueType="num">
                                      <p:cBhvr>
                                        <p:cTn id="4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1000"/>
                                        <p:tgtEl>
                                          <p:spTgt spid="3">
                                            <p:txEl>
                                              <p:pRg st="9" end="9"/>
                                            </p:txEl>
                                          </p:spTgt>
                                        </p:tgtEl>
                                      </p:cBhvr>
                                    </p:animEffect>
                                    <p:anim calcmode="lin" valueType="num">
                                      <p:cBhvr>
                                        <p:cTn id="4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1000"/>
                                        <p:tgtEl>
                                          <p:spTgt spid="3">
                                            <p:txEl>
                                              <p:pRg st="11" end="11"/>
                                            </p:txEl>
                                          </p:spTgt>
                                        </p:tgtEl>
                                      </p:cBhvr>
                                    </p:animEffect>
                                    <p:anim calcmode="lin" valueType="num">
                                      <p:cBhvr>
                                        <p:cTn id="5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fade">
                                      <p:cBhvr>
                                        <p:cTn id="59" dur="1000"/>
                                        <p:tgtEl>
                                          <p:spTgt spid="3">
                                            <p:txEl>
                                              <p:pRg st="12" end="12"/>
                                            </p:txEl>
                                          </p:spTgt>
                                        </p:tgtEl>
                                      </p:cBhvr>
                                    </p:animEffect>
                                    <p:anim calcmode="lin" valueType="num">
                                      <p:cBhvr>
                                        <p:cTn id="6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Effect transition="in" filter="fade">
                                      <p:cBhvr>
                                        <p:cTn id="64" dur="1000"/>
                                        <p:tgtEl>
                                          <p:spTgt spid="3">
                                            <p:txEl>
                                              <p:pRg st="13" end="13"/>
                                            </p:txEl>
                                          </p:spTgt>
                                        </p:tgtEl>
                                      </p:cBhvr>
                                    </p:animEffect>
                                    <p:anim calcmode="lin" valueType="num">
                                      <p:cBhvr>
                                        <p:cTn id="6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normAutofit/>
          </a:bodyPr>
          <a:lstStyle/>
          <a:p>
            <a:r>
              <a:rPr lang="zh-CN" altLang="en-US" dirty="0"/>
              <a:t>常用</a:t>
            </a:r>
            <a:r>
              <a:rPr lang="en-US" altLang="zh-CN" dirty="0"/>
              <a:t>dos</a:t>
            </a:r>
            <a:r>
              <a:rPr lang="zh-CN" altLang="en-US" dirty="0"/>
              <a:t>功能调用</a:t>
            </a:r>
            <a:endParaRPr lang="en-US" altLang="zh-CN" dirty="0"/>
          </a:p>
          <a:p>
            <a:pPr lvl="1"/>
            <a:r>
              <a:rPr lang="zh-CN" altLang="en-US" dirty="0"/>
              <a:t>显示字符串（</a:t>
            </a:r>
            <a:r>
              <a:rPr lang="en-US" altLang="zh-CN" dirty="0"/>
              <a:t>9</a:t>
            </a:r>
            <a:r>
              <a:rPr lang="zh-CN" altLang="en-US" dirty="0"/>
              <a:t>号调用）</a:t>
            </a:r>
            <a:endParaRPr lang="zh-CN" altLang="en-US" dirty="0"/>
          </a:p>
          <a:p>
            <a:pPr lvl="2"/>
            <a:r>
              <a:rPr lang="zh-CN" altLang="en-US" dirty="0"/>
              <a:t>格式   </a:t>
            </a:r>
            <a:endParaRPr lang="en-US" altLang="zh-CN" dirty="0"/>
          </a:p>
          <a:p>
            <a:pPr marL="1370965" lvl="3" indent="0">
              <a:buNone/>
            </a:pPr>
            <a:r>
              <a:rPr lang="en-US" altLang="zh-CN" dirty="0"/>
              <a:t>lea   dx,</a:t>
            </a:r>
            <a:r>
              <a:rPr lang="zh-CN" altLang="en-US" dirty="0"/>
              <a:t> 待显示字符串首偏移地址</a:t>
            </a:r>
            <a:endParaRPr lang="en-US" altLang="zh-CN" dirty="0"/>
          </a:p>
          <a:p>
            <a:pPr marL="1370965" lvl="3" indent="0">
              <a:buNone/>
            </a:pPr>
            <a:r>
              <a:rPr lang="en-US" altLang="zh-CN" dirty="0"/>
              <a:t>mov ah,9</a:t>
            </a:r>
            <a:endParaRPr lang="en-US" altLang="zh-CN" dirty="0"/>
          </a:p>
          <a:p>
            <a:pPr marL="1370965" lvl="3" indent="0">
              <a:buNone/>
            </a:pPr>
            <a:r>
              <a:rPr lang="en-US" altLang="zh-CN" dirty="0"/>
              <a:t>int 21h</a:t>
            </a:r>
            <a:endParaRPr lang="en-US" altLang="zh-CN" dirty="0"/>
          </a:p>
          <a:p>
            <a:pPr lvl="2"/>
            <a:r>
              <a:rPr lang="zh-CN" altLang="en-US" dirty="0"/>
              <a:t>功能</a:t>
            </a:r>
            <a:endParaRPr lang="en-US" altLang="zh-CN" dirty="0"/>
          </a:p>
          <a:p>
            <a:pPr lvl="3"/>
            <a:r>
              <a:rPr lang="zh-CN" altLang="en-US" dirty="0"/>
              <a:t>将当前数据区中以‘＄’结尾的字符串送显示器显示</a:t>
            </a:r>
            <a:endParaRPr lang="zh-CN" altLang="en-US" dirty="0"/>
          </a:p>
          <a:p>
            <a:pPr lvl="1"/>
            <a:endParaRPr lang="zh-CN" altLang="en-US" dirty="0"/>
          </a:p>
        </p:txBody>
      </p:sp>
      <p:sp>
        <p:nvSpPr>
          <p:cNvPr id="4" name="文本占位符 3"/>
          <p:cNvSpPr>
            <a:spLocks noGrp="1"/>
          </p:cNvSpPr>
          <p:nvPr>
            <p:ph type="body" sz="quarter" idx="16"/>
          </p:nvPr>
        </p:nvSpPr>
        <p:spPr/>
        <p:txBody>
          <a:bodyPr/>
          <a:lstStyle/>
          <a:p>
            <a:r>
              <a:rPr lang="en-US" altLang="zh-CN" dirty="0"/>
              <a:t>6.</a:t>
            </a:r>
            <a:r>
              <a:rPr lang="zh-CN" altLang="en-US" dirty="0"/>
              <a:t>控制转移指令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zh-CN" altLang="en-US" dirty="0"/>
              <a:t>数据传送指令</a:t>
            </a:r>
            <a:endParaRPr lang="en-US" altLang="zh-CN" dirty="0"/>
          </a:p>
          <a:p>
            <a:pPr lvl="1"/>
            <a:r>
              <a:rPr lang="zh-CN" altLang="en-US" dirty="0"/>
              <a:t>将数据、地址、立即数传到寄存器或者指定的存储单元之中</a:t>
            </a:r>
            <a:endParaRPr lang="en-US" altLang="zh-CN" dirty="0"/>
          </a:p>
          <a:p>
            <a:pPr lvl="1"/>
            <a:r>
              <a:rPr lang="zh-CN" altLang="en-US" dirty="0"/>
              <a:t>复制源操作数值，覆盖目的操作数值，不影响源操作数</a:t>
            </a:r>
            <a:endParaRPr lang="en-US" altLang="zh-CN" dirty="0"/>
          </a:p>
          <a:p>
            <a:pPr lvl="1"/>
            <a:r>
              <a:rPr lang="zh-CN" altLang="en-US" dirty="0"/>
              <a:t>目的操作数在前，源操作数在后</a:t>
            </a:r>
            <a:endParaRPr lang="en-US" altLang="zh-CN" dirty="0"/>
          </a:p>
          <a:p>
            <a:pPr lvl="1"/>
            <a:r>
              <a:rPr lang="zh-CN" altLang="en-US" dirty="0"/>
              <a:t>对标志位影响未定义</a:t>
            </a:r>
            <a:endParaRPr lang="en-US" altLang="zh-CN" dirty="0"/>
          </a:p>
          <a:p>
            <a:r>
              <a:rPr lang="zh-CN" altLang="en-US" dirty="0"/>
              <a:t>主要包括</a:t>
            </a:r>
            <a:endParaRPr lang="en-US" altLang="zh-CN" dirty="0"/>
          </a:p>
          <a:p>
            <a:pPr lvl="1"/>
            <a:r>
              <a:rPr lang="zh-CN" altLang="en-US" dirty="0"/>
              <a:t>通用数据传送：</a:t>
            </a:r>
            <a:r>
              <a:rPr lang="en-US" altLang="zh-CN" dirty="0"/>
              <a:t>mov  push  pop</a:t>
            </a:r>
            <a:endParaRPr lang="en-US" altLang="zh-CN" dirty="0"/>
          </a:p>
          <a:p>
            <a:pPr lvl="1"/>
            <a:r>
              <a:rPr lang="zh-CN" altLang="en-US" dirty="0"/>
              <a:t>输入输出：</a:t>
            </a:r>
            <a:r>
              <a:rPr lang="en-US" altLang="zh-CN" dirty="0"/>
              <a:t>in  out</a:t>
            </a:r>
            <a:endParaRPr lang="en-US" altLang="zh-CN" dirty="0"/>
          </a:p>
          <a:p>
            <a:pPr lvl="1"/>
            <a:r>
              <a:rPr lang="zh-CN" altLang="en-US" dirty="0"/>
              <a:t>地址传送：</a:t>
            </a:r>
            <a:r>
              <a:rPr lang="en-US" altLang="zh-CN" dirty="0"/>
              <a:t>lea</a:t>
            </a:r>
            <a:endParaRPr lang="en-US" altLang="zh-CN" dirty="0"/>
          </a:p>
          <a:p>
            <a:pPr lvl="1"/>
            <a:r>
              <a:rPr lang="zh-CN" altLang="en-US" dirty="0"/>
              <a:t>类型转换：</a:t>
            </a:r>
            <a:r>
              <a:rPr lang="en-US" altLang="zh-CN" dirty="0" err="1"/>
              <a:t>cbw</a:t>
            </a:r>
            <a:r>
              <a:rPr lang="en-US" altLang="zh-CN" dirty="0"/>
              <a:t> </a:t>
            </a:r>
            <a:r>
              <a:rPr lang="en-US" altLang="zh-CN" dirty="0" err="1"/>
              <a:t>cwd</a:t>
            </a:r>
            <a:endParaRPr lang="en-US" altLang="zh-CN" dirty="0"/>
          </a:p>
        </p:txBody>
      </p:sp>
      <p:sp>
        <p:nvSpPr>
          <p:cNvPr id="4" name="文本占位符 3"/>
          <p:cNvSpPr>
            <a:spLocks noGrp="1"/>
          </p:cNvSpPr>
          <p:nvPr>
            <p:ph type="body" sz="quarter" idx="16"/>
          </p:nvPr>
        </p:nvSpPr>
        <p:spPr/>
        <p:txBody>
          <a:bodyPr/>
          <a:lstStyle/>
          <a:p>
            <a:r>
              <a:rPr lang="en-US" altLang="zh-CN" dirty="0"/>
              <a:t>2.</a:t>
            </a:r>
            <a:r>
              <a:rPr lang="zh-CN" altLang="en-US" dirty="0"/>
              <a:t>数据传送指令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normAutofit lnSpcReduction="10000"/>
          </a:bodyPr>
          <a:lstStyle/>
          <a:p>
            <a:r>
              <a:rPr lang="zh-CN" altLang="en-US" dirty="0"/>
              <a:t>常用</a:t>
            </a:r>
            <a:r>
              <a:rPr lang="en-US" altLang="zh-CN" dirty="0"/>
              <a:t>dos</a:t>
            </a:r>
            <a:r>
              <a:rPr lang="zh-CN" altLang="en-US" dirty="0"/>
              <a:t>功能调用</a:t>
            </a:r>
            <a:endParaRPr lang="en-US" altLang="zh-CN" dirty="0"/>
          </a:p>
          <a:p>
            <a:pPr lvl="1"/>
            <a:r>
              <a:rPr lang="zh-CN" altLang="en-US" dirty="0"/>
              <a:t>字符串输入（</a:t>
            </a:r>
            <a:r>
              <a:rPr lang="en-US" altLang="zh-CN" dirty="0"/>
              <a:t>10</a:t>
            </a:r>
            <a:r>
              <a:rPr lang="zh-CN" altLang="en-US" dirty="0"/>
              <a:t>号调用）</a:t>
            </a:r>
            <a:endParaRPr lang="zh-CN" altLang="en-US" dirty="0"/>
          </a:p>
          <a:p>
            <a:pPr lvl="2"/>
            <a:r>
              <a:rPr lang="zh-CN" altLang="en-US" dirty="0"/>
              <a:t>格式</a:t>
            </a:r>
            <a:endParaRPr lang="en-US" altLang="zh-CN" dirty="0"/>
          </a:p>
          <a:p>
            <a:pPr marL="1370965" lvl="3" indent="0">
              <a:buNone/>
            </a:pPr>
            <a:r>
              <a:rPr lang="en-US" altLang="zh-CN" dirty="0"/>
              <a:t>lea   dx,</a:t>
            </a:r>
            <a:r>
              <a:rPr lang="zh-CN" altLang="en-US" dirty="0"/>
              <a:t>缓冲区首偏移地址</a:t>
            </a:r>
            <a:endParaRPr lang="en-US" altLang="zh-CN" dirty="0"/>
          </a:p>
          <a:p>
            <a:pPr marL="1370965" lvl="3" indent="0">
              <a:buNone/>
            </a:pPr>
            <a:r>
              <a:rPr lang="en-US" altLang="zh-CN" dirty="0"/>
              <a:t>mov ah,10</a:t>
            </a:r>
            <a:endParaRPr lang="en-US" altLang="zh-CN" dirty="0"/>
          </a:p>
          <a:p>
            <a:pPr marL="1370965" lvl="3" indent="0">
              <a:buNone/>
            </a:pPr>
            <a:r>
              <a:rPr lang="en-US" altLang="zh-CN" dirty="0"/>
              <a:t>int 21h</a:t>
            </a:r>
            <a:endParaRPr lang="en-US" altLang="zh-CN" dirty="0"/>
          </a:p>
          <a:p>
            <a:pPr lvl="2"/>
            <a:r>
              <a:rPr lang="zh-CN" altLang="en-US" dirty="0"/>
              <a:t>功能</a:t>
            </a:r>
            <a:endParaRPr lang="en-US" altLang="zh-CN" dirty="0"/>
          </a:p>
          <a:p>
            <a:pPr lvl="3"/>
            <a:r>
              <a:rPr lang="zh-CN" altLang="en-US" dirty="0"/>
              <a:t>从键盘上输入一字符串到用户定义的输入缓冲区中，并送显示器显示</a:t>
            </a:r>
            <a:endParaRPr lang="zh-CN" altLang="en-US" dirty="0"/>
          </a:p>
          <a:p>
            <a:pPr lvl="1"/>
            <a:r>
              <a:rPr lang="zh-CN" altLang="en-US" dirty="0"/>
              <a:t>缓冲区定义</a:t>
            </a:r>
            <a:endParaRPr lang="en-US" altLang="zh-CN" dirty="0"/>
          </a:p>
          <a:p>
            <a:pPr marL="1370965" lvl="3" indent="0">
              <a:buNone/>
            </a:pPr>
            <a:r>
              <a:rPr lang="en-US" altLang="zh-CN" dirty="0" err="1"/>
              <a:t>maxlen</a:t>
            </a:r>
            <a:r>
              <a:rPr lang="en-US" altLang="zh-CN" dirty="0"/>
              <a:t>  </a:t>
            </a:r>
            <a:r>
              <a:rPr lang="en-US" altLang="zh-CN" dirty="0" err="1"/>
              <a:t>db</a:t>
            </a:r>
            <a:r>
              <a:rPr lang="en-US" altLang="zh-CN" dirty="0"/>
              <a:t> 32</a:t>
            </a:r>
            <a:endParaRPr lang="en-US" altLang="zh-CN" dirty="0"/>
          </a:p>
          <a:p>
            <a:pPr marL="1370965" lvl="3" indent="0">
              <a:buNone/>
            </a:pPr>
            <a:r>
              <a:rPr lang="en-US" altLang="zh-CN" dirty="0" err="1"/>
              <a:t>actlen</a:t>
            </a:r>
            <a:r>
              <a:rPr lang="en-US" altLang="zh-CN" dirty="0"/>
              <a:t>    </a:t>
            </a:r>
            <a:r>
              <a:rPr lang="en-US" altLang="zh-CN" dirty="0" err="1"/>
              <a:t>db</a:t>
            </a:r>
            <a:r>
              <a:rPr lang="en-US" altLang="zh-CN" dirty="0"/>
              <a:t> ?</a:t>
            </a:r>
            <a:endParaRPr lang="en-US" altLang="zh-CN" dirty="0"/>
          </a:p>
          <a:p>
            <a:pPr marL="1370965" lvl="3" indent="0">
              <a:buNone/>
            </a:pPr>
            <a:r>
              <a:rPr lang="en-US" altLang="zh-CN" dirty="0"/>
              <a:t>string  </a:t>
            </a:r>
            <a:r>
              <a:rPr lang="en-US" altLang="zh-CN" dirty="0" err="1"/>
              <a:t>db</a:t>
            </a:r>
            <a:r>
              <a:rPr lang="en-US" altLang="zh-CN" dirty="0"/>
              <a:t> 32  dup(?)</a:t>
            </a:r>
            <a:endParaRPr lang="en-US" altLang="zh-CN" dirty="0"/>
          </a:p>
          <a:p>
            <a:pPr lvl="2"/>
            <a:r>
              <a:rPr lang="zh-CN" altLang="en-US" dirty="0"/>
              <a:t>说明</a:t>
            </a:r>
            <a:endParaRPr lang="en-US" altLang="zh-CN" dirty="0"/>
          </a:p>
          <a:p>
            <a:pPr lvl="3"/>
            <a:r>
              <a:rPr lang="zh-CN" altLang="en-US" dirty="0"/>
              <a:t>第</a:t>
            </a:r>
            <a:r>
              <a:rPr lang="en-US" altLang="zh-CN" dirty="0"/>
              <a:t>1</a:t>
            </a:r>
            <a:r>
              <a:rPr lang="zh-CN" altLang="en-US" dirty="0"/>
              <a:t>个字节：最大字符数，程序员自定义。</a:t>
            </a:r>
            <a:endParaRPr lang="en-US" altLang="zh-CN" dirty="0"/>
          </a:p>
          <a:p>
            <a:pPr lvl="3"/>
            <a:r>
              <a:rPr lang="zh-CN" altLang="en-US" dirty="0"/>
              <a:t>第</a:t>
            </a:r>
            <a:r>
              <a:rPr lang="en-US" altLang="zh-CN" dirty="0"/>
              <a:t>2</a:t>
            </a:r>
            <a:r>
              <a:rPr lang="zh-CN" altLang="en-US" dirty="0"/>
              <a:t>个字节：实际长度，用户输入的实际字符个数，中断服务程序设置</a:t>
            </a:r>
            <a:endParaRPr lang="en-US" altLang="zh-CN" dirty="0"/>
          </a:p>
          <a:p>
            <a:pPr lvl="3"/>
            <a:r>
              <a:rPr lang="zh-CN" altLang="en-US" dirty="0"/>
              <a:t>第</a:t>
            </a:r>
            <a:r>
              <a:rPr lang="en-US" altLang="zh-CN" dirty="0"/>
              <a:t>3</a:t>
            </a:r>
            <a:r>
              <a:rPr lang="zh-CN" altLang="en-US" dirty="0"/>
              <a:t>个字节及以后：所输入字符串</a:t>
            </a:r>
            <a:endParaRPr lang="en-US" altLang="zh-CN" dirty="0"/>
          </a:p>
          <a:p>
            <a:pPr lvl="3"/>
            <a:endParaRPr lang="en-US" altLang="zh-CN" dirty="0"/>
          </a:p>
          <a:p>
            <a:pPr marL="1370965" lvl="3" indent="0">
              <a:buNone/>
            </a:pPr>
            <a:endParaRPr lang="en-US" altLang="zh-CN" dirty="0"/>
          </a:p>
          <a:p>
            <a:pPr lvl="2"/>
            <a:endParaRPr lang="en-US" altLang="zh-CN" dirty="0"/>
          </a:p>
        </p:txBody>
      </p:sp>
      <p:sp>
        <p:nvSpPr>
          <p:cNvPr id="4" name="文本占位符 3"/>
          <p:cNvSpPr>
            <a:spLocks noGrp="1"/>
          </p:cNvSpPr>
          <p:nvPr>
            <p:ph type="body" sz="quarter" idx="16"/>
          </p:nvPr>
        </p:nvSpPr>
        <p:spPr/>
        <p:txBody>
          <a:bodyPr/>
          <a:lstStyle/>
          <a:p>
            <a:r>
              <a:rPr lang="en-US" altLang="zh-CN" dirty="0"/>
              <a:t>6.</a:t>
            </a:r>
            <a:r>
              <a:rPr lang="zh-CN" altLang="en-US" dirty="0"/>
              <a:t>控制转移指令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1000"/>
                                        <p:tgtEl>
                                          <p:spTgt spid="3">
                                            <p:txEl>
                                              <p:pRg st="10" end="10"/>
                                            </p:txEl>
                                          </p:spTgt>
                                        </p:tgtEl>
                                      </p:cBhvr>
                                    </p:animEffect>
                                    <p:anim calcmode="lin" valueType="num">
                                      <p:cBhvr>
                                        <p:cTn id="5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1000"/>
                                        <p:tgtEl>
                                          <p:spTgt spid="3">
                                            <p:txEl>
                                              <p:pRg st="11" end="11"/>
                                            </p:txEl>
                                          </p:spTgt>
                                        </p:tgtEl>
                                      </p:cBhvr>
                                    </p:animEffect>
                                    <p:anim calcmode="lin" valueType="num">
                                      <p:cBhvr>
                                        <p:cTn id="6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2" end="12"/>
                                            </p:txEl>
                                          </p:spTgt>
                                        </p:tgtEl>
                                        <p:attrNameLst>
                                          <p:attrName>style.visibility</p:attrName>
                                        </p:attrNameLst>
                                      </p:cBhvr>
                                      <p:to>
                                        <p:strVal val="visible"/>
                                      </p:to>
                                    </p:set>
                                    <p:animEffect transition="in" filter="fade">
                                      <p:cBhvr>
                                        <p:cTn id="64" dur="1000"/>
                                        <p:tgtEl>
                                          <p:spTgt spid="3">
                                            <p:txEl>
                                              <p:pRg st="12" end="12"/>
                                            </p:txEl>
                                          </p:spTgt>
                                        </p:tgtEl>
                                      </p:cBhvr>
                                    </p:animEffect>
                                    <p:anim calcmode="lin" valueType="num">
                                      <p:cBhvr>
                                        <p:cTn id="6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Effect transition="in" filter="fade">
                                      <p:cBhvr>
                                        <p:cTn id="69" dur="1000"/>
                                        <p:tgtEl>
                                          <p:spTgt spid="3">
                                            <p:txEl>
                                              <p:pRg st="13" end="13"/>
                                            </p:txEl>
                                          </p:spTgt>
                                        </p:tgtEl>
                                      </p:cBhvr>
                                    </p:animEffect>
                                    <p:anim calcmode="lin" valueType="num">
                                      <p:cBhvr>
                                        <p:cTn id="70"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
                                            <p:txEl>
                                              <p:pRg st="14" end="14"/>
                                            </p:txEl>
                                          </p:spTgt>
                                        </p:tgtEl>
                                        <p:attrNameLst>
                                          <p:attrName>style.visibility</p:attrName>
                                        </p:attrNameLst>
                                      </p:cBhvr>
                                      <p:to>
                                        <p:strVal val="visible"/>
                                      </p:to>
                                    </p:set>
                                    <p:animEffect transition="in" filter="fade">
                                      <p:cBhvr>
                                        <p:cTn id="74" dur="1000"/>
                                        <p:tgtEl>
                                          <p:spTgt spid="3">
                                            <p:txEl>
                                              <p:pRg st="14" end="14"/>
                                            </p:txEl>
                                          </p:spTgt>
                                        </p:tgtEl>
                                      </p:cBhvr>
                                    </p:animEffect>
                                    <p:anim calcmode="lin" valueType="num">
                                      <p:cBhvr>
                                        <p:cTn id="75"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Effect transition="in" filter="fade">
                                      <p:cBhvr>
                                        <p:cTn id="79" dur="1000"/>
                                        <p:tgtEl>
                                          <p:spTgt spid="3">
                                            <p:txEl>
                                              <p:pRg st="15" end="15"/>
                                            </p:txEl>
                                          </p:spTgt>
                                        </p:tgtEl>
                                      </p:cBhvr>
                                    </p:animEffect>
                                    <p:anim calcmode="lin" valueType="num">
                                      <p:cBhvr>
                                        <p:cTn id="80"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a:xfrm>
            <a:off x="218207" y="737642"/>
            <a:ext cx="11835786" cy="5551179"/>
          </a:xfrm>
        </p:spPr>
        <p:txBody>
          <a:bodyPr/>
          <a:lstStyle/>
          <a:p>
            <a:r>
              <a:rPr lang="zh-CN" altLang="en-US" dirty="0"/>
              <a:t>常用</a:t>
            </a:r>
            <a:r>
              <a:rPr lang="en-US" altLang="zh-CN" dirty="0"/>
              <a:t>dos</a:t>
            </a:r>
            <a:r>
              <a:rPr lang="zh-CN" altLang="en-US" dirty="0"/>
              <a:t>功能调用</a:t>
            </a:r>
            <a:endParaRPr lang="en-US" altLang="zh-CN" dirty="0"/>
          </a:p>
          <a:p>
            <a:endParaRPr lang="zh-CN" altLang="en-US" dirty="0"/>
          </a:p>
        </p:txBody>
      </p:sp>
      <p:sp>
        <p:nvSpPr>
          <p:cNvPr id="4" name="文本占位符 3"/>
          <p:cNvSpPr>
            <a:spLocks noGrp="1"/>
          </p:cNvSpPr>
          <p:nvPr>
            <p:ph type="body" sz="quarter" idx="16"/>
          </p:nvPr>
        </p:nvSpPr>
        <p:spPr/>
        <p:txBody>
          <a:bodyPr/>
          <a:lstStyle/>
          <a:p>
            <a:r>
              <a:rPr lang="en-US" altLang="zh-CN" dirty="0"/>
              <a:t>6.</a:t>
            </a:r>
            <a:r>
              <a:rPr lang="zh-CN" altLang="en-US" dirty="0"/>
              <a:t>控制转移指令</a:t>
            </a:r>
            <a:endParaRPr lang="zh-CN" altLang="en-US" dirty="0"/>
          </a:p>
        </p:txBody>
      </p:sp>
      <p:pic>
        <p:nvPicPr>
          <p:cNvPr id="6" name="图片 5"/>
          <p:cNvPicPr>
            <a:picLocks noChangeAspect="1"/>
          </p:cNvPicPr>
          <p:nvPr/>
        </p:nvPicPr>
        <p:blipFill>
          <a:blip r:embed="rId1"/>
          <a:stretch>
            <a:fillRect/>
          </a:stretch>
        </p:blipFill>
        <p:spPr>
          <a:xfrm>
            <a:off x="103614" y="1316235"/>
            <a:ext cx="5977455" cy="5205897"/>
          </a:xfrm>
          <a:prstGeom prst="rect">
            <a:avLst/>
          </a:prstGeom>
        </p:spPr>
      </p:pic>
      <p:pic>
        <p:nvPicPr>
          <p:cNvPr id="7" name="图片 6"/>
          <p:cNvPicPr>
            <a:picLocks noChangeAspect="1"/>
          </p:cNvPicPr>
          <p:nvPr/>
        </p:nvPicPr>
        <p:blipFill>
          <a:blip r:embed="rId2"/>
          <a:stretch>
            <a:fillRect/>
          </a:stretch>
        </p:blipFill>
        <p:spPr>
          <a:xfrm>
            <a:off x="6136100" y="1342308"/>
            <a:ext cx="1576571" cy="5164627"/>
          </a:xfrm>
          <a:prstGeom prst="rect">
            <a:avLst/>
          </a:prstGeom>
        </p:spPr>
      </p:pic>
      <p:pic>
        <p:nvPicPr>
          <p:cNvPr id="8" name="图片 7"/>
          <p:cNvPicPr>
            <a:picLocks noChangeAspect="1"/>
          </p:cNvPicPr>
          <p:nvPr/>
        </p:nvPicPr>
        <p:blipFill>
          <a:blip r:embed="rId3"/>
          <a:stretch>
            <a:fillRect/>
          </a:stretch>
        </p:blipFill>
        <p:spPr>
          <a:xfrm>
            <a:off x="7767702" y="1707243"/>
            <a:ext cx="1941854" cy="4787093"/>
          </a:xfrm>
          <a:prstGeom prst="rect">
            <a:avLst/>
          </a:prstGeom>
        </p:spPr>
      </p:pic>
      <p:pic>
        <p:nvPicPr>
          <p:cNvPr id="9" name="图片 8"/>
          <p:cNvPicPr>
            <a:picLocks noChangeAspect="1"/>
          </p:cNvPicPr>
          <p:nvPr/>
        </p:nvPicPr>
        <p:blipFill>
          <a:blip r:embed="rId4"/>
          <a:stretch>
            <a:fillRect/>
          </a:stretch>
        </p:blipFill>
        <p:spPr>
          <a:xfrm>
            <a:off x="9782884" y="2488152"/>
            <a:ext cx="2275332" cy="273737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en-US" altLang="zh-CN" dirty="0"/>
              <a:t>mov</a:t>
            </a:r>
            <a:r>
              <a:rPr lang="zh-CN" altLang="en-US" dirty="0"/>
              <a:t>指令</a:t>
            </a:r>
            <a:endParaRPr lang="en-US" altLang="zh-CN" dirty="0"/>
          </a:p>
          <a:p>
            <a:pPr lvl="1"/>
            <a:r>
              <a:rPr lang="zh-CN" altLang="en-US" dirty="0"/>
              <a:t>格式：</a:t>
            </a:r>
            <a:r>
              <a:rPr lang="en-US" altLang="zh-CN" dirty="0"/>
              <a:t>MOV  Reg/Mem  Reg/Mem/</a:t>
            </a:r>
            <a:r>
              <a:rPr lang="en-US" altLang="zh-CN" dirty="0" err="1"/>
              <a:t>Imm</a:t>
            </a:r>
            <a:endParaRPr lang="en-US" altLang="zh-CN" dirty="0"/>
          </a:p>
          <a:p>
            <a:pPr lvl="2"/>
            <a:r>
              <a:rPr lang="en-US" altLang="zh-CN" dirty="0" err="1"/>
              <a:t>Reg:Register</a:t>
            </a:r>
            <a:r>
              <a:rPr lang="en-US" altLang="zh-CN" dirty="0"/>
              <a:t> </a:t>
            </a:r>
            <a:r>
              <a:rPr lang="zh-CN" altLang="en-US" dirty="0"/>
              <a:t>寄存器</a:t>
            </a:r>
            <a:endParaRPr lang="zh-CN" altLang="en-US" dirty="0"/>
          </a:p>
          <a:p>
            <a:pPr lvl="2"/>
            <a:r>
              <a:rPr lang="en-US" altLang="zh-CN" dirty="0" err="1"/>
              <a:t>Mem:Memory</a:t>
            </a:r>
            <a:r>
              <a:rPr lang="en-US" altLang="zh-CN" dirty="0"/>
              <a:t> </a:t>
            </a:r>
            <a:r>
              <a:rPr lang="zh-CN" altLang="en-US" dirty="0"/>
              <a:t>存储器</a:t>
            </a:r>
            <a:endParaRPr lang="zh-CN" altLang="en-US" dirty="0"/>
          </a:p>
          <a:p>
            <a:pPr lvl="2"/>
            <a:r>
              <a:rPr lang="en-US" altLang="zh-CN" dirty="0" err="1"/>
              <a:t>Imm:Immediate</a:t>
            </a:r>
            <a:r>
              <a:rPr lang="en-US" altLang="zh-CN" dirty="0"/>
              <a:t> </a:t>
            </a:r>
            <a:r>
              <a:rPr lang="zh-CN" altLang="en-US" dirty="0"/>
              <a:t>立即数</a:t>
            </a:r>
            <a:endParaRPr lang="zh-CN" altLang="en-US" dirty="0"/>
          </a:p>
          <a:p>
            <a:pPr lvl="1"/>
            <a:r>
              <a:rPr lang="zh-CN" altLang="en-US" dirty="0"/>
              <a:t>功能：把源操作数（第二操作数）的值传给目的操作数（第一操作数）</a:t>
            </a:r>
            <a:endParaRPr lang="zh-CN" altLang="en-US" dirty="0"/>
          </a:p>
          <a:p>
            <a:pPr lvl="1"/>
            <a:r>
              <a:rPr lang="zh-CN" altLang="en-US" dirty="0"/>
              <a:t>指令执行后：目的操作数值被改变，源操作数值则不变</a:t>
            </a:r>
            <a:endParaRPr lang="en-US" altLang="zh-CN" dirty="0"/>
          </a:p>
          <a:p>
            <a:pPr lvl="1"/>
            <a:r>
              <a:rPr lang="zh-CN" altLang="en-US" dirty="0"/>
              <a:t>规定</a:t>
            </a:r>
            <a:endParaRPr lang="en-US" altLang="zh-CN" dirty="0"/>
          </a:p>
          <a:p>
            <a:pPr marL="1370965" lvl="2" indent="-457200">
              <a:buFont typeface="+mj-lt"/>
              <a:buAutoNum type="arabicPeriod"/>
            </a:pPr>
            <a:r>
              <a:rPr lang="zh-CN" altLang="en-US" dirty="0"/>
              <a:t>操作数类型相同，也就是位数必须相同。如 </a:t>
            </a:r>
            <a:r>
              <a:rPr lang="en-US" altLang="zh-CN" dirty="0"/>
              <a:t>mov </a:t>
            </a:r>
            <a:r>
              <a:rPr lang="en-US" altLang="zh-CN" dirty="0" err="1"/>
              <a:t>bl,ax</a:t>
            </a:r>
            <a:r>
              <a:rPr lang="en-US" altLang="zh-CN" dirty="0"/>
              <a:t> </a:t>
            </a:r>
            <a:r>
              <a:rPr lang="zh-CN" altLang="en-US" dirty="0"/>
              <a:t>就是错误的</a:t>
            </a:r>
            <a:endParaRPr lang="en-US" altLang="zh-CN" dirty="0"/>
          </a:p>
          <a:p>
            <a:pPr marL="1370965" lvl="2" indent="-457200">
              <a:buFont typeface="+mj-lt"/>
              <a:buAutoNum type="arabicPeriod"/>
            </a:pPr>
            <a:r>
              <a:rPr lang="zh-CN" altLang="en-US" dirty="0"/>
              <a:t>两个操作数不能同时为段寄存器。如</a:t>
            </a:r>
            <a:r>
              <a:rPr lang="en-US" altLang="zh-CN" dirty="0"/>
              <a:t>mov </a:t>
            </a:r>
            <a:r>
              <a:rPr lang="en-US" altLang="zh-CN" dirty="0" err="1"/>
              <a:t>es,ds</a:t>
            </a:r>
            <a:r>
              <a:rPr lang="en-US" altLang="zh-CN" dirty="0"/>
              <a:t> </a:t>
            </a:r>
            <a:r>
              <a:rPr lang="zh-CN" altLang="en-US" dirty="0"/>
              <a:t>就是错误的</a:t>
            </a:r>
            <a:endParaRPr lang="en-US" altLang="zh-CN" dirty="0"/>
          </a:p>
          <a:p>
            <a:pPr marL="1370965" lvl="2" indent="-457200">
              <a:buFont typeface="+mj-lt"/>
              <a:buAutoNum type="arabicPeriod"/>
            </a:pPr>
            <a:r>
              <a:rPr lang="zh-CN" altLang="en-US" dirty="0"/>
              <a:t>立即数不能直接传给段寄存器。所以有  </a:t>
            </a:r>
            <a:r>
              <a:rPr lang="en-US" altLang="zh-CN" dirty="0"/>
              <a:t>mov  </a:t>
            </a:r>
            <a:r>
              <a:rPr lang="en-US" altLang="zh-CN" dirty="0" err="1"/>
              <a:t>ax,data</a:t>
            </a:r>
            <a:r>
              <a:rPr lang="en-US" altLang="zh-CN" dirty="0"/>
              <a:t>   mov </a:t>
            </a:r>
            <a:r>
              <a:rPr lang="en-US" altLang="zh-CN" dirty="0" err="1"/>
              <a:t>ds,ax</a:t>
            </a:r>
            <a:r>
              <a:rPr lang="zh-CN" altLang="en-US" dirty="0"/>
              <a:t>这样两条指令完成段寄存器赋初始值</a:t>
            </a:r>
            <a:endParaRPr lang="en-US" altLang="zh-CN" dirty="0"/>
          </a:p>
          <a:p>
            <a:pPr marL="1370965" lvl="2" indent="-457200">
              <a:buFont typeface="+mj-lt"/>
              <a:buAutoNum type="arabicPeriod"/>
            </a:pPr>
            <a:r>
              <a:rPr lang="zh-CN" altLang="en-US" dirty="0"/>
              <a:t>立即数不能成为目的操作数</a:t>
            </a:r>
            <a:endParaRPr lang="en-US" altLang="zh-CN" dirty="0"/>
          </a:p>
          <a:p>
            <a:pPr marL="1370965" lvl="2" indent="-457200">
              <a:buFont typeface="+mj-lt"/>
              <a:buAutoNum type="arabicPeriod"/>
            </a:pPr>
            <a:r>
              <a:rPr lang="zh-CN" altLang="en-US" dirty="0"/>
              <a:t>两个操作数</a:t>
            </a:r>
            <a:r>
              <a:rPr lang="zh-CN" altLang="en-US" dirty="0">
                <a:solidFill>
                  <a:srgbClr val="ED7D31"/>
                </a:solidFill>
              </a:rPr>
              <a:t>不能同时为内存单元</a:t>
            </a:r>
            <a:r>
              <a:rPr lang="zh-CN" altLang="en-US" dirty="0"/>
              <a:t>。</a:t>
            </a:r>
            <a:endParaRPr lang="en-US" altLang="zh-CN" dirty="0"/>
          </a:p>
          <a:p>
            <a:pPr lvl="2"/>
            <a:endParaRPr lang="en-US" altLang="zh-CN" dirty="0"/>
          </a:p>
          <a:p>
            <a:pPr lvl="2"/>
            <a:endParaRPr lang="zh-CN" altLang="en-US" dirty="0"/>
          </a:p>
          <a:p>
            <a:pPr lvl="1"/>
            <a:endParaRPr lang="zh-CN" altLang="en-US" dirty="0"/>
          </a:p>
        </p:txBody>
      </p:sp>
      <p:sp>
        <p:nvSpPr>
          <p:cNvPr id="4" name="文本占位符 3"/>
          <p:cNvSpPr>
            <a:spLocks noGrp="1"/>
          </p:cNvSpPr>
          <p:nvPr>
            <p:ph type="body" sz="quarter" idx="16"/>
          </p:nvPr>
        </p:nvSpPr>
        <p:spPr/>
        <p:txBody>
          <a:bodyPr/>
          <a:lstStyle/>
          <a:p>
            <a:r>
              <a:rPr lang="en-US" altLang="zh-CN" dirty="0"/>
              <a:t>2.</a:t>
            </a:r>
            <a:r>
              <a:rPr lang="zh-CN" altLang="en-US" dirty="0"/>
              <a:t>数据传送指令</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1000"/>
                                        <p:tgtEl>
                                          <p:spTgt spid="3">
                                            <p:txEl>
                                              <p:pRg st="8" end="8"/>
                                            </p:txEl>
                                          </p:spTgt>
                                        </p:tgtEl>
                                      </p:cBhvr>
                                    </p:animEffect>
                                    <p:anim calcmode="lin" valueType="num">
                                      <p:cBhvr>
                                        <p:cTn id="5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fade">
                                      <p:cBhvr>
                                        <p:cTn id="64" dur="1000"/>
                                        <p:tgtEl>
                                          <p:spTgt spid="3">
                                            <p:txEl>
                                              <p:pRg st="10" end="10"/>
                                            </p:txEl>
                                          </p:spTgt>
                                        </p:tgtEl>
                                      </p:cBhvr>
                                    </p:animEffect>
                                    <p:anim calcmode="lin" valueType="num">
                                      <p:cBhvr>
                                        <p:cTn id="6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Effect transition="in" filter="fade">
                                      <p:cBhvr>
                                        <p:cTn id="71" dur="1000"/>
                                        <p:tgtEl>
                                          <p:spTgt spid="3">
                                            <p:txEl>
                                              <p:pRg st="11" end="11"/>
                                            </p:txEl>
                                          </p:spTgt>
                                        </p:tgtEl>
                                      </p:cBhvr>
                                    </p:animEffect>
                                    <p:anim calcmode="lin" valueType="num">
                                      <p:cBhvr>
                                        <p:cTn id="7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3">
                                            <p:txEl>
                                              <p:pRg st="12" end="12"/>
                                            </p:txEl>
                                          </p:spTgt>
                                        </p:tgtEl>
                                        <p:attrNameLst>
                                          <p:attrName>style.visibility</p:attrName>
                                        </p:attrNameLst>
                                      </p:cBhvr>
                                      <p:to>
                                        <p:strVal val="visible"/>
                                      </p:to>
                                    </p:set>
                                    <p:animEffect transition="in" filter="fade">
                                      <p:cBhvr>
                                        <p:cTn id="78" dur="1000"/>
                                        <p:tgtEl>
                                          <p:spTgt spid="3">
                                            <p:txEl>
                                              <p:pRg st="12" end="12"/>
                                            </p:txEl>
                                          </p:spTgt>
                                        </p:tgtEl>
                                      </p:cBhvr>
                                    </p:animEffect>
                                    <p:anim calcmode="lin" valueType="num">
                                      <p:cBhvr>
                                        <p:cTn id="7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12C7F20-4EEE-4847-AC76-B538472E8A39}" type="slidenum">
              <a:rPr lang="zh-CN" altLang="en-US" smtClean="0"/>
            </a:fld>
            <a:endParaRPr lang="zh-CN" altLang="en-US"/>
          </a:p>
        </p:txBody>
      </p:sp>
      <p:sp>
        <p:nvSpPr>
          <p:cNvPr id="3" name="文本占位符 2"/>
          <p:cNvSpPr>
            <a:spLocks noGrp="1"/>
          </p:cNvSpPr>
          <p:nvPr>
            <p:ph type="body" sz="quarter" idx="15"/>
          </p:nvPr>
        </p:nvSpPr>
        <p:spPr/>
        <p:txBody>
          <a:bodyPr/>
          <a:lstStyle/>
          <a:p>
            <a:r>
              <a:rPr lang="en-US" altLang="zh-CN" dirty="0"/>
              <a:t>mov</a:t>
            </a:r>
            <a:r>
              <a:rPr lang="zh-CN" altLang="en-US" dirty="0"/>
              <a:t>指令</a:t>
            </a:r>
            <a:endParaRPr lang="en-US" altLang="zh-CN" dirty="0"/>
          </a:p>
        </p:txBody>
      </p:sp>
      <p:sp>
        <p:nvSpPr>
          <p:cNvPr id="4" name="文本占位符 3"/>
          <p:cNvSpPr>
            <a:spLocks noGrp="1"/>
          </p:cNvSpPr>
          <p:nvPr>
            <p:ph type="body" sz="quarter" idx="16"/>
          </p:nvPr>
        </p:nvSpPr>
        <p:spPr/>
        <p:txBody>
          <a:bodyPr/>
          <a:lstStyle/>
          <a:p>
            <a:r>
              <a:rPr lang="en-US" altLang="zh-CN" dirty="0"/>
              <a:t>2.</a:t>
            </a:r>
            <a:r>
              <a:rPr lang="zh-CN" altLang="en-US" dirty="0"/>
              <a:t>数据传送指令</a:t>
            </a:r>
            <a:endParaRPr lang="zh-CN" altLang="en-US" dirty="0"/>
          </a:p>
        </p:txBody>
      </p:sp>
      <p:pic>
        <p:nvPicPr>
          <p:cNvPr id="5" name="图片 4"/>
          <p:cNvPicPr>
            <a:picLocks noChangeAspect="1"/>
          </p:cNvPicPr>
          <p:nvPr/>
        </p:nvPicPr>
        <p:blipFill>
          <a:blip r:embed="rId1"/>
          <a:stretch>
            <a:fillRect/>
          </a:stretch>
        </p:blipFill>
        <p:spPr>
          <a:xfrm>
            <a:off x="2207256" y="690548"/>
            <a:ext cx="4216686" cy="5887816"/>
          </a:xfrm>
          <a:prstGeom prst="rect">
            <a:avLst/>
          </a:prstGeom>
        </p:spPr>
      </p:pic>
      <p:pic>
        <p:nvPicPr>
          <p:cNvPr id="7" name="图片 6"/>
          <p:cNvPicPr>
            <a:picLocks noChangeAspect="1"/>
          </p:cNvPicPr>
          <p:nvPr/>
        </p:nvPicPr>
        <p:blipFill>
          <a:blip r:embed="rId2"/>
          <a:stretch>
            <a:fillRect/>
          </a:stretch>
        </p:blipFill>
        <p:spPr>
          <a:xfrm>
            <a:off x="6667005" y="690447"/>
            <a:ext cx="4216686" cy="586358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1000"/>
    </mc:Choice>
    <mc:Fallback>
      <p:transition advClick="0" advTm="1000"/>
    </mc:Fallback>
  </mc:AlternateContent>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9498</Words>
  <Application>WPS 演示</Application>
  <PresentationFormat>宽屏</PresentationFormat>
  <Paragraphs>1503</Paragraphs>
  <Slides>71</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71</vt:i4>
      </vt:variant>
    </vt:vector>
  </HeadingPairs>
  <TitlesOfParts>
    <vt:vector size="84" baseType="lpstr">
      <vt:lpstr>Arial</vt:lpstr>
      <vt:lpstr>宋体</vt:lpstr>
      <vt:lpstr>Wingdings</vt:lpstr>
      <vt:lpstr>Arial</vt:lpstr>
      <vt:lpstr>微软雅黑</vt:lpstr>
      <vt:lpstr>黑体</vt:lpstr>
      <vt:lpstr>Tahoma</vt:lpstr>
      <vt:lpstr>Arial Unicode MS</vt:lpstr>
      <vt:lpstr>Arial Black</vt:lpstr>
      <vt:lpstr>等线</vt:lpstr>
      <vt:lpstr>Calibri</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王云鹏</cp:lastModifiedBy>
  <cp:revision>865</cp:revision>
  <dcterms:created xsi:type="dcterms:W3CDTF">2019-03-09T08:01:00Z</dcterms:created>
  <dcterms:modified xsi:type="dcterms:W3CDTF">2020-06-28T09:54:45Z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