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3" r:id="rId1"/>
    <p:sldMasterId id="2147483666" r:id="rId2"/>
  </p:sldMasterIdLst>
  <p:notesMasterIdLst>
    <p:notesMasterId r:id="rId23"/>
  </p:notesMasterIdLst>
  <p:handoutMasterIdLst>
    <p:handoutMasterId r:id="rId24"/>
  </p:handoutMasterIdLst>
  <p:sldIdLst>
    <p:sldId id="3228" r:id="rId3"/>
    <p:sldId id="3277" r:id="rId4"/>
    <p:sldId id="3340" r:id="rId5"/>
    <p:sldId id="3341" r:id="rId6"/>
    <p:sldId id="3342" r:id="rId7"/>
    <p:sldId id="3343" r:id="rId8"/>
    <p:sldId id="3355" r:id="rId9"/>
    <p:sldId id="3344" r:id="rId10"/>
    <p:sldId id="3345" r:id="rId11"/>
    <p:sldId id="3346" r:id="rId12"/>
    <p:sldId id="3347" r:id="rId13"/>
    <p:sldId id="3348" r:id="rId14"/>
    <p:sldId id="3349" r:id="rId15"/>
    <p:sldId id="3350" r:id="rId16"/>
    <p:sldId id="3356" r:id="rId17"/>
    <p:sldId id="3351" r:id="rId18"/>
    <p:sldId id="3352" r:id="rId19"/>
    <p:sldId id="3353" r:id="rId20"/>
    <p:sldId id="3357" r:id="rId21"/>
    <p:sldId id="335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4E94D1-6253-41BE-BAF6-532D0D57172A}">
          <p14:sldIdLst>
            <p14:sldId id="3228"/>
            <p14:sldId id="3277"/>
            <p14:sldId id="3340"/>
            <p14:sldId id="3341"/>
            <p14:sldId id="3342"/>
            <p14:sldId id="3343"/>
            <p14:sldId id="3355"/>
            <p14:sldId id="3344"/>
            <p14:sldId id="3345"/>
            <p14:sldId id="3346"/>
            <p14:sldId id="3347"/>
            <p14:sldId id="3348"/>
            <p14:sldId id="3349"/>
            <p14:sldId id="3350"/>
            <p14:sldId id="3356"/>
            <p14:sldId id="3351"/>
            <p14:sldId id="3352"/>
            <p14:sldId id="3353"/>
            <p14:sldId id="3357"/>
            <p14:sldId id="3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A78C3"/>
    <a:srgbClr val="1C6299"/>
    <a:srgbClr val="1879C6"/>
    <a:srgbClr val="1979C5"/>
    <a:srgbClr val="FFFFFF"/>
    <a:srgbClr val="9CB833"/>
    <a:srgbClr val="1487B1"/>
    <a:srgbClr val="44BE9B"/>
    <a:srgbClr val="1A7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D0247B9-919D-4896-BD39-43A96DE5D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B5E3AC-462F-48C0-8A12-706F04D270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7363-29D3-46D0-A42A-988E65C0C52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33C8A-D4BF-493B-924D-601CBCE9C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EACFF-7FE5-4304-99F2-8A6E307DB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8786-C9AB-41F7-AD63-4AC3EFC82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4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729719"/>
            <a:ext cx="12192000" cy="435382"/>
          </a:xfrm>
        </p:spPr>
        <p:txBody>
          <a:bodyPr>
            <a:noAutofit/>
          </a:bodyPr>
          <a:lstStyle>
            <a:lvl1pPr marL="0" indent="0" algn="ctr">
              <a:buNone/>
              <a:defRPr sz="4000" spc="500" baseline="0">
                <a:solidFill>
                  <a:srgbClr val="1A78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6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5551179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6E8ACFE9-A76F-42F6-BB3C-7D8A712C0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14" y="65112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spc="3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753885"/>
            <a:ext cx="8128160" cy="914400"/>
          </a:xfrm>
        </p:spPr>
        <p:txBody>
          <a:bodyPr/>
          <a:lstStyle>
            <a:lvl1pPr marL="22860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60" y="116388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5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BE2-C77D-492C-A7EF-E10811A923F0}" type="datetime1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E3C0-92A9-461F-9476-40DF4BBCADAB}" type="datetime1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8F07EC-DC3A-4A04-AAE1-5B002CEBAED6}"/>
              </a:ext>
            </a:extLst>
          </p:cNvPr>
          <p:cNvSpPr/>
          <p:nvPr userDrawn="1"/>
        </p:nvSpPr>
        <p:spPr>
          <a:xfrm>
            <a:off x="0" y="6578364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BAAFD-F10D-477E-87FA-6BC4DF1D95CC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E6C118A0-7259-4CF7-86C0-1E0D872D4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031"/>
            <a:ext cx="1820411" cy="233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D0501B-7B68-427E-8590-1751431AE6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77D-4309-4CF5-A93F-8278B4A99640}" type="datetime1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6139-6716-4FFB-8B2C-DFE1C09F99E4}" type="datetime1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846A-A25D-4FD5-89E1-A839224C7CA4}" type="datetime1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55" r:id="rId3"/>
    <p:sldLayoutId id="2147483669" r:id="rId4"/>
    <p:sldLayoutId id="2147483657" r:id="rId5"/>
    <p:sldLayoutId id="2147483658" r:id="rId6"/>
    <p:sldLayoutId id="2147483660" r:id="rId7"/>
    <p:sldLayoutId id="2147483663" r:id="rId8"/>
    <p:sldLayoutId id="2147483664" r:id="rId9"/>
    <p:sldLayoutId id="2147483665" r:id="rId10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D9C-402D-459A-ABCD-2C25C2FD18AB}" type="datetime1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0" y="1962083"/>
            <a:ext cx="12191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第一单元 第七讲 </a:t>
            </a:r>
            <a:endParaRPr lang="en-US" altLang="zh-CN" sz="4800" spc="1000" dirty="0">
              <a:solidFill>
                <a:srgbClr val="1A78C3"/>
              </a:solidFill>
              <a:latin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28387-7A21-4FF0-8E8E-8084D44E3C48}"/>
              </a:ext>
            </a:extLst>
          </p:cNvPr>
          <p:cNvSpPr txBox="1"/>
          <p:nvPr/>
        </p:nvSpPr>
        <p:spPr>
          <a:xfrm>
            <a:off x="0" y="4460991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 羽</a:t>
            </a:r>
            <a:endParaRPr lang="en-US" altLang="zh-CN" sz="20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F9917-8A2A-46F8-8920-8EBB6E5E9BB9}"/>
              </a:ext>
            </a:extLst>
          </p:cNvPr>
          <p:cNvSpPr txBox="1"/>
          <p:nvPr/>
        </p:nvSpPr>
        <p:spPr>
          <a:xfrm>
            <a:off x="-670" y="4932613"/>
            <a:ext cx="1219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4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中南大学计算机学院</a:t>
            </a:r>
            <a:endParaRPr lang="en-US" altLang="zh-CN" sz="24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5F66EE-32C5-4B9D-A341-9F00E0CE9FB8}"/>
              </a:ext>
            </a:extLst>
          </p:cNvPr>
          <p:cNvSpPr txBox="1"/>
          <p:nvPr/>
        </p:nvSpPr>
        <p:spPr>
          <a:xfrm>
            <a:off x="0" y="5465790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shengyu@csu.edu.cn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768603-40DA-401E-AA4C-02357EA9FB9B}"/>
              </a:ext>
            </a:extLst>
          </p:cNvPr>
          <p:cNvSpPr/>
          <p:nvPr/>
        </p:nvSpPr>
        <p:spPr>
          <a:xfrm>
            <a:off x="0" y="311506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汇编程序示例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5CE7A1-644F-4E6A-B6A9-2F76139A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82250-78D6-423B-B606-D34BA25B06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6592974" cy="5551179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单重循环</a:t>
            </a:r>
            <a:endParaRPr lang="en-US" altLang="zh-CN" dirty="0"/>
          </a:p>
          <a:p>
            <a:pPr lvl="1"/>
            <a:r>
              <a:rPr lang="zh-CN" altLang="en-US" dirty="0"/>
              <a:t>很显然，查找位置和空出位置的过程就是循环比较的过程，因此采用循环结构来实现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循环条件的确定：其中一种比较容易想到循环条件就是：数组长度（或数组首地址）及</a:t>
            </a:r>
            <a:r>
              <a:rPr lang="en-US" altLang="zh-CN" dirty="0"/>
              <a:t>K&lt;=n</a:t>
            </a:r>
            <a:r>
              <a:rPr lang="zh-CN" altLang="en-US" dirty="0"/>
              <a:t>，其中</a:t>
            </a:r>
            <a:r>
              <a:rPr lang="en-US" altLang="zh-CN" dirty="0"/>
              <a:t>K</a:t>
            </a:r>
            <a:r>
              <a:rPr lang="zh-CN" altLang="en-US" dirty="0"/>
              <a:t>为依次从数组中取出的一个数。</a:t>
            </a:r>
          </a:p>
          <a:p>
            <a:pPr lvl="1"/>
            <a:r>
              <a:rPr lang="zh-CN" altLang="en-US" dirty="0"/>
              <a:t>另外，可以充分利用题目中的已知条件即数组中的数均为正数，所以我们可以在数组的开始的前一个位置存放一个负数，不妨存放数</a:t>
            </a:r>
            <a:r>
              <a:rPr lang="en-US" altLang="zh-CN" dirty="0"/>
              <a:t>-1</a:t>
            </a:r>
            <a:r>
              <a:rPr lang="zh-CN" altLang="en-US" dirty="0"/>
              <a:t>，这样，在循环控制时就不需要用数组长度来进行控制，可以进一步简化程序的设计。而且需要注意的是，有可能一次都不需要移动数组中的数。因此，应选择</a:t>
            </a:r>
            <a:r>
              <a:rPr lang="en-US" altLang="zh-CN" dirty="0"/>
              <a:t>DO—WHILE </a:t>
            </a:r>
            <a:r>
              <a:rPr lang="zh-CN" altLang="en-US" dirty="0"/>
              <a:t>结构形式。</a:t>
            </a:r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32078C-8E6C-4B73-B5BB-CE5A3A2129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循环程序设计</a:t>
            </a:r>
          </a:p>
        </p:txBody>
      </p:sp>
      <p:grpSp>
        <p:nvGrpSpPr>
          <p:cNvPr id="7" name="Group 33">
            <a:extLst>
              <a:ext uri="{FF2B5EF4-FFF2-40B4-BE49-F238E27FC236}">
                <a16:creationId xmlns:a16="http://schemas.microsoft.com/office/drawing/2014/main" id="{B57D1EE3-0967-47A4-9898-ADD4EAC500CA}"/>
              </a:ext>
            </a:extLst>
          </p:cNvPr>
          <p:cNvGrpSpPr>
            <a:grpSpLocks/>
          </p:cNvGrpSpPr>
          <p:nvPr/>
        </p:nvGrpSpPr>
        <p:grpSpPr bwMode="auto">
          <a:xfrm>
            <a:off x="8049645" y="958850"/>
            <a:ext cx="3744913" cy="4940300"/>
            <a:chOff x="1973" y="391"/>
            <a:chExt cx="2359" cy="3112"/>
          </a:xfrm>
        </p:grpSpPr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C87C7DBE-DDA1-4062-8F17-91B6B846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391"/>
              <a:ext cx="861" cy="25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>
                  <a:solidFill>
                    <a:srgbClr val="1A78C3"/>
                  </a:solidFill>
                </a:rPr>
                <a:t>开始</a:t>
              </a: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85289FF3-93FB-4137-968F-5855DAA85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873"/>
              <a:ext cx="1315" cy="317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>
                  <a:solidFill>
                    <a:srgbClr val="1A78C3"/>
                  </a:solidFill>
                </a:rPr>
                <a:t>（</a:t>
              </a:r>
              <a:r>
                <a:rPr lang="en-US" altLang="zh-CN" sz="1400">
                  <a:solidFill>
                    <a:srgbClr val="1A78C3"/>
                  </a:solidFill>
                </a:rPr>
                <a:t>ARRAY_HEAD-2)</a:t>
              </a:r>
              <a:r>
                <a:rPr lang="en-US" altLang="zh-CN" sz="1400">
                  <a:solidFill>
                    <a:srgbClr val="1A78C3"/>
                  </a:solidFill>
                  <a:sym typeface="Wingdings" panose="05000000000000000000" pitchFamily="2" charset="2"/>
                </a:rPr>
                <a:t></a:t>
              </a:r>
              <a:r>
                <a:rPr lang="zh-CN" altLang="en-US" sz="1400">
                  <a:solidFill>
                    <a:srgbClr val="1A78C3"/>
                  </a:solidFill>
                  <a:sym typeface="Wingdings" panose="05000000000000000000" pitchFamily="2" charset="2"/>
                </a:rPr>
                <a:t>－</a:t>
              </a:r>
              <a:r>
                <a:rPr lang="en-US" altLang="zh-CN" sz="1400">
                  <a:solidFill>
                    <a:srgbClr val="1A78C3"/>
                  </a:solidFill>
                  <a:sym typeface="Wingdings" panose="05000000000000000000" pitchFamily="2" charset="2"/>
                </a:rPr>
                <a:t>1</a:t>
              </a:r>
              <a:endParaRPr lang="en-US" altLang="zh-CN" sz="1400">
                <a:solidFill>
                  <a:srgbClr val="1A78C3"/>
                </a:solidFill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FE23AD00-A97C-4C61-8E4A-088E316FB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463"/>
              <a:ext cx="1270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>
                  <a:solidFill>
                    <a:srgbClr val="1A78C3"/>
                  </a:solidFill>
                </a:rPr>
                <a:t>初始化变址寄存器</a:t>
              </a:r>
              <a:r>
                <a:rPr lang="en-US" altLang="zh-CN" sz="1400">
                  <a:solidFill>
                    <a:srgbClr val="1A78C3"/>
                  </a:solidFill>
                </a:rPr>
                <a:t>SI</a:t>
              </a:r>
            </a:p>
          </p:txBody>
        </p:sp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33BF9B0F-6052-45A9-8838-944CAD2D9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006"/>
              <a:ext cx="997" cy="453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1A78C3"/>
                  </a:solidFill>
                </a:rPr>
                <a:t>K&lt;N?</a:t>
              </a:r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A1891EC8-B44B-4F95-A0FC-FF2379582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097"/>
              <a:ext cx="815" cy="226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>
                  <a:solidFill>
                    <a:srgbClr val="1A78C3"/>
                  </a:solidFill>
                </a:rPr>
                <a:t>插入</a:t>
              </a:r>
              <a:r>
                <a:rPr lang="en-US" altLang="zh-CN" sz="1400">
                  <a:solidFill>
                    <a:srgbClr val="1A78C3"/>
                  </a:solidFill>
                </a:rPr>
                <a:t>N</a:t>
              </a:r>
            </a:p>
          </p:txBody>
        </p: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67FA4B86-3B1E-4F83-B07C-9B68C2879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276"/>
              <a:ext cx="771" cy="227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>
                  <a:solidFill>
                    <a:srgbClr val="1A78C3"/>
                  </a:solidFill>
                </a:rPr>
                <a:t>修改地址</a:t>
              </a:r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32D9F059-EA08-49D3-B237-996AB617E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2687"/>
              <a:ext cx="907" cy="25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>
                  <a:solidFill>
                    <a:srgbClr val="1A78C3"/>
                  </a:solidFill>
                </a:rPr>
                <a:t>结束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B4A5A172-5E71-4F74-9CEE-14F4F424A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646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FC53630D-964A-48D0-84BD-D7237CEDE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19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2A068ABA-6EEB-4BF1-8667-2E8F8EAD6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324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B42EBBB2-0A8B-4788-B47E-3B174DDE8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78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9BFAAE25-11F8-4890-BD64-6F786B58F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46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7A88EA18-6351-4554-A2AB-DDBEBB7D3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959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67FB3DEC-6CF7-45A6-A253-D91D0677A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233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22" name="AutoShape 28">
              <a:extLst>
                <a:ext uri="{FF2B5EF4-FFF2-40B4-BE49-F238E27FC236}">
                  <a16:creationId xmlns:a16="http://schemas.microsoft.com/office/drawing/2014/main" id="{B09F4139-4ACA-4522-8F52-0F56389BF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2732"/>
              <a:ext cx="815" cy="226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1A78C3"/>
                  </a:solidFill>
                </a:rPr>
                <a:t>K</a:t>
              </a:r>
              <a:r>
                <a:rPr lang="zh-CN" altLang="en-US" sz="1400">
                  <a:solidFill>
                    <a:srgbClr val="1A78C3"/>
                  </a:solidFill>
                </a:rPr>
                <a:t>前移一个字</a:t>
              </a:r>
            </a:p>
          </p:txBody>
        </p:sp>
        <p:cxnSp>
          <p:nvCxnSpPr>
            <p:cNvPr id="23" name="AutoShape 29">
              <a:extLst>
                <a:ext uri="{FF2B5EF4-FFF2-40B4-BE49-F238E27FC236}">
                  <a16:creationId xmlns:a16="http://schemas.microsoft.com/office/drawing/2014/main" id="{788B98E2-F476-465B-85D8-08E6D1DC15A0}"/>
                </a:ext>
              </a:extLst>
            </p:cNvPr>
            <p:cNvCxnSpPr>
              <a:cxnSpLocks noChangeShapeType="1"/>
              <a:stCxn id="13" idx="2"/>
              <a:endCxn id="11" idx="1"/>
            </p:cNvCxnSpPr>
            <p:nvPr/>
          </p:nvCxnSpPr>
          <p:spPr bwMode="auto">
            <a:xfrm rot="16200000" flipV="1">
              <a:off x="1713" y="2629"/>
              <a:ext cx="1270" cy="477"/>
            </a:xfrm>
            <a:prstGeom prst="bentConnector4">
              <a:avLst>
                <a:gd name="adj1" fmla="val -11259"/>
                <a:gd name="adj2" fmla="val 16079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31">
              <a:extLst>
                <a:ext uri="{FF2B5EF4-FFF2-40B4-BE49-F238E27FC236}">
                  <a16:creationId xmlns:a16="http://schemas.microsoft.com/office/drawing/2014/main" id="{71BF60AD-04AD-4F59-B56B-36BE8B249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1988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1A78C3"/>
                  </a:solidFill>
                </a:rPr>
                <a:t>Y</a:t>
              </a:r>
            </a:p>
          </p:txBody>
        </p:sp>
        <p:sp>
          <p:nvSpPr>
            <p:cNvPr id="25" name="Text Box 32">
              <a:extLst>
                <a:ext uri="{FF2B5EF4-FFF2-40B4-BE49-F238E27FC236}">
                  <a16:creationId xmlns:a16="http://schemas.microsoft.com/office/drawing/2014/main" id="{F68DB99A-57DB-4C53-9162-725B4B0A4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478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1A78C3"/>
                  </a:solidFill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58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C9928F-0F51-4EC9-8A32-F11122BE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DDA8C-F56D-476F-A729-7B14A751A1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冒泡法</a:t>
            </a:r>
            <a:endParaRPr lang="en-US" altLang="zh-CN" dirty="0"/>
          </a:p>
          <a:p>
            <a:pPr lvl="1"/>
            <a:r>
              <a:rPr lang="zh-CN" altLang="en-US" dirty="0"/>
              <a:t>排序算法</a:t>
            </a:r>
            <a:endParaRPr lang="en-US" altLang="zh-CN" dirty="0"/>
          </a:p>
          <a:p>
            <a:pPr lvl="1"/>
            <a:r>
              <a:rPr lang="zh-CN" altLang="en-US" dirty="0"/>
              <a:t>从第一个元素开始，依次对相邻的两个元素进行比较，使前一个元素不大于后一个元素；将所有元素比较完之后，最大的元素排到了最后；然后，除掉最后一个元素之外的元素依上述方法再进行比较，得到次大的元素排在后面；如此重复，直至完成就实现元素从小到大的排序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个数需要</a:t>
            </a:r>
            <a:r>
              <a:rPr lang="en-US" altLang="zh-CN" dirty="0"/>
              <a:t>n-1</a:t>
            </a:r>
            <a:r>
              <a:rPr lang="zh-CN" altLang="en-US" dirty="0"/>
              <a:t>遍比较，第一遍比较出一个最大（或最小）数，第二遍对剩下的数进行比较，得到一个次最大（或次最小）数 ，第</a:t>
            </a:r>
            <a:r>
              <a:rPr lang="en-US" altLang="zh-CN" dirty="0"/>
              <a:t>n-1</a:t>
            </a:r>
            <a:r>
              <a:rPr lang="zh-CN" altLang="en-US" dirty="0"/>
              <a:t>遍比较出最后两个数的大小顺序，至此整个数组全部排好序。每一遍比较需要比较的次数为要比较数减一。如</a:t>
            </a:r>
            <a:r>
              <a:rPr lang="en-US" altLang="zh-CN" dirty="0"/>
              <a:t>n=5,</a:t>
            </a:r>
            <a:r>
              <a:rPr lang="zh-CN" altLang="en-US" dirty="0"/>
              <a:t>第一遍比较次数为</a:t>
            </a:r>
            <a:r>
              <a:rPr lang="en-US" altLang="zh-CN" dirty="0"/>
              <a:t>4</a:t>
            </a:r>
            <a:r>
              <a:rPr lang="zh-CN" altLang="en-US" dirty="0"/>
              <a:t>（内循环），第二遍比较次数为</a:t>
            </a:r>
            <a:r>
              <a:rPr lang="en-US" altLang="zh-CN" dirty="0"/>
              <a:t>3 </a:t>
            </a:r>
            <a:r>
              <a:rPr lang="zh-CN" altLang="en-US" dirty="0"/>
              <a:t>（内循环） ，第三遍比较次数为</a:t>
            </a:r>
            <a:r>
              <a:rPr lang="en-US" altLang="zh-CN" dirty="0"/>
              <a:t>2 </a:t>
            </a:r>
            <a:r>
              <a:rPr lang="zh-CN" altLang="en-US" dirty="0"/>
              <a:t>（内循环） ，第四遍比较次数为</a:t>
            </a:r>
            <a:r>
              <a:rPr lang="en-US" altLang="zh-CN" dirty="0"/>
              <a:t>1 </a:t>
            </a:r>
            <a:r>
              <a:rPr lang="zh-CN" altLang="en-US" dirty="0"/>
              <a:t>（内循环）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77EE55-1D8A-4201-89B9-B818A8FF23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23862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F2FFC7-1EBA-4F71-B031-383D8BEB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5D447-10BA-43D9-96B2-9B7D0A31CA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冒泡法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FFA95-D643-4F7F-82B0-71BD8A0E02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循环程序设计</a:t>
            </a:r>
          </a:p>
        </p:txBody>
      </p:sp>
      <p:graphicFrame>
        <p:nvGraphicFramePr>
          <p:cNvPr id="5" name="Group 29">
            <a:extLst>
              <a:ext uri="{FF2B5EF4-FFF2-40B4-BE49-F238E27FC236}">
                <a16:creationId xmlns:a16="http://schemas.microsoft.com/office/drawing/2014/main" id="{D9DCB808-2172-4DE3-AEEE-EAD6CD845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71170"/>
              </p:ext>
            </p:extLst>
          </p:nvPr>
        </p:nvGraphicFramePr>
        <p:xfrm>
          <a:off x="1390349" y="1566114"/>
          <a:ext cx="8535026" cy="4445187"/>
        </p:xfrm>
        <a:graphic>
          <a:graphicData uri="http://schemas.openxmlformats.org/drawingml/2006/table">
            <a:tbl>
              <a:tblPr/>
              <a:tblGrid>
                <a:gridCol w="2385831">
                  <a:extLst>
                    <a:ext uri="{9D8B030D-6E8A-4147-A177-3AD203B41FA5}">
                      <a16:colId xmlns:a16="http://schemas.microsoft.com/office/drawing/2014/main" val="1590964864"/>
                    </a:ext>
                  </a:extLst>
                </a:gridCol>
                <a:gridCol w="1562151">
                  <a:extLst>
                    <a:ext uri="{9D8B030D-6E8A-4147-A177-3AD203B41FA5}">
                      <a16:colId xmlns:a16="http://schemas.microsoft.com/office/drawing/2014/main" val="243785013"/>
                    </a:ext>
                  </a:extLst>
                </a:gridCol>
                <a:gridCol w="1649134">
                  <a:extLst>
                    <a:ext uri="{9D8B030D-6E8A-4147-A177-3AD203B41FA5}">
                      <a16:colId xmlns:a16="http://schemas.microsoft.com/office/drawing/2014/main" val="566333486"/>
                    </a:ext>
                  </a:extLst>
                </a:gridCol>
                <a:gridCol w="1469842">
                  <a:extLst>
                    <a:ext uri="{9D8B030D-6E8A-4147-A177-3AD203B41FA5}">
                      <a16:colId xmlns:a16="http://schemas.microsoft.com/office/drawing/2014/main" val="1888351301"/>
                    </a:ext>
                  </a:extLst>
                </a:gridCol>
                <a:gridCol w="1468068">
                  <a:extLst>
                    <a:ext uri="{9D8B030D-6E8A-4147-A177-3AD203B41FA5}">
                      <a16:colId xmlns:a16="http://schemas.microsoft.com/office/drawing/2014/main" val="1906692081"/>
                    </a:ext>
                  </a:extLst>
                </a:gridCol>
              </a:tblGrid>
              <a:tr h="63477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A78C3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序号      数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A78C3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比      较      遍      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92852"/>
                  </a:ext>
                </a:extLst>
              </a:tr>
              <a:tr h="63477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A78C3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A78C3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A78C3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A78C3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837125"/>
                  </a:ext>
                </a:extLst>
              </a:tr>
              <a:tr h="31756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 1       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32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 2       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85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 3       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 4       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 5       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14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47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650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1333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96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86236B-C257-42C3-8189-AA227C49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ACF37-25EE-4EAE-A8DE-6ABD070B2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折半查找</a:t>
            </a:r>
            <a:endParaRPr lang="en-US" altLang="zh-CN" dirty="0"/>
          </a:p>
          <a:p>
            <a:pPr lvl="1"/>
            <a:r>
              <a:rPr lang="zh-CN" altLang="en-US" dirty="0"/>
              <a:t>在数据段中，有一个按从小到大顺序排列的无符号数字数组</a:t>
            </a:r>
            <a:r>
              <a:rPr lang="en-US" altLang="zh-CN" dirty="0"/>
              <a:t>ARRAY</a:t>
            </a:r>
            <a:r>
              <a:rPr lang="zh-CN" altLang="en-US" dirty="0"/>
              <a:t>，数组中的第一个单元存放着数组的长度。在</a:t>
            </a:r>
            <a:r>
              <a:rPr lang="en-US" altLang="zh-CN" dirty="0"/>
              <a:t>AX</a:t>
            </a:r>
            <a:r>
              <a:rPr lang="zh-CN" altLang="en-US" dirty="0"/>
              <a:t>中有一个无符号数，要求在数组中查找</a:t>
            </a:r>
            <a:r>
              <a:rPr lang="en-US" altLang="zh-CN" dirty="0"/>
              <a:t>number</a:t>
            </a:r>
            <a:r>
              <a:rPr lang="zh-CN" altLang="en-US" dirty="0"/>
              <a:t>，如果找到，则使</a:t>
            </a:r>
            <a:r>
              <a:rPr lang="en-US" altLang="zh-CN" dirty="0"/>
              <a:t>CF=0</a:t>
            </a:r>
            <a:r>
              <a:rPr lang="zh-CN" altLang="en-US" dirty="0"/>
              <a:t>，并在</a:t>
            </a:r>
            <a:r>
              <a:rPr lang="en-US" altLang="zh-CN" dirty="0"/>
              <a:t>SI</a:t>
            </a:r>
            <a:r>
              <a:rPr lang="zh-CN" altLang="en-US" dirty="0"/>
              <a:t>中给出该元素在数组中的偏移地址；如未找到，则使</a:t>
            </a:r>
            <a:r>
              <a:rPr lang="en-US" altLang="zh-CN" dirty="0"/>
              <a:t>CF=1</a:t>
            </a:r>
          </a:p>
          <a:p>
            <a:pPr lvl="1"/>
            <a:r>
              <a:rPr lang="zh-CN" altLang="en-US" dirty="0"/>
              <a:t>在一个长度为</a:t>
            </a:r>
            <a:r>
              <a:rPr lang="en-US" altLang="zh-CN" dirty="0"/>
              <a:t>n </a:t>
            </a:r>
            <a:r>
              <a:rPr lang="zh-CN" altLang="en-US" dirty="0"/>
              <a:t>的有序数组</a:t>
            </a:r>
            <a:r>
              <a:rPr lang="en-US" altLang="zh-CN" dirty="0"/>
              <a:t>r</a:t>
            </a:r>
            <a:r>
              <a:rPr lang="zh-CN" altLang="en-US" dirty="0"/>
              <a:t>中，查找元素</a:t>
            </a:r>
            <a:r>
              <a:rPr lang="en-US" altLang="zh-CN" dirty="0"/>
              <a:t>k</a:t>
            </a:r>
            <a:r>
              <a:rPr lang="zh-CN" altLang="en-US" dirty="0"/>
              <a:t>的折半查找算法可描述如下：</a:t>
            </a:r>
          </a:p>
          <a:p>
            <a:pPr marL="1370965" lvl="2" indent="-457200">
              <a:buFont typeface="+mj-lt"/>
              <a:buAutoNum type="arabicPeriod"/>
            </a:pPr>
            <a:r>
              <a:rPr lang="zh-CN" altLang="en-US" dirty="0"/>
              <a:t>初始化被查找数组的首尾下标，</a:t>
            </a:r>
            <a:r>
              <a:rPr lang="en-US" altLang="zh-CN" dirty="0"/>
              <a:t>low</a:t>
            </a:r>
            <a:r>
              <a:rPr lang="en-US" altLang="zh-CN" dirty="0">
                <a:sym typeface="Wingdings" panose="05000000000000000000" pitchFamily="2" charset="2"/>
              </a:rPr>
              <a:t>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high</a:t>
            </a:r>
            <a:r>
              <a:rPr lang="en-US" altLang="zh-CN" dirty="0">
                <a:sym typeface="Wingdings" panose="05000000000000000000" pitchFamily="2" charset="2"/>
              </a:rPr>
              <a:t> </a:t>
            </a:r>
            <a:r>
              <a:rPr lang="en-US" altLang="zh-CN" dirty="0"/>
              <a:t> n</a:t>
            </a:r>
            <a:r>
              <a:rPr lang="zh-CN" altLang="en-US" dirty="0"/>
              <a:t>；</a:t>
            </a:r>
          </a:p>
          <a:p>
            <a:pPr marL="1370965" lvl="2" indent="-457200">
              <a:buFont typeface="+mj-lt"/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low&gt;high</a:t>
            </a:r>
            <a:r>
              <a:rPr lang="zh-CN" altLang="en-US" dirty="0"/>
              <a:t>，则查找失败，置</a:t>
            </a:r>
            <a:r>
              <a:rPr lang="en-US" altLang="zh-CN" dirty="0"/>
              <a:t>CF=1</a:t>
            </a:r>
            <a:r>
              <a:rPr lang="zh-CN" altLang="en-US" dirty="0"/>
              <a:t>，退出程序。否则，计算中点</a:t>
            </a:r>
            <a:r>
              <a:rPr lang="en-US" altLang="zh-CN" dirty="0"/>
              <a:t>mid</a:t>
            </a:r>
            <a:r>
              <a:rPr lang="en-US" altLang="zh-CN" dirty="0">
                <a:sym typeface="Wingdings" panose="05000000000000000000" pitchFamily="2" charset="2"/>
              </a:rPr>
              <a:t> </a:t>
            </a:r>
            <a:r>
              <a:rPr lang="en-US" altLang="zh-CN" dirty="0"/>
              <a:t>[(</a:t>
            </a:r>
            <a:r>
              <a:rPr lang="en-US" altLang="zh-CN" dirty="0" err="1"/>
              <a:t>low+high</a:t>
            </a:r>
            <a:r>
              <a:rPr lang="en-US" altLang="zh-CN" dirty="0"/>
              <a:t>)/2]</a:t>
            </a:r>
            <a:r>
              <a:rPr lang="zh-CN" altLang="en-US" dirty="0"/>
              <a:t>；</a:t>
            </a:r>
          </a:p>
          <a:p>
            <a:pPr marL="1370965" lvl="2" indent="-457200">
              <a:buFont typeface="+mj-lt"/>
              <a:buAutoNum type="arabicPeriod"/>
            </a:pPr>
            <a:r>
              <a:rPr lang="en-US" altLang="zh-CN" dirty="0"/>
              <a:t>k</a:t>
            </a:r>
            <a:r>
              <a:rPr lang="zh-CN" altLang="en-US" dirty="0"/>
              <a:t>与中点元素</a:t>
            </a:r>
            <a:r>
              <a:rPr lang="en-US" altLang="zh-CN" dirty="0"/>
              <a:t>r[mid]</a:t>
            </a:r>
            <a:r>
              <a:rPr lang="zh-CN" altLang="en-US" dirty="0"/>
              <a:t>比较。若</a:t>
            </a:r>
            <a:r>
              <a:rPr lang="en-US" altLang="zh-CN" dirty="0"/>
              <a:t>k=r[mid]</a:t>
            </a:r>
            <a:r>
              <a:rPr lang="zh-CN" altLang="en-US" dirty="0"/>
              <a:t>，则查找成功，程序结束；若</a:t>
            </a:r>
            <a:r>
              <a:rPr lang="en-US" altLang="zh-CN" dirty="0"/>
              <a:t>k&lt;r[mid]</a:t>
            </a:r>
            <a:r>
              <a:rPr lang="zh-CN" altLang="en-US" dirty="0"/>
              <a:t>，则转（</a:t>
            </a:r>
            <a:r>
              <a:rPr lang="en-US" altLang="zh-CN" dirty="0"/>
              <a:t>4</a:t>
            </a:r>
            <a:r>
              <a:rPr lang="zh-CN" altLang="en-US" dirty="0"/>
              <a:t>）；若</a:t>
            </a:r>
            <a:r>
              <a:rPr lang="en-US" altLang="zh-CN" dirty="0"/>
              <a:t>k&gt;r[mid]</a:t>
            </a:r>
            <a:r>
              <a:rPr lang="zh-CN" altLang="en-US" dirty="0"/>
              <a:t>，则转（</a:t>
            </a:r>
            <a:r>
              <a:rPr lang="en-US" altLang="zh-CN" dirty="0"/>
              <a:t>5</a:t>
            </a:r>
            <a:r>
              <a:rPr lang="zh-CN" altLang="en-US" dirty="0"/>
              <a:t>）；</a:t>
            </a:r>
          </a:p>
          <a:p>
            <a:pPr marL="1370965" lvl="2" indent="-457200">
              <a:buFont typeface="+mj-lt"/>
              <a:buAutoNum type="arabicPeriod"/>
            </a:pPr>
            <a:r>
              <a:rPr lang="zh-CN" altLang="en-US" dirty="0"/>
              <a:t>低半部分查找，</a:t>
            </a:r>
            <a:r>
              <a:rPr lang="en-US" altLang="zh-CN" dirty="0"/>
              <a:t>high</a:t>
            </a:r>
            <a:r>
              <a:rPr lang="en-US" altLang="zh-CN" dirty="0">
                <a:sym typeface="Wingdings" panose="05000000000000000000" pitchFamily="2" charset="2"/>
              </a:rPr>
              <a:t>  </a:t>
            </a:r>
            <a:r>
              <a:rPr lang="en-US" altLang="zh-CN" dirty="0"/>
              <a:t>mid-1</a:t>
            </a:r>
            <a:r>
              <a:rPr lang="zh-CN" altLang="en-US" dirty="0"/>
              <a:t>，返回（</a:t>
            </a:r>
            <a:r>
              <a:rPr lang="en-US" altLang="zh-CN" dirty="0"/>
              <a:t>2</a:t>
            </a:r>
            <a:r>
              <a:rPr lang="zh-CN" altLang="en-US" dirty="0"/>
              <a:t>），继续查找；</a:t>
            </a:r>
          </a:p>
          <a:p>
            <a:pPr marL="1370965" lvl="2" indent="-457200">
              <a:buFont typeface="+mj-lt"/>
              <a:buAutoNum type="arabicPeriod"/>
            </a:pPr>
            <a:r>
              <a:rPr lang="zh-CN" altLang="en-US" dirty="0"/>
              <a:t>高半部分查找，</a:t>
            </a:r>
            <a:r>
              <a:rPr lang="en-US" altLang="zh-CN" dirty="0"/>
              <a:t>low</a:t>
            </a:r>
            <a:r>
              <a:rPr lang="en-US" altLang="zh-CN" dirty="0">
                <a:sym typeface="Wingdings" panose="05000000000000000000" pitchFamily="2" charset="2"/>
              </a:rPr>
              <a:t>  </a:t>
            </a:r>
            <a:r>
              <a:rPr lang="en-US" altLang="zh-CN" dirty="0"/>
              <a:t>mid+1</a:t>
            </a:r>
            <a:r>
              <a:rPr lang="zh-CN" altLang="en-US" dirty="0"/>
              <a:t>，返回（</a:t>
            </a:r>
            <a:r>
              <a:rPr lang="en-US" altLang="zh-CN" dirty="0"/>
              <a:t>2</a:t>
            </a:r>
            <a:r>
              <a:rPr lang="zh-CN" altLang="en-US" dirty="0"/>
              <a:t>），继续查找。</a:t>
            </a:r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66126-A415-43B4-8ACB-786A4B7052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7111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BC694B-2150-4B7E-A7FC-553C2AAE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041E4-7CEB-433B-A46F-F6C52E98C4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11835786" cy="51557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折半查找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8FD8CA-5EE5-4B4E-A682-9925F62FC4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循环程序设计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D9F62-9973-467E-9394-7D8DE994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771" y="1315292"/>
            <a:ext cx="654050" cy="4851400"/>
          </a:xfrm>
          <a:prstGeom prst="rect">
            <a:avLst/>
          </a:prstGeom>
          <a:noFill/>
          <a:ln w="12700">
            <a:solidFill>
              <a:schemeClr val="bg2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>
                <a:latin typeface="Lucida Console" panose="020B0609040504020204" pitchFamily="49" charset="0"/>
              </a:rPr>
              <a:t> 12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>
                <a:latin typeface="Lucida Console" panose="020B0609040504020204" pitchFamily="49" charset="0"/>
              </a:rPr>
              <a:t> 11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>
                <a:latin typeface="Lucida Console" panose="020B0609040504020204" pitchFamily="49" charset="0"/>
              </a:rPr>
              <a:t> 22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>
                <a:latin typeface="Lucida Console" panose="020B0609040504020204" pitchFamily="49" charset="0"/>
              </a:rPr>
              <a:t> 33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>
                <a:latin typeface="Lucida Console" panose="020B0609040504020204" pitchFamily="49" charset="0"/>
              </a:rPr>
              <a:t> 44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>
                <a:latin typeface="Lucida Console" panose="020B0609040504020204" pitchFamily="49" charset="0"/>
              </a:rPr>
              <a:t> 55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>
                <a:latin typeface="Lucida Console" panose="020B0609040504020204" pitchFamily="49" charset="0"/>
              </a:rPr>
              <a:t> 66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>
                <a:latin typeface="Lucida Console" panose="020B0609040504020204" pitchFamily="49" charset="0"/>
              </a:rPr>
              <a:t> 77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>
                <a:latin typeface="Lucida Console" panose="020B0609040504020204" pitchFamily="49" charset="0"/>
              </a:rPr>
              <a:t> 88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>
                <a:latin typeface="Lucida Console" panose="020B0609040504020204" pitchFamily="49" charset="0"/>
              </a:rPr>
              <a:t> 99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>
                <a:latin typeface="Lucida Console" panose="020B0609040504020204" pitchFamily="49" charset="0"/>
              </a:rPr>
              <a:t>111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>
                <a:latin typeface="Lucida Console" panose="020B0609040504020204" pitchFamily="49" charset="0"/>
              </a:rPr>
              <a:t>222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>
                <a:latin typeface="Lucida Console" panose="020B0609040504020204" pitchFamily="49" charset="0"/>
              </a:rPr>
              <a:t>333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5A9B4-11BB-4346-B2A8-488AFE8F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771" y="1315292"/>
            <a:ext cx="441325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>
                <a:latin typeface="Lucida Sans Unicode" panose="020B0602030504020204" pitchFamily="34" charset="0"/>
              </a:rPr>
              <a:t> 0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latin typeface="Lucida Sans Unicode" panose="020B0602030504020204" pitchFamily="34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latin typeface="Lucida Sans Unicode" panose="020B0602030504020204" pitchFamily="34" charset="0"/>
              </a:rPr>
              <a:t> 2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latin typeface="Lucida Sans Unicode" panose="020B0602030504020204" pitchFamily="34" charset="0"/>
              </a:rPr>
              <a:t> 3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latin typeface="Lucida Sans Unicode" panose="020B0602030504020204" pitchFamily="34" charset="0"/>
              </a:rPr>
              <a:t> 4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latin typeface="Lucida Sans Unicode" panose="020B0602030504020204" pitchFamily="34" charset="0"/>
              </a:rPr>
              <a:t> 5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latin typeface="Lucida Sans Unicode" panose="020B0602030504020204" pitchFamily="34" charset="0"/>
              </a:rPr>
              <a:t> 6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latin typeface="Lucida Sans Unicode" panose="020B0602030504020204" pitchFamily="34" charset="0"/>
              </a:rPr>
              <a:t> 7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latin typeface="Lucida Sans Unicode" panose="020B0602030504020204" pitchFamily="34" charset="0"/>
              </a:rPr>
              <a:t> 8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latin typeface="Lucida Sans Unicode" panose="020B0602030504020204" pitchFamily="34" charset="0"/>
              </a:rPr>
              <a:t> 9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latin typeface="Lucida Sans Unicode" panose="020B0602030504020204" pitchFamily="34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latin typeface="Lucida Sans Unicode" panose="020B0602030504020204" pitchFamily="34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>
                <a:latin typeface="Lucida Sans Unicode" panose="020B0602030504020204" pitchFamily="34" charset="0"/>
              </a:rPr>
              <a:t>12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73C60-6115-4C5E-95FF-CDDF845AEB89}"/>
              </a:ext>
            </a:extLst>
          </p:cNvPr>
          <p:cNvGrpSpPr>
            <a:grpSpLocks/>
          </p:cNvGrpSpPr>
          <p:nvPr/>
        </p:nvGrpSpPr>
        <p:grpSpPr bwMode="auto">
          <a:xfrm>
            <a:off x="5778971" y="1162892"/>
            <a:ext cx="4222750" cy="1920875"/>
            <a:chOff x="2160" y="672"/>
            <a:chExt cx="2660" cy="1210"/>
          </a:xfrm>
        </p:grpSpPr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7BDCBBBC-3FA7-4866-8131-FA8F1CB5E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96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Lucida Console" panose="020B0609040504020204" pitchFamily="49" charset="0"/>
                </a:rPr>
                <a:t>(ax)=55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891C52-9298-45F1-928D-E3FBDF60D0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672"/>
              <a:ext cx="1796" cy="1210"/>
              <a:chOff x="3216" y="672"/>
              <a:chExt cx="1796" cy="121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8C8F27-7EC4-4C5E-9338-FB3748F88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672"/>
                <a:ext cx="864" cy="1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low_idx</a:t>
                </a:r>
              </a:p>
              <a:p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anose="020B0609040504020204" pitchFamily="49" charset="0"/>
                </a:endParaRP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      1  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      1  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      4 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      5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6C86E2-0EA0-4B41-BC0B-D24432335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884" cy="1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high_idx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   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12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5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5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5</a:t>
                </a:r>
              </a:p>
            </p:txBody>
          </p:sp>
        </p:grpSp>
      </p:grpSp>
      <p:sp>
        <p:nvSpPr>
          <p:cNvPr id="12" name="Text Box 11">
            <a:extLst>
              <a:ext uri="{FF2B5EF4-FFF2-40B4-BE49-F238E27FC236}">
                <a16:creationId xmlns:a16="http://schemas.microsoft.com/office/drawing/2014/main" id="{FF837DC6-089E-446C-AE52-435BE50A5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5171" y="2382092"/>
            <a:ext cx="1371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Lucida Console" panose="020B0609040504020204" pitchFamily="49" charset="0"/>
              </a:rPr>
              <a:t>(si)=0ah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latin typeface="Lucida Console" panose="020B0609040504020204" pitchFamily="49" charset="0"/>
              </a:rPr>
              <a:t>Cf=0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29CC05-5161-4C7B-8A57-FC9F3ED53E68}"/>
              </a:ext>
            </a:extLst>
          </p:cNvPr>
          <p:cNvGrpSpPr>
            <a:grpSpLocks/>
          </p:cNvGrpSpPr>
          <p:nvPr/>
        </p:nvGrpSpPr>
        <p:grpSpPr bwMode="auto">
          <a:xfrm>
            <a:off x="5778971" y="3677492"/>
            <a:ext cx="4222750" cy="2225675"/>
            <a:chOff x="2160" y="672"/>
            <a:chExt cx="2660" cy="1402"/>
          </a:xfrm>
        </p:grpSpPr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0D2AAB4-A2DF-4768-98E0-B2F9916CC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96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Lucida Console" panose="020B0609040504020204" pitchFamily="49" charset="0"/>
                </a:rPr>
                <a:t>(ax)=90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B456A82-995F-4E45-962E-28D470541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672"/>
              <a:ext cx="1796" cy="1402"/>
              <a:chOff x="3216" y="672"/>
              <a:chExt cx="1796" cy="140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DE3ACB7-DC6B-43D3-9923-151A5A0DF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672"/>
                <a:ext cx="864" cy="1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low_idx</a:t>
                </a:r>
              </a:p>
              <a:p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anose="020B0609040504020204" pitchFamily="49" charset="0"/>
                </a:endParaRP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      1  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      7  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      7 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      8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      9</a:t>
                </a:r>
                <a:r>
                  <a:rPr kumimoji="1" lang="en-US" altLang="zh-CN" sz="2000">
                    <a:latin typeface="Lucida Console" panose="020B0609040504020204" pitchFamily="49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A3DE21-5808-4638-85A3-ED912945D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884" cy="1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high_idx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   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12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12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8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8</a:t>
                </a:r>
              </a:p>
              <a:p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ucida Console" panose="020B0609040504020204" pitchFamily="49" charset="0"/>
                  </a:rPr>
                  <a:t>8</a:t>
                </a:r>
              </a:p>
            </p:txBody>
          </p:sp>
        </p:grpSp>
      </p:grpSp>
      <p:sp>
        <p:nvSpPr>
          <p:cNvPr id="18" name="Text Box 17">
            <a:extLst>
              <a:ext uri="{FF2B5EF4-FFF2-40B4-BE49-F238E27FC236}">
                <a16:creationId xmlns:a16="http://schemas.microsoft.com/office/drawing/2014/main" id="{F17916A1-197B-4CDA-8156-24EE43291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4221" y="5049092"/>
            <a:ext cx="129063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Lucida Console" panose="020B0609040504020204" pitchFamily="49" charset="0"/>
              </a:rPr>
              <a:t>(si)=10h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latin typeface="Lucida Console" panose="020B0609040504020204" pitchFamily="49" charset="0"/>
              </a:rPr>
              <a:t>Cf=1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ECFD0D-D740-4B2C-BFC4-522CF060C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171" y="3525092"/>
            <a:ext cx="533400" cy="381000"/>
          </a:xfrm>
          <a:prstGeom prst="ellipse">
            <a:avLst/>
          </a:prstGeom>
          <a:noFill/>
          <a:ln w="12700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34308-EE80-49DE-AF2D-A62351D9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571" y="3144092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sym typeface="Wingdings 2" panose="05020102010507070707" pitchFamily="18" charset="2"/>
              </a:rPr>
              <a:t>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B89C5F-33C5-4A71-BCC4-18E9EEE9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571" y="3525092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sym typeface="Wingdings 2" panose="05020102010507070707" pitchFamily="18" charset="2"/>
              </a:rPr>
              <a:t>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E1CFFE-9D5F-4C00-A496-E6E66142A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571" y="2458292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sym typeface="Wingdings 2" panose="05020102010507070707" pitchFamily="18" charset="2"/>
              </a:rPr>
              <a:t>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CEB33D-E0B2-4D15-8D39-B5BE7DC6C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171" y="2458292"/>
            <a:ext cx="533400" cy="381000"/>
          </a:xfrm>
          <a:prstGeom prst="ellipse">
            <a:avLst/>
          </a:prstGeom>
          <a:noFill/>
          <a:ln w="12700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F079B3-2B46-4C60-9B8D-726E7BAC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171" y="2839292"/>
            <a:ext cx="533400" cy="381000"/>
          </a:xfrm>
          <a:prstGeom prst="ellipse">
            <a:avLst/>
          </a:prstGeom>
          <a:noFill/>
          <a:ln w="12700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F070A9-C1F0-4629-8DEC-8B9E3F7BF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171" y="3144092"/>
            <a:ext cx="533400" cy="381000"/>
          </a:xfrm>
          <a:prstGeom prst="ellipse">
            <a:avLst/>
          </a:prstGeom>
          <a:noFill/>
          <a:ln w="12700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1689C5-EFF2-4518-9C51-2C7FB9D87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571" y="2839292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sym typeface="Wingdings 2" panose="05020102010507070707" pitchFamily="18" charset="2"/>
              </a:rPr>
              <a:t>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68680685-8838-4E22-9656-568B414FA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571" y="466809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Wingdings 2" panose="05020102010507070707" pitchFamily="18" charset="2"/>
              </a:rPr>
              <a:t>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D129228C-B45E-4D8D-AB18-8BC28523B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571" y="390609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Wingdings 2" panose="05020102010507070707" pitchFamily="18" charset="2"/>
              </a:rPr>
              <a:t>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91B279A4-9D13-40C1-A4F4-65D0CD33A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571" y="428709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Wingdings 2" panose="05020102010507070707" pitchFamily="18" charset="2"/>
              </a:rPr>
              <a:t></a:t>
            </a:r>
          </a:p>
        </p:txBody>
      </p:sp>
    </p:spTree>
    <p:extLst>
      <p:ext uri="{BB962C8B-B14F-4D97-AF65-F5344CB8AC3E}">
        <p14:creationId xmlns:p14="http://schemas.microsoft.com/office/powerpoint/2010/main" val="32946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基本输入输出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循环程序设计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子程序设计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综合程序设计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03665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DD9322-D655-476A-A81F-0AD7B567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DA0F9-74B7-4B7F-8486-B0C575FADE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437539" cy="5551179"/>
          </a:xfrm>
        </p:spPr>
        <p:txBody>
          <a:bodyPr/>
          <a:lstStyle/>
          <a:p>
            <a:r>
              <a:rPr lang="zh-CN" altLang="en-US" dirty="0"/>
              <a:t>参数的传递</a:t>
            </a:r>
            <a:endParaRPr lang="en-US" altLang="zh-CN" dirty="0"/>
          </a:p>
          <a:p>
            <a:pPr lvl="1"/>
            <a:r>
              <a:rPr lang="zh-CN" altLang="en-US" dirty="0"/>
              <a:t>通过寄存器，前面十进制输出中的</a:t>
            </a:r>
            <a:r>
              <a:rPr lang="en-US" altLang="zh-CN" dirty="0"/>
              <a:t>bx</a:t>
            </a:r>
          </a:p>
          <a:p>
            <a:pPr lvl="1"/>
            <a:r>
              <a:rPr lang="zh-CN" altLang="en-US" dirty="0"/>
              <a:t>通过堆栈</a:t>
            </a:r>
            <a:endParaRPr lang="en-US" altLang="zh-CN" dirty="0"/>
          </a:p>
          <a:p>
            <a:pPr lvl="2"/>
            <a:r>
              <a:rPr lang="zh-CN" altLang="en-US" dirty="0"/>
              <a:t>主程序将参数保存在堆栈中，子程序则从堆栈中取出参数</a:t>
            </a:r>
          </a:p>
          <a:p>
            <a:pPr lvl="2"/>
            <a:r>
              <a:rPr lang="zh-CN" altLang="en-US" dirty="0"/>
              <a:t>把内存中字变量</a:t>
            </a:r>
            <a:r>
              <a:rPr lang="en-US" altLang="zh-CN" dirty="0"/>
              <a:t>num</a:t>
            </a:r>
            <a:r>
              <a:rPr lang="zh-CN" altLang="en-US" dirty="0"/>
              <a:t>的值，转换为</a:t>
            </a:r>
            <a:r>
              <a:rPr lang="en-US" altLang="zh-CN" dirty="0"/>
              <a:t>4</a:t>
            </a:r>
            <a:r>
              <a:rPr lang="zh-CN" altLang="en-US" dirty="0"/>
              <a:t>个用</a:t>
            </a:r>
            <a:r>
              <a:rPr lang="en-US" altLang="zh-CN" dirty="0" err="1"/>
              <a:t>ASCⅡ</a:t>
            </a:r>
            <a:r>
              <a:rPr lang="zh-CN" altLang="en-US" dirty="0"/>
              <a:t>码表示的</a:t>
            </a:r>
            <a:r>
              <a:rPr lang="en-US" altLang="zh-CN" dirty="0"/>
              <a:t>16</a:t>
            </a:r>
            <a:r>
              <a:rPr lang="zh-CN" altLang="en-US" dirty="0"/>
              <a:t>进制数码，串的起始地址为</a:t>
            </a:r>
            <a:r>
              <a:rPr lang="en-US" altLang="zh-CN" dirty="0"/>
              <a:t>string</a:t>
            </a:r>
          </a:p>
          <a:p>
            <a:pPr lvl="2"/>
            <a:r>
              <a:rPr lang="en-US" altLang="zh-CN" dirty="0"/>
              <a:t>07-06-hexout</a:t>
            </a:r>
          </a:p>
          <a:p>
            <a:pPr lvl="2"/>
            <a:r>
              <a:rPr lang="zh-CN" altLang="en-US" dirty="0"/>
              <a:t>堆栈状态？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5ACE19-4874-419E-9727-E73F1E104D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子程序设计</a:t>
            </a:r>
          </a:p>
        </p:txBody>
      </p:sp>
    </p:spTree>
    <p:extLst>
      <p:ext uri="{BB962C8B-B14F-4D97-AF65-F5344CB8AC3E}">
        <p14:creationId xmlns:p14="http://schemas.microsoft.com/office/powerpoint/2010/main" val="389305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DD9322-D655-476A-A81F-0AD7B567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DA0F9-74B7-4B7F-8486-B0C575FADE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437539" cy="5551179"/>
          </a:xfrm>
        </p:spPr>
        <p:txBody>
          <a:bodyPr/>
          <a:lstStyle/>
          <a:p>
            <a:r>
              <a:rPr lang="zh-CN" altLang="en-US" dirty="0"/>
              <a:t>参数的传递</a:t>
            </a:r>
            <a:endParaRPr lang="en-US" altLang="zh-CN" dirty="0"/>
          </a:p>
          <a:p>
            <a:pPr lvl="1"/>
            <a:r>
              <a:rPr lang="zh-CN" altLang="en-US" dirty="0"/>
              <a:t>通过寄存器，前面十进制输出中的</a:t>
            </a:r>
            <a:r>
              <a:rPr lang="en-US" altLang="zh-CN" dirty="0"/>
              <a:t>bx</a:t>
            </a:r>
          </a:p>
          <a:p>
            <a:pPr lvl="1"/>
            <a:r>
              <a:rPr lang="zh-CN" altLang="en-US" dirty="0"/>
              <a:t>通过堆栈</a:t>
            </a:r>
            <a:endParaRPr lang="en-US" altLang="zh-CN" dirty="0"/>
          </a:p>
          <a:p>
            <a:pPr lvl="2"/>
            <a:r>
              <a:rPr lang="zh-CN" altLang="en-US" dirty="0"/>
              <a:t>主程序将参数保存在堆栈中，子程序则从堆栈中取出参数</a:t>
            </a:r>
          </a:p>
          <a:p>
            <a:pPr lvl="2"/>
            <a:r>
              <a:rPr lang="zh-CN" altLang="en-US" dirty="0"/>
              <a:t>把内存中字变量</a:t>
            </a:r>
            <a:r>
              <a:rPr lang="en-US" altLang="zh-CN" dirty="0"/>
              <a:t>num</a:t>
            </a:r>
            <a:r>
              <a:rPr lang="zh-CN" altLang="en-US" dirty="0"/>
              <a:t>的值，转换为</a:t>
            </a:r>
            <a:r>
              <a:rPr lang="en-US" altLang="zh-CN" dirty="0"/>
              <a:t>4</a:t>
            </a:r>
            <a:r>
              <a:rPr lang="zh-CN" altLang="en-US" dirty="0"/>
              <a:t>个用</a:t>
            </a:r>
            <a:r>
              <a:rPr lang="en-US" altLang="zh-CN" dirty="0" err="1"/>
              <a:t>ASCⅡ</a:t>
            </a:r>
            <a:r>
              <a:rPr lang="zh-CN" altLang="en-US" dirty="0"/>
              <a:t>码表示的</a:t>
            </a:r>
            <a:r>
              <a:rPr lang="en-US" altLang="zh-CN" dirty="0"/>
              <a:t>16</a:t>
            </a:r>
            <a:r>
              <a:rPr lang="zh-CN" altLang="en-US" dirty="0"/>
              <a:t>进制数码，串的起始地址为</a:t>
            </a:r>
            <a:r>
              <a:rPr lang="en-US" altLang="zh-CN" dirty="0"/>
              <a:t>string</a:t>
            </a:r>
          </a:p>
          <a:p>
            <a:pPr lvl="2"/>
            <a:r>
              <a:rPr lang="en-US" altLang="zh-CN" dirty="0"/>
              <a:t>07-06-hexout</a:t>
            </a:r>
          </a:p>
          <a:p>
            <a:pPr lvl="2"/>
            <a:r>
              <a:rPr lang="zh-CN" altLang="en-US" dirty="0"/>
              <a:t>堆栈状态？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5ACE19-4874-419E-9727-E73F1E104D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子程序设计</a:t>
            </a:r>
          </a:p>
        </p:txBody>
      </p:sp>
    </p:spTree>
    <p:extLst>
      <p:ext uri="{BB962C8B-B14F-4D97-AF65-F5344CB8AC3E}">
        <p14:creationId xmlns:p14="http://schemas.microsoft.com/office/powerpoint/2010/main" val="298081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61FF39-9F5E-4462-A631-1C8CB444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6C561-10E1-4B1A-98FB-4EDA0310D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6735244" cy="5551179"/>
          </a:xfrm>
        </p:spPr>
        <p:txBody>
          <a:bodyPr/>
          <a:lstStyle/>
          <a:p>
            <a:r>
              <a:rPr lang="zh-CN" altLang="en-US" dirty="0"/>
              <a:t>子程序嵌套</a:t>
            </a:r>
            <a:endParaRPr lang="en-US" altLang="zh-CN" dirty="0"/>
          </a:p>
          <a:p>
            <a:pPr lvl="1"/>
            <a:r>
              <a:rPr lang="zh-CN" altLang="en-US" dirty="0"/>
              <a:t>一个子程序可以作为调用程序去调用另一个子程序，这种情况称为子程序的嵌套</a:t>
            </a:r>
          </a:p>
          <a:p>
            <a:pPr lvl="1"/>
            <a:r>
              <a:rPr lang="zh-CN" altLang="en-US" dirty="0"/>
              <a:t>嵌套的层次不限，其层次称为嵌套的深度</a:t>
            </a:r>
          </a:p>
          <a:p>
            <a:pPr lvl="1"/>
            <a:r>
              <a:rPr lang="zh-CN" altLang="en-US" dirty="0"/>
              <a:t>注意堆栈的使用，避免发生因堆栈使用中的问题而造成子程序无法正确返回。也要防止堆栈的上溢和下溢</a:t>
            </a:r>
          </a:p>
          <a:p>
            <a:pPr lvl="1"/>
            <a:r>
              <a:rPr lang="zh-CN" altLang="en-US" dirty="0"/>
              <a:t>递归子程序：如果一个子程序调用的是子程序的本身就是递归子程序</a:t>
            </a:r>
          </a:p>
          <a:p>
            <a:pPr lvl="1"/>
            <a:r>
              <a:rPr lang="zh-CN" altLang="en-US" dirty="0"/>
              <a:t>例：阶乘（</a:t>
            </a:r>
            <a:r>
              <a:rPr lang="en-US" altLang="zh-CN" dirty="0"/>
              <a:t>07-07-factorial</a:t>
            </a:r>
            <a:r>
              <a:rPr lang="zh-CN" altLang="en-US" dirty="0"/>
              <a:t>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88604-AA53-4DB7-AAC6-CA211B255B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子程序设计</a:t>
            </a:r>
          </a:p>
          <a:p>
            <a:endParaRPr lang="zh-CN" alt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39F24D31-3A27-46FF-B3EE-DF4B0BAA22BC}"/>
              </a:ext>
            </a:extLst>
          </p:cNvPr>
          <p:cNvGrpSpPr>
            <a:grpSpLocks/>
          </p:cNvGrpSpPr>
          <p:nvPr/>
        </p:nvGrpSpPr>
        <p:grpSpPr bwMode="auto">
          <a:xfrm>
            <a:off x="6979298" y="1213188"/>
            <a:ext cx="5364163" cy="4173537"/>
            <a:chOff x="2285" y="1119"/>
            <a:chExt cx="3379" cy="2629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89C88241-3F6B-4845-BC96-593ACF50F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119"/>
              <a:ext cx="576" cy="2629"/>
            </a:xfrm>
            <a:prstGeom prst="rect">
              <a:avLst/>
            </a:prstGeom>
            <a:solidFill>
              <a:srgbClr val="ED7D31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5A0370D3-E2D2-4DE4-B2ED-F2DACF9D2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768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78E8B72-2D46-4275-81C6-5C7A88B24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" y="2336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CA40BD0F-A2D7-43F1-8D0E-1BBA9D3B2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552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5AFDFB2E-B682-4A36-BC62-8C32CEA2B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953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CD46FCCB-2C8C-4CB1-B96F-20132EBDC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2531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A548E93C-5881-43DF-80EB-37D2D60DA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3143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9C2DDE74-D71B-4577-A49E-154E44FF6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" y="3374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B3178393-6D4A-40B1-8C46-CFE9209C2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3551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2C6A2366-8939-45B9-9270-01EECA35B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369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170E5850-251B-4F56-AB6A-97D680BE9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2927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74828D4-0EF5-4799-B34C-7AC88A383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2735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64F3B56C-E580-43BD-9FB8-6E8FC916E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2145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E45D7221-88D7-4820-9AA2-E0B359A30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1" y="1225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FECF8707-A01A-4561-87B1-4196F1378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3153"/>
              <a:ext cx="2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ea typeface="黑体" panose="02010609060101010101" pitchFamily="49" charset="-122"/>
                </a:rPr>
                <a:t>IP</a:t>
              </a:r>
              <a:r>
                <a:rPr kumimoji="1" lang="en-US" altLang="zh-CN" sz="1600" baseline="-4000"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05BEC3B2-37C4-40E6-94E9-B7C7A7DAC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" y="3169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rgbClr val="A50021"/>
                  </a:solidFill>
                  <a:ea typeface="黑体" panose="02010609060101010101" pitchFamily="49" charset="-122"/>
                </a:rPr>
                <a:t>ret</a:t>
              </a:r>
              <a:r>
                <a:rPr kumimoji="1" lang="zh-CN" altLang="en-US" sz="1400" dirty="0">
                  <a:solidFill>
                    <a:srgbClr val="A50021"/>
                  </a:solidFill>
                  <a:ea typeface="黑体" panose="02010609060101010101" pitchFamily="49" charset="-122"/>
                </a:rPr>
                <a:t>（</a:t>
              </a:r>
              <a:r>
                <a:rPr kumimoji="1" lang="en-US" altLang="zh-CN" sz="1400" dirty="0">
                  <a:solidFill>
                    <a:srgbClr val="A50021"/>
                  </a:solidFill>
                  <a:ea typeface="黑体" panose="02010609060101010101" pitchFamily="49" charset="-122"/>
                </a:rPr>
                <a:t>main</a:t>
              </a:r>
              <a:r>
                <a:rPr kumimoji="1" lang="zh-CN" altLang="en-US" sz="1400" dirty="0">
                  <a:solidFill>
                    <a:srgbClr val="A50021"/>
                  </a:solidFill>
                  <a:ea typeface="黑体" panose="02010609060101010101" pitchFamily="49" charset="-122"/>
                </a:rPr>
                <a:t>）地址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1CD4AF51-1854-40B1-B03E-CDB3E5036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2961"/>
              <a:ext cx="1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rgbClr val="CC0000"/>
                  </a:solidFill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A7FC4E35-253E-44FC-A6C7-B2BB81490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745"/>
              <a:ext cx="2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ea typeface="黑体" panose="02010609060101010101" pitchFamily="49" charset="-122"/>
                </a:rPr>
                <a:t>IP</a:t>
              </a:r>
              <a:r>
                <a:rPr kumimoji="1" lang="en-US" altLang="zh-CN" sz="1600" baseline="-4000"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893D9E68-346C-47BB-9834-FCCA953D9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" y="2725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>
                  <a:solidFill>
                    <a:srgbClr val="A50021"/>
                  </a:solidFill>
                  <a:ea typeface="黑体" panose="02010609060101010101" pitchFamily="49" charset="-122"/>
                </a:rPr>
                <a:t>Pop  cx   </a:t>
              </a:r>
              <a:r>
                <a:rPr kumimoji="1" lang="zh-CN" altLang="en-US" sz="1400">
                  <a:solidFill>
                    <a:srgbClr val="A50021"/>
                  </a:solidFill>
                  <a:ea typeface="黑体" panose="02010609060101010101" pitchFamily="49" charset="-122"/>
                </a:rPr>
                <a:t>地址</a:t>
              </a: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174AC75E-1424-4424-9235-9892313AA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2541"/>
              <a:ext cx="1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rgbClr val="CC0000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89011CB2-5704-4ABE-8E7E-4E5716BFD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8" y="2337"/>
              <a:ext cx="2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ea typeface="黑体" panose="02010609060101010101" pitchFamily="49" charset="-122"/>
                </a:rPr>
                <a:t>IP</a:t>
              </a:r>
              <a:r>
                <a:rPr kumimoji="1" lang="en-US" altLang="zh-CN" sz="1600" baseline="-4000"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527B7C14-5485-403A-A72D-4661AD832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341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rgbClr val="A50021"/>
                  </a:solidFill>
                  <a:ea typeface="黑体" panose="02010609060101010101" pitchFamily="49" charset="-122"/>
                </a:rPr>
                <a:t>Pop  cx   </a:t>
              </a:r>
              <a:r>
                <a:rPr kumimoji="1" lang="zh-CN" altLang="en-US" sz="1400" dirty="0">
                  <a:solidFill>
                    <a:srgbClr val="A50021"/>
                  </a:solidFill>
                  <a:ea typeface="黑体" panose="02010609060101010101" pitchFamily="49" charset="-122"/>
                </a:rPr>
                <a:t>地址</a:t>
              </a: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69D95E4A-60D4-48E0-8A76-94D7C1EC8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2145"/>
              <a:ext cx="1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rgbClr val="CC0000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9CEC0DE3-61B3-4BEB-876E-A91ABE21E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1" y="2112"/>
              <a:ext cx="4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dirty="0">
                  <a:ea typeface="黑体" panose="02010609060101010101" pitchFamily="49" charset="-122"/>
                </a:rPr>
                <a:t>ax =1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FC6312B2-8134-4FB1-BE3D-B4F34914E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0" y="2325"/>
              <a:ext cx="11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ea typeface="黑体" panose="02010609060101010101" pitchFamily="49" charset="-122"/>
                </a:rPr>
                <a:t>IP      </a:t>
              </a:r>
              <a:r>
                <a:rPr kumimoji="1" lang="en-US" altLang="zh-CN" sz="1400">
                  <a:solidFill>
                    <a:srgbClr val="A50021"/>
                  </a:solidFill>
                  <a:ea typeface="黑体" panose="02010609060101010101" pitchFamily="49" charset="-122"/>
                </a:rPr>
                <a:t>POP CX</a:t>
              </a:r>
              <a:r>
                <a:rPr kumimoji="1" lang="en-US" altLang="zh-CN" sz="1600">
                  <a:ea typeface="黑体" panose="02010609060101010101" pitchFamily="49" charset="-122"/>
                </a:rPr>
                <a:t> </a:t>
              </a:r>
              <a:r>
                <a:rPr kumimoji="1" lang="zh-CN" altLang="en-US" sz="1600">
                  <a:ea typeface="黑体" panose="02010609060101010101" pitchFamily="49" charset="-122"/>
                </a:rPr>
                <a:t>地址</a:t>
              </a: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640B32B4-09BD-48E4-BBB7-D176F0EBB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2411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8690F9C7-B691-41CC-9CB7-30455F14B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1" y="2520"/>
              <a:ext cx="4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ea typeface="黑体" panose="02010609060101010101" pitchFamily="49" charset="-122"/>
                </a:rPr>
                <a:t>cx =2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E4D9D472-E0DD-41E7-B2DB-ECBB0F4CE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2525"/>
              <a:ext cx="8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008000"/>
                  </a:solidFill>
                  <a:ea typeface="黑体" panose="02010609060101010101" pitchFamily="49" charset="-122"/>
                </a:rPr>
                <a:t>ax*cx =1*2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1C0898D9-2D22-4F41-9DB7-6923ADDD3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2745"/>
              <a:ext cx="11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dirty="0">
                  <a:ea typeface="黑体" panose="02010609060101010101" pitchFamily="49" charset="-122"/>
                </a:rPr>
                <a:t>IP      </a:t>
              </a:r>
              <a:r>
                <a:rPr kumimoji="1" lang="en-US" altLang="zh-CN" sz="1400" dirty="0">
                  <a:solidFill>
                    <a:srgbClr val="A50021"/>
                  </a:solidFill>
                  <a:ea typeface="黑体" panose="02010609060101010101" pitchFamily="49" charset="-122"/>
                </a:rPr>
                <a:t>POP CX</a:t>
              </a:r>
              <a:r>
                <a:rPr kumimoji="1" lang="en-US" altLang="zh-CN" sz="1600" dirty="0">
                  <a:ea typeface="黑体" panose="02010609060101010101" pitchFamily="49" charset="-122"/>
                </a:rPr>
                <a:t> </a:t>
              </a:r>
              <a:r>
                <a:rPr kumimoji="1" lang="zh-CN" altLang="en-US" sz="1600" dirty="0">
                  <a:ea typeface="黑体" panose="02010609060101010101" pitchFamily="49" charset="-122"/>
                </a:rPr>
                <a:t>地址</a:t>
              </a: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56A3840D-322F-45A2-9598-54D90EE3D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2831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4DD0AA6-9BBD-4512-ACC8-190D4C9E6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" y="2904"/>
              <a:ext cx="4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ea typeface="黑体" panose="02010609060101010101" pitchFamily="49" charset="-122"/>
                </a:rPr>
                <a:t>cx =3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6CA260DB-96AD-44D9-BC67-AC088C628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2921"/>
              <a:ext cx="10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008000"/>
                  </a:solidFill>
                  <a:ea typeface="黑体" panose="02010609060101010101" pitchFamily="49" charset="-122"/>
                </a:rPr>
                <a:t>ax*cx =1*2*3</a:t>
              </a:r>
            </a:p>
          </p:txBody>
        </p: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6AD9B16F-90E5-4D56-9291-349F4C56B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3177"/>
              <a:ext cx="14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ea typeface="黑体" panose="02010609060101010101" pitchFamily="49" charset="-122"/>
                </a:rPr>
                <a:t>IP     </a:t>
              </a:r>
              <a:r>
                <a:rPr kumimoji="1" lang="en-US" altLang="zh-CN" sz="1400">
                  <a:solidFill>
                    <a:srgbClr val="A50021"/>
                  </a:solidFill>
                  <a:ea typeface="黑体" panose="02010609060101010101" pitchFamily="49" charset="-122"/>
                </a:rPr>
                <a:t>Mov result, ax </a:t>
              </a:r>
              <a:r>
                <a:rPr kumimoji="1" lang="zh-CN" altLang="en-US" sz="1600">
                  <a:ea typeface="黑体" panose="02010609060101010101" pitchFamily="49" charset="-122"/>
                </a:rPr>
                <a:t>地址</a:t>
              </a: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AB176FCE-E241-4990-A5D1-D376EC5D9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3275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5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基本输入输出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循环程序设计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子程序设计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综合程序设计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3506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基本输入输出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循环程序设计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子程序设计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综合程序设计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2795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8922CD-9809-48E6-8C67-5EAC05B7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7554F-AA17-4C60-B6EB-3594E6947D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人名排序</a:t>
            </a:r>
            <a:endParaRPr lang="en-US" altLang="zh-CN" dirty="0"/>
          </a:p>
          <a:p>
            <a:pPr lvl="1"/>
            <a:r>
              <a:rPr lang="zh-CN" altLang="en-US" dirty="0"/>
              <a:t>输入不多于</a:t>
            </a:r>
            <a:r>
              <a:rPr lang="en-US" altLang="zh-CN" dirty="0"/>
              <a:t>30</a:t>
            </a:r>
            <a:r>
              <a:rPr lang="zh-CN" altLang="en-US" dirty="0"/>
              <a:t>个姓名</a:t>
            </a:r>
            <a:endParaRPr lang="en-US" altLang="zh-CN" dirty="0"/>
          </a:p>
          <a:p>
            <a:pPr lvl="1"/>
            <a:r>
              <a:rPr lang="zh-CN" altLang="en-US" dirty="0"/>
              <a:t>输入后，按字母升序进行排序</a:t>
            </a:r>
            <a:endParaRPr lang="en-US" altLang="zh-CN" dirty="0"/>
          </a:p>
          <a:p>
            <a:pPr lvl="1"/>
            <a:r>
              <a:rPr lang="zh-CN" altLang="en-US" dirty="0"/>
              <a:t>显示排序后姓名</a:t>
            </a:r>
            <a:endParaRPr lang="en-US" altLang="zh-CN" dirty="0"/>
          </a:p>
          <a:p>
            <a:pPr lvl="1"/>
            <a:r>
              <a:rPr lang="en-US" altLang="zh-CN" dirty="0"/>
              <a:t>07-08-sortnames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41E8F-B4A3-42B3-8F2C-3E9A0F6167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综合程序设计</a:t>
            </a:r>
          </a:p>
        </p:txBody>
      </p:sp>
    </p:spTree>
    <p:extLst>
      <p:ext uri="{BB962C8B-B14F-4D97-AF65-F5344CB8AC3E}">
        <p14:creationId xmlns:p14="http://schemas.microsoft.com/office/powerpoint/2010/main" val="278532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F5F7D-2E21-4471-8CD2-7248D890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08A8D-5D69-4A04-85F4-0DE5299B87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8207" y="737642"/>
            <a:ext cx="11835786" cy="5551179"/>
          </a:xfrm>
        </p:spPr>
        <p:txBody>
          <a:bodyPr/>
          <a:lstStyle/>
          <a:p>
            <a:r>
              <a:rPr lang="zh-CN" altLang="en-US" dirty="0"/>
              <a:t>数值的输入与输出</a:t>
            </a:r>
            <a:endParaRPr lang="en-US" altLang="zh-CN" dirty="0"/>
          </a:p>
          <a:p>
            <a:pPr lvl="1"/>
            <a:r>
              <a:rPr lang="zh-CN" altLang="en-US" dirty="0"/>
              <a:t>中断服务程序收到的是字符的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  <a:endParaRPr lang="en-US" altLang="zh-CN" dirty="0"/>
          </a:p>
          <a:p>
            <a:pPr lvl="1"/>
            <a:r>
              <a:rPr lang="zh-CN" altLang="en-US" dirty="0"/>
              <a:t>我们需要的是数值</a:t>
            </a:r>
            <a:endParaRPr lang="en-US" altLang="zh-CN" dirty="0"/>
          </a:p>
          <a:p>
            <a:pPr lvl="1"/>
            <a:r>
              <a:rPr lang="zh-CN" altLang="en-US" dirty="0"/>
              <a:t>如何将</a:t>
            </a:r>
            <a:r>
              <a:rPr lang="en-US" altLang="zh-CN" dirty="0"/>
              <a:t>ASCII</a:t>
            </a:r>
            <a:r>
              <a:rPr lang="zh-CN" altLang="en-US" dirty="0"/>
              <a:t>码转换为数值？</a:t>
            </a:r>
            <a:endParaRPr lang="en-US" altLang="zh-CN" dirty="0"/>
          </a:p>
          <a:p>
            <a:pPr lvl="2"/>
            <a:r>
              <a:rPr lang="en-US" altLang="zh-CN" dirty="0"/>
              <a:t>0~9</a:t>
            </a:r>
            <a:r>
              <a:rPr lang="zh-CN" altLang="en-US" dirty="0"/>
              <a:t>：</a:t>
            </a:r>
            <a:r>
              <a:rPr lang="en-US" altLang="zh-CN" dirty="0"/>
              <a:t>ASCII</a:t>
            </a:r>
            <a:r>
              <a:rPr lang="zh-CN" altLang="en-US" dirty="0"/>
              <a:t>码：</a:t>
            </a:r>
            <a:r>
              <a:rPr lang="en-US" altLang="zh-CN" dirty="0"/>
              <a:t>30H~39H</a:t>
            </a:r>
            <a:r>
              <a:rPr lang="zh-CN" altLang="en-US" dirty="0"/>
              <a:t>，直接减去</a:t>
            </a:r>
            <a:r>
              <a:rPr lang="en-US" altLang="zh-CN" dirty="0"/>
              <a:t>30H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2"/>
            <a:r>
              <a:rPr lang="en-US" altLang="zh-CN" dirty="0"/>
              <a:t>’A’~’F’</a:t>
            </a:r>
            <a:r>
              <a:rPr lang="zh-CN" altLang="en-US" dirty="0"/>
              <a:t>：</a:t>
            </a:r>
            <a:r>
              <a:rPr lang="en-US" altLang="zh-CN" dirty="0"/>
              <a:t> ASCII</a:t>
            </a:r>
            <a:r>
              <a:rPr lang="zh-CN" altLang="en-US" dirty="0"/>
              <a:t>码：</a:t>
            </a:r>
            <a:r>
              <a:rPr lang="en-US" altLang="zh-CN" dirty="0"/>
              <a:t>41H~46H</a:t>
            </a:r>
            <a:r>
              <a:rPr lang="zh-CN" altLang="en-US" dirty="0"/>
              <a:t>，直接减去</a:t>
            </a:r>
            <a:r>
              <a:rPr lang="en-US" altLang="zh-CN" dirty="0"/>
              <a:t>37H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2"/>
            <a:r>
              <a:rPr lang="en-US" altLang="zh-CN" dirty="0"/>
              <a:t>’</a:t>
            </a:r>
            <a:r>
              <a:rPr lang="en-US" altLang="zh-CN" dirty="0" err="1"/>
              <a:t>a’~’f</a:t>
            </a:r>
            <a:r>
              <a:rPr lang="en-US" altLang="zh-CN" dirty="0"/>
              <a:t>’</a:t>
            </a:r>
            <a:r>
              <a:rPr lang="zh-CN" altLang="en-US" dirty="0"/>
              <a:t>：</a:t>
            </a:r>
            <a:r>
              <a:rPr lang="en-US" altLang="zh-CN" dirty="0"/>
              <a:t> ASCII</a:t>
            </a:r>
            <a:r>
              <a:rPr lang="zh-CN" altLang="en-US" dirty="0"/>
              <a:t>码：</a:t>
            </a:r>
            <a:r>
              <a:rPr lang="en-US" altLang="zh-CN" dirty="0"/>
              <a:t>61H~66H</a:t>
            </a:r>
            <a:r>
              <a:rPr lang="zh-CN" altLang="en-US" dirty="0"/>
              <a:t>，直接减去</a:t>
            </a:r>
            <a:r>
              <a:rPr lang="en-US" altLang="zh-CN" dirty="0"/>
              <a:t>57H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1"/>
            <a:r>
              <a:rPr lang="zh-CN" altLang="en-US" dirty="0"/>
              <a:t>如何将数值转换为</a:t>
            </a:r>
            <a:r>
              <a:rPr lang="en-US" altLang="zh-CN" dirty="0"/>
              <a:t>ASCII</a:t>
            </a:r>
            <a:r>
              <a:rPr lang="zh-CN" altLang="en-US" dirty="0"/>
              <a:t>码？</a:t>
            </a:r>
            <a:endParaRPr lang="en-US" altLang="zh-CN" dirty="0"/>
          </a:p>
          <a:p>
            <a:pPr lvl="2"/>
            <a:r>
              <a:rPr lang="en-US" altLang="zh-CN" dirty="0"/>
              <a:t>0~9</a:t>
            </a:r>
            <a:r>
              <a:rPr lang="zh-CN" altLang="en-US" dirty="0"/>
              <a:t>：直接加上</a:t>
            </a:r>
            <a:r>
              <a:rPr lang="en-US" altLang="zh-CN" dirty="0"/>
              <a:t>30H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2"/>
            <a:r>
              <a:rPr lang="en-US" altLang="zh-CN" dirty="0"/>
              <a:t>’A’~’F’</a:t>
            </a:r>
            <a:r>
              <a:rPr lang="zh-CN" altLang="en-US" dirty="0"/>
              <a:t>：</a:t>
            </a:r>
            <a:r>
              <a:rPr lang="en-US" altLang="zh-CN" dirty="0"/>
              <a:t> ASCII</a:t>
            </a:r>
            <a:r>
              <a:rPr lang="zh-CN" altLang="en-US" dirty="0"/>
              <a:t>码：</a:t>
            </a:r>
            <a:r>
              <a:rPr lang="en-US" altLang="zh-CN" dirty="0"/>
              <a:t>41H~46H</a:t>
            </a:r>
            <a:r>
              <a:rPr lang="zh-CN" altLang="en-US" dirty="0"/>
              <a:t>，直接加上</a:t>
            </a:r>
            <a:r>
              <a:rPr lang="en-US" altLang="zh-CN" dirty="0"/>
              <a:t>37H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3CA8AE-01B2-4799-A429-A0AF1BA91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基本输入输出</a:t>
            </a:r>
          </a:p>
        </p:txBody>
      </p:sp>
    </p:spTree>
    <p:extLst>
      <p:ext uri="{BB962C8B-B14F-4D97-AF65-F5344CB8AC3E}">
        <p14:creationId xmlns:p14="http://schemas.microsoft.com/office/powerpoint/2010/main" val="356940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F5F7D-2E21-4471-8CD2-7248D890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08A8D-5D69-4A04-85F4-0DE5299B87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8207" y="737642"/>
            <a:ext cx="11835786" cy="5551179"/>
          </a:xfrm>
        </p:spPr>
        <p:txBody>
          <a:bodyPr/>
          <a:lstStyle/>
          <a:p>
            <a:r>
              <a:rPr lang="zh-CN" altLang="en-US" dirty="0"/>
              <a:t>十进制数的输入与输出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endParaRPr lang="en-US" altLang="zh-CN" dirty="0"/>
          </a:p>
          <a:p>
            <a:pPr lvl="2"/>
            <a:r>
              <a:rPr lang="zh-CN" altLang="en-US" dirty="0"/>
              <a:t>多个数位如何组合？</a:t>
            </a:r>
            <a:endParaRPr lang="en-US" altLang="zh-CN" dirty="0"/>
          </a:p>
          <a:p>
            <a:pPr lvl="2"/>
            <a:r>
              <a:rPr lang="zh-CN" altLang="en-US" dirty="0"/>
              <a:t>高位*</a:t>
            </a:r>
            <a:r>
              <a:rPr lang="en-US" altLang="zh-CN" dirty="0"/>
              <a:t>10+</a:t>
            </a:r>
            <a:r>
              <a:rPr lang="zh-CN" altLang="en-US" dirty="0"/>
              <a:t>低位</a:t>
            </a:r>
            <a:endParaRPr lang="en-US" altLang="zh-CN" dirty="0"/>
          </a:p>
          <a:p>
            <a:pPr lvl="2"/>
            <a:r>
              <a:rPr lang="zh-CN" altLang="en-US" dirty="0"/>
              <a:t>迭代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endParaRPr lang="en-US" altLang="zh-CN" dirty="0"/>
          </a:p>
          <a:p>
            <a:pPr lvl="2"/>
            <a:r>
              <a:rPr lang="zh-CN" altLang="en-US" dirty="0"/>
              <a:t>各数位独立输出</a:t>
            </a:r>
            <a:endParaRPr lang="en-US" altLang="zh-CN" dirty="0"/>
          </a:p>
          <a:p>
            <a:pPr lvl="2"/>
            <a:r>
              <a:rPr lang="zh-CN" altLang="en-US" dirty="0"/>
              <a:t>除以</a:t>
            </a:r>
            <a:r>
              <a:rPr lang="en-US" altLang="zh-CN" dirty="0"/>
              <a:t>10 </a:t>
            </a:r>
            <a:r>
              <a:rPr lang="zh-CN" altLang="en-US" dirty="0"/>
              <a:t>，输出商，余数继续处理</a:t>
            </a:r>
            <a:endParaRPr lang="en-US" altLang="zh-CN" dirty="0"/>
          </a:p>
          <a:p>
            <a:pPr lvl="2"/>
            <a:r>
              <a:rPr lang="zh-CN" altLang="en-US" dirty="0"/>
              <a:t>如何去掉前面没意义的‘</a:t>
            </a:r>
            <a:r>
              <a:rPr lang="en-US" altLang="zh-CN" dirty="0"/>
              <a:t>0</a:t>
            </a:r>
            <a:r>
              <a:rPr lang="zh-CN" altLang="en-US" dirty="0"/>
              <a:t>’？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3CA8AE-01B2-4799-A429-A0AF1BA91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基本输入输出</a:t>
            </a:r>
          </a:p>
        </p:txBody>
      </p:sp>
    </p:spTree>
    <p:extLst>
      <p:ext uri="{BB962C8B-B14F-4D97-AF65-F5344CB8AC3E}">
        <p14:creationId xmlns:p14="http://schemas.microsoft.com/office/powerpoint/2010/main" val="36422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6F5F7D-2E21-4471-8CD2-7248D890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08A8D-5D69-4A04-85F4-0DE5299B87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8207" y="737642"/>
            <a:ext cx="11835786" cy="5551179"/>
          </a:xfrm>
        </p:spPr>
        <p:txBody>
          <a:bodyPr/>
          <a:lstStyle/>
          <a:p>
            <a:r>
              <a:rPr lang="zh-CN" altLang="en-US" dirty="0"/>
              <a:t>十六进制数的输入与输出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endParaRPr lang="en-US" altLang="zh-CN" dirty="0"/>
          </a:p>
          <a:p>
            <a:pPr lvl="2"/>
            <a:r>
              <a:rPr lang="zh-CN" altLang="en-US" dirty="0"/>
              <a:t>多个数位如何组合？</a:t>
            </a:r>
            <a:endParaRPr lang="en-US" altLang="zh-CN" dirty="0"/>
          </a:p>
          <a:p>
            <a:pPr lvl="2"/>
            <a:r>
              <a:rPr lang="zh-CN" altLang="en-US" dirty="0"/>
              <a:t>输入数值</a:t>
            </a:r>
            <a:endParaRPr lang="en-US" altLang="zh-CN" dirty="0"/>
          </a:p>
          <a:p>
            <a:pPr lvl="2"/>
            <a:r>
              <a:rPr lang="zh-CN" altLang="en-US" dirty="0"/>
              <a:t>原数值循环左移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/>
            <a:r>
              <a:rPr lang="zh-CN" altLang="en-US" dirty="0"/>
              <a:t>加上新输入数值</a:t>
            </a:r>
            <a:endParaRPr lang="en-US" altLang="zh-CN" dirty="0"/>
          </a:p>
          <a:p>
            <a:pPr lvl="2"/>
            <a:r>
              <a:rPr lang="zh-CN" altLang="en-US" dirty="0"/>
              <a:t>迭代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endParaRPr lang="en-US" altLang="zh-CN" dirty="0"/>
          </a:p>
          <a:p>
            <a:pPr lvl="2"/>
            <a:r>
              <a:rPr lang="zh-CN" altLang="en-US" dirty="0"/>
              <a:t>各数位独立输出</a:t>
            </a:r>
            <a:endParaRPr lang="en-US" altLang="zh-CN" dirty="0"/>
          </a:p>
          <a:p>
            <a:pPr lvl="2"/>
            <a:r>
              <a:rPr lang="zh-CN" altLang="en-US" dirty="0"/>
              <a:t>代输出数循环左移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/>
            <a:r>
              <a:rPr lang="zh-CN" altLang="en-US" dirty="0"/>
              <a:t>低八位拿出来并清除其高四位</a:t>
            </a:r>
            <a:endParaRPr lang="en-US" altLang="zh-CN" dirty="0"/>
          </a:p>
          <a:p>
            <a:pPr lvl="2"/>
            <a:r>
              <a:rPr lang="zh-CN" altLang="en-US" dirty="0"/>
              <a:t>输出低四位值</a:t>
            </a:r>
            <a:endParaRPr lang="en-US" altLang="zh-CN" dirty="0"/>
          </a:p>
          <a:p>
            <a:pPr lvl="2"/>
            <a:r>
              <a:rPr lang="zh-CN" altLang="en-US" dirty="0"/>
              <a:t>迭代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3CA8AE-01B2-4799-A429-A0AF1BA91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基本输入输出</a:t>
            </a:r>
          </a:p>
        </p:txBody>
      </p:sp>
    </p:spTree>
    <p:extLst>
      <p:ext uri="{BB962C8B-B14F-4D97-AF65-F5344CB8AC3E}">
        <p14:creationId xmlns:p14="http://schemas.microsoft.com/office/powerpoint/2010/main" val="36179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ACA9F4-77DC-48CC-808F-32F8E6D1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10416C-C6D9-448A-B726-2DAAFDF735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基本输入输出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EE4AA0-4C7E-42A0-BC2F-9C9D8BE595CB}"/>
              </a:ext>
            </a:extLst>
          </p:cNvPr>
          <p:cNvSpPr txBox="1">
            <a:spLocks noChangeArrowheads="1"/>
          </p:cNvSpPr>
          <p:nvPr/>
        </p:nvSpPr>
        <p:spPr>
          <a:xfrm>
            <a:off x="307974" y="927101"/>
            <a:ext cx="10607675" cy="1123948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1A78C3"/>
                </a:solidFill>
              </a:rPr>
              <a:t>十六进制数的输入与输出</a:t>
            </a:r>
            <a:endParaRPr lang="en-US" altLang="zh-CN" dirty="0">
              <a:solidFill>
                <a:srgbClr val="1A78C3"/>
              </a:solidFill>
            </a:endParaRPr>
          </a:p>
          <a:p>
            <a:pPr lvl="1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1A78C3"/>
                </a:solidFill>
              </a:rPr>
              <a:t>例：把 </a:t>
            </a:r>
            <a:r>
              <a:rPr lang="en-US" altLang="zh-CN" dirty="0">
                <a:solidFill>
                  <a:srgbClr val="1A78C3"/>
                </a:solidFill>
              </a:rPr>
              <a:t>BX </a:t>
            </a:r>
            <a:r>
              <a:rPr lang="zh-CN" altLang="en-US" dirty="0">
                <a:solidFill>
                  <a:srgbClr val="1A78C3"/>
                </a:solidFill>
              </a:rPr>
              <a:t>中的二进制数以十六进制的形式显示在屏幕上</a:t>
            </a:r>
            <a:endParaRPr lang="en-US" altLang="zh-CN" dirty="0">
              <a:solidFill>
                <a:srgbClr val="1A78C3"/>
              </a:solidFill>
            </a:endParaRPr>
          </a:p>
          <a:p>
            <a:pPr marL="456565" lvl="1" indent="0">
              <a:lnSpc>
                <a:spcPct val="100000"/>
              </a:lnSpc>
              <a:buClr>
                <a:srgbClr val="FF6600"/>
              </a:buClr>
              <a:buNone/>
            </a:pPr>
            <a:r>
              <a:rPr lang="zh-CN" altLang="en-US" dirty="0">
                <a:solidFill>
                  <a:srgbClr val="1A78C3"/>
                </a:solidFill>
              </a:rPr>
              <a:t>   如：</a:t>
            </a:r>
            <a:r>
              <a:rPr lang="en-US" altLang="zh-CN" dirty="0">
                <a:solidFill>
                  <a:srgbClr val="1A78C3"/>
                </a:solidFill>
              </a:rPr>
              <a:t>1011 0010 1111 1010 B </a:t>
            </a:r>
            <a:r>
              <a:rPr lang="en-US" altLang="zh-CN" dirty="0">
                <a:solidFill>
                  <a:srgbClr val="1A78C3"/>
                </a:solidFill>
                <a:sym typeface="Wingdings" panose="05000000000000000000" pitchFamily="2" charset="2"/>
              </a:rPr>
              <a:t>B2FAH</a:t>
            </a:r>
            <a:r>
              <a:rPr lang="en-US" altLang="zh-CN" dirty="0">
                <a:solidFill>
                  <a:srgbClr val="1A78C3"/>
                </a:solidFill>
              </a:rPr>
              <a:t>  </a:t>
            </a:r>
            <a:endParaRPr lang="en-US" altLang="zh-CN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D3302B4-7C99-40EB-9074-0A528B0E78E7}"/>
              </a:ext>
            </a:extLst>
          </p:cNvPr>
          <p:cNvGrpSpPr>
            <a:grpSpLocks/>
          </p:cNvGrpSpPr>
          <p:nvPr/>
        </p:nvGrpSpPr>
        <p:grpSpPr bwMode="auto">
          <a:xfrm>
            <a:off x="2439987" y="2477656"/>
            <a:ext cx="5181600" cy="419100"/>
            <a:chOff x="1296" y="888"/>
            <a:chExt cx="3312" cy="312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AB9ADAC7-B0D3-476B-805F-C9174002A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888"/>
              <a:ext cx="207" cy="31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92AAED4-B82C-4735-9355-C88A1CAC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888"/>
              <a:ext cx="207" cy="31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A73BCE82-10ED-4B58-B9F1-60D629483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888"/>
              <a:ext cx="207" cy="31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6D4391E-7B73-4807-B81F-C47D24F0B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888"/>
              <a:ext cx="207" cy="31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5515B2FF-04DD-480D-BE27-9F870C5D8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888"/>
              <a:ext cx="207" cy="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AE971EA-019F-45FA-8E12-1112785A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888"/>
              <a:ext cx="207" cy="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9FD6D805-7C2F-4E75-AA97-3C61CF004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888"/>
              <a:ext cx="207" cy="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8DE72355-D7AB-4C50-B8BE-19B7FEE03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888"/>
              <a:ext cx="207" cy="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3EE006D-7FB3-4D79-A39B-42E261AD4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888"/>
              <a:ext cx="207" cy="3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1E7EC5D-8B83-4BF1-8E76-56913EB01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888"/>
              <a:ext cx="207" cy="3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ACB04ACD-C6FD-4118-9AA4-DABF61D4B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888"/>
              <a:ext cx="207" cy="3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31ECA9E8-7740-4CE4-814B-59E790182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888"/>
              <a:ext cx="207" cy="3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A30C66F9-D2AF-4239-89BC-E232EFD0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888"/>
              <a:ext cx="207" cy="312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A136B0C3-E08C-4652-A1D7-5EEB4CA1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888"/>
              <a:ext cx="207" cy="312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FB1FAF9F-601F-44E9-9049-639F1F697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888"/>
              <a:ext cx="207" cy="312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5F46C065-99BD-43FB-9C99-23DE18292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888"/>
              <a:ext cx="207" cy="312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CE827CFE-E17F-4EE9-A0A5-00B68BC48B65}"/>
              </a:ext>
            </a:extLst>
          </p:cNvPr>
          <p:cNvGrpSpPr>
            <a:grpSpLocks/>
          </p:cNvGrpSpPr>
          <p:nvPr/>
        </p:nvGrpSpPr>
        <p:grpSpPr bwMode="auto">
          <a:xfrm>
            <a:off x="2439987" y="3163456"/>
            <a:ext cx="5181600" cy="419100"/>
            <a:chOff x="1296" y="1152"/>
            <a:chExt cx="3264" cy="264"/>
          </a:xfrm>
        </p:grpSpPr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565B890-2EEC-433C-BB25-B4B91302B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52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CCCDD5B-F019-4300-8528-3FC2DF552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152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4C7BABDB-6577-49B3-832B-5661754C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152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29CC0F7-F617-4520-9FB8-D0A4A33B3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152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6E199495-EE72-4D24-93ED-1EF6B88C4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52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128515CB-CB66-4483-9966-AF328D855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152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A33500C-A2B2-4F8B-BB60-465DCB633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152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8A671E8-A766-4133-BAD1-7B0DA8F4C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1152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9FB64CC2-2B06-40F7-97E4-A19B964A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52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CDBC056-E82F-4D45-B26E-2C3038406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152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585A6D58-D68D-49B3-ADDA-64FAE6B4B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1152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4030B6CF-7B10-4744-AB10-AFFF0F159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1152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3282F9BF-9D91-4769-9C1F-5BE465FD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152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501765E6-9369-431F-A2B1-F326F61F0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1152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96FADD25-2447-431D-85A3-59CC998D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1152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1BA82CF7-DC1F-43F3-AD4D-BCA2914B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152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38">
            <a:extLst>
              <a:ext uri="{FF2B5EF4-FFF2-40B4-BE49-F238E27FC236}">
                <a16:creationId xmlns:a16="http://schemas.microsoft.com/office/drawing/2014/main" id="{B90021EC-8676-485B-8F65-BA6EA7AAE187}"/>
              </a:ext>
            </a:extLst>
          </p:cNvPr>
          <p:cNvGrpSpPr>
            <a:grpSpLocks/>
          </p:cNvGrpSpPr>
          <p:nvPr/>
        </p:nvGrpSpPr>
        <p:grpSpPr bwMode="auto">
          <a:xfrm>
            <a:off x="2439987" y="3849256"/>
            <a:ext cx="5181600" cy="419100"/>
            <a:chOff x="1296" y="1632"/>
            <a:chExt cx="3264" cy="264"/>
          </a:xfrm>
        </p:grpSpPr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E2B0B006-DF0D-44CA-BD43-5A5BE4351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632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F24D40F7-E7D4-464D-976C-5367598BC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632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7FE2A935-5E21-4F5F-B018-F13C29CF8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632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C605E8AF-B8A1-440D-9DD7-23E73DCD3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632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ACB1FCBA-6BEF-4B74-BCE6-ADDF24543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32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633FBA43-28B6-48CD-B963-033DB8DCD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632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2DAA13DB-B3E3-4026-A03D-990F78D97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632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3053C78B-5E73-48EE-BF20-8DFFC9DA4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1632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78C714BE-DD1E-4C24-9F27-903D5E75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32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9B17D556-108E-4A94-B193-1916D3377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632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AB5057E8-FE1B-4ECF-9660-B3CB05613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1632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8F6384CE-6273-4D5E-80DB-BA894C99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1632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73C7DD45-826F-47E2-8CC9-D260ED23C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632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59F8AB83-3CCF-49DA-8C9D-547E6842C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1632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B33CEEDA-8D44-46C0-A7C9-42E6DCCDF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1632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2AC14C80-5D04-4A9C-9892-786E99B93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632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Group 55">
            <a:extLst>
              <a:ext uri="{FF2B5EF4-FFF2-40B4-BE49-F238E27FC236}">
                <a16:creationId xmlns:a16="http://schemas.microsoft.com/office/drawing/2014/main" id="{2542A6CC-95E9-4939-8F8B-69A96E618F66}"/>
              </a:ext>
            </a:extLst>
          </p:cNvPr>
          <p:cNvGrpSpPr>
            <a:grpSpLocks/>
          </p:cNvGrpSpPr>
          <p:nvPr/>
        </p:nvGrpSpPr>
        <p:grpSpPr bwMode="auto">
          <a:xfrm>
            <a:off x="2439987" y="5220856"/>
            <a:ext cx="5181600" cy="419100"/>
            <a:chOff x="1296" y="888"/>
            <a:chExt cx="3312" cy="312"/>
          </a:xfrm>
        </p:grpSpPr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F4B09676-868A-4524-A92D-96F757634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888"/>
              <a:ext cx="207" cy="31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id="{2C4E27B8-ED1D-4C02-A349-C802F9BEE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888"/>
              <a:ext cx="207" cy="31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id="{B92CB71B-F8DF-4C83-BB61-3C7737BAD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888"/>
              <a:ext cx="207" cy="31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B80F9790-264C-4D74-9866-FA5DCBE08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888"/>
              <a:ext cx="207" cy="31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E65D52BC-C311-4EEC-8D6D-A67B262BD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888"/>
              <a:ext cx="207" cy="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EF1DB90F-93FB-4ED5-9A77-31965866F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888"/>
              <a:ext cx="207" cy="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2E1384E3-849F-463D-92B8-26118DA4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888"/>
              <a:ext cx="207" cy="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63">
              <a:extLst>
                <a:ext uri="{FF2B5EF4-FFF2-40B4-BE49-F238E27FC236}">
                  <a16:creationId xmlns:a16="http://schemas.microsoft.com/office/drawing/2014/main" id="{0E0FF1E0-C7A8-4763-B80A-617F9FBBC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888"/>
              <a:ext cx="207" cy="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21155BFE-4FEE-4DAF-9F06-318F829FE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888"/>
              <a:ext cx="207" cy="3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>
              <a:extLst>
                <a:ext uri="{FF2B5EF4-FFF2-40B4-BE49-F238E27FC236}">
                  <a16:creationId xmlns:a16="http://schemas.microsoft.com/office/drawing/2014/main" id="{BE93E94A-490E-4E99-8093-11BA03085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888"/>
              <a:ext cx="207" cy="3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A8FDE294-81B3-4CC7-8584-1B9B811DF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888"/>
              <a:ext cx="207" cy="3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67">
              <a:extLst>
                <a:ext uri="{FF2B5EF4-FFF2-40B4-BE49-F238E27FC236}">
                  <a16:creationId xmlns:a16="http://schemas.microsoft.com/office/drawing/2014/main" id="{EE885308-0FAD-4A0E-BA53-A21615788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888"/>
              <a:ext cx="207" cy="3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68">
              <a:extLst>
                <a:ext uri="{FF2B5EF4-FFF2-40B4-BE49-F238E27FC236}">
                  <a16:creationId xmlns:a16="http://schemas.microsoft.com/office/drawing/2014/main" id="{D2706F89-BDAA-49D2-9156-6ACADEC3B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888"/>
              <a:ext cx="207" cy="312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69">
              <a:extLst>
                <a:ext uri="{FF2B5EF4-FFF2-40B4-BE49-F238E27FC236}">
                  <a16:creationId xmlns:a16="http://schemas.microsoft.com/office/drawing/2014/main" id="{D7E84B3C-52B2-4D3E-A5FF-C96054688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888"/>
              <a:ext cx="207" cy="312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70">
              <a:extLst>
                <a:ext uri="{FF2B5EF4-FFF2-40B4-BE49-F238E27FC236}">
                  <a16:creationId xmlns:a16="http://schemas.microsoft.com/office/drawing/2014/main" id="{18436EEC-806E-43A2-813D-69B18ACCB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888"/>
              <a:ext cx="207" cy="312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D570B9C7-DC63-431C-9E0D-AE233F770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888"/>
              <a:ext cx="207" cy="312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" name="Group 93">
            <a:extLst>
              <a:ext uri="{FF2B5EF4-FFF2-40B4-BE49-F238E27FC236}">
                <a16:creationId xmlns:a16="http://schemas.microsoft.com/office/drawing/2014/main" id="{0D87E1A1-1002-49B3-94C7-28C706CF4996}"/>
              </a:ext>
            </a:extLst>
          </p:cNvPr>
          <p:cNvGrpSpPr>
            <a:grpSpLocks/>
          </p:cNvGrpSpPr>
          <p:nvPr/>
        </p:nvGrpSpPr>
        <p:grpSpPr bwMode="auto">
          <a:xfrm>
            <a:off x="2439987" y="4535056"/>
            <a:ext cx="5181600" cy="419100"/>
            <a:chOff x="1384" y="3481"/>
            <a:chExt cx="3264" cy="264"/>
          </a:xfrm>
        </p:grpSpPr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E861F5CF-932B-450A-B50D-842174FD2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481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A3ADA81D-0285-43E8-A2D6-E1609518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3481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C65CCADB-7413-42CD-B13C-F1880E69F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481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6D70C8A5-7FAA-4953-9E1B-9709B0066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3481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6">
              <a:extLst>
                <a:ext uri="{FF2B5EF4-FFF2-40B4-BE49-F238E27FC236}">
                  <a16:creationId xmlns:a16="http://schemas.microsoft.com/office/drawing/2014/main" id="{F3579D21-297B-47CA-8ABA-31A936AC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481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ECDF1482-BE67-4384-B3DB-21B7F9FCC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481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52854C35-05E4-49D4-88A9-9EEEA22D6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481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12DA8F3F-BE9F-434E-930E-BA92A1BE0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3481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882EEDD0-740C-4FE0-A88E-53DA43B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81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81">
              <a:extLst>
                <a:ext uri="{FF2B5EF4-FFF2-40B4-BE49-F238E27FC236}">
                  <a16:creationId xmlns:a16="http://schemas.microsoft.com/office/drawing/2014/main" id="{9186E8FB-3DA9-40A6-998D-C20E7FAE0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481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82">
              <a:extLst>
                <a:ext uri="{FF2B5EF4-FFF2-40B4-BE49-F238E27FC236}">
                  <a16:creationId xmlns:a16="http://schemas.microsoft.com/office/drawing/2014/main" id="{BFFB29A0-1F0B-40BF-9079-DEF1ABF77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481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0FB17FF8-76B5-4310-9C3B-3623C26F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3481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84">
              <a:extLst>
                <a:ext uri="{FF2B5EF4-FFF2-40B4-BE49-F238E27FC236}">
                  <a16:creationId xmlns:a16="http://schemas.microsoft.com/office/drawing/2014/main" id="{64AC0718-4BEB-4312-B637-DDE74587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481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85">
              <a:extLst>
                <a:ext uri="{FF2B5EF4-FFF2-40B4-BE49-F238E27FC236}">
                  <a16:creationId xmlns:a16="http://schemas.microsoft.com/office/drawing/2014/main" id="{B9070590-1A13-4D2D-AB9E-888F0866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3481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93D9AAAC-BAE3-4044-AF2C-74E2FE0E9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3481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87">
              <a:extLst>
                <a:ext uri="{FF2B5EF4-FFF2-40B4-BE49-F238E27FC236}">
                  <a16:creationId xmlns:a16="http://schemas.microsoft.com/office/drawing/2014/main" id="{20A5E8E1-9A32-4CAC-A016-372ACB095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3481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" name="AutoShape 89">
            <a:extLst>
              <a:ext uri="{FF2B5EF4-FFF2-40B4-BE49-F238E27FC236}">
                <a16:creationId xmlns:a16="http://schemas.microsoft.com/office/drawing/2014/main" id="{2D4E7303-3693-42BD-B8A1-F74EE012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7" y="2706256"/>
            <a:ext cx="381000" cy="685800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" name="AutoShape 90">
            <a:extLst>
              <a:ext uri="{FF2B5EF4-FFF2-40B4-BE49-F238E27FC236}">
                <a16:creationId xmlns:a16="http://schemas.microsoft.com/office/drawing/2014/main" id="{2AA867D7-662F-4E4F-95A4-E5BE8E37F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7" y="3468256"/>
            <a:ext cx="381000" cy="685800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" name="AutoShape 91">
            <a:extLst>
              <a:ext uri="{FF2B5EF4-FFF2-40B4-BE49-F238E27FC236}">
                <a16:creationId xmlns:a16="http://schemas.microsoft.com/office/drawing/2014/main" id="{A2C748D0-D8BC-4B63-B2E1-9F90CC3C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7" y="4230256"/>
            <a:ext cx="381000" cy="685800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" name="AutoShape 92">
            <a:extLst>
              <a:ext uri="{FF2B5EF4-FFF2-40B4-BE49-F238E27FC236}">
                <a16:creationId xmlns:a16="http://schemas.microsoft.com/office/drawing/2014/main" id="{55DFA354-D141-4E03-A36E-5A690AAB7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7" y="4992256"/>
            <a:ext cx="381000" cy="685800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基本输入输出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循环程序设计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子程序设计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综合程序设计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85998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75D99B-C44F-4139-843E-A26A5FA0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34CAD-026A-4CD9-B465-C1A10340E2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dirty="0"/>
              <a:t>单重循环</a:t>
            </a:r>
            <a:endParaRPr kumimoji="1" lang="en-US" altLang="zh-CN" dirty="0"/>
          </a:p>
          <a:p>
            <a:pPr lvl="1">
              <a:lnSpc>
                <a:spcPct val="90000"/>
              </a:lnSpc>
            </a:pPr>
            <a:r>
              <a:rPr kumimoji="1" lang="zh-CN" altLang="en-US" dirty="0"/>
              <a:t>例</a:t>
            </a:r>
            <a:endParaRPr kumimoji="1" lang="en-US" altLang="zh-CN" dirty="0"/>
          </a:p>
          <a:p>
            <a:pPr lvl="2">
              <a:lnSpc>
                <a:spcPct val="90000"/>
              </a:lnSpc>
            </a:pPr>
            <a:r>
              <a:rPr kumimoji="1" lang="zh-CN" altLang="en-US" dirty="0"/>
              <a:t>将正数 </a:t>
            </a:r>
            <a:r>
              <a:rPr kumimoji="1" lang="en-US" altLang="zh-CN" dirty="0"/>
              <a:t>n </a:t>
            </a:r>
            <a:r>
              <a:rPr kumimoji="1" lang="zh-CN" altLang="en-US" dirty="0"/>
              <a:t>插入一个已整序的正数字数组。该数组的首地址和末地址分别为</a:t>
            </a:r>
            <a:r>
              <a:rPr kumimoji="1" lang="en-US" altLang="zh-CN" dirty="0"/>
              <a:t>ARRAY_HEAD, ARRAY_END</a:t>
            </a:r>
          </a:p>
          <a:p>
            <a:pPr lvl="1">
              <a:lnSpc>
                <a:spcPct val="90000"/>
              </a:lnSpc>
            </a:pPr>
            <a:r>
              <a:rPr kumimoji="1" lang="zh-CN" altLang="en-US" dirty="0"/>
              <a:t>分析</a:t>
            </a:r>
            <a:endParaRPr kumimoji="1" lang="en-US" altLang="zh-CN" dirty="0"/>
          </a:p>
          <a:p>
            <a:pPr lvl="2">
              <a:lnSpc>
                <a:spcPct val="90000"/>
              </a:lnSpc>
            </a:pPr>
            <a:r>
              <a:rPr kumimoji="1" lang="zh-CN" altLang="en-US" dirty="0"/>
              <a:t>题目要求在已经排好序的正数数组中插入一个正数</a:t>
            </a:r>
            <a:r>
              <a:rPr kumimoji="1" lang="en-US" altLang="zh-CN" dirty="0"/>
              <a:t>n</a:t>
            </a:r>
            <a:r>
              <a:rPr kumimoji="1" lang="zh-CN" altLang="en-US" dirty="0"/>
              <a:t>，因此，解决问题的关键是找到要出入正数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的位置。需要考虑如下问题？</a:t>
            </a:r>
          </a:p>
          <a:p>
            <a:pPr lvl="2">
              <a:lnSpc>
                <a:spcPct val="90000"/>
              </a:lnSpc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）如何找到插入位置实现？</a:t>
            </a:r>
          </a:p>
          <a:p>
            <a:pPr lvl="2">
              <a:lnSpc>
                <a:spcPct val="90000"/>
              </a:lnSpc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）如何插入正数</a:t>
            </a:r>
            <a:r>
              <a:rPr kumimoji="1" lang="en-US" altLang="zh-CN" dirty="0"/>
              <a:t>n</a:t>
            </a:r>
            <a:r>
              <a:rPr kumimoji="1" lang="zh-CN" altLang="en-US" dirty="0"/>
              <a:t>实现</a:t>
            </a:r>
            <a:r>
              <a:rPr kumimoji="1" lang="en-US" altLang="zh-CN" dirty="0"/>
              <a:t>?</a:t>
            </a:r>
          </a:p>
          <a:p>
            <a:pPr lvl="2">
              <a:lnSpc>
                <a:spcPct val="90000"/>
              </a:lnSpc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）数组边界问题考虑？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FA723-781A-4D6C-ACEA-29A40308E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102896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257A48-8E80-4061-A979-C568FF17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2F426-E91C-44E3-9086-AA97142919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单重循环</a:t>
            </a:r>
            <a:endParaRPr lang="en-US" altLang="zh-CN" dirty="0"/>
          </a:p>
          <a:p>
            <a:pPr lvl="1"/>
            <a:r>
              <a:rPr lang="zh-CN" altLang="en-US" dirty="0"/>
              <a:t>如何找到插入位置实现？</a:t>
            </a:r>
          </a:p>
          <a:p>
            <a:pPr lvl="2"/>
            <a:r>
              <a:rPr lang="zh-CN" altLang="en-US" dirty="0"/>
              <a:t>由于数组已经排好序，因此可以将正数</a:t>
            </a:r>
            <a:r>
              <a:rPr lang="en-US" altLang="zh-CN" dirty="0"/>
              <a:t>n</a:t>
            </a:r>
            <a:r>
              <a:rPr lang="zh-CN" altLang="en-US" dirty="0"/>
              <a:t>依次和数组中的数进行比较，比较有个方向问题，这里假设数组在存储单元中按地址递增的方向从小到大依次存放。不妨从大数开始进行比较，当遇到第一个比</a:t>
            </a:r>
            <a:r>
              <a:rPr lang="en-US" altLang="zh-CN" dirty="0"/>
              <a:t>n</a:t>
            </a:r>
            <a:r>
              <a:rPr lang="zh-CN" altLang="en-US" dirty="0"/>
              <a:t>小的数，记下该位置，该位置就是要插入</a:t>
            </a:r>
            <a:r>
              <a:rPr lang="en-US" altLang="zh-CN" dirty="0"/>
              <a:t>n </a:t>
            </a:r>
            <a:r>
              <a:rPr lang="zh-CN" altLang="en-US" dirty="0"/>
              <a:t>的位置。</a:t>
            </a:r>
          </a:p>
          <a:p>
            <a:pPr lvl="1"/>
            <a:r>
              <a:rPr lang="zh-CN" altLang="en-US" dirty="0"/>
              <a:t>如何插入正数</a:t>
            </a:r>
            <a:r>
              <a:rPr lang="en-US" altLang="zh-CN" dirty="0"/>
              <a:t>n</a:t>
            </a:r>
            <a:r>
              <a:rPr lang="zh-CN" altLang="en-US" dirty="0"/>
              <a:t>实现</a:t>
            </a:r>
            <a:r>
              <a:rPr lang="en-US" altLang="zh-CN" dirty="0"/>
              <a:t>?</a:t>
            </a:r>
          </a:p>
          <a:p>
            <a:pPr lvl="2"/>
            <a:r>
              <a:rPr lang="zh-CN" altLang="en-US" dirty="0"/>
              <a:t>找到出入位置后，如何在不破坏原来数据顺序基础上插入</a:t>
            </a:r>
            <a:r>
              <a:rPr lang="en-US" altLang="zh-CN" dirty="0"/>
              <a:t>n</a:t>
            </a:r>
            <a:r>
              <a:rPr lang="zh-CN" altLang="en-US" dirty="0"/>
              <a:t>呢？打个比方：</a:t>
            </a:r>
            <a:r>
              <a:rPr lang="en-US" altLang="zh-CN" dirty="0"/>
              <a:t>9</a:t>
            </a:r>
            <a:r>
              <a:rPr lang="zh-CN" altLang="en-US" dirty="0"/>
              <a:t>个同学按高矮依次做在</a:t>
            </a:r>
            <a:r>
              <a:rPr lang="en-US" altLang="zh-CN" dirty="0"/>
              <a:t>1~10</a:t>
            </a:r>
            <a:r>
              <a:rPr lang="zh-CN" altLang="en-US" dirty="0"/>
              <a:t>号椅子上，现在第</a:t>
            </a:r>
            <a:r>
              <a:rPr lang="en-US" altLang="zh-CN" dirty="0"/>
              <a:t>10</a:t>
            </a:r>
            <a:r>
              <a:rPr lang="zh-CN" altLang="en-US" dirty="0"/>
              <a:t>个同学按照高矮要做在第</a:t>
            </a:r>
            <a:r>
              <a:rPr lang="en-US" altLang="zh-CN" dirty="0"/>
              <a:t>5</a:t>
            </a:r>
            <a:r>
              <a:rPr lang="zh-CN" altLang="en-US" dirty="0"/>
              <a:t>号椅子上，那么如何空出第</a:t>
            </a:r>
            <a:r>
              <a:rPr lang="en-US" altLang="zh-CN" dirty="0"/>
              <a:t>5</a:t>
            </a:r>
            <a:r>
              <a:rPr lang="zh-CN" altLang="en-US" dirty="0"/>
              <a:t>号椅子呢，但仍然保持高矮次序？只要</a:t>
            </a:r>
            <a:r>
              <a:rPr lang="en-US" altLang="zh-CN" dirty="0"/>
              <a:t>9</a:t>
            </a:r>
            <a:r>
              <a:rPr lang="zh-CN" altLang="en-US" dirty="0"/>
              <a:t>号同学移到</a:t>
            </a:r>
            <a:r>
              <a:rPr lang="en-US" altLang="zh-CN" dirty="0"/>
              <a:t>10</a:t>
            </a:r>
            <a:r>
              <a:rPr lang="zh-CN" altLang="en-US" dirty="0"/>
              <a:t>号， </a:t>
            </a:r>
            <a:r>
              <a:rPr lang="en-US" altLang="zh-CN" dirty="0"/>
              <a:t>9 </a:t>
            </a:r>
            <a:r>
              <a:rPr kumimoji="1"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10, 8 </a:t>
            </a:r>
            <a:r>
              <a:rPr kumimoji="1"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9, 7</a:t>
            </a:r>
            <a:r>
              <a:rPr kumimoji="1"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/>
              <a:t>8, 6</a:t>
            </a:r>
            <a:r>
              <a:rPr kumimoji="1"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/>
              <a:t>7, 5</a:t>
            </a:r>
            <a:r>
              <a:rPr kumimoji="1"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/>
              <a:t>6</a:t>
            </a:r>
            <a:r>
              <a:rPr lang="zh-CN" altLang="en-US" dirty="0"/>
              <a:t>就可以了。同样，我们可以如法炮制，数组中将要插入数</a:t>
            </a:r>
            <a:r>
              <a:rPr lang="en-US" altLang="zh-CN" dirty="0"/>
              <a:t>n</a:t>
            </a:r>
            <a:r>
              <a:rPr lang="zh-CN" altLang="en-US" dirty="0"/>
              <a:t>位置前的数依次前移一个位置（两个字节），空出要插入位置，将</a:t>
            </a:r>
            <a:r>
              <a:rPr lang="en-US" altLang="zh-CN" dirty="0"/>
              <a:t>n</a:t>
            </a:r>
            <a:r>
              <a:rPr lang="zh-CN" altLang="en-US" dirty="0"/>
              <a:t>放入即可。</a:t>
            </a:r>
          </a:p>
          <a:p>
            <a:pPr lvl="1"/>
            <a:r>
              <a:rPr lang="zh-CN" altLang="en-US" dirty="0"/>
              <a:t>数组边界问题考虑？</a:t>
            </a:r>
          </a:p>
          <a:p>
            <a:pPr lvl="2"/>
            <a:r>
              <a:rPr lang="zh-CN" altLang="en-US" dirty="0"/>
              <a:t>在插入数时，可能遇到特殊情况，即数</a:t>
            </a:r>
            <a:r>
              <a:rPr lang="en-US" altLang="zh-CN" dirty="0"/>
              <a:t>n</a:t>
            </a:r>
            <a:r>
              <a:rPr lang="zh-CN" altLang="en-US" dirty="0"/>
              <a:t>比数组中所有的数都要大，或者小。若比所有的数都大，就不需要移动原数组中的数，直接插入即可；若比所有的数都小，就将数</a:t>
            </a:r>
            <a:r>
              <a:rPr lang="en-US" altLang="zh-CN" dirty="0"/>
              <a:t>n</a:t>
            </a:r>
            <a:r>
              <a:rPr lang="zh-CN" altLang="en-US" dirty="0"/>
              <a:t>放在数组的首位置。</a:t>
            </a:r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5CC165-D734-4543-9C07-617F314735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233325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7095</TotalTime>
  <Words>1844</Words>
  <Application>Microsoft Office PowerPoint</Application>
  <PresentationFormat>宽屏</PresentationFormat>
  <Paragraphs>285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等线</vt:lpstr>
      <vt:lpstr>黑体</vt:lpstr>
      <vt:lpstr>微软雅黑</vt:lpstr>
      <vt:lpstr>Arial</vt:lpstr>
      <vt:lpstr>Arial Black</vt:lpstr>
      <vt:lpstr>Calibri</vt:lpstr>
      <vt:lpstr>Calibri Light</vt:lpstr>
      <vt:lpstr>Lucida Console</vt:lpstr>
      <vt:lpstr>Lucida Sans Unicode</vt:lpstr>
      <vt:lpstr>Tahoma</vt:lpstr>
      <vt:lpstr>Times New Roman</vt:lpstr>
      <vt:lpstr>Verdana</vt:lpstr>
      <vt:lpstr>Wingdings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yu sheng</cp:lastModifiedBy>
  <cp:revision>923</cp:revision>
  <dcterms:created xsi:type="dcterms:W3CDTF">2019-03-09T08:01:00Z</dcterms:created>
  <dcterms:modified xsi:type="dcterms:W3CDTF">2020-03-30T13:46:43Z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