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53" r:id="rId1"/>
    <p:sldMasterId id="2147483666" r:id="rId2"/>
  </p:sldMasterIdLst>
  <p:notesMasterIdLst>
    <p:notesMasterId r:id="rId42"/>
  </p:notesMasterIdLst>
  <p:handoutMasterIdLst>
    <p:handoutMasterId r:id="rId43"/>
  </p:handoutMasterIdLst>
  <p:sldIdLst>
    <p:sldId id="3228" r:id="rId3"/>
    <p:sldId id="3277" r:id="rId4"/>
    <p:sldId id="3278" r:id="rId5"/>
    <p:sldId id="3279" r:id="rId6"/>
    <p:sldId id="3280" r:id="rId7"/>
    <p:sldId id="3281" r:id="rId8"/>
    <p:sldId id="3282" r:id="rId9"/>
    <p:sldId id="3283" r:id="rId10"/>
    <p:sldId id="3284" r:id="rId11"/>
    <p:sldId id="3285" r:id="rId12"/>
    <p:sldId id="3286" r:id="rId13"/>
    <p:sldId id="3287" r:id="rId14"/>
    <p:sldId id="3288" r:id="rId15"/>
    <p:sldId id="3289" r:id="rId16"/>
    <p:sldId id="3290" r:id="rId17"/>
    <p:sldId id="3291" r:id="rId18"/>
    <p:sldId id="3292" r:id="rId19"/>
    <p:sldId id="3307" r:id="rId20"/>
    <p:sldId id="3293" r:id="rId21"/>
    <p:sldId id="3294" r:id="rId22"/>
    <p:sldId id="3295" r:id="rId23"/>
    <p:sldId id="3296" r:id="rId24"/>
    <p:sldId id="3297" r:id="rId25"/>
    <p:sldId id="3298" r:id="rId26"/>
    <p:sldId id="3299" r:id="rId27"/>
    <p:sldId id="3300" r:id="rId28"/>
    <p:sldId id="3301" r:id="rId29"/>
    <p:sldId id="3302" r:id="rId30"/>
    <p:sldId id="3303" r:id="rId31"/>
    <p:sldId id="3304" r:id="rId32"/>
    <p:sldId id="3305" r:id="rId33"/>
    <p:sldId id="3306" r:id="rId34"/>
    <p:sldId id="3309" r:id="rId35"/>
    <p:sldId id="3310" r:id="rId36"/>
    <p:sldId id="3311" r:id="rId37"/>
    <p:sldId id="3312" r:id="rId38"/>
    <p:sldId id="3314" r:id="rId39"/>
    <p:sldId id="3315" r:id="rId40"/>
    <p:sldId id="3308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8C3"/>
    <a:srgbClr val="ED7D31"/>
    <a:srgbClr val="1C6299"/>
    <a:srgbClr val="1879C6"/>
    <a:srgbClr val="1979C5"/>
    <a:srgbClr val="FFFFFF"/>
    <a:srgbClr val="9CB833"/>
    <a:srgbClr val="1487B1"/>
    <a:srgbClr val="44BE9B"/>
    <a:srgbClr val="1A78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08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D0247B9-919D-4896-BD39-43A96DE5D9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B5E3AC-462F-48C0-8A12-706F04D270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F7363-29D3-46D0-A42A-988E65C0C523}" type="datetimeFigureOut">
              <a:rPr lang="zh-CN" altLang="en-US" smtClean="0"/>
              <a:t>2020-4-23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933C8A-D4BF-493B-924D-601CBCE9CD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CEACFF-7FE5-4304-99F2-8A6E307DB8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18786-C9AB-41F7-AD63-4AC3EFC82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44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93C12-D317-442F-945E-D6517EECB5C8}" type="datetimeFigureOut">
              <a:rPr lang="zh-CN" altLang="en-US" smtClean="0"/>
              <a:t>2020-4-23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33A62-8780-4CAA-8D19-25292B7F56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4"/>
            <a:ext cx="9144000" cy="2387600"/>
          </a:xfrm>
        </p:spPr>
        <p:txBody>
          <a:bodyPr anchor="b"/>
          <a:lstStyle>
            <a:lvl1pPr algn="ctr"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2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7530" indent="0" algn="ctr">
              <a:buNone/>
              <a:defRPr sz="1600"/>
            </a:lvl5pPr>
            <a:lvl6pPr marL="2284730" indent="0" algn="ctr">
              <a:buNone/>
              <a:defRPr sz="1600"/>
            </a:lvl6pPr>
            <a:lvl7pPr marL="2741930" indent="0" algn="ctr">
              <a:buNone/>
              <a:defRPr sz="1600"/>
            </a:lvl7pPr>
            <a:lvl8pPr marL="3198495" indent="0" algn="ctr">
              <a:buNone/>
              <a:defRPr sz="1600"/>
            </a:lvl8pPr>
            <a:lvl9pPr marL="3655695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F5631A6-1216-4D3B-AD9F-5964EB173B09}"/>
              </a:ext>
            </a:extLst>
          </p:cNvPr>
          <p:cNvSpPr/>
          <p:nvPr userDrawn="1"/>
        </p:nvSpPr>
        <p:spPr>
          <a:xfrm>
            <a:off x="0" y="6550223"/>
            <a:ext cx="12192000" cy="316141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752467-6641-4F3F-A313-64B5EFD118D0}"/>
              </a:ext>
            </a:extLst>
          </p:cNvPr>
          <p:cNvSpPr txBox="1"/>
          <p:nvPr userDrawn="1"/>
        </p:nvSpPr>
        <p:spPr>
          <a:xfrm>
            <a:off x="9635302" y="6550223"/>
            <a:ext cx="199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计算机组成原理与汇编</a:t>
            </a:r>
          </a:p>
        </p:txBody>
      </p:sp>
      <p:pic>
        <p:nvPicPr>
          <p:cNvPr id="9" name="图片 8" descr="手机屏幕的截图&#10;&#10;描述已自动生成">
            <a:extLst>
              <a:ext uri="{FF2B5EF4-FFF2-40B4-BE49-F238E27FC236}">
                <a16:creationId xmlns:a16="http://schemas.microsoft.com/office/drawing/2014/main" id="{608A7CD5-7476-4E1D-A603-2C095A5CE1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8642"/>
            <a:ext cx="1820411" cy="2338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B69407E-C6CE-4DAA-B04D-8326006029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91" y="116388"/>
            <a:ext cx="1661649" cy="486717"/>
          </a:xfrm>
          <a:prstGeom prst="rect">
            <a:avLst/>
          </a:prstGeom>
        </p:spPr>
      </p:pic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CE9C8BE5-D6BF-4C2B-A6B4-889A0D7B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1593" y="6578364"/>
            <a:ext cx="457898" cy="2718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1D713754-EBEA-4A15-87D3-4E8985683B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2729719"/>
            <a:ext cx="12192000" cy="435382"/>
          </a:xfrm>
        </p:spPr>
        <p:txBody>
          <a:bodyPr>
            <a:noAutofit/>
          </a:bodyPr>
          <a:lstStyle>
            <a:lvl1pPr marL="0" indent="0" algn="ctr">
              <a:buNone/>
              <a:defRPr sz="4000" spc="500" baseline="0">
                <a:solidFill>
                  <a:srgbClr val="1A78C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865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F5631A6-1216-4D3B-AD9F-5964EB173B09}"/>
              </a:ext>
            </a:extLst>
          </p:cNvPr>
          <p:cNvSpPr/>
          <p:nvPr userDrawn="1"/>
        </p:nvSpPr>
        <p:spPr>
          <a:xfrm>
            <a:off x="0" y="6550223"/>
            <a:ext cx="12192000" cy="316141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752467-6641-4F3F-A313-64B5EFD118D0}"/>
              </a:ext>
            </a:extLst>
          </p:cNvPr>
          <p:cNvSpPr txBox="1"/>
          <p:nvPr userDrawn="1"/>
        </p:nvSpPr>
        <p:spPr>
          <a:xfrm>
            <a:off x="9635302" y="6550223"/>
            <a:ext cx="199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计算机组成原理与汇编</a:t>
            </a:r>
          </a:p>
        </p:txBody>
      </p:sp>
      <p:pic>
        <p:nvPicPr>
          <p:cNvPr id="9" name="图片 8" descr="手机屏幕的截图&#10;&#10;描述已自动生成">
            <a:extLst>
              <a:ext uri="{FF2B5EF4-FFF2-40B4-BE49-F238E27FC236}">
                <a16:creationId xmlns:a16="http://schemas.microsoft.com/office/drawing/2014/main" id="{608A7CD5-7476-4E1D-A603-2C095A5CE1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8642"/>
            <a:ext cx="1820411" cy="2338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B69407E-C6CE-4DAA-B04D-8326006029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91" y="116388"/>
            <a:ext cx="1661649" cy="486717"/>
          </a:xfrm>
          <a:prstGeom prst="rect">
            <a:avLst/>
          </a:prstGeom>
        </p:spPr>
      </p:pic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CE9C8BE5-D6BF-4C2B-A6B4-889A0D7B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1593" y="6578364"/>
            <a:ext cx="457898" cy="2718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80D01A6C-0B64-4E34-9C21-9F3DACC6FD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699"/>
            <a:ext cx="11835786" cy="5551179"/>
          </a:xfrm>
        </p:spPr>
        <p:txBody>
          <a:bodyPr/>
          <a:lstStyle>
            <a:lvl1pPr marL="228600" indent="-228600"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1pPr>
            <a:lvl2pPr marL="685165" indent="-228600"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2pPr>
            <a:lvl3pPr marL="1142365" indent="-228600"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3pPr>
            <a:lvl4pPr marL="1599565" indent="-228600"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4pPr>
            <a:lvl5pPr marL="2056130" indent="-228600"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737AA01-1AE8-4BD7-9A3F-948B9C246C97}"/>
              </a:ext>
            </a:extLst>
          </p:cNvPr>
          <p:cNvCxnSpPr>
            <a:cxnSpLocks/>
          </p:cNvCxnSpPr>
          <p:nvPr userDrawn="1"/>
        </p:nvCxnSpPr>
        <p:spPr>
          <a:xfrm>
            <a:off x="159768" y="652827"/>
            <a:ext cx="9932188" cy="0"/>
          </a:xfrm>
          <a:prstGeom prst="line">
            <a:avLst/>
          </a:prstGeom>
          <a:ln w="381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占位符 21">
            <a:extLst>
              <a:ext uri="{FF2B5EF4-FFF2-40B4-BE49-F238E27FC236}">
                <a16:creationId xmlns:a16="http://schemas.microsoft.com/office/drawing/2014/main" id="{6E8ACFE9-A76F-42F6-BB3C-7D8A712C05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614" y="65112"/>
            <a:ext cx="9739487" cy="435382"/>
          </a:xfrm>
        </p:spPr>
        <p:txBody>
          <a:bodyPr>
            <a:noAutofit/>
          </a:bodyPr>
          <a:lstStyle>
            <a:lvl1pPr marL="0" indent="0">
              <a:buNone/>
              <a:defRPr sz="3200" spc="300" baseline="0">
                <a:solidFill>
                  <a:srgbClr val="1A78C3"/>
                </a:solidFill>
                <a:latin typeface="Tahoma" panose="020B060403050404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F5631A6-1216-4D3B-AD9F-5964EB173B09}"/>
              </a:ext>
            </a:extLst>
          </p:cNvPr>
          <p:cNvSpPr/>
          <p:nvPr userDrawn="1"/>
        </p:nvSpPr>
        <p:spPr>
          <a:xfrm>
            <a:off x="0" y="6550223"/>
            <a:ext cx="12192000" cy="316141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752467-6641-4F3F-A313-64B5EFD118D0}"/>
              </a:ext>
            </a:extLst>
          </p:cNvPr>
          <p:cNvSpPr txBox="1"/>
          <p:nvPr userDrawn="1"/>
        </p:nvSpPr>
        <p:spPr>
          <a:xfrm>
            <a:off x="9635302" y="6550223"/>
            <a:ext cx="199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计算机组成原理与汇编</a:t>
            </a:r>
          </a:p>
        </p:txBody>
      </p:sp>
      <p:pic>
        <p:nvPicPr>
          <p:cNvPr id="9" name="图片 8" descr="手机屏幕的截图&#10;&#10;描述已自动生成">
            <a:extLst>
              <a:ext uri="{FF2B5EF4-FFF2-40B4-BE49-F238E27FC236}">
                <a16:creationId xmlns:a16="http://schemas.microsoft.com/office/drawing/2014/main" id="{608A7CD5-7476-4E1D-A603-2C095A5CE1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8642"/>
            <a:ext cx="1820411" cy="2338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B69407E-C6CE-4DAA-B04D-8326006029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91" y="116388"/>
            <a:ext cx="1661649" cy="486717"/>
          </a:xfrm>
          <a:prstGeom prst="rect">
            <a:avLst/>
          </a:prstGeom>
        </p:spPr>
      </p:pic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CE9C8BE5-D6BF-4C2B-A6B4-889A0D7B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1593" y="6578364"/>
            <a:ext cx="457898" cy="2718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80D01A6C-0B64-4E34-9C21-9F3DACC6FD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753885"/>
            <a:ext cx="8128160" cy="914400"/>
          </a:xfrm>
        </p:spPr>
        <p:txBody>
          <a:bodyPr/>
          <a:lstStyle>
            <a:lvl1pPr marL="228600" indent="-228600"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1pPr>
            <a:lvl2pPr marL="685165" indent="-228600"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2pPr>
            <a:lvl3pPr marL="1142365" indent="-228600"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3pPr>
            <a:lvl4pPr marL="1599565" indent="-228600"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4pPr>
            <a:lvl5pPr marL="2056130" indent="-228600"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737AA01-1AE8-4BD7-9A3F-948B9C246C97}"/>
              </a:ext>
            </a:extLst>
          </p:cNvPr>
          <p:cNvCxnSpPr>
            <a:cxnSpLocks/>
          </p:cNvCxnSpPr>
          <p:nvPr userDrawn="1"/>
        </p:nvCxnSpPr>
        <p:spPr>
          <a:xfrm>
            <a:off x="159768" y="652827"/>
            <a:ext cx="9932188" cy="0"/>
          </a:xfrm>
          <a:prstGeom prst="line">
            <a:avLst/>
          </a:prstGeom>
          <a:ln w="381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1D713754-EBEA-4A15-87D3-4E8985683B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160" y="116388"/>
            <a:ext cx="9739487" cy="435382"/>
          </a:xfrm>
        </p:spPr>
        <p:txBody>
          <a:bodyPr>
            <a:noAutofit/>
          </a:bodyPr>
          <a:lstStyle>
            <a:lvl1pPr marL="0" indent="0">
              <a:buNone/>
              <a:defRPr sz="3200" baseline="0">
                <a:solidFill>
                  <a:srgbClr val="1A78C3"/>
                </a:solidFill>
                <a:latin typeface="Tahoma" panose="020B060403050404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4955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CBE2-C77D-492C-A7EF-E10811A923F0}" type="datetime1">
              <a:rPr lang="zh-CN" altLang="en-US" smtClean="0"/>
              <a:t>2020-4-23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90" y="1681163"/>
            <a:ext cx="515778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90" y="2505076"/>
            <a:ext cx="515778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6"/>
            <a:ext cx="5183189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E3C0-92A9-461F-9476-40DF4BBCADAB}" type="datetime1">
              <a:rPr lang="zh-CN" altLang="en-US" smtClean="0"/>
              <a:t>2020-4-23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E8F07EC-DC3A-4A04-AAE1-5B002CEBAED6}"/>
              </a:ext>
            </a:extLst>
          </p:cNvPr>
          <p:cNvSpPr/>
          <p:nvPr userDrawn="1"/>
        </p:nvSpPr>
        <p:spPr>
          <a:xfrm>
            <a:off x="0" y="6578364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9BAAFD-F10D-477E-87FA-6BC4DF1D95CC}"/>
              </a:ext>
            </a:extLst>
          </p:cNvPr>
          <p:cNvSpPr txBox="1"/>
          <p:nvPr userDrawn="1"/>
        </p:nvSpPr>
        <p:spPr>
          <a:xfrm>
            <a:off x="9635302" y="6550223"/>
            <a:ext cx="199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计算机组成原理与汇编</a:t>
            </a:r>
          </a:p>
        </p:txBody>
      </p:sp>
      <p:pic>
        <p:nvPicPr>
          <p:cNvPr id="12" name="图片 11" descr="手机屏幕的截图&#10;&#10;描述已自动生成">
            <a:extLst>
              <a:ext uri="{FF2B5EF4-FFF2-40B4-BE49-F238E27FC236}">
                <a16:creationId xmlns:a16="http://schemas.microsoft.com/office/drawing/2014/main" id="{E6C118A0-7259-4CF7-86C0-1E0D872D43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7031"/>
            <a:ext cx="1820411" cy="23388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3D0501B-7B68-427E-8590-1751431AE6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91" y="116388"/>
            <a:ext cx="1661649" cy="4867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677D-4309-4CF5-A93F-8278B4A99640}" type="datetime1">
              <a:rPr lang="zh-CN" altLang="en-US" smtClean="0"/>
              <a:t>2020-4-23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8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5128"/>
            <a:ext cx="7734301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6139-6716-4FFB-8B2C-DFE1C09F99E4}" type="datetime1">
              <a:rPr lang="zh-CN" altLang="en-US" smtClean="0"/>
              <a:t>2020-4-23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7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4846A-A25D-4FD5-89E1-A839224C7CA4}" type="datetime1">
              <a:rPr lang="zh-CN" altLang="en-US" smtClean="0"/>
              <a:t>2020-4-23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0" r:id="rId2"/>
    <p:sldLayoutId id="2147483655" r:id="rId3"/>
    <p:sldLayoutId id="2147483669" r:id="rId4"/>
    <p:sldLayoutId id="2147483657" r:id="rId5"/>
    <p:sldLayoutId id="2147483658" r:id="rId6"/>
    <p:sldLayoutId id="2147483660" r:id="rId7"/>
    <p:sldLayoutId id="2147483663" r:id="rId8"/>
    <p:sldLayoutId id="2147483664" r:id="rId9"/>
    <p:sldLayoutId id="2147483665" r:id="rId10"/>
  </p:sldLayoutIdLst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3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3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0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55D9C-402D-459A-ABCD-2C25C2FD18AB}" type="datetime1">
              <a:rPr lang="zh-CN" altLang="en-US" smtClean="0"/>
              <a:t>2020-4-23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dt="0"/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379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27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03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70" y="1962083"/>
            <a:ext cx="12191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zh-CN" altLang="en-US" sz="4800" spc="1000" dirty="0">
                <a:solidFill>
                  <a:srgbClr val="1A78C3"/>
                </a:solidFill>
                <a:latin typeface="黑体" panose="02010609060101010101" pitchFamily="49" charset="-122"/>
              </a:rPr>
              <a:t>第二单元 第二讲 </a:t>
            </a:r>
            <a:endParaRPr lang="en-US" altLang="zh-CN" sz="4800" spc="1000" dirty="0">
              <a:solidFill>
                <a:srgbClr val="1A78C3"/>
              </a:solidFill>
              <a:latin typeface="黑体" panose="020106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01" y="150150"/>
            <a:ext cx="1966449" cy="57599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BB28387-7A21-4FF0-8E8E-8084D44E3C48}"/>
              </a:ext>
            </a:extLst>
          </p:cNvPr>
          <p:cNvSpPr txBox="1"/>
          <p:nvPr/>
        </p:nvSpPr>
        <p:spPr>
          <a:xfrm>
            <a:off x="0" y="4460991"/>
            <a:ext cx="12191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zh-CN" altLang="en-US" sz="2000" dirty="0">
                <a:solidFill>
                  <a:srgbClr val="1A78C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盛 羽</a:t>
            </a:r>
            <a:endParaRPr lang="en-US" altLang="zh-CN" sz="2000" dirty="0">
              <a:solidFill>
                <a:srgbClr val="1A78C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5F9917-8A2A-46F8-8920-8EBB6E5E9BB9}"/>
              </a:ext>
            </a:extLst>
          </p:cNvPr>
          <p:cNvSpPr txBox="1"/>
          <p:nvPr/>
        </p:nvSpPr>
        <p:spPr>
          <a:xfrm>
            <a:off x="-670" y="4932613"/>
            <a:ext cx="12191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zh-CN" altLang="en-US" sz="2400" dirty="0">
                <a:solidFill>
                  <a:srgbClr val="1A78C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中南大学计算机学院</a:t>
            </a:r>
            <a:endParaRPr lang="en-US" altLang="zh-CN" sz="2400" dirty="0">
              <a:solidFill>
                <a:srgbClr val="1A78C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5F66EE-32C5-4B9D-A341-9F00E0CE9FB8}"/>
              </a:ext>
            </a:extLst>
          </p:cNvPr>
          <p:cNvSpPr txBox="1"/>
          <p:nvPr/>
        </p:nvSpPr>
        <p:spPr>
          <a:xfrm>
            <a:off x="0" y="5465790"/>
            <a:ext cx="12191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en-US" altLang="zh-CN" sz="2000" dirty="0">
                <a:solidFill>
                  <a:srgbClr val="1A78C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shengyu@csu.edu.cn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E768603-40DA-401E-AA4C-02357EA9FB9B}"/>
              </a:ext>
            </a:extLst>
          </p:cNvPr>
          <p:cNvSpPr/>
          <p:nvPr/>
        </p:nvSpPr>
        <p:spPr>
          <a:xfrm>
            <a:off x="0" y="3115063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765">
              <a:defRPr/>
            </a:pPr>
            <a:r>
              <a:rPr lang="zh-CN" altLang="en-US" sz="4800" spc="1000" dirty="0">
                <a:solidFill>
                  <a:srgbClr val="1A78C3"/>
                </a:solidFill>
                <a:latin typeface="黑体" panose="02010609060101010101" pitchFamily="49" charset="-122"/>
              </a:rPr>
              <a:t>运算方法和运算部件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FE15B82-B140-45D3-B4E2-ADD06466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90C443-0C16-4B0A-BB17-B92A155870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4-bit ALU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271F72-7549-4E3B-A9CC-6C70060EC0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1.ALU</a:t>
            </a:r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356B411-6355-4977-9DA0-CE2CDCBA3F5F}"/>
              </a:ext>
            </a:extLst>
          </p:cNvPr>
          <p:cNvSpPr txBox="1">
            <a:spLocks noChangeArrowheads="1"/>
          </p:cNvSpPr>
          <p:nvPr/>
        </p:nvSpPr>
        <p:spPr>
          <a:xfrm>
            <a:off x="3028587" y="971332"/>
            <a:ext cx="8191500" cy="419100"/>
          </a:xfrm>
          <a:prstGeom prst="rect">
            <a:avLst/>
          </a:prstGeom>
          <a:noFill/>
          <a:ln/>
        </p:spPr>
        <p:txBody>
          <a:bodyPr/>
          <a:lstStyle>
            <a:lvl1pPr marL="228600" indent="-22860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1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3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5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1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3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5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09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9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         </a:t>
            </a:r>
            <a:r>
              <a:rPr lang="zh-CN" altLang="en-US" sz="2400">
                <a:solidFill>
                  <a:schemeClr val="accent2"/>
                </a:solidFill>
              </a:rPr>
              <a:t>1-</a:t>
            </a:r>
            <a:r>
              <a:rPr lang="en-US" altLang="zh-CN" sz="2400">
                <a:solidFill>
                  <a:schemeClr val="accent2"/>
                </a:solidFill>
              </a:rPr>
              <a:t>bit ALU			          4-bit</a:t>
            </a:r>
            <a:r>
              <a:rPr lang="zh-CN" altLang="en-US" sz="2400">
                <a:solidFill>
                  <a:schemeClr val="accent2"/>
                </a:solidFill>
              </a:rPr>
              <a:t>串行 </a:t>
            </a:r>
            <a:r>
              <a:rPr lang="en-US" altLang="zh-CN" sz="2400">
                <a:solidFill>
                  <a:schemeClr val="accent2"/>
                </a:solidFill>
              </a:rPr>
              <a:t>ALU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27E8187B-A96A-430F-AF62-94B24124C486}"/>
              </a:ext>
            </a:extLst>
          </p:cNvPr>
          <p:cNvGrpSpPr/>
          <p:nvPr/>
        </p:nvGrpSpPr>
        <p:grpSpPr>
          <a:xfrm>
            <a:off x="3053987" y="1623794"/>
            <a:ext cx="4427537" cy="4069789"/>
            <a:chOff x="3053987" y="1623794"/>
            <a:chExt cx="4427537" cy="4069789"/>
          </a:xfrm>
        </p:grpSpPr>
        <p:grpSp>
          <p:nvGrpSpPr>
            <p:cNvPr id="6" name="Group 9">
              <a:extLst>
                <a:ext uri="{FF2B5EF4-FFF2-40B4-BE49-F238E27FC236}">
                  <a16:creationId xmlns:a16="http://schemas.microsoft.com/office/drawing/2014/main" id="{EB526B35-F777-4A30-90E6-14BC4E4E29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9574" y="2080994"/>
              <a:ext cx="776288" cy="611188"/>
              <a:chOff x="1384" y="1584"/>
              <a:chExt cx="489" cy="385"/>
            </a:xfrm>
          </p:grpSpPr>
          <p:sp>
            <p:nvSpPr>
              <p:cNvPr id="7" name="Arc 4">
                <a:extLst>
                  <a:ext uri="{FF2B5EF4-FFF2-40B4-BE49-F238E27FC236}">
                    <a16:creationId xmlns:a16="http://schemas.microsoft.com/office/drawing/2014/main" id="{94FFA017-B8F3-42CE-A975-698A6E742A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2" y="1593"/>
                <a:ext cx="192" cy="18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/>
              </a:p>
            </p:txBody>
          </p:sp>
          <p:sp>
            <p:nvSpPr>
              <p:cNvPr id="8" name="Arc 5">
                <a:extLst>
                  <a:ext uri="{FF2B5EF4-FFF2-40B4-BE49-F238E27FC236}">
                    <a16:creationId xmlns:a16="http://schemas.microsoft.com/office/drawing/2014/main" id="{7327749B-5A86-41DB-A5F8-C37EBC12450C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1681" y="1785"/>
                <a:ext cx="192" cy="18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21600"/>
                  <a:gd name="T1" fmla="*/ 21600 h 21600"/>
                  <a:gd name="T2" fmla="*/ 21488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714"/>
                      <a:pt x="9602" y="61"/>
                      <a:pt x="21488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714"/>
                      <a:pt x="9602" y="61"/>
                      <a:pt x="21488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/>
              </a:p>
            </p:txBody>
          </p:sp>
          <p:sp>
            <p:nvSpPr>
              <p:cNvPr id="9" name="Line 6">
                <a:extLst>
                  <a:ext uri="{FF2B5EF4-FFF2-40B4-BE49-F238E27FC236}">
                    <a16:creationId xmlns:a16="http://schemas.microsoft.com/office/drawing/2014/main" id="{A8FEB249-665D-407E-AB0B-6010D2E734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84" y="1584"/>
                <a:ext cx="2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/>
              </a:p>
            </p:txBody>
          </p:sp>
          <p:sp>
            <p:nvSpPr>
              <p:cNvPr id="10" name="Line 7">
                <a:extLst>
                  <a:ext uri="{FF2B5EF4-FFF2-40B4-BE49-F238E27FC236}">
                    <a16:creationId xmlns:a16="http://schemas.microsoft.com/office/drawing/2014/main" id="{1E35FAE1-87B4-4C36-A0F1-73D5386735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1592"/>
                <a:ext cx="0" cy="3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/>
              </a:p>
            </p:txBody>
          </p:sp>
          <p:sp>
            <p:nvSpPr>
              <p:cNvPr id="11" name="Line 8">
                <a:extLst>
                  <a:ext uri="{FF2B5EF4-FFF2-40B4-BE49-F238E27FC236}">
                    <a16:creationId xmlns:a16="http://schemas.microsoft.com/office/drawing/2014/main" id="{AE994515-C655-433D-AC4B-18A869202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84" y="1968"/>
                <a:ext cx="2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/>
              </a:p>
            </p:txBody>
          </p:sp>
        </p:grp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A6919A82-6528-4354-A81C-F308704366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6724" y="2233394"/>
              <a:ext cx="1231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E429FB88-5275-49C4-AFD7-80B6324168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04924" y="2538194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1DA63965-1DD3-4FAC-AADF-DCFFCFC0BC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0624" y="2385794"/>
              <a:ext cx="825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DB1DB4EA-A56B-43BB-B44F-D88CC4D51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3987" y="2080994"/>
              <a:ext cx="318999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b="0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6" name="Arc 14">
              <a:extLst>
                <a:ext uri="{FF2B5EF4-FFF2-40B4-BE49-F238E27FC236}">
                  <a16:creationId xmlns:a16="http://schemas.microsoft.com/office/drawing/2014/main" id="{CEDC8A02-379F-4D69-BEB8-376D4D931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7362" y="3162082"/>
              <a:ext cx="633412" cy="292100"/>
            </a:xfrm>
            <a:custGeom>
              <a:avLst/>
              <a:gdLst>
                <a:gd name="G0" fmla="+- 54 0 0"/>
                <a:gd name="G1" fmla="+- 21600 0 0"/>
                <a:gd name="G2" fmla="+- 21600 0 0"/>
                <a:gd name="T0" fmla="*/ 0 w 21654"/>
                <a:gd name="T1" fmla="*/ 0 h 21600"/>
                <a:gd name="T2" fmla="*/ 21654 w 21654"/>
                <a:gd name="T3" fmla="*/ 21600 h 21600"/>
                <a:gd name="T4" fmla="*/ 54 w 2165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54" h="21600" fill="none" extrusionOk="0">
                  <a:moveTo>
                    <a:pt x="0" y="0"/>
                  </a:moveTo>
                  <a:cubicBezTo>
                    <a:pt x="18" y="0"/>
                    <a:pt x="36" y="0"/>
                    <a:pt x="54" y="0"/>
                  </a:cubicBezTo>
                  <a:cubicBezTo>
                    <a:pt x="11983" y="0"/>
                    <a:pt x="21654" y="9670"/>
                    <a:pt x="21654" y="21600"/>
                  </a:cubicBezTo>
                </a:path>
                <a:path w="21654" h="21600" stroke="0" extrusionOk="0">
                  <a:moveTo>
                    <a:pt x="0" y="0"/>
                  </a:moveTo>
                  <a:cubicBezTo>
                    <a:pt x="18" y="0"/>
                    <a:pt x="36" y="0"/>
                    <a:pt x="54" y="0"/>
                  </a:cubicBezTo>
                  <a:cubicBezTo>
                    <a:pt x="11983" y="0"/>
                    <a:pt x="21654" y="9670"/>
                    <a:pt x="21654" y="21600"/>
                  </a:cubicBezTo>
                  <a:lnTo>
                    <a:pt x="54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17" name="Arc 15">
              <a:extLst>
                <a:ext uri="{FF2B5EF4-FFF2-40B4-BE49-F238E27FC236}">
                  <a16:creationId xmlns:a16="http://schemas.microsoft.com/office/drawing/2014/main" id="{881C2FD8-71E7-4B61-9B73-CD1EA37AA0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670062" y="3466882"/>
              <a:ext cx="633412" cy="29210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46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91"/>
                    <a:pt x="9637" y="29"/>
                    <a:pt x="21546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1"/>
                    <a:pt x="9637" y="29"/>
                    <a:pt x="21546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18" name="Arc 16">
              <a:extLst>
                <a:ext uri="{FF2B5EF4-FFF2-40B4-BE49-F238E27FC236}">
                  <a16:creationId xmlns:a16="http://schemas.microsoft.com/office/drawing/2014/main" id="{2CD4D270-3B1E-4318-93CB-A748D1587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2274" y="3162082"/>
              <a:ext cx="180975" cy="292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19" name="Arc 17">
              <a:extLst>
                <a:ext uri="{FF2B5EF4-FFF2-40B4-BE49-F238E27FC236}">
                  <a16:creationId xmlns:a16="http://schemas.microsoft.com/office/drawing/2014/main" id="{987D0BF7-2105-4901-B3E9-CF391C7F8B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606562" y="3466882"/>
              <a:ext cx="180975" cy="292100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411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43"/>
                    <a:pt x="9555" y="103"/>
                    <a:pt x="21410" y="-1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43"/>
                    <a:pt x="9555" y="103"/>
                    <a:pt x="21410" y="-1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3EC940E2-DEDB-4D93-A5D9-95C21A639D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4424" y="3452594"/>
              <a:ext cx="901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30141FC3-D6FB-49EB-8BE8-DE76311DE5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0124" y="3300194"/>
              <a:ext cx="850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A3C6FAB0-2619-4347-AA8A-DDE9F1289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04924" y="3604994"/>
              <a:ext cx="546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AD529E8B-FEBA-4791-B61D-B30724B60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3987" y="4747994"/>
              <a:ext cx="318999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b="0">
                  <a:ea typeface="宋体" panose="02010600030101010101" pitchFamily="2" charset="-122"/>
                </a:rPr>
                <a:t>B</a:t>
              </a:r>
            </a:p>
          </p:txBody>
        </p:sp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0BED39B8-796B-4F46-B74C-D2ADBB3F3E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7374" y="4227294"/>
              <a:ext cx="965200" cy="892175"/>
              <a:chOff x="1496" y="2936"/>
              <a:chExt cx="608" cy="562"/>
            </a:xfrm>
          </p:grpSpPr>
          <p:sp>
            <p:nvSpPr>
              <p:cNvPr id="25" name="Rectangle 22">
                <a:extLst>
                  <a:ext uri="{FF2B5EF4-FFF2-40B4-BE49-F238E27FC236}">
                    <a16:creationId xmlns:a16="http://schemas.microsoft.com/office/drawing/2014/main" id="{90472CCA-8E6D-4C47-9EA0-57B20F99C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6" y="2936"/>
                <a:ext cx="608" cy="56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/>
              </a:p>
            </p:txBody>
          </p:sp>
          <p:sp>
            <p:nvSpPr>
              <p:cNvPr id="26" name="Rectangle 23">
                <a:extLst>
                  <a:ext uri="{FF2B5EF4-FFF2-40B4-BE49-F238E27FC236}">
                    <a16:creationId xmlns:a16="http://schemas.microsoft.com/office/drawing/2014/main" id="{02DE9417-9CDC-45C9-8FAB-A3EB7E618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7" y="2976"/>
                <a:ext cx="459" cy="5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zh-CN" altLang="en-US" sz="1600">
                    <a:ea typeface="宋体" panose="02010600030101010101" pitchFamily="2" charset="-122"/>
                  </a:rPr>
                  <a:t>1-</a:t>
                </a:r>
                <a:r>
                  <a:rPr lang="en-US" altLang="zh-CN" sz="1600">
                    <a:ea typeface="宋体" panose="02010600030101010101" pitchFamily="2" charset="-122"/>
                  </a:rPr>
                  <a:t>bit</a:t>
                </a:r>
              </a:p>
              <a:p>
                <a:pPr algn="ctr"/>
                <a:r>
                  <a:rPr lang="en-US" altLang="zh-CN" sz="1600">
                    <a:ea typeface="宋体" panose="02010600030101010101" pitchFamily="2" charset="-122"/>
                  </a:rPr>
                  <a:t>Full</a:t>
                </a:r>
              </a:p>
              <a:p>
                <a:pPr algn="ctr"/>
                <a:r>
                  <a:rPr lang="en-US" altLang="zh-CN" sz="1600">
                    <a:ea typeface="宋体" panose="02010600030101010101" pitchFamily="2" charset="-122"/>
                  </a:rPr>
                  <a:t>Adder</a:t>
                </a:r>
              </a:p>
            </p:txBody>
          </p:sp>
        </p:grp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B0082313-9240-437E-BFD3-D2E6F4EB7C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424" y="4900394"/>
              <a:ext cx="1358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696E6F5B-DBF2-4328-8D5D-3597E123B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1274" y="2544544"/>
              <a:ext cx="0" cy="2349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A4087881-A5CA-48E6-BDC7-CF3AAC085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6474" y="2239744"/>
              <a:ext cx="0" cy="2197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9A4B9992-5A20-4D4A-9AFA-4E4C669E2A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2824" y="4443194"/>
              <a:ext cx="825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1" name="Line 29">
              <a:extLst>
                <a:ext uri="{FF2B5EF4-FFF2-40B4-BE49-F238E27FC236}">
                  <a16:creationId xmlns:a16="http://schemas.microsoft.com/office/drawing/2014/main" id="{CE739C26-E385-47C2-BFC7-1F3AA4C623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0474" y="1782544"/>
              <a:ext cx="0" cy="2425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2" name="Line 30">
              <a:extLst>
                <a:ext uri="{FF2B5EF4-FFF2-40B4-BE49-F238E27FC236}">
                  <a16:creationId xmlns:a16="http://schemas.microsoft.com/office/drawing/2014/main" id="{99E75A1C-D24C-4DAD-B48E-D58BE0E90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8074" y="5135344"/>
              <a:ext cx="0" cy="520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29454059-88DF-4521-80C2-8F6801D3C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9987" y="5357594"/>
              <a:ext cx="1016305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CarryOut</a:t>
              </a:r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589CF029-A0C9-418A-BFB1-B2F01E3C1D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2474" y="2093694"/>
              <a:ext cx="0" cy="30464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5" name="Line 33">
              <a:extLst>
                <a:ext uri="{FF2B5EF4-FFF2-40B4-BE49-F238E27FC236}">
                  <a16:creationId xmlns:a16="http://schemas.microsoft.com/office/drawing/2014/main" id="{86D3DD4F-4644-4BF1-AEF4-AEB3CA50EA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5174" y="2093694"/>
              <a:ext cx="444500" cy="2397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6" name="Line 34">
              <a:extLst>
                <a:ext uri="{FF2B5EF4-FFF2-40B4-BE49-F238E27FC236}">
                  <a16:creationId xmlns:a16="http://schemas.microsoft.com/office/drawing/2014/main" id="{50BFFEEF-79E8-4A76-B2F3-78514640EE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49674" y="2322294"/>
              <a:ext cx="0" cy="2565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7" name="Rectangle 35">
              <a:extLst>
                <a:ext uri="{FF2B5EF4-FFF2-40B4-BE49-F238E27FC236}">
                  <a16:creationId xmlns:a16="http://schemas.microsoft.com/office/drawing/2014/main" id="{64E5CFA9-D145-4E07-85FE-A3C4DE2CE4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809887" y="3664012"/>
              <a:ext cx="1168400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Mux</a:t>
              </a:r>
              <a:endParaRPr lang="zh-CN" altLang="en-US"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8" name="Line 36">
              <a:extLst>
                <a:ext uri="{FF2B5EF4-FFF2-40B4-BE49-F238E27FC236}">
                  <a16:creationId xmlns:a16="http://schemas.microsoft.com/office/drawing/2014/main" id="{DD090EE6-5151-4427-9A95-CA67C158A9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92474" y="4851182"/>
              <a:ext cx="457200" cy="2778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9" name="Line 37">
              <a:extLst>
                <a:ext uri="{FF2B5EF4-FFF2-40B4-BE49-F238E27FC236}">
                  <a16:creationId xmlns:a16="http://schemas.microsoft.com/office/drawing/2014/main" id="{DAC26CE5-0446-4466-AF34-B4F157D3B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1624" y="4671794"/>
              <a:ext cx="444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0" name="Line 38">
              <a:extLst>
                <a:ext uri="{FF2B5EF4-FFF2-40B4-BE49-F238E27FC236}">
                  <a16:creationId xmlns:a16="http://schemas.microsoft.com/office/drawing/2014/main" id="{D48F4102-26BA-4703-8E7C-81C04C94CA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56024" y="3452594"/>
              <a:ext cx="825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1" name="Rectangle 39">
              <a:extLst>
                <a:ext uri="{FF2B5EF4-FFF2-40B4-BE49-F238E27FC236}">
                  <a16:creationId xmlns:a16="http://schemas.microsoft.com/office/drawing/2014/main" id="{3353DC56-AFF5-4FE2-B2B1-56A9A8857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4187" y="1623794"/>
              <a:ext cx="856005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CarryIn</a:t>
              </a:r>
            </a:p>
          </p:txBody>
        </p:sp>
        <p:sp>
          <p:nvSpPr>
            <p:cNvPr id="42" name="Rectangle 40">
              <a:extLst>
                <a:ext uri="{FF2B5EF4-FFF2-40B4-BE49-F238E27FC236}">
                  <a16:creationId xmlns:a16="http://schemas.microsoft.com/office/drawing/2014/main" id="{3D5BEC73-E740-44E5-B0A5-D520294D3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5387" y="3147794"/>
              <a:ext cx="763030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Result</a:t>
              </a:r>
            </a:p>
          </p:txBody>
        </p:sp>
      </p:grpSp>
      <p:grpSp>
        <p:nvGrpSpPr>
          <p:cNvPr id="43" name="Group 90">
            <a:extLst>
              <a:ext uri="{FF2B5EF4-FFF2-40B4-BE49-F238E27FC236}">
                <a16:creationId xmlns:a16="http://schemas.microsoft.com/office/drawing/2014/main" id="{DCBB2E8F-F699-44A2-B954-F38811C18755}"/>
              </a:ext>
            </a:extLst>
          </p:cNvPr>
          <p:cNvGrpSpPr>
            <a:grpSpLocks/>
          </p:cNvGrpSpPr>
          <p:nvPr/>
        </p:nvGrpSpPr>
        <p:grpSpPr bwMode="auto">
          <a:xfrm>
            <a:off x="7964124" y="1571407"/>
            <a:ext cx="3238500" cy="4351337"/>
            <a:chOff x="3516" y="1011"/>
            <a:chExt cx="2040" cy="2741"/>
          </a:xfrm>
        </p:grpSpPr>
        <p:sp>
          <p:nvSpPr>
            <p:cNvPr id="44" name="Rectangle 42">
              <a:extLst>
                <a:ext uri="{FF2B5EF4-FFF2-40B4-BE49-F238E27FC236}">
                  <a16:creationId xmlns:a16="http://schemas.microsoft.com/office/drawing/2014/main" id="{5369092E-FA52-440E-B37D-571910FC6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6" y="1332"/>
              <a:ext cx="2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A0</a:t>
              </a:r>
            </a:p>
          </p:txBody>
        </p:sp>
        <p:sp>
          <p:nvSpPr>
            <p:cNvPr id="45" name="Rectangle 43">
              <a:extLst>
                <a:ext uri="{FF2B5EF4-FFF2-40B4-BE49-F238E27FC236}">
                  <a16:creationId xmlns:a16="http://schemas.microsoft.com/office/drawing/2014/main" id="{5FB1C5B2-4EE0-45C0-9676-FE16B80EE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6" y="1572"/>
              <a:ext cx="2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B0</a:t>
              </a:r>
            </a:p>
          </p:txBody>
        </p:sp>
        <p:sp>
          <p:nvSpPr>
            <p:cNvPr id="46" name="Rectangle 44">
              <a:extLst>
                <a:ext uri="{FF2B5EF4-FFF2-40B4-BE49-F238E27FC236}">
                  <a16:creationId xmlns:a16="http://schemas.microsoft.com/office/drawing/2014/main" id="{B854BEAB-C56D-47C3-9AB8-DE71101C2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1" y="1388"/>
              <a:ext cx="656" cy="3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7" name="Rectangle 45">
              <a:extLst>
                <a:ext uri="{FF2B5EF4-FFF2-40B4-BE49-F238E27FC236}">
                  <a16:creationId xmlns:a16="http://schemas.microsoft.com/office/drawing/2014/main" id="{A939BAD0-7A33-4BE2-AF32-8357F7457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9" y="1380"/>
              <a:ext cx="367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zh-CN" altLang="en-US" sz="1600">
                  <a:ea typeface="宋体" panose="02010600030101010101" pitchFamily="2" charset="-122"/>
                </a:rPr>
                <a:t>1-</a:t>
              </a:r>
              <a:r>
                <a:rPr lang="en-US" altLang="zh-CN" sz="1600">
                  <a:ea typeface="宋体" panose="02010600030101010101" pitchFamily="2" charset="-122"/>
                </a:rPr>
                <a:t>bit</a:t>
              </a:r>
            </a:p>
            <a:p>
              <a:pPr algn="ctr"/>
              <a:r>
                <a:rPr lang="en-US" altLang="zh-CN" sz="1600">
                  <a:ea typeface="宋体" panose="02010600030101010101" pitchFamily="2" charset="-122"/>
                </a:rPr>
                <a:t>ALU</a:t>
              </a:r>
            </a:p>
          </p:txBody>
        </p:sp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C250E99A-1B2F-43D4-BD50-2121B1F1E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9" y="1524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9" name="Line 47">
              <a:extLst>
                <a:ext uri="{FF2B5EF4-FFF2-40B4-BE49-F238E27FC236}">
                  <a16:creationId xmlns:a16="http://schemas.microsoft.com/office/drawing/2014/main" id="{C7E6EDE4-47FC-4C9B-8849-AE688AD8FB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1" y="1476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50" name="Line 48">
              <a:extLst>
                <a:ext uri="{FF2B5EF4-FFF2-40B4-BE49-F238E27FC236}">
                  <a16:creationId xmlns:a16="http://schemas.microsoft.com/office/drawing/2014/main" id="{B60F84EC-E42C-4AE9-9D15-3EE277B010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1" y="1620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51" name="Rectangle 49">
              <a:extLst>
                <a:ext uri="{FF2B5EF4-FFF2-40B4-BE49-F238E27FC236}">
                  <a16:creationId xmlns:a16="http://schemas.microsoft.com/office/drawing/2014/main" id="{7BB930A8-1E9A-4389-B07B-62B9100BB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4" y="1428"/>
              <a:ext cx="5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Result0</a:t>
              </a:r>
            </a:p>
          </p:txBody>
        </p:sp>
        <p:sp>
          <p:nvSpPr>
            <p:cNvPr id="52" name="Line 50">
              <a:extLst>
                <a:ext uri="{FF2B5EF4-FFF2-40B4-BE49-F238E27FC236}">
                  <a16:creationId xmlns:a16="http://schemas.microsoft.com/office/drawing/2014/main" id="{F3971B4C-D6EF-4A9E-9CD6-7E8D4B2FB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9" y="1144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53" name="Rectangle 51">
              <a:extLst>
                <a:ext uri="{FF2B5EF4-FFF2-40B4-BE49-F238E27FC236}">
                  <a16:creationId xmlns:a16="http://schemas.microsoft.com/office/drawing/2014/main" id="{7A5C833A-466F-4823-8F3B-2B25BBB41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9" y="1011"/>
              <a:ext cx="61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CarryIn0</a:t>
              </a:r>
            </a:p>
          </p:txBody>
        </p:sp>
        <p:sp>
          <p:nvSpPr>
            <p:cNvPr id="54" name="Rectangle 52">
              <a:extLst>
                <a:ext uri="{FF2B5EF4-FFF2-40B4-BE49-F238E27FC236}">
                  <a16:creationId xmlns:a16="http://schemas.microsoft.com/office/drawing/2014/main" id="{164C9B3C-07C6-4FB2-97D3-D39DAF29F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8" y="1716"/>
              <a:ext cx="7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CarryOut0</a:t>
              </a:r>
            </a:p>
          </p:txBody>
        </p:sp>
        <p:grpSp>
          <p:nvGrpSpPr>
            <p:cNvPr id="55" name="Group 64">
              <a:extLst>
                <a:ext uri="{FF2B5EF4-FFF2-40B4-BE49-F238E27FC236}">
                  <a16:creationId xmlns:a16="http://schemas.microsoft.com/office/drawing/2014/main" id="{27616AD8-45F7-4E4D-9853-C0E99BC330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6" y="1720"/>
              <a:ext cx="2040" cy="784"/>
              <a:chOff x="3543" y="1828"/>
              <a:chExt cx="2040" cy="784"/>
            </a:xfrm>
          </p:grpSpPr>
          <p:sp>
            <p:nvSpPr>
              <p:cNvPr id="80" name="Rectangle 53">
                <a:extLst>
                  <a:ext uri="{FF2B5EF4-FFF2-40B4-BE49-F238E27FC236}">
                    <a16:creationId xmlns:a16="http://schemas.microsoft.com/office/drawing/2014/main" id="{D37A1DFB-1E8B-4932-96E0-BE15B298A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3" y="2016"/>
                <a:ext cx="27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A1</a:t>
                </a:r>
              </a:p>
            </p:txBody>
          </p:sp>
          <p:sp>
            <p:nvSpPr>
              <p:cNvPr id="81" name="Rectangle 54">
                <a:extLst>
                  <a:ext uri="{FF2B5EF4-FFF2-40B4-BE49-F238E27FC236}">
                    <a16:creationId xmlns:a16="http://schemas.microsoft.com/office/drawing/2014/main" id="{3D9C1E86-1C75-470B-84A7-C657A72CE1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3" y="2256"/>
                <a:ext cx="27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B1</a:t>
                </a:r>
              </a:p>
            </p:txBody>
          </p:sp>
          <p:sp>
            <p:nvSpPr>
              <p:cNvPr id="82" name="Rectangle 55">
                <a:extLst>
                  <a:ext uri="{FF2B5EF4-FFF2-40B4-BE49-F238E27FC236}">
                    <a16:creationId xmlns:a16="http://schemas.microsoft.com/office/drawing/2014/main" id="{ED665E9A-406C-45B1-8D14-6054D0384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8" y="2072"/>
                <a:ext cx="656" cy="3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/>
              </a:p>
            </p:txBody>
          </p:sp>
          <p:sp>
            <p:nvSpPr>
              <p:cNvPr id="83" name="Rectangle 56">
                <a:extLst>
                  <a:ext uri="{FF2B5EF4-FFF2-40B4-BE49-F238E27FC236}">
                    <a16:creationId xmlns:a16="http://schemas.microsoft.com/office/drawing/2014/main" id="{D180C5D8-B80C-4993-8041-445184BD1E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6" y="2064"/>
                <a:ext cx="367" cy="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zh-CN" altLang="en-US" sz="1600">
                    <a:ea typeface="宋体" panose="02010600030101010101" pitchFamily="2" charset="-122"/>
                  </a:rPr>
                  <a:t>1-</a:t>
                </a:r>
                <a:r>
                  <a:rPr lang="en-US" altLang="zh-CN" sz="1600">
                    <a:ea typeface="宋体" panose="02010600030101010101" pitchFamily="2" charset="-122"/>
                  </a:rPr>
                  <a:t>bit</a:t>
                </a:r>
              </a:p>
              <a:p>
                <a:pPr algn="ctr"/>
                <a:r>
                  <a:rPr lang="en-US" altLang="zh-CN" sz="1600">
                    <a:ea typeface="宋体" panose="02010600030101010101" pitchFamily="2" charset="-122"/>
                  </a:rPr>
                  <a:t>ALU</a:t>
                </a:r>
              </a:p>
            </p:txBody>
          </p:sp>
          <p:sp>
            <p:nvSpPr>
              <p:cNvPr id="84" name="Line 57">
                <a:extLst>
                  <a:ext uri="{FF2B5EF4-FFF2-40B4-BE49-F238E27FC236}">
                    <a16:creationId xmlns:a16="http://schemas.microsoft.com/office/drawing/2014/main" id="{B3CECD83-FBD5-4C7B-8B9D-28ECAD0149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6" y="2208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/>
              </a:p>
            </p:txBody>
          </p:sp>
          <p:sp>
            <p:nvSpPr>
              <p:cNvPr id="85" name="Line 58">
                <a:extLst>
                  <a:ext uri="{FF2B5EF4-FFF2-40B4-BE49-F238E27FC236}">
                    <a16:creationId xmlns:a16="http://schemas.microsoft.com/office/drawing/2014/main" id="{DFC8BFB1-7A6B-4FAA-B2BC-E7380904C7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8" y="2160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/>
              </a:p>
            </p:txBody>
          </p:sp>
          <p:sp>
            <p:nvSpPr>
              <p:cNvPr id="86" name="Line 59">
                <a:extLst>
                  <a:ext uri="{FF2B5EF4-FFF2-40B4-BE49-F238E27FC236}">
                    <a16:creationId xmlns:a16="http://schemas.microsoft.com/office/drawing/2014/main" id="{50C4CE3A-E003-4EAD-B480-C75992A5E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8" y="2304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/>
              </a:p>
            </p:txBody>
          </p:sp>
          <p:sp>
            <p:nvSpPr>
              <p:cNvPr id="87" name="Rectangle 60">
                <a:extLst>
                  <a:ext uri="{FF2B5EF4-FFF2-40B4-BE49-F238E27FC236}">
                    <a16:creationId xmlns:a16="http://schemas.microsoft.com/office/drawing/2014/main" id="{2CB5EB31-6A23-4B85-98AB-A7141A2A9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1" y="2112"/>
                <a:ext cx="55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Result1</a:t>
                </a:r>
              </a:p>
            </p:txBody>
          </p:sp>
          <p:sp>
            <p:nvSpPr>
              <p:cNvPr id="88" name="Line 61">
                <a:extLst>
                  <a:ext uri="{FF2B5EF4-FFF2-40B4-BE49-F238E27FC236}">
                    <a16:creationId xmlns:a16="http://schemas.microsoft.com/office/drawing/2014/main" id="{74777AD8-2434-4459-B6E0-E08AF57155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828"/>
                <a:ext cx="0" cy="2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/>
              </a:p>
            </p:txBody>
          </p:sp>
          <p:sp>
            <p:nvSpPr>
              <p:cNvPr id="89" name="Rectangle 62">
                <a:extLst>
                  <a:ext uri="{FF2B5EF4-FFF2-40B4-BE49-F238E27FC236}">
                    <a16:creationId xmlns:a16="http://schemas.microsoft.com/office/drawing/2014/main" id="{E4E02985-265A-4989-BC3E-A46CD327B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1" y="1872"/>
                <a:ext cx="61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CarryIn1</a:t>
                </a:r>
              </a:p>
            </p:txBody>
          </p:sp>
          <p:sp>
            <p:nvSpPr>
              <p:cNvPr id="90" name="Rectangle 63">
                <a:extLst>
                  <a:ext uri="{FF2B5EF4-FFF2-40B4-BE49-F238E27FC236}">
                    <a16:creationId xmlns:a16="http://schemas.microsoft.com/office/drawing/2014/main" id="{CDDFF6F8-B46B-4768-BD8D-0A331523E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5" y="2400"/>
                <a:ext cx="71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CarryOut1</a:t>
                </a:r>
              </a:p>
            </p:txBody>
          </p:sp>
        </p:grpSp>
        <p:grpSp>
          <p:nvGrpSpPr>
            <p:cNvPr id="56" name="Group 76">
              <a:extLst>
                <a:ext uri="{FF2B5EF4-FFF2-40B4-BE49-F238E27FC236}">
                  <a16:creationId xmlns:a16="http://schemas.microsoft.com/office/drawing/2014/main" id="{649AF050-8728-4E21-8708-44E0F04135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6" y="2296"/>
              <a:ext cx="2040" cy="784"/>
              <a:chOff x="3543" y="2404"/>
              <a:chExt cx="2040" cy="784"/>
            </a:xfrm>
          </p:grpSpPr>
          <p:sp>
            <p:nvSpPr>
              <p:cNvPr id="69" name="Rectangle 65">
                <a:extLst>
                  <a:ext uri="{FF2B5EF4-FFF2-40B4-BE49-F238E27FC236}">
                    <a16:creationId xmlns:a16="http://schemas.microsoft.com/office/drawing/2014/main" id="{5FE3BBE0-5815-4E72-9C1A-2576D903AD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3" y="2592"/>
                <a:ext cx="27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A2</a:t>
                </a:r>
              </a:p>
            </p:txBody>
          </p:sp>
          <p:sp>
            <p:nvSpPr>
              <p:cNvPr id="70" name="Rectangle 66">
                <a:extLst>
                  <a:ext uri="{FF2B5EF4-FFF2-40B4-BE49-F238E27FC236}">
                    <a16:creationId xmlns:a16="http://schemas.microsoft.com/office/drawing/2014/main" id="{37A0EA7E-1DBE-4586-B4B3-EA6AAA968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3" y="2832"/>
                <a:ext cx="27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B2</a:t>
                </a:r>
              </a:p>
            </p:txBody>
          </p:sp>
          <p:sp>
            <p:nvSpPr>
              <p:cNvPr id="71" name="Rectangle 67">
                <a:extLst>
                  <a:ext uri="{FF2B5EF4-FFF2-40B4-BE49-F238E27FC236}">
                    <a16:creationId xmlns:a16="http://schemas.microsoft.com/office/drawing/2014/main" id="{B92A3B6F-F5EA-4B1E-9025-1FCF60C970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8" y="2648"/>
                <a:ext cx="656" cy="3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/>
              </a:p>
            </p:txBody>
          </p:sp>
          <p:sp>
            <p:nvSpPr>
              <p:cNvPr id="72" name="Rectangle 68">
                <a:extLst>
                  <a:ext uri="{FF2B5EF4-FFF2-40B4-BE49-F238E27FC236}">
                    <a16:creationId xmlns:a16="http://schemas.microsoft.com/office/drawing/2014/main" id="{F0E08F45-C1DC-47AC-9079-10243DBAB2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6" y="2640"/>
                <a:ext cx="367" cy="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zh-CN" altLang="en-US" sz="1600">
                    <a:ea typeface="宋体" panose="02010600030101010101" pitchFamily="2" charset="-122"/>
                  </a:rPr>
                  <a:t>1-</a:t>
                </a:r>
                <a:r>
                  <a:rPr lang="en-US" altLang="zh-CN" sz="1600">
                    <a:ea typeface="宋体" panose="02010600030101010101" pitchFamily="2" charset="-122"/>
                  </a:rPr>
                  <a:t>bit</a:t>
                </a:r>
              </a:p>
              <a:p>
                <a:pPr algn="ctr"/>
                <a:r>
                  <a:rPr lang="en-US" altLang="zh-CN" sz="1600">
                    <a:ea typeface="宋体" panose="02010600030101010101" pitchFamily="2" charset="-122"/>
                  </a:rPr>
                  <a:t>ALU</a:t>
                </a:r>
              </a:p>
            </p:txBody>
          </p:sp>
          <p:sp>
            <p:nvSpPr>
              <p:cNvPr id="73" name="Line 69">
                <a:extLst>
                  <a:ext uri="{FF2B5EF4-FFF2-40B4-BE49-F238E27FC236}">
                    <a16:creationId xmlns:a16="http://schemas.microsoft.com/office/drawing/2014/main" id="{23414843-7177-4349-AB06-D085741F07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6" y="2784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/>
              </a:p>
            </p:txBody>
          </p:sp>
          <p:sp>
            <p:nvSpPr>
              <p:cNvPr id="74" name="Line 70">
                <a:extLst>
                  <a:ext uri="{FF2B5EF4-FFF2-40B4-BE49-F238E27FC236}">
                    <a16:creationId xmlns:a16="http://schemas.microsoft.com/office/drawing/2014/main" id="{54E2BDA5-670F-41BE-AFCE-FC744870A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8" y="2736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/>
              </a:p>
            </p:txBody>
          </p:sp>
          <p:sp>
            <p:nvSpPr>
              <p:cNvPr id="75" name="Line 71">
                <a:extLst>
                  <a:ext uri="{FF2B5EF4-FFF2-40B4-BE49-F238E27FC236}">
                    <a16:creationId xmlns:a16="http://schemas.microsoft.com/office/drawing/2014/main" id="{BD53472E-DDDF-44AD-97CF-54E71FDE30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8" y="2880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/>
              </a:p>
            </p:txBody>
          </p:sp>
          <p:sp>
            <p:nvSpPr>
              <p:cNvPr id="76" name="Rectangle 72">
                <a:extLst>
                  <a:ext uri="{FF2B5EF4-FFF2-40B4-BE49-F238E27FC236}">
                    <a16:creationId xmlns:a16="http://schemas.microsoft.com/office/drawing/2014/main" id="{5ED15C0E-5367-4399-9F47-6DE18AD17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1" y="2688"/>
                <a:ext cx="55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Result2</a:t>
                </a:r>
              </a:p>
            </p:txBody>
          </p:sp>
          <p:sp>
            <p:nvSpPr>
              <p:cNvPr id="77" name="Line 73">
                <a:extLst>
                  <a:ext uri="{FF2B5EF4-FFF2-40B4-BE49-F238E27FC236}">
                    <a16:creationId xmlns:a16="http://schemas.microsoft.com/office/drawing/2014/main" id="{B2DE498E-FA53-4AE3-902C-A578AF6D68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404"/>
                <a:ext cx="0" cy="2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/>
              </a:p>
            </p:txBody>
          </p:sp>
          <p:sp>
            <p:nvSpPr>
              <p:cNvPr id="78" name="Rectangle 74">
                <a:extLst>
                  <a:ext uri="{FF2B5EF4-FFF2-40B4-BE49-F238E27FC236}">
                    <a16:creationId xmlns:a16="http://schemas.microsoft.com/office/drawing/2014/main" id="{879D1705-A46A-4039-8331-9AA1B13DAC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1" y="2448"/>
                <a:ext cx="61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CarryIn2</a:t>
                </a:r>
              </a:p>
            </p:txBody>
          </p:sp>
          <p:sp>
            <p:nvSpPr>
              <p:cNvPr id="79" name="Rectangle 75">
                <a:extLst>
                  <a:ext uri="{FF2B5EF4-FFF2-40B4-BE49-F238E27FC236}">
                    <a16:creationId xmlns:a16="http://schemas.microsoft.com/office/drawing/2014/main" id="{0C3ADD26-F2B1-4DBA-BCF3-6A938F309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5" y="2976"/>
                <a:ext cx="71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CarryOut2</a:t>
                </a:r>
              </a:p>
            </p:txBody>
          </p:sp>
        </p:grpSp>
        <p:sp>
          <p:nvSpPr>
            <p:cNvPr id="57" name="Rectangle 77">
              <a:extLst>
                <a:ext uri="{FF2B5EF4-FFF2-40B4-BE49-F238E27FC236}">
                  <a16:creationId xmlns:a16="http://schemas.microsoft.com/office/drawing/2014/main" id="{3D694B96-A6ED-42C7-9047-6963B1C9A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6" y="3060"/>
              <a:ext cx="2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A3</a:t>
              </a:r>
            </a:p>
          </p:txBody>
        </p:sp>
        <p:sp>
          <p:nvSpPr>
            <p:cNvPr id="58" name="Rectangle 78">
              <a:extLst>
                <a:ext uri="{FF2B5EF4-FFF2-40B4-BE49-F238E27FC236}">
                  <a16:creationId xmlns:a16="http://schemas.microsoft.com/office/drawing/2014/main" id="{4F446DE2-59B7-4089-99E4-F6D76E05E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6" y="3300"/>
              <a:ext cx="2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B3</a:t>
              </a:r>
            </a:p>
          </p:txBody>
        </p:sp>
        <p:sp>
          <p:nvSpPr>
            <p:cNvPr id="59" name="Rectangle 79">
              <a:extLst>
                <a:ext uri="{FF2B5EF4-FFF2-40B4-BE49-F238E27FC236}">
                  <a16:creationId xmlns:a16="http://schemas.microsoft.com/office/drawing/2014/main" id="{EA2F13D2-2BBF-4A7C-834F-2C5E5D224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1" y="3116"/>
              <a:ext cx="656" cy="3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60" name="Rectangle 80">
              <a:extLst>
                <a:ext uri="{FF2B5EF4-FFF2-40B4-BE49-F238E27FC236}">
                  <a16:creationId xmlns:a16="http://schemas.microsoft.com/office/drawing/2014/main" id="{BA1C986C-088D-493D-9792-D70C87AE7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9" y="3108"/>
              <a:ext cx="367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zh-CN" altLang="en-US" sz="1600">
                  <a:ea typeface="宋体" panose="02010600030101010101" pitchFamily="2" charset="-122"/>
                </a:rPr>
                <a:t>1-</a:t>
              </a:r>
              <a:r>
                <a:rPr lang="en-US" altLang="zh-CN" sz="1600">
                  <a:ea typeface="宋体" panose="02010600030101010101" pitchFamily="2" charset="-122"/>
                </a:rPr>
                <a:t>bit</a:t>
              </a:r>
            </a:p>
            <a:p>
              <a:pPr algn="ctr"/>
              <a:r>
                <a:rPr lang="en-US" altLang="zh-CN" sz="1600">
                  <a:ea typeface="宋体" panose="02010600030101010101" pitchFamily="2" charset="-122"/>
                </a:rPr>
                <a:t>ALU</a:t>
              </a:r>
            </a:p>
          </p:txBody>
        </p:sp>
        <p:sp>
          <p:nvSpPr>
            <p:cNvPr id="61" name="Line 81">
              <a:extLst>
                <a:ext uri="{FF2B5EF4-FFF2-40B4-BE49-F238E27FC236}">
                  <a16:creationId xmlns:a16="http://schemas.microsoft.com/office/drawing/2014/main" id="{7844B9B5-D744-412F-97CD-BEF51C63E4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9" y="3252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62" name="Line 82">
              <a:extLst>
                <a:ext uri="{FF2B5EF4-FFF2-40B4-BE49-F238E27FC236}">
                  <a16:creationId xmlns:a16="http://schemas.microsoft.com/office/drawing/2014/main" id="{2B1F2954-BA8F-42BC-9F29-C5906A232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1" y="3204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63" name="Line 83">
              <a:extLst>
                <a:ext uri="{FF2B5EF4-FFF2-40B4-BE49-F238E27FC236}">
                  <a16:creationId xmlns:a16="http://schemas.microsoft.com/office/drawing/2014/main" id="{4E8D03B0-B5FE-4AEC-A0BB-41503D4A3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1" y="3348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64" name="Rectangle 84">
              <a:extLst>
                <a:ext uri="{FF2B5EF4-FFF2-40B4-BE49-F238E27FC236}">
                  <a16:creationId xmlns:a16="http://schemas.microsoft.com/office/drawing/2014/main" id="{F4BC8A35-ADAE-4C1E-8DC3-07A9BC856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4" y="3156"/>
              <a:ext cx="5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Result3</a:t>
              </a:r>
            </a:p>
          </p:txBody>
        </p:sp>
        <p:sp>
          <p:nvSpPr>
            <p:cNvPr id="65" name="Line 85">
              <a:extLst>
                <a:ext uri="{FF2B5EF4-FFF2-40B4-BE49-F238E27FC236}">
                  <a16:creationId xmlns:a16="http://schemas.microsoft.com/office/drawing/2014/main" id="{5493EA24-4229-4634-966A-D361A1F1DC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9" y="2872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66" name="Rectangle 86">
              <a:extLst>
                <a:ext uri="{FF2B5EF4-FFF2-40B4-BE49-F238E27FC236}">
                  <a16:creationId xmlns:a16="http://schemas.microsoft.com/office/drawing/2014/main" id="{CDD414A0-21D9-48A3-B50B-CC663454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7" y="2907"/>
              <a:ext cx="61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CarryIn3</a:t>
              </a:r>
            </a:p>
          </p:txBody>
        </p:sp>
        <p:sp>
          <p:nvSpPr>
            <p:cNvPr id="67" name="Rectangle 87">
              <a:extLst>
                <a:ext uri="{FF2B5EF4-FFF2-40B4-BE49-F238E27FC236}">
                  <a16:creationId xmlns:a16="http://schemas.microsoft.com/office/drawing/2014/main" id="{D5C7D0C6-3431-4867-84B7-B83E952A8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" y="3540"/>
              <a:ext cx="7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CarryOut3</a:t>
              </a:r>
            </a:p>
          </p:txBody>
        </p:sp>
        <p:sp>
          <p:nvSpPr>
            <p:cNvPr id="68" name="Line 88">
              <a:extLst>
                <a:ext uri="{FF2B5EF4-FFF2-40B4-BE49-F238E27FC236}">
                  <a16:creationId xmlns:a16="http://schemas.microsoft.com/office/drawing/2014/main" id="{53038504-9912-4C70-8A3F-E708F7A5C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9" y="3448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</p:grpSp>
      <p:sp>
        <p:nvSpPr>
          <p:cNvPr id="92" name="Text Box 91">
            <a:extLst>
              <a:ext uri="{FF2B5EF4-FFF2-40B4-BE49-F238E27FC236}">
                <a16:creationId xmlns:a16="http://schemas.microsoft.com/office/drawing/2014/main" id="{200EED9A-062B-47F1-B05B-F57B25A2A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387" y="6052766"/>
            <a:ext cx="37052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dirty="0">
                <a:solidFill>
                  <a:srgbClr val="1A78C3"/>
                </a:solidFill>
                <a:ea typeface="宋体" panose="02010600030101010101" pitchFamily="2" charset="-122"/>
              </a:rPr>
              <a:t>关键路径延迟长，速度慢！</a:t>
            </a:r>
          </a:p>
        </p:txBody>
      </p:sp>
    </p:spTree>
    <p:extLst>
      <p:ext uri="{BB962C8B-B14F-4D97-AF65-F5344CB8AC3E}">
        <p14:creationId xmlns:p14="http://schemas.microsoft.com/office/powerpoint/2010/main" val="91090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BA2CC50-93BD-4671-B360-D473D770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44619E-540E-428D-974A-D1D63F8A8A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8107" y="680851"/>
            <a:ext cx="11835786" cy="5551179"/>
          </a:xfrm>
        </p:spPr>
        <p:txBody>
          <a:bodyPr/>
          <a:lstStyle/>
          <a:p>
            <a:r>
              <a:rPr lang="zh-CN" altLang="en-US" dirty="0"/>
              <a:t>先行进位</a:t>
            </a:r>
            <a:r>
              <a:rPr lang="en-US" altLang="zh-CN" dirty="0"/>
              <a:t>ALU </a:t>
            </a:r>
            <a:r>
              <a:rPr lang="zh-CN" altLang="en-US" dirty="0"/>
              <a:t>芯片（</a:t>
            </a:r>
            <a:r>
              <a:rPr lang="en-US" altLang="zh-CN" dirty="0"/>
              <a:t>SN74181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四位</a:t>
            </a:r>
            <a:r>
              <a:rPr lang="en-US" altLang="zh-CN" dirty="0"/>
              <a:t>ALU</a:t>
            </a:r>
            <a:r>
              <a:rPr lang="zh-CN" altLang="en-US" dirty="0"/>
              <a:t>芯片，中规模集成电路。在先行进位加法器基础上附加部分线路，具有基本的算术运算和逻辑运算功能</a:t>
            </a:r>
          </a:p>
          <a:p>
            <a:pPr lvl="1"/>
            <a:r>
              <a:rPr lang="en-US" altLang="zh-CN" dirty="0"/>
              <a:t>SN74181</a:t>
            </a:r>
            <a:r>
              <a:rPr lang="zh-CN" altLang="en-US" dirty="0"/>
              <a:t>的逻辑图和功能表</a:t>
            </a:r>
          </a:p>
          <a:p>
            <a:pPr lvl="1"/>
            <a:r>
              <a:rPr lang="en-US" altLang="zh-CN" dirty="0"/>
              <a:t>SN74182</a:t>
            </a:r>
            <a:r>
              <a:rPr lang="zh-CN" altLang="en-US" dirty="0"/>
              <a:t>是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BCLA (</a:t>
            </a:r>
            <a:r>
              <a:rPr lang="zh-CN" altLang="en-US" dirty="0"/>
              <a:t>成组先行进位</a:t>
            </a:r>
            <a:r>
              <a:rPr lang="en-US" altLang="zh-CN" dirty="0"/>
              <a:t>)</a:t>
            </a:r>
            <a:r>
              <a:rPr lang="zh-CN" altLang="en-US" dirty="0"/>
              <a:t>芯片</a:t>
            </a:r>
          </a:p>
          <a:p>
            <a:r>
              <a:rPr lang="zh-CN" altLang="en-US" dirty="0"/>
              <a:t>多芯片级联构成先行进位</a:t>
            </a:r>
            <a:r>
              <a:rPr lang="en-US" altLang="zh-CN" dirty="0"/>
              <a:t>ALU</a:t>
            </a:r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SN74181</a:t>
            </a:r>
            <a:r>
              <a:rPr lang="zh-CN" altLang="en-US" dirty="0"/>
              <a:t>芯片直接构成一个</a:t>
            </a:r>
            <a:r>
              <a:rPr lang="en-US" altLang="zh-CN" dirty="0"/>
              <a:t>4</a:t>
            </a:r>
            <a:r>
              <a:rPr lang="zh-CN" altLang="en-US" dirty="0"/>
              <a:t>位全先行进位</a:t>
            </a:r>
            <a:r>
              <a:rPr lang="en-US" altLang="zh-CN" dirty="0"/>
              <a:t>ALU</a:t>
            </a:r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SN74181</a:t>
            </a:r>
            <a:r>
              <a:rPr lang="zh-CN" altLang="en-US" dirty="0"/>
              <a:t>芯片串行构成一个</a:t>
            </a:r>
            <a:r>
              <a:rPr lang="en-US" altLang="zh-CN" dirty="0"/>
              <a:t>16</a:t>
            </a:r>
            <a:r>
              <a:rPr lang="zh-CN" altLang="en-US" dirty="0"/>
              <a:t>位单级先行进位</a:t>
            </a:r>
            <a:r>
              <a:rPr lang="en-US" altLang="zh-CN" dirty="0"/>
              <a:t>ALU</a:t>
            </a:r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SN74181</a:t>
            </a:r>
            <a:r>
              <a:rPr lang="zh-CN" altLang="en-US" dirty="0"/>
              <a:t>芯片与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SN74182</a:t>
            </a:r>
            <a:r>
              <a:rPr lang="zh-CN" altLang="en-US" dirty="0"/>
              <a:t>芯片可构成</a:t>
            </a:r>
            <a:r>
              <a:rPr lang="en-US" altLang="zh-CN" dirty="0"/>
              <a:t>16</a:t>
            </a:r>
            <a:r>
              <a:rPr lang="zh-CN" altLang="en-US" dirty="0"/>
              <a:t>位两级先行进位</a:t>
            </a:r>
            <a:r>
              <a:rPr lang="en-US" altLang="zh-CN" dirty="0"/>
              <a:t>ALU</a:t>
            </a:r>
          </a:p>
          <a:p>
            <a:pPr lvl="1"/>
            <a:r>
              <a:rPr lang="en-US" altLang="zh-CN" dirty="0"/>
              <a:t>16</a:t>
            </a:r>
            <a:r>
              <a:rPr lang="zh-CN" altLang="en-US" dirty="0"/>
              <a:t>个</a:t>
            </a:r>
            <a:r>
              <a:rPr lang="en-US" altLang="zh-CN" dirty="0"/>
              <a:t>SN74181</a:t>
            </a:r>
            <a:r>
              <a:rPr lang="zh-CN" altLang="en-US" dirty="0"/>
              <a:t>芯片与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SN74182</a:t>
            </a:r>
            <a:r>
              <a:rPr lang="zh-CN" altLang="en-US" dirty="0"/>
              <a:t>芯片可构成</a:t>
            </a:r>
            <a:r>
              <a:rPr lang="en-US" altLang="zh-CN" dirty="0"/>
              <a:t>64</a:t>
            </a:r>
            <a:r>
              <a:rPr lang="zh-CN" altLang="en-US" dirty="0"/>
              <a:t>位先行进位</a:t>
            </a:r>
            <a:r>
              <a:rPr lang="en-US" altLang="zh-CN" dirty="0"/>
              <a:t>ALU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6E28BF-2927-47D2-8A42-9D59F86E8E5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1.ALU</a:t>
            </a:r>
            <a:endParaRPr lang="zh-CN" alt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D145CC62-58FC-4998-A180-99F9ED18D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531" y="5377955"/>
            <a:ext cx="69913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1A78C3"/>
                </a:solidFill>
                <a:ea typeface="宋体" panose="02010600030101010101" pitchFamily="2" charset="-122"/>
              </a:rPr>
              <a:t>ALU</a:t>
            </a:r>
            <a:r>
              <a:rPr lang="zh-CN" altLang="en-US" sz="2000" dirty="0">
                <a:solidFill>
                  <a:srgbClr val="1A78C3"/>
                </a:solidFill>
                <a:ea typeface="宋体" panose="02010600030101010101" pitchFamily="2" charset="-122"/>
              </a:rPr>
              <a:t>中的“加”运算电路相当于</a:t>
            </a:r>
            <a:r>
              <a:rPr lang="en-US" altLang="zh-CN" sz="2000" dirty="0">
                <a:solidFill>
                  <a:srgbClr val="1A78C3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solidFill>
                  <a:srgbClr val="1A78C3"/>
                </a:solidFill>
                <a:ea typeface="宋体" panose="02010600030101010101" pitchFamily="2" charset="-122"/>
              </a:rPr>
              <a:t>档二进制加法算盘。</a:t>
            </a:r>
          </a:p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1A78C3"/>
                </a:solidFill>
                <a:ea typeface="宋体" panose="02010600030101010101" pitchFamily="2" charset="-122"/>
              </a:rPr>
              <a:t>所有其他运算都以</a:t>
            </a:r>
            <a:r>
              <a:rPr lang="en-US" altLang="zh-CN" sz="2000" dirty="0">
                <a:solidFill>
                  <a:srgbClr val="1A78C3"/>
                </a:solidFill>
                <a:ea typeface="宋体" panose="02010600030101010101" pitchFamily="2" charset="-122"/>
              </a:rPr>
              <a:t>ALU </a:t>
            </a:r>
            <a:r>
              <a:rPr lang="zh-CN" altLang="en-US" sz="2000" dirty="0">
                <a:solidFill>
                  <a:srgbClr val="1A78C3"/>
                </a:solidFill>
                <a:ea typeface="宋体" panose="02010600030101010101" pitchFamily="2" charset="-122"/>
              </a:rPr>
              <a:t>中“加”运算为基础！</a:t>
            </a:r>
          </a:p>
        </p:txBody>
      </p:sp>
    </p:spTree>
    <p:extLst>
      <p:ext uri="{BB962C8B-B14F-4D97-AF65-F5344CB8AC3E}">
        <p14:creationId xmlns:p14="http://schemas.microsoft.com/office/powerpoint/2010/main" val="210703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B899B16-A58C-4AAC-917A-80C08333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FD8D9C-2D4C-41A8-92CE-F136CBAC1C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SN74181</a:t>
            </a:r>
            <a:r>
              <a:rPr lang="zh-CN" altLang="en-US" dirty="0"/>
              <a:t>的引脚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zh-CN" altLang="en-US" sz="2400" dirty="0"/>
              <a:t>输入端：</a:t>
            </a:r>
            <a:r>
              <a:rPr lang="en-US" altLang="zh-CN" sz="2400" dirty="0"/>
              <a:t>Ai</a:t>
            </a:r>
            <a:r>
              <a:rPr lang="zh-CN" altLang="en-US" sz="2400" dirty="0"/>
              <a:t>和</a:t>
            </a:r>
            <a:r>
              <a:rPr lang="en-US" altLang="zh-CN" sz="2400" dirty="0"/>
              <a:t>Bi</a:t>
            </a:r>
            <a:r>
              <a:rPr lang="zh-CN" altLang="en-US" sz="2400" dirty="0"/>
              <a:t>分别为第</a:t>
            </a:r>
            <a:r>
              <a:rPr lang="en-US" altLang="zh-CN" sz="2400" dirty="0"/>
              <a:t>1</a:t>
            </a:r>
            <a:r>
              <a:rPr lang="zh-CN" altLang="en-US" sz="2400" dirty="0"/>
              <a:t>和</a:t>
            </a:r>
            <a:r>
              <a:rPr lang="en-US" altLang="zh-CN" sz="2400" dirty="0"/>
              <a:t>2</a:t>
            </a:r>
            <a:r>
              <a:rPr lang="zh-CN" altLang="en-US" sz="2400" dirty="0"/>
              <a:t>操作数，</a:t>
            </a:r>
            <a:r>
              <a:rPr lang="en-US" altLang="zh-CN" sz="2400" dirty="0"/>
              <a:t>Cn</a:t>
            </a:r>
            <a:r>
              <a:rPr lang="zh-CN" altLang="en-US" sz="2400" dirty="0"/>
              <a:t>为低位进位，</a:t>
            </a:r>
            <a:r>
              <a:rPr lang="en-US" altLang="zh-CN" sz="2400" dirty="0"/>
              <a:t>M</a:t>
            </a:r>
            <a:r>
              <a:rPr lang="zh-CN" altLang="en-US" sz="2400" dirty="0"/>
              <a:t>为功能选择线，</a:t>
            </a:r>
            <a:r>
              <a:rPr lang="en-US" altLang="zh-CN" sz="2400" dirty="0"/>
              <a:t>Si</a:t>
            </a:r>
            <a:r>
              <a:rPr lang="zh-CN" altLang="en-US" sz="2400" dirty="0"/>
              <a:t>为操作选择线，共</a:t>
            </a:r>
            <a:r>
              <a:rPr lang="en-US" altLang="zh-CN" sz="2400" dirty="0"/>
              <a:t>4</a:t>
            </a:r>
            <a:r>
              <a:rPr lang="zh-CN" altLang="en-US" sz="2400" dirty="0"/>
              <a:t>位，故最多有</a:t>
            </a:r>
            <a:r>
              <a:rPr lang="en-US" altLang="zh-CN" sz="2400" dirty="0"/>
              <a:t>16</a:t>
            </a:r>
            <a:r>
              <a:rPr lang="zh-CN" altLang="en-US" sz="2400" dirty="0"/>
              <a:t>种运算。</a:t>
            </a:r>
          </a:p>
          <a:p>
            <a:r>
              <a:rPr lang="zh-CN" altLang="en-US" sz="2400" dirty="0"/>
              <a:t>输出端：</a:t>
            </a:r>
            <a:r>
              <a:rPr lang="en-US" altLang="zh-CN" sz="2400" dirty="0"/>
              <a:t>Fi</a:t>
            </a:r>
            <a:r>
              <a:rPr lang="zh-CN" altLang="en-US" sz="2400" dirty="0"/>
              <a:t>为运算结果，</a:t>
            </a:r>
            <a:r>
              <a:rPr lang="en-US" altLang="zh-CN" sz="2400" dirty="0"/>
              <a:t>Cn+4</a:t>
            </a:r>
            <a:r>
              <a:rPr lang="zh-CN" altLang="en-US" sz="2400" dirty="0"/>
              <a:t>、</a:t>
            </a:r>
            <a:r>
              <a:rPr lang="en-US" altLang="zh-CN" sz="2400" dirty="0"/>
              <a:t>P</a:t>
            </a:r>
            <a:r>
              <a:rPr lang="zh-CN" altLang="en-US" sz="2400" dirty="0"/>
              <a:t>和</a:t>
            </a:r>
            <a:r>
              <a:rPr lang="en-US" altLang="zh-CN" sz="2400" dirty="0"/>
              <a:t>G</a:t>
            </a:r>
            <a:r>
              <a:rPr lang="zh-CN" altLang="en-US" sz="2400" dirty="0"/>
              <a:t>为进位，“</a:t>
            </a:r>
            <a:r>
              <a:rPr lang="en-US" altLang="zh-CN" sz="2400" dirty="0"/>
              <a:t>A=B”</a:t>
            </a:r>
            <a:r>
              <a:rPr lang="zh-CN" altLang="en-US" sz="2400" dirty="0"/>
              <a:t>为相等标志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43D37C-10CD-4F35-9BA4-F09812A4751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1.ALU</a:t>
            </a:r>
            <a:endParaRPr lang="zh-CN" alt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6E085342-01DE-4848-BFCC-2F2C559F0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00" y="1513249"/>
            <a:ext cx="6188955" cy="3556131"/>
          </a:xfrm>
          <a:prstGeom prst="rect">
            <a:avLst/>
          </a:prstGeom>
          <a:noFill/>
          <a:ln w="28575">
            <a:solidFill>
              <a:srgbClr val="0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1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7807A4-7FC1-402B-AD3D-0F8652672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F77702-9AA6-4AB7-BC79-3B6BF7EA54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700"/>
            <a:ext cx="4495726" cy="1040824"/>
          </a:xfrm>
        </p:spPr>
        <p:txBody>
          <a:bodyPr/>
          <a:lstStyle/>
          <a:p>
            <a:r>
              <a:rPr lang="en-US" altLang="zh-CN" dirty="0"/>
              <a:t>SN74181</a:t>
            </a:r>
            <a:r>
              <a:rPr lang="zh-CN" altLang="en-US" dirty="0"/>
              <a:t>逻辑图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EFB91C-4FB9-4C84-A38F-1A901908AC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1.ALU</a:t>
            </a:r>
            <a:endParaRPr lang="zh-CN" alt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367CEAF9-4AA4-43ED-914D-1213FEA29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305" y="922201"/>
            <a:ext cx="7356899" cy="5587656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72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E96612C-60EF-4281-9035-3C2666F9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8B0EBC-70F4-4D9E-99E0-F632B77AE0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700"/>
            <a:ext cx="11835786" cy="789154"/>
          </a:xfrm>
        </p:spPr>
        <p:txBody>
          <a:bodyPr/>
          <a:lstStyle/>
          <a:p>
            <a:r>
              <a:rPr lang="en-US" altLang="zh-CN" dirty="0"/>
              <a:t>SN74181</a:t>
            </a:r>
            <a:r>
              <a:rPr lang="zh-CN" altLang="en-US" dirty="0"/>
              <a:t>正逻辑功能表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29EBCA-4EC6-4F4C-A819-D9568ED4F5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1.ALU</a:t>
            </a:r>
            <a:endParaRPr lang="zh-CN" alt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3B193CCA-1262-49E3-903A-963A18EAF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15" y="1400962"/>
            <a:ext cx="7838590" cy="508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87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F094F1D-621C-418A-A7DD-03091901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147D8D-49B4-4F08-85FD-BB45014413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699"/>
            <a:ext cx="11835786" cy="4127973"/>
          </a:xfrm>
        </p:spPr>
        <p:txBody>
          <a:bodyPr/>
          <a:lstStyle/>
          <a:p>
            <a:r>
              <a:rPr lang="en-US" altLang="zh-CN" dirty="0"/>
              <a:t>SN74182</a:t>
            </a:r>
            <a:r>
              <a:rPr lang="zh-CN" altLang="en-US" dirty="0"/>
              <a:t>芯片的引脚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A80DBC-625A-4954-A78F-F9100AA35C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1.ALU</a:t>
            </a:r>
            <a:endParaRPr lang="zh-CN" alt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D53AEDA4-5EFE-483F-BB0B-313C8387F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79" y="1572418"/>
            <a:ext cx="6934200" cy="3713163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5B3C068-9E38-48E2-9096-A16E9235F629}"/>
              </a:ext>
            </a:extLst>
          </p:cNvPr>
          <p:cNvSpPr/>
          <p:nvPr/>
        </p:nvSpPr>
        <p:spPr>
          <a:xfrm>
            <a:off x="612119" y="5569735"/>
            <a:ext cx="1136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1A78C3"/>
                </a:solidFill>
              </a:rPr>
              <a:t>输入端：</a:t>
            </a:r>
            <a:r>
              <a:rPr lang="en-US" altLang="zh-CN" sz="1600" dirty="0">
                <a:solidFill>
                  <a:srgbClr val="1A78C3"/>
                </a:solidFill>
              </a:rPr>
              <a:t>Pi</a:t>
            </a:r>
            <a:r>
              <a:rPr lang="zh-CN" altLang="en-US" sz="1600" dirty="0">
                <a:solidFill>
                  <a:srgbClr val="1A78C3"/>
                </a:solidFill>
              </a:rPr>
              <a:t>和</a:t>
            </a:r>
            <a:r>
              <a:rPr lang="en-US" altLang="zh-CN" sz="1600" dirty="0">
                <a:solidFill>
                  <a:srgbClr val="1A78C3"/>
                </a:solidFill>
              </a:rPr>
              <a:t>Gi</a:t>
            </a:r>
            <a:r>
              <a:rPr lang="zh-CN" altLang="en-US" sz="1600" dirty="0">
                <a:solidFill>
                  <a:srgbClr val="1A78C3"/>
                </a:solidFill>
              </a:rPr>
              <a:t>分别为第</a:t>
            </a:r>
            <a:r>
              <a:rPr lang="en-US" altLang="zh-CN" sz="1600" dirty="0" err="1">
                <a:solidFill>
                  <a:srgbClr val="1A78C3"/>
                </a:solidFill>
              </a:rPr>
              <a:t>i</a:t>
            </a:r>
            <a:r>
              <a:rPr lang="zh-CN" altLang="en-US" sz="1600" dirty="0">
                <a:solidFill>
                  <a:srgbClr val="1A78C3"/>
                </a:solidFill>
              </a:rPr>
              <a:t>组的组内进位传递函数和进位生成函数， </a:t>
            </a:r>
            <a:r>
              <a:rPr lang="en-US" altLang="zh-CN" sz="1600" dirty="0">
                <a:solidFill>
                  <a:srgbClr val="1A78C3"/>
                </a:solidFill>
              </a:rPr>
              <a:t>Cn</a:t>
            </a:r>
            <a:r>
              <a:rPr lang="zh-CN" altLang="en-US" sz="1600" dirty="0">
                <a:solidFill>
                  <a:srgbClr val="1A78C3"/>
                </a:solidFill>
              </a:rPr>
              <a:t>为低位进位。</a:t>
            </a: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1A78C3"/>
                </a:solidFill>
              </a:rPr>
              <a:t>输出端： </a:t>
            </a:r>
            <a:r>
              <a:rPr lang="en-US" altLang="zh-CN" sz="1600" dirty="0">
                <a:solidFill>
                  <a:srgbClr val="1A78C3"/>
                </a:solidFill>
              </a:rPr>
              <a:t>Cn+4、Cn+8 、Cn+12</a:t>
            </a:r>
            <a:r>
              <a:rPr lang="zh-CN" altLang="en-US" sz="1600" dirty="0">
                <a:solidFill>
                  <a:srgbClr val="1A78C3"/>
                </a:solidFill>
              </a:rPr>
              <a:t>为相应组的组内进位，</a:t>
            </a:r>
            <a:r>
              <a:rPr lang="en-US" altLang="zh-CN" sz="1600" dirty="0">
                <a:solidFill>
                  <a:srgbClr val="1A78C3"/>
                </a:solidFill>
              </a:rPr>
              <a:t>P*</a:t>
            </a:r>
            <a:r>
              <a:rPr lang="zh-CN" altLang="en-US" sz="1600" dirty="0">
                <a:solidFill>
                  <a:srgbClr val="1A78C3"/>
                </a:solidFill>
              </a:rPr>
              <a:t>和</a:t>
            </a:r>
            <a:r>
              <a:rPr lang="en-US" altLang="zh-CN" sz="1600" dirty="0">
                <a:solidFill>
                  <a:srgbClr val="1A78C3"/>
                </a:solidFill>
              </a:rPr>
              <a:t>G*</a:t>
            </a:r>
            <a:r>
              <a:rPr lang="zh-CN" altLang="en-US" sz="1600" dirty="0">
                <a:solidFill>
                  <a:srgbClr val="1A78C3"/>
                </a:solidFill>
              </a:rPr>
              <a:t>分别为整个大组的组进位传递函数和进位生成函数</a:t>
            </a:r>
          </a:p>
        </p:txBody>
      </p:sp>
    </p:spTree>
    <p:extLst>
      <p:ext uri="{BB962C8B-B14F-4D97-AF65-F5344CB8AC3E}">
        <p14:creationId xmlns:p14="http://schemas.microsoft.com/office/powerpoint/2010/main" val="157637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16D47B2-40E0-4092-9876-45201676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5A7672-4AA7-4116-BCD2-C380ECD1B5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8DBD79-928B-4508-8B09-1989DEC3CBD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1.ALU</a:t>
            </a:r>
            <a:endParaRPr lang="zh-CN" alt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35A8B713-C63B-49E2-BEF2-681358EA6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37" y="846699"/>
            <a:ext cx="7277736" cy="5559096"/>
          </a:xfrm>
          <a:prstGeom prst="rect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85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28F0B87-25EB-40FD-B3A7-DE445793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A5EECC-AF82-42ED-B79F-7C51830397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SN74181</a:t>
            </a:r>
            <a:r>
              <a:rPr lang="zh-CN" altLang="en-US" dirty="0"/>
              <a:t>和</a:t>
            </a:r>
            <a:r>
              <a:rPr lang="en-US" altLang="zh-CN" dirty="0"/>
              <a:t>SN74182</a:t>
            </a:r>
            <a:r>
              <a:rPr lang="zh-CN" altLang="en-US" dirty="0"/>
              <a:t>组成</a:t>
            </a:r>
            <a:r>
              <a:rPr lang="en-US" altLang="zh-CN" dirty="0"/>
              <a:t>16</a:t>
            </a:r>
            <a:r>
              <a:rPr lang="zh-CN" altLang="en-US" dirty="0"/>
              <a:t>位先行进位</a:t>
            </a:r>
            <a:r>
              <a:rPr lang="en-US" altLang="zh-CN" dirty="0"/>
              <a:t>ALU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EFBCF9-1EDD-49AA-A513-6C5FA9DF9A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1.ALU</a:t>
            </a:r>
            <a:endParaRPr lang="zh-CN" alt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39193134-EF18-43FE-A629-78BD3A1DF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060" y="1526330"/>
            <a:ext cx="6832710" cy="442146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84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D06753-2C14-4173-9C87-7EA665C6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5C4BDCB0-0DE0-4B27-B32B-8F8BE6FB5C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ALU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定点数运算及其运算部件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浮点数运算及其运算部件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BFC89C37-CFAF-459C-BA15-0CC416BDDF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49272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BDCD672-D6E3-4C5A-8EA2-D98BF7B2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5C5E97-0745-4050-8BB5-7AEAFDEB75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乘法运算</a:t>
            </a:r>
            <a:endParaRPr lang="en-US" altLang="zh-CN" dirty="0"/>
          </a:p>
          <a:p>
            <a:pPr lvl="1"/>
            <a:r>
              <a:rPr lang="zh-CN" altLang="en-US" dirty="0">
                <a:latin typeface="Times New Roman" panose="02020603050405020304" pitchFamily="18" charset="0"/>
              </a:rPr>
              <a:t>分析笔算乘法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58C49F-3105-47F9-B7CA-A8D3DE824A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定点数运算及其运算部件</a:t>
            </a:r>
            <a:endParaRPr lang="en-US" altLang="zh-CN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5EAED30-F93D-44DE-B80A-5ED980363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6649" y="1978278"/>
            <a:ext cx="5730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1A78C3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1A78C3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0.1101       </a:t>
            </a:r>
            <a:r>
              <a:rPr lang="en-US" altLang="zh-CN" i="1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0.1011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E3D68E00-C058-4E74-A065-DED08D33C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6649" y="2587878"/>
            <a:ext cx="3902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1A78C3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i="1">
                <a:solidFill>
                  <a:srgbClr val="1A78C3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>
                <a:solidFill>
                  <a:srgbClr val="1A78C3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0.10001111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5BB37D87-9460-4D49-8845-CD86F48A8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7549" y="3111753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0 . 1 1 0 1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7A0231DC-1236-4093-91DA-7D64769DF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7549" y="3573715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0 . 1 0 1 1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7096BE8C-D6AB-4E7F-9437-4220CA20E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049" y="4034090"/>
            <a:ext cx="1162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1 1 0 1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88B5CAC1-C5B6-4C56-B3B7-112ED17FA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4874" y="4496053"/>
            <a:ext cx="1162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1 1 0 1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923780C7-71B6-48C6-A260-949EE22A5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074" y="4958015"/>
            <a:ext cx="1162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0 0 0 0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81E58CF8-4E52-4242-8150-0B007E794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1474" y="5418390"/>
            <a:ext cx="1162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1 1 0 1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D80E8DAB-F177-41B2-AEC5-37D338313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0749" y="5878765"/>
            <a:ext cx="2673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0 . 1 0 0 0 1 1 1 1</a:t>
            </a: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BB465F56-EF80-49BF-8B77-9421965ED3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4324" y="4111878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1A78C3"/>
              </a:solidFill>
            </a:endParaRP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66071C7D-73EC-49A3-BF6A-DBE34A312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4724" y="5940678"/>
            <a:ext cx="2667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1A78C3"/>
              </a:solidFill>
            </a:endParaRP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45304FA9-9CAD-44E2-AC6E-B080E5E62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6749" y="3470528"/>
            <a:ext cx="2684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ED7D31"/>
                </a:solidFill>
                <a:latin typeface="Times New Roman" panose="02020603050405020304" pitchFamily="18" charset="0"/>
              </a:rPr>
              <a:t>符号位单独处理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7B8BD1C0-E1F1-4AF1-AD8C-86808E24B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6749" y="416109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ED7D31"/>
                </a:solidFill>
                <a:latin typeface="Times New Roman" panose="02020603050405020304" pitchFamily="18" charset="0"/>
              </a:rPr>
              <a:t>乘数的某一位决定是否加被乘数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91B67D14-8422-48A9-A1FC-201BC1011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6749" y="4829428"/>
            <a:ext cx="29511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ED7D31"/>
                </a:solidFill>
                <a:latin typeface="Times New Roman" panose="02020603050405020304" pitchFamily="18" charset="0"/>
              </a:rPr>
              <a:t> 4个位积一起相加</a:t>
            </a:r>
            <a:endParaRPr lang="en-US" altLang="zh-CN">
              <a:solidFill>
                <a:srgbClr val="ED7D3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CC25731F-0A71-46BF-A539-31F6DFF67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6749" y="5497765"/>
            <a:ext cx="3384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ED7D31"/>
                </a:solidFill>
                <a:latin typeface="Times New Roman" panose="02020603050405020304" pitchFamily="18" charset="0"/>
              </a:rPr>
              <a:t>乘积的位数扩大一倍</a:t>
            </a: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757950AA-9483-4CC6-BE72-88FE270F0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7186" y="3592765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B16DF5CD-8ADB-44F0-8648-52ADED43D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9286" y="2587878"/>
            <a:ext cx="3398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ED7D31"/>
                </a:solidFill>
                <a:latin typeface="Times New Roman" panose="02020603050405020304" pitchFamily="18" charset="0"/>
              </a:rPr>
              <a:t>乘积的符号心算求得</a:t>
            </a: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F2D7A9E3-0577-498E-911F-000509A8A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6849" y="3492753"/>
            <a:ext cx="552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ED7D3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E5A08941-C73D-4350-A523-7D7410BF3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6849" y="4161090"/>
            <a:ext cx="552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rgbClr val="ED7D3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95314F4B-70E2-4C1F-8D2D-0F5BCD389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6849" y="5497765"/>
            <a:ext cx="552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rgbClr val="ED7D3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816DE6DB-7D1A-487A-8A68-36A9D1915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6849" y="4829428"/>
            <a:ext cx="541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ED7D31"/>
                </a:solidFill>
                <a:latin typeface="Times New Roman" panose="02020603050405020304" pitchFamily="18" charset="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1257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6" grpId="0" autoUpdateAnimBg="0"/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2" grpId="0" autoUpdateAnimBg="0"/>
      <p:bldP spid="23" grpId="0" autoUpdateAnimBg="0"/>
      <p:bldP spid="24" grpId="0" autoUpdateAnimBg="0"/>
      <p:bldP spid="2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D06753-2C14-4173-9C87-7EA665C6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5C4BDCB0-0DE0-4B27-B32B-8F8BE6FB5C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ALU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定点数运算及其运算部件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浮点数运算及其运算部件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BFC89C37-CFAF-459C-BA15-0CC416BDDF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27958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54E8D0D-7220-4F51-A7C7-D0579965D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C63BB2-354D-4D05-9F49-373C09A582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笔算乘法改进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6638D6-221E-4366-A027-99B838ABB0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定点数运算及其运算部件</a:t>
            </a:r>
            <a:endParaRPr lang="en-US" altLang="zh-CN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1FC5155-9E3C-4A3D-82D6-64EDD29DD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8343" y="846699"/>
            <a:ext cx="2778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i="1" dirty="0">
                <a:solidFill>
                  <a:srgbClr val="1A78C3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1A78C3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altLang="zh-CN" i="1" dirty="0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i="1" dirty="0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dirty="0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0.1011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DF16D810-7DDF-4418-BD62-34FA5491A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7493" y="1456299"/>
            <a:ext cx="5321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= 0.1</a:t>
            </a:r>
            <a:r>
              <a:rPr lang="en-US" altLang="zh-CN" i="1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1A78C3"/>
                </a:solidFill>
                <a:latin typeface="Times New Roman" panose="02020603050405020304" pitchFamily="18" charset="0"/>
              </a:rPr>
              <a:t> + 0.00</a:t>
            </a:r>
            <a:r>
              <a:rPr lang="en-US" altLang="zh-CN" i="1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1A78C3"/>
                </a:solidFill>
                <a:latin typeface="Times New Roman" panose="02020603050405020304" pitchFamily="18" charset="0"/>
              </a:rPr>
              <a:t> + 0.001</a:t>
            </a:r>
            <a:r>
              <a:rPr lang="en-US" altLang="zh-CN" i="1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1A78C3"/>
                </a:solidFill>
                <a:latin typeface="Times New Roman" panose="02020603050405020304" pitchFamily="18" charset="0"/>
              </a:rPr>
              <a:t> +0.0001</a:t>
            </a:r>
            <a:r>
              <a:rPr lang="en-US" altLang="zh-CN" i="1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86CF544A-84F1-4862-8167-4A0EA3E0B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3368" y="2065899"/>
            <a:ext cx="5114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= 0.1</a:t>
            </a:r>
            <a:r>
              <a:rPr lang="en-US" altLang="zh-CN" i="1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1A78C3"/>
                </a:solidFill>
                <a:latin typeface="Times New Roman" panose="02020603050405020304" pitchFamily="18" charset="0"/>
              </a:rPr>
              <a:t> + 0.00</a:t>
            </a:r>
            <a:r>
              <a:rPr lang="en-US" altLang="zh-CN" i="1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1A78C3"/>
                </a:solidFill>
                <a:latin typeface="Times New Roman" panose="02020603050405020304" pitchFamily="18" charset="0"/>
              </a:rPr>
              <a:t> + 0.001( </a:t>
            </a:r>
            <a:r>
              <a:rPr lang="en-US" altLang="zh-CN" i="1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1A78C3"/>
                </a:solidFill>
                <a:latin typeface="Times New Roman" panose="02020603050405020304" pitchFamily="18" charset="0"/>
              </a:rPr>
              <a:t> +0.1</a:t>
            </a:r>
            <a:r>
              <a:rPr lang="en-US" altLang="zh-CN" i="1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1A78C3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8C5F3CC2-D7C4-4684-8E4E-5C38F25C5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3368" y="2675499"/>
            <a:ext cx="5530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= 0.1</a:t>
            </a:r>
            <a:r>
              <a:rPr lang="en-US" altLang="zh-CN" i="1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1A78C3"/>
                </a:solidFill>
                <a:latin typeface="Times New Roman" panose="02020603050405020304" pitchFamily="18" charset="0"/>
              </a:rPr>
              <a:t> + 0.01[0 </a:t>
            </a:r>
            <a:r>
              <a:rPr lang="en-US" altLang="zh-CN" sz="2000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>
                <a:solidFill>
                  <a:srgbClr val="1A78C3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1A78C3"/>
                </a:solidFill>
                <a:latin typeface="Times New Roman" panose="02020603050405020304" pitchFamily="18" charset="0"/>
              </a:rPr>
              <a:t> + 0. 1( </a:t>
            </a:r>
            <a:r>
              <a:rPr lang="en-US" altLang="zh-CN" i="1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1A78C3"/>
                </a:solidFill>
                <a:latin typeface="Times New Roman" panose="02020603050405020304" pitchFamily="18" charset="0"/>
              </a:rPr>
              <a:t> +0.1</a:t>
            </a:r>
            <a:r>
              <a:rPr lang="en-US" altLang="zh-CN" i="1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1A78C3"/>
                </a:solidFill>
                <a:latin typeface="Times New Roman" panose="02020603050405020304" pitchFamily="18" charset="0"/>
              </a:rPr>
              <a:t>)]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9D1B1726-58EA-4BFA-9084-BCBF700BC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3368" y="3285099"/>
            <a:ext cx="5365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= 0.1{</a:t>
            </a:r>
            <a:r>
              <a:rPr lang="en-US" altLang="zh-CN" i="1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1A78C3"/>
                </a:solidFill>
                <a:latin typeface="Times New Roman" panose="02020603050405020304" pitchFamily="18" charset="0"/>
              </a:rPr>
              <a:t> +0.1[ 0 </a:t>
            </a:r>
            <a:r>
              <a:rPr lang="en-US" altLang="zh-CN" sz="2000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+0.1(</a:t>
            </a:r>
            <a:r>
              <a:rPr lang="en-US" altLang="zh-CN" i="1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+ 0.1</a:t>
            </a:r>
            <a:r>
              <a:rPr lang="en-US" altLang="zh-CN" i="1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)]}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5C7468A4-3CF9-406A-B244-1E9A6AE49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3368" y="3894699"/>
            <a:ext cx="5724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= 2</a:t>
            </a:r>
            <a:r>
              <a:rPr lang="zh-CN" altLang="en-US" baseline="45000">
                <a:solidFill>
                  <a:srgbClr val="1A78C3"/>
                </a:solidFill>
                <a:latin typeface="Times New Roman" panose="02020603050405020304" pitchFamily="18" charset="0"/>
              </a:rPr>
              <a:t>-1</a:t>
            </a: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i="1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1A78C3"/>
                </a:solidFill>
                <a:latin typeface="Times New Roman" panose="02020603050405020304" pitchFamily="18" charset="0"/>
              </a:rPr>
              <a:t> +2</a:t>
            </a:r>
            <a:r>
              <a:rPr lang="en-US" altLang="zh-CN" baseline="45000">
                <a:solidFill>
                  <a:srgbClr val="1A78C3"/>
                </a:solidFill>
                <a:latin typeface="Times New Roman" panose="02020603050405020304" pitchFamily="18" charset="0"/>
              </a:rPr>
              <a:t>-1</a:t>
            </a:r>
            <a:r>
              <a:rPr lang="en-US" altLang="zh-CN">
                <a:solidFill>
                  <a:srgbClr val="1A78C3"/>
                </a:solidFill>
                <a:latin typeface="Times New Roman" panose="02020603050405020304" pitchFamily="18" charset="0"/>
              </a:rPr>
              <a:t>[ 0 </a:t>
            </a:r>
            <a:r>
              <a:rPr lang="en-US" altLang="zh-CN" sz="2000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zh-CN" baseline="45000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  <a:r>
              <a:rPr lang="en-US" altLang="zh-CN" baseline="45000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+0))]}</a:t>
            </a:r>
          </a:p>
        </p:txBody>
      </p:sp>
      <p:grpSp>
        <p:nvGrpSpPr>
          <p:cNvPr id="11" name="Group 9">
            <a:extLst>
              <a:ext uri="{FF2B5EF4-FFF2-40B4-BE49-F238E27FC236}">
                <a16:creationId xmlns:a16="http://schemas.microsoft.com/office/drawing/2014/main" id="{A425A4AC-108B-4C9F-8656-517D1390A600}"/>
              </a:ext>
            </a:extLst>
          </p:cNvPr>
          <p:cNvGrpSpPr>
            <a:grpSpLocks/>
          </p:cNvGrpSpPr>
          <p:nvPr/>
        </p:nvGrpSpPr>
        <p:grpSpPr bwMode="auto">
          <a:xfrm>
            <a:off x="9201568" y="4490012"/>
            <a:ext cx="533400" cy="438150"/>
            <a:chOff x="4750" y="2871"/>
            <a:chExt cx="336" cy="276"/>
          </a:xfrm>
        </p:grpSpPr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DD560A03-785D-4F3E-92B9-9C1E1B44957A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894" y="2727"/>
              <a:ext cx="48" cy="33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1A78C3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5535F6A5-2CD2-431A-AB4B-1259D7F7F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8" y="2897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rgbClr val="1A78C3"/>
                  </a:solidFill>
                  <a:latin typeface="Times New Roman" panose="02020603050405020304" pitchFamily="18" charset="0"/>
                </a:rPr>
                <a:t>①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69598024-90CD-4A4D-A222-4D4EEDBABF29}"/>
              </a:ext>
            </a:extLst>
          </p:cNvPr>
          <p:cNvGrpSpPr>
            <a:grpSpLocks/>
          </p:cNvGrpSpPr>
          <p:nvPr/>
        </p:nvGrpSpPr>
        <p:grpSpPr bwMode="auto">
          <a:xfrm>
            <a:off x="8671343" y="4912287"/>
            <a:ext cx="1143000" cy="431800"/>
            <a:chOff x="4416" y="3127"/>
            <a:chExt cx="720" cy="272"/>
          </a:xfrm>
        </p:grpSpPr>
        <p:sp>
          <p:nvSpPr>
            <p:cNvPr id="15" name="AutoShape 13">
              <a:extLst>
                <a:ext uri="{FF2B5EF4-FFF2-40B4-BE49-F238E27FC236}">
                  <a16:creationId xmlns:a16="http://schemas.microsoft.com/office/drawing/2014/main" id="{21A9E3A8-4655-4746-954E-2C1DCA95C075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752" y="2791"/>
              <a:ext cx="48" cy="720"/>
            </a:xfrm>
            <a:prstGeom prst="leftBrace">
              <a:avLst>
                <a:gd name="adj1" fmla="val 1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rgbClr val="1A78C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E999E119-3977-443E-AD1E-6EF2B209F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4" y="3149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rgbClr val="1A78C3"/>
                  </a:solidFill>
                  <a:latin typeface="Times New Roman" panose="02020603050405020304" pitchFamily="18" charset="0"/>
                </a:rPr>
                <a:t>②</a:t>
              </a:r>
            </a:p>
          </p:txBody>
        </p: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D2087CC9-A1F9-487F-A915-A5842844CBC1}"/>
              </a:ext>
            </a:extLst>
          </p:cNvPr>
          <p:cNvGrpSpPr>
            <a:grpSpLocks/>
          </p:cNvGrpSpPr>
          <p:nvPr/>
        </p:nvGrpSpPr>
        <p:grpSpPr bwMode="auto">
          <a:xfrm>
            <a:off x="5086768" y="6028299"/>
            <a:ext cx="5105400" cy="533400"/>
            <a:chOff x="2158" y="3840"/>
            <a:chExt cx="3216" cy="336"/>
          </a:xfrm>
        </p:grpSpPr>
        <p:sp>
          <p:nvSpPr>
            <p:cNvPr id="18" name="AutoShape 16">
              <a:extLst>
                <a:ext uri="{FF2B5EF4-FFF2-40B4-BE49-F238E27FC236}">
                  <a16:creationId xmlns:a16="http://schemas.microsoft.com/office/drawing/2014/main" id="{2AC86081-3924-4E34-940C-21F6E4C96C4F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718" y="2280"/>
              <a:ext cx="96" cy="3216"/>
            </a:xfrm>
            <a:prstGeom prst="leftBrace">
              <a:avLst>
                <a:gd name="adj1" fmla="val 279167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rgbClr val="1A78C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DE57D33B-407D-4A9D-9A54-694F0D25A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6" y="3926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rgbClr val="1A78C3"/>
                  </a:solidFill>
                  <a:latin typeface="Times New Roman" panose="02020603050405020304" pitchFamily="18" charset="0"/>
                </a:rPr>
                <a:t>⑧</a:t>
              </a:r>
            </a:p>
          </p:txBody>
        </p:sp>
      </p:grpSp>
      <p:sp>
        <p:nvSpPr>
          <p:cNvPr id="20" name="Text Box 18">
            <a:extLst>
              <a:ext uri="{FF2B5EF4-FFF2-40B4-BE49-F238E27FC236}">
                <a16:creationId xmlns:a16="http://schemas.microsoft.com/office/drawing/2014/main" id="{3DF882E7-D917-477C-A855-85A8EE9B0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43" y="4428099"/>
            <a:ext cx="289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ED7D31"/>
                </a:solidFill>
                <a:latin typeface="Times New Roman" panose="02020603050405020304" pitchFamily="18" charset="0"/>
              </a:rPr>
              <a:t>第一步   被乘数</a:t>
            </a:r>
            <a:r>
              <a:rPr lang="en-US" altLang="zh-CN" sz="2000" i="1">
                <a:solidFill>
                  <a:srgbClr val="ED7D3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>
                <a:solidFill>
                  <a:srgbClr val="ED7D3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000">
                <a:solidFill>
                  <a:srgbClr val="ED7D31"/>
                </a:solidFill>
                <a:latin typeface="Times New Roman" panose="02020603050405020304" pitchFamily="18" charset="0"/>
              </a:rPr>
              <a:t> 0</a:t>
            </a:r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E9EDBD89-6491-487D-A0CC-B04C0E8C0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43" y="4921812"/>
            <a:ext cx="415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ED7D31"/>
                </a:solidFill>
                <a:latin typeface="Times New Roman" panose="02020603050405020304" pitchFamily="18" charset="0"/>
              </a:rPr>
              <a:t>第二步   右移 一 位，得新的部分积</a:t>
            </a:r>
            <a:endParaRPr lang="en-US" altLang="zh-CN" sz="2000">
              <a:solidFill>
                <a:srgbClr val="ED7D3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Text Box 23">
            <a:extLst>
              <a:ext uri="{FF2B5EF4-FFF2-40B4-BE49-F238E27FC236}">
                <a16:creationId xmlns:a16="http://schemas.microsoft.com/office/drawing/2014/main" id="{74FA08B6-CD8F-4228-8980-D2E6BF604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43" y="6164824"/>
            <a:ext cx="4014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ED7D31"/>
                </a:solidFill>
                <a:latin typeface="Times New Roman" panose="02020603050405020304" pitchFamily="18" charset="0"/>
              </a:rPr>
              <a:t>第八步   右移 一 位，得结果</a:t>
            </a:r>
            <a:endParaRPr lang="en-US" altLang="zh-CN" sz="2000">
              <a:solidFill>
                <a:srgbClr val="ED7D3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3" name="Group 25">
            <a:extLst>
              <a:ext uri="{FF2B5EF4-FFF2-40B4-BE49-F238E27FC236}">
                <a16:creationId xmlns:a16="http://schemas.microsoft.com/office/drawing/2014/main" id="{888AEF59-B97E-46B1-8C62-44C2FED81FEF}"/>
              </a:ext>
            </a:extLst>
          </p:cNvPr>
          <p:cNvGrpSpPr>
            <a:grpSpLocks/>
          </p:cNvGrpSpPr>
          <p:nvPr/>
        </p:nvGrpSpPr>
        <p:grpSpPr bwMode="auto">
          <a:xfrm>
            <a:off x="7909343" y="5326624"/>
            <a:ext cx="2057400" cy="498475"/>
            <a:chOff x="3936" y="3383"/>
            <a:chExt cx="1296" cy="314"/>
          </a:xfrm>
        </p:grpSpPr>
        <p:sp>
          <p:nvSpPr>
            <p:cNvPr id="24" name="AutoShape 26">
              <a:extLst>
                <a:ext uri="{FF2B5EF4-FFF2-40B4-BE49-F238E27FC236}">
                  <a16:creationId xmlns:a16="http://schemas.microsoft.com/office/drawing/2014/main" id="{7EB21099-829F-40B3-9FBD-8219E9123B71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536" y="2783"/>
              <a:ext cx="96" cy="1296"/>
            </a:xfrm>
            <a:prstGeom prst="leftBrace">
              <a:avLst>
                <a:gd name="adj1" fmla="val 11250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rgbClr val="1A78C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Text Box 27">
              <a:extLst>
                <a:ext uri="{FF2B5EF4-FFF2-40B4-BE49-F238E27FC236}">
                  <a16:creationId xmlns:a16="http://schemas.microsoft.com/office/drawing/2014/main" id="{ED378ACE-38FD-4E84-8A23-B4CD4B46DF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3447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rgbClr val="1A78C3"/>
                  </a:solidFill>
                  <a:latin typeface="Times New Roman" panose="02020603050405020304" pitchFamily="18" charset="0"/>
                </a:rPr>
                <a:t>③</a:t>
              </a:r>
            </a:p>
          </p:txBody>
        </p:sp>
      </p:grpSp>
      <p:sp>
        <p:nvSpPr>
          <p:cNvPr id="26" name="Text Box 28">
            <a:extLst>
              <a:ext uri="{FF2B5EF4-FFF2-40B4-BE49-F238E27FC236}">
                <a16:creationId xmlns:a16="http://schemas.microsoft.com/office/drawing/2014/main" id="{1D54E2D5-E750-4D71-AEE5-B7D3C65A8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43" y="5355199"/>
            <a:ext cx="3811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ED7D31"/>
                </a:solidFill>
                <a:latin typeface="Times New Roman" panose="02020603050405020304" pitchFamily="18" charset="0"/>
              </a:rPr>
              <a:t>第三步   部分积 </a:t>
            </a:r>
            <a:r>
              <a:rPr lang="zh-CN" altLang="en-US" sz="2400">
                <a:solidFill>
                  <a:srgbClr val="ED7D31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2000">
                <a:solidFill>
                  <a:srgbClr val="ED7D31"/>
                </a:solidFill>
                <a:latin typeface="Times New Roman" panose="02020603050405020304" pitchFamily="18" charset="0"/>
              </a:rPr>
              <a:t> 被乘数</a:t>
            </a:r>
          </a:p>
        </p:txBody>
      </p:sp>
      <p:grpSp>
        <p:nvGrpSpPr>
          <p:cNvPr id="27" name="Group 29">
            <a:extLst>
              <a:ext uri="{FF2B5EF4-FFF2-40B4-BE49-F238E27FC236}">
                <a16:creationId xmlns:a16="http://schemas.microsoft.com/office/drawing/2014/main" id="{5B7F784E-DF1F-41A4-9317-B568D92C5DA2}"/>
              </a:ext>
            </a:extLst>
          </p:cNvPr>
          <p:cNvGrpSpPr>
            <a:grpSpLocks/>
          </p:cNvGrpSpPr>
          <p:nvPr/>
        </p:nvGrpSpPr>
        <p:grpSpPr bwMode="auto">
          <a:xfrm>
            <a:off x="3257968" y="5525062"/>
            <a:ext cx="2867026" cy="628650"/>
            <a:chOff x="1814" y="3523"/>
            <a:chExt cx="1806" cy="396"/>
          </a:xfrm>
        </p:grpSpPr>
        <p:sp>
          <p:nvSpPr>
            <p:cNvPr id="28" name="Text Box 30">
              <a:extLst>
                <a:ext uri="{FF2B5EF4-FFF2-40B4-BE49-F238E27FC236}">
                  <a16:creationId xmlns:a16="http://schemas.microsoft.com/office/drawing/2014/main" id="{64FBB576-95F8-44A5-ADAA-2874DC62F0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523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rgbClr val="1A78C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Text Box 31">
              <a:extLst>
                <a:ext uri="{FF2B5EF4-FFF2-40B4-BE49-F238E27FC236}">
                  <a16:creationId xmlns:a16="http://schemas.microsoft.com/office/drawing/2014/main" id="{E07C1692-BFBA-4775-978F-A8D46F2F5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4" y="3667"/>
              <a:ext cx="3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30" name="Group 32">
            <a:extLst>
              <a:ext uri="{FF2B5EF4-FFF2-40B4-BE49-F238E27FC236}">
                <a16:creationId xmlns:a16="http://schemas.microsoft.com/office/drawing/2014/main" id="{3CF89A2F-770B-4D8D-8FDC-D1148D2071D2}"/>
              </a:ext>
            </a:extLst>
          </p:cNvPr>
          <p:cNvGrpSpPr>
            <a:grpSpLocks/>
          </p:cNvGrpSpPr>
          <p:nvPr/>
        </p:nvGrpSpPr>
        <p:grpSpPr bwMode="auto">
          <a:xfrm>
            <a:off x="2881730" y="3412099"/>
            <a:ext cx="2436813" cy="1092200"/>
            <a:chOff x="576" y="2192"/>
            <a:chExt cx="1535" cy="688"/>
          </a:xfrm>
        </p:grpSpPr>
        <p:sp>
          <p:nvSpPr>
            <p:cNvPr id="31" name="AutoShape 33">
              <a:extLst>
                <a:ext uri="{FF2B5EF4-FFF2-40B4-BE49-F238E27FC236}">
                  <a16:creationId xmlns:a16="http://schemas.microsoft.com/office/drawing/2014/main" id="{968DE6BD-B4BB-458F-9FD7-73FF90C39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192"/>
              <a:ext cx="918" cy="322"/>
            </a:xfrm>
            <a:prstGeom prst="wedgeRoundRectCallout">
              <a:avLst>
                <a:gd name="adj1" fmla="val 90185"/>
                <a:gd name="adj2" fmla="val 73926"/>
                <a:gd name="adj3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dirty="0">
                  <a:solidFill>
                    <a:srgbClr val="ED7D31"/>
                  </a:solidFill>
                  <a:latin typeface="Times New Roman" panose="02020603050405020304" pitchFamily="18" charset="0"/>
                </a:rPr>
                <a:t>右移一位</a:t>
              </a:r>
            </a:p>
          </p:txBody>
        </p:sp>
        <p:sp>
          <p:nvSpPr>
            <p:cNvPr id="32" name="AutoShape 34">
              <a:extLst>
                <a:ext uri="{FF2B5EF4-FFF2-40B4-BE49-F238E27FC236}">
                  <a16:creationId xmlns:a16="http://schemas.microsoft.com/office/drawing/2014/main" id="{E5348BA0-2BD6-478F-96CB-334CB88BF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3" y="2448"/>
              <a:ext cx="288" cy="432"/>
            </a:xfrm>
            <a:prstGeom prst="wedgeRoundRectCallout">
              <a:avLst>
                <a:gd name="adj1" fmla="val -171181"/>
                <a:gd name="adj2" fmla="val -57176"/>
                <a:gd name="adj3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solidFill>
                  <a:srgbClr val="ED7D31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554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20" grpId="0" autoUpdateAnimBg="0"/>
      <p:bldP spid="21" grpId="0"/>
      <p:bldP spid="22" grpId="0"/>
      <p:bldP spid="2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E72B1E9-4730-45D8-BB64-4CADA806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5084" y="6328107"/>
            <a:ext cx="457898" cy="271858"/>
          </a:xfrm>
        </p:spPr>
        <p:txBody>
          <a:bodyPr/>
          <a:lstStyle/>
          <a:p>
            <a:fld id="{D12C7F20-4EEE-4847-AC76-B538472E8A39}" type="slidenum">
              <a:rPr lang="zh-CN" altLang="en-US" smtClean="0">
                <a:solidFill>
                  <a:srgbClr val="1A78C3"/>
                </a:solidFill>
              </a:rPr>
              <a:pPr/>
              <a:t>20</a:t>
            </a:fld>
            <a:endParaRPr lang="zh-CN" altLang="en-US">
              <a:solidFill>
                <a:srgbClr val="1A78C3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740F15-10A4-4EA0-A159-01220EFA2C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竖式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8CFE28-7A22-4253-B013-EE7D3D5486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定点数运算及其运算部件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BDB449E-0D01-4C4B-A40B-CB551C2DC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924" y="1236026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1A78C3"/>
                </a:solidFill>
                <a:latin typeface="Times New Roman" panose="02020603050405020304" pitchFamily="18" charset="0"/>
              </a:rPr>
              <a:t>0 . 0 0 0 0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792CB799-A38A-4A91-AADE-96C420BF1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924" y="1629726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1A78C3"/>
                </a:solidFill>
                <a:latin typeface="Times New Roman" panose="02020603050405020304" pitchFamily="18" charset="0"/>
              </a:rPr>
              <a:t>0 . 1 1 0 1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06F98462-243D-48C3-8024-9A1F91645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924" y="2021839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1A78C3"/>
                </a:solidFill>
                <a:latin typeface="Times New Roman" panose="02020603050405020304" pitchFamily="18" charset="0"/>
              </a:rPr>
              <a:t>0 . 1 1 0 1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CD5BA751-973E-4B96-BAEC-21E46FFEF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924" y="2807651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1A78C3"/>
                </a:solidFill>
                <a:latin typeface="Times New Roman" panose="02020603050405020304" pitchFamily="18" charset="0"/>
              </a:rPr>
              <a:t>0 . 1 1 0 1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E813B9FD-9855-44C8-8F4E-CB913861D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924" y="398716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1A78C3"/>
                </a:solidFill>
                <a:latin typeface="Times New Roman" panose="02020603050405020304" pitchFamily="18" charset="0"/>
              </a:rPr>
              <a:t>0 . 0 0 0 0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3157D659-D4F7-4347-80DE-9786909C0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924" y="5165089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1A78C3"/>
                </a:solidFill>
                <a:latin typeface="Times New Roman" panose="02020603050405020304" pitchFamily="18" charset="0"/>
              </a:rPr>
              <a:t>0 . 1 1 0 1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98DD7507-7919-4E05-908C-54EC00423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6474" y="1329689"/>
            <a:ext cx="21242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1A78C3"/>
                </a:solidFill>
                <a:latin typeface="Times New Roman" panose="02020603050405020304" pitchFamily="18" charset="0"/>
              </a:rPr>
              <a:t>初态，部分积 = 0</a:t>
            </a: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7E291E53-B5BC-48D7-9F02-6C950D08C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6474" y="1723389"/>
            <a:ext cx="24288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1A78C3"/>
                </a:solidFill>
                <a:latin typeface="Times New Roman" panose="02020603050405020304" pitchFamily="18" charset="0"/>
              </a:rPr>
              <a:t>乘数为 1，加被乘数</a:t>
            </a: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FE4018D9-4910-4536-A7D1-6E43C604A4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9674" y="2101214"/>
            <a:ext cx="7694613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600">
              <a:solidFill>
                <a:srgbClr val="1A78C3"/>
              </a:solidFill>
            </a:endParaRPr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E6884482-4794-488B-A5D2-BD672D4B11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9674" y="3293426"/>
            <a:ext cx="7694613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600">
              <a:solidFill>
                <a:srgbClr val="1A78C3"/>
              </a:solidFill>
            </a:endParaRPr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691F2C4B-3BA4-4AE1-8FA5-64C21F8356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9674" y="4436426"/>
            <a:ext cx="7694613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600">
              <a:solidFill>
                <a:srgbClr val="1A78C3"/>
              </a:solidFill>
            </a:endParaRPr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01385C80-02CF-48BF-9C58-A815F17DC3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9674" y="5655626"/>
            <a:ext cx="7694613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600">
              <a:solidFill>
                <a:srgbClr val="1A78C3"/>
              </a:solidFill>
            </a:endParaRPr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1574970A-0121-4F17-A9B0-02F2172AE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6474" y="2831464"/>
            <a:ext cx="24288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1A78C3"/>
                </a:solidFill>
                <a:latin typeface="Times New Roman" panose="02020603050405020304" pitchFamily="18" charset="0"/>
              </a:rPr>
              <a:t>乘数为 1，加被乘数</a:t>
            </a: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9D15F45F-17EA-4C56-A02F-0B6271BD3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6474" y="4010976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1A78C3"/>
                </a:solidFill>
                <a:latin typeface="Times New Roman" panose="02020603050405020304" pitchFamily="18" charset="0"/>
              </a:rPr>
              <a:t>乘数为 0，加 0</a:t>
            </a:r>
          </a:p>
        </p:txBody>
      </p:sp>
      <p:grpSp>
        <p:nvGrpSpPr>
          <p:cNvPr id="19" name="Group 17">
            <a:extLst>
              <a:ext uri="{FF2B5EF4-FFF2-40B4-BE49-F238E27FC236}">
                <a16:creationId xmlns:a16="http://schemas.microsoft.com/office/drawing/2014/main" id="{8C42FEAE-1F2E-4E2A-9B88-965A7CD80D31}"/>
              </a:ext>
            </a:extLst>
          </p:cNvPr>
          <p:cNvGrpSpPr>
            <a:grpSpLocks/>
          </p:cNvGrpSpPr>
          <p:nvPr/>
        </p:nvGrpSpPr>
        <p:grpSpPr bwMode="auto">
          <a:xfrm>
            <a:off x="2751924" y="3201359"/>
            <a:ext cx="2706688" cy="461964"/>
            <a:chOff x="764" y="2198"/>
            <a:chExt cx="1705" cy="291"/>
          </a:xfrm>
        </p:grpSpPr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EDB7BE95-2E14-4F66-8A8B-C78F97CFAA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" y="2198"/>
              <a:ext cx="89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1 . 0 0 1 1</a:t>
              </a:r>
            </a:p>
          </p:txBody>
        </p:sp>
        <p:sp>
          <p:nvSpPr>
            <p:cNvPr id="21" name="Text Box 19">
              <a:extLst>
                <a:ext uri="{FF2B5EF4-FFF2-40B4-BE49-F238E27FC236}">
                  <a16:creationId xmlns:a16="http://schemas.microsoft.com/office/drawing/2014/main" id="{0E4858B7-C5E8-433C-A1CD-3020A9FC9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198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22" name="Group 20">
            <a:extLst>
              <a:ext uri="{FF2B5EF4-FFF2-40B4-BE49-F238E27FC236}">
                <a16:creationId xmlns:a16="http://schemas.microsoft.com/office/drawing/2014/main" id="{AA266FB4-4AF4-4D89-BBF0-8D680678D4F1}"/>
              </a:ext>
            </a:extLst>
          </p:cNvPr>
          <p:cNvGrpSpPr>
            <a:grpSpLocks/>
          </p:cNvGrpSpPr>
          <p:nvPr/>
        </p:nvGrpSpPr>
        <p:grpSpPr bwMode="auto">
          <a:xfrm>
            <a:off x="2751924" y="4379286"/>
            <a:ext cx="2938463" cy="461964"/>
            <a:chOff x="764" y="2940"/>
            <a:chExt cx="1851" cy="291"/>
          </a:xfrm>
        </p:grpSpPr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31CBD249-80B5-4881-A5EB-624CB4D3D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" y="2940"/>
              <a:ext cx="89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0 . 1 0 0 1</a:t>
              </a:r>
            </a:p>
          </p:txBody>
        </p:sp>
        <p:sp>
          <p:nvSpPr>
            <p:cNvPr id="24" name="Text Box 22">
              <a:extLst>
                <a:ext uri="{FF2B5EF4-FFF2-40B4-BE49-F238E27FC236}">
                  <a16:creationId xmlns:a16="http://schemas.microsoft.com/office/drawing/2014/main" id="{6C4F1E59-BCEC-455F-847D-99A97A731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940"/>
              <a:ext cx="3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1 1</a:t>
              </a:r>
            </a:p>
          </p:txBody>
        </p:sp>
      </p:grpSp>
      <p:grpSp>
        <p:nvGrpSpPr>
          <p:cNvPr id="25" name="Group 23">
            <a:extLst>
              <a:ext uri="{FF2B5EF4-FFF2-40B4-BE49-F238E27FC236}">
                <a16:creationId xmlns:a16="http://schemas.microsoft.com/office/drawing/2014/main" id="{306A4880-53F0-4774-BCB8-33C8092F8FD0}"/>
              </a:ext>
            </a:extLst>
          </p:cNvPr>
          <p:cNvGrpSpPr>
            <a:grpSpLocks/>
          </p:cNvGrpSpPr>
          <p:nvPr/>
        </p:nvGrpSpPr>
        <p:grpSpPr bwMode="auto">
          <a:xfrm>
            <a:off x="2751924" y="5582615"/>
            <a:ext cx="3168651" cy="461964"/>
            <a:chOff x="764" y="3698"/>
            <a:chExt cx="1996" cy="291"/>
          </a:xfrm>
        </p:grpSpPr>
        <p:sp>
          <p:nvSpPr>
            <p:cNvPr id="26" name="Text Box 24">
              <a:extLst>
                <a:ext uri="{FF2B5EF4-FFF2-40B4-BE49-F238E27FC236}">
                  <a16:creationId xmlns:a16="http://schemas.microsoft.com/office/drawing/2014/main" id="{3C566E3A-9C92-4760-9DFE-63BDEDCD2E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" y="3698"/>
              <a:ext cx="89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1 . 0 0 0 1</a:t>
              </a:r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id="{AFB64FE9-D31E-4457-8DFB-F14E7F294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3698"/>
              <a:ext cx="5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1 1 1</a:t>
              </a:r>
            </a:p>
          </p:txBody>
        </p:sp>
      </p:grpSp>
      <p:sp>
        <p:nvSpPr>
          <p:cNvPr id="28" name="Text Box 26">
            <a:extLst>
              <a:ext uri="{FF2B5EF4-FFF2-40B4-BE49-F238E27FC236}">
                <a16:creationId xmlns:a16="http://schemas.microsoft.com/office/drawing/2014/main" id="{F58B56F4-A504-4D59-BADA-B17298CB2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6474" y="5250814"/>
            <a:ext cx="24929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1A78C3"/>
                </a:solidFill>
                <a:latin typeface="Times New Roman" panose="02020603050405020304" pitchFamily="18" charset="0"/>
              </a:rPr>
              <a:t>乘数为 1，加 被乘数</a:t>
            </a:r>
          </a:p>
        </p:txBody>
      </p:sp>
      <p:grpSp>
        <p:nvGrpSpPr>
          <p:cNvPr id="29" name="Group 27">
            <a:extLst>
              <a:ext uri="{FF2B5EF4-FFF2-40B4-BE49-F238E27FC236}">
                <a16:creationId xmlns:a16="http://schemas.microsoft.com/office/drawing/2014/main" id="{E0578183-ED39-468A-8463-9459A7CD036D}"/>
              </a:ext>
            </a:extLst>
          </p:cNvPr>
          <p:cNvGrpSpPr>
            <a:grpSpLocks/>
          </p:cNvGrpSpPr>
          <p:nvPr/>
        </p:nvGrpSpPr>
        <p:grpSpPr bwMode="auto">
          <a:xfrm>
            <a:off x="2751924" y="5974740"/>
            <a:ext cx="6316663" cy="461964"/>
            <a:chOff x="630" y="3945"/>
            <a:chExt cx="3979" cy="291"/>
          </a:xfrm>
        </p:grpSpPr>
        <p:sp>
          <p:nvSpPr>
            <p:cNvPr id="30" name="Text Box 28">
              <a:extLst>
                <a:ext uri="{FF2B5EF4-FFF2-40B4-BE49-F238E27FC236}">
                  <a16:creationId xmlns:a16="http://schemas.microsoft.com/office/drawing/2014/main" id="{A5BC3869-03A5-4D78-936D-097C2AA3E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" y="3945"/>
              <a:ext cx="89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0 . 1 0 0 0</a:t>
              </a:r>
            </a:p>
          </p:txBody>
        </p:sp>
        <p:sp>
          <p:nvSpPr>
            <p:cNvPr id="31" name="Text Box 29">
              <a:extLst>
                <a:ext uri="{FF2B5EF4-FFF2-40B4-BE49-F238E27FC236}">
                  <a16:creationId xmlns:a16="http://schemas.microsoft.com/office/drawing/2014/main" id="{31C4D87E-3C4E-4054-BC18-5EF1040ED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2" y="3945"/>
              <a:ext cx="64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1 1 1 1</a:t>
              </a:r>
            </a:p>
          </p:txBody>
        </p:sp>
        <p:grpSp>
          <p:nvGrpSpPr>
            <p:cNvPr id="32" name="Group 30">
              <a:extLst>
                <a:ext uri="{FF2B5EF4-FFF2-40B4-BE49-F238E27FC236}">
                  <a16:creationId xmlns:a16="http://schemas.microsoft.com/office/drawing/2014/main" id="{C4FA32C8-A105-4125-85FC-E3A9F580FB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2" y="3945"/>
              <a:ext cx="987" cy="252"/>
              <a:chOff x="3622" y="3945"/>
              <a:chExt cx="987" cy="252"/>
            </a:xfrm>
          </p:grpSpPr>
          <p:sp>
            <p:nvSpPr>
              <p:cNvPr id="33" name="Text Box 31">
                <a:extLst>
                  <a:ext uri="{FF2B5EF4-FFF2-40B4-BE49-F238E27FC236}">
                    <a16:creationId xmlns:a16="http://schemas.microsoft.com/office/drawing/2014/main" id="{CB2DCBDA-28A4-4CAF-86A1-132755DE4C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6" y="3945"/>
                <a:ext cx="84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000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1，得结果</a:t>
                </a:r>
              </a:p>
            </p:txBody>
          </p:sp>
          <p:sp>
            <p:nvSpPr>
              <p:cNvPr id="34" name="Line 32">
                <a:extLst>
                  <a:ext uri="{FF2B5EF4-FFF2-40B4-BE49-F238E27FC236}">
                    <a16:creationId xmlns:a16="http://schemas.microsoft.com/office/drawing/2014/main" id="{337D8B20-A3F7-47EE-A519-98FD524FD6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2" y="408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600">
                  <a:solidFill>
                    <a:srgbClr val="1A78C3"/>
                  </a:solidFill>
                </a:endParaRPr>
              </a:p>
            </p:txBody>
          </p:sp>
        </p:grpSp>
      </p:grpSp>
      <p:grpSp>
        <p:nvGrpSpPr>
          <p:cNvPr id="35" name="Group 33">
            <a:extLst>
              <a:ext uri="{FF2B5EF4-FFF2-40B4-BE49-F238E27FC236}">
                <a16:creationId xmlns:a16="http://schemas.microsoft.com/office/drawing/2014/main" id="{8987FCB2-2D14-4FB7-A1C8-DA202D05725A}"/>
              </a:ext>
            </a:extLst>
          </p:cNvPr>
          <p:cNvGrpSpPr>
            <a:grpSpLocks/>
          </p:cNvGrpSpPr>
          <p:nvPr/>
        </p:nvGrpSpPr>
        <p:grpSpPr bwMode="auto">
          <a:xfrm>
            <a:off x="5120475" y="1236028"/>
            <a:ext cx="1195388" cy="681039"/>
            <a:chOff x="2256" y="960"/>
            <a:chExt cx="753" cy="429"/>
          </a:xfrm>
        </p:grpSpPr>
        <p:sp>
          <p:nvSpPr>
            <p:cNvPr id="36" name="Text Box 34">
              <a:extLst>
                <a:ext uri="{FF2B5EF4-FFF2-40B4-BE49-F238E27FC236}">
                  <a16:creationId xmlns:a16="http://schemas.microsoft.com/office/drawing/2014/main" id="{A3A0710E-F7F5-437B-AC08-171A7AE91C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960"/>
              <a:ext cx="64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1 0 1 1</a:t>
              </a:r>
            </a:p>
          </p:txBody>
        </p:sp>
        <p:sp>
          <p:nvSpPr>
            <p:cNvPr id="37" name="Text Box 35">
              <a:extLst>
                <a:ext uri="{FF2B5EF4-FFF2-40B4-BE49-F238E27FC236}">
                  <a16:creationId xmlns:a16="http://schemas.microsoft.com/office/drawing/2014/main" id="{DF74C55C-980A-47AA-82B8-96EF73D2DD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098"/>
              <a:ext cx="22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=</a:t>
              </a:r>
            </a:p>
          </p:txBody>
        </p:sp>
      </p:grpSp>
      <p:grpSp>
        <p:nvGrpSpPr>
          <p:cNvPr id="38" name="Group 36">
            <a:extLst>
              <a:ext uri="{FF2B5EF4-FFF2-40B4-BE49-F238E27FC236}">
                <a16:creationId xmlns:a16="http://schemas.microsoft.com/office/drawing/2014/main" id="{7DBA099F-5FDE-4728-939B-9F0B6DB59443}"/>
              </a:ext>
            </a:extLst>
          </p:cNvPr>
          <p:cNvGrpSpPr>
            <a:grpSpLocks/>
          </p:cNvGrpSpPr>
          <p:nvPr/>
        </p:nvGrpSpPr>
        <p:grpSpPr bwMode="auto">
          <a:xfrm>
            <a:off x="2751924" y="2415198"/>
            <a:ext cx="7343776" cy="668339"/>
            <a:chOff x="630" y="1703"/>
            <a:chExt cx="4626" cy="421"/>
          </a:xfrm>
        </p:grpSpPr>
        <p:sp>
          <p:nvSpPr>
            <p:cNvPr id="39" name="Text Box 37">
              <a:extLst>
                <a:ext uri="{FF2B5EF4-FFF2-40B4-BE49-F238E27FC236}">
                  <a16:creationId xmlns:a16="http://schemas.microsoft.com/office/drawing/2014/main" id="{C6663ACD-EDAE-47DB-BFAE-ADCF5CFBC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" y="1703"/>
              <a:ext cx="89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0 . 0 1 1 0</a:t>
              </a:r>
            </a:p>
          </p:txBody>
        </p:sp>
        <p:grpSp>
          <p:nvGrpSpPr>
            <p:cNvPr id="40" name="Group 38">
              <a:extLst>
                <a:ext uri="{FF2B5EF4-FFF2-40B4-BE49-F238E27FC236}">
                  <a16:creationId xmlns:a16="http://schemas.microsoft.com/office/drawing/2014/main" id="{2F5AE1ED-4174-4989-A9D8-F095987630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2" y="1718"/>
              <a:ext cx="1634" cy="252"/>
              <a:chOff x="3622" y="1718"/>
              <a:chExt cx="1634" cy="252"/>
            </a:xfrm>
          </p:grpSpPr>
          <p:sp>
            <p:nvSpPr>
              <p:cNvPr id="44" name="Text Box 39">
                <a:extLst>
                  <a:ext uri="{FF2B5EF4-FFF2-40B4-BE49-F238E27FC236}">
                    <a16:creationId xmlns:a16="http://schemas.microsoft.com/office/drawing/2014/main" id="{36046F54-B97E-461E-947F-AB660E39AF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6" y="1718"/>
                <a:ext cx="149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000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1，形成新的部分积</a:t>
                </a:r>
              </a:p>
            </p:txBody>
          </p:sp>
          <p:sp>
            <p:nvSpPr>
              <p:cNvPr id="45" name="Line 40">
                <a:extLst>
                  <a:ext uri="{FF2B5EF4-FFF2-40B4-BE49-F238E27FC236}">
                    <a16:creationId xmlns:a16="http://schemas.microsoft.com/office/drawing/2014/main" id="{1B9B658B-B145-4F8F-940E-76BC33BF9F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2" y="187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600">
                  <a:solidFill>
                    <a:srgbClr val="1A78C3"/>
                  </a:solidFill>
                </a:endParaRPr>
              </a:p>
            </p:txBody>
          </p:sp>
        </p:grpSp>
        <p:grpSp>
          <p:nvGrpSpPr>
            <p:cNvPr id="41" name="Group 41">
              <a:extLst>
                <a:ext uri="{FF2B5EF4-FFF2-40B4-BE49-F238E27FC236}">
                  <a16:creationId xmlns:a16="http://schemas.microsoft.com/office/drawing/2014/main" id="{F4C80325-E184-45D7-80B2-A69CD6A6CF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2" y="1703"/>
              <a:ext cx="753" cy="421"/>
              <a:chOff x="2122" y="1703"/>
              <a:chExt cx="753" cy="421"/>
            </a:xfrm>
          </p:grpSpPr>
          <p:sp>
            <p:nvSpPr>
              <p:cNvPr id="42" name="Text Box 42">
                <a:extLst>
                  <a:ext uri="{FF2B5EF4-FFF2-40B4-BE49-F238E27FC236}">
                    <a16:creationId xmlns:a16="http://schemas.microsoft.com/office/drawing/2014/main" id="{B3B8801E-635F-44F6-9FDE-BB0287582E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22" y="1703"/>
                <a:ext cx="64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400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1 1 0 1</a:t>
                </a:r>
              </a:p>
            </p:txBody>
          </p:sp>
          <p:sp>
            <p:nvSpPr>
              <p:cNvPr id="43" name="Text Box 43">
                <a:extLst>
                  <a:ext uri="{FF2B5EF4-FFF2-40B4-BE49-F238E27FC236}">
                    <a16:creationId xmlns:a16="http://schemas.microsoft.com/office/drawing/2014/main" id="{F3A93C89-6B4D-4810-B937-8D7A4BBFBB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0" y="1833"/>
                <a:ext cx="22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400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=</a:t>
                </a:r>
              </a:p>
            </p:txBody>
          </p:sp>
        </p:grpSp>
      </p:grpSp>
      <p:grpSp>
        <p:nvGrpSpPr>
          <p:cNvPr id="46" name="Group 44">
            <a:extLst>
              <a:ext uri="{FF2B5EF4-FFF2-40B4-BE49-F238E27FC236}">
                <a16:creationId xmlns:a16="http://schemas.microsoft.com/office/drawing/2014/main" id="{55E493A5-AB33-4509-8FB7-658CFDC5F199}"/>
              </a:ext>
            </a:extLst>
          </p:cNvPr>
          <p:cNvGrpSpPr>
            <a:grpSpLocks/>
          </p:cNvGrpSpPr>
          <p:nvPr/>
        </p:nvGrpSpPr>
        <p:grpSpPr bwMode="auto">
          <a:xfrm>
            <a:off x="2751924" y="3593470"/>
            <a:ext cx="7404101" cy="695326"/>
            <a:chOff x="630" y="2445"/>
            <a:chExt cx="4664" cy="438"/>
          </a:xfrm>
        </p:grpSpPr>
        <p:sp>
          <p:nvSpPr>
            <p:cNvPr id="47" name="Text Box 45">
              <a:extLst>
                <a:ext uri="{FF2B5EF4-FFF2-40B4-BE49-F238E27FC236}">
                  <a16:creationId xmlns:a16="http://schemas.microsoft.com/office/drawing/2014/main" id="{010A38AD-AEE3-4AF2-B8D4-F38353845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" y="2445"/>
              <a:ext cx="89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0 . 1 0 0 1</a:t>
              </a:r>
            </a:p>
          </p:txBody>
        </p:sp>
        <p:grpSp>
          <p:nvGrpSpPr>
            <p:cNvPr id="48" name="Group 46">
              <a:extLst>
                <a:ext uri="{FF2B5EF4-FFF2-40B4-BE49-F238E27FC236}">
                  <a16:creationId xmlns:a16="http://schemas.microsoft.com/office/drawing/2014/main" id="{C3F6722A-AF68-479F-B9B4-0467D51C43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2" y="2489"/>
              <a:ext cx="1672" cy="252"/>
              <a:chOff x="3622" y="2489"/>
              <a:chExt cx="1672" cy="252"/>
            </a:xfrm>
          </p:grpSpPr>
          <p:sp>
            <p:nvSpPr>
              <p:cNvPr id="52" name="Line 47">
                <a:extLst>
                  <a:ext uri="{FF2B5EF4-FFF2-40B4-BE49-F238E27FC236}">
                    <a16:creationId xmlns:a16="http://schemas.microsoft.com/office/drawing/2014/main" id="{68897986-AD64-4475-8105-D721DF6230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2" y="264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600">
                  <a:solidFill>
                    <a:srgbClr val="1A78C3"/>
                  </a:solidFill>
                </a:endParaRPr>
              </a:p>
            </p:txBody>
          </p:sp>
          <p:sp>
            <p:nvSpPr>
              <p:cNvPr id="53" name="Text Box 48">
                <a:extLst>
                  <a:ext uri="{FF2B5EF4-FFF2-40B4-BE49-F238E27FC236}">
                    <a16:creationId xmlns:a16="http://schemas.microsoft.com/office/drawing/2014/main" id="{1DC5DE0C-A22A-410C-92B2-F11ED6ECA1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4" y="2489"/>
                <a:ext cx="149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000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1，形成新的部分积</a:t>
                </a:r>
              </a:p>
            </p:txBody>
          </p:sp>
        </p:grpSp>
        <p:grpSp>
          <p:nvGrpSpPr>
            <p:cNvPr id="49" name="Group 49">
              <a:extLst>
                <a:ext uri="{FF2B5EF4-FFF2-40B4-BE49-F238E27FC236}">
                  <a16:creationId xmlns:a16="http://schemas.microsoft.com/office/drawing/2014/main" id="{2202A1A3-49A7-452D-B8A3-C5AE41459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2" y="2445"/>
              <a:ext cx="753" cy="438"/>
              <a:chOff x="2122" y="2445"/>
              <a:chExt cx="753" cy="438"/>
            </a:xfrm>
          </p:grpSpPr>
          <p:sp>
            <p:nvSpPr>
              <p:cNvPr id="50" name="Text Box 50">
                <a:extLst>
                  <a:ext uri="{FF2B5EF4-FFF2-40B4-BE49-F238E27FC236}">
                    <a16:creationId xmlns:a16="http://schemas.microsoft.com/office/drawing/2014/main" id="{32DE5475-3EFF-449B-88FE-3EDC48DF0E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22" y="2445"/>
                <a:ext cx="64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400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1 1 1 0</a:t>
                </a:r>
              </a:p>
            </p:txBody>
          </p:sp>
          <p:sp>
            <p:nvSpPr>
              <p:cNvPr id="51" name="Text Box 51">
                <a:extLst>
                  <a:ext uri="{FF2B5EF4-FFF2-40B4-BE49-F238E27FC236}">
                    <a16:creationId xmlns:a16="http://schemas.microsoft.com/office/drawing/2014/main" id="{F679A059-CF82-436A-BA41-72F0F2FBFF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0" y="2592"/>
                <a:ext cx="22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400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=</a:t>
                </a:r>
              </a:p>
            </p:txBody>
          </p:sp>
        </p:grpSp>
      </p:grpSp>
      <p:grpSp>
        <p:nvGrpSpPr>
          <p:cNvPr id="54" name="Group 52">
            <a:extLst>
              <a:ext uri="{FF2B5EF4-FFF2-40B4-BE49-F238E27FC236}">
                <a16:creationId xmlns:a16="http://schemas.microsoft.com/office/drawing/2014/main" id="{807BCAA6-9D2F-4C39-B74E-6F648808C652}"/>
              </a:ext>
            </a:extLst>
          </p:cNvPr>
          <p:cNvGrpSpPr>
            <a:grpSpLocks/>
          </p:cNvGrpSpPr>
          <p:nvPr/>
        </p:nvGrpSpPr>
        <p:grpSpPr bwMode="auto">
          <a:xfrm>
            <a:off x="2751924" y="4772983"/>
            <a:ext cx="7404101" cy="673101"/>
            <a:chOff x="630" y="3188"/>
            <a:chExt cx="4664" cy="424"/>
          </a:xfrm>
        </p:grpSpPr>
        <p:sp>
          <p:nvSpPr>
            <p:cNvPr id="55" name="Text Box 53">
              <a:extLst>
                <a:ext uri="{FF2B5EF4-FFF2-40B4-BE49-F238E27FC236}">
                  <a16:creationId xmlns:a16="http://schemas.microsoft.com/office/drawing/2014/main" id="{E86C764A-EA1D-4CC7-B497-D4E04E9B6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" y="3188"/>
              <a:ext cx="89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0 . 0 1 0 0</a:t>
              </a:r>
            </a:p>
          </p:txBody>
        </p:sp>
        <p:grpSp>
          <p:nvGrpSpPr>
            <p:cNvPr id="56" name="Group 54">
              <a:extLst>
                <a:ext uri="{FF2B5EF4-FFF2-40B4-BE49-F238E27FC236}">
                  <a16:creationId xmlns:a16="http://schemas.microsoft.com/office/drawing/2014/main" id="{01D09395-4254-4128-BE40-13E69BE08B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2" y="3216"/>
              <a:ext cx="1672" cy="252"/>
              <a:chOff x="3622" y="3216"/>
              <a:chExt cx="1672" cy="252"/>
            </a:xfrm>
          </p:grpSpPr>
          <p:sp>
            <p:nvSpPr>
              <p:cNvPr id="60" name="Line 55">
                <a:extLst>
                  <a:ext uri="{FF2B5EF4-FFF2-40B4-BE49-F238E27FC236}">
                    <a16:creationId xmlns:a16="http://schemas.microsoft.com/office/drawing/2014/main" id="{E05A505F-4A44-44CB-A858-1E63D5CE98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2" y="3367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600">
                  <a:solidFill>
                    <a:srgbClr val="1A78C3"/>
                  </a:solidFill>
                </a:endParaRPr>
              </a:p>
            </p:txBody>
          </p:sp>
          <p:sp>
            <p:nvSpPr>
              <p:cNvPr id="61" name="Text Box 56">
                <a:extLst>
                  <a:ext uri="{FF2B5EF4-FFF2-40B4-BE49-F238E27FC236}">
                    <a16:creationId xmlns:a16="http://schemas.microsoft.com/office/drawing/2014/main" id="{96B16917-BCB2-4AEC-97A5-45DE1C9862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4" y="3216"/>
                <a:ext cx="149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000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1，形成新的部分积</a:t>
                </a:r>
              </a:p>
            </p:txBody>
          </p:sp>
        </p:grpSp>
        <p:grpSp>
          <p:nvGrpSpPr>
            <p:cNvPr id="57" name="Group 57">
              <a:extLst>
                <a:ext uri="{FF2B5EF4-FFF2-40B4-BE49-F238E27FC236}">
                  <a16:creationId xmlns:a16="http://schemas.microsoft.com/office/drawing/2014/main" id="{103E8AC7-AF45-465F-AD0C-968C95E029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2" y="3188"/>
              <a:ext cx="753" cy="424"/>
              <a:chOff x="2122" y="3188"/>
              <a:chExt cx="753" cy="424"/>
            </a:xfrm>
          </p:grpSpPr>
          <p:sp>
            <p:nvSpPr>
              <p:cNvPr id="58" name="Text Box 58">
                <a:extLst>
                  <a:ext uri="{FF2B5EF4-FFF2-40B4-BE49-F238E27FC236}">
                    <a16:creationId xmlns:a16="http://schemas.microsoft.com/office/drawing/2014/main" id="{29BAFB0F-171C-4009-A9EB-940811D704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22" y="3188"/>
                <a:ext cx="64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400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1 1 1 1</a:t>
                </a:r>
              </a:p>
            </p:txBody>
          </p:sp>
          <p:sp>
            <p:nvSpPr>
              <p:cNvPr id="59" name="Text Box 59">
                <a:extLst>
                  <a:ext uri="{FF2B5EF4-FFF2-40B4-BE49-F238E27FC236}">
                    <a16:creationId xmlns:a16="http://schemas.microsoft.com/office/drawing/2014/main" id="{BE2D8C46-9C90-4D92-8C36-115A997F7A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0" y="3321"/>
                <a:ext cx="22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400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=</a:t>
                </a:r>
              </a:p>
            </p:txBody>
          </p:sp>
        </p:grpSp>
      </p:grpSp>
      <p:grpSp>
        <p:nvGrpSpPr>
          <p:cNvPr id="62" name="Group 60">
            <a:extLst>
              <a:ext uri="{FF2B5EF4-FFF2-40B4-BE49-F238E27FC236}">
                <a16:creationId xmlns:a16="http://schemas.microsoft.com/office/drawing/2014/main" id="{28F5D9A6-03AF-44ED-A92D-30EAC7BA6BBB}"/>
              </a:ext>
            </a:extLst>
          </p:cNvPr>
          <p:cNvGrpSpPr>
            <a:grpSpLocks/>
          </p:cNvGrpSpPr>
          <p:nvPr/>
        </p:nvGrpSpPr>
        <p:grpSpPr bwMode="auto">
          <a:xfrm>
            <a:off x="2361399" y="778826"/>
            <a:ext cx="7862888" cy="5715000"/>
            <a:chOff x="518" y="672"/>
            <a:chExt cx="4953" cy="3600"/>
          </a:xfrm>
        </p:grpSpPr>
        <p:sp>
          <p:nvSpPr>
            <p:cNvPr id="63" name="Text Box 61">
              <a:extLst>
                <a:ext uri="{FF2B5EF4-FFF2-40B4-BE49-F238E27FC236}">
                  <a16:creationId xmlns:a16="http://schemas.microsoft.com/office/drawing/2014/main" id="{2F427DA0-21C8-40BE-B637-380373923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" y="672"/>
              <a:ext cx="365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     部 分 积             乘 数                       说 明</a:t>
              </a:r>
            </a:p>
          </p:txBody>
        </p:sp>
        <p:sp>
          <p:nvSpPr>
            <p:cNvPr id="64" name="Line 62">
              <a:extLst>
                <a:ext uri="{FF2B5EF4-FFF2-40B4-BE49-F238E27FC236}">
                  <a16:creationId xmlns:a16="http://schemas.microsoft.com/office/drawing/2014/main" id="{F7947EC0-A28B-431F-BE8B-DB7FC5123F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008"/>
              <a:ext cx="48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>
                <a:solidFill>
                  <a:srgbClr val="1A78C3"/>
                </a:solidFill>
              </a:endParaRPr>
            </a:p>
          </p:txBody>
        </p:sp>
        <p:sp>
          <p:nvSpPr>
            <p:cNvPr id="65" name="Line 63">
              <a:extLst>
                <a:ext uri="{FF2B5EF4-FFF2-40B4-BE49-F238E27FC236}">
                  <a16:creationId xmlns:a16="http://schemas.microsoft.com/office/drawing/2014/main" id="{7DCDAD4A-4628-4791-B805-3AB1D6E004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72"/>
              <a:ext cx="0" cy="3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>
                <a:solidFill>
                  <a:srgbClr val="1A78C3"/>
                </a:solidFill>
              </a:endParaRPr>
            </a:p>
          </p:txBody>
        </p:sp>
        <p:sp>
          <p:nvSpPr>
            <p:cNvPr id="66" name="Line 64">
              <a:extLst>
                <a:ext uri="{FF2B5EF4-FFF2-40B4-BE49-F238E27FC236}">
                  <a16:creationId xmlns:a16="http://schemas.microsoft.com/office/drawing/2014/main" id="{99BF9BA2-77B9-4042-A4DE-6F827963E8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672"/>
              <a:ext cx="0" cy="3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>
                <a:solidFill>
                  <a:srgbClr val="1A78C3"/>
                </a:solidFill>
              </a:endParaRPr>
            </a:p>
          </p:txBody>
        </p:sp>
      </p:grpSp>
      <p:sp>
        <p:nvSpPr>
          <p:cNvPr id="67" name="Text Box 67">
            <a:extLst>
              <a:ext uri="{FF2B5EF4-FFF2-40B4-BE49-F238E27FC236}">
                <a16:creationId xmlns:a16="http://schemas.microsoft.com/office/drawing/2014/main" id="{B9283A6A-DD1A-4FBB-A818-41472A200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6012" y="1701164"/>
            <a:ext cx="5397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>
                <a:solidFill>
                  <a:srgbClr val="1A78C3"/>
                </a:solidFill>
                <a:latin typeface="Tahoma" panose="020B0604030504040204" pitchFamily="34" charset="0"/>
              </a:rPr>
              <a:t>＋</a:t>
            </a:r>
          </a:p>
        </p:txBody>
      </p:sp>
      <p:sp>
        <p:nvSpPr>
          <p:cNvPr id="68" name="Text Box 68">
            <a:extLst>
              <a:ext uri="{FF2B5EF4-FFF2-40B4-BE49-F238E27FC236}">
                <a16:creationId xmlns:a16="http://schemas.microsoft.com/office/drawing/2014/main" id="{96462128-75E7-4D37-A3AB-3455874D0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6012" y="2853689"/>
            <a:ext cx="5397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>
                <a:solidFill>
                  <a:srgbClr val="1A78C3"/>
                </a:solidFill>
                <a:latin typeface="Tahoma" panose="020B0604030504040204" pitchFamily="34" charset="0"/>
              </a:rPr>
              <a:t>＋</a:t>
            </a:r>
          </a:p>
        </p:txBody>
      </p:sp>
      <p:sp>
        <p:nvSpPr>
          <p:cNvPr id="69" name="Text Box 69">
            <a:extLst>
              <a:ext uri="{FF2B5EF4-FFF2-40B4-BE49-F238E27FC236}">
                <a16:creationId xmlns:a16="http://schemas.microsoft.com/office/drawing/2014/main" id="{66AD7820-490F-4EE9-B6C4-3B2DC7252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6012" y="4069714"/>
            <a:ext cx="5397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>
                <a:solidFill>
                  <a:srgbClr val="1A78C3"/>
                </a:solidFill>
                <a:latin typeface="Tahoma" panose="020B0604030504040204" pitchFamily="34" charset="0"/>
              </a:rPr>
              <a:t>＋</a:t>
            </a:r>
          </a:p>
        </p:txBody>
      </p:sp>
      <p:sp>
        <p:nvSpPr>
          <p:cNvPr id="70" name="Text Box 70">
            <a:extLst>
              <a:ext uri="{FF2B5EF4-FFF2-40B4-BE49-F238E27FC236}">
                <a16:creationId xmlns:a16="http://schemas.microsoft.com/office/drawing/2014/main" id="{2CD26D51-C320-4B78-9F90-7D923BD2F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9499" y="5222239"/>
            <a:ext cx="5397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>
                <a:solidFill>
                  <a:srgbClr val="1A78C3"/>
                </a:solidFill>
                <a:latin typeface="Tahoma" panose="020B0604030504040204" pitchFamily="34" charset="0"/>
              </a:rPr>
              <a:t>＋</a:t>
            </a:r>
          </a:p>
        </p:txBody>
      </p:sp>
    </p:spTree>
    <p:extLst>
      <p:ext uri="{BB962C8B-B14F-4D97-AF65-F5344CB8AC3E}">
        <p14:creationId xmlns:p14="http://schemas.microsoft.com/office/powerpoint/2010/main" val="237730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7" grpId="0" autoUpdateAnimBg="0"/>
      <p:bldP spid="18" grpId="0" autoUpdateAnimBg="0"/>
      <p:bldP spid="28" grpId="0" autoUpdateAnimBg="0"/>
      <p:bldP spid="67" grpId="0"/>
      <p:bldP spid="68" grpId="0"/>
      <p:bldP spid="69" grpId="0"/>
      <p:bldP spid="7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C101B76-1D88-496C-83F1-AECE3235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D5203B-8D66-4D81-A12E-E4C51A1E7A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乘法运算</a:t>
            </a:r>
            <a:endParaRPr lang="en-US" altLang="zh-CN" dirty="0"/>
          </a:p>
          <a:p>
            <a:pPr lvl="1"/>
            <a:r>
              <a:rPr lang="zh-CN" altLang="en-US" dirty="0"/>
              <a:t>运算方法</a:t>
            </a:r>
            <a:endParaRPr lang="en-US" altLang="zh-CN" dirty="0"/>
          </a:p>
          <a:p>
            <a:pPr lvl="2"/>
            <a:r>
              <a:rPr lang="zh-CN" altLang="en-US" dirty="0"/>
              <a:t>可用</a:t>
            </a:r>
            <a:r>
              <a:rPr lang="zh-CN" altLang="en-US" dirty="0">
                <a:solidFill>
                  <a:srgbClr val="ED7D31"/>
                </a:solidFill>
              </a:rPr>
              <a:t>加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ED7D31"/>
                </a:solidFill>
              </a:rPr>
              <a:t>移位</a:t>
            </a:r>
            <a:r>
              <a:rPr lang="zh-CN" altLang="en-US" dirty="0"/>
              <a:t>实现</a:t>
            </a:r>
          </a:p>
          <a:p>
            <a:pPr lvl="2"/>
            <a:r>
              <a:rPr lang="en-US" altLang="zh-CN" dirty="0"/>
              <a:t>n = 4</a:t>
            </a:r>
            <a:r>
              <a:rPr lang="zh-CN" altLang="en-US" dirty="0"/>
              <a:t>，加 </a:t>
            </a:r>
            <a:r>
              <a:rPr lang="en-US" altLang="zh-CN" dirty="0"/>
              <a:t>4 </a:t>
            </a:r>
            <a:r>
              <a:rPr lang="zh-CN" altLang="en-US" dirty="0"/>
              <a:t>次，移 </a:t>
            </a:r>
            <a:r>
              <a:rPr lang="en-US" altLang="zh-CN" dirty="0"/>
              <a:t>4 </a:t>
            </a:r>
            <a:r>
              <a:rPr lang="zh-CN" altLang="en-US" dirty="0"/>
              <a:t>次</a:t>
            </a:r>
            <a:endParaRPr lang="en-US" altLang="zh-CN" dirty="0"/>
          </a:p>
          <a:p>
            <a:pPr lvl="1"/>
            <a:r>
              <a:rPr lang="zh-CN" altLang="en-US" dirty="0"/>
              <a:t>由乘数的末位决定被乘数是否与原部分积相加，</a:t>
            </a:r>
          </a:p>
          <a:p>
            <a:pPr lvl="2"/>
            <a:r>
              <a:rPr lang="zh-CN" altLang="en-US" dirty="0"/>
              <a:t>然后右移</a:t>
            </a:r>
            <a:r>
              <a:rPr lang="en-US" altLang="zh-CN" dirty="0"/>
              <a:t>1</a:t>
            </a:r>
            <a:r>
              <a:rPr lang="zh-CN" altLang="en-US" dirty="0"/>
              <a:t>位形成新的部分积，同时乘数右移</a:t>
            </a:r>
            <a:r>
              <a:rPr lang="en-US" altLang="zh-CN" dirty="0"/>
              <a:t>1</a:t>
            </a:r>
            <a:r>
              <a:rPr lang="zh-CN" altLang="en-US" dirty="0"/>
              <a:t>位</a:t>
            </a:r>
            <a:endParaRPr lang="en-US" altLang="zh-CN" dirty="0"/>
          </a:p>
          <a:p>
            <a:pPr lvl="2"/>
            <a:r>
              <a:rPr lang="zh-CN" altLang="en-US" dirty="0"/>
              <a:t>末位移丢，空出高位存放部分积的低位</a:t>
            </a:r>
          </a:p>
          <a:p>
            <a:pPr lvl="2"/>
            <a:r>
              <a:rPr lang="zh-CN" altLang="en-US" dirty="0"/>
              <a:t>被乘数只与部分积的高位相加</a:t>
            </a:r>
            <a:endParaRPr lang="en-US" altLang="zh-CN" dirty="0"/>
          </a:p>
          <a:p>
            <a:pPr lvl="1"/>
            <a:r>
              <a:rPr lang="zh-CN" altLang="en-US" dirty="0"/>
              <a:t>硬件</a:t>
            </a:r>
            <a:endParaRPr lang="en-US" altLang="zh-CN" dirty="0"/>
          </a:p>
          <a:p>
            <a:pPr lvl="2"/>
            <a:r>
              <a:rPr lang="en-US" altLang="zh-CN" dirty="0"/>
              <a:t>3</a:t>
            </a:r>
            <a:r>
              <a:rPr lang="zh-CN" altLang="en-US" dirty="0"/>
              <a:t>个寄存器，具有移位功能</a:t>
            </a:r>
          </a:p>
          <a:p>
            <a:pPr lvl="2"/>
            <a:r>
              <a:rPr lang="en-US" altLang="zh-CN" dirty="0"/>
              <a:t>1</a:t>
            </a:r>
            <a:r>
              <a:rPr lang="zh-CN" altLang="en-US" dirty="0"/>
              <a:t>个全加器</a:t>
            </a:r>
          </a:p>
          <a:p>
            <a:pPr lvl="2"/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1053CE-5E85-4683-897C-211908F4A8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定点数运算及其运算部件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60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F8ABD14-71C4-49E7-90BE-1CF96EF3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41C574-B5E9-4668-9B04-EE5D6E2A9D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原码乘法</a:t>
            </a:r>
            <a:endParaRPr lang="en-US" altLang="zh-CN" dirty="0"/>
          </a:p>
          <a:p>
            <a:pPr lvl="1"/>
            <a:r>
              <a:rPr lang="zh-CN" altLang="en-US" dirty="0"/>
              <a:t>原码一位乘运算规则</a:t>
            </a:r>
            <a:endParaRPr lang="en-US" altLang="zh-CN" dirty="0"/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</a:rPr>
              <a:t>设[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en-US" sz="2400" baseline="-25000" dirty="0">
                <a:latin typeface="Times New Roman" panose="02020603050405020304" pitchFamily="18" charset="0"/>
              </a:rPr>
              <a:t>原</a:t>
            </a:r>
            <a:r>
              <a:rPr lang="zh-CN" altLang="en-US" sz="2400" dirty="0">
                <a:latin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</a:rPr>
              <a:t>. 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…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latin typeface="Times New Roman" panose="02020603050405020304" pitchFamily="18" charset="0"/>
              </a:rPr>
              <a:t>n</a:t>
            </a:r>
            <a:endParaRPr lang="en-US" altLang="zh-CN" sz="2400" i="1" baseline="-25000" dirty="0">
              <a:latin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en-US" sz="2400" baseline="-25000" dirty="0">
                <a:latin typeface="Times New Roman" panose="02020603050405020304" pitchFamily="18" charset="0"/>
              </a:rPr>
              <a:t>原</a:t>
            </a:r>
            <a:r>
              <a:rPr lang="zh-CN" altLang="en-US" sz="2400" dirty="0">
                <a:latin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</a:rPr>
              <a:t>. </a:t>
            </a:r>
            <a:r>
              <a:rPr lang="en-US" altLang="zh-CN" sz="2400" i="1" dirty="0">
                <a:latin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…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latin typeface="Times New Roman" panose="02020603050405020304" pitchFamily="18" charset="0"/>
              </a:rPr>
              <a:t>n</a:t>
            </a:r>
            <a:endParaRPr lang="en-US" altLang="zh-CN" sz="2400" i="1" baseline="-25000" dirty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altLang="zh-CN" sz="2400" i="1" dirty="0">
                <a:latin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en-US" sz="2400" baseline="-25000" dirty="0">
                <a:latin typeface="Times New Roman" panose="02020603050405020304" pitchFamily="18" charset="0"/>
              </a:rPr>
              <a:t>原</a:t>
            </a:r>
            <a:r>
              <a:rPr lang="zh-CN" altLang="en-US" sz="2400" dirty="0">
                <a:latin typeface="Times New Roman" panose="02020603050405020304" pitchFamily="18" charset="0"/>
              </a:rPr>
              <a:t> = (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0     </a:t>
            </a:r>
            <a:r>
              <a:rPr lang="en-US" altLang="zh-CN" sz="2400" i="1" dirty="0">
                <a:latin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</a:rPr>
              <a:t>).(0. 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</a:rPr>
              <a:t>… 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</a:rPr>
              <a:t>)(0.</a:t>
            </a:r>
            <a:r>
              <a:rPr lang="en-US" altLang="zh-CN" sz="2400" i="1" dirty="0">
                <a:latin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 … 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</a:p>
          <a:p>
            <a:pPr marL="913765" lvl="2" indent="0"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        = (x0    y0). x*y*</a:t>
            </a: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</a:rPr>
              <a:t>乘积的符号位单独处理 </a:t>
            </a:r>
            <a:r>
              <a:rPr lang="en-US" altLang="zh-CN" sz="2400" dirty="0">
                <a:latin typeface="Times New Roman" panose="02020603050405020304" pitchFamily="18" charset="0"/>
              </a:rPr>
              <a:t>x0    y0</a:t>
            </a: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</a:rPr>
              <a:t>数值部分为绝对值相乘 </a:t>
            </a:r>
            <a:r>
              <a:rPr lang="en-US" altLang="zh-CN" sz="2400" dirty="0">
                <a:latin typeface="Times New Roman" panose="02020603050405020304" pitchFamily="18" charset="0"/>
              </a:rPr>
              <a:t>x* • y*</a:t>
            </a:r>
          </a:p>
          <a:p>
            <a:pPr lvl="2"/>
            <a:endParaRPr lang="en-US" altLang="zh-CN" sz="2800" dirty="0">
              <a:latin typeface="Times New Roman" panose="02020603050405020304" pitchFamily="18" charset="0"/>
            </a:endParaRPr>
          </a:p>
          <a:p>
            <a:pPr lvl="2"/>
            <a:endParaRPr lang="en-US" altLang="zh-CN" sz="2800" i="1" baseline="-25000" dirty="0">
              <a:latin typeface="Times New Roman" panose="02020603050405020304" pitchFamily="18" charset="0"/>
            </a:endParaRPr>
          </a:p>
          <a:p>
            <a:pPr lvl="2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CC44F5-586C-44A7-A042-F8109E7121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定点数运算及其运算部件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AutoShape 15">
            <a:extLst>
              <a:ext uri="{FF2B5EF4-FFF2-40B4-BE49-F238E27FC236}">
                <a16:creationId xmlns:a16="http://schemas.microsoft.com/office/drawing/2014/main" id="{23F85F60-5052-44E1-8251-8BD6C11DE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5853" y="2801494"/>
            <a:ext cx="207662" cy="207662"/>
          </a:xfrm>
          <a:prstGeom prst="flowChartOr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050">
              <a:solidFill>
                <a:srgbClr val="1A78C3"/>
              </a:solidFill>
              <a:latin typeface="Tahoma" panose="020B0604030504040204" pitchFamily="34" charset="0"/>
            </a:endParaRPr>
          </a:p>
        </p:txBody>
      </p:sp>
      <p:sp>
        <p:nvSpPr>
          <p:cNvPr id="6" name="AutoShape 15">
            <a:extLst>
              <a:ext uri="{FF2B5EF4-FFF2-40B4-BE49-F238E27FC236}">
                <a16:creationId xmlns:a16="http://schemas.microsoft.com/office/drawing/2014/main" id="{41E77475-9F46-46FE-8A7A-A24F5C2E2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573" y="3221338"/>
            <a:ext cx="207662" cy="207662"/>
          </a:xfrm>
          <a:prstGeom prst="flowChartOr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050">
              <a:solidFill>
                <a:srgbClr val="1A78C3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75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1F6EC4-584F-4121-AAC7-16B6552FE8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700"/>
            <a:ext cx="11835786" cy="597090"/>
          </a:xfrm>
        </p:spPr>
        <p:txBody>
          <a:bodyPr/>
          <a:lstStyle/>
          <a:p>
            <a:r>
              <a:rPr lang="zh-CN" altLang="en-US" dirty="0"/>
              <a:t>原码一位乘递推公式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7D995B-CB6D-435F-8F56-31F648825E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定点数运算及其运算部件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30" name="Group 3">
            <a:extLst>
              <a:ext uri="{FF2B5EF4-FFF2-40B4-BE49-F238E27FC236}">
                <a16:creationId xmlns:a16="http://schemas.microsoft.com/office/drawing/2014/main" id="{46D8A725-E198-4E40-BF1E-7409D3F80080}"/>
              </a:ext>
            </a:extLst>
          </p:cNvPr>
          <p:cNvGrpSpPr>
            <a:grpSpLocks/>
          </p:cNvGrpSpPr>
          <p:nvPr/>
        </p:nvGrpSpPr>
        <p:grpSpPr bwMode="auto">
          <a:xfrm>
            <a:off x="732004" y="1184234"/>
            <a:ext cx="4664075" cy="519112"/>
            <a:chOff x="614" y="666"/>
            <a:chExt cx="2938" cy="327"/>
          </a:xfrm>
        </p:grpSpPr>
        <p:sp>
          <p:nvSpPr>
            <p:cNvPr id="31" name="Text Box 4">
              <a:extLst>
                <a:ext uri="{FF2B5EF4-FFF2-40B4-BE49-F238E27FC236}">
                  <a16:creationId xmlns:a16="http://schemas.microsoft.com/office/drawing/2014/main" id="{EEF2201C-E212-4070-8D9E-BC2745FC9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" y="666"/>
              <a:ext cx="293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 dirty="0">
                  <a:solidFill>
                    <a:srgbClr val="1A78C3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dirty="0">
                  <a:solidFill>
                    <a:srgbClr val="1A78C3"/>
                  </a:solidFill>
                  <a:latin typeface="Times New Roman" panose="02020603050405020304" pitchFamily="18" charset="0"/>
                </a:rPr>
                <a:t>*</a:t>
              </a:r>
              <a:r>
                <a:rPr lang="en-US" altLang="zh-CN" sz="1400" dirty="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r>
                <a:rPr lang="en-US" altLang="zh-CN" sz="1600" dirty="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 dirty="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dirty="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 = </a:t>
              </a:r>
              <a:r>
                <a:rPr lang="en-US" altLang="zh-CN" i="1" dirty="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dirty="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*(0.</a:t>
              </a:r>
              <a:r>
                <a:rPr lang="en-US" altLang="zh-CN" i="1" dirty="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400" baseline="-25000" dirty="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i="1" dirty="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400" baseline="-25000" dirty="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altLang="zh-CN" i="1" dirty="0" err="1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400" i="1" baseline="-25000" dirty="0" err="1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dirty="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altLang="zh-CN" baseline="-25000" dirty="0">
                <a:solidFill>
                  <a:srgbClr val="1A78C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" name="Text Box 5">
              <a:extLst>
                <a:ext uri="{FF2B5EF4-FFF2-40B4-BE49-F238E27FC236}">
                  <a16:creationId xmlns:a16="http://schemas.microsoft.com/office/drawing/2014/main" id="{2B40E283-42B9-43F4-AB12-F80BB7FDF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666"/>
              <a:ext cx="80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33" name="Group 6">
            <a:extLst>
              <a:ext uri="{FF2B5EF4-FFF2-40B4-BE49-F238E27FC236}">
                <a16:creationId xmlns:a16="http://schemas.microsoft.com/office/drawing/2014/main" id="{140C109D-63FB-444C-A856-4EBD6FA391F9}"/>
              </a:ext>
            </a:extLst>
          </p:cNvPr>
          <p:cNvGrpSpPr>
            <a:grpSpLocks/>
          </p:cNvGrpSpPr>
          <p:nvPr/>
        </p:nvGrpSpPr>
        <p:grpSpPr bwMode="auto">
          <a:xfrm>
            <a:off x="1655929" y="1852571"/>
            <a:ext cx="5049837" cy="585788"/>
            <a:chOff x="1196" y="1087"/>
            <a:chExt cx="3181" cy="369"/>
          </a:xfrm>
        </p:grpSpPr>
        <p:sp>
          <p:nvSpPr>
            <p:cNvPr id="34" name="Text Box 7">
              <a:extLst>
                <a:ext uri="{FF2B5EF4-FFF2-40B4-BE49-F238E27FC236}">
                  <a16:creationId xmlns:a16="http://schemas.microsoft.com/office/drawing/2014/main" id="{CEC23C1B-CE37-4325-AF84-2B51901048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6" y="1129"/>
              <a:ext cx="318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= </a:t>
              </a:r>
              <a:r>
                <a:rPr lang="en-US" altLang="zh-CN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>
                  <a:solidFill>
                    <a:srgbClr val="1A78C3"/>
                  </a:solidFill>
                  <a:latin typeface="Times New Roman" panose="02020603050405020304" pitchFamily="18" charset="0"/>
                </a:rPr>
                <a:t>*(</a:t>
              </a:r>
              <a:r>
                <a:rPr lang="en-US" altLang="zh-CN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400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>
                  <a:solidFill>
                    <a:srgbClr val="1A78C3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400" baseline="45000">
                  <a:solidFill>
                    <a:srgbClr val="1A78C3"/>
                  </a:solidFill>
                  <a:latin typeface="Times New Roman" panose="02020603050405020304" pitchFamily="18" charset="0"/>
                </a:rPr>
                <a:t>-1</a:t>
              </a:r>
              <a:r>
                <a:rPr lang="en-US" altLang="zh-CN">
                  <a:solidFill>
                    <a:srgbClr val="1A78C3"/>
                  </a:solidFill>
                  <a:latin typeface="Times New Roman" panose="02020603050405020304" pitchFamily="18" charset="0"/>
                </a:rPr>
                <a:t>+</a:t>
              </a:r>
              <a:r>
                <a:rPr lang="en-US" altLang="zh-CN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400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>
                  <a:solidFill>
                    <a:srgbClr val="1A78C3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400" baseline="45000">
                  <a:solidFill>
                    <a:srgbClr val="1A78C3"/>
                  </a:solidFill>
                  <a:latin typeface="Times New Roman" panose="02020603050405020304" pitchFamily="18" charset="0"/>
                </a:rPr>
                <a:t>-2</a:t>
              </a:r>
              <a:r>
                <a:rPr lang="en-US" altLang="zh-CN">
                  <a:solidFill>
                    <a:srgbClr val="1A78C3"/>
                  </a:solidFill>
                  <a:latin typeface="Times New Roman" panose="02020603050405020304" pitchFamily="18" charset="0"/>
                </a:rPr>
                <a:t>+        + </a:t>
              </a:r>
              <a:r>
                <a:rPr lang="en-US" altLang="zh-CN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400" i="1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>
                  <a:solidFill>
                    <a:srgbClr val="1A78C3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400" baseline="45000">
                  <a:solidFill>
                    <a:srgbClr val="1A78C3"/>
                  </a:solidFill>
                  <a:latin typeface="Times New Roman" panose="02020603050405020304" pitchFamily="18" charset="0"/>
                </a:rPr>
                <a:t>-</a:t>
              </a:r>
              <a:r>
                <a:rPr lang="en-US" altLang="zh-CN" sz="2400" i="1" baseline="45000">
                  <a:solidFill>
                    <a:srgbClr val="1A78C3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>
                  <a:solidFill>
                    <a:srgbClr val="1A78C3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5" name="Text Box 8">
              <a:extLst>
                <a:ext uri="{FF2B5EF4-FFF2-40B4-BE49-F238E27FC236}">
                  <a16:creationId xmlns:a16="http://schemas.microsoft.com/office/drawing/2014/main" id="{BE787537-594E-4799-B4AD-59DD695E3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" y="1087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36" name="Group 9">
            <a:extLst>
              <a:ext uri="{FF2B5EF4-FFF2-40B4-BE49-F238E27FC236}">
                <a16:creationId xmlns:a16="http://schemas.microsoft.com/office/drawing/2014/main" id="{9C616FFF-40DF-484A-AC19-1767FFD76FE4}"/>
              </a:ext>
            </a:extLst>
          </p:cNvPr>
          <p:cNvGrpSpPr>
            <a:grpSpLocks/>
          </p:cNvGrpSpPr>
          <p:nvPr/>
        </p:nvGrpSpPr>
        <p:grpSpPr bwMode="auto">
          <a:xfrm>
            <a:off x="1655929" y="2589171"/>
            <a:ext cx="6705600" cy="585788"/>
            <a:chOff x="1196" y="1551"/>
            <a:chExt cx="4224" cy="369"/>
          </a:xfrm>
        </p:grpSpPr>
        <p:sp>
          <p:nvSpPr>
            <p:cNvPr id="37" name="Text Box 10">
              <a:extLst>
                <a:ext uri="{FF2B5EF4-FFF2-40B4-BE49-F238E27FC236}">
                  <a16:creationId xmlns:a16="http://schemas.microsoft.com/office/drawing/2014/main" id="{F6133B04-9E62-4A2E-B2AA-679135020A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6" y="1593"/>
              <a:ext cx="42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= 2</a:t>
              </a:r>
              <a:r>
                <a:rPr lang="zh-CN" altLang="en-US" sz="2400" baseline="45000">
                  <a:solidFill>
                    <a:srgbClr val="1A78C3"/>
                  </a:solidFill>
                  <a:latin typeface="Times New Roman" panose="02020603050405020304" pitchFamily="18" charset="0"/>
                </a:rPr>
                <a:t>-1</a:t>
              </a: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400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>
                  <a:solidFill>
                    <a:srgbClr val="1A78C3"/>
                  </a:solidFill>
                  <a:latin typeface="Times New Roman" panose="02020603050405020304" pitchFamily="18" charset="0"/>
                </a:rPr>
                <a:t>*+2</a:t>
              </a:r>
              <a:r>
                <a:rPr lang="en-US" altLang="zh-CN" sz="2400" baseline="45000">
                  <a:solidFill>
                    <a:srgbClr val="1A78C3"/>
                  </a:solidFill>
                  <a:latin typeface="Times New Roman" panose="02020603050405020304" pitchFamily="18" charset="0"/>
                </a:rPr>
                <a:t>-1</a:t>
              </a:r>
              <a:r>
                <a:rPr lang="en-US" altLang="zh-CN">
                  <a:solidFill>
                    <a:srgbClr val="1A78C3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400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>
                  <a:solidFill>
                    <a:srgbClr val="1A78C3"/>
                  </a:solidFill>
                  <a:latin typeface="Times New Roman" panose="02020603050405020304" pitchFamily="18" charset="0"/>
                </a:rPr>
                <a:t>*+      2</a:t>
              </a:r>
              <a:r>
                <a:rPr lang="en-US" altLang="zh-CN" sz="2400" baseline="45000">
                  <a:solidFill>
                    <a:srgbClr val="1A78C3"/>
                  </a:solidFill>
                  <a:latin typeface="Times New Roman" panose="02020603050405020304" pitchFamily="18" charset="0"/>
                </a:rPr>
                <a:t>-1</a:t>
              </a:r>
              <a:r>
                <a:rPr lang="en-US" altLang="zh-CN">
                  <a:solidFill>
                    <a:srgbClr val="1A78C3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400" i="1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>
                  <a:solidFill>
                    <a:srgbClr val="1A78C3"/>
                  </a:solidFill>
                  <a:latin typeface="Times New Roman" panose="02020603050405020304" pitchFamily="18" charset="0"/>
                </a:rPr>
                <a:t>* + 0)     ))</a:t>
              </a:r>
            </a:p>
          </p:txBody>
        </p:sp>
        <p:sp>
          <p:nvSpPr>
            <p:cNvPr id="38" name="Text Box 11">
              <a:extLst>
                <a:ext uri="{FF2B5EF4-FFF2-40B4-BE49-F238E27FC236}">
                  <a16:creationId xmlns:a16="http://schemas.microsoft.com/office/drawing/2014/main" id="{08373014-22F8-4FA3-B49C-9CB7E793ED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4" y="1551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39" name="Text Box 12">
              <a:extLst>
                <a:ext uri="{FF2B5EF4-FFF2-40B4-BE49-F238E27FC236}">
                  <a16:creationId xmlns:a16="http://schemas.microsoft.com/office/drawing/2014/main" id="{E4B49955-9FF4-43D8-B000-5FA5AB1914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4" y="1551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… </a:t>
              </a:r>
            </a:p>
          </p:txBody>
        </p:sp>
      </p:grpSp>
      <p:grpSp>
        <p:nvGrpSpPr>
          <p:cNvPr id="40" name="Group 13">
            <a:extLst>
              <a:ext uri="{FF2B5EF4-FFF2-40B4-BE49-F238E27FC236}">
                <a16:creationId xmlns:a16="http://schemas.microsoft.com/office/drawing/2014/main" id="{06991014-0C0E-43C9-82BB-61CB4CCCAED5}"/>
              </a:ext>
            </a:extLst>
          </p:cNvPr>
          <p:cNvGrpSpPr>
            <a:grpSpLocks/>
          </p:cNvGrpSpPr>
          <p:nvPr/>
        </p:nvGrpSpPr>
        <p:grpSpPr bwMode="auto">
          <a:xfrm>
            <a:off x="5319879" y="3403559"/>
            <a:ext cx="1676400" cy="609600"/>
            <a:chOff x="3504" y="2064"/>
            <a:chExt cx="1056" cy="384"/>
          </a:xfrm>
        </p:grpSpPr>
        <p:sp>
          <p:nvSpPr>
            <p:cNvPr id="41" name="AutoShape 14">
              <a:extLst>
                <a:ext uri="{FF2B5EF4-FFF2-40B4-BE49-F238E27FC236}">
                  <a16:creationId xmlns:a16="http://schemas.microsoft.com/office/drawing/2014/main" id="{7DC7CA95-D3F5-47F1-B2AA-1A5DD617D597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960" y="1608"/>
              <a:ext cx="144" cy="1056"/>
            </a:xfrm>
            <a:prstGeom prst="leftBrace">
              <a:avLst>
                <a:gd name="adj1" fmla="val 61111"/>
                <a:gd name="adj2" fmla="val 50000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1A78C3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2" name="Text Box 15">
              <a:extLst>
                <a:ext uri="{FF2B5EF4-FFF2-40B4-BE49-F238E27FC236}">
                  <a16:creationId xmlns:a16="http://schemas.microsoft.com/office/drawing/2014/main" id="{8AADC780-1149-47BD-BC82-67FD659782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3" y="2121"/>
              <a:ext cx="2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sz="2400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43" name="Group 16">
            <a:extLst>
              <a:ext uri="{FF2B5EF4-FFF2-40B4-BE49-F238E27FC236}">
                <a16:creationId xmlns:a16="http://schemas.microsoft.com/office/drawing/2014/main" id="{5DBAAEC3-CAF9-4E12-AC1B-E9B7033A6B7F}"/>
              </a:ext>
            </a:extLst>
          </p:cNvPr>
          <p:cNvGrpSpPr>
            <a:grpSpLocks/>
          </p:cNvGrpSpPr>
          <p:nvPr/>
        </p:nvGrpSpPr>
        <p:grpSpPr bwMode="auto">
          <a:xfrm>
            <a:off x="2119479" y="3936959"/>
            <a:ext cx="5562600" cy="609600"/>
            <a:chOff x="1488" y="2400"/>
            <a:chExt cx="3504" cy="384"/>
          </a:xfrm>
        </p:grpSpPr>
        <p:sp>
          <p:nvSpPr>
            <p:cNvPr id="44" name="AutoShape 17">
              <a:extLst>
                <a:ext uri="{FF2B5EF4-FFF2-40B4-BE49-F238E27FC236}">
                  <a16:creationId xmlns:a16="http://schemas.microsoft.com/office/drawing/2014/main" id="{A2557DF3-8DC0-41DD-949C-B72C2B75F13B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168" y="720"/>
              <a:ext cx="144" cy="3504"/>
            </a:xfrm>
            <a:prstGeom prst="leftBrace">
              <a:avLst>
                <a:gd name="adj1" fmla="val 202778"/>
                <a:gd name="adj2" fmla="val 50000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rgbClr val="1A78C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Text Box 18">
              <a:extLst>
                <a:ext uri="{FF2B5EF4-FFF2-40B4-BE49-F238E27FC236}">
                  <a16:creationId xmlns:a16="http://schemas.microsoft.com/office/drawing/2014/main" id="{4F9E8D9A-575F-42B1-94CC-E5332320FD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457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i="1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</p:grpSp>
      <p:grpSp>
        <p:nvGrpSpPr>
          <p:cNvPr id="46" name="Group 19">
            <a:extLst>
              <a:ext uri="{FF2B5EF4-FFF2-40B4-BE49-F238E27FC236}">
                <a16:creationId xmlns:a16="http://schemas.microsoft.com/office/drawing/2014/main" id="{0BA4AE60-D6BA-4C29-AE4C-4D754FE67F9F}"/>
              </a:ext>
            </a:extLst>
          </p:cNvPr>
          <p:cNvGrpSpPr>
            <a:grpSpLocks/>
          </p:cNvGrpSpPr>
          <p:nvPr/>
        </p:nvGrpSpPr>
        <p:grpSpPr bwMode="auto">
          <a:xfrm>
            <a:off x="862179" y="4159202"/>
            <a:ext cx="2666999" cy="2286000"/>
            <a:chOff x="703" y="2640"/>
            <a:chExt cx="1680" cy="1440"/>
          </a:xfrm>
        </p:grpSpPr>
        <p:grpSp>
          <p:nvGrpSpPr>
            <p:cNvPr id="47" name="Group 20">
              <a:extLst>
                <a:ext uri="{FF2B5EF4-FFF2-40B4-BE49-F238E27FC236}">
                  <a16:creationId xmlns:a16="http://schemas.microsoft.com/office/drawing/2014/main" id="{2778F26E-FBDE-41CB-BF8C-38324CB89C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2640"/>
              <a:ext cx="1663" cy="1440"/>
              <a:chOff x="720" y="2640"/>
              <a:chExt cx="1663" cy="1440"/>
            </a:xfrm>
          </p:grpSpPr>
          <p:sp>
            <p:nvSpPr>
              <p:cNvPr id="49" name="Text Box 21">
                <a:extLst>
                  <a:ext uri="{FF2B5EF4-FFF2-40B4-BE49-F238E27FC236}">
                    <a16:creationId xmlns:a16="http://schemas.microsoft.com/office/drawing/2014/main" id="{EC441292-D83B-461A-8484-251D5D59DD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2640"/>
                <a:ext cx="61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i="1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z</a:t>
                </a:r>
                <a:r>
                  <a:rPr lang="en-US" altLang="zh-CN" sz="2400" baseline="-25000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0</a:t>
                </a:r>
                <a:r>
                  <a:rPr lang="en-US" altLang="zh-CN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 = 0</a:t>
                </a:r>
                <a:endParaRPr lang="en-US" altLang="zh-CN" baseline="-25000">
                  <a:solidFill>
                    <a:srgbClr val="1A78C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Text Box 22">
                <a:extLst>
                  <a:ext uri="{FF2B5EF4-FFF2-40B4-BE49-F238E27FC236}">
                    <a16:creationId xmlns:a16="http://schemas.microsoft.com/office/drawing/2014/main" id="{AA5F12FF-FBFF-4914-AAF7-7F539E0EE3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2909"/>
                <a:ext cx="154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i="1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z</a:t>
                </a:r>
                <a:r>
                  <a:rPr lang="en-US" altLang="zh-CN" sz="2400" baseline="-25000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zh-CN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 = 2</a:t>
                </a:r>
                <a:r>
                  <a:rPr lang="en-US" altLang="zh-CN" sz="2400" baseline="45000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-1</a:t>
                </a:r>
                <a:r>
                  <a:rPr lang="en-US" altLang="zh-CN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lang="en-US" altLang="zh-CN" i="1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2400" i="1" baseline="-25000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n</a:t>
                </a:r>
                <a:r>
                  <a:rPr lang="en-US" altLang="zh-CN" i="1">
                    <a:solidFill>
                      <a:srgbClr val="1A78C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>
                    <a:solidFill>
                      <a:srgbClr val="1A78C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*+</a:t>
                </a:r>
                <a:r>
                  <a:rPr lang="en-US" altLang="zh-CN" i="1">
                    <a:solidFill>
                      <a:srgbClr val="1A78C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400" baseline="-25000">
                    <a:solidFill>
                      <a:srgbClr val="1A78C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>
                    <a:solidFill>
                      <a:srgbClr val="1A78C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CN" baseline="-25000">
                  <a:solidFill>
                    <a:srgbClr val="1A78C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" name="Text Box 23">
                <a:extLst>
                  <a:ext uri="{FF2B5EF4-FFF2-40B4-BE49-F238E27FC236}">
                    <a16:creationId xmlns:a16="http://schemas.microsoft.com/office/drawing/2014/main" id="{BB0EEA5A-76BF-41C9-9E26-06A1C55E9F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177"/>
                <a:ext cx="165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i="1" dirty="0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z</a:t>
                </a:r>
                <a:r>
                  <a:rPr lang="en-US" altLang="zh-CN" sz="2400" baseline="-25000" dirty="0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 = 2</a:t>
                </a:r>
                <a:r>
                  <a:rPr lang="en-US" altLang="zh-CN" sz="2400" baseline="45000" dirty="0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-1</a:t>
                </a:r>
                <a:r>
                  <a:rPr lang="en-US" altLang="zh-CN" dirty="0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2400" i="1" baseline="-25000" dirty="0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2400" baseline="-25000" dirty="0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-1</a:t>
                </a:r>
                <a:r>
                  <a:rPr lang="en-US" altLang="zh-CN" i="1" dirty="0">
                    <a:solidFill>
                      <a:srgbClr val="1A78C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solidFill>
                      <a:srgbClr val="1A78C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*+</a:t>
                </a:r>
                <a:r>
                  <a:rPr lang="en-US" altLang="zh-CN" i="1" dirty="0">
                    <a:solidFill>
                      <a:srgbClr val="1A78C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400" baseline="-25000" dirty="0">
                    <a:solidFill>
                      <a:srgbClr val="1A78C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solidFill>
                      <a:srgbClr val="1A78C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CN" baseline="-25000" dirty="0">
                  <a:solidFill>
                    <a:srgbClr val="1A78C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" name="Text Box 24">
                <a:extLst>
                  <a:ext uri="{FF2B5EF4-FFF2-40B4-BE49-F238E27FC236}">
                    <a16:creationId xmlns:a16="http://schemas.microsoft.com/office/drawing/2014/main" id="{45CAB7B1-5CF4-442E-957F-EF46CA91B8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753"/>
                <a:ext cx="166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i="1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z</a:t>
                </a:r>
                <a:r>
                  <a:rPr lang="en-US" altLang="zh-CN" sz="2400" i="1" baseline="-25000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n</a:t>
                </a:r>
                <a:r>
                  <a:rPr lang="en-US" altLang="zh-CN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 = 2</a:t>
                </a:r>
                <a:r>
                  <a:rPr lang="en-US" altLang="zh-CN" sz="2400" baseline="45000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-1</a:t>
                </a:r>
                <a:r>
                  <a:rPr lang="en-US" altLang="zh-CN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lang="en-US" altLang="zh-CN" i="1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2400" baseline="-25000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zh-CN" i="1">
                    <a:solidFill>
                      <a:srgbClr val="1A78C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>
                    <a:solidFill>
                      <a:srgbClr val="1A78C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*+</a:t>
                </a:r>
                <a:r>
                  <a:rPr lang="en-US" altLang="zh-CN" i="1">
                    <a:solidFill>
                      <a:srgbClr val="1A78C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400" i="1" baseline="-25000">
                    <a:solidFill>
                      <a:srgbClr val="1A78C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aseline="-25000">
                    <a:solidFill>
                      <a:srgbClr val="1A78C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altLang="zh-CN">
                    <a:solidFill>
                      <a:srgbClr val="1A78C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CN" baseline="-25000">
                  <a:solidFill>
                    <a:srgbClr val="1A78C3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8" name="Text Box 25">
              <a:extLst>
                <a:ext uri="{FF2B5EF4-FFF2-40B4-BE49-F238E27FC236}">
                  <a16:creationId xmlns:a16="http://schemas.microsoft.com/office/drawing/2014/main" id="{307FB8F4-8FAA-4675-A08B-6B92E6A2E1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3523"/>
              <a:ext cx="388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</p:grpSp>
      <p:sp>
        <p:nvSpPr>
          <p:cNvPr id="53" name="Text Box 26">
            <a:extLst>
              <a:ext uri="{FF2B5EF4-FFF2-40B4-BE49-F238E27FC236}">
                <a16:creationId xmlns:a16="http://schemas.microsoft.com/office/drawing/2014/main" id="{39962614-4604-4D2F-B6CC-5B5E19113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6616" y="3479759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54" name="Text Box 27">
            <a:extLst>
              <a:ext uri="{FF2B5EF4-FFF2-40B4-BE49-F238E27FC236}">
                <a16:creationId xmlns:a16="http://schemas.microsoft.com/office/drawing/2014/main" id="{77B5DEAA-1E7F-4C7F-9502-D72E47E45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3204" y="2946359"/>
            <a:ext cx="4238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1A78C3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400" baseline="-25000">
                <a:solidFill>
                  <a:srgbClr val="1A78C3"/>
                </a:solidFill>
                <a:latin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6897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utoUpdateAnimBg="0"/>
      <p:bldP spid="5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E6BE6DE-87BD-4439-B66F-0E483299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1D417C-ADEA-47D5-93A5-9379EB0BF8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s-ES" dirty="0"/>
              <a:t>已知 </a:t>
            </a:r>
            <a:r>
              <a:rPr lang="es-ES" altLang="zh-CN" dirty="0"/>
              <a:t>x = – 0.1110   y = 0.1101   </a:t>
            </a:r>
            <a:r>
              <a:rPr lang="zh-CN" altLang="es-ES" dirty="0"/>
              <a:t>求</a:t>
            </a:r>
            <a:r>
              <a:rPr lang="es-ES" altLang="zh-CN" dirty="0"/>
              <a:t>[x • y]</a:t>
            </a:r>
            <a:r>
              <a:rPr lang="zh-CN" altLang="es-ES" dirty="0"/>
              <a:t>原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2DFE9C-8B2E-42CE-9873-2D92ABA54B9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定点数运算及其运算部件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6873A2D3-79C4-4DF5-A4AF-B6FEEA1B6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7993" y="1124508"/>
            <a:ext cx="426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dirty="0">
                <a:solidFill>
                  <a:srgbClr val="1A78C3"/>
                </a:solidFill>
                <a:latin typeface="Times New Roman" panose="02020603050405020304" pitchFamily="18" charset="0"/>
              </a:rPr>
              <a:t>数值部分的运算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9510412B-B515-4C50-94CC-1C669772B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1434864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0 . 0 0 0 0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7449CB33-51E0-45AA-B628-E1BFEA1D6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1820627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0 . 1 1 1 0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CC7422BA-51B5-4329-884E-A9F80EBEA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2206389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0 . 1 1 1 0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B608A0AE-E647-4ED9-8039-2E5D918C7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2976327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0 . 0 0 0 0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32169624-CB97-440C-90B4-A34696093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4133614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0 . 1 1 1 0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E7ADE4AD-C967-4544-9F0B-17126547B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5289314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0 . 1 1 1 0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828DECA1-4150-428E-9558-F020AAA96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384064"/>
            <a:ext cx="2673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1A78C3"/>
                </a:solidFill>
                <a:latin typeface="Times New Roman" panose="02020603050405020304" pitchFamily="18" charset="0"/>
              </a:rPr>
              <a:t>部分积  初态 </a:t>
            </a:r>
            <a:r>
              <a:rPr lang="en-US" altLang="zh-CN" i="1">
                <a:solidFill>
                  <a:srgbClr val="1A78C3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aseline="-25000">
                <a:solidFill>
                  <a:srgbClr val="1A78C3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400">
                <a:solidFill>
                  <a:srgbClr val="1A78C3"/>
                </a:solidFill>
                <a:latin typeface="Times New Roman" panose="02020603050405020304" pitchFamily="18" charset="0"/>
              </a:rPr>
              <a:t> = 0</a:t>
            </a:r>
          </a:p>
        </p:txBody>
      </p:sp>
      <p:sp>
        <p:nvSpPr>
          <p:cNvPr id="14" name="Line 20">
            <a:extLst>
              <a:ext uri="{FF2B5EF4-FFF2-40B4-BE49-F238E27FC236}">
                <a16:creationId xmlns:a16="http://schemas.microsoft.com/office/drawing/2014/main" id="{041D1FBF-F5D5-4DD1-A8FC-97268E8ED5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2249252"/>
            <a:ext cx="7772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1A78C3"/>
              </a:solidFill>
            </a:endParaRPr>
          </a:p>
        </p:txBody>
      </p:sp>
      <p:sp>
        <p:nvSpPr>
          <p:cNvPr id="15" name="Line 21">
            <a:extLst>
              <a:ext uri="{FF2B5EF4-FFF2-40B4-BE49-F238E27FC236}">
                <a16:creationId xmlns:a16="http://schemas.microsoft.com/office/drawing/2014/main" id="{BF799BE9-0385-4C82-8E03-08BFD97CD4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408127"/>
            <a:ext cx="7772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1A78C3"/>
              </a:solidFill>
            </a:endParaRPr>
          </a:p>
        </p:txBody>
      </p:sp>
      <p:sp>
        <p:nvSpPr>
          <p:cNvPr id="16" name="Line 22">
            <a:extLst>
              <a:ext uri="{FF2B5EF4-FFF2-40B4-BE49-F238E27FC236}">
                <a16:creationId xmlns:a16="http://schemas.microsoft.com/office/drawing/2014/main" id="{5D9C13FA-256B-4015-9876-BFDAFF3A51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4559064"/>
            <a:ext cx="7772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1A78C3"/>
              </a:solidFill>
            </a:endParaRPr>
          </a:p>
        </p:txBody>
      </p:sp>
      <p:sp>
        <p:nvSpPr>
          <p:cNvPr id="17" name="Line 23">
            <a:extLst>
              <a:ext uri="{FF2B5EF4-FFF2-40B4-BE49-F238E27FC236}">
                <a16:creationId xmlns:a16="http://schemas.microsoft.com/office/drawing/2014/main" id="{56C75667-FF01-4809-A355-70CC0CE63C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5711589"/>
            <a:ext cx="7772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1A78C3"/>
              </a:solidFill>
            </a:endParaRPr>
          </a:p>
        </p:txBody>
      </p:sp>
      <p:grpSp>
        <p:nvGrpSpPr>
          <p:cNvPr id="18" name="Group 24">
            <a:extLst>
              <a:ext uri="{FF2B5EF4-FFF2-40B4-BE49-F238E27FC236}">
                <a16:creationId xmlns:a16="http://schemas.microsoft.com/office/drawing/2014/main" id="{8AFC33EB-EE04-492C-9261-C12D936DC562}"/>
              </a:ext>
            </a:extLst>
          </p:cNvPr>
          <p:cNvGrpSpPr>
            <a:grpSpLocks/>
          </p:cNvGrpSpPr>
          <p:nvPr/>
        </p:nvGrpSpPr>
        <p:grpSpPr bwMode="auto">
          <a:xfrm>
            <a:off x="1889125" y="3362089"/>
            <a:ext cx="2644775" cy="519113"/>
            <a:chOff x="950" y="2222"/>
            <a:chExt cx="1666" cy="327"/>
          </a:xfrm>
        </p:grpSpPr>
        <p:sp>
          <p:nvSpPr>
            <p:cNvPr id="19" name="Text Box 25">
              <a:extLst>
                <a:ext uri="{FF2B5EF4-FFF2-40B4-BE49-F238E27FC236}">
                  <a16:creationId xmlns:a16="http://schemas.microsoft.com/office/drawing/2014/main" id="{DDC96CE7-9171-4067-B4DC-ED7433BB9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0" y="2222"/>
              <a:ext cx="10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0 . 0 1 1 1</a:t>
              </a:r>
            </a:p>
          </p:txBody>
        </p:sp>
        <p:sp>
          <p:nvSpPr>
            <p:cNvPr id="20" name="Text Box 26">
              <a:extLst>
                <a:ext uri="{FF2B5EF4-FFF2-40B4-BE49-F238E27FC236}">
                  <a16:creationId xmlns:a16="http://schemas.microsoft.com/office/drawing/2014/main" id="{00749864-C4CF-4B49-8F87-608614366E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8" y="222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21" name="Group 27">
            <a:extLst>
              <a:ext uri="{FF2B5EF4-FFF2-40B4-BE49-F238E27FC236}">
                <a16:creationId xmlns:a16="http://schemas.microsoft.com/office/drawing/2014/main" id="{87CB2F51-E2DB-4003-A241-24AD90F5BA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82864"/>
            <a:ext cx="2911475" cy="519113"/>
            <a:chOff x="950" y="2950"/>
            <a:chExt cx="1834" cy="327"/>
          </a:xfrm>
        </p:grpSpPr>
        <p:sp>
          <p:nvSpPr>
            <p:cNvPr id="22" name="Text Box 28">
              <a:extLst>
                <a:ext uri="{FF2B5EF4-FFF2-40B4-BE49-F238E27FC236}">
                  <a16:creationId xmlns:a16="http://schemas.microsoft.com/office/drawing/2014/main" id="{DEBA64AF-5099-42DF-8A11-5A9726F4AC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0" y="2950"/>
              <a:ext cx="10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1 . 0 0 0 1</a:t>
              </a:r>
            </a:p>
          </p:txBody>
        </p:sp>
        <p:sp>
          <p:nvSpPr>
            <p:cNvPr id="23" name="Text Box 29">
              <a:extLst>
                <a:ext uri="{FF2B5EF4-FFF2-40B4-BE49-F238E27FC236}">
                  <a16:creationId xmlns:a16="http://schemas.microsoft.com/office/drawing/2014/main" id="{B5BCF270-9D82-499B-9229-FCD55E4D4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8" y="2950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1 0</a:t>
              </a:r>
            </a:p>
          </p:txBody>
        </p:sp>
      </p:grpSp>
      <p:grpSp>
        <p:nvGrpSpPr>
          <p:cNvPr id="24" name="Group 30">
            <a:extLst>
              <a:ext uri="{FF2B5EF4-FFF2-40B4-BE49-F238E27FC236}">
                <a16:creationId xmlns:a16="http://schemas.microsoft.com/office/drawing/2014/main" id="{6F368DDB-308A-47C4-88C4-13361CF0F510}"/>
              </a:ext>
            </a:extLst>
          </p:cNvPr>
          <p:cNvGrpSpPr>
            <a:grpSpLocks/>
          </p:cNvGrpSpPr>
          <p:nvPr/>
        </p:nvGrpSpPr>
        <p:grpSpPr bwMode="auto">
          <a:xfrm>
            <a:off x="1889125" y="5675077"/>
            <a:ext cx="3178175" cy="519112"/>
            <a:chOff x="950" y="3679"/>
            <a:chExt cx="2002" cy="327"/>
          </a:xfrm>
        </p:grpSpPr>
        <p:sp>
          <p:nvSpPr>
            <p:cNvPr id="25" name="Text Box 31">
              <a:extLst>
                <a:ext uri="{FF2B5EF4-FFF2-40B4-BE49-F238E27FC236}">
                  <a16:creationId xmlns:a16="http://schemas.microsoft.com/office/drawing/2014/main" id="{83413C12-0D86-4B99-B175-2E3918137C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0" y="3679"/>
              <a:ext cx="10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1 . 0 1 1 0</a:t>
              </a:r>
            </a:p>
          </p:txBody>
        </p:sp>
        <p:sp>
          <p:nvSpPr>
            <p:cNvPr id="26" name="Text Box 32">
              <a:extLst>
                <a:ext uri="{FF2B5EF4-FFF2-40B4-BE49-F238E27FC236}">
                  <a16:creationId xmlns:a16="http://schemas.microsoft.com/office/drawing/2014/main" id="{48BC59F8-548C-456F-863C-147915EBC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8" y="3679"/>
              <a:ext cx="5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1 1 0</a:t>
              </a:r>
            </a:p>
          </p:txBody>
        </p:sp>
      </p:grpSp>
      <p:grpSp>
        <p:nvGrpSpPr>
          <p:cNvPr id="27" name="Group 80">
            <a:extLst>
              <a:ext uri="{FF2B5EF4-FFF2-40B4-BE49-F238E27FC236}">
                <a16:creationId xmlns:a16="http://schemas.microsoft.com/office/drawing/2014/main" id="{5FDFF3C1-2884-4FE1-BB61-157941274C61}"/>
              </a:ext>
            </a:extLst>
          </p:cNvPr>
          <p:cNvGrpSpPr>
            <a:grpSpLocks/>
          </p:cNvGrpSpPr>
          <p:nvPr/>
        </p:nvGrpSpPr>
        <p:grpSpPr bwMode="auto">
          <a:xfrm>
            <a:off x="1889125" y="6021152"/>
            <a:ext cx="6280150" cy="557212"/>
            <a:chOff x="950" y="3897"/>
            <a:chExt cx="3956" cy="351"/>
          </a:xfrm>
        </p:grpSpPr>
        <p:sp>
          <p:nvSpPr>
            <p:cNvPr id="28" name="Text Box 34">
              <a:extLst>
                <a:ext uri="{FF2B5EF4-FFF2-40B4-BE49-F238E27FC236}">
                  <a16:creationId xmlns:a16="http://schemas.microsoft.com/office/drawing/2014/main" id="{9448BBA4-28B7-494C-BE61-8C2F4F25E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0" y="3921"/>
              <a:ext cx="10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0 . 1 0 1 1</a:t>
              </a:r>
            </a:p>
          </p:txBody>
        </p:sp>
        <p:sp>
          <p:nvSpPr>
            <p:cNvPr id="29" name="Text Box 35">
              <a:extLst>
                <a:ext uri="{FF2B5EF4-FFF2-40B4-BE49-F238E27FC236}">
                  <a16:creationId xmlns:a16="http://schemas.microsoft.com/office/drawing/2014/main" id="{06B0A783-A5CB-4662-87E6-C95D1D4408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8" y="3921"/>
              <a:ext cx="7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0 1 1 0</a:t>
              </a:r>
            </a:p>
          </p:txBody>
        </p:sp>
        <p:grpSp>
          <p:nvGrpSpPr>
            <p:cNvPr id="30" name="Group 79">
              <a:extLst>
                <a:ext uri="{FF2B5EF4-FFF2-40B4-BE49-F238E27FC236}">
                  <a16:creationId xmlns:a16="http://schemas.microsoft.com/office/drawing/2014/main" id="{B69DEF24-9121-4208-8F5E-5F43D07EED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5" y="3897"/>
              <a:ext cx="1101" cy="327"/>
              <a:chOff x="3805" y="3897"/>
              <a:chExt cx="1101" cy="327"/>
            </a:xfrm>
          </p:grpSpPr>
          <p:sp>
            <p:nvSpPr>
              <p:cNvPr id="31" name="Text Box 37">
                <a:extLst>
                  <a:ext uri="{FF2B5EF4-FFF2-40B4-BE49-F238E27FC236}">
                    <a16:creationId xmlns:a16="http://schemas.microsoft.com/office/drawing/2014/main" id="{9E025977-3A51-48EB-9BFC-1099E7DC41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41" y="3897"/>
                <a:ext cx="86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1，</a:t>
                </a:r>
                <a:r>
                  <a:rPr lang="zh-CN" altLang="en-US" sz="2400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得</a:t>
                </a:r>
                <a:r>
                  <a:rPr lang="zh-CN" altLang="en-US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CN" i="1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z</a:t>
                </a:r>
                <a:r>
                  <a:rPr lang="en-US" altLang="zh-CN" baseline="-25000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" name="Line 38">
                <a:extLst>
                  <a:ext uri="{FF2B5EF4-FFF2-40B4-BE49-F238E27FC236}">
                    <a16:creationId xmlns:a16="http://schemas.microsoft.com/office/drawing/2014/main" id="{E41736CB-BD82-42AE-81A7-68FB19FF1E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5" y="4047"/>
                <a:ext cx="247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1A78C3"/>
                  </a:solidFill>
                </a:endParaRPr>
              </a:p>
            </p:txBody>
          </p:sp>
        </p:grpSp>
      </p:grpSp>
      <p:sp>
        <p:nvSpPr>
          <p:cNvPr id="33" name="AutoShape 39">
            <a:extLst>
              <a:ext uri="{FF2B5EF4-FFF2-40B4-BE49-F238E27FC236}">
                <a16:creationId xmlns:a16="http://schemas.microsoft.com/office/drawing/2014/main" id="{043FB586-F409-4943-876F-81A184470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0" y="4806714"/>
            <a:ext cx="1245711" cy="442674"/>
          </a:xfrm>
          <a:prstGeom prst="wedgeRoundRectCallout">
            <a:avLst>
              <a:gd name="adj1" fmla="val 58681"/>
              <a:gd name="adj2" fmla="val 31250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1A78C3"/>
                </a:solidFill>
                <a:latin typeface="Times New Roman" panose="02020603050405020304" pitchFamily="18" charset="0"/>
              </a:rPr>
              <a:t>逻辑右移</a:t>
            </a:r>
          </a:p>
        </p:txBody>
      </p:sp>
      <p:sp>
        <p:nvSpPr>
          <p:cNvPr id="34" name="Text Box 41">
            <a:extLst>
              <a:ext uri="{FF2B5EF4-FFF2-40B4-BE49-F238E27FC236}">
                <a16:creationId xmlns:a16="http://schemas.microsoft.com/office/drawing/2014/main" id="{7ABE9A56-9919-40B4-AA17-BA0648321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434864"/>
            <a:ext cx="1162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1 1 0 1</a:t>
            </a:r>
          </a:p>
        </p:txBody>
      </p:sp>
      <p:sp>
        <p:nvSpPr>
          <p:cNvPr id="35" name="Text Box 42">
            <a:extLst>
              <a:ext uri="{FF2B5EF4-FFF2-40B4-BE49-F238E27FC236}">
                <a16:creationId xmlns:a16="http://schemas.microsoft.com/office/drawing/2014/main" id="{BE10B918-FF25-4DCD-B6B9-DE138ABEF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6338" y="1663464"/>
            <a:ext cx="387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=</a:t>
            </a:r>
          </a:p>
        </p:txBody>
      </p:sp>
      <p:grpSp>
        <p:nvGrpSpPr>
          <p:cNvPr id="36" name="Group 76">
            <a:extLst>
              <a:ext uri="{FF2B5EF4-FFF2-40B4-BE49-F238E27FC236}">
                <a16:creationId xmlns:a16="http://schemas.microsoft.com/office/drawing/2014/main" id="{5C6F4EB0-DB7D-4AF8-898C-D74CE2EF16EF}"/>
              </a:ext>
            </a:extLst>
          </p:cNvPr>
          <p:cNvGrpSpPr>
            <a:grpSpLocks/>
          </p:cNvGrpSpPr>
          <p:nvPr/>
        </p:nvGrpSpPr>
        <p:grpSpPr bwMode="auto">
          <a:xfrm>
            <a:off x="1889125" y="2592152"/>
            <a:ext cx="6230938" cy="519112"/>
            <a:chOff x="950" y="1737"/>
            <a:chExt cx="3925" cy="327"/>
          </a:xfrm>
        </p:grpSpPr>
        <p:sp>
          <p:nvSpPr>
            <p:cNvPr id="37" name="Text Box 44">
              <a:extLst>
                <a:ext uri="{FF2B5EF4-FFF2-40B4-BE49-F238E27FC236}">
                  <a16:creationId xmlns:a16="http://schemas.microsoft.com/office/drawing/2014/main" id="{7D04A2E6-8157-463E-8F5C-E1235E710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0" y="1737"/>
              <a:ext cx="10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0 . 0 1 1 1</a:t>
              </a:r>
            </a:p>
          </p:txBody>
        </p:sp>
        <p:grpSp>
          <p:nvGrpSpPr>
            <p:cNvPr id="38" name="Group 75">
              <a:extLst>
                <a:ext uri="{FF2B5EF4-FFF2-40B4-BE49-F238E27FC236}">
                  <a16:creationId xmlns:a16="http://schemas.microsoft.com/office/drawing/2014/main" id="{09FD5223-23F3-4005-91D4-46B855D9B0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737"/>
              <a:ext cx="2487" cy="327"/>
              <a:chOff x="2388" y="1737"/>
              <a:chExt cx="2487" cy="327"/>
            </a:xfrm>
          </p:grpSpPr>
          <p:sp>
            <p:nvSpPr>
              <p:cNvPr id="39" name="Text Box 45">
                <a:extLst>
                  <a:ext uri="{FF2B5EF4-FFF2-40B4-BE49-F238E27FC236}">
                    <a16:creationId xmlns:a16="http://schemas.microsoft.com/office/drawing/2014/main" id="{3DF5A8F7-CD81-4883-B6ED-0B9DCE93FE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0" y="1737"/>
                <a:ext cx="86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1，</a:t>
                </a:r>
                <a:r>
                  <a:rPr lang="zh-CN" altLang="en-US" sz="2400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得</a:t>
                </a:r>
                <a:r>
                  <a:rPr lang="zh-CN" altLang="en-US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CN" i="1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z</a:t>
                </a:r>
                <a:r>
                  <a:rPr lang="en-US" altLang="zh-CN" baseline="-25000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0" name="Line 46">
                <a:extLst>
                  <a:ext uri="{FF2B5EF4-FFF2-40B4-BE49-F238E27FC236}">
                    <a16:creationId xmlns:a16="http://schemas.microsoft.com/office/drawing/2014/main" id="{CEE0B2D6-C810-45AE-8370-70F4E54D5E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1887"/>
                <a:ext cx="247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1A78C3"/>
                  </a:solidFill>
                </a:endParaRPr>
              </a:p>
            </p:txBody>
          </p:sp>
          <p:sp>
            <p:nvSpPr>
              <p:cNvPr id="41" name="Text Box 47">
                <a:extLst>
                  <a:ext uri="{FF2B5EF4-FFF2-40B4-BE49-F238E27FC236}">
                    <a16:creationId xmlns:a16="http://schemas.microsoft.com/office/drawing/2014/main" id="{7E7CF23F-8C7A-4D54-AF88-7158810ECF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8" y="1737"/>
                <a:ext cx="73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0 1 1 0</a:t>
                </a:r>
              </a:p>
            </p:txBody>
          </p:sp>
        </p:grpSp>
      </p:grpSp>
      <p:sp>
        <p:nvSpPr>
          <p:cNvPr id="42" name="Text Box 48">
            <a:extLst>
              <a:ext uri="{FF2B5EF4-FFF2-40B4-BE49-F238E27FC236}">
                <a16:creationId xmlns:a16="http://schemas.microsoft.com/office/drawing/2014/main" id="{1D520EDB-60F2-4B55-8DAD-E5E03FE15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6338" y="2820752"/>
            <a:ext cx="387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=</a:t>
            </a:r>
          </a:p>
        </p:txBody>
      </p:sp>
      <p:grpSp>
        <p:nvGrpSpPr>
          <p:cNvPr id="43" name="Group 77">
            <a:extLst>
              <a:ext uri="{FF2B5EF4-FFF2-40B4-BE49-F238E27FC236}">
                <a16:creationId xmlns:a16="http://schemas.microsoft.com/office/drawing/2014/main" id="{F7AEC252-3107-4896-92F3-70354C17148D}"/>
              </a:ext>
            </a:extLst>
          </p:cNvPr>
          <p:cNvGrpSpPr>
            <a:grpSpLocks/>
          </p:cNvGrpSpPr>
          <p:nvPr/>
        </p:nvGrpSpPr>
        <p:grpSpPr bwMode="auto">
          <a:xfrm>
            <a:off x="1889125" y="3747852"/>
            <a:ext cx="6230938" cy="568325"/>
            <a:chOff x="950" y="2465"/>
            <a:chExt cx="3925" cy="358"/>
          </a:xfrm>
        </p:grpSpPr>
        <p:sp>
          <p:nvSpPr>
            <p:cNvPr id="44" name="Text Box 50">
              <a:extLst>
                <a:ext uri="{FF2B5EF4-FFF2-40B4-BE49-F238E27FC236}">
                  <a16:creationId xmlns:a16="http://schemas.microsoft.com/office/drawing/2014/main" id="{51305631-E878-4C59-A014-0B575E15E8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0" y="2465"/>
              <a:ext cx="10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0 . 0 0 1 1</a:t>
              </a:r>
            </a:p>
          </p:txBody>
        </p:sp>
        <p:sp>
          <p:nvSpPr>
            <p:cNvPr id="45" name="Text Box 52">
              <a:extLst>
                <a:ext uri="{FF2B5EF4-FFF2-40B4-BE49-F238E27FC236}">
                  <a16:creationId xmlns:a16="http://schemas.microsoft.com/office/drawing/2014/main" id="{B3212EDC-ABF9-465A-8561-2B4C952BA9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0" y="2496"/>
              <a:ext cx="8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1，</a:t>
              </a: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得</a:t>
              </a: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6" name="Line 53">
              <a:extLst>
                <a:ext uri="{FF2B5EF4-FFF2-40B4-BE49-F238E27FC236}">
                  <a16:creationId xmlns:a16="http://schemas.microsoft.com/office/drawing/2014/main" id="{F639EFEA-79FC-4E34-90CA-B6612AAFE5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646"/>
              <a:ext cx="247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  <p:sp>
          <p:nvSpPr>
            <p:cNvPr id="47" name="Text Box 55">
              <a:extLst>
                <a:ext uri="{FF2B5EF4-FFF2-40B4-BE49-F238E27FC236}">
                  <a16:creationId xmlns:a16="http://schemas.microsoft.com/office/drawing/2014/main" id="{FC5933DD-F760-4923-83F5-A03A3DE8A0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8" y="2465"/>
              <a:ext cx="7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1 0 1 1</a:t>
              </a:r>
            </a:p>
          </p:txBody>
        </p:sp>
      </p:grpSp>
      <p:sp>
        <p:nvSpPr>
          <p:cNvPr id="48" name="Text Box 56">
            <a:extLst>
              <a:ext uri="{FF2B5EF4-FFF2-40B4-BE49-F238E27FC236}">
                <a16:creationId xmlns:a16="http://schemas.microsoft.com/office/drawing/2014/main" id="{466377DA-2155-41F6-A8FA-761114609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6338" y="3963752"/>
            <a:ext cx="387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=</a:t>
            </a:r>
          </a:p>
        </p:txBody>
      </p:sp>
      <p:grpSp>
        <p:nvGrpSpPr>
          <p:cNvPr id="49" name="Group 78">
            <a:extLst>
              <a:ext uri="{FF2B5EF4-FFF2-40B4-BE49-F238E27FC236}">
                <a16:creationId xmlns:a16="http://schemas.microsoft.com/office/drawing/2014/main" id="{187BC0E6-83CA-4334-AB9E-0F91B1CBCFB5}"/>
              </a:ext>
            </a:extLst>
          </p:cNvPr>
          <p:cNvGrpSpPr>
            <a:grpSpLocks/>
          </p:cNvGrpSpPr>
          <p:nvPr/>
        </p:nvGrpSpPr>
        <p:grpSpPr bwMode="auto">
          <a:xfrm>
            <a:off x="1889125" y="4903552"/>
            <a:ext cx="6280150" cy="569912"/>
            <a:chOff x="950" y="3193"/>
            <a:chExt cx="3956" cy="359"/>
          </a:xfrm>
        </p:grpSpPr>
        <p:sp>
          <p:nvSpPr>
            <p:cNvPr id="50" name="Text Box 58">
              <a:extLst>
                <a:ext uri="{FF2B5EF4-FFF2-40B4-BE49-F238E27FC236}">
                  <a16:creationId xmlns:a16="http://schemas.microsoft.com/office/drawing/2014/main" id="{97846340-61CC-440D-A7B2-6AB1E758E1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0" y="3193"/>
              <a:ext cx="10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0 . 1 0 0 0</a:t>
              </a:r>
            </a:p>
          </p:txBody>
        </p:sp>
        <p:sp>
          <p:nvSpPr>
            <p:cNvPr id="51" name="Text Box 59">
              <a:extLst>
                <a:ext uri="{FF2B5EF4-FFF2-40B4-BE49-F238E27FC236}">
                  <a16:creationId xmlns:a16="http://schemas.microsoft.com/office/drawing/2014/main" id="{A44B120A-60CE-4549-A8D3-077C32604F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1" y="3225"/>
              <a:ext cx="8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1，</a:t>
              </a: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得</a:t>
              </a: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2" name="Line 60">
              <a:extLst>
                <a:ext uri="{FF2B5EF4-FFF2-40B4-BE49-F238E27FC236}">
                  <a16:creationId xmlns:a16="http://schemas.microsoft.com/office/drawing/2014/main" id="{ADF3F09D-1B21-4B02-BB85-2A7B286AF7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5" y="3375"/>
              <a:ext cx="247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  <p:sp>
          <p:nvSpPr>
            <p:cNvPr id="53" name="Text Box 61">
              <a:extLst>
                <a:ext uri="{FF2B5EF4-FFF2-40B4-BE49-F238E27FC236}">
                  <a16:creationId xmlns:a16="http://schemas.microsoft.com/office/drawing/2014/main" id="{6938FCF7-37AF-411B-9763-82A7F08D8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8" y="3193"/>
              <a:ext cx="7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1 1 0 1</a:t>
              </a:r>
            </a:p>
          </p:txBody>
        </p:sp>
      </p:grpSp>
      <p:sp>
        <p:nvSpPr>
          <p:cNvPr id="54" name="Text Box 62">
            <a:extLst>
              <a:ext uri="{FF2B5EF4-FFF2-40B4-BE49-F238E27FC236}">
                <a16:creationId xmlns:a16="http://schemas.microsoft.com/office/drawing/2014/main" id="{4B380B54-22BB-4598-941B-E92CB636E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6338" y="5106752"/>
            <a:ext cx="387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55" name="AutoShape 63">
            <a:extLst>
              <a:ext uri="{FF2B5EF4-FFF2-40B4-BE49-F238E27FC236}">
                <a16:creationId xmlns:a16="http://schemas.microsoft.com/office/drawing/2014/main" id="{F0403582-0093-487B-BE88-35257504B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0" y="3643077"/>
            <a:ext cx="1245711" cy="442674"/>
          </a:xfrm>
          <a:prstGeom prst="wedgeRoundRectCallout">
            <a:avLst>
              <a:gd name="adj1" fmla="val 58681"/>
              <a:gd name="adj2" fmla="val 31250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1A78C3"/>
                </a:solidFill>
                <a:latin typeface="Times New Roman" panose="02020603050405020304" pitchFamily="18" charset="0"/>
              </a:rPr>
              <a:t>逻辑右移</a:t>
            </a:r>
          </a:p>
        </p:txBody>
      </p:sp>
      <p:sp>
        <p:nvSpPr>
          <p:cNvPr id="56" name="AutoShape 64">
            <a:extLst>
              <a:ext uri="{FF2B5EF4-FFF2-40B4-BE49-F238E27FC236}">
                <a16:creationId xmlns:a16="http://schemas.microsoft.com/office/drawing/2014/main" id="{1D558416-8A08-47B4-BE39-39C5E0968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0" y="2504839"/>
            <a:ext cx="1245711" cy="442674"/>
          </a:xfrm>
          <a:prstGeom prst="wedgeRoundRectCallout">
            <a:avLst>
              <a:gd name="adj1" fmla="val 58681"/>
              <a:gd name="adj2" fmla="val 31250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1A78C3"/>
                </a:solidFill>
                <a:latin typeface="Times New Roman" panose="02020603050405020304" pitchFamily="18" charset="0"/>
              </a:rPr>
              <a:t>逻辑右移</a:t>
            </a:r>
          </a:p>
        </p:txBody>
      </p:sp>
      <p:sp>
        <p:nvSpPr>
          <p:cNvPr id="57" name="AutoShape 65">
            <a:extLst>
              <a:ext uri="{FF2B5EF4-FFF2-40B4-BE49-F238E27FC236}">
                <a16:creationId xmlns:a16="http://schemas.microsoft.com/office/drawing/2014/main" id="{46C987C4-74E0-4BE9-A14A-5D484F841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0" y="5962414"/>
            <a:ext cx="1245711" cy="442674"/>
          </a:xfrm>
          <a:prstGeom prst="wedgeRoundRectCallout">
            <a:avLst>
              <a:gd name="adj1" fmla="val 58681"/>
              <a:gd name="adj2" fmla="val 31250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1A78C3"/>
                </a:solidFill>
                <a:latin typeface="Times New Roman" panose="02020603050405020304" pitchFamily="18" charset="0"/>
              </a:rPr>
              <a:t>逻辑右移</a:t>
            </a:r>
          </a:p>
        </p:txBody>
      </p:sp>
      <p:sp>
        <p:nvSpPr>
          <p:cNvPr id="58" name="Text Box 67">
            <a:extLst>
              <a:ext uri="{FF2B5EF4-FFF2-40B4-BE49-F238E27FC236}">
                <a16:creationId xmlns:a16="http://schemas.microsoft.com/office/drawing/2014/main" id="{5B7AD673-68EB-4728-A9CE-1CE924464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1823802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rgbClr val="1A78C3"/>
                </a:solidFill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59" name="Text Box 68">
            <a:extLst>
              <a:ext uri="{FF2B5EF4-FFF2-40B4-BE49-F238E27FC236}">
                <a16:creationId xmlns:a16="http://schemas.microsoft.com/office/drawing/2014/main" id="{3D86954C-E0D8-4DFD-82F4-ED6A64449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2976327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rgbClr val="1A78C3"/>
                </a:solidFill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60" name="Text Box 69">
            <a:extLst>
              <a:ext uri="{FF2B5EF4-FFF2-40B4-BE49-F238E27FC236}">
                <a16:creationId xmlns:a16="http://schemas.microsoft.com/office/drawing/2014/main" id="{EB4FD6E8-7633-45C2-B08E-258E3FB9C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4127264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rgbClr val="1A78C3"/>
                </a:solidFill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61" name="Text Box 70">
            <a:extLst>
              <a:ext uri="{FF2B5EF4-FFF2-40B4-BE49-F238E27FC236}">
                <a16:creationId xmlns:a16="http://schemas.microsoft.com/office/drawing/2014/main" id="{310C7037-E64E-4ACB-84CF-AE6F5A1FF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5279789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rgbClr val="1A78C3"/>
                </a:solidFill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62" name="Text Box 71">
            <a:extLst>
              <a:ext uri="{FF2B5EF4-FFF2-40B4-BE49-F238E27FC236}">
                <a16:creationId xmlns:a16="http://schemas.microsoft.com/office/drawing/2014/main" id="{E15FEADB-75C1-4112-87C3-7125E1172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6825" y="1830152"/>
            <a:ext cx="237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1A78C3"/>
                </a:solidFill>
                <a:latin typeface="Times New Roman" panose="02020603050405020304" pitchFamily="18" charset="0"/>
              </a:rPr>
              <a:t>+ </a:t>
            </a:r>
            <a:r>
              <a:rPr lang="en-US" altLang="zh-CN" sz="2400" i="1">
                <a:solidFill>
                  <a:srgbClr val="1A78C3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solidFill>
                  <a:srgbClr val="1A78C3"/>
                </a:solidFill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63" name="Text Box 72">
            <a:extLst>
              <a:ext uri="{FF2B5EF4-FFF2-40B4-BE49-F238E27FC236}">
                <a16:creationId xmlns:a16="http://schemas.microsoft.com/office/drawing/2014/main" id="{14572F67-E901-4FA5-A6C1-1229F224D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6825" y="2960452"/>
            <a:ext cx="237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1A78C3"/>
                </a:solidFill>
                <a:latin typeface="Times New Roman" panose="02020603050405020304" pitchFamily="18" charset="0"/>
              </a:rPr>
              <a:t>+ </a:t>
            </a:r>
            <a:r>
              <a:rPr lang="en-US" altLang="zh-CN" sz="2400">
                <a:solidFill>
                  <a:srgbClr val="1A78C3"/>
                </a:solidFill>
                <a:latin typeface="Times New Roman" panose="02020603050405020304" pitchFamily="18" charset="0"/>
              </a:rPr>
              <a:t>0</a:t>
            </a:r>
            <a:endParaRPr lang="zh-CN" altLang="en-US" sz="2400">
              <a:solidFill>
                <a:srgbClr val="1A78C3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" name="Text Box 73">
            <a:extLst>
              <a:ext uri="{FF2B5EF4-FFF2-40B4-BE49-F238E27FC236}">
                <a16:creationId xmlns:a16="http://schemas.microsoft.com/office/drawing/2014/main" id="{DC823590-9C25-4DB3-B305-FB409C2CA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6825" y="4127264"/>
            <a:ext cx="237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1A78C3"/>
                </a:solidFill>
                <a:latin typeface="Times New Roman" panose="02020603050405020304" pitchFamily="18" charset="0"/>
              </a:rPr>
              <a:t>+ </a:t>
            </a:r>
            <a:r>
              <a:rPr lang="en-US" altLang="zh-CN" sz="2400" i="1">
                <a:solidFill>
                  <a:srgbClr val="1A78C3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solidFill>
                  <a:srgbClr val="1A78C3"/>
                </a:solidFill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65" name="Text Box 74">
            <a:extLst>
              <a:ext uri="{FF2B5EF4-FFF2-40B4-BE49-F238E27FC236}">
                <a16:creationId xmlns:a16="http://schemas.microsoft.com/office/drawing/2014/main" id="{0812BC54-DF62-4E72-9291-8FBBC5461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6825" y="5279789"/>
            <a:ext cx="237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1A78C3"/>
                </a:solidFill>
                <a:latin typeface="Times New Roman" panose="02020603050405020304" pitchFamily="18" charset="0"/>
              </a:rPr>
              <a:t>+ </a:t>
            </a:r>
            <a:r>
              <a:rPr lang="en-US" altLang="zh-CN" sz="2400" i="1">
                <a:solidFill>
                  <a:srgbClr val="1A78C3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solidFill>
                  <a:srgbClr val="1A78C3"/>
                </a:solidFill>
                <a:latin typeface="Times New Roman" panose="02020603050405020304" pitchFamily="18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66683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33" grpId="0" animBg="1" autoUpdateAnimBg="0"/>
      <p:bldP spid="34" grpId="0"/>
      <p:bldP spid="35" grpId="0"/>
      <p:bldP spid="42" grpId="0"/>
      <p:bldP spid="48" grpId="0"/>
      <p:bldP spid="54" grpId="0"/>
      <p:bldP spid="55" grpId="0" animBg="1" autoUpdateAnimBg="0"/>
      <p:bldP spid="56" grpId="0" animBg="1" autoUpdateAnimBg="0"/>
      <p:bldP spid="57" grpId="0" animBg="1" autoUpdateAnimBg="0"/>
      <p:bldP spid="58" grpId="0"/>
      <p:bldP spid="59" grpId="0"/>
      <p:bldP spid="60" grpId="0"/>
      <p:bldP spid="61" grpId="0"/>
      <p:bldP spid="62" grpId="0" autoUpdateAnimBg="0"/>
      <p:bldP spid="63" grpId="0" autoUpdateAnimBg="0"/>
      <p:bldP spid="64" grpId="0" autoUpdateAnimBg="0"/>
      <p:bldP spid="6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712D5B3-64F4-429D-9D6B-B211276C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3E10CF-EEF9-4B4D-A62C-C61159D716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结果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2A28BB-14E3-4703-A349-89071AB514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定点数运算及其运算部件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4B630A0E-DC24-4575-A276-E90E90CCF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140" y="2147949"/>
            <a:ext cx="67976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② </a:t>
            </a:r>
            <a:r>
              <a:rPr lang="zh-CN" altLang="en-US" sz="2400">
                <a:solidFill>
                  <a:srgbClr val="1A78C3"/>
                </a:solidFill>
                <a:latin typeface="Times New Roman" panose="02020603050405020304" pitchFamily="18" charset="0"/>
              </a:rPr>
              <a:t>数值部分按绝对值相乘</a:t>
            </a:r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3157C538-DFB3-4F88-9635-B1CEB66C73F3}"/>
              </a:ext>
            </a:extLst>
          </p:cNvPr>
          <p:cNvGrpSpPr>
            <a:grpSpLocks/>
          </p:cNvGrpSpPr>
          <p:nvPr/>
        </p:nvGrpSpPr>
        <p:grpSpPr bwMode="auto">
          <a:xfrm>
            <a:off x="523140" y="1320860"/>
            <a:ext cx="8550275" cy="523875"/>
            <a:chOff x="566" y="636"/>
            <a:chExt cx="5386" cy="330"/>
          </a:xfrm>
        </p:grpSpPr>
        <p:sp>
          <p:nvSpPr>
            <p:cNvPr id="7" name="Text Box 4">
              <a:extLst>
                <a:ext uri="{FF2B5EF4-FFF2-40B4-BE49-F238E27FC236}">
                  <a16:creationId xmlns:a16="http://schemas.microsoft.com/office/drawing/2014/main" id="{4A6A8072-ECEE-4026-9030-6DD98660B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636"/>
              <a:ext cx="538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dirty="0">
                  <a:solidFill>
                    <a:srgbClr val="1A78C3"/>
                  </a:solidFill>
                  <a:latin typeface="Times New Roman" panose="02020603050405020304" pitchFamily="18" charset="0"/>
                </a:rPr>
                <a:t>① </a:t>
              </a:r>
              <a:r>
                <a:rPr lang="zh-CN" altLang="en-US" sz="2400" dirty="0">
                  <a:solidFill>
                    <a:srgbClr val="1A78C3"/>
                  </a:solidFill>
                  <a:latin typeface="Times New Roman" panose="02020603050405020304" pitchFamily="18" charset="0"/>
                </a:rPr>
                <a:t>乘积的符号位</a:t>
              </a:r>
              <a:r>
                <a:rPr lang="zh-CN" altLang="en-US" dirty="0">
                  <a:solidFill>
                    <a:srgbClr val="1A78C3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i="1" dirty="0">
                  <a:solidFill>
                    <a:srgbClr val="1A78C3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400" baseline="-25000" dirty="0">
                  <a:solidFill>
                    <a:srgbClr val="1A78C3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dirty="0">
                  <a:solidFill>
                    <a:srgbClr val="1A78C3"/>
                  </a:solidFill>
                  <a:latin typeface="Times New Roman" panose="02020603050405020304" pitchFamily="18" charset="0"/>
                </a:rPr>
                <a:t>    </a:t>
              </a:r>
              <a:r>
                <a:rPr lang="en-US" altLang="zh-CN" i="1" dirty="0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400" baseline="-25000" dirty="0">
                  <a:solidFill>
                    <a:srgbClr val="1A78C3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dirty="0">
                  <a:solidFill>
                    <a:srgbClr val="1A78C3"/>
                  </a:solidFill>
                  <a:latin typeface="Times New Roman" panose="02020603050405020304" pitchFamily="18" charset="0"/>
                </a:rPr>
                <a:t> = 1     0 = 1</a:t>
              </a: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3B4933E5-A90E-4409-A621-D39EB9719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7" y="759"/>
              <a:ext cx="147" cy="147"/>
            </a:xfrm>
            <a:prstGeom prst="flowChartOr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600">
                <a:solidFill>
                  <a:srgbClr val="1A78C3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C386AD03-A1A9-468E-88B9-EE241A13B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721"/>
              <a:ext cx="147" cy="147"/>
            </a:xfrm>
            <a:prstGeom prst="flowChartOr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600">
                <a:solidFill>
                  <a:srgbClr val="1A78C3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0" name="Text Box 7">
            <a:extLst>
              <a:ext uri="{FF2B5EF4-FFF2-40B4-BE49-F238E27FC236}">
                <a16:creationId xmlns:a16="http://schemas.microsoft.com/office/drawing/2014/main" id="{15BFA552-7887-480F-BB4B-AF16772AD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7365" y="2975036"/>
            <a:ext cx="4286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i="1">
                <a:solidFill>
                  <a:srgbClr val="1A78C3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solidFill>
                  <a:srgbClr val="1A78C3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1800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2400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= 0. 1 0 1 1 0 1 1 0</a:t>
            </a:r>
            <a:endParaRPr lang="en-US" altLang="zh-CN" sz="2400">
              <a:solidFill>
                <a:srgbClr val="1A78C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C567F717-A891-428A-AB4A-B14EDE936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615" y="3743386"/>
            <a:ext cx="510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1A78C3"/>
                </a:solidFill>
                <a:latin typeface="Times New Roman" panose="02020603050405020304" pitchFamily="18" charset="0"/>
              </a:rPr>
              <a:t>则 [</a:t>
            </a:r>
            <a:r>
              <a:rPr lang="en-US" altLang="zh-CN" sz="2400" i="1">
                <a:solidFill>
                  <a:srgbClr val="1A78C3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solidFill>
                  <a:srgbClr val="1A78C3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2000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>
                <a:solidFill>
                  <a:srgbClr val="1A78C3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>
                <a:solidFill>
                  <a:srgbClr val="1A78C3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sz="2000" baseline="-25000">
                <a:solidFill>
                  <a:srgbClr val="1A78C3"/>
                </a:solidFill>
                <a:latin typeface="Times New Roman" panose="02020603050405020304" pitchFamily="18" charset="0"/>
              </a:rPr>
              <a:t>原</a:t>
            </a:r>
            <a:r>
              <a:rPr lang="zh-CN" altLang="en-US" sz="2400">
                <a:solidFill>
                  <a:srgbClr val="1A78C3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400">
                <a:solidFill>
                  <a:srgbClr val="1A78C3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solidFill>
                  <a:srgbClr val="1A78C3"/>
                </a:solidFill>
                <a:latin typeface="Times New Roman" panose="02020603050405020304" pitchFamily="18" charset="0"/>
              </a:rPr>
              <a:t>= 1. 1 0 1 1 0 1 1 0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1ABF27FB-3AC9-45DB-B037-A1B1505C3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140" y="4516499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1A78C3"/>
                </a:solidFill>
                <a:latin typeface="Times New Roman" panose="02020603050405020304" pitchFamily="18" charset="0"/>
              </a:rPr>
              <a:t>特点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999E2CDE-6187-4282-BEB1-88B239D4D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9215" y="4510149"/>
            <a:ext cx="3581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1A78C3"/>
                </a:solidFill>
                <a:latin typeface="Times New Roman" panose="02020603050405020304" pitchFamily="18" charset="0"/>
              </a:rPr>
              <a:t>绝对值运算</a:t>
            </a: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90A01259-ED21-4754-B777-4F99D06F0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9215" y="6116699"/>
            <a:ext cx="2438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1A78C3"/>
                </a:solidFill>
                <a:latin typeface="Times New Roman" panose="02020603050405020304" pitchFamily="18" charset="0"/>
              </a:rPr>
              <a:t>逻辑移位</a:t>
            </a: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00031E3E-D6AA-4C3F-BECE-EDFC38285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9215" y="5313424"/>
            <a:ext cx="5943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1A78C3"/>
                </a:solidFill>
                <a:latin typeface="Times New Roman" panose="02020603050405020304" pitchFamily="18" charset="0"/>
              </a:rPr>
              <a:t>用移位的次数判断乘法是否结束</a:t>
            </a:r>
          </a:p>
        </p:txBody>
      </p:sp>
    </p:spTree>
    <p:extLst>
      <p:ext uri="{BB962C8B-B14F-4D97-AF65-F5344CB8AC3E}">
        <p14:creationId xmlns:p14="http://schemas.microsoft.com/office/powerpoint/2010/main" val="325301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01E3D81-4441-466D-B7B5-32A38AAD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9A4791-479A-46DF-8B23-A925AFFD7B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原码一位乘的硬件配置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35DF42-2485-4DD7-99CA-C48157EA34A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定点数运算及其运算部件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92D3CDAB-A91F-459C-8F8D-A31FB337A67C}"/>
              </a:ext>
            </a:extLst>
          </p:cNvPr>
          <p:cNvGrpSpPr>
            <a:grpSpLocks/>
          </p:cNvGrpSpPr>
          <p:nvPr/>
        </p:nvGrpSpPr>
        <p:grpSpPr bwMode="auto">
          <a:xfrm>
            <a:off x="1041133" y="1333500"/>
            <a:ext cx="6096000" cy="4191000"/>
            <a:chOff x="1056" y="624"/>
            <a:chExt cx="3840" cy="2640"/>
          </a:xfrm>
        </p:grpSpPr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1B3BC0C4-0D8B-48CE-AB49-363A361E2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816"/>
              <a:ext cx="1584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0</a:t>
              </a:r>
              <a:r>
                <a:rPr lang="zh-CN" altLang="en-US">
                  <a:latin typeface="Times New Roman" panose="02020603050405020304" pitchFamily="18" charset="0"/>
                </a:rPr>
                <a:t>          </a:t>
              </a:r>
              <a:r>
                <a:rPr lang="en-US" altLang="zh-CN">
                  <a:latin typeface="Times New Roman" panose="02020603050405020304" pitchFamily="18" charset="0"/>
                </a:rPr>
                <a:t>A          </a:t>
              </a:r>
              <a:r>
                <a:rPr lang="en-US" altLang="zh-CN" sz="2400" i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9FC8A8E4-8FA0-4840-8642-6940BE52F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512"/>
              <a:ext cx="1584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  加   法   器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0E6A1ED6-33E9-4544-B2CC-C410CF15A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208"/>
              <a:ext cx="1584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控   制   门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287340F4-C58B-4278-9CA2-4DB741034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164"/>
              <a:ext cx="144" cy="338"/>
            </a:xfrm>
            <a:prstGeom prst="upArrow">
              <a:avLst>
                <a:gd name="adj1" fmla="val 50000"/>
                <a:gd name="adj2" fmla="val 58681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9AA1EE27-C182-492A-8F87-B042D70F3F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392" y="1152"/>
              <a:ext cx="144" cy="360"/>
            </a:xfrm>
            <a:prstGeom prst="upArrow">
              <a:avLst>
                <a:gd name="adj1" fmla="val 50000"/>
                <a:gd name="adj2" fmla="val 625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11" name="AutoShape 12">
              <a:extLst>
                <a:ext uri="{FF2B5EF4-FFF2-40B4-BE49-F238E27FC236}">
                  <a16:creationId xmlns:a16="http://schemas.microsoft.com/office/drawing/2014/main" id="{32D6D22B-4974-42A9-8702-B2DAD8DF4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860"/>
              <a:ext cx="144" cy="338"/>
            </a:xfrm>
            <a:prstGeom prst="upArrow">
              <a:avLst>
                <a:gd name="adj1" fmla="val 50000"/>
                <a:gd name="adj2" fmla="val 58681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0DEF3BE3-DE73-4F9D-A9F2-6BEF3AEC1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928"/>
              <a:ext cx="1584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0</a:t>
              </a:r>
              <a:r>
                <a:rPr lang="zh-CN" altLang="en-US">
                  <a:latin typeface="Times New Roman" panose="02020603050405020304" pitchFamily="18" charset="0"/>
                </a:rPr>
                <a:t>          </a:t>
              </a:r>
              <a:r>
                <a:rPr lang="en-US" altLang="zh-CN">
                  <a:latin typeface="Times New Roman" panose="02020603050405020304" pitchFamily="18" charset="0"/>
                </a:rPr>
                <a:t>X          </a:t>
              </a:r>
              <a:r>
                <a:rPr lang="en-US" altLang="zh-CN" sz="2400" i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3" name="AutoShape 14">
              <a:extLst>
                <a:ext uri="{FF2B5EF4-FFF2-40B4-BE49-F238E27FC236}">
                  <a16:creationId xmlns:a16="http://schemas.microsoft.com/office/drawing/2014/main" id="{C47378E0-3C8E-4AC5-9942-EACC25FFC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580"/>
              <a:ext cx="144" cy="338"/>
            </a:xfrm>
            <a:prstGeom prst="upArrow">
              <a:avLst>
                <a:gd name="adj1" fmla="val 50000"/>
                <a:gd name="adj2" fmla="val 58681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14" name="Rectangle 15">
              <a:extLst>
                <a:ext uri="{FF2B5EF4-FFF2-40B4-BE49-F238E27FC236}">
                  <a16:creationId xmlns:a16="http://schemas.microsoft.com/office/drawing/2014/main" id="{1D8D0B9E-ACD1-4F77-804B-1DD0D808C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816"/>
              <a:ext cx="1584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1F049D1E-7BB0-46CB-BC9B-4834D3D27A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81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DF04D95C-28B2-4D01-90C1-E1FBFC1B1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512"/>
              <a:ext cx="1584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移位和加控制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C10C8943-A18F-44D1-8932-DAEDC12A9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1152"/>
              <a:ext cx="1920" cy="360"/>
            </a:xfrm>
            <a:custGeom>
              <a:avLst/>
              <a:gdLst>
                <a:gd name="T0" fmla="*/ 1920 w 1920"/>
                <a:gd name="T1" fmla="*/ 360 h 360"/>
                <a:gd name="T2" fmla="*/ 1920 w 1920"/>
                <a:gd name="T3" fmla="*/ 240 h 360"/>
                <a:gd name="T4" fmla="*/ 0 w 1920"/>
                <a:gd name="T5" fmla="*/ 240 h 360"/>
                <a:gd name="T6" fmla="*/ 384 w 1920"/>
                <a:gd name="T7" fmla="*/ 0 h 3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0"/>
                <a:gd name="T13" fmla="*/ 0 h 360"/>
                <a:gd name="T14" fmla="*/ 1920 w 1920"/>
                <a:gd name="T15" fmla="*/ 360 h 3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0" h="360">
                  <a:moveTo>
                    <a:pt x="1920" y="360"/>
                  </a:moveTo>
                  <a:lnTo>
                    <a:pt x="1920" y="240"/>
                  </a:lnTo>
                  <a:lnTo>
                    <a:pt x="0" y="240"/>
                  </a:lnTo>
                  <a:lnTo>
                    <a:pt x="384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0DBCEE55-0E99-46E7-84EF-CD949D583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1152"/>
              <a:ext cx="38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AC99B373-426B-4D9C-8699-17453326DC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68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ACE1246-9010-4525-A4AD-039AD8B26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" y="624"/>
              <a:ext cx="336" cy="1068"/>
            </a:xfrm>
            <a:custGeom>
              <a:avLst/>
              <a:gdLst>
                <a:gd name="T0" fmla="*/ 0 w 336"/>
                <a:gd name="T1" fmla="*/ 192 h 1068"/>
                <a:gd name="T2" fmla="*/ 0 w 336"/>
                <a:gd name="T3" fmla="*/ 0 h 1068"/>
                <a:gd name="T4" fmla="*/ 336 w 336"/>
                <a:gd name="T5" fmla="*/ 0 h 1068"/>
                <a:gd name="T6" fmla="*/ 336 w 336"/>
                <a:gd name="T7" fmla="*/ 1068 h 1068"/>
                <a:gd name="T8" fmla="*/ 144 w 336"/>
                <a:gd name="T9" fmla="*/ 1068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1068"/>
                <a:gd name="T17" fmla="*/ 336 w 336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1068">
                  <a:moveTo>
                    <a:pt x="0" y="192"/>
                  </a:moveTo>
                  <a:lnTo>
                    <a:pt x="0" y="0"/>
                  </a:lnTo>
                  <a:lnTo>
                    <a:pt x="336" y="0"/>
                  </a:lnTo>
                  <a:lnTo>
                    <a:pt x="336" y="1068"/>
                  </a:lnTo>
                  <a:lnTo>
                    <a:pt x="144" y="106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AD22E21-91C7-4E94-B04B-B114EDA9E4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00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2" name="Group 23">
              <a:extLst>
                <a:ext uri="{FF2B5EF4-FFF2-40B4-BE49-F238E27FC236}">
                  <a16:creationId xmlns:a16="http://schemas.microsoft.com/office/drawing/2014/main" id="{78EB1495-5F8E-46A0-A24B-E86492DA29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928"/>
              <a:ext cx="960" cy="336"/>
              <a:chOff x="2784" y="3312"/>
              <a:chExt cx="960" cy="336"/>
            </a:xfrm>
          </p:grpSpPr>
          <p:sp>
            <p:nvSpPr>
              <p:cNvPr id="33" name="Rectangle 24">
                <a:extLst>
                  <a:ext uri="{FF2B5EF4-FFF2-40B4-BE49-F238E27FC236}">
                    <a16:creationId xmlns:a16="http://schemas.microsoft.com/office/drawing/2014/main" id="{3344777B-71F6-4A71-BA75-D48FE9A33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3312"/>
                <a:ext cx="960" cy="3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34" name="Text Box 25">
                <a:extLst>
                  <a:ext uri="{FF2B5EF4-FFF2-40B4-BE49-F238E27FC236}">
                    <a16:creationId xmlns:a16="http://schemas.microsoft.com/office/drawing/2014/main" id="{FE12494A-AE3B-427E-AAC8-980D534BA6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3360"/>
                <a:ext cx="75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计数器 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C</a:t>
                </a:r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3" name="Group 26">
              <a:extLst>
                <a:ext uri="{FF2B5EF4-FFF2-40B4-BE49-F238E27FC236}">
                  <a16:creationId xmlns:a16="http://schemas.microsoft.com/office/drawing/2014/main" id="{CA4398C0-A619-495C-B6E5-3A9270E0DC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2928"/>
              <a:ext cx="288" cy="336"/>
              <a:chOff x="3936" y="3312"/>
              <a:chExt cx="288" cy="336"/>
            </a:xfrm>
          </p:grpSpPr>
          <p:sp>
            <p:nvSpPr>
              <p:cNvPr id="31" name="Rectangle 27">
                <a:extLst>
                  <a:ext uri="{FF2B5EF4-FFF2-40B4-BE49-F238E27FC236}">
                    <a16:creationId xmlns:a16="http://schemas.microsoft.com/office/drawing/2014/main" id="{D0CF9E72-FBF2-42E7-9EBD-571AEEC08A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3350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32" name="Rectangle 28">
                <a:extLst>
                  <a:ext uri="{FF2B5EF4-FFF2-40B4-BE49-F238E27FC236}">
                    <a16:creationId xmlns:a16="http://schemas.microsoft.com/office/drawing/2014/main" id="{F5545131-C8CA-495C-AAB1-7F78BD209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3312"/>
                <a:ext cx="288" cy="3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4" name="Group 29">
              <a:extLst>
                <a:ext uri="{FF2B5EF4-FFF2-40B4-BE49-F238E27FC236}">
                  <a16:creationId xmlns:a16="http://schemas.microsoft.com/office/drawing/2014/main" id="{1A4406D9-EB2A-4574-B144-F4331856A8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2928"/>
              <a:ext cx="338" cy="336"/>
              <a:chOff x="4416" y="3312"/>
              <a:chExt cx="338" cy="336"/>
            </a:xfrm>
          </p:grpSpPr>
          <p:sp>
            <p:nvSpPr>
              <p:cNvPr id="29" name="Rectangle 30">
                <a:extLst>
                  <a:ext uri="{FF2B5EF4-FFF2-40B4-BE49-F238E27FC236}">
                    <a16:creationId xmlns:a16="http://schemas.microsoft.com/office/drawing/2014/main" id="{BE67CD36-77AD-4A8E-8ADA-7387BE9F3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3350"/>
                <a:ext cx="3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M</a:t>
                </a:r>
              </a:p>
            </p:txBody>
          </p:sp>
          <p:sp>
            <p:nvSpPr>
              <p:cNvPr id="30" name="Rectangle 31">
                <a:extLst>
                  <a:ext uri="{FF2B5EF4-FFF2-40B4-BE49-F238E27FC236}">
                    <a16:creationId xmlns:a16="http://schemas.microsoft.com/office/drawing/2014/main" id="{4C372326-B730-461A-855A-E4651A5FE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3312"/>
                <a:ext cx="288" cy="3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25" name="Text Box 32">
              <a:extLst>
                <a:ext uri="{FF2B5EF4-FFF2-40B4-BE49-F238E27FC236}">
                  <a16:creationId xmlns:a16="http://schemas.microsoft.com/office/drawing/2014/main" id="{D999F6AA-C862-4538-BC19-69687FAB6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8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6" name="Text Box 33">
              <a:extLst>
                <a:ext uri="{FF2B5EF4-FFF2-40B4-BE49-F238E27FC236}">
                  <a16:creationId xmlns:a16="http://schemas.microsoft.com/office/drawing/2014/main" id="{91213CFB-E38F-444F-A102-9CBF800123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825"/>
              <a:ext cx="9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Q         </a:t>
              </a:r>
              <a:r>
                <a:rPr lang="en-US" altLang="zh-CN" sz="2400" i="1">
                  <a:latin typeface="Times New Roman" panose="02020603050405020304" pitchFamily="18" charset="0"/>
                </a:rPr>
                <a:t>n</a:t>
              </a:r>
              <a:endParaRPr lang="zh-CN" alt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27" name="Text Box 34">
              <a:extLst>
                <a:ext uri="{FF2B5EF4-FFF2-40B4-BE49-F238E27FC236}">
                  <a16:creationId xmlns:a16="http://schemas.microsoft.com/office/drawing/2014/main" id="{16B3336E-A4FD-4B69-A77B-9AC74309B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152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右移</a:t>
              </a:r>
            </a:p>
          </p:txBody>
        </p:sp>
        <p:sp>
          <p:nvSpPr>
            <p:cNvPr id="28" name="Freeform 35">
              <a:extLst>
                <a:ext uri="{FF2B5EF4-FFF2-40B4-BE49-F238E27FC236}">
                  <a16:creationId xmlns:a16="http://schemas.microsoft.com/office/drawing/2014/main" id="{8E7833A0-CA25-4A69-AA75-E249E8311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" y="1858"/>
              <a:ext cx="1296" cy="528"/>
            </a:xfrm>
            <a:custGeom>
              <a:avLst/>
              <a:gdLst>
                <a:gd name="T0" fmla="*/ 1296 w 1296"/>
                <a:gd name="T1" fmla="*/ 0 h 528"/>
                <a:gd name="T2" fmla="*/ 1296 w 1296"/>
                <a:gd name="T3" fmla="*/ 528 h 528"/>
                <a:gd name="T4" fmla="*/ 0 w 1296"/>
                <a:gd name="T5" fmla="*/ 528 h 528"/>
                <a:gd name="T6" fmla="*/ 0 60000 65536"/>
                <a:gd name="T7" fmla="*/ 0 60000 65536"/>
                <a:gd name="T8" fmla="*/ 0 60000 65536"/>
                <a:gd name="T9" fmla="*/ 0 w 1296"/>
                <a:gd name="T10" fmla="*/ 0 h 528"/>
                <a:gd name="T11" fmla="*/ 1296 w 1296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6" h="528">
                  <a:moveTo>
                    <a:pt x="1296" y="0"/>
                  </a:moveTo>
                  <a:lnTo>
                    <a:pt x="1296" y="528"/>
                  </a:lnTo>
                  <a:lnTo>
                    <a:pt x="0" y="52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5" name="Group 3">
            <a:extLst>
              <a:ext uri="{FF2B5EF4-FFF2-40B4-BE49-F238E27FC236}">
                <a16:creationId xmlns:a16="http://schemas.microsoft.com/office/drawing/2014/main" id="{D0B47337-E57D-480B-8FF3-5A6179CE7BFE}"/>
              </a:ext>
            </a:extLst>
          </p:cNvPr>
          <p:cNvGrpSpPr>
            <a:grpSpLocks/>
          </p:cNvGrpSpPr>
          <p:nvPr/>
        </p:nvGrpSpPr>
        <p:grpSpPr bwMode="auto">
          <a:xfrm>
            <a:off x="8280133" y="2540100"/>
            <a:ext cx="3554413" cy="1044575"/>
            <a:chOff x="518" y="3504"/>
            <a:chExt cx="2239" cy="658"/>
          </a:xfrm>
        </p:grpSpPr>
        <p:sp>
          <p:nvSpPr>
            <p:cNvPr id="36" name="Text Box 4">
              <a:extLst>
                <a:ext uri="{FF2B5EF4-FFF2-40B4-BE49-F238E27FC236}">
                  <a16:creationId xmlns:a16="http://schemas.microsoft.com/office/drawing/2014/main" id="{1ED2AA82-33CB-4514-BAFD-BF9EC6B7A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" y="3504"/>
              <a:ext cx="17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dirty="0">
                  <a:solidFill>
                    <a:srgbClr val="1A78C3"/>
                  </a:solidFill>
                  <a:latin typeface="Times New Roman" panose="02020603050405020304" pitchFamily="18" charset="0"/>
                </a:rPr>
                <a:t>A、X、Q </a:t>
              </a:r>
              <a:r>
                <a:rPr lang="zh-CN" altLang="en-US" sz="2400" dirty="0">
                  <a:solidFill>
                    <a:srgbClr val="1A78C3"/>
                  </a:solidFill>
                  <a:latin typeface="Times New Roman" panose="02020603050405020304" pitchFamily="18" charset="0"/>
                </a:rPr>
                <a:t>均 </a:t>
              </a:r>
              <a:r>
                <a:rPr lang="en-US" altLang="zh-CN" sz="2400" i="1" dirty="0">
                  <a:solidFill>
                    <a:srgbClr val="1A78C3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400" dirty="0">
                  <a:solidFill>
                    <a:srgbClr val="1A78C3"/>
                  </a:solidFill>
                  <a:latin typeface="Times New Roman" panose="02020603050405020304" pitchFamily="18" charset="0"/>
                </a:rPr>
                <a:t>+1 </a:t>
              </a:r>
              <a:r>
                <a:rPr lang="zh-CN" altLang="en-US" sz="2400" dirty="0">
                  <a:solidFill>
                    <a:srgbClr val="1A78C3"/>
                  </a:solidFill>
                  <a:latin typeface="Times New Roman" panose="02020603050405020304" pitchFamily="18" charset="0"/>
                </a:rPr>
                <a:t>位</a:t>
              </a:r>
            </a:p>
          </p:txBody>
        </p:sp>
        <p:sp>
          <p:nvSpPr>
            <p:cNvPr id="37" name="Text Box 5">
              <a:extLst>
                <a:ext uri="{FF2B5EF4-FFF2-40B4-BE49-F238E27FC236}">
                  <a16:creationId xmlns:a16="http://schemas.microsoft.com/office/drawing/2014/main" id="{28A28228-969F-48B6-BD45-7DE862FFE8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" y="3874"/>
              <a:ext cx="22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dirty="0">
                  <a:solidFill>
                    <a:srgbClr val="1A78C3"/>
                  </a:solidFill>
                  <a:latin typeface="Times New Roman" panose="02020603050405020304" pitchFamily="18" charset="0"/>
                </a:rPr>
                <a:t>移位和加受末位乘数控制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707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1982CA6-328C-49CD-9B91-7F6F1D396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51926-0CF6-4F92-8733-1CA94AEFB6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原码两位乘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929703-4D26-4155-BCDD-AE6575A593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定点数运算及其运算部件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463111D-E724-4219-AA56-B88AFA89D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597" y="846699"/>
            <a:ext cx="1844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原码乘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D92D4066-3694-4B08-AA0D-D1930A556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5397" y="846699"/>
            <a:ext cx="5426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符号位 和 数值位 部分 分开运算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F3CD44CB-647D-470F-9B3B-DA9DC8D69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597" y="1532499"/>
            <a:ext cx="1692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两位乘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00C606D9-85CC-442B-8F5C-F89D2E900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1597" y="1554724"/>
            <a:ext cx="57308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每次用 乘数的 2 位判断 原部分积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是否加 和 如何加 被乘数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995B1D8-85E3-4D19-96D1-3121E7D9E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1547" y="4610661"/>
            <a:ext cx="189706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rIns="19050" anchor="ctr" anchorCtr="1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1A78C3"/>
                </a:solidFill>
                <a:latin typeface="Times New Roman" panose="02020603050405020304" pitchFamily="18" charset="0"/>
              </a:rPr>
              <a:t>1 1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71612CF8-4BA1-49AE-939A-DBAFE3CA8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1547" y="4155049"/>
            <a:ext cx="1897063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rIns="19050" anchor="ctr" anchorCtr="1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1A78C3"/>
                </a:solidFill>
                <a:latin typeface="Times New Roman" panose="02020603050405020304" pitchFamily="18" charset="0"/>
              </a:rPr>
              <a:t>1 0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03624521-524C-4CE8-BFC2-679D3D0F9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1547" y="3694674"/>
            <a:ext cx="18970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rIns="19050" anchor="ctr" anchorCtr="1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1A78C3"/>
                </a:solidFill>
                <a:latin typeface="Times New Roman" panose="02020603050405020304" pitchFamily="18" charset="0"/>
              </a:rPr>
              <a:t>0 1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835166FD-7F5F-410F-A9AA-63EAD5B4F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1547" y="3239061"/>
            <a:ext cx="189706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rIns="19050" anchor="ctr" anchorCtr="1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1A78C3"/>
                </a:solidFill>
                <a:latin typeface="Times New Roman" panose="02020603050405020304" pitchFamily="18" charset="0"/>
              </a:rPr>
              <a:t>0 0</a:t>
            </a:r>
          </a:p>
        </p:txBody>
      </p:sp>
      <p:grpSp>
        <p:nvGrpSpPr>
          <p:cNvPr id="13" name="Group 49">
            <a:extLst>
              <a:ext uri="{FF2B5EF4-FFF2-40B4-BE49-F238E27FC236}">
                <a16:creationId xmlns:a16="http://schemas.microsoft.com/office/drawing/2014/main" id="{FE6128DE-8230-4148-BB44-686B47506F91}"/>
              </a:ext>
            </a:extLst>
          </p:cNvPr>
          <p:cNvGrpSpPr>
            <a:grpSpLocks/>
          </p:cNvGrpSpPr>
          <p:nvPr/>
        </p:nvGrpSpPr>
        <p:grpSpPr bwMode="auto">
          <a:xfrm>
            <a:off x="5537785" y="3240649"/>
            <a:ext cx="4960937" cy="455612"/>
            <a:chOff x="1991" y="2160"/>
            <a:chExt cx="3125" cy="287"/>
          </a:xfrm>
        </p:grpSpPr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C9A826FE-FB45-419D-A1B0-BDC0A4180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1" y="2160"/>
              <a:ext cx="312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Pct val="80000"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 加 “0”       2</a:t>
              </a: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D7BEBB29-C3E9-4664-8E80-4CB4FD960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0" y="2304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</p:grpSp>
      <p:grpSp>
        <p:nvGrpSpPr>
          <p:cNvPr id="16" name="Group 52">
            <a:extLst>
              <a:ext uri="{FF2B5EF4-FFF2-40B4-BE49-F238E27FC236}">
                <a16:creationId xmlns:a16="http://schemas.microsoft.com/office/drawing/2014/main" id="{CF943CF6-94E8-4D10-AFC8-773C891E4892}"/>
              </a:ext>
            </a:extLst>
          </p:cNvPr>
          <p:cNvGrpSpPr>
            <a:grpSpLocks/>
          </p:cNvGrpSpPr>
          <p:nvPr/>
        </p:nvGrpSpPr>
        <p:grpSpPr bwMode="auto">
          <a:xfrm>
            <a:off x="5577472" y="3694674"/>
            <a:ext cx="4960938" cy="460375"/>
            <a:chOff x="2016" y="2446"/>
            <a:chExt cx="3125" cy="290"/>
          </a:xfrm>
        </p:grpSpPr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57E485A1-AF79-46DB-BD5F-AD569E14B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446"/>
              <a:ext cx="3125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Pct val="80000"/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rgbClr val="1A78C3"/>
                  </a:solidFill>
                  <a:latin typeface="Times New Roman" panose="02020603050405020304" pitchFamily="18" charset="0"/>
                </a:rPr>
                <a:t>加 1 倍的被乘数        2</a:t>
              </a: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6F2D3A68-ADE8-4FC8-A06A-66B20DA45C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5" y="2592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</p:grpSp>
      <p:grpSp>
        <p:nvGrpSpPr>
          <p:cNvPr id="19" name="Group 51">
            <a:extLst>
              <a:ext uri="{FF2B5EF4-FFF2-40B4-BE49-F238E27FC236}">
                <a16:creationId xmlns:a16="http://schemas.microsoft.com/office/drawing/2014/main" id="{F244C6B7-E290-44DA-B4C0-291E447426F9}"/>
              </a:ext>
            </a:extLst>
          </p:cNvPr>
          <p:cNvGrpSpPr>
            <a:grpSpLocks/>
          </p:cNvGrpSpPr>
          <p:nvPr/>
        </p:nvGrpSpPr>
        <p:grpSpPr bwMode="auto">
          <a:xfrm>
            <a:off x="5577472" y="4155049"/>
            <a:ext cx="4960938" cy="455612"/>
            <a:chOff x="2016" y="2736"/>
            <a:chExt cx="3125" cy="287"/>
          </a:xfrm>
        </p:grpSpPr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528F8F55-A36D-4397-8CFC-83E50CEB4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736"/>
              <a:ext cx="312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Pct val="80000"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加 2 倍的被乘数        2</a:t>
              </a:r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F4B610C8-A7A9-46CE-A980-A0C9BFD2BB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5" y="2880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</p:grpSp>
      <p:grpSp>
        <p:nvGrpSpPr>
          <p:cNvPr id="22" name="Group 50">
            <a:extLst>
              <a:ext uri="{FF2B5EF4-FFF2-40B4-BE49-F238E27FC236}">
                <a16:creationId xmlns:a16="http://schemas.microsoft.com/office/drawing/2014/main" id="{3766DE29-513A-4ABB-B249-C433FE048167}"/>
              </a:ext>
            </a:extLst>
          </p:cNvPr>
          <p:cNvGrpSpPr>
            <a:grpSpLocks/>
          </p:cNvGrpSpPr>
          <p:nvPr/>
        </p:nvGrpSpPr>
        <p:grpSpPr bwMode="auto">
          <a:xfrm>
            <a:off x="5577472" y="4610661"/>
            <a:ext cx="4960938" cy="455613"/>
            <a:chOff x="2016" y="3023"/>
            <a:chExt cx="3125" cy="287"/>
          </a:xfrm>
        </p:grpSpPr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C742DE01-D7D2-42D6-A2EB-B7A46AAA4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023"/>
              <a:ext cx="312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Pct val="80000"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加 3 倍的被乘数        2</a:t>
              </a: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C8B8B12D-F71E-45E0-B6F8-E744C0458D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5" y="3168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</p:grpSp>
      <p:sp>
        <p:nvSpPr>
          <p:cNvPr id="25" name="Text Box 23">
            <a:extLst>
              <a:ext uri="{FF2B5EF4-FFF2-40B4-BE49-F238E27FC236}">
                <a16:creationId xmlns:a16="http://schemas.microsoft.com/office/drawing/2014/main" id="{6E1B11F9-5595-4A80-8994-76D3F7071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3472" y="5388536"/>
            <a:ext cx="808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3 ？</a:t>
            </a: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60B6AC2A-2627-4AD6-83AD-081CB9C5D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0397" y="5342499"/>
            <a:ext cx="41306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先  减 1 倍  的被乘数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再  加 4 倍  的被乘数</a:t>
            </a:r>
          </a:p>
        </p:txBody>
      </p:sp>
      <p:grpSp>
        <p:nvGrpSpPr>
          <p:cNvPr id="27" name="Group 25">
            <a:extLst>
              <a:ext uri="{FF2B5EF4-FFF2-40B4-BE49-F238E27FC236}">
                <a16:creationId xmlns:a16="http://schemas.microsoft.com/office/drawing/2014/main" id="{958E6528-D764-4550-A260-621D6068745C}"/>
              </a:ext>
            </a:extLst>
          </p:cNvPr>
          <p:cNvGrpSpPr>
            <a:grpSpLocks/>
          </p:cNvGrpSpPr>
          <p:nvPr/>
        </p:nvGrpSpPr>
        <p:grpSpPr bwMode="auto">
          <a:xfrm>
            <a:off x="4872622" y="5136124"/>
            <a:ext cx="704850" cy="1357312"/>
            <a:chOff x="1572" y="3354"/>
            <a:chExt cx="444" cy="855"/>
          </a:xfrm>
        </p:grpSpPr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E4593C6D-9A6D-483C-A4EC-5A8FC15F5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8" y="335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9" name="Text Box 27">
              <a:extLst>
                <a:ext uri="{FF2B5EF4-FFF2-40B4-BE49-F238E27FC236}">
                  <a16:creationId xmlns:a16="http://schemas.microsoft.com/office/drawing/2014/main" id="{3B7BB368-908C-4425-B4FA-AEC0D1CE9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2" y="3618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 1</a:t>
              </a:r>
            </a:p>
          </p:txBody>
        </p:sp>
        <p:sp>
          <p:nvSpPr>
            <p:cNvPr id="30" name="Text Box 28">
              <a:extLst>
                <a:ext uri="{FF2B5EF4-FFF2-40B4-BE49-F238E27FC236}">
                  <a16:creationId xmlns:a16="http://schemas.microsoft.com/office/drawing/2014/main" id="{98EE0021-43C7-42C0-A547-9AA5966F38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8" y="388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1" name="Line 29">
              <a:extLst>
                <a:ext uri="{FF2B5EF4-FFF2-40B4-BE49-F238E27FC236}">
                  <a16:creationId xmlns:a16="http://schemas.microsoft.com/office/drawing/2014/main" id="{AA37AC33-8BFC-4072-9947-AE838EC5B9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8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</p:grpSp>
      <p:grpSp>
        <p:nvGrpSpPr>
          <p:cNvPr id="32" name="Group 30">
            <a:extLst>
              <a:ext uri="{FF2B5EF4-FFF2-40B4-BE49-F238E27FC236}">
                <a16:creationId xmlns:a16="http://schemas.microsoft.com/office/drawing/2014/main" id="{F7D39A01-0DDF-46CC-822E-EF691C77BDCC}"/>
              </a:ext>
            </a:extLst>
          </p:cNvPr>
          <p:cNvGrpSpPr>
            <a:grpSpLocks/>
          </p:cNvGrpSpPr>
          <p:nvPr/>
        </p:nvGrpSpPr>
        <p:grpSpPr bwMode="auto">
          <a:xfrm>
            <a:off x="5866397" y="5136124"/>
            <a:ext cx="806450" cy="1357312"/>
            <a:chOff x="2198" y="3354"/>
            <a:chExt cx="508" cy="855"/>
          </a:xfrm>
        </p:grpSpPr>
        <p:sp>
          <p:nvSpPr>
            <p:cNvPr id="33" name="Text Box 31">
              <a:extLst>
                <a:ext uri="{FF2B5EF4-FFF2-40B4-BE49-F238E27FC236}">
                  <a16:creationId xmlns:a16="http://schemas.microsoft.com/office/drawing/2014/main" id="{67748E5F-28B4-4EF2-940F-8150B1300A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4" y="3354"/>
              <a:ext cx="4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34" name="Text Box 32">
              <a:extLst>
                <a:ext uri="{FF2B5EF4-FFF2-40B4-BE49-F238E27FC236}">
                  <a16:creationId xmlns:a16="http://schemas.microsoft.com/office/drawing/2014/main" id="{658D8282-DDE5-48B9-BDB6-F059BC1D2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3618"/>
              <a:ext cx="5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 </a:t>
              </a: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01</a:t>
              </a:r>
            </a:p>
          </p:txBody>
        </p:sp>
        <p:sp>
          <p:nvSpPr>
            <p:cNvPr id="35" name="Text Box 33">
              <a:extLst>
                <a:ext uri="{FF2B5EF4-FFF2-40B4-BE49-F238E27FC236}">
                  <a16:creationId xmlns:a16="http://schemas.microsoft.com/office/drawing/2014/main" id="{7646604B-BF0D-48B3-921D-8C584749C0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6" y="388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6" name="Line 34">
              <a:extLst>
                <a:ext uri="{FF2B5EF4-FFF2-40B4-BE49-F238E27FC236}">
                  <a16:creationId xmlns:a16="http://schemas.microsoft.com/office/drawing/2014/main" id="{207DE160-01E2-49B4-9661-5FC1E834E3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888"/>
              <a:ext cx="4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</p:grpSp>
      <p:grpSp>
        <p:nvGrpSpPr>
          <p:cNvPr id="37" name="Group 48">
            <a:extLst>
              <a:ext uri="{FF2B5EF4-FFF2-40B4-BE49-F238E27FC236}">
                <a16:creationId xmlns:a16="http://schemas.microsoft.com/office/drawing/2014/main" id="{30A91668-9BD1-42E4-8FDB-8158C07FE994}"/>
              </a:ext>
            </a:extLst>
          </p:cNvPr>
          <p:cNvGrpSpPr>
            <a:grpSpLocks/>
          </p:cNvGrpSpPr>
          <p:nvPr/>
        </p:nvGrpSpPr>
        <p:grpSpPr bwMode="auto">
          <a:xfrm>
            <a:off x="3823285" y="2773924"/>
            <a:ext cx="6510337" cy="2305050"/>
            <a:chOff x="911" y="1866"/>
            <a:chExt cx="4101" cy="1452"/>
          </a:xfrm>
        </p:grpSpPr>
        <p:sp>
          <p:nvSpPr>
            <p:cNvPr id="38" name="Line 37">
              <a:extLst>
                <a:ext uri="{FF2B5EF4-FFF2-40B4-BE49-F238E27FC236}">
                  <a16:creationId xmlns:a16="http://schemas.microsoft.com/office/drawing/2014/main" id="{35634669-4DF7-4FA6-A8AA-E8C1D16FD2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310"/>
              <a:ext cx="409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9050" rIns="19050" anchor="ctr" anchorCtr="1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  <p:grpSp>
          <p:nvGrpSpPr>
            <p:cNvPr id="39" name="Group 47">
              <a:extLst>
                <a:ext uri="{FF2B5EF4-FFF2-40B4-BE49-F238E27FC236}">
                  <a16:creationId xmlns:a16="http://schemas.microsoft.com/office/drawing/2014/main" id="{D1851E2B-C436-4998-ACE4-C7BDDA6BE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872"/>
              <a:ext cx="4094" cy="1438"/>
              <a:chOff x="912" y="1872"/>
              <a:chExt cx="4094" cy="1438"/>
            </a:xfrm>
          </p:grpSpPr>
          <p:sp>
            <p:nvSpPr>
              <p:cNvPr id="42" name="Rectangle 39">
                <a:extLst>
                  <a:ext uri="{FF2B5EF4-FFF2-40B4-BE49-F238E27FC236}">
                    <a16:creationId xmlns:a16="http://schemas.microsoft.com/office/drawing/2014/main" id="{D69FCE73-6DCC-4B1E-8D9D-A08FEFF20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3" y="1872"/>
                <a:ext cx="2718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19050" anchor="ctr" anchorCtr="1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400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 新的部分积</a:t>
                </a:r>
              </a:p>
            </p:txBody>
          </p:sp>
          <p:sp>
            <p:nvSpPr>
              <p:cNvPr id="43" name="Rectangle 40">
                <a:extLst>
                  <a:ext uri="{FF2B5EF4-FFF2-40B4-BE49-F238E27FC236}">
                    <a16:creationId xmlns:a16="http://schemas.microsoft.com/office/drawing/2014/main" id="{268AFF55-6A66-485D-B2F1-862F3B155B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872"/>
                <a:ext cx="1195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050" rIns="19050" anchor="ctr" anchorCtr="1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400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乘数</a:t>
                </a:r>
                <a:r>
                  <a:rPr lang="en-US" altLang="zh-CN" sz="2400" i="1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2400" i="1" baseline="-25000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2400" baseline="-25000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-1</a:t>
                </a:r>
                <a:r>
                  <a:rPr lang="en-US" altLang="zh-CN" sz="2400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400" i="1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2400" i="1" baseline="-25000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44" name="Line 41">
                <a:extLst>
                  <a:ext uri="{FF2B5EF4-FFF2-40B4-BE49-F238E27FC236}">
                    <a16:creationId xmlns:a16="http://schemas.microsoft.com/office/drawing/2014/main" id="{0882E5C7-776B-44CC-8B0B-B6A09D79DD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872"/>
                <a:ext cx="409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9050" rIns="19050" anchor="ctr" anchorCtr="1"/>
              <a:lstStyle/>
              <a:p>
                <a:endParaRPr lang="zh-CN" altLang="en-US">
                  <a:solidFill>
                    <a:srgbClr val="1A78C3"/>
                  </a:solidFill>
                </a:endParaRPr>
              </a:p>
            </p:txBody>
          </p:sp>
          <p:sp>
            <p:nvSpPr>
              <p:cNvPr id="45" name="Line 42">
                <a:extLst>
                  <a:ext uri="{FF2B5EF4-FFF2-40B4-BE49-F238E27FC236}">
                    <a16:creationId xmlns:a16="http://schemas.microsoft.com/office/drawing/2014/main" id="{7F7DAEEA-E791-4B3F-A2B6-3233FAB9D9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159"/>
                <a:ext cx="409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9050" rIns="19050" anchor="ctr" anchorCtr="1"/>
              <a:lstStyle/>
              <a:p>
                <a:endParaRPr lang="zh-CN" altLang="en-US">
                  <a:solidFill>
                    <a:srgbClr val="1A78C3"/>
                  </a:solidFill>
                </a:endParaRPr>
              </a:p>
            </p:txBody>
          </p:sp>
          <p:sp>
            <p:nvSpPr>
              <p:cNvPr id="46" name="Line 43">
                <a:extLst>
                  <a:ext uri="{FF2B5EF4-FFF2-40B4-BE49-F238E27FC236}">
                    <a16:creationId xmlns:a16="http://schemas.microsoft.com/office/drawing/2014/main" id="{597BB54F-CD9F-4BE6-A2E3-65D97727D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3" y="1872"/>
                <a:ext cx="0" cy="14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9050" rIns="19050" anchor="ctr" anchorCtr="1"/>
              <a:lstStyle/>
              <a:p>
                <a:endParaRPr lang="zh-CN" altLang="en-US">
                  <a:solidFill>
                    <a:srgbClr val="1A78C3"/>
                  </a:solidFill>
                </a:endParaRPr>
              </a:p>
            </p:txBody>
          </p:sp>
        </p:grpSp>
        <p:sp>
          <p:nvSpPr>
            <p:cNvPr id="40" name="Line 44">
              <a:extLst>
                <a:ext uri="{FF2B5EF4-FFF2-40B4-BE49-F238E27FC236}">
                  <a16:creationId xmlns:a16="http://schemas.microsoft.com/office/drawing/2014/main" id="{D9C76CFC-453F-4FD3-8A1E-2B19FFCC0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1" y="1866"/>
              <a:ext cx="0" cy="14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  <p:sp>
          <p:nvSpPr>
            <p:cNvPr id="41" name="Line 45">
              <a:extLst>
                <a:ext uri="{FF2B5EF4-FFF2-40B4-BE49-F238E27FC236}">
                  <a16:creationId xmlns:a16="http://schemas.microsoft.com/office/drawing/2014/main" id="{72777F64-DE76-4D7B-BD84-6E1B8B416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2" y="1866"/>
              <a:ext cx="0" cy="14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24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25" grpId="0" autoUpdateAnimBg="0"/>
      <p:bldP spid="26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22AC71-D67F-43FB-8CD2-805D74A5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9453B0-31F7-4E4E-BFCF-83DFACD134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原码两位乘运算规则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5B4635-FE91-4EBA-BBD1-53E329BF6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定点数运算及其运算部件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C1C3E1D2-E267-4751-A263-BFE3DB808B38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3600214"/>
            <a:ext cx="4038600" cy="1822450"/>
            <a:chOff x="480" y="2300"/>
            <a:chExt cx="2544" cy="1148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B79E627D-75AC-4C79-B51E-D87069C4E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161"/>
              <a:ext cx="12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Pct val="80000"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E6E87D20-28EC-4297-A684-4833B045E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161"/>
              <a:ext cx="134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Pct val="80000"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1 1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3E4B6752-DA9C-4D02-870B-3BA48A2AE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874"/>
              <a:ext cx="12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Pct val="80000"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FD0739AB-E796-45BD-AD8C-1940E436A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874"/>
              <a:ext cx="134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Pct val="80000"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1 0</a:t>
              </a: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81644150-C553-43E7-9BDE-3F4DCD4E5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587"/>
              <a:ext cx="12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Pct val="80000"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44FFBB52-8E45-4C77-BDF4-6D0783243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587"/>
              <a:ext cx="134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Pct val="80000"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0 1</a:t>
              </a: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6E8F7686-6025-45B6-ADFA-0F31EC530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300"/>
              <a:ext cx="12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Pct val="80000"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4E04B0C8-49F2-40F7-97D4-565D7DB2A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300"/>
              <a:ext cx="134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Pct val="80000"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0 0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531640C2-3E35-4E52-9040-0317291B65FE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777764"/>
            <a:ext cx="4038600" cy="1822450"/>
            <a:chOff x="480" y="1152"/>
            <a:chExt cx="2544" cy="1148"/>
          </a:xfrm>
        </p:grpSpPr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C28017E2-A6C4-4030-8662-B4FEF6690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013"/>
              <a:ext cx="12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Pct val="80000"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518A2B23-CCAA-4A52-8A60-22EEF77EC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013"/>
              <a:ext cx="134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Pct val="80000"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1 1</a:t>
              </a:r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A4B09E96-C539-4C1C-B5F3-03DA88A5E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726"/>
              <a:ext cx="12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Pct val="80000"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F6D91023-F3BD-4BCF-9A6C-63FA7BD2B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726"/>
              <a:ext cx="134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Pct val="80000"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1 0</a:t>
              </a:r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4E9E1BFA-13F8-4BD8-9BD7-A01D380F0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439"/>
              <a:ext cx="12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Pct val="80000"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59964773-C3EC-4DA7-B175-698B1B779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439"/>
              <a:ext cx="134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Pct val="80000"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0 1</a:t>
              </a:r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0B66995A-3BEE-4AFA-AE29-B9F93A1AC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152"/>
              <a:ext cx="12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Pct val="80000"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74C64018-B8D3-4B71-A4A7-BA804073E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134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Pct val="80000"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0 0 </a:t>
              </a:r>
            </a:p>
          </p:txBody>
        </p:sp>
      </p:grpSp>
      <p:grpSp>
        <p:nvGrpSpPr>
          <p:cNvPr id="23" name="Group 21">
            <a:extLst>
              <a:ext uri="{FF2B5EF4-FFF2-40B4-BE49-F238E27FC236}">
                <a16:creationId xmlns:a16="http://schemas.microsoft.com/office/drawing/2014/main" id="{D5E8AFF2-9A6B-4847-84EB-74A610831761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345964"/>
            <a:ext cx="8001000" cy="4100513"/>
            <a:chOff x="480" y="880"/>
            <a:chExt cx="5040" cy="2583"/>
          </a:xfrm>
        </p:grpSpPr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8D942399-83F7-41ED-8E62-1E36ED277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880"/>
              <a:ext cx="249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Pct val="80000"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操 作 内 容</a:t>
              </a: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3C7825C3-D076-45BD-9312-E20C336E1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880"/>
              <a:ext cx="12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Pct val="80000"/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rgbClr val="1A78C3"/>
                  </a:solidFill>
                  <a:latin typeface="Times New Roman" panose="02020603050405020304" pitchFamily="18" charset="0"/>
                </a:rPr>
                <a:t>标志位 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400" i="1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825A65C0-0F80-4337-9EDD-1ACBB7B48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880"/>
              <a:ext cx="134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Pct val="80000"/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rgbClr val="1A78C3"/>
                  </a:solidFill>
                  <a:latin typeface="Times New Roman" panose="02020603050405020304" pitchFamily="18" charset="0"/>
                </a:rPr>
                <a:t>乘数判断位 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400" i="1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400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-1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400" i="1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grpSp>
          <p:nvGrpSpPr>
            <p:cNvPr id="27" name="Group 25">
              <a:extLst>
                <a:ext uri="{FF2B5EF4-FFF2-40B4-BE49-F238E27FC236}">
                  <a16:creationId xmlns:a16="http://schemas.microsoft.com/office/drawing/2014/main" id="{26F9A0C0-F1A6-4D2C-B029-52EB65C88E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880"/>
              <a:ext cx="5040" cy="2583"/>
              <a:chOff x="480" y="880"/>
              <a:chExt cx="5040" cy="2583"/>
            </a:xfrm>
          </p:grpSpPr>
          <p:sp>
            <p:nvSpPr>
              <p:cNvPr id="28" name="Line 26">
                <a:extLst>
                  <a:ext uri="{FF2B5EF4-FFF2-40B4-BE49-F238E27FC236}">
                    <a16:creationId xmlns:a16="http://schemas.microsoft.com/office/drawing/2014/main" id="{096DEDBA-9CF1-4B2F-9363-C9422ECF47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880"/>
                <a:ext cx="504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9050" rIns="19050" anchor="ctr" anchorCtr="1"/>
              <a:lstStyle/>
              <a:p>
                <a:endParaRPr lang="zh-CN" altLang="en-US">
                  <a:solidFill>
                    <a:srgbClr val="1A78C3"/>
                  </a:solidFill>
                </a:endParaRPr>
              </a:p>
            </p:txBody>
          </p:sp>
          <p:sp>
            <p:nvSpPr>
              <p:cNvPr id="29" name="Line 27">
                <a:extLst>
                  <a:ext uri="{FF2B5EF4-FFF2-40B4-BE49-F238E27FC236}">
                    <a16:creationId xmlns:a16="http://schemas.microsoft.com/office/drawing/2014/main" id="{82808846-D649-401C-9BB8-291504E57D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67"/>
                <a:ext cx="50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9050" rIns="19050" anchor="ctr" anchorCtr="1"/>
              <a:lstStyle/>
              <a:p>
                <a:endParaRPr lang="zh-CN" altLang="en-US">
                  <a:solidFill>
                    <a:srgbClr val="1A78C3"/>
                  </a:solidFill>
                </a:endParaRPr>
              </a:p>
            </p:txBody>
          </p:sp>
          <p:sp>
            <p:nvSpPr>
              <p:cNvPr id="30" name="Line 28">
                <a:extLst>
                  <a:ext uri="{FF2B5EF4-FFF2-40B4-BE49-F238E27FC236}">
                    <a16:creationId xmlns:a16="http://schemas.microsoft.com/office/drawing/2014/main" id="{55390973-3976-4F2C-89DB-776A37EE25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454"/>
                <a:ext cx="50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9050" rIns="19050" anchor="ctr" anchorCtr="1"/>
              <a:lstStyle/>
              <a:p>
                <a:endParaRPr lang="zh-CN" altLang="en-US">
                  <a:solidFill>
                    <a:srgbClr val="1A78C3"/>
                  </a:solidFill>
                </a:endParaRPr>
              </a:p>
            </p:txBody>
          </p:sp>
          <p:sp>
            <p:nvSpPr>
              <p:cNvPr id="31" name="Line 29">
                <a:extLst>
                  <a:ext uri="{FF2B5EF4-FFF2-40B4-BE49-F238E27FC236}">
                    <a16:creationId xmlns:a16="http://schemas.microsoft.com/office/drawing/2014/main" id="{E7BD5D31-4165-4815-B14F-C0DBBD2F9F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741"/>
                <a:ext cx="50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9050" rIns="19050" anchor="ctr" anchorCtr="1"/>
              <a:lstStyle/>
              <a:p>
                <a:endParaRPr lang="zh-CN" altLang="en-US">
                  <a:solidFill>
                    <a:srgbClr val="1A78C3"/>
                  </a:solidFill>
                </a:endParaRPr>
              </a:p>
            </p:txBody>
          </p:sp>
          <p:sp>
            <p:nvSpPr>
              <p:cNvPr id="32" name="Line 30">
                <a:extLst>
                  <a:ext uri="{FF2B5EF4-FFF2-40B4-BE49-F238E27FC236}">
                    <a16:creationId xmlns:a16="http://schemas.microsoft.com/office/drawing/2014/main" id="{9FB4F2D6-BDE5-4EED-99E7-B74F8E17A5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2028"/>
                <a:ext cx="50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9050" rIns="19050" anchor="ctr" anchorCtr="1"/>
              <a:lstStyle/>
              <a:p>
                <a:endParaRPr lang="zh-CN" altLang="en-US">
                  <a:solidFill>
                    <a:srgbClr val="1A78C3"/>
                  </a:solidFill>
                </a:endParaRPr>
              </a:p>
            </p:txBody>
          </p:sp>
          <p:sp>
            <p:nvSpPr>
              <p:cNvPr id="33" name="Line 31">
                <a:extLst>
                  <a:ext uri="{FF2B5EF4-FFF2-40B4-BE49-F238E27FC236}">
                    <a16:creationId xmlns:a16="http://schemas.microsoft.com/office/drawing/2014/main" id="{C1C5FCC5-0DCB-43C1-84EE-F21528DC26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2315"/>
                <a:ext cx="50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9050" rIns="19050" anchor="ctr" anchorCtr="1"/>
              <a:lstStyle/>
              <a:p>
                <a:endParaRPr lang="zh-CN" altLang="en-US">
                  <a:solidFill>
                    <a:srgbClr val="1A78C3"/>
                  </a:solidFill>
                </a:endParaRPr>
              </a:p>
            </p:txBody>
          </p:sp>
          <p:sp>
            <p:nvSpPr>
              <p:cNvPr id="34" name="Line 32">
                <a:extLst>
                  <a:ext uri="{FF2B5EF4-FFF2-40B4-BE49-F238E27FC236}">
                    <a16:creationId xmlns:a16="http://schemas.microsoft.com/office/drawing/2014/main" id="{56408831-CB05-4A3B-BB7A-4F4A112C6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2602"/>
                <a:ext cx="50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9050" rIns="19050" anchor="ctr" anchorCtr="1"/>
              <a:lstStyle/>
              <a:p>
                <a:endParaRPr lang="zh-CN" altLang="en-US">
                  <a:solidFill>
                    <a:srgbClr val="1A78C3"/>
                  </a:solidFill>
                </a:endParaRPr>
              </a:p>
            </p:txBody>
          </p:sp>
          <p:sp>
            <p:nvSpPr>
              <p:cNvPr id="35" name="Line 33">
                <a:extLst>
                  <a:ext uri="{FF2B5EF4-FFF2-40B4-BE49-F238E27FC236}">
                    <a16:creationId xmlns:a16="http://schemas.microsoft.com/office/drawing/2014/main" id="{4E66A86A-2CE9-4240-B3AE-F825305AAC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2889"/>
                <a:ext cx="50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9050" rIns="19050" anchor="ctr" anchorCtr="1"/>
              <a:lstStyle/>
              <a:p>
                <a:endParaRPr lang="zh-CN" altLang="en-US">
                  <a:solidFill>
                    <a:srgbClr val="1A78C3"/>
                  </a:solidFill>
                </a:endParaRPr>
              </a:p>
            </p:txBody>
          </p:sp>
          <p:sp>
            <p:nvSpPr>
              <p:cNvPr id="36" name="Line 34">
                <a:extLst>
                  <a:ext uri="{FF2B5EF4-FFF2-40B4-BE49-F238E27FC236}">
                    <a16:creationId xmlns:a16="http://schemas.microsoft.com/office/drawing/2014/main" id="{E999A479-9A33-46E3-8A86-00F6563401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3176"/>
                <a:ext cx="50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9050" rIns="19050" anchor="ctr" anchorCtr="1"/>
              <a:lstStyle/>
              <a:p>
                <a:endParaRPr lang="zh-CN" altLang="en-US">
                  <a:solidFill>
                    <a:srgbClr val="1A78C3"/>
                  </a:solidFill>
                </a:endParaRPr>
              </a:p>
            </p:txBody>
          </p:sp>
          <p:sp>
            <p:nvSpPr>
              <p:cNvPr id="37" name="Line 35">
                <a:extLst>
                  <a:ext uri="{FF2B5EF4-FFF2-40B4-BE49-F238E27FC236}">
                    <a16:creationId xmlns:a16="http://schemas.microsoft.com/office/drawing/2014/main" id="{A916F27A-C993-4EA2-AE67-7C8815940D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3463"/>
                <a:ext cx="504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9050" rIns="19050" anchor="ctr" anchorCtr="1"/>
              <a:lstStyle/>
              <a:p>
                <a:endParaRPr lang="zh-CN" altLang="en-US">
                  <a:solidFill>
                    <a:srgbClr val="1A78C3"/>
                  </a:solidFill>
                </a:endParaRPr>
              </a:p>
            </p:txBody>
          </p:sp>
          <p:sp>
            <p:nvSpPr>
              <p:cNvPr id="38" name="Line 36">
                <a:extLst>
                  <a:ext uri="{FF2B5EF4-FFF2-40B4-BE49-F238E27FC236}">
                    <a16:creationId xmlns:a16="http://schemas.microsoft.com/office/drawing/2014/main" id="{59D41AC6-174E-4B51-BF23-44F1EB272A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880"/>
                <a:ext cx="0" cy="2583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9050" rIns="19050" anchor="ctr" anchorCtr="1"/>
              <a:lstStyle/>
              <a:p>
                <a:endParaRPr lang="zh-CN" altLang="en-US">
                  <a:solidFill>
                    <a:srgbClr val="1A78C3"/>
                  </a:solidFill>
                </a:endParaRPr>
              </a:p>
            </p:txBody>
          </p:sp>
          <p:sp>
            <p:nvSpPr>
              <p:cNvPr id="39" name="Line 37">
                <a:extLst>
                  <a:ext uri="{FF2B5EF4-FFF2-40B4-BE49-F238E27FC236}">
                    <a16:creationId xmlns:a16="http://schemas.microsoft.com/office/drawing/2014/main" id="{B6E9339B-658C-4998-A317-17D939538A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880"/>
                <a:ext cx="0" cy="258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9050" rIns="19050" anchor="ctr" anchorCtr="1"/>
              <a:lstStyle/>
              <a:p>
                <a:endParaRPr lang="zh-CN" altLang="en-US">
                  <a:solidFill>
                    <a:srgbClr val="1A78C3"/>
                  </a:solidFill>
                </a:endParaRPr>
              </a:p>
            </p:txBody>
          </p:sp>
          <p:sp>
            <p:nvSpPr>
              <p:cNvPr id="40" name="Line 38">
                <a:extLst>
                  <a:ext uri="{FF2B5EF4-FFF2-40B4-BE49-F238E27FC236}">
                    <a16:creationId xmlns:a16="http://schemas.microsoft.com/office/drawing/2014/main" id="{411D8C6D-74B7-42E8-A959-15D33EF8C7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880"/>
                <a:ext cx="0" cy="258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9050" rIns="19050" anchor="ctr" anchorCtr="1"/>
              <a:lstStyle/>
              <a:p>
                <a:endParaRPr lang="zh-CN" altLang="en-US">
                  <a:solidFill>
                    <a:srgbClr val="1A78C3"/>
                  </a:solidFill>
                </a:endParaRPr>
              </a:p>
            </p:txBody>
          </p:sp>
          <p:sp>
            <p:nvSpPr>
              <p:cNvPr id="41" name="Line 39">
                <a:extLst>
                  <a:ext uri="{FF2B5EF4-FFF2-40B4-BE49-F238E27FC236}">
                    <a16:creationId xmlns:a16="http://schemas.microsoft.com/office/drawing/2014/main" id="{F4265A30-A4FF-4422-A4E4-6E1C67FE9F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0" y="880"/>
                <a:ext cx="0" cy="2583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9050" rIns="19050" anchor="ctr" anchorCtr="1"/>
              <a:lstStyle/>
              <a:p>
                <a:endParaRPr lang="zh-CN" altLang="en-US">
                  <a:solidFill>
                    <a:srgbClr val="1A78C3"/>
                  </a:solidFill>
                </a:endParaRPr>
              </a:p>
            </p:txBody>
          </p:sp>
        </p:grpSp>
      </p:grpSp>
      <p:grpSp>
        <p:nvGrpSpPr>
          <p:cNvPr id="42" name="Group 40">
            <a:extLst>
              <a:ext uri="{FF2B5EF4-FFF2-40B4-BE49-F238E27FC236}">
                <a16:creationId xmlns:a16="http://schemas.microsoft.com/office/drawing/2014/main" id="{5ED10C02-46B7-4375-A14B-1A8CCECAA662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1801577"/>
            <a:ext cx="3962400" cy="455612"/>
            <a:chOff x="3024" y="1167"/>
            <a:chExt cx="2496" cy="287"/>
          </a:xfrm>
        </p:grpSpPr>
        <p:sp>
          <p:nvSpPr>
            <p:cNvPr id="43" name="Rectangle 41">
              <a:extLst>
                <a:ext uri="{FF2B5EF4-FFF2-40B4-BE49-F238E27FC236}">
                  <a16:creationId xmlns:a16="http://schemas.microsoft.com/office/drawing/2014/main" id="{E2F65285-F863-4850-AFD4-E4BAE2D8F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167"/>
              <a:ext cx="249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Pct val="80000"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      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    2, 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*   2, C</a:t>
              </a:r>
              <a:r>
                <a:rPr lang="en-US" altLang="zh-CN" sz="2400" i="1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j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1A78C3"/>
                  </a:solidFill>
                  <a:latin typeface="Times New Roman" panose="02020603050405020304" pitchFamily="18" charset="0"/>
                </a:rPr>
                <a:t>保持</a:t>
              </a: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“0”</a:t>
              </a:r>
            </a:p>
          </p:txBody>
        </p:sp>
        <p:sp>
          <p:nvSpPr>
            <p:cNvPr id="44" name="Line 42">
              <a:extLst>
                <a:ext uri="{FF2B5EF4-FFF2-40B4-BE49-F238E27FC236}">
                  <a16:creationId xmlns:a16="http://schemas.microsoft.com/office/drawing/2014/main" id="{DA75BA82-66D1-40A3-AFB5-D76E88916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3" y="1349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  <p:sp>
          <p:nvSpPr>
            <p:cNvPr id="45" name="Line 43">
              <a:extLst>
                <a:ext uri="{FF2B5EF4-FFF2-40B4-BE49-F238E27FC236}">
                  <a16:creationId xmlns:a16="http://schemas.microsoft.com/office/drawing/2014/main" id="{1D4A4CEC-245E-4EB5-B499-CA5CF211E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6" y="134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</p:grpSp>
      <p:grpSp>
        <p:nvGrpSpPr>
          <p:cNvPr id="46" name="Group 44">
            <a:extLst>
              <a:ext uri="{FF2B5EF4-FFF2-40B4-BE49-F238E27FC236}">
                <a16:creationId xmlns:a16="http://schemas.microsoft.com/office/drawing/2014/main" id="{9188824B-8723-4987-AC7C-131085F95231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978164"/>
            <a:ext cx="3962400" cy="455613"/>
            <a:chOff x="3024" y="3168"/>
            <a:chExt cx="2496" cy="287"/>
          </a:xfrm>
        </p:grpSpPr>
        <p:sp>
          <p:nvSpPr>
            <p:cNvPr id="47" name="Rectangle 45">
              <a:extLst>
                <a:ext uri="{FF2B5EF4-FFF2-40B4-BE49-F238E27FC236}">
                  <a16:creationId xmlns:a16="http://schemas.microsoft.com/office/drawing/2014/main" id="{F8A970CE-7DB0-4058-ADA6-A93F19FEF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168"/>
              <a:ext cx="249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Pct val="80000"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     2, 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*   2, C</a:t>
              </a:r>
              <a:r>
                <a:rPr lang="en-US" altLang="zh-CN" sz="2400" i="1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j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1A78C3"/>
                  </a:solidFill>
                  <a:latin typeface="Times New Roman" panose="02020603050405020304" pitchFamily="18" charset="0"/>
                </a:rPr>
                <a:t>保持</a:t>
              </a: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“1”</a:t>
              </a:r>
            </a:p>
          </p:txBody>
        </p:sp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C27F84B1-5878-45AC-BFBA-897BA6701D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1" y="332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  <p:sp>
          <p:nvSpPr>
            <p:cNvPr id="49" name="Line 47">
              <a:extLst>
                <a:ext uri="{FF2B5EF4-FFF2-40B4-BE49-F238E27FC236}">
                  <a16:creationId xmlns:a16="http://schemas.microsoft.com/office/drawing/2014/main" id="{DB6F057F-434A-422D-8337-90388BDC5F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0" y="332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</p:grpSp>
      <p:grpSp>
        <p:nvGrpSpPr>
          <p:cNvPr id="50" name="Group 48">
            <a:extLst>
              <a:ext uri="{FF2B5EF4-FFF2-40B4-BE49-F238E27FC236}">
                <a16:creationId xmlns:a16="http://schemas.microsoft.com/office/drawing/2014/main" id="{CA021E8F-9041-4D50-B6C7-707BE0C20C5B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535252"/>
            <a:ext cx="3962400" cy="455612"/>
            <a:chOff x="3024" y="2889"/>
            <a:chExt cx="2496" cy="287"/>
          </a:xfrm>
        </p:grpSpPr>
        <p:sp>
          <p:nvSpPr>
            <p:cNvPr id="51" name="Rectangle 49">
              <a:extLst>
                <a:ext uri="{FF2B5EF4-FFF2-40B4-BE49-F238E27FC236}">
                  <a16:creationId xmlns:a16="http://schemas.microsoft.com/office/drawing/2014/main" id="{3987F931-9AA7-414D-82A9-82C628D2A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889"/>
              <a:ext cx="249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Pct val="80000"/>
                <a:buFont typeface="Wingdings" panose="05000000000000000000" pitchFamily="2" charset="2"/>
                <a:buNone/>
              </a:pP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*    2, 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*   2, C</a:t>
              </a:r>
              <a:r>
                <a:rPr lang="en-US" altLang="zh-CN" sz="2400" i="1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j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1A78C3"/>
                  </a:solidFill>
                  <a:latin typeface="Times New Roman" panose="02020603050405020304" pitchFamily="18" charset="0"/>
                </a:rPr>
                <a:t>保持</a:t>
              </a: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“1”</a:t>
              </a:r>
            </a:p>
          </p:txBody>
        </p:sp>
        <p:sp>
          <p:nvSpPr>
            <p:cNvPr id="52" name="Line 50">
              <a:extLst>
                <a:ext uri="{FF2B5EF4-FFF2-40B4-BE49-F238E27FC236}">
                  <a16:creationId xmlns:a16="http://schemas.microsoft.com/office/drawing/2014/main" id="{E364ACCE-BC87-4C60-9FC8-A04142F01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1" y="306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  <p:sp>
          <p:nvSpPr>
            <p:cNvPr id="53" name="Line 51">
              <a:extLst>
                <a:ext uri="{FF2B5EF4-FFF2-40B4-BE49-F238E27FC236}">
                  <a16:creationId xmlns:a16="http://schemas.microsoft.com/office/drawing/2014/main" id="{A745DB02-7398-4D89-989E-71D01DBF5C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0" y="304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</p:grpSp>
      <p:grpSp>
        <p:nvGrpSpPr>
          <p:cNvPr id="54" name="Group 52">
            <a:extLst>
              <a:ext uri="{FF2B5EF4-FFF2-40B4-BE49-F238E27FC236}">
                <a16:creationId xmlns:a16="http://schemas.microsoft.com/office/drawing/2014/main" id="{0EF8C3CA-E6A0-41D7-9C93-5F2328EF69E3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712802"/>
            <a:ext cx="4191000" cy="455612"/>
            <a:chOff x="2880" y="1741"/>
            <a:chExt cx="2640" cy="287"/>
          </a:xfrm>
        </p:grpSpPr>
        <p:sp>
          <p:nvSpPr>
            <p:cNvPr id="55" name="Rectangle 53">
              <a:extLst>
                <a:ext uri="{FF2B5EF4-FFF2-40B4-BE49-F238E27FC236}">
                  <a16:creationId xmlns:a16="http://schemas.microsoft.com/office/drawing/2014/main" id="{92EF531E-F48E-49E2-A7DA-F7193BB69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741"/>
              <a:ext cx="264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Pct val="80000"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+2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*    2, 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*   2, C</a:t>
              </a:r>
              <a:r>
                <a:rPr lang="en-US" altLang="zh-CN" sz="2400" i="1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j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1A78C3"/>
                  </a:solidFill>
                  <a:latin typeface="Times New Roman" panose="02020603050405020304" pitchFamily="18" charset="0"/>
                </a:rPr>
                <a:t>保持</a:t>
              </a: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“0”</a:t>
              </a:r>
            </a:p>
          </p:txBody>
        </p:sp>
        <p:sp>
          <p:nvSpPr>
            <p:cNvPr id="56" name="Line 54">
              <a:extLst>
                <a:ext uri="{FF2B5EF4-FFF2-40B4-BE49-F238E27FC236}">
                  <a16:creationId xmlns:a16="http://schemas.microsoft.com/office/drawing/2014/main" id="{F7877B16-C0AE-480C-BED1-282CAEEAAD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7" y="1916"/>
              <a:ext cx="1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  <p:sp>
          <p:nvSpPr>
            <p:cNvPr id="57" name="Line 55">
              <a:extLst>
                <a:ext uri="{FF2B5EF4-FFF2-40B4-BE49-F238E27FC236}">
                  <a16:creationId xmlns:a16="http://schemas.microsoft.com/office/drawing/2014/main" id="{9678F24C-5091-4116-B2F8-1A8012C8A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2" y="1916"/>
              <a:ext cx="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</p:grpSp>
      <p:grpSp>
        <p:nvGrpSpPr>
          <p:cNvPr id="58" name="Group 56">
            <a:extLst>
              <a:ext uri="{FF2B5EF4-FFF2-40B4-BE49-F238E27FC236}">
                <a16:creationId xmlns:a16="http://schemas.microsoft.com/office/drawing/2014/main" id="{F813FF35-52BB-41EB-9701-A3AE42B95F99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233377"/>
            <a:ext cx="3962400" cy="455612"/>
            <a:chOff x="3024" y="1439"/>
            <a:chExt cx="2496" cy="287"/>
          </a:xfrm>
        </p:grpSpPr>
        <p:sp>
          <p:nvSpPr>
            <p:cNvPr id="59" name="Rectangle 57">
              <a:extLst>
                <a:ext uri="{FF2B5EF4-FFF2-40B4-BE49-F238E27FC236}">
                  <a16:creationId xmlns:a16="http://schemas.microsoft.com/office/drawing/2014/main" id="{EF550F38-4239-43CC-A6EF-BBB71060D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439"/>
              <a:ext cx="249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Pct val="80000"/>
                <a:buFont typeface="Wingdings" panose="05000000000000000000" pitchFamily="2" charset="2"/>
                <a:buNone/>
              </a:pP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+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*    2, 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*   2, C</a:t>
              </a:r>
              <a:r>
                <a:rPr lang="en-US" altLang="zh-CN" sz="2400" i="1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j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1A78C3"/>
                  </a:solidFill>
                  <a:latin typeface="Times New Roman" panose="02020603050405020304" pitchFamily="18" charset="0"/>
                </a:rPr>
                <a:t>保持</a:t>
              </a: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“0”</a:t>
              </a:r>
            </a:p>
          </p:txBody>
        </p:sp>
        <p:sp>
          <p:nvSpPr>
            <p:cNvPr id="60" name="Line 58">
              <a:extLst>
                <a:ext uri="{FF2B5EF4-FFF2-40B4-BE49-F238E27FC236}">
                  <a16:creationId xmlns:a16="http://schemas.microsoft.com/office/drawing/2014/main" id="{39CD8168-43BE-49D5-A689-6F0A679234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6" y="1625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  <p:sp>
          <p:nvSpPr>
            <p:cNvPr id="61" name="Line 59">
              <a:extLst>
                <a:ext uri="{FF2B5EF4-FFF2-40B4-BE49-F238E27FC236}">
                  <a16:creationId xmlns:a16="http://schemas.microsoft.com/office/drawing/2014/main" id="{112A0A0C-2AE2-4306-96FF-76740BF92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2" y="1617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</p:grpSp>
      <p:grpSp>
        <p:nvGrpSpPr>
          <p:cNvPr id="62" name="Group 60">
            <a:extLst>
              <a:ext uri="{FF2B5EF4-FFF2-40B4-BE49-F238E27FC236}">
                <a16:creationId xmlns:a16="http://schemas.microsoft.com/office/drawing/2014/main" id="{541DE063-0A36-4C12-B329-406766AE8FEE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530614"/>
            <a:ext cx="8153400" cy="519113"/>
            <a:chOff x="288" y="3552"/>
            <a:chExt cx="5136" cy="327"/>
          </a:xfrm>
        </p:grpSpPr>
        <p:sp>
          <p:nvSpPr>
            <p:cNvPr id="63" name="Text Box 61">
              <a:extLst>
                <a:ext uri="{FF2B5EF4-FFF2-40B4-BE49-F238E27FC236}">
                  <a16:creationId xmlns:a16="http://schemas.microsoft.com/office/drawing/2014/main" id="{68BF7052-D072-4F1E-8838-F22FD703B3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552"/>
              <a:ext cx="51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共有操作    +</a:t>
              </a:r>
              <a:r>
                <a:rPr lang="en-US" altLang="zh-CN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>
                  <a:solidFill>
                    <a:srgbClr val="1A78C3"/>
                  </a:solidFill>
                  <a:latin typeface="Times New Roman" panose="02020603050405020304" pitchFamily="18" charset="0"/>
                </a:rPr>
                <a:t>*          +2</a:t>
              </a:r>
              <a:r>
                <a:rPr lang="en-US" altLang="zh-CN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>
                  <a:solidFill>
                    <a:srgbClr val="1A78C3"/>
                  </a:solidFill>
                  <a:latin typeface="Times New Roman" panose="02020603050405020304" pitchFamily="18" charset="0"/>
                </a:rPr>
                <a:t>*            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>
                  <a:solidFill>
                    <a:srgbClr val="1A78C3"/>
                  </a:solidFill>
                  <a:latin typeface="Times New Roman" panose="02020603050405020304" pitchFamily="18" charset="0"/>
                </a:rPr>
                <a:t>* 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2</a:t>
              </a:r>
            </a:p>
          </p:txBody>
        </p:sp>
        <p:sp>
          <p:nvSpPr>
            <p:cNvPr id="64" name="Line 62">
              <a:extLst>
                <a:ext uri="{FF2B5EF4-FFF2-40B4-BE49-F238E27FC236}">
                  <a16:creationId xmlns:a16="http://schemas.microsoft.com/office/drawing/2014/main" id="{698CBDA2-E8F9-4256-A2BF-21726E62E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8" y="3777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</p:grpSp>
      <p:grpSp>
        <p:nvGrpSpPr>
          <p:cNvPr id="65" name="Group 63">
            <a:extLst>
              <a:ext uri="{FF2B5EF4-FFF2-40B4-BE49-F238E27FC236}">
                <a16:creationId xmlns:a16="http://schemas.microsoft.com/office/drawing/2014/main" id="{0D5D1942-3D08-4246-8A4A-3FC53299EA33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6059252"/>
            <a:ext cx="8323263" cy="519112"/>
            <a:chOff x="288" y="3894"/>
            <a:chExt cx="5243" cy="327"/>
          </a:xfrm>
        </p:grpSpPr>
        <p:sp>
          <p:nvSpPr>
            <p:cNvPr id="66" name="Text Box 64">
              <a:extLst>
                <a:ext uri="{FF2B5EF4-FFF2-40B4-BE49-F238E27FC236}">
                  <a16:creationId xmlns:a16="http://schemas.microsoft.com/office/drawing/2014/main" id="{49386047-6A90-4898-8E59-EDF28F3F1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894"/>
              <a:ext cx="524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实际操作    +[</a:t>
              </a:r>
              <a:r>
                <a:rPr lang="en-US" altLang="zh-CN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>
                  <a:solidFill>
                    <a:srgbClr val="1A78C3"/>
                  </a:solidFill>
                  <a:latin typeface="Times New Roman" panose="02020603050405020304" pitchFamily="18" charset="0"/>
                </a:rPr>
                <a:t>*]</a:t>
              </a:r>
              <a:r>
                <a:rPr lang="zh-CN" altLang="en-US" sz="2400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补</a:t>
              </a: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     +[2</a:t>
              </a:r>
              <a:r>
                <a:rPr lang="en-US" altLang="zh-CN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>
                  <a:solidFill>
                    <a:srgbClr val="1A78C3"/>
                  </a:solidFill>
                  <a:latin typeface="Times New Roman" panose="02020603050405020304" pitchFamily="18" charset="0"/>
                </a:rPr>
                <a:t>*]</a:t>
              </a:r>
              <a:r>
                <a:rPr lang="zh-CN" altLang="en-US" sz="2400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补</a:t>
              </a: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      +[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>
                  <a:solidFill>
                    <a:srgbClr val="1A78C3"/>
                  </a:solidFill>
                  <a:latin typeface="Times New Roman" panose="02020603050405020304" pitchFamily="18" charset="0"/>
                </a:rPr>
                <a:t>* 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r>
                <a:rPr lang="zh-CN" altLang="en-US" sz="2400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补</a:t>
              </a: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           2 补码移</a:t>
              </a:r>
            </a:p>
          </p:txBody>
        </p:sp>
        <p:sp>
          <p:nvSpPr>
            <p:cNvPr id="67" name="Line 65">
              <a:extLst>
                <a:ext uri="{FF2B5EF4-FFF2-40B4-BE49-F238E27FC236}">
                  <a16:creationId xmlns:a16="http://schemas.microsoft.com/office/drawing/2014/main" id="{36EFCF1F-D838-4B08-A1FE-6E0A236AF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8" y="4101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</p:grpSp>
      <p:grpSp>
        <p:nvGrpSpPr>
          <p:cNvPr id="68" name="Group 80">
            <a:extLst>
              <a:ext uri="{FF2B5EF4-FFF2-40B4-BE49-F238E27FC236}">
                <a16:creationId xmlns:a16="http://schemas.microsoft.com/office/drawing/2014/main" id="{B83F19C5-4611-45A0-900B-4BAB07BE6591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3144602"/>
            <a:ext cx="4191000" cy="455612"/>
            <a:chOff x="2880" y="2013"/>
            <a:chExt cx="2640" cy="287"/>
          </a:xfrm>
        </p:grpSpPr>
        <p:sp>
          <p:nvSpPr>
            <p:cNvPr id="69" name="Rectangle 67">
              <a:extLst>
                <a:ext uri="{FF2B5EF4-FFF2-40B4-BE49-F238E27FC236}">
                  <a16:creationId xmlns:a16="http://schemas.microsoft.com/office/drawing/2014/main" id="{A82A182C-C68C-4A85-8B63-6EC7DD8FA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013"/>
              <a:ext cx="264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Pct val="80000"/>
                <a:buFont typeface="Wingdings" panose="05000000000000000000" pitchFamily="2" charset="2"/>
                <a:buNone/>
              </a:pP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*    2,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 y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*   2, C</a:t>
              </a:r>
              <a:r>
                <a:rPr lang="en-US" altLang="zh-CN" sz="2400" i="1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j </a:t>
              </a:r>
              <a:r>
                <a:rPr lang="zh-CN" altLang="en-US" sz="2000">
                  <a:solidFill>
                    <a:srgbClr val="1A78C3"/>
                  </a:solidFill>
                  <a:latin typeface="Times New Roman" panose="02020603050405020304" pitchFamily="18" charset="0"/>
                </a:rPr>
                <a:t>置</a:t>
              </a: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“1” </a:t>
              </a:r>
            </a:p>
          </p:txBody>
        </p:sp>
        <p:sp>
          <p:nvSpPr>
            <p:cNvPr id="70" name="Line 68">
              <a:extLst>
                <a:ext uri="{FF2B5EF4-FFF2-40B4-BE49-F238E27FC236}">
                  <a16:creationId xmlns:a16="http://schemas.microsoft.com/office/drawing/2014/main" id="{516A6AC3-A893-47E2-8058-10CCA4DCA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6" y="2192"/>
              <a:ext cx="1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  <p:sp>
          <p:nvSpPr>
            <p:cNvPr id="71" name="Line 69">
              <a:extLst>
                <a:ext uri="{FF2B5EF4-FFF2-40B4-BE49-F238E27FC236}">
                  <a16:creationId xmlns:a16="http://schemas.microsoft.com/office/drawing/2014/main" id="{3EC7C72E-93F2-4E18-861E-E60FA1447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3" y="2192"/>
              <a:ext cx="1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</p:grpSp>
      <p:grpSp>
        <p:nvGrpSpPr>
          <p:cNvPr id="72" name="Group 82">
            <a:extLst>
              <a:ext uri="{FF2B5EF4-FFF2-40B4-BE49-F238E27FC236}">
                <a16:creationId xmlns:a16="http://schemas.microsoft.com/office/drawing/2014/main" id="{C4E044FA-20C2-408B-8180-DDD41862DEFF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4063764"/>
            <a:ext cx="4191000" cy="455613"/>
            <a:chOff x="2880" y="2592"/>
            <a:chExt cx="2640" cy="287"/>
          </a:xfrm>
        </p:grpSpPr>
        <p:sp>
          <p:nvSpPr>
            <p:cNvPr id="73" name="Rectangle 71">
              <a:extLst>
                <a:ext uri="{FF2B5EF4-FFF2-40B4-BE49-F238E27FC236}">
                  <a16:creationId xmlns:a16="http://schemas.microsoft.com/office/drawing/2014/main" id="{93EC22D9-5571-49C5-8384-4319C8FFD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592"/>
              <a:ext cx="264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19050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Pct val="80000"/>
                <a:buFont typeface="Wingdings" panose="05000000000000000000" pitchFamily="2" charset="2"/>
                <a:buNone/>
              </a:pP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     z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+2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*    2, 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*   2, C</a:t>
              </a:r>
              <a:r>
                <a:rPr lang="en-US" altLang="zh-CN" sz="2400" i="1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j </a:t>
              </a:r>
              <a:r>
                <a:rPr lang="zh-CN" altLang="en-US" sz="2000">
                  <a:solidFill>
                    <a:srgbClr val="1A78C3"/>
                  </a:solidFill>
                  <a:latin typeface="Times New Roman" panose="02020603050405020304" pitchFamily="18" charset="0"/>
                </a:rPr>
                <a:t>置</a:t>
              </a: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“0” </a:t>
              </a:r>
            </a:p>
          </p:txBody>
        </p:sp>
        <p:sp>
          <p:nvSpPr>
            <p:cNvPr id="74" name="Line 72">
              <a:extLst>
                <a:ext uri="{FF2B5EF4-FFF2-40B4-BE49-F238E27FC236}">
                  <a16:creationId xmlns:a16="http://schemas.microsoft.com/office/drawing/2014/main" id="{E4BFCA1F-EE80-4561-BCB7-32B0EEB0C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755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  <p:sp>
          <p:nvSpPr>
            <p:cNvPr id="75" name="Line 73">
              <a:extLst>
                <a:ext uri="{FF2B5EF4-FFF2-40B4-BE49-F238E27FC236}">
                  <a16:creationId xmlns:a16="http://schemas.microsoft.com/office/drawing/2014/main" id="{59E3EC99-92B6-4F6F-B942-3C267C51E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4" y="2755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</p:grpSp>
      <p:grpSp>
        <p:nvGrpSpPr>
          <p:cNvPr id="76" name="Group 83">
            <a:extLst>
              <a:ext uri="{FF2B5EF4-FFF2-40B4-BE49-F238E27FC236}">
                <a16:creationId xmlns:a16="http://schemas.microsoft.com/office/drawing/2014/main" id="{DA24C2FB-D831-49C0-A082-3C14CC883BEA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3608152"/>
            <a:ext cx="4191000" cy="455612"/>
            <a:chOff x="2880" y="2305"/>
            <a:chExt cx="2640" cy="28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B812284-D949-4E8F-9A48-CE1A5AA41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305"/>
              <a:ext cx="264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Pct val="80000"/>
                <a:buFont typeface="Wingdings" panose="05000000000000000000" pitchFamily="2" charset="2"/>
                <a:buNone/>
              </a:pP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      z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*     2, 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*   2, C</a:t>
              </a:r>
              <a:r>
                <a:rPr lang="en-US" altLang="zh-CN" sz="2400" i="1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j </a:t>
              </a:r>
              <a:r>
                <a:rPr lang="zh-CN" altLang="en-US" sz="2000">
                  <a:solidFill>
                    <a:srgbClr val="1A78C3"/>
                  </a:solidFill>
                  <a:latin typeface="Times New Roman" panose="02020603050405020304" pitchFamily="18" charset="0"/>
                </a:rPr>
                <a:t>置</a:t>
              </a: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“0” </a:t>
              </a:r>
            </a:p>
          </p:txBody>
        </p:sp>
        <p:sp>
          <p:nvSpPr>
            <p:cNvPr id="78" name="Line 77">
              <a:extLst>
                <a:ext uri="{FF2B5EF4-FFF2-40B4-BE49-F238E27FC236}">
                  <a16:creationId xmlns:a16="http://schemas.microsoft.com/office/drawing/2014/main" id="{ECAF7595-5AE4-47F4-A274-F07F30CB5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5" y="2472"/>
              <a:ext cx="1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  <p:sp>
          <p:nvSpPr>
            <p:cNvPr id="79" name="Line 78">
              <a:extLst>
                <a:ext uri="{FF2B5EF4-FFF2-40B4-BE49-F238E27FC236}">
                  <a16:creationId xmlns:a16="http://schemas.microsoft.com/office/drawing/2014/main" id="{D3D00BA3-1A1E-4CEB-8916-79237615C4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1" y="2472"/>
              <a:ext cx="1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366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998500A-5131-42AE-A2B6-C4052E93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CFF912-52D6-42DE-9C8E-824525B8BE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汇编语言指令</a:t>
            </a:r>
            <a:endParaRPr lang="en-US" altLang="zh-CN" dirty="0"/>
          </a:p>
          <a:p>
            <a:pPr lvl="1"/>
            <a:r>
              <a:rPr lang="zh-CN" altLang="en-US" dirty="0"/>
              <a:t>涉及到的操作数：</a:t>
            </a:r>
          </a:p>
          <a:p>
            <a:pPr lvl="2"/>
            <a:r>
              <a:rPr lang="zh-CN" altLang="en-US" dirty="0"/>
              <a:t>无符号整数、带符号整数</a:t>
            </a:r>
          </a:p>
          <a:p>
            <a:pPr lvl="2"/>
            <a:r>
              <a:rPr lang="zh-CN" altLang="en-US" dirty="0"/>
              <a:t>逻辑数</a:t>
            </a:r>
          </a:p>
          <a:p>
            <a:pPr lvl="2"/>
            <a:r>
              <a:rPr lang="zh-CN" altLang="en-US" dirty="0"/>
              <a:t>浮点数</a:t>
            </a:r>
          </a:p>
          <a:p>
            <a:pPr lvl="1"/>
            <a:r>
              <a:rPr lang="zh-CN" altLang="en-US" dirty="0"/>
              <a:t>涉及到的运算</a:t>
            </a:r>
          </a:p>
          <a:p>
            <a:pPr lvl="2"/>
            <a:r>
              <a:rPr lang="zh-CN" altLang="en-US" dirty="0"/>
              <a:t>定点数运算</a:t>
            </a:r>
          </a:p>
          <a:p>
            <a:pPr lvl="3"/>
            <a:r>
              <a:rPr lang="zh-CN" altLang="en-US" dirty="0"/>
              <a:t>带符号整数运算：取负 </a:t>
            </a:r>
            <a:r>
              <a:rPr lang="en-US" altLang="zh-CN" dirty="0"/>
              <a:t>/ </a:t>
            </a:r>
            <a:r>
              <a:rPr lang="zh-CN" altLang="en-US" dirty="0"/>
              <a:t>符号扩展 </a:t>
            </a:r>
            <a:r>
              <a:rPr lang="en-US" altLang="zh-CN" dirty="0"/>
              <a:t>/ </a:t>
            </a:r>
            <a:r>
              <a:rPr lang="zh-CN" altLang="en-US" dirty="0"/>
              <a:t>加 </a:t>
            </a:r>
            <a:r>
              <a:rPr lang="en-US" altLang="zh-CN" dirty="0"/>
              <a:t>/ </a:t>
            </a:r>
            <a:r>
              <a:rPr lang="zh-CN" altLang="en-US" dirty="0"/>
              <a:t>减 </a:t>
            </a:r>
            <a:r>
              <a:rPr lang="en-US" altLang="zh-CN" dirty="0"/>
              <a:t>/ </a:t>
            </a:r>
            <a:r>
              <a:rPr lang="zh-CN" altLang="en-US" dirty="0"/>
              <a:t>乘 </a:t>
            </a:r>
            <a:r>
              <a:rPr lang="en-US" altLang="zh-CN" dirty="0"/>
              <a:t>/ </a:t>
            </a:r>
            <a:r>
              <a:rPr lang="zh-CN" altLang="en-US" dirty="0"/>
              <a:t>除  </a:t>
            </a:r>
            <a:r>
              <a:rPr lang="en-US" altLang="zh-CN" dirty="0"/>
              <a:t>/ </a:t>
            </a:r>
            <a:r>
              <a:rPr lang="zh-CN" altLang="en-US" dirty="0"/>
              <a:t>算术移位</a:t>
            </a:r>
          </a:p>
          <a:p>
            <a:pPr lvl="3"/>
            <a:r>
              <a:rPr lang="zh-CN" altLang="en-US" dirty="0"/>
              <a:t>无符号整数运算：</a:t>
            </a:r>
            <a:r>
              <a:rPr lang="en-US" altLang="zh-CN" dirty="0"/>
              <a:t>0</a:t>
            </a:r>
            <a:r>
              <a:rPr lang="zh-CN" altLang="en-US" dirty="0"/>
              <a:t>扩展 </a:t>
            </a:r>
            <a:r>
              <a:rPr lang="en-US" altLang="zh-CN" dirty="0"/>
              <a:t>/ </a:t>
            </a:r>
            <a:r>
              <a:rPr lang="zh-CN" altLang="en-US" dirty="0"/>
              <a:t>加 </a:t>
            </a:r>
            <a:r>
              <a:rPr lang="en-US" altLang="zh-CN" dirty="0"/>
              <a:t>/ </a:t>
            </a:r>
            <a:r>
              <a:rPr lang="zh-CN" altLang="en-US" dirty="0"/>
              <a:t>减 </a:t>
            </a:r>
            <a:r>
              <a:rPr lang="en-US" altLang="zh-CN" dirty="0"/>
              <a:t>/ </a:t>
            </a:r>
            <a:r>
              <a:rPr lang="zh-CN" altLang="en-US" dirty="0"/>
              <a:t>乘 </a:t>
            </a:r>
            <a:r>
              <a:rPr lang="en-US" altLang="zh-CN" dirty="0"/>
              <a:t>/ </a:t>
            </a:r>
            <a:r>
              <a:rPr lang="zh-CN" altLang="en-US" dirty="0"/>
              <a:t>除 </a:t>
            </a:r>
          </a:p>
          <a:p>
            <a:pPr lvl="2"/>
            <a:r>
              <a:rPr lang="zh-CN" altLang="en-US" dirty="0"/>
              <a:t>逻辑运算</a:t>
            </a:r>
          </a:p>
          <a:p>
            <a:pPr lvl="3"/>
            <a:r>
              <a:rPr lang="zh-CN" altLang="en-US" dirty="0"/>
              <a:t>逻辑操作：与 </a:t>
            </a:r>
            <a:r>
              <a:rPr lang="en-US" altLang="zh-CN" dirty="0"/>
              <a:t>/ </a:t>
            </a:r>
            <a:r>
              <a:rPr lang="zh-CN" altLang="en-US" dirty="0"/>
              <a:t>或 </a:t>
            </a:r>
            <a:r>
              <a:rPr lang="en-US" altLang="zh-CN" dirty="0"/>
              <a:t>/ </a:t>
            </a:r>
            <a:r>
              <a:rPr lang="zh-CN" altLang="en-US" dirty="0"/>
              <a:t>非 </a:t>
            </a:r>
            <a:r>
              <a:rPr lang="en-US" altLang="zh-CN" dirty="0"/>
              <a:t>/ …</a:t>
            </a:r>
          </a:p>
          <a:p>
            <a:pPr lvl="3"/>
            <a:r>
              <a:rPr lang="zh-CN" altLang="en-US" dirty="0"/>
              <a:t>移位操作：逻辑左移 </a:t>
            </a:r>
            <a:r>
              <a:rPr lang="en-US" altLang="zh-CN" dirty="0"/>
              <a:t>/ </a:t>
            </a:r>
            <a:r>
              <a:rPr lang="zh-CN" altLang="en-US" dirty="0"/>
              <a:t>逻辑右移</a:t>
            </a:r>
          </a:p>
          <a:p>
            <a:pPr lvl="2"/>
            <a:r>
              <a:rPr lang="zh-CN" altLang="en-US" dirty="0"/>
              <a:t>浮点数运算：加、减、乘、除</a:t>
            </a:r>
          </a:p>
          <a:p>
            <a:pPr lvl="1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4C97B7-5901-41A5-B527-1072EA5EF5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1.ALU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323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D1B972-4267-4F96-894A-956BEBD9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BFCCDC-F7C9-448E-8023-97C88804A0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8107" y="662575"/>
            <a:ext cx="11835786" cy="5551179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已知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 = 0.111111 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0.111001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求[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baseline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r>
              <a:rPr lang="zh-CN" altLang="en-US" baseline="-25000" dirty="0">
                <a:latin typeface="Times New Roman" panose="02020603050405020304" pitchFamily="18" charset="0"/>
              </a:rPr>
              <a:t>原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CF2493-422C-42A3-868C-418BEB88A4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定点数运算及其运算部件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9342B75E-1F2D-436B-B4D0-2D9C7A613409}"/>
              </a:ext>
            </a:extLst>
          </p:cNvPr>
          <p:cNvSpPr txBox="1">
            <a:spLocks/>
          </p:cNvSpPr>
          <p:nvPr/>
        </p:nvSpPr>
        <p:spPr>
          <a:xfrm>
            <a:off x="11784163" y="74413"/>
            <a:ext cx="539750" cy="2079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9F495F8-0536-4C09-A227-8BF936563265}" type="slidenum">
              <a:rPr lang="en-US" altLang="zh-CN" sz="1050" smtClean="0">
                <a:solidFill>
                  <a:srgbClr val="1A78C3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zh-CN" sz="1050">
              <a:solidFill>
                <a:srgbClr val="1A78C3"/>
              </a:solidFill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F0202E95-4A1F-4CD7-941E-4A8A4F8DC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6438" y="314126"/>
            <a:ext cx="184731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aseline="-25000" dirty="0">
              <a:solidFill>
                <a:srgbClr val="1A78C3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AFDA6E69-C222-40A3-858B-0223D3570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491" y="1273382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solidFill>
                  <a:srgbClr val="1A78C3"/>
                </a:solidFill>
                <a:latin typeface="Times New Roman" panose="02020603050405020304" pitchFamily="18" charset="0"/>
              </a:rPr>
              <a:t>0 0 0 . 0 0 0 0 0 0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F7C61ECE-6470-4B39-81C6-C34C58202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491" y="1717882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1A78C3"/>
                </a:solidFill>
                <a:latin typeface="Times New Roman" panose="02020603050405020304" pitchFamily="18" charset="0"/>
              </a:rPr>
              <a:t>0 0 0 . 1 1 1 1 1 1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3D9A6CC1-2181-42D4-97A6-4C6939705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491" y="2162382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1A78C3"/>
                </a:solidFill>
                <a:latin typeface="Times New Roman" panose="02020603050405020304" pitchFamily="18" charset="0"/>
              </a:rPr>
              <a:t>0 0 0 . 1 1 1 1 1 1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FAB2C0BC-13F6-432F-84CD-836E81907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1997" y="1284092"/>
            <a:ext cx="16273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1A78C3"/>
                </a:solidFill>
                <a:latin typeface="Times New Roman" panose="02020603050405020304" pitchFamily="18" charset="0"/>
              </a:rPr>
              <a:t>0 0 . 1 1 1 0 0 1</a:t>
            </a: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0E77A8C0-E78A-43F4-A8C5-60B67714A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1816" y="1273382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1A78C3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6B47AB33-657F-4365-AA5B-F905FC3A4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6216" y="1284495"/>
            <a:ext cx="11721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>
                <a:solidFill>
                  <a:srgbClr val="1A78C3"/>
                </a:solidFill>
                <a:latin typeface="Times New Roman" panose="02020603050405020304" pitchFamily="18" charset="0"/>
              </a:rPr>
              <a:t>初态</a:t>
            </a:r>
            <a:r>
              <a:rPr lang="zh-CN" altLang="en-US" sz="1800">
                <a:solidFill>
                  <a:srgbClr val="1A78C3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i="1">
                <a:solidFill>
                  <a:srgbClr val="1A78C3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1600" baseline="-25000">
                <a:solidFill>
                  <a:srgbClr val="1A78C3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1800">
                <a:solidFill>
                  <a:srgbClr val="1A78C3"/>
                </a:solidFill>
                <a:latin typeface="Times New Roman" panose="02020603050405020304" pitchFamily="18" charset="0"/>
              </a:rPr>
              <a:t> = 0</a:t>
            </a: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610C543B-F4A1-4A85-BD53-49875F4E4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6216" y="1717882"/>
            <a:ext cx="23780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1A78C3"/>
                </a:solidFill>
                <a:latin typeface="Times New Roman" panose="02020603050405020304" pitchFamily="18" charset="0"/>
              </a:rPr>
              <a:t>+ </a:t>
            </a:r>
            <a:r>
              <a:rPr lang="en-US" altLang="zh-CN" sz="1800" i="1">
                <a:solidFill>
                  <a:srgbClr val="1A78C3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800">
                <a:solidFill>
                  <a:srgbClr val="1A78C3"/>
                </a:solidFill>
                <a:latin typeface="Times New Roman" panose="02020603050405020304" pitchFamily="18" charset="0"/>
              </a:rPr>
              <a:t>*，  C</a:t>
            </a:r>
            <a:r>
              <a:rPr lang="en-US" altLang="zh-CN" sz="1600" i="1" baseline="-25000">
                <a:solidFill>
                  <a:srgbClr val="1A78C3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1800">
                <a:solidFill>
                  <a:srgbClr val="1A78C3"/>
                </a:solidFill>
                <a:latin typeface="Times New Roman" panose="02020603050405020304" pitchFamily="18" charset="0"/>
              </a:rPr>
              <a:t> = 0</a:t>
            </a:r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34B25FD4-1F6B-41CB-B835-51FCDD961A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2291" y="2189370"/>
            <a:ext cx="8001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400">
              <a:solidFill>
                <a:srgbClr val="1A78C3"/>
              </a:solidFill>
            </a:endParaRPr>
          </a:p>
        </p:txBody>
      </p:sp>
      <p:sp>
        <p:nvSpPr>
          <p:cNvPr id="16" name="Line 12">
            <a:extLst>
              <a:ext uri="{FF2B5EF4-FFF2-40B4-BE49-F238E27FC236}">
                <a16:creationId xmlns:a16="http://schemas.microsoft.com/office/drawing/2014/main" id="{FA451B07-A53A-4211-953D-217A4CFDE4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2291" y="3521282"/>
            <a:ext cx="8001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400">
              <a:solidFill>
                <a:srgbClr val="1A78C3"/>
              </a:solidFill>
            </a:endParaRPr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7D08600B-0129-4D1C-89E7-D10A9A4DDA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2291" y="4859545"/>
            <a:ext cx="8001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400">
              <a:solidFill>
                <a:srgbClr val="1A78C3"/>
              </a:solidFill>
            </a:endParaRP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7DA6C54B-D664-4D75-9AB7-04A166D58B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2291" y="6099382"/>
            <a:ext cx="8001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400">
              <a:solidFill>
                <a:srgbClr val="1A78C3"/>
              </a:solidFill>
            </a:endParaRPr>
          </a:p>
        </p:txBody>
      </p:sp>
      <p:grpSp>
        <p:nvGrpSpPr>
          <p:cNvPr id="19" name="Group 15">
            <a:extLst>
              <a:ext uri="{FF2B5EF4-FFF2-40B4-BE49-F238E27FC236}">
                <a16:creationId xmlns:a16="http://schemas.microsoft.com/office/drawing/2014/main" id="{938E4948-86A5-49B6-991F-460509168AD8}"/>
              </a:ext>
            </a:extLst>
          </p:cNvPr>
          <p:cNvGrpSpPr>
            <a:grpSpLocks/>
          </p:cNvGrpSpPr>
          <p:nvPr/>
        </p:nvGrpSpPr>
        <p:grpSpPr bwMode="auto">
          <a:xfrm>
            <a:off x="4138491" y="3495891"/>
            <a:ext cx="3313113" cy="390526"/>
            <a:chOff x="336" y="2296"/>
            <a:chExt cx="2087" cy="246"/>
          </a:xfrm>
        </p:grpSpPr>
        <p:sp>
          <p:nvSpPr>
            <p:cNvPr id="20" name="Text Box 16">
              <a:extLst>
                <a:ext uri="{FF2B5EF4-FFF2-40B4-BE49-F238E27FC236}">
                  <a16:creationId xmlns:a16="http://schemas.microsoft.com/office/drawing/2014/main" id="{5B01EC84-0CB7-4856-9321-0DE08C4CC2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296"/>
              <a:ext cx="113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1A78C3"/>
                  </a:solidFill>
                  <a:latin typeface="Times New Roman" panose="02020603050405020304" pitchFamily="18" charset="0"/>
                </a:rPr>
                <a:t>0 1 0 . 0 0 1 1 0 1</a:t>
              </a:r>
            </a:p>
          </p:txBody>
        </p:sp>
        <p:sp>
          <p:nvSpPr>
            <p:cNvPr id="21" name="Text Box 17">
              <a:extLst>
                <a:ext uri="{FF2B5EF4-FFF2-40B4-BE49-F238E27FC236}">
                  <a16:creationId xmlns:a16="http://schemas.microsoft.com/office/drawing/2014/main" id="{580FE55B-8007-45FA-AB73-1A42DA60C8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5" y="2309"/>
              <a:ext cx="2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dirty="0">
                  <a:solidFill>
                    <a:srgbClr val="1A78C3"/>
                  </a:solidFill>
                  <a:latin typeface="Times New Roman" panose="02020603050405020304" pitchFamily="18" charset="0"/>
                </a:rPr>
                <a:t>1 1</a:t>
              </a:r>
            </a:p>
          </p:txBody>
        </p:sp>
      </p:grpSp>
      <p:grpSp>
        <p:nvGrpSpPr>
          <p:cNvPr id="22" name="Group 18">
            <a:extLst>
              <a:ext uri="{FF2B5EF4-FFF2-40B4-BE49-F238E27FC236}">
                <a16:creationId xmlns:a16="http://schemas.microsoft.com/office/drawing/2014/main" id="{2E6028F9-C565-4745-B24D-4C3278D50C55}"/>
              </a:ext>
            </a:extLst>
          </p:cNvPr>
          <p:cNvGrpSpPr>
            <a:grpSpLocks/>
          </p:cNvGrpSpPr>
          <p:nvPr/>
        </p:nvGrpSpPr>
        <p:grpSpPr bwMode="auto">
          <a:xfrm>
            <a:off x="4138491" y="6099391"/>
            <a:ext cx="4057651" cy="369888"/>
            <a:chOff x="336" y="3974"/>
            <a:chExt cx="2556" cy="233"/>
          </a:xfrm>
        </p:grpSpPr>
        <p:sp>
          <p:nvSpPr>
            <p:cNvPr id="23" name="Text Box 19">
              <a:extLst>
                <a:ext uri="{FF2B5EF4-FFF2-40B4-BE49-F238E27FC236}">
                  <a16:creationId xmlns:a16="http://schemas.microsoft.com/office/drawing/2014/main" id="{EA8BDD71-4014-4947-9DC1-E4E9923113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974"/>
              <a:ext cx="113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1A78C3"/>
                  </a:solidFill>
                  <a:latin typeface="Times New Roman" panose="02020603050405020304" pitchFamily="18" charset="0"/>
                </a:rPr>
                <a:t>0 0 0 . 1 1 1 0 0 0</a:t>
              </a:r>
            </a:p>
          </p:txBody>
        </p:sp>
        <p:sp>
          <p:nvSpPr>
            <p:cNvPr id="24" name="Text Box 20">
              <a:extLst>
                <a:ext uri="{FF2B5EF4-FFF2-40B4-BE49-F238E27FC236}">
                  <a16:creationId xmlns:a16="http://schemas.microsoft.com/office/drawing/2014/main" id="{D1DF10B2-A520-4452-8447-4AC728C924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1" y="3974"/>
              <a:ext cx="7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dirty="0">
                  <a:solidFill>
                    <a:srgbClr val="1A78C3"/>
                  </a:solidFill>
                  <a:latin typeface="Times New Roman" panose="02020603050405020304" pitchFamily="18" charset="0"/>
                </a:rPr>
                <a:t>0 0 0 1 1 1 </a:t>
              </a:r>
            </a:p>
          </p:txBody>
        </p:sp>
      </p:grpSp>
      <p:grpSp>
        <p:nvGrpSpPr>
          <p:cNvPr id="25" name="Group 21">
            <a:extLst>
              <a:ext uri="{FF2B5EF4-FFF2-40B4-BE49-F238E27FC236}">
                <a16:creationId xmlns:a16="http://schemas.microsoft.com/office/drawing/2014/main" id="{0E97EF8A-1479-4EF0-B28D-5A2F3B60B1E5}"/>
              </a:ext>
            </a:extLst>
          </p:cNvPr>
          <p:cNvGrpSpPr>
            <a:grpSpLocks/>
          </p:cNvGrpSpPr>
          <p:nvPr/>
        </p:nvGrpSpPr>
        <p:grpSpPr bwMode="auto">
          <a:xfrm>
            <a:off x="4138491" y="4807164"/>
            <a:ext cx="5197475" cy="438151"/>
            <a:chOff x="336" y="3122"/>
            <a:chExt cx="3274" cy="276"/>
          </a:xfrm>
        </p:grpSpPr>
        <p:sp>
          <p:nvSpPr>
            <p:cNvPr id="26" name="Text Box 22">
              <a:extLst>
                <a:ext uri="{FF2B5EF4-FFF2-40B4-BE49-F238E27FC236}">
                  <a16:creationId xmlns:a16="http://schemas.microsoft.com/office/drawing/2014/main" id="{FB9CD591-17EF-4384-9938-0426B882D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135"/>
              <a:ext cx="113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1A78C3"/>
                  </a:solidFill>
                  <a:latin typeface="Times New Roman" panose="02020603050405020304" pitchFamily="18" charset="0"/>
                </a:rPr>
                <a:t>1 1 1 . 1 0 0 1 0 0</a:t>
              </a:r>
            </a:p>
          </p:txBody>
        </p:sp>
        <p:sp>
          <p:nvSpPr>
            <p:cNvPr id="27" name="Text Box 23">
              <a:extLst>
                <a:ext uri="{FF2B5EF4-FFF2-40B4-BE49-F238E27FC236}">
                  <a16:creationId xmlns:a16="http://schemas.microsoft.com/office/drawing/2014/main" id="{BC44C0B1-319F-4FDB-9FAE-92820EC78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1" y="3165"/>
              <a:ext cx="5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dirty="0">
                  <a:solidFill>
                    <a:srgbClr val="1A78C3"/>
                  </a:solidFill>
                  <a:latin typeface="Times New Roman" panose="02020603050405020304" pitchFamily="18" charset="0"/>
                </a:rPr>
                <a:t>0 1 1 1 </a:t>
              </a:r>
            </a:p>
          </p:txBody>
        </p:sp>
        <p:sp>
          <p:nvSpPr>
            <p:cNvPr id="28" name="Text Box 24">
              <a:extLst>
                <a:ext uri="{FF2B5EF4-FFF2-40B4-BE49-F238E27FC236}">
                  <a16:creationId xmlns:a16="http://schemas.microsoft.com/office/drawing/2014/main" id="{4BC65D0B-0C6D-4E88-B4B9-15E3686EBC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4" y="3122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1A78C3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9" name="Text Box 25">
            <a:extLst>
              <a:ext uri="{FF2B5EF4-FFF2-40B4-BE49-F238E27FC236}">
                <a16:creationId xmlns:a16="http://schemas.microsoft.com/office/drawing/2014/main" id="{19E003A6-3CF4-4715-B9B5-16AFF53A5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491" y="3051382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1A78C3"/>
                </a:solidFill>
                <a:latin typeface="Times New Roman" panose="02020603050405020304" pitchFamily="18" charset="0"/>
              </a:rPr>
              <a:t>0 0 1 . 1 1 1 1 1 0</a:t>
            </a:r>
          </a:p>
        </p:txBody>
      </p:sp>
      <p:sp>
        <p:nvSpPr>
          <p:cNvPr id="30" name="Text Box 26">
            <a:extLst>
              <a:ext uri="{FF2B5EF4-FFF2-40B4-BE49-F238E27FC236}">
                <a16:creationId xmlns:a16="http://schemas.microsoft.com/office/drawing/2014/main" id="{B05612F3-3E44-45A2-A092-376DBE5C4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2091" y="3051382"/>
            <a:ext cx="14895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1A78C3"/>
                </a:solidFill>
                <a:latin typeface="Times New Roman" panose="02020603050405020304" pitchFamily="18" charset="0"/>
              </a:rPr>
              <a:t>+ 2</a:t>
            </a:r>
            <a:r>
              <a:rPr lang="en-US" altLang="zh-CN" sz="1800" i="1">
                <a:solidFill>
                  <a:srgbClr val="1A78C3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800">
                <a:solidFill>
                  <a:srgbClr val="1A78C3"/>
                </a:solidFill>
                <a:latin typeface="Times New Roman" panose="02020603050405020304" pitchFamily="18" charset="0"/>
              </a:rPr>
              <a:t>*，C</a:t>
            </a:r>
            <a:r>
              <a:rPr lang="en-US" altLang="zh-CN" sz="1600" i="1" baseline="-25000">
                <a:solidFill>
                  <a:srgbClr val="1A78C3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1800">
                <a:solidFill>
                  <a:srgbClr val="1A78C3"/>
                </a:solidFill>
                <a:latin typeface="Times New Roman" panose="02020603050405020304" pitchFamily="18" charset="0"/>
              </a:rPr>
              <a:t> = 0</a:t>
            </a:r>
          </a:p>
        </p:txBody>
      </p:sp>
      <p:sp>
        <p:nvSpPr>
          <p:cNvPr id="31" name="Text Box 27">
            <a:extLst>
              <a:ext uri="{FF2B5EF4-FFF2-40B4-BE49-F238E27FC236}">
                <a16:creationId xmlns:a16="http://schemas.microsoft.com/office/drawing/2014/main" id="{65F09707-BCCE-4F71-B092-01523B9D5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491" y="4383295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1A78C3"/>
                </a:solidFill>
                <a:latin typeface="Times New Roman" panose="02020603050405020304" pitchFamily="18" charset="0"/>
              </a:rPr>
              <a:t>1 1 1 . 0 0 0 0 0 1</a:t>
            </a:r>
          </a:p>
        </p:txBody>
      </p:sp>
      <p:sp>
        <p:nvSpPr>
          <p:cNvPr id="32" name="Text Box 28">
            <a:extLst>
              <a:ext uri="{FF2B5EF4-FFF2-40B4-BE49-F238E27FC236}">
                <a16:creationId xmlns:a16="http://schemas.microsoft.com/office/drawing/2014/main" id="{6D683256-3CED-4C7C-8AF0-51FB1871B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2091" y="4384882"/>
            <a:ext cx="2362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1800" i="1">
                <a:solidFill>
                  <a:srgbClr val="1A78C3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800">
                <a:solidFill>
                  <a:srgbClr val="1A78C3"/>
                </a:solidFill>
                <a:latin typeface="Times New Roman" panose="02020603050405020304" pitchFamily="18" charset="0"/>
              </a:rPr>
              <a:t>*，  C</a:t>
            </a:r>
            <a:r>
              <a:rPr lang="en-US" altLang="zh-CN" sz="1600" i="1" baseline="-25000">
                <a:solidFill>
                  <a:srgbClr val="1A78C3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1800">
                <a:solidFill>
                  <a:srgbClr val="1A78C3"/>
                </a:solidFill>
                <a:latin typeface="Times New Roman" panose="02020603050405020304" pitchFamily="18" charset="0"/>
              </a:rPr>
              <a:t> = 1</a:t>
            </a:r>
          </a:p>
        </p:txBody>
      </p:sp>
      <p:sp>
        <p:nvSpPr>
          <p:cNvPr id="33" name="Text Box 29">
            <a:extLst>
              <a:ext uri="{FF2B5EF4-FFF2-40B4-BE49-F238E27FC236}">
                <a16:creationId xmlns:a16="http://schemas.microsoft.com/office/drawing/2014/main" id="{0A1209E3-EF06-448A-8275-0DF0FAFB9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491" y="5642182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1A78C3"/>
                </a:solidFill>
                <a:latin typeface="Times New Roman" panose="02020603050405020304" pitchFamily="18" charset="0"/>
              </a:rPr>
              <a:t>0 0 0 . 1 1 1 1 1 1</a:t>
            </a:r>
          </a:p>
        </p:txBody>
      </p:sp>
      <p:sp>
        <p:nvSpPr>
          <p:cNvPr id="34" name="Text Box 30">
            <a:extLst>
              <a:ext uri="{FF2B5EF4-FFF2-40B4-BE49-F238E27FC236}">
                <a16:creationId xmlns:a16="http://schemas.microsoft.com/office/drawing/2014/main" id="{848895AA-F1E9-47F3-9D90-25CC23ABC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2091" y="5642182"/>
            <a:ext cx="2362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1A78C3"/>
                </a:solidFill>
                <a:latin typeface="Times New Roman" panose="02020603050405020304" pitchFamily="18" charset="0"/>
              </a:rPr>
              <a:t>+ </a:t>
            </a:r>
            <a:r>
              <a:rPr lang="en-US" altLang="zh-CN" sz="1800" i="1">
                <a:solidFill>
                  <a:srgbClr val="1A78C3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800">
                <a:solidFill>
                  <a:srgbClr val="1A78C3"/>
                </a:solidFill>
                <a:latin typeface="Times New Roman" panose="02020603050405020304" pitchFamily="18" charset="0"/>
              </a:rPr>
              <a:t>*，  C</a:t>
            </a:r>
            <a:r>
              <a:rPr lang="en-US" altLang="zh-CN" sz="1600" i="1" baseline="-25000">
                <a:solidFill>
                  <a:srgbClr val="1A78C3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1800">
                <a:solidFill>
                  <a:srgbClr val="1A78C3"/>
                </a:solidFill>
                <a:latin typeface="Times New Roman" panose="02020603050405020304" pitchFamily="18" charset="0"/>
              </a:rPr>
              <a:t> = 0</a:t>
            </a:r>
          </a:p>
        </p:txBody>
      </p:sp>
      <p:sp>
        <p:nvSpPr>
          <p:cNvPr id="35" name="Text Box 31">
            <a:extLst>
              <a:ext uri="{FF2B5EF4-FFF2-40B4-BE49-F238E27FC236}">
                <a16:creationId xmlns:a16="http://schemas.microsoft.com/office/drawing/2014/main" id="{B2F826A3-56D7-434D-92B4-6FD3BD457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7691" y="2606882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1A78C3"/>
                </a:solidFill>
                <a:latin typeface="Times New Roman" panose="02020603050405020304" pitchFamily="18" charset="0"/>
              </a:rPr>
              <a:t>0</a:t>
            </a:r>
          </a:p>
        </p:txBody>
      </p:sp>
      <p:grpSp>
        <p:nvGrpSpPr>
          <p:cNvPr id="36" name="Group 32">
            <a:extLst>
              <a:ext uri="{FF2B5EF4-FFF2-40B4-BE49-F238E27FC236}">
                <a16:creationId xmlns:a16="http://schemas.microsoft.com/office/drawing/2014/main" id="{6ACED883-5C51-48DC-9EF6-93D8D57523AB}"/>
              </a:ext>
            </a:extLst>
          </p:cNvPr>
          <p:cNvGrpSpPr>
            <a:grpSpLocks/>
          </p:cNvGrpSpPr>
          <p:nvPr/>
        </p:nvGrpSpPr>
        <p:grpSpPr bwMode="auto">
          <a:xfrm>
            <a:off x="4138491" y="2570376"/>
            <a:ext cx="6532563" cy="406401"/>
            <a:chOff x="336" y="1713"/>
            <a:chExt cx="4115" cy="256"/>
          </a:xfrm>
        </p:grpSpPr>
        <p:sp>
          <p:nvSpPr>
            <p:cNvPr id="37" name="Text Box 33">
              <a:extLst>
                <a:ext uri="{FF2B5EF4-FFF2-40B4-BE49-F238E27FC236}">
                  <a16:creationId xmlns:a16="http://schemas.microsoft.com/office/drawing/2014/main" id="{7A775E46-3EF8-4B99-ACC7-94BE46E7E3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736"/>
              <a:ext cx="113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1A78C3"/>
                  </a:solidFill>
                  <a:latin typeface="Times New Roman" panose="02020603050405020304" pitchFamily="18" charset="0"/>
                </a:rPr>
                <a:t>0 0 0 . 0 0 1 1 1 1</a:t>
              </a:r>
            </a:p>
          </p:txBody>
        </p:sp>
        <p:sp>
          <p:nvSpPr>
            <p:cNvPr id="38" name="Text Box 34">
              <a:extLst>
                <a:ext uri="{FF2B5EF4-FFF2-40B4-BE49-F238E27FC236}">
                  <a16:creationId xmlns:a16="http://schemas.microsoft.com/office/drawing/2014/main" id="{0224FD9F-7031-45AD-B0D2-4AAFC1A495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3" y="1713"/>
              <a:ext cx="102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dirty="0">
                  <a:solidFill>
                    <a:srgbClr val="1A78C3"/>
                  </a:solidFill>
                  <a:latin typeface="Times New Roman" panose="02020603050405020304" pitchFamily="18" charset="0"/>
                </a:rPr>
                <a:t>1 1   0 0 1 1 1 0</a:t>
              </a:r>
            </a:p>
          </p:txBody>
        </p:sp>
        <p:sp>
          <p:nvSpPr>
            <p:cNvPr id="39" name="Text Box 35">
              <a:extLst>
                <a:ext uri="{FF2B5EF4-FFF2-40B4-BE49-F238E27FC236}">
                  <a16:creationId xmlns:a16="http://schemas.microsoft.com/office/drawing/2014/main" id="{A930FD2A-B5AD-43E8-A370-1A36C23300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2" y="1736"/>
              <a:ext cx="1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1A78C3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0" name="Line 36">
              <a:extLst>
                <a:ext uri="{FF2B5EF4-FFF2-40B4-BE49-F238E27FC236}">
                  <a16:creationId xmlns:a16="http://schemas.microsoft.com/office/drawing/2014/main" id="{BE3ED09A-3E8F-4837-9432-6E7EB72741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872"/>
              <a:ext cx="14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>
                <a:solidFill>
                  <a:srgbClr val="1A78C3"/>
                </a:solidFill>
              </a:endParaRPr>
            </a:p>
          </p:txBody>
        </p:sp>
      </p:grpSp>
      <p:sp>
        <p:nvSpPr>
          <p:cNvPr id="41" name="Text Box 37">
            <a:extLst>
              <a:ext uri="{FF2B5EF4-FFF2-40B4-BE49-F238E27FC236}">
                <a16:creationId xmlns:a16="http://schemas.microsoft.com/office/drawing/2014/main" id="{6C377379-ED72-4552-A0A3-2A7E8A9DF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7691" y="3938795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1A78C3"/>
                </a:solidFill>
                <a:latin typeface="Times New Roman" panose="02020603050405020304" pitchFamily="18" charset="0"/>
              </a:rPr>
              <a:t>0</a:t>
            </a:r>
          </a:p>
        </p:txBody>
      </p:sp>
      <p:grpSp>
        <p:nvGrpSpPr>
          <p:cNvPr id="42" name="Group 38">
            <a:extLst>
              <a:ext uri="{FF2B5EF4-FFF2-40B4-BE49-F238E27FC236}">
                <a16:creationId xmlns:a16="http://schemas.microsoft.com/office/drawing/2014/main" id="{67C55E70-05B2-476B-9EC7-3F0EC404F979}"/>
              </a:ext>
            </a:extLst>
          </p:cNvPr>
          <p:cNvGrpSpPr>
            <a:grpSpLocks/>
          </p:cNvGrpSpPr>
          <p:nvPr/>
        </p:nvGrpSpPr>
        <p:grpSpPr bwMode="auto">
          <a:xfrm>
            <a:off x="4138491" y="3922924"/>
            <a:ext cx="6532563" cy="387350"/>
            <a:chOff x="336" y="2565"/>
            <a:chExt cx="4115" cy="244"/>
          </a:xfrm>
        </p:grpSpPr>
        <p:sp>
          <p:nvSpPr>
            <p:cNvPr id="43" name="Text Box 39">
              <a:extLst>
                <a:ext uri="{FF2B5EF4-FFF2-40B4-BE49-F238E27FC236}">
                  <a16:creationId xmlns:a16="http://schemas.microsoft.com/office/drawing/2014/main" id="{424CD807-8241-4169-97DD-2436339B36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575"/>
              <a:ext cx="113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1A78C3"/>
                  </a:solidFill>
                  <a:latin typeface="Times New Roman" panose="02020603050405020304" pitchFamily="18" charset="0"/>
                </a:rPr>
                <a:t>0 0 0 . 1 0 0 0 1 1</a:t>
              </a:r>
            </a:p>
          </p:txBody>
        </p:sp>
        <p:sp>
          <p:nvSpPr>
            <p:cNvPr id="44" name="Text Box 40">
              <a:extLst>
                <a:ext uri="{FF2B5EF4-FFF2-40B4-BE49-F238E27FC236}">
                  <a16:creationId xmlns:a16="http://schemas.microsoft.com/office/drawing/2014/main" id="{1A54E335-4514-4D8C-A45A-12711786E9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" y="2565"/>
              <a:ext cx="102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dirty="0">
                  <a:solidFill>
                    <a:srgbClr val="1A78C3"/>
                  </a:solidFill>
                  <a:latin typeface="Times New Roman" panose="02020603050405020304" pitchFamily="18" charset="0"/>
                </a:rPr>
                <a:t>0 1 1 1   0 0 1 1</a:t>
              </a:r>
            </a:p>
          </p:txBody>
        </p:sp>
        <p:sp>
          <p:nvSpPr>
            <p:cNvPr id="45" name="Text Box 41">
              <a:extLst>
                <a:ext uri="{FF2B5EF4-FFF2-40B4-BE49-F238E27FC236}">
                  <a16:creationId xmlns:a16="http://schemas.microsoft.com/office/drawing/2014/main" id="{ADA90D9A-BD19-42DF-8C6F-EB44D76AF1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2" y="2576"/>
              <a:ext cx="1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1A78C3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6" name="Line 42">
              <a:extLst>
                <a:ext uri="{FF2B5EF4-FFF2-40B4-BE49-F238E27FC236}">
                  <a16:creationId xmlns:a16="http://schemas.microsoft.com/office/drawing/2014/main" id="{F929D8A7-A1DD-4244-ADB6-D782D5A63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736"/>
              <a:ext cx="14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>
                <a:solidFill>
                  <a:srgbClr val="1A78C3"/>
                </a:solidFill>
              </a:endParaRPr>
            </a:p>
          </p:txBody>
        </p:sp>
      </p:grpSp>
      <p:sp>
        <p:nvSpPr>
          <p:cNvPr id="47" name="Text Box 43">
            <a:extLst>
              <a:ext uri="{FF2B5EF4-FFF2-40B4-BE49-F238E27FC236}">
                <a16:creationId xmlns:a16="http://schemas.microsoft.com/office/drawing/2014/main" id="{74F1A22B-753D-4C0C-A11A-A17082DA3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7691" y="5250070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1A78C3"/>
                </a:solidFill>
                <a:latin typeface="Times New Roman" panose="02020603050405020304" pitchFamily="18" charset="0"/>
              </a:rPr>
              <a:t>1</a:t>
            </a:r>
          </a:p>
        </p:txBody>
      </p:sp>
      <p:grpSp>
        <p:nvGrpSpPr>
          <p:cNvPr id="48" name="Group 44">
            <a:extLst>
              <a:ext uri="{FF2B5EF4-FFF2-40B4-BE49-F238E27FC236}">
                <a16:creationId xmlns:a16="http://schemas.microsoft.com/office/drawing/2014/main" id="{CDE851B6-7413-4BCD-A7A0-7E04C55B5737}"/>
              </a:ext>
            </a:extLst>
          </p:cNvPr>
          <p:cNvGrpSpPr>
            <a:grpSpLocks/>
          </p:cNvGrpSpPr>
          <p:nvPr/>
        </p:nvGrpSpPr>
        <p:grpSpPr bwMode="auto">
          <a:xfrm>
            <a:off x="4138491" y="5250084"/>
            <a:ext cx="6548438" cy="381001"/>
            <a:chOff x="336" y="3401"/>
            <a:chExt cx="4125" cy="240"/>
          </a:xfrm>
        </p:grpSpPr>
        <p:sp>
          <p:nvSpPr>
            <p:cNvPr id="49" name="Text Box 45">
              <a:extLst>
                <a:ext uri="{FF2B5EF4-FFF2-40B4-BE49-F238E27FC236}">
                  <a16:creationId xmlns:a16="http://schemas.microsoft.com/office/drawing/2014/main" id="{493370B7-D646-4C47-A8BE-2CF59A3DC9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401"/>
              <a:ext cx="11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1A78C3"/>
                  </a:solidFill>
                  <a:latin typeface="Times New Roman" panose="02020603050405020304" pitchFamily="18" charset="0"/>
                </a:rPr>
                <a:t>1 1 1 . 1 1 1 0 0 1 </a:t>
              </a:r>
            </a:p>
          </p:txBody>
        </p:sp>
        <p:sp>
          <p:nvSpPr>
            <p:cNvPr id="50" name="Text Box 46">
              <a:extLst>
                <a:ext uri="{FF2B5EF4-FFF2-40B4-BE49-F238E27FC236}">
                  <a16:creationId xmlns:a16="http://schemas.microsoft.com/office/drawing/2014/main" id="{0F094F0C-8FF0-4E30-B2B4-EF5A3E93A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7" y="3408"/>
              <a:ext cx="102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dirty="0">
                  <a:solidFill>
                    <a:srgbClr val="1A78C3"/>
                  </a:solidFill>
                  <a:latin typeface="Times New Roman" panose="02020603050405020304" pitchFamily="18" charset="0"/>
                </a:rPr>
                <a:t>0 0 0 1 1 1   0 0</a:t>
              </a:r>
            </a:p>
          </p:txBody>
        </p:sp>
        <p:sp>
          <p:nvSpPr>
            <p:cNvPr id="51" name="Text Box 47">
              <a:extLst>
                <a:ext uri="{FF2B5EF4-FFF2-40B4-BE49-F238E27FC236}">
                  <a16:creationId xmlns:a16="http://schemas.microsoft.com/office/drawing/2014/main" id="{316566B8-309D-426A-B9EF-C63DB3B9A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401"/>
              <a:ext cx="1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1A78C3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2" name="Line 48">
              <a:extLst>
                <a:ext uri="{FF2B5EF4-FFF2-40B4-BE49-F238E27FC236}">
                  <a16:creationId xmlns:a16="http://schemas.microsoft.com/office/drawing/2014/main" id="{BF434893-9457-49AB-96B9-EB890794E4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552"/>
              <a:ext cx="14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>
                <a:solidFill>
                  <a:srgbClr val="1A78C3"/>
                </a:solidFill>
              </a:endParaRPr>
            </a:p>
          </p:txBody>
        </p:sp>
      </p:grpSp>
      <p:grpSp>
        <p:nvGrpSpPr>
          <p:cNvPr id="53" name="Group 49">
            <a:extLst>
              <a:ext uri="{FF2B5EF4-FFF2-40B4-BE49-F238E27FC236}">
                <a16:creationId xmlns:a16="http://schemas.microsoft.com/office/drawing/2014/main" id="{96569020-1F27-48F2-A2C5-87C556C4FA6C}"/>
              </a:ext>
            </a:extLst>
          </p:cNvPr>
          <p:cNvGrpSpPr>
            <a:grpSpLocks/>
          </p:cNvGrpSpPr>
          <p:nvPr/>
        </p:nvGrpSpPr>
        <p:grpSpPr bwMode="auto">
          <a:xfrm>
            <a:off x="3986091" y="749508"/>
            <a:ext cx="8153400" cy="5730875"/>
            <a:chOff x="432" y="566"/>
            <a:chExt cx="5136" cy="3610"/>
          </a:xfrm>
        </p:grpSpPr>
        <p:sp>
          <p:nvSpPr>
            <p:cNvPr id="54" name="Line 50">
              <a:extLst>
                <a:ext uri="{FF2B5EF4-FFF2-40B4-BE49-F238E27FC236}">
                  <a16:creationId xmlns:a16="http://schemas.microsoft.com/office/drawing/2014/main" id="{C270573D-F0C5-4AE6-A62E-C74472B9D6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879"/>
              <a:ext cx="5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>
                <a:solidFill>
                  <a:srgbClr val="1A78C3"/>
                </a:solidFill>
              </a:endParaRPr>
            </a:p>
          </p:txBody>
        </p:sp>
        <p:grpSp>
          <p:nvGrpSpPr>
            <p:cNvPr id="55" name="Group 51">
              <a:extLst>
                <a:ext uri="{FF2B5EF4-FFF2-40B4-BE49-F238E27FC236}">
                  <a16:creationId xmlns:a16="http://schemas.microsoft.com/office/drawing/2014/main" id="{363FC933-E93A-4D1A-B9DF-92125992FF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8" y="566"/>
              <a:ext cx="4013" cy="257"/>
              <a:chOff x="696" y="566"/>
              <a:chExt cx="4013" cy="257"/>
            </a:xfrm>
          </p:grpSpPr>
          <p:sp>
            <p:nvSpPr>
              <p:cNvPr id="59" name="Text Box 52">
                <a:extLst>
                  <a:ext uri="{FF2B5EF4-FFF2-40B4-BE49-F238E27FC236}">
                    <a16:creationId xmlns:a16="http://schemas.microsoft.com/office/drawing/2014/main" id="{6DA8902D-1F1A-4A7F-81C2-BA44FE1832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6" y="566"/>
                <a:ext cx="25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 dirty="0" err="1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1800" i="1" baseline="-25000" dirty="0" err="1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j</a:t>
                </a:r>
                <a:endParaRPr lang="en-US" altLang="zh-CN" sz="1800" i="1" baseline="-25000" dirty="0">
                  <a:solidFill>
                    <a:srgbClr val="1A78C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" name="Text Box 53">
                <a:extLst>
                  <a:ext uri="{FF2B5EF4-FFF2-40B4-BE49-F238E27FC236}">
                    <a16:creationId xmlns:a16="http://schemas.microsoft.com/office/drawing/2014/main" id="{505C68AC-78A2-448B-BB28-52DCA3077C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6" y="590"/>
                <a:ext cx="218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dirty="0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部 分 积                                  乘 数</a:t>
                </a:r>
              </a:p>
            </p:txBody>
          </p:sp>
          <p:sp>
            <p:nvSpPr>
              <p:cNvPr id="61" name="Text Box 54">
                <a:extLst>
                  <a:ext uri="{FF2B5EF4-FFF2-40B4-BE49-F238E27FC236}">
                    <a16:creationId xmlns:a16="http://schemas.microsoft.com/office/drawing/2014/main" id="{AE994C43-89BC-4BC6-A6FB-1F2279B6AD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0" y="577"/>
                <a:ext cx="58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dirty="0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    说 明</a:t>
                </a:r>
              </a:p>
            </p:txBody>
          </p:sp>
        </p:grpSp>
        <p:sp>
          <p:nvSpPr>
            <p:cNvPr id="56" name="Line 55">
              <a:extLst>
                <a:ext uri="{FF2B5EF4-FFF2-40B4-BE49-F238E27FC236}">
                  <a16:creationId xmlns:a16="http://schemas.microsoft.com/office/drawing/2014/main" id="{6AC0AD7A-21FB-4C78-8E41-A6647DA08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624"/>
              <a:ext cx="0" cy="35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>
                <a:solidFill>
                  <a:srgbClr val="1A78C3"/>
                </a:solidFill>
              </a:endParaRPr>
            </a:p>
          </p:txBody>
        </p:sp>
        <p:sp>
          <p:nvSpPr>
            <p:cNvPr id="57" name="Line 56">
              <a:extLst>
                <a:ext uri="{FF2B5EF4-FFF2-40B4-BE49-F238E27FC236}">
                  <a16:creationId xmlns:a16="http://schemas.microsoft.com/office/drawing/2014/main" id="{93D49764-99B7-4D24-95E6-B10221A28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624"/>
              <a:ext cx="0" cy="35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>
                <a:solidFill>
                  <a:srgbClr val="1A78C3"/>
                </a:solidFill>
              </a:endParaRPr>
            </a:p>
          </p:txBody>
        </p:sp>
        <p:sp>
          <p:nvSpPr>
            <p:cNvPr id="58" name="Line 57">
              <a:extLst>
                <a:ext uri="{FF2B5EF4-FFF2-40B4-BE49-F238E27FC236}">
                  <a16:creationId xmlns:a16="http://schemas.microsoft.com/office/drawing/2014/main" id="{CAE1B031-F700-41F0-8DD2-175EE413D9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624"/>
              <a:ext cx="0" cy="35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>
                <a:solidFill>
                  <a:srgbClr val="1A78C3"/>
                </a:solidFill>
              </a:endParaRPr>
            </a:p>
          </p:txBody>
        </p:sp>
      </p:grpSp>
      <p:grpSp>
        <p:nvGrpSpPr>
          <p:cNvPr id="62" name="Group 58">
            <a:extLst>
              <a:ext uri="{FF2B5EF4-FFF2-40B4-BE49-F238E27FC236}">
                <a16:creationId xmlns:a16="http://schemas.microsoft.com/office/drawing/2014/main" id="{822F8DBA-E9D0-4DBE-92D8-77A937D9247B}"/>
              </a:ext>
            </a:extLst>
          </p:cNvPr>
          <p:cNvGrpSpPr>
            <a:grpSpLocks/>
          </p:cNvGrpSpPr>
          <p:nvPr/>
        </p:nvGrpSpPr>
        <p:grpSpPr bwMode="auto">
          <a:xfrm>
            <a:off x="8405691" y="1679782"/>
            <a:ext cx="1066800" cy="41275"/>
            <a:chOff x="3024" y="1152"/>
            <a:chExt cx="672" cy="26"/>
          </a:xfrm>
        </p:grpSpPr>
        <p:sp>
          <p:nvSpPr>
            <p:cNvPr id="63" name="Line 59">
              <a:extLst>
                <a:ext uri="{FF2B5EF4-FFF2-40B4-BE49-F238E27FC236}">
                  <a16:creationId xmlns:a16="http://schemas.microsoft.com/office/drawing/2014/main" id="{097BD664-EEB0-4E9C-B489-1AFF183A7B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152"/>
              <a:ext cx="6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>
                <a:solidFill>
                  <a:srgbClr val="1A78C3"/>
                </a:solidFill>
              </a:endParaRPr>
            </a:p>
          </p:txBody>
        </p:sp>
        <p:sp>
          <p:nvSpPr>
            <p:cNvPr id="64" name="Line 60">
              <a:extLst>
                <a:ext uri="{FF2B5EF4-FFF2-40B4-BE49-F238E27FC236}">
                  <a16:creationId xmlns:a16="http://schemas.microsoft.com/office/drawing/2014/main" id="{0392D595-6E88-4C0E-8237-1E8DDD113E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178"/>
              <a:ext cx="6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>
                <a:solidFill>
                  <a:srgbClr val="1A78C3"/>
                </a:solidFill>
              </a:endParaRPr>
            </a:p>
          </p:txBody>
        </p:sp>
      </p:grpSp>
      <p:grpSp>
        <p:nvGrpSpPr>
          <p:cNvPr id="65" name="Group 61">
            <a:extLst>
              <a:ext uri="{FF2B5EF4-FFF2-40B4-BE49-F238E27FC236}">
                <a16:creationId xmlns:a16="http://schemas.microsoft.com/office/drawing/2014/main" id="{9AEE6EEC-B2BA-4F28-8384-ABA42CA7BC9C}"/>
              </a:ext>
            </a:extLst>
          </p:cNvPr>
          <p:cNvGrpSpPr>
            <a:grpSpLocks/>
          </p:cNvGrpSpPr>
          <p:nvPr/>
        </p:nvGrpSpPr>
        <p:grpSpPr bwMode="auto">
          <a:xfrm>
            <a:off x="8405691" y="3010107"/>
            <a:ext cx="1066800" cy="41275"/>
            <a:chOff x="3024" y="1152"/>
            <a:chExt cx="672" cy="26"/>
          </a:xfrm>
        </p:grpSpPr>
        <p:sp>
          <p:nvSpPr>
            <p:cNvPr id="66" name="Line 62">
              <a:extLst>
                <a:ext uri="{FF2B5EF4-FFF2-40B4-BE49-F238E27FC236}">
                  <a16:creationId xmlns:a16="http://schemas.microsoft.com/office/drawing/2014/main" id="{29A3B256-93E5-457A-8E38-F57B4DAEAE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152"/>
              <a:ext cx="6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>
                <a:solidFill>
                  <a:srgbClr val="1A78C3"/>
                </a:solidFill>
              </a:endParaRPr>
            </a:p>
          </p:txBody>
        </p:sp>
        <p:sp>
          <p:nvSpPr>
            <p:cNvPr id="67" name="Line 63">
              <a:extLst>
                <a:ext uri="{FF2B5EF4-FFF2-40B4-BE49-F238E27FC236}">
                  <a16:creationId xmlns:a16="http://schemas.microsoft.com/office/drawing/2014/main" id="{25902AB4-D21B-42C3-A7F8-8797BFD66E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178"/>
              <a:ext cx="6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>
                <a:solidFill>
                  <a:srgbClr val="1A78C3"/>
                </a:solidFill>
              </a:endParaRPr>
            </a:p>
          </p:txBody>
        </p:sp>
      </p:grpSp>
      <p:grpSp>
        <p:nvGrpSpPr>
          <p:cNvPr id="68" name="Group 64">
            <a:extLst>
              <a:ext uri="{FF2B5EF4-FFF2-40B4-BE49-F238E27FC236}">
                <a16:creationId xmlns:a16="http://schemas.microsoft.com/office/drawing/2014/main" id="{3D58EF64-AEA1-4B05-BD5C-DCAB6470A48A}"/>
              </a:ext>
            </a:extLst>
          </p:cNvPr>
          <p:cNvGrpSpPr>
            <a:grpSpLocks/>
          </p:cNvGrpSpPr>
          <p:nvPr/>
        </p:nvGrpSpPr>
        <p:grpSpPr bwMode="auto">
          <a:xfrm>
            <a:off x="8405691" y="4346782"/>
            <a:ext cx="1066800" cy="41275"/>
            <a:chOff x="3024" y="1152"/>
            <a:chExt cx="672" cy="26"/>
          </a:xfrm>
        </p:grpSpPr>
        <p:sp>
          <p:nvSpPr>
            <p:cNvPr id="69" name="Line 65">
              <a:extLst>
                <a:ext uri="{FF2B5EF4-FFF2-40B4-BE49-F238E27FC236}">
                  <a16:creationId xmlns:a16="http://schemas.microsoft.com/office/drawing/2014/main" id="{41C4B46D-C41D-4FA0-975E-D54460CB0B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152"/>
              <a:ext cx="6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>
                <a:solidFill>
                  <a:srgbClr val="1A78C3"/>
                </a:solidFill>
              </a:endParaRPr>
            </a:p>
          </p:txBody>
        </p:sp>
        <p:sp>
          <p:nvSpPr>
            <p:cNvPr id="70" name="Line 66">
              <a:extLst>
                <a:ext uri="{FF2B5EF4-FFF2-40B4-BE49-F238E27FC236}">
                  <a16:creationId xmlns:a16="http://schemas.microsoft.com/office/drawing/2014/main" id="{F56D6ACE-5148-42AA-9844-64699CA6AF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178"/>
              <a:ext cx="6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>
                <a:solidFill>
                  <a:srgbClr val="1A78C3"/>
                </a:solidFill>
              </a:endParaRPr>
            </a:p>
          </p:txBody>
        </p:sp>
      </p:grpSp>
      <p:grpSp>
        <p:nvGrpSpPr>
          <p:cNvPr id="71" name="Group 67">
            <a:extLst>
              <a:ext uri="{FF2B5EF4-FFF2-40B4-BE49-F238E27FC236}">
                <a16:creationId xmlns:a16="http://schemas.microsoft.com/office/drawing/2014/main" id="{83BC3376-7523-459C-BFC4-9894A195F747}"/>
              </a:ext>
            </a:extLst>
          </p:cNvPr>
          <p:cNvGrpSpPr>
            <a:grpSpLocks/>
          </p:cNvGrpSpPr>
          <p:nvPr/>
        </p:nvGrpSpPr>
        <p:grpSpPr bwMode="auto">
          <a:xfrm>
            <a:off x="8405691" y="5642182"/>
            <a:ext cx="1066800" cy="41275"/>
            <a:chOff x="3024" y="1152"/>
            <a:chExt cx="672" cy="26"/>
          </a:xfrm>
        </p:grpSpPr>
        <p:sp>
          <p:nvSpPr>
            <p:cNvPr id="72" name="Line 68">
              <a:extLst>
                <a:ext uri="{FF2B5EF4-FFF2-40B4-BE49-F238E27FC236}">
                  <a16:creationId xmlns:a16="http://schemas.microsoft.com/office/drawing/2014/main" id="{A69082E5-1973-4FE6-BFB7-DCF2D0BCC5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152"/>
              <a:ext cx="6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>
                <a:solidFill>
                  <a:srgbClr val="1A78C3"/>
                </a:solidFill>
              </a:endParaRPr>
            </a:p>
          </p:txBody>
        </p:sp>
        <p:sp>
          <p:nvSpPr>
            <p:cNvPr id="73" name="Line 69">
              <a:extLst>
                <a:ext uri="{FF2B5EF4-FFF2-40B4-BE49-F238E27FC236}">
                  <a16:creationId xmlns:a16="http://schemas.microsoft.com/office/drawing/2014/main" id="{6B3F240C-1CB7-4369-8E72-F818D5B5A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178"/>
              <a:ext cx="6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>
                <a:solidFill>
                  <a:srgbClr val="1A78C3"/>
                </a:solidFill>
              </a:endParaRPr>
            </a:p>
          </p:txBody>
        </p:sp>
      </p:grpSp>
      <p:sp>
        <p:nvSpPr>
          <p:cNvPr id="74" name="AutoShape 70">
            <a:extLst>
              <a:ext uri="{FF2B5EF4-FFF2-40B4-BE49-F238E27FC236}">
                <a16:creationId xmlns:a16="http://schemas.microsoft.com/office/drawing/2014/main" id="{43A68ABF-181B-4171-A138-25514268C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8891" y="3208545"/>
            <a:ext cx="438150" cy="1118890"/>
          </a:xfrm>
          <a:prstGeom prst="wedgeRoundRectCallout">
            <a:avLst>
              <a:gd name="adj1" fmla="val 102537"/>
              <a:gd name="adj2" fmla="val 15894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>
                <a:solidFill>
                  <a:srgbClr val="1A78C3"/>
                </a:solidFill>
                <a:latin typeface="Times New Roman" panose="02020603050405020304" pitchFamily="18" charset="0"/>
              </a:rPr>
              <a:t>补码右移</a:t>
            </a:r>
          </a:p>
        </p:txBody>
      </p:sp>
      <p:sp>
        <p:nvSpPr>
          <p:cNvPr id="75" name="AutoShape 71">
            <a:extLst>
              <a:ext uri="{FF2B5EF4-FFF2-40B4-BE49-F238E27FC236}">
                <a16:creationId xmlns:a16="http://schemas.microsoft.com/office/drawing/2014/main" id="{8E783F82-3AE9-4BEB-AB0E-9BB098347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8891" y="5030995"/>
            <a:ext cx="438150" cy="1118890"/>
          </a:xfrm>
          <a:prstGeom prst="wedgeRoundRectCallout">
            <a:avLst>
              <a:gd name="adj1" fmla="val 111231"/>
              <a:gd name="adj2" fmla="val -19426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>
                <a:solidFill>
                  <a:srgbClr val="1A78C3"/>
                </a:solidFill>
                <a:latin typeface="Times New Roman" panose="02020603050405020304" pitchFamily="18" charset="0"/>
              </a:rPr>
              <a:t>补码右移</a:t>
            </a:r>
          </a:p>
        </p:txBody>
      </p:sp>
      <p:sp>
        <p:nvSpPr>
          <p:cNvPr id="78" name="AutoShape 75">
            <a:extLst>
              <a:ext uri="{FF2B5EF4-FFF2-40B4-BE49-F238E27FC236}">
                <a16:creationId xmlns:a16="http://schemas.microsoft.com/office/drawing/2014/main" id="{0E71BF00-A177-4371-B51E-23CF0AF9D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016" y="1454357"/>
            <a:ext cx="438150" cy="1118890"/>
          </a:xfrm>
          <a:prstGeom prst="wedgeRoundRectCallout">
            <a:avLst>
              <a:gd name="adj1" fmla="val 106884"/>
              <a:gd name="adj2" fmla="val 42384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>
                <a:solidFill>
                  <a:srgbClr val="1A78C3"/>
                </a:solidFill>
                <a:latin typeface="Times New Roman" panose="02020603050405020304" pitchFamily="18" charset="0"/>
              </a:rPr>
              <a:t>补码右移</a:t>
            </a:r>
          </a:p>
        </p:txBody>
      </p:sp>
      <p:sp>
        <p:nvSpPr>
          <p:cNvPr id="79" name="Text Box 77">
            <a:extLst>
              <a:ext uri="{FF2B5EF4-FFF2-40B4-BE49-F238E27FC236}">
                <a16:creationId xmlns:a16="http://schemas.microsoft.com/office/drawing/2014/main" id="{CE22EC50-7A9D-46CE-8727-2468CBA41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1479" y="1695657"/>
            <a:ext cx="539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800">
                <a:solidFill>
                  <a:srgbClr val="1A78C3"/>
                </a:solidFill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80" name="Text Box 78">
            <a:extLst>
              <a:ext uri="{FF2B5EF4-FFF2-40B4-BE49-F238E27FC236}">
                <a16:creationId xmlns:a16="http://schemas.microsoft.com/office/drawing/2014/main" id="{CE30CD09-74DA-4463-B366-174335421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1479" y="3038682"/>
            <a:ext cx="539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800">
                <a:solidFill>
                  <a:srgbClr val="1A78C3"/>
                </a:solidFill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81" name="Text Box 79">
            <a:extLst>
              <a:ext uri="{FF2B5EF4-FFF2-40B4-BE49-F238E27FC236}">
                <a16:creationId xmlns:a16="http://schemas.microsoft.com/office/drawing/2014/main" id="{9516BB8F-FCA5-480B-B301-090A99EE8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1479" y="4359482"/>
            <a:ext cx="539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800">
                <a:solidFill>
                  <a:srgbClr val="1A78C3"/>
                </a:solidFill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82" name="Text Box 80">
            <a:extLst>
              <a:ext uri="{FF2B5EF4-FFF2-40B4-BE49-F238E27FC236}">
                <a16:creationId xmlns:a16="http://schemas.microsoft.com/office/drawing/2014/main" id="{8671017A-08E8-4D72-A762-1F5CB588C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1479" y="5631070"/>
            <a:ext cx="539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800">
                <a:solidFill>
                  <a:srgbClr val="1A78C3"/>
                </a:solidFill>
                <a:latin typeface="Tahoma" panose="020B060403050404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69028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41" grpId="0" autoUpdateAnimBg="0"/>
      <p:bldP spid="47" grpId="0" autoUpdateAnimBg="0"/>
      <p:bldP spid="74" grpId="0" animBg="1" autoUpdateAnimBg="0"/>
      <p:bldP spid="75" grpId="0" animBg="1" autoUpdateAnimBg="0"/>
      <p:bldP spid="78" grpId="0" animBg="1" autoUpdateAnimBg="0"/>
      <p:bldP spid="79" grpId="0"/>
      <p:bldP spid="80" grpId="0"/>
      <p:bldP spid="81" grpId="0"/>
      <p:bldP spid="8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F90F391-66B8-4D27-9AFD-2B901FF13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4A7707-2B75-4992-B8F9-E2AB2DCE1B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结果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EC30B8-1B96-4D5A-A084-2C07754318C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定点数运算及其运算部件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6" name="Text Box 2">
            <a:extLst>
              <a:ext uri="{FF2B5EF4-FFF2-40B4-BE49-F238E27FC236}">
                <a16:creationId xmlns:a16="http://schemas.microsoft.com/office/drawing/2014/main" id="{9EDFAD72-7456-49F8-86FC-217A0C5C3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45" y="2221296"/>
            <a:ext cx="6264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② 数值部分的运算</a:t>
            </a:r>
          </a:p>
        </p:txBody>
      </p:sp>
      <p:grpSp>
        <p:nvGrpSpPr>
          <p:cNvPr id="17" name="Group 3">
            <a:extLst>
              <a:ext uri="{FF2B5EF4-FFF2-40B4-BE49-F238E27FC236}">
                <a16:creationId xmlns:a16="http://schemas.microsoft.com/office/drawing/2014/main" id="{7F54E073-3427-4764-B491-75F5ADB8ACD1}"/>
              </a:ext>
            </a:extLst>
          </p:cNvPr>
          <p:cNvGrpSpPr>
            <a:grpSpLocks/>
          </p:cNvGrpSpPr>
          <p:nvPr/>
        </p:nvGrpSpPr>
        <p:grpSpPr bwMode="auto">
          <a:xfrm>
            <a:off x="715645" y="1387635"/>
            <a:ext cx="7635875" cy="579437"/>
            <a:chOff x="566" y="739"/>
            <a:chExt cx="4810" cy="365"/>
          </a:xfrm>
        </p:grpSpPr>
        <p:sp>
          <p:nvSpPr>
            <p:cNvPr id="18" name="Text Box 4">
              <a:extLst>
                <a:ext uri="{FF2B5EF4-FFF2-40B4-BE49-F238E27FC236}">
                  <a16:creationId xmlns:a16="http://schemas.microsoft.com/office/drawing/2014/main" id="{71C3806C-323C-45B0-9D63-AB288AE01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739"/>
              <a:ext cx="481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① 乘积的符号位 </a:t>
              </a:r>
              <a:r>
                <a:rPr lang="zh-CN" altLang="en-US" sz="3200">
                  <a:solidFill>
                    <a:srgbClr val="1A78C3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sz="32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3200">
                  <a:solidFill>
                    <a:srgbClr val="1A78C3"/>
                  </a:solidFill>
                  <a:latin typeface="Times New Roman" panose="02020603050405020304" pitchFamily="18" charset="0"/>
                </a:rPr>
                <a:t>    </a:t>
              </a:r>
              <a:r>
                <a:rPr lang="en-US" altLang="zh-CN" sz="32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3200">
                  <a:solidFill>
                    <a:srgbClr val="1A78C3"/>
                  </a:solidFill>
                  <a:latin typeface="Times New Roman" panose="02020603050405020304" pitchFamily="18" charset="0"/>
                </a:rPr>
                <a:t> = 0     1 = 1</a:t>
              </a:r>
            </a:p>
          </p:txBody>
        </p:sp>
        <p:sp>
          <p:nvSpPr>
            <p:cNvPr id="19" name="AutoShape 5">
              <a:extLst>
                <a:ext uri="{FF2B5EF4-FFF2-40B4-BE49-F238E27FC236}">
                  <a16:creationId xmlns:a16="http://schemas.microsoft.com/office/drawing/2014/main" id="{2BC2A8CE-52F2-41AF-9272-365F3CC7F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871"/>
              <a:ext cx="147" cy="147"/>
            </a:xfrm>
            <a:prstGeom prst="flowChartOr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1A78C3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" name="AutoShape 6">
              <a:extLst>
                <a:ext uri="{FF2B5EF4-FFF2-40B4-BE49-F238E27FC236}">
                  <a16:creationId xmlns:a16="http://schemas.microsoft.com/office/drawing/2014/main" id="{064E691F-2476-48FD-B4AC-04B9190BC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5" y="868"/>
              <a:ext cx="147" cy="147"/>
            </a:xfrm>
            <a:prstGeom prst="flowChartOr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1A78C3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21" name="Text Box 7">
            <a:extLst>
              <a:ext uri="{FF2B5EF4-FFF2-40B4-BE49-F238E27FC236}">
                <a16:creationId xmlns:a16="http://schemas.microsoft.com/office/drawing/2014/main" id="{4FB3BCC3-8A02-4F30-9781-9EA53501A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320" y="2983296"/>
            <a:ext cx="6340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1A78C3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>
                <a:solidFill>
                  <a:srgbClr val="1A78C3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1400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= 0. 1 1 1 0 0 0 0 0 0 1 1 1</a:t>
            </a:r>
            <a:endParaRPr lang="en-US" altLang="zh-CN">
              <a:solidFill>
                <a:srgbClr val="1A78C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Text Box 8">
            <a:extLst>
              <a:ext uri="{FF2B5EF4-FFF2-40B4-BE49-F238E27FC236}">
                <a16:creationId xmlns:a16="http://schemas.microsoft.com/office/drawing/2014/main" id="{7188D2A2-6C90-49AA-AE70-D456FD188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8720" y="3734183"/>
            <a:ext cx="685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则 [</a:t>
            </a:r>
            <a:r>
              <a:rPr lang="en-US" altLang="zh-CN" i="1">
                <a:solidFill>
                  <a:srgbClr val="1A78C3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>
                <a:solidFill>
                  <a:srgbClr val="1A78C3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400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2400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>
                <a:solidFill>
                  <a:srgbClr val="1A78C3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>
                <a:solidFill>
                  <a:srgbClr val="1A78C3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sz="2400" baseline="-25000">
                <a:solidFill>
                  <a:srgbClr val="1A78C3"/>
                </a:solidFill>
                <a:latin typeface="Times New Roman" panose="02020603050405020304" pitchFamily="18" charset="0"/>
              </a:rPr>
              <a:t>原</a:t>
            </a: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 = 1. 1 1 1 0 0 0 0 0 0 1 1 1</a:t>
            </a:r>
          </a:p>
        </p:txBody>
      </p:sp>
      <p:sp>
        <p:nvSpPr>
          <p:cNvPr id="23" name="Text Box 10">
            <a:extLst>
              <a:ext uri="{FF2B5EF4-FFF2-40B4-BE49-F238E27FC236}">
                <a16:creationId xmlns:a16="http://schemas.microsoft.com/office/drawing/2014/main" id="{2DB6307F-0591-425F-8DA5-E01075CDE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645" y="4624771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特点</a:t>
            </a:r>
          </a:p>
        </p:txBody>
      </p:sp>
      <p:sp>
        <p:nvSpPr>
          <p:cNvPr id="24" name="Text Box 11">
            <a:extLst>
              <a:ext uri="{FF2B5EF4-FFF2-40B4-BE49-F238E27FC236}">
                <a16:creationId xmlns:a16="http://schemas.microsoft.com/office/drawing/2014/main" id="{220CB2ED-1BFD-474E-B10D-CD9C94DE9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1720" y="4618421"/>
            <a:ext cx="3041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绝对值的补码运算</a:t>
            </a:r>
          </a:p>
        </p:txBody>
      </p:sp>
      <p:sp>
        <p:nvSpPr>
          <p:cNvPr id="25" name="Text Box 12">
            <a:extLst>
              <a:ext uri="{FF2B5EF4-FFF2-40B4-BE49-F238E27FC236}">
                <a16:creationId xmlns:a16="http://schemas.microsoft.com/office/drawing/2014/main" id="{0D33E8E3-4EA6-4FDB-858D-567CDE16F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1720" y="6046377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1A78C3"/>
                </a:solidFill>
                <a:latin typeface="Times New Roman" panose="02020603050405020304" pitchFamily="18" charset="0"/>
              </a:rPr>
              <a:t>算术移位</a:t>
            </a:r>
          </a:p>
        </p:txBody>
      </p:sp>
      <p:sp>
        <p:nvSpPr>
          <p:cNvPr id="26" name="Text Box 13">
            <a:extLst>
              <a:ext uri="{FF2B5EF4-FFF2-40B4-BE49-F238E27FC236}">
                <a16:creationId xmlns:a16="http://schemas.microsoft.com/office/drawing/2014/main" id="{E5B88220-B2C8-43BB-8C6E-3C5A53F20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1720" y="5332399"/>
            <a:ext cx="5184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1A78C3"/>
                </a:solidFill>
                <a:latin typeface="Times New Roman" panose="02020603050405020304" pitchFamily="18" charset="0"/>
              </a:rPr>
              <a:t>用移位的次数判断乘法是否结束</a:t>
            </a:r>
          </a:p>
        </p:txBody>
      </p:sp>
    </p:spTree>
    <p:extLst>
      <p:ext uri="{BB962C8B-B14F-4D97-AF65-F5344CB8AC3E}">
        <p14:creationId xmlns:p14="http://schemas.microsoft.com/office/powerpoint/2010/main" val="201974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21" grpId="0" autoUpdateAnimBg="0"/>
      <p:bldP spid="22" grpId="0" autoUpdateAnimBg="0"/>
      <p:bldP spid="23" grpId="0" autoUpdateAnimBg="0"/>
      <p:bldP spid="24" grpId="0" autoUpdateAnimBg="0"/>
      <p:bldP spid="25" grpId="0" autoUpdateAnimBg="0"/>
      <p:bldP spid="2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968E323-685F-4AC3-A979-FD060A24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8DDDE1-B4DD-4DDF-A33D-54258BE99C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8107" y="653410"/>
            <a:ext cx="11835786" cy="5551179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原码两位乘和原码一位乘比较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041C08-302E-4C6F-9AD3-69A80E340C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定点数运算及其运算部件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FEAC851E-F3F0-45E0-8398-15D18E34397B}"/>
              </a:ext>
            </a:extLst>
          </p:cNvPr>
          <p:cNvGrpSpPr>
            <a:grpSpLocks/>
          </p:cNvGrpSpPr>
          <p:nvPr/>
        </p:nvGrpSpPr>
        <p:grpSpPr bwMode="auto">
          <a:xfrm>
            <a:off x="327025" y="1863943"/>
            <a:ext cx="2327275" cy="3613150"/>
            <a:chOff x="374" y="1138"/>
            <a:chExt cx="1466" cy="2276"/>
          </a:xfrm>
        </p:grpSpPr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818DAC70-AB77-43F4-BD03-C42328831E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" y="1138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符号位</a:t>
              </a: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80554DF7-F410-4764-83C6-0C3073579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" y="1625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操作数</a:t>
              </a: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053D3900-EA8B-4EDA-9640-7B519407D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" y="2112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移位</a:t>
              </a: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C3E1899A-0F69-4579-87FE-401E9D692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" y="2599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移位次数</a:t>
              </a: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64E62E5F-4FCB-4871-8CEF-81AAA9EC49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" y="3087"/>
              <a:ext cx="14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最多加法次数</a:t>
              </a:r>
            </a:p>
          </p:txBody>
        </p: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68B2D192-7161-4F1D-83EF-5E780DB83612}"/>
              </a:ext>
            </a:extLst>
          </p:cNvPr>
          <p:cNvGrpSpPr>
            <a:grpSpLocks/>
          </p:cNvGrpSpPr>
          <p:nvPr/>
        </p:nvGrpSpPr>
        <p:grpSpPr bwMode="auto">
          <a:xfrm>
            <a:off x="3222625" y="1809968"/>
            <a:ext cx="1116013" cy="519112"/>
            <a:chOff x="2150" y="1104"/>
            <a:chExt cx="703" cy="327"/>
          </a:xfrm>
        </p:grpSpPr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9C229993-C32B-40B5-9661-5CD941F6A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0" y="1104"/>
              <a:ext cx="7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>
                  <a:solidFill>
                    <a:srgbClr val="1A78C3"/>
                  </a:solidFill>
                  <a:latin typeface="Times New Roman" panose="02020603050405020304" pitchFamily="18" charset="0"/>
                </a:rPr>
                <a:t>    </a:t>
              </a:r>
              <a:r>
                <a:rPr lang="en-US" altLang="zh-CN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3" name="AutoShape 11">
              <a:extLst>
                <a:ext uri="{FF2B5EF4-FFF2-40B4-BE49-F238E27FC236}">
                  <a16:creationId xmlns:a16="http://schemas.microsoft.com/office/drawing/2014/main" id="{894BF86F-9387-4550-B4ED-6B2CC9BB3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" y="1251"/>
              <a:ext cx="147" cy="147"/>
            </a:xfrm>
            <a:prstGeom prst="flowChartOr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1A78C3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ABEED554-8BD3-488B-AB8F-B36D769EAFCC}"/>
              </a:ext>
            </a:extLst>
          </p:cNvPr>
          <p:cNvGrpSpPr>
            <a:grpSpLocks/>
          </p:cNvGrpSpPr>
          <p:nvPr/>
        </p:nvGrpSpPr>
        <p:grpSpPr bwMode="auto">
          <a:xfrm>
            <a:off x="5965825" y="1819493"/>
            <a:ext cx="1116013" cy="519112"/>
            <a:chOff x="3888" y="1110"/>
            <a:chExt cx="703" cy="327"/>
          </a:xfrm>
        </p:grpSpPr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8E609E9B-3031-482E-94F5-E1696DEDF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110"/>
              <a:ext cx="7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>
                  <a:solidFill>
                    <a:srgbClr val="1A78C3"/>
                  </a:solidFill>
                  <a:latin typeface="Times New Roman" panose="02020603050405020304" pitchFamily="18" charset="0"/>
                </a:rPr>
                <a:t>    </a:t>
              </a:r>
              <a:r>
                <a:rPr lang="en-US" altLang="zh-CN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6" name="AutoShape 14">
              <a:extLst>
                <a:ext uri="{FF2B5EF4-FFF2-40B4-BE49-F238E27FC236}">
                  <a16:creationId xmlns:a16="http://schemas.microsoft.com/office/drawing/2014/main" id="{A3DA1E05-E2F8-4763-9BF1-EE9EB79CE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3" y="1257"/>
              <a:ext cx="147" cy="147"/>
            </a:xfrm>
            <a:prstGeom prst="flowChartOr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1A78C3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7" name="Text Box 15">
            <a:extLst>
              <a:ext uri="{FF2B5EF4-FFF2-40B4-BE49-F238E27FC236}">
                <a16:creationId xmlns:a16="http://schemas.microsoft.com/office/drawing/2014/main" id="{19115F60-71E5-430C-A0C8-6FC11C0F7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25" y="2625943"/>
            <a:ext cx="1255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绝对值</a:t>
            </a: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B73AAAEC-6CF0-4BF4-8D55-0DBA62372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825" y="2625943"/>
            <a:ext cx="2327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绝对值的补码</a:t>
            </a: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ED9C5415-D660-4DC4-961C-DA8053DAC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25" y="3464143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逻辑右移</a:t>
            </a:r>
          </a:p>
        </p:txBody>
      </p:sp>
      <p:sp>
        <p:nvSpPr>
          <p:cNvPr id="20" name="Text Box 18">
            <a:extLst>
              <a:ext uri="{FF2B5EF4-FFF2-40B4-BE49-F238E27FC236}">
                <a16:creationId xmlns:a16="http://schemas.microsoft.com/office/drawing/2014/main" id="{6141CC3E-8E76-484F-8E1F-66093C087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825" y="3464143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算术右移</a:t>
            </a:r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A6131F55-0C7C-4CC3-BEB2-2F1C173A2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25" y="4183280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1A78C3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22" name="Text Box 20">
            <a:extLst>
              <a:ext uri="{FF2B5EF4-FFF2-40B4-BE49-F238E27FC236}">
                <a16:creationId xmlns:a16="http://schemas.microsoft.com/office/drawing/2014/main" id="{096638C2-7368-466D-A07B-4A068096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25" y="4957980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1A78C3"/>
                </a:solidFill>
                <a:latin typeface="Times New Roman" panose="02020603050405020304" pitchFamily="18" charset="0"/>
              </a:rPr>
              <a:t>n</a:t>
            </a:r>
          </a:p>
        </p:txBody>
      </p:sp>
      <p:grpSp>
        <p:nvGrpSpPr>
          <p:cNvPr id="23" name="Group 21">
            <a:extLst>
              <a:ext uri="{FF2B5EF4-FFF2-40B4-BE49-F238E27FC236}">
                <a16:creationId xmlns:a16="http://schemas.microsoft.com/office/drawing/2014/main" id="{2AE44493-A080-43B4-98B0-461F41902E78}"/>
              </a:ext>
            </a:extLst>
          </p:cNvPr>
          <p:cNvGrpSpPr>
            <a:grpSpLocks/>
          </p:cNvGrpSpPr>
          <p:nvPr/>
        </p:nvGrpSpPr>
        <p:grpSpPr bwMode="auto">
          <a:xfrm>
            <a:off x="5965825" y="4070568"/>
            <a:ext cx="2252663" cy="766762"/>
            <a:chOff x="4214" y="2528"/>
            <a:chExt cx="1419" cy="483"/>
          </a:xfrm>
        </p:grpSpPr>
        <p:grpSp>
          <p:nvGrpSpPr>
            <p:cNvPr id="24" name="Group 22">
              <a:extLst>
                <a:ext uri="{FF2B5EF4-FFF2-40B4-BE49-F238E27FC236}">
                  <a16:creationId xmlns:a16="http://schemas.microsoft.com/office/drawing/2014/main" id="{A9D9731D-E3EF-4206-A954-6806720B9C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4" y="2528"/>
              <a:ext cx="223" cy="483"/>
              <a:chOff x="4214" y="2618"/>
              <a:chExt cx="223" cy="483"/>
            </a:xfrm>
          </p:grpSpPr>
          <p:sp>
            <p:nvSpPr>
              <p:cNvPr id="26" name="Text Box 23">
                <a:extLst>
                  <a:ext uri="{FF2B5EF4-FFF2-40B4-BE49-F238E27FC236}">
                    <a16:creationId xmlns:a16="http://schemas.microsoft.com/office/drawing/2014/main" id="{AA77D70B-7F29-4986-BBD8-97C0392894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4" y="2618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i="1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27" name="Text Box 24">
                <a:extLst>
                  <a:ext uri="{FF2B5EF4-FFF2-40B4-BE49-F238E27FC236}">
                    <a16:creationId xmlns:a16="http://schemas.microsoft.com/office/drawing/2014/main" id="{74271678-FD75-4C04-A774-FB847BC6CF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3" y="2832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200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8" name="Line 25">
                <a:extLst>
                  <a:ext uri="{FF2B5EF4-FFF2-40B4-BE49-F238E27FC236}">
                    <a16:creationId xmlns:a16="http://schemas.microsoft.com/office/drawing/2014/main" id="{DE9480D5-D05B-4CE2-8110-A959DA97AA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28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1A78C3"/>
                  </a:solidFill>
                </a:endParaRPr>
              </a:p>
            </p:txBody>
          </p:sp>
        </p:grpSp>
        <p:sp>
          <p:nvSpPr>
            <p:cNvPr id="25" name="Text Box 26">
              <a:extLst>
                <a:ext uri="{FF2B5EF4-FFF2-40B4-BE49-F238E27FC236}">
                  <a16:creationId xmlns:a16="http://schemas.microsoft.com/office/drawing/2014/main" id="{B628840E-67FD-4F9C-AEFF-232E236C58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599"/>
              <a:ext cx="136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（</a:t>
              </a:r>
              <a:r>
                <a:rPr lang="en-US" altLang="zh-CN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n</a:t>
              </a: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为偶数）</a:t>
              </a:r>
            </a:p>
          </p:txBody>
        </p:sp>
      </p:grpSp>
      <p:grpSp>
        <p:nvGrpSpPr>
          <p:cNvPr id="29" name="Group 27">
            <a:extLst>
              <a:ext uri="{FF2B5EF4-FFF2-40B4-BE49-F238E27FC236}">
                <a16:creationId xmlns:a16="http://schemas.microsoft.com/office/drawing/2014/main" id="{1BBEAE71-9C7D-4864-94B1-7C6E3F470E67}"/>
              </a:ext>
            </a:extLst>
          </p:cNvPr>
          <p:cNvGrpSpPr>
            <a:grpSpLocks/>
          </p:cNvGrpSpPr>
          <p:nvPr/>
        </p:nvGrpSpPr>
        <p:grpSpPr bwMode="auto">
          <a:xfrm>
            <a:off x="5965825" y="4791293"/>
            <a:ext cx="2786063" cy="766762"/>
            <a:chOff x="4128" y="2982"/>
            <a:chExt cx="1755" cy="483"/>
          </a:xfrm>
        </p:grpSpPr>
        <p:grpSp>
          <p:nvGrpSpPr>
            <p:cNvPr id="30" name="Group 28">
              <a:extLst>
                <a:ext uri="{FF2B5EF4-FFF2-40B4-BE49-F238E27FC236}">
                  <a16:creationId xmlns:a16="http://schemas.microsoft.com/office/drawing/2014/main" id="{F39D3638-0D5B-45B3-BF15-3A1A5850A1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2982"/>
              <a:ext cx="223" cy="483"/>
              <a:chOff x="4214" y="2618"/>
              <a:chExt cx="223" cy="483"/>
            </a:xfrm>
          </p:grpSpPr>
          <p:sp>
            <p:nvSpPr>
              <p:cNvPr id="32" name="Text Box 29">
                <a:extLst>
                  <a:ext uri="{FF2B5EF4-FFF2-40B4-BE49-F238E27FC236}">
                    <a16:creationId xmlns:a16="http://schemas.microsoft.com/office/drawing/2014/main" id="{354C8ACB-4833-4027-B4CC-9FB02067FE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4" y="2618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i="1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33" name="Text Box 30">
                <a:extLst>
                  <a:ext uri="{FF2B5EF4-FFF2-40B4-BE49-F238E27FC236}">
                    <a16:creationId xmlns:a16="http://schemas.microsoft.com/office/drawing/2014/main" id="{26CD0C8C-D17E-4423-B003-B195BA7D45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3" y="2832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200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4" name="Line 31">
                <a:extLst>
                  <a:ext uri="{FF2B5EF4-FFF2-40B4-BE49-F238E27FC236}">
                    <a16:creationId xmlns:a16="http://schemas.microsoft.com/office/drawing/2014/main" id="{DABB5ADA-B93B-4324-8282-E44D2F41D2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28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1A78C3"/>
                  </a:solidFill>
                </a:endParaRPr>
              </a:p>
            </p:txBody>
          </p:sp>
        </p:grpSp>
        <p:sp>
          <p:nvSpPr>
            <p:cNvPr id="31" name="Text Box 32">
              <a:extLst>
                <a:ext uri="{FF2B5EF4-FFF2-40B4-BE49-F238E27FC236}">
                  <a16:creationId xmlns:a16="http://schemas.microsoft.com/office/drawing/2014/main" id="{6453B935-0D3B-4443-B08C-A9DD685429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2" y="3087"/>
              <a:ext cx="16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+1（</a:t>
              </a:r>
              <a:r>
                <a:rPr lang="en-US" altLang="zh-CN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n</a:t>
              </a: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为偶数）</a:t>
              </a:r>
            </a:p>
          </p:txBody>
        </p:sp>
      </p:grpSp>
      <p:sp>
        <p:nvSpPr>
          <p:cNvPr id="35" name="Text Box 33">
            <a:extLst>
              <a:ext uri="{FF2B5EF4-FFF2-40B4-BE49-F238E27FC236}">
                <a16:creationId xmlns:a16="http://schemas.microsoft.com/office/drawing/2014/main" id="{7139D90C-9979-4FA7-801E-675B29425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5924768"/>
            <a:ext cx="647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思考    </a:t>
            </a:r>
            <a:r>
              <a:rPr lang="en-US" altLang="zh-CN" i="1">
                <a:solidFill>
                  <a:srgbClr val="1A78C3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1A78C3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为奇数时，原码两位乘  移 ？次</a:t>
            </a:r>
          </a:p>
        </p:txBody>
      </p:sp>
      <p:sp>
        <p:nvSpPr>
          <p:cNvPr id="36" name="Text Box 34">
            <a:extLst>
              <a:ext uri="{FF2B5EF4-FFF2-40B4-BE49-F238E27FC236}">
                <a16:creationId xmlns:a16="http://schemas.microsoft.com/office/drawing/2014/main" id="{803BEAB8-BC8F-42A7-BF84-566232323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825" y="592476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最多加 ？次</a:t>
            </a:r>
          </a:p>
        </p:txBody>
      </p:sp>
      <p:grpSp>
        <p:nvGrpSpPr>
          <p:cNvPr id="37" name="Group 35">
            <a:extLst>
              <a:ext uri="{FF2B5EF4-FFF2-40B4-BE49-F238E27FC236}">
                <a16:creationId xmlns:a16="http://schemas.microsoft.com/office/drawing/2014/main" id="{A6D181A3-42CF-4E3A-AA2D-B61DBFB002DC}"/>
              </a:ext>
            </a:extLst>
          </p:cNvPr>
          <p:cNvGrpSpPr>
            <a:grpSpLocks/>
          </p:cNvGrpSpPr>
          <p:nvPr/>
        </p:nvGrpSpPr>
        <p:grpSpPr bwMode="auto">
          <a:xfrm>
            <a:off x="3222625" y="1190843"/>
            <a:ext cx="5029200" cy="519112"/>
            <a:chOff x="2160" y="714"/>
            <a:chExt cx="3168" cy="327"/>
          </a:xfrm>
        </p:grpSpPr>
        <p:sp>
          <p:nvSpPr>
            <p:cNvPr id="38" name="Text Box 36">
              <a:extLst>
                <a:ext uri="{FF2B5EF4-FFF2-40B4-BE49-F238E27FC236}">
                  <a16:creationId xmlns:a16="http://schemas.microsoft.com/office/drawing/2014/main" id="{82DDA9DB-9F7A-4AD1-A0C5-00807C852D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714"/>
              <a:ext cx="15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原码一位乘</a:t>
              </a:r>
            </a:p>
          </p:txBody>
        </p:sp>
        <p:sp>
          <p:nvSpPr>
            <p:cNvPr id="39" name="Text Box 37">
              <a:extLst>
                <a:ext uri="{FF2B5EF4-FFF2-40B4-BE49-F238E27FC236}">
                  <a16:creationId xmlns:a16="http://schemas.microsoft.com/office/drawing/2014/main" id="{257CFB4D-7B1C-4A00-A23A-8E3D0758AF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714"/>
              <a:ext cx="14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原码两位乘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300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2" grpId="0" autoUpdateAnimBg="0"/>
      <p:bldP spid="35" grpId="0" autoUpdateAnimBg="0"/>
      <p:bldP spid="3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27C657D-95EF-4E04-A7A1-DEECD104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6582" y="6443611"/>
            <a:ext cx="457898" cy="271858"/>
          </a:xfrm>
        </p:spPr>
        <p:txBody>
          <a:bodyPr/>
          <a:lstStyle/>
          <a:p>
            <a:fld id="{D12C7F20-4EEE-4847-AC76-B538472E8A39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4838FE-2552-4AAC-B10E-D1A0DCCEED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定点数运算及其运算部件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EFFBB32-1F40-48AF-8A0F-0B5EE1BA0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289" y="1479735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设 被乘数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DE5EC67A-7654-4FBD-B39F-D64925071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6727" y="2013135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乘数</a:t>
            </a:r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BF6A67B8-07F1-4ECB-BEEE-84089E9A80F8}"/>
              </a:ext>
            </a:extLst>
          </p:cNvPr>
          <p:cNvGrpSpPr>
            <a:grpSpLocks/>
          </p:cNvGrpSpPr>
          <p:nvPr/>
        </p:nvGrpSpPr>
        <p:grpSpPr bwMode="auto">
          <a:xfrm>
            <a:off x="4717214" y="1422585"/>
            <a:ext cx="3290888" cy="544512"/>
            <a:chOff x="3214" y="981"/>
            <a:chExt cx="2073" cy="343"/>
          </a:xfrm>
        </p:grpSpPr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A58A1842-1A01-4A9C-99BD-308A243304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4" y="997"/>
              <a:ext cx="207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[</a:t>
              </a:r>
              <a:r>
                <a:rPr lang="en-US" altLang="zh-CN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>
                  <a:solidFill>
                    <a:srgbClr val="1A78C3"/>
                  </a:solidFill>
                  <a:latin typeface="Times New Roman" panose="02020603050405020304" pitchFamily="18" charset="0"/>
                </a:rPr>
                <a:t>]</a:t>
              </a:r>
              <a:r>
                <a:rPr lang="zh-CN" altLang="en-US" sz="2400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补</a:t>
              </a: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 = </a:t>
              </a:r>
              <a:r>
                <a:rPr lang="en-US" altLang="zh-CN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400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>
                  <a:solidFill>
                    <a:srgbClr val="1A78C3"/>
                  </a:solidFill>
                  <a:latin typeface="Times New Roman" panose="02020603050405020304" pitchFamily="18" charset="0"/>
                </a:rPr>
                <a:t>. </a:t>
              </a:r>
              <a:r>
                <a:rPr lang="en-US" altLang="zh-CN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400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400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>
                  <a:solidFill>
                    <a:srgbClr val="1A78C3"/>
                  </a:solidFill>
                  <a:latin typeface="Times New Roman" panose="02020603050405020304" pitchFamily="18" charset="0"/>
                </a:rPr>
                <a:t>         </a:t>
              </a:r>
              <a:r>
                <a:rPr lang="en-US" altLang="zh-CN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400" i="1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9E4E17A9-A40C-44ED-8A89-4BBC6728E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981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10" name="Group 8">
            <a:extLst>
              <a:ext uri="{FF2B5EF4-FFF2-40B4-BE49-F238E27FC236}">
                <a16:creationId xmlns:a16="http://schemas.microsoft.com/office/drawing/2014/main" id="{7CEAE102-17A2-4FF7-9597-0170AE8FA850}"/>
              </a:ext>
            </a:extLst>
          </p:cNvPr>
          <p:cNvGrpSpPr>
            <a:grpSpLocks/>
          </p:cNvGrpSpPr>
          <p:nvPr/>
        </p:nvGrpSpPr>
        <p:grpSpPr bwMode="auto">
          <a:xfrm>
            <a:off x="4717214" y="1986147"/>
            <a:ext cx="3187700" cy="546100"/>
            <a:chOff x="3214" y="1336"/>
            <a:chExt cx="2008" cy="344"/>
          </a:xfrm>
        </p:grpSpPr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B8CEC1DC-AF15-42BF-92AD-2ADCBF171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4" y="1353"/>
              <a:ext cx="20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[</a:t>
              </a:r>
              <a:r>
                <a:rPr lang="en-US" altLang="zh-CN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>
                  <a:solidFill>
                    <a:srgbClr val="1A78C3"/>
                  </a:solidFill>
                  <a:latin typeface="Times New Roman" panose="02020603050405020304" pitchFamily="18" charset="0"/>
                </a:rPr>
                <a:t>]</a:t>
              </a:r>
              <a:r>
                <a:rPr lang="zh-CN" altLang="en-US" sz="2400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补</a:t>
              </a: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 = </a:t>
              </a:r>
              <a:r>
                <a:rPr lang="en-US" altLang="zh-CN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400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>
                  <a:solidFill>
                    <a:srgbClr val="1A78C3"/>
                  </a:solidFill>
                  <a:latin typeface="Times New Roman" panose="02020603050405020304" pitchFamily="18" charset="0"/>
                </a:rPr>
                <a:t>. </a:t>
              </a:r>
              <a:r>
                <a:rPr lang="en-US" altLang="zh-CN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400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400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>
                  <a:solidFill>
                    <a:srgbClr val="1A78C3"/>
                  </a:solidFill>
                  <a:latin typeface="Times New Roman" panose="02020603050405020304" pitchFamily="18" charset="0"/>
                </a:rPr>
                <a:t>         </a:t>
              </a:r>
              <a:r>
                <a:rPr lang="en-US" altLang="zh-CN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400" i="1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0500D369-F7BD-445B-ACB2-4DCD9977F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1336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</p:grpSp>
      <p:sp>
        <p:nvSpPr>
          <p:cNvPr id="13" name="Text Box 11">
            <a:extLst>
              <a:ext uri="{FF2B5EF4-FFF2-40B4-BE49-F238E27FC236}">
                <a16:creationId xmlns:a16="http://schemas.microsoft.com/office/drawing/2014/main" id="{CC698F21-8CDD-401B-9AA9-8B9663B48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077" y="2622735"/>
            <a:ext cx="60436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① 被乘数任意，乘数为正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8BF33538-444D-42DA-9734-FAB1D9162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714" y="3232335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同原码乘</a:t>
            </a: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C34D00FF-8E36-4AA1-9BAA-22369A9C3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114" y="3254560"/>
            <a:ext cx="5349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但 加 和 移位 按 补码规则 运算</a:t>
            </a: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F156DB27-901B-488A-B4C7-A3A81E8FB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114" y="3841935"/>
            <a:ext cx="3398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乘积的符号自然形成</a:t>
            </a:r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D66EEE84-F911-4E84-AB76-CF4337AAE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077" y="4527735"/>
            <a:ext cx="5116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② 被乘数任意，乘数为负</a:t>
            </a: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DC64F1D8-097E-4994-9D77-D0671A6BB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714" y="5137335"/>
            <a:ext cx="6492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乘数[</a:t>
            </a:r>
            <a:r>
              <a:rPr lang="en-US" altLang="zh-CN" i="1">
                <a:solidFill>
                  <a:srgbClr val="1A78C3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>
                <a:solidFill>
                  <a:srgbClr val="1A78C3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baseline="-25000">
                <a:solidFill>
                  <a:srgbClr val="1A78C3"/>
                </a:solidFill>
                <a:latin typeface="Times New Roman" panose="02020603050405020304" pitchFamily="18" charset="0"/>
              </a:rPr>
              <a:t>补</a:t>
            </a: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，去掉符号位，操作同 ① </a:t>
            </a: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997B6C06-F3A9-4A4D-8750-7520EA4FA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714" y="5799322"/>
            <a:ext cx="3749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最后 加[</a:t>
            </a: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i="1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baseline="-25000">
                <a:solidFill>
                  <a:srgbClr val="1A78C3"/>
                </a:solidFill>
                <a:latin typeface="Times New Roman" panose="02020603050405020304" pitchFamily="18" charset="0"/>
              </a:rPr>
              <a:t>补</a:t>
            </a: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，校正</a:t>
            </a:r>
          </a:p>
        </p:txBody>
      </p:sp>
      <p:sp>
        <p:nvSpPr>
          <p:cNvPr id="20" name="Text Box 18">
            <a:extLst>
              <a:ext uri="{FF2B5EF4-FFF2-40B4-BE49-F238E27FC236}">
                <a16:creationId xmlns:a16="http://schemas.microsoft.com/office/drawing/2014/main" id="{8C690E04-5B04-40AC-AEE9-1455929AC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589" y="779647"/>
            <a:ext cx="470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1A78C3"/>
                </a:solidFill>
                <a:latin typeface="Times New Roman" panose="02020603050405020304" pitchFamily="18" charset="0"/>
              </a:rPr>
              <a:t>(1) 补码一位乘运算规则</a:t>
            </a:r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3A098B2C-BDEA-4C89-8D0B-31AE160B9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989" y="1479735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以小数为例</a:t>
            </a:r>
          </a:p>
        </p:txBody>
      </p:sp>
    </p:spTree>
    <p:extLst>
      <p:ext uri="{BB962C8B-B14F-4D97-AF65-F5344CB8AC3E}">
        <p14:creationId xmlns:p14="http://schemas.microsoft.com/office/powerpoint/2010/main" val="363094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57A7506-1037-44F6-9A21-AC435358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70E84B-16C4-4033-957B-5DE8011CA5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8107" y="721570"/>
            <a:ext cx="11835786" cy="548965"/>
          </a:xfrm>
        </p:spPr>
        <p:txBody>
          <a:bodyPr/>
          <a:lstStyle/>
          <a:p>
            <a:r>
              <a:rPr lang="en-US" altLang="zh-CN" dirty="0"/>
              <a:t>Booth </a:t>
            </a:r>
            <a:r>
              <a:rPr lang="zh-CN" altLang="en-US" dirty="0"/>
              <a:t>算法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8CBA32-D014-4131-9502-2B3CD970549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定点数运算及其运算部件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CF8524-DB94-4CBA-BA5A-B02F97A997C8}"/>
              </a:ext>
            </a:extLst>
          </p:cNvPr>
          <p:cNvGrpSpPr>
            <a:grpSpLocks/>
          </p:cNvGrpSpPr>
          <p:nvPr/>
        </p:nvGrpSpPr>
        <p:grpSpPr bwMode="auto">
          <a:xfrm>
            <a:off x="525379" y="1153876"/>
            <a:ext cx="8007350" cy="538163"/>
            <a:chOff x="240" y="624"/>
            <a:chExt cx="5044" cy="339"/>
          </a:xfrm>
        </p:grpSpPr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AA115B0A-906E-464E-9F71-5323F5DAE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672"/>
              <a:ext cx="504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设[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]</a:t>
              </a:r>
              <a:r>
                <a:rPr lang="zh-CN" altLang="en-US" sz="2000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补</a:t>
              </a: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 = 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000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.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000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000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       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400" i="1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     [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]</a:t>
              </a:r>
              <a:r>
                <a:rPr lang="zh-CN" altLang="en-US" sz="2000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补</a:t>
              </a: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 = 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000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.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000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000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       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000" i="1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0181CF4D-DA61-4C00-8A55-917883D8E9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624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57077003-EB6B-476C-80B0-1A36A44277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63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</p:grpSp>
      <p:sp>
        <p:nvSpPr>
          <p:cNvPr id="9" name="Text Box 8">
            <a:extLst>
              <a:ext uri="{FF2B5EF4-FFF2-40B4-BE49-F238E27FC236}">
                <a16:creationId xmlns:a16="http://schemas.microsoft.com/office/drawing/2014/main" id="{4F291F65-782C-4A1E-8AB2-8A4213F63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967" y="1773001"/>
            <a:ext cx="11240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1A78C3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400" i="1">
                <a:solidFill>
                  <a:srgbClr val="1A78C3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solidFill>
                  <a:srgbClr val="1A78C3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altLang="zh-CN" sz="2400" i="1">
                <a:solidFill>
                  <a:srgbClr val="1A78C3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>
                <a:solidFill>
                  <a:srgbClr val="1A78C3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sz="2000" baseline="-25000">
                <a:solidFill>
                  <a:srgbClr val="1A78C3"/>
                </a:solidFill>
                <a:latin typeface="Times New Roman" panose="02020603050405020304" pitchFamily="18" charset="0"/>
              </a:rPr>
              <a:t>补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849361-869D-4BE9-A65F-A7F64D630B39}"/>
              </a:ext>
            </a:extLst>
          </p:cNvPr>
          <p:cNvGrpSpPr>
            <a:grpSpLocks/>
          </p:cNvGrpSpPr>
          <p:nvPr/>
        </p:nvGrpSpPr>
        <p:grpSpPr bwMode="auto">
          <a:xfrm>
            <a:off x="619042" y="2244489"/>
            <a:ext cx="3835400" cy="557212"/>
            <a:chOff x="299" y="1401"/>
            <a:chExt cx="2416" cy="351"/>
          </a:xfrm>
        </p:grpSpPr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D03A3BDE-854B-4BB1-AA37-B47C7256DD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" y="1461"/>
              <a:ext cx="24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= [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]</a:t>
              </a:r>
              <a:r>
                <a:rPr lang="zh-CN" altLang="en-US" sz="2000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补</a:t>
              </a: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( 0.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000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       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000" i="1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 ) 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 [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r>
                <a:rPr lang="zh-CN" altLang="en-US" sz="2000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补</a:t>
              </a: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 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000" baseline="-2500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000" baseline="-25000">
                <a:solidFill>
                  <a:srgbClr val="1A78C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CCAECDEC-9F09-4231-9AFE-496822707D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401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23764E-107E-4849-A483-59D0656B2E70}"/>
              </a:ext>
            </a:extLst>
          </p:cNvPr>
          <p:cNvGrpSpPr>
            <a:grpSpLocks/>
          </p:cNvGrpSpPr>
          <p:nvPr/>
        </p:nvGrpSpPr>
        <p:grpSpPr bwMode="auto">
          <a:xfrm>
            <a:off x="619042" y="2889013"/>
            <a:ext cx="5167313" cy="514350"/>
            <a:chOff x="299" y="1717"/>
            <a:chExt cx="3255" cy="324"/>
          </a:xfrm>
        </p:grpSpPr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088C75A8-F314-4400-8313-D5E6D8D89F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" y="1750"/>
              <a:ext cx="325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= [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]</a:t>
              </a:r>
              <a:r>
                <a:rPr lang="zh-CN" altLang="en-US" sz="2000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补</a:t>
              </a: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000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 2</a:t>
              </a:r>
              <a:r>
                <a:rPr lang="en-US" altLang="zh-CN" sz="2400" baseline="45000">
                  <a:solidFill>
                    <a:srgbClr val="1A78C3"/>
                  </a:solidFill>
                  <a:latin typeface="Times New Roman" panose="02020603050405020304" pitchFamily="18" charset="0"/>
                </a:rPr>
                <a:t>-1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+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000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400" baseline="45000">
                  <a:solidFill>
                    <a:srgbClr val="1A78C3"/>
                  </a:solidFill>
                  <a:latin typeface="Times New Roman" panose="02020603050405020304" pitchFamily="18" charset="0"/>
                </a:rPr>
                <a:t>-2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+      +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000" i="1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400" baseline="45000">
                  <a:solidFill>
                    <a:srgbClr val="1A78C3"/>
                  </a:solidFill>
                  <a:latin typeface="Times New Roman" panose="02020603050405020304" pitchFamily="18" charset="0"/>
                </a:rPr>
                <a:t>-</a:t>
              </a:r>
              <a:r>
                <a:rPr lang="en-US" altLang="zh-CN" sz="2400" i="1" baseline="45000">
                  <a:solidFill>
                    <a:srgbClr val="1A78C3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) 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 [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r>
                <a:rPr lang="zh-CN" altLang="en-US" sz="2000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补</a:t>
              </a: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 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000" baseline="-2500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>
                <a:solidFill>
                  <a:srgbClr val="1A78C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8B25988F-B42F-43D4-8C74-D81E0C3AA4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7" y="1717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30857D-10C0-49A4-9C64-895F1AF697FE}"/>
              </a:ext>
            </a:extLst>
          </p:cNvPr>
          <p:cNvGrpSpPr>
            <a:grpSpLocks/>
          </p:cNvGrpSpPr>
          <p:nvPr/>
        </p:nvGrpSpPr>
        <p:grpSpPr bwMode="auto">
          <a:xfrm>
            <a:off x="619042" y="3525601"/>
            <a:ext cx="4386263" cy="519113"/>
            <a:chOff x="299" y="2118"/>
            <a:chExt cx="2763" cy="327"/>
          </a:xfrm>
        </p:grpSpPr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B2F4E63E-2AA4-483C-B1EE-3F73FF3497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" y="2154"/>
              <a:ext cx="276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= [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]</a:t>
              </a:r>
              <a:r>
                <a:rPr lang="zh-CN" altLang="en-US" sz="2000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补</a:t>
              </a: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(</a:t>
              </a: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000" baseline="-2500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000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000">
                  <a:solidFill>
                    <a:srgbClr val="1A78C3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400" baseline="45000">
                  <a:solidFill>
                    <a:srgbClr val="1A78C3"/>
                  </a:solidFill>
                  <a:latin typeface="Times New Roman" panose="02020603050405020304" pitchFamily="18" charset="0"/>
                </a:rPr>
                <a:t>-1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+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000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400" baseline="45000">
                  <a:solidFill>
                    <a:srgbClr val="1A78C3"/>
                  </a:solidFill>
                  <a:latin typeface="Times New Roman" panose="02020603050405020304" pitchFamily="18" charset="0"/>
                </a:rPr>
                <a:t>-2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+      +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000" i="1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400" baseline="45000">
                  <a:solidFill>
                    <a:srgbClr val="1A78C3"/>
                  </a:solidFill>
                  <a:latin typeface="Times New Roman" panose="02020603050405020304" pitchFamily="18" charset="0"/>
                </a:rPr>
                <a:t>-</a:t>
              </a:r>
              <a:r>
                <a:rPr lang="en-US" altLang="zh-CN" sz="2400" i="1" baseline="45000">
                  <a:solidFill>
                    <a:srgbClr val="1A78C3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)</a:t>
              </a:r>
              <a:endParaRPr lang="zh-CN" altLang="en-US" sz="2400">
                <a:solidFill>
                  <a:srgbClr val="1A78C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F4A21E6F-E028-4E52-A021-94BD748839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7" y="2118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D0ADD68-2CAC-4CF4-9ED8-7FEBBD88827E}"/>
              </a:ext>
            </a:extLst>
          </p:cNvPr>
          <p:cNvGrpSpPr>
            <a:grpSpLocks/>
          </p:cNvGrpSpPr>
          <p:nvPr/>
        </p:nvGrpSpPr>
        <p:grpSpPr bwMode="auto">
          <a:xfrm>
            <a:off x="619042" y="4133614"/>
            <a:ext cx="7110413" cy="538162"/>
            <a:chOff x="299" y="2501"/>
            <a:chExt cx="4479" cy="339"/>
          </a:xfrm>
        </p:grpSpPr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8C8B9588-D991-4D8F-AD73-1016D4590E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" y="2549"/>
              <a:ext cx="447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= [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]</a:t>
              </a:r>
              <a:r>
                <a:rPr lang="zh-CN" altLang="en-US" sz="2000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补</a:t>
              </a: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[</a:t>
              </a: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000" baseline="-2500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+(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000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1 </a:t>
              </a: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2000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000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400" baseline="45000">
                  <a:solidFill>
                    <a:srgbClr val="1A78C3"/>
                  </a:solidFill>
                  <a:latin typeface="Times New Roman" panose="02020603050405020304" pitchFamily="18" charset="0"/>
                </a:rPr>
                <a:t>-1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)+(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000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400" baseline="45000">
                  <a:solidFill>
                    <a:srgbClr val="1A78C3"/>
                  </a:solidFill>
                  <a:latin typeface="Times New Roman" panose="02020603050405020304" pitchFamily="18" charset="0"/>
                </a:rPr>
                <a:t>-1</a:t>
              </a: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000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400" baseline="45000">
                  <a:solidFill>
                    <a:srgbClr val="1A78C3"/>
                  </a:solidFill>
                  <a:latin typeface="Times New Roman" panose="02020603050405020304" pitchFamily="18" charset="0"/>
                </a:rPr>
                <a:t>-2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)+      +(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000" i="1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400" baseline="45000">
                  <a:solidFill>
                    <a:srgbClr val="1A78C3"/>
                  </a:solidFill>
                  <a:latin typeface="Times New Roman" panose="02020603050405020304" pitchFamily="18" charset="0"/>
                </a:rPr>
                <a:t>-(</a:t>
              </a:r>
              <a:r>
                <a:rPr lang="en-US" altLang="zh-CN" sz="2400" i="1" baseline="45000">
                  <a:solidFill>
                    <a:srgbClr val="1A78C3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400" baseline="45000">
                  <a:solidFill>
                    <a:srgbClr val="1A78C3"/>
                  </a:solidFill>
                  <a:latin typeface="Times New Roman" panose="02020603050405020304" pitchFamily="18" charset="0"/>
                </a:rPr>
                <a:t>-1)</a:t>
              </a: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000" i="1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400" baseline="45000">
                  <a:solidFill>
                    <a:srgbClr val="1A78C3"/>
                  </a:solidFill>
                  <a:latin typeface="Times New Roman" panose="02020603050405020304" pitchFamily="18" charset="0"/>
                </a:rPr>
                <a:t>-</a:t>
              </a:r>
              <a:r>
                <a:rPr lang="en-US" altLang="zh-CN" sz="2400" i="1" baseline="45000">
                  <a:solidFill>
                    <a:srgbClr val="1A78C3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)]</a:t>
              </a:r>
              <a:endParaRPr lang="zh-CN" altLang="en-US" sz="2400">
                <a:solidFill>
                  <a:srgbClr val="1A78C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Text Box 20">
              <a:extLst>
                <a:ext uri="{FF2B5EF4-FFF2-40B4-BE49-F238E27FC236}">
                  <a16:creationId xmlns:a16="http://schemas.microsoft.com/office/drawing/2014/main" id="{4F752913-B37B-4A9F-980A-62B3C4B95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" y="2501"/>
              <a:ext cx="3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…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AA9E44F-A01B-42D9-979A-32073B641913}"/>
              </a:ext>
            </a:extLst>
          </p:cNvPr>
          <p:cNvGrpSpPr>
            <a:grpSpLocks/>
          </p:cNvGrpSpPr>
          <p:nvPr/>
        </p:nvGrpSpPr>
        <p:grpSpPr bwMode="auto">
          <a:xfrm>
            <a:off x="619042" y="4759089"/>
            <a:ext cx="8669337" cy="539750"/>
            <a:chOff x="299" y="2895"/>
            <a:chExt cx="5461" cy="340"/>
          </a:xfrm>
        </p:grpSpPr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C55DD71B-9477-480C-B429-21157C9AA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" y="2944"/>
              <a:ext cx="546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= [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]</a:t>
              </a:r>
              <a:r>
                <a:rPr lang="zh-CN" altLang="en-US" sz="2000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补</a:t>
              </a: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[(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000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000" baseline="-2500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)+(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000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000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)2</a:t>
              </a:r>
              <a:r>
                <a:rPr lang="en-US" altLang="zh-CN" sz="2400" baseline="45000">
                  <a:solidFill>
                    <a:srgbClr val="1A78C3"/>
                  </a:solidFill>
                  <a:latin typeface="Times New Roman" panose="02020603050405020304" pitchFamily="18" charset="0"/>
                </a:rPr>
                <a:t>-1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+      +(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000" i="1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n</a:t>
              </a: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000" i="1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000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-1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)2</a:t>
              </a:r>
              <a:r>
                <a:rPr lang="en-US" altLang="zh-CN" sz="2400" baseline="45000">
                  <a:solidFill>
                    <a:srgbClr val="1A78C3"/>
                  </a:solidFill>
                  <a:latin typeface="Times New Roman" panose="02020603050405020304" pitchFamily="18" charset="0"/>
                </a:rPr>
                <a:t>-(</a:t>
              </a:r>
              <a:r>
                <a:rPr lang="en-US" altLang="zh-CN" sz="2400" i="1" baseline="45000">
                  <a:solidFill>
                    <a:srgbClr val="1A78C3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400" baseline="45000">
                  <a:solidFill>
                    <a:srgbClr val="1A78C3"/>
                  </a:solidFill>
                  <a:latin typeface="Times New Roman" panose="02020603050405020304" pitchFamily="18" charset="0"/>
                </a:rPr>
                <a:t>-1)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(0</a:t>
              </a:r>
              <a:r>
                <a:rPr lang="zh-CN" altLang="en-US" sz="90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000" i="1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)2</a:t>
              </a:r>
              <a:r>
                <a:rPr lang="en-US" altLang="zh-CN" sz="2400" baseline="45000">
                  <a:solidFill>
                    <a:srgbClr val="1A78C3"/>
                  </a:solidFill>
                  <a:latin typeface="Times New Roman" panose="02020603050405020304" pitchFamily="18" charset="0"/>
                </a:rPr>
                <a:t>-</a:t>
              </a:r>
              <a:r>
                <a:rPr lang="en-US" altLang="zh-CN" sz="2400" i="1" baseline="45000">
                  <a:solidFill>
                    <a:srgbClr val="1A78C3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)]</a:t>
              </a:r>
              <a:endParaRPr lang="zh-CN" altLang="en-US" sz="2400">
                <a:solidFill>
                  <a:srgbClr val="1A78C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Text Box 23">
              <a:extLst>
                <a:ext uri="{FF2B5EF4-FFF2-40B4-BE49-F238E27FC236}">
                  <a16:creationId xmlns:a16="http://schemas.microsoft.com/office/drawing/2014/main" id="{EA7EA12B-05B3-4707-8778-2C517AE20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2895"/>
              <a:ext cx="41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… 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CD07D6B-20BC-4660-A3F1-5F0E319E4D19}"/>
              </a:ext>
            </a:extLst>
          </p:cNvPr>
          <p:cNvGrpSpPr>
            <a:grpSpLocks/>
          </p:cNvGrpSpPr>
          <p:nvPr/>
        </p:nvGrpSpPr>
        <p:grpSpPr bwMode="auto">
          <a:xfrm>
            <a:off x="3328904" y="6054489"/>
            <a:ext cx="3825875" cy="523875"/>
            <a:chOff x="2006" y="3711"/>
            <a:chExt cx="2410" cy="330"/>
          </a:xfrm>
        </p:grpSpPr>
        <p:sp>
          <p:nvSpPr>
            <p:cNvPr id="26" name="Text Box 25">
              <a:extLst>
                <a:ext uri="{FF2B5EF4-FFF2-40B4-BE49-F238E27FC236}">
                  <a16:creationId xmlns:a16="http://schemas.microsoft.com/office/drawing/2014/main" id="{2C621303-CBFA-4B55-91B8-AD3A830F5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6" y="3750"/>
              <a:ext cx="24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400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1 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400" baseline="45000">
                  <a:solidFill>
                    <a:srgbClr val="1A78C3"/>
                  </a:solidFill>
                  <a:latin typeface="Times New Roman" panose="02020603050405020304" pitchFamily="18" charset="0"/>
                </a:rPr>
                <a:t>-1 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+      +</a:t>
              </a:r>
            </a:p>
          </p:txBody>
        </p:sp>
        <p:sp>
          <p:nvSpPr>
            <p:cNvPr id="27" name="Text Box 26">
              <a:extLst>
                <a:ext uri="{FF2B5EF4-FFF2-40B4-BE49-F238E27FC236}">
                  <a16:creationId xmlns:a16="http://schemas.microsoft.com/office/drawing/2014/main" id="{2D852915-0F34-4A84-838E-A727EDCC77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4" y="3711"/>
              <a:ext cx="3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… </a:t>
              </a:r>
            </a:p>
          </p:txBody>
        </p:sp>
        <p:sp>
          <p:nvSpPr>
            <p:cNvPr id="28" name="Text Box 27">
              <a:extLst>
                <a:ext uri="{FF2B5EF4-FFF2-40B4-BE49-F238E27FC236}">
                  <a16:creationId xmlns:a16="http://schemas.microsoft.com/office/drawing/2014/main" id="{EBBDF95E-C629-4CF3-94C6-A0E99F12A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2" y="3750"/>
              <a:ext cx="74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400" i="1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400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400" baseline="45000">
                  <a:solidFill>
                    <a:srgbClr val="1A78C3"/>
                  </a:solidFill>
                  <a:latin typeface="Times New Roman" panose="02020603050405020304" pitchFamily="18" charset="0"/>
                </a:rPr>
                <a:t>-</a:t>
              </a:r>
              <a:r>
                <a:rPr lang="en-US" altLang="zh-CN" sz="2400" i="1" baseline="45000">
                  <a:solidFill>
                    <a:srgbClr val="1A78C3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96C3963-4B93-442B-A4D1-96251643781D}"/>
              </a:ext>
            </a:extLst>
          </p:cNvPr>
          <p:cNvGrpSpPr>
            <a:grpSpLocks/>
          </p:cNvGrpSpPr>
          <p:nvPr/>
        </p:nvGrpSpPr>
        <p:grpSpPr bwMode="auto">
          <a:xfrm>
            <a:off x="5325979" y="1763476"/>
            <a:ext cx="2438400" cy="595313"/>
            <a:chOff x="3264" y="1023"/>
            <a:chExt cx="1536" cy="375"/>
          </a:xfrm>
        </p:grpSpPr>
        <p:sp>
          <p:nvSpPr>
            <p:cNvPr id="30" name="Text Box 29">
              <a:extLst>
                <a:ext uri="{FF2B5EF4-FFF2-40B4-BE49-F238E27FC236}">
                  <a16:creationId xmlns:a16="http://schemas.microsoft.com/office/drawing/2014/main" id="{1308D245-93A6-467B-919E-1D291D9485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023"/>
              <a:ext cx="14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–[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r>
                <a:rPr lang="zh-CN" altLang="en-US" sz="2000" baseline="-30000">
                  <a:solidFill>
                    <a:srgbClr val="1A78C3"/>
                  </a:solidFill>
                  <a:latin typeface="Times New Roman" panose="02020603050405020304" pitchFamily="18" charset="0"/>
                </a:rPr>
                <a:t>补</a:t>
              </a: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= +[</a:t>
              </a: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r>
                <a:rPr lang="zh-CN" altLang="en-US" sz="2000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补</a:t>
              </a: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1" name="AutoShape 30">
              <a:extLst>
                <a:ext uri="{FF2B5EF4-FFF2-40B4-BE49-F238E27FC236}">
                  <a16:creationId xmlns:a16="http://schemas.microsoft.com/office/drawing/2014/main" id="{47AE18B4-FD33-47A0-A459-C6E73C509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062"/>
              <a:ext cx="1536" cy="336"/>
            </a:xfrm>
            <a:prstGeom prst="wedgeRoundRectCallout">
              <a:avLst>
                <a:gd name="adj1" fmla="val -99218"/>
                <a:gd name="adj2" fmla="val 69347"/>
                <a:gd name="adj3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solidFill>
                  <a:srgbClr val="1A78C3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53E668C-3EDC-47DF-B629-E0266E506EFA}"/>
              </a:ext>
            </a:extLst>
          </p:cNvPr>
          <p:cNvGrpSpPr>
            <a:grpSpLocks/>
          </p:cNvGrpSpPr>
          <p:nvPr/>
        </p:nvGrpSpPr>
        <p:grpSpPr bwMode="auto">
          <a:xfrm>
            <a:off x="6926179" y="2839801"/>
            <a:ext cx="1981200" cy="533400"/>
            <a:chOff x="4272" y="1686"/>
            <a:chExt cx="1248" cy="336"/>
          </a:xfrm>
        </p:grpSpPr>
        <p:sp>
          <p:nvSpPr>
            <p:cNvPr id="33" name="Text Box 32">
              <a:extLst>
                <a:ext uri="{FF2B5EF4-FFF2-40B4-BE49-F238E27FC236}">
                  <a16:creationId xmlns:a16="http://schemas.microsoft.com/office/drawing/2014/main" id="{CED96C52-9FAD-4FA7-B240-0A125CC57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695"/>
              <a:ext cx="10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400" baseline="45000">
                  <a:solidFill>
                    <a:srgbClr val="1A78C3"/>
                  </a:solidFill>
                  <a:latin typeface="Times New Roman" panose="02020603050405020304" pitchFamily="18" charset="0"/>
                </a:rPr>
                <a:t>-1</a:t>
              </a: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 = 2</a:t>
              </a:r>
              <a:r>
                <a:rPr lang="zh-CN" altLang="en-US" sz="2400" baseline="45000">
                  <a:solidFill>
                    <a:srgbClr val="1A78C3"/>
                  </a:solidFill>
                  <a:latin typeface="Times New Roman" panose="02020603050405020304" pitchFamily="18" charset="0"/>
                </a:rPr>
                <a:t>0</a:t>
              </a: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 2</a:t>
              </a:r>
              <a:r>
                <a:rPr lang="zh-CN" altLang="en-US" sz="2400" baseline="4500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34" name="AutoShape 33">
              <a:extLst>
                <a:ext uri="{FF2B5EF4-FFF2-40B4-BE49-F238E27FC236}">
                  <a16:creationId xmlns:a16="http://schemas.microsoft.com/office/drawing/2014/main" id="{789E1B34-BD41-403D-A00E-E621C6067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686"/>
              <a:ext cx="1248" cy="336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600">
                <a:solidFill>
                  <a:srgbClr val="1A78C3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F6C7086-60FD-40DD-A112-17225BEF2F67}"/>
              </a:ext>
            </a:extLst>
          </p:cNvPr>
          <p:cNvGrpSpPr>
            <a:grpSpLocks/>
          </p:cNvGrpSpPr>
          <p:nvPr/>
        </p:nvGrpSpPr>
        <p:grpSpPr bwMode="auto">
          <a:xfrm>
            <a:off x="6924592" y="3601801"/>
            <a:ext cx="2058987" cy="533400"/>
            <a:chOff x="4271" y="2166"/>
            <a:chExt cx="1297" cy="336"/>
          </a:xfrm>
        </p:grpSpPr>
        <p:sp>
          <p:nvSpPr>
            <p:cNvPr id="36" name="Text Box 35">
              <a:extLst>
                <a:ext uri="{FF2B5EF4-FFF2-40B4-BE49-F238E27FC236}">
                  <a16:creationId xmlns:a16="http://schemas.microsoft.com/office/drawing/2014/main" id="{077D9E0D-26F2-49BC-A686-449C70DAF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1" y="2166"/>
              <a:ext cx="113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400" baseline="45000">
                  <a:solidFill>
                    <a:srgbClr val="1A78C3"/>
                  </a:solidFill>
                  <a:latin typeface="Times New Roman" panose="02020603050405020304" pitchFamily="18" charset="0"/>
                </a:rPr>
                <a:t>-2</a:t>
              </a: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 = 2</a:t>
              </a:r>
              <a:r>
                <a:rPr lang="zh-CN" altLang="en-US" sz="2400" baseline="45000">
                  <a:solidFill>
                    <a:srgbClr val="1A78C3"/>
                  </a:solidFill>
                  <a:latin typeface="Times New Roman" panose="02020603050405020304" pitchFamily="18" charset="0"/>
                </a:rPr>
                <a:t>-1</a:t>
              </a: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 2</a:t>
              </a:r>
              <a:r>
                <a:rPr lang="zh-CN" altLang="en-US" sz="2400" baseline="4500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</a:p>
          </p:txBody>
        </p:sp>
        <p:sp>
          <p:nvSpPr>
            <p:cNvPr id="37" name="AutoShape 36">
              <a:extLst>
                <a:ext uri="{FF2B5EF4-FFF2-40B4-BE49-F238E27FC236}">
                  <a16:creationId xmlns:a16="http://schemas.microsoft.com/office/drawing/2014/main" id="{F095D26D-265F-412D-B989-9A2C3AD14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166"/>
              <a:ext cx="1296" cy="336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600">
                <a:solidFill>
                  <a:srgbClr val="1A78C3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38" name="Text Box 37">
            <a:extLst>
              <a:ext uri="{FF2B5EF4-FFF2-40B4-BE49-F238E27FC236}">
                <a16:creationId xmlns:a16="http://schemas.microsoft.com/office/drawing/2014/main" id="{40292307-C823-4953-8CEF-D55BE3C44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579" y="3584339"/>
            <a:ext cx="685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rgbClr val="1A78C3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aseline="45000">
                <a:solidFill>
                  <a:srgbClr val="1A78C3"/>
                </a:solidFill>
                <a:latin typeface="Times New Roman" panose="02020603050405020304" pitchFamily="18" charset="0"/>
              </a:rPr>
              <a:t>-1</a:t>
            </a:r>
            <a:endParaRPr lang="zh-CN" altLang="en-US" sz="2400" baseline="45000">
              <a:solidFill>
                <a:srgbClr val="1A78C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" name="Text Box 38">
            <a:extLst>
              <a:ext uri="{FF2B5EF4-FFF2-40B4-BE49-F238E27FC236}">
                <a16:creationId xmlns:a16="http://schemas.microsoft.com/office/drawing/2014/main" id="{9709CCFA-A257-4F9D-B2D7-CD56FE2FB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1779" y="3584339"/>
            <a:ext cx="60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rgbClr val="1A78C3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aseline="45000">
                <a:solidFill>
                  <a:srgbClr val="1A78C3"/>
                </a:solidFill>
                <a:latin typeface="Times New Roman" panose="02020603050405020304" pitchFamily="18" charset="0"/>
              </a:rPr>
              <a:t>-2</a:t>
            </a:r>
            <a:endParaRPr lang="zh-CN" altLang="en-US" sz="2400" baseline="45000">
              <a:solidFill>
                <a:srgbClr val="1A78C3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" name="AutoShape 39">
            <a:extLst>
              <a:ext uri="{FF2B5EF4-FFF2-40B4-BE49-F238E27FC236}">
                <a16:creationId xmlns:a16="http://schemas.microsoft.com/office/drawing/2014/main" id="{100391A2-8EF3-46E8-B53A-A8B2DB8DF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579" y="5506801"/>
            <a:ext cx="935038" cy="533400"/>
          </a:xfrm>
          <a:prstGeom prst="wedgeRoundRectCallout">
            <a:avLst>
              <a:gd name="adj1" fmla="val 18750"/>
              <a:gd name="adj2" fmla="val 94347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solidFill>
                <a:srgbClr val="1A78C3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9F3A2D6-1394-4927-80DD-85E4404B5B2E}"/>
              </a:ext>
            </a:extLst>
          </p:cNvPr>
          <p:cNvGrpSpPr>
            <a:grpSpLocks/>
          </p:cNvGrpSpPr>
          <p:nvPr/>
        </p:nvGrpSpPr>
        <p:grpSpPr bwMode="auto">
          <a:xfrm>
            <a:off x="619042" y="5392501"/>
            <a:ext cx="5370513" cy="533400"/>
            <a:chOff x="299" y="3294"/>
            <a:chExt cx="3383" cy="336"/>
          </a:xfrm>
        </p:grpSpPr>
        <p:sp>
          <p:nvSpPr>
            <p:cNvPr id="42" name="Text Box 41">
              <a:extLst>
                <a:ext uri="{FF2B5EF4-FFF2-40B4-BE49-F238E27FC236}">
                  <a16:creationId xmlns:a16="http://schemas.microsoft.com/office/drawing/2014/main" id="{D7A008B7-E8D6-4442-9E52-C545ECF28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" y="3339"/>
              <a:ext cx="338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= [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]</a:t>
              </a:r>
              <a:r>
                <a:rPr lang="zh-CN" altLang="en-US" sz="2000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补</a:t>
              </a: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[(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000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000" baseline="-2500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)+(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000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000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)2</a:t>
              </a:r>
              <a:r>
                <a:rPr lang="en-US" altLang="zh-CN" sz="2400" baseline="45000">
                  <a:solidFill>
                    <a:srgbClr val="1A78C3"/>
                  </a:solidFill>
                  <a:latin typeface="Times New Roman" panose="02020603050405020304" pitchFamily="18" charset="0"/>
                </a:rPr>
                <a:t>-1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+      +(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000" i="1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000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+1</a:t>
              </a: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2400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000" i="1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)2</a:t>
              </a:r>
              <a:r>
                <a:rPr lang="en-US" altLang="zh-CN" sz="2400" baseline="45000">
                  <a:solidFill>
                    <a:srgbClr val="1A78C3"/>
                  </a:solidFill>
                  <a:latin typeface="Times New Roman" panose="02020603050405020304" pitchFamily="18" charset="0"/>
                </a:rPr>
                <a:t>-</a:t>
              </a:r>
              <a:r>
                <a:rPr lang="en-US" altLang="zh-CN" sz="2400" i="1" baseline="45000">
                  <a:solidFill>
                    <a:srgbClr val="1A78C3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]</a:t>
              </a:r>
              <a:endParaRPr lang="zh-CN" altLang="en-US" sz="2400">
                <a:solidFill>
                  <a:srgbClr val="1A78C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Text Box 42">
              <a:extLst>
                <a:ext uri="{FF2B5EF4-FFF2-40B4-BE49-F238E27FC236}">
                  <a16:creationId xmlns:a16="http://schemas.microsoft.com/office/drawing/2014/main" id="{D8218538-610F-4F88-918E-C5DB6BEC73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3294"/>
              <a:ext cx="3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… </a:t>
              </a:r>
            </a:p>
          </p:txBody>
        </p:sp>
      </p:grpSp>
      <p:sp>
        <p:nvSpPr>
          <p:cNvPr id="44" name="AutoShape 43">
            <a:extLst>
              <a:ext uri="{FF2B5EF4-FFF2-40B4-BE49-F238E27FC236}">
                <a16:creationId xmlns:a16="http://schemas.microsoft.com/office/drawing/2014/main" id="{B211DFEB-784B-41F2-BCA4-D5BF01D17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592" y="5506801"/>
            <a:ext cx="1169987" cy="533400"/>
          </a:xfrm>
          <a:prstGeom prst="wedgeRoundRectCallout">
            <a:avLst>
              <a:gd name="adj1" fmla="val -23264"/>
              <a:gd name="adj2" fmla="val 90773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solidFill>
                <a:srgbClr val="1A78C3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" name="AutoShape 45">
            <a:extLst>
              <a:ext uri="{FF2B5EF4-FFF2-40B4-BE49-F238E27FC236}">
                <a16:creationId xmlns:a16="http://schemas.microsoft.com/office/drawing/2014/main" id="{1B9C6A66-31FC-4C02-99C0-EEC2424EB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329" y="5536964"/>
            <a:ext cx="1655763" cy="533400"/>
          </a:xfrm>
          <a:prstGeom prst="wedgeRoundRectCallout">
            <a:avLst>
              <a:gd name="adj1" fmla="val -34565"/>
              <a:gd name="adj2" fmla="val -102083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900">
                <a:solidFill>
                  <a:srgbClr val="1A78C3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000">
                <a:solidFill>
                  <a:srgbClr val="1A78C3"/>
                </a:solidFill>
                <a:latin typeface="Times New Roman" panose="02020603050405020304" pitchFamily="18" charset="0"/>
              </a:rPr>
              <a:t>附加位</a:t>
            </a:r>
            <a:r>
              <a:rPr lang="zh-CN" altLang="en-US" sz="1400">
                <a:solidFill>
                  <a:srgbClr val="1A78C3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000" i="1">
                <a:solidFill>
                  <a:srgbClr val="1A78C3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000" i="1" baseline="-25000">
                <a:solidFill>
                  <a:srgbClr val="1A78C3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baseline="-25000">
                <a:solidFill>
                  <a:srgbClr val="1A78C3"/>
                </a:solidFill>
                <a:latin typeface="Times New Roman" panose="02020603050405020304" pitchFamily="18" charset="0"/>
              </a:rPr>
              <a:t>+1</a:t>
            </a:r>
            <a:endParaRPr lang="zh-CN" altLang="en-US" sz="2000" baseline="-25000">
              <a:solidFill>
                <a:srgbClr val="1A78C3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53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38" grpId="0" autoUpdateAnimBg="0"/>
      <p:bldP spid="39" grpId="0" autoUpdateAnimBg="0"/>
      <p:bldP spid="40" grpId="0" animBg="1" autoUpdateAnimBg="0"/>
      <p:bldP spid="44" grpId="0" animBg="1" autoUpdateAnimBg="0"/>
      <p:bldP spid="45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4B4637D-A6F6-4D0D-A31B-E0B573552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58AEC7-A143-4201-8017-372C12E6C4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699"/>
            <a:ext cx="11835786" cy="664467"/>
          </a:xfrm>
        </p:spPr>
        <p:txBody>
          <a:bodyPr/>
          <a:lstStyle/>
          <a:p>
            <a:r>
              <a:rPr lang="en-US" altLang="zh-CN" dirty="0"/>
              <a:t>Booth </a:t>
            </a:r>
            <a:r>
              <a:rPr lang="zh-CN" altLang="en-US" dirty="0"/>
              <a:t>算法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65E737-0C77-493B-82CA-AA57CBA4D7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定点数运算及其运算部件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546C455-87D1-44CD-86CC-F63C07A8C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657" y="1301565"/>
            <a:ext cx="23828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i="1">
                <a:solidFill>
                  <a:srgbClr val="1A78C3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400" baseline="-25000">
                <a:solidFill>
                  <a:srgbClr val="1A78C3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>
                <a:solidFill>
                  <a:srgbClr val="1A78C3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sz="2400" baseline="-25000">
                <a:solidFill>
                  <a:srgbClr val="1A78C3"/>
                </a:solidFill>
                <a:latin typeface="Times New Roman" panose="02020603050405020304" pitchFamily="18" charset="0"/>
              </a:rPr>
              <a:t>补</a:t>
            </a: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= 0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E9D91F2-3C5C-4E74-94C0-7E0BCF472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532" y="1782577"/>
            <a:ext cx="6786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i="1">
                <a:solidFill>
                  <a:srgbClr val="1A78C3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400" baseline="-25000">
                <a:solidFill>
                  <a:srgbClr val="1A78C3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>
                <a:solidFill>
                  <a:srgbClr val="1A78C3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sz="2400" baseline="-25000">
                <a:solidFill>
                  <a:srgbClr val="1A78C3"/>
                </a:solidFill>
                <a:latin typeface="Times New Roman" panose="02020603050405020304" pitchFamily="18" charset="0"/>
              </a:rPr>
              <a:t>补</a:t>
            </a: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>
                <a:solidFill>
                  <a:srgbClr val="1A78C3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aseline="45000">
                <a:solidFill>
                  <a:srgbClr val="1A78C3"/>
                </a:solidFill>
                <a:latin typeface="Times New Roman" panose="02020603050405020304" pitchFamily="18" charset="0"/>
              </a:rPr>
              <a:t>-1</a:t>
            </a:r>
            <a:r>
              <a:rPr lang="en-US" altLang="zh-CN">
                <a:solidFill>
                  <a:srgbClr val="1A78C3"/>
                </a:solidFill>
                <a:latin typeface="Times New Roman" panose="02020603050405020304" pitchFamily="18" charset="0"/>
              </a:rPr>
              <a:t>{(</a:t>
            </a:r>
            <a:r>
              <a:rPr lang="en-US" altLang="zh-CN" i="1">
                <a:solidFill>
                  <a:srgbClr val="1A78C3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i="1" baseline="-25000">
                <a:solidFill>
                  <a:srgbClr val="1A78C3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aseline="-25000">
                <a:solidFill>
                  <a:srgbClr val="1A78C3"/>
                </a:solidFill>
                <a:latin typeface="Times New Roman" panose="02020603050405020304" pitchFamily="18" charset="0"/>
              </a:rPr>
              <a:t>+1</a:t>
            </a: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i="1">
                <a:solidFill>
                  <a:srgbClr val="1A78C3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i="1" baseline="-25000">
                <a:solidFill>
                  <a:srgbClr val="1A78C3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1A78C3"/>
                </a:solidFill>
                <a:latin typeface="Times New Roman" panose="02020603050405020304" pitchFamily="18" charset="0"/>
              </a:rPr>
              <a:t>)[</a:t>
            </a:r>
            <a:r>
              <a:rPr lang="en-US" altLang="zh-CN" i="1">
                <a:solidFill>
                  <a:srgbClr val="1A78C3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>
                <a:solidFill>
                  <a:srgbClr val="1A78C3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sz="2400" baseline="-25000">
                <a:solidFill>
                  <a:srgbClr val="1A78C3"/>
                </a:solidFill>
                <a:latin typeface="Times New Roman" panose="02020603050405020304" pitchFamily="18" charset="0"/>
              </a:rPr>
              <a:t>补</a:t>
            </a: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+[</a:t>
            </a:r>
            <a:r>
              <a:rPr lang="en-US" altLang="zh-CN" i="1">
                <a:solidFill>
                  <a:srgbClr val="1A78C3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400" baseline="-25000">
                <a:solidFill>
                  <a:srgbClr val="1A78C3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>
                <a:solidFill>
                  <a:srgbClr val="1A78C3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sz="2400" baseline="-25000">
                <a:solidFill>
                  <a:srgbClr val="1A78C3"/>
                </a:solidFill>
                <a:latin typeface="Times New Roman" panose="02020603050405020304" pitchFamily="18" charset="0"/>
              </a:rPr>
              <a:t>补</a:t>
            </a: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}      </a:t>
            </a:r>
            <a:r>
              <a:rPr lang="en-US" altLang="zh-CN" i="1">
                <a:solidFill>
                  <a:srgbClr val="1A78C3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i="1" baseline="-25000">
                <a:solidFill>
                  <a:srgbClr val="1A78C3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aseline="-25000">
                <a:solidFill>
                  <a:srgbClr val="1A78C3"/>
                </a:solidFill>
                <a:latin typeface="Times New Roman" panose="02020603050405020304" pitchFamily="18" charset="0"/>
              </a:rPr>
              <a:t>+1</a:t>
            </a:r>
            <a:r>
              <a:rPr lang="zh-CN" altLang="en-US" sz="2400">
                <a:solidFill>
                  <a:srgbClr val="1A78C3"/>
                </a:solidFill>
                <a:latin typeface="Times New Roman" panose="02020603050405020304" pitchFamily="18" charset="0"/>
              </a:rPr>
              <a:t> =  0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6073E600-755D-40B6-AC66-0EAD71CA3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532" y="2835090"/>
            <a:ext cx="44983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i="1">
                <a:solidFill>
                  <a:srgbClr val="1A78C3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400" i="1" baseline="-25000">
                <a:solidFill>
                  <a:srgbClr val="1A78C3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1A78C3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sz="2400" baseline="-25000">
                <a:solidFill>
                  <a:srgbClr val="1A78C3"/>
                </a:solidFill>
                <a:latin typeface="Times New Roman" panose="02020603050405020304" pitchFamily="18" charset="0"/>
              </a:rPr>
              <a:t>补</a:t>
            </a: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>
                <a:solidFill>
                  <a:srgbClr val="1A78C3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aseline="45000">
                <a:solidFill>
                  <a:srgbClr val="1A78C3"/>
                </a:solidFill>
                <a:latin typeface="Times New Roman" panose="02020603050405020304" pitchFamily="18" charset="0"/>
              </a:rPr>
              <a:t>-1</a:t>
            </a:r>
            <a:r>
              <a:rPr lang="en-US" altLang="zh-CN">
                <a:solidFill>
                  <a:srgbClr val="1A78C3"/>
                </a:solidFill>
                <a:latin typeface="Times New Roman" panose="02020603050405020304" pitchFamily="18" charset="0"/>
              </a:rPr>
              <a:t>{(</a:t>
            </a:r>
            <a:r>
              <a:rPr lang="en-US" altLang="zh-CN" i="1">
                <a:solidFill>
                  <a:srgbClr val="1A78C3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aseline="-25000">
                <a:solidFill>
                  <a:srgbClr val="1A78C3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i="1">
                <a:solidFill>
                  <a:srgbClr val="1A78C3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aseline="-25000">
                <a:solidFill>
                  <a:srgbClr val="1A78C3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>
                <a:solidFill>
                  <a:srgbClr val="1A78C3"/>
                </a:solidFill>
                <a:latin typeface="Times New Roman" panose="02020603050405020304" pitchFamily="18" charset="0"/>
              </a:rPr>
              <a:t>)[</a:t>
            </a:r>
            <a:r>
              <a:rPr lang="en-US" altLang="zh-CN" i="1">
                <a:solidFill>
                  <a:srgbClr val="1A78C3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>
                <a:solidFill>
                  <a:srgbClr val="1A78C3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sz="2400" baseline="-25000">
                <a:solidFill>
                  <a:srgbClr val="1A78C3"/>
                </a:solidFill>
                <a:latin typeface="Times New Roman" panose="02020603050405020304" pitchFamily="18" charset="0"/>
              </a:rPr>
              <a:t>补</a:t>
            </a: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+[</a:t>
            </a:r>
            <a:r>
              <a:rPr lang="en-US" altLang="zh-CN" i="1">
                <a:solidFill>
                  <a:srgbClr val="1A78C3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400" i="1" baseline="-25000">
                <a:solidFill>
                  <a:srgbClr val="1A78C3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aseline="-25000">
                <a:solidFill>
                  <a:srgbClr val="1A78C3"/>
                </a:solidFill>
                <a:latin typeface="Times New Roman" panose="02020603050405020304" pitchFamily="18" charset="0"/>
              </a:rPr>
              <a:t>-1</a:t>
            </a:r>
            <a:r>
              <a:rPr lang="en-US" altLang="zh-CN">
                <a:solidFill>
                  <a:srgbClr val="1A78C3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sz="2400" baseline="-25000">
                <a:solidFill>
                  <a:srgbClr val="1A78C3"/>
                </a:solidFill>
                <a:latin typeface="Times New Roman" panose="02020603050405020304" pitchFamily="18" charset="0"/>
              </a:rPr>
              <a:t>补</a:t>
            </a: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}</a:t>
            </a:r>
            <a:endParaRPr lang="zh-CN" altLang="en-US" baseline="45000">
              <a:solidFill>
                <a:srgbClr val="1A78C3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1C469B17-F04B-477F-9C6C-8C7138A3C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941" y="2408052"/>
            <a:ext cx="615553" cy="45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3C4491ED-8C17-4962-8E67-580AAA05D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657" y="3611377"/>
            <a:ext cx="3938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1A78C3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solidFill>
                  <a:srgbClr val="1A78C3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1A78C3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aseline="-2000" dirty="0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dirty="0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1A78C3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solidFill>
                  <a:srgbClr val="1A78C3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sz="2400" baseline="-25000" dirty="0">
                <a:solidFill>
                  <a:srgbClr val="1A78C3"/>
                </a:solidFill>
                <a:latin typeface="Times New Roman" panose="02020603050405020304" pitchFamily="18" charset="0"/>
              </a:rPr>
              <a:t>补</a:t>
            </a:r>
            <a:r>
              <a:rPr lang="zh-CN" altLang="en-US" dirty="0">
                <a:solidFill>
                  <a:srgbClr val="1A78C3"/>
                </a:solidFill>
                <a:latin typeface="Times New Roman" panose="02020603050405020304" pitchFamily="18" charset="0"/>
              </a:rPr>
              <a:t>= [</a:t>
            </a:r>
            <a:r>
              <a:rPr lang="en-US" altLang="zh-CN" i="1" dirty="0" err="1">
                <a:solidFill>
                  <a:srgbClr val="1A78C3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400" i="1" baseline="-25000" dirty="0" err="1">
                <a:solidFill>
                  <a:srgbClr val="1A78C3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1A78C3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sz="2400" baseline="-25000" dirty="0">
                <a:solidFill>
                  <a:srgbClr val="1A78C3"/>
                </a:solidFill>
                <a:latin typeface="Times New Roman" panose="02020603050405020304" pitchFamily="18" charset="0"/>
              </a:rPr>
              <a:t>补</a:t>
            </a:r>
            <a:r>
              <a:rPr lang="zh-CN" altLang="en-US" dirty="0">
                <a:solidFill>
                  <a:srgbClr val="1A78C3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solidFill>
                  <a:srgbClr val="1A78C3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1A78C3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solidFill>
                  <a:srgbClr val="1A78C3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i="1" dirty="0">
                <a:solidFill>
                  <a:srgbClr val="1A78C3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solidFill>
                  <a:srgbClr val="1A78C3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rgbClr val="1A78C3"/>
                </a:solidFill>
                <a:latin typeface="Times New Roman" panose="02020603050405020304" pitchFamily="18" charset="0"/>
              </a:rPr>
              <a:t>)[</a:t>
            </a:r>
            <a:r>
              <a:rPr lang="en-US" altLang="zh-CN" i="1" dirty="0">
                <a:solidFill>
                  <a:srgbClr val="1A78C3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1A78C3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sz="2400" baseline="-25000" dirty="0">
                <a:solidFill>
                  <a:srgbClr val="1A78C3"/>
                </a:solidFill>
                <a:latin typeface="Times New Roman" panose="02020603050405020304" pitchFamily="18" charset="0"/>
              </a:rPr>
              <a:t>补</a:t>
            </a:r>
            <a:endParaRPr lang="zh-CN" altLang="en-US" sz="2400" dirty="0">
              <a:solidFill>
                <a:srgbClr val="1A78C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0519DE7C-755C-4A01-A806-BA89F782D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4094" y="3611377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最后一步不移位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3E5CEB61-611D-4E2D-9C83-7F4A2D4CA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607" y="4698815"/>
            <a:ext cx="27828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如何实现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i="1">
                <a:solidFill>
                  <a:srgbClr val="1A78C3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i="1" baseline="-25000">
                <a:solidFill>
                  <a:srgbClr val="1A78C3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aseline="-25000">
                <a:solidFill>
                  <a:srgbClr val="1A78C3"/>
                </a:solidFill>
                <a:latin typeface="Times New Roman" panose="02020603050405020304" pitchFamily="18" charset="0"/>
              </a:rPr>
              <a:t>+1</a:t>
            </a: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i="1">
                <a:solidFill>
                  <a:srgbClr val="1A78C3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i="1" baseline="-25000">
                <a:solidFill>
                  <a:srgbClr val="1A78C3"/>
                </a:solidFill>
                <a:latin typeface="Times New Roman" panose="02020603050405020304" pitchFamily="18" charset="0"/>
              </a:rPr>
              <a:t>i </a:t>
            </a:r>
            <a:r>
              <a:rPr lang="en-US" altLang="zh-CN" baseline="-25000">
                <a:solidFill>
                  <a:srgbClr val="1A78C3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1E385DED-7231-4306-BF18-C18A41E95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2890" y="4625790"/>
            <a:ext cx="806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0   0</a:t>
            </a: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CCA90612-BBDF-40FA-94DA-36E735433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2890" y="5082990"/>
            <a:ext cx="806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0   1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4FBA0A5A-13AB-4C67-AF69-3BB060028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2890" y="5540190"/>
            <a:ext cx="806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1   0</a:t>
            </a: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D1335B80-A9EE-45AA-A49C-4A27FF041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2890" y="5997390"/>
            <a:ext cx="806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1   1</a:t>
            </a:r>
          </a:p>
        </p:txBody>
      </p:sp>
      <p:grpSp>
        <p:nvGrpSpPr>
          <p:cNvPr id="17" name="Group 14">
            <a:extLst>
              <a:ext uri="{FF2B5EF4-FFF2-40B4-BE49-F238E27FC236}">
                <a16:creationId xmlns:a16="http://schemas.microsoft.com/office/drawing/2014/main" id="{D1C2FC17-5AAB-4F40-A137-25CC3803CB91}"/>
              </a:ext>
            </a:extLst>
          </p:cNvPr>
          <p:cNvGrpSpPr>
            <a:grpSpLocks/>
          </p:cNvGrpSpPr>
          <p:nvPr/>
        </p:nvGrpSpPr>
        <p:grpSpPr bwMode="auto">
          <a:xfrm>
            <a:off x="7924265" y="4625790"/>
            <a:ext cx="609600" cy="519112"/>
            <a:chOff x="4848" y="2880"/>
            <a:chExt cx="384" cy="327"/>
          </a:xfrm>
        </p:grpSpPr>
        <p:sp>
          <p:nvSpPr>
            <p:cNvPr id="18" name="Text Box 15">
              <a:extLst>
                <a:ext uri="{FF2B5EF4-FFF2-40B4-BE49-F238E27FC236}">
                  <a16:creationId xmlns:a16="http://schemas.microsoft.com/office/drawing/2014/main" id="{20777728-D940-4522-A086-8B29A4F36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4" y="28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ADCD1196-7FE0-424F-A823-3FED78C3B9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072"/>
              <a:ext cx="19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</p:grpSp>
      <p:grpSp>
        <p:nvGrpSpPr>
          <p:cNvPr id="20" name="Group 17">
            <a:extLst>
              <a:ext uri="{FF2B5EF4-FFF2-40B4-BE49-F238E27FC236}">
                <a16:creationId xmlns:a16="http://schemas.microsoft.com/office/drawing/2014/main" id="{683C1A05-30FB-40FA-B2E5-E4253BB54F92}"/>
              </a:ext>
            </a:extLst>
          </p:cNvPr>
          <p:cNvGrpSpPr>
            <a:grpSpLocks/>
          </p:cNvGrpSpPr>
          <p:nvPr/>
        </p:nvGrpSpPr>
        <p:grpSpPr bwMode="auto">
          <a:xfrm>
            <a:off x="6893978" y="5124265"/>
            <a:ext cx="2173287" cy="519112"/>
            <a:chOff x="4199" y="3194"/>
            <a:chExt cx="1369" cy="327"/>
          </a:xfrm>
        </p:grpSpPr>
        <p:sp>
          <p:nvSpPr>
            <p:cNvPr id="21" name="Text Box 18">
              <a:extLst>
                <a:ext uri="{FF2B5EF4-FFF2-40B4-BE49-F238E27FC236}">
                  <a16:creationId xmlns:a16="http://schemas.microsoft.com/office/drawing/2014/main" id="{3A4E632F-3646-49AC-8035-57D844CA3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9" y="3194"/>
              <a:ext cx="136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+[</a:t>
              </a:r>
              <a:r>
                <a:rPr lang="en-US" altLang="zh-CN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>
                  <a:solidFill>
                    <a:srgbClr val="1A78C3"/>
                  </a:solidFill>
                  <a:latin typeface="Times New Roman" panose="02020603050405020304" pitchFamily="18" charset="0"/>
                </a:rPr>
                <a:t>]</a:t>
              </a:r>
              <a:r>
                <a:rPr lang="zh-CN" altLang="en-US" sz="2400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补</a:t>
              </a: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    </a:t>
              </a: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1400">
                  <a:solidFill>
                    <a:srgbClr val="1A78C3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49E145A6-1468-43E1-A7A0-8BBC87A088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360"/>
              <a:ext cx="19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</p:grpSp>
      <p:grpSp>
        <p:nvGrpSpPr>
          <p:cNvPr id="23" name="Group 20">
            <a:extLst>
              <a:ext uri="{FF2B5EF4-FFF2-40B4-BE49-F238E27FC236}">
                <a16:creationId xmlns:a16="http://schemas.microsoft.com/office/drawing/2014/main" id="{287215B2-5CDB-44A2-9BDE-6A2ABEE1C493}"/>
              </a:ext>
            </a:extLst>
          </p:cNvPr>
          <p:cNvGrpSpPr>
            <a:grpSpLocks/>
          </p:cNvGrpSpPr>
          <p:nvPr/>
        </p:nvGrpSpPr>
        <p:grpSpPr bwMode="auto">
          <a:xfrm>
            <a:off x="6828890" y="5540190"/>
            <a:ext cx="2162175" cy="519112"/>
            <a:chOff x="4080" y="3456"/>
            <a:chExt cx="1362" cy="327"/>
          </a:xfrm>
        </p:grpSpPr>
        <p:sp>
          <p:nvSpPr>
            <p:cNvPr id="24" name="Text Box 21">
              <a:extLst>
                <a:ext uri="{FF2B5EF4-FFF2-40B4-BE49-F238E27FC236}">
                  <a16:creationId xmlns:a16="http://schemas.microsoft.com/office/drawing/2014/main" id="{61435C08-E8C6-4490-920C-03D211A97A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456"/>
              <a:ext cx="13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+[</a:t>
              </a: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>
                  <a:solidFill>
                    <a:srgbClr val="1A78C3"/>
                  </a:solidFill>
                  <a:latin typeface="Times New Roman" panose="02020603050405020304" pitchFamily="18" charset="0"/>
                </a:rPr>
                <a:t>]</a:t>
              </a:r>
              <a:r>
                <a:rPr lang="zh-CN" altLang="en-US" sz="2400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补</a:t>
              </a:r>
              <a:r>
                <a:rPr lang="zh-CN" altLang="en-US" sz="2400">
                  <a:solidFill>
                    <a:srgbClr val="1A78C3"/>
                  </a:solidFill>
                  <a:latin typeface="Times New Roman" panose="02020603050405020304" pitchFamily="18" charset="0"/>
                </a:rPr>
                <a:t>    </a:t>
              </a:r>
              <a:r>
                <a:rPr lang="zh-CN" altLang="en-US" sz="1800">
                  <a:solidFill>
                    <a:srgbClr val="1A78C3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45145231-ED3A-40F1-A290-BA484BAF8D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0" y="3648"/>
              <a:ext cx="19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</p:grpSp>
      <p:grpSp>
        <p:nvGrpSpPr>
          <p:cNvPr id="26" name="Group 23">
            <a:extLst>
              <a:ext uri="{FF2B5EF4-FFF2-40B4-BE49-F238E27FC236}">
                <a16:creationId xmlns:a16="http://schemas.microsoft.com/office/drawing/2014/main" id="{12516BC8-7427-4D9C-B166-DB698DAC06D4}"/>
              </a:ext>
            </a:extLst>
          </p:cNvPr>
          <p:cNvGrpSpPr>
            <a:grpSpLocks/>
          </p:cNvGrpSpPr>
          <p:nvPr/>
        </p:nvGrpSpPr>
        <p:grpSpPr bwMode="auto">
          <a:xfrm>
            <a:off x="7924265" y="6011677"/>
            <a:ext cx="990600" cy="519113"/>
            <a:chOff x="4848" y="3753"/>
            <a:chExt cx="624" cy="327"/>
          </a:xfrm>
        </p:grpSpPr>
        <p:sp>
          <p:nvSpPr>
            <p:cNvPr id="27" name="Text Box 24">
              <a:extLst>
                <a:ext uri="{FF2B5EF4-FFF2-40B4-BE49-F238E27FC236}">
                  <a16:creationId xmlns:a16="http://schemas.microsoft.com/office/drawing/2014/main" id="{4BFA95F2-5F84-449B-AE9C-FA5524B2E4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4" y="3753"/>
              <a:ext cx="4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153DEBF0-9D91-4CBA-8116-4DA01F623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936"/>
              <a:ext cx="19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</p:grpSp>
      <p:sp>
        <p:nvSpPr>
          <p:cNvPr id="29" name="Text Box 26">
            <a:extLst>
              <a:ext uri="{FF2B5EF4-FFF2-40B4-BE49-F238E27FC236}">
                <a16:creationId xmlns:a16="http://schemas.microsoft.com/office/drawing/2014/main" id="{0EE374A6-E952-439D-A65F-0AE16FCB3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3553" y="4625790"/>
            <a:ext cx="628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0   </a:t>
            </a:r>
          </a:p>
        </p:txBody>
      </p:sp>
      <p:sp>
        <p:nvSpPr>
          <p:cNvPr id="30" name="Text Box 27">
            <a:extLst>
              <a:ext uri="{FF2B5EF4-FFF2-40B4-BE49-F238E27FC236}">
                <a16:creationId xmlns:a16="http://schemas.microsoft.com/office/drawing/2014/main" id="{CCC71C5E-7A62-4A7B-8C8A-0AED49591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3553" y="5082990"/>
            <a:ext cx="628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1   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6E4E27CB-F5BD-4206-85B3-631D150FD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4490" y="5554477"/>
            <a:ext cx="747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-1   </a:t>
            </a: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59A9651C-8DA1-4940-9383-48B2F917B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7840" y="5997390"/>
            <a:ext cx="628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0   </a:t>
            </a:r>
          </a:p>
        </p:txBody>
      </p:sp>
      <p:grpSp>
        <p:nvGrpSpPr>
          <p:cNvPr id="33" name="Group 31">
            <a:extLst>
              <a:ext uri="{FF2B5EF4-FFF2-40B4-BE49-F238E27FC236}">
                <a16:creationId xmlns:a16="http://schemas.microsoft.com/office/drawing/2014/main" id="{B315CD48-130E-4BCB-BD19-36DF0733DDFE}"/>
              </a:ext>
            </a:extLst>
          </p:cNvPr>
          <p:cNvGrpSpPr>
            <a:grpSpLocks/>
          </p:cNvGrpSpPr>
          <p:nvPr/>
        </p:nvGrpSpPr>
        <p:grpSpPr bwMode="auto">
          <a:xfrm>
            <a:off x="4385728" y="4092390"/>
            <a:ext cx="4125912" cy="2438400"/>
            <a:chOff x="2541" y="2544"/>
            <a:chExt cx="2599" cy="1536"/>
          </a:xfrm>
        </p:grpSpPr>
        <p:sp>
          <p:nvSpPr>
            <p:cNvPr id="34" name="Text Box 32">
              <a:extLst>
                <a:ext uri="{FF2B5EF4-FFF2-40B4-BE49-F238E27FC236}">
                  <a16:creationId xmlns:a16="http://schemas.microsoft.com/office/drawing/2014/main" id="{43396863-F040-4B69-8783-4F64835D3C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544"/>
              <a:ext cx="67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i="1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>
                  <a:solidFill>
                    <a:srgbClr val="1A78C3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i="1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baseline="-25000">
                  <a:solidFill>
                    <a:srgbClr val="1A78C3"/>
                  </a:solidFill>
                  <a:latin typeface="Times New Roman" panose="02020603050405020304" pitchFamily="18" charset="0"/>
                </a:rPr>
                <a:t>+1</a:t>
              </a:r>
            </a:p>
          </p:txBody>
        </p:sp>
        <p:sp>
          <p:nvSpPr>
            <p:cNvPr id="35" name="Text Box 33">
              <a:extLst>
                <a:ext uri="{FF2B5EF4-FFF2-40B4-BE49-F238E27FC236}">
                  <a16:creationId xmlns:a16="http://schemas.microsoft.com/office/drawing/2014/main" id="{2C590FF5-750F-403E-B630-C21A28DBBE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2" y="2601"/>
              <a:ext cx="75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操作</a:t>
              </a:r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4EDB4386-06EF-41DE-8AA2-C4CFD2961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4" y="2928"/>
              <a:ext cx="2596" cy="1"/>
            </a:xfrm>
            <a:custGeom>
              <a:avLst/>
              <a:gdLst>
                <a:gd name="T0" fmla="*/ 0 w 2596"/>
                <a:gd name="T1" fmla="*/ 0 h 1"/>
                <a:gd name="T2" fmla="*/ 2596 w 2596"/>
                <a:gd name="T3" fmla="*/ 0 h 1"/>
                <a:gd name="T4" fmla="*/ 0 60000 65536"/>
                <a:gd name="T5" fmla="*/ 0 60000 65536"/>
                <a:gd name="T6" fmla="*/ 0 w 2596"/>
                <a:gd name="T7" fmla="*/ 0 h 1"/>
                <a:gd name="T8" fmla="*/ 2596 w 259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96" h="1">
                  <a:moveTo>
                    <a:pt x="0" y="0"/>
                  </a:moveTo>
                  <a:lnTo>
                    <a:pt x="2596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  <p:sp>
          <p:nvSpPr>
            <p:cNvPr id="37" name="Line 35">
              <a:extLst>
                <a:ext uri="{FF2B5EF4-FFF2-40B4-BE49-F238E27FC236}">
                  <a16:creationId xmlns:a16="http://schemas.microsoft.com/office/drawing/2014/main" id="{BC616C47-80C6-426D-83F4-F5432F6C23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640"/>
              <a:ext cx="0" cy="1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  <p:sp>
          <p:nvSpPr>
            <p:cNvPr id="38" name="Line 36">
              <a:extLst>
                <a:ext uri="{FF2B5EF4-FFF2-40B4-BE49-F238E27FC236}">
                  <a16:creationId xmlns:a16="http://schemas.microsoft.com/office/drawing/2014/main" id="{FE916360-EF7A-4E40-AF8D-5A3A7AD411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640"/>
              <a:ext cx="0" cy="1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  <p:sp>
          <p:nvSpPr>
            <p:cNvPr id="39" name="Text Box 37">
              <a:extLst>
                <a:ext uri="{FF2B5EF4-FFF2-40B4-BE49-F238E27FC236}">
                  <a16:creationId xmlns:a16="http://schemas.microsoft.com/office/drawing/2014/main" id="{E5318660-0373-4997-85C0-8693DBD3B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544"/>
              <a:ext cx="71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 dirty="0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i="1" baseline="-25000" dirty="0">
                  <a:solidFill>
                    <a:srgbClr val="1A78C3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baseline="-25000" dirty="0">
                  <a:solidFill>
                    <a:srgbClr val="1A78C3"/>
                  </a:solidFill>
                  <a:latin typeface="Times New Roman" panose="02020603050405020304" pitchFamily="18" charset="0"/>
                </a:rPr>
                <a:t>+1</a:t>
              </a:r>
              <a:r>
                <a:rPr lang="zh-CN" altLang="en-US" dirty="0">
                  <a:solidFill>
                    <a:srgbClr val="1A78C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i="1" dirty="0" err="1">
                  <a:solidFill>
                    <a:srgbClr val="1A78C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i="1" baseline="-25000" dirty="0" err="1">
                  <a:solidFill>
                    <a:srgbClr val="1A78C3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i="1" baseline="-25000" dirty="0">
                  <a:solidFill>
                    <a:srgbClr val="1A78C3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0" name="Line 38">
              <a:extLst>
                <a:ext uri="{FF2B5EF4-FFF2-40B4-BE49-F238E27FC236}">
                  <a16:creationId xmlns:a16="http://schemas.microsoft.com/office/drawing/2014/main" id="{67DF1967-28B7-4662-9DFA-D7D900718B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" y="2640"/>
              <a:ext cx="0" cy="1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  <p:sp>
          <p:nvSpPr>
            <p:cNvPr id="41" name="Line 39">
              <a:extLst>
                <a:ext uri="{FF2B5EF4-FFF2-40B4-BE49-F238E27FC236}">
                  <a16:creationId xmlns:a16="http://schemas.microsoft.com/office/drawing/2014/main" id="{0BED8CCE-95C2-4D45-AA1A-E61E99CC32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5" y="2640"/>
              <a:ext cx="0" cy="1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F289F9D1-7901-4D61-B4D5-DAD150B3F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4" y="4072"/>
              <a:ext cx="2596" cy="1"/>
            </a:xfrm>
            <a:custGeom>
              <a:avLst/>
              <a:gdLst>
                <a:gd name="T0" fmla="*/ 0 w 2596"/>
                <a:gd name="T1" fmla="*/ 0 h 1"/>
                <a:gd name="T2" fmla="*/ 2596 w 2596"/>
                <a:gd name="T3" fmla="*/ 0 h 1"/>
                <a:gd name="T4" fmla="*/ 0 60000 65536"/>
                <a:gd name="T5" fmla="*/ 0 60000 65536"/>
                <a:gd name="T6" fmla="*/ 0 w 2596"/>
                <a:gd name="T7" fmla="*/ 0 h 1"/>
                <a:gd name="T8" fmla="*/ 2596 w 259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96" h="1">
                  <a:moveTo>
                    <a:pt x="0" y="0"/>
                  </a:moveTo>
                  <a:lnTo>
                    <a:pt x="2596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E7A17049-A5CE-4C05-BACE-10F8D40C9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4" y="2648"/>
              <a:ext cx="2596" cy="1"/>
            </a:xfrm>
            <a:custGeom>
              <a:avLst/>
              <a:gdLst>
                <a:gd name="T0" fmla="*/ 0 w 2596"/>
                <a:gd name="T1" fmla="*/ 0 h 1"/>
                <a:gd name="T2" fmla="*/ 2596 w 2596"/>
                <a:gd name="T3" fmla="*/ 0 h 1"/>
                <a:gd name="T4" fmla="*/ 0 60000 65536"/>
                <a:gd name="T5" fmla="*/ 0 60000 65536"/>
                <a:gd name="T6" fmla="*/ 0 w 2596"/>
                <a:gd name="T7" fmla="*/ 0 h 1"/>
                <a:gd name="T8" fmla="*/ 2596 w 259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96" h="1">
                  <a:moveTo>
                    <a:pt x="0" y="0"/>
                  </a:moveTo>
                  <a:lnTo>
                    <a:pt x="2596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95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29" grpId="0" autoUpdateAnimBg="0"/>
      <p:bldP spid="30" grpId="0" autoUpdateAnimBg="0"/>
      <p:bldP spid="31" grpId="0" autoUpdateAnimBg="0"/>
      <p:bldP spid="32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5D9DFD-527E-4C29-AA0B-28E55D231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507E5E-E487-4EF7-8707-C25F19167C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3614" y="616617"/>
            <a:ext cx="11835786" cy="674092"/>
          </a:xfrm>
        </p:spPr>
        <p:txBody>
          <a:bodyPr/>
          <a:lstStyle/>
          <a:p>
            <a:r>
              <a:rPr lang="zh-CN" altLang="en-US" dirty="0"/>
              <a:t>已知 </a:t>
            </a:r>
            <a:r>
              <a:rPr lang="en-US" altLang="zh-CN" dirty="0"/>
              <a:t>x = +0.0011   y = – 0.1011  </a:t>
            </a:r>
            <a:r>
              <a:rPr lang="zh-CN" altLang="en-US" dirty="0"/>
              <a:t>求</a:t>
            </a:r>
            <a:r>
              <a:rPr lang="en-US" altLang="zh-CN" dirty="0"/>
              <a:t>[</a:t>
            </a:r>
            <a:r>
              <a:rPr lang="en-US" altLang="zh-CN" dirty="0" err="1"/>
              <a:t>x·y</a:t>
            </a:r>
            <a:r>
              <a:rPr lang="en-US" altLang="zh-CN" dirty="0"/>
              <a:t>]</a:t>
            </a:r>
            <a:r>
              <a:rPr lang="zh-CN" altLang="en-US" dirty="0"/>
              <a:t>补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843A8D-84EB-4D07-B5AC-002752A7B5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定点数运算及其运算部件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6064816C-BA05-4823-8E2B-2328CE2B3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132" y="987190"/>
            <a:ext cx="18902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0 0 . 0 0 0 0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72090B08-438C-467A-91ED-1BB8ADD25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132" y="1301515"/>
            <a:ext cx="18902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1 1 . 1 1 0 1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CD0CAD36-707C-4A83-AF61-028809DEB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132" y="1720615"/>
            <a:ext cx="18902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1 1 . 1 1 0 1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2DF807E1-BEB6-4C13-8E9E-B2DC1DE87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132" y="2454040"/>
            <a:ext cx="18902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0 0 . 0 0 1 1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28A72C98-A142-474B-AEB3-C52AA927D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132" y="3511315"/>
            <a:ext cx="18902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1 1 . 1 1 0 1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7CE208CF-DD48-40C9-A95B-FB3B2F79C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132" y="4651140"/>
            <a:ext cx="18902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0 0 . 0 0 1 1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C50737A3-6A27-4CE8-B71E-E936336CE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132" y="5721115"/>
            <a:ext cx="18902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1 1 . 1 1 0 1</a:t>
            </a: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F44D99D8-5171-4211-B26F-9594D04E1B0F}"/>
              </a:ext>
            </a:extLst>
          </p:cNvPr>
          <p:cNvSpPr>
            <a:spLocks noChangeShapeType="1"/>
          </p:cNvSpPr>
          <p:nvPr/>
        </p:nvSpPr>
        <p:spPr bwMode="auto">
          <a:xfrm>
            <a:off x="932170" y="3968515"/>
            <a:ext cx="5410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1A78C3"/>
              </a:solidFill>
            </a:endParaRP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3104F7E2-4CDF-4D48-AF09-745382FC852C}"/>
              </a:ext>
            </a:extLst>
          </p:cNvPr>
          <p:cNvSpPr>
            <a:spLocks noChangeShapeType="1"/>
          </p:cNvSpPr>
          <p:nvPr/>
        </p:nvSpPr>
        <p:spPr bwMode="auto">
          <a:xfrm>
            <a:off x="932170" y="5111515"/>
            <a:ext cx="5410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1A78C3"/>
              </a:solidFill>
            </a:endParaRP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BC4046CC-1488-4AA9-8ED3-D9D2E35C6455}"/>
              </a:ext>
            </a:extLst>
          </p:cNvPr>
          <p:cNvSpPr>
            <a:spLocks noChangeShapeType="1"/>
          </p:cNvSpPr>
          <p:nvPr/>
        </p:nvSpPr>
        <p:spPr bwMode="auto">
          <a:xfrm>
            <a:off x="943282" y="6178315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1A78C3"/>
              </a:solidFill>
            </a:endParaRP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83146B5C-D51C-403B-9C2F-DECA7DFFE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1332" y="98719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1 . 0 1 0 1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BC293D95-3428-4A01-9984-CA99DF60B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2982" y="987190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CA6EB0A-2098-495E-85E8-7BD5FB283779}"/>
              </a:ext>
            </a:extLst>
          </p:cNvPr>
          <p:cNvGrpSpPr>
            <a:grpSpLocks/>
          </p:cNvGrpSpPr>
          <p:nvPr/>
        </p:nvGrpSpPr>
        <p:grpSpPr bwMode="auto">
          <a:xfrm>
            <a:off x="1140132" y="2815992"/>
            <a:ext cx="2344738" cy="527051"/>
            <a:chOff x="652" y="1818"/>
            <a:chExt cx="1477" cy="332"/>
          </a:xfrm>
        </p:grpSpPr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49B51585-9115-40A6-803F-E3565B7BA3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" y="1820"/>
              <a:ext cx="119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0 0 . 0 0 0 1</a:t>
              </a: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5C1B6D14-2E0F-42D2-8141-EFD4E8996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0" y="1818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1996D10-3B49-4C57-89EA-B698E1A77A35}"/>
              </a:ext>
            </a:extLst>
          </p:cNvPr>
          <p:cNvGrpSpPr>
            <a:grpSpLocks/>
          </p:cNvGrpSpPr>
          <p:nvPr/>
        </p:nvGrpSpPr>
        <p:grpSpPr bwMode="auto">
          <a:xfrm>
            <a:off x="1140132" y="3919314"/>
            <a:ext cx="2614613" cy="523876"/>
            <a:chOff x="652" y="2513"/>
            <a:chExt cx="1647" cy="330"/>
          </a:xfrm>
        </p:grpSpPr>
        <p:sp>
          <p:nvSpPr>
            <p:cNvPr id="22" name="Text Box 21">
              <a:extLst>
                <a:ext uri="{FF2B5EF4-FFF2-40B4-BE49-F238E27FC236}">
                  <a16:creationId xmlns:a16="http://schemas.microsoft.com/office/drawing/2014/main" id="{D3C336D5-85CA-42DA-8048-359BB2A75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" y="2513"/>
              <a:ext cx="119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1 1 . 1 1 0 1</a:t>
              </a:r>
            </a:p>
          </p:txBody>
        </p:sp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E9B45A3F-36C5-4C65-9364-3DF66EB57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0" y="2513"/>
              <a:ext cx="39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1 1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AB937F5-7CA7-4F23-88EF-49677C5DDFAC}"/>
              </a:ext>
            </a:extLst>
          </p:cNvPr>
          <p:cNvGrpSpPr>
            <a:grpSpLocks/>
          </p:cNvGrpSpPr>
          <p:nvPr/>
        </p:nvGrpSpPr>
        <p:grpSpPr bwMode="auto">
          <a:xfrm>
            <a:off x="1140132" y="5017868"/>
            <a:ext cx="2884489" cy="523876"/>
            <a:chOff x="652" y="3205"/>
            <a:chExt cx="1817" cy="330"/>
          </a:xfrm>
        </p:grpSpPr>
        <p:sp>
          <p:nvSpPr>
            <p:cNvPr id="25" name="Text Box 24">
              <a:extLst>
                <a:ext uri="{FF2B5EF4-FFF2-40B4-BE49-F238E27FC236}">
                  <a16:creationId xmlns:a16="http://schemas.microsoft.com/office/drawing/2014/main" id="{2C8AB890-4AB5-4EA9-981B-391C7B9E5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" y="3205"/>
              <a:ext cx="119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0 0 . 0 0 0 1</a:t>
              </a:r>
            </a:p>
          </p:txBody>
        </p:sp>
        <p:sp>
          <p:nvSpPr>
            <p:cNvPr id="26" name="Text Box 25">
              <a:extLst>
                <a:ext uri="{FF2B5EF4-FFF2-40B4-BE49-F238E27FC236}">
                  <a16:creationId xmlns:a16="http://schemas.microsoft.com/office/drawing/2014/main" id="{2F39952D-EABA-49B8-B210-E189F9A99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0" y="3205"/>
              <a:ext cx="56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1 1 1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1D1DF4E-2A20-423F-B4F1-E665D08F0CB9}"/>
              </a:ext>
            </a:extLst>
          </p:cNvPr>
          <p:cNvGrpSpPr>
            <a:grpSpLocks/>
          </p:cNvGrpSpPr>
          <p:nvPr/>
        </p:nvGrpSpPr>
        <p:grpSpPr bwMode="auto">
          <a:xfrm>
            <a:off x="1140132" y="6116421"/>
            <a:ext cx="3243264" cy="523876"/>
            <a:chOff x="652" y="3897"/>
            <a:chExt cx="2043" cy="330"/>
          </a:xfrm>
        </p:grpSpPr>
        <p:sp>
          <p:nvSpPr>
            <p:cNvPr id="28" name="Text Box 27">
              <a:extLst>
                <a:ext uri="{FF2B5EF4-FFF2-40B4-BE49-F238E27FC236}">
                  <a16:creationId xmlns:a16="http://schemas.microsoft.com/office/drawing/2014/main" id="{FBB45DD6-F682-4D5B-A334-37DF0B165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" y="3897"/>
              <a:ext cx="119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1 1 . 1 1 0 1</a:t>
              </a:r>
            </a:p>
          </p:txBody>
        </p:sp>
        <p:sp>
          <p:nvSpPr>
            <p:cNvPr id="29" name="Text Box 28">
              <a:extLst>
                <a:ext uri="{FF2B5EF4-FFF2-40B4-BE49-F238E27FC236}">
                  <a16:creationId xmlns:a16="http://schemas.microsoft.com/office/drawing/2014/main" id="{1E6E188C-1D37-4684-94CD-B80610BBF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0" y="3897"/>
              <a:ext cx="79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1 1 1 1 </a:t>
              </a:r>
            </a:p>
          </p:txBody>
        </p:sp>
      </p:grpSp>
      <p:sp>
        <p:nvSpPr>
          <p:cNvPr id="30" name="Text Box 29">
            <a:extLst>
              <a:ext uri="{FF2B5EF4-FFF2-40B4-BE49-F238E27FC236}">
                <a16:creationId xmlns:a16="http://schemas.microsoft.com/office/drawing/2014/main" id="{D1BE1BAD-3C93-43A9-BB8F-9ACC49517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1782" y="987190"/>
            <a:ext cx="25273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400">
                <a:solidFill>
                  <a:srgbClr val="1A78C3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i="1">
                <a:solidFill>
                  <a:srgbClr val="1A78C3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>
                <a:solidFill>
                  <a:srgbClr val="1A78C3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sz="2400" baseline="-25000">
                <a:solidFill>
                  <a:srgbClr val="1A78C3"/>
                </a:solidFill>
                <a:latin typeface="Times New Roman" panose="02020603050405020304" pitchFamily="18" charset="0"/>
              </a:rPr>
              <a:t>补</a:t>
            </a: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 = 0.0011</a:t>
            </a:r>
          </a:p>
        </p:txBody>
      </p:sp>
      <p:sp>
        <p:nvSpPr>
          <p:cNvPr id="31" name="Text Box 30">
            <a:extLst>
              <a:ext uri="{FF2B5EF4-FFF2-40B4-BE49-F238E27FC236}">
                <a16:creationId xmlns:a16="http://schemas.microsoft.com/office/drawing/2014/main" id="{34D89320-16A4-49DC-B6B8-0B0977A6E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7657" y="1544403"/>
            <a:ext cx="25114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400">
                <a:solidFill>
                  <a:srgbClr val="1A78C3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i="1">
                <a:solidFill>
                  <a:srgbClr val="1A78C3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>
                <a:solidFill>
                  <a:srgbClr val="1A78C3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sz="2400" baseline="-25000">
                <a:solidFill>
                  <a:srgbClr val="1A78C3"/>
                </a:solidFill>
                <a:latin typeface="Times New Roman" panose="02020603050405020304" pitchFamily="18" charset="0"/>
              </a:rPr>
              <a:t>补</a:t>
            </a: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 = 1.0101</a:t>
            </a:r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516911E9-1370-4CE7-97FD-871555AE2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2082" y="2077803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[</a:t>
            </a: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i="1">
                <a:solidFill>
                  <a:srgbClr val="1A78C3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>
                <a:solidFill>
                  <a:srgbClr val="1A78C3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sz="2400" baseline="-25000">
                <a:solidFill>
                  <a:srgbClr val="1A78C3"/>
                </a:solidFill>
                <a:latin typeface="Times New Roman" panose="02020603050405020304" pitchFamily="18" charset="0"/>
              </a:rPr>
              <a:t>补</a:t>
            </a: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 = 1.1101</a:t>
            </a:r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3250FC9F-9729-48F2-886D-D9A7CD0A3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645" y="1758715"/>
            <a:ext cx="5410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1A78C3"/>
              </a:solidFill>
            </a:endParaRPr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33F75E6E-253A-4A22-B730-C9B95B76A1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1332" y="1072915"/>
            <a:ext cx="0" cy="5486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1A78C3"/>
              </a:solidFill>
            </a:endParaRP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F3741471-254E-48EE-BF60-683D3AB4AD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2982" y="1072915"/>
            <a:ext cx="0" cy="5486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1A78C3"/>
              </a:solidFill>
            </a:endParaRPr>
          </a:p>
        </p:txBody>
      </p:sp>
      <p:sp>
        <p:nvSpPr>
          <p:cNvPr id="36" name="Line 35">
            <a:extLst>
              <a:ext uri="{FF2B5EF4-FFF2-40B4-BE49-F238E27FC236}">
                <a16:creationId xmlns:a16="http://schemas.microsoft.com/office/drawing/2014/main" id="{B14DE39D-9EEF-4DF5-A990-B396410B14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1132" y="1072915"/>
            <a:ext cx="0" cy="5486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1A78C3"/>
              </a:solidFill>
            </a:endParaRP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08A53805-2487-47AE-ADEC-8EC1AF948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682" y="1301515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solidFill>
                  <a:srgbClr val="1A78C3"/>
                </a:solidFill>
                <a:latin typeface="Times New Roman" panose="02020603050405020304" pitchFamily="18" charset="0"/>
              </a:rPr>
              <a:t>+[</a:t>
            </a:r>
            <a:r>
              <a:rPr lang="zh-CN" altLang="en-US" sz="2400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400" i="1">
                <a:solidFill>
                  <a:srgbClr val="1A78C3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solidFill>
                  <a:srgbClr val="1A78C3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sz="2000" baseline="-25000">
                <a:solidFill>
                  <a:srgbClr val="1A78C3"/>
                </a:solidFill>
                <a:latin typeface="Times New Roman" panose="02020603050405020304" pitchFamily="18" charset="0"/>
              </a:rPr>
              <a:t>补</a:t>
            </a:r>
          </a:p>
        </p:txBody>
      </p:sp>
      <p:sp>
        <p:nvSpPr>
          <p:cNvPr id="38" name="Line 37">
            <a:extLst>
              <a:ext uri="{FF2B5EF4-FFF2-40B4-BE49-F238E27FC236}">
                <a16:creationId xmlns:a16="http://schemas.microsoft.com/office/drawing/2014/main" id="{B36AD101-3611-4CD4-923B-DC82D1EA3237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645" y="2901715"/>
            <a:ext cx="5410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1A78C3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61BA43B-C9AF-4120-B7C6-CF46E66D01F5}"/>
              </a:ext>
            </a:extLst>
          </p:cNvPr>
          <p:cNvGrpSpPr>
            <a:grpSpLocks/>
          </p:cNvGrpSpPr>
          <p:nvPr/>
        </p:nvGrpSpPr>
        <p:grpSpPr bwMode="auto">
          <a:xfrm>
            <a:off x="4448482" y="1412640"/>
            <a:ext cx="762000" cy="41275"/>
            <a:chOff x="2736" y="934"/>
            <a:chExt cx="480" cy="26"/>
          </a:xfrm>
        </p:grpSpPr>
        <p:sp>
          <p:nvSpPr>
            <p:cNvPr id="40" name="Line 39">
              <a:extLst>
                <a:ext uri="{FF2B5EF4-FFF2-40B4-BE49-F238E27FC236}">
                  <a16:creationId xmlns:a16="http://schemas.microsoft.com/office/drawing/2014/main" id="{0CEFF763-2E23-4DB7-9F63-74C3FEB6DD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934"/>
              <a:ext cx="48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  <p:sp>
          <p:nvSpPr>
            <p:cNvPr id="41" name="Line 40">
              <a:extLst>
                <a:ext uri="{FF2B5EF4-FFF2-40B4-BE49-F238E27FC236}">
                  <a16:creationId xmlns:a16="http://schemas.microsoft.com/office/drawing/2014/main" id="{85163FD2-0273-49A7-9798-FB789FEFF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960"/>
              <a:ext cx="48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F02E38F-C1F6-4850-B7D4-039724DF42B3}"/>
              </a:ext>
            </a:extLst>
          </p:cNvPr>
          <p:cNvGrpSpPr>
            <a:grpSpLocks/>
          </p:cNvGrpSpPr>
          <p:nvPr/>
        </p:nvGrpSpPr>
        <p:grpSpPr bwMode="auto">
          <a:xfrm>
            <a:off x="1140132" y="2077809"/>
            <a:ext cx="4910138" cy="533401"/>
            <a:chOff x="652" y="1353"/>
            <a:chExt cx="3093" cy="33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594A288-A5EA-465A-98A9-F2A937565D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2" y="1359"/>
              <a:ext cx="2593" cy="330"/>
              <a:chOff x="652" y="1359"/>
              <a:chExt cx="2593" cy="330"/>
            </a:xfrm>
          </p:grpSpPr>
          <p:grpSp>
            <p:nvGrpSpPr>
              <p:cNvPr id="47" name="Group 43">
                <a:extLst>
                  <a:ext uri="{FF2B5EF4-FFF2-40B4-BE49-F238E27FC236}">
                    <a16:creationId xmlns:a16="http://schemas.microsoft.com/office/drawing/2014/main" id="{65D26407-131C-4303-8F1F-67685C958A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2" y="1359"/>
                <a:ext cx="2352" cy="330"/>
                <a:chOff x="652" y="1359"/>
                <a:chExt cx="2352" cy="330"/>
              </a:xfrm>
            </p:grpSpPr>
            <p:sp>
              <p:nvSpPr>
                <p:cNvPr id="49" name="Text Box 44">
                  <a:extLst>
                    <a:ext uri="{FF2B5EF4-FFF2-40B4-BE49-F238E27FC236}">
                      <a16:creationId xmlns:a16="http://schemas.microsoft.com/office/drawing/2014/main" id="{E0517DBD-0902-4485-9D25-A68DEC820F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2" y="1359"/>
                  <a:ext cx="1191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>
                      <a:solidFill>
                        <a:srgbClr val="1A78C3"/>
                      </a:solidFill>
                      <a:latin typeface="Times New Roman" panose="02020603050405020304" pitchFamily="18" charset="0"/>
                    </a:rPr>
                    <a:t>1 1 . 1 1 1 0</a:t>
                  </a:r>
                </a:p>
              </p:txBody>
            </p:sp>
            <p:sp>
              <p:nvSpPr>
                <p:cNvPr id="50" name="Text Box 45">
                  <a:extLst>
                    <a:ext uri="{FF2B5EF4-FFF2-40B4-BE49-F238E27FC236}">
                      <a16:creationId xmlns:a16="http://schemas.microsoft.com/office/drawing/2014/main" id="{473F03C8-1286-40EE-BD0E-45F7CB30F8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00" y="1359"/>
                  <a:ext cx="1104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>
                      <a:solidFill>
                        <a:srgbClr val="1A78C3"/>
                      </a:solidFill>
                      <a:latin typeface="Times New Roman" panose="02020603050405020304" pitchFamily="18" charset="0"/>
                    </a:rPr>
                    <a:t>1   1 0 1 0 </a:t>
                  </a:r>
                </a:p>
              </p:txBody>
            </p:sp>
          </p:grpSp>
          <p:sp>
            <p:nvSpPr>
              <p:cNvPr id="48" name="Text Box 46">
                <a:extLst>
                  <a:ext uri="{FF2B5EF4-FFF2-40B4-BE49-F238E27FC236}">
                    <a16:creationId xmlns:a16="http://schemas.microsoft.com/office/drawing/2014/main" id="{AAADC963-2836-4EEF-9321-9F14E9163A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6" y="1359"/>
                <a:ext cx="22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44" name="Group 47">
              <a:extLst>
                <a:ext uri="{FF2B5EF4-FFF2-40B4-BE49-F238E27FC236}">
                  <a16:creationId xmlns:a16="http://schemas.microsoft.com/office/drawing/2014/main" id="{C1496ED9-DBBF-4150-AB1D-748537C4BC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353"/>
              <a:ext cx="385" cy="330"/>
              <a:chOff x="3360" y="1353"/>
              <a:chExt cx="385" cy="330"/>
            </a:xfrm>
          </p:grpSpPr>
          <p:sp>
            <p:nvSpPr>
              <p:cNvPr id="45" name="Line 48">
                <a:extLst>
                  <a:ext uri="{FF2B5EF4-FFF2-40B4-BE49-F238E27FC236}">
                    <a16:creationId xmlns:a16="http://schemas.microsoft.com/office/drawing/2014/main" id="{2D369779-CECA-44A8-8E19-4D9E835934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153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1A78C3"/>
                  </a:solidFill>
                </a:endParaRPr>
              </a:p>
            </p:txBody>
          </p:sp>
          <p:sp>
            <p:nvSpPr>
              <p:cNvPr id="46" name="Text Box 49">
                <a:extLst>
                  <a:ext uri="{FF2B5EF4-FFF2-40B4-BE49-F238E27FC236}">
                    <a16:creationId xmlns:a16="http://schemas.microsoft.com/office/drawing/2014/main" id="{A60C4F47-883D-4707-9F59-B1EB39194B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6" y="1353"/>
                <a:ext cx="22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</p:grpSp>
      <p:sp>
        <p:nvSpPr>
          <p:cNvPr id="51" name="Text Box 50">
            <a:extLst>
              <a:ext uri="{FF2B5EF4-FFF2-40B4-BE49-F238E27FC236}">
                <a16:creationId xmlns:a16="http://schemas.microsoft.com/office/drawing/2014/main" id="{A075A893-CA6B-47F6-963F-7E3492935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682" y="2444515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solidFill>
                  <a:srgbClr val="1A78C3"/>
                </a:solidFill>
                <a:latin typeface="Times New Roman" panose="02020603050405020304" pitchFamily="18" charset="0"/>
              </a:rPr>
              <a:t>+[</a:t>
            </a:r>
            <a:r>
              <a:rPr lang="en-US" altLang="zh-CN" sz="2400" i="1">
                <a:solidFill>
                  <a:srgbClr val="1A78C3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solidFill>
                  <a:srgbClr val="1A78C3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sz="2000" baseline="-25000">
                <a:solidFill>
                  <a:srgbClr val="1A78C3"/>
                </a:solidFill>
                <a:latin typeface="Times New Roman" panose="02020603050405020304" pitchFamily="18" charset="0"/>
              </a:rPr>
              <a:t>补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31F11D6-234D-4682-8638-01E1CB4EB960}"/>
              </a:ext>
            </a:extLst>
          </p:cNvPr>
          <p:cNvGrpSpPr>
            <a:grpSpLocks/>
          </p:cNvGrpSpPr>
          <p:nvPr/>
        </p:nvGrpSpPr>
        <p:grpSpPr bwMode="auto">
          <a:xfrm>
            <a:off x="1140132" y="3160487"/>
            <a:ext cx="4910138" cy="549276"/>
            <a:chOff x="652" y="2035"/>
            <a:chExt cx="3093" cy="34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769719A-BB77-45F8-B223-3C59B42B90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2" y="2051"/>
              <a:ext cx="2593" cy="330"/>
              <a:chOff x="652" y="2051"/>
              <a:chExt cx="2593" cy="330"/>
            </a:xfrm>
          </p:grpSpPr>
          <p:grpSp>
            <p:nvGrpSpPr>
              <p:cNvPr id="57" name="Group 53">
                <a:extLst>
                  <a:ext uri="{FF2B5EF4-FFF2-40B4-BE49-F238E27FC236}">
                    <a16:creationId xmlns:a16="http://schemas.microsoft.com/office/drawing/2014/main" id="{DBBB9917-433A-4A01-846F-68CBAC1118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2" y="2051"/>
                <a:ext cx="2448" cy="330"/>
                <a:chOff x="652" y="2051"/>
                <a:chExt cx="2448" cy="330"/>
              </a:xfrm>
            </p:grpSpPr>
            <p:sp>
              <p:nvSpPr>
                <p:cNvPr id="59" name="Text Box 54">
                  <a:extLst>
                    <a:ext uri="{FF2B5EF4-FFF2-40B4-BE49-F238E27FC236}">
                      <a16:creationId xmlns:a16="http://schemas.microsoft.com/office/drawing/2014/main" id="{CA9252FA-8AF6-4B7F-800A-250C296C3B5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2" y="2051"/>
                  <a:ext cx="1191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>
                      <a:solidFill>
                        <a:srgbClr val="1A78C3"/>
                      </a:solidFill>
                      <a:latin typeface="Times New Roman" panose="02020603050405020304" pitchFamily="18" charset="0"/>
                    </a:rPr>
                    <a:t>0 0 . 0 0 0 0</a:t>
                  </a:r>
                </a:p>
              </p:txBody>
            </p:sp>
            <p:sp>
              <p:nvSpPr>
                <p:cNvPr id="60" name="Text Box 55">
                  <a:extLst>
                    <a:ext uri="{FF2B5EF4-FFF2-40B4-BE49-F238E27FC236}">
                      <a16:creationId xmlns:a16="http://schemas.microsoft.com/office/drawing/2014/main" id="{C4552BB5-F078-4522-A762-8C45D42A10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00" y="2051"/>
                  <a:ext cx="1200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>
                      <a:solidFill>
                        <a:srgbClr val="1A78C3"/>
                      </a:solidFill>
                      <a:latin typeface="Times New Roman" panose="02020603050405020304" pitchFamily="18" charset="0"/>
                    </a:rPr>
                    <a:t>1 1   1 0 1</a:t>
                  </a:r>
                </a:p>
              </p:txBody>
            </p:sp>
          </p:grpSp>
          <p:sp>
            <p:nvSpPr>
              <p:cNvPr id="58" name="Text Box 56">
                <a:extLst>
                  <a:ext uri="{FF2B5EF4-FFF2-40B4-BE49-F238E27FC236}">
                    <a16:creationId xmlns:a16="http://schemas.microsoft.com/office/drawing/2014/main" id="{F8652549-8F87-4B16-897C-6543B14971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6" y="2051"/>
                <a:ext cx="22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54" name="Group 57">
              <a:extLst>
                <a:ext uri="{FF2B5EF4-FFF2-40B4-BE49-F238E27FC236}">
                  <a16:creationId xmlns:a16="http://schemas.microsoft.com/office/drawing/2014/main" id="{352B6E63-92FD-4160-AD92-F001A0E08A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2035"/>
              <a:ext cx="385" cy="330"/>
              <a:chOff x="3360" y="2035"/>
              <a:chExt cx="385" cy="330"/>
            </a:xfrm>
          </p:grpSpPr>
          <p:sp>
            <p:nvSpPr>
              <p:cNvPr id="55" name="Line 58">
                <a:extLst>
                  <a:ext uri="{FF2B5EF4-FFF2-40B4-BE49-F238E27FC236}">
                    <a16:creationId xmlns:a16="http://schemas.microsoft.com/office/drawing/2014/main" id="{152A1813-DACA-4492-83F7-AA8BF9895C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21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1A78C3"/>
                  </a:solidFill>
                </a:endParaRPr>
              </a:p>
            </p:txBody>
          </p:sp>
          <p:sp>
            <p:nvSpPr>
              <p:cNvPr id="56" name="Text Box 59">
                <a:extLst>
                  <a:ext uri="{FF2B5EF4-FFF2-40B4-BE49-F238E27FC236}">
                    <a16:creationId xmlns:a16="http://schemas.microsoft.com/office/drawing/2014/main" id="{07241BAE-8502-43D3-8A84-EA78EF90E7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6" y="2035"/>
                <a:ext cx="22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</p:grpSp>
      <p:sp>
        <p:nvSpPr>
          <p:cNvPr id="61" name="Text Box 60">
            <a:extLst>
              <a:ext uri="{FF2B5EF4-FFF2-40B4-BE49-F238E27FC236}">
                <a16:creationId xmlns:a16="http://schemas.microsoft.com/office/drawing/2014/main" id="{CE92E116-00CC-4866-8BBB-342686CD3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682" y="3511315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solidFill>
                  <a:srgbClr val="1A78C3"/>
                </a:solidFill>
                <a:latin typeface="Times New Roman" panose="02020603050405020304" pitchFamily="18" charset="0"/>
              </a:rPr>
              <a:t>+[</a:t>
            </a:r>
            <a:r>
              <a:rPr lang="zh-CN" altLang="en-US" sz="2400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400" i="1">
                <a:solidFill>
                  <a:srgbClr val="1A78C3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solidFill>
                  <a:srgbClr val="1A78C3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sz="2000" baseline="-25000">
                <a:solidFill>
                  <a:srgbClr val="1A78C3"/>
                </a:solidFill>
                <a:latin typeface="Times New Roman" panose="02020603050405020304" pitchFamily="18" charset="0"/>
              </a:rPr>
              <a:t>补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3115E71-714C-46F7-9BF4-C68AA0643031}"/>
              </a:ext>
            </a:extLst>
          </p:cNvPr>
          <p:cNvGrpSpPr>
            <a:grpSpLocks/>
          </p:cNvGrpSpPr>
          <p:nvPr/>
        </p:nvGrpSpPr>
        <p:grpSpPr bwMode="auto">
          <a:xfrm>
            <a:off x="1140132" y="4286027"/>
            <a:ext cx="4910138" cy="525464"/>
            <a:chOff x="652" y="2744"/>
            <a:chExt cx="3093" cy="33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732B8EF-ECAC-4564-8A2C-7846F7BB9D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2" y="2744"/>
              <a:ext cx="2593" cy="330"/>
              <a:chOff x="652" y="2744"/>
              <a:chExt cx="2593" cy="330"/>
            </a:xfrm>
          </p:grpSpPr>
          <p:grpSp>
            <p:nvGrpSpPr>
              <p:cNvPr id="67" name="Group 63">
                <a:extLst>
                  <a:ext uri="{FF2B5EF4-FFF2-40B4-BE49-F238E27FC236}">
                    <a16:creationId xmlns:a16="http://schemas.microsoft.com/office/drawing/2014/main" id="{E4FA14BA-1A51-4AE5-9587-E0CE4379E8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2" y="2744"/>
                <a:ext cx="2352" cy="330"/>
                <a:chOff x="652" y="2744"/>
                <a:chExt cx="2352" cy="330"/>
              </a:xfrm>
            </p:grpSpPr>
            <p:sp>
              <p:nvSpPr>
                <p:cNvPr id="69" name="Text Box 64">
                  <a:extLst>
                    <a:ext uri="{FF2B5EF4-FFF2-40B4-BE49-F238E27FC236}">
                      <a16:creationId xmlns:a16="http://schemas.microsoft.com/office/drawing/2014/main" id="{075BF316-05A6-40CD-8518-CBB23E4035D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2" y="2744"/>
                  <a:ext cx="1191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>
                      <a:solidFill>
                        <a:srgbClr val="1A78C3"/>
                      </a:solidFill>
                      <a:latin typeface="Times New Roman" panose="02020603050405020304" pitchFamily="18" charset="0"/>
                    </a:rPr>
                    <a:t>1 1 . 1 1 1 0</a:t>
                  </a:r>
                </a:p>
              </p:txBody>
            </p:sp>
            <p:sp>
              <p:nvSpPr>
                <p:cNvPr id="70" name="Text Box 65">
                  <a:extLst>
                    <a:ext uri="{FF2B5EF4-FFF2-40B4-BE49-F238E27FC236}">
                      <a16:creationId xmlns:a16="http://schemas.microsoft.com/office/drawing/2014/main" id="{676DA16D-4417-4161-8089-6B8E21B561E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00" y="2744"/>
                  <a:ext cx="1104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>
                      <a:solidFill>
                        <a:srgbClr val="1A78C3"/>
                      </a:solidFill>
                      <a:latin typeface="Times New Roman" panose="02020603050405020304" pitchFamily="18" charset="0"/>
                    </a:rPr>
                    <a:t>1 1 1   1 0</a:t>
                  </a:r>
                </a:p>
              </p:txBody>
            </p:sp>
          </p:grpSp>
          <p:sp>
            <p:nvSpPr>
              <p:cNvPr id="68" name="Text Box 66">
                <a:extLst>
                  <a:ext uri="{FF2B5EF4-FFF2-40B4-BE49-F238E27FC236}">
                    <a16:creationId xmlns:a16="http://schemas.microsoft.com/office/drawing/2014/main" id="{EFDBC1B4-0C6C-4552-BB66-92F16DCE71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6" y="2744"/>
                <a:ext cx="22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64" name="Group 67">
              <a:extLst>
                <a:ext uri="{FF2B5EF4-FFF2-40B4-BE49-F238E27FC236}">
                  <a16:creationId xmlns:a16="http://schemas.microsoft.com/office/drawing/2014/main" id="{45C16FB2-F509-4728-A949-F25C3922E7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2745"/>
              <a:ext cx="385" cy="330"/>
              <a:chOff x="3360" y="2745"/>
              <a:chExt cx="385" cy="330"/>
            </a:xfrm>
          </p:grpSpPr>
          <p:sp>
            <p:nvSpPr>
              <p:cNvPr id="65" name="Line 68">
                <a:extLst>
                  <a:ext uri="{FF2B5EF4-FFF2-40B4-BE49-F238E27FC236}">
                    <a16:creationId xmlns:a16="http://schemas.microsoft.com/office/drawing/2014/main" id="{B7CAA8ED-BDEF-4FDC-AD03-D4736BCA29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1A78C3"/>
                  </a:solidFill>
                </a:endParaRPr>
              </a:p>
            </p:txBody>
          </p:sp>
          <p:sp>
            <p:nvSpPr>
              <p:cNvPr id="66" name="Text Box 69">
                <a:extLst>
                  <a:ext uri="{FF2B5EF4-FFF2-40B4-BE49-F238E27FC236}">
                    <a16:creationId xmlns:a16="http://schemas.microsoft.com/office/drawing/2014/main" id="{CD05BCA6-C310-4CF8-B3C5-975100C137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6" y="2745"/>
                <a:ext cx="22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80B125E-8077-4975-9644-924E29AA0C99}"/>
              </a:ext>
            </a:extLst>
          </p:cNvPr>
          <p:cNvGrpSpPr>
            <a:grpSpLocks/>
          </p:cNvGrpSpPr>
          <p:nvPr/>
        </p:nvGrpSpPr>
        <p:grpSpPr bwMode="auto">
          <a:xfrm>
            <a:off x="1140132" y="5354418"/>
            <a:ext cx="4910138" cy="554039"/>
            <a:chOff x="652" y="3417"/>
            <a:chExt cx="3093" cy="349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84C421EB-01F8-4C40-BDF0-854F0C5FD2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2" y="3436"/>
              <a:ext cx="2593" cy="330"/>
              <a:chOff x="652" y="3436"/>
              <a:chExt cx="2593" cy="330"/>
            </a:xfrm>
          </p:grpSpPr>
          <p:grpSp>
            <p:nvGrpSpPr>
              <p:cNvPr id="76" name="Group 72">
                <a:extLst>
                  <a:ext uri="{FF2B5EF4-FFF2-40B4-BE49-F238E27FC236}">
                    <a16:creationId xmlns:a16="http://schemas.microsoft.com/office/drawing/2014/main" id="{DEE5E80C-A486-4B97-9D57-05110D0D30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2" y="3436"/>
                <a:ext cx="2352" cy="330"/>
                <a:chOff x="652" y="3436"/>
                <a:chExt cx="2352" cy="330"/>
              </a:xfrm>
            </p:grpSpPr>
            <p:sp>
              <p:nvSpPr>
                <p:cNvPr id="78" name="Text Box 73">
                  <a:extLst>
                    <a:ext uri="{FF2B5EF4-FFF2-40B4-BE49-F238E27FC236}">
                      <a16:creationId xmlns:a16="http://schemas.microsoft.com/office/drawing/2014/main" id="{2DA25D7E-71A4-493D-B667-C2E6E81DCD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2" y="3436"/>
                  <a:ext cx="1247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>
                      <a:solidFill>
                        <a:srgbClr val="1A78C3"/>
                      </a:solidFill>
                      <a:latin typeface="Times New Roman" panose="02020603050405020304" pitchFamily="18" charset="0"/>
                    </a:rPr>
                    <a:t>0 0 . 0 0 0 0 </a:t>
                  </a:r>
                </a:p>
              </p:txBody>
            </p:sp>
            <p:sp>
              <p:nvSpPr>
                <p:cNvPr id="79" name="Text Box 74">
                  <a:extLst>
                    <a:ext uri="{FF2B5EF4-FFF2-40B4-BE49-F238E27FC236}">
                      <a16:creationId xmlns:a16="http://schemas.microsoft.com/office/drawing/2014/main" id="{D6B2408C-FB6F-406E-A057-DEE4267E3F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00" y="3436"/>
                  <a:ext cx="1104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>
                      <a:solidFill>
                        <a:srgbClr val="1A78C3"/>
                      </a:solidFill>
                      <a:latin typeface="Times New Roman" panose="02020603050405020304" pitchFamily="18" charset="0"/>
                    </a:rPr>
                    <a:t>1 1 1 1   1</a:t>
                  </a:r>
                </a:p>
              </p:txBody>
            </p:sp>
          </p:grpSp>
          <p:sp>
            <p:nvSpPr>
              <p:cNvPr id="77" name="Text Box 75">
                <a:extLst>
                  <a:ext uri="{FF2B5EF4-FFF2-40B4-BE49-F238E27FC236}">
                    <a16:creationId xmlns:a16="http://schemas.microsoft.com/office/drawing/2014/main" id="{E98208E1-F424-4324-BAF4-9A68A6C9C4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6" y="3436"/>
                <a:ext cx="22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73" name="Group 76">
              <a:extLst>
                <a:ext uri="{FF2B5EF4-FFF2-40B4-BE49-F238E27FC236}">
                  <a16:creationId xmlns:a16="http://schemas.microsoft.com/office/drawing/2014/main" id="{8B497D04-87DB-4B58-983B-5A347C858C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3417"/>
              <a:ext cx="385" cy="330"/>
              <a:chOff x="3360" y="3417"/>
              <a:chExt cx="385" cy="330"/>
            </a:xfrm>
          </p:grpSpPr>
          <p:sp>
            <p:nvSpPr>
              <p:cNvPr id="74" name="Line 77">
                <a:extLst>
                  <a:ext uri="{FF2B5EF4-FFF2-40B4-BE49-F238E27FC236}">
                    <a16:creationId xmlns:a16="http://schemas.microsoft.com/office/drawing/2014/main" id="{48478674-7AC1-4EC0-8D9F-629E21CD95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360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1A78C3"/>
                  </a:solidFill>
                </a:endParaRPr>
              </a:p>
            </p:txBody>
          </p:sp>
          <p:sp>
            <p:nvSpPr>
              <p:cNvPr id="75" name="Text Box 78">
                <a:extLst>
                  <a:ext uri="{FF2B5EF4-FFF2-40B4-BE49-F238E27FC236}">
                    <a16:creationId xmlns:a16="http://schemas.microsoft.com/office/drawing/2014/main" id="{2F9C56AF-8BBB-40FB-A1CD-6788C8EA9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6" y="3417"/>
                <a:ext cx="22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>
                    <a:solidFill>
                      <a:srgbClr val="1A78C3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</p:grpSp>
      <p:sp>
        <p:nvSpPr>
          <p:cNvPr id="80" name="Text Box 79">
            <a:extLst>
              <a:ext uri="{FF2B5EF4-FFF2-40B4-BE49-F238E27FC236}">
                <a16:creationId xmlns:a16="http://schemas.microsoft.com/office/drawing/2014/main" id="{5C7597F3-81E0-4F3D-B3EB-AC732777D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682" y="5721115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solidFill>
                  <a:srgbClr val="1A78C3"/>
                </a:solidFill>
                <a:latin typeface="Times New Roman" panose="02020603050405020304" pitchFamily="18" charset="0"/>
              </a:rPr>
              <a:t>+[</a:t>
            </a:r>
            <a:r>
              <a:rPr lang="zh-CN" altLang="en-US" sz="2400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400" i="1">
                <a:solidFill>
                  <a:srgbClr val="1A78C3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solidFill>
                  <a:srgbClr val="1A78C3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sz="2000" baseline="-25000">
                <a:solidFill>
                  <a:srgbClr val="1A78C3"/>
                </a:solidFill>
                <a:latin typeface="Times New Roman" panose="02020603050405020304" pitchFamily="18" charset="0"/>
              </a:rPr>
              <a:t>补</a:t>
            </a:r>
          </a:p>
        </p:txBody>
      </p:sp>
      <p:sp>
        <p:nvSpPr>
          <p:cNvPr id="81" name="Text Box 80">
            <a:extLst>
              <a:ext uri="{FF2B5EF4-FFF2-40B4-BE49-F238E27FC236}">
                <a16:creationId xmlns:a16="http://schemas.microsoft.com/office/drawing/2014/main" id="{B34353F4-68C5-4D79-AF0C-D07299050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682" y="4654315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solidFill>
                  <a:srgbClr val="1A78C3"/>
                </a:solidFill>
                <a:latin typeface="Times New Roman" panose="02020603050405020304" pitchFamily="18" charset="0"/>
              </a:rPr>
              <a:t>+[</a:t>
            </a:r>
            <a:r>
              <a:rPr lang="en-US" altLang="zh-CN" sz="2400" i="1">
                <a:solidFill>
                  <a:srgbClr val="1A78C3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solidFill>
                  <a:srgbClr val="1A78C3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sz="2000" baseline="-25000">
                <a:solidFill>
                  <a:srgbClr val="1A78C3"/>
                </a:solidFill>
                <a:latin typeface="Times New Roman" panose="02020603050405020304" pitchFamily="18" charset="0"/>
              </a:rPr>
              <a:t>补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61A98E4-B39E-4187-99CB-2E63EA5F985D}"/>
              </a:ext>
            </a:extLst>
          </p:cNvPr>
          <p:cNvGrpSpPr>
            <a:grpSpLocks/>
          </p:cNvGrpSpPr>
          <p:nvPr/>
        </p:nvGrpSpPr>
        <p:grpSpPr bwMode="auto">
          <a:xfrm>
            <a:off x="4448482" y="2520715"/>
            <a:ext cx="762000" cy="41275"/>
            <a:chOff x="2736" y="934"/>
            <a:chExt cx="480" cy="26"/>
          </a:xfrm>
        </p:grpSpPr>
        <p:sp>
          <p:nvSpPr>
            <p:cNvPr id="83" name="Line 82">
              <a:extLst>
                <a:ext uri="{FF2B5EF4-FFF2-40B4-BE49-F238E27FC236}">
                  <a16:creationId xmlns:a16="http://schemas.microsoft.com/office/drawing/2014/main" id="{8AE877A1-A6BA-4526-BF28-65CC9BCB1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934"/>
              <a:ext cx="48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  <p:sp>
          <p:nvSpPr>
            <p:cNvPr id="84" name="Line 83">
              <a:extLst>
                <a:ext uri="{FF2B5EF4-FFF2-40B4-BE49-F238E27FC236}">
                  <a16:creationId xmlns:a16="http://schemas.microsoft.com/office/drawing/2014/main" id="{ED26617F-1069-402A-93FF-2124E31D7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960"/>
              <a:ext cx="48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311BC6C-B118-410D-869C-C32648910CCA}"/>
              </a:ext>
            </a:extLst>
          </p:cNvPr>
          <p:cNvGrpSpPr>
            <a:grpSpLocks/>
          </p:cNvGrpSpPr>
          <p:nvPr/>
        </p:nvGrpSpPr>
        <p:grpSpPr bwMode="auto">
          <a:xfrm>
            <a:off x="4448482" y="3622440"/>
            <a:ext cx="762000" cy="41275"/>
            <a:chOff x="2736" y="934"/>
            <a:chExt cx="480" cy="26"/>
          </a:xfrm>
        </p:grpSpPr>
        <p:sp>
          <p:nvSpPr>
            <p:cNvPr id="86" name="Line 85">
              <a:extLst>
                <a:ext uri="{FF2B5EF4-FFF2-40B4-BE49-F238E27FC236}">
                  <a16:creationId xmlns:a16="http://schemas.microsoft.com/office/drawing/2014/main" id="{7734C10A-DE7E-48CC-92A1-5856A601A2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934"/>
              <a:ext cx="48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  <p:sp>
          <p:nvSpPr>
            <p:cNvPr id="87" name="Line 86">
              <a:extLst>
                <a:ext uri="{FF2B5EF4-FFF2-40B4-BE49-F238E27FC236}">
                  <a16:creationId xmlns:a16="http://schemas.microsoft.com/office/drawing/2014/main" id="{6D712A90-3760-4580-BB2D-DC2668DFA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960"/>
              <a:ext cx="48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61D9C98-6029-4465-B777-68517D0D0A44}"/>
              </a:ext>
            </a:extLst>
          </p:cNvPr>
          <p:cNvGrpSpPr>
            <a:grpSpLocks/>
          </p:cNvGrpSpPr>
          <p:nvPr/>
        </p:nvGrpSpPr>
        <p:grpSpPr bwMode="auto">
          <a:xfrm>
            <a:off x="4448482" y="4730515"/>
            <a:ext cx="762000" cy="41275"/>
            <a:chOff x="2736" y="934"/>
            <a:chExt cx="480" cy="26"/>
          </a:xfrm>
        </p:grpSpPr>
        <p:sp>
          <p:nvSpPr>
            <p:cNvPr id="89" name="Line 88">
              <a:extLst>
                <a:ext uri="{FF2B5EF4-FFF2-40B4-BE49-F238E27FC236}">
                  <a16:creationId xmlns:a16="http://schemas.microsoft.com/office/drawing/2014/main" id="{DA71B20E-9C91-4D04-B455-A64051B6E3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934"/>
              <a:ext cx="48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  <p:sp>
          <p:nvSpPr>
            <p:cNvPr id="90" name="Line 89">
              <a:extLst>
                <a:ext uri="{FF2B5EF4-FFF2-40B4-BE49-F238E27FC236}">
                  <a16:creationId xmlns:a16="http://schemas.microsoft.com/office/drawing/2014/main" id="{7F9224D1-07BF-4E45-A5A6-A98829A4DF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960"/>
              <a:ext cx="48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52D72C5-1E80-4F8F-AADF-8EC5C203BF29}"/>
              </a:ext>
            </a:extLst>
          </p:cNvPr>
          <p:cNvGrpSpPr>
            <a:grpSpLocks/>
          </p:cNvGrpSpPr>
          <p:nvPr/>
        </p:nvGrpSpPr>
        <p:grpSpPr bwMode="auto">
          <a:xfrm>
            <a:off x="4448482" y="5832240"/>
            <a:ext cx="762000" cy="41275"/>
            <a:chOff x="2736" y="934"/>
            <a:chExt cx="480" cy="26"/>
          </a:xfrm>
        </p:grpSpPr>
        <p:sp>
          <p:nvSpPr>
            <p:cNvPr id="92" name="Line 91">
              <a:extLst>
                <a:ext uri="{FF2B5EF4-FFF2-40B4-BE49-F238E27FC236}">
                  <a16:creationId xmlns:a16="http://schemas.microsoft.com/office/drawing/2014/main" id="{863FF420-AD2E-426B-AA8E-471A6C4F2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934"/>
              <a:ext cx="48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  <p:sp>
          <p:nvSpPr>
            <p:cNvPr id="93" name="Line 92">
              <a:extLst>
                <a:ext uri="{FF2B5EF4-FFF2-40B4-BE49-F238E27FC236}">
                  <a16:creationId xmlns:a16="http://schemas.microsoft.com/office/drawing/2014/main" id="{E9A0D7EC-106D-4BE8-AAE5-9563D605FC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960"/>
              <a:ext cx="48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</p:grpSp>
      <p:sp>
        <p:nvSpPr>
          <p:cNvPr id="94" name="Text Box 93">
            <a:extLst>
              <a:ext uri="{FF2B5EF4-FFF2-40B4-BE49-F238E27FC236}">
                <a16:creationId xmlns:a16="http://schemas.microsoft.com/office/drawing/2014/main" id="{159256A6-436F-47AE-89F5-6BACAC692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2082" y="4078053"/>
            <a:ext cx="2590800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solidFill>
                  <a:srgbClr val="1A78C3"/>
                </a:solidFill>
                <a:latin typeface="Tahoma" panose="020B0604030504040204" pitchFamily="34" charset="0"/>
              </a:rPr>
              <a:t>∴</a:t>
            </a:r>
            <a:r>
              <a:rPr lang="zh-CN" altLang="en-US" sz="2400">
                <a:solidFill>
                  <a:srgbClr val="1A78C3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i="1">
                <a:solidFill>
                  <a:srgbClr val="1A78C3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1000">
                <a:solidFill>
                  <a:srgbClr val="1A7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i="1">
                <a:solidFill>
                  <a:srgbClr val="1A78C3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>
                <a:solidFill>
                  <a:srgbClr val="1A78C3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sz="2400" baseline="-25000">
                <a:solidFill>
                  <a:srgbClr val="1A78C3"/>
                </a:solidFill>
                <a:latin typeface="Times New Roman" panose="02020603050405020304" pitchFamily="18" charset="0"/>
              </a:rPr>
              <a:t>补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solidFill>
                  <a:srgbClr val="1A78C3"/>
                </a:solidFill>
                <a:latin typeface="Times New Roman" panose="02020603050405020304" pitchFamily="18" charset="0"/>
              </a:rPr>
              <a:t>    =1.11011111 </a:t>
            </a:r>
          </a:p>
        </p:txBody>
      </p:sp>
      <p:sp>
        <p:nvSpPr>
          <p:cNvPr id="95" name="Text Box 94">
            <a:extLst>
              <a:ext uri="{FF2B5EF4-FFF2-40B4-BE49-F238E27FC236}">
                <a16:creationId xmlns:a16="http://schemas.microsoft.com/office/drawing/2014/main" id="{27CB64CE-8D32-45AD-B2D6-119928BB7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682" y="6254515"/>
            <a:ext cx="1981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solidFill>
                  <a:srgbClr val="1A78C3"/>
                </a:solidFill>
                <a:latin typeface="Times New Roman" panose="02020603050405020304" pitchFamily="18" charset="0"/>
              </a:rPr>
              <a:t>  最后一步不移位 </a:t>
            </a:r>
          </a:p>
        </p:txBody>
      </p:sp>
      <p:sp>
        <p:nvSpPr>
          <p:cNvPr id="96" name="AutoShape 96">
            <a:extLst>
              <a:ext uri="{FF2B5EF4-FFF2-40B4-BE49-F238E27FC236}">
                <a16:creationId xmlns:a16="http://schemas.microsoft.com/office/drawing/2014/main" id="{7312B483-12F4-4C56-A0A3-FB3057F5B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07" y="1841265"/>
            <a:ext cx="827088" cy="783193"/>
          </a:xfrm>
          <a:prstGeom prst="wedgeRoundRectCallout">
            <a:avLst>
              <a:gd name="adj1" fmla="val 77833"/>
              <a:gd name="adj2" fmla="val 15894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1A78C3"/>
                </a:solidFill>
                <a:latin typeface="Times New Roman" panose="02020603050405020304" pitchFamily="18" charset="0"/>
              </a:rPr>
              <a:t>补码右移</a:t>
            </a:r>
          </a:p>
        </p:txBody>
      </p:sp>
      <p:sp>
        <p:nvSpPr>
          <p:cNvPr id="97" name="AutoShape 97">
            <a:extLst>
              <a:ext uri="{FF2B5EF4-FFF2-40B4-BE49-F238E27FC236}">
                <a16:creationId xmlns:a16="http://schemas.microsoft.com/office/drawing/2014/main" id="{B06C9826-B386-4BAE-9D41-266324BBE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07" y="2927115"/>
            <a:ext cx="827088" cy="783193"/>
          </a:xfrm>
          <a:prstGeom prst="wedgeRoundRectCallout">
            <a:avLst>
              <a:gd name="adj1" fmla="val 77833"/>
              <a:gd name="adj2" fmla="val 15894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1A78C3"/>
                </a:solidFill>
                <a:latin typeface="Times New Roman" panose="02020603050405020304" pitchFamily="18" charset="0"/>
              </a:rPr>
              <a:t>补码右移</a:t>
            </a:r>
          </a:p>
        </p:txBody>
      </p:sp>
      <p:sp>
        <p:nvSpPr>
          <p:cNvPr id="98" name="AutoShape 98">
            <a:extLst>
              <a:ext uri="{FF2B5EF4-FFF2-40B4-BE49-F238E27FC236}">
                <a16:creationId xmlns:a16="http://schemas.microsoft.com/office/drawing/2014/main" id="{DE25001C-E5C7-4B9E-BD81-13F3D9CC9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07" y="4079640"/>
            <a:ext cx="827088" cy="783193"/>
          </a:xfrm>
          <a:prstGeom prst="wedgeRoundRectCallout">
            <a:avLst>
              <a:gd name="adj1" fmla="val 77833"/>
              <a:gd name="adj2" fmla="val 15894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1A78C3"/>
                </a:solidFill>
                <a:latin typeface="Times New Roman" panose="02020603050405020304" pitchFamily="18" charset="0"/>
              </a:rPr>
              <a:t>补码右移</a:t>
            </a:r>
          </a:p>
        </p:txBody>
      </p:sp>
      <p:sp>
        <p:nvSpPr>
          <p:cNvPr id="99" name="AutoShape 99">
            <a:extLst>
              <a:ext uri="{FF2B5EF4-FFF2-40B4-BE49-F238E27FC236}">
                <a16:creationId xmlns:a16="http://schemas.microsoft.com/office/drawing/2014/main" id="{947389EB-801C-4144-BEA4-1F8D7DBA4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07" y="5140090"/>
            <a:ext cx="827088" cy="783193"/>
          </a:xfrm>
          <a:prstGeom prst="wedgeRoundRectCallout">
            <a:avLst>
              <a:gd name="adj1" fmla="val 77833"/>
              <a:gd name="adj2" fmla="val 15917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1A78C3"/>
                </a:solidFill>
                <a:latin typeface="Times New Roman" panose="02020603050405020304" pitchFamily="18" charset="0"/>
              </a:rPr>
              <a:t>补码右移</a:t>
            </a:r>
          </a:p>
        </p:txBody>
      </p:sp>
      <p:sp>
        <p:nvSpPr>
          <p:cNvPr id="100" name="Text Box 101">
            <a:extLst>
              <a:ext uri="{FF2B5EF4-FFF2-40B4-BE49-F238E27FC236}">
                <a16:creationId xmlns:a16="http://schemas.microsoft.com/office/drawing/2014/main" id="{45B5FCBE-13FA-48D2-B0A9-464867EEF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732" y="1317390"/>
            <a:ext cx="539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rgbClr val="1A78C3"/>
                </a:solidFill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101" name="Text Box 102">
            <a:extLst>
              <a:ext uri="{FF2B5EF4-FFF2-40B4-BE49-F238E27FC236}">
                <a16:creationId xmlns:a16="http://schemas.microsoft.com/office/drawing/2014/main" id="{92CCACC0-5D66-4886-AB4B-B667B46FC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732" y="2469915"/>
            <a:ext cx="539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rgbClr val="1A78C3"/>
                </a:solidFill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102" name="Text Box 103">
            <a:extLst>
              <a:ext uri="{FF2B5EF4-FFF2-40B4-BE49-F238E27FC236}">
                <a16:creationId xmlns:a16="http://schemas.microsoft.com/office/drawing/2014/main" id="{9DF738E4-0240-415A-A734-248FE409C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732" y="3503378"/>
            <a:ext cx="539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rgbClr val="1A78C3"/>
                </a:solidFill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103" name="Text Box 104">
            <a:extLst>
              <a:ext uri="{FF2B5EF4-FFF2-40B4-BE49-F238E27FC236}">
                <a16:creationId xmlns:a16="http://schemas.microsoft.com/office/drawing/2014/main" id="{8A767663-3296-4741-896E-4C37E300A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732" y="4654315"/>
            <a:ext cx="539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rgbClr val="1A78C3"/>
                </a:solidFill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104" name="Text Box 105">
            <a:extLst>
              <a:ext uri="{FF2B5EF4-FFF2-40B4-BE49-F238E27FC236}">
                <a16:creationId xmlns:a16="http://schemas.microsoft.com/office/drawing/2014/main" id="{617FBB89-3F44-4D7E-9422-180ADC858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732" y="5735403"/>
            <a:ext cx="539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rgbClr val="1A78C3"/>
                </a:solidFill>
                <a:latin typeface="Tahoma" panose="020B060403050404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7948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6" grpId="0" autoUpdateAnimBg="0"/>
      <p:bldP spid="17" grpId="0" autoUpdateAnimBg="0"/>
      <p:bldP spid="30" grpId="0" autoUpdateAnimBg="0"/>
      <p:bldP spid="31" grpId="0" autoUpdateAnimBg="0"/>
      <p:bldP spid="32" grpId="0" autoUpdateAnimBg="0"/>
      <p:bldP spid="37" grpId="0" autoUpdateAnimBg="0"/>
      <p:bldP spid="51" grpId="0" autoUpdateAnimBg="0"/>
      <p:bldP spid="61" grpId="0" autoUpdateAnimBg="0"/>
      <p:bldP spid="80" grpId="0" autoUpdateAnimBg="0"/>
      <p:bldP spid="81" grpId="0" autoUpdateAnimBg="0"/>
      <p:bldP spid="94" grpId="0" autoUpdateAnimBg="0"/>
      <p:bldP spid="95" grpId="0" autoUpdateAnimBg="0"/>
      <p:bldP spid="96" grpId="0" animBg="1" autoUpdateAnimBg="0"/>
      <p:bldP spid="97" grpId="0" animBg="1" autoUpdateAnimBg="0"/>
      <p:bldP spid="98" grpId="0" animBg="1" autoUpdateAnimBg="0"/>
      <p:bldP spid="99" grpId="0" animBg="1" autoUpdateAnimBg="0"/>
      <p:bldP spid="100" grpId="0"/>
      <p:bldP spid="101" grpId="0"/>
      <p:bldP spid="102" grpId="0"/>
      <p:bldP spid="103" grpId="0"/>
      <p:bldP spid="10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A4BBA3F-815D-45E2-9D8B-A652A537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A24D87-A3FB-43EC-AAFB-6D1345D8CF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700"/>
            <a:ext cx="11835786" cy="606716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Booth </a:t>
            </a:r>
            <a:r>
              <a:rPr lang="zh-CN" altLang="en-US" dirty="0">
                <a:latin typeface="Times New Roman" panose="02020603050405020304" pitchFamily="18" charset="0"/>
              </a:rPr>
              <a:t>算法的硬件配置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B91886-667E-4E83-A6E8-6CEBC0BF3E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DDBDC236-7E98-499C-B700-B4F48CC96B79}"/>
              </a:ext>
            </a:extLst>
          </p:cNvPr>
          <p:cNvGrpSpPr>
            <a:grpSpLocks/>
          </p:cNvGrpSpPr>
          <p:nvPr/>
        </p:nvGrpSpPr>
        <p:grpSpPr bwMode="auto">
          <a:xfrm>
            <a:off x="1625600" y="5485044"/>
            <a:ext cx="4470400" cy="1052512"/>
            <a:chOff x="758" y="3456"/>
            <a:chExt cx="2816" cy="663"/>
          </a:xfrm>
        </p:grpSpPr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38DA809A-92FA-437E-93A9-759E2B107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" y="3456"/>
              <a:ext cx="24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1A78C3"/>
                  </a:solidFill>
                  <a:latin typeface="Times New Roman" panose="02020603050405020304" pitchFamily="18" charset="0"/>
                </a:rPr>
                <a:t>A、X、Q     </a:t>
              </a: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均 </a:t>
              </a:r>
              <a:r>
                <a:rPr lang="en-US" altLang="zh-CN" i="1">
                  <a:solidFill>
                    <a:srgbClr val="1A78C3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>
                  <a:solidFill>
                    <a:srgbClr val="1A78C3"/>
                  </a:solidFill>
                  <a:latin typeface="Times New Roman" panose="02020603050405020304" pitchFamily="18" charset="0"/>
                </a:rPr>
                <a:t> + 2  </a:t>
              </a: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位</a:t>
              </a: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7E0DC3F5-31B5-46D8-8E37-D57A8A4A4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" y="3792"/>
              <a:ext cx="2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1A78C3"/>
                  </a:solidFill>
                  <a:latin typeface="Times New Roman" panose="02020603050405020304" pitchFamily="18" charset="0"/>
                </a:rPr>
                <a:t>移位和加受末两位乘数控制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B7B62EB-CDC6-4861-8C10-7F9C621D5414}"/>
              </a:ext>
            </a:extLst>
          </p:cNvPr>
          <p:cNvGrpSpPr>
            <a:grpSpLocks/>
          </p:cNvGrpSpPr>
          <p:nvPr/>
        </p:nvGrpSpPr>
        <p:grpSpPr bwMode="auto">
          <a:xfrm>
            <a:off x="1336675" y="1217844"/>
            <a:ext cx="7086600" cy="3810000"/>
            <a:chOff x="576" y="768"/>
            <a:chExt cx="4464" cy="24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38F63A2-9FA0-41AC-9331-DE5B1C757B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768"/>
              <a:ext cx="4464" cy="2400"/>
              <a:chOff x="576" y="768"/>
              <a:chExt cx="4464" cy="2400"/>
            </a:xfrm>
          </p:grpSpPr>
          <p:grpSp>
            <p:nvGrpSpPr>
              <p:cNvPr id="11" name="Group 9">
                <a:extLst>
                  <a:ext uri="{FF2B5EF4-FFF2-40B4-BE49-F238E27FC236}">
                    <a16:creationId xmlns:a16="http://schemas.microsoft.com/office/drawing/2014/main" id="{CA982256-6C4F-427C-BDDA-786B998306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768"/>
                <a:ext cx="4464" cy="2400"/>
                <a:chOff x="576" y="768"/>
                <a:chExt cx="4464" cy="2400"/>
              </a:xfrm>
            </p:grpSpPr>
            <p:sp>
              <p:nvSpPr>
                <p:cNvPr id="13" name="Text Box 10">
                  <a:extLst>
                    <a:ext uri="{FF2B5EF4-FFF2-40B4-BE49-F238E27FC236}">
                      <a16:creationId xmlns:a16="http://schemas.microsoft.com/office/drawing/2014/main" id="{203C5550-93BC-4E32-85FF-EE34DAE727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4" y="1161"/>
                  <a:ext cx="171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2000">
                      <a:solidFill>
                        <a:srgbClr val="1A78C3"/>
                      </a:solidFill>
                      <a:latin typeface="Times New Roman" panose="02020603050405020304" pitchFamily="18" charset="0"/>
                    </a:rPr>
                    <a:t>0                </a:t>
                  </a:r>
                  <a:r>
                    <a:rPr lang="en-US" altLang="zh-CN" sz="2000">
                      <a:solidFill>
                        <a:srgbClr val="1A78C3"/>
                      </a:solidFill>
                      <a:latin typeface="Times New Roman" panose="02020603050405020304" pitchFamily="18" charset="0"/>
                    </a:rPr>
                    <a:t>A              </a:t>
                  </a:r>
                  <a:r>
                    <a:rPr lang="en-US" altLang="zh-CN" sz="2000" i="1">
                      <a:solidFill>
                        <a:srgbClr val="1A78C3"/>
                      </a:solidFill>
                      <a:latin typeface="Times New Roman" panose="02020603050405020304" pitchFamily="18" charset="0"/>
                    </a:rPr>
                    <a:t>n</a:t>
                  </a:r>
                  <a:r>
                    <a:rPr lang="en-US" altLang="zh-CN" sz="2000">
                      <a:solidFill>
                        <a:srgbClr val="1A78C3"/>
                      </a:solidFill>
                      <a:latin typeface="Times New Roman" panose="02020603050405020304" pitchFamily="18" charset="0"/>
                    </a:rPr>
                    <a:t>+1</a:t>
                  </a:r>
                </a:p>
              </p:txBody>
            </p:sp>
            <p:sp>
              <p:nvSpPr>
                <p:cNvPr id="14" name="Rectangle 11">
                  <a:extLst>
                    <a:ext uri="{FF2B5EF4-FFF2-40B4-BE49-F238E27FC236}">
                      <a16:creationId xmlns:a16="http://schemas.microsoft.com/office/drawing/2014/main" id="{CEDC0571-E47A-49CA-8FC2-B52CF382BE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1104"/>
                  <a:ext cx="1728" cy="33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srgbClr val="1A78C3"/>
                    </a:solidFill>
                    <a:latin typeface="Tahoma" panose="020B0604030504040204" pitchFamily="34" charset="0"/>
                  </a:endParaRPr>
                </a:p>
              </p:txBody>
            </p:sp>
            <p:grpSp>
              <p:nvGrpSpPr>
                <p:cNvPr id="15" name="Group 12">
                  <a:extLst>
                    <a:ext uri="{FF2B5EF4-FFF2-40B4-BE49-F238E27FC236}">
                      <a16:creationId xmlns:a16="http://schemas.microsoft.com/office/drawing/2014/main" id="{AA4516BB-97B1-43D6-8222-66E0AA1A8F7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6" y="1680"/>
                  <a:ext cx="1728" cy="336"/>
                  <a:chOff x="576" y="2112"/>
                  <a:chExt cx="1728" cy="336"/>
                </a:xfrm>
              </p:grpSpPr>
              <p:sp>
                <p:nvSpPr>
                  <p:cNvPr id="44" name="Rectangle 13">
                    <a:extLst>
                      <a:ext uri="{FF2B5EF4-FFF2-40B4-BE49-F238E27FC236}">
                        <a16:creationId xmlns:a16="http://schemas.microsoft.com/office/drawing/2014/main" id="{7D3DDE3F-AF2E-43A5-B6D9-B928AAF22E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112"/>
                    <a:ext cx="1728" cy="33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8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1800">
                      <a:solidFill>
                        <a:srgbClr val="1A78C3"/>
                      </a:solidFill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45" name="Text Box 14">
                    <a:extLst>
                      <a:ext uri="{FF2B5EF4-FFF2-40B4-BE49-F238E27FC236}">
                        <a16:creationId xmlns:a16="http://schemas.microsoft.com/office/drawing/2014/main" id="{FFC4974F-1D37-42B2-8D9C-7CB220E38DD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6" y="2160"/>
                    <a:ext cx="11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8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000" i="1">
                        <a:solidFill>
                          <a:srgbClr val="1A78C3"/>
                        </a:solidFill>
                        <a:latin typeface="Times New Roman" panose="02020603050405020304" pitchFamily="18" charset="0"/>
                      </a:rPr>
                      <a:t>n</a:t>
                    </a:r>
                    <a:r>
                      <a:rPr lang="en-US" altLang="zh-CN" sz="2000">
                        <a:solidFill>
                          <a:srgbClr val="1A78C3"/>
                        </a:solidFill>
                        <a:latin typeface="Times New Roman" panose="02020603050405020304" pitchFamily="18" charset="0"/>
                      </a:rPr>
                      <a:t> + 2 </a:t>
                    </a:r>
                    <a:r>
                      <a:rPr lang="zh-CN" altLang="en-US" sz="2000">
                        <a:solidFill>
                          <a:srgbClr val="1A78C3"/>
                        </a:solidFill>
                        <a:latin typeface="Times New Roman" panose="02020603050405020304" pitchFamily="18" charset="0"/>
                      </a:rPr>
                      <a:t>位加法器</a:t>
                    </a:r>
                  </a:p>
                </p:txBody>
              </p: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03A97180-E16C-40B0-9526-63EF45D3C3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6" y="2256"/>
                  <a:ext cx="1728" cy="336"/>
                  <a:chOff x="576" y="2688"/>
                  <a:chExt cx="1728" cy="336"/>
                </a:xfrm>
              </p:grpSpPr>
              <p:sp>
                <p:nvSpPr>
                  <p:cNvPr id="42" name="Rectangle 16">
                    <a:extLst>
                      <a:ext uri="{FF2B5EF4-FFF2-40B4-BE49-F238E27FC236}">
                        <a16:creationId xmlns:a16="http://schemas.microsoft.com/office/drawing/2014/main" id="{735F95B4-5762-4989-A5C0-8C993DD9F1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688"/>
                    <a:ext cx="1728" cy="33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8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1800">
                      <a:solidFill>
                        <a:srgbClr val="1A78C3"/>
                      </a:solidFill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43" name="Text Box 17">
                    <a:extLst>
                      <a:ext uri="{FF2B5EF4-FFF2-40B4-BE49-F238E27FC236}">
                        <a16:creationId xmlns:a16="http://schemas.microsoft.com/office/drawing/2014/main" id="{20ACEADE-A22B-4680-8B6C-79011468276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46" y="2745"/>
                    <a:ext cx="67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8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zh-CN" altLang="en-US" sz="2000">
                        <a:solidFill>
                          <a:srgbClr val="1A78C3"/>
                        </a:solidFill>
                        <a:latin typeface="Times New Roman" panose="02020603050405020304" pitchFamily="18" charset="0"/>
                      </a:rPr>
                      <a:t>控 制 门</a:t>
                    </a:r>
                  </a:p>
                </p:txBody>
              </p:sp>
            </p:grpSp>
            <p:sp>
              <p:nvSpPr>
                <p:cNvPr id="17" name="Rectangle 18">
                  <a:extLst>
                    <a:ext uri="{FF2B5EF4-FFF2-40B4-BE49-F238E27FC236}">
                      <a16:creationId xmlns:a16="http://schemas.microsoft.com/office/drawing/2014/main" id="{6C8757EC-AF5A-404A-9B5A-215025AAEB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2832"/>
                  <a:ext cx="1728" cy="33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srgbClr val="1A78C3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8" name="Text Box 19">
                  <a:extLst>
                    <a:ext uri="{FF2B5EF4-FFF2-40B4-BE49-F238E27FC236}">
                      <a16:creationId xmlns:a16="http://schemas.microsoft.com/office/drawing/2014/main" id="{D3DC6142-A1B3-45C6-925D-2C2D4811208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4" y="2880"/>
                  <a:ext cx="171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2000">
                      <a:solidFill>
                        <a:srgbClr val="1A78C3"/>
                      </a:solidFill>
                      <a:latin typeface="Times New Roman" panose="02020603050405020304" pitchFamily="18" charset="0"/>
                    </a:rPr>
                    <a:t>0                </a:t>
                  </a:r>
                  <a:r>
                    <a:rPr lang="en-US" altLang="zh-CN" sz="2000">
                      <a:solidFill>
                        <a:srgbClr val="1A78C3"/>
                      </a:solidFill>
                      <a:latin typeface="Times New Roman" panose="02020603050405020304" pitchFamily="18" charset="0"/>
                    </a:rPr>
                    <a:t>X              </a:t>
                  </a:r>
                  <a:r>
                    <a:rPr lang="en-US" altLang="zh-CN" sz="2000" i="1">
                      <a:solidFill>
                        <a:srgbClr val="1A78C3"/>
                      </a:solidFill>
                      <a:latin typeface="Times New Roman" panose="02020603050405020304" pitchFamily="18" charset="0"/>
                    </a:rPr>
                    <a:t>n</a:t>
                  </a:r>
                  <a:r>
                    <a:rPr lang="en-US" altLang="zh-CN" sz="2000">
                      <a:solidFill>
                        <a:srgbClr val="1A78C3"/>
                      </a:solidFill>
                      <a:latin typeface="Times New Roman" panose="02020603050405020304" pitchFamily="18" charset="0"/>
                    </a:rPr>
                    <a:t>+1</a:t>
                  </a:r>
                </a:p>
              </p:txBody>
            </p:sp>
            <p:sp>
              <p:nvSpPr>
                <p:cNvPr id="19" name="Text Box 20">
                  <a:extLst>
                    <a:ext uri="{FF2B5EF4-FFF2-40B4-BE49-F238E27FC236}">
                      <a16:creationId xmlns:a16="http://schemas.microsoft.com/office/drawing/2014/main" id="{85688EA8-A7D0-4393-83F7-64C85205B93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14" y="1161"/>
                  <a:ext cx="1731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2000">
                      <a:solidFill>
                        <a:srgbClr val="1A78C3"/>
                      </a:solidFill>
                      <a:latin typeface="Times New Roman" panose="02020603050405020304" pitchFamily="18" charset="0"/>
                    </a:rPr>
                    <a:t>0                </a:t>
                  </a:r>
                  <a:r>
                    <a:rPr lang="en-US" altLang="zh-CN" sz="2000">
                      <a:solidFill>
                        <a:srgbClr val="1A78C3"/>
                      </a:solidFill>
                      <a:latin typeface="Times New Roman" panose="02020603050405020304" pitchFamily="18" charset="0"/>
                    </a:rPr>
                    <a:t>Q         </a:t>
                  </a:r>
                  <a:r>
                    <a:rPr lang="en-US" altLang="zh-CN" sz="2000" i="1">
                      <a:solidFill>
                        <a:srgbClr val="1A78C3"/>
                      </a:solidFill>
                      <a:latin typeface="Times New Roman" panose="02020603050405020304" pitchFamily="18" charset="0"/>
                    </a:rPr>
                    <a:t>n</a:t>
                  </a:r>
                  <a:r>
                    <a:rPr lang="en-US" altLang="zh-CN" sz="2000">
                      <a:solidFill>
                        <a:srgbClr val="1A78C3"/>
                      </a:solidFill>
                      <a:latin typeface="Times New Roman" panose="02020603050405020304" pitchFamily="18" charset="0"/>
                    </a:rPr>
                    <a:t>   </a:t>
                  </a:r>
                  <a:r>
                    <a:rPr lang="en-US" altLang="zh-CN" sz="2000" i="1">
                      <a:solidFill>
                        <a:srgbClr val="1A78C3"/>
                      </a:solidFill>
                      <a:latin typeface="Times New Roman" panose="02020603050405020304" pitchFamily="18" charset="0"/>
                    </a:rPr>
                    <a:t>n</a:t>
                  </a:r>
                  <a:r>
                    <a:rPr lang="en-US" altLang="zh-CN" sz="2000">
                      <a:solidFill>
                        <a:srgbClr val="1A78C3"/>
                      </a:solidFill>
                      <a:latin typeface="Times New Roman" panose="02020603050405020304" pitchFamily="18" charset="0"/>
                    </a:rPr>
                    <a:t>+1</a:t>
                  </a:r>
                </a:p>
              </p:txBody>
            </p:sp>
            <p:sp>
              <p:nvSpPr>
                <p:cNvPr id="20" name="Rectangle 21">
                  <a:extLst>
                    <a:ext uri="{FF2B5EF4-FFF2-40B4-BE49-F238E27FC236}">
                      <a16:creationId xmlns:a16="http://schemas.microsoft.com/office/drawing/2014/main" id="{4D5FD2E2-319F-4739-8093-4D0EF68CE6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104"/>
                  <a:ext cx="1728" cy="33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srgbClr val="1A78C3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1" name="Line 22">
                  <a:extLst>
                    <a:ext uri="{FF2B5EF4-FFF2-40B4-BE49-F238E27FC236}">
                      <a16:creationId xmlns:a16="http://schemas.microsoft.com/office/drawing/2014/main" id="{9F85DB52-B68D-4793-943E-AABBA35581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1104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rgbClr val="1A78C3"/>
                    </a:solidFill>
                  </a:endParaRPr>
                </a:p>
              </p:txBody>
            </p:sp>
            <p:sp>
              <p:nvSpPr>
                <p:cNvPr id="22" name="Line 23">
                  <a:extLst>
                    <a:ext uri="{FF2B5EF4-FFF2-40B4-BE49-F238E27FC236}">
                      <a16:creationId xmlns:a16="http://schemas.microsoft.com/office/drawing/2014/main" id="{DB9811F3-8DD2-4321-9B82-1528CFC269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1104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rgbClr val="1A78C3"/>
                    </a:solidFill>
                  </a:endParaRPr>
                </a:p>
              </p:txBody>
            </p:sp>
            <p:sp>
              <p:nvSpPr>
                <p:cNvPr id="23" name="Rectangle 24">
                  <a:extLst>
                    <a:ext uri="{FF2B5EF4-FFF2-40B4-BE49-F238E27FC236}">
                      <a16:creationId xmlns:a16="http://schemas.microsoft.com/office/drawing/2014/main" id="{7EFFBECE-BBC6-44D1-AB27-237C3FF605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0" y="2192"/>
                  <a:ext cx="774" cy="46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2000">
                      <a:solidFill>
                        <a:srgbClr val="1A78C3"/>
                      </a:solidFill>
                      <a:latin typeface="Times New Roman" panose="02020603050405020304" pitchFamily="18" charset="0"/>
                    </a:rPr>
                    <a:t>移位和加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2000">
                      <a:solidFill>
                        <a:srgbClr val="1A78C3"/>
                      </a:solidFill>
                      <a:latin typeface="Times New Roman" panose="02020603050405020304" pitchFamily="18" charset="0"/>
                    </a:rPr>
                    <a:t>控制逻辑</a:t>
                  </a:r>
                </a:p>
              </p:txBody>
            </p:sp>
            <p:sp>
              <p:nvSpPr>
                <p:cNvPr id="24" name="Rectangle 25">
                  <a:extLst>
                    <a:ext uri="{FF2B5EF4-FFF2-40B4-BE49-F238E27FC236}">
                      <a16:creationId xmlns:a16="http://schemas.microsoft.com/office/drawing/2014/main" id="{C26F960E-6A0F-406C-B401-0B83F30A29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0" y="2912"/>
                  <a:ext cx="749" cy="25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2000">
                      <a:solidFill>
                        <a:srgbClr val="1A78C3"/>
                      </a:solidFill>
                      <a:latin typeface="Times New Roman" panose="02020603050405020304" pitchFamily="18" charset="0"/>
                    </a:rPr>
                    <a:t>计数器 </a:t>
                  </a:r>
                  <a:r>
                    <a:rPr lang="en-US" altLang="zh-CN" sz="2000">
                      <a:solidFill>
                        <a:srgbClr val="1A78C3"/>
                      </a:solidFill>
                      <a:latin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25" name="Rectangle 26">
                  <a:extLst>
                    <a:ext uri="{FF2B5EF4-FFF2-40B4-BE49-F238E27FC236}">
                      <a16:creationId xmlns:a16="http://schemas.microsoft.com/office/drawing/2014/main" id="{E5E80096-6DDE-4734-9260-7BD6F8E68D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66" y="2912"/>
                  <a:ext cx="329" cy="25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000">
                      <a:solidFill>
                        <a:srgbClr val="1A78C3"/>
                      </a:solidFill>
                      <a:latin typeface="Times New Roman" panose="02020603050405020304" pitchFamily="18" charset="0"/>
                    </a:rPr>
                    <a:t>G</a:t>
                  </a:r>
                  <a:r>
                    <a:rPr lang="en-US" altLang="zh-CN" sz="2000" baseline="-25000">
                      <a:solidFill>
                        <a:srgbClr val="1A78C3"/>
                      </a:solidFill>
                      <a:latin typeface="Times New Roman" panose="02020603050405020304" pitchFamily="18" charset="0"/>
                    </a:rPr>
                    <a:t>M</a:t>
                  </a:r>
                </a:p>
              </p:txBody>
            </p:sp>
            <p:sp>
              <p:nvSpPr>
                <p:cNvPr id="26" name="Line 27">
                  <a:extLst>
                    <a:ext uri="{FF2B5EF4-FFF2-40B4-BE49-F238E27FC236}">
                      <a16:creationId xmlns:a16="http://schemas.microsoft.com/office/drawing/2014/main" id="{B1D52FD5-340C-47D7-AA35-7B9BF5AB14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04" y="2304"/>
                  <a:ext cx="81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rgbClr val="1A78C3"/>
                    </a:solidFill>
                  </a:endParaRPr>
                </a:p>
              </p:txBody>
            </p:sp>
            <p:sp>
              <p:nvSpPr>
                <p:cNvPr id="27" name="Line 28">
                  <a:extLst>
                    <a:ext uri="{FF2B5EF4-FFF2-40B4-BE49-F238E27FC236}">
                      <a16:creationId xmlns:a16="http://schemas.microsoft.com/office/drawing/2014/main" id="{42FC363C-82C2-4DBC-9785-AE75478C14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04" y="2544"/>
                  <a:ext cx="81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rgbClr val="1A78C3"/>
                    </a:solidFill>
                  </a:endParaRPr>
                </a:p>
              </p:txBody>
            </p:sp>
            <p:sp>
              <p:nvSpPr>
                <p:cNvPr id="28" name="Line 29">
                  <a:extLst>
                    <a:ext uri="{FF2B5EF4-FFF2-40B4-BE49-F238E27FC236}">
                      <a16:creationId xmlns:a16="http://schemas.microsoft.com/office/drawing/2014/main" id="{B09CF100-F86B-4DA8-B895-4D10A28A32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04" y="2424"/>
                  <a:ext cx="81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rgbClr val="1A78C3"/>
                    </a:solidFill>
                  </a:endParaRPr>
                </a:p>
              </p:txBody>
            </p:sp>
            <p:sp>
              <p:nvSpPr>
                <p:cNvPr id="29" name="Text Box 30">
                  <a:extLst>
                    <a:ext uri="{FF2B5EF4-FFF2-40B4-BE49-F238E27FC236}">
                      <a16:creationId xmlns:a16="http://schemas.microsoft.com/office/drawing/2014/main" id="{7B530403-A2BC-41A5-89C0-ACA20E51104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82" y="2112"/>
                  <a:ext cx="40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600">
                      <a:solidFill>
                        <a:srgbClr val="1A78C3"/>
                      </a:solidFill>
                      <a:latin typeface="Times New Roman" panose="02020603050405020304" pitchFamily="18" charset="0"/>
                    </a:rPr>
                    <a:t>00,11</a:t>
                  </a:r>
                </a:p>
              </p:txBody>
            </p:sp>
            <p:sp>
              <p:nvSpPr>
                <p:cNvPr id="30" name="Text Box 31">
                  <a:extLst>
                    <a:ext uri="{FF2B5EF4-FFF2-40B4-BE49-F238E27FC236}">
                      <a16:creationId xmlns:a16="http://schemas.microsoft.com/office/drawing/2014/main" id="{E6A122CF-9544-4EC4-B4C1-DF3962AB6FE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78" y="2247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600">
                      <a:solidFill>
                        <a:srgbClr val="1A78C3"/>
                      </a:solidFill>
                      <a:latin typeface="Times New Roman" panose="02020603050405020304" pitchFamily="18" charset="0"/>
                    </a:rPr>
                    <a:t>01</a:t>
                  </a:r>
                </a:p>
              </p:txBody>
            </p:sp>
            <p:sp>
              <p:nvSpPr>
                <p:cNvPr id="31" name="Text Box 32">
                  <a:extLst>
                    <a:ext uri="{FF2B5EF4-FFF2-40B4-BE49-F238E27FC236}">
                      <a16:creationId xmlns:a16="http://schemas.microsoft.com/office/drawing/2014/main" id="{2C302AF9-047C-4F0A-9426-0C9D5B3D5F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78" y="2380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600">
                      <a:solidFill>
                        <a:srgbClr val="1A78C3"/>
                      </a:solidFill>
                      <a:latin typeface="Times New Roman" panose="02020603050405020304" pitchFamily="18" charset="0"/>
                    </a:rPr>
                    <a:t>10</a:t>
                  </a:r>
                </a:p>
              </p:txBody>
            </p:sp>
            <p:sp>
              <p:nvSpPr>
                <p:cNvPr id="32" name="AutoShape 33">
                  <a:extLst>
                    <a:ext uri="{FF2B5EF4-FFF2-40B4-BE49-F238E27FC236}">
                      <a16:creationId xmlns:a16="http://schemas.microsoft.com/office/drawing/2014/main" id="{A01A847A-9F58-42D6-B002-4E2C09B751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4" y="1440"/>
                  <a:ext cx="96" cy="240"/>
                </a:xfrm>
                <a:prstGeom prst="upArrow">
                  <a:avLst>
                    <a:gd name="adj1" fmla="val 50000"/>
                    <a:gd name="adj2" fmla="val 625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srgbClr val="1A78C3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3" name="AutoShape 34">
                  <a:extLst>
                    <a:ext uri="{FF2B5EF4-FFF2-40B4-BE49-F238E27FC236}">
                      <a16:creationId xmlns:a16="http://schemas.microsoft.com/office/drawing/2014/main" id="{60ECD339-C0D0-493E-B6B0-ED33A914E4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864" y="1440"/>
                  <a:ext cx="96" cy="240"/>
                </a:xfrm>
                <a:prstGeom prst="upArrow">
                  <a:avLst>
                    <a:gd name="adj1" fmla="val 50000"/>
                    <a:gd name="adj2" fmla="val 625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srgbClr val="1A78C3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4" name="AutoShape 35">
                  <a:extLst>
                    <a:ext uri="{FF2B5EF4-FFF2-40B4-BE49-F238E27FC236}">
                      <a16:creationId xmlns:a16="http://schemas.microsoft.com/office/drawing/2014/main" id="{9E71200F-F294-484E-BC94-4ECB2D5194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4" y="2016"/>
                  <a:ext cx="96" cy="240"/>
                </a:xfrm>
                <a:prstGeom prst="upArrow">
                  <a:avLst>
                    <a:gd name="adj1" fmla="val 50000"/>
                    <a:gd name="adj2" fmla="val 625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srgbClr val="1A78C3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5" name="AutoShape 36">
                  <a:extLst>
                    <a:ext uri="{FF2B5EF4-FFF2-40B4-BE49-F238E27FC236}">
                      <a16:creationId xmlns:a16="http://schemas.microsoft.com/office/drawing/2014/main" id="{878BB003-5E18-49B7-87B2-54E65A96F4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4" y="2592"/>
                  <a:ext cx="96" cy="240"/>
                </a:xfrm>
                <a:prstGeom prst="upArrow">
                  <a:avLst>
                    <a:gd name="adj1" fmla="val 50000"/>
                    <a:gd name="adj2" fmla="val 625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srgbClr val="1A78C3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6" name="Freeform 37">
                  <a:extLst>
                    <a:ext uri="{FF2B5EF4-FFF2-40B4-BE49-F238E27FC236}">
                      <a16:creationId xmlns:a16="http://schemas.microsoft.com/office/drawing/2014/main" id="{D77EA85D-237E-4CFB-8D5E-1DAD462E6F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6" y="1440"/>
                  <a:ext cx="1824" cy="750"/>
                </a:xfrm>
                <a:custGeom>
                  <a:avLst/>
                  <a:gdLst>
                    <a:gd name="T0" fmla="*/ 1824 w 1824"/>
                    <a:gd name="T1" fmla="*/ 750 h 750"/>
                    <a:gd name="T2" fmla="*/ 1824 w 1824"/>
                    <a:gd name="T3" fmla="*/ 144 h 750"/>
                    <a:gd name="T4" fmla="*/ 0 w 1824"/>
                    <a:gd name="T5" fmla="*/ 144 h 750"/>
                    <a:gd name="T6" fmla="*/ 240 w 1824"/>
                    <a:gd name="T7" fmla="*/ 0 h 75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24"/>
                    <a:gd name="T13" fmla="*/ 0 h 750"/>
                    <a:gd name="T14" fmla="*/ 1824 w 1824"/>
                    <a:gd name="T15" fmla="*/ 750 h 75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24" h="750">
                      <a:moveTo>
                        <a:pt x="1824" y="750"/>
                      </a:moveTo>
                      <a:lnTo>
                        <a:pt x="1824" y="144"/>
                      </a:lnTo>
                      <a:lnTo>
                        <a:pt x="0" y="144"/>
                      </a:lnTo>
                      <a:lnTo>
                        <a:pt x="24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rgbClr val="1A78C3"/>
                    </a:solidFill>
                  </a:endParaRPr>
                </a:p>
              </p:txBody>
            </p:sp>
            <p:sp>
              <p:nvSpPr>
                <p:cNvPr id="37" name="Line 38">
                  <a:extLst>
                    <a:ext uri="{FF2B5EF4-FFF2-40B4-BE49-F238E27FC236}">
                      <a16:creationId xmlns:a16="http://schemas.microsoft.com/office/drawing/2014/main" id="{A59A04C1-3EF1-4D9A-B6E0-6995916A5E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72" y="1440"/>
                  <a:ext cx="24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rgbClr val="1A78C3"/>
                    </a:solidFill>
                  </a:endParaRPr>
                </a:p>
              </p:txBody>
            </p:sp>
            <p:sp>
              <p:nvSpPr>
                <p:cNvPr id="38" name="Line 39">
                  <a:extLst>
                    <a:ext uri="{FF2B5EF4-FFF2-40B4-BE49-F238E27FC236}">
                      <a16:creationId xmlns:a16="http://schemas.microsoft.com/office/drawing/2014/main" id="{071BCFF3-745B-4E9B-A745-8D9A6703D3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1248"/>
                  <a:ext cx="67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rgbClr val="1A78C3"/>
                    </a:solidFill>
                  </a:endParaRPr>
                </a:p>
              </p:txBody>
            </p:sp>
            <p:sp>
              <p:nvSpPr>
                <p:cNvPr id="39" name="Freeform 40">
                  <a:extLst>
                    <a:ext uri="{FF2B5EF4-FFF2-40B4-BE49-F238E27FC236}">
                      <a16:creationId xmlns:a16="http://schemas.microsoft.com/office/drawing/2014/main" id="{64AA62FC-FACA-422C-9AA6-0965E9437C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88" y="960"/>
                  <a:ext cx="960" cy="1392"/>
                </a:xfrm>
                <a:custGeom>
                  <a:avLst/>
                  <a:gdLst>
                    <a:gd name="T0" fmla="*/ 672 w 960"/>
                    <a:gd name="T1" fmla="*/ 144 h 1392"/>
                    <a:gd name="T2" fmla="*/ 672 w 960"/>
                    <a:gd name="T3" fmla="*/ 0 h 1392"/>
                    <a:gd name="T4" fmla="*/ 960 w 960"/>
                    <a:gd name="T5" fmla="*/ 0 h 1392"/>
                    <a:gd name="T6" fmla="*/ 960 w 960"/>
                    <a:gd name="T7" fmla="*/ 1392 h 1392"/>
                    <a:gd name="T8" fmla="*/ 0 w 960"/>
                    <a:gd name="T9" fmla="*/ 1392 h 13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0"/>
                    <a:gd name="T16" fmla="*/ 0 h 1392"/>
                    <a:gd name="T17" fmla="*/ 960 w 960"/>
                    <a:gd name="T18" fmla="*/ 1392 h 13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0" h="1392">
                      <a:moveTo>
                        <a:pt x="672" y="144"/>
                      </a:moveTo>
                      <a:lnTo>
                        <a:pt x="672" y="0"/>
                      </a:lnTo>
                      <a:lnTo>
                        <a:pt x="960" y="0"/>
                      </a:lnTo>
                      <a:lnTo>
                        <a:pt x="960" y="1392"/>
                      </a:lnTo>
                      <a:lnTo>
                        <a:pt x="0" y="139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rgbClr val="1A78C3"/>
                    </a:solidFill>
                  </a:endParaRPr>
                </a:p>
              </p:txBody>
            </p:sp>
            <p:sp>
              <p:nvSpPr>
                <p:cNvPr id="40" name="Freeform 41">
                  <a:extLst>
                    <a:ext uri="{FF2B5EF4-FFF2-40B4-BE49-F238E27FC236}">
                      <a16:creationId xmlns:a16="http://schemas.microsoft.com/office/drawing/2014/main" id="{AE84A37E-C96A-448B-964B-A2BF00D850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88" y="768"/>
                  <a:ext cx="1152" cy="1776"/>
                </a:xfrm>
                <a:custGeom>
                  <a:avLst/>
                  <a:gdLst>
                    <a:gd name="T0" fmla="*/ 384 w 1152"/>
                    <a:gd name="T1" fmla="*/ 336 h 1776"/>
                    <a:gd name="T2" fmla="*/ 384 w 1152"/>
                    <a:gd name="T3" fmla="*/ 0 h 1776"/>
                    <a:gd name="T4" fmla="*/ 1152 w 1152"/>
                    <a:gd name="T5" fmla="*/ 0 h 1776"/>
                    <a:gd name="T6" fmla="*/ 1152 w 1152"/>
                    <a:gd name="T7" fmla="*/ 1776 h 1776"/>
                    <a:gd name="T8" fmla="*/ 0 w 1152"/>
                    <a:gd name="T9" fmla="*/ 1776 h 17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52"/>
                    <a:gd name="T16" fmla="*/ 0 h 1776"/>
                    <a:gd name="T17" fmla="*/ 1152 w 1152"/>
                    <a:gd name="T18" fmla="*/ 1776 h 17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52" h="1776">
                      <a:moveTo>
                        <a:pt x="384" y="336"/>
                      </a:moveTo>
                      <a:lnTo>
                        <a:pt x="384" y="0"/>
                      </a:lnTo>
                      <a:lnTo>
                        <a:pt x="1152" y="0"/>
                      </a:lnTo>
                      <a:lnTo>
                        <a:pt x="1152" y="1776"/>
                      </a:lnTo>
                      <a:lnTo>
                        <a:pt x="0" y="1776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rgbClr val="1A78C3"/>
                    </a:solidFill>
                  </a:endParaRPr>
                </a:p>
              </p:txBody>
            </p:sp>
            <p:sp>
              <p:nvSpPr>
                <p:cNvPr id="41" name="Text Box 42">
                  <a:extLst>
                    <a:ext uri="{FF2B5EF4-FFF2-40B4-BE49-F238E27FC236}">
                      <a16:creationId xmlns:a16="http://schemas.microsoft.com/office/drawing/2014/main" id="{17612A35-FC6B-4BE8-9444-3DBD00AD7F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12" y="1488"/>
                  <a:ext cx="62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zh-CN" altLang="en-US" sz="2000">
                      <a:solidFill>
                        <a:srgbClr val="1A78C3"/>
                      </a:solidFill>
                      <a:latin typeface="Times New Roman" panose="02020603050405020304" pitchFamily="18" charset="0"/>
                    </a:rPr>
                    <a:t>右移</a:t>
                  </a:r>
                </a:p>
              </p:txBody>
            </p:sp>
          </p:grpSp>
          <p:sp>
            <p:nvSpPr>
              <p:cNvPr id="12" name="Line 43">
                <a:extLst>
                  <a:ext uri="{FF2B5EF4-FFF2-40B4-BE49-F238E27FC236}">
                    <a16:creationId xmlns:a16="http://schemas.microsoft.com/office/drawing/2014/main" id="{6D3BCBA5-0953-4789-A95B-B5F21F21CB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1842"/>
                <a:ext cx="104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1A78C3"/>
                  </a:solidFill>
                </a:endParaRPr>
              </a:p>
            </p:txBody>
          </p:sp>
        </p:grpSp>
        <p:sp>
          <p:nvSpPr>
            <p:cNvPr id="10" name="Line 44">
              <a:extLst>
                <a:ext uri="{FF2B5EF4-FFF2-40B4-BE49-F238E27FC236}">
                  <a16:creationId xmlns:a16="http://schemas.microsoft.com/office/drawing/2014/main" id="{CA09BD1E-D70D-46B5-88F5-5E1458F063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830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25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C77E8BC-C9DC-42D0-A1BD-1AA91697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03D49F-9BC4-4026-ACC2-AC6F87BE66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乘法小结</a:t>
            </a:r>
          </a:p>
          <a:p>
            <a:pPr lvl="1"/>
            <a:r>
              <a:rPr lang="zh-CN" altLang="en-US" dirty="0"/>
              <a:t>整数乘法与小数乘法完全相同，可用逗号代替小数点</a:t>
            </a:r>
            <a:endParaRPr lang="en-US" altLang="zh-CN" dirty="0"/>
          </a:p>
          <a:p>
            <a:pPr lvl="1"/>
            <a:r>
              <a:rPr lang="zh-CN" altLang="en-US" dirty="0"/>
              <a:t>原码乘符号位单独处理，补码乘符号位自然形成</a:t>
            </a:r>
          </a:p>
          <a:p>
            <a:pPr lvl="1"/>
            <a:r>
              <a:rPr lang="zh-CN" altLang="en-US" dirty="0"/>
              <a:t>原码乘去掉符号位运算    即为无符号数乘法</a:t>
            </a:r>
            <a:endParaRPr lang="en-US" altLang="zh-CN" dirty="0"/>
          </a:p>
          <a:p>
            <a:pPr lvl="1"/>
            <a:r>
              <a:rPr lang="zh-CN" altLang="en-US" dirty="0"/>
              <a:t>不同的乘法运算需有不同的硬件支持</a:t>
            </a:r>
          </a:p>
          <a:p>
            <a:pPr lvl="1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23F150-BDCD-41C1-A357-3FD311F5B74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定点数运算及其运算部件</a:t>
            </a:r>
          </a:p>
        </p:txBody>
      </p:sp>
    </p:spTree>
    <p:extLst>
      <p:ext uri="{BB962C8B-B14F-4D97-AF65-F5344CB8AC3E}">
        <p14:creationId xmlns:p14="http://schemas.microsoft.com/office/powerpoint/2010/main" val="36764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D06753-2C14-4173-9C87-7EA665C6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5C4BDCB0-0DE0-4B27-B32B-8F8BE6FB5C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ALU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定点数运算及其运算部件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浮点数运算及其运算部件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BFC89C37-CFAF-459C-BA15-0CC416BDDF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45935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7459CD-65ED-44B3-A9A2-D70888DD9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628ED0-11A8-4F7B-B123-C1675522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  <a:endParaRPr lang="en-US" altLang="zh-CN" dirty="0"/>
          </a:p>
          <a:p>
            <a:pPr lvl="1"/>
            <a:r>
              <a:rPr lang="zh-CN" altLang="en-US" dirty="0"/>
              <a:t>首先实现一个能进行基本算术运算（加</a:t>
            </a:r>
            <a:r>
              <a:rPr lang="en-US" altLang="zh-CN" dirty="0"/>
              <a:t>/</a:t>
            </a:r>
            <a:r>
              <a:rPr lang="zh-CN" altLang="en-US" dirty="0"/>
              <a:t>减）和基本逻辑运算（与</a:t>
            </a:r>
            <a:r>
              <a:rPr lang="en-US" altLang="zh-CN" dirty="0"/>
              <a:t>/</a:t>
            </a:r>
            <a:r>
              <a:rPr lang="zh-CN" altLang="en-US" dirty="0"/>
              <a:t>或</a:t>
            </a:r>
            <a:r>
              <a:rPr lang="en-US" altLang="zh-CN" dirty="0"/>
              <a:t>/</a:t>
            </a:r>
            <a:r>
              <a:rPr lang="zh-CN" altLang="en-US" dirty="0"/>
              <a:t>或非）、并能生成基本条件码（</a:t>
            </a:r>
            <a:r>
              <a:rPr lang="en-US" altLang="zh-CN" dirty="0"/>
              <a:t>ZF/OF/CF/SF</a:t>
            </a:r>
            <a:r>
              <a:rPr lang="zh-CN" altLang="en-US" dirty="0"/>
              <a:t>）的</a:t>
            </a:r>
            <a:r>
              <a:rPr lang="en-US" altLang="zh-CN" dirty="0"/>
              <a:t>ALU</a:t>
            </a:r>
            <a:r>
              <a:rPr lang="zh-CN" altLang="en-US" dirty="0"/>
              <a:t>，再由</a:t>
            </a:r>
            <a:r>
              <a:rPr lang="en-US" altLang="zh-CN" dirty="0"/>
              <a:t>ALU</a:t>
            </a:r>
            <a:r>
              <a:rPr lang="zh-CN" altLang="en-US" dirty="0"/>
              <a:t>和移位器实现乘除运算器</a:t>
            </a:r>
            <a:endParaRPr lang="en-US" altLang="zh-CN" dirty="0"/>
          </a:p>
          <a:p>
            <a:pPr lvl="1"/>
            <a:r>
              <a:rPr lang="en-US" altLang="zh-CN" dirty="0"/>
              <a:t>ALU</a:t>
            </a:r>
            <a:r>
              <a:rPr lang="zh-CN" altLang="en-US" dirty="0"/>
              <a:t>（</a:t>
            </a:r>
            <a:r>
              <a:rPr lang="en-US" altLang="zh-CN" dirty="0"/>
              <a:t>Arithmetic logic unit</a:t>
            </a:r>
            <a:r>
              <a:rPr lang="zh-CN" altLang="en-US" dirty="0"/>
              <a:t>）</a:t>
            </a:r>
            <a:r>
              <a:rPr lang="en-US" altLang="zh-CN" dirty="0"/>
              <a:t>: </a:t>
            </a:r>
            <a:r>
              <a:rPr lang="zh-CN" altLang="en-US" dirty="0"/>
              <a:t>算术逻辑部件是运算部件的核心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C6290D-E42F-497D-A432-851C87446A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1.ALU</a:t>
            </a:r>
            <a:endParaRPr lang="zh-CN" altLang="en-US" dirty="0"/>
          </a:p>
        </p:txBody>
      </p:sp>
      <p:grpSp>
        <p:nvGrpSpPr>
          <p:cNvPr id="24" name="Group 22">
            <a:extLst>
              <a:ext uri="{FF2B5EF4-FFF2-40B4-BE49-F238E27FC236}">
                <a16:creationId xmlns:a16="http://schemas.microsoft.com/office/drawing/2014/main" id="{67D88168-B6EA-4E76-B31A-7AE11B45F0F3}"/>
              </a:ext>
            </a:extLst>
          </p:cNvPr>
          <p:cNvGrpSpPr>
            <a:grpSpLocks/>
          </p:cNvGrpSpPr>
          <p:nvPr/>
        </p:nvGrpSpPr>
        <p:grpSpPr bwMode="auto">
          <a:xfrm>
            <a:off x="2817812" y="2926781"/>
            <a:ext cx="6556375" cy="3241675"/>
            <a:chOff x="3312" y="888"/>
            <a:chExt cx="2213" cy="1511"/>
          </a:xfrm>
        </p:grpSpPr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1FE49E70-5FB2-4E5E-8B66-82608BA58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1" y="1022"/>
              <a:ext cx="210" cy="14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 anchor="ctr">
              <a:spAutoFit/>
            </a:bodyPr>
            <a:lstStyle/>
            <a:p>
              <a:pPr algn="ctr">
                <a:lnSpc>
                  <a:spcPct val="92000"/>
                </a:lnSpc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CPU</a:t>
              </a:r>
            </a:p>
          </p:txBody>
        </p:sp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CD7394D2-2CBE-40FC-B6AE-3F23ED2CC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1310"/>
              <a:ext cx="377" cy="14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 anchor="ctr">
              <a:spAutoFit/>
            </a:bodyPr>
            <a:lstStyle/>
            <a:p>
              <a:pPr algn="ctr">
                <a:lnSpc>
                  <a:spcPct val="92000"/>
                </a:lnSpc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Datapath</a:t>
              </a:r>
            </a:p>
          </p:txBody>
        </p:sp>
        <p:sp>
          <p:nvSpPr>
            <p:cNvPr id="27" name="Rectangle 7">
              <a:extLst>
                <a:ext uri="{FF2B5EF4-FFF2-40B4-BE49-F238E27FC236}">
                  <a16:creationId xmlns:a16="http://schemas.microsoft.com/office/drawing/2014/main" id="{BFDF8FE9-F3FF-4109-AC55-F218B10BB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3" y="1310"/>
              <a:ext cx="322" cy="14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 anchor="ctr">
              <a:spAutoFit/>
            </a:bodyPr>
            <a:lstStyle/>
            <a:p>
              <a:pPr algn="ctr">
                <a:lnSpc>
                  <a:spcPct val="92000"/>
                </a:lnSpc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Control</a:t>
              </a:r>
            </a:p>
          </p:txBody>
        </p:sp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04003A7D-5C66-4DAD-92E9-182A67E3A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1646"/>
              <a:ext cx="206" cy="14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 anchor="ctr">
              <a:spAutoFit/>
            </a:bodyPr>
            <a:lstStyle/>
            <a:p>
              <a:pPr algn="ctr">
                <a:lnSpc>
                  <a:spcPct val="92000"/>
                </a:lnSpc>
              </a:pPr>
              <a:r>
                <a:rPr lang="en-US" altLang="zh-CN" sz="180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ALU</a:t>
              </a:r>
            </a:p>
          </p:txBody>
        </p:sp>
        <p:sp>
          <p:nvSpPr>
            <p:cNvPr id="29" name="Rectangle 9">
              <a:extLst>
                <a:ext uri="{FF2B5EF4-FFF2-40B4-BE49-F238E27FC236}">
                  <a16:creationId xmlns:a16="http://schemas.microsoft.com/office/drawing/2014/main" id="{8A47956E-2529-408A-9669-4ADA86DB8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" y="1646"/>
              <a:ext cx="236" cy="14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 anchor="ctr">
              <a:spAutoFit/>
            </a:bodyPr>
            <a:lstStyle/>
            <a:p>
              <a:pPr algn="ctr">
                <a:lnSpc>
                  <a:spcPct val="92000"/>
                </a:lnSpc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Regs</a:t>
              </a:r>
            </a:p>
          </p:txBody>
        </p:sp>
        <p:sp>
          <p:nvSpPr>
            <p:cNvPr id="30" name="Rectangle 10">
              <a:extLst>
                <a:ext uri="{FF2B5EF4-FFF2-40B4-BE49-F238E27FC236}">
                  <a16:creationId xmlns:a16="http://schemas.microsoft.com/office/drawing/2014/main" id="{B76BAD4A-DC13-4F43-81F0-B9AA0E477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6" y="1646"/>
              <a:ext cx="292" cy="14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 anchor="ctr">
              <a:spAutoFit/>
            </a:bodyPr>
            <a:lstStyle/>
            <a:p>
              <a:pPr algn="ctr">
                <a:lnSpc>
                  <a:spcPct val="92000"/>
                </a:lnSpc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</a:rPr>
                <a:t>Shifter</a:t>
              </a:r>
            </a:p>
          </p:txBody>
        </p:sp>
        <p:sp>
          <p:nvSpPr>
            <p:cNvPr id="31" name="Rectangle 11">
              <a:extLst>
                <a:ext uri="{FF2B5EF4-FFF2-40B4-BE49-F238E27FC236}">
                  <a16:creationId xmlns:a16="http://schemas.microsoft.com/office/drawing/2014/main" id="{BC335036-028F-44AB-BD4A-15F155962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9" y="2144"/>
              <a:ext cx="240" cy="25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 anchor="ctr">
              <a:spAutoFit/>
            </a:bodyPr>
            <a:lstStyle/>
            <a:p>
              <a:pPr algn="ctr">
                <a:lnSpc>
                  <a:spcPct val="88000"/>
                </a:lnSpc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Nand</a:t>
              </a:r>
            </a:p>
            <a:p>
              <a:pPr algn="ctr">
                <a:lnSpc>
                  <a:spcPct val="88000"/>
                </a:lnSpc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Gate</a:t>
              </a:r>
            </a:p>
          </p:txBody>
        </p:sp>
        <p:sp>
          <p:nvSpPr>
            <p:cNvPr id="32" name="Line 12">
              <a:extLst>
                <a:ext uri="{FF2B5EF4-FFF2-40B4-BE49-F238E27FC236}">
                  <a16:creationId xmlns:a16="http://schemas.microsoft.com/office/drawing/2014/main" id="{BD80AE35-2623-4ABD-9FB6-4F3B0EB154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71" y="1197"/>
              <a:ext cx="15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13">
              <a:extLst>
                <a:ext uri="{FF2B5EF4-FFF2-40B4-BE49-F238E27FC236}">
                  <a16:creationId xmlns:a16="http://schemas.microsoft.com/office/drawing/2014/main" id="{34BCA8D6-4678-4EB4-B164-8571B17946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7" y="1201"/>
              <a:ext cx="215" cy="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14">
              <a:extLst>
                <a:ext uri="{FF2B5EF4-FFF2-40B4-BE49-F238E27FC236}">
                  <a16:creationId xmlns:a16="http://schemas.microsoft.com/office/drawing/2014/main" id="{F43BCE91-EA6C-4FDE-8AF2-715C00D0CF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0" y="1487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15">
              <a:extLst>
                <a:ext uri="{FF2B5EF4-FFF2-40B4-BE49-F238E27FC236}">
                  <a16:creationId xmlns:a16="http://schemas.microsoft.com/office/drawing/2014/main" id="{1058791B-F1BB-4A84-91B3-0074F7A14E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1" y="1493"/>
              <a:ext cx="320" cy="1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16">
              <a:extLst>
                <a:ext uri="{FF2B5EF4-FFF2-40B4-BE49-F238E27FC236}">
                  <a16:creationId xmlns:a16="http://schemas.microsoft.com/office/drawing/2014/main" id="{07247FDE-F5A0-4BAE-A00C-67DE8F30DF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2" y="1485"/>
              <a:ext cx="359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17">
              <a:extLst>
                <a:ext uri="{FF2B5EF4-FFF2-40B4-BE49-F238E27FC236}">
                  <a16:creationId xmlns:a16="http://schemas.microsoft.com/office/drawing/2014/main" id="{B6321382-4051-4CEE-944F-11EE61F9F8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8" y="1821"/>
              <a:ext cx="415" cy="263"/>
            </a:xfrm>
            <a:prstGeom prst="line">
              <a:avLst/>
            </a:prstGeom>
            <a:noFill/>
            <a:ln w="12700"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18">
              <a:extLst>
                <a:ext uri="{FF2B5EF4-FFF2-40B4-BE49-F238E27FC236}">
                  <a16:creationId xmlns:a16="http://schemas.microsoft.com/office/drawing/2014/main" id="{4353DA72-78A6-4F70-85F2-1730E24CDC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40" y="1829"/>
              <a:ext cx="8" cy="255"/>
            </a:xfrm>
            <a:prstGeom prst="line">
              <a:avLst/>
            </a:prstGeom>
            <a:noFill/>
            <a:ln w="12700"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19">
              <a:extLst>
                <a:ext uri="{FF2B5EF4-FFF2-40B4-BE49-F238E27FC236}">
                  <a16:creationId xmlns:a16="http://schemas.microsoft.com/office/drawing/2014/main" id="{92879D69-45E6-457F-B314-FAE0DD99C3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1829"/>
              <a:ext cx="434" cy="255"/>
            </a:xfrm>
            <a:prstGeom prst="line">
              <a:avLst/>
            </a:prstGeom>
            <a:noFill/>
            <a:ln w="12700"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AutoShape 21">
              <a:extLst>
                <a:ext uri="{FF2B5EF4-FFF2-40B4-BE49-F238E27FC236}">
                  <a16:creationId xmlns:a16="http://schemas.microsoft.com/office/drawing/2014/main" id="{C991DEB1-22EB-4C83-AE8F-A71D59A62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888"/>
              <a:ext cx="1075" cy="169"/>
            </a:xfrm>
            <a:prstGeom prst="wedgeRoundRectCallout">
              <a:avLst>
                <a:gd name="adj1" fmla="val -36884"/>
                <a:gd name="adj2" fmla="val 327514"/>
                <a:gd name="adj3" fmla="val 16667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1400" dirty="0">
                  <a:solidFill>
                    <a:srgbClr val="FF0000"/>
                  </a:solidFill>
                  <a:ea typeface="宋体" panose="02010600030101010101" pitchFamily="2" charset="-122"/>
                </a:rPr>
                <a:t>We are now here.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16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9B7E22E-D56B-4BCD-A1BF-386039A4E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6556D3-6F33-4D5C-A079-59079E4F1E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硬件功能描述（</a:t>
            </a:r>
            <a:r>
              <a:rPr lang="en-US" altLang="zh-CN" dirty="0"/>
              <a:t>Design as Representation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 Functional Specification(</a:t>
            </a:r>
            <a:r>
              <a:rPr lang="zh-CN" altLang="en-US" dirty="0"/>
              <a:t>功能说明</a:t>
            </a:r>
            <a:r>
              <a:rPr lang="en-US" altLang="zh-CN" dirty="0"/>
              <a:t>) </a:t>
            </a:r>
          </a:p>
          <a:p>
            <a:pPr lvl="2"/>
            <a:r>
              <a:rPr lang="en-US" altLang="zh-CN" dirty="0"/>
              <a:t>Inputs:  2 x 16 bit operands</a:t>
            </a:r>
            <a:r>
              <a:rPr lang="zh-CN" altLang="en-US" dirty="0"/>
              <a:t>－</a:t>
            </a:r>
            <a:r>
              <a:rPr lang="en-US" altLang="zh-CN" dirty="0"/>
              <a:t>A, B;  1 bit carry input</a:t>
            </a:r>
            <a:r>
              <a:rPr lang="zh-CN" altLang="en-US" dirty="0"/>
              <a:t>－</a:t>
            </a:r>
            <a:r>
              <a:rPr lang="en-US" altLang="zh-CN" dirty="0" err="1"/>
              <a:t>Cin</a:t>
            </a:r>
            <a:r>
              <a:rPr lang="en-US" altLang="zh-CN" dirty="0"/>
              <a:t>.</a:t>
            </a:r>
          </a:p>
          <a:p>
            <a:pPr lvl="2"/>
            <a:r>
              <a:rPr lang="en-US" altLang="zh-CN" dirty="0"/>
              <a:t>Outputs:  1 x 16 bit result</a:t>
            </a:r>
            <a:r>
              <a:rPr lang="zh-CN" altLang="en-US" dirty="0"/>
              <a:t>－</a:t>
            </a:r>
            <a:r>
              <a:rPr lang="en-US" altLang="zh-CN" dirty="0"/>
              <a:t>S;  1 bit carry output</a:t>
            </a:r>
            <a:r>
              <a:rPr lang="zh-CN" altLang="en-US" dirty="0"/>
              <a:t>－</a:t>
            </a:r>
            <a:r>
              <a:rPr lang="en-US" altLang="zh-CN" dirty="0" err="1"/>
              <a:t>Cout</a:t>
            </a:r>
            <a:r>
              <a:rPr lang="en-US" altLang="zh-CN" dirty="0"/>
              <a:t>.</a:t>
            </a:r>
          </a:p>
          <a:p>
            <a:pPr lvl="2"/>
            <a:r>
              <a:rPr lang="en-US" altLang="zh-CN" dirty="0"/>
              <a:t>Operations:  PASS, ADD (A +B + </a:t>
            </a:r>
            <a:r>
              <a:rPr lang="en-US" altLang="zh-CN" dirty="0" err="1"/>
              <a:t>Cin</a:t>
            </a:r>
            <a:r>
              <a:rPr lang="en-US" altLang="zh-CN" dirty="0"/>
              <a:t>), SUB (A - B), AND, XOR, OR, COMPARE (equality)</a:t>
            </a:r>
          </a:p>
          <a:p>
            <a:pPr lvl="1"/>
            <a:r>
              <a:rPr lang="en-US" altLang="zh-CN" dirty="0"/>
              <a:t>Block Diagram/Schematic</a:t>
            </a:r>
            <a:r>
              <a:rPr lang="zh-CN" altLang="en-US" dirty="0"/>
              <a:t>（框图</a:t>
            </a:r>
            <a:r>
              <a:rPr lang="en-US" altLang="zh-CN" dirty="0"/>
              <a:t>/</a:t>
            </a:r>
            <a:r>
              <a:rPr lang="zh-CN" altLang="en-US" dirty="0"/>
              <a:t>原理图表示）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AF05E2-B766-4E1C-9F18-0C2534A5A7F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1.ALU</a:t>
            </a:r>
            <a:endParaRPr lang="zh-CN" altLang="en-US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EADD439-EE3D-4D09-9C20-BAA78A1B4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706" y="4526779"/>
            <a:ext cx="3416300" cy="1074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A78C3"/>
              </a:solidFill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BFE241A-6CCF-47DF-8E69-D7291A467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456" y="4893491"/>
            <a:ext cx="727763" cy="372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7000"/>
              </a:lnSpc>
            </a:pPr>
            <a:r>
              <a:rPr lang="en-US" altLang="zh-CN" sz="2400">
                <a:solidFill>
                  <a:srgbClr val="1A78C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ALU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F4CEB0E7-EC31-496A-82DA-9859FEB5F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0056" y="4610916"/>
            <a:ext cx="2921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1800">
                <a:solidFill>
                  <a:srgbClr val="1A78C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9BA0DBBC-3153-432C-8FAB-43D7418CF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856" y="4610916"/>
            <a:ext cx="2921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1800">
                <a:solidFill>
                  <a:srgbClr val="1A78C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5D57677B-EC62-4F65-8E38-782C117A2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7056" y="4814116"/>
            <a:ext cx="3175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1800">
                <a:solidFill>
                  <a:srgbClr val="1A78C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D02043F6-2D80-4931-8B6B-3D7A93CF9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856" y="5222104"/>
            <a:ext cx="474489" cy="28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1800">
                <a:solidFill>
                  <a:srgbClr val="1A78C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Cin</a:t>
            </a: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37C711BA-1431-4101-A1D3-2110920BD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5256" y="5199879"/>
            <a:ext cx="615553" cy="28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1800">
                <a:solidFill>
                  <a:srgbClr val="1A78C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Cout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15BEE17E-30B9-4FC1-9195-2047C907D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3056" y="5357041"/>
            <a:ext cx="2794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1800">
                <a:solidFill>
                  <a:srgbClr val="1A78C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14992A9D-0CD9-47B1-9655-C13E8B2449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9956" y="4928416"/>
            <a:ext cx="1270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A78C3"/>
              </a:solidFill>
            </a:endParaRPr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60BC17B2-1B37-4F37-BA53-B490903F50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2656" y="5334816"/>
            <a:ext cx="124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A78C3"/>
              </a:solidFill>
            </a:endParaRPr>
          </a:p>
        </p:txBody>
      </p:sp>
      <p:sp>
        <p:nvSpPr>
          <p:cNvPr id="15" name="Line 17">
            <a:extLst>
              <a:ext uri="{FF2B5EF4-FFF2-40B4-BE49-F238E27FC236}">
                <a16:creationId xmlns:a16="http://schemas.microsoft.com/office/drawing/2014/main" id="{1BA92E26-28C0-43ED-8DEC-7BC3A26279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9756" y="3933054"/>
            <a:ext cx="0" cy="5651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A78C3"/>
              </a:solidFill>
            </a:endParaRPr>
          </a:p>
        </p:txBody>
      </p:sp>
      <p:sp>
        <p:nvSpPr>
          <p:cNvPr id="16" name="Line 18">
            <a:extLst>
              <a:ext uri="{FF2B5EF4-FFF2-40B4-BE49-F238E27FC236}">
                <a16:creationId xmlns:a16="http://schemas.microsoft.com/office/drawing/2014/main" id="{5FA1BE1B-7A3F-4E3C-B315-F9D4BA6B22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9556" y="3933054"/>
            <a:ext cx="0" cy="5651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A78C3"/>
              </a:solidFill>
            </a:endParaRPr>
          </a:p>
        </p:txBody>
      </p:sp>
      <p:sp>
        <p:nvSpPr>
          <p:cNvPr id="17" name="Line 19">
            <a:extLst>
              <a:ext uri="{FF2B5EF4-FFF2-40B4-BE49-F238E27FC236}">
                <a16:creationId xmlns:a16="http://schemas.microsoft.com/office/drawing/2014/main" id="{54596C6D-B35C-4506-9658-76E8BCFB37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65606" y="5334816"/>
            <a:ext cx="927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A78C3"/>
              </a:solidFill>
            </a:endParaRPr>
          </a:p>
        </p:txBody>
      </p:sp>
      <p:sp>
        <p:nvSpPr>
          <p:cNvPr id="18" name="Line 20">
            <a:extLst>
              <a:ext uri="{FF2B5EF4-FFF2-40B4-BE49-F238E27FC236}">
                <a16:creationId xmlns:a16="http://schemas.microsoft.com/office/drawing/2014/main" id="{762A6E11-01F7-4C4D-B6A8-D2F18878FB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2756" y="5628504"/>
            <a:ext cx="0" cy="4302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A78C3"/>
              </a:solidFill>
            </a:endParaRPr>
          </a:p>
        </p:txBody>
      </p:sp>
      <p:sp>
        <p:nvSpPr>
          <p:cNvPr id="19" name="Line 21">
            <a:extLst>
              <a:ext uri="{FF2B5EF4-FFF2-40B4-BE49-F238E27FC236}">
                <a16:creationId xmlns:a16="http://schemas.microsoft.com/office/drawing/2014/main" id="{4DA06D12-04E5-459C-B1EA-9CE0E0ED19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07306" y="4041004"/>
            <a:ext cx="444500" cy="146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A78C3"/>
              </a:solidFill>
            </a:endParaRPr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id="{89C46767-FE76-4F62-AD9D-6532897326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3706" y="4041004"/>
            <a:ext cx="292100" cy="146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A78C3"/>
              </a:solidFill>
            </a:endParaRPr>
          </a:p>
        </p:txBody>
      </p:sp>
      <p:sp>
        <p:nvSpPr>
          <p:cNvPr id="21" name="Line 23">
            <a:extLst>
              <a:ext uri="{FF2B5EF4-FFF2-40B4-BE49-F238E27FC236}">
                <a16:creationId xmlns:a16="http://schemas.microsoft.com/office/drawing/2014/main" id="{2144B4BD-D1A4-42A5-BC94-7D57804ADD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55106" y="4787129"/>
            <a:ext cx="215900" cy="282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A78C3"/>
              </a:solidFill>
            </a:endParaRPr>
          </a:p>
        </p:txBody>
      </p:sp>
      <p:sp>
        <p:nvSpPr>
          <p:cNvPr id="22" name="Line 24">
            <a:extLst>
              <a:ext uri="{FF2B5EF4-FFF2-40B4-BE49-F238E27FC236}">
                <a16:creationId xmlns:a16="http://schemas.microsoft.com/office/drawing/2014/main" id="{933C101A-58D4-439A-9C32-4723194BE4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40506" y="5668191"/>
            <a:ext cx="4445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A78C3"/>
              </a:solidFill>
            </a:endParaRPr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22844988-52E1-42E1-94ED-5489A9DC7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856" y="3933054"/>
            <a:ext cx="381000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1800">
                <a:solidFill>
                  <a:srgbClr val="1A78C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24" name="Rectangle 26">
            <a:extLst>
              <a:ext uri="{FF2B5EF4-FFF2-40B4-BE49-F238E27FC236}">
                <a16:creationId xmlns:a16="http://schemas.microsoft.com/office/drawing/2014/main" id="{01AB68C0-D735-463C-BC41-06975B882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7056" y="4001316"/>
            <a:ext cx="3810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1800">
                <a:solidFill>
                  <a:srgbClr val="1A78C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01FB367C-DE56-4C7E-B899-848821A7B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4056" y="5696766"/>
            <a:ext cx="3810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1800">
                <a:solidFill>
                  <a:srgbClr val="1A78C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FAC0CB84-5E03-491C-A0AE-1A03DBD16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0056" y="4610916"/>
            <a:ext cx="2540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1800">
                <a:solidFill>
                  <a:srgbClr val="1A78C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C62FAF14-168B-41B3-9BAC-768D8DA6E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3456" y="4814116"/>
            <a:ext cx="104775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1800">
                <a:solidFill>
                  <a:srgbClr val="1A78C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操作控制</a:t>
            </a:r>
          </a:p>
        </p:txBody>
      </p:sp>
      <p:sp>
        <p:nvSpPr>
          <p:cNvPr id="28" name="Rectangle 35">
            <a:extLst>
              <a:ext uri="{FF2B5EF4-FFF2-40B4-BE49-F238E27FC236}">
                <a16:creationId xmlns:a16="http://schemas.microsoft.com/office/drawing/2014/main" id="{3F97463B-082B-45E6-B2DB-60334149B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0756" y="5195116"/>
            <a:ext cx="104775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1800">
                <a:solidFill>
                  <a:srgbClr val="1A78C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进位输入</a:t>
            </a:r>
          </a:p>
        </p:txBody>
      </p:sp>
      <p:sp>
        <p:nvSpPr>
          <p:cNvPr id="29" name="Rectangle 36">
            <a:extLst>
              <a:ext uri="{FF2B5EF4-FFF2-40B4-BE49-F238E27FC236}">
                <a16:creationId xmlns:a16="http://schemas.microsoft.com/office/drawing/2014/main" id="{14C3F064-C4D6-4437-9F96-C4D2A00CD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456" y="5169716"/>
            <a:ext cx="104775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1800">
                <a:solidFill>
                  <a:srgbClr val="1A78C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进位输出</a:t>
            </a:r>
          </a:p>
        </p:txBody>
      </p:sp>
      <p:sp>
        <p:nvSpPr>
          <p:cNvPr id="30" name="Rectangle 37">
            <a:extLst>
              <a:ext uri="{FF2B5EF4-FFF2-40B4-BE49-F238E27FC236}">
                <a16:creationId xmlns:a16="http://schemas.microsoft.com/office/drawing/2014/main" id="{14ADB58D-38D2-48CF-9C9A-ACC059F73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356" y="6028554"/>
            <a:ext cx="1047750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1800">
                <a:solidFill>
                  <a:srgbClr val="1A78C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运算结果</a:t>
            </a:r>
          </a:p>
        </p:txBody>
      </p:sp>
      <p:sp>
        <p:nvSpPr>
          <p:cNvPr id="31" name="Rectangle 38">
            <a:extLst>
              <a:ext uri="{FF2B5EF4-FFF2-40B4-BE49-F238E27FC236}">
                <a16:creationId xmlns:a16="http://schemas.microsoft.com/office/drawing/2014/main" id="{CA1A7C35-1D4D-402E-A8CE-1D15E7BF0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356" y="3602854"/>
            <a:ext cx="982663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1800">
                <a:solidFill>
                  <a:srgbClr val="1A78C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操作数</a:t>
            </a:r>
            <a:r>
              <a:rPr lang="en-US" altLang="zh-CN" sz="1800">
                <a:solidFill>
                  <a:srgbClr val="1A78C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32" name="Rectangle 39">
            <a:extLst>
              <a:ext uri="{FF2B5EF4-FFF2-40B4-BE49-F238E27FC236}">
                <a16:creationId xmlns:a16="http://schemas.microsoft.com/office/drawing/2014/main" id="{EE819A4C-77B3-4C73-A9CC-472D2C931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2356" y="3590154"/>
            <a:ext cx="982663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1800">
                <a:solidFill>
                  <a:srgbClr val="1A78C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操作数</a:t>
            </a:r>
            <a:r>
              <a:rPr lang="en-US" altLang="zh-CN" sz="1800">
                <a:solidFill>
                  <a:srgbClr val="1A78C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4794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826A53D-55FA-4E93-8ED9-F13982A1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BCF2CC-7BAA-403B-B7F7-F0E792D9E8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的功能说明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42D534-ED83-45F8-9434-9CA915D002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1.ALU</a:t>
            </a:r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263B2B2-B016-4D06-9B31-6DBF18BFB48E}"/>
              </a:ext>
            </a:extLst>
          </p:cNvPr>
          <p:cNvSpPr txBox="1">
            <a:spLocks noChangeArrowheads="1"/>
          </p:cNvSpPr>
          <p:nvPr/>
        </p:nvSpPr>
        <p:spPr>
          <a:xfrm>
            <a:off x="3642730" y="3525977"/>
            <a:ext cx="8191500" cy="2138362"/>
          </a:xfrm>
          <a:prstGeom prst="rect">
            <a:avLst/>
          </a:prstGeom>
          <a:noFill/>
          <a:ln/>
        </p:spPr>
        <p:txBody>
          <a:bodyPr/>
          <a:lstStyle>
            <a:lvl1pPr marL="228600" indent="-22860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1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3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5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1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3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5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09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9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ED7D31"/>
                </a:solidFill>
              </a:rPr>
              <a:t>ALU Control Lines (</a:t>
            </a:r>
            <a:r>
              <a:rPr lang="en-US" altLang="zh-CN" sz="1800" dirty="0" err="1">
                <a:solidFill>
                  <a:srgbClr val="ED7D31"/>
                </a:solidFill>
              </a:rPr>
              <a:t>ALUop</a:t>
            </a:r>
            <a:r>
              <a:rPr lang="en-US" altLang="zh-CN" sz="1800" dirty="0">
                <a:solidFill>
                  <a:srgbClr val="ED7D31"/>
                </a:solidFill>
              </a:rPr>
              <a:t>)	     Function</a:t>
            </a:r>
          </a:p>
          <a:p>
            <a:pPr marL="456565" lvl="1" indent="0">
              <a:buNone/>
            </a:pPr>
            <a:r>
              <a:rPr lang="en-US" altLang="zh-CN" sz="1800" dirty="0">
                <a:solidFill>
                  <a:srgbClr val="1A78C3"/>
                </a:solidFill>
              </a:rPr>
              <a:t>000				         And</a:t>
            </a:r>
          </a:p>
          <a:p>
            <a:pPr marL="456565" lvl="1" indent="0">
              <a:buNone/>
            </a:pPr>
            <a:r>
              <a:rPr lang="en-US" altLang="zh-CN" sz="1800" dirty="0">
                <a:solidFill>
                  <a:srgbClr val="1A78C3"/>
                </a:solidFill>
              </a:rPr>
              <a:t>001				           Or</a:t>
            </a:r>
          </a:p>
          <a:p>
            <a:pPr marL="456565" lvl="1" indent="0">
              <a:buNone/>
            </a:pPr>
            <a:r>
              <a:rPr lang="en-US" altLang="zh-CN" sz="1800" dirty="0">
                <a:solidFill>
                  <a:srgbClr val="1A78C3"/>
                </a:solidFill>
              </a:rPr>
              <a:t>010				         Add</a:t>
            </a:r>
          </a:p>
          <a:p>
            <a:pPr marL="456565" lvl="1" indent="0">
              <a:buNone/>
            </a:pPr>
            <a:r>
              <a:rPr lang="en-US" altLang="zh-CN" sz="1800" dirty="0">
                <a:solidFill>
                  <a:srgbClr val="1A78C3"/>
                </a:solidFill>
              </a:rPr>
              <a:t>110				      Subtract</a:t>
            </a:r>
          </a:p>
          <a:p>
            <a:pPr marL="456565" lvl="1" indent="0">
              <a:buNone/>
            </a:pPr>
            <a:r>
              <a:rPr lang="en-US" altLang="zh-CN" sz="1800" dirty="0">
                <a:solidFill>
                  <a:srgbClr val="1A78C3"/>
                </a:solidFill>
              </a:rPr>
              <a:t>111				Set-on-less-than</a:t>
            </a: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64CA39F1-13BB-45FB-96B5-9E7CE7B715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61393" y="1490915"/>
            <a:ext cx="927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A78C3"/>
              </a:solidFill>
            </a:endParaRP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FF09C98C-DE6D-4455-A410-756D539DFE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69443" y="1275015"/>
            <a:ext cx="12700" cy="45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A78C3"/>
              </a:solidFill>
            </a:endParaRP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8E5C884C-B04F-4BEC-933B-7726D9B8D3D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4843" y="1275015"/>
            <a:ext cx="773113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A78C3"/>
              </a:solidFill>
            </a:endParaRP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B2B4C1F5-0676-41F9-A327-D0AB28AF44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9918" y="1708403"/>
            <a:ext cx="350838" cy="188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A78C3"/>
              </a:solidFill>
            </a:endParaRP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6CFA2A72-0978-430E-A5DE-E35316FA16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6943" y="1884615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A78C3"/>
              </a:solidFill>
            </a:endParaRP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4BCCCBD2-AE89-4557-AB3D-85A97C19D2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4143" y="1656015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A78C3"/>
              </a:solidFill>
            </a:endParaRPr>
          </a:p>
        </p:txBody>
      </p:sp>
      <p:grpSp>
        <p:nvGrpSpPr>
          <p:cNvPr id="12" name="Group 16">
            <a:extLst>
              <a:ext uri="{FF2B5EF4-FFF2-40B4-BE49-F238E27FC236}">
                <a16:creationId xmlns:a16="http://schemas.microsoft.com/office/drawing/2014/main" id="{92498C1C-11B9-48C7-9E48-26CBA37763E8}"/>
              </a:ext>
            </a:extLst>
          </p:cNvPr>
          <p:cNvGrpSpPr>
            <a:grpSpLocks/>
          </p:cNvGrpSpPr>
          <p:nvPr/>
        </p:nvGrpSpPr>
        <p:grpSpPr bwMode="auto">
          <a:xfrm>
            <a:off x="5682143" y="2164015"/>
            <a:ext cx="762000" cy="939800"/>
            <a:chOff x="1920" y="1336"/>
            <a:chExt cx="480" cy="592"/>
          </a:xfrm>
        </p:grpSpPr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E480A095-812A-430F-BFF7-E50803421D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624"/>
              <a:ext cx="0" cy="3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61876481-45BE-469C-A189-EB64C77683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8" y="1672"/>
              <a:ext cx="464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A0E59FA5-E8AA-4534-9254-4CD63C60DC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8" y="1528"/>
              <a:ext cx="176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58D36DFA-6B28-409E-87D2-BBAB9FA4D5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336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0CA3E84F-1758-49A2-BD11-B39A7FCFDA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1336"/>
              <a:ext cx="0" cy="3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</p:grpSp>
      <p:sp>
        <p:nvSpPr>
          <p:cNvPr id="18" name="Line 17">
            <a:extLst>
              <a:ext uri="{FF2B5EF4-FFF2-40B4-BE49-F238E27FC236}">
                <a16:creationId xmlns:a16="http://schemas.microsoft.com/office/drawing/2014/main" id="{D06AAF4A-E1E1-4E5D-9F94-5BF3E11E3A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0493" y="2176715"/>
            <a:ext cx="113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A78C3"/>
              </a:solidFill>
            </a:endParaRP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0762A776-9618-4D17-87AD-D264DCD12E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61393" y="2862515"/>
            <a:ext cx="927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A78C3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A38697-583E-44D5-AA9E-14E326A1344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883877" y="2006825"/>
            <a:ext cx="63158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solidFill>
                  <a:srgbClr val="1A78C3"/>
                </a:solidFill>
                <a:ea typeface="宋体" panose="02010600030101010101" pitchFamily="2" charset="-122"/>
              </a:rPr>
              <a:t>ALU</a:t>
            </a: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C35B144B-53D3-4E84-87E2-3E256254B2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66193" y="2792665"/>
            <a:ext cx="1651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A78C3"/>
              </a:solidFill>
            </a:endParaRPr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0436E7CE-05F2-4B2F-B654-1FA905D3F8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66193" y="1421065"/>
            <a:ext cx="1651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A78C3"/>
              </a:solidFill>
            </a:endParaRPr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356D231F-5E4E-4301-98CD-E79C007E60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71193" y="2106865"/>
            <a:ext cx="1651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A78C3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606D9F-DDE9-4B1D-87AD-E7E384589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9656" y="1490915"/>
            <a:ext cx="34945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b="0">
                <a:solidFill>
                  <a:srgbClr val="1A78C3"/>
                </a:solidFill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1D6575-8981-4F16-9403-E5681F9CB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9656" y="2862515"/>
            <a:ext cx="34945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b="0">
                <a:solidFill>
                  <a:srgbClr val="1A78C3"/>
                </a:solidFill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D2FF18-D3D5-4369-A788-97B4AEEF1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4656" y="2176715"/>
            <a:ext cx="34945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b="0">
                <a:solidFill>
                  <a:srgbClr val="1A78C3"/>
                </a:solidFill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5D5090-D1A9-4A2C-9415-F1298BD42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656" y="1338515"/>
            <a:ext cx="33663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b="0">
                <a:solidFill>
                  <a:srgbClr val="1A78C3"/>
                </a:solidFill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4B312A-1C27-49B7-B1C5-3F16218DA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656" y="2710115"/>
            <a:ext cx="33663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b="0">
                <a:solidFill>
                  <a:srgbClr val="1A78C3"/>
                </a:solidFill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210E07-F260-42FE-89B0-7A72D49AA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856" y="2024315"/>
            <a:ext cx="83676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b="0">
                <a:solidFill>
                  <a:srgbClr val="1A78C3"/>
                </a:solidFill>
                <a:ea typeface="宋体" panose="02010600030101010101" pitchFamily="2" charset="-122"/>
              </a:rPr>
              <a:t>Result</a:t>
            </a:r>
          </a:p>
        </p:txBody>
      </p:sp>
      <p:sp>
        <p:nvSpPr>
          <p:cNvPr id="30" name="Line 29">
            <a:extLst>
              <a:ext uri="{FF2B5EF4-FFF2-40B4-BE49-F238E27FC236}">
                <a16:creationId xmlns:a16="http://schemas.microsoft.com/office/drawing/2014/main" id="{BDED66E9-8F10-4618-9797-FFF394CD7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0493" y="1795715"/>
            <a:ext cx="749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A78C3"/>
              </a:solidFill>
            </a:endParaRPr>
          </a:p>
        </p:txBody>
      </p:sp>
      <p:sp>
        <p:nvSpPr>
          <p:cNvPr id="31" name="Line 30">
            <a:extLst>
              <a:ext uri="{FF2B5EF4-FFF2-40B4-BE49-F238E27FC236}">
                <a16:creationId xmlns:a16="http://schemas.microsoft.com/office/drawing/2014/main" id="{7AEF138D-92D2-4234-903A-CC56173D7C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0493" y="2633915"/>
            <a:ext cx="749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A78C3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57EEFA-DA28-4488-9CAD-D6B9FAF0F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856" y="2481515"/>
            <a:ext cx="109324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b="0">
                <a:solidFill>
                  <a:srgbClr val="1A78C3"/>
                </a:solidFill>
                <a:ea typeface="宋体" panose="02010600030101010101" pitchFamily="2" charset="-122"/>
              </a:rPr>
              <a:t>Overflow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0BA34BF-D7AB-426B-9627-73BE5DCC5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856" y="1643315"/>
            <a:ext cx="65723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b="0">
                <a:solidFill>
                  <a:srgbClr val="1A78C3"/>
                </a:solidFill>
                <a:ea typeface="宋体" panose="02010600030101010101" pitchFamily="2" charset="-122"/>
              </a:rPr>
              <a:t>Zero</a:t>
            </a:r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BA100E1D-197E-43DA-A8CC-6293765B90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9343" y="887665"/>
            <a:ext cx="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A78C3"/>
              </a:solidFill>
            </a:endParaRP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C60593F2-D07A-4EED-8170-DBEC6300B6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69493" y="1027365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A78C3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B5FC60-E31A-48E3-9A51-218B7B326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1256" y="957515"/>
            <a:ext cx="31098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b="0">
                <a:solidFill>
                  <a:srgbClr val="1A78C3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DD185-853A-461B-86D9-E7F0E5CA3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3056" y="805115"/>
            <a:ext cx="88806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b="0">
                <a:solidFill>
                  <a:srgbClr val="1A78C3"/>
                </a:solidFill>
                <a:ea typeface="宋体" panose="02010600030101010101" pitchFamily="2" charset="-122"/>
              </a:rPr>
              <a:t>ALUop</a:t>
            </a:r>
          </a:p>
        </p:txBody>
      </p:sp>
      <p:sp>
        <p:nvSpPr>
          <p:cNvPr id="38" name="Line 37">
            <a:extLst>
              <a:ext uri="{FF2B5EF4-FFF2-40B4-BE49-F238E27FC236}">
                <a16:creationId xmlns:a16="http://schemas.microsoft.com/office/drawing/2014/main" id="{C7B61A86-79EF-4428-932A-90EB5C72B1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9343" y="2868865"/>
            <a:ext cx="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A78C3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7A52AF3-54D2-453D-829D-708E56D7C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1256" y="3167315"/>
            <a:ext cx="111889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b="0" dirty="0" err="1">
                <a:solidFill>
                  <a:srgbClr val="1A78C3"/>
                </a:solidFill>
                <a:ea typeface="宋体" panose="02010600030101010101" pitchFamily="2" charset="-122"/>
              </a:rPr>
              <a:t>CarryOut</a:t>
            </a:r>
            <a:endParaRPr lang="en-US" altLang="zh-CN" b="0" dirty="0">
              <a:solidFill>
                <a:srgbClr val="1A78C3"/>
              </a:solidFill>
              <a:ea typeface="宋体" panose="02010600030101010101" pitchFamily="2" charset="-122"/>
            </a:endParaRPr>
          </a:p>
        </p:txBody>
      </p:sp>
      <p:sp>
        <p:nvSpPr>
          <p:cNvPr id="40" name="Text Box 40">
            <a:extLst>
              <a:ext uri="{FF2B5EF4-FFF2-40B4-BE49-F238E27FC236}">
                <a16:creationId xmlns:a16="http://schemas.microsoft.com/office/drawing/2014/main" id="{59318242-8BAE-4270-889F-A19C78624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5716" y="5565745"/>
            <a:ext cx="8474279" cy="70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1A78C3"/>
                </a:solidFill>
                <a:ea typeface="宋体" panose="02010600030101010101" pitchFamily="2" charset="-122"/>
              </a:rPr>
              <a:t>ALU</a:t>
            </a:r>
            <a:r>
              <a:rPr lang="zh-CN" altLang="en-US" dirty="0">
                <a:solidFill>
                  <a:srgbClr val="1A78C3"/>
                </a:solidFill>
                <a:ea typeface="宋体" panose="02010600030101010101" pitchFamily="2" charset="-122"/>
              </a:rPr>
              <a:t>可进行基本的加</a:t>
            </a:r>
            <a:r>
              <a:rPr lang="en-US" altLang="zh-CN" dirty="0">
                <a:solidFill>
                  <a:srgbClr val="1A78C3"/>
                </a:solidFill>
                <a:ea typeface="宋体" panose="02010600030101010101" pitchFamily="2" charset="-122"/>
              </a:rPr>
              <a:t>/</a:t>
            </a:r>
            <a:r>
              <a:rPr lang="zh-CN" altLang="en-US" dirty="0">
                <a:solidFill>
                  <a:srgbClr val="1A78C3"/>
                </a:solidFill>
                <a:ea typeface="宋体" panose="02010600030101010101" pitchFamily="2" charset="-122"/>
              </a:rPr>
              <a:t>减算术运算、基本逻辑运算。其核心部件是加法器。</a:t>
            </a:r>
          </a:p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rgbClr val="1A78C3"/>
                </a:solidFill>
                <a:ea typeface="宋体" panose="02010600030101010101" pitchFamily="2" charset="-122"/>
              </a:rPr>
              <a:t>有关串行加法器和并行加法器的原理在数字逻辑电路课已讲过，在此仅简单回顾。</a:t>
            </a:r>
          </a:p>
        </p:txBody>
      </p:sp>
    </p:spTree>
    <p:extLst>
      <p:ext uri="{BB962C8B-B14F-4D97-AF65-F5344CB8AC3E}">
        <p14:creationId xmlns:p14="http://schemas.microsoft.com/office/powerpoint/2010/main" val="64498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9FBE828-8705-4BB3-8100-0D8A09A9B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A3A1C7-4ADA-4299-8859-92DFE5B730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8107" y="679278"/>
            <a:ext cx="11835786" cy="638152"/>
          </a:xfrm>
        </p:spPr>
        <p:txBody>
          <a:bodyPr/>
          <a:lstStyle/>
          <a:p>
            <a:r>
              <a:rPr lang="zh-CN" altLang="en-US" dirty="0"/>
              <a:t>回顾：串行进位加法器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ECAB85-31A9-4722-96E2-CF9D485151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1.ALU</a:t>
            </a:r>
            <a:endParaRPr lang="zh-CN" alt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5C2C34A8-EE2A-4E9B-9ECC-7F4D267DE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30" y="1426967"/>
            <a:ext cx="4175125" cy="392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164D4126-1322-44D1-87D6-842DD5A0E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892" y="1138042"/>
            <a:ext cx="8547100" cy="5686425"/>
          </a:xfrm>
          <a:prstGeom prst="rect">
            <a:avLst/>
          </a:prstGeom>
          <a:noFill/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1A78C3"/>
              </a:solidFill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BE70B32C-9A39-433B-990B-1F51237C8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567" y="5684642"/>
            <a:ext cx="4518025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>
                <a:solidFill>
                  <a:srgbClr val="1A78C3"/>
                </a:solidFill>
                <a:ea typeface="宋体" panose="02010600030101010101" pitchFamily="2" charset="-122"/>
              </a:rPr>
              <a:t>Sum</a:t>
            </a:r>
            <a:r>
              <a:rPr lang="zh-CN" altLang="en-US" sz="1400" dirty="0">
                <a:solidFill>
                  <a:srgbClr val="1A78C3"/>
                </a:solidFill>
                <a:ea typeface="宋体" panose="02010600030101010101" pitchFamily="2" charset="-122"/>
              </a:rPr>
              <a:t>延迟为6</a:t>
            </a:r>
            <a:r>
              <a:rPr lang="en-US" altLang="zh-CN" sz="1400" dirty="0">
                <a:solidFill>
                  <a:srgbClr val="1A78C3"/>
                </a:solidFill>
                <a:ea typeface="宋体" panose="02010600030101010101" pitchFamily="2" charset="-122"/>
              </a:rPr>
              <a:t>ty</a:t>
            </a:r>
            <a:r>
              <a:rPr lang="zh-CN" altLang="en-US" sz="1400" dirty="0">
                <a:solidFill>
                  <a:srgbClr val="1A78C3"/>
                </a:solidFill>
                <a:ea typeface="宋体" panose="02010600030101010101" pitchFamily="2" charset="-122"/>
              </a:rPr>
              <a:t>；进位</a:t>
            </a:r>
            <a:r>
              <a:rPr lang="en-US" altLang="zh-CN" sz="1400" dirty="0">
                <a:solidFill>
                  <a:srgbClr val="1A78C3"/>
                </a:solidFill>
                <a:ea typeface="宋体" panose="02010600030101010101" pitchFamily="2" charset="-122"/>
              </a:rPr>
              <a:t>Carryout</a:t>
            </a:r>
            <a:r>
              <a:rPr lang="zh-CN" altLang="en-US" sz="1400" dirty="0">
                <a:solidFill>
                  <a:srgbClr val="1A78C3"/>
                </a:solidFill>
                <a:ea typeface="宋体" panose="02010600030101010101" pitchFamily="2" charset="-122"/>
              </a:rPr>
              <a:t>延迟为２</a:t>
            </a:r>
            <a:r>
              <a:rPr lang="en-US" altLang="zh-CN" sz="1400" dirty="0">
                <a:solidFill>
                  <a:srgbClr val="1A78C3"/>
                </a:solidFill>
                <a:ea typeface="宋体" panose="02010600030101010101" pitchFamily="2" charset="-122"/>
              </a:rPr>
              <a:t>ty</a:t>
            </a:r>
          </a:p>
          <a:p>
            <a:pPr>
              <a:spcBef>
                <a:spcPct val="50000"/>
              </a:spcBef>
            </a:pPr>
            <a:r>
              <a:rPr lang="en-US" altLang="zh-CN" sz="1400" dirty="0">
                <a:solidFill>
                  <a:srgbClr val="1A78C3"/>
                </a:solidFill>
                <a:ea typeface="宋体" panose="02010600030101010101" pitchFamily="2" charset="-122"/>
              </a:rPr>
              <a:t>(</a:t>
            </a:r>
            <a:r>
              <a:rPr lang="zh-CN" altLang="en-US" sz="1400" dirty="0">
                <a:solidFill>
                  <a:srgbClr val="1A78C3"/>
                </a:solidFill>
                <a:ea typeface="宋体" panose="02010600030101010101" pitchFamily="2" charset="-122"/>
              </a:rPr>
              <a:t>假定一个与门</a:t>
            </a:r>
            <a:r>
              <a:rPr lang="en-US" altLang="zh-CN" sz="1400" dirty="0">
                <a:solidFill>
                  <a:srgbClr val="1A78C3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400" dirty="0">
                <a:solidFill>
                  <a:srgbClr val="1A78C3"/>
                </a:solidFill>
                <a:ea typeface="宋体" panose="02010600030101010101" pitchFamily="2" charset="-122"/>
              </a:rPr>
              <a:t>或门延迟为1</a:t>
            </a:r>
            <a:r>
              <a:rPr lang="en-US" altLang="zh-CN" sz="1400" dirty="0">
                <a:solidFill>
                  <a:srgbClr val="1A78C3"/>
                </a:solidFill>
                <a:ea typeface="宋体" panose="02010600030101010101" pitchFamily="2" charset="-122"/>
              </a:rPr>
              <a:t>ty，</a:t>
            </a:r>
            <a:r>
              <a:rPr lang="zh-CN" altLang="en-US" sz="1400" dirty="0">
                <a:solidFill>
                  <a:srgbClr val="1A78C3"/>
                </a:solidFill>
                <a:ea typeface="宋体" panose="02010600030101010101" pitchFamily="2" charset="-122"/>
              </a:rPr>
              <a:t>异或门的延迟则为３</a:t>
            </a:r>
            <a:r>
              <a:rPr lang="en-US" altLang="zh-CN" sz="1400" dirty="0">
                <a:solidFill>
                  <a:srgbClr val="1A78C3"/>
                </a:solidFill>
                <a:ea typeface="宋体" panose="02010600030101010101" pitchFamily="2" charset="-122"/>
              </a:rPr>
              <a:t>ty)</a:t>
            </a:r>
          </a:p>
        </p:txBody>
      </p:sp>
      <p:grpSp>
        <p:nvGrpSpPr>
          <p:cNvPr id="8" name="Group 15">
            <a:extLst>
              <a:ext uri="{FF2B5EF4-FFF2-40B4-BE49-F238E27FC236}">
                <a16:creationId xmlns:a16="http://schemas.microsoft.com/office/drawing/2014/main" id="{7F965DD1-CAA5-4FAB-B7B7-2748CBD77271}"/>
              </a:ext>
            </a:extLst>
          </p:cNvPr>
          <p:cNvGrpSpPr>
            <a:grpSpLocks/>
          </p:cNvGrpSpPr>
          <p:nvPr/>
        </p:nvGrpSpPr>
        <p:grpSpPr bwMode="auto">
          <a:xfrm>
            <a:off x="6216592" y="1258692"/>
            <a:ext cx="2724150" cy="1590675"/>
            <a:chOff x="3768" y="600"/>
            <a:chExt cx="1716" cy="1002"/>
          </a:xfrm>
        </p:grpSpPr>
        <p:grpSp>
          <p:nvGrpSpPr>
            <p:cNvPr id="9" name="Group 6">
              <a:extLst>
                <a:ext uri="{FF2B5EF4-FFF2-40B4-BE49-F238E27FC236}">
                  <a16:creationId xmlns:a16="http://schemas.microsoft.com/office/drawing/2014/main" id="{E4EB9E98-4FEF-4370-A6CE-E53B4ADF16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8" y="637"/>
              <a:ext cx="1226" cy="965"/>
              <a:chOff x="9022" y="9188"/>
              <a:chExt cx="1506" cy="1399"/>
            </a:xfrm>
          </p:grpSpPr>
          <p:sp>
            <p:nvSpPr>
              <p:cNvPr id="11" name="Rectangle 7">
                <a:extLst>
                  <a:ext uri="{FF2B5EF4-FFF2-40B4-BE49-F238E27FC236}">
                    <a16:creationId xmlns:a16="http://schemas.microsoft.com/office/drawing/2014/main" id="{75AA8BCF-767C-4FE2-BB01-B7A54E5D9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89" y="9643"/>
                <a:ext cx="567" cy="45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1400">
                    <a:solidFill>
                      <a:srgbClr val="1A78C3"/>
                    </a:solidFill>
                    <a:ea typeface="宋体" panose="02010600030101010101" pitchFamily="2" charset="-122"/>
                  </a:rPr>
                  <a:t>FA</a:t>
                </a:r>
              </a:p>
            </p:txBody>
          </p:sp>
          <p:sp>
            <p:nvSpPr>
              <p:cNvPr id="12" name="Line 8">
                <a:extLst>
                  <a:ext uri="{FF2B5EF4-FFF2-40B4-BE49-F238E27FC236}">
                    <a16:creationId xmlns:a16="http://schemas.microsoft.com/office/drawing/2014/main" id="{B1EF4257-B3A7-4783-AD37-5900F9CA72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86" y="9188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>
                  <a:solidFill>
                    <a:srgbClr val="1A78C3"/>
                  </a:solidFill>
                </a:endParaRPr>
              </a:p>
            </p:txBody>
          </p:sp>
          <p:sp>
            <p:nvSpPr>
              <p:cNvPr id="13" name="Line 9">
                <a:extLst>
                  <a:ext uri="{FF2B5EF4-FFF2-40B4-BE49-F238E27FC236}">
                    <a16:creationId xmlns:a16="http://schemas.microsoft.com/office/drawing/2014/main" id="{D41170BD-2DE7-4712-81EB-04A30C0CE6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96" y="10116"/>
                <a:ext cx="0" cy="4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>
                  <a:solidFill>
                    <a:srgbClr val="1A78C3"/>
                  </a:solidFill>
                </a:endParaRPr>
              </a:p>
            </p:txBody>
          </p:sp>
          <p:sp>
            <p:nvSpPr>
              <p:cNvPr id="14" name="Line 10">
                <a:extLst>
                  <a:ext uri="{FF2B5EF4-FFF2-40B4-BE49-F238E27FC236}">
                    <a16:creationId xmlns:a16="http://schemas.microsoft.com/office/drawing/2014/main" id="{F0FF16B5-CDA3-495C-B266-9D7BD443D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879" y="10116"/>
                <a:ext cx="0" cy="4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>
                  <a:solidFill>
                    <a:srgbClr val="1A78C3"/>
                  </a:solidFill>
                </a:endParaRPr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01862B59-65F1-4464-91E3-0B9C95DB26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7" y="9855"/>
                <a:ext cx="471" cy="1"/>
              </a:xfrm>
              <a:custGeom>
                <a:avLst/>
                <a:gdLst>
                  <a:gd name="T0" fmla="*/ 636 w 636"/>
                  <a:gd name="T1" fmla="*/ 0 h 1"/>
                  <a:gd name="T2" fmla="*/ 0 w 636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36" h="1">
                    <a:moveTo>
                      <a:pt x="636" y="0"/>
                    </a:moveTo>
                    <a:lnTo>
                      <a:pt x="0" y="1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400">
                  <a:solidFill>
                    <a:srgbClr val="1A78C3"/>
                  </a:solidFill>
                </a:endParaRPr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F22EC1AA-6B6E-4CA4-BF12-3D500E952A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22" y="9844"/>
                <a:ext cx="471" cy="1"/>
              </a:xfrm>
              <a:custGeom>
                <a:avLst/>
                <a:gdLst>
                  <a:gd name="T0" fmla="*/ 569 w 569"/>
                  <a:gd name="T1" fmla="*/ 3 h 3"/>
                  <a:gd name="T2" fmla="*/ 0 w 569"/>
                  <a:gd name="T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69" h="3">
                    <a:moveTo>
                      <a:pt x="569" y="3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400">
                  <a:solidFill>
                    <a:srgbClr val="1A78C3"/>
                  </a:solidFill>
                </a:endParaRPr>
              </a:p>
            </p:txBody>
          </p:sp>
        </p:grpSp>
        <p:sp>
          <p:nvSpPr>
            <p:cNvPr id="10" name="Text Box 13">
              <a:extLst>
                <a:ext uri="{FF2B5EF4-FFF2-40B4-BE49-F238E27FC236}">
                  <a16:creationId xmlns:a16="http://schemas.microsoft.com/office/drawing/2014/main" id="{38F66EC9-04D4-40AF-BF10-B6AA64249D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8" y="600"/>
              <a:ext cx="120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>
                  <a:solidFill>
                    <a:srgbClr val="1A78C3"/>
                  </a:solidFill>
                  <a:ea typeface="宋体" panose="02010600030101010101" pitchFamily="2" charset="-122"/>
                </a:rPr>
                <a:t>全加器符号：</a:t>
              </a:r>
            </a:p>
          </p:txBody>
        </p:sp>
      </p:grpSp>
      <p:grpSp>
        <p:nvGrpSpPr>
          <p:cNvPr id="17" name="Group 38">
            <a:extLst>
              <a:ext uri="{FF2B5EF4-FFF2-40B4-BE49-F238E27FC236}">
                <a16:creationId xmlns:a16="http://schemas.microsoft.com/office/drawing/2014/main" id="{22048689-2889-4A20-99E5-3AF7318F0096}"/>
              </a:ext>
            </a:extLst>
          </p:cNvPr>
          <p:cNvGrpSpPr>
            <a:grpSpLocks/>
          </p:cNvGrpSpPr>
          <p:nvPr/>
        </p:nvGrpSpPr>
        <p:grpSpPr bwMode="auto">
          <a:xfrm>
            <a:off x="4716405" y="2506467"/>
            <a:ext cx="4211637" cy="1838325"/>
            <a:chOff x="2823" y="1368"/>
            <a:chExt cx="2653" cy="1158"/>
          </a:xfrm>
        </p:grpSpPr>
        <p:grpSp>
          <p:nvGrpSpPr>
            <p:cNvPr id="18" name="Group 16">
              <a:extLst>
                <a:ext uri="{FF2B5EF4-FFF2-40B4-BE49-F238E27FC236}">
                  <a16:creationId xmlns:a16="http://schemas.microsoft.com/office/drawing/2014/main" id="{6B6FA42C-DAE6-4A89-B509-653030675B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3" y="1665"/>
              <a:ext cx="2653" cy="861"/>
              <a:chOff x="2454" y="3703"/>
              <a:chExt cx="4933" cy="1421"/>
            </a:xfrm>
          </p:grpSpPr>
          <p:sp>
            <p:nvSpPr>
              <p:cNvPr id="20" name="Rectangle 17">
                <a:extLst>
                  <a:ext uri="{FF2B5EF4-FFF2-40B4-BE49-F238E27FC236}">
                    <a16:creationId xmlns:a16="http://schemas.microsoft.com/office/drawing/2014/main" id="{DC345E69-C339-42C3-86A8-39EB23F62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7" y="4178"/>
                <a:ext cx="567" cy="45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1400" b="0">
                    <a:solidFill>
                      <a:srgbClr val="1A78C3"/>
                    </a:solidFill>
                    <a:ea typeface="宋体" panose="02010600030101010101" pitchFamily="2" charset="-122"/>
                  </a:rPr>
                  <a:t>FA</a:t>
                </a:r>
              </a:p>
            </p:txBody>
          </p:sp>
          <p:sp>
            <p:nvSpPr>
              <p:cNvPr id="21" name="Line 18">
                <a:extLst>
                  <a:ext uri="{FF2B5EF4-FFF2-40B4-BE49-F238E27FC236}">
                    <a16:creationId xmlns:a16="http://schemas.microsoft.com/office/drawing/2014/main" id="{A3A53D43-724E-4FFC-84D7-E5E9CFFA2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7" y="3715"/>
                <a:ext cx="0" cy="4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>
                  <a:solidFill>
                    <a:srgbClr val="1A78C3"/>
                  </a:solidFill>
                </a:endParaRPr>
              </a:p>
            </p:txBody>
          </p:sp>
          <p:sp>
            <p:nvSpPr>
              <p:cNvPr id="22" name="Line 19">
                <a:extLst>
                  <a:ext uri="{FF2B5EF4-FFF2-40B4-BE49-F238E27FC236}">
                    <a16:creationId xmlns:a16="http://schemas.microsoft.com/office/drawing/2014/main" id="{BC2D593C-E43C-4351-B283-302D9F6142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5" y="4615"/>
                <a:ext cx="0" cy="4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>
                  <a:solidFill>
                    <a:srgbClr val="1A78C3"/>
                  </a:solidFill>
                </a:endParaRPr>
              </a:p>
            </p:txBody>
          </p:sp>
          <p:sp>
            <p:nvSpPr>
              <p:cNvPr id="23" name="Line 20">
                <a:extLst>
                  <a:ext uri="{FF2B5EF4-FFF2-40B4-BE49-F238E27FC236}">
                    <a16:creationId xmlns:a16="http://schemas.microsoft.com/office/drawing/2014/main" id="{805074B6-5796-4127-833E-9CCAE6933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4615"/>
                <a:ext cx="0" cy="4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>
                  <a:solidFill>
                    <a:srgbClr val="1A78C3"/>
                  </a:solidFill>
                </a:endParaRPr>
              </a:p>
            </p:txBody>
          </p:sp>
          <p:sp>
            <p:nvSpPr>
              <p:cNvPr id="24" name="Freeform 21">
                <a:extLst>
                  <a:ext uri="{FF2B5EF4-FFF2-40B4-BE49-F238E27FC236}">
                    <a16:creationId xmlns:a16="http://schemas.microsoft.com/office/drawing/2014/main" id="{00F66B82-3BBE-4378-8E2E-6FDC6521E0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2" y="4406"/>
                <a:ext cx="471" cy="4"/>
              </a:xfrm>
              <a:custGeom>
                <a:avLst/>
                <a:gdLst>
                  <a:gd name="T0" fmla="*/ 543 w 543"/>
                  <a:gd name="T1" fmla="*/ 0 h 4"/>
                  <a:gd name="T2" fmla="*/ 0 w 543"/>
                  <a:gd name="T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43" h="4">
                    <a:moveTo>
                      <a:pt x="543" y="0"/>
                    </a:moveTo>
                    <a:lnTo>
                      <a:pt x="0" y="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400">
                  <a:solidFill>
                    <a:srgbClr val="1A78C3"/>
                  </a:solidFill>
                </a:endParaRPr>
              </a:p>
            </p:txBody>
          </p:sp>
          <p:sp>
            <p:nvSpPr>
              <p:cNvPr id="25" name="Rectangle 22">
                <a:extLst>
                  <a:ext uri="{FF2B5EF4-FFF2-40B4-BE49-F238E27FC236}">
                    <a16:creationId xmlns:a16="http://schemas.microsoft.com/office/drawing/2014/main" id="{ABC64EF9-81AA-4D8E-AB78-3C6C56574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6" y="4185"/>
                <a:ext cx="567" cy="45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1400" b="0">
                    <a:solidFill>
                      <a:srgbClr val="1A78C3"/>
                    </a:solidFill>
                    <a:ea typeface="宋体" panose="02010600030101010101" pitchFamily="2" charset="-122"/>
                  </a:rPr>
                  <a:t>FA</a:t>
                </a:r>
              </a:p>
            </p:txBody>
          </p:sp>
          <p:sp>
            <p:nvSpPr>
              <p:cNvPr id="26" name="Line 23">
                <a:extLst>
                  <a:ext uri="{FF2B5EF4-FFF2-40B4-BE49-F238E27FC236}">
                    <a16:creationId xmlns:a16="http://schemas.microsoft.com/office/drawing/2014/main" id="{15878384-46E4-4AC4-9AEA-060554AF55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20" y="3727"/>
                <a:ext cx="0" cy="4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>
                  <a:solidFill>
                    <a:srgbClr val="1A78C3"/>
                  </a:solidFill>
                </a:endParaRPr>
              </a:p>
            </p:txBody>
          </p:sp>
          <p:sp>
            <p:nvSpPr>
              <p:cNvPr id="27" name="Freeform 24">
                <a:extLst>
                  <a:ext uri="{FF2B5EF4-FFF2-40B4-BE49-F238E27FC236}">
                    <a16:creationId xmlns:a16="http://schemas.microsoft.com/office/drawing/2014/main" id="{9AFED2BB-D7BB-4F8C-9F06-5168A2F501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2" y="4639"/>
                <a:ext cx="6" cy="485"/>
              </a:xfrm>
              <a:custGeom>
                <a:avLst/>
                <a:gdLst>
                  <a:gd name="T0" fmla="*/ 6 w 6"/>
                  <a:gd name="T1" fmla="*/ 0 h 485"/>
                  <a:gd name="T2" fmla="*/ 0 w 6"/>
                  <a:gd name="T3" fmla="*/ 48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" h="485">
                    <a:moveTo>
                      <a:pt x="6" y="0"/>
                    </a:moveTo>
                    <a:lnTo>
                      <a:pt x="0" y="48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400">
                  <a:solidFill>
                    <a:srgbClr val="1A78C3"/>
                  </a:solidFill>
                </a:endParaRPr>
              </a:p>
            </p:txBody>
          </p:sp>
          <p:sp>
            <p:nvSpPr>
              <p:cNvPr id="28" name="Line 25">
                <a:extLst>
                  <a:ext uri="{FF2B5EF4-FFF2-40B4-BE49-F238E27FC236}">
                    <a16:creationId xmlns:a16="http://schemas.microsoft.com/office/drawing/2014/main" id="{7CA8EEC9-EBEF-4091-A0D6-A0F7CE3210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93" y="4639"/>
                <a:ext cx="0" cy="4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>
                  <a:solidFill>
                    <a:srgbClr val="1A78C3"/>
                  </a:solidFill>
                </a:endParaRPr>
              </a:p>
            </p:txBody>
          </p:sp>
          <p:sp>
            <p:nvSpPr>
              <p:cNvPr id="29" name="Freeform 26">
                <a:extLst>
                  <a:ext uri="{FF2B5EF4-FFF2-40B4-BE49-F238E27FC236}">
                    <a16:creationId xmlns:a16="http://schemas.microsoft.com/office/drawing/2014/main" id="{B578D364-1FBA-4AA7-A335-F8E99C879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6" y="4430"/>
                <a:ext cx="471" cy="4"/>
              </a:xfrm>
              <a:custGeom>
                <a:avLst/>
                <a:gdLst>
                  <a:gd name="T0" fmla="*/ 543 w 543"/>
                  <a:gd name="T1" fmla="*/ 0 h 4"/>
                  <a:gd name="T2" fmla="*/ 0 w 543"/>
                  <a:gd name="T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43" h="4">
                    <a:moveTo>
                      <a:pt x="543" y="0"/>
                    </a:moveTo>
                    <a:lnTo>
                      <a:pt x="0" y="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400">
                  <a:solidFill>
                    <a:srgbClr val="1A78C3"/>
                  </a:solidFill>
                </a:endParaRPr>
              </a:p>
            </p:txBody>
          </p:sp>
          <p:sp>
            <p:nvSpPr>
              <p:cNvPr id="30" name="Freeform 27">
                <a:extLst>
                  <a:ext uri="{FF2B5EF4-FFF2-40B4-BE49-F238E27FC236}">
                    <a16:creationId xmlns:a16="http://schemas.microsoft.com/office/drawing/2014/main" id="{BEB26D43-EC22-4D5C-8958-72EF9E50BA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9" y="4411"/>
                <a:ext cx="447" cy="5"/>
              </a:xfrm>
              <a:custGeom>
                <a:avLst/>
                <a:gdLst>
                  <a:gd name="T0" fmla="*/ 447 w 447"/>
                  <a:gd name="T1" fmla="*/ 5 h 5"/>
                  <a:gd name="T2" fmla="*/ 0 w 447"/>
                  <a:gd name="T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47" h="5">
                    <a:moveTo>
                      <a:pt x="447" y="5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400">
                  <a:solidFill>
                    <a:srgbClr val="1A78C3"/>
                  </a:solidFill>
                </a:endParaRPr>
              </a:p>
            </p:txBody>
          </p:sp>
          <p:sp>
            <p:nvSpPr>
              <p:cNvPr id="31" name="Rectangle 28">
                <a:extLst>
                  <a:ext uri="{FF2B5EF4-FFF2-40B4-BE49-F238E27FC236}">
                    <a16:creationId xmlns:a16="http://schemas.microsoft.com/office/drawing/2014/main" id="{CC288512-F5E4-4BB1-BA2F-2704AF7AD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4154"/>
                <a:ext cx="567" cy="45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1400" b="0">
                    <a:solidFill>
                      <a:srgbClr val="1A78C3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FA</a:t>
                </a:r>
                <a:endParaRPr lang="en-US" altLang="zh-CN" sz="1400">
                  <a:solidFill>
                    <a:srgbClr val="1A78C3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Line 29">
                <a:extLst>
                  <a:ext uri="{FF2B5EF4-FFF2-40B4-BE49-F238E27FC236}">
                    <a16:creationId xmlns:a16="http://schemas.microsoft.com/office/drawing/2014/main" id="{C722E4C2-DA76-40A1-8DFE-701BE283B4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0" y="3703"/>
                <a:ext cx="0" cy="4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>
                  <a:solidFill>
                    <a:srgbClr val="1A78C3"/>
                  </a:solidFill>
                </a:endParaRPr>
              </a:p>
            </p:txBody>
          </p:sp>
          <p:sp>
            <p:nvSpPr>
              <p:cNvPr id="33" name="Line 30">
                <a:extLst>
                  <a:ext uri="{FF2B5EF4-FFF2-40B4-BE49-F238E27FC236}">
                    <a16:creationId xmlns:a16="http://schemas.microsoft.com/office/drawing/2014/main" id="{E9D00E1D-A22D-40BF-AD83-11F47C621B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8" y="4603"/>
                <a:ext cx="0" cy="4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>
                  <a:solidFill>
                    <a:srgbClr val="1A78C3"/>
                  </a:solidFill>
                </a:endParaRPr>
              </a:p>
            </p:txBody>
          </p:sp>
          <p:sp>
            <p:nvSpPr>
              <p:cNvPr id="34" name="Line 31">
                <a:extLst>
                  <a:ext uri="{FF2B5EF4-FFF2-40B4-BE49-F238E27FC236}">
                    <a16:creationId xmlns:a16="http://schemas.microsoft.com/office/drawing/2014/main" id="{4661606A-EA56-4C47-866C-99538FC24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7" y="4603"/>
                <a:ext cx="0" cy="4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>
                  <a:solidFill>
                    <a:srgbClr val="1A78C3"/>
                  </a:solidFill>
                </a:endParaRPr>
              </a:p>
            </p:txBody>
          </p:sp>
          <p:sp>
            <p:nvSpPr>
              <p:cNvPr id="35" name="Freeform 32">
                <a:extLst>
                  <a:ext uri="{FF2B5EF4-FFF2-40B4-BE49-F238E27FC236}">
                    <a16:creationId xmlns:a16="http://schemas.microsoft.com/office/drawing/2014/main" id="{29E84CB8-0476-44A2-B173-331DC2E1F5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0" y="4387"/>
                <a:ext cx="471" cy="3"/>
              </a:xfrm>
              <a:custGeom>
                <a:avLst/>
                <a:gdLst>
                  <a:gd name="T0" fmla="*/ 624 w 624"/>
                  <a:gd name="T1" fmla="*/ 0 h 3"/>
                  <a:gd name="T2" fmla="*/ 0 w 624"/>
                  <a:gd name="T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24" h="3">
                    <a:moveTo>
                      <a:pt x="624" y="0"/>
                    </a:moveTo>
                    <a:lnTo>
                      <a:pt x="0" y="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400">
                  <a:solidFill>
                    <a:srgbClr val="1A78C3"/>
                  </a:solidFill>
                </a:endParaRPr>
              </a:p>
            </p:txBody>
          </p:sp>
          <p:sp>
            <p:nvSpPr>
              <p:cNvPr id="36" name="Freeform 33">
                <a:extLst>
                  <a:ext uri="{FF2B5EF4-FFF2-40B4-BE49-F238E27FC236}">
                    <a16:creationId xmlns:a16="http://schemas.microsoft.com/office/drawing/2014/main" id="{4A01B874-070F-455F-B969-FA981D99D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4" y="4380"/>
                <a:ext cx="447" cy="4"/>
              </a:xfrm>
              <a:custGeom>
                <a:avLst/>
                <a:gdLst>
                  <a:gd name="T0" fmla="*/ 447 w 447"/>
                  <a:gd name="T1" fmla="*/ 0 h 4"/>
                  <a:gd name="T2" fmla="*/ 0 w 447"/>
                  <a:gd name="T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47" h="4">
                    <a:moveTo>
                      <a:pt x="447" y="0"/>
                    </a:moveTo>
                    <a:lnTo>
                      <a:pt x="0" y="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400">
                  <a:solidFill>
                    <a:srgbClr val="1A78C3"/>
                  </a:solidFill>
                </a:endParaRPr>
              </a:p>
            </p:txBody>
          </p:sp>
          <p:sp>
            <p:nvSpPr>
              <p:cNvPr id="37" name="Line 34">
                <a:extLst>
                  <a:ext uri="{FF2B5EF4-FFF2-40B4-BE49-F238E27FC236}">
                    <a16:creationId xmlns:a16="http://schemas.microsoft.com/office/drawing/2014/main" id="{B5A7B6BF-D1AE-4518-AEC5-270E457BFD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5" y="4415"/>
                <a:ext cx="4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>
                  <a:solidFill>
                    <a:srgbClr val="1A78C3"/>
                  </a:solidFill>
                </a:endParaRPr>
              </a:p>
            </p:txBody>
          </p:sp>
        </p:grpSp>
        <p:sp>
          <p:nvSpPr>
            <p:cNvPr id="19" name="Text Box 35">
              <a:extLst>
                <a:ext uri="{FF2B5EF4-FFF2-40B4-BE49-F238E27FC236}">
                  <a16:creationId xmlns:a16="http://schemas.microsoft.com/office/drawing/2014/main" id="{B6EF60B9-1553-45CF-B959-885A0CFA8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6" y="1368"/>
              <a:ext cx="148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rgbClr val="1A78C3"/>
                  </a:solidFill>
                  <a:ea typeface="宋体" panose="02010600030101010101" pitchFamily="2" charset="-122"/>
                </a:rPr>
                <a:t>n</a:t>
              </a:r>
              <a:r>
                <a:rPr lang="zh-CN" altLang="en-US" sz="1400">
                  <a:solidFill>
                    <a:srgbClr val="1A78C3"/>
                  </a:solidFill>
                  <a:ea typeface="宋体" panose="02010600030101010101" pitchFamily="2" charset="-122"/>
                </a:rPr>
                <a:t>位串行</a:t>
              </a:r>
              <a:r>
                <a:rPr lang="en-US" altLang="zh-CN" sz="1400">
                  <a:solidFill>
                    <a:srgbClr val="1A78C3"/>
                  </a:solidFill>
                  <a:ea typeface="宋体" panose="02010600030101010101" pitchFamily="2" charset="-122"/>
                </a:rPr>
                <a:t>(</a:t>
              </a:r>
              <a:r>
                <a:rPr lang="zh-CN" altLang="en-US" sz="1400">
                  <a:solidFill>
                    <a:srgbClr val="1A78C3"/>
                  </a:solidFill>
                  <a:ea typeface="宋体" panose="02010600030101010101" pitchFamily="2" charset="-122"/>
                </a:rPr>
                <a:t>行波</a:t>
              </a:r>
              <a:r>
                <a:rPr lang="en-US" altLang="zh-CN" sz="1400">
                  <a:solidFill>
                    <a:srgbClr val="1A78C3"/>
                  </a:solidFill>
                  <a:ea typeface="宋体" panose="02010600030101010101" pitchFamily="2" charset="-122"/>
                </a:rPr>
                <a:t>)</a:t>
              </a:r>
              <a:r>
                <a:rPr lang="zh-CN" altLang="en-US" sz="1400">
                  <a:solidFill>
                    <a:srgbClr val="1A78C3"/>
                  </a:solidFill>
                  <a:ea typeface="宋体" panose="02010600030101010101" pitchFamily="2" charset="-122"/>
                </a:rPr>
                <a:t>加法器：</a:t>
              </a:r>
              <a:endParaRPr lang="en-US" altLang="zh-CN" sz="1400">
                <a:solidFill>
                  <a:srgbClr val="1A78C3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8" name="Text Box 37">
            <a:extLst>
              <a:ext uri="{FF2B5EF4-FFF2-40B4-BE49-F238E27FC236}">
                <a16:creationId xmlns:a16="http://schemas.microsoft.com/office/drawing/2014/main" id="{4FCC4DFE-74E4-4001-9859-A9048879D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4517" y="4420992"/>
            <a:ext cx="3848100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1400">
                <a:solidFill>
                  <a:srgbClr val="1A78C3"/>
                </a:solidFill>
                <a:ea typeface="宋体" panose="02010600030101010101" pitchFamily="2" charset="-122"/>
              </a:rPr>
              <a:t>串行加法器的缺点：</a:t>
            </a:r>
          </a:p>
          <a:p>
            <a:pPr>
              <a:spcBef>
                <a:spcPct val="20000"/>
              </a:spcBef>
            </a:pPr>
            <a:r>
              <a:rPr lang="zh-CN" altLang="en-US" sz="1400">
                <a:solidFill>
                  <a:srgbClr val="1A78C3"/>
                </a:solidFill>
                <a:ea typeface="宋体" panose="02010600030101010101" pitchFamily="2" charset="-122"/>
              </a:rPr>
              <a:t>进位按串行方式传递，速度慢！</a:t>
            </a:r>
          </a:p>
        </p:txBody>
      </p:sp>
      <p:sp>
        <p:nvSpPr>
          <p:cNvPr id="39" name="Text Box 39">
            <a:extLst>
              <a:ext uri="{FF2B5EF4-FFF2-40B4-BE49-F238E27FC236}">
                <a16:creationId xmlns:a16="http://schemas.microsoft.com/office/drawing/2014/main" id="{4BF6FA64-5803-4F5D-B583-D9FABC046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417" y="5087742"/>
            <a:ext cx="3752850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dirty="0">
                <a:solidFill>
                  <a:srgbClr val="1A78C3"/>
                </a:solidFill>
                <a:ea typeface="宋体" panose="02010600030101010101" pitchFamily="2" charset="-122"/>
              </a:rPr>
              <a:t>问题：</a:t>
            </a:r>
            <a:r>
              <a:rPr lang="en-US" altLang="zh-CN" sz="1400" dirty="0">
                <a:solidFill>
                  <a:srgbClr val="1A78C3"/>
                </a:solidFill>
                <a:ea typeface="宋体" panose="02010600030101010101" pitchFamily="2" charset="-122"/>
              </a:rPr>
              <a:t>n</a:t>
            </a:r>
            <a:r>
              <a:rPr lang="zh-CN" altLang="en-US" sz="1400" dirty="0">
                <a:solidFill>
                  <a:srgbClr val="1A78C3"/>
                </a:solidFill>
                <a:ea typeface="宋体" panose="02010600030101010101" pitchFamily="2" charset="-122"/>
              </a:rPr>
              <a:t>位串行加法器从</a:t>
            </a:r>
            <a:r>
              <a:rPr lang="en-US" altLang="zh-CN" sz="1400" dirty="0">
                <a:solidFill>
                  <a:srgbClr val="1A78C3"/>
                </a:solidFill>
                <a:ea typeface="宋体" panose="02010600030101010101" pitchFamily="2" charset="-122"/>
              </a:rPr>
              <a:t>C0</a:t>
            </a:r>
            <a:r>
              <a:rPr lang="zh-CN" altLang="en-US" sz="1400" dirty="0">
                <a:solidFill>
                  <a:srgbClr val="1A78C3"/>
                </a:solidFill>
                <a:ea typeface="宋体" panose="02010600030101010101" pitchFamily="2" charset="-122"/>
              </a:rPr>
              <a:t>到</a:t>
            </a:r>
            <a:r>
              <a:rPr lang="en-US" altLang="zh-CN" sz="1400" dirty="0">
                <a:solidFill>
                  <a:srgbClr val="1A78C3"/>
                </a:solidFill>
                <a:ea typeface="宋体" panose="02010600030101010101" pitchFamily="2" charset="-122"/>
              </a:rPr>
              <a:t>Cn</a:t>
            </a:r>
            <a:r>
              <a:rPr lang="zh-CN" altLang="en-US" sz="1400" dirty="0">
                <a:solidFill>
                  <a:srgbClr val="1A78C3"/>
                </a:solidFill>
                <a:ea typeface="宋体" panose="02010600030101010101" pitchFamily="2" charset="-122"/>
              </a:rPr>
              <a:t>的延迟时间为多少？</a:t>
            </a:r>
          </a:p>
          <a:p>
            <a:pPr>
              <a:spcBef>
                <a:spcPct val="50000"/>
              </a:spcBef>
            </a:pPr>
            <a:r>
              <a:rPr lang="zh-CN" altLang="en-US" sz="1400" dirty="0">
                <a:solidFill>
                  <a:srgbClr val="1A78C3"/>
                </a:solidFill>
                <a:ea typeface="宋体" panose="02010600030101010101" pitchFamily="2" charset="-122"/>
              </a:rPr>
              <a:t>最后一位和数的延迟时间为多少？</a:t>
            </a:r>
          </a:p>
        </p:txBody>
      </p:sp>
      <p:sp>
        <p:nvSpPr>
          <p:cNvPr id="40" name="Rectangle 40">
            <a:extLst>
              <a:ext uri="{FF2B5EF4-FFF2-40B4-BE49-F238E27FC236}">
                <a16:creationId xmlns:a16="http://schemas.microsoft.com/office/drawing/2014/main" id="{259FD929-14A5-48B1-AE56-5DAF4C4E8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867" y="5967217"/>
            <a:ext cx="14847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rgbClr val="1A78C3"/>
                </a:solidFill>
                <a:ea typeface="宋体" panose="02010600030101010101" pitchFamily="2" charset="-122"/>
              </a:rPr>
              <a:t>2n+1</a:t>
            </a:r>
            <a:r>
              <a:rPr lang="zh-CN" altLang="en-US" sz="1400">
                <a:solidFill>
                  <a:srgbClr val="1A78C3"/>
                </a:solidFill>
                <a:ea typeface="宋体" panose="02010600030101010101" pitchFamily="2" charset="-122"/>
              </a:rPr>
              <a:t>级门延迟！</a:t>
            </a:r>
          </a:p>
        </p:txBody>
      </p:sp>
      <p:sp>
        <p:nvSpPr>
          <p:cNvPr id="41" name="Rectangle 41">
            <a:extLst>
              <a:ext uri="{FF2B5EF4-FFF2-40B4-BE49-F238E27FC236}">
                <a16:creationId xmlns:a16="http://schemas.microsoft.com/office/drawing/2014/main" id="{8C4A8C6A-96FD-432C-867C-2383D8AE4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542" y="5354442"/>
            <a:ext cx="128112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1A78C3"/>
                </a:solidFill>
                <a:ea typeface="宋体" panose="02010600030101010101" pitchFamily="2" charset="-122"/>
              </a:rPr>
              <a:t>2n</a:t>
            </a:r>
            <a:r>
              <a:rPr lang="zh-CN" altLang="en-US" sz="1400" dirty="0">
                <a:solidFill>
                  <a:srgbClr val="1A78C3"/>
                </a:solidFill>
                <a:ea typeface="宋体" panose="02010600030101010101" pitchFamily="2" charset="-122"/>
              </a:rPr>
              <a:t>级门延迟！</a:t>
            </a:r>
          </a:p>
        </p:txBody>
      </p:sp>
    </p:spTree>
    <p:extLst>
      <p:ext uri="{BB962C8B-B14F-4D97-AF65-F5344CB8AC3E}">
        <p14:creationId xmlns:p14="http://schemas.microsoft.com/office/powerpoint/2010/main" val="85437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8" grpId="0"/>
      <p:bldP spid="39" grpId="0"/>
      <p:bldP spid="40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4201A0E-F30E-4DFE-84E5-139FAFFA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10484F-2562-41AC-9AFC-D526B09CDF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662731"/>
            <a:ext cx="11835786" cy="573514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3000" dirty="0"/>
              <a:t>回顾：并行进位加法器</a:t>
            </a:r>
            <a:endParaRPr lang="en-US" altLang="zh-CN" sz="3000" dirty="0"/>
          </a:p>
          <a:p>
            <a:pPr lvl="1"/>
            <a:r>
              <a:rPr lang="zh-CN" altLang="en-US" dirty="0"/>
              <a:t>为什么用先行进位方式</a:t>
            </a:r>
            <a:endParaRPr lang="en-US" altLang="zh-CN" dirty="0"/>
          </a:p>
          <a:p>
            <a:pPr lvl="2"/>
            <a:r>
              <a:rPr lang="zh-CN" altLang="en-US" dirty="0"/>
              <a:t>串行（行波）进位加法器采用串行逐级传递进位，电路的延迟与位数成正比关系</a:t>
            </a:r>
            <a:endParaRPr lang="en-US" altLang="zh-CN" dirty="0"/>
          </a:p>
          <a:p>
            <a:pPr lvl="2"/>
            <a:r>
              <a:rPr lang="zh-CN" altLang="en-US" dirty="0"/>
              <a:t>因此，现代计算机采用一种先行进位</a:t>
            </a:r>
            <a:r>
              <a:rPr lang="en-US" altLang="zh-CN" dirty="0"/>
              <a:t>(CLA  Carry Look Ahead)</a:t>
            </a:r>
            <a:r>
              <a:rPr lang="zh-CN" altLang="en-US" dirty="0"/>
              <a:t>方式</a:t>
            </a:r>
          </a:p>
          <a:p>
            <a:pPr lvl="1"/>
            <a:r>
              <a:rPr lang="zh-CN" altLang="en-US" dirty="0"/>
              <a:t>如何产生先行进位？</a:t>
            </a:r>
            <a:endParaRPr lang="en-US" altLang="zh-CN" dirty="0"/>
          </a:p>
          <a:p>
            <a:pPr lvl="2"/>
            <a:r>
              <a:rPr lang="zh-CN" altLang="en-US" dirty="0"/>
              <a:t>定义两个辅助函数：</a:t>
            </a:r>
            <a:r>
              <a:rPr lang="en-US" altLang="zh-CN" dirty="0"/>
              <a:t>G</a:t>
            </a:r>
            <a:r>
              <a:rPr lang="en-US" altLang="zh-CN" baseline="-25000" dirty="0"/>
              <a:t>i</a:t>
            </a:r>
            <a:r>
              <a:rPr lang="en-US" altLang="zh-CN" dirty="0"/>
              <a:t>=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i</a:t>
            </a:r>
            <a:r>
              <a:rPr lang="en-US" altLang="zh-CN" dirty="0"/>
              <a:t>…</a:t>
            </a:r>
            <a:r>
              <a:rPr lang="zh-CN" altLang="en-US" dirty="0"/>
              <a:t>进位生成      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en-US" altLang="zh-CN" dirty="0"/>
              <a:t>=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+Y</a:t>
            </a:r>
            <a:r>
              <a:rPr lang="en-US" altLang="zh-CN" baseline="-25000" dirty="0" err="1"/>
              <a:t>i</a:t>
            </a:r>
            <a:r>
              <a:rPr lang="en-US" altLang="zh-CN" dirty="0"/>
              <a:t>…</a:t>
            </a:r>
            <a:r>
              <a:rPr lang="zh-CN" altLang="en-US" dirty="0"/>
              <a:t>进位传递（或 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en-US" altLang="zh-CN" dirty="0"/>
              <a:t>=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⊕Y</a:t>
            </a:r>
            <a:r>
              <a:rPr lang="en-US" altLang="zh-CN" baseline="-25000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通常把实现上述逻辑的电路称为进位生成</a:t>
            </a:r>
            <a:r>
              <a:rPr lang="en-US" altLang="zh-CN" dirty="0"/>
              <a:t>/</a:t>
            </a:r>
            <a:r>
              <a:rPr lang="zh-CN" altLang="en-US" dirty="0"/>
              <a:t>传递部件</a:t>
            </a:r>
            <a:endParaRPr lang="en-US" altLang="zh-CN" dirty="0"/>
          </a:p>
          <a:p>
            <a:pPr lvl="2"/>
            <a:r>
              <a:rPr lang="zh-CN" altLang="en-US" dirty="0"/>
              <a:t>全加逻辑方程：</a:t>
            </a:r>
            <a:r>
              <a:rPr lang="en-US" altLang="zh-CN" dirty="0"/>
              <a:t>S</a:t>
            </a:r>
            <a:r>
              <a:rPr lang="en-US" altLang="zh-CN" baseline="-25000" dirty="0"/>
              <a:t>i</a:t>
            </a:r>
            <a:r>
              <a:rPr lang="en-US" altLang="zh-CN" dirty="0"/>
              <a:t>=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⊕C</a:t>
            </a:r>
            <a:r>
              <a:rPr lang="en-US" altLang="zh-CN" baseline="-25000" dirty="0" err="1"/>
              <a:t>i</a:t>
            </a:r>
            <a:r>
              <a:rPr lang="en-US" altLang="zh-CN" dirty="0"/>
              <a:t>   C</a:t>
            </a:r>
            <a:r>
              <a:rPr lang="en-US" altLang="zh-CN" baseline="-25000" dirty="0"/>
              <a:t>i</a:t>
            </a:r>
            <a:r>
              <a:rPr lang="en-US" altLang="zh-CN" dirty="0"/>
              <a:t>+1=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+P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C</a:t>
            </a:r>
            <a:r>
              <a:rPr lang="en-US" altLang="zh-CN" baseline="-25000" dirty="0" err="1"/>
              <a:t>i</a:t>
            </a:r>
            <a:r>
              <a:rPr lang="en-US" altLang="zh-CN" dirty="0"/>
              <a:t> (</a:t>
            </a:r>
            <a:r>
              <a:rPr lang="en-US" altLang="zh-CN" dirty="0" err="1"/>
              <a:t>i</a:t>
            </a:r>
            <a:r>
              <a:rPr lang="en-US" altLang="zh-CN" dirty="0"/>
              <a:t>=0,1,…n)</a:t>
            </a:r>
          </a:p>
          <a:p>
            <a:pPr lvl="2"/>
            <a:r>
              <a:rPr lang="zh-CN" altLang="en-US" dirty="0"/>
              <a:t>设</a:t>
            </a:r>
            <a:r>
              <a:rPr lang="en-US" altLang="zh-CN" dirty="0"/>
              <a:t>n=4,</a:t>
            </a:r>
            <a:r>
              <a:rPr lang="zh-CN" altLang="en-US" dirty="0"/>
              <a:t>则：</a:t>
            </a:r>
            <a:r>
              <a:rPr lang="en-US" altLang="zh-CN" dirty="0"/>
              <a:t>C</a:t>
            </a:r>
            <a:r>
              <a:rPr lang="en-US" altLang="zh-CN" baseline="-25000" dirty="0"/>
              <a:t>1</a:t>
            </a:r>
            <a:r>
              <a:rPr lang="en-US" altLang="zh-CN" dirty="0"/>
              <a:t>=G</a:t>
            </a:r>
            <a:r>
              <a:rPr lang="en-US" altLang="zh-CN" baseline="-25000" dirty="0"/>
              <a:t>0</a:t>
            </a:r>
            <a:r>
              <a:rPr lang="en-US" altLang="zh-CN" dirty="0"/>
              <a:t>+P</a:t>
            </a:r>
            <a:r>
              <a:rPr lang="en-US" altLang="zh-CN" baseline="-25000" dirty="0"/>
              <a:t>0</a:t>
            </a:r>
            <a:r>
              <a:rPr lang="en-US" altLang="zh-CN" dirty="0"/>
              <a:t>C</a:t>
            </a:r>
            <a:r>
              <a:rPr lang="en-US" altLang="zh-CN" baseline="-25000" dirty="0"/>
              <a:t>0</a:t>
            </a:r>
            <a:r>
              <a:rPr lang="en-US" altLang="zh-CN" dirty="0"/>
              <a:t> </a:t>
            </a:r>
          </a:p>
          <a:p>
            <a:pPr marL="913765" lvl="2" indent="0">
              <a:buNone/>
            </a:pPr>
            <a:r>
              <a:rPr lang="zh-CN" altLang="en-US" dirty="0"/>
              <a:t>　　　　 　  </a:t>
            </a:r>
            <a:r>
              <a:rPr lang="en-US" altLang="zh-CN" dirty="0"/>
              <a:t>C</a:t>
            </a:r>
            <a:r>
              <a:rPr lang="en-US" altLang="zh-CN" baseline="-25000" dirty="0"/>
              <a:t>2</a:t>
            </a:r>
            <a:r>
              <a:rPr lang="en-US" altLang="zh-CN" dirty="0"/>
              <a:t>=G</a:t>
            </a:r>
            <a:r>
              <a:rPr lang="en-US" altLang="zh-CN" baseline="-25000" dirty="0"/>
              <a:t>1</a:t>
            </a:r>
            <a:r>
              <a:rPr lang="en-US" altLang="zh-CN" dirty="0"/>
              <a:t>+P</a:t>
            </a:r>
            <a:r>
              <a:rPr lang="en-US" altLang="zh-CN" baseline="-25000" dirty="0"/>
              <a:t>1</a:t>
            </a:r>
            <a:r>
              <a:rPr lang="en-US" altLang="zh-CN" dirty="0"/>
              <a:t>C</a:t>
            </a:r>
            <a:r>
              <a:rPr lang="en-US" altLang="zh-CN" baseline="-25000" dirty="0"/>
              <a:t>1</a:t>
            </a:r>
            <a:r>
              <a:rPr lang="en-US" altLang="zh-CN" dirty="0"/>
              <a:t>=G</a:t>
            </a:r>
            <a:r>
              <a:rPr lang="en-US" altLang="zh-CN" baseline="-25000" dirty="0"/>
              <a:t>1</a:t>
            </a:r>
            <a:r>
              <a:rPr lang="en-US" altLang="zh-CN" dirty="0"/>
              <a:t>+P</a:t>
            </a:r>
            <a:r>
              <a:rPr lang="en-US" altLang="zh-CN" baseline="-25000" dirty="0"/>
              <a:t>1</a:t>
            </a:r>
            <a:r>
              <a:rPr lang="en-US" altLang="zh-CN" dirty="0"/>
              <a:t>G</a:t>
            </a:r>
            <a:r>
              <a:rPr lang="en-US" altLang="zh-CN" baseline="-25000" dirty="0"/>
              <a:t>0</a:t>
            </a:r>
            <a:r>
              <a:rPr lang="en-US" altLang="zh-CN" dirty="0"/>
              <a:t>+P</a:t>
            </a:r>
            <a:r>
              <a:rPr lang="en-US" altLang="zh-CN" baseline="-25000" dirty="0"/>
              <a:t>1</a:t>
            </a:r>
            <a:r>
              <a:rPr lang="en-US" altLang="zh-CN" dirty="0"/>
              <a:t>P0C</a:t>
            </a:r>
            <a:r>
              <a:rPr lang="en-US" altLang="zh-CN" baseline="-25000" dirty="0"/>
              <a:t>0</a:t>
            </a:r>
          </a:p>
          <a:p>
            <a:pPr marL="913765" lvl="2" indent="0">
              <a:buNone/>
            </a:pPr>
            <a:r>
              <a:rPr lang="en-US" altLang="zh-CN" dirty="0"/>
              <a:t>                     C</a:t>
            </a:r>
            <a:r>
              <a:rPr lang="en-US" altLang="zh-CN" baseline="-25000" dirty="0"/>
              <a:t>3</a:t>
            </a:r>
            <a:r>
              <a:rPr lang="en-US" altLang="zh-CN" dirty="0"/>
              <a:t>=G</a:t>
            </a:r>
            <a:r>
              <a:rPr lang="en-US" altLang="zh-CN" baseline="-25000" dirty="0"/>
              <a:t>2</a:t>
            </a:r>
            <a:r>
              <a:rPr lang="en-US" altLang="zh-CN" dirty="0"/>
              <a:t>+P</a:t>
            </a:r>
            <a:r>
              <a:rPr lang="en-US" altLang="zh-CN" baseline="-25000" dirty="0"/>
              <a:t>2</a:t>
            </a:r>
            <a:r>
              <a:rPr lang="en-US" altLang="zh-CN" dirty="0"/>
              <a:t>C</a:t>
            </a:r>
            <a:r>
              <a:rPr lang="en-US" altLang="zh-CN" baseline="-25000" dirty="0"/>
              <a:t>2</a:t>
            </a:r>
            <a:r>
              <a:rPr lang="en-US" altLang="zh-CN" dirty="0"/>
              <a:t>=G</a:t>
            </a:r>
            <a:r>
              <a:rPr lang="en-US" altLang="zh-CN" baseline="-25000" dirty="0"/>
              <a:t>2</a:t>
            </a:r>
            <a:r>
              <a:rPr lang="en-US" altLang="zh-CN" dirty="0"/>
              <a:t>+P</a:t>
            </a:r>
            <a:r>
              <a:rPr lang="en-US" altLang="zh-CN" baseline="-25000" dirty="0"/>
              <a:t>2</a:t>
            </a:r>
            <a:r>
              <a:rPr lang="en-US" altLang="zh-CN" dirty="0"/>
              <a:t>G</a:t>
            </a:r>
            <a:r>
              <a:rPr lang="en-US" altLang="zh-CN" baseline="-25000" dirty="0"/>
              <a:t>1</a:t>
            </a:r>
            <a:r>
              <a:rPr lang="en-US" altLang="zh-CN" dirty="0"/>
              <a:t>+P</a:t>
            </a:r>
            <a:r>
              <a:rPr lang="en-US" altLang="zh-CN" baseline="-25000" dirty="0"/>
              <a:t>2</a:t>
            </a:r>
            <a:r>
              <a:rPr lang="en-US" altLang="zh-CN" dirty="0"/>
              <a:t>P</a:t>
            </a:r>
            <a:r>
              <a:rPr lang="en-US" altLang="zh-CN" baseline="-25000" dirty="0"/>
              <a:t>1</a:t>
            </a:r>
            <a:r>
              <a:rPr lang="en-US" altLang="zh-CN" dirty="0"/>
              <a:t>G</a:t>
            </a:r>
            <a:r>
              <a:rPr lang="en-US" altLang="zh-CN" baseline="-25000" dirty="0"/>
              <a:t>0</a:t>
            </a:r>
            <a:r>
              <a:rPr lang="en-US" altLang="zh-CN" dirty="0"/>
              <a:t>+P</a:t>
            </a:r>
            <a:r>
              <a:rPr lang="en-US" altLang="zh-CN" baseline="-25000" dirty="0"/>
              <a:t>2</a:t>
            </a:r>
            <a:r>
              <a:rPr lang="en-US" altLang="zh-CN" dirty="0"/>
              <a:t>P</a:t>
            </a:r>
            <a:r>
              <a:rPr lang="en-US" altLang="zh-CN" baseline="-25000" dirty="0"/>
              <a:t>1</a:t>
            </a:r>
            <a:r>
              <a:rPr lang="en-US" altLang="zh-CN" dirty="0"/>
              <a:t>P</a:t>
            </a:r>
            <a:r>
              <a:rPr lang="en-US" altLang="zh-CN" baseline="-25000" dirty="0"/>
              <a:t>0</a:t>
            </a:r>
            <a:r>
              <a:rPr lang="en-US" altLang="zh-CN" dirty="0"/>
              <a:t>C</a:t>
            </a:r>
            <a:r>
              <a:rPr lang="en-US" altLang="zh-CN" baseline="-25000" dirty="0"/>
              <a:t>0</a:t>
            </a:r>
            <a:r>
              <a:rPr lang="en-US" altLang="zh-CN" dirty="0"/>
              <a:t> </a:t>
            </a:r>
          </a:p>
          <a:p>
            <a:pPr marL="913765" lvl="2" indent="0">
              <a:buNone/>
            </a:pPr>
            <a:r>
              <a:rPr lang="en-US" altLang="zh-CN" dirty="0"/>
              <a:t>                     C</a:t>
            </a:r>
            <a:r>
              <a:rPr lang="en-US" altLang="zh-CN" baseline="-25000" dirty="0"/>
              <a:t>4</a:t>
            </a:r>
            <a:r>
              <a:rPr lang="en-US" altLang="zh-CN" dirty="0"/>
              <a:t>=G</a:t>
            </a:r>
            <a:r>
              <a:rPr lang="en-US" altLang="zh-CN" baseline="-25000" dirty="0"/>
              <a:t>3</a:t>
            </a:r>
            <a:r>
              <a:rPr lang="en-US" altLang="zh-CN" dirty="0"/>
              <a:t>+P</a:t>
            </a:r>
            <a:r>
              <a:rPr lang="en-US" altLang="zh-CN" baseline="-25000" dirty="0"/>
              <a:t>3</a:t>
            </a:r>
            <a:r>
              <a:rPr lang="en-US" altLang="zh-CN" dirty="0"/>
              <a:t>C</a:t>
            </a:r>
            <a:r>
              <a:rPr lang="en-US" altLang="zh-CN" baseline="-25000" dirty="0"/>
              <a:t>3</a:t>
            </a:r>
            <a:r>
              <a:rPr lang="en-US" altLang="zh-CN" dirty="0"/>
              <a:t>=G</a:t>
            </a:r>
            <a:r>
              <a:rPr lang="en-US" altLang="zh-CN" baseline="-25000" dirty="0"/>
              <a:t>3</a:t>
            </a:r>
            <a:r>
              <a:rPr lang="en-US" altLang="zh-CN" dirty="0"/>
              <a:t>+P</a:t>
            </a:r>
            <a:r>
              <a:rPr lang="en-US" altLang="zh-CN" baseline="-25000" dirty="0"/>
              <a:t>3</a:t>
            </a:r>
            <a:r>
              <a:rPr lang="en-US" altLang="zh-CN" dirty="0"/>
              <a:t>G</a:t>
            </a:r>
            <a:r>
              <a:rPr lang="en-US" altLang="zh-CN" baseline="-25000" dirty="0"/>
              <a:t>2</a:t>
            </a:r>
            <a:r>
              <a:rPr lang="en-US" altLang="zh-CN" dirty="0"/>
              <a:t>+P</a:t>
            </a:r>
            <a:r>
              <a:rPr lang="en-US" altLang="zh-CN" baseline="-25000" dirty="0"/>
              <a:t>3</a:t>
            </a:r>
            <a:r>
              <a:rPr lang="en-US" altLang="zh-CN" dirty="0"/>
              <a:t>P</a:t>
            </a:r>
            <a:r>
              <a:rPr lang="en-US" altLang="zh-CN" baseline="-25000" dirty="0"/>
              <a:t>2</a:t>
            </a:r>
            <a:r>
              <a:rPr lang="en-US" altLang="zh-CN" dirty="0"/>
              <a:t>G</a:t>
            </a:r>
            <a:r>
              <a:rPr lang="en-US" altLang="zh-CN" baseline="-25000" dirty="0"/>
              <a:t>1</a:t>
            </a:r>
            <a:r>
              <a:rPr lang="en-US" altLang="zh-CN" dirty="0"/>
              <a:t>+P</a:t>
            </a:r>
            <a:r>
              <a:rPr lang="en-US" altLang="zh-CN" baseline="-25000" dirty="0"/>
              <a:t>3</a:t>
            </a:r>
            <a:r>
              <a:rPr lang="en-US" altLang="zh-CN" dirty="0"/>
              <a:t>P</a:t>
            </a:r>
            <a:r>
              <a:rPr lang="en-US" altLang="zh-CN" baseline="-25000" dirty="0"/>
              <a:t>2</a:t>
            </a:r>
            <a:r>
              <a:rPr lang="en-US" altLang="zh-CN" dirty="0"/>
              <a:t>P</a:t>
            </a:r>
            <a:r>
              <a:rPr lang="en-US" altLang="zh-CN" baseline="-25000" dirty="0"/>
              <a:t>1</a:t>
            </a:r>
            <a:r>
              <a:rPr lang="en-US" altLang="zh-CN" dirty="0"/>
              <a:t>G</a:t>
            </a:r>
            <a:r>
              <a:rPr lang="en-US" altLang="zh-CN" baseline="-25000" dirty="0"/>
              <a:t>0</a:t>
            </a:r>
            <a:r>
              <a:rPr lang="en-US" altLang="zh-CN" dirty="0"/>
              <a:t>+P</a:t>
            </a:r>
            <a:r>
              <a:rPr lang="en-US" altLang="zh-CN" baseline="-25000" dirty="0"/>
              <a:t>3</a:t>
            </a:r>
            <a:r>
              <a:rPr lang="en-US" altLang="zh-CN" dirty="0"/>
              <a:t>P</a:t>
            </a:r>
            <a:r>
              <a:rPr lang="en-US" altLang="zh-CN" baseline="-25000" dirty="0"/>
              <a:t>2</a:t>
            </a:r>
            <a:r>
              <a:rPr lang="en-US" altLang="zh-CN" dirty="0"/>
              <a:t>P</a:t>
            </a:r>
            <a:r>
              <a:rPr lang="en-US" altLang="zh-CN" baseline="-25000" dirty="0"/>
              <a:t>1</a:t>
            </a:r>
            <a:r>
              <a:rPr lang="en-US" altLang="zh-CN" dirty="0"/>
              <a:t>P</a:t>
            </a:r>
            <a:r>
              <a:rPr lang="en-US" altLang="zh-CN" baseline="-25000" dirty="0"/>
              <a:t>0</a:t>
            </a:r>
            <a:r>
              <a:rPr lang="en-US" altLang="zh-CN" dirty="0"/>
              <a:t>C</a:t>
            </a:r>
            <a:r>
              <a:rPr lang="en-US" altLang="zh-CN" baseline="-25000" dirty="0"/>
              <a:t>0</a:t>
            </a:r>
          </a:p>
          <a:p>
            <a:pPr lvl="1"/>
            <a:r>
              <a:rPr lang="zh-CN" altLang="en-US" dirty="0"/>
              <a:t>由上式可知</a:t>
            </a:r>
            <a:r>
              <a:rPr lang="en-US" altLang="zh-CN" dirty="0"/>
              <a:t>:</a:t>
            </a:r>
            <a:r>
              <a:rPr lang="zh-CN" altLang="en-US" dirty="0"/>
              <a:t>各进位之间无等待，相互独立并同时产生</a:t>
            </a:r>
          </a:p>
          <a:p>
            <a:pPr lvl="2"/>
            <a:r>
              <a:rPr lang="zh-CN" altLang="en-US" dirty="0"/>
              <a:t>通常把实现上述逻辑的电路称为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CLA</a:t>
            </a:r>
            <a:r>
              <a:rPr lang="zh-CN" altLang="en-US" dirty="0"/>
              <a:t>部件</a:t>
            </a:r>
          </a:p>
          <a:p>
            <a:pPr lvl="2"/>
            <a:r>
              <a:rPr lang="zh-CN" altLang="en-US" dirty="0"/>
              <a:t>由此，根据</a:t>
            </a:r>
            <a:r>
              <a:rPr lang="en-US" altLang="zh-CN" dirty="0"/>
              <a:t>Si=</a:t>
            </a:r>
            <a:r>
              <a:rPr lang="en-US" altLang="zh-CN" dirty="0" err="1"/>
              <a:t>Pi⊕Ci</a:t>
            </a:r>
            <a:r>
              <a:rPr lang="en-US" altLang="zh-CN" dirty="0"/>
              <a:t> </a:t>
            </a:r>
            <a:r>
              <a:rPr lang="zh-CN" altLang="en-US" dirty="0"/>
              <a:t>，可并行求出各位和</a:t>
            </a:r>
          </a:p>
          <a:p>
            <a:pPr lvl="2"/>
            <a:r>
              <a:rPr lang="zh-CN" altLang="en-US" dirty="0"/>
              <a:t>通常把实现</a:t>
            </a:r>
            <a:r>
              <a:rPr lang="en-US" altLang="zh-CN" dirty="0"/>
              <a:t>Si=</a:t>
            </a:r>
            <a:r>
              <a:rPr lang="en-US" altLang="zh-CN" dirty="0" err="1"/>
              <a:t>Pi⊕Ci</a:t>
            </a:r>
            <a:r>
              <a:rPr lang="zh-CN" altLang="en-US" dirty="0"/>
              <a:t>的电路称为求和部件</a:t>
            </a:r>
          </a:p>
          <a:p>
            <a:pPr lvl="1"/>
            <a:r>
              <a:rPr lang="en-US" altLang="zh-CN" dirty="0"/>
              <a:t>CLA</a:t>
            </a:r>
            <a:r>
              <a:rPr lang="zh-CN" altLang="en-US" dirty="0"/>
              <a:t>加法器由“进位生成</a:t>
            </a:r>
            <a:r>
              <a:rPr lang="en-US" altLang="zh-CN" dirty="0"/>
              <a:t>/</a:t>
            </a:r>
            <a:r>
              <a:rPr lang="zh-CN" altLang="en-US" dirty="0"/>
              <a:t>传递部件”、“</a:t>
            </a:r>
            <a:r>
              <a:rPr lang="en-US" altLang="zh-CN" dirty="0"/>
              <a:t>CLA</a:t>
            </a:r>
            <a:r>
              <a:rPr lang="zh-CN" altLang="en-US" dirty="0"/>
              <a:t>部件”和“求和部件”构成。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870B51-1F4A-4452-851D-84617CED299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1.ALU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207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CF7ADCB-9DD9-4545-8E8A-15A184573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F6FE96-456D-40E6-9E33-F685A6467C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699"/>
            <a:ext cx="11835786" cy="406924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多级先行进位加法器</a:t>
            </a:r>
          </a:p>
          <a:p>
            <a:pPr lvl="1"/>
            <a:r>
              <a:rPr lang="zh-CN" altLang="en-US" dirty="0"/>
              <a:t>单级</a:t>
            </a:r>
            <a:r>
              <a:rPr lang="en-US" altLang="zh-CN" dirty="0"/>
              <a:t>(</a:t>
            </a:r>
            <a:r>
              <a:rPr lang="zh-CN" altLang="en-US" dirty="0"/>
              <a:t>局部</a:t>
            </a:r>
            <a:r>
              <a:rPr lang="en-US" altLang="zh-CN" dirty="0"/>
              <a:t>)</a:t>
            </a:r>
            <a:r>
              <a:rPr lang="zh-CN" altLang="en-US" dirty="0"/>
              <a:t>先行进位加法器的进位生成方式：</a:t>
            </a:r>
            <a:endParaRPr lang="en-US" altLang="zh-CN" dirty="0"/>
          </a:p>
          <a:p>
            <a:pPr marL="456565" lvl="1" indent="0">
              <a:buNone/>
            </a:pPr>
            <a:r>
              <a:rPr lang="zh-CN" altLang="en-US" dirty="0"/>
              <a:t>“组内并行、组间串行”</a:t>
            </a:r>
          </a:p>
          <a:p>
            <a:pPr lvl="1"/>
            <a:r>
              <a:rPr lang="zh-CN" altLang="en-US" dirty="0"/>
              <a:t>所以，单级先行进位加法器虽然比行波加法器延迟时间短，但高位组进位依赖低位组进位，故仍有较长的时间延迟</a:t>
            </a:r>
          </a:p>
          <a:p>
            <a:pPr lvl="1"/>
            <a:r>
              <a:rPr lang="zh-CN" altLang="en-US" dirty="0"/>
              <a:t>通过引入组进位生成</a:t>
            </a:r>
            <a:r>
              <a:rPr lang="en-US" altLang="zh-CN" dirty="0"/>
              <a:t>/</a:t>
            </a:r>
            <a:r>
              <a:rPr lang="zh-CN" altLang="en-US" dirty="0"/>
              <a:t>传递函数来实现“组内并行、组间并行”进位方式</a:t>
            </a:r>
            <a:endParaRPr lang="en-US" altLang="zh-CN" dirty="0"/>
          </a:p>
          <a:p>
            <a:pPr lvl="1"/>
            <a:r>
              <a:rPr lang="zh-CN" altLang="en-US" sz="1800" dirty="0"/>
              <a:t>设</a:t>
            </a:r>
            <a:r>
              <a:rPr lang="en-US" altLang="en-US" sz="1800" dirty="0"/>
              <a:t>n=4,</a:t>
            </a:r>
            <a:r>
              <a:rPr lang="zh-CN" altLang="en-US" sz="1800" dirty="0"/>
              <a:t>则</a:t>
            </a:r>
            <a:r>
              <a:rPr lang="zh-CN" altLang="en-US" sz="1800" dirty="0">
                <a:latin typeface="宋体" panose="02010600030101010101" pitchFamily="2" charset="-122"/>
              </a:rPr>
              <a:t>：</a:t>
            </a:r>
            <a:r>
              <a:rPr lang="en-US" altLang="zh-CN" sz="1800" dirty="0">
                <a:latin typeface="宋体" panose="02010600030101010101" pitchFamily="2" charset="-122"/>
              </a:rPr>
              <a:t>C</a:t>
            </a:r>
            <a:r>
              <a:rPr lang="en-US" altLang="en-US" sz="1800" baseline="-1000" dirty="0">
                <a:latin typeface="宋体" panose="02010600030101010101" pitchFamily="2" charset="-122"/>
              </a:rPr>
              <a:t>1</a:t>
            </a:r>
            <a:r>
              <a:rPr lang="en-US" altLang="zh-CN" sz="1800" dirty="0">
                <a:latin typeface="宋体" panose="02010600030101010101" pitchFamily="2" charset="-122"/>
              </a:rPr>
              <a:t>=G</a:t>
            </a:r>
            <a:r>
              <a:rPr lang="en-US" altLang="en-US" sz="1800" baseline="-1000" dirty="0">
                <a:latin typeface="宋体" panose="02010600030101010101" pitchFamily="2" charset="-122"/>
              </a:rPr>
              <a:t>0</a:t>
            </a:r>
            <a:r>
              <a:rPr lang="en-US" altLang="zh-CN" sz="1800" dirty="0">
                <a:latin typeface="宋体" panose="02010600030101010101" pitchFamily="2" charset="-122"/>
              </a:rPr>
              <a:t>+P</a:t>
            </a:r>
            <a:r>
              <a:rPr lang="en-US" altLang="en-US" sz="1800" baseline="-1000" dirty="0">
                <a:latin typeface="宋体" panose="02010600030101010101" pitchFamily="2" charset="-122"/>
              </a:rPr>
              <a:t>0</a:t>
            </a:r>
            <a:r>
              <a:rPr lang="en-US" altLang="zh-CN" sz="1800" dirty="0">
                <a:latin typeface="宋体" panose="02010600030101010101" pitchFamily="2" charset="-122"/>
              </a:rPr>
              <a:t>C</a:t>
            </a:r>
            <a:r>
              <a:rPr lang="en-US" altLang="en-US" sz="1800" baseline="-1000" dirty="0">
                <a:latin typeface="宋体" panose="02010600030101010101" pitchFamily="2" charset="-122"/>
              </a:rPr>
              <a:t>0 </a:t>
            </a:r>
            <a:endParaRPr lang="en-US" altLang="zh-CN" sz="1800" dirty="0"/>
          </a:p>
          <a:p>
            <a:pPr>
              <a:lnSpc>
                <a:spcPct val="80000"/>
              </a:lnSpc>
              <a:buNone/>
            </a:pPr>
            <a:r>
              <a:rPr lang="en-US" altLang="zh-CN" sz="1800" dirty="0"/>
              <a:t>　　　　 　         </a:t>
            </a:r>
            <a:r>
              <a:rPr lang="en-US" altLang="zh-CN" sz="1800" dirty="0">
                <a:latin typeface="宋体" panose="02010600030101010101" pitchFamily="2" charset="-122"/>
              </a:rPr>
              <a:t>C</a:t>
            </a:r>
            <a:r>
              <a:rPr lang="en-US" altLang="en-US" sz="1800" baseline="-1000" dirty="0">
                <a:latin typeface="宋体" panose="02010600030101010101" pitchFamily="2" charset="-122"/>
              </a:rPr>
              <a:t>2</a:t>
            </a:r>
            <a:r>
              <a:rPr lang="en-US" altLang="zh-CN" sz="1800" dirty="0">
                <a:latin typeface="宋体" panose="02010600030101010101" pitchFamily="2" charset="-122"/>
              </a:rPr>
              <a:t>=G</a:t>
            </a:r>
            <a:r>
              <a:rPr lang="en-US" altLang="en-US" sz="1800" baseline="-1000" dirty="0">
                <a:latin typeface="宋体" panose="02010600030101010101" pitchFamily="2" charset="-122"/>
              </a:rPr>
              <a:t>1</a:t>
            </a:r>
            <a:r>
              <a:rPr lang="en-US" altLang="zh-CN" sz="1800" dirty="0">
                <a:latin typeface="宋体" panose="02010600030101010101" pitchFamily="2" charset="-122"/>
              </a:rPr>
              <a:t>+P</a:t>
            </a:r>
            <a:r>
              <a:rPr lang="en-US" altLang="en-US" sz="1800" baseline="-1000" dirty="0">
                <a:latin typeface="宋体" panose="02010600030101010101" pitchFamily="2" charset="-122"/>
              </a:rPr>
              <a:t>1</a:t>
            </a:r>
            <a:r>
              <a:rPr lang="en-US" altLang="zh-CN" sz="1800" dirty="0">
                <a:latin typeface="宋体" panose="02010600030101010101" pitchFamily="2" charset="-122"/>
              </a:rPr>
              <a:t>C</a:t>
            </a:r>
            <a:r>
              <a:rPr lang="en-US" altLang="en-US" sz="1800" baseline="-1000" dirty="0">
                <a:latin typeface="宋体" panose="02010600030101010101" pitchFamily="2" charset="-122"/>
              </a:rPr>
              <a:t>1</a:t>
            </a:r>
            <a:r>
              <a:rPr lang="en-US" altLang="zh-CN" sz="1800" dirty="0">
                <a:latin typeface="宋体" panose="02010600030101010101" pitchFamily="2" charset="-122"/>
              </a:rPr>
              <a:t>=G</a:t>
            </a:r>
            <a:r>
              <a:rPr lang="en-US" altLang="en-US" sz="1800" baseline="-1000" dirty="0">
                <a:latin typeface="宋体" panose="02010600030101010101" pitchFamily="2" charset="-122"/>
              </a:rPr>
              <a:t>1</a:t>
            </a:r>
            <a:r>
              <a:rPr lang="en-US" altLang="zh-CN" sz="1800" dirty="0">
                <a:latin typeface="宋体" panose="02010600030101010101" pitchFamily="2" charset="-122"/>
              </a:rPr>
              <a:t>+P</a:t>
            </a:r>
            <a:r>
              <a:rPr lang="en-US" altLang="en-US" sz="1800" baseline="-1000" dirty="0">
                <a:latin typeface="宋体" panose="02010600030101010101" pitchFamily="2" charset="-122"/>
              </a:rPr>
              <a:t>1</a:t>
            </a:r>
            <a:r>
              <a:rPr lang="en-US" altLang="zh-CN" sz="1800" dirty="0">
                <a:latin typeface="宋体" panose="02010600030101010101" pitchFamily="2" charset="-122"/>
              </a:rPr>
              <a:t>G</a:t>
            </a:r>
            <a:r>
              <a:rPr lang="en-US" altLang="en-US" sz="1800" baseline="-1000" dirty="0">
                <a:latin typeface="宋体" panose="02010600030101010101" pitchFamily="2" charset="-122"/>
              </a:rPr>
              <a:t>0</a:t>
            </a:r>
            <a:r>
              <a:rPr lang="en-US" altLang="zh-CN" sz="1800" dirty="0">
                <a:latin typeface="宋体" panose="02010600030101010101" pitchFamily="2" charset="-122"/>
              </a:rPr>
              <a:t>+P</a:t>
            </a:r>
            <a:r>
              <a:rPr lang="en-US" altLang="en-US" sz="1800" baseline="-1000" dirty="0">
                <a:latin typeface="宋体" panose="02010600030101010101" pitchFamily="2" charset="-122"/>
              </a:rPr>
              <a:t>1</a:t>
            </a:r>
            <a:r>
              <a:rPr lang="en-US" altLang="zh-CN" sz="1800" dirty="0">
                <a:latin typeface="宋体" panose="02010600030101010101" pitchFamily="2" charset="-122"/>
              </a:rPr>
              <a:t>P</a:t>
            </a:r>
            <a:r>
              <a:rPr lang="en-US" altLang="en-US" sz="1800" baseline="-1000" dirty="0">
                <a:latin typeface="宋体" panose="02010600030101010101" pitchFamily="2" charset="-122"/>
              </a:rPr>
              <a:t>0</a:t>
            </a:r>
            <a:r>
              <a:rPr lang="en-US" altLang="zh-CN" sz="1800" dirty="0">
                <a:latin typeface="宋体" panose="02010600030101010101" pitchFamily="2" charset="-122"/>
              </a:rPr>
              <a:t>C</a:t>
            </a:r>
            <a:r>
              <a:rPr lang="en-US" altLang="en-US" sz="1800" baseline="-1000" dirty="0">
                <a:latin typeface="宋体" panose="02010600030101010101" pitchFamily="2" charset="-122"/>
              </a:rPr>
              <a:t>0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baseline="-1000" dirty="0">
                <a:latin typeface="宋体" panose="02010600030101010101" pitchFamily="2" charset="-122"/>
              </a:rPr>
              <a:t>                        </a:t>
            </a:r>
            <a:r>
              <a:rPr lang="en-US" altLang="zh-CN" sz="1800" dirty="0">
                <a:latin typeface="宋体" panose="02010600030101010101" pitchFamily="2" charset="-122"/>
              </a:rPr>
              <a:t>C</a:t>
            </a:r>
            <a:r>
              <a:rPr lang="en-US" altLang="en-US" sz="1800" baseline="-1000" dirty="0">
                <a:latin typeface="宋体" panose="02010600030101010101" pitchFamily="2" charset="-122"/>
              </a:rPr>
              <a:t>3</a:t>
            </a:r>
            <a:r>
              <a:rPr lang="en-US" altLang="zh-CN" sz="1800" dirty="0">
                <a:latin typeface="宋体" panose="02010600030101010101" pitchFamily="2" charset="-122"/>
              </a:rPr>
              <a:t>=G</a:t>
            </a:r>
            <a:r>
              <a:rPr lang="en-US" altLang="en-US" sz="1800" baseline="-1000" dirty="0">
                <a:latin typeface="宋体" panose="02010600030101010101" pitchFamily="2" charset="-122"/>
              </a:rPr>
              <a:t>2</a:t>
            </a:r>
            <a:r>
              <a:rPr lang="en-US" altLang="zh-CN" sz="1800" dirty="0">
                <a:latin typeface="宋体" panose="02010600030101010101" pitchFamily="2" charset="-122"/>
              </a:rPr>
              <a:t>+P</a:t>
            </a:r>
            <a:r>
              <a:rPr lang="en-US" altLang="en-US" sz="1800" baseline="-1000" dirty="0">
                <a:latin typeface="宋体" panose="02010600030101010101" pitchFamily="2" charset="-122"/>
              </a:rPr>
              <a:t>2</a:t>
            </a:r>
            <a:r>
              <a:rPr lang="en-US" altLang="zh-CN" sz="1800" dirty="0">
                <a:latin typeface="宋体" panose="02010600030101010101" pitchFamily="2" charset="-122"/>
              </a:rPr>
              <a:t>C</a:t>
            </a:r>
            <a:r>
              <a:rPr lang="en-US" altLang="en-US" sz="1800" baseline="-1000" dirty="0">
                <a:latin typeface="宋体" panose="02010600030101010101" pitchFamily="2" charset="-122"/>
              </a:rPr>
              <a:t>2</a:t>
            </a:r>
            <a:r>
              <a:rPr lang="en-US" altLang="zh-CN" sz="1800" dirty="0">
                <a:latin typeface="宋体" panose="02010600030101010101" pitchFamily="2" charset="-122"/>
              </a:rPr>
              <a:t>=G</a:t>
            </a:r>
            <a:r>
              <a:rPr lang="en-US" altLang="en-US" sz="1800" baseline="-1000" dirty="0">
                <a:latin typeface="宋体" panose="02010600030101010101" pitchFamily="2" charset="-122"/>
              </a:rPr>
              <a:t>2</a:t>
            </a:r>
            <a:r>
              <a:rPr lang="en-US" altLang="zh-CN" sz="1800" dirty="0">
                <a:latin typeface="宋体" panose="02010600030101010101" pitchFamily="2" charset="-122"/>
              </a:rPr>
              <a:t>+P</a:t>
            </a:r>
            <a:r>
              <a:rPr lang="en-US" altLang="en-US" sz="1800" baseline="-1000" dirty="0">
                <a:latin typeface="宋体" panose="02010600030101010101" pitchFamily="2" charset="-122"/>
              </a:rPr>
              <a:t>2</a:t>
            </a:r>
            <a:r>
              <a:rPr lang="en-US" altLang="zh-CN" sz="1800" dirty="0">
                <a:latin typeface="宋体" panose="02010600030101010101" pitchFamily="2" charset="-122"/>
              </a:rPr>
              <a:t>G</a:t>
            </a:r>
            <a:r>
              <a:rPr lang="en-US" altLang="en-US" sz="1800" baseline="-1000" dirty="0">
                <a:latin typeface="宋体" panose="02010600030101010101" pitchFamily="2" charset="-122"/>
              </a:rPr>
              <a:t>1</a:t>
            </a:r>
            <a:r>
              <a:rPr lang="en-US" altLang="zh-CN" sz="1800" dirty="0">
                <a:latin typeface="宋体" panose="02010600030101010101" pitchFamily="2" charset="-122"/>
              </a:rPr>
              <a:t>+P</a:t>
            </a:r>
            <a:r>
              <a:rPr lang="en-US" altLang="en-US" sz="1800" baseline="-1000" dirty="0">
                <a:latin typeface="宋体" panose="02010600030101010101" pitchFamily="2" charset="-122"/>
              </a:rPr>
              <a:t>2</a:t>
            </a:r>
            <a:r>
              <a:rPr lang="en-US" altLang="zh-CN" sz="1800" dirty="0">
                <a:latin typeface="宋体" panose="02010600030101010101" pitchFamily="2" charset="-122"/>
              </a:rPr>
              <a:t>P</a:t>
            </a:r>
            <a:r>
              <a:rPr lang="en-US" altLang="en-US" sz="1800" baseline="-1000" dirty="0">
                <a:latin typeface="宋体" panose="02010600030101010101" pitchFamily="2" charset="-122"/>
              </a:rPr>
              <a:t>1</a:t>
            </a:r>
            <a:r>
              <a:rPr lang="en-US" altLang="zh-CN" sz="1800" dirty="0">
                <a:latin typeface="宋体" panose="02010600030101010101" pitchFamily="2" charset="-122"/>
              </a:rPr>
              <a:t>G</a:t>
            </a:r>
            <a:r>
              <a:rPr lang="en-US" altLang="en-US" sz="1800" baseline="-1000" dirty="0">
                <a:latin typeface="宋体" panose="02010600030101010101" pitchFamily="2" charset="-122"/>
              </a:rPr>
              <a:t>0</a:t>
            </a:r>
            <a:r>
              <a:rPr lang="en-US" altLang="zh-CN" sz="1800" dirty="0">
                <a:latin typeface="宋体" panose="02010600030101010101" pitchFamily="2" charset="-122"/>
              </a:rPr>
              <a:t>+P</a:t>
            </a:r>
            <a:r>
              <a:rPr lang="en-US" altLang="en-US" sz="1800" baseline="-1000" dirty="0">
                <a:latin typeface="宋体" panose="02010600030101010101" pitchFamily="2" charset="-122"/>
              </a:rPr>
              <a:t>2</a:t>
            </a:r>
            <a:r>
              <a:rPr lang="en-US" altLang="zh-CN" sz="1800" dirty="0">
                <a:latin typeface="宋体" panose="02010600030101010101" pitchFamily="2" charset="-122"/>
              </a:rPr>
              <a:t>P</a:t>
            </a:r>
            <a:r>
              <a:rPr lang="en-US" altLang="en-US" sz="1800" baseline="-1000" dirty="0">
                <a:latin typeface="宋体" panose="02010600030101010101" pitchFamily="2" charset="-122"/>
              </a:rPr>
              <a:t>1</a:t>
            </a:r>
            <a:r>
              <a:rPr lang="en-US" altLang="zh-CN" sz="1800" dirty="0">
                <a:latin typeface="宋体" panose="02010600030101010101" pitchFamily="2" charset="-122"/>
              </a:rPr>
              <a:t>P</a:t>
            </a:r>
            <a:r>
              <a:rPr lang="en-US" altLang="en-US" sz="1800" baseline="-1000" dirty="0">
                <a:latin typeface="宋体" panose="02010600030101010101" pitchFamily="2" charset="-122"/>
              </a:rPr>
              <a:t>0</a:t>
            </a:r>
            <a:r>
              <a:rPr lang="en-US" altLang="zh-CN" sz="1800" dirty="0">
                <a:latin typeface="宋体" panose="02010600030101010101" pitchFamily="2" charset="-122"/>
              </a:rPr>
              <a:t>C</a:t>
            </a:r>
            <a:r>
              <a:rPr lang="en-US" altLang="en-US" sz="1800" baseline="-1000" dirty="0">
                <a:latin typeface="宋体" panose="02010600030101010101" pitchFamily="2" charset="-122"/>
              </a:rPr>
              <a:t>0</a:t>
            </a:r>
            <a:r>
              <a:rPr lang="en-US" altLang="zh-CN" sz="1800" dirty="0"/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/>
              <a:t>                             </a:t>
            </a:r>
            <a:r>
              <a:rPr lang="en-US" altLang="zh-CN" sz="1800" dirty="0">
                <a:latin typeface="宋体" panose="02010600030101010101" pitchFamily="2" charset="-122"/>
              </a:rPr>
              <a:t>G</a:t>
            </a:r>
            <a:r>
              <a:rPr lang="en-US" altLang="en-US" sz="1800" baseline="-1000" dirty="0">
                <a:latin typeface="宋体" panose="02010600030101010101" pitchFamily="2" charset="-122"/>
              </a:rPr>
              <a:t>3</a:t>
            </a:r>
            <a:r>
              <a:rPr lang="en-US" altLang="en-US" sz="1800" baseline="30000" dirty="0">
                <a:latin typeface="宋体" panose="02010600030101010101" pitchFamily="2" charset="-122"/>
              </a:rPr>
              <a:t>*</a:t>
            </a:r>
            <a:r>
              <a:rPr lang="en-US" altLang="zh-CN" sz="1800" dirty="0">
                <a:latin typeface="宋体" panose="02010600030101010101" pitchFamily="2" charset="-122"/>
              </a:rPr>
              <a:t>=G</a:t>
            </a:r>
            <a:r>
              <a:rPr lang="en-US" altLang="en-US" sz="1800" baseline="-1000" dirty="0">
                <a:latin typeface="宋体" panose="02010600030101010101" pitchFamily="2" charset="-122"/>
              </a:rPr>
              <a:t>3</a:t>
            </a:r>
            <a:r>
              <a:rPr lang="en-US" altLang="zh-CN" sz="1800" dirty="0">
                <a:latin typeface="宋体" panose="02010600030101010101" pitchFamily="2" charset="-122"/>
              </a:rPr>
              <a:t>+P</a:t>
            </a:r>
            <a:r>
              <a:rPr lang="en-US" altLang="en-US" sz="1800" baseline="-1000" dirty="0">
                <a:latin typeface="宋体" panose="02010600030101010101" pitchFamily="2" charset="-122"/>
              </a:rPr>
              <a:t>3</a:t>
            </a:r>
            <a:r>
              <a:rPr lang="en-US" altLang="zh-CN" sz="1800" dirty="0">
                <a:latin typeface="宋体" panose="02010600030101010101" pitchFamily="2" charset="-122"/>
              </a:rPr>
              <a:t>C</a:t>
            </a:r>
            <a:r>
              <a:rPr lang="en-US" altLang="en-US" sz="1800" baseline="-1000" dirty="0">
                <a:latin typeface="宋体" panose="02010600030101010101" pitchFamily="2" charset="-122"/>
              </a:rPr>
              <a:t>3</a:t>
            </a:r>
            <a:r>
              <a:rPr lang="en-US" altLang="zh-CN" sz="1800" dirty="0">
                <a:latin typeface="宋体" panose="02010600030101010101" pitchFamily="2" charset="-122"/>
              </a:rPr>
              <a:t>=G</a:t>
            </a:r>
            <a:r>
              <a:rPr lang="en-US" altLang="en-US" sz="1800" baseline="-1000" dirty="0">
                <a:latin typeface="宋体" panose="02010600030101010101" pitchFamily="2" charset="-122"/>
              </a:rPr>
              <a:t>3</a:t>
            </a:r>
            <a:r>
              <a:rPr lang="en-US" altLang="zh-CN" sz="1800" dirty="0">
                <a:latin typeface="宋体" panose="02010600030101010101" pitchFamily="2" charset="-122"/>
              </a:rPr>
              <a:t>+P</a:t>
            </a:r>
            <a:r>
              <a:rPr lang="en-US" altLang="en-US" sz="1800" baseline="-1000" dirty="0">
                <a:latin typeface="宋体" panose="02010600030101010101" pitchFamily="2" charset="-122"/>
              </a:rPr>
              <a:t>3</a:t>
            </a:r>
            <a:r>
              <a:rPr lang="en-US" altLang="zh-CN" sz="1800" dirty="0">
                <a:latin typeface="宋体" panose="02010600030101010101" pitchFamily="2" charset="-122"/>
              </a:rPr>
              <a:t>G</a:t>
            </a:r>
            <a:r>
              <a:rPr lang="en-US" altLang="en-US" sz="1800" baseline="-1000" dirty="0">
                <a:latin typeface="宋体" panose="02010600030101010101" pitchFamily="2" charset="-122"/>
              </a:rPr>
              <a:t>2</a:t>
            </a:r>
            <a:r>
              <a:rPr lang="en-US" altLang="zh-CN" sz="1800" dirty="0">
                <a:latin typeface="宋体" panose="02010600030101010101" pitchFamily="2" charset="-122"/>
              </a:rPr>
              <a:t>+P</a:t>
            </a:r>
            <a:r>
              <a:rPr lang="en-US" altLang="en-US" sz="1800" baseline="-1000" dirty="0">
                <a:latin typeface="宋体" panose="02010600030101010101" pitchFamily="2" charset="-122"/>
              </a:rPr>
              <a:t>3</a:t>
            </a:r>
            <a:r>
              <a:rPr lang="en-US" altLang="zh-CN" sz="1800" dirty="0">
                <a:latin typeface="宋体" panose="02010600030101010101" pitchFamily="2" charset="-122"/>
              </a:rPr>
              <a:t>P</a:t>
            </a:r>
            <a:r>
              <a:rPr lang="en-US" altLang="en-US" sz="1800" baseline="-1000" dirty="0">
                <a:latin typeface="宋体" panose="02010600030101010101" pitchFamily="2" charset="-122"/>
              </a:rPr>
              <a:t>2</a:t>
            </a:r>
            <a:r>
              <a:rPr lang="en-US" altLang="zh-CN" sz="1800" dirty="0">
                <a:latin typeface="宋体" panose="02010600030101010101" pitchFamily="2" charset="-122"/>
              </a:rPr>
              <a:t>G</a:t>
            </a:r>
            <a:r>
              <a:rPr lang="en-US" altLang="en-US" sz="1800" baseline="-1000" dirty="0">
                <a:latin typeface="宋体" panose="02010600030101010101" pitchFamily="2" charset="-122"/>
              </a:rPr>
              <a:t>1</a:t>
            </a:r>
            <a:r>
              <a:rPr lang="en-US" altLang="zh-CN" sz="1800" dirty="0">
                <a:latin typeface="宋体" panose="02010600030101010101" pitchFamily="2" charset="-122"/>
              </a:rPr>
              <a:t>+P</a:t>
            </a:r>
            <a:r>
              <a:rPr lang="en-US" altLang="en-US" sz="1800" baseline="-1000" dirty="0">
                <a:latin typeface="宋体" panose="02010600030101010101" pitchFamily="2" charset="-122"/>
              </a:rPr>
              <a:t>3</a:t>
            </a:r>
            <a:r>
              <a:rPr lang="en-US" altLang="zh-CN" sz="1800" dirty="0">
                <a:latin typeface="宋体" panose="02010600030101010101" pitchFamily="2" charset="-122"/>
              </a:rPr>
              <a:t>P</a:t>
            </a:r>
            <a:r>
              <a:rPr lang="en-US" altLang="en-US" sz="1800" baseline="-1000" dirty="0">
                <a:latin typeface="宋体" panose="02010600030101010101" pitchFamily="2" charset="-122"/>
              </a:rPr>
              <a:t>2</a:t>
            </a:r>
            <a:r>
              <a:rPr lang="en-US" altLang="zh-CN" sz="1800" dirty="0">
                <a:latin typeface="宋体" panose="02010600030101010101" pitchFamily="2" charset="-122"/>
              </a:rPr>
              <a:t>P</a:t>
            </a:r>
            <a:r>
              <a:rPr lang="en-US" altLang="en-US" sz="1800" baseline="-1000" dirty="0">
                <a:latin typeface="宋体" panose="02010600030101010101" pitchFamily="2" charset="-122"/>
              </a:rPr>
              <a:t>1</a:t>
            </a:r>
            <a:r>
              <a:rPr lang="en-US" altLang="zh-CN" sz="1800" dirty="0">
                <a:latin typeface="宋体" panose="02010600030101010101" pitchFamily="2" charset="-122"/>
              </a:rPr>
              <a:t>G</a:t>
            </a:r>
            <a:r>
              <a:rPr lang="en-US" altLang="en-US" sz="1800" baseline="-1000" dirty="0">
                <a:latin typeface="宋体" panose="02010600030101010101" pitchFamily="2" charset="-122"/>
              </a:rPr>
              <a:t>0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baseline="-1000" dirty="0">
                <a:latin typeface="宋体" panose="02010600030101010101" pitchFamily="2" charset="-122"/>
              </a:rPr>
              <a:t>                        </a:t>
            </a:r>
            <a:r>
              <a:rPr lang="en-US" altLang="zh-CN" sz="1800" dirty="0">
                <a:latin typeface="宋体" panose="02010600030101010101" pitchFamily="2" charset="-122"/>
              </a:rPr>
              <a:t>P</a:t>
            </a:r>
            <a:r>
              <a:rPr lang="en-US" altLang="en-US" sz="1800" baseline="-1000" dirty="0">
                <a:latin typeface="宋体" panose="02010600030101010101" pitchFamily="2" charset="-122"/>
              </a:rPr>
              <a:t>3</a:t>
            </a:r>
            <a:r>
              <a:rPr lang="en-US" altLang="en-US" sz="1800" baseline="30000" dirty="0">
                <a:latin typeface="宋体" panose="02010600030101010101" pitchFamily="2" charset="-122"/>
              </a:rPr>
              <a:t>*</a:t>
            </a:r>
            <a:r>
              <a:rPr lang="en-US" altLang="zh-CN" sz="1800" dirty="0">
                <a:latin typeface="宋体" panose="02010600030101010101" pitchFamily="2" charset="-122"/>
              </a:rPr>
              <a:t>=P</a:t>
            </a:r>
            <a:r>
              <a:rPr lang="en-US" altLang="en-US" sz="1800" baseline="-1000" dirty="0">
                <a:latin typeface="宋体" panose="02010600030101010101" pitchFamily="2" charset="-122"/>
              </a:rPr>
              <a:t>3</a:t>
            </a:r>
            <a:r>
              <a:rPr lang="en-US" altLang="zh-CN" sz="1800" dirty="0">
                <a:latin typeface="宋体" panose="02010600030101010101" pitchFamily="2" charset="-122"/>
              </a:rPr>
              <a:t>P</a:t>
            </a:r>
            <a:r>
              <a:rPr lang="en-US" altLang="en-US" sz="1800" baseline="-1000" dirty="0">
                <a:latin typeface="宋体" panose="02010600030101010101" pitchFamily="2" charset="-122"/>
              </a:rPr>
              <a:t>2</a:t>
            </a:r>
            <a:r>
              <a:rPr lang="en-US" altLang="zh-CN" sz="1800" dirty="0">
                <a:latin typeface="宋体" panose="02010600030101010101" pitchFamily="2" charset="-122"/>
              </a:rPr>
              <a:t>P</a:t>
            </a:r>
            <a:r>
              <a:rPr lang="en-US" altLang="en-US" sz="1800" baseline="-1000" dirty="0">
                <a:latin typeface="宋体" panose="02010600030101010101" pitchFamily="2" charset="-122"/>
              </a:rPr>
              <a:t>1</a:t>
            </a:r>
            <a:r>
              <a:rPr lang="en-US" altLang="zh-CN" sz="1800" dirty="0">
                <a:latin typeface="宋体" panose="02010600030101010101" pitchFamily="2" charset="-122"/>
              </a:rPr>
              <a:t>P</a:t>
            </a:r>
            <a:r>
              <a:rPr lang="en-US" altLang="en-US" sz="1800" baseline="-1000" dirty="0">
                <a:latin typeface="宋体" panose="02010600030101010101" pitchFamily="2" charset="-122"/>
              </a:rPr>
              <a:t>0</a:t>
            </a:r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所以</a:t>
            </a:r>
            <a:r>
              <a:rPr lang="en-US" altLang="zh-CN" dirty="0"/>
              <a:t>C4 =G3*+P3*C0</a:t>
            </a:r>
            <a:r>
              <a:rPr lang="zh-CN" altLang="en-US" dirty="0"/>
              <a:t>。把实现上述逻辑的电路称为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BCLA</a:t>
            </a:r>
            <a:r>
              <a:rPr lang="zh-CN" altLang="en-US" dirty="0"/>
              <a:t>部件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8EBEAF-5B2D-40CC-93D5-B52D2D08F66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1.ALU</a:t>
            </a:r>
            <a:endParaRPr lang="zh-CN" altLang="en-US" dirty="0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1253F637-705E-449F-920D-A5F21EBDF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469" y="4938715"/>
            <a:ext cx="3415092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>
                <a:solidFill>
                  <a:srgbClr val="1A78C3"/>
                </a:solidFill>
                <a:ea typeface="宋体" panose="02010600030101010101" pitchFamily="2" charset="-122"/>
              </a:rPr>
              <a:t>关键路径长度为多少？</a:t>
            </a:r>
          </a:p>
          <a:p>
            <a:endParaRPr lang="zh-CN" altLang="en-US" sz="1400" dirty="0">
              <a:solidFill>
                <a:srgbClr val="1A78C3"/>
              </a:solidFill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1A78C3"/>
                </a:solidFill>
                <a:ea typeface="宋体" panose="02010600030101010101" pitchFamily="2" charset="-122"/>
              </a:rPr>
              <a:t>最终进位的延迟为多少？</a:t>
            </a:r>
          </a:p>
        </p:txBody>
      </p:sp>
      <p:grpSp>
        <p:nvGrpSpPr>
          <p:cNvPr id="6" name="Group 47">
            <a:extLst>
              <a:ext uri="{FF2B5EF4-FFF2-40B4-BE49-F238E27FC236}">
                <a16:creationId xmlns:a16="http://schemas.microsoft.com/office/drawing/2014/main" id="{21F43445-AE6A-47DD-835A-05979D21E71E}"/>
              </a:ext>
            </a:extLst>
          </p:cNvPr>
          <p:cNvGrpSpPr>
            <a:grpSpLocks/>
          </p:cNvGrpSpPr>
          <p:nvPr/>
        </p:nvGrpSpPr>
        <p:grpSpPr bwMode="auto">
          <a:xfrm>
            <a:off x="933071" y="4674952"/>
            <a:ext cx="6372225" cy="1903412"/>
            <a:chOff x="202" y="3031"/>
            <a:chExt cx="4014" cy="1199"/>
          </a:xfrm>
        </p:grpSpPr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DF5515C0-F365-429F-9A4C-AC79726056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" y="3031"/>
              <a:ext cx="4014" cy="1027"/>
              <a:chOff x="1449" y="5463"/>
              <a:chExt cx="7981" cy="2101"/>
            </a:xfrm>
          </p:grpSpPr>
          <p:grpSp>
            <p:nvGrpSpPr>
              <p:cNvPr id="9" name="Group 6">
                <a:extLst>
                  <a:ext uri="{FF2B5EF4-FFF2-40B4-BE49-F238E27FC236}">
                    <a16:creationId xmlns:a16="http://schemas.microsoft.com/office/drawing/2014/main" id="{883C679A-0E41-4265-AAFB-5235C9EDFF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32" y="7222"/>
                <a:ext cx="5840" cy="342"/>
                <a:chOff x="2798" y="9063"/>
                <a:chExt cx="5840" cy="468"/>
              </a:xfrm>
            </p:grpSpPr>
            <p:sp>
              <p:nvSpPr>
                <p:cNvPr id="40" name="AutoShape 7">
                  <a:extLst>
                    <a:ext uri="{FF2B5EF4-FFF2-40B4-BE49-F238E27FC236}">
                      <a16:creationId xmlns:a16="http://schemas.microsoft.com/office/drawing/2014/main" id="{FE519B76-0AD8-4942-8C1C-0F5D06B5F8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98" y="9063"/>
                  <a:ext cx="170" cy="468"/>
                </a:xfrm>
                <a:prstGeom prst="upArrow">
                  <a:avLst>
                    <a:gd name="adj1" fmla="val 50000"/>
                    <a:gd name="adj2" fmla="val 68824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/>
                <a:p>
                  <a:endParaRPr lang="zh-CN" altLang="en-US">
                    <a:solidFill>
                      <a:srgbClr val="1A78C3"/>
                    </a:solidFill>
                  </a:endParaRPr>
                </a:p>
              </p:txBody>
            </p:sp>
            <p:sp>
              <p:nvSpPr>
                <p:cNvPr id="41" name="AutoShape 8">
                  <a:extLst>
                    <a:ext uri="{FF2B5EF4-FFF2-40B4-BE49-F238E27FC236}">
                      <a16:creationId xmlns:a16="http://schemas.microsoft.com/office/drawing/2014/main" id="{95A5E05B-5588-45C9-B55B-3CD95F9CAE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23" y="9063"/>
                  <a:ext cx="170" cy="468"/>
                </a:xfrm>
                <a:prstGeom prst="upArrow">
                  <a:avLst>
                    <a:gd name="adj1" fmla="val 50000"/>
                    <a:gd name="adj2" fmla="val 68824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/>
                <a:p>
                  <a:endParaRPr lang="zh-CN" altLang="en-US">
                    <a:solidFill>
                      <a:srgbClr val="1A78C3"/>
                    </a:solidFill>
                  </a:endParaRPr>
                </a:p>
              </p:txBody>
            </p:sp>
            <p:sp>
              <p:nvSpPr>
                <p:cNvPr id="42" name="AutoShape 9">
                  <a:extLst>
                    <a:ext uri="{FF2B5EF4-FFF2-40B4-BE49-F238E27FC236}">
                      <a16:creationId xmlns:a16="http://schemas.microsoft.com/office/drawing/2014/main" id="{B65B4502-512D-493A-A59B-3736CEFA9C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3" y="9063"/>
                  <a:ext cx="170" cy="468"/>
                </a:xfrm>
                <a:prstGeom prst="upArrow">
                  <a:avLst>
                    <a:gd name="adj1" fmla="val 50000"/>
                    <a:gd name="adj2" fmla="val 68824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/>
                <a:p>
                  <a:endParaRPr lang="zh-CN" altLang="en-US">
                    <a:solidFill>
                      <a:srgbClr val="1A78C3"/>
                    </a:solidFill>
                  </a:endParaRPr>
                </a:p>
              </p:txBody>
            </p:sp>
            <p:sp>
              <p:nvSpPr>
                <p:cNvPr id="43" name="AutoShape 10">
                  <a:extLst>
                    <a:ext uri="{FF2B5EF4-FFF2-40B4-BE49-F238E27FC236}">
                      <a16:creationId xmlns:a16="http://schemas.microsoft.com/office/drawing/2014/main" id="{6B515031-51AF-47F0-A0D0-D8B9A4A982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08" y="9063"/>
                  <a:ext cx="170" cy="468"/>
                </a:xfrm>
                <a:prstGeom prst="upArrow">
                  <a:avLst>
                    <a:gd name="adj1" fmla="val 50000"/>
                    <a:gd name="adj2" fmla="val 68824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/>
                <a:p>
                  <a:endParaRPr lang="zh-CN" altLang="en-US">
                    <a:solidFill>
                      <a:srgbClr val="1A78C3"/>
                    </a:solidFill>
                  </a:endParaRPr>
                </a:p>
              </p:txBody>
            </p:sp>
            <p:sp>
              <p:nvSpPr>
                <p:cNvPr id="44" name="AutoShape 11">
                  <a:extLst>
                    <a:ext uri="{FF2B5EF4-FFF2-40B4-BE49-F238E27FC236}">
                      <a16:creationId xmlns:a16="http://schemas.microsoft.com/office/drawing/2014/main" id="{32E103E5-3061-4C7E-83A0-B0F50348B7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3" y="9063"/>
                  <a:ext cx="170" cy="468"/>
                </a:xfrm>
                <a:prstGeom prst="upArrow">
                  <a:avLst>
                    <a:gd name="adj1" fmla="val 50000"/>
                    <a:gd name="adj2" fmla="val 68824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/>
                <a:p>
                  <a:endParaRPr lang="zh-CN" altLang="en-US">
                    <a:solidFill>
                      <a:srgbClr val="1A78C3"/>
                    </a:solidFill>
                  </a:endParaRPr>
                </a:p>
              </p:txBody>
            </p:sp>
            <p:sp>
              <p:nvSpPr>
                <p:cNvPr id="45" name="AutoShape 12">
                  <a:extLst>
                    <a:ext uri="{FF2B5EF4-FFF2-40B4-BE49-F238E27FC236}">
                      <a16:creationId xmlns:a16="http://schemas.microsoft.com/office/drawing/2014/main" id="{E3A6D94A-5570-4C3A-8C53-1C1706B87B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88" y="9063"/>
                  <a:ext cx="170" cy="468"/>
                </a:xfrm>
                <a:prstGeom prst="upArrow">
                  <a:avLst>
                    <a:gd name="adj1" fmla="val 50000"/>
                    <a:gd name="adj2" fmla="val 68824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/>
                <a:p>
                  <a:endParaRPr lang="zh-CN" altLang="en-US">
                    <a:solidFill>
                      <a:srgbClr val="1A78C3"/>
                    </a:solidFill>
                  </a:endParaRPr>
                </a:p>
              </p:txBody>
            </p:sp>
            <p:sp>
              <p:nvSpPr>
                <p:cNvPr id="46" name="AutoShape 13">
                  <a:extLst>
                    <a:ext uri="{FF2B5EF4-FFF2-40B4-BE49-F238E27FC236}">
                      <a16:creationId xmlns:a16="http://schemas.microsoft.com/office/drawing/2014/main" id="{674AD6CE-B27C-4CE4-AA4F-12C44F66C5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43" y="9063"/>
                  <a:ext cx="170" cy="468"/>
                </a:xfrm>
                <a:prstGeom prst="upArrow">
                  <a:avLst>
                    <a:gd name="adj1" fmla="val 50000"/>
                    <a:gd name="adj2" fmla="val 68824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/>
                <a:p>
                  <a:endParaRPr lang="zh-CN" altLang="en-US">
                    <a:solidFill>
                      <a:srgbClr val="1A78C3"/>
                    </a:solidFill>
                  </a:endParaRPr>
                </a:p>
              </p:txBody>
            </p:sp>
            <p:sp>
              <p:nvSpPr>
                <p:cNvPr id="47" name="AutoShape 14">
                  <a:extLst>
                    <a:ext uri="{FF2B5EF4-FFF2-40B4-BE49-F238E27FC236}">
                      <a16:creationId xmlns:a16="http://schemas.microsoft.com/office/drawing/2014/main" id="{D326EBBE-64A9-4793-858A-E0AD3FD5BF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8" y="9063"/>
                  <a:ext cx="170" cy="468"/>
                </a:xfrm>
                <a:prstGeom prst="upArrow">
                  <a:avLst>
                    <a:gd name="adj1" fmla="val 50000"/>
                    <a:gd name="adj2" fmla="val 68824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/>
                <a:p>
                  <a:endParaRPr lang="zh-CN" altLang="en-US">
                    <a:solidFill>
                      <a:srgbClr val="1A78C3"/>
                    </a:solidFill>
                  </a:endParaRPr>
                </a:p>
              </p:txBody>
            </p:sp>
          </p:grpSp>
          <p:grpSp>
            <p:nvGrpSpPr>
              <p:cNvPr id="10" name="Group 15">
                <a:extLst>
                  <a:ext uri="{FF2B5EF4-FFF2-40B4-BE49-F238E27FC236}">
                    <a16:creationId xmlns:a16="http://schemas.microsoft.com/office/drawing/2014/main" id="{33BE4910-D179-4A30-8EA1-C913CFD237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49" y="5463"/>
                <a:ext cx="7981" cy="1740"/>
                <a:chOff x="1715" y="10090"/>
                <a:chExt cx="7981" cy="1740"/>
              </a:xfrm>
            </p:grpSpPr>
            <p:sp>
              <p:nvSpPr>
                <p:cNvPr id="11" name="Freeform 16">
                  <a:extLst>
                    <a:ext uri="{FF2B5EF4-FFF2-40B4-BE49-F238E27FC236}">
                      <a16:creationId xmlns:a16="http://schemas.microsoft.com/office/drawing/2014/main" id="{A5FFA572-A9CD-4388-89F2-F5730E33FA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85" y="11493"/>
                  <a:ext cx="811" cy="5"/>
                </a:xfrm>
                <a:custGeom>
                  <a:avLst/>
                  <a:gdLst>
                    <a:gd name="T0" fmla="*/ 811 w 811"/>
                    <a:gd name="T1" fmla="*/ 0 h 5"/>
                    <a:gd name="T2" fmla="*/ 0 w 811"/>
                    <a:gd name="T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811" h="5">
                      <a:moveTo>
                        <a:pt x="811" y="0"/>
                      </a:moveTo>
                      <a:lnTo>
                        <a:pt x="0" y="5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/>
                <a:p>
                  <a:endParaRPr lang="zh-CN" altLang="en-US">
                    <a:solidFill>
                      <a:srgbClr val="1A78C3"/>
                    </a:solidFill>
                  </a:endParaRPr>
                </a:p>
              </p:txBody>
            </p:sp>
            <p:sp>
              <p:nvSpPr>
                <p:cNvPr id="12" name="Freeform 17">
                  <a:extLst>
                    <a:ext uri="{FF2B5EF4-FFF2-40B4-BE49-F238E27FC236}">
                      <a16:creationId xmlns:a16="http://schemas.microsoft.com/office/drawing/2014/main" id="{5EE0BA47-80C3-485C-AFA5-793F4FAC08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4" y="11489"/>
                  <a:ext cx="386" cy="3"/>
                </a:xfrm>
                <a:custGeom>
                  <a:avLst/>
                  <a:gdLst>
                    <a:gd name="T0" fmla="*/ 386 w 386"/>
                    <a:gd name="T1" fmla="*/ 0 h 3"/>
                    <a:gd name="T2" fmla="*/ 0 w 386"/>
                    <a:gd name="T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86" h="3">
                      <a:moveTo>
                        <a:pt x="386" y="0"/>
                      </a:moveTo>
                      <a:lnTo>
                        <a:pt x="0" y="3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/>
                <a:p>
                  <a:endParaRPr lang="zh-CN" altLang="en-US">
                    <a:solidFill>
                      <a:srgbClr val="1A78C3"/>
                    </a:solidFill>
                  </a:endParaRPr>
                </a:p>
              </p:txBody>
            </p:sp>
            <p:sp>
              <p:nvSpPr>
                <p:cNvPr id="13" name="Line 18">
                  <a:extLst>
                    <a:ext uri="{FF2B5EF4-FFF2-40B4-BE49-F238E27FC236}">
                      <a16:creationId xmlns:a16="http://schemas.microsoft.com/office/drawing/2014/main" id="{22E6741A-D6F1-42FB-80F0-490E58833A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15" y="11465"/>
                  <a:ext cx="4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/>
                <a:p>
                  <a:endParaRPr lang="zh-CN" altLang="en-US">
                    <a:solidFill>
                      <a:srgbClr val="1A78C3"/>
                    </a:solidFill>
                  </a:endParaRPr>
                </a:p>
              </p:txBody>
            </p:sp>
            <p:sp>
              <p:nvSpPr>
                <p:cNvPr id="14" name="AutoShape 19">
                  <a:extLst>
                    <a:ext uri="{FF2B5EF4-FFF2-40B4-BE49-F238E27FC236}">
                      <a16:creationId xmlns:a16="http://schemas.microsoft.com/office/drawing/2014/main" id="{2750840E-1BA9-43F2-A2D0-12C6BC8DC1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5" y="10850"/>
                  <a:ext cx="170" cy="468"/>
                </a:xfrm>
                <a:prstGeom prst="upArrow">
                  <a:avLst>
                    <a:gd name="adj1" fmla="val 50000"/>
                    <a:gd name="adj2" fmla="val 68824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/>
                <a:p>
                  <a:endParaRPr lang="zh-CN" altLang="en-US">
                    <a:solidFill>
                      <a:srgbClr val="1A78C3"/>
                    </a:solidFill>
                  </a:endParaRPr>
                </a:p>
              </p:txBody>
            </p:sp>
            <p:sp>
              <p:nvSpPr>
                <p:cNvPr id="15" name="AutoShape 20">
                  <a:extLst>
                    <a:ext uri="{FF2B5EF4-FFF2-40B4-BE49-F238E27FC236}">
                      <a16:creationId xmlns:a16="http://schemas.microsoft.com/office/drawing/2014/main" id="{3F947C73-3BC9-4079-AB4B-5316311802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10" y="10850"/>
                  <a:ext cx="170" cy="468"/>
                </a:xfrm>
                <a:prstGeom prst="upArrow">
                  <a:avLst>
                    <a:gd name="adj1" fmla="val 50000"/>
                    <a:gd name="adj2" fmla="val 68824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/>
                <a:p>
                  <a:endParaRPr lang="zh-CN" altLang="en-US">
                    <a:solidFill>
                      <a:srgbClr val="1A78C3"/>
                    </a:solidFill>
                  </a:endParaRPr>
                </a:p>
              </p:txBody>
            </p:sp>
            <p:sp>
              <p:nvSpPr>
                <p:cNvPr id="16" name="AutoShape 21">
                  <a:extLst>
                    <a:ext uri="{FF2B5EF4-FFF2-40B4-BE49-F238E27FC236}">
                      <a16:creationId xmlns:a16="http://schemas.microsoft.com/office/drawing/2014/main" id="{77CC1057-FC47-4498-A832-F482621BB8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30" y="10850"/>
                  <a:ext cx="170" cy="468"/>
                </a:xfrm>
                <a:prstGeom prst="upArrow">
                  <a:avLst>
                    <a:gd name="adj1" fmla="val 50000"/>
                    <a:gd name="adj2" fmla="val 68824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/>
                <a:p>
                  <a:endParaRPr lang="zh-CN" altLang="en-US">
                    <a:solidFill>
                      <a:srgbClr val="1A78C3"/>
                    </a:solidFill>
                  </a:endParaRPr>
                </a:p>
              </p:txBody>
            </p:sp>
            <p:sp>
              <p:nvSpPr>
                <p:cNvPr id="17" name="AutoShape 22">
                  <a:extLst>
                    <a:ext uri="{FF2B5EF4-FFF2-40B4-BE49-F238E27FC236}">
                      <a16:creationId xmlns:a16="http://schemas.microsoft.com/office/drawing/2014/main" id="{AE9AE081-EE43-42F0-9683-6F4C1961CE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0" y="10850"/>
                  <a:ext cx="170" cy="468"/>
                </a:xfrm>
                <a:prstGeom prst="upArrow">
                  <a:avLst>
                    <a:gd name="adj1" fmla="val 50000"/>
                    <a:gd name="adj2" fmla="val 68824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/>
                <a:p>
                  <a:endParaRPr lang="zh-CN" altLang="en-US">
                    <a:solidFill>
                      <a:srgbClr val="1A78C3"/>
                    </a:solidFill>
                  </a:endParaRPr>
                </a:p>
              </p:txBody>
            </p:sp>
            <p:sp>
              <p:nvSpPr>
                <p:cNvPr id="18" name="Rectangle 23">
                  <a:extLst>
                    <a:ext uri="{FF2B5EF4-FFF2-40B4-BE49-F238E27FC236}">
                      <a16:creationId xmlns:a16="http://schemas.microsoft.com/office/drawing/2014/main" id="{AAA4B22A-97FE-493A-B3A5-8EDF16F971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0" y="10090"/>
                  <a:ext cx="6930" cy="45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CN" sz="1800" b="0">
                      <a:solidFill>
                        <a:srgbClr val="1A78C3"/>
                      </a:solidFill>
                      <a:ea typeface="宋体" panose="02010600030101010101" pitchFamily="2" charset="-122"/>
                    </a:rPr>
                    <a:t>4</a:t>
                  </a:r>
                  <a:r>
                    <a:rPr lang="zh-CN" altLang="en-US" sz="1800" b="0">
                      <a:solidFill>
                        <a:srgbClr val="1A78C3"/>
                      </a:solidFill>
                      <a:ea typeface="宋体" panose="02010600030101010101" pitchFamily="2" charset="-122"/>
                    </a:rPr>
                    <a:t>位成组先行进位部件（</a:t>
                  </a:r>
                  <a:r>
                    <a:rPr lang="en-US" altLang="zh-CN" sz="1800" b="0">
                      <a:solidFill>
                        <a:srgbClr val="1A78C3"/>
                      </a:solidFill>
                      <a:ea typeface="宋体" panose="02010600030101010101" pitchFamily="2" charset="-122"/>
                    </a:rPr>
                    <a:t>4</a:t>
                  </a:r>
                  <a:r>
                    <a:rPr lang="zh-CN" altLang="en-US" sz="1800" b="0">
                      <a:solidFill>
                        <a:srgbClr val="1A78C3"/>
                      </a:solidFill>
                      <a:ea typeface="宋体" panose="02010600030101010101" pitchFamily="2" charset="-122"/>
                    </a:rPr>
                    <a:t>位</a:t>
                  </a:r>
                  <a:r>
                    <a:rPr lang="en-US" altLang="zh-CN" sz="1800" b="0">
                      <a:solidFill>
                        <a:srgbClr val="1A78C3"/>
                      </a:solidFill>
                      <a:ea typeface="宋体" panose="02010600030101010101" pitchFamily="2" charset="-122"/>
                    </a:rPr>
                    <a:t>BCLA</a:t>
                  </a:r>
                  <a:r>
                    <a:rPr lang="zh-CN" altLang="en-US" sz="1800" b="0">
                      <a:solidFill>
                        <a:srgbClr val="1A78C3"/>
                      </a:solidFill>
                      <a:ea typeface="宋体" panose="02010600030101010101" pitchFamily="2" charset="-122"/>
                    </a:rPr>
                    <a:t>部件）</a:t>
                  </a:r>
                  <a:endParaRPr lang="zh-CN" altLang="en-US" sz="1800">
                    <a:solidFill>
                      <a:srgbClr val="1A78C3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Freeform 24">
                  <a:extLst>
                    <a:ext uri="{FF2B5EF4-FFF2-40B4-BE49-F238E27FC236}">
                      <a16:creationId xmlns:a16="http://schemas.microsoft.com/office/drawing/2014/main" id="{70C39AF3-E9D5-4E5A-80C3-FB673E217D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90" y="10550"/>
                  <a:ext cx="2" cy="925"/>
                </a:xfrm>
                <a:custGeom>
                  <a:avLst/>
                  <a:gdLst>
                    <a:gd name="T0" fmla="*/ 2 w 2"/>
                    <a:gd name="T1" fmla="*/ 760 h 760"/>
                    <a:gd name="T2" fmla="*/ 0 w 2"/>
                    <a:gd name="T3" fmla="*/ 0 h 7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" h="760">
                      <a:moveTo>
                        <a:pt x="2" y="7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1A78C3"/>
                    </a:solidFill>
                  </a:endParaRPr>
                </a:p>
              </p:txBody>
            </p:sp>
            <p:sp>
              <p:nvSpPr>
                <p:cNvPr id="20" name="Freeform 25">
                  <a:extLst>
                    <a:ext uri="{FF2B5EF4-FFF2-40B4-BE49-F238E27FC236}">
                      <a16:creationId xmlns:a16="http://schemas.microsoft.com/office/drawing/2014/main" id="{4970189D-248D-4A61-B23C-20F169189F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57" y="10538"/>
                  <a:ext cx="1" cy="940"/>
                </a:xfrm>
                <a:custGeom>
                  <a:avLst/>
                  <a:gdLst>
                    <a:gd name="T0" fmla="*/ 0 w 1"/>
                    <a:gd name="T1" fmla="*/ 772 h 772"/>
                    <a:gd name="T2" fmla="*/ 1 w 1"/>
                    <a:gd name="T3" fmla="*/ 0 h 7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772">
                      <a:moveTo>
                        <a:pt x="0" y="772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1A78C3"/>
                    </a:solidFill>
                  </a:endParaRPr>
                </a:p>
              </p:txBody>
            </p:sp>
            <p:sp>
              <p:nvSpPr>
                <p:cNvPr id="21" name="Freeform 26">
                  <a:extLst>
                    <a:ext uri="{FF2B5EF4-FFF2-40B4-BE49-F238E27FC236}">
                      <a16:creationId xmlns:a16="http://schemas.microsoft.com/office/drawing/2014/main" id="{5AB602F1-C74B-409C-BD7A-9379CBAA9A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5" y="10550"/>
                  <a:ext cx="2" cy="912"/>
                </a:xfrm>
                <a:custGeom>
                  <a:avLst/>
                  <a:gdLst>
                    <a:gd name="T0" fmla="*/ 2 w 2"/>
                    <a:gd name="T1" fmla="*/ 760 h 760"/>
                    <a:gd name="T2" fmla="*/ 0 w 2"/>
                    <a:gd name="T3" fmla="*/ 0 h 7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" h="760">
                      <a:moveTo>
                        <a:pt x="2" y="7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1A78C3"/>
                    </a:solidFill>
                  </a:endParaRPr>
                </a:p>
              </p:txBody>
            </p:sp>
            <p:sp>
              <p:nvSpPr>
                <p:cNvPr id="22" name="Freeform 27">
                  <a:extLst>
                    <a:ext uri="{FF2B5EF4-FFF2-40B4-BE49-F238E27FC236}">
                      <a16:creationId xmlns:a16="http://schemas.microsoft.com/office/drawing/2014/main" id="{6FB18615-29A2-451A-BA7C-C0A86A591E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42" y="10538"/>
                  <a:ext cx="1" cy="926"/>
                </a:xfrm>
                <a:custGeom>
                  <a:avLst/>
                  <a:gdLst>
                    <a:gd name="T0" fmla="*/ 0 w 1"/>
                    <a:gd name="T1" fmla="*/ 772 h 772"/>
                    <a:gd name="T2" fmla="*/ 1 w 1"/>
                    <a:gd name="T3" fmla="*/ 0 h 7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772">
                      <a:moveTo>
                        <a:pt x="0" y="772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1A78C3"/>
                    </a:solidFill>
                  </a:endParaRPr>
                </a:p>
              </p:txBody>
            </p:sp>
            <p:sp>
              <p:nvSpPr>
                <p:cNvPr id="23" name="Freeform 28">
                  <a:extLst>
                    <a:ext uri="{FF2B5EF4-FFF2-40B4-BE49-F238E27FC236}">
                      <a16:creationId xmlns:a16="http://schemas.microsoft.com/office/drawing/2014/main" id="{542257AE-FD3D-443D-8C61-59C71DE49A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55" y="10538"/>
                  <a:ext cx="2" cy="912"/>
                </a:xfrm>
                <a:custGeom>
                  <a:avLst/>
                  <a:gdLst>
                    <a:gd name="T0" fmla="*/ 2 w 2"/>
                    <a:gd name="T1" fmla="*/ 760 h 760"/>
                    <a:gd name="T2" fmla="*/ 0 w 2"/>
                    <a:gd name="T3" fmla="*/ 0 h 7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" h="760">
                      <a:moveTo>
                        <a:pt x="2" y="7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1A78C3"/>
                    </a:solidFill>
                  </a:endParaRPr>
                </a:p>
              </p:txBody>
            </p:sp>
            <p:sp>
              <p:nvSpPr>
                <p:cNvPr id="24" name="Freeform 29">
                  <a:extLst>
                    <a:ext uri="{FF2B5EF4-FFF2-40B4-BE49-F238E27FC236}">
                      <a16:creationId xmlns:a16="http://schemas.microsoft.com/office/drawing/2014/main" id="{ADB0C226-9CC5-4D70-8530-20F6CCEACB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65" y="10538"/>
                  <a:ext cx="1" cy="926"/>
                </a:xfrm>
                <a:custGeom>
                  <a:avLst/>
                  <a:gdLst>
                    <a:gd name="T0" fmla="*/ 0 w 1"/>
                    <a:gd name="T1" fmla="*/ 772 h 772"/>
                    <a:gd name="T2" fmla="*/ 1 w 1"/>
                    <a:gd name="T3" fmla="*/ 0 h 7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772">
                      <a:moveTo>
                        <a:pt x="0" y="772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1A78C3"/>
                    </a:solidFill>
                  </a:endParaRPr>
                </a:p>
              </p:txBody>
            </p:sp>
            <p:sp>
              <p:nvSpPr>
                <p:cNvPr id="25" name="Freeform 30">
                  <a:extLst>
                    <a:ext uri="{FF2B5EF4-FFF2-40B4-BE49-F238E27FC236}">
                      <a16:creationId xmlns:a16="http://schemas.microsoft.com/office/drawing/2014/main" id="{6185C12D-FF86-4698-93B8-440CD1A3E2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73" y="10550"/>
                  <a:ext cx="2" cy="912"/>
                </a:xfrm>
                <a:custGeom>
                  <a:avLst/>
                  <a:gdLst>
                    <a:gd name="T0" fmla="*/ 2 w 2"/>
                    <a:gd name="T1" fmla="*/ 760 h 760"/>
                    <a:gd name="T2" fmla="*/ 0 w 2"/>
                    <a:gd name="T3" fmla="*/ 0 h 7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" h="760">
                      <a:moveTo>
                        <a:pt x="2" y="7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1A78C3"/>
                    </a:solidFill>
                  </a:endParaRPr>
                </a:p>
              </p:txBody>
            </p:sp>
            <p:sp>
              <p:nvSpPr>
                <p:cNvPr id="26" name="Freeform 31">
                  <a:extLst>
                    <a:ext uri="{FF2B5EF4-FFF2-40B4-BE49-F238E27FC236}">
                      <a16:creationId xmlns:a16="http://schemas.microsoft.com/office/drawing/2014/main" id="{936E52B9-B081-4BC2-A713-D460C08AAE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40" y="10538"/>
                  <a:ext cx="1" cy="926"/>
                </a:xfrm>
                <a:custGeom>
                  <a:avLst/>
                  <a:gdLst>
                    <a:gd name="T0" fmla="*/ 0 w 1"/>
                    <a:gd name="T1" fmla="*/ 772 h 772"/>
                    <a:gd name="T2" fmla="*/ 1 w 1"/>
                    <a:gd name="T3" fmla="*/ 0 h 7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772">
                      <a:moveTo>
                        <a:pt x="0" y="772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1A78C3"/>
                    </a:solidFill>
                  </a:endParaRPr>
                </a:p>
              </p:txBody>
            </p:sp>
            <p:sp>
              <p:nvSpPr>
                <p:cNvPr id="27" name="Freeform 32">
                  <a:extLst>
                    <a:ext uri="{FF2B5EF4-FFF2-40B4-BE49-F238E27FC236}">
                      <a16:creationId xmlns:a16="http://schemas.microsoft.com/office/drawing/2014/main" id="{F90F792D-7B9E-4140-B1A5-1CAA0A8B2A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8" y="10536"/>
                  <a:ext cx="2" cy="977"/>
                </a:xfrm>
                <a:custGeom>
                  <a:avLst/>
                  <a:gdLst>
                    <a:gd name="T0" fmla="*/ 2 w 2"/>
                    <a:gd name="T1" fmla="*/ 0 h 977"/>
                    <a:gd name="T2" fmla="*/ 0 w 2"/>
                    <a:gd name="T3" fmla="*/ 977 h 9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" h="977">
                      <a:moveTo>
                        <a:pt x="2" y="0"/>
                      </a:moveTo>
                      <a:lnTo>
                        <a:pt x="0" y="97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/>
                <a:p>
                  <a:endParaRPr lang="zh-CN" altLang="en-US">
                    <a:solidFill>
                      <a:srgbClr val="1A78C3"/>
                    </a:solidFill>
                  </a:endParaRPr>
                </a:p>
              </p:txBody>
            </p:sp>
            <p:sp>
              <p:nvSpPr>
                <p:cNvPr id="28" name="Rectangle 33">
                  <a:extLst>
                    <a:ext uri="{FF2B5EF4-FFF2-40B4-BE49-F238E27FC236}">
                      <a16:creationId xmlns:a16="http://schemas.microsoft.com/office/drawing/2014/main" id="{9F599A58-3577-4ED5-8217-42FB02C3FB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55" y="11206"/>
                  <a:ext cx="1191" cy="62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lnSpc>
                      <a:spcPct val="88000"/>
                    </a:lnSpc>
                  </a:pPr>
                  <a:r>
                    <a:rPr lang="en-US" altLang="zh-CN" sz="1300">
                      <a:solidFill>
                        <a:srgbClr val="1A78C3"/>
                      </a:solidFill>
                      <a:ea typeface="宋体" panose="02010600030101010101" pitchFamily="2" charset="-122"/>
                    </a:rPr>
                    <a:t>4</a:t>
                  </a:r>
                  <a:r>
                    <a:rPr lang="zh-CN" altLang="en-US" sz="1300">
                      <a:solidFill>
                        <a:srgbClr val="1A78C3"/>
                      </a:solidFill>
                      <a:ea typeface="宋体" panose="02010600030101010101" pitchFamily="2" charset="-122"/>
                    </a:rPr>
                    <a:t>位先行进位加法器</a:t>
                  </a:r>
                </a:p>
              </p:txBody>
            </p:sp>
            <p:sp>
              <p:nvSpPr>
                <p:cNvPr id="29" name="Rectangle 34">
                  <a:extLst>
                    <a:ext uri="{FF2B5EF4-FFF2-40B4-BE49-F238E27FC236}">
                      <a16:creationId xmlns:a16="http://schemas.microsoft.com/office/drawing/2014/main" id="{03EA9353-A5D6-48FE-BB10-27EFFAF942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7" y="11206"/>
                  <a:ext cx="1191" cy="62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lnSpc>
                      <a:spcPct val="88000"/>
                    </a:lnSpc>
                  </a:pPr>
                  <a:r>
                    <a:rPr lang="en-US" altLang="zh-CN" sz="1300">
                      <a:solidFill>
                        <a:srgbClr val="1A78C3"/>
                      </a:solidFill>
                      <a:ea typeface="宋体" panose="02010600030101010101" pitchFamily="2" charset="-122"/>
                    </a:rPr>
                    <a:t>4</a:t>
                  </a:r>
                  <a:r>
                    <a:rPr lang="zh-CN" altLang="en-US" sz="1300">
                      <a:solidFill>
                        <a:srgbClr val="1A78C3"/>
                      </a:solidFill>
                      <a:ea typeface="宋体" panose="02010600030101010101" pitchFamily="2" charset="-122"/>
                    </a:rPr>
                    <a:t>位先行进位加法器</a:t>
                  </a:r>
                </a:p>
              </p:txBody>
            </p:sp>
            <p:sp>
              <p:nvSpPr>
                <p:cNvPr id="30" name="Rectangle 35">
                  <a:extLst>
                    <a:ext uri="{FF2B5EF4-FFF2-40B4-BE49-F238E27FC236}">
                      <a16:creationId xmlns:a16="http://schemas.microsoft.com/office/drawing/2014/main" id="{33860B1D-B0BE-4442-9C91-7B2921C6A9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23" y="11206"/>
                  <a:ext cx="1191" cy="62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lnSpc>
                      <a:spcPct val="88000"/>
                    </a:lnSpc>
                  </a:pPr>
                  <a:r>
                    <a:rPr lang="en-US" altLang="zh-CN" sz="1300">
                      <a:solidFill>
                        <a:srgbClr val="1A78C3"/>
                      </a:solidFill>
                      <a:ea typeface="宋体" panose="02010600030101010101" pitchFamily="2" charset="-122"/>
                    </a:rPr>
                    <a:t>4</a:t>
                  </a:r>
                  <a:r>
                    <a:rPr lang="zh-CN" altLang="en-US" sz="1300">
                      <a:solidFill>
                        <a:srgbClr val="1A78C3"/>
                      </a:solidFill>
                      <a:ea typeface="宋体" panose="02010600030101010101" pitchFamily="2" charset="-122"/>
                    </a:rPr>
                    <a:t>位先行进位加法器</a:t>
                  </a:r>
                </a:p>
              </p:txBody>
            </p:sp>
            <p:sp>
              <p:nvSpPr>
                <p:cNvPr id="31" name="Rectangle 36">
                  <a:extLst>
                    <a:ext uri="{FF2B5EF4-FFF2-40B4-BE49-F238E27FC236}">
                      <a16:creationId xmlns:a16="http://schemas.microsoft.com/office/drawing/2014/main" id="{71B6ACAF-9002-435E-BD95-3215F56A9A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03" y="11206"/>
                  <a:ext cx="1191" cy="62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lnSpc>
                      <a:spcPct val="88000"/>
                    </a:lnSpc>
                  </a:pPr>
                  <a:r>
                    <a:rPr lang="en-US" altLang="zh-CN" sz="1300">
                      <a:solidFill>
                        <a:srgbClr val="1A78C3"/>
                      </a:solidFill>
                      <a:ea typeface="宋体" panose="02010600030101010101" pitchFamily="2" charset="-122"/>
                    </a:rPr>
                    <a:t>4</a:t>
                  </a:r>
                  <a:r>
                    <a:rPr lang="zh-CN" altLang="en-US" sz="1300">
                      <a:solidFill>
                        <a:srgbClr val="1A78C3"/>
                      </a:solidFill>
                      <a:ea typeface="宋体" panose="02010600030101010101" pitchFamily="2" charset="-122"/>
                    </a:rPr>
                    <a:t>位先行进位加法器</a:t>
                  </a:r>
                </a:p>
              </p:txBody>
            </p:sp>
            <p:sp>
              <p:nvSpPr>
                <p:cNvPr id="32" name="Freeform 37">
                  <a:extLst>
                    <a:ext uri="{FF2B5EF4-FFF2-40B4-BE49-F238E27FC236}">
                      <a16:creationId xmlns:a16="http://schemas.microsoft.com/office/drawing/2014/main" id="{0B8A50E8-B63F-4C05-898E-6ABB26E0D8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20" y="11489"/>
                  <a:ext cx="395" cy="3"/>
                </a:xfrm>
                <a:custGeom>
                  <a:avLst/>
                  <a:gdLst>
                    <a:gd name="T0" fmla="*/ 395 w 395"/>
                    <a:gd name="T1" fmla="*/ 0 h 3"/>
                    <a:gd name="T2" fmla="*/ 0 w 395"/>
                    <a:gd name="T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95" h="3">
                      <a:moveTo>
                        <a:pt x="395" y="0"/>
                      </a:moveTo>
                      <a:lnTo>
                        <a:pt x="0" y="3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/>
                <a:p>
                  <a:endParaRPr lang="zh-CN" altLang="en-US">
                    <a:solidFill>
                      <a:srgbClr val="1A78C3"/>
                    </a:solidFill>
                  </a:endParaRPr>
                </a:p>
              </p:txBody>
            </p:sp>
            <p:sp>
              <p:nvSpPr>
                <p:cNvPr id="33" name="Line 38">
                  <a:extLst>
                    <a:ext uri="{FF2B5EF4-FFF2-40B4-BE49-F238E27FC236}">
                      <a16:creationId xmlns:a16="http://schemas.microsoft.com/office/drawing/2014/main" id="{1CBA4757-E7A7-4910-8228-AF6F4F1FF0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5" y="10544"/>
                  <a:ext cx="0" cy="97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/>
                <a:p>
                  <a:endParaRPr lang="zh-CN" altLang="en-US">
                    <a:solidFill>
                      <a:srgbClr val="1A78C3"/>
                    </a:solidFill>
                  </a:endParaRPr>
                </a:p>
              </p:txBody>
            </p:sp>
            <p:sp>
              <p:nvSpPr>
                <p:cNvPr id="34" name="Freeform 39">
                  <a:extLst>
                    <a:ext uri="{FF2B5EF4-FFF2-40B4-BE49-F238E27FC236}">
                      <a16:creationId xmlns:a16="http://schemas.microsoft.com/office/drawing/2014/main" id="{94D8322B-4AD0-4081-A68A-82ACE9057C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12" y="11489"/>
                  <a:ext cx="383" cy="3"/>
                </a:xfrm>
                <a:custGeom>
                  <a:avLst/>
                  <a:gdLst>
                    <a:gd name="T0" fmla="*/ 383 w 383"/>
                    <a:gd name="T1" fmla="*/ 0 h 3"/>
                    <a:gd name="T2" fmla="*/ 0 w 383"/>
                    <a:gd name="T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83" h="3">
                      <a:moveTo>
                        <a:pt x="383" y="0"/>
                      </a:moveTo>
                      <a:lnTo>
                        <a:pt x="0" y="3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/>
                <a:p>
                  <a:endParaRPr lang="zh-CN" altLang="en-US">
                    <a:solidFill>
                      <a:srgbClr val="1A78C3"/>
                    </a:solidFill>
                  </a:endParaRPr>
                </a:p>
              </p:txBody>
            </p:sp>
            <p:sp>
              <p:nvSpPr>
                <p:cNvPr id="35" name="Line 40">
                  <a:extLst>
                    <a:ext uri="{FF2B5EF4-FFF2-40B4-BE49-F238E27FC236}">
                      <a16:creationId xmlns:a16="http://schemas.microsoft.com/office/drawing/2014/main" id="{17FFFCFC-1216-447E-9C35-897E01129E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595" y="10544"/>
                  <a:ext cx="0" cy="97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/>
                <a:p>
                  <a:endParaRPr lang="zh-CN" altLang="en-US">
                    <a:solidFill>
                      <a:srgbClr val="1A78C3"/>
                    </a:solidFill>
                  </a:endParaRPr>
                </a:p>
              </p:txBody>
            </p:sp>
            <p:sp>
              <p:nvSpPr>
                <p:cNvPr id="36" name="Freeform 41">
                  <a:extLst>
                    <a:ext uri="{FF2B5EF4-FFF2-40B4-BE49-F238E27FC236}">
                      <a16:creationId xmlns:a16="http://schemas.microsoft.com/office/drawing/2014/main" id="{43BD5D0D-94D1-47A6-8E06-017129C8A7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95" y="10276"/>
                  <a:ext cx="1" cy="1237"/>
                </a:xfrm>
                <a:custGeom>
                  <a:avLst/>
                  <a:gdLst>
                    <a:gd name="T0" fmla="*/ 0 w 1"/>
                    <a:gd name="T1" fmla="*/ 0 h 1237"/>
                    <a:gd name="T2" fmla="*/ 1 w 1"/>
                    <a:gd name="T3" fmla="*/ 1237 h 1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237">
                      <a:moveTo>
                        <a:pt x="0" y="0"/>
                      </a:moveTo>
                      <a:lnTo>
                        <a:pt x="1" y="123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/>
                <a:p>
                  <a:endParaRPr lang="zh-CN" altLang="en-US">
                    <a:solidFill>
                      <a:srgbClr val="1A78C3"/>
                    </a:solidFill>
                  </a:endParaRPr>
                </a:p>
              </p:txBody>
            </p:sp>
            <p:sp>
              <p:nvSpPr>
                <p:cNvPr id="37" name="Line 42">
                  <a:extLst>
                    <a:ext uri="{FF2B5EF4-FFF2-40B4-BE49-F238E27FC236}">
                      <a16:creationId xmlns:a16="http://schemas.microsoft.com/office/drawing/2014/main" id="{B3BED404-75F3-4E1B-B06D-CBC26812C5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9380" y="10279"/>
                  <a:ext cx="31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/>
                <a:p>
                  <a:endParaRPr lang="zh-CN" altLang="en-US">
                    <a:solidFill>
                      <a:srgbClr val="1A78C3"/>
                    </a:solidFill>
                  </a:endParaRPr>
                </a:p>
              </p:txBody>
            </p:sp>
            <p:sp>
              <p:nvSpPr>
                <p:cNvPr id="38" name="Freeform 43">
                  <a:extLst>
                    <a:ext uri="{FF2B5EF4-FFF2-40B4-BE49-F238E27FC236}">
                      <a16:creationId xmlns:a16="http://schemas.microsoft.com/office/drawing/2014/main" id="{958E74D2-F53D-4F37-B6A9-8B9BAAA798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5" y="10276"/>
                  <a:ext cx="1" cy="1189"/>
                </a:xfrm>
                <a:custGeom>
                  <a:avLst/>
                  <a:gdLst>
                    <a:gd name="T0" fmla="*/ 0 w 1"/>
                    <a:gd name="T1" fmla="*/ 0 h 1189"/>
                    <a:gd name="T2" fmla="*/ 1 w 1"/>
                    <a:gd name="T3" fmla="*/ 1189 h 1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189">
                      <a:moveTo>
                        <a:pt x="0" y="0"/>
                      </a:moveTo>
                      <a:lnTo>
                        <a:pt x="1" y="1189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/>
                <a:p>
                  <a:endParaRPr lang="zh-CN" altLang="en-US">
                    <a:solidFill>
                      <a:srgbClr val="1A78C3"/>
                    </a:solidFill>
                  </a:endParaRPr>
                </a:p>
              </p:txBody>
            </p:sp>
            <p:sp>
              <p:nvSpPr>
                <p:cNvPr id="39" name="Line 44">
                  <a:extLst>
                    <a:ext uri="{FF2B5EF4-FFF2-40B4-BE49-F238E27FC236}">
                      <a16:creationId xmlns:a16="http://schemas.microsoft.com/office/drawing/2014/main" id="{8E837DCA-E948-4786-B66E-BA73837580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35" y="10276"/>
                  <a:ext cx="31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/>
                <a:p>
                  <a:endParaRPr lang="zh-CN" altLang="en-US">
                    <a:solidFill>
                      <a:srgbClr val="1A78C3"/>
                    </a:solidFill>
                  </a:endParaRPr>
                </a:p>
              </p:txBody>
            </p:sp>
          </p:grpSp>
        </p:grpSp>
        <p:sp>
          <p:nvSpPr>
            <p:cNvPr id="8" name="Text Box 46">
              <a:extLst>
                <a:ext uri="{FF2B5EF4-FFF2-40B4-BE49-F238E27FC236}">
                  <a16:creationId xmlns:a16="http://schemas.microsoft.com/office/drawing/2014/main" id="{01F444AB-AA29-41F1-8D22-EFCE525331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2" y="4038"/>
              <a:ext cx="166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rgbClr val="1A78C3"/>
                  </a:solidFill>
                  <a:ea typeface="宋体" panose="02010600030101010101" pitchFamily="2" charset="-122"/>
                </a:rPr>
                <a:t>16</a:t>
              </a:r>
              <a:r>
                <a:rPr lang="zh-CN" altLang="en-US" sz="1400">
                  <a:solidFill>
                    <a:srgbClr val="1A78C3"/>
                  </a:solidFill>
                  <a:ea typeface="宋体" panose="02010600030101010101" pitchFamily="2" charset="-122"/>
                </a:rPr>
                <a:t>位两级先行进位加法器</a:t>
              </a:r>
            </a:p>
          </p:txBody>
        </p:sp>
      </p:grpSp>
      <p:grpSp>
        <p:nvGrpSpPr>
          <p:cNvPr id="48" name="Group 70">
            <a:extLst>
              <a:ext uri="{FF2B5EF4-FFF2-40B4-BE49-F238E27FC236}">
                <a16:creationId xmlns:a16="http://schemas.microsoft.com/office/drawing/2014/main" id="{6E07465A-091C-4E4F-9865-CED2416765EE}"/>
              </a:ext>
            </a:extLst>
          </p:cNvPr>
          <p:cNvGrpSpPr>
            <a:grpSpLocks/>
          </p:cNvGrpSpPr>
          <p:nvPr/>
        </p:nvGrpSpPr>
        <p:grpSpPr bwMode="auto">
          <a:xfrm>
            <a:off x="1872871" y="5914789"/>
            <a:ext cx="4521200" cy="520700"/>
            <a:chOff x="794" y="3770"/>
            <a:chExt cx="2848" cy="328"/>
          </a:xfrm>
        </p:grpSpPr>
        <p:sp>
          <p:nvSpPr>
            <p:cNvPr id="49" name="Line 49">
              <a:extLst>
                <a:ext uri="{FF2B5EF4-FFF2-40B4-BE49-F238E27FC236}">
                  <a16:creationId xmlns:a16="http://schemas.microsoft.com/office/drawing/2014/main" id="{24DE6DB4-9C4C-40F9-A7C6-1758256D6E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6" y="3822"/>
              <a:ext cx="6" cy="27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  <p:sp>
          <p:nvSpPr>
            <p:cNvPr id="50" name="Line 50">
              <a:extLst>
                <a:ext uri="{FF2B5EF4-FFF2-40B4-BE49-F238E27FC236}">
                  <a16:creationId xmlns:a16="http://schemas.microsoft.com/office/drawing/2014/main" id="{6B6B9A57-7884-4865-A0B0-D588C7021E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82" y="3814"/>
              <a:ext cx="6" cy="27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  <p:sp>
          <p:nvSpPr>
            <p:cNvPr id="51" name="Line 51">
              <a:extLst>
                <a:ext uri="{FF2B5EF4-FFF2-40B4-BE49-F238E27FC236}">
                  <a16:creationId xmlns:a16="http://schemas.microsoft.com/office/drawing/2014/main" id="{B324B142-0D42-48F5-97C7-487DC49594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4" y="3784"/>
              <a:ext cx="6" cy="27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  <p:sp>
          <p:nvSpPr>
            <p:cNvPr id="52" name="Line 52">
              <a:extLst>
                <a:ext uri="{FF2B5EF4-FFF2-40B4-BE49-F238E27FC236}">
                  <a16:creationId xmlns:a16="http://schemas.microsoft.com/office/drawing/2014/main" id="{1079F890-C098-4E34-9267-82FE917EE4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0" y="3776"/>
              <a:ext cx="6" cy="27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  <p:sp>
          <p:nvSpPr>
            <p:cNvPr id="53" name="Line 53">
              <a:extLst>
                <a:ext uri="{FF2B5EF4-FFF2-40B4-BE49-F238E27FC236}">
                  <a16:creationId xmlns:a16="http://schemas.microsoft.com/office/drawing/2014/main" id="{F35D8E87-0058-46EF-A8F9-14FA839CCB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4" y="3778"/>
              <a:ext cx="6" cy="27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  <p:sp>
          <p:nvSpPr>
            <p:cNvPr id="54" name="Line 54">
              <a:extLst>
                <a:ext uri="{FF2B5EF4-FFF2-40B4-BE49-F238E27FC236}">
                  <a16:creationId xmlns:a16="http://schemas.microsoft.com/office/drawing/2014/main" id="{9D0EB549-2A88-4A5F-90AF-3FC332AD4E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0" y="3770"/>
              <a:ext cx="6" cy="27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  <p:sp>
          <p:nvSpPr>
            <p:cNvPr id="55" name="Line 55">
              <a:extLst>
                <a:ext uri="{FF2B5EF4-FFF2-40B4-BE49-F238E27FC236}">
                  <a16:creationId xmlns:a16="http://schemas.microsoft.com/office/drawing/2014/main" id="{4337B0F1-E34A-41A2-97B0-EBE11015C4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8" y="3784"/>
              <a:ext cx="6" cy="27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  <p:sp>
          <p:nvSpPr>
            <p:cNvPr id="56" name="Line 56">
              <a:extLst>
                <a:ext uri="{FF2B5EF4-FFF2-40B4-BE49-F238E27FC236}">
                  <a16:creationId xmlns:a16="http://schemas.microsoft.com/office/drawing/2014/main" id="{490E040F-28DB-4C2C-879F-29F4465936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4" y="3776"/>
              <a:ext cx="6" cy="27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</p:grpSp>
      <p:grpSp>
        <p:nvGrpSpPr>
          <p:cNvPr id="57" name="Group 71">
            <a:extLst>
              <a:ext uri="{FF2B5EF4-FFF2-40B4-BE49-F238E27FC236}">
                <a16:creationId xmlns:a16="http://schemas.microsoft.com/office/drawing/2014/main" id="{BCC6B734-740B-480D-812C-52A91B884A85}"/>
              </a:ext>
            </a:extLst>
          </p:cNvPr>
          <p:cNvGrpSpPr>
            <a:grpSpLocks/>
          </p:cNvGrpSpPr>
          <p:nvPr/>
        </p:nvGrpSpPr>
        <p:grpSpPr bwMode="auto">
          <a:xfrm>
            <a:off x="3603246" y="5028964"/>
            <a:ext cx="2778125" cy="457200"/>
            <a:chOff x="1884" y="3254"/>
            <a:chExt cx="1750" cy="288"/>
          </a:xfrm>
        </p:grpSpPr>
        <p:grpSp>
          <p:nvGrpSpPr>
            <p:cNvPr id="58" name="Group 59">
              <a:extLst>
                <a:ext uri="{FF2B5EF4-FFF2-40B4-BE49-F238E27FC236}">
                  <a16:creationId xmlns:a16="http://schemas.microsoft.com/office/drawing/2014/main" id="{F88BA32C-96A8-4B19-86D8-946C36667B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6" y="3254"/>
              <a:ext cx="98" cy="284"/>
              <a:chOff x="3518" y="3950"/>
              <a:chExt cx="260" cy="284"/>
            </a:xfrm>
          </p:grpSpPr>
          <p:sp>
            <p:nvSpPr>
              <p:cNvPr id="65" name="Line 57">
                <a:extLst>
                  <a:ext uri="{FF2B5EF4-FFF2-40B4-BE49-F238E27FC236}">
                    <a16:creationId xmlns:a16="http://schemas.microsoft.com/office/drawing/2014/main" id="{CA7B1559-4703-4137-A37D-62CFF013B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72" y="3958"/>
                <a:ext cx="6" cy="276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1A78C3"/>
                  </a:solidFill>
                </a:endParaRPr>
              </a:p>
            </p:txBody>
          </p:sp>
          <p:sp>
            <p:nvSpPr>
              <p:cNvPr id="66" name="Line 58">
                <a:extLst>
                  <a:ext uri="{FF2B5EF4-FFF2-40B4-BE49-F238E27FC236}">
                    <a16:creationId xmlns:a16="http://schemas.microsoft.com/office/drawing/2014/main" id="{A94655FD-2669-49FD-83DE-1CAE624A34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8" y="3950"/>
                <a:ext cx="6" cy="276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1A78C3"/>
                  </a:solidFill>
                </a:endParaRPr>
              </a:p>
            </p:txBody>
          </p:sp>
        </p:grpSp>
        <p:grpSp>
          <p:nvGrpSpPr>
            <p:cNvPr id="59" name="Group 60">
              <a:extLst>
                <a:ext uri="{FF2B5EF4-FFF2-40B4-BE49-F238E27FC236}">
                  <a16:creationId xmlns:a16="http://schemas.microsoft.com/office/drawing/2014/main" id="{D97663F9-176B-4703-8FBF-C9F2254869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2" y="3258"/>
              <a:ext cx="98" cy="284"/>
              <a:chOff x="3518" y="3950"/>
              <a:chExt cx="260" cy="284"/>
            </a:xfrm>
          </p:grpSpPr>
          <p:sp>
            <p:nvSpPr>
              <p:cNvPr id="63" name="Line 61">
                <a:extLst>
                  <a:ext uri="{FF2B5EF4-FFF2-40B4-BE49-F238E27FC236}">
                    <a16:creationId xmlns:a16="http://schemas.microsoft.com/office/drawing/2014/main" id="{45C0D6CD-985E-4254-A577-DC1F18D949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72" y="3958"/>
                <a:ext cx="6" cy="276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1A78C3"/>
                  </a:solidFill>
                </a:endParaRPr>
              </a:p>
            </p:txBody>
          </p:sp>
          <p:sp>
            <p:nvSpPr>
              <p:cNvPr id="64" name="Line 62">
                <a:extLst>
                  <a:ext uri="{FF2B5EF4-FFF2-40B4-BE49-F238E27FC236}">
                    <a16:creationId xmlns:a16="http://schemas.microsoft.com/office/drawing/2014/main" id="{DB0B48DA-78DE-4134-81B0-2DDDF2AA77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8" y="3950"/>
                <a:ext cx="6" cy="276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1A78C3"/>
                  </a:solidFill>
                </a:endParaRPr>
              </a:p>
            </p:txBody>
          </p:sp>
        </p:grpSp>
        <p:grpSp>
          <p:nvGrpSpPr>
            <p:cNvPr id="60" name="Group 63">
              <a:extLst>
                <a:ext uri="{FF2B5EF4-FFF2-40B4-BE49-F238E27FC236}">
                  <a16:creationId xmlns:a16="http://schemas.microsoft.com/office/drawing/2014/main" id="{2D6FA2A0-4117-45CC-88F6-434DDF845F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4" y="3258"/>
              <a:ext cx="98" cy="284"/>
              <a:chOff x="3518" y="3950"/>
              <a:chExt cx="260" cy="284"/>
            </a:xfrm>
          </p:grpSpPr>
          <p:sp>
            <p:nvSpPr>
              <p:cNvPr id="61" name="Line 64">
                <a:extLst>
                  <a:ext uri="{FF2B5EF4-FFF2-40B4-BE49-F238E27FC236}">
                    <a16:creationId xmlns:a16="http://schemas.microsoft.com/office/drawing/2014/main" id="{D97F9CCA-BD87-4C3B-8DB2-91587788C4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72" y="3958"/>
                <a:ext cx="6" cy="276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1A78C3"/>
                  </a:solidFill>
                </a:endParaRPr>
              </a:p>
            </p:txBody>
          </p:sp>
          <p:sp>
            <p:nvSpPr>
              <p:cNvPr id="62" name="Line 65">
                <a:extLst>
                  <a:ext uri="{FF2B5EF4-FFF2-40B4-BE49-F238E27FC236}">
                    <a16:creationId xmlns:a16="http://schemas.microsoft.com/office/drawing/2014/main" id="{1F295C95-9C4B-4F6C-B662-4E6D8C0CDF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8" y="3950"/>
                <a:ext cx="6" cy="276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1A78C3"/>
                  </a:solidFill>
                </a:endParaRPr>
              </a:p>
            </p:txBody>
          </p:sp>
        </p:grpSp>
      </p:grpSp>
      <p:grpSp>
        <p:nvGrpSpPr>
          <p:cNvPr id="67" name="Group 86">
            <a:extLst>
              <a:ext uri="{FF2B5EF4-FFF2-40B4-BE49-F238E27FC236}">
                <a16:creationId xmlns:a16="http://schemas.microsoft.com/office/drawing/2014/main" id="{2A92AEE6-7622-43AB-B837-3C8566F896A7}"/>
              </a:ext>
            </a:extLst>
          </p:cNvPr>
          <p:cNvGrpSpPr>
            <a:grpSpLocks/>
          </p:cNvGrpSpPr>
          <p:nvPr/>
        </p:nvGrpSpPr>
        <p:grpSpPr bwMode="auto">
          <a:xfrm>
            <a:off x="2530096" y="4997214"/>
            <a:ext cx="4845050" cy="803275"/>
            <a:chOff x="1208" y="3234"/>
            <a:chExt cx="3052" cy="506"/>
          </a:xfrm>
        </p:grpSpPr>
        <p:grpSp>
          <p:nvGrpSpPr>
            <p:cNvPr id="68" name="Group 73">
              <a:extLst>
                <a:ext uri="{FF2B5EF4-FFF2-40B4-BE49-F238E27FC236}">
                  <a16:creationId xmlns:a16="http://schemas.microsoft.com/office/drawing/2014/main" id="{AAE620A8-DF28-40D0-92BD-F4395F671E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6" y="3234"/>
              <a:ext cx="444" cy="486"/>
              <a:chOff x="3816" y="3234"/>
              <a:chExt cx="444" cy="486"/>
            </a:xfrm>
          </p:grpSpPr>
          <p:sp>
            <p:nvSpPr>
              <p:cNvPr id="78" name="Line 69">
                <a:extLst>
                  <a:ext uri="{FF2B5EF4-FFF2-40B4-BE49-F238E27FC236}">
                    <a16:creationId xmlns:a16="http://schemas.microsoft.com/office/drawing/2014/main" id="{6ED718F9-753F-45ED-91C9-499C579678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6" y="3708"/>
                <a:ext cx="444" cy="12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1A78C3"/>
                  </a:solidFill>
                </a:endParaRPr>
              </a:p>
            </p:txBody>
          </p:sp>
          <p:sp>
            <p:nvSpPr>
              <p:cNvPr id="79" name="Line 72">
                <a:extLst>
                  <a:ext uri="{FF2B5EF4-FFF2-40B4-BE49-F238E27FC236}">
                    <a16:creationId xmlns:a16="http://schemas.microsoft.com/office/drawing/2014/main" id="{868C24AA-1ABE-4414-A11E-1B03316307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8" y="3234"/>
                <a:ext cx="0" cy="468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1A78C3"/>
                  </a:solidFill>
                </a:endParaRPr>
              </a:p>
            </p:txBody>
          </p:sp>
        </p:grpSp>
        <p:grpSp>
          <p:nvGrpSpPr>
            <p:cNvPr id="69" name="Group 74">
              <a:extLst>
                <a:ext uri="{FF2B5EF4-FFF2-40B4-BE49-F238E27FC236}">
                  <a16:creationId xmlns:a16="http://schemas.microsoft.com/office/drawing/2014/main" id="{BC385A16-D36C-4049-8196-7D9CBE0ECC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6" y="3250"/>
              <a:ext cx="204" cy="486"/>
              <a:chOff x="3816" y="3234"/>
              <a:chExt cx="444" cy="486"/>
            </a:xfrm>
          </p:grpSpPr>
          <p:sp>
            <p:nvSpPr>
              <p:cNvPr id="76" name="Line 75">
                <a:extLst>
                  <a:ext uri="{FF2B5EF4-FFF2-40B4-BE49-F238E27FC236}">
                    <a16:creationId xmlns:a16="http://schemas.microsoft.com/office/drawing/2014/main" id="{781C464C-B409-4EB4-A6A3-68F9D34315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6" y="3708"/>
                <a:ext cx="444" cy="12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1A78C3"/>
                  </a:solidFill>
                </a:endParaRPr>
              </a:p>
            </p:txBody>
          </p:sp>
          <p:sp>
            <p:nvSpPr>
              <p:cNvPr id="77" name="Line 76">
                <a:extLst>
                  <a:ext uri="{FF2B5EF4-FFF2-40B4-BE49-F238E27FC236}">
                    <a16:creationId xmlns:a16="http://schemas.microsoft.com/office/drawing/2014/main" id="{618BF805-3B74-44AE-9D0C-EE6C16D6B9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8" y="3234"/>
                <a:ext cx="0" cy="468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1A78C3"/>
                  </a:solidFill>
                </a:endParaRPr>
              </a:p>
            </p:txBody>
          </p:sp>
        </p:grpSp>
        <p:grpSp>
          <p:nvGrpSpPr>
            <p:cNvPr id="70" name="Group 80">
              <a:extLst>
                <a:ext uri="{FF2B5EF4-FFF2-40B4-BE49-F238E27FC236}">
                  <a16:creationId xmlns:a16="http://schemas.microsoft.com/office/drawing/2014/main" id="{08EAD7CA-3147-46CB-9CF0-8B6C765D6C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4" y="3254"/>
              <a:ext cx="204" cy="486"/>
              <a:chOff x="3816" y="3234"/>
              <a:chExt cx="444" cy="486"/>
            </a:xfrm>
          </p:grpSpPr>
          <p:sp>
            <p:nvSpPr>
              <p:cNvPr id="74" name="Line 81">
                <a:extLst>
                  <a:ext uri="{FF2B5EF4-FFF2-40B4-BE49-F238E27FC236}">
                    <a16:creationId xmlns:a16="http://schemas.microsoft.com/office/drawing/2014/main" id="{0AFD48B0-4FCF-4A06-846C-B62C1572E0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6" y="3708"/>
                <a:ext cx="444" cy="12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1A78C3"/>
                  </a:solidFill>
                </a:endParaRPr>
              </a:p>
            </p:txBody>
          </p:sp>
          <p:sp>
            <p:nvSpPr>
              <p:cNvPr id="75" name="Line 82">
                <a:extLst>
                  <a:ext uri="{FF2B5EF4-FFF2-40B4-BE49-F238E27FC236}">
                    <a16:creationId xmlns:a16="http://schemas.microsoft.com/office/drawing/2014/main" id="{43093D6A-37BD-4A66-AFAA-A2DF73E1E6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8" y="3234"/>
                <a:ext cx="0" cy="468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1A78C3"/>
                  </a:solidFill>
                </a:endParaRPr>
              </a:p>
            </p:txBody>
          </p:sp>
        </p:grpSp>
        <p:grpSp>
          <p:nvGrpSpPr>
            <p:cNvPr id="71" name="Group 83">
              <a:extLst>
                <a:ext uri="{FF2B5EF4-FFF2-40B4-BE49-F238E27FC236}">
                  <a16:creationId xmlns:a16="http://schemas.microsoft.com/office/drawing/2014/main" id="{1411C9C0-18BF-4AC2-9B35-6642CDEAED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8" y="3248"/>
              <a:ext cx="204" cy="486"/>
              <a:chOff x="3816" y="3234"/>
              <a:chExt cx="444" cy="486"/>
            </a:xfrm>
          </p:grpSpPr>
          <p:sp>
            <p:nvSpPr>
              <p:cNvPr id="72" name="Line 84">
                <a:extLst>
                  <a:ext uri="{FF2B5EF4-FFF2-40B4-BE49-F238E27FC236}">
                    <a16:creationId xmlns:a16="http://schemas.microsoft.com/office/drawing/2014/main" id="{4D0F57B3-8E20-42F1-8EFC-BAF502009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6" y="3708"/>
                <a:ext cx="444" cy="12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1A78C3"/>
                  </a:solidFill>
                </a:endParaRPr>
              </a:p>
            </p:txBody>
          </p:sp>
          <p:sp>
            <p:nvSpPr>
              <p:cNvPr id="73" name="Line 85">
                <a:extLst>
                  <a:ext uri="{FF2B5EF4-FFF2-40B4-BE49-F238E27FC236}">
                    <a16:creationId xmlns:a16="http://schemas.microsoft.com/office/drawing/2014/main" id="{38B72C46-FEFF-4A26-AE5D-ED90D769D2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8" y="3234"/>
                <a:ext cx="0" cy="468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1A78C3"/>
                  </a:solidFill>
                </a:endParaRPr>
              </a:p>
            </p:txBody>
          </p:sp>
        </p:grpSp>
      </p:grpSp>
      <p:grpSp>
        <p:nvGrpSpPr>
          <p:cNvPr id="80" name="Group 93">
            <a:extLst>
              <a:ext uri="{FF2B5EF4-FFF2-40B4-BE49-F238E27FC236}">
                <a16:creationId xmlns:a16="http://schemas.microsoft.com/office/drawing/2014/main" id="{560D6EE9-34BD-4C62-BA38-B0BE6124D3D0}"/>
              </a:ext>
            </a:extLst>
          </p:cNvPr>
          <p:cNvGrpSpPr>
            <a:grpSpLocks/>
          </p:cNvGrpSpPr>
          <p:nvPr/>
        </p:nvGrpSpPr>
        <p:grpSpPr bwMode="auto">
          <a:xfrm>
            <a:off x="1783971" y="5257564"/>
            <a:ext cx="4222750" cy="288925"/>
            <a:chOff x="738" y="3398"/>
            <a:chExt cx="2660" cy="182"/>
          </a:xfrm>
        </p:grpSpPr>
        <p:sp>
          <p:nvSpPr>
            <p:cNvPr id="81" name="AutoShape 89">
              <a:extLst>
                <a:ext uri="{FF2B5EF4-FFF2-40B4-BE49-F238E27FC236}">
                  <a16:creationId xmlns:a16="http://schemas.microsoft.com/office/drawing/2014/main" id="{ADB88212-CD10-4C74-AC2E-2D4D29229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" y="3408"/>
              <a:ext cx="78" cy="168"/>
            </a:xfrm>
            <a:prstGeom prst="upArrow">
              <a:avLst>
                <a:gd name="adj1" fmla="val 50000"/>
                <a:gd name="adj2" fmla="val 53846"/>
              </a:avLst>
            </a:prstGeom>
            <a:noFill/>
            <a:ln w="3810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  <p:sp>
          <p:nvSpPr>
            <p:cNvPr id="82" name="AutoShape 90">
              <a:extLst>
                <a:ext uri="{FF2B5EF4-FFF2-40B4-BE49-F238E27FC236}">
                  <a16:creationId xmlns:a16="http://schemas.microsoft.com/office/drawing/2014/main" id="{81FBE35A-3511-4694-A29E-FCCD8EEE8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" y="3400"/>
              <a:ext cx="78" cy="168"/>
            </a:xfrm>
            <a:prstGeom prst="upArrow">
              <a:avLst>
                <a:gd name="adj1" fmla="val 50000"/>
                <a:gd name="adj2" fmla="val 53846"/>
              </a:avLst>
            </a:prstGeom>
            <a:noFill/>
            <a:ln w="3810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  <p:sp>
          <p:nvSpPr>
            <p:cNvPr id="83" name="AutoShape 91">
              <a:extLst>
                <a:ext uri="{FF2B5EF4-FFF2-40B4-BE49-F238E27FC236}">
                  <a16:creationId xmlns:a16="http://schemas.microsoft.com/office/drawing/2014/main" id="{7B9E7950-BA06-4596-8A2D-B0E0F238D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0" y="3412"/>
              <a:ext cx="78" cy="168"/>
            </a:xfrm>
            <a:prstGeom prst="upArrow">
              <a:avLst>
                <a:gd name="adj1" fmla="val 50000"/>
                <a:gd name="adj2" fmla="val 53846"/>
              </a:avLst>
            </a:prstGeom>
            <a:noFill/>
            <a:ln w="3810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  <p:sp>
          <p:nvSpPr>
            <p:cNvPr id="84" name="AutoShape 92">
              <a:extLst>
                <a:ext uri="{FF2B5EF4-FFF2-40B4-BE49-F238E27FC236}">
                  <a16:creationId xmlns:a16="http://schemas.microsoft.com/office/drawing/2014/main" id="{71CF4637-BE0C-40F4-B211-83544B5EF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" y="3398"/>
              <a:ext cx="78" cy="168"/>
            </a:xfrm>
            <a:prstGeom prst="upArrow">
              <a:avLst>
                <a:gd name="adj1" fmla="val 50000"/>
                <a:gd name="adj2" fmla="val 53846"/>
              </a:avLst>
            </a:prstGeom>
            <a:noFill/>
            <a:ln w="3810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</p:grpSp>
      <p:sp>
        <p:nvSpPr>
          <p:cNvPr id="85" name="Rectangle 94">
            <a:extLst>
              <a:ext uri="{FF2B5EF4-FFF2-40B4-BE49-F238E27FC236}">
                <a16:creationId xmlns:a16="http://schemas.microsoft.com/office/drawing/2014/main" id="{BCB09C56-4674-4DF4-AAD8-5CC18E5C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8359" y="5181364"/>
            <a:ext cx="14093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1A78C3"/>
                </a:solidFill>
                <a:ea typeface="宋体" panose="02010600030101010101" pitchFamily="2" charset="-122"/>
              </a:rPr>
              <a:t>3+2+3 = 8ty</a:t>
            </a:r>
            <a:endParaRPr lang="zh-CN" altLang="en-US">
              <a:solidFill>
                <a:srgbClr val="1A78C3"/>
              </a:solidFill>
              <a:ea typeface="宋体" panose="02010600030101010101" pitchFamily="2" charset="-122"/>
            </a:endParaRPr>
          </a:p>
        </p:txBody>
      </p:sp>
      <p:sp>
        <p:nvSpPr>
          <p:cNvPr id="86" name="Rectangle 95">
            <a:extLst>
              <a:ext uri="{FF2B5EF4-FFF2-40B4-BE49-F238E27FC236}">
                <a16:creationId xmlns:a16="http://schemas.microsoft.com/office/drawing/2014/main" id="{CEBDEC4D-2CAA-4B95-8DAA-D467E7032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0109" y="5667139"/>
            <a:ext cx="10182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1A78C3"/>
                </a:solidFill>
                <a:ea typeface="宋体" panose="02010600030101010101" pitchFamily="2" charset="-122"/>
              </a:rPr>
              <a:t>3+2=5ty</a:t>
            </a:r>
          </a:p>
        </p:txBody>
      </p:sp>
    </p:spTree>
    <p:extLst>
      <p:ext uri="{BB962C8B-B14F-4D97-AF65-F5344CB8AC3E}">
        <p14:creationId xmlns:p14="http://schemas.microsoft.com/office/powerpoint/2010/main" val="186474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5" grpId="0"/>
      <p:bldP spid="86" grpId="0"/>
    </p:bldLst>
  </p:timing>
</p:sld>
</file>

<file path=ppt/theme/theme1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1B89"/>
      </a:accent1>
      <a:accent2>
        <a:srgbClr val="EEB51A"/>
      </a:accent2>
      <a:accent3>
        <a:srgbClr val="591B89"/>
      </a:accent3>
      <a:accent4>
        <a:srgbClr val="EEB51A"/>
      </a:accent4>
      <a:accent5>
        <a:srgbClr val="591B89"/>
      </a:accent5>
      <a:accent6>
        <a:srgbClr val="EEB51A"/>
      </a:accent6>
      <a:hlink>
        <a:srgbClr val="591B89"/>
      </a:hlink>
      <a:folHlink>
        <a:srgbClr val="EEB51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8604</TotalTime>
  <Words>3920</Words>
  <Application>Microsoft Office PowerPoint</Application>
  <PresentationFormat>宽屏</PresentationFormat>
  <Paragraphs>743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53" baseType="lpstr">
      <vt:lpstr>等线</vt:lpstr>
      <vt:lpstr>黑体</vt:lpstr>
      <vt:lpstr>宋体</vt:lpstr>
      <vt:lpstr>微软雅黑</vt:lpstr>
      <vt:lpstr>Arial</vt:lpstr>
      <vt:lpstr>Arial Black</vt:lpstr>
      <vt:lpstr>Calibri</vt:lpstr>
      <vt:lpstr>Calibri Light</vt:lpstr>
      <vt:lpstr>Tahoma</vt:lpstr>
      <vt:lpstr>Times New Roman</vt:lpstr>
      <vt:lpstr>Verdana</vt:lpstr>
      <vt:lpstr>Wingdings</vt:lpstr>
      <vt:lpstr>2_Office 主题​​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紫色沉稳简约毕业答辩毕业论文答辩PPT</dc:title>
  <dc:creator>lenovo</dc:creator>
  <cp:lastModifiedBy>yu sheng</cp:lastModifiedBy>
  <cp:revision>1031</cp:revision>
  <dcterms:created xsi:type="dcterms:W3CDTF">2019-03-09T08:01:00Z</dcterms:created>
  <dcterms:modified xsi:type="dcterms:W3CDTF">2020-04-23T06:55:58Z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