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53" r:id="rId1"/>
    <p:sldMasterId id="2147483666" r:id="rId2"/>
  </p:sldMasterIdLst>
  <p:notesMasterIdLst>
    <p:notesMasterId r:id="rId109"/>
  </p:notesMasterIdLst>
  <p:handoutMasterIdLst>
    <p:handoutMasterId r:id="rId110"/>
  </p:handoutMasterIdLst>
  <p:sldIdLst>
    <p:sldId id="3228" r:id="rId3"/>
    <p:sldId id="3277" r:id="rId4"/>
    <p:sldId id="3280" r:id="rId5"/>
    <p:sldId id="3281" r:id="rId6"/>
    <p:sldId id="3282" r:id="rId7"/>
    <p:sldId id="3283" r:id="rId8"/>
    <p:sldId id="3284" r:id="rId9"/>
    <p:sldId id="3285" r:id="rId10"/>
    <p:sldId id="3286" r:id="rId11"/>
    <p:sldId id="3287" r:id="rId12"/>
    <p:sldId id="3288" r:id="rId13"/>
    <p:sldId id="3289" r:id="rId14"/>
    <p:sldId id="3290" r:id="rId15"/>
    <p:sldId id="3291" r:id="rId16"/>
    <p:sldId id="3292" r:id="rId17"/>
    <p:sldId id="3293" r:id="rId18"/>
    <p:sldId id="3294" r:id="rId19"/>
    <p:sldId id="3295" r:id="rId20"/>
    <p:sldId id="3296" r:id="rId21"/>
    <p:sldId id="3297" r:id="rId22"/>
    <p:sldId id="3298" r:id="rId23"/>
    <p:sldId id="3299" r:id="rId24"/>
    <p:sldId id="3300" r:id="rId25"/>
    <p:sldId id="3301" r:id="rId26"/>
    <p:sldId id="3302" r:id="rId27"/>
    <p:sldId id="3303" r:id="rId28"/>
    <p:sldId id="3304" r:id="rId29"/>
    <p:sldId id="3305" r:id="rId30"/>
    <p:sldId id="3306" r:id="rId31"/>
    <p:sldId id="3307" r:id="rId32"/>
    <p:sldId id="3308" r:id="rId33"/>
    <p:sldId id="3309" r:id="rId34"/>
    <p:sldId id="3310" r:id="rId35"/>
    <p:sldId id="3311" r:id="rId36"/>
    <p:sldId id="3312" r:id="rId37"/>
    <p:sldId id="3313" r:id="rId38"/>
    <p:sldId id="3314" r:id="rId39"/>
    <p:sldId id="3315" r:id="rId40"/>
    <p:sldId id="3316" r:id="rId41"/>
    <p:sldId id="3317" r:id="rId42"/>
    <p:sldId id="3318" r:id="rId43"/>
    <p:sldId id="3319" r:id="rId44"/>
    <p:sldId id="3382" r:id="rId45"/>
    <p:sldId id="3321" r:id="rId46"/>
    <p:sldId id="3320" r:id="rId47"/>
    <p:sldId id="3322" r:id="rId48"/>
    <p:sldId id="3323" r:id="rId49"/>
    <p:sldId id="3324" r:id="rId50"/>
    <p:sldId id="3325" r:id="rId51"/>
    <p:sldId id="3326" r:id="rId52"/>
    <p:sldId id="3327" r:id="rId53"/>
    <p:sldId id="3328" r:id="rId54"/>
    <p:sldId id="3329" r:id="rId55"/>
    <p:sldId id="3330" r:id="rId56"/>
    <p:sldId id="3331" r:id="rId57"/>
    <p:sldId id="3332" r:id="rId58"/>
    <p:sldId id="3333" r:id="rId59"/>
    <p:sldId id="3334" r:id="rId60"/>
    <p:sldId id="3335" r:id="rId61"/>
    <p:sldId id="3336" r:id="rId62"/>
    <p:sldId id="3337" r:id="rId63"/>
    <p:sldId id="3338" r:id="rId64"/>
    <p:sldId id="3339" r:id="rId65"/>
    <p:sldId id="3340" r:id="rId66"/>
    <p:sldId id="3341" r:id="rId67"/>
    <p:sldId id="3342" r:id="rId68"/>
    <p:sldId id="3343" r:id="rId69"/>
    <p:sldId id="3344" r:id="rId70"/>
    <p:sldId id="3345" r:id="rId71"/>
    <p:sldId id="3346" r:id="rId72"/>
    <p:sldId id="3347" r:id="rId73"/>
    <p:sldId id="3348" r:id="rId74"/>
    <p:sldId id="3349" r:id="rId75"/>
    <p:sldId id="3350" r:id="rId76"/>
    <p:sldId id="3351" r:id="rId77"/>
    <p:sldId id="3352" r:id="rId78"/>
    <p:sldId id="3353" r:id="rId79"/>
    <p:sldId id="3354" r:id="rId80"/>
    <p:sldId id="3355" r:id="rId81"/>
    <p:sldId id="3356" r:id="rId82"/>
    <p:sldId id="3357" r:id="rId83"/>
    <p:sldId id="3358" r:id="rId84"/>
    <p:sldId id="3359" r:id="rId85"/>
    <p:sldId id="3360" r:id="rId86"/>
    <p:sldId id="3361" r:id="rId87"/>
    <p:sldId id="3362" r:id="rId88"/>
    <p:sldId id="3363" r:id="rId89"/>
    <p:sldId id="3364" r:id="rId90"/>
    <p:sldId id="3365" r:id="rId91"/>
    <p:sldId id="3366" r:id="rId92"/>
    <p:sldId id="3367" r:id="rId93"/>
    <p:sldId id="3368" r:id="rId94"/>
    <p:sldId id="3369" r:id="rId95"/>
    <p:sldId id="3370" r:id="rId96"/>
    <p:sldId id="3371" r:id="rId97"/>
    <p:sldId id="3372" r:id="rId98"/>
    <p:sldId id="3373" r:id="rId99"/>
    <p:sldId id="3374" r:id="rId100"/>
    <p:sldId id="3375" r:id="rId101"/>
    <p:sldId id="3376" r:id="rId102"/>
    <p:sldId id="3377" r:id="rId103"/>
    <p:sldId id="3378" r:id="rId104"/>
    <p:sldId id="3379" r:id="rId105"/>
    <p:sldId id="3380" r:id="rId106"/>
    <p:sldId id="3381" r:id="rId107"/>
    <p:sldId id="3383" r:id="rId10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4DC779B-A906-4DD0-95CC-E540A15F253E}">
          <p14:sldIdLst>
            <p14:sldId id="3228"/>
            <p14:sldId id="3277"/>
            <p14:sldId id="3280"/>
            <p14:sldId id="3281"/>
            <p14:sldId id="3282"/>
            <p14:sldId id="3283"/>
            <p14:sldId id="3284"/>
            <p14:sldId id="3285"/>
            <p14:sldId id="3286"/>
            <p14:sldId id="3287"/>
            <p14:sldId id="3288"/>
            <p14:sldId id="3289"/>
            <p14:sldId id="3290"/>
            <p14:sldId id="3291"/>
            <p14:sldId id="3292"/>
            <p14:sldId id="3293"/>
            <p14:sldId id="3294"/>
            <p14:sldId id="3295"/>
            <p14:sldId id="3296"/>
            <p14:sldId id="3297"/>
            <p14:sldId id="3298"/>
            <p14:sldId id="3299"/>
            <p14:sldId id="3300"/>
            <p14:sldId id="3301"/>
            <p14:sldId id="3302"/>
            <p14:sldId id="3303"/>
            <p14:sldId id="3304"/>
            <p14:sldId id="3305"/>
            <p14:sldId id="3306"/>
            <p14:sldId id="3307"/>
            <p14:sldId id="3308"/>
            <p14:sldId id="3309"/>
            <p14:sldId id="3310"/>
            <p14:sldId id="3311"/>
            <p14:sldId id="3312"/>
            <p14:sldId id="3313"/>
            <p14:sldId id="3314"/>
            <p14:sldId id="3315"/>
            <p14:sldId id="3316"/>
            <p14:sldId id="3317"/>
            <p14:sldId id="3318"/>
            <p14:sldId id="3319"/>
            <p14:sldId id="3382"/>
            <p14:sldId id="3321"/>
            <p14:sldId id="3320"/>
            <p14:sldId id="3322"/>
            <p14:sldId id="3323"/>
            <p14:sldId id="3324"/>
            <p14:sldId id="3325"/>
            <p14:sldId id="3326"/>
            <p14:sldId id="3327"/>
            <p14:sldId id="3328"/>
            <p14:sldId id="3329"/>
            <p14:sldId id="3330"/>
            <p14:sldId id="3331"/>
            <p14:sldId id="3332"/>
            <p14:sldId id="3333"/>
            <p14:sldId id="3334"/>
            <p14:sldId id="3335"/>
            <p14:sldId id="3336"/>
            <p14:sldId id="3337"/>
            <p14:sldId id="3338"/>
            <p14:sldId id="3339"/>
            <p14:sldId id="3340"/>
            <p14:sldId id="3341"/>
            <p14:sldId id="3342"/>
            <p14:sldId id="3343"/>
            <p14:sldId id="3344"/>
            <p14:sldId id="3345"/>
            <p14:sldId id="3346"/>
            <p14:sldId id="3347"/>
            <p14:sldId id="3348"/>
            <p14:sldId id="3349"/>
            <p14:sldId id="3350"/>
            <p14:sldId id="3351"/>
            <p14:sldId id="3352"/>
            <p14:sldId id="3353"/>
            <p14:sldId id="3354"/>
            <p14:sldId id="3355"/>
            <p14:sldId id="3356"/>
            <p14:sldId id="3357"/>
            <p14:sldId id="3358"/>
            <p14:sldId id="3359"/>
            <p14:sldId id="3360"/>
            <p14:sldId id="3361"/>
            <p14:sldId id="3362"/>
            <p14:sldId id="3363"/>
            <p14:sldId id="3364"/>
            <p14:sldId id="3365"/>
            <p14:sldId id="3366"/>
            <p14:sldId id="3367"/>
            <p14:sldId id="3368"/>
            <p14:sldId id="3369"/>
            <p14:sldId id="3370"/>
            <p14:sldId id="3371"/>
            <p14:sldId id="3372"/>
            <p14:sldId id="3373"/>
            <p14:sldId id="3374"/>
            <p14:sldId id="3375"/>
            <p14:sldId id="3376"/>
            <p14:sldId id="3377"/>
            <p14:sldId id="3378"/>
            <p14:sldId id="3379"/>
            <p14:sldId id="3380"/>
            <p14:sldId id="3381"/>
            <p14:sldId id="338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1A78C3"/>
    <a:srgbClr val="1C6299"/>
    <a:srgbClr val="1879C6"/>
    <a:srgbClr val="1979C5"/>
    <a:srgbClr val="FFFFFF"/>
    <a:srgbClr val="9CB833"/>
    <a:srgbClr val="1487B1"/>
    <a:srgbClr val="44BE9B"/>
    <a:srgbClr val="1A78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75" d="100"/>
          <a:sy n="75" d="100"/>
        </p:scale>
        <p:origin x="1014" y="9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notesMaster" Target="notesMasters/notes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D0247B9-919D-4896-BD39-43A96DE5D9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CB5E3AC-462F-48C0-8A12-706F04D270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3F7363-29D3-46D0-A42A-988E65C0C523}" type="datetimeFigureOut">
              <a:rPr lang="zh-CN" altLang="en-US" smtClean="0"/>
              <a:t>2020-4-29</a:t>
            </a:fld>
            <a:endParaRPr lang="zh-CN" altLang="en-US"/>
          </a:p>
        </p:txBody>
      </p:sp>
      <p:sp>
        <p:nvSpPr>
          <p:cNvPr id="4" name="页脚占位符 3">
            <a:extLst>
              <a:ext uri="{FF2B5EF4-FFF2-40B4-BE49-F238E27FC236}">
                <a16:creationId xmlns:a16="http://schemas.microsoft.com/office/drawing/2014/main" id="{D5933C8A-D4BF-493B-924D-601CBCE9CD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3CEACFF-7FE5-4304-99F2-8A6E307DB8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118786-C9AB-41F7-AD63-4AC3EFC8217A}" type="slidenum">
              <a:rPr lang="zh-CN" altLang="en-US" smtClean="0"/>
              <a:t>‹#›</a:t>
            </a:fld>
            <a:endParaRPr lang="zh-CN" altLang="en-US"/>
          </a:p>
        </p:txBody>
      </p:sp>
    </p:spTree>
    <p:extLst>
      <p:ext uri="{BB962C8B-B14F-4D97-AF65-F5344CB8AC3E}">
        <p14:creationId xmlns:p14="http://schemas.microsoft.com/office/powerpoint/2010/main" val="326744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2020-4-29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5631A6-1216-4D3B-AD9F-5964EB173B09}"/>
              </a:ext>
            </a:extLst>
          </p:cNvPr>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a:extLst>
              <a:ext uri="{FF2B5EF4-FFF2-40B4-BE49-F238E27FC236}">
                <a16:creationId xmlns:a16="http://schemas.microsoft.com/office/drawing/2014/main" id="{7E752467-6641-4F3F-A313-64B5EFD118D0}"/>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9" name="图片 8" descr="手机屏幕的截图&#10;&#10;描述已自动生成">
            <a:extLst>
              <a:ext uri="{FF2B5EF4-FFF2-40B4-BE49-F238E27FC236}">
                <a16:creationId xmlns:a16="http://schemas.microsoft.com/office/drawing/2014/main" id="{608A7CD5-7476-4E1D-A603-2C095A5CE1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a:extLst>
              <a:ext uri="{FF2B5EF4-FFF2-40B4-BE49-F238E27FC236}">
                <a16:creationId xmlns:a16="http://schemas.microsoft.com/office/drawing/2014/main" id="{9B69407E-C6CE-4DAA-B04D-832600602909}"/>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a:extLst>
              <a:ext uri="{FF2B5EF4-FFF2-40B4-BE49-F238E27FC236}">
                <a16:creationId xmlns:a16="http://schemas.microsoft.com/office/drawing/2014/main" id="{CE9C8BE5-D6BF-4C2B-A6B4-889A0D7B5BE8}"/>
              </a:ext>
            </a:extLst>
          </p:cNvPr>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pPr/>
              <a:t>‹#›</a:t>
            </a:fld>
            <a:endParaRPr lang="zh-CN" altLang="en-US"/>
          </a:p>
        </p:txBody>
      </p:sp>
      <p:sp>
        <p:nvSpPr>
          <p:cNvPr id="22" name="文本占位符 21">
            <a:extLst>
              <a:ext uri="{FF2B5EF4-FFF2-40B4-BE49-F238E27FC236}">
                <a16:creationId xmlns:a16="http://schemas.microsoft.com/office/drawing/2014/main" id="{1D713754-EBEA-4A15-87D3-4E8985683B18}"/>
              </a:ext>
            </a:extLst>
          </p:cNvPr>
          <p:cNvSpPr>
            <a:spLocks noGrp="1"/>
          </p:cNvSpPr>
          <p:nvPr>
            <p:ph type="body" sz="quarter" idx="16"/>
          </p:nvPr>
        </p:nvSpPr>
        <p:spPr>
          <a:xfrm>
            <a:off x="0" y="2729719"/>
            <a:ext cx="12192000" cy="435382"/>
          </a:xfrm>
        </p:spPr>
        <p:txBody>
          <a:bodyPr>
            <a:noAutofit/>
          </a:bodyPr>
          <a:lstStyle>
            <a:lvl1pPr marL="0" indent="0" algn="ctr">
              <a:buNone/>
              <a:defRPr sz="4000" spc="500" baseline="0">
                <a:solidFill>
                  <a:srgbClr val="1A78C3"/>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222865245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主要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5631A6-1216-4D3B-AD9F-5964EB173B09}"/>
              </a:ext>
            </a:extLst>
          </p:cNvPr>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a:extLst>
              <a:ext uri="{FF2B5EF4-FFF2-40B4-BE49-F238E27FC236}">
                <a16:creationId xmlns:a16="http://schemas.microsoft.com/office/drawing/2014/main" id="{7E752467-6641-4F3F-A313-64B5EFD118D0}"/>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9" name="图片 8" descr="手机屏幕的截图&#10;&#10;描述已自动生成">
            <a:extLst>
              <a:ext uri="{FF2B5EF4-FFF2-40B4-BE49-F238E27FC236}">
                <a16:creationId xmlns:a16="http://schemas.microsoft.com/office/drawing/2014/main" id="{608A7CD5-7476-4E1D-A603-2C095A5CE1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a:extLst>
              <a:ext uri="{FF2B5EF4-FFF2-40B4-BE49-F238E27FC236}">
                <a16:creationId xmlns:a16="http://schemas.microsoft.com/office/drawing/2014/main" id="{9B69407E-C6CE-4DAA-B04D-832600602909}"/>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a:extLst>
              <a:ext uri="{FF2B5EF4-FFF2-40B4-BE49-F238E27FC236}">
                <a16:creationId xmlns:a16="http://schemas.microsoft.com/office/drawing/2014/main" id="{CE9C8BE5-D6BF-4C2B-A6B4-889A0D7B5BE8}"/>
              </a:ext>
            </a:extLst>
          </p:cNvPr>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pPr/>
              <a:t>‹#›</a:t>
            </a:fld>
            <a:endParaRPr lang="zh-CN" altLang="en-US"/>
          </a:p>
        </p:txBody>
      </p:sp>
      <p:sp>
        <p:nvSpPr>
          <p:cNvPr id="15" name="文本占位符 14">
            <a:extLst>
              <a:ext uri="{FF2B5EF4-FFF2-40B4-BE49-F238E27FC236}">
                <a16:creationId xmlns:a16="http://schemas.microsoft.com/office/drawing/2014/main" id="{80D01A6C-0B64-4E34-9C21-9F3DACC6FD7E}"/>
              </a:ext>
            </a:extLst>
          </p:cNvPr>
          <p:cNvSpPr>
            <a:spLocks noGrp="1"/>
          </p:cNvSpPr>
          <p:nvPr>
            <p:ph type="body" sz="quarter" idx="15"/>
          </p:nvPr>
        </p:nvSpPr>
        <p:spPr>
          <a:xfrm>
            <a:off x="159768" y="698463"/>
            <a:ext cx="11835786" cy="5551179"/>
          </a:xfrm>
        </p:spPr>
        <p:txBody>
          <a:bodyPr/>
          <a:lstStyle>
            <a:lvl1pPr marL="228600" indent="-228600">
              <a:lnSpc>
                <a:spcPct val="100000"/>
              </a:lnSpc>
              <a:buClr>
                <a:srgbClr val="FF6600"/>
              </a:buClr>
              <a:buFont typeface="Wingdings" panose="05000000000000000000" pitchFamily="2" charset="2"/>
              <a:buChar char="n"/>
              <a:defRPr>
                <a:solidFill>
                  <a:srgbClr val="1A78C3"/>
                </a:solidFill>
              </a:defRPr>
            </a:lvl1pPr>
            <a:lvl2pPr marL="685165" indent="-228600">
              <a:lnSpc>
                <a:spcPct val="100000"/>
              </a:lnSpc>
              <a:buClr>
                <a:srgbClr val="FF6600"/>
              </a:buClr>
              <a:buFont typeface="Wingdings" panose="05000000000000000000" pitchFamily="2" charset="2"/>
              <a:buChar char="n"/>
              <a:defRPr>
                <a:solidFill>
                  <a:srgbClr val="1A78C3"/>
                </a:solidFill>
              </a:defRPr>
            </a:lvl2pPr>
            <a:lvl3pPr marL="1142365" indent="-228600">
              <a:lnSpc>
                <a:spcPct val="100000"/>
              </a:lnSpc>
              <a:buClr>
                <a:srgbClr val="FF6600"/>
              </a:buClr>
              <a:buFont typeface="Wingdings" panose="05000000000000000000" pitchFamily="2" charset="2"/>
              <a:buChar char="n"/>
              <a:defRPr>
                <a:solidFill>
                  <a:srgbClr val="1A78C3"/>
                </a:solidFill>
              </a:defRPr>
            </a:lvl3pPr>
            <a:lvl4pPr marL="1599565" indent="-228600">
              <a:lnSpc>
                <a:spcPct val="100000"/>
              </a:lnSpc>
              <a:buClr>
                <a:srgbClr val="FF6600"/>
              </a:buClr>
              <a:buFont typeface="Wingdings" panose="05000000000000000000" pitchFamily="2" charset="2"/>
              <a:buChar char="n"/>
              <a:defRPr>
                <a:solidFill>
                  <a:srgbClr val="1A78C3"/>
                </a:solidFill>
              </a:defRPr>
            </a:lvl4pPr>
            <a:lvl5pPr marL="2056130" indent="-228600">
              <a:lnSpc>
                <a:spcPct val="100000"/>
              </a:lnSpc>
              <a:buClr>
                <a:srgbClr val="FF6600"/>
              </a:buClr>
              <a:buFont typeface="Wingdings" panose="05000000000000000000" pitchFamily="2" charset="2"/>
              <a:buChar char="n"/>
              <a:defRPr>
                <a:solidFill>
                  <a:srgbClr val="1A78C3"/>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17" name="直接连接符 16">
            <a:extLst>
              <a:ext uri="{FF2B5EF4-FFF2-40B4-BE49-F238E27FC236}">
                <a16:creationId xmlns:a16="http://schemas.microsoft.com/office/drawing/2014/main" id="{E737AA01-1AE8-4BD7-9A3F-948B9C246C97}"/>
              </a:ext>
            </a:extLst>
          </p:cNvPr>
          <p:cNvCxnSpPr>
            <a:cxnSpLocks/>
          </p:cNvCxnSpPr>
          <p:nvPr userDrawn="1"/>
        </p:nvCxnSpPr>
        <p:spPr>
          <a:xfrm>
            <a:off x="159768" y="652827"/>
            <a:ext cx="9932188"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23" name="文本占位符 21">
            <a:extLst>
              <a:ext uri="{FF2B5EF4-FFF2-40B4-BE49-F238E27FC236}">
                <a16:creationId xmlns:a16="http://schemas.microsoft.com/office/drawing/2014/main" id="{6E8ACFE9-A76F-42F6-BB3C-7D8A712C0580}"/>
              </a:ext>
            </a:extLst>
          </p:cNvPr>
          <p:cNvSpPr>
            <a:spLocks noGrp="1"/>
          </p:cNvSpPr>
          <p:nvPr>
            <p:ph type="body" sz="quarter" idx="16"/>
          </p:nvPr>
        </p:nvSpPr>
        <p:spPr>
          <a:xfrm>
            <a:off x="103614" y="65112"/>
            <a:ext cx="9739487" cy="435382"/>
          </a:xfrm>
        </p:spPr>
        <p:txBody>
          <a:bodyPr>
            <a:noAutofit/>
          </a:bodyPr>
          <a:lstStyle>
            <a:lvl1pPr marL="0" indent="0">
              <a:buNone/>
              <a:defRPr sz="3200" spc="300" baseline="0">
                <a:solidFill>
                  <a:srgbClr val="1A78C3"/>
                </a:solidFill>
                <a:latin typeface="Tahoma" panose="020B0604030504040204" pitchFamily="34" charset="0"/>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5631A6-1216-4D3B-AD9F-5964EB173B09}"/>
              </a:ext>
            </a:extLst>
          </p:cNvPr>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a:extLst>
              <a:ext uri="{FF2B5EF4-FFF2-40B4-BE49-F238E27FC236}">
                <a16:creationId xmlns:a16="http://schemas.microsoft.com/office/drawing/2014/main" id="{7E752467-6641-4F3F-A313-64B5EFD118D0}"/>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9" name="图片 8" descr="手机屏幕的截图&#10;&#10;描述已自动生成">
            <a:extLst>
              <a:ext uri="{FF2B5EF4-FFF2-40B4-BE49-F238E27FC236}">
                <a16:creationId xmlns:a16="http://schemas.microsoft.com/office/drawing/2014/main" id="{608A7CD5-7476-4E1D-A603-2C095A5CE1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a:extLst>
              <a:ext uri="{FF2B5EF4-FFF2-40B4-BE49-F238E27FC236}">
                <a16:creationId xmlns:a16="http://schemas.microsoft.com/office/drawing/2014/main" id="{9B69407E-C6CE-4DAA-B04D-832600602909}"/>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a:extLst>
              <a:ext uri="{FF2B5EF4-FFF2-40B4-BE49-F238E27FC236}">
                <a16:creationId xmlns:a16="http://schemas.microsoft.com/office/drawing/2014/main" id="{CE9C8BE5-D6BF-4C2B-A6B4-889A0D7B5BE8}"/>
              </a:ext>
            </a:extLst>
          </p:cNvPr>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pPr/>
              <a:t>‹#›</a:t>
            </a:fld>
            <a:endParaRPr lang="zh-CN" altLang="en-US"/>
          </a:p>
        </p:txBody>
      </p:sp>
      <p:sp>
        <p:nvSpPr>
          <p:cNvPr id="15" name="文本占位符 14">
            <a:extLst>
              <a:ext uri="{FF2B5EF4-FFF2-40B4-BE49-F238E27FC236}">
                <a16:creationId xmlns:a16="http://schemas.microsoft.com/office/drawing/2014/main" id="{80D01A6C-0B64-4E34-9C21-9F3DACC6FD7E}"/>
              </a:ext>
            </a:extLst>
          </p:cNvPr>
          <p:cNvSpPr>
            <a:spLocks noGrp="1"/>
          </p:cNvSpPr>
          <p:nvPr>
            <p:ph type="body" sz="quarter" idx="15"/>
          </p:nvPr>
        </p:nvSpPr>
        <p:spPr>
          <a:xfrm>
            <a:off x="244054" y="753885"/>
            <a:ext cx="8128160" cy="914400"/>
          </a:xfrm>
        </p:spPr>
        <p:txBody>
          <a:bodyPr/>
          <a:lstStyle>
            <a:lvl1pPr marL="228600" indent="-228600">
              <a:buClr>
                <a:srgbClr val="FF6600"/>
              </a:buClr>
              <a:buFont typeface="Wingdings" panose="05000000000000000000" pitchFamily="2" charset="2"/>
              <a:buChar char="n"/>
              <a:defRPr>
                <a:solidFill>
                  <a:srgbClr val="1A78C3"/>
                </a:solidFill>
              </a:defRPr>
            </a:lvl1pPr>
            <a:lvl2pPr marL="685165" indent="-228600">
              <a:buClr>
                <a:srgbClr val="FF6600"/>
              </a:buClr>
              <a:buFont typeface="Wingdings" panose="05000000000000000000" pitchFamily="2" charset="2"/>
              <a:buChar char="n"/>
              <a:defRPr>
                <a:solidFill>
                  <a:srgbClr val="1A78C3"/>
                </a:solidFill>
              </a:defRPr>
            </a:lvl2pPr>
            <a:lvl3pPr marL="1142365" indent="-228600">
              <a:buClr>
                <a:srgbClr val="FF6600"/>
              </a:buClr>
              <a:buFont typeface="Wingdings" panose="05000000000000000000" pitchFamily="2" charset="2"/>
              <a:buChar char="n"/>
              <a:defRPr>
                <a:solidFill>
                  <a:srgbClr val="1A78C3"/>
                </a:solidFill>
              </a:defRPr>
            </a:lvl3pPr>
            <a:lvl4pPr marL="1599565" indent="-228600">
              <a:buClr>
                <a:srgbClr val="FF6600"/>
              </a:buClr>
              <a:buFont typeface="Wingdings" panose="05000000000000000000" pitchFamily="2" charset="2"/>
              <a:buChar char="n"/>
              <a:defRPr>
                <a:solidFill>
                  <a:srgbClr val="1A78C3"/>
                </a:solidFill>
              </a:defRPr>
            </a:lvl4pPr>
            <a:lvl5pPr marL="2056130" indent="-228600">
              <a:buClr>
                <a:srgbClr val="FF6600"/>
              </a:buClr>
              <a:buFont typeface="Wingdings" panose="05000000000000000000" pitchFamily="2" charset="2"/>
              <a:buChar char="n"/>
              <a:defRPr>
                <a:solidFill>
                  <a:srgbClr val="1A78C3"/>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17" name="直接连接符 16">
            <a:extLst>
              <a:ext uri="{FF2B5EF4-FFF2-40B4-BE49-F238E27FC236}">
                <a16:creationId xmlns:a16="http://schemas.microsoft.com/office/drawing/2014/main" id="{E737AA01-1AE8-4BD7-9A3F-948B9C246C97}"/>
              </a:ext>
            </a:extLst>
          </p:cNvPr>
          <p:cNvCxnSpPr>
            <a:cxnSpLocks/>
          </p:cNvCxnSpPr>
          <p:nvPr userDrawn="1"/>
        </p:nvCxnSpPr>
        <p:spPr>
          <a:xfrm>
            <a:off x="159768" y="652827"/>
            <a:ext cx="9932188"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22" name="文本占位符 21">
            <a:extLst>
              <a:ext uri="{FF2B5EF4-FFF2-40B4-BE49-F238E27FC236}">
                <a16:creationId xmlns:a16="http://schemas.microsoft.com/office/drawing/2014/main" id="{1D713754-EBEA-4A15-87D3-4E8985683B18}"/>
              </a:ext>
            </a:extLst>
          </p:cNvPr>
          <p:cNvSpPr>
            <a:spLocks noGrp="1"/>
          </p:cNvSpPr>
          <p:nvPr>
            <p:ph type="body" sz="quarter" idx="16"/>
          </p:nvPr>
        </p:nvSpPr>
        <p:spPr>
          <a:xfrm>
            <a:off x="112160" y="116388"/>
            <a:ext cx="9739487" cy="435382"/>
          </a:xfrm>
        </p:spPr>
        <p:txBody>
          <a:bodyPr>
            <a:noAutofit/>
          </a:bodyPr>
          <a:lstStyle>
            <a:lvl1pPr marL="0" indent="0">
              <a:buNone/>
              <a:defRPr sz="3200" baseline="0">
                <a:solidFill>
                  <a:srgbClr val="1A78C3"/>
                </a:solidFill>
                <a:latin typeface="Tahoma" panose="020B0604030504040204" pitchFamily="34" charset="0"/>
              </a:defRPr>
            </a:lvl1pPr>
          </a:lstStyle>
          <a:p>
            <a:pPr lvl="0"/>
            <a:r>
              <a:rPr lang="zh-CN" altLang="en-US" dirty="0"/>
              <a:t>单击此处编辑母版文本样式</a:t>
            </a:r>
          </a:p>
        </p:txBody>
      </p:sp>
    </p:spTree>
    <p:extLst>
      <p:ext uri="{BB962C8B-B14F-4D97-AF65-F5344CB8AC3E}">
        <p14:creationId xmlns:p14="http://schemas.microsoft.com/office/powerpoint/2010/main" val="254955101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334CBE2-C77D-492C-A7EF-E10811A923F0}" type="datetime1">
              <a:rPr lang="zh-CN" altLang="en-US" smtClean="0"/>
              <a:t>2020-4-29</a:t>
            </a:fld>
            <a:endParaRPr lang="zh-CN" altLang="en-US"/>
          </a:p>
        </p:txBody>
      </p:sp>
      <p:sp>
        <p:nvSpPr>
          <p:cNvPr id="6" name="Footer Placeholder 5"/>
          <p:cNvSpPr>
            <a:spLocks noGrp="1"/>
          </p:cNvSpPr>
          <p:nvPr>
            <p:ph type="ftr" sz="quarter" idx="11"/>
          </p:nvPr>
        </p:nvSpPr>
        <p:spPr/>
        <p:txBody>
          <a:bodyPr/>
          <a:lstStyle/>
          <a:p>
            <a:r>
              <a:rPr lang="en-US" altLang="zh-CN"/>
              <a:t>SSSSSSSSSSSSSSSSSS</a:t>
            </a:r>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73BE3C0-92A9-461F-9476-40DF4BBCADAB}" type="datetime1">
              <a:rPr lang="zh-CN" altLang="en-US" smtClean="0"/>
              <a:t>2020-4-29</a:t>
            </a:fld>
            <a:endParaRPr lang="zh-CN" altLang="en-US"/>
          </a:p>
        </p:txBody>
      </p:sp>
      <p:sp>
        <p:nvSpPr>
          <p:cNvPr id="8" name="Footer Placeholder 7"/>
          <p:cNvSpPr>
            <a:spLocks noGrp="1"/>
          </p:cNvSpPr>
          <p:nvPr>
            <p:ph type="ftr" sz="quarter" idx="11"/>
          </p:nvPr>
        </p:nvSpPr>
        <p:spPr/>
        <p:txBody>
          <a:bodyPr/>
          <a:lstStyle/>
          <a:p>
            <a:r>
              <a:rPr lang="en-US" altLang="zh-CN"/>
              <a:t>SSSSSSSSSSSSSSSSSS</a:t>
            </a:r>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E8F07EC-DC3A-4A04-AAE1-5B002CEBAED6}"/>
              </a:ext>
            </a:extLst>
          </p:cNvPr>
          <p:cNvSpPr/>
          <p:nvPr userDrawn="1"/>
        </p:nvSpPr>
        <p:spPr>
          <a:xfrm>
            <a:off x="0" y="6578364"/>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文本框 6">
            <a:extLst>
              <a:ext uri="{FF2B5EF4-FFF2-40B4-BE49-F238E27FC236}">
                <a16:creationId xmlns:a16="http://schemas.microsoft.com/office/drawing/2014/main" id="{6F9BAAFD-F10D-477E-87FA-6BC4DF1D95CC}"/>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12" name="图片 11" descr="手机屏幕的截图&#10;&#10;描述已自动生成">
            <a:extLst>
              <a:ext uri="{FF2B5EF4-FFF2-40B4-BE49-F238E27FC236}">
                <a16:creationId xmlns:a16="http://schemas.microsoft.com/office/drawing/2014/main" id="{E6C118A0-7259-4CF7-86C0-1E0D872D43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97031"/>
            <a:ext cx="1820411" cy="233889"/>
          </a:xfrm>
          <a:prstGeom prst="rect">
            <a:avLst/>
          </a:prstGeom>
        </p:spPr>
      </p:pic>
      <p:pic>
        <p:nvPicPr>
          <p:cNvPr id="13" name="图片 12">
            <a:extLst>
              <a:ext uri="{FF2B5EF4-FFF2-40B4-BE49-F238E27FC236}">
                <a16:creationId xmlns:a16="http://schemas.microsoft.com/office/drawing/2014/main" id="{63D0501B-7B68-427E-8590-1751431AE6F4}"/>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B59677D-4309-4CF5-A93F-8278B4A99640}" type="datetime1">
              <a:rPr lang="zh-CN" altLang="en-US" smtClean="0"/>
              <a:t>2020-4-29</a:t>
            </a:fld>
            <a:endParaRPr lang="zh-CN" altLang="en-US"/>
          </a:p>
        </p:txBody>
      </p:sp>
      <p:sp>
        <p:nvSpPr>
          <p:cNvPr id="5" name="Footer Placeholder 4"/>
          <p:cNvSpPr>
            <a:spLocks noGrp="1"/>
          </p:cNvSpPr>
          <p:nvPr>
            <p:ph type="ftr" sz="quarter" idx="11"/>
          </p:nvPr>
        </p:nvSpPr>
        <p:spPr/>
        <p:txBody>
          <a:bodyPr/>
          <a:lstStyle/>
          <a:p>
            <a:r>
              <a:rPr lang="en-US" altLang="zh-CN"/>
              <a:t>SSSSSSSSSSSSSSSSSS</a:t>
            </a:r>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2A16139-6716-4FFB-8B2C-DFE1C09F99E4}" type="datetime1">
              <a:rPr lang="zh-CN" altLang="en-US" smtClean="0"/>
              <a:t>2020-4-29</a:t>
            </a:fld>
            <a:endParaRPr lang="zh-CN" altLang="en-US"/>
          </a:p>
        </p:txBody>
      </p:sp>
      <p:sp>
        <p:nvSpPr>
          <p:cNvPr id="5" name="Footer Placeholder 4"/>
          <p:cNvSpPr>
            <a:spLocks noGrp="1"/>
          </p:cNvSpPr>
          <p:nvPr>
            <p:ph type="ftr" sz="quarter" idx="11"/>
          </p:nvPr>
        </p:nvSpPr>
        <p:spPr/>
        <p:txBody>
          <a:bodyPr/>
          <a:lstStyle/>
          <a:p>
            <a:r>
              <a:rPr lang="en-US" altLang="zh-CN"/>
              <a:t>SSSSSSSSSSSSSSSSSS</a:t>
            </a:r>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4846A-A25D-4FD5-89E1-A839224C7CA4}" type="datetime1">
              <a:rPr lang="zh-CN" altLang="en-US" smtClean="0"/>
              <a:t>2020-4-29</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SSSSSSSSSSSSSSSSSS</a:t>
            </a:r>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70" r:id="rId2"/>
    <p:sldLayoutId id="2147483655" r:id="rId3"/>
    <p:sldLayoutId id="2147483669" r:id="rId4"/>
    <p:sldLayoutId id="2147483657" r:id="rId5"/>
    <p:sldLayoutId id="2147483658" r:id="rId6"/>
    <p:sldLayoutId id="2147483660" r:id="rId7"/>
    <p:sldLayoutId id="2147483663" r:id="rId8"/>
    <p:sldLayoutId id="2147483664" r:id="rId9"/>
    <p:sldLayoutId id="2147483665" r:id="rId10"/>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dt="0"/>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1EC55D9C-402D-459A-ABCD-2C25C2FD18AB}" type="datetime1">
              <a:rPr lang="zh-CN" altLang="en-US" smtClean="0"/>
              <a:t>2020-4-29</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r>
              <a:rPr lang="en-US" altLang="zh-CN"/>
              <a:t>SSSSSSSSSSSSSSSSSS</a:t>
            </a:r>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hf hdr="0" dt="0"/>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http://image2.sina.com.cn/IT/cr/2006/0430/2169264434.jp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http://news.mydrivers.com/pages/images/20040311155720_14678.jpg" TargetMode="External"/><Relationship Id="rId2" Type="http://schemas.openxmlformats.org/officeDocument/2006/relationships/image" Target="../media/image20.jpeg"/><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http://image2.sina.com.cn/IT/cr/2006/0430/2169264434.jpg" TargetMode="External"/><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3.xml"/><Relationship Id="rId5" Type="http://schemas.openxmlformats.org/officeDocument/2006/relationships/image" Target="../media/image44.wmf"/><Relationship Id="rId4" Type="http://schemas.openxmlformats.org/officeDocument/2006/relationships/image" Target="../media/image43.wmf"/></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7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slide" Target="slide94.xml"/><Relationship Id="rId1" Type="http://schemas.openxmlformats.org/officeDocument/2006/relationships/slideLayout" Target="../slideLayouts/slideLayout3.xml"/><Relationship Id="rId4" Type="http://schemas.openxmlformats.org/officeDocument/2006/relationships/slide" Target="slide9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3.xml"/><Relationship Id="rId4" Type="http://schemas.openxmlformats.org/officeDocument/2006/relationships/image" Target="../media/image58.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670" y="1962083"/>
            <a:ext cx="12191330" cy="830997"/>
          </a:xfrm>
          <a:prstGeom prst="rect">
            <a:avLst/>
          </a:prstGeom>
          <a:noFill/>
        </p:spPr>
        <p:txBody>
          <a:bodyPr wrap="square" rtlCol="0">
            <a:spAutoFit/>
          </a:bodyPr>
          <a:lstStyle/>
          <a:p>
            <a:pPr algn="ctr" defTabSz="913765">
              <a:defRPr/>
            </a:pPr>
            <a:r>
              <a:rPr lang="zh-CN" altLang="en-US" sz="4800" spc="1000" dirty="0">
                <a:solidFill>
                  <a:srgbClr val="1A78C3"/>
                </a:solidFill>
                <a:latin typeface="黑体" panose="02010609060101010101" pitchFamily="49" charset="-122"/>
              </a:rPr>
              <a:t>第二单元 第三讲 </a:t>
            </a:r>
            <a:endParaRPr lang="en-US" altLang="zh-CN" sz="4800" spc="1000" dirty="0">
              <a:solidFill>
                <a:srgbClr val="1A78C3"/>
              </a:solidFill>
              <a:latin typeface="黑体" panose="02010609060101010101" pitchFamily="49" charset="-122"/>
            </a:endParaRPr>
          </a:p>
        </p:txBody>
      </p:sp>
      <p:pic>
        <p:nvPicPr>
          <p:cNvPr id="10" name="图片 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4" name="文本框 3">
            <a:extLst>
              <a:ext uri="{FF2B5EF4-FFF2-40B4-BE49-F238E27FC236}">
                <a16:creationId xmlns:a16="http://schemas.microsoft.com/office/drawing/2014/main" id="{EBB28387-7A21-4FF0-8E8E-8084D44E3C48}"/>
              </a:ext>
            </a:extLst>
          </p:cNvPr>
          <p:cNvSpPr txBox="1"/>
          <p:nvPr/>
        </p:nvSpPr>
        <p:spPr>
          <a:xfrm>
            <a:off x="0" y="4460991"/>
            <a:ext cx="12191330" cy="400110"/>
          </a:xfrm>
          <a:prstGeom prst="rect">
            <a:avLst/>
          </a:prstGeom>
          <a:noFill/>
        </p:spPr>
        <p:txBody>
          <a:bodyPr wrap="square" rtlCol="0">
            <a:spAutoFit/>
          </a:bodyPr>
          <a:lstStyle/>
          <a:p>
            <a:pPr algn="ctr" defTabSz="913765">
              <a:defRPr/>
            </a:pPr>
            <a:r>
              <a:rPr lang="zh-CN" altLang="en-US" sz="2000" dirty="0">
                <a:solidFill>
                  <a:srgbClr val="1A78C3"/>
                </a:solidFill>
                <a:latin typeface="黑体" panose="02010609060101010101" pitchFamily="49" charset="-122"/>
                <a:ea typeface="黑体" panose="02010609060101010101" pitchFamily="49" charset="-122"/>
              </a:rPr>
              <a:t>盛 羽</a:t>
            </a:r>
            <a:endParaRPr lang="en-US" altLang="zh-CN" sz="2000" dirty="0">
              <a:solidFill>
                <a:srgbClr val="1A78C3"/>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245F9917-8A2A-46F8-8920-8EBB6E5E9BB9}"/>
              </a:ext>
            </a:extLst>
          </p:cNvPr>
          <p:cNvSpPr txBox="1"/>
          <p:nvPr/>
        </p:nvSpPr>
        <p:spPr>
          <a:xfrm>
            <a:off x="-670" y="4932613"/>
            <a:ext cx="12191330" cy="461665"/>
          </a:xfrm>
          <a:prstGeom prst="rect">
            <a:avLst/>
          </a:prstGeom>
          <a:noFill/>
        </p:spPr>
        <p:txBody>
          <a:bodyPr wrap="square" rtlCol="0">
            <a:spAutoFit/>
          </a:bodyPr>
          <a:lstStyle/>
          <a:p>
            <a:pPr algn="ctr" defTabSz="913765">
              <a:defRPr/>
            </a:pPr>
            <a:r>
              <a:rPr lang="zh-CN" altLang="en-US" sz="2400" dirty="0">
                <a:solidFill>
                  <a:srgbClr val="1A78C3"/>
                </a:solidFill>
                <a:latin typeface="黑体" panose="02010609060101010101" pitchFamily="49" charset="-122"/>
                <a:ea typeface="黑体" panose="02010609060101010101" pitchFamily="49" charset="-122"/>
              </a:rPr>
              <a:t>中南大学计算机学院</a:t>
            </a:r>
            <a:endParaRPr lang="en-US" altLang="zh-CN" sz="2400" dirty="0">
              <a:solidFill>
                <a:srgbClr val="1A78C3"/>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F45F66EE-32C5-4B9D-A341-9F00E0CE9FB8}"/>
              </a:ext>
            </a:extLst>
          </p:cNvPr>
          <p:cNvSpPr txBox="1"/>
          <p:nvPr/>
        </p:nvSpPr>
        <p:spPr>
          <a:xfrm>
            <a:off x="0" y="5465790"/>
            <a:ext cx="12191330" cy="400110"/>
          </a:xfrm>
          <a:prstGeom prst="rect">
            <a:avLst/>
          </a:prstGeom>
          <a:noFill/>
        </p:spPr>
        <p:txBody>
          <a:bodyPr wrap="square" rtlCol="0">
            <a:spAutoFit/>
          </a:bodyPr>
          <a:lstStyle/>
          <a:p>
            <a:pPr algn="ctr" defTabSz="913765">
              <a:defRPr/>
            </a:pPr>
            <a:r>
              <a:rPr lang="en-US" altLang="zh-CN" sz="2000" dirty="0">
                <a:solidFill>
                  <a:srgbClr val="1A78C3"/>
                </a:solidFill>
                <a:latin typeface="黑体" panose="02010609060101010101" pitchFamily="49" charset="-122"/>
                <a:ea typeface="黑体" panose="02010609060101010101" pitchFamily="49" charset="-122"/>
              </a:rPr>
              <a:t>shengyu@csu.edu.cn</a:t>
            </a:r>
          </a:p>
        </p:txBody>
      </p:sp>
      <p:sp>
        <p:nvSpPr>
          <p:cNvPr id="2" name="矩形 1">
            <a:extLst>
              <a:ext uri="{FF2B5EF4-FFF2-40B4-BE49-F238E27FC236}">
                <a16:creationId xmlns:a16="http://schemas.microsoft.com/office/drawing/2014/main" id="{7E768603-40DA-401E-AA4C-02357EA9FB9B}"/>
              </a:ext>
            </a:extLst>
          </p:cNvPr>
          <p:cNvSpPr/>
          <p:nvPr/>
        </p:nvSpPr>
        <p:spPr>
          <a:xfrm>
            <a:off x="0" y="3115063"/>
            <a:ext cx="12191999" cy="830997"/>
          </a:xfrm>
          <a:prstGeom prst="rect">
            <a:avLst/>
          </a:prstGeom>
        </p:spPr>
        <p:txBody>
          <a:bodyPr wrap="square">
            <a:spAutoFit/>
          </a:bodyPr>
          <a:lstStyle/>
          <a:p>
            <a:pPr algn="ctr" defTabSz="913765">
              <a:defRPr/>
            </a:pPr>
            <a:r>
              <a:rPr lang="zh-CN" altLang="en-US" sz="4800" spc="1000" dirty="0">
                <a:solidFill>
                  <a:srgbClr val="1A78C3"/>
                </a:solidFill>
                <a:latin typeface="黑体" panose="02010609060101010101" pitchFamily="49" charset="-122"/>
              </a:rPr>
              <a:t>存储器层次结构</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507CFD8-CDB1-4AE0-A837-517CB9F12F9F}"/>
              </a:ext>
            </a:extLst>
          </p:cNvPr>
          <p:cNvSpPr>
            <a:spLocks noGrp="1"/>
          </p:cNvSpPr>
          <p:nvPr>
            <p:ph type="sldNum" sz="quarter" idx="12"/>
          </p:nvPr>
        </p:nvSpPr>
        <p:spPr/>
        <p:txBody>
          <a:bodyPr/>
          <a:lstStyle/>
          <a:p>
            <a:fld id="{D12C7F20-4EEE-4847-AC76-B538472E8A39}" type="slidenum">
              <a:rPr lang="zh-CN" altLang="en-US" smtClean="0"/>
              <a:pPr/>
              <a:t>9</a:t>
            </a:fld>
            <a:endParaRPr lang="zh-CN" altLang="en-US"/>
          </a:p>
        </p:txBody>
      </p:sp>
      <p:sp>
        <p:nvSpPr>
          <p:cNvPr id="3" name="文本占位符 2">
            <a:extLst>
              <a:ext uri="{FF2B5EF4-FFF2-40B4-BE49-F238E27FC236}">
                <a16:creationId xmlns:a16="http://schemas.microsoft.com/office/drawing/2014/main" id="{D72A7335-28E7-4E30-AF46-DD96E61ADA33}"/>
              </a:ext>
            </a:extLst>
          </p:cNvPr>
          <p:cNvSpPr>
            <a:spLocks noGrp="1"/>
          </p:cNvSpPr>
          <p:nvPr>
            <p:ph type="body" sz="quarter" idx="15"/>
          </p:nvPr>
        </p:nvSpPr>
        <p:spPr/>
        <p:txBody>
          <a:bodyPr/>
          <a:lstStyle/>
          <a:p>
            <a:r>
              <a:rPr lang="zh-CN" altLang="en-US" dirty="0"/>
              <a:t>主存是</a:t>
            </a:r>
            <a:r>
              <a:rPr lang="en-US" altLang="zh-CN" dirty="0"/>
              <a:t>CPU</a:t>
            </a:r>
            <a:r>
              <a:rPr lang="zh-CN" altLang="en-US" dirty="0"/>
              <a:t>可直接访问的存储器，用于存放供</a:t>
            </a:r>
            <a:r>
              <a:rPr lang="en-US" altLang="zh-CN" dirty="0"/>
              <a:t>CPU</a:t>
            </a:r>
            <a:r>
              <a:rPr lang="zh-CN" altLang="en-US" dirty="0"/>
              <a:t>处理的指令和数据</a:t>
            </a:r>
          </a:p>
          <a:p>
            <a:r>
              <a:rPr lang="zh-CN" altLang="en-US" dirty="0"/>
              <a:t>性能指标：</a:t>
            </a:r>
          </a:p>
          <a:p>
            <a:pPr lvl="1"/>
            <a:r>
              <a:rPr lang="zh-CN" altLang="en-US" dirty="0"/>
              <a:t>以字节为单位进行连续编址，每个存储单元为</a:t>
            </a:r>
            <a:r>
              <a:rPr lang="en-US" altLang="zh-CN" dirty="0"/>
              <a:t>1</a:t>
            </a:r>
            <a:r>
              <a:rPr lang="zh-CN" altLang="en-US" dirty="0"/>
              <a:t>个字节（</a:t>
            </a:r>
            <a:r>
              <a:rPr lang="en-US" altLang="zh-CN" dirty="0"/>
              <a:t>8</a:t>
            </a:r>
            <a:r>
              <a:rPr lang="zh-CN" altLang="en-US" dirty="0"/>
              <a:t>个二进位）</a:t>
            </a:r>
          </a:p>
          <a:p>
            <a:pPr lvl="1"/>
            <a:r>
              <a:rPr lang="zh-CN" altLang="en-US" dirty="0">
                <a:solidFill>
                  <a:srgbClr val="ED7D31"/>
                </a:solidFill>
              </a:rPr>
              <a:t>存储容量</a:t>
            </a:r>
            <a:r>
              <a:rPr lang="zh-CN" altLang="en-US" dirty="0"/>
              <a:t>：主存储器中所包含的存储单元的总数（单位：</a:t>
            </a:r>
            <a:r>
              <a:rPr lang="en-US" altLang="zh-CN" dirty="0"/>
              <a:t>MB</a:t>
            </a:r>
            <a:r>
              <a:rPr lang="zh-CN" altLang="en-US" dirty="0"/>
              <a:t>或</a:t>
            </a:r>
            <a:r>
              <a:rPr lang="en-US" altLang="zh-CN" dirty="0"/>
              <a:t>GB</a:t>
            </a:r>
            <a:r>
              <a:rPr lang="zh-CN" altLang="en-US" dirty="0"/>
              <a:t>）</a:t>
            </a:r>
          </a:p>
          <a:p>
            <a:pPr lvl="1"/>
            <a:r>
              <a:rPr lang="zh-CN" altLang="en-US" dirty="0">
                <a:solidFill>
                  <a:srgbClr val="ED7D31"/>
                </a:solidFill>
              </a:rPr>
              <a:t>存取时间</a:t>
            </a:r>
            <a:r>
              <a:rPr lang="en-US" altLang="zh-CN" dirty="0">
                <a:solidFill>
                  <a:srgbClr val="ED7D31"/>
                </a:solidFill>
              </a:rPr>
              <a:t>T</a:t>
            </a:r>
            <a:r>
              <a:rPr lang="en-US" altLang="zh-CN" baseline="-25000" dirty="0">
                <a:solidFill>
                  <a:srgbClr val="ED7D31"/>
                </a:solidFill>
              </a:rPr>
              <a:t>A</a:t>
            </a:r>
            <a:r>
              <a:rPr lang="zh-CN" altLang="en-US" dirty="0"/>
              <a:t>：从</a:t>
            </a:r>
            <a:r>
              <a:rPr lang="en-US" altLang="zh-CN" dirty="0"/>
              <a:t>CPU</a:t>
            </a:r>
            <a:r>
              <a:rPr lang="zh-CN" altLang="en-US" dirty="0"/>
              <a:t>送出内存单元的地址码开始，到主存读出数据并送到</a:t>
            </a:r>
            <a:r>
              <a:rPr lang="en-US" altLang="zh-CN" dirty="0"/>
              <a:t>CPU</a:t>
            </a:r>
            <a:r>
              <a:rPr lang="zh-CN" altLang="en-US" dirty="0"/>
              <a:t>（或者是把</a:t>
            </a:r>
            <a:r>
              <a:rPr lang="en-US" altLang="zh-CN" dirty="0"/>
              <a:t>CPU</a:t>
            </a:r>
            <a:r>
              <a:rPr lang="zh-CN" altLang="en-US" dirty="0"/>
              <a:t>数据写入主存）所需要的时间（单位：</a:t>
            </a:r>
            <a:r>
              <a:rPr lang="en-US" altLang="zh-CN" dirty="0"/>
              <a:t>ns</a:t>
            </a:r>
            <a:r>
              <a:rPr lang="zh-CN" altLang="en-US" dirty="0"/>
              <a:t>，</a:t>
            </a:r>
            <a:r>
              <a:rPr lang="en-US" altLang="zh-CN" dirty="0"/>
              <a:t>1 ns = 10-9 s</a:t>
            </a:r>
            <a:r>
              <a:rPr lang="zh-CN" altLang="en-US" dirty="0"/>
              <a:t>）</a:t>
            </a:r>
          </a:p>
          <a:p>
            <a:pPr lvl="1"/>
            <a:r>
              <a:rPr lang="zh-CN" altLang="en-US" dirty="0">
                <a:solidFill>
                  <a:srgbClr val="ED7D31"/>
                </a:solidFill>
              </a:rPr>
              <a:t>存储周期</a:t>
            </a:r>
            <a:r>
              <a:rPr lang="en-US" altLang="zh-CN" dirty="0">
                <a:solidFill>
                  <a:srgbClr val="ED7D31"/>
                </a:solidFill>
              </a:rPr>
              <a:t>T</a:t>
            </a:r>
            <a:r>
              <a:rPr lang="en-US" altLang="zh-CN" baseline="-25000" dirty="0">
                <a:solidFill>
                  <a:srgbClr val="ED7D31"/>
                </a:solidFill>
              </a:rPr>
              <a:t>MC</a:t>
            </a:r>
            <a:r>
              <a:rPr lang="zh-CN" altLang="en-US" dirty="0"/>
              <a:t>：连读两次访问存储器所需的最小时间间隔，它应等于存取时间加上下一存取开始前所要求的附加时间，因此，</a:t>
            </a:r>
            <a:r>
              <a:rPr lang="en-US" altLang="zh-CN" dirty="0"/>
              <a:t>T</a:t>
            </a:r>
            <a:r>
              <a:rPr lang="en-US" altLang="zh-CN" baseline="-25000" dirty="0"/>
              <a:t>MC</a:t>
            </a:r>
            <a:r>
              <a:rPr lang="zh-CN" altLang="en-US" dirty="0"/>
              <a:t>比</a:t>
            </a:r>
            <a:r>
              <a:rPr lang="en-US" altLang="zh-CN" dirty="0"/>
              <a:t>T</a:t>
            </a:r>
            <a:r>
              <a:rPr lang="en-US" altLang="zh-CN" baseline="-25000" dirty="0"/>
              <a:t>A</a:t>
            </a:r>
            <a:r>
              <a:rPr lang="zh-CN" altLang="en-US" dirty="0"/>
              <a:t>大（ 因为存储器由于读出放大器、驱动电路等都有一段稳定恢复时间，所以读出后不能立即进行下一次访问。 ）</a:t>
            </a:r>
          </a:p>
        </p:txBody>
      </p:sp>
      <p:sp>
        <p:nvSpPr>
          <p:cNvPr id="4" name="文本占位符 3">
            <a:extLst>
              <a:ext uri="{FF2B5EF4-FFF2-40B4-BE49-F238E27FC236}">
                <a16:creationId xmlns:a16="http://schemas.microsoft.com/office/drawing/2014/main" id="{AA605066-7E48-4C1F-AA8F-8F98501E54A4}"/>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Tree>
    <p:extLst>
      <p:ext uri="{BB962C8B-B14F-4D97-AF65-F5344CB8AC3E}">
        <p14:creationId xmlns:p14="http://schemas.microsoft.com/office/powerpoint/2010/main" val="66931342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31B7195-9009-4894-BDFD-DE3593C77A5A}"/>
              </a:ext>
            </a:extLst>
          </p:cNvPr>
          <p:cNvSpPr>
            <a:spLocks noGrp="1"/>
          </p:cNvSpPr>
          <p:nvPr>
            <p:ph type="sldNum" sz="quarter" idx="12"/>
          </p:nvPr>
        </p:nvSpPr>
        <p:spPr/>
        <p:txBody>
          <a:bodyPr/>
          <a:lstStyle/>
          <a:p>
            <a:fld id="{D12C7F20-4EEE-4847-AC76-B538472E8A39}" type="slidenum">
              <a:rPr lang="zh-CN" altLang="en-US" smtClean="0"/>
              <a:pPr/>
              <a:t>99</a:t>
            </a:fld>
            <a:endParaRPr lang="zh-CN" altLang="en-US"/>
          </a:p>
        </p:txBody>
      </p:sp>
      <p:sp>
        <p:nvSpPr>
          <p:cNvPr id="3" name="文本占位符 2">
            <a:extLst>
              <a:ext uri="{FF2B5EF4-FFF2-40B4-BE49-F238E27FC236}">
                <a16:creationId xmlns:a16="http://schemas.microsoft.com/office/drawing/2014/main" id="{C1B1E079-867A-467B-B3CB-9FE6758B8DF1}"/>
              </a:ext>
            </a:extLst>
          </p:cNvPr>
          <p:cNvSpPr>
            <a:spLocks noGrp="1"/>
          </p:cNvSpPr>
          <p:nvPr>
            <p:ph type="body" sz="quarter" idx="15"/>
          </p:nvPr>
        </p:nvSpPr>
        <p:spPr>
          <a:xfrm>
            <a:off x="159768" y="698464"/>
            <a:ext cx="11835786" cy="543196"/>
          </a:xfrm>
        </p:spPr>
        <p:txBody>
          <a:bodyPr/>
          <a:lstStyle/>
          <a:p>
            <a:r>
              <a:rPr lang="zh-CN" altLang="en-US" dirty="0"/>
              <a:t>复习：</a:t>
            </a:r>
            <a:r>
              <a:rPr lang="en-US" altLang="zh-CN" dirty="0"/>
              <a:t>128MB</a:t>
            </a:r>
            <a:r>
              <a:rPr lang="zh-CN" altLang="en-US" dirty="0"/>
              <a:t>的</a:t>
            </a:r>
            <a:r>
              <a:rPr lang="en-US" altLang="zh-CN" dirty="0"/>
              <a:t>DRAM</a:t>
            </a:r>
            <a:r>
              <a:rPr lang="zh-CN" altLang="en-US" dirty="0"/>
              <a:t>存储器</a:t>
            </a:r>
          </a:p>
        </p:txBody>
      </p:sp>
      <p:sp>
        <p:nvSpPr>
          <p:cNvPr id="4" name="文本占位符 3">
            <a:extLst>
              <a:ext uri="{FF2B5EF4-FFF2-40B4-BE49-F238E27FC236}">
                <a16:creationId xmlns:a16="http://schemas.microsoft.com/office/drawing/2014/main" id="{BE7E3E3A-36BB-40C8-BF84-DFE798EF98F7}"/>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grpSp>
        <p:nvGrpSpPr>
          <p:cNvPr id="5" name="Group 3">
            <a:extLst>
              <a:ext uri="{FF2B5EF4-FFF2-40B4-BE49-F238E27FC236}">
                <a16:creationId xmlns:a16="http://schemas.microsoft.com/office/drawing/2014/main" id="{FB22E779-CD59-4127-BE18-91F98F1C626D}"/>
              </a:ext>
            </a:extLst>
          </p:cNvPr>
          <p:cNvGrpSpPr>
            <a:grpSpLocks/>
          </p:cNvGrpSpPr>
          <p:nvPr/>
        </p:nvGrpSpPr>
        <p:grpSpPr bwMode="auto">
          <a:xfrm>
            <a:off x="6804025" y="5157788"/>
            <a:ext cx="1568450" cy="577850"/>
            <a:chOff x="4388" y="1020"/>
            <a:chExt cx="987" cy="365"/>
          </a:xfrm>
        </p:grpSpPr>
        <p:sp>
          <p:nvSpPr>
            <p:cNvPr id="6" name="Rectangle 4">
              <a:extLst>
                <a:ext uri="{FF2B5EF4-FFF2-40B4-BE49-F238E27FC236}">
                  <a16:creationId xmlns:a16="http://schemas.microsoft.com/office/drawing/2014/main" id="{755C42C6-CC8C-4283-85CF-EA064D5E98DA}"/>
                </a:ext>
              </a:extLst>
            </p:cNvPr>
            <p:cNvSpPr>
              <a:spLocks noChangeAspect="1" noChangeArrowheads="1"/>
            </p:cNvSpPr>
            <p:nvPr/>
          </p:nvSpPr>
          <p:spPr bwMode="auto">
            <a:xfrm>
              <a:off x="4418" y="1102"/>
              <a:ext cx="57" cy="63"/>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5">
              <a:extLst>
                <a:ext uri="{FF2B5EF4-FFF2-40B4-BE49-F238E27FC236}">
                  <a16:creationId xmlns:a16="http://schemas.microsoft.com/office/drawing/2014/main" id="{340CC339-94F7-4770-96F7-3F081234C424}"/>
                </a:ext>
              </a:extLst>
            </p:cNvPr>
            <p:cNvSpPr txBox="1">
              <a:spLocks noChangeAspect="1" noChangeArrowheads="1"/>
            </p:cNvSpPr>
            <p:nvPr/>
          </p:nvSpPr>
          <p:spPr bwMode="auto">
            <a:xfrm>
              <a:off x="4388" y="1020"/>
              <a:ext cx="9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i="0" dirty="0">
                  <a:latin typeface="Helvetica" panose="020B0604020202020204" pitchFamily="34" charset="0"/>
                </a:rPr>
                <a:t>: </a:t>
              </a:r>
              <a:r>
                <a:rPr kumimoji="0" lang="zh-CN" altLang="en-US" sz="1600" i="0" dirty="0">
                  <a:latin typeface="Helvetica" panose="020B0604020202020204" pitchFamily="34" charset="0"/>
                </a:rPr>
                <a:t>行、列地址为</a:t>
              </a:r>
              <a:r>
                <a:rPr kumimoji="0" lang="en-US" altLang="zh-CN" sz="1600" i="0" dirty="0">
                  <a:latin typeface="Helvetica" panose="020B0604020202020204" pitchFamily="34" charset="0"/>
                </a:rPr>
                <a:t>(</a:t>
              </a:r>
              <a:r>
                <a:rPr kumimoji="0" lang="en-US" altLang="zh-CN" sz="1600" i="0" dirty="0" err="1">
                  <a:latin typeface="Helvetica" panose="020B0604020202020204" pitchFamily="34" charset="0"/>
                </a:rPr>
                <a:t>i,j</a:t>
              </a:r>
              <a:r>
                <a:rPr kumimoji="0" lang="en-US" altLang="zh-CN" sz="1600" i="0" dirty="0">
                  <a:latin typeface="Helvetica" panose="020B0604020202020204" pitchFamily="34" charset="0"/>
                </a:rPr>
                <a:t>)</a:t>
              </a:r>
              <a:r>
                <a:rPr kumimoji="0" lang="zh-CN" altLang="en-US" sz="1600" i="0" dirty="0">
                  <a:latin typeface="Helvetica" panose="020B0604020202020204" pitchFamily="34" charset="0"/>
                </a:rPr>
                <a:t>的</a:t>
              </a:r>
              <a:r>
                <a:rPr kumimoji="0" lang="en-US" altLang="zh-CN" sz="1600" i="0" dirty="0">
                  <a:latin typeface="Helvetica" panose="020B0604020202020204" pitchFamily="34" charset="0"/>
                </a:rPr>
                <a:t>8</a:t>
              </a:r>
              <a:r>
                <a:rPr kumimoji="0" lang="zh-CN" altLang="en-US" sz="1600" i="0" dirty="0">
                  <a:latin typeface="Helvetica" panose="020B0604020202020204" pitchFamily="34" charset="0"/>
                </a:rPr>
                <a:t>个单元</a:t>
              </a:r>
            </a:p>
          </p:txBody>
        </p:sp>
      </p:grpSp>
      <p:sp>
        <p:nvSpPr>
          <p:cNvPr id="8" name="Text Box 6">
            <a:extLst>
              <a:ext uri="{FF2B5EF4-FFF2-40B4-BE49-F238E27FC236}">
                <a16:creationId xmlns:a16="http://schemas.microsoft.com/office/drawing/2014/main" id="{A24B918C-167D-49B9-9176-ECD703DC5AE0}"/>
              </a:ext>
            </a:extLst>
          </p:cNvPr>
          <p:cNvSpPr txBox="1">
            <a:spLocks noChangeAspect="1" noChangeArrowheads="1"/>
          </p:cNvSpPr>
          <p:nvPr/>
        </p:nvSpPr>
        <p:spPr bwMode="auto">
          <a:xfrm>
            <a:off x="6760327" y="1293509"/>
            <a:ext cx="5093466" cy="3255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buFontTx/>
              <a:buChar char="•"/>
            </a:pPr>
            <a:r>
              <a:rPr kumimoji="0" lang="zh-CN" altLang="en-US" sz="1600" i="0" dirty="0">
                <a:latin typeface="Helvetica" panose="020B0604020202020204" pitchFamily="34" charset="0"/>
              </a:rPr>
              <a:t>总容量＝</a:t>
            </a:r>
            <a:r>
              <a:rPr kumimoji="0" lang="en-US" altLang="zh-CN" sz="1600" i="0" dirty="0">
                <a:latin typeface="Helvetica" panose="020B0604020202020204" pitchFamily="34" charset="0"/>
              </a:rPr>
              <a:t>128 MB</a:t>
            </a:r>
            <a:r>
              <a:rPr kumimoji="0" lang="zh-CN" altLang="en-US" sz="1600" i="0" dirty="0">
                <a:latin typeface="Helvetica" panose="020B0604020202020204" pitchFamily="34" charset="0"/>
              </a:rPr>
              <a:t>  </a:t>
            </a:r>
          </a:p>
          <a:p>
            <a:pPr>
              <a:lnSpc>
                <a:spcPct val="130000"/>
              </a:lnSpc>
              <a:buFontTx/>
              <a:buChar char="•"/>
            </a:pPr>
            <a:r>
              <a:rPr kumimoji="0" lang="zh-CN" altLang="en-US" sz="1600" i="0" dirty="0">
                <a:latin typeface="Helvetica" panose="020B0604020202020204" pitchFamily="34" charset="0"/>
              </a:rPr>
              <a:t>由8片</a:t>
            </a:r>
            <a:r>
              <a:rPr kumimoji="0" lang="en-US" altLang="zh-CN" sz="1600" i="0" dirty="0">
                <a:latin typeface="Helvetica" panose="020B0604020202020204" pitchFamily="34" charset="0"/>
              </a:rPr>
              <a:t>DRAM</a:t>
            </a:r>
            <a:r>
              <a:rPr kumimoji="0" lang="zh-CN" altLang="en-US" sz="1600" i="0" dirty="0">
                <a:latin typeface="Helvetica" panose="020B0604020202020204" pitchFamily="34" charset="0"/>
              </a:rPr>
              <a:t>芯片构成</a:t>
            </a:r>
          </a:p>
          <a:p>
            <a:pPr>
              <a:lnSpc>
                <a:spcPct val="130000"/>
              </a:lnSpc>
              <a:buFontTx/>
              <a:buChar char="•"/>
            </a:pPr>
            <a:r>
              <a:rPr kumimoji="0" lang="zh-CN" altLang="en-US" sz="1600" i="0" dirty="0">
                <a:latin typeface="Helvetica" panose="020B0604020202020204" pitchFamily="34" charset="0"/>
              </a:rPr>
              <a:t>每片 </a:t>
            </a:r>
            <a:r>
              <a:rPr kumimoji="0" lang="en-US" altLang="zh-CN" sz="1600" i="0" dirty="0">
                <a:latin typeface="Helvetica" panose="020B0604020202020204" pitchFamily="34" charset="0"/>
              </a:rPr>
              <a:t>16Mx8 bits</a:t>
            </a:r>
          </a:p>
          <a:p>
            <a:pPr>
              <a:lnSpc>
                <a:spcPct val="130000"/>
              </a:lnSpc>
              <a:buFontTx/>
              <a:buChar char="•"/>
            </a:pPr>
            <a:r>
              <a:rPr kumimoji="0" lang="zh-CN" altLang="en-US" sz="1600" i="0" dirty="0">
                <a:latin typeface="Helvetica" panose="020B0604020202020204" pitchFamily="34" charset="0"/>
              </a:rPr>
              <a:t>行地址、列地址各</a:t>
            </a:r>
            <a:r>
              <a:rPr kumimoji="0" lang="en-US" altLang="zh-CN" sz="1600" i="0" dirty="0">
                <a:latin typeface="Helvetica" panose="020B0604020202020204" pitchFamily="34" charset="0"/>
              </a:rPr>
              <a:t>12</a:t>
            </a:r>
            <a:r>
              <a:rPr kumimoji="0" lang="zh-CN" altLang="en-US" sz="1600" i="0" dirty="0">
                <a:latin typeface="Helvetica" panose="020B0604020202020204" pitchFamily="34" charset="0"/>
              </a:rPr>
              <a:t>位</a:t>
            </a:r>
          </a:p>
          <a:p>
            <a:pPr>
              <a:lnSpc>
                <a:spcPct val="130000"/>
              </a:lnSpc>
              <a:buFontTx/>
              <a:buChar char="•"/>
            </a:pPr>
            <a:r>
              <a:rPr kumimoji="0" lang="zh-CN" altLang="en-US" sz="1600" i="0" dirty="0">
                <a:latin typeface="Helvetica" panose="020B0604020202020204" pitchFamily="34" charset="0"/>
              </a:rPr>
              <a:t>每</a:t>
            </a:r>
            <a:r>
              <a:rPr kumimoji="0" lang="en-US" altLang="zh-CN" sz="1600" i="0" dirty="0">
                <a:latin typeface="Helvetica" panose="020B0604020202020204" pitchFamily="34" charset="0"/>
              </a:rPr>
              <a:t>1</a:t>
            </a:r>
            <a:r>
              <a:rPr kumimoji="0" lang="zh-CN" altLang="en-US" sz="1600" i="0" dirty="0">
                <a:latin typeface="Helvetica" panose="020B0604020202020204" pitchFamily="34" charset="0"/>
              </a:rPr>
              <a:t>行共</a:t>
            </a:r>
            <a:r>
              <a:rPr kumimoji="0" lang="en-US" altLang="zh-CN" sz="1600" i="0" dirty="0">
                <a:latin typeface="Helvetica" panose="020B0604020202020204" pitchFamily="34" charset="0"/>
              </a:rPr>
              <a:t>4096</a:t>
            </a:r>
            <a:r>
              <a:rPr kumimoji="0" lang="zh-CN" altLang="en-US" sz="1600" i="0" dirty="0">
                <a:latin typeface="Helvetica" panose="020B0604020202020204" pitchFamily="34" charset="0"/>
              </a:rPr>
              <a:t>列</a:t>
            </a:r>
            <a:r>
              <a:rPr kumimoji="0" lang="en-US" altLang="zh-CN" sz="1600" i="0" dirty="0">
                <a:latin typeface="Helvetica" panose="020B0604020202020204" pitchFamily="34" charset="0"/>
              </a:rPr>
              <a:t>(8</a:t>
            </a:r>
            <a:r>
              <a:rPr kumimoji="0" lang="zh-CN" altLang="en-US" sz="1600" i="0" dirty="0">
                <a:latin typeface="Helvetica" panose="020B0604020202020204" pitchFamily="34" charset="0"/>
              </a:rPr>
              <a:t>位</a:t>
            </a:r>
            <a:r>
              <a:rPr kumimoji="0" lang="en-US" altLang="zh-CN" sz="1600" i="0" dirty="0">
                <a:latin typeface="Helvetica" panose="020B0604020202020204" pitchFamily="34" charset="0"/>
              </a:rPr>
              <a:t>/</a:t>
            </a:r>
            <a:r>
              <a:rPr kumimoji="0" lang="zh-CN" altLang="en-US" sz="1600" i="0" dirty="0">
                <a:latin typeface="Helvetica" panose="020B0604020202020204" pitchFamily="34" charset="0"/>
              </a:rPr>
              <a:t>列</a:t>
            </a:r>
            <a:r>
              <a:rPr kumimoji="0" lang="en-US" altLang="zh-CN" sz="1600" i="0" dirty="0">
                <a:latin typeface="Helvetica" panose="020B0604020202020204" pitchFamily="34" charset="0"/>
              </a:rPr>
              <a:t>)</a:t>
            </a:r>
          </a:p>
          <a:p>
            <a:pPr>
              <a:lnSpc>
                <a:spcPct val="130000"/>
              </a:lnSpc>
              <a:buFontTx/>
              <a:buChar char="•"/>
            </a:pPr>
            <a:r>
              <a:rPr kumimoji="0" lang="zh-CN" altLang="en-US" sz="1600" i="0" dirty="0">
                <a:latin typeface="Helvetica" panose="020B0604020202020204" pitchFamily="34" charset="0"/>
              </a:rPr>
              <a:t>选中某一行并读出之后再由列地址选择其中的一列</a:t>
            </a:r>
            <a:r>
              <a:rPr kumimoji="0" lang="en-US" altLang="zh-CN" sz="1600" i="0" dirty="0">
                <a:latin typeface="Helvetica" panose="020B0604020202020204" pitchFamily="34" charset="0"/>
              </a:rPr>
              <a:t>(8</a:t>
            </a:r>
            <a:r>
              <a:rPr kumimoji="0" lang="zh-CN" altLang="en-US" sz="1600" i="0" dirty="0">
                <a:latin typeface="Helvetica" panose="020B0604020202020204" pitchFamily="34" charset="0"/>
              </a:rPr>
              <a:t>个二进位</a:t>
            </a:r>
            <a:r>
              <a:rPr kumimoji="0" lang="en-US" altLang="zh-CN" sz="1600" i="0" dirty="0">
                <a:latin typeface="Helvetica" panose="020B0604020202020204" pitchFamily="34" charset="0"/>
              </a:rPr>
              <a:t>) </a:t>
            </a:r>
            <a:r>
              <a:rPr kumimoji="0" lang="zh-CN" altLang="en-US" sz="1600" i="0" dirty="0">
                <a:latin typeface="Helvetica" panose="020B0604020202020204" pitchFamily="34" charset="0"/>
              </a:rPr>
              <a:t>送出</a:t>
            </a:r>
          </a:p>
          <a:p>
            <a:pPr>
              <a:lnSpc>
                <a:spcPct val="130000"/>
              </a:lnSpc>
            </a:pPr>
            <a:r>
              <a:rPr kumimoji="0" lang="zh-CN" altLang="en-US" sz="1600" i="0" dirty="0">
                <a:solidFill>
                  <a:srgbClr val="CC0000"/>
                </a:solidFill>
                <a:latin typeface="Helvetica" panose="020B0604020202020204" pitchFamily="34" charset="0"/>
              </a:rPr>
              <a:t>在主存和</a:t>
            </a:r>
            <a:r>
              <a:rPr kumimoji="0" lang="en-US" altLang="zh-CN" sz="1600" i="0" dirty="0">
                <a:solidFill>
                  <a:srgbClr val="CC0000"/>
                </a:solidFill>
                <a:latin typeface="Helvetica" panose="020B0604020202020204" pitchFamily="34" charset="0"/>
              </a:rPr>
              <a:t>CPU</a:t>
            </a:r>
            <a:r>
              <a:rPr kumimoji="0" lang="zh-CN" altLang="en-US" sz="1600" i="0" dirty="0">
                <a:solidFill>
                  <a:srgbClr val="CC0000"/>
                </a:solidFill>
                <a:latin typeface="Helvetica" panose="020B0604020202020204" pitchFamily="34" charset="0"/>
              </a:rPr>
              <a:t>之间传送的是一个“</a:t>
            </a:r>
            <a:r>
              <a:rPr kumimoji="0" lang="en-US" altLang="zh-CN" sz="1600" i="0" dirty="0">
                <a:solidFill>
                  <a:srgbClr val="CC0000"/>
                </a:solidFill>
                <a:latin typeface="Helvetica" panose="020B0604020202020204" pitchFamily="34" charset="0"/>
              </a:rPr>
              <a:t>Cache</a:t>
            </a:r>
            <a:r>
              <a:rPr kumimoji="0" lang="zh-CN" altLang="en-US" sz="1600" i="0" dirty="0">
                <a:solidFill>
                  <a:srgbClr val="CC0000"/>
                </a:solidFill>
                <a:latin typeface="Helvetica" panose="020B0604020202020204" pitchFamily="34" charset="0"/>
              </a:rPr>
              <a:t>行”</a:t>
            </a:r>
          </a:p>
          <a:p>
            <a:pPr>
              <a:lnSpc>
                <a:spcPct val="130000"/>
              </a:lnSpc>
            </a:pPr>
            <a:r>
              <a:rPr kumimoji="0" lang="zh-CN" altLang="en-US" sz="1600" i="0" dirty="0">
                <a:solidFill>
                  <a:srgbClr val="CC0000"/>
                </a:solidFill>
                <a:latin typeface="Helvetica" panose="020B0604020202020204" pitchFamily="34" charset="0"/>
              </a:rPr>
              <a:t>一个</a:t>
            </a:r>
            <a:r>
              <a:rPr kumimoji="0" lang="en-US" altLang="zh-CN" sz="1600" i="0" dirty="0">
                <a:solidFill>
                  <a:srgbClr val="CC0000"/>
                </a:solidFill>
                <a:latin typeface="Helvetica" panose="020B0604020202020204" pitchFamily="34" charset="0"/>
              </a:rPr>
              <a:t>Cache</a:t>
            </a:r>
            <a:r>
              <a:rPr kumimoji="0" lang="zh-CN" altLang="en-US" sz="1600" i="0" dirty="0">
                <a:solidFill>
                  <a:srgbClr val="CC0000"/>
                </a:solidFill>
                <a:latin typeface="Helvetica" panose="020B0604020202020204" pitchFamily="34" charset="0"/>
              </a:rPr>
              <a:t>行通常位于同一个行缓冲中，第一次访存时间长，以后很快</a:t>
            </a:r>
          </a:p>
        </p:txBody>
      </p:sp>
      <p:grpSp>
        <p:nvGrpSpPr>
          <p:cNvPr id="9" name="Group 7">
            <a:extLst>
              <a:ext uri="{FF2B5EF4-FFF2-40B4-BE49-F238E27FC236}">
                <a16:creationId xmlns:a16="http://schemas.microsoft.com/office/drawing/2014/main" id="{81F46912-0146-4D0B-9B6F-B379E89863A9}"/>
              </a:ext>
            </a:extLst>
          </p:cNvPr>
          <p:cNvGrpSpPr>
            <a:grpSpLocks/>
          </p:cNvGrpSpPr>
          <p:nvPr/>
        </p:nvGrpSpPr>
        <p:grpSpPr bwMode="auto">
          <a:xfrm>
            <a:off x="-38100" y="1222375"/>
            <a:ext cx="7418388" cy="5192713"/>
            <a:chOff x="430" y="872"/>
            <a:chExt cx="4239" cy="3066"/>
          </a:xfrm>
        </p:grpSpPr>
        <p:sp>
          <p:nvSpPr>
            <p:cNvPr id="10" name="Text Box 8">
              <a:extLst>
                <a:ext uri="{FF2B5EF4-FFF2-40B4-BE49-F238E27FC236}">
                  <a16:creationId xmlns:a16="http://schemas.microsoft.com/office/drawing/2014/main" id="{883852E2-461E-4302-B2F5-C191AEF5A279}"/>
                </a:ext>
              </a:extLst>
            </p:cNvPr>
            <p:cNvSpPr txBox="1">
              <a:spLocks noChangeAspect="1" noChangeArrowheads="1"/>
            </p:cNvSpPr>
            <p:nvPr/>
          </p:nvSpPr>
          <p:spPr bwMode="auto">
            <a:xfrm>
              <a:off x="4059" y="3005"/>
              <a:ext cx="610"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zh-CN" altLang="en-US" sz="1400" i="0">
                  <a:latin typeface="Helvetica" panose="020B0604020202020204" pitchFamily="34" charset="0"/>
                </a:rPr>
                <a:t>存储控制器</a:t>
              </a:r>
            </a:p>
          </p:txBody>
        </p:sp>
        <p:sp>
          <p:nvSpPr>
            <p:cNvPr id="11" name="Rectangle 9">
              <a:extLst>
                <a:ext uri="{FF2B5EF4-FFF2-40B4-BE49-F238E27FC236}">
                  <a16:creationId xmlns:a16="http://schemas.microsoft.com/office/drawing/2014/main" id="{3731A8A3-B130-4FFA-9913-40E8AD3FA634}"/>
                </a:ext>
              </a:extLst>
            </p:cNvPr>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p>
              <a:endParaRPr lang="zh-CN" altLang="en-US"/>
            </a:p>
          </p:txBody>
        </p:sp>
        <p:sp>
          <p:nvSpPr>
            <p:cNvPr id="12" name="Rectangle 10">
              <a:extLst>
                <a:ext uri="{FF2B5EF4-FFF2-40B4-BE49-F238E27FC236}">
                  <a16:creationId xmlns:a16="http://schemas.microsoft.com/office/drawing/2014/main" id="{77DD0F77-67E2-4E50-8A98-13C3CF44D431}"/>
                </a:ext>
              </a:extLst>
            </p:cNvPr>
            <p:cNvSpPr>
              <a:spLocks noChangeAspect="1" noChangeArrowheads="1"/>
            </p:cNvSpPr>
            <p:nvPr/>
          </p:nvSpPr>
          <p:spPr bwMode="auto">
            <a:xfrm>
              <a:off x="1527" y="2779"/>
              <a:ext cx="2523" cy="716"/>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p>
              <a:endParaRPr lang="zh-CN" altLang="en-US"/>
            </a:p>
          </p:txBody>
        </p:sp>
        <p:sp>
          <p:nvSpPr>
            <p:cNvPr id="13" name="Rectangle 11">
              <a:extLst>
                <a:ext uri="{FF2B5EF4-FFF2-40B4-BE49-F238E27FC236}">
                  <a16:creationId xmlns:a16="http://schemas.microsoft.com/office/drawing/2014/main" id="{731FE9DA-1C87-443A-A6F1-C7EE3F8A1DE7}"/>
                </a:ext>
              </a:extLst>
            </p:cNvPr>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2">
              <a:extLst>
                <a:ext uri="{FF2B5EF4-FFF2-40B4-BE49-F238E27FC236}">
                  <a16:creationId xmlns:a16="http://schemas.microsoft.com/office/drawing/2014/main" id="{9A4689A1-D6E7-407B-B49C-9BDD5BF81605}"/>
                </a:ext>
              </a:extLst>
            </p:cNvPr>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13">
              <a:extLst>
                <a:ext uri="{FF2B5EF4-FFF2-40B4-BE49-F238E27FC236}">
                  <a16:creationId xmlns:a16="http://schemas.microsoft.com/office/drawing/2014/main" id="{2A3E97A1-8312-4247-9D20-CEC99FBE2F42}"/>
                </a:ext>
              </a:extLst>
            </p:cNvPr>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4">
              <a:extLst>
                <a:ext uri="{FF2B5EF4-FFF2-40B4-BE49-F238E27FC236}">
                  <a16:creationId xmlns:a16="http://schemas.microsoft.com/office/drawing/2014/main" id="{E8BB8CAD-A882-44BE-A9D7-0F652CE0D0C4}"/>
                </a:ext>
              </a:extLst>
            </p:cNvPr>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5">
              <a:extLst>
                <a:ext uri="{FF2B5EF4-FFF2-40B4-BE49-F238E27FC236}">
                  <a16:creationId xmlns:a16="http://schemas.microsoft.com/office/drawing/2014/main" id="{F8BFEE9D-B7A9-4FFD-A68E-4C5AE1672FEE}"/>
                </a:ext>
              </a:extLst>
            </p:cNvPr>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6">
              <a:extLst>
                <a:ext uri="{FF2B5EF4-FFF2-40B4-BE49-F238E27FC236}">
                  <a16:creationId xmlns:a16="http://schemas.microsoft.com/office/drawing/2014/main" id="{4167CEBD-3BEC-4521-BC80-6529F8696921}"/>
                </a:ext>
              </a:extLst>
            </p:cNvPr>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7">
              <a:extLst>
                <a:ext uri="{FF2B5EF4-FFF2-40B4-BE49-F238E27FC236}">
                  <a16:creationId xmlns:a16="http://schemas.microsoft.com/office/drawing/2014/main" id="{AEC946E0-7D80-415D-8B79-38181B1487AF}"/>
                </a:ext>
              </a:extLst>
            </p:cNvPr>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18">
              <a:extLst>
                <a:ext uri="{FF2B5EF4-FFF2-40B4-BE49-F238E27FC236}">
                  <a16:creationId xmlns:a16="http://schemas.microsoft.com/office/drawing/2014/main" id="{9DFE0C69-81CC-462F-8797-253454E1C85B}"/>
                </a:ext>
              </a:extLst>
            </p:cNvPr>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kumimoji="0" lang="zh-CN" altLang="en-US" sz="1400" i="0">
                <a:latin typeface="Helvetica" panose="020B0604020202020204" pitchFamily="34" charset="0"/>
              </a:endParaRPr>
            </a:p>
          </p:txBody>
        </p:sp>
        <p:grpSp>
          <p:nvGrpSpPr>
            <p:cNvPr id="21" name="Group 19">
              <a:extLst>
                <a:ext uri="{FF2B5EF4-FFF2-40B4-BE49-F238E27FC236}">
                  <a16:creationId xmlns:a16="http://schemas.microsoft.com/office/drawing/2014/main" id="{49309B77-16D4-4A5A-A577-B22829E3B234}"/>
                </a:ext>
              </a:extLst>
            </p:cNvPr>
            <p:cNvGrpSpPr>
              <a:grpSpLocks/>
            </p:cNvGrpSpPr>
            <p:nvPr/>
          </p:nvGrpSpPr>
          <p:grpSpPr bwMode="auto">
            <a:xfrm>
              <a:off x="1065" y="872"/>
              <a:ext cx="2330" cy="2253"/>
              <a:chOff x="768" y="724"/>
              <a:chExt cx="2623" cy="2537"/>
            </a:xfrm>
          </p:grpSpPr>
          <p:sp>
            <p:nvSpPr>
              <p:cNvPr id="113" name="Line 20">
                <a:extLst>
                  <a:ext uri="{FF2B5EF4-FFF2-40B4-BE49-F238E27FC236}">
                    <a16:creationId xmlns:a16="http://schemas.microsoft.com/office/drawing/2014/main" id="{54412781-15C5-4D1F-ABE5-DC06CB5C9518}"/>
                  </a:ext>
                </a:extLst>
              </p:cNvPr>
              <p:cNvSpPr>
                <a:spLocks noChangeAspect="1" noChangeShapeType="1"/>
              </p:cNvSpPr>
              <p:nvPr/>
            </p:nvSpPr>
            <p:spPr bwMode="auto">
              <a:xfrm>
                <a:off x="768" y="913"/>
                <a:ext cx="2623" cy="0"/>
              </a:xfrm>
              <a:prstGeom prst="line">
                <a:avLst/>
              </a:prstGeom>
              <a:noFill/>
              <a:ln w="381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4" name="Group 21">
                <a:extLst>
                  <a:ext uri="{FF2B5EF4-FFF2-40B4-BE49-F238E27FC236}">
                    <a16:creationId xmlns:a16="http://schemas.microsoft.com/office/drawing/2014/main" id="{9437E72C-4489-46EF-A3F1-85055CCF0EC3}"/>
                  </a:ext>
                </a:extLst>
              </p:cNvPr>
              <p:cNvGrpSpPr>
                <a:grpSpLocks/>
              </p:cNvGrpSpPr>
              <p:nvPr/>
            </p:nvGrpSpPr>
            <p:grpSpPr bwMode="auto">
              <a:xfrm>
                <a:off x="768" y="724"/>
                <a:ext cx="2610" cy="2537"/>
                <a:chOff x="768" y="724"/>
                <a:chExt cx="2610" cy="2537"/>
              </a:xfrm>
            </p:grpSpPr>
            <p:sp>
              <p:nvSpPr>
                <p:cNvPr id="115" name="Text Box 22">
                  <a:extLst>
                    <a:ext uri="{FF2B5EF4-FFF2-40B4-BE49-F238E27FC236}">
                      <a16:creationId xmlns:a16="http://schemas.microsoft.com/office/drawing/2014/main" id="{C69AB754-81D1-48A2-82CE-EDB9853890A7}"/>
                    </a:ext>
                  </a:extLst>
                </p:cNvPr>
                <p:cNvSpPr txBox="1">
                  <a:spLocks noChangeAspect="1" noChangeArrowheads="1"/>
                </p:cNvSpPr>
                <p:nvPr/>
              </p:nvSpPr>
              <p:spPr bwMode="auto">
                <a:xfrm>
                  <a:off x="1769" y="724"/>
                  <a:ext cx="1211"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i="0">
                      <a:latin typeface="Courier New" panose="02070309020205020404" pitchFamily="49" charset="0"/>
                    </a:rPr>
                    <a:t>(</a:t>
                  </a:r>
                  <a:r>
                    <a:rPr kumimoji="0" lang="zh-CN" altLang="en-US" sz="1400" i="0">
                      <a:solidFill>
                        <a:srgbClr val="0099FF"/>
                      </a:solidFill>
                      <a:latin typeface="Courier New" panose="02070309020205020404" pitchFamily="49" charset="0"/>
                    </a:rPr>
                    <a:t>行地址</a:t>
                  </a:r>
                  <a:r>
                    <a:rPr kumimoji="0" lang="en-US" altLang="zh-CN" sz="1400" i="0">
                      <a:solidFill>
                        <a:srgbClr val="0099FF"/>
                      </a:solidFill>
                      <a:latin typeface="Courier New" panose="02070309020205020404" pitchFamily="49" charset="0"/>
                    </a:rPr>
                    <a:t>i, </a:t>
                  </a:r>
                  <a:r>
                    <a:rPr kumimoji="0" lang="zh-CN" altLang="en-US" sz="1400" i="0">
                      <a:solidFill>
                        <a:srgbClr val="0099FF"/>
                      </a:solidFill>
                      <a:latin typeface="Courier New" panose="02070309020205020404" pitchFamily="49" charset="0"/>
                    </a:rPr>
                    <a:t>列地址</a:t>
                  </a:r>
                  <a:r>
                    <a:rPr kumimoji="0" lang="en-US" altLang="zh-CN" sz="1400" i="0">
                      <a:solidFill>
                        <a:srgbClr val="0099FF"/>
                      </a:solidFill>
                      <a:latin typeface="Courier New" panose="02070309020205020404" pitchFamily="49" charset="0"/>
                    </a:rPr>
                    <a:t>j)</a:t>
                  </a:r>
                </a:p>
              </p:txBody>
            </p:sp>
            <p:sp>
              <p:nvSpPr>
                <p:cNvPr id="116" name="Line 23">
                  <a:extLst>
                    <a:ext uri="{FF2B5EF4-FFF2-40B4-BE49-F238E27FC236}">
                      <a16:creationId xmlns:a16="http://schemas.microsoft.com/office/drawing/2014/main" id="{67F3F6FD-D748-45D5-B5E4-C3C713A7EC86}"/>
                    </a:ext>
                  </a:extLst>
                </p:cNvPr>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24">
                  <a:extLst>
                    <a:ext uri="{FF2B5EF4-FFF2-40B4-BE49-F238E27FC236}">
                      <a16:creationId xmlns:a16="http://schemas.microsoft.com/office/drawing/2014/main" id="{3B049610-C7DC-4E95-A982-C03E929FB3C0}"/>
                    </a:ext>
                  </a:extLst>
                </p:cNvPr>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25">
                  <a:extLst>
                    <a:ext uri="{FF2B5EF4-FFF2-40B4-BE49-F238E27FC236}">
                      <a16:creationId xmlns:a16="http://schemas.microsoft.com/office/drawing/2014/main" id="{F336E267-15C9-4CD7-BF7F-166E20517AAE}"/>
                    </a:ext>
                  </a:extLst>
                </p:cNvPr>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Line 26">
                  <a:extLst>
                    <a:ext uri="{FF2B5EF4-FFF2-40B4-BE49-F238E27FC236}">
                      <a16:creationId xmlns:a16="http://schemas.microsoft.com/office/drawing/2014/main" id="{0106A617-6002-45E0-B39A-847367BF6973}"/>
                    </a:ext>
                  </a:extLst>
                </p:cNvPr>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27">
                  <a:extLst>
                    <a:ext uri="{FF2B5EF4-FFF2-40B4-BE49-F238E27FC236}">
                      <a16:creationId xmlns:a16="http://schemas.microsoft.com/office/drawing/2014/main" id="{155B57C0-1064-49BA-AEBB-4EBB69A68FEC}"/>
                    </a:ext>
                  </a:extLst>
                </p:cNvPr>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Line 28">
                  <a:extLst>
                    <a:ext uri="{FF2B5EF4-FFF2-40B4-BE49-F238E27FC236}">
                      <a16:creationId xmlns:a16="http://schemas.microsoft.com/office/drawing/2014/main" id="{2A6B1CA7-FEE7-47F2-AAA1-1E1A80603B6F}"/>
                    </a:ext>
                  </a:extLst>
                </p:cNvPr>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29">
                  <a:extLst>
                    <a:ext uri="{FF2B5EF4-FFF2-40B4-BE49-F238E27FC236}">
                      <a16:creationId xmlns:a16="http://schemas.microsoft.com/office/drawing/2014/main" id="{431A3BDD-E39D-43BF-B367-DFA3C173320E}"/>
                    </a:ext>
                  </a:extLst>
                </p:cNvPr>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Line 30">
                  <a:extLst>
                    <a:ext uri="{FF2B5EF4-FFF2-40B4-BE49-F238E27FC236}">
                      <a16:creationId xmlns:a16="http://schemas.microsoft.com/office/drawing/2014/main" id="{060D1F05-ADE6-40CF-8586-21A0DFF4060F}"/>
                    </a:ext>
                  </a:extLst>
                </p:cNvPr>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31">
                  <a:extLst>
                    <a:ext uri="{FF2B5EF4-FFF2-40B4-BE49-F238E27FC236}">
                      <a16:creationId xmlns:a16="http://schemas.microsoft.com/office/drawing/2014/main" id="{5BD23F69-BA92-46F7-8643-FEF9FC1D85A4}"/>
                    </a:ext>
                  </a:extLst>
                </p:cNvPr>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32">
                  <a:extLst>
                    <a:ext uri="{FF2B5EF4-FFF2-40B4-BE49-F238E27FC236}">
                      <a16:creationId xmlns:a16="http://schemas.microsoft.com/office/drawing/2014/main" id="{D9E663A6-C22C-4C3C-A08B-F0C92A26A046}"/>
                    </a:ext>
                  </a:extLst>
                </p:cNvPr>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2" name="Rectangle 33">
              <a:extLst>
                <a:ext uri="{FF2B5EF4-FFF2-40B4-BE49-F238E27FC236}">
                  <a16:creationId xmlns:a16="http://schemas.microsoft.com/office/drawing/2014/main" id="{317E72E6-0123-402B-9277-E37E6DCA166F}"/>
                </a:ext>
              </a:extLst>
            </p:cNvPr>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34">
              <a:extLst>
                <a:ext uri="{FF2B5EF4-FFF2-40B4-BE49-F238E27FC236}">
                  <a16:creationId xmlns:a16="http://schemas.microsoft.com/office/drawing/2014/main" id="{83E7C84E-7D12-4886-95AF-F5118D75FD66}"/>
                </a:ext>
              </a:extLst>
            </p:cNvPr>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35">
              <a:extLst>
                <a:ext uri="{FF2B5EF4-FFF2-40B4-BE49-F238E27FC236}">
                  <a16:creationId xmlns:a16="http://schemas.microsoft.com/office/drawing/2014/main" id="{9DF1BA89-1D96-43E6-9A62-847B0A99913D}"/>
                </a:ext>
              </a:extLst>
            </p:cNvPr>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36">
              <a:extLst>
                <a:ext uri="{FF2B5EF4-FFF2-40B4-BE49-F238E27FC236}">
                  <a16:creationId xmlns:a16="http://schemas.microsoft.com/office/drawing/2014/main" id="{F7248147-B7C2-42EC-B777-E3B70FDB9B77}"/>
                </a:ext>
              </a:extLst>
            </p:cNvPr>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37">
              <a:extLst>
                <a:ext uri="{FF2B5EF4-FFF2-40B4-BE49-F238E27FC236}">
                  <a16:creationId xmlns:a16="http://schemas.microsoft.com/office/drawing/2014/main" id="{0F41A452-0365-4ABB-A3FA-2C1C1822E6C1}"/>
                </a:ext>
              </a:extLst>
            </p:cNvPr>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38">
              <a:extLst>
                <a:ext uri="{FF2B5EF4-FFF2-40B4-BE49-F238E27FC236}">
                  <a16:creationId xmlns:a16="http://schemas.microsoft.com/office/drawing/2014/main" id="{2C6531D4-0FC5-4500-A527-F8B9029623A4}"/>
                </a:ext>
              </a:extLst>
            </p:cNvPr>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39">
              <a:extLst>
                <a:ext uri="{FF2B5EF4-FFF2-40B4-BE49-F238E27FC236}">
                  <a16:creationId xmlns:a16="http://schemas.microsoft.com/office/drawing/2014/main" id="{24945ED5-730A-46C4-9E24-7C02D59EA44C}"/>
                </a:ext>
              </a:extLst>
            </p:cNvPr>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40">
              <a:extLst>
                <a:ext uri="{FF2B5EF4-FFF2-40B4-BE49-F238E27FC236}">
                  <a16:creationId xmlns:a16="http://schemas.microsoft.com/office/drawing/2014/main" id="{9398C0FE-C67B-492B-B870-7B5C8DC5DB60}"/>
                </a:ext>
              </a:extLst>
            </p:cNvPr>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41">
              <a:extLst>
                <a:ext uri="{FF2B5EF4-FFF2-40B4-BE49-F238E27FC236}">
                  <a16:creationId xmlns:a16="http://schemas.microsoft.com/office/drawing/2014/main" id="{D0E71174-9005-4971-A786-14BCFE374A4F}"/>
                </a:ext>
              </a:extLst>
            </p:cNvPr>
            <p:cNvSpPr txBox="1">
              <a:spLocks noChangeAspect="1" noChangeArrowheads="1"/>
            </p:cNvSpPr>
            <p:nvPr/>
          </p:nvSpPr>
          <p:spPr bwMode="auto">
            <a:xfrm>
              <a:off x="1571" y="1758"/>
              <a:ext cx="380"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i="0">
                  <a:solidFill>
                    <a:srgbClr val="0033CC"/>
                  </a:solidFill>
                  <a:latin typeface="Helvetica" panose="020B0604020202020204" pitchFamily="34" charset="0"/>
                </a:rPr>
                <a:t>DRAM 7</a:t>
              </a:r>
            </a:p>
          </p:txBody>
        </p:sp>
        <p:sp>
          <p:nvSpPr>
            <p:cNvPr id="31" name="Text Box 42">
              <a:extLst>
                <a:ext uri="{FF2B5EF4-FFF2-40B4-BE49-F238E27FC236}">
                  <a16:creationId xmlns:a16="http://schemas.microsoft.com/office/drawing/2014/main" id="{0AF38995-8AFD-40F6-94FE-4D48A5578447}"/>
                </a:ext>
              </a:extLst>
            </p:cNvPr>
            <p:cNvSpPr txBox="1">
              <a:spLocks noChangeAspect="1" noChangeArrowheads="1"/>
            </p:cNvSpPr>
            <p:nvPr/>
          </p:nvSpPr>
          <p:spPr bwMode="auto">
            <a:xfrm>
              <a:off x="3504" y="1264"/>
              <a:ext cx="376"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b="0" i="0">
                  <a:solidFill>
                    <a:srgbClr val="0033CC"/>
                  </a:solidFill>
                  <a:latin typeface="Helvetica" panose="020B0604020202020204" pitchFamily="34" charset="0"/>
                </a:rPr>
                <a:t>DRAM 0</a:t>
              </a:r>
            </a:p>
          </p:txBody>
        </p:sp>
        <p:grpSp>
          <p:nvGrpSpPr>
            <p:cNvPr id="32" name="Group 43">
              <a:extLst>
                <a:ext uri="{FF2B5EF4-FFF2-40B4-BE49-F238E27FC236}">
                  <a16:creationId xmlns:a16="http://schemas.microsoft.com/office/drawing/2014/main" id="{7D408534-60E2-4E36-9519-43A113958ABA}"/>
                </a:ext>
              </a:extLst>
            </p:cNvPr>
            <p:cNvGrpSpPr>
              <a:grpSpLocks/>
            </p:cNvGrpSpPr>
            <p:nvPr/>
          </p:nvGrpSpPr>
          <p:grpSpPr bwMode="auto">
            <a:xfrm>
              <a:off x="1689" y="2917"/>
              <a:ext cx="2286" cy="428"/>
              <a:chOff x="1471" y="3026"/>
              <a:chExt cx="2575" cy="482"/>
            </a:xfrm>
          </p:grpSpPr>
          <p:sp>
            <p:nvSpPr>
              <p:cNvPr id="86" name="Text Box 44">
                <a:extLst>
                  <a:ext uri="{FF2B5EF4-FFF2-40B4-BE49-F238E27FC236}">
                    <a16:creationId xmlns:a16="http://schemas.microsoft.com/office/drawing/2014/main" id="{499711FC-7EBC-4A27-AF2D-4D2486F0DBEB}"/>
                  </a:ext>
                </a:extLst>
              </p:cNvPr>
              <p:cNvSpPr txBox="1">
                <a:spLocks noChangeAspect="1" noChangeArrowheads="1"/>
              </p:cNvSpPr>
              <p:nvPr/>
            </p:nvSpPr>
            <p:spPr bwMode="auto">
              <a:xfrm>
                <a:off x="3891" y="3026"/>
                <a:ext cx="155"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0</a:t>
                </a:r>
              </a:p>
            </p:txBody>
          </p:sp>
          <p:sp>
            <p:nvSpPr>
              <p:cNvPr id="87" name="Text Box 45">
                <a:extLst>
                  <a:ext uri="{FF2B5EF4-FFF2-40B4-BE49-F238E27FC236}">
                    <a16:creationId xmlns:a16="http://schemas.microsoft.com/office/drawing/2014/main" id="{55720F58-6542-417C-802C-45ECBCDF89EB}"/>
                  </a:ext>
                </a:extLst>
              </p:cNvPr>
              <p:cNvSpPr txBox="1">
                <a:spLocks noChangeAspect="1" noChangeArrowheads="1"/>
              </p:cNvSpPr>
              <p:nvPr/>
            </p:nvSpPr>
            <p:spPr bwMode="auto">
              <a:xfrm>
                <a:off x="2698"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31</a:t>
                </a:r>
              </a:p>
            </p:txBody>
          </p:sp>
          <p:sp>
            <p:nvSpPr>
              <p:cNvPr id="88" name="Text Box 46">
                <a:extLst>
                  <a:ext uri="{FF2B5EF4-FFF2-40B4-BE49-F238E27FC236}">
                    <a16:creationId xmlns:a16="http://schemas.microsoft.com/office/drawing/2014/main" id="{112A6EDB-BF72-4521-939B-8220EA685076}"/>
                  </a:ext>
                </a:extLst>
              </p:cNvPr>
              <p:cNvSpPr txBox="1">
                <a:spLocks noChangeAspect="1" noChangeArrowheads="1"/>
              </p:cNvSpPr>
              <p:nvPr/>
            </p:nvSpPr>
            <p:spPr bwMode="auto">
              <a:xfrm>
                <a:off x="3646" y="3026"/>
                <a:ext cx="15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7</a:t>
                </a:r>
              </a:p>
            </p:txBody>
          </p:sp>
          <p:sp>
            <p:nvSpPr>
              <p:cNvPr id="89" name="Text Box 47">
                <a:extLst>
                  <a:ext uri="{FF2B5EF4-FFF2-40B4-BE49-F238E27FC236}">
                    <a16:creationId xmlns:a16="http://schemas.microsoft.com/office/drawing/2014/main" id="{0935DC81-054F-428A-AD28-94341A32B993}"/>
                  </a:ext>
                </a:extLst>
              </p:cNvPr>
              <p:cNvSpPr txBox="1">
                <a:spLocks noChangeAspect="1" noChangeArrowheads="1"/>
              </p:cNvSpPr>
              <p:nvPr/>
            </p:nvSpPr>
            <p:spPr bwMode="auto">
              <a:xfrm>
                <a:off x="3558" y="3026"/>
                <a:ext cx="155"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8</a:t>
                </a:r>
              </a:p>
            </p:txBody>
          </p:sp>
          <p:sp>
            <p:nvSpPr>
              <p:cNvPr id="90" name="Text Box 48">
                <a:extLst>
                  <a:ext uri="{FF2B5EF4-FFF2-40B4-BE49-F238E27FC236}">
                    <a16:creationId xmlns:a16="http://schemas.microsoft.com/office/drawing/2014/main" id="{2D7FB491-8CCD-4466-B4F3-06E494FD92FE}"/>
                  </a:ext>
                </a:extLst>
              </p:cNvPr>
              <p:cNvSpPr txBox="1">
                <a:spLocks noChangeAspect="1" noChangeArrowheads="1"/>
              </p:cNvSpPr>
              <p:nvPr/>
            </p:nvSpPr>
            <p:spPr bwMode="auto">
              <a:xfrm>
                <a:off x="3311"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15</a:t>
                </a:r>
              </a:p>
            </p:txBody>
          </p:sp>
          <p:sp>
            <p:nvSpPr>
              <p:cNvPr id="91" name="Text Box 49">
                <a:extLst>
                  <a:ext uri="{FF2B5EF4-FFF2-40B4-BE49-F238E27FC236}">
                    <a16:creationId xmlns:a16="http://schemas.microsoft.com/office/drawing/2014/main" id="{A07AE01B-FAE7-4B55-AFA7-124DF8C3FBDC}"/>
                  </a:ext>
                </a:extLst>
              </p:cNvPr>
              <p:cNvSpPr txBox="1">
                <a:spLocks noChangeAspect="1" noChangeArrowheads="1"/>
              </p:cNvSpPr>
              <p:nvPr/>
            </p:nvSpPr>
            <p:spPr bwMode="auto">
              <a:xfrm>
                <a:off x="3197"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16</a:t>
                </a:r>
              </a:p>
            </p:txBody>
          </p:sp>
          <p:sp>
            <p:nvSpPr>
              <p:cNvPr id="92" name="Text Box 50">
                <a:extLst>
                  <a:ext uri="{FF2B5EF4-FFF2-40B4-BE49-F238E27FC236}">
                    <a16:creationId xmlns:a16="http://schemas.microsoft.com/office/drawing/2014/main" id="{738C1011-0685-4A22-8687-BA588508B173}"/>
                  </a:ext>
                </a:extLst>
              </p:cNvPr>
              <p:cNvSpPr txBox="1">
                <a:spLocks noChangeAspect="1" noChangeArrowheads="1"/>
              </p:cNvSpPr>
              <p:nvPr/>
            </p:nvSpPr>
            <p:spPr bwMode="auto">
              <a:xfrm>
                <a:off x="3034" y="3026"/>
                <a:ext cx="197"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23</a:t>
                </a:r>
              </a:p>
            </p:txBody>
          </p:sp>
          <p:sp>
            <p:nvSpPr>
              <p:cNvPr id="93" name="Text Box 51">
                <a:extLst>
                  <a:ext uri="{FF2B5EF4-FFF2-40B4-BE49-F238E27FC236}">
                    <a16:creationId xmlns:a16="http://schemas.microsoft.com/office/drawing/2014/main" id="{07DAB903-0C66-4EB4-AA7E-2CFA14C29802}"/>
                  </a:ext>
                </a:extLst>
              </p:cNvPr>
              <p:cNvSpPr txBox="1">
                <a:spLocks noChangeAspect="1" noChangeArrowheads="1"/>
              </p:cNvSpPr>
              <p:nvPr/>
            </p:nvSpPr>
            <p:spPr bwMode="auto">
              <a:xfrm>
                <a:off x="2928"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24</a:t>
                </a:r>
              </a:p>
            </p:txBody>
          </p:sp>
          <p:sp>
            <p:nvSpPr>
              <p:cNvPr id="94" name="Text Box 52">
                <a:extLst>
                  <a:ext uri="{FF2B5EF4-FFF2-40B4-BE49-F238E27FC236}">
                    <a16:creationId xmlns:a16="http://schemas.microsoft.com/office/drawing/2014/main" id="{6CCDE711-6A7E-4278-9658-B2D03011A1C2}"/>
                  </a:ext>
                </a:extLst>
              </p:cNvPr>
              <p:cNvSpPr txBox="1">
                <a:spLocks noChangeAspect="1" noChangeArrowheads="1"/>
              </p:cNvSpPr>
              <p:nvPr/>
            </p:nvSpPr>
            <p:spPr bwMode="auto">
              <a:xfrm>
                <a:off x="2594"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32</a:t>
                </a:r>
              </a:p>
            </p:txBody>
          </p:sp>
          <p:sp>
            <p:nvSpPr>
              <p:cNvPr id="95" name="Text Box 53">
                <a:extLst>
                  <a:ext uri="{FF2B5EF4-FFF2-40B4-BE49-F238E27FC236}">
                    <a16:creationId xmlns:a16="http://schemas.microsoft.com/office/drawing/2014/main" id="{7C1D3D51-4B2F-42E8-AB22-F003B9F65D04}"/>
                  </a:ext>
                </a:extLst>
              </p:cNvPr>
              <p:cNvSpPr txBox="1">
                <a:spLocks noChangeAspect="1" noChangeArrowheads="1"/>
              </p:cNvSpPr>
              <p:nvPr/>
            </p:nvSpPr>
            <p:spPr bwMode="auto">
              <a:xfrm>
                <a:off x="1471"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63</a:t>
                </a:r>
              </a:p>
            </p:txBody>
          </p:sp>
          <p:sp>
            <p:nvSpPr>
              <p:cNvPr id="96" name="Text Box 54">
                <a:extLst>
                  <a:ext uri="{FF2B5EF4-FFF2-40B4-BE49-F238E27FC236}">
                    <a16:creationId xmlns:a16="http://schemas.microsoft.com/office/drawing/2014/main" id="{E611B2ED-7B61-4F3F-B96D-ACC5F58180C9}"/>
                  </a:ext>
                </a:extLst>
              </p:cNvPr>
              <p:cNvSpPr txBox="1">
                <a:spLocks noChangeAspect="1" noChangeArrowheads="1"/>
              </p:cNvSpPr>
              <p:nvPr/>
            </p:nvSpPr>
            <p:spPr bwMode="auto">
              <a:xfrm>
                <a:off x="2410"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39</a:t>
                </a:r>
              </a:p>
            </p:txBody>
          </p:sp>
          <p:sp>
            <p:nvSpPr>
              <p:cNvPr id="97" name="Text Box 55">
                <a:extLst>
                  <a:ext uri="{FF2B5EF4-FFF2-40B4-BE49-F238E27FC236}">
                    <a16:creationId xmlns:a16="http://schemas.microsoft.com/office/drawing/2014/main" id="{4B2DDA43-718C-4681-A96C-4FDD81498FB3}"/>
                  </a:ext>
                </a:extLst>
              </p:cNvPr>
              <p:cNvSpPr txBox="1">
                <a:spLocks noChangeAspect="1" noChangeArrowheads="1"/>
              </p:cNvSpPr>
              <p:nvPr/>
            </p:nvSpPr>
            <p:spPr bwMode="auto">
              <a:xfrm>
                <a:off x="2286" y="3026"/>
                <a:ext cx="197"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40</a:t>
                </a:r>
              </a:p>
            </p:txBody>
          </p:sp>
          <p:sp>
            <p:nvSpPr>
              <p:cNvPr id="98" name="Text Box 56">
                <a:extLst>
                  <a:ext uri="{FF2B5EF4-FFF2-40B4-BE49-F238E27FC236}">
                    <a16:creationId xmlns:a16="http://schemas.microsoft.com/office/drawing/2014/main" id="{0A1429D5-8CB3-4134-AB2A-0E47C85A6F3E}"/>
                  </a:ext>
                </a:extLst>
              </p:cNvPr>
              <p:cNvSpPr txBox="1">
                <a:spLocks noChangeAspect="1" noChangeArrowheads="1"/>
              </p:cNvSpPr>
              <p:nvPr/>
            </p:nvSpPr>
            <p:spPr bwMode="auto">
              <a:xfrm>
                <a:off x="2087"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47</a:t>
                </a:r>
              </a:p>
            </p:txBody>
          </p:sp>
          <p:sp>
            <p:nvSpPr>
              <p:cNvPr id="99" name="Text Box 57">
                <a:extLst>
                  <a:ext uri="{FF2B5EF4-FFF2-40B4-BE49-F238E27FC236}">
                    <a16:creationId xmlns:a16="http://schemas.microsoft.com/office/drawing/2014/main" id="{2B6AA2EF-9A23-478B-9CCC-73377C693EB4}"/>
                  </a:ext>
                </a:extLst>
              </p:cNvPr>
              <p:cNvSpPr txBox="1">
                <a:spLocks noChangeAspect="1" noChangeArrowheads="1"/>
              </p:cNvSpPr>
              <p:nvPr/>
            </p:nvSpPr>
            <p:spPr bwMode="auto">
              <a:xfrm>
                <a:off x="1979"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48</a:t>
                </a:r>
              </a:p>
            </p:txBody>
          </p:sp>
          <p:sp>
            <p:nvSpPr>
              <p:cNvPr id="100" name="Text Box 58">
                <a:extLst>
                  <a:ext uri="{FF2B5EF4-FFF2-40B4-BE49-F238E27FC236}">
                    <a16:creationId xmlns:a16="http://schemas.microsoft.com/office/drawing/2014/main" id="{A0EA5E0C-5B48-40E3-B87A-AAFD5AB8BE7B}"/>
                  </a:ext>
                </a:extLst>
              </p:cNvPr>
              <p:cNvSpPr txBox="1">
                <a:spLocks noChangeAspect="1" noChangeArrowheads="1"/>
              </p:cNvSpPr>
              <p:nvPr/>
            </p:nvSpPr>
            <p:spPr bwMode="auto">
              <a:xfrm>
                <a:off x="1787"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55</a:t>
                </a:r>
              </a:p>
            </p:txBody>
          </p:sp>
          <p:sp>
            <p:nvSpPr>
              <p:cNvPr id="101" name="Text Box 59">
                <a:extLst>
                  <a:ext uri="{FF2B5EF4-FFF2-40B4-BE49-F238E27FC236}">
                    <a16:creationId xmlns:a16="http://schemas.microsoft.com/office/drawing/2014/main" id="{3C5C6372-0E6B-49D2-A480-7B9A09EAB00C}"/>
                  </a:ext>
                </a:extLst>
              </p:cNvPr>
              <p:cNvSpPr txBox="1">
                <a:spLocks noChangeAspect="1" noChangeArrowheads="1"/>
              </p:cNvSpPr>
              <p:nvPr/>
            </p:nvSpPr>
            <p:spPr bwMode="auto">
              <a:xfrm>
                <a:off x="1661"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56</a:t>
                </a:r>
              </a:p>
            </p:txBody>
          </p:sp>
          <p:grpSp>
            <p:nvGrpSpPr>
              <p:cNvPr id="102" name="Group 60">
                <a:extLst>
                  <a:ext uri="{FF2B5EF4-FFF2-40B4-BE49-F238E27FC236}">
                    <a16:creationId xmlns:a16="http://schemas.microsoft.com/office/drawing/2014/main" id="{EA1A4ADE-BF42-45CE-9934-60E38AADEFB3}"/>
                  </a:ext>
                </a:extLst>
              </p:cNvPr>
              <p:cNvGrpSpPr>
                <a:grpSpLocks/>
              </p:cNvGrpSpPr>
              <p:nvPr/>
            </p:nvGrpSpPr>
            <p:grpSpPr bwMode="auto">
              <a:xfrm>
                <a:off x="1536" y="3153"/>
                <a:ext cx="2446" cy="355"/>
                <a:chOff x="1536" y="3153"/>
                <a:chExt cx="2446" cy="355"/>
              </a:xfrm>
            </p:grpSpPr>
            <p:grpSp>
              <p:nvGrpSpPr>
                <p:cNvPr id="103" name="Group 61">
                  <a:extLst>
                    <a:ext uri="{FF2B5EF4-FFF2-40B4-BE49-F238E27FC236}">
                      <a16:creationId xmlns:a16="http://schemas.microsoft.com/office/drawing/2014/main" id="{A5D493B8-7435-4501-AF27-2165EDF697EC}"/>
                    </a:ext>
                  </a:extLst>
                </p:cNvPr>
                <p:cNvGrpSpPr>
                  <a:grpSpLocks/>
                </p:cNvGrpSpPr>
                <p:nvPr/>
              </p:nvGrpSpPr>
              <p:grpSpPr bwMode="auto">
                <a:xfrm>
                  <a:off x="1536" y="3153"/>
                  <a:ext cx="2446" cy="154"/>
                  <a:chOff x="1536" y="3153"/>
                  <a:chExt cx="2446" cy="154"/>
                </a:xfrm>
              </p:grpSpPr>
              <p:sp>
                <p:nvSpPr>
                  <p:cNvPr id="105" name="Rectangle 62">
                    <a:extLst>
                      <a:ext uri="{FF2B5EF4-FFF2-40B4-BE49-F238E27FC236}">
                        <a16:creationId xmlns:a16="http://schemas.microsoft.com/office/drawing/2014/main" id="{A05DF287-7373-43A6-B6EC-DFD1400736B7}"/>
                      </a:ext>
                    </a:extLst>
                  </p:cNvPr>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Rectangle 63">
                    <a:extLst>
                      <a:ext uri="{FF2B5EF4-FFF2-40B4-BE49-F238E27FC236}">
                        <a16:creationId xmlns:a16="http://schemas.microsoft.com/office/drawing/2014/main" id="{82D8D6A9-2512-4302-AC40-6EB562A91F5D}"/>
                      </a:ext>
                    </a:extLst>
                  </p:cNvPr>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Rectangle 64">
                    <a:extLst>
                      <a:ext uri="{FF2B5EF4-FFF2-40B4-BE49-F238E27FC236}">
                        <a16:creationId xmlns:a16="http://schemas.microsoft.com/office/drawing/2014/main" id="{A6216E8C-8546-456E-AC98-D84F982971D1}"/>
                      </a:ext>
                    </a:extLst>
                  </p:cNvPr>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Rectangle 65">
                    <a:extLst>
                      <a:ext uri="{FF2B5EF4-FFF2-40B4-BE49-F238E27FC236}">
                        <a16:creationId xmlns:a16="http://schemas.microsoft.com/office/drawing/2014/main" id="{01350B95-17B9-4AD7-98B7-0549F91299BF}"/>
                      </a:ext>
                    </a:extLst>
                  </p:cNvPr>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Rectangle 66">
                    <a:extLst>
                      <a:ext uri="{FF2B5EF4-FFF2-40B4-BE49-F238E27FC236}">
                        <a16:creationId xmlns:a16="http://schemas.microsoft.com/office/drawing/2014/main" id="{ED2BCD46-FF1D-4901-94A9-B418A6A6B905}"/>
                      </a:ext>
                    </a:extLst>
                  </p:cNvPr>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Rectangle 67">
                    <a:extLst>
                      <a:ext uri="{FF2B5EF4-FFF2-40B4-BE49-F238E27FC236}">
                        <a16:creationId xmlns:a16="http://schemas.microsoft.com/office/drawing/2014/main" id="{461C3FA0-6581-40AF-A5B1-6CF7CBA38804}"/>
                      </a:ext>
                    </a:extLst>
                  </p:cNvPr>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Rectangle 68">
                    <a:extLst>
                      <a:ext uri="{FF2B5EF4-FFF2-40B4-BE49-F238E27FC236}">
                        <a16:creationId xmlns:a16="http://schemas.microsoft.com/office/drawing/2014/main" id="{D088C67D-B1B3-4BAF-8707-DECB3315E849}"/>
                      </a:ext>
                    </a:extLst>
                  </p:cNvPr>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Rectangle 69">
                    <a:extLst>
                      <a:ext uri="{FF2B5EF4-FFF2-40B4-BE49-F238E27FC236}">
                        <a16:creationId xmlns:a16="http://schemas.microsoft.com/office/drawing/2014/main" id="{3D9E1867-3418-4659-8B90-FADB2C7AEE7A}"/>
                      </a:ext>
                    </a:extLst>
                  </p:cNvPr>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 name="Text Box 70">
                  <a:extLst>
                    <a:ext uri="{FF2B5EF4-FFF2-40B4-BE49-F238E27FC236}">
                      <a16:creationId xmlns:a16="http://schemas.microsoft.com/office/drawing/2014/main" id="{E06C8F85-F126-4A6D-AAB3-3D44D609D2BE}"/>
                    </a:ext>
                  </a:extLst>
                </p:cNvPr>
                <p:cNvSpPr txBox="1">
                  <a:spLocks noChangeAspect="1" noChangeArrowheads="1"/>
                </p:cNvSpPr>
                <p:nvPr/>
              </p:nvSpPr>
              <p:spPr bwMode="auto">
                <a:xfrm>
                  <a:off x="2653" y="3307"/>
                  <a:ext cx="115"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kumimoji="0" lang="zh-CN" altLang="en-US" sz="1400" i="0">
                    <a:latin typeface="Helvetica" panose="020B0604020202020204" pitchFamily="34" charset="0"/>
                  </a:endParaRPr>
                </a:p>
              </p:txBody>
            </p:sp>
          </p:grpSp>
        </p:grpSp>
        <p:grpSp>
          <p:nvGrpSpPr>
            <p:cNvPr id="33" name="Group 71">
              <a:extLst>
                <a:ext uri="{FF2B5EF4-FFF2-40B4-BE49-F238E27FC236}">
                  <a16:creationId xmlns:a16="http://schemas.microsoft.com/office/drawing/2014/main" id="{8603353B-0259-4A1B-AD0F-4078397A5F1E}"/>
                </a:ext>
              </a:extLst>
            </p:cNvPr>
            <p:cNvGrpSpPr>
              <a:grpSpLocks/>
            </p:cNvGrpSpPr>
            <p:nvPr/>
          </p:nvGrpSpPr>
          <p:grpSpPr bwMode="auto">
            <a:xfrm>
              <a:off x="1850" y="1585"/>
              <a:ext cx="2132" cy="1330"/>
              <a:chOff x="1652" y="1527"/>
              <a:chExt cx="2400" cy="1497"/>
            </a:xfrm>
          </p:grpSpPr>
          <p:grpSp>
            <p:nvGrpSpPr>
              <p:cNvPr id="69" name="Group 72">
                <a:extLst>
                  <a:ext uri="{FF2B5EF4-FFF2-40B4-BE49-F238E27FC236}">
                    <a16:creationId xmlns:a16="http://schemas.microsoft.com/office/drawing/2014/main" id="{EAD84399-CDA7-421F-9001-54A64AD1BD73}"/>
                  </a:ext>
                </a:extLst>
              </p:cNvPr>
              <p:cNvGrpSpPr>
                <a:grpSpLocks/>
              </p:cNvGrpSpPr>
              <p:nvPr/>
            </p:nvGrpSpPr>
            <p:grpSpPr bwMode="auto">
              <a:xfrm>
                <a:off x="1677" y="1527"/>
                <a:ext cx="2137" cy="1497"/>
                <a:chOff x="1677" y="1527"/>
                <a:chExt cx="2137" cy="1497"/>
              </a:xfrm>
            </p:grpSpPr>
            <p:sp>
              <p:nvSpPr>
                <p:cNvPr id="78" name="Line 73">
                  <a:extLst>
                    <a:ext uri="{FF2B5EF4-FFF2-40B4-BE49-F238E27FC236}">
                      <a16:creationId xmlns:a16="http://schemas.microsoft.com/office/drawing/2014/main" id="{CF3CB9F4-59AD-4BD1-A499-AADB8772665B}"/>
                    </a:ext>
                  </a:extLst>
                </p:cNvPr>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4">
                  <a:extLst>
                    <a:ext uri="{FF2B5EF4-FFF2-40B4-BE49-F238E27FC236}">
                      <a16:creationId xmlns:a16="http://schemas.microsoft.com/office/drawing/2014/main" id="{5ABEE240-05C9-4592-B469-CB58CF41127E}"/>
                    </a:ext>
                  </a:extLst>
                </p:cNvPr>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5">
                  <a:extLst>
                    <a:ext uri="{FF2B5EF4-FFF2-40B4-BE49-F238E27FC236}">
                      <a16:creationId xmlns:a16="http://schemas.microsoft.com/office/drawing/2014/main" id="{596F1B34-2D2C-47B5-91EF-49EF9B7D1942}"/>
                    </a:ext>
                  </a:extLst>
                </p:cNvPr>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76">
                  <a:extLst>
                    <a:ext uri="{FF2B5EF4-FFF2-40B4-BE49-F238E27FC236}">
                      <a16:creationId xmlns:a16="http://schemas.microsoft.com/office/drawing/2014/main" id="{22BF1A2B-135F-4CDA-AEBD-D862D4845F14}"/>
                    </a:ext>
                  </a:extLst>
                </p:cNvPr>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77">
                  <a:extLst>
                    <a:ext uri="{FF2B5EF4-FFF2-40B4-BE49-F238E27FC236}">
                      <a16:creationId xmlns:a16="http://schemas.microsoft.com/office/drawing/2014/main" id="{54EB803B-1E39-40F5-A113-147000B58215}"/>
                    </a:ext>
                  </a:extLst>
                </p:cNvPr>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78">
                  <a:extLst>
                    <a:ext uri="{FF2B5EF4-FFF2-40B4-BE49-F238E27FC236}">
                      <a16:creationId xmlns:a16="http://schemas.microsoft.com/office/drawing/2014/main" id="{ED12AE97-8BC8-47E4-BE38-7BB0FF613129}"/>
                    </a:ext>
                  </a:extLst>
                </p:cNvPr>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79">
                  <a:extLst>
                    <a:ext uri="{FF2B5EF4-FFF2-40B4-BE49-F238E27FC236}">
                      <a16:creationId xmlns:a16="http://schemas.microsoft.com/office/drawing/2014/main" id="{CADEBF5F-09FD-420E-A5CA-3988CBB70110}"/>
                    </a:ext>
                  </a:extLst>
                </p:cNvPr>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80">
                  <a:extLst>
                    <a:ext uri="{FF2B5EF4-FFF2-40B4-BE49-F238E27FC236}">
                      <a16:creationId xmlns:a16="http://schemas.microsoft.com/office/drawing/2014/main" id="{0AD81A2A-32F3-42D5-962B-E083D907447D}"/>
                    </a:ext>
                  </a:extLst>
                </p:cNvPr>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0" name="Text Box 81">
                <a:extLst>
                  <a:ext uri="{FF2B5EF4-FFF2-40B4-BE49-F238E27FC236}">
                    <a16:creationId xmlns:a16="http://schemas.microsoft.com/office/drawing/2014/main" id="{149E1C26-E316-49C8-A201-4941CBE82A5C}"/>
                  </a:ext>
                </a:extLst>
              </p:cNvPr>
              <p:cNvSpPr txBox="1">
                <a:spLocks noChangeAspect="1" noChangeArrowheads="1"/>
              </p:cNvSpPr>
              <p:nvPr/>
            </p:nvSpPr>
            <p:spPr bwMode="auto">
              <a:xfrm>
                <a:off x="3792" y="2510"/>
                <a:ext cx="260"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0-7</a:t>
                </a:r>
              </a:p>
            </p:txBody>
          </p:sp>
          <p:sp>
            <p:nvSpPr>
              <p:cNvPr id="71" name="Text Box 82">
                <a:extLst>
                  <a:ext uri="{FF2B5EF4-FFF2-40B4-BE49-F238E27FC236}">
                    <a16:creationId xmlns:a16="http://schemas.microsoft.com/office/drawing/2014/main" id="{275603DB-425E-43A4-8793-4C65DADF5CC2}"/>
                  </a:ext>
                </a:extLst>
              </p:cNvPr>
              <p:cNvSpPr txBox="1">
                <a:spLocks noChangeAspect="1" noChangeArrowheads="1"/>
              </p:cNvSpPr>
              <p:nvPr/>
            </p:nvSpPr>
            <p:spPr bwMode="auto">
              <a:xfrm>
                <a:off x="3494" y="2510"/>
                <a:ext cx="27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8-15</a:t>
                </a:r>
              </a:p>
            </p:txBody>
          </p:sp>
          <p:sp>
            <p:nvSpPr>
              <p:cNvPr id="72" name="Text Box 83">
                <a:extLst>
                  <a:ext uri="{FF2B5EF4-FFF2-40B4-BE49-F238E27FC236}">
                    <a16:creationId xmlns:a16="http://schemas.microsoft.com/office/drawing/2014/main" id="{5EA40414-8395-4EC7-89E5-30CE20F11032}"/>
                  </a:ext>
                </a:extLst>
              </p:cNvPr>
              <p:cNvSpPr txBox="1">
                <a:spLocks noChangeAspect="1" noChangeArrowheads="1"/>
              </p:cNvSpPr>
              <p:nvPr/>
            </p:nvSpPr>
            <p:spPr bwMode="auto">
              <a:xfrm>
                <a:off x="3186" y="2510"/>
                <a:ext cx="32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16-23</a:t>
                </a:r>
              </a:p>
            </p:txBody>
          </p:sp>
          <p:sp>
            <p:nvSpPr>
              <p:cNvPr id="73" name="Text Box 84">
                <a:extLst>
                  <a:ext uri="{FF2B5EF4-FFF2-40B4-BE49-F238E27FC236}">
                    <a16:creationId xmlns:a16="http://schemas.microsoft.com/office/drawing/2014/main" id="{031FF9B8-D021-4331-A205-8A9D2D22DD5F}"/>
                  </a:ext>
                </a:extLst>
              </p:cNvPr>
              <p:cNvSpPr txBox="1">
                <a:spLocks noChangeAspect="1" noChangeArrowheads="1"/>
              </p:cNvSpPr>
              <p:nvPr/>
            </p:nvSpPr>
            <p:spPr bwMode="auto">
              <a:xfrm>
                <a:off x="2879" y="2510"/>
                <a:ext cx="32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24-31</a:t>
                </a:r>
              </a:p>
            </p:txBody>
          </p:sp>
          <p:sp>
            <p:nvSpPr>
              <p:cNvPr id="74" name="Text Box 85">
                <a:extLst>
                  <a:ext uri="{FF2B5EF4-FFF2-40B4-BE49-F238E27FC236}">
                    <a16:creationId xmlns:a16="http://schemas.microsoft.com/office/drawing/2014/main" id="{7FAA6A01-016D-4D99-BAE2-3DD5A6ED2E3D}"/>
                  </a:ext>
                </a:extLst>
              </p:cNvPr>
              <p:cNvSpPr txBox="1">
                <a:spLocks noChangeAspect="1" noChangeArrowheads="1"/>
              </p:cNvSpPr>
              <p:nvPr/>
            </p:nvSpPr>
            <p:spPr bwMode="auto">
              <a:xfrm>
                <a:off x="2572" y="2510"/>
                <a:ext cx="32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32-39</a:t>
                </a:r>
              </a:p>
            </p:txBody>
          </p:sp>
          <p:sp>
            <p:nvSpPr>
              <p:cNvPr id="75" name="Text Box 86">
                <a:extLst>
                  <a:ext uri="{FF2B5EF4-FFF2-40B4-BE49-F238E27FC236}">
                    <a16:creationId xmlns:a16="http://schemas.microsoft.com/office/drawing/2014/main" id="{D3E28B0D-024C-4CDF-BBC8-781D764F1EBE}"/>
                  </a:ext>
                </a:extLst>
              </p:cNvPr>
              <p:cNvSpPr txBox="1">
                <a:spLocks noChangeAspect="1" noChangeArrowheads="1"/>
              </p:cNvSpPr>
              <p:nvPr/>
            </p:nvSpPr>
            <p:spPr bwMode="auto">
              <a:xfrm>
                <a:off x="2248" y="2510"/>
                <a:ext cx="32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40-47</a:t>
                </a:r>
              </a:p>
            </p:txBody>
          </p:sp>
          <p:sp>
            <p:nvSpPr>
              <p:cNvPr id="76" name="Text Box 87">
                <a:extLst>
                  <a:ext uri="{FF2B5EF4-FFF2-40B4-BE49-F238E27FC236}">
                    <a16:creationId xmlns:a16="http://schemas.microsoft.com/office/drawing/2014/main" id="{A1A4BFEB-F48E-4621-8293-D41230FA7777}"/>
                  </a:ext>
                </a:extLst>
              </p:cNvPr>
              <p:cNvSpPr txBox="1">
                <a:spLocks noChangeAspect="1" noChangeArrowheads="1"/>
              </p:cNvSpPr>
              <p:nvPr/>
            </p:nvSpPr>
            <p:spPr bwMode="auto">
              <a:xfrm>
                <a:off x="1939" y="2510"/>
                <a:ext cx="32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48-55</a:t>
                </a:r>
              </a:p>
            </p:txBody>
          </p:sp>
          <p:sp>
            <p:nvSpPr>
              <p:cNvPr id="77" name="Text Box 88">
                <a:extLst>
                  <a:ext uri="{FF2B5EF4-FFF2-40B4-BE49-F238E27FC236}">
                    <a16:creationId xmlns:a16="http://schemas.microsoft.com/office/drawing/2014/main" id="{3176A254-0270-4939-ABFB-302767EE7417}"/>
                  </a:ext>
                </a:extLst>
              </p:cNvPr>
              <p:cNvSpPr txBox="1">
                <a:spLocks noChangeAspect="1" noChangeArrowheads="1"/>
              </p:cNvSpPr>
              <p:nvPr/>
            </p:nvSpPr>
            <p:spPr bwMode="auto">
              <a:xfrm>
                <a:off x="1652" y="2510"/>
                <a:ext cx="32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56-63</a:t>
                </a:r>
              </a:p>
            </p:txBody>
          </p:sp>
        </p:grpSp>
        <p:sp>
          <p:nvSpPr>
            <p:cNvPr id="34" name="AutoShape 89">
              <a:extLst>
                <a:ext uri="{FF2B5EF4-FFF2-40B4-BE49-F238E27FC236}">
                  <a16:creationId xmlns:a16="http://schemas.microsoft.com/office/drawing/2014/main" id="{310698EA-B938-4F37-A579-AC49A57992B2}"/>
                </a:ext>
              </a:extLst>
            </p:cNvPr>
            <p:cNvSpPr>
              <a:spLocks noChangeAspect="1" noChangeArrowheads="1"/>
            </p:cNvSpPr>
            <p:nvPr/>
          </p:nvSpPr>
          <p:spPr bwMode="auto">
            <a:xfrm>
              <a:off x="2582" y="3495"/>
              <a:ext cx="478" cy="443"/>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p>
              <a:endParaRPr lang="zh-CN" altLang="en-US"/>
            </a:p>
          </p:txBody>
        </p:sp>
        <p:sp>
          <p:nvSpPr>
            <p:cNvPr id="35" name="Text Box 90">
              <a:extLst>
                <a:ext uri="{FF2B5EF4-FFF2-40B4-BE49-F238E27FC236}">
                  <a16:creationId xmlns:a16="http://schemas.microsoft.com/office/drawing/2014/main" id="{059E35F3-758F-437B-B337-97E3FABEB627}"/>
                </a:ext>
              </a:extLst>
            </p:cNvPr>
            <p:cNvSpPr txBox="1">
              <a:spLocks noChangeAspect="1" noChangeArrowheads="1"/>
            </p:cNvSpPr>
            <p:nvPr/>
          </p:nvSpPr>
          <p:spPr bwMode="auto">
            <a:xfrm>
              <a:off x="3116" y="3744"/>
              <a:ext cx="602"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i="0">
                  <a:latin typeface="Helvetica" panose="020B0604020202020204" pitchFamily="34" charset="0"/>
                </a:rPr>
                <a:t>64-</a:t>
              </a:r>
              <a:r>
                <a:rPr kumimoji="0" lang="en-US" altLang="zh-CN" sz="1400" i="0">
                  <a:latin typeface="Helvetica" panose="020B0604020202020204" pitchFamily="34" charset="0"/>
                </a:rPr>
                <a:t>bit </a:t>
              </a:r>
              <a:r>
                <a:rPr kumimoji="0" lang="zh-CN" altLang="en-US" sz="1400" i="0">
                  <a:latin typeface="Helvetica" panose="020B0604020202020204" pitchFamily="34" charset="0"/>
                </a:rPr>
                <a:t>双字</a:t>
              </a:r>
            </a:p>
          </p:txBody>
        </p:sp>
        <p:grpSp>
          <p:nvGrpSpPr>
            <p:cNvPr id="36" name="Group 91">
              <a:extLst>
                <a:ext uri="{FF2B5EF4-FFF2-40B4-BE49-F238E27FC236}">
                  <a16:creationId xmlns:a16="http://schemas.microsoft.com/office/drawing/2014/main" id="{E51B05D6-74C3-4268-BBC0-7BA2D3CB39F0}"/>
                </a:ext>
              </a:extLst>
            </p:cNvPr>
            <p:cNvGrpSpPr>
              <a:grpSpLocks/>
            </p:cNvGrpSpPr>
            <p:nvPr/>
          </p:nvGrpSpPr>
          <p:grpSpPr bwMode="auto">
            <a:xfrm>
              <a:off x="1690" y="2917"/>
              <a:ext cx="2286" cy="443"/>
              <a:chOff x="1472" y="3026"/>
              <a:chExt cx="2575" cy="499"/>
            </a:xfrm>
          </p:grpSpPr>
          <p:sp>
            <p:nvSpPr>
              <p:cNvPr id="42" name="Text Box 92">
                <a:extLst>
                  <a:ext uri="{FF2B5EF4-FFF2-40B4-BE49-F238E27FC236}">
                    <a16:creationId xmlns:a16="http://schemas.microsoft.com/office/drawing/2014/main" id="{44087145-4885-408C-BF6D-05F62F0F936C}"/>
                  </a:ext>
                </a:extLst>
              </p:cNvPr>
              <p:cNvSpPr txBox="1">
                <a:spLocks noChangeAspect="1" noChangeArrowheads="1"/>
              </p:cNvSpPr>
              <p:nvPr/>
            </p:nvSpPr>
            <p:spPr bwMode="auto">
              <a:xfrm>
                <a:off x="3892" y="3026"/>
                <a:ext cx="155"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0</a:t>
                </a:r>
              </a:p>
            </p:txBody>
          </p:sp>
          <p:sp>
            <p:nvSpPr>
              <p:cNvPr id="43" name="Text Box 93">
                <a:extLst>
                  <a:ext uri="{FF2B5EF4-FFF2-40B4-BE49-F238E27FC236}">
                    <a16:creationId xmlns:a16="http://schemas.microsoft.com/office/drawing/2014/main" id="{67B28A49-3E05-40C1-9C1B-88C033B1E74D}"/>
                  </a:ext>
                </a:extLst>
              </p:cNvPr>
              <p:cNvSpPr txBox="1">
                <a:spLocks noChangeAspect="1" noChangeArrowheads="1"/>
              </p:cNvSpPr>
              <p:nvPr/>
            </p:nvSpPr>
            <p:spPr bwMode="auto">
              <a:xfrm>
                <a:off x="2700"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31</a:t>
                </a:r>
              </a:p>
            </p:txBody>
          </p:sp>
          <p:sp>
            <p:nvSpPr>
              <p:cNvPr id="44" name="Text Box 94">
                <a:extLst>
                  <a:ext uri="{FF2B5EF4-FFF2-40B4-BE49-F238E27FC236}">
                    <a16:creationId xmlns:a16="http://schemas.microsoft.com/office/drawing/2014/main" id="{426281AE-E511-4AD9-910F-485A74028B28}"/>
                  </a:ext>
                </a:extLst>
              </p:cNvPr>
              <p:cNvSpPr txBox="1">
                <a:spLocks noChangeAspect="1" noChangeArrowheads="1"/>
              </p:cNvSpPr>
              <p:nvPr/>
            </p:nvSpPr>
            <p:spPr bwMode="auto">
              <a:xfrm>
                <a:off x="3646" y="3026"/>
                <a:ext cx="15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7</a:t>
                </a:r>
              </a:p>
            </p:txBody>
          </p:sp>
          <p:sp>
            <p:nvSpPr>
              <p:cNvPr id="45" name="Text Box 95">
                <a:extLst>
                  <a:ext uri="{FF2B5EF4-FFF2-40B4-BE49-F238E27FC236}">
                    <a16:creationId xmlns:a16="http://schemas.microsoft.com/office/drawing/2014/main" id="{DA4ECCFC-599D-4964-BE13-AEC9516BC6AB}"/>
                  </a:ext>
                </a:extLst>
              </p:cNvPr>
              <p:cNvSpPr txBox="1">
                <a:spLocks noChangeAspect="1" noChangeArrowheads="1"/>
              </p:cNvSpPr>
              <p:nvPr/>
            </p:nvSpPr>
            <p:spPr bwMode="auto">
              <a:xfrm>
                <a:off x="3555" y="3026"/>
                <a:ext cx="15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8</a:t>
                </a:r>
              </a:p>
            </p:txBody>
          </p:sp>
          <p:sp>
            <p:nvSpPr>
              <p:cNvPr id="46" name="Text Box 96">
                <a:extLst>
                  <a:ext uri="{FF2B5EF4-FFF2-40B4-BE49-F238E27FC236}">
                    <a16:creationId xmlns:a16="http://schemas.microsoft.com/office/drawing/2014/main" id="{4BA43883-F54E-4F43-B845-149CE6737FFA}"/>
                  </a:ext>
                </a:extLst>
              </p:cNvPr>
              <p:cNvSpPr txBox="1">
                <a:spLocks noChangeAspect="1" noChangeArrowheads="1"/>
              </p:cNvSpPr>
              <p:nvPr/>
            </p:nvSpPr>
            <p:spPr bwMode="auto">
              <a:xfrm>
                <a:off x="3312"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15</a:t>
                </a:r>
              </a:p>
            </p:txBody>
          </p:sp>
          <p:sp>
            <p:nvSpPr>
              <p:cNvPr id="47" name="Text Box 97">
                <a:extLst>
                  <a:ext uri="{FF2B5EF4-FFF2-40B4-BE49-F238E27FC236}">
                    <a16:creationId xmlns:a16="http://schemas.microsoft.com/office/drawing/2014/main" id="{6B5BC652-E031-400B-8B78-B479073D5A53}"/>
                  </a:ext>
                </a:extLst>
              </p:cNvPr>
              <p:cNvSpPr txBox="1">
                <a:spLocks noChangeAspect="1" noChangeArrowheads="1"/>
              </p:cNvSpPr>
              <p:nvPr/>
            </p:nvSpPr>
            <p:spPr bwMode="auto">
              <a:xfrm>
                <a:off x="3199"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16</a:t>
                </a:r>
              </a:p>
            </p:txBody>
          </p:sp>
          <p:sp>
            <p:nvSpPr>
              <p:cNvPr id="48" name="Text Box 98">
                <a:extLst>
                  <a:ext uri="{FF2B5EF4-FFF2-40B4-BE49-F238E27FC236}">
                    <a16:creationId xmlns:a16="http://schemas.microsoft.com/office/drawing/2014/main" id="{D8BBE049-7238-4DB3-959B-F2BD83EB62C7}"/>
                  </a:ext>
                </a:extLst>
              </p:cNvPr>
              <p:cNvSpPr txBox="1">
                <a:spLocks noChangeAspect="1" noChangeArrowheads="1"/>
              </p:cNvSpPr>
              <p:nvPr/>
            </p:nvSpPr>
            <p:spPr bwMode="auto">
              <a:xfrm>
                <a:off x="3035" y="3026"/>
                <a:ext cx="197"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23</a:t>
                </a:r>
              </a:p>
            </p:txBody>
          </p:sp>
          <p:sp>
            <p:nvSpPr>
              <p:cNvPr id="49" name="Text Box 99">
                <a:extLst>
                  <a:ext uri="{FF2B5EF4-FFF2-40B4-BE49-F238E27FC236}">
                    <a16:creationId xmlns:a16="http://schemas.microsoft.com/office/drawing/2014/main" id="{032EC27B-0801-4DA4-9C76-88AD3504F154}"/>
                  </a:ext>
                </a:extLst>
              </p:cNvPr>
              <p:cNvSpPr txBox="1">
                <a:spLocks noChangeAspect="1" noChangeArrowheads="1"/>
              </p:cNvSpPr>
              <p:nvPr/>
            </p:nvSpPr>
            <p:spPr bwMode="auto">
              <a:xfrm>
                <a:off x="2927"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24</a:t>
                </a:r>
              </a:p>
            </p:txBody>
          </p:sp>
          <p:sp>
            <p:nvSpPr>
              <p:cNvPr id="50" name="Text Box 100">
                <a:extLst>
                  <a:ext uri="{FF2B5EF4-FFF2-40B4-BE49-F238E27FC236}">
                    <a16:creationId xmlns:a16="http://schemas.microsoft.com/office/drawing/2014/main" id="{165F4376-5D40-454B-9AD7-E28F542E52E1}"/>
                  </a:ext>
                </a:extLst>
              </p:cNvPr>
              <p:cNvSpPr txBox="1">
                <a:spLocks noChangeAspect="1" noChangeArrowheads="1"/>
              </p:cNvSpPr>
              <p:nvPr/>
            </p:nvSpPr>
            <p:spPr bwMode="auto">
              <a:xfrm>
                <a:off x="2595"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32</a:t>
                </a:r>
              </a:p>
            </p:txBody>
          </p:sp>
          <p:sp>
            <p:nvSpPr>
              <p:cNvPr id="51" name="Text Box 101">
                <a:extLst>
                  <a:ext uri="{FF2B5EF4-FFF2-40B4-BE49-F238E27FC236}">
                    <a16:creationId xmlns:a16="http://schemas.microsoft.com/office/drawing/2014/main" id="{149CBE67-619C-4B96-81C5-2DDE8FA5169B}"/>
                  </a:ext>
                </a:extLst>
              </p:cNvPr>
              <p:cNvSpPr txBox="1">
                <a:spLocks noChangeAspect="1" noChangeArrowheads="1"/>
              </p:cNvSpPr>
              <p:nvPr/>
            </p:nvSpPr>
            <p:spPr bwMode="auto">
              <a:xfrm>
                <a:off x="1472"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63</a:t>
                </a:r>
              </a:p>
            </p:txBody>
          </p:sp>
          <p:sp>
            <p:nvSpPr>
              <p:cNvPr id="52" name="Text Box 102">
                <a:extLst>
                  <a:ext uri="{FF2B5EF4-FFF2-40B4-BE49-F238E27FC236}">
                    <a16:creationId xmlns:a16="http://schemas.microsoft.com/office/drawing/2014/main" id="{45053226-1977-440C-BBCC-E7663CA870AE}"/>
                  </a:ext>
                </a:extLst>
              </p:cNvPr>
              <p:cNvSpPr txBox="1">
                <a:spLocks noChangeAspect="1" noChangeArrowheads="1"/>
              </p:cNvSpPr>
              <p:nvPr/>
            </p:nvSpPr>
            <p:spPr bwMode="auto">
              <a:xfrm>
                <a:off x="2411"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39</a:t>
                </a:r>
              </a:p>
            </p:txBody>
          </p:sp>
          <p:sp>
            <p:nvSpPr>
              <p:cNvPr id="53" name="Text Box 103">
                <a:extLst>
                  <a:ext uri="{FF2B5EF4-FFF2-40B4-BE49-F238E27FC236}">
                    <a16:creationId xmlns:a16="http://schemas.microsoft.com/office/drawing/2014/main" id="{C824C1F0-E526-4353-A8B4-914C5C1DF8B5}"/>
                  </a:ext>
                </a:extLst>
              </p:cNvPr>
              <p:cNvSpPr txBox="1">
                <a:spLocks noChangeAspect="1" noChangeArrowheads="1"/>
              </p:cNvSpPr>
              <p:nvPr/>
            </p:nvSpPr>
            <p:spPr bwMode="auto">
              <a:xfrm>
                <a:off x="2288" y="3026"/>
                <a:ext cx="197"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40</a:t>
                </a:r>
              </a:p>
            </p:txBody>
          </p:sp>
          <p:sp>
            <p:nvSpPr>
              <p:cNvPr id="54" name="Text Box 104">
                <a:extLst>
                  <a:ext uri="{FF2B5EF4-FFF2-40B4-BE49-F238E27FC236}">
                    <a16:creationId xmlns:a16="http://schemas.microsoft.com/office/drawing/2014/main" id="{1FF570A9-78C6-4FC8-A549-16517895BC0C}"/>
                  </a:ext>
                </a:extLst>
              </p:cNvPr>
              <p:cNvSpPr txBox="1">
                <a:spLocks noChangeAspect="1" noChangeArrowheads="1"/>
              </p:cNvSpPr>
              <p:nvPr/>
            </p:nvSpPr>
            <p:spPr bwMode="auto">
              <a:xfrm>
                <a:off x="2088"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47</a:t>
                </a:r>
              </a:p>
            </p:txBody>
          </p:sp>
          <p:sp>
            <p:nvSpPr>
              <p:cNvPr id="55" name="Text Box 105">
                <a:extLst>
                  <a:ext uri="{FF2B5EF4-FFF2-40B4-BE49-F238E27FC236}">
                    <a16:creationId xmlns:a16="http://schemas.microsoft.com/office/drawing/2014/main" id="{4C9E4FD3-30DB-475D-8D45-97ACA705071D}"/>
                  </a:ext>
                </a:extLst>
              </p:cNvPr>
              <p:cNvSpPr txBox="1">
                <a:spLocks noChangeAspect="1" noChangeArrowheads="1"/>
              </p:cNvSpPr>
              <p:nvPr/>
            </p:nvSpPr>
            <p:spPr bwMode="auto">
              <a:xfrm>
                <a:off x="1980"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48</a:t>
                </a:r>
              </a:p>
            </p:txBody>
          </p:sp>
          <p:sp>
            <p:nvSpPr>
              <p:cNvPr id="56" name="Text Box 106">
                <a:extLst>
                  <a:ext uri="{FF2B5EF4-FFF2-40B4-BE49-F238E27FC236}">
                    <a16:creationId xmlns:a16="http://schemas.microsoft.com/office/drawing/2014/main" id="{752EC229-E829-402A-B3CB-1A905CC9D0A0}"/>
                  </a:ext>
                </a:extLst>
              </p:cNvPr>
              <p:cNvSpPr txBox="1">
                <a:spLocks noChangeAspect="1" noChangeArrowheads="1"/>
              </p:cNvSpPr>
              <p:nvPr/>
            </p:nvSpPr>
            <p:spPr bwMode="auto">
              <a:xfrm>
                <a:off x="1788"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55</a:t>
                </a:r>
              </a:p>
            </p:txBody>
          </p:sp>
          <p:sp>
            <p:nvSpPr>
              <p:cNvPr id="57" name="Text Box 107">
                <a:extLst>
                  <a:ext uri="{FF2B5EF4-FFF2-40B4-BE49-F238E27FC236}">
                    <a16:creationId xmlns:a16="http://schemas.microsoft.com/office/drawing/2014/main" id="{E9B25E2D-10A8-4F46-82C9-1CF43BF90EE5}"/>
                  </a:ext>
                </a:extLst>
              </p:cNvPr>
              <p:cNvSpPr txBox="1">
                <a:spLocks noChangeAspect="1" noChangeArrowheads="1"/>
              </p:cNvSpPr>
              <p:nvPr/>
            </p:nvSpPr>
            <p:spPr bwMode="auto">
              <a:xfrm>
                <a:off x="1660"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56</a:t>
                </a:r>
              </a:p>
            </p:txBody>
          </p:sp>
          <p:grpSp>
            <p:nvGrpSpPr>
              <p:cNvPr id="58" name="Group 108">
                <a:extLst>
                  <a:ext uri="{FF2B5EF4-FFF2-40B4-BE49-F238E27FC236}">
                    <a16:creationId xmlns:a16="http://schemas.microsoft.com/office/drawing/2014/main" id="{D53BCE42-3A75-4735-9440-2B758E6A6894}"/>
                  </a:ext>
                </a:extLst>
              </p:cNvPr>
              <p:cNvGrpSpPr>
                <a:grpSpLocks/>
              </p:cNvGrpSpPr>
              <p:nvPr/>
            </p:nvGrpSpPr>
            <p:grpSpPr bwMode="auto">
              <a:xfrm>
                <a:off x="1536" y="3153"/>
                <a:ext cx="2446" cy="372"/>
                <a:chOff x="1536" y="3153"/>
                <a:chExt cx="2446" cy="372"/>
              </a:xfrm>
            </p:grpSpPr>
            <p:grpSp>
              <p:nvGrpSpPr>
                <p:cNvPr id="59" name="Group 109">
                  <a:extLst>
                    <a:ext uri="{FF2B5EF4-FFF2-40B4-BE49-F238E27FC236}">
                      <a16:creationId xmlns:a16="http://schemas.microsoft.com/office/drawing/2014/main" id="{5CB965BD-1580-47F2-9AFC-F227D0394EF7}"/>
                    </a:ext>
                  </a:extLst>
                </p:cNvPr>
                <p:cNvGrpSpPr>
                  <a:grpSpLocks/>
                </p:cNvGrpSpPr>
                <p:nvPr/>
              </p:nvGrpSpPr>
              <p:grpSpPr bwMode="auto">
                <a:xfrm>
                  <a:off x="1536" y="3153"/>
                  <a:ext cx="2446" cy="154"/>
                  <a:chOff x="1536" y="3153"/>
                  <a:chExt cx="2446" cy="154"/>
                </a:xfrm>
              </p:grpSpPr>
              <p:sp>
                <p:nvSpPr>
                  <p:cNvPr id="61" name="Rectangle 110">
                    <a:extLst>
                      <a:ext uri="{FF2B5EF4-FFF2-40B4-BE49-F238E27FC236}">
                        <a16:creationId xmlns:a16="http://schemas.microsoft.com/office/drawing/2014/main" id="{7DE35A28-8A20-4CEB-8069-9674A93A00C3}"/>
                      </a:ext>
                    </a:extLst>
                  </p:cNvPr>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111">
                    <a:extLst>
                      <a:ext uri="{FF2B5EF4-FFF2-40B4-BE49-F238E27FC236}">
                        <a16:creationId xmlns:a16="http://schemas.microsoft.com/office/drawing/2014/main" id="{21BD93FD-8898-48E6-A910-50212176CC5F}"/>
                      </a:ext>
                    </a:extLst>
                  </p:cNvPr>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112">
                    <a:extLst>
                      <a:ext uri="{FF2B5EF4-FFF2-40B4-BE49-F238E27FC236}">
                        <a16:creationId xmlns:a16="http://schemas.microsoft.com/office/drawing/2014/main" id="{4074061D-9F3D-4BB3-9983-5B9204F6F0FE}"/>
                      </a:ext>
                    </a:extLst>
                  </p:cNvPr>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113">
                    <a:extLst>
                      <a:ext uri="{FF2B5EF4-FFF2-40B4-BE49-F238E27FC236}">
                        <a16:creationId xmlns:a16="http://schemas.microsoft.com/office/drawing/2014/main" id="{ECB7E21A-EB63-4907-9E27-344921B1AD11}"/>
                      </a:ext>
                    </a:extLst>
                  </p:cNvPr>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114">
                    <a:extLst>
                      <a:ext uri="{FF2B5EF4-FFF2-40B4-BE49-F238E27FC236}">
                        <a16:creationId xmlns:a16="http://schemas.microsoft.com/office/drawing/2014/main" id="{245081D2-7889-4EE9-9E19-CB70D5CA9D04}"/>
                      </a:ext>
                    </a:extLst>
                  </p:cNvPr>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115">
                    <a:extLst>
                      <a:ext uri="{FF2B5EF4-FFF2-40B4-BE49-F238E27FC236}">
                        <a16:creationId xmlns:a16="http://schemas.microsoft.com/office/drawing/2014/main" id="{A31F8564-C40F-4038-8298-3966854D7315}"/>
                      </a:ext>
                    </a:extLst>
                  </p:cNvPr>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116">
                    <a:extLst>
                      <a:ext uri="{FF2B5EF4-FFF2-40B4-BE49-F238E27FC236}">
                        <a16:creationId xmlns:a16="http://schemas.microsoft.com/office/drawing/2014/main" id="{683803BF-E69C-4229-9B60-ACAF09AA680A}"/>
                      </a:ext>
                    </a:extLst>
                  </p:cNvPr>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Rectangle 117">
                    <a:extLst>
                      <a:ext uri="{FF2B5EF4-FFF2-40B4-BE49-F238E27FC236}">
                        <a16:creationId xmlns:a16="http://schemas.microsoft.com/office/drawing/2014/main" id="{C1EEA2DC-10D7-4ADD-BA57-A76A12CC8FF1}"/>
                      </a:ext>
                    </a:extLst>
                  </p:cNvPr>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 name="Text Box 118">
                  <a:extLst>
                    <a:ext uri="{FF2B5EF4-FFF2-40B4-BE49-F238E27FC236}">
                      <a16:creationId xmlns:a16="http://schemas.microsoft.com/office/drawing/2014/main" id="{8C710C24-CD4D-4E49-B799-56B9450952EE}"/>
                    </a:ext>
                  </a:extLst>
                </p:cNvPr>
                <p:cNvSpPr txBox="1">
                  <a:spLocks noChangeAspect="1" noChangeArrowheads="1"/>
                </p:cNvSpPr>
                <p:nvPr/>
              </p:nvSpPr>
              <p:spPr bwMode="auto">
                <a:xfrm>
                  <a:off x="1681" y="3294"/>
                  <a:ext cx="206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700" i="0">
                      <a:latin typeface="Arial" panose="020B0604020202020204" pitchFamily="34" charset="0"/>
                    </a:rPr>
                    <a:t>主存储器地址 </a:t>
                  </a:r>
                  <a:r>
                    <a:rPr kumimoji="0" lang="en-US" altLang="zh-CN" sz="1700" i="0">
                      <a:latin typeface="Arial" panose="020B0604020202020204" pitchFamily="34" charset="0"/>
                    </a:rPr>
                    <a:t>A </a:t>
                  </a:r>
                  <a:r>
                    <a:rPr kumimoji="0" lang="zh-CN" altLang="en-US" sz="1700" i="0">
                      <a:latin typeface="Arial" panose="020B0604020202020204" pitchFamily="34" charset="0"/>
                    </a:rPr>
                    <a:t>处的64-</a:t>
                  </a:r>
                  <a:r>
                    <a:rPr kumimoji="0" lang="en-US" altLang="zh-CN" sz="1700" i="0">
                      <a:latin typeface="Arial" panose="020B0604020202020204" pitchFamily="34" charset="0"/>
                    </a:rPr>
                    <a:t>bit</a:t>
                  </a:r>
                  <a:r>
                    <a:rPr kumimoji="0" lang="zh-CN" altLang="en-US" sz="1700" i="0">
                      <a:latin typeface="Arial" panose="020B0604020202020204" pitchFamily="34" charset="0"/>
                    </a:rPr>
                    <a:t>数据</a:t>
                  </a:r>
                  <a:endParaRPr kumimoji="0" lang="en-US" altLang="zh-CN" sz="1700" i="0">
                    <a:latin typeface="Arial" panose="020B0604020202020204" pitchFamily="34" charset="0"/>
                  </a:endParaRPr>
                </a:p>
              </p:txBody>
            </p:sp>
          </p:grpSp>
        </p:grpSp>
        <p:sp>
          <p:nvSpPr>
            <p:cNvPr id="37" name="Text Box 119">
              <a:extLst>
                <a:ext uri="{FF2B5EF4-FFF2-40B4-BE49-F238E27FC236}">
                  <a16:creationId xmlns:a16="http://schemas.microsoft.com/office/drawing/2014/main" id="{F0F1C12C-AFFF-40D7-9BCA-D3651EB0BE78}"/>
                </a:ext>
              </a:extLst>
            </p:cNvPr>
            <p:cNvSpPr txBox="1">
              <a:spLocks noChangeArrowheads="1"/>
            </p:cNvSpPr>
            <p:nvPr/>
          </p:nvSpPr>
          <p:spPr bwMode="auto">
            <a:xfrm>
              <a:off x="430" y="2047"/>
              <a:ext cx="59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i="0">
                  <a:solidFill>
                    <a:srgbClr val="3399FF"/>
                  </a:solidFill>
                  <a:latin typeface="Arial" panose="020B0604020202020204" pitchFamily="34" charset="0"/>
                </a:rPr>
                <a:t>地址</a:t>
              </a:r>
              <a:r>
                <a:rPr lang="en-US" altLang="zh-CN" sz="1800" i="0">
                  <a:solidFill>
                    <a:srgbClr val="3399FF"/>
                  </a:solidFill>
                  <a:latin typeface="Arial" panose="020B0604020202020204" pitchFamily="34" charset="0"/>
                </a:rPr>
                <a:t>A</a:t>
              </a:r>
            </a:p>
          </p:txBody>
        </p:sp>
        <p:sp>
          <p:nvSpPr>
            <p:cNvPr id="38" name="AutoShape 120">
              <a:extLst>
                <a:ext uri="{FF2B5EF4-FFF2-40B4-BE49-F238E27FC236}">
                  <a16:creationId xmlns:a16="http://schemas.microsoft.com/office/drawing/2014/main" id="{5F59AE61-1421-4A8A-9C16-E06C57DC04CC}"/>
                </a:ext>
              </a:extLst>
            </p:cNvPr>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21">
              <a:extLst>
                <a:ext uri="{FF2B5EF4-FFF2-40B4-BE49-F238E27FC236}">
                  <a16:creationId xmlns:a16="http://schemas.microsoft.com/office/drawing/2014/main" id="{9054D0CA-BE55-4878-A64B-25B433294E53}"/>
                </a:ext>
              </a:extLst>
            </p:cNvPr>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22">
              <a:extLst>
                <a:ext uri="{FF2B5EF4-FFF2-40B4-BE49-F238E27FC236}">
                  <a16:creationId xmlns:a16="http://schemas.microsoft.com/office/drawing/2014/main" id="{A0875E75-9912-4CE9-BCAC-B0168D2376B8}"/>
                </a:ext>
              </a:extLst>
            </p:cNvPr>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Text Box 123">
              <a:extLst>
                <a:ext uri="{FF2B5EF4-FFF2-40B4-BE49-F238E27FC236}">
                  <a16:creationId xmlns:a16="http://schemas.microsoft.com/office/drawing/2014/main" id="{59D7D9F5-03B8-4F5F-BCE5-E7F91F5E8C20}"/>
                </a:ext>
              </a:extLst>
            </p:cNvPr>
            <p:cNvSpPr txBox="1">
              <a:spLocks noChangeArrowheads="1"/>
            </p:cNvSpPr>
            <p:nvPr/>
          </p:nvSpPr>
          <p:spPr bwMode="auto">
            <a:xfrm>
              <a:off x="1450" y="2068"/>
              <a:ext cx="453"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100" i="0">
                  <a:latin typeface="Arial" panose="020B0604020202020204" pitchFamily="34" charset="0"/>
                </a:rPr>
                <a:t>4096</a:t>
              </a:r>
              <a:r>
                <a:rPr lang="zh-CN" altLang="en-US" sz="1100" i="0">
                  <a:latin typeface="Arial" panose="020B0604020202020204" pitchFamily="34" charset="0"/>
                </a:rPr>
                <a:t>行</a:t>
              </a:r>
            </a:p>
          </p:txBody>
        </p:sp>
      </p:grpSp>
      <p:sp>
        <p:nvSpPr>
          <p:cNvPr id="126" name="Text Box 124">
            <a:extLst>
              <a:ext uri="{FF2B5EF4-FFF2-40B4-BE49-F238E27FC236}">
                <a16:creationId xmlns:a16="http://schemas.microsoft.com/office/drawing/2014/main" id="{0E6219F4-E08B-46C6-A2FD-73D9448F48E5}"/>
              </a:ext>
            </a:extLst>
          </p:cNvPr>
          <p:cNvSpPr txBox="1">
            <a:spLocks noChangeArrowheads="1"/>
          </p:cNvSpPr>
          <p:nvPr/>
        </p:nvSpPr>
        <p:spPr bwMode="auto">
          <a:xfrm>
            <a:off x="371475" y="5762625"/>
            <a:ext cx="27813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CC0000"/>
                </a:solidFill>
                <a:ea typeface="宋体" panose="02010600030101010101" pitchFamily="2" charset="-122"/>
              </a:rPr>
              <a:t>芯片容量：</a:t>
            </a:r>
            <a:r>
              <a:rPr lang="en-US" altLang="zh-CN" i="0">
                <a:solidFill>
                  <a:srgbClr val="CC0000"/>
                </a:solidFill>
                <a:ea typeface="宋体" panose="02010600030101010101" pitchFamily="2" charset="-122"/>
              </a:rPr>
              <a:t>16MB=4096</a:t>
            </a:r>
            <a:r>
              <a:rPr lang="en-US" altLang="zh-CN" sz="1400" i="0">
                <a:solidFill>
                  <a:srgbClr val="CC0000"/>
                </a:solidFill>
                <a:ea typeface="宋体" panose="02010600030101010101" pitchFamily="2" charset="-122"/>
              </a:rPr>
              <a:t>X</a:t>
            </a:r>
            <a:r>
              <a:rPr lang="en-US" altLang="zh-CN" i="0">
                <a:solidFill>
                  <a:srgbClr val="CC0000"/>
                </a:solidFill>
                <a:ea typeface="宋体" panose="02010600030101010101" pitchFamily="2" charset="-122"/>
              </a:rPr>
              <a:t>4096</a:t>
            </a:r>
            <a:r>
              <a:rPr lang="en-US" altLang="zh-CN" sz="1400" i="0">
                <a:solidFill>
                  <a:srgbClr val="CC0000"/>
                </a:solidFill>
              </a:rPr>
              <a:t>X</a:t>
            </a:r>
            <a:r>
              <a:rPr lang="en-US" altLang="zh-CN" i="0">
                <a:solidFill>
                  <a:srgbClr val="CC0000"/>
                </a:solidFill>
                <a:ea typeface="宋体" panose="02010600030101010101" pitchFamily="2" charset="-122"/>
              </a:rPr>
              <a:t>8</a:t>
            </a:r>
            <a:r>
              <a:rPr lang="zh-CN" altLang="en-US" i="0">
                <a:solidFill>
                  <a:srgbClr val="CC0000"/>
                </a:solidFill>
                <a:ea typeface="宋体" panose="02010600030101010101" pitchFamily="2" charset="-122"/>
              </a:rPr>
              <a:t>位</a:t>
            </a:r>
          </a:p>
        </p:txBody>
      </p:sp>
    </p:spTree>
    <p:extLst>
      <p:ext uri="{BB962C8B-B14F-4D97-AF65-F5344CB8AC3E}">
        <p14:creationId xmlns:p14="http://schemas.microsoft.com/office/powerpoint/2010/main" val="194371579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blinds(horizontal)">
                                      <p:cBhvr>
                                        <p:cTn id="7" dur="500"/>
                                        <p:tgtEl>
                                          <p:spTgt spid="8">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7" end="7"/>
                                            </p:txEl>
                                          </p:spTgt>
                                        </p:tgtEl>
                                        <p:attrNameLst>
                                          <p:attrName>style.visibility</p:attrName>
                                        </p:attrNameLst>
                                      </p:cBhvr>
                                      <p:to>
                                        <p:strVal val="visible"/>
                                      </p:to>
                                    </p:set>
                                    <p:animEffect transition="in" filter="blinds(horizontal)">
                                      <p:cBhvr>
                                        <p:cTn id="1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335927-3F96-43DA-9E50-F7B7030F7D87}"/>
              </a:ext>
            </a:extLst>
          </p:cNvPr>
          <p:cNvSpPr>
            <a:spLocks noGrp="1"/>
          </p:cNvSpPr>
          <p:nvPr>
            <p:ph type="sldNum" sz="quarter" idx="12"/>
          </p:nvPr>
        </p:nvSpPr>
        <p:spPr/>
        <p:txBody>
          <a:bodyPr/>
          <a:lstStyle/>
          <a:p>
            <a:fld id="{D12C7F20-4EEE-4847-AC76-B538472E8A39}" type="slidenum">
              <a:rPr lang="zh-CN" altLang="en-US" smtClean="0"/>
              <a:pPr/>
              <a:t>100</a:t>
            </a:fld>
            <a:endParaRPr lang="zh-CN" altLang="en-US"/>
          </a:p>
        </p:txBody>
      </p:sp>
      <p:sp>
        <p:nvSpPr>
          <p:cNvPr id="3" name="文本占位符 2">
            <a:extLst>
              <a:ext uri="{FF2B5EF4-FFF2-40B4-BE49-F238E27FC236}">
                <a16:creationId xmlns:a16="http://schemas.microsoft.com/office/drawing/2014/main" id="{11942485-378D-4B7D-B05E-42A7947631E7}"/>
              </a:ext>
            </a:extLst>
          </p:cNvPr>
          <p:cNvSpPr>
            <a:spLocks noGrp="1"/>
          </p:cNvSpPr>
          <p:nvPr>
            <p:ph type="body" sz="quarter" idx="15"/>
          </p:nvPr>
        </p:nvSpPr>
        <p:spPr/>
        <p:txBody>
          <a:bodyPr/>
          <a:lstStyle/>
          <a:p>
            <a:r>
              <a:rPr lang="zh-CN" altLang="en-US" dirty="0"/>
              <a:t>实例：奔腾机的</a:t>
            </a:r>
            <a:r>
              <a:rPr lang="en-US" altLang="zh-CN" dirty="0"/>
              <a:t>Cache</a:t>
            </a:r>
            <a:r>
              <a:rPr lang="zh-CN" altLang="en-US" dirty="0"/>
              <a:t>组织</a:t>
            </a:r>
          </a:p>
        </p:txBody>
      </p:sp>
      <p:sp>
        <p:nvSpPr>
          <p:cNvPr id="4" name="文本占位符 3">
            <a:extLst>
              <a:ext uri="{FF2B5EF4-FFF2-40B4-BE49-F238E27FC236}">
                <a16:creationId xmlns:a16="http://schemas.microsoft.com/office/drawing/2014/main" id="{47B7EE56-7F3F-4F35-A4D3-C81E1C33AE91}"/>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2">
            <a:extLst>
              <a:ext uri="{FF2B5EF4-FFF2-40B4-BE49-F238E27FC236}">
                <a16:creationId xmlns:a16="http://schemas.microsoft.com/office/drawing/2014/main" id="{D3C93398-2095-4DD5-A313-043D8F8FD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209" y="799849"/>
            <a:ext cx="6424613" cy="54752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F86F34D2-D22A-4EDA-9F80-9966DA103A22}"/>
              </a:ext>
            </a:extLst>
          </p:cNvPr>
          <p:cNvSpPr txBox="1">
            <a:spLocks noChangeArrowheads="1"/>
          </p:cNvSpPr>
          <p:nvPr/>
        </p:nvSpPr>
        <p:spPr>
          <a:xfrm>
            <a:off x="510407" y="1647539"/>
            <a:ext cx="4259263" cy="771525"/>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1600" dirty="0"/>
              <a:t>主存：4</a:t>
            </a:r>
            <a:r>
              <a:rPr lang="en-US" altLang="zh-CN" sz="1600" dirty="0"/>
              <a:t>GB=2</a:t>
            </a:r>
            <a:r>
              <a:rPr lang="en-US" altLang="zh-CN" sz="1600" baseline="30000" dirty="0"/>
              <a:t>20</a:t>
            </a:r>
            <a:r>
              <a:rPr lang="en-US" altLang="zh-CN" sz="1600" dirty="0"/>
              <a:t>x 2</a:t>
            </a:r>
            <a:r>
              <a:rPr lang="en-US" altLang="zh-CN" sz="1600" baseline="30000" dirty="0"/>
              <a:t>7</a:t>
            </a:r>
            <a:r>
              <a:rPr lang="zh-CN" altLang="en-US" sz="1600" dirty="0"/>
              <a:t>块</a:t>
            </a:r>
            <a:r>
              <a:rPr lang="en-US" altLang="zh-CN" sz="1600" dirty="0"/>
              <a:t>x 2</a:t>
            </a:r>
            <a:r>
              <a:rPr lang="en-US" altLang="zh-CN" sz="1600" baseline="30000" dirty="0"/>
              <a:t>5</a:t>
            </a:r>
            <a:r>
              <a:rPr lang="en-US" altLang="zh-CN" sz="1600" dirty="0"/>
              <a:t>B/</a:t>
            </a:r>
            <a:r>
              <a:rPr lang="zh-CN" altLang="en-US" sz="1600" dirty="0"/>
              <a:t>块</a:t>
            </a:r>
          </a:p>
          <a:p>
            <a:pPr>
              <a:buFont typeface="Wingdings" panose="05000000000000000000" pitchFamily="2" charset="2"/>
              <a:buNone/>
            </a:pPr>
            <a:r>
              <a:rPr lang="en-US" altLang="zh-CN" sz="1600" dirty="0"/>
              <a:t> Cache：8KB=128</a:t>
            </a:r>
            <a:r>
              <a:rPr lang="zh-CN" altLang="en-US" sz="1600" dirty="0"/>
              <a:t>组</a:t>
            </a:r>
            <a:r>
              <a:rPr lang="en-US" altLang="zh-CN" sz="1600" dirty="0"/>
              <a:t>x2</a:t>
            </a:r>
            <a:r>
              <a:rPr lang="zh-CN" altLang="en-US" sz="1600" dirty="0"/>
              <a:t>槽/组</a:t>
            </a:r>
            <a:r>
              <a:rPr lang="en-US" altLang="zh-CN" sz="1600" dirty="0"/>
              <a:t>x32B/</a:t>
            </a:r>
            <a:r>
              <a:rPr lang="zh-CN" altLang="en-US" sz="1600" dirty="0"/>
              <a:t>槽 </a:t>
            </a:r>
          </a:p>
        </p:txBody>
      </p:sp>
      <p:sp>
        <p:nvSpPr>
          <p:cNvPr id="7" name="Rectangle 15">
            <a:extLst>
              <a:ext uri="{FF2B5EF4-FFF2-40B4-BE49-F238E27FC236}">
                <a16:creationId xmlns:a16="http://schemas.microsoft.com/office/drawing/2014/main" id="{11D36E2F-2EA6-4473-AC83-46F9E471F481}"/>
              </a:ext>
            </a:extLst>
          </p:cNvPr>
          <p:cNvSpPr>
            <a:spLocks noChangeArrowheads="1"/>
          </p:cNvSpPr>
          <p:nvPr/>
        </p:nvSpPr>
        <p:spPr bwMode="auto">
          <a:xfrm>
            <a:off x="365761" y="3140658"/>
            <a:ext cx="5070608" cy="2752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20000"/>
              </a:spcBef>
            </a:pPr>
            <a:r>
              <a:rPr lang="zh-CN" altLang="en-US" sz="1600" i="0">
                <a:solidFill>
                  <a:srgbClr val="000099"/>
                </a:solidFill>
                <a:ea typeface="宋体" panose="02010600030101010101" pitchFamily="2" charset="-122"/>
              </a:rPr>
              <a:t>替换算法：</a:t>
            </a:r>
          </a:p>
          <a:p>
            <a:pPr>
              <a:lnSpc>
                <a:spcPct val="110000"/>
              </a:lnSpc>
              <a:spcBef>
                <a:spcPct val="20000"/>
              </a:spcBef>
            </a:pPr>
            <a:r>
              <a:rPr lang="en-US" altLang="zh-CN" sz="1600" i="0">
                <a:solidFill>
                  <a:srgbClr val="000099"/>
                </a:solidFill>
                <a:ea typeface="宋体" panose="02010600030101010101" pitchFamily="2" charset="-122"/>
              </a:rPr>
              <a:t> </a:t>
            </a:r>
            <a:r>
              <a:rPr lang="zh-CN" altLang="en-US" sz="1600" i="0">
                <a:solidFill>
                  <a:srgbClr val="CC0000"/>
                </a:solidFill>
                <a:ea typeface="宋体" panose="02010600030101010101" pitchFamily="2" charset="-122"/>
              </a:rPr>
              <a:t>采用</a:t>
            </a:r>
            <a:r>
              <a:rPr lang="en-US" altLang="zh-CN" sz="1600" i="0">
                <a:solidFill>
                  <a:srgbClr val="CC0000"/>
                </a:solidFill>
                <a:ea typeface="宋体" panose="02010600030101010101" pitchFamily="2" charset="-122"/>
              </a:rPr>
              <a:t>LRU，</a:t>
            </a:r>
            <a:r>
              <a:rPr lang="zh-CN" altLang="en-US" sz="1600" i="0">
                <a:solidFill>
                  <a:srgbClr val="CC0000"/>
                </a:solidFill>
                <a:ea typeface="宋体" panose="02010600030101010101" pitchFamily="2" charset="-122"/>
              </a:rPr>
              <a:t>每组有一位</a:t>
            </a:r>
            <a:r>
              <a:rPr lang="en-US" altLang="zh-CN" sz="1600" i="0">
                <a:solidFill>
                  <a:srgbClr val="CC0000"/>
                </a:solidFill>
                <a:ea typeface="宋体" panose="02010600030101010101" pitchFamily="2" charset="-122"/>
              </a:rPr>
              <a:t>LRU</a:t>
            </a:r>
            <a:r>
              <a:rPr lang="zh-CN" altLang="en-US" sz="1600" i="0">
                <a:solidFill>
                  <a:srgbClr val="CC0000"/>
                </a:solidFill>
                <a:ea typeface="宋体" panose="02010600030101010101" pitchFamily="2" charset="-122"/>
              </a:rPr>
              <a:t>位，用于记录该组2个槽的使用情况。 可以这样规定：该位为0，则下次将淘汰第0槽。该位为1，则下次淘汰第1槽。</a:t>
            </a:r>
          </a:p>
          <a:p>
            <a:pPr>
              <a:lnSpc>
                <a:spcPct val="110000"/>
              </a:lnSpc>
              <a:spcBef>
                <a:spcPct val="20000"/>
              </a:spcBef>
            </a:pPr>
            <a:r>
              <a:rPr lang="zh-CN" altLang="en-US" sz="1600" i="0">
                <a:solidFill>
                  <a:srgbClr val="000099"/>
                </a:solidFill>
                <a:ea typeface="宋体" panose="02010600030101010101" pitchFamily="2" charset="-122"/>
              </a:rPr>
              <a:t>写策略：</a:t>
            </a:r>
          </a:p>
          <a:p>
            <a:pPr>
              <a:lnSpc>
                <a:spcPct val="110000"/>
              </a:lnSpc>
              <a:spcBef>
                <a:spcPct val="20000"/>
              </a:spcBef>
            </a:pPr>
            <a:r>
              <a:rPr lang="zh-CN" altLang="en-US" sz="1600" i="0">
                <a:solidFill>
                  <a:srgbClr val="CC0000"/>
                </a:solidFill>
                <a:ea typeface="宋体" panose="02010600030101010101" pitchFamily="2" charset="-122"/>
              </a:rPr>
              <a:t>默认方式为一次性写（</a:t>
            </a:r>
            <a:r>
              <a:rPr lang="en-US" altLang="zh-CN" sz="1600" i="0">
                <a:solidFill>
                  <a:srgbClr val="CC0000"/>
                </a:solidFill>
                <a:ea typeface="宋体" panose="02010600030101010101" pitchFamily="2" charset="-122"/>
              </a:rPr>
              <a:t>Write Back），</a:t>
            </a:r>
            <a:r>
              <a:rPr lang="zh-CN" altLang="en-US" sz="1600" i="0">
                <a:solidFill>
                  <a:srgbClr val="CC0000"/>
                </a:solidFill>
                <a:ea typeface="宋体" panose="02010600030101010101" pitchFamily="2" charset="-122"/>
              </a:rPr>
              <a:t>也可动态设置为通过式写（</a:t>
            </a:r>
            <a:r>
              <a:rPr lang="en-US" altLang="zh-CN" sz="1600" i="0">
                <a:solidFill>
                  <a:srgbClr val="CC0000"/>
                </a:solidFill>
                <a:ea typeface="宋体" panose="02010600030101010101" pitchFamily="2" charset="-122"/>
              </a:rPr>
              <a:t>Write Through）。</a:t>
            </a:r>
          </a:p>
          <a:p>
            <a:pPr>
              <a:lnSpc>
                <a:spcPct val="110000"/>
              </a:lnSpc>
              <a:spcBef>
                <a:spcPct val="20000"/>
              </a:spcBef>
            </a:pPr>
            <a:r>
              <a:rPr lang="en-US" altLang="zh-CN" sz="1600" i="0">
                <a:solidFill>
                  <a:srgbClr val="000099"/>
                </a:solidFill>
                <a:ea typeface="宋体" panose="02010600030101010101" pitchFamily="2" charset="-122"/>
              </a:rPr>
              <a:t>Cache</a:t>
            </a:r>
            <a:r>
              <a:rPr lang="zh-CN" altLang="en-US" sz="1600" i="0">
                <a:solidFill>
                  <a:srgbClr val="000099"/>
                </a:solidFill>
                <a:ea typeface="宋体" panose="02010600030101010101" pitchFamily="2" charset="-122"/>
              </a:rPr>
              <a:t>一致性：</a:t>
            </a:r>
          </a:p>
          <a:p>
            <a:pPr>
              <a:lnSpc>
                <a:spcPct val="110000"/>
              </a:lnSpc>
              <a:spcBef>
                <a:spcPct val="20000"/>
              </a:spcBef>
            </a:pPr>
            <a:r>
              <a:rPr lang="zh-CN" altLang="en-US" sz="1600" i="0">
                <a:solidFill>
                  <a:srgbClr val="CC0000"/>
                </a:solidFill>
                <a:ea typeface="宋体" panose="02010600030101010101" pitchFamily="2" charset="-122"/>
              </a:rPr>
              <a:t>支持</a:t>
            </a:r>
            <a:r>
              <a:rPr lang="en-US" altLang="zh-CN" sz="1600" i="0">
                <a:solidFill>
                  <a:srgbClr val="CC0000"/>
                </a:solidFill>
                <a:ea typeface="宋体" panose="02010600030101010101" pitchFamily="2" charset="-122"/>
              </a:rPr>
              <a:t>MESI</a:t>
            </a:r>
            <a:r>
              <a:rPr lang="zh-CN" altLang="en-US" sz="1600" i="0">
                <a:solidFill>
                  <a:srgbClr val="CC0000"/>
                </a:solidFill>
                <a:ea typeface="宋体" panose="02010600030101010101" pitchFamily="2" charset="-122"/>
              </a:rPr>
              <a:t>协议</a:t>
            </a:r>
            <a:r>
              <a:rPr lang="zh-CN" altLang="en-US" sz="1600" i="0">
                <a:solidFill>
                  <a:srgbClr val="006600"/>
                </a:solidFill>
                <a:ea typeface="宋体" panose="02010600030101010101" pitchFamily="2" charset="-122"/>
              </a:rPr>
              <a:t>(在“计算机系统结构”课程详细介绍</a:t>
            </a:r>
            <a:r>
              <a:rPr lang="en-US" altLang="zh-CN" sz="1600" i="0">
                <a:solidFill>
                  <a:srgbClr val="006600"/>
                </a:solidFill>
                <a:ea typeface="宋体" panose="02010600030101010101" pitchFamily="2" charset="-122"/>
              </a:rPr>
              <a:t>)</a:t>
            </a:r>
            <a:r>
              <a:rPr lang="en-US" altLang="zh-CN" sz="1600" i="0">
                <a:solidFill>
                  <a:srgbClr val="800000"/>
                </a:solidFill>
                <a:ea typeface="宋体" panose="02010600030101010101" pitchFamily="2" charset="-122"/>
              </a:rPr>
              <a:t>。</a:t>
            </a:r>
            <a:endParaRPr lang="zh-CN" altLang="en-US" sz="1600" b="0" i="0">
              <a:solidFill>
                <a:srgbClr val="8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4968696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FBBBED7-858E-4867-9F57-F4512E452335}"/>
              </a:ext>
            </a:extLst>
          </p:cNvPr>
          <p:cNvSpPr>
            <a:spLocks noGrp="1"/>
          </p:cNvSpPr>
          <p:nvPr>
            <p:ph type="sldNum" sz="quarter" idx="12"/>
          </p:nvPr>
        </p:nvSpPr>
        <p:spPr/>
        <p:txBody>
          <a:bodyPr/>
          <a:lstStyle/>
          <a:p>
            <a:fld id="{D12C7F20-4EEE-4847-AC76-B538472E8A39}" type="slidenum">
              <a:rPr lang="zh-CN" altLang="en-US" smtClean="0"/>
              <a:pPr/>
              <a:t>101</a:t>
            </a:fld>
            <a:endParaRPr lang="zh-CN" altLang="en-US"/>
          </a:p>
        </p:txBody>
      </p:sp>
      <p:sp>
        <p:nvSpPr>
          <p:cNvPr id="3" name="文本占位符 2">
            <a:extLst>
              <a:ext uri="{FF2B5EF4-FFF2-40B4-BE49-F238E27FC236}">
                <a16:creationId xmlns:a16="http://schemas.microsoft.com/office/drawing/2014/main" id="{F01526EE-89F2-4CA8-B77D-FB88724846CD}"/>
              </a:ext>
            </a:extLst>
          </p:cNvPr>
          <p:cNvSpPr>
            <a:spLocks noGrp="1"/>
          </p:cNvSpPr>
          <p:nvPr>
            <p:ph type="body" sz="quarter" idx="15"/>
          </p:nvPr>
        </p:nvSpPr>
        <p:spPr>
          <a:xfrm>
            <a:off x="159768" y="698463"/>
            <a:ext cx="11835786" cy="435383"/>
          </a:xfrm>
        </p:spPr>
        <p:txBody>
          <a:bodyPr>
            <a:normAutofit fontScale="92500" lnSpcReduction="20000"/>
          </a:bodyPr>
          <a:lstStyle/>
          <a:p>
            <a:r>
              <a:rPr lang="zh-CN" altLang="en-US" dirty="0"/>
              <a:t>实例：内置</a:t>
            </a:r>
            <a:r>
              <a:rPr lang="en-US" altLang="zh-CN" dirty="0" err="1"/>
              <a:t>FastMATH</a:t>
            </a:r>
            <a:r>
              <a:rPr lang="zh-CN" altLang="en-US" dirty="0"/>
              <a:t>处理器</a:t>
            </a:r>
          </a:p>
        </p:txBody>
      </p:sp>
      <p:sp>
        <p:nvSpPr>
          <p:cNvPr id="4" name="文本占位符 3">
            <a:extLst>
              <a:ext uri="{FF2B5EF4-FFF2-40B4-BE49-F238E27FC236}">
                <a16:creationId xmlns:a16="http://schemas.microsoft.com/office/drawing/2014/main" id="{9E08E748-4F0F-40D5-A0AF-65AEB035572A}"/>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3F93E854-B36E-4AE4-B8B0-F959922BB357}"/>
              </a:ext>
            </a:extLst>
          </p:cNvPr>
          <p:cNvSpPr txBox="1">
            <a:spLocks noChangeArrowheads="1"/>
          </p:cNvSpPr>
          <p:nvPr/>
        </p:nvSpPr>
        <p:spPr>
          <a:xfrm>
            <a:off x="514693" y="1131522"/>
            <a:ext cx="8191500" cy="284163"/>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spcBef>
                <a:spcPct val="205000"/>
              </a:spcBef>
            </a:pPr>
            <a:r>
              <a:rPr lang="en-US" altLang="zh-CN" sz="1800" dirty="0" err="1"/>
              <a:t>FastMATH</a:t>
            </a:r>
            <a:r>
              <a:rPr lang="zh-CN" altLang="en-US" sz="1800" dirty="0"/>
              <a:t>处理器是</a:t>
            </a:r>
            <a:r>
              <a:rPr lang="en-US" altLang="zh-CN" sz="1800" dirty="0"/>
              <a:t>MIPS</a:t>
            </a:r>
            <a:r>
              <a:rPr lang="zh-CN" altLang="en-US" sz="1800" dirty="0"/>
              <a:t>结构的嵌入式微处理器</a:t>
            </a:r>
          </a:p>
        </p:txBody>
      </p:sp>
      <p:sp>
        <p:nvSpPr>
          <p:cNvPr id="6" name="Freeform 4">
            <a:extLst>
              <a:ext uri="{FF2B5EF4-FFF2-40B4-BE49-F238E27FC236}">
                <a16:creationId xmlns:a16="http://schemas.microsoft.com/office/drawing/2014/main" id="{CEA0B188-AD3B-4CEC-B698-1F710DC9DD94}"/>
              </a:ext>
            </a:extLst>
          </p:cNvPr>
          <p:cNvSpPr>
            <a:spLocks/>
          </p:cNvSpPr>
          <p:nvPr/>
        </p:nvSpPr>
        <p:spPr bwMode="auto">
          <a:xfrm>
            <a:off x="2747679" y="5153653"/>
            <a:ext cx="61913" cy="55562"/>
          </a:xfrm>
          <a:custGeom>
            <a:avLst/>
            <a:gdLst>
              <a:gd name="T0" fmla="*/ 29 w 31"/>
              <a:gd name="T1" fmla="*/ 0 h 31"/>
              <a:gd name="T2" fmla="*/ 0 w 31"/>
              <a:gd name="T3" fmla="*/ 0 h 31"/>
              <a:gd name="T4" fmla="*/ 14 w 31"/>
              <a:gd name="T5" fmla="*/ 31 h 31"/>
              <a:gd name="T6" fmla="*/ 31 w 31"/>
              <a:gd name="T7" fmla="*/ 0 h 31"/>
              <a:gd name="T8" fmla="*/ 31 w 31"/>
              <a:gd name="T9" fmla="*/ 0 h 31"/>
              <a:gd name="T10" fmla="*/ 29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29" y="0"/>
                </a:moveTo>
                <a:lnTo>
                  <a:pt x="0" y="0"/>
                </a:lnTo>
                <a:lnTo>
                  <a:pt x="14" y="31"/>
                </a:lnTo>
                <a:lnTo>
                  <a:pt x="31" y="0"/>
                </a:lnTo>
                <a:lnTo>
                  <a:pt x="31"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Line 5">
            <a:extLst>
              <a:ext uri="{FF2B5EF4-FFF2-40B4-BE49-F238E27FC236}">
                <a16:creationId xmlns:a16="http://schemas.microsoft.com/office/drawing/2014/main" id="{EBF8241E-CC01-40E5-8F71-CD565FEC76F1}"/>
              </a:ext>
            </a:extLst>
          </p:cNvPr>
          <p:cNvSpPr>
            <a:spLocks noChangeShapeType="1"/>
          </p:cNvSpPr>
          <p:nvPr/>
        </p:nvSpPr>
        <p:spPr bwMode="auto">
          <a:xfrm>
            <a:off x="4363754" y="2353303"/>
            <a:ext cx="80963" cy="428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a:extLst>
              <a:ext uri="{FF2B5EF4-FFF2-40B4-BE49-F238E27FC236}">
                <a16:creationId xmlns:a16="http://schemas.microsoft.com/office/drawing/2014/main" id="{2C08F15E-538B-4660-A092-A5A1B4551AC3}"/>
              </a:ext>
            </a:extLst>
          </p:cNvPr>
          <p:cNvSpPr>
            <a:spLocks noChangeArrowheads="1"/>
          </p:cNvSpPr>
          <p:nvPr/>
        </p:nvSpPr>
        <p:spPr bwMode="auto">
          <a:xfrm>
            <a:off x="4468529" y="223582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1400" i="0">
                <a:solidFill>
                  <a:srgbClr val="000000"/>
                </a:solidFill>
                <a:ea typeface="宋体" panose="02010600030101010101" pitchFamily="2" charset="-122"/>
              </a:rPr>
              <a:t>1</a:t>
            </a:r>
            <a:r>
              <a:rPr lang="en-US" altLang="zh-CN" sz="1400" i="0">
                <a:solidFill>
                  <a:srgbClr val="000000"/>
                </a:solidFill>
                <a:ea typeface="宋体" panose="02010600030101010101" pitchFamily="2" charset="-122"/>
              </a:rPr>
              <a:t>8</a:t>
            </a:r>
            <a:endParaRPr lang="en-US" altLang="zh-CN" sz="1400" i="0">
              <a:solidFill>
                <a:schemeClr val="tx1"/>
              </a:solidFill>
              <a:latin typeface="Times New Roman" panose="02020603050405020304" pitchFamily="18" charset="0"/>
              <a:ea typeface="宋体" panose="02010600030101010101" pitchFamily="2" charset="-122"/>
            </a:endParaRPr>
          </a:p>
        </p:txBody>
      </p:sp>
      <p:sp>
        <p:nvSpPr>
          <p:cNvPr id="9" name="Line 7">
            <a:extLst>
              <a:ext uri="{FF2B5EF4-FFF2-40B4-BE49-F238E27FC236}">
                <a16:creationId xmlns:a16="http://schemas.microsoft.com/office/drawing/2014/main" id="{40AEB225-4AE0-4627-811C-8DA938400CD5}"/>
              </a:ext>
            </a:extLst>
          </p:cNvPr>
          <p:cNvSpPr>
            <a:spLocks noChangeShapeType="1"/>
          </p:cNvSpPr>
          <p:nvPr/>
        </p:nvSpPr>
        <p:spPr bwMode="auto">
          <a:xfrm>
            <a:off x="4809842" y="2337428"/>
            <a:ext cx="157162"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a:extLst>
              <a:ext uri="{FF2B5EF4-FFF2-40B4-BE49-F238E27FC236}">
                <a16:creationId xmlns:a16="http://schemas.microsoft.com/office/drawing/2014/main" id="{7E6AEBAF-2864-404B-913F-DD0A7D5AE077}"/>
              </a:ext>
            </a:extLst>
          </p:cNvPr>
          <p:cNvSpPr>
            <a:spLocks noChangeArrowheads="1"/>
          </p:cNvSpPr>
          <p:nvPr/>
        </p:nvSpPr>
        <p:spPr bwMode="auto">
          <a:xfrm>
            <a:off x="4928904" y="2235828"/>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en-US" altLang="zh-CN" sz="1400" i="0">
                <a:solidFill>
                  <a:srgbClr val="000000"/>
                </a:solidFill>
                <a:ea typeface="宋体" panose="02010600030101010101" pitchFamily="2" charset="-122"/>
              </a:rPr>
              <a:t>8</a:t>
            </a:r>
            <a:endParaRPr lang="en-US" altLang="zh-CN" sz="1400" i="0">
              <a:solidFill>
                <a:schemeClr val="tx1"/>
              </a:solidFill>
              <a:latin typeface="Times New Roman" panose="02020603050405020304" pitchFamily="18" charset="0"/>
              <a:ea typeface="宋体" panose="02010600030101010101" pitchFamily="2" charset="-122"/>
            </a:endParaRPr>
          </a:p>
        </p:txBody>
      </p:sp>
      <p:sp>
        <p:nvSpPr>
          <p:cNvPr id="11" name="Rectangle 9">
            <a:extLst>
              <a:ext uri="{FF2B5EF4-FFF2-40B4-BE49-F238E27FC236}">
                <a16:creationId xmlns:a16="http://schemas.microsoft.com/office/drawing/2014/main" id="{2D1DC7CC-0C18-4249-96A4-83605C6CFB38}"/>
              </a:ext>
            </a:extLst>
          </p:cNvPr>
          <p:cNvSpPr>
            <a:spLocks noChangeArrowheads="1"/>
          </p:cNvSpPr>
          <p:nvPr/>
        </p:nvSpPr>
        <p:spPr bwMode="auto">
          <a:xfrm>
            <a:off x="6578317" y="2270753"/>
            <a:ext cx="11731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chemeClr val="accent1"/>
                </a:solidFill>
                <a:ea typeface="宋体" panose="02010600030101010101" pitchFamily="2" charset="-122"/>
              </a:rPr>
              <a:t>Byte offset</a:t>
            </a:r>
          </a:p>
        </p:txBody>
      </p:sp>
      <p:sp>
        <p:nvSpPr>
          <p:cNvPr id="12" name="Freeform 10">
            <a:extLst>
              <a:ext uri="{FF2B5EF4-FFF2-40B4-BE49-F238E27FC236}">
                <a16:creationId xmlns:a16="http://schemas.microsoft.com/office/drawing/2014/main" id="{F7684DB3-077D-4907-96C5-8DEB7B532406}"/>
              </a:ext>
            </a:extLst>
          </p:cNvPr>
          <p:cNvSpPr>
            <a:spLocks/>
          </p:cNvSpPr>
          <p:nvPr/>
        </p:nvSpPr>
        <p:spPr bwMode="auto">
          <a:xfrm>
            <a:off x="2306354" y="3197853"/>
            <a:ext cx="5762625" cy="1660525"/>
          </a:xfrm>
          <a:custGeom>
            <a:avLst/>
            <a:gdLst>
              <a:gd name="T0" fmla="*/ 2901 w 2903"/>
              <a:gd name="T1" fmla="*/ 913 h 915"/>
              <a:gd name="T2" fmla="*/ 2903 w 2903"/>
              <a:gd name="T3" fmla="*/ 0 h 915"/>
              <a:gd name="T4" fmla="*/ 0 w 2903"/>
              <a:gd name="T5" fmla="*/ 0 h 915"/>
              <a:gd name="T6" fmla="*/ 0 w 2903"/>
              <a:gd name="T7" fmla="*/ 915 h 915"/>
              <a:gd name="T8" fmla="*/ 2903 w 2903"/>
              <a:gd name="T9" fmla="*/ 915 h 915"/>
              <a:gd name="T10" fmla="*/ 2903 w 2903"/>
              <a:gd name="T11" fmla="*/ 915 h 915"/>
            </a:gdLst>
            <a:ahLst/>
            <a:cxnLst>
              <a:cxn ang="0">
                <a:pos x="T0" y="T1"/>
              </a:cxn>
              <a:cxn ang="0">
                <a:pos x="T2" y="T3"/>
              </a:cxn>
              <a:cxn ang="0">
                <a:pos x="T4" y="T5"/>
              </a:cxn>
              <a:cxn ang="0">
                <a:pos x="T6" y="T7"/>
              </a:cxn>
              <a:cxn ang="0">
                <a:pos x="T8" y="T9"/>
              </a:cxn>
              <a:cxn ang="0">
                <a:pos x="T10" y="T11"/>
              </a:cxn>
            </a:cxnLst>
            <a:rect l="0" t="0" r="r" b="b"/>
            <a:pathLst>
              <a:path w="2903" h="915">
                <a:moveTo>
                  <a:pt x="2901" y="913"/>
                </a:moveTo>
                <a:lnTo>
                  <a:pt x="2903" y="0"/>
                </a:lnTo>
                <a:lnTo>
                  <a:pt x="0" y="0"/>
                </a:lnTo>
                <a:lnTo>
                  <a:pt x="0" y="915"/>
                </a:lnTo>
                <a:lnTo>
                  <a:pt x="2903" y="915"/>
                </a:lnTo>
                <a:lnTo>
                  <a:pt x="2903" y="91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Rectangle 11">
            <a:extLst>
              <a:ext uri="{FF2B5EF4-FFF2-40B4-BE49-F238E27FC236}">
                <a16:creationId xmlns:a16="http://schemas.microsoft.com/office/drawing/2014/main" id="{C4540401-E5D9-4F98-835B-98C772283909}"/>
              </a:ext>
            </a:extLst>
          </p:cNvPr>
          <p:cNvSpPr>
            <a:spLocks noChangeArrowheads="1"/>
          </p:cNvSpPr>
          <p:nvPr/>
        </p:nvSpPr>
        <p:spPr bwMode="auto">
          <a:xfrm>
            <a:off x="2376204" y="3016878"/>
            <a:ext cx="1111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900" i="0">
                <a:solidFill>
                  <a:srgbClr val="000000"/>
                </a:solidFill>
                <a:ea typeface="宋体" panose="02010600030101010101" pitchFamily="2" charset="-122"/>
              </a:rPr>
              <a:t>V</a:t>
            </a:r>
            <a:endParaRPr lang="en-US" altLang="zh-CN" sz="2400" i="0">
              <a:solidFill>
                <a:schemeClr val="tx1"/>
              </a:solidFill>
              <a:latin typeface="Times New Roman" panose="02020603050405020304" pitchFamily="18" charset="0"/>
              <a:ea typeface="宋体" panose="02010600030101010101" pitchFamily="2" charset="-122"/>
            </a:endParaRPr>
          </a:p>
        </p:txBody>
      </p:sp>
      <p:sp>
        <p:nvSpPr>
          <p:cNvPr id="14" name="Rectangle 12">
            <a:extLst>
              <a:ext uri="{FF2B5EF4-FFF2-40B4-BE49-F238E27FC236}">
                <a16:creationId xmlns:a16="http://schemas.microsoft.com/office/drawing/2014/main" id="{34F00266-B18C-4177-9CF2-698C1975CE2A}"/>
              </a:ext>
            </a:extLst>
          </p:cNvPr>
          <p:cNvSpPr>
            <a:spLocks noChangeArrowheads="1"/>
          </p:cNvSpPr>
          <p:nvPr/>
        </p:nvSpPr>
        <p:spPr bwMode="auto">
          <a:xfrm>
            <a:off x="2641317" y="2983540"/>
            <a:ext cx="2651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en-US" altLang="zh-CN" sz="1400" i="0">
                <a:solidFill>
                  <a:srgbClr val="000000"/>
                </a:solidFill>
                <a:ea typeface="宋体" panose="02010600030101010101" pitchFamily="2" charset="-122"/>
              </a:rPr>
              <a:t>tag</a:t>
            </a:r>
            <a:endParaRPr lang="en-US" altLang="zh-CN" sz="1400" i="0">
              <a:solidFill>
                <a:schemeClr val="tx1"/>
              </a:solidFill>
              <a:latin typeface="Times New Roman" panose="02020603050405020304" pitchFamily="18" charset="0"/>
              <a:ea typeface="宋体" panose="02010600030101010101" pitchFamily="2" charset="-122"/>
            </a:endParaRPr>
          </a:p>
        </p:txBody>
      </p:sp>
      <p:sp>
        <p:nvSpPr>
          <p:cNvPr id="15" name="Freeform 13">
            <a:extLst>
              <a:ext uri="{FF2B5EF4-FFF2-40B4-BE49-F238E27FC236}">
                <a16:creationId xmlns:a16="http://schemas.microsoft.com/office/drawing/2014/main" id="{9B300389-9B4E-4E20-9D01-C09EEB405296}"/>
              </a:ext>
            </a:extLst>
          </p:cNvPr>
          <p:cNvSpPr>
            <a:spLocks/>
          </p:cNvSpPr>
          <p:nvPr/>
        </p:nvSpPr>
        <p:spPr bwMode="auto">
          <a:xfrm>
            <a:off x="2306354" y="3858253"/>
            <a:ext cx="5762625" cy="171450"/>
          </a:xfrm>
          <a:custGeom>
            <a:avLst/>
            <a:gdLst>
              <a:gd name="T0" fmla="*/ 2901 w 2903"/>
              <a:gd name="T1" fmla="*/ 92 h 94"/>
              <a:gd name="T2" fmla="*/ 2903 w 2903"/>
              <a:gd name="T3" fmla="*/ 0 h 94"/>
              <a:gd name="T4" fmla="*/ 0 w 2903"/>
              <a:gd name="T5" fmla="*/ 0 h 94"/>
              <a:gd name="T6" fmla="*/ 0 w 2903"/>
              <a:gd name="T7" fmla="*/ 94 h 94"/>
              <a:gd name="T8" fmla="*/ 2903 w 2903"/>
              <a:gd name="T9" fmla="*/ 94 h 94"/>
              <a:gd name="T10" fmla="*/ 2903 w 2903"/>
              <a:gd name="T11" fmla="*/ 94 h 94"/>
              <a:gd name="T12" fmla="*/ 2901 w 2903"/>
              <a:gd name="T13" fmla="*/ 92 h 94"/>
            </a:gdLst>
            <a:ahLst/>
            <a:cxnLst>
              <a:cxn ang="0">
                <a:pos x="T0" y="T1"/>
              </a:cxn>
              <a:cxn ang="0">
                <a:pos x="T2" y="T3"/>
              </a:cxn>
              <a:cxn ang="0">
                <a:pos x="T4" y="T5"/>
              </a:cxn>
              <a:cxn ang="0">
                <a:pos x="T6" y="T7"/>
              </a:cxn>
              <a:cxn ang="0">
                <a:pos x="T8" y="T9"/>
              </a:cxn>
              <a:cxn ang="0">
                <a:pos x="T10" y="T11"/>
              </a:cxn>
              <a:cxn ang="0">
                <a:pos x="T12" y="T13"/>
              </a:cxn>
            </a:cxnLst>
            <a:rect l="0" t="0" r="r" b="b"/>
            <a:pathLst>
              <a:path w="2903" h="94">
                <a:moveTo>
                  <a:pt x="2901" y="92"/>
                </a:moveTo>
                <a:lnTo>
                  <a:pt x="2903" y="0"/>
                </a:lnTo>
                <a:lnTo>
                  <a:pt x="0" y="0"/>
                </a:lnTo>
                <a:lnTo>
                  <a:pt x="0" y="94"/>
                </a:lnTo>
                <a:lnTo>
                  <a:pt x="2903" y="94"/>
                </a:lnTo>
                <a:lnTo>
                  <a:pt x="2903" y="94"/>
                </a:lnTo>
                <a:lnTo>
                  <a:pt x="2901" y="9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a:extLst>
              <a:ext uri="{FF2B5EF4-FFF2-40B4-BE49-F238E27FC236}">
                <a16:creationId xmlns:a16="http://schemas.microsoft.com/office/drawing/2014/main" id="{5B1F48D4-90F6-46C9-8591-F47DE52DFDE8}"/>
              </a:ext>
            </a:extLst>
          </p:cNvPr>
          <p:cNvSpPr>
            <a:spLocks/>
          </p:cNvSpPr>
          <p:nvPr/>
        </p:nvSpPr>
        <p:spPr bwMode="auto">
          <a:xfrm>
            <a:off x="2306354" y="3858253"/>
            <a:ext cx="5762625" cy="171450"/>
          </a:xfrm>
          <a:custGeom>
            <a:avLst/>
            <a:gdLst>
              <a:gd name="T0" fmla="*/ 2901 w 2903"/>
              <a:gd name="T1" fmla="*/ 92 h 94"/>
              <a:gd name="T2" fmla="*/ 2903 w 2903"/>
              <a:gd name="T3" fmla="*/ 0 h 94"/>
              <a:gd name="T4" fmla="*/ 0 w 2903"/>
              <a:gd name="T5" fmla="*/ 0 h 94"/>
              <a:gd name="T6" fmla="*/ 0 w 2903"/>
              <a:gd name="T7" fmla="*/ 94 h 94"/>
              <a:gd name="T8" fmla="*/ 2903 w 2903"/>
              <a:gd name="T9" fmla="*/ 94 h 94"/>
              <a:gd name="T10" fmla="*/ 2903 w 2903"/>
              <a:gd name="T11" fmla="*/ 94 h 94"/>
            </a:gdLst>
            <a:ahLst/>
            <a:cxnLst>
              <a:cxn ang="0">
                <a:pos x="T0" y="T1"/>
              </a:cxn>
              <a:cxn ang="0">
                <a:pos x="T2" y="T3"/>
              </a:cxn>
              <a:cxn ang="0">
                <a:pos x="T4" y="T5"/>
              </a:cxn>
              <a:cxn ang="0">
                <a:pos x="T6" y="T7"/>
              </a:cxn>
              <a:cxn ang="0">
                <a:pos x="T8" y="T9"/>
              </a:cxn>
              <a:cxn ang="0">
                <a:pos x="T10" y="T11"/>
              </a:cxn>
            </a:cxnLst>
            <a:rect l="0" t="0" r="r" b="b"/>
            <a:pathLst>
              <a:path w="2903" h="94">
                <a:moveTo>
                  <a:pt x="2901" y="92"/>
                </a:moveTo>
                <a:lnTo>
                  <a:pt x="2903" y="0"/>
                </a:lnTo>
                <a:lnTo>
                  <a:pt x="0" y="0"/>
                </a:lnTo>
                <a:lnTo>
                  <a:pt x="0" y="94"/>
                </a:lnTo>
                <a:lnTo>
                  <a:pt x="2903" y="94"/>
                </a:lnTo>
                <a:lnTo>
                  <a:pt x="2903" y="9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Freeform 15">
            <a:extLst>
              <a:ext uri="{FF2B5EF4-FFF2-40B4-BE49-F238E27FC236}">
                <a16:creationId xmlns:a16="http://schemas.microsoft.com/office/drawing/2014/main" id="{061F8429-42B0-46AD-9CF8-B2E1946D187E}"/>
              </a:ext>
            </a:extLst>
          </p:cNvPr>
          <p:cNvSpPr>
            <a:spLocks/>
          </p:cNvSpPr>
          <p:nvPr/>
        </p:nvSpPr>
        <p:spPr bwMode="auto">
          <a:xfrm>
            <a:off x="2352392" y="3916990"/>
            <a:ext cx="61912" cy="55563"/>
          </a:xfrm>
          <a:custGeom>
            <a:avLst/>
            <a:gdLst>
              <a:gd name="T0" fmla="*/ 14 w 31"/>
              <a:gd name="T1" fmla="*/ 29 h 31"/>
              <a:gd name="T2" fmla="*/ 19 w 31"/>
              <a:gd name="T3" fmla="*/ 31 h 31"/>
              <a:gd name="T4" fmla="*/ 21 w 31"/>
              <a:gd name="T5" fmla="*/ 29 h 31"/>
              <a:gd name="T6" fmla="*/ 23 w 31"/>
              <a:gd name="T7" fmla="*/ 29 h 31"/>
              <a:gd name="T8" fmla="*/ 25 w 31"/>
              <a:gd name="T9" fmla="*/ 26 h 31"/>
              <a:gd name="T10" fmla="*/ 27 w 31"/>
              <a:gd name="T11" fmla="*/ 26 h 31"/>
              <a:gd name="T12" fmla="*/ 29 w 31"/>
              <a:gd name="T13" fmla="*/ 24 h 31"/>
              <a:gd name="T14" fmla="*/ 29 w 31"/>
              <a:gd name="T15" fmla="*/ 22 h 31"/>
              <a:gd name="T16" fmla="*/ 31 w 31"/>
              <a:gd name="T17" fmla="*/ 20 h 31"/>
              <a:gd name="T18" fmla="*/ 31 w 31"/>
              <a:gd name="T19" fmla="*/ 18 h 31"/>
              <a:gd name="T20" fmla="*/ 31 w 31"/>
              <a:gd name="T21" fmla="*/ 14 h 31"/>
              <a:gd name="T22" fmla="*/ 31 w 31"/>
              <a:gd name="T23" fmla="*/ 14 h 31"/>
              <a:gd name="T24" fmla="*/ 31 w 31"/>
              <a:gd name="T25" fmla="*/ 12 h 31"/>
              <a:gd name="T26" fmla="*/ 29 w 31"/>
              <a:gd name="T27" fmla="*/ 10 h 31"/>
              <a:gd name="T28" fmla="*/ 29 w 31"/>
              <a:gd name="T29" fmla="*/ 8 h 31"/>
              <a:gd name="T30" fmla="*/ 27 w 31"/>
              <a:gd name="T31" fmla="*/ 6 h 31"/>
              <a:gd name="T32" fmla="*/ 25 w 31"/>
              <a:gd name="T33" fmla="*/ 4 h 31"/>
              <a:gd name="T34" fmla="*/ 23 w 31"/>
              <a:gd name="T35" fmla="*/ 2 h 31"/>
              <a:gd name="T36" fmla="*/ 21 w 31"/>
              <a:gd name="T37" fmla="*/ 2 h 31"/>
              <a:gd name="T38" fmla="*/ 19 w 31"/>
              <a:gd name="T39" fmla="*/ 0 h 31"/>
              <a:gd name="T40" fmla="*/ 16 w 31"/>
              <a:gd name="T41" fmla="*/ 0 h 31"/>
              <a:gd name="T42" fmla="*/ 12 w 31"/>
              <a:gd name="T43" fmla="*/ 0 h 31"/>
              <a:gd name="T44" fmla="*/ 10 w 31"/>
              <a:gd name="T45" fmla="*/ 2 h 31"/>
              <a:gd name="T46" fmla="*/ 8 w 31"/>
              <a:gd name="T47" fmla="*/ 2 h 31"/>
              <a:gd name="T48" fmla="*/ 6 w 31"/>
              <a:gd name="T49" fmla="*/ 4 h 31"/>
              <a:gd name="T50" fmla="*/ 4 w 31"/>
              <a:gd name="T51" fmla="*/ 4 h 31"/>
              <a:gd name="T52" fmla="*/ 4 w 31"/>
              <a:gd name="T53" fmla="*/ 6 h 31"/>
              <a:gd name="T54" fmla="*/ 2 w 31"/>
              <a:gd name="T55" fmla="*/ 8 h 31"/>
              <a:gd name="T56" fmla="*/ 2 w 31"/>
              <a:gd name="T57" fmla="*/ 10 h 31"/>
              <a:gd name="T58" fmla="*/ 0 w 31"/>
              <a:gd name="T59" fmla="*/ 12 h 31"/>
              <a:gd name="T60" fmla="*/ 0 w 31"/>
              <a:gd name="T61" fmla="*/ 14 h 31"/>
              <a:gd name="T62" fmla="*/ 0 w 31"/>
              <a:gd name="T63" fmla="*/ 18 h 31"/>
              <a:gd name="T64" fmla="*/ 2 w 31"/>
              <a:gd name="T65" fmla="*/ 20 h 31"/>
              <a:gd name="T66" fmla="*/ 2 w 31"/>
              <a:gd name="T67" fmla="*/ 22 h 31"/>
              <a:gd name="T68" fmla="*/ 4 w 31"/>
              <a:gd name="T69" fmla="*/ 24 h 31"/>
              <a:gd name="T70" fmla="*/ 4 w 31"/>
              <a:gd name="T71" fmla="*/ 26 h 31"/>
              <a:gd name="T72" fmla="*/ 6 w 31"/>
              <a:gd name="T73" fmla="*/ 26 h 31"/>
              <a:gd name="T74" fmla="*/ 8 w 31"/>
              <a:gd name="T75" fmla="*/ 29 h 31"/>
              <a:gd name="T76" fmla="*/ 10 w 31"/>
              <a:gd name="T77" fmla="*/ 29 h 31"/>
              <a:gd name="T78" fmla="*/ 12 w 31"/>
              <a:gd name="T79" fmla="*/ 31 h 31"/>
              <a:gd name="T80" fmla="*/ 16 w 31"/>
              <a:gd name="T81" fmla="*/ 31 h 31"/>
              <a:gd name="T82" fmla="*/ 16 w 31"/>
              <a:gd name="T83" fmla="*/ 31 h 31"/>
              <a:gd name="T84" fmla="*/ 14 w 31"/>
              <a:gd name="T8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31">
                <a:moveTo>
                  <a:pt x="14" y="29"/>
                </a:moveTo>
                <a:lnTo>
                  <a:pt x="19" y="31"/>
                </a:lnTo>
                <a:lnTo>
                  <a:pt x="21" y="29"/>
                </a:lnTo>
                <a:lnTo>
                  <a:pt x="23" y="29"/>
                </a:lnTo>
                <a:lnTo>
                  <a:pt x="25" y="26"/>
                </a:lnTo>
                <a:lnTo>
                  <a:pt x="27" y="26"/>
                </a:lnTo>
                <a:lnTo>
                  <a:pt x="29" y="24"/>
                </a:lnTo>
                <a:lnTo>
                  <a:pt x="29" y="22"/>
                </a:lnTo>
                <a:lnTo>
                  <a:pt x="31" y="20"/>
                </a:lnTo>
                <a:lnTo>
                  <a:pt x="31" y="18"/>
                </a:lnTo>
                <a:lnTo>
                  <a:pt x="31" y="14"/>
                </a:lnTo>
                <a:lnTo>
                  <a:pt x="31" y="14"/>
                </a:lnTo>
                <a:lnTo>
                  <a:pt x="31" y="12"/>
                </a:lnTo>
                <a:lnTo>
                  <a:pt x="29" y="10"/>
                </a:lnTo>
                <a:lnTo>
                  <a:pt x="29" y="8"/>
                </a:lnTo>
                <a:lnTo>
                  <a:pt x="27" y="6"/>
                </a:lnTo>
                <a:lnTo>
                  <a:pt x="25" y="4"/>
                </a:lnTo>
                <a:lnTo>
                  <a:pt x="23" y="2"/>
                </a:lnTo>
                <a:lnTo>
                  <a:pt x="21" y="2"/>
                </a:lnTo>
                <a:lnTo>
                  <a:pt x="19" y="0"/>
                </a:lnTo>
                <a:lnTo>
                  <a:pt x="16" y="0"/>
                </a:lnTo>
                <a:lnTo>
                  <a:pt x="12" y="0"/>
                </a:lnTo>
                <a:lnTo>
                  <a:pt x="10" y="2"/>
                </a:lnTo>
                <a:lnTo>
                  <a:pt x="8" y="2"/>
                </a:lnTo>
                <a:lnTo>
                  <a:pt x="6" y="4"/>
                </a:lnTo>
                <a:lnTo>
                  <a:pt x="4" y="4"/>
                </a:lnTo>
                <a:lnTo>
                  <a:pt x="4" y="6"/>
                </a:lnTo>
                <a:lnTo>
                  <a:pt x="2" y="8"/>
                </a:lnTo>
                <a:lnTo>
                  <a:pt x="2" y="10"/>
                </a:lnTo>
                <a:lnTo>
                  <a:pt x="0" y="12"/>
                </a:lnTo>
                <a:lnTo>
                  <a:pt x="0" y="14"/>
                </a:lnTo>
                <a:lnTo>
                  <a:pt x="0" y="18"/>
                </a:lnTo>
                <a:lnTo>
                  <a:pt x="2" y="20"/>
                </a:lnTo>
                <a:lnTo>
                  <a:pt x="2" y="22"/>
                </a:lnTo>
                <a:lnTo>
                  <a:pt x="4" y="24"/>
                </a:lnTo>
                <a:lnTo>
                  <a:pt x="4" y="26"/>
                </a:lnTo>
                <a:lnTo>
                  <a:pt x="6" y="26"/>
                </a:lnTo>
                <a:lnTo>
                  <a:pt x="8" y="29"/>
                </a:lnTo>
                <a:lnTo>
                  <a:pt x="10" y="29"/>
                </a:lnTo>
                <a:lnTo>
                  <a:pt x="12" y="31"/>
                </a:lnTo>
                <a:lnTo>
                  <a:pt x="16" y="31"/>
                </a:lnTo>
                <a:lnTo>
                  <a:pt x="16"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a:extLst>
              <a:ext uri="{FF2B5EF4-FFF2-40B4-BE49-F238E27FC236}">
                <a16:creationId xmlns:a16="http://schemas.microsoft.com/office/drawing/2014/main" id="{7B2CF039-FA64-4106-99F8-B47A7D0F4DCF}"/>
              </a:ext>
            </a:extLst>
          </p:cNvPr>
          <p:cNvSpPr>
            <a:spLocks/>
          </p:cNvSpPr>
          <p:nvPr/>
        </p:nvSpPr>
        <p:spPr bwMode="auto">
          <a:xfrm>
            <a:off x="2747679" y="3907465"/>
            <a:ext cx="61913" cy="57150"/>
          </a:xfrm>
          <a:custGeom>
            <a:avLst/>
            <a:gdLst>
              <a:gd name="T0" fmla="*/ 14 w 31"/>
              <a:gd name="T1" fmla="*/ 29 h 31"/>
              <a:gd name="T2" fmla="*/ 16 w 31"/>
              <a:gd name="T3" fmla="*/ 31 h 31"/>
              <a:gd name="T4" fmla="*/ 20 w 31"/>
              <a:gd name="T5" fmla="*/ 29 h 31"/>
              <a:gd name="T6" fmla="*/ 22 w 31"/>
              <a:gd name="T7" fmla="*/ 29 h 31"/>
              <a:gd name="T8" fmla="*/ 25 w 31"/>
              <a:gd name="T9" fmla="*/ 27 h 31"/>
              <a:gd name="T10" fmla="*/ 25 w 31"/>
              <a:gd name="T11" fmla="*/ 27 h 31"/>
              <a:gd name="T12" fmla="*/ 27 w 31"/>
              <a:gd name="T13" fmla="*/ 25 h 31"/>
              <a:gd name="T14" fmla="*/ 29 w 31"/>
              <a:gd name="T15" fmla="*/ 23 h 31"/>
              <a:gd name="T16" fmla="*/ 29 w 31"/>
              <a:gd name="T17" fmla="*/ 21 h 31"/>
              <a:gd name="T18" fmla="*/ 29 w 31"/>
              <a:gd name="T19" fmla="*/ 19 h 31"/>
              <a:gd name="T20" fmla="*/ 31 w 31"/>
              <a:gd name="T21" fmla="*/ 15 h 31"/>
              <a:gd name="T22" fmla="*/ 29 w 31"/>
              <a:gd name="T23" fmla="*/ 13 h 31"/>
              <a:gd name="T24" fmla="*/ 29 w 31"/>
              <a:gd name="T25" fmla="*/ 11 h 31"/>
              <a:gd name="T26" fmla="*/ 29 w 31"/>
              <a:gd name="T27" fmla="*/ 9 h 31"/>
              <a:gd name="T28" fmla="*/ 27 w 31"/>
              <a:gd name="T29" fmla="*/ 7 h 31"/>
              <a:gd name="T30" fmla="*/ 25 w 31"/>
              <a:gd name="T31" fmla="*/ 5 h 31"/>
              <a:gd name="T32" fmla="*/ 25 w 31"/>
              <a:gd name="T33" fmla="*/ 2 h 31"/>
              <a:gd name="T34" fmla="*/ 22 w 31"/>
              <a:gd name="T35" fmla="*/ 2 h 31"/>
              <a:gd name="T36" fmla="*/ 20 w 31"/>
              <a:gd name="T37" fmla="*/ 0 h 31"/>
              <a:gd name="T38" fmla="*/ 16 w 31"/>
              <a:gd name="T39" fmla="*/ 0 h 31"/>
              <a:gd name="T40" fmla="*/ 14 w 31"/>
              <a:gd name="T41" fmla="*/ 0 h 31"/>
              <a:gd name="T42" fmla="*/ 12 w 31"/>
              <a:gd name="T43" fmla="*/ 0 h 31"/>
              <a:gd name="T44" fmla="*/ 10 w 31"/>
              <a:gd name="T45" fmla="*/ 0 h 31"/>
              <a:gd name="T46" fmla="*/ 8 w 31"/>
              <a:gd name="T47" fmla="*/ 2 h 31"/>
              <a:gd name="T48" fmla="*/ 6 w 31"/>
              <a:gd name="T49" fmla="*/ 2 h 31"/>
              <a:gd name="T50" fmla="*/ 4 w 31"/>
              <a:gd name="T51" fmla="*/ 5 h 31"/>
              <a:gd name="T52" fmla="*/ 2 w 31"/>
              <a:gd name="T53" fmla="*/ 7 h 31"/>
              <a:gd name="T54" fmla="*/ 2 w 31"/>
              <a:gd name="T55" fmla="*/ 9 h 31"/>
              <a:gd name="T56" fmla="*/ 0 w 31"/>
              <a:gd name="T57" fmla="*/ 11 h 31"/>
              <a:gd name="T58" fmla="*/ 0 w 31"/>
              <a:gd name="T59" fmla="*/ 13 h 31"/>
              <a:gd name="T60" fmla="*/ 0 w 31"/>
              <a:gd name="T61" fmla="*/ 15 h 31"/>
              <a:gd name="T62" fmla="*/ 0 w 31"/>
              <a:gd name="T63" fmla="*/ 19 h 31"/>
              <a:gd name="T64" fmla="*/ 0 w 31"/>
              <a:gd name="T65" fmla="*/ 21 h 31"/>
              <a:gd name="T66" fmla="*/ 2 w 31"/>
              <a:gd name="T67" fmla="*/ 23 h 31"/>
              <a:gd name="T68" fmla="*/ 2 w 31"/>
              <a:gd name="T69" fmla="*/ 25 h 31"/>
              <a:gd name="T70" fmla="*/ 4 w 31"/>
              <a:gd name="T71" fmla="*/ 27 h 31"/>
              <a:gd name="T72" fmla="*/ 6 w 31"/>
              <a:gd name="T73" fmla="*/ 27 h 31"/>
              <a:gd name="T74" fmla="*/ 8 w 31"/>
              <a:gd name="T75" fmla="*/ 29 h 31"/>
              <a:gd name="T76" fmla="*/ 10 w 31"/>
              <a:gd name="T77" fmla="*/ 29 h 31"/>
              <a:gd name="T78" fmla="*/ 12 w 31"/>
              <a:gd name="T79" fmla="*/ 31 h 31"/>
              <a:gd name="T80" fmla="*/ 14 w 31"/>
              <a:gd name="T81" fmla="*/ 31 h 31"/>
              <a:gd name="T82" fmla="*/ 14 w 31"/>
              <a:gd name="T83" fmla="*/ 31 h 31"/>
              <a:gd name="T84" fmla="*/ 14 w 31"/>
              <a:gd name="T8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31">
                <a:moveTo>
                  <a:pt x="14" y="29"/>
                </a:moveTo>
                <a:lnTo>
                  <a:pt x="16" y="31"/>
                </a:lnTo>
                <a:lnTo>
                  <a:pt x="20" y="29"/>
                </a:lnTo>
                <a:lnTo>
                  <a:pt x="22" y="29"/>
                </a:lnTo>
                <a:lnTo>
                  <a:pt x="25" y="27"/>
                </a:lnTo>
                <a:lnTo>
                  <a:pt x="25" y="27"/>
                </a:lnTo>
                <a:lnTo>
                  <a:pt x="27" y="25"/>
                </a:lnTo>
                <a:lnTo>
                  <a:pt x="29" y="23"/>
                </a:lnTo>
                <a:lnTo>
                  <a:pt x="29" y="21"/>
                </a:lnTo>
                <a:lnTo>
                  <a:pt x="29" y="19"/>
                </a:lnTo>
                <a:lnTo>
                  <a:pt x="31" y="15"/>
                </a:lnTo>
                <a:lnTo>
                  <a:pt x="29" y="13"/>
                </a:lnTo>
                <a:lnTo>
                  <a:pt x="29" y="11"/>
                </a:lnTo>
                <a:lnTo>
                  <a:pt x="29" y="9"/>
                </a:lnTo>
                <a:lnTo>
                  <a:pt x="27" y="7"/>
                </a:lnTo>
                <a:lnTo>
                  <a:pt x="25" y="5"/>
                </a:lnTo>
                <a:lnTo>
                  <a:pt x="25" y="2"/>
                </a:lnTo>
                <a:lnTo>
                  <a:pt x="22" y="2"/>
                </a:lnTo>
                <a:lnTo>
                  <a:pt x="20" y="0"/>
                </a:lnTo>
                <a:lnTo>
                  <a:pt x="16" y="0"/>
                </a:lnTo>
                <a:lnTo>
                  <a:pt x="14" y="0"/>
                </a:lnTo>
                <a:lnTo>
                  <a:pt x="12" y="0"/>
                </a:lnTo>
                <a:lnTo>
                  <a:pt x="10" y="0"/>
                </a:lnTo>
                <a:lnTo>
                  <a:pt x="8" y="2"/>
                </a:lnTo>
                <a:lnTo>
                  <a:pt x="6" y="2"/>
                </a:lnTo>
                <a:lnTo>
                  <a:pt x="4" y="5"/>
                </a:lnTo>
                <a:lnTo>
                  <a:pt x="2" y="7"/>
                </a:lnTo>
                <a:lnTo>
                  <a:pt x="2" y="9"/>
                </a:lnTo>
                <a:lnTo>
                  <a:pt x="0" y="11"/>
                </a:lnTo>
                <a:lnTo>
                  <a:pt x="0" y="13"/>
                </a:lnTo>
                <a:lnTo>
                  <a:pt x="0" y="15"/>
                </a:lnTo>
                <a:lnTo>
                  <a:pt x="0" y="19"/>
                </a:lnTo>
                <a:lnTo>
                  <a:pt x="0" y="21"/>
                </a:lnTo>
                <a:lnTo>
                  <a:pt x="2" y="23"/>
                </a:lnTo>
                <a:lnTo>
                  <a:pt x="2" y="25"/>
                </a:lnTo>
                <a:lnTo>
                  <a:pt x="4" y="27"/>
                </a:lnTo>
                <a:lnTo>
                  <a:pt x="6" y="27"/>
                </a:lnTo>
                <a:lnTo>
                  <a:pt x="8" y="29"/>
                </a:lnTo>
                <a:lnTo>
                  <a:pt x="10" y="29"/>
                </a:lnTo>
                <a:lnTo>
                  <a:pt x="12" y="31"/>
                </a:lnTo>
                <a:lnTo>
                  <a:pt x="14"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17">
            <a:extLst>
              <a:ext uri="{FF2B5EF4-FFF2-40B4-BE49-F238E27FC236}">
                <a16:creationId xmlns:a16="http://schemas.microsoft.com/office/drawing/2014/main" id="{CC490D89-D48D-4D11-925F-3BC26CAB8EDD}"/>
              </a:ext>
            </a:extLst>
          </p:cNvPr>
          <p:cNvSpPr>
            <a:spLocks/>
          </p:cNvSpPr>
          <p:nvPr/>
        </p:nvSpPr>
        <p:spPr bwMode="auto">
          <a:xfrm>
            <a:off x="3668429" y="3916990"/>
            <a:ext cx="61913" cy="55563"/>
          </a:xfrm>
          <a:custGeom>
            <a:avLst/>
            <a:gdLst>
              <a:gd name="T0" fmla="*/ 14 w 31"/>
              <a:gd name="T1" fmla="*/ 29 h 31"/>
              <a:gd name="T2" fmla="*/ 16 w 31"/>
              <a:gd name="T3" fmla="*/ 31 h 31"/>
              <a:gd name="T4" fmla="*/ 20 w 31"/>
              <a:gd name="T5" fmla="*/ 29 h 31"/>
              <a:gd name="T6" fmla="*/ 22 w 31"/>
              <a:gd name="T7" fmla="*/ 29 h 31"/>
              <a:gd name="T8" fmla="*/ 24 w 31"/>
              <a:gd name="T9" fmla="*/ 26 h 31"/>
              <a:gd name="T10" fmla="*/ 24 w 31"/>
              <a:gd name="T11" fmla="*/ 26 h 31"/>
              <a:gd name="T12" fmla="*/ 26 w 31"/>
              <a:gd name="T13" fmla="*/ 24 h 31"/>
              <a:gd name="T14" fmla="*/ 29 w 31"/>
              <a:gd name="T15" fmla="*/ 22 h 31"/>
              <a:gd name="T16" fmla="*/ 29 w 31"/>
              <a:gd name="T17" fmla="*/ 20 h 31"/>
              <a:gd name="T18" fmla="*/ 31 w 31"/>
              <a:gd name="T19" fmla="*/ 18 h 31"/>
              <a:gd name="T20" fmla="*/ 31 w 31"/>
              <a:gd name="T21" fmla="*/ 14 h 31"/>
              <a:gd name="T22" fmla="*/ 31 w 31"/>
              <a:gd name="T23" fmla="*/ 12 h 31"/>
              <a:gd name="T24" fmla="*/ 29 w 31"/>
              <a:gd name="T25" fmla="*/ 10 h 31"/>
              <a:gd name="T26" fmla="*/ 29 w 31"/>
              <a:gd name="T27" fmla="*/ 8 h 31"/>
              <a:gd name="T28" fmla="*/ 26 w 31"/>
              <a:gd name="T29" fmla="*/ 6 h 31"/>
              <a:gd name="T30" fmla="*/ 24 w 31"/>
              <a:gd name="T31" fmla="*/ 4 h 31"/>
              <a:gd name="T32" fmla="*/ 24 w 31"/>
              <a:gd name="T33" fmla="*/ 4 h 31"/>
              <a:gd name="T34" fmla="*/ 22 w 31"/>
              <a:gd name="T35" fmla="*/ 2 h 31"/>
              <a:gd name="T36" fmla="*/ 20 w 31"/>
              <a:gd name="T37" fmla="*/ 2 h 31"/>
              <a:gd name="T38" fmla="*/ 16 w 31"/>
              <a:gd name="T39" fmla="*/ 0 h 31"/>
              <a:gd name="T40" fmla="*/ 14 w 31"/>
              <a:gd name="T41" fmla="*/ 0 h 31"/>
              <a:gd name="T42" fmla="*/ 12 w 31"/>
              <a:gd name="T43" fmla="*/ 0 h 31"/>
              <a:gd name="T44" fmla="*/ 10 w 31"/>
              <a:gd name="T45" fmla="*/ 2 h 31"/>
              <a:gd name="T46" fmla="*/ 8 w 31"/>
              <a:gd name="T47" fmla="*/ 2 h 31"/>
              <a:gd name="T48" fmla="*/ 6 w 31"/>
              <a:gd name="T49" fmla="*/ 4 h 31"/>
              <a:gd name="T50" fmla="*/ 4 w 31"/>
              <a:gd name="T51" fmla="*/ 4 h 31"/>
              <a:gd name="T52" fmla="*/ 2 w 31"/>
              <a:gd name="T53" fmla="*/ 6 h 31"/>
              <a:gd name="T54" fmla="*/ 2 w 31"/>
              <a:gd name="T55" fmla="*/ 8 h 31"/>
              <a:gd name="T56" fmla="*/ 0 w 31"/>
              <a:gd name="T57" fmla="*/ 10 h 31"/>
              <a:gd name="T58" fmla="*/ 0 w 31"/>
              <a:gd name="T59" fmla="*/ 12 h 31"/>
              <a:gd name="T60" fmla="*/ 0 w 31"/>
              <a:gd name="T61" fmla="*/ 14 h 31"/>
              <a:gd name="T62" fmla="*/ 0 w 31"/>
              <a:gd name="T63" fmla="*/ 18 h 31"/>
              <a:gd name="T64" fmla="*/ 0 w 31"/>
              <a:gd name="T65" fmla="*/ 20 h 31"/>
              <a:gd name="T66" fmla="*/ 2 w 31"/>
              <a:gd name="T67" fmla="*/ 22 h 31"/>
              <a:gd name="T68" fmla="*/ 2 w 31"/>
              <a:gd name="T69" fmla="*/ 24 h 31"/>
              <a:gd name="T70" fmla="*/ 4 w 31"/>
              <a:gd name="T71" fmla="*/ 26 h 31"/>
              <a:gd name="T72" fmla="*/ 6 w 31"/>
              <a:gd name="T73" fmla="*/ 26 h 31"/>
              <a:gd name="T74" fmla="*/ 8 w 31"/>
              <a:gd name="T75" fmla="*/ 29 h 31"/>
              <a:gd name="T76" fmla="*/ 10 w 31"/>
              <a:gd name="T77" fmla="*/ 29 h 31"/>
              <a:gd name="T78" fmla="*/ 12 w 31"/>
              <a:gd name="T79" fmla="*/ 31 h 31"/>
              <a:gd name="T80" fmla="*/ 14 w 31"/>
              <a:gd name="T81" fmla="*/ 31 h 31"/>
              <a:gd name="T82" fmla="*/ 14 w 31"/>
              <a:gd name="T83" fmla="*/ 31 h 31"/>
              <a:gd name="T84" fmla="*/ 14 w 31"/>
              <a:gd name="T8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31">
                <a:moveTo>
                  <a:pt x="14" y="29"/>
                </a:moveTo>
                <a:lnTo>
                  <a:pt x="16" y="31"/>
                </a:lnTo>
                <a:lnTo>
                  <a:pt x="20" y="29"/>
                </a:lnTo>
                <a:lnTo>
                  <a:pt x="22" y="29"/>
                </a:lnTo>
                <a:lnTo>
                  <a:pt x="24" y="26"/>
                </a:lnTo>
                <a:lnTo>
                  <a:pt x="24" y="26"/>
                </a:lnTo>
                <a:lnTo>
                  <a:pt x="26" y="24"/>
                </a:lnTo>
                <a:lnTo>
                  <a:pt x="29" y="22"/>
                </a:lnTo>
                <a:lnTo>
                  <a:pt x="29" y="20"/>
                </a:lnTo>
                <a:lnTo>
                  <a:pt x="31" y="18"/>
                </a:lnTo>
                <a:lnTo>
                  <a:pt x="31" y="14"/>
                </a:lnTo>
                <a:lnTo>
                  <a:pt x="31" y="12"/>
                </a:lnTo>
                <a:lnTo>
                  <a:pt x="29" y="10"/>
                </a:lnTo>
                <a:lnTo>
                  <a:pt x="29" y="8"/>
                </a:lnTo>
                <a:lnTo>
                  <a:pt x="26" y="6"/>
                </a:lnTo>
                <a:lnTo>
                  <a:pt x="24" y="4"/>
                </a:lnTo>
                <a:lnTo>
                  <a:pt x="24" y="4"/>
                </a:lnTo>
                <a:lnTo>
                  <a:pt x="22" y="2"/>
                </a:lnTo>
                <a:lnTo>
                  <a:pt x="20"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8">
            <a:extLst>
              <a:ext uri="{FF2B5EF4-FFF2-40B4-BE49-F238E27FC236}">
                <a16:creationId xmlns:a16="http://schemas.microsoft.com/office/drawing/2014/main" id="{DBB2FD8C-F47B-419A-AEA3-D69C3823F688}"/>
              </a:ext>
            </a:extLst>
          </p:cNvPr>
          <p:cNvSpPr>
            <a:spLocks/>
          </p:cNvSpPr>
          <p:nvPr/>
        </p:nvSpPr>
        <p:spPr bwMode="auto">
          <a:xfrm>
            <a:off x="2233329" y="3916990"/>
            <a:ext cx="61913" cy="55563"/>
          </a:xfrm>
          <a:custGeom>
            <a:avLst/>
            <a:gdLst>
              <a:gd name="T0" fmla="*/ 0 w 31"/>
              <a:gd name="T1" fmla="*/ 0 h 31"/>
              <a:gd name="T2" fmla="*/ 2 w 31"/>
              <a:gd name="T3" fmla="*/ 31 h 31"/>
              <a:gd name="T4" fmla="*/ 31 w 31"/>
              <a:gd name="T5" fmla="*/ 16 h 31"/>
              <a:gd name="T6" fmla="*/ 2 w 31"/>
              <a:gd name="T7" fmla="*/ 2 h 31"/>
              <a:gd name="T8" fmla="*/ 2 w 31"/>
              <a:gd name="T9" fmla="*/ 2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2" y="31"/>
                </a:lnTo>
                <a:lnTo>
                  <a:pt x="31" y="16"/>
                </a:lnTo>
                <a:lnTo>
                  <a:pt x="2" y="2"/>
                </a:lnTo>
                <a:lnTo>
                  <a:pt x="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9">
            <a:extLst>
              <a:ext uri="{FF2B5EF4-FFF2-40B4-BE49-F238E27FC236}">
                <a16:creationId xmlns:a16="http://schemas.microsoft.com/office/drawing/2014/main" id="{CCF6109E-0412-4B9C-8325-DC797A83459A}"/>
              </a:ext>
            </a:extLst>
          </p:cNvPr>
          <p:cNvSpPr>
            <a:spLocks/>
          </p:cNvSpPr>
          <p:nvPr/>
        </p:nvSpPr>
        <p:spPr bwMode="auto">
          <a:xfrm>
            <a:off x="8927817" y="3040690"/>
            <a:ext cx="100012" cy="80963"/>
          </a:xfrm>
          <a:custGeom>
            <a:avLst/>
            <a:gdLst>
              <a:gd name="T0" fmla="*/ 0 w 31"/>
              <a:gd name="T1" fmla="*/ 29 h 31"/>
              <a:gd name="T2" fmla="*/ 31 w 31"/>
              <a:gd name="T3" fmla="*/ 31 h 31"/>
              <a:gd name="T4" fmla="*/ 16 w 31"/>
              <a:gd name="T5" fmla="*/ 0 h 31"/>
              <a:gd name="T6" fmla="*/ 2 w 31"/>
              <a:gd name="T7" fmla="*/ 31 h 31"/>
              <a:gd name="T8" fmla="*/ 2 w 31"/>
              <a:gd name="T9" fmla="*/ 31 h 31"/>
              <a:gd name="T10" fmla="*/ 0 w 31"/>
              <a:gd name="T11" fmla="*/ 29 h 31"/>
            </a:gdLst>
            <a:ahLst/>
            <a:cxnLst>
              <a:cxn ang="0">
                <a:pos x="T0" y="T1"/>
              </a:cxn>
              <a:cxn ang="0">
                <a:pos x="T2" y="T3"/>
              </a:cxn>
              <a:cxn ang="0">
                <a:pos x="T4" y="T5"/>
              </a:cxn>
              <a:cxn ang="0">
                <a:pos x="T6" y="T7"/>
              </a:cxn>
              <a:cxn ang="0">
                <a:pos x="T8" y="T9"/>
              </a:cxn>
              <a:cxn ang="0">
                <a:pos x="T10" y="T11"/>
              </a:cxn>
            </a:cxnLst>
            <a:rect l="0" t="0" r="r" b="b"/>
            <a:pathLst>
              <a:path w="31" h="31">
                <a:moveTo>
                  <a:pt x="0" y="29"/>
                </a:moveTo>
                <a:lnTo>
                  <a:pt x="31" y="31"/>
                </a:lnTo>
                <a:lnTo>
                  <a:pt x="16" y="0"/>
                </a:lnTo>
                <a:lnTo>
                  <a:pt x="2" y="31"/>
                </a:lnTo>
                <a:lnTo>
                  <a:pt x="2"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a:extLst>
              <a:ext uri="{FF2B5EF4-FFF2-40B4-BE49-F238E27FC236}">
                <a16:creationId xmlns:a16="http://schemas.microsoft.com/office/drawing/2014/main" id="{FA14C052-0C94-4E35-8FC5-AFB0187C0FF6}"/>
              </a:ext>
            </a:extLst>
          </p:cNvPr>
          <p:cNvSpPr>
            <a:spLocks/>
          </p:cNvSpPr>
          <p:nvPr/>
        </p:nvSpPr>
        <p:spPr bwMode="auto">
          <a:xfrm>
            <a:off x="2274604" y="5682290"/>
            <a:ext cx="238125" cy="260350"/>
          </a:xfrm>
          <a:custGeom>
            <a:avLst/>
            <a:gdLst>
              <a:gd name="T0" fmla="*/ 0 w 120"/>
              <a:gd name="T1" fmla="*/ 85 h 143"/>
              <a:gd name="T2" fmla="*/ 2 w 120"/>
              <a:gd name="T3" fmla="*/ 95 h 143"/>
              <a:gd name="T4" fmla="*/ 4 w 120"/>
              <a:gd name="T5" fmla="*/ 103 h 143"/>
              <a:gd name="T6" fmla="*/ 8 w 120"/>
              <a:gd name="T7" fmla="*/ 111 h 143"/>
              <a:gd name="T8" fmla="*/ 12 w 120"/>
              <a:gd name="T9" fmla="*/ 120 h 143"/>
              <a:gd name="T10" fmla="*/ 18 w 120"/>
              <a:gd name="T11" fmla="*/ 126 h 143"/>
              <a:gd name="T12" fmla="*/ 24 w 120"/>
              <a:gd name="T13" fmla="*/ 132 h 143"/>
              <a:gd name="T14" fmla="*/ 33 w 120"/>
              <a:gd name="T15" fmla="*/ 136 h 143"/>
              <a:gd name="T16" fmla="*/ 41 w 120"/>
              <a:gd name="T17" fmla="*/ 140 h 143"/>
              <a:gd name="T18" fmla="*/ 51 w 120"/>
              <a:gd name="T19" fmla="*/ 143 h 143"/>
              <a:gd name="T20" fmla="*/ 62 w 120"/>
              <a:gd name="T21" fmla="*/ 143 h 143"/>
              <a:gd name="T22" fmla="*/ 70 w 120"/>
              <a:gd name="T23" fmla="*/ 143 h 143"/>
              <a:gd name="T24" fmla="*/ 80 w 120"/>
              <a:gd name="T25" fmla="*/ 140 h 143"/>
              <a:gd name="T26" fmla="*/ 89 w 120"/>
              <a:gd name="T27" fmla="*/ 136 h 143"/>
              <a:gd name="T28" fmla="*/ 97 w 120"/>
              <a:gd name="T29" fmla="*/ 132 h 143"/>
              <a:gd name="T30" fmla="*/ 103 w 120"/>
              <a:gd name="T31" fmla="*/ 126 h 143"/>
              <a:gd name="T32" fmla="*/ 109 w 120"/>
              <a:gd name="T33" fmla="*/ 120 h 143"/>
              <a:gd name="T34" fmla="*/ 113 w 120"/>
              <a:gd name="T35" fmla="*/ 111 h 143"/>
              <a:gd name="T36" fmla="*/ 118 w 120"/>
              <a:gd name="T37" fmla="*/ 103 h 143"/>
              <a:gd name="T38" fmla="*/ 120 w 120"/>
              <a:gd name="T39" fmla="*/ 95 h 143"/>
              <a:gd name="T40" fmla="*/ 120 w 120"/>
              <a:gd name="T41" fmla="*/ 85 h 143"/>
              <a:gd name="T42" fmla="*/ 120 w 120"/>
              <a:gd name="T43" fmla="*/ 0 h 143"/>
              <a:gd name="T44" fmla="*/ 2 w 120"/>
              <a:gd name="T45" fmla="*/ 0 h 143"/>
              <a:gd name="T46" fmla="*/ 2 w 120"/>
              <a:gd name="T47" fmla="*/ 85 h 143"/>
              <a:gd name="T48" fmla="*/ 2 w 120"/>
              <a:gd name="T49" fmla="*/ 8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43">
                <a:moveTo>
                  <a:pt x="0" y="85"/>
                </a:moveTo>
                <a:lnTo>
                  <a:pt x="2" y="95"/>
                </a:lnTo>
                <a:lnTo>
                  <a:pt x="4" y="103"/>
                </a:lnTo>
                <a:lnTo>
                  <a:pt x="8" y="111"/>
                </a:lnTo>
                <a:lnTo>
                  <a:pt x="12" y="120"/>
                </a:lnTo>
                <a:lnTo>
                  <a:pt x="18" y="126"/>
                </a:lnTo>
                <a:lnTo>
                  <a:pt x="24" y="132"/>
                </a:lnTo>
                <a:lnTo>
                  <a:pt x="33" y="136"/>
                </a:lnTo>
                <a:lnTo>
                  <a:pt x="41" y="140"/>
                </a:lnTo>
                <a:lnTo>
                  <a:pt x="51" y="143"/>
                </a:lnTo>
                <a:lnTo>
                  <a:pt x="62" y="143"/>
                </a:lnTo>
                <a:lnTo>
                  <a:pt x="70" y="143"/>
                </a:lnTo>
                <a:lnTo>
                  <a:pt x="80" y="140"/>
                </a:lnTo>
                <a:lnTo>
                  <a:pt x="89" y="136"/>
                </a:lnTo>
                <a:lnTo>
                  <a:pt x="97" y="132"/>
                </a:lnTo>
                <a:lnTo>
                  <a:pt x="103" y="126"/>
                </a:lnTo>
                <a:lnTo>
                  <a:pt x="109" y="120"/>
                </a:lnTo>
                <a:lnTo>
                  <a:pt x="113" y="111"/>
                </a:lnTo>
                <a:lnTo>
                  <a:pt x="118" y="103"/>
                </a:lnTo>
                <a:lnTo>
                  <a:pt x="120" y="95"/>
                </a:lnTo>
                <a:lnTo>
                  <a:pt x="120" y="85"/>
                </a:lnTo>
                <a:lnTo>
                  <a:pt x="120" y="0"/>
                </a:lnTo>
                <a:lnTo>
                  <a:pt x="2" y="0"/>
                </a:lnTo>
                <a:lnTo>
                  <a:pt x="2" y="85"/>
                </a:lnTo>
                <a:lnTo>
                  <a:pt x="2" y="8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21">
            <a:extLst>
              <a:ext uri="{FF2B5EF4-FFF2-40B4-BE49-F238E27FC236}">
                <a16:creationId xmlns:a16="http://schemas.microsoft.com/office/drawing/2014/main" id="{A4B9C0A3-9CE3-43BB-B2BF-A59E08957D9B}"/>
              </a:ext>
            </a:extLst>
          </p:cNvPr>
          <p:cNvSpPr>
            <a:spLocks/>
          </p:cNvSpPr>
          <p:nvPr/>
        </p:nvSpPr>
        <p:spPr bwMode="auto">
          <a:xfrm>
            <a:off x="2639729" y="5217153"/>
            <a:ext cx="273050" cy="247650"/>
          </a:xfrm>
          <a:custGeom>
            <a:avLst/>
            <a:gdLst>
              <a:gd name="T0" fmla="*/ 68 w 137"/>
              <a:gd name="T1" fmla="*/ 137 h 137"/>
              <a:gd name="T2" fmla="*/ 81 w 137"/>
              <a:gd name="T3" fmla="*/ 137 h 137"/>
              <a:gd name="T4" fmla="*/ 91 w 137"/>
              <a:gd name="T5" fmla="*/ 135 h 137"/>
              <a:gd name="T6" fmla="*/ 99 w 137"/>
              <a:gd name="T7" fmla="*/ 130 h 137"/>
              <a:gd name="T8" fmla="*/ 110 w 137"/>
              <a:gd name="T9" fmla="*/ 124 h 137"/>
              <a:gd name="T10" fmla="*/ 118 w 137"/>
              <a:gd name="T11" fmla="*/ 118 h 137"/>
              <a:gd name="T12" fmla="*/ 124 w 137"/>
              <a:gd name="T13" fmla="*/ 110 h 137"/>
              <a:gd name="T14" fmla="*/ 130 w 137"/>
              <a:gd name="T15" fmla="*/ 101 h 137"/>
              <a:gd name="T16" fmla="*/ 134 w 137"/>
              <a:gd name="T17" fmla="*/ 91 h 137"/>
              <a:gd name="T18" fmla="*/ 137 w 137"/>
              <a:gd name="T19" fmla="*/ 81 h 137"/>
              <a:gd name="T20" fmla="*/ 137 w 137"/>
              <a:gd name="T21" fmla="*/ 68 h 137"/>
              <a:gd name="T22" fmla="*/ 137 w 137"/>
              <a:gd name="T23" fmla="*/ 58 h 137"/>
              <a:gd name="T24" fmla="*/ 134 w 137"/>
              <a:gd name="T25" fmla="*/ 48 h 137"/>
              <a:gd name="T26" fmla="*/ 130 w 137"/>
              <a:gd name="T27" fmla="*/ 37 h 137"/>
              <a:gd name="T28" fmla="*/ 124 w 137"/>
              <a:gd name="T29" fmla="*/ 29 h 137"/>
              <a:gd name="T30" fmla="*/ 118 w 137"/>
              <a:gd name="T31" fmla="*/ 21 h 137"/>
              <a:gd name="T32" fmla="*/ 110 w 137"/>
              <a:gd name="T33" fmla="*/ 14 h 137"/>
              <a:gd name="T34" fmla="*/ 99 w 137"/>
              <a:gd name="T35" fmla="*/ 8 h 137"/>
              <a:gd name="T36" fmla="*/ 91 w 137"/>
              <a:gd name="T37" fmla="*/ 4 h 137"/>
              <a:gd name="T38" fmla="*/ 81 w 137"/>
              <a:gd name="T39" fmla="*/ 2 h 137"/>
              <a:gd name="T40" fmla="*/ 68 w 137"/>
              <a:gd name="T41" fmla="*/ 0 h 137"/>
              <a:gd name="T42" fmla="*/ 58 w 137"/>
              <a:gd name="T43" fmla="*/ 2 h 137"/>
              <a:gd name="T44" fmla="*/ 47 w 137"/>
              <a:gd name="T45" fmla="*/ 4 h 137"/>
              <a:gd name="T46" fmla="*/ 37 w 137"/>
              <a:gd name="T47" fmla="*/ 8 h 137"/>
              <a:gd name="T48" fmla="*/ 29 w 137"/>
              <a:gd name="T49" fmla="*/ 14 h 137"/>
              <a:gd name="T50" fmla="*/ 21 w 137"/>
              <a:gd name="T51" fmla="*/ 21 h 137"/>
              <a:gd name="T52" fmla="*/ 14 w 137"/>
              <a:gd name="T53" fmla="*/ 29 h 137"/>
              <a:gd name="T54" fmla="*/ 8 w 137"/>
              <a:gd name="T55" fmla="*/ 37 h 137"/>
              <a:gd name="T56" fmla="*/ 4 w 137"/>
              <a:gd name="T57" fmla="*/ 48 h 137"/>
              <a:gd name="T58" fmla="*/ 2 w 137"/>
              <a:gd name="T59" fmla="*/ 58 h 137"/>
              <a:gd name="T60" fmla="*/ 0 w 137"/>
              <a:gd name="T61" fmla="*/ 68 h 137"/>
              <a:gd name="T62" fmla="*/ 2 w 137"/>
              <a:gd name="T63" fmla="*/ 81 h 137"/>
              <a:gd name="T64" fmla="*/ 4 w 137"/>
              <a:gd name="T65" fmla="*/ 91 h 137"/>
              <a:gd name="T66" fmla="*/ 8 w 137"/>
              <a:gd name="T67" fmla="*/ 101 h 137"/>
              <a:gd name="T68" fmla="*/ 14 w 137"/>
              <a:gd name="T69" fmla="*/ 110 h 137"/>
              <a:gd name="T70" fmla="*/ 21 w 137"/>
              <a:gd name="T71" fmla="*/ 118 h 137"/>
              <a:gd name="T72" fmla="*/ 29 w 137"/>
              <a:gd name="T73" fmla="*/ 124 h 137"/>
              <a:gd name="T74" fmla="*/ 37 w 137"/>
              <a:gd name="T75" fmla="*/ 130 h 137"/>
              <a:gd name="T76" fmla="*/ 47 w 137"/>
              <a:gd name="T77" fmla="*/ 135 h 137"/>
              <a:gd name="T78" fmla="*/ 58 w 137"/>
              <a:gd name="T79" fmla="*/ 137 h 137"/>
              <a:gd name="T80" fmla="*/ 68 w 137"/>
              <a:gd name="T81" fmla="*/ 137 h 137"/>
              <a:gd name="T82" fmla="*/ 68 w 137"/>
              <a:gd name="T83"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 h="137">
                <a:moveTo>
                  <a:pt x="68" y="137"/>
                </a:moveTo>
                <a:lnTo>
                  <a:pt x="81" y="137"/>
                </a:lnTo>
                <a:lnTo>
                  <a:pt x="91" y="135"/>
                </a:lnTo>
                <a:lnTo>
                  <a:pt x="99" y="130"/>
                </a:lnTo>
                <a:lnTo>
                  <a:pt x="110" y="124"/>
                </a:lnTo>
                <a:lnTo>
                  <a:pt x="118" y="118"/>
                </a:lnTo>
                <a:lnTo>
                  <a:pt x="124" y="110"/>
                </a:lnTo>
                <a:lnTo>
                  <a:pt x="130" y="101"/>
                </a:lnTo>
                <a:lnTo>
                  <a:pt x="134" y="91"/>
                </a:lnTo>
                <a:lnTo>
                  <a:pt x="137" y="81"/>
                </a:lnTo>
                <a:lnTo>
                  <a:pt x="137" y="68"/>
                </a:lnTo>
                <a:lnTo>
                  <a:pt x="137" y="58"/>
                </a:lnTo>
                <a:lnTo>
                  <a:pt x="134" y="48"/>
                </a:lnTo>
                <a:lnTo>
                  <a:pt x="130" y="37"/>
                </a:lnTo>
                <a:lnTo>
                  <a:pt x="124" y="29"/>
                </a:lnTo>
                <a:lnTo>
                  <a:pt x="118" y="21"/>
                </a:lnTo>
                <a:lnTo>
                  <a:pt x="110" y="14"/>
                </a:lnTo>
                <a:lnTo>
                  <a:pt x="99" y="8"/>
                </a:lnTo>
                <a:lnTo>
                  <a:pt x="91" y="4"/>
                </a:lnTo>
                <a:lnTo>
                  <a:pt x="81" y="2"/>
                </a:lnTo>
                <a:lnTo>
                  <a:pt x="68" y="0"/>
                </a:lnTo>
                <a:lnTo>
                  <a:pt x="58" y="2"/>
                </a:lnTo>
                <a:lnTo>
                  <a:pt x="47" y="4"/>
                </a:lnTo>
                <a:lnTo>
                  <a:pt x="37" y="8"/>
                </a:lnTo>
                <a:lnTo>
                  <a:pt x="29" y="14"/>
                </a:lnTo>
                <a:lnTo>
                  <a:pt x="21" y="21"/>
                </a:lnTo>
                <a:lnTo>
                  <a:pt x="14" y="29"/>
                </a:lnTo>
                <a:lnTo>
                  <a:pt x="8" y="37"/>
                </a:lnTo>
                <a:lnTo>
                  <a:pt x="4" y="48"/>
                </a:lnTo>
                <a:lnTo>
                  <a:pt x="2" y="58"/>
                </a:lnTo>
                <a:lnTo>
                  <a:pt x="0" y="68"/>
                </a:lnTo>
                <a:lnTo>
                  <a:pt x="2" y="81"/>
                </a:lnTo>
                <a:lnTo>
                  <a:pt x="4" y="91"/>
                </a:lnTo>
                <a:lnTo>
                  <a:pt x="8" y="101"/>
                </a:lnTo>
                <a:lnTo>
                  <a:pt x="14" y="110"/>
                </a:lnTo>
                <a:lnTo>
                  <a:pt x="21" y="118"/>
                </a:lnTo>
                <a:lnTo>
                  <a:pt x="29" y="124"/>
                </a:lnTo>
                <a:lnTo>
                  <a:pt x="37" y="130"/>
                </a:lnTo>
                <a:lnTo>
                  <a:pt x="47" y="135"/>
                </a:lnTo>
                <a:lnTo>
                  <a:pt x="58" y="137"/>
                </a:lnTo>
                <a:lnTo>
                  <a:pt x="68" y="137"/>
                </a:lnTo>
                <a:lnTo>
                  <a:pt x="68" y="13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Line 22">
            <a:extLst>
              <a:ext uri="{FF2B5EF4-FFF2-40B4-BE49-F238E27FC236}">
                <a16:creationId xmlns:a16="http://schemas.microsoft.com/office/drawing/2014/main" id="{46A4A78D-3B94-4DE3-BD71-C52F18E165DC}"/>
              </a:ext>
            </a:extLst>
          </p:cNvPr>
          <p:cNvSpPr>
            <a:spLocks noChangeShapeType="1"/>
          </p:cNvSpPr>
          <p:nvPr/>
        </p:nvSpPr>
        <p:spPr bwMode="auto">
          <a:xfrm>
            <a:off x="2698467" y="4964740"/>
            <a:ext cx="155575" cy="873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Rectangle 23">
            <a:extLst>
              <a:ext uri="{FF2B5EF4-FFF2-40B4-BE49-F238E27FC236}">
                <a16:creationId xmlns:a16="http://schemas.microsoft.com/office/drawing/2014/main" id="{A0D14D85-8DF1-4893-A0B8-A013C4227A51}"/>
              </a:ext>
            </a:extLst>
          </p:cNvPr>
          <p:cNvSpPr>
            <a:spLocks noChangeArrowheads="1"/>
          </p:cNvSpPr>
          <p:nvPr/>
        </p:nvSpPr>
        <p:spPr bwMode="auto">
          <a:xfrm>
            <a:off x="2833404" y="4867903"/>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1</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26" name="Rectangle 24">
            <a:extLst>
              <a:ext uri="{FF2B5EF4-FFF2-40B4-BE49-F238E27FC236}">
                <a16:creationId xmlns:a16="http://schemas.microsoft.com/office/drawing/2014/main" id="{2015D1C2-54DF-4659-883E-A9381839539D}"/>
              </a:ext>
            </a:extLst>
          </p:cNvPr>
          <p:cNvSpPr>
            <a:spLocks noChangeArrowheads="1"/>
          </p:cNvSpPr>
          <p:nvPr/>
        </p:nvSpPr>
        <p:spPr bwMode="auto">
          <a:xfrm>
            <a:off x="2912779" y="4867903"/>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en-US" altLang="zh-CN" sz="900" b="0" i="0">
                <a:solidFill>
                  <a:srgbClr val="000000"/>
                </a:solidFill>
                <a:ea typeface="宋体" panose="02010600030101010101" pitchFamily="2" charset="-122"/>
              </a:rPr>
              <a:t>8</a:t>
            </a:r>
            <a:endParaRPr lang="en-US" altLang="zh-CN" sz="2400" b="0" i="0">
              <a:solidFill>
                <a:schemeClr val="tx1"/>
              </a:solidFill>
              <a:latin typeface="Times New Roman" panose="02020603050405020304" pitchFamily="18" charset="0"/>
              <a:ea typeface="宋体" panose="02010600030101010101" pitchFamily="2" charset="-122"/>
            </a:endParaRPr>
          </a:p>
        </p:txBody>
      </p:sp>
      <p:sp>
        <p:nvSpPr>
          <p:cNvPr id="27" name="Line 25">
            <a:extLst>
              <a:ext uri="{FF2B5EF4-FFF2-40B4-BE49-F238E27FC236}">
                <a16:creationId xmlns:a16="http://schemas.microsoft.com/office/drawing/2014/main" id="{CEE96D04-4D59-4E93-9D0D-E520CE5A9895}"/>
              </a:ext>
            </a:extLst>
          </p:cNvPr>
          <p:cNvSpPr>
            <a:spLocks noChangeShapeType="1"/>
          </p:cNvSpPr>
          <p:nvPr/>
        </p:nvSpPr>
        <p:spPr bwMode="auto">
          <a:xfrm>
            <a:off x="2774667" y="3934453"/>
            <a:ext cx="3175" cy="12334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Freeform 26">
            <a:extLst>
              <a:ext uri="{FF2B5EF4-FFF2-40B4-BE49-F238E27FC236}">
                <a16:creationId xmlns:a16="http://schemas.microsoft.com/office/drawing/2014/main" id="{63E27A9C-964C-4EC0-AD46-C85B0C88A21C}"/>
              </a:ext>
            </a:extLst>
          </p:cNvPr>
          <p:cNvSpPr>
            <a:spLocks/>
          </p:cNvSpPr>
          <p:nvPr/>
        </p:nvSpPr>
        <p:spPr bwMode="auto">
          <a:xfrm>
            <a:off x="2571467" y="5313990"/>
            <a:ext cx="60325" cy="57150"/>
          </a:xfrm>
          <a:custGeom>
            <a:avLst/>
            <a:gdLst>
              <a:gd name="T0" fmla="*/ 0 w 31"/>
              <a:gd name="T1" fmla="*/ 0 h 31"/>
              <a:gd name="T2" fmla="*/ 2 w 31"/>
              <a:gd name="T3" fmla="*/ 31 h 31"/>
              <a:gd name="T4" fmla="*/ 31 w 31"/>
              <a:gd name="T5" fmla="*/ 14 h 31"/>
              <a:gd name="T6" fmla="*/ 2 w 31"/>
              <a:gd name="T7" fmla="*/ 0 h 31"/>
              <a:gd name="T8" fmla="*/ 2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2" y="31"/>
                </a:lnTo>
                <a:lnTo>
                  <a:pt x="31" y="14"/>
                </a:lnTo>
                <a:lnTo>
                  <a:pt x="2"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27">
            <a:extLst>
              <a:ext uri="{FF2B5EF4-FFF2-40B4-BE49-F238E27FC236}">
                <a16:creationId xmlns:a16="http://schemas.microsoft.com/office/drawing/2014/main" id="{6388411E-5C6B-49E6-AD22-EE708CAFE670}"/>
              </a:ext>
            </a:extLst>
          </p:cNvPr>
          <p:cNvSpPr>
            <a:spLocks/>
          </p:cNvSpPr>
          <p:nvPr/>
        </p:nvSpPr>
        <p:spPr bwMode="auto">
          <a:xfrm>
            <a:off x="3692242" y="3942390"/>
            <a:ext cx="1497012" cy="1527175"/>
          </a:xfrm>
          <a:custGeom>
            <a:avLst/>
            <a:gdLst>
              <a:gd name="T0" fmla="*/ 0 w 754"/>
              <a:gd name="T1" fmla="*/ 0 h 841"/>
              <a:gd name="T2" fmla="*/ 0 w 754"/>
              <a:gd name="T3" fmla="*/ 776 h 841"/>
              <a:gd name="T4" fmla="*/ 754 w 754"/>
              <a:gd name="T5" fmla="*/ 776 h 841"/>
              <a:gd name="T6" fmla="*/ 754 w 754"/>
              <a:gd name="T7" fmla="*/ 841 h 841"/>
            </a:gdLst>
            <a:ahLst/>
            <a:cxnLst>
              <a:cxn ang="0">
                <a:pos x="T0" y="T1"/>
              </a:cxn>
              <a:cxn ang="0">
                <a:pos x="T2" y="T3"/>
              </a:cxn>
              <a:cxn ang="0">
                <a:pos x="T4" y="T5"/>
              </a:cxn>
              <a:cxn ang="0">
                <a:pos x="T6" y="T7"/>
              </a:cxn>
            </a:cxnLst>
            <a:rect l="0" t="0" r="r" b="b"/>
            <a:pathLst>
              <a:path w="754" h="841">
                <a:moveTo>
                  <a:pt x="0" y="0"/>
                </a:moveTo>
                <a:lnTo>
                  <a:pt x="0" y="776"/>
                </a:lnTo>
                <a:lnTo>
                  <a:pt x="754" y="776"/>
                </a:lnTo>
                <a:lnTo>
                  <a:pt x="754" y="84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28">
            <a:extLst>
              <a:ext uri="{FF2B5EF4-FFF2-40B4-BE49-F238E27FC236}">
                <a16:creationId xmlns:a16="http://schemas.microsoft.com/office/drawing/2014/main" id="{F1602E0B-A263-43B6-9D35-24CF6735CF8D}"/>
              </a:ext>
            </a:extLst>
          </p:cNvPr>
          <p:cNvSpPr>
            <a:spLocks/>
          </p:cNvSpPr>
          <p:nvPr/>
        </p:nvSpPr>
        <p:spPr bwMode="auto">
          <a:xfrm>
            <a:off x="5459129" y="3110540"/>
            <a:ext cx="3513138" cy="2989263"/>
          </a:xfrm>
          <a:custGeom>
            <a:avLst/>
            <a:gdLst>
              <a:gd name="T0" fmla="*/ 1783 w 1783"/>
              <a:gd name="T1" fmla="*/ 0 h 1976"/>
              <a:gd name="T2" fmla="*/ 1783 w 1783"/>
              <a:gd name="T3" fmla="*/ 1976 h 1976"/>
              <a:gd name="T4" fmla="*/ 0 w 1783"/>
              <a:gd name="T5" fmla="*/ 1976 h 1976"/>
              <a:gd name="T6" fmla="*/ 0 w 1783"/>
              <a:gd name="T7" fmla="*/ 1793 h 1976"/>
            </a:gdLst>
            <a:ahLst/>
            <a:cxnLst>
              <a:cxn ang="0">
                <a:pos x="T0" y="T1"/>
              </a:cxn>
              <a:cxn ang="0">
                <a:pos x="T2" y="T3"/>
              </a:cxn>
              <a:cxn ang="0">
                <a:pos x="T4" y="T5"/>
              </a:cxn>
              <a:cxn ang="0">
                <a:pos x="T6" y="T7"/>
              </a:cxn>
            </a:cxnLst>
            <a:rect l="0" t="0" r="r" b="b"/>
            <a:pathLst>
              <a:path w="1783" h="1976">
                <a:moveTo>
                  <a:pt x="1783" y="0"/>
                </a:moveTo>
                <a:lnTo>
                  <a:pt x="1783" y="1976"/>
                </a:lnTo>
                <a:lnTo>
                  <a:pt x="0" y="1976"/>
                </a:lnTo>
                <a:lnTo>
                  <a:pt x="0" y="179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Line 29">
            <a:extLst>
              <a:ext uri="{FF2B5EF4-FFF2-40B4-BE49-F238E27FC236}">
                <a16:creationId xmlns:a16="http://schemas.microsoft.com/office/drawing/2014/main" id="{3620FF5D-03D1-4A9D-81A1-4DA0F6012111}"/>
              </a:ext>
            </a:extLst>
          </p:cNvPr>
          <p:cNvSpPr>
            <a:spLocks noChangeShapeType="1"/>
          </p:cNvSpPr>
          <p:nvPr/>
        </p:nvSpPr>
        <p:spPr bwMode="auto">
          <a:xfrm>
            <a:off x="3619217" y="4975853"/>
            <a:ext cx="15398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Rectangle 30">
            <a:extLst>
              <a:ext uri="{FF2B5EF4-FFF2-40B4-BE49-F238E27FC236}">
                <a16:creationId xmlns:a16="http://schemas.microsoft.com/office/drawing/2014/main" id="{7C32936A-0C60-4FEE-AC50-9A471D118BDF}"/>
              </a:ext>
            </a:extLst>
          </p:cNvPr>
          <p:cNvSpPr>
            <a:spLocks noChangeArrowheads="1"/>
          </p:cNvSpPr>
          <p:nvPr/>
        </p:nvSpPr>
        <p:spPr bwMode="auto">
          <a:xfrm>
            <a:off x="3757329" y="4875840"/>
            <a:ext cx="6350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3</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33" name="Rectangle 31">
            <a:extLst>
              <a:ext uri="{FF2B5EF4-FFF2-40B4-BE49-F238E27FC236}">
                <a16:creationId xmlns:a16="http://schemas.microsoft.com/office/drawing/2014/main" id="{859F6CEC-ED07-43DF-93CB-EC737D831289}"/>
              </a:ext>
            </a:extLst>
          </p:cNvPr>
          <p:cNvSpPr>
            <a:spLocks noChangeArrowheads="1"/>
          </p:cNvSpPr>
          <p:nvPr/>
        </p:nvSpPr>
        <p:spPr bwMode="auto">
          <a:xfrm>
            <a:off x="3831942" y="4875840"/>
            <a:ext cx="6350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2</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34" name="Freeform 32">
            <a:extLst>
              <a:ext uri="{FF2B5EF4-FFF2-40B4-BE49-F238E27FC236}">
                <a16:creationId xmlns:a16="http://schemas.microsoft.com/office/drawing/2014/main" id="{FA63355E-70C5-4D3B-A23D-863C3F3E2244}"/>
              </a:ext>
            </a:extLst>
          </p:cNvPr>
          <p:cNvSpPr>
            <a:spLocks/>
          </p:cNvSpPr>
          <p:nvPr/>
        </p:nvSpPr>
        <p:spPr bwMode="auto">
          <a:xfrm>
            <a:off x="2981042" y="2945440"/>
            <a:ext cx="61912" cy="60325"/>
          </a:xfrm>
          <a:custGeom>
            <a:avLst/>
            <a:gdLst>
              <a:gd name="T0" fmla="*/ 0 w 31"/>
              <a:gd name="T1" fmla="*/ 0 h 33"/>
              <a:gd name="T2" fmla="*/ 0 w 31"/>
              <a:gd name="T3" fmla="*/ 33 h 33"/>
              <a:gd name="T4" fmla="*/ 31 w 31"/>
              <a:gd name="T5" fmla="*/ 17 h 33"/>
              <a:gd name="T6" fmla="*/ 0 w 31"/>
              <a:gd name="T7" fmla="*/ 2 h 33"/>
              <a:gd name="T8" fmla="*/ 0 w 31"/>
              <a:gd name="T9" fmla="*/ 2 h 33"/>
              <a:gd name="T10" fmla="*/ 0 w 31"/>
              <a:gd name="T11" fmla="*/ 0 h 33"/>
            </a:gdLst>
            <a:ahLst/>
            <a:cxnLst>
              <a:cxn ang="0">
                <a:pos x="T0" y="T1"/>
              </a:cxn>
              <a:cxn ang="0">
                <a:pos x="T2" y="T3"/>
              </a:cxn>
              <a:cxn ang="0">
                <a:pos x="T4" y="T5"/>
              </a:cxn>
              <a:cxn ang="0">
                <a:pos x="T6" y="T7"/>
              </a:cxn>
              <a:cxn ang="0">
                <a:pos x="T8" y="T9"/>
              </a:cxn>
              <a:cxn ang="0">
                <a:pos x="T10" y="T11"/>
              </a:cxn>
            </a:cxnLst>
            <a:rect l="0" t="0" r="r" b="b"/>
            <a:pathLst>
              <a:path w="31" h="33">
                <a:moveTo>
                  <a:pt x="0" y="0"/>
                </a:moveTo>
                <a:lnTo>
                  <a:pt x="0" y="33"/>
                </a:lnTo>
                <a:lnTo>
                  <a:pt x="31" y="17"/>
                </a:lnTo>
                <a:lnTo>
                  <a:pt x="0" y="2"/>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33">
            <a:extLst>
              <a:ext uri="{FF2B5EF4-FFF2-40B4-BE49-F238E27FC236}">
                <a16:creationId xmlns:a16="http://schemas.microsoft.com/office/drawing/2014/main" id="{08459FE7-6370-4FB4-9021-9F4AEF2F74B7}"/>
              </a:ext>
            </a:extLst>
          </p:cNvPr>
          <p:cNvSpPr>
            <a:spLocks/>
          </p:cNvSpPr>
          <p:nvPr/>
        </p:nvSpPr>
        <p:spPr bwMode="auto">
          <a:xfrm>
            <a:off x="8138829" y="3197853"/>
            <a:ext cx="63500" cy="57150"/>
          </a:xfrm>
          <a:custGeom>
            <a:avLst/>
            <a:gdLst>
              <a:gd name="T0" fmla="*/ 0 w 32"/>
              <a:gd name="T1" fmla="*/ 29 h 31"/>
              <a:gd name="T2" fmla="*/ 32 w 32"/>
              <a:gd name="T3" fmla="*/ 31 h 31"/>
              <a:gd name="T4" fmla="*/ 17 w 32"/>
              <a:gd name="T5" fmla="*/ 0 h 31"/>
              <a:gd name="T6" fmla="*/ 0 w 32"/>
              <a:gd name="T7" fmla="*/ 31 h 31"/>
              <a:gd name="T8" fmla="*/ 0 w 32"/>
              <a:gd name="T9" fmla="*/ 31 h 31"/>
              <a:gd name="T10" fmla="*/ 0 w 32"/>
              <a:gd name="T11" fmla="*/ 29 h 31"/>
            </a:gdLst>
            <a:ahLst/>
            <a:cxnLst>
              <a:cxn ang="0">
                <a:pos x="T0" y="T1"/>
              </a:cxn>
              <a:cxn ang="0">
                <a:pos x="T2" y="T3"/>
              </a:cxn>
              <a:cxn ang="0">
                <a:pos x="T4" y="T5"/>
              </a:cxn>
              <a:cxn ang="0">
                <a:pos x="T6" y="T7"/>
              </a:cxn>
              <a:cxn ang="0">
                <a:pos x="T8" y="T9"/>
              </a:cxn>
              <a:cxn ang="0">
                <a:pos x="T10" y="T11"/>
              </a:cxn>
            </a:cxnLst>
            <a:rect l="0" t="0" r="r" b="b"/>
            <a:pathLst>
              <a:path w="32" h="31">
                <a:moveTo>
                  <a:pt x="0" y="29"/>
                </a:moveTo>
                <a:lnTo>
                  <a:pt x="32" y="31"/>
                </a:lnTo>
                <a:lnTo>
                  <a:pt x="17" y="0"/>
                </a:lnTo>
                <a:lnTo>
                  <a:pt x="0" y="31"/>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34">
            <a:extLst>
              <a:ext uri="{FF2B5EF4-FFF2-40B4-BE49-F238E27FC236}">
                <a16:creationId xmlns:a16="http://schemas.microsoft.com/office/drawing/2014/main" id="{11FCFEF8-5B7D-4B6E-B704-F3DF1ECDF527}"/>
              </a:ext>
            </a:extLst>
          </p:cNvPr>
          <p:cNvSpPr>
            <a:spLocks/>
          </p:cNvSpPr>
          <p:nvPr/>
        </p:nvSpPr>
        <p:spPr bwMode="auto">
          <a:xfrm>
            <a:off x="8138829" y="4799640"/>
            <a:ext cx="63500" cy="55563"/>
          </a:xfrm>
          <a:custGeom>
            <a:avLst/>
            <a:gdLst>
              <a:gd name="T0" fmla="*/ 29 w 32"/>
              <a:gd name="T1" fmla="*/ 0 h 31"/>
              <a:gd name="T2" fmla="*/ 0 w 32"/>
              <a:gd name="T3" fmla="*/ 0 h 31"/>
              <a:gd name="T4" fmla="*/ 17 w 32"/>
              <a:gd name="T5" fmla="*/ 31 h 31"/>
              <a:gd name="T6" fmla="*/ 32 w 32"/>
              <a:gd name="T7" fmla="*/ 0 h 31"/>
              <a:gd name="T8" fmla="*/ 32 w 32"/>
              <a:gd name="T9" fmla="*/ 0 h 31"/>
              <a:gd name="T10" fmla="*/ 29 w 32"/>
              <a:gd name="T11" fmla="*/ 0 h 31"/>
            </a:gdLst>
            <a:ahLst/>
            <a:cxnLst>
              <a:cxn ang="0">
                <a:pos x="T0" y="T1"/>
              </a:cxn>
              <a:cxn ang="0">
                <a:pos x="T2" y="T3"/>
              </a:cxn>
              <a:cxn ang="0">
                <a:pos x="T4" y="T5"/>
              </a:cxn>
              <a:cxn ang="0">
                <a:pos x="T6" y="T7"/>
              </a:cxn>
              <a:cxn ang="0">
                <a:pos x="T8" y="T9"/>
              </a:cxn>
              <a:cxn ang="0">
                <a:pos x="T10" y="T11"/>
              </a:cxn>
            </a:cxnLst>
            <a:rect l="0" t="0" r="r" b="b"/>
            <a:pathLst>
              <a:path w="32" h="31">
                <a:moveTo>
                  <a:pt x="29" y="0"/>
                </a:moveTo>
                <a:lnTo>
                  <a:pt x="0" y="0"/>
                </a:lnTo>
                <a:lnTo>
                  <a:pt x="17" y="31"/>
                </a:lnTo>
                <a:lnTo>
                  <a:pt x="32" y="0"/>
                </a:lnTo>
                <a:lnTo>
                  <a:pt x="3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Line 35">
            <a:extLst>
              <a:ext uri="{FF2B5EF4-FFF2-40B4-BE49-F238E27FC236}">
                <a16:creationId xmlns:a16="http://schemas.microsoft.com/office/drawing/2014/main" id="{829C199A-8682-4288-B986-3D29DB5408C6}"/>
              </a:ext>
            </a:extLst>
          </p:cNvPr>
          <p:cNvSpPr>
            <a:spLocks noChangeShapeType="1"/>
          </p:cNvSpPr>
          <p:nvPr/>
        </p:nvSpPr>
        <p:spPr bwMode="auto">
          <a:xfrm>
            <a:off x="8168992" y="3235953"/>
            <a:ext cx="3175" cy="15779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Rectangle 36">
            <a:extLst>
              <a:ext uri="{FF2B5EF4-FFF2-40B4-BE49-F238E27FC236}">
                <a16:creationId xmlns:a16="http://schemas.microsoft.com/office/drawing/2014/main" id="{DB585845-CD29-4FD9-A1AB-2875FBDB414A}"/>
              </a:ext>
            </a:extLst>
          </p:cNvPr>
          <p:cNvSpPr>
            <a:spLocks noChangeArrowheads="1"/>
          </p:cNvSpPr>
          <p:nvPr/>
        </p:nvSpPr>
        <p:spPr bwMode="auto">
          <a:xfrm>
            <a:off x="7861668" y="4240046"/>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39" name="Freeform 37">
            <a:extLst>
              <a:ext uri="{FF2B5EF4-FFF2-40B4-BE49-F238E27FC236}">
                <a16:creationId xmlns:a16="http://schemas.microsoft.com/office/drawing/2014/main" id="{DB7D4AF9-F32F-4E6B-8719-9722F73A17EE}"/>
              </a:ext>
            </a:extLst>
          </p:cNvPr>
          <p:cNvSpPr>
            <a:spLocks/>
          </p:cNvSpPr>
          <p:nvPr/>
        </p:nvSpPr>
        <p:spPr bwMode="auto">
          <a:xfrm>
            <a:off x="3047717" y="2950203"/>
            <a:ext cx="60325" cy="55562"/>
          </a:xfrm>
          <a:custGeom>
            <a:avLst/>
            <a:gdLst>
              <a:gd name="T0" fmla="*/ 29 w 31"/>
              <a:gd name="T1" fmla="*/ 29 h 31"/>
              <a:gd name="T2" fmla="*/ 31 w 31"/>
              <a:gd name="T3" fmla="*/ 0 h 31"/>
              <a:gd name="T4" fmla="*/ 0 w 31"/>
              <a:gd name="T5" fmla="*/ 15 h 31"/>
              <a:gd name="T6" fmla="*/ 31 w 31"/>
              <a:gd name="T7" fmla="*/ 31 h 31"/>
              <a:gd name="T8" fmla="*/ 31 w 31"/>
              <a:gd name="T9" fmla="*/ 31 h 31"/>
              <a:gd name="T10" fmla="*/ 29 w 31"/>
              <a:gd name="T11" fmla="*/ 29 h 31"/>
            </a:gdLst>
            <a:ahLst/>
            <a:cxnLst>
              <a:cxn ang="0">
                <a:pos x="T0" y="T1"/>
              </a:cxn>
              <a:cxn ang="0">
                <a:pos x="T2" y="T3"/>
              </a:cxn>
              <a:cxn ang="0">
                <a:pos x="T4" y="T5"/>
              </a:cxn>
              <a:cxn ang="0">
                <a:pos x="T6" y="T7"/>
              </a:cxn>
              <a:cxn ang="0">
                <a:pos x="T8" y="T9"/>
              </a:cxn>
              <a:cxn ang="0">
                <a:pos x="T10" y="T11"/>
              </a:cxn>
            </a:cxnLst>
            <a:rect l="0" t="0" r="r" b="b"/>
            <a:pathLst>
              <a:path w="31" h="31">
                <a:moveTo>
                  <a:pt x="29" y="29"/>
                </a:moveTo>
                <a:lnTo>
                  <a:pt x="31" y="0"/>
                </a:lnTo>
                <a:lnTo>
                  <a:pt x="0" y="15"/>
                </a:lnTo>
                <a:lnTo>
                  <a:pt x="31" y="31"/>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38">
            <a:extLst>
              <a:ext uri="{FF2B5EF4-FFF2-40B4-BE49-F238E27FC236}">
                <a16:creationId xmlns:a16="http://schemas.microsoft.com/office/drawing/2014/main" id="{2C1BDD2C-4FA0-4C8A-A455-8967AEAEFDBE}"/>
              </a:ext>
            </a:extLst>
          </p:cNvPr>
          <p:cNvSpPr>
            <a:spLocks/>
          </p:cNvSpPr>
          <p:nvPr/>
        </p:nvSpPr>
        <p:spPr bwMode="auto">
          <a:xfrm>
            <a:off x="8007067" y="2945440"/>
            <a:ext cx="61912" cy="60325"/>
          </a:xfrm>
          <a:custGeom>
            <a:avLst/>
            <a:gdLst>
              <a:gd name="T0" fmla="*/ 0 w 31"/>
              <a:gd name="T1" fmla="*/ 0 h 33"/>
              <a:gd name="T2" fmla="*/ 0 w 31"/>
              <a:gd name="T3" fmla="*/ 33 h 33"/>
              <a:gd name="T4" fmla="*/ 31 w 31"/>
              <a:gd name="T5" fmla="*/ 17 h 33"/>
              <a:gd name="T6" fmla="*/ 0 w 31"/>
              <a:gd name="T7" fmla="*/ 2 h 33"/>
              <a:gd name="T8" fmla="*/ 0 w 31"/>
              <a:gd name="T9" fmla="*/ 2 h 33"/>
              <a:gd name="T10" fmla="*/ 0 w 31"/>
              <a:gd name="T11" fmla="*/ 0 h 33"/>
            </a:gdLst>
            <a:ahLst/>
            <a:cxnLst>
              <a:cxn ang="0">
                <a:pos x="T0" y="T1"/>
              </a:cxn>
              <a:cxn ang="0">
                <a:pos x="T2" y="T3"/>
              </a:cxn>
              <a:cxn ang="0">
                <a:pos x="T4" y="T5"/>
              </a:cxn>
              <a:cxn ang="0">
                <a:pos x="T6" y="T7"/>
              </a:cxn>
              <a:cxn ang="0">
                <a:pos x="T8" y="T9"/>
              </a:cxn>
              <a:cxn ang="0">
                <a:pos x="T10" y="T11"/>
              </a:cxn>
            </a:cxnLst>
            <a:rect l="0" t="0" r="r" b="b"/>
            <a:pathLst>
              <a:path w="31" h="33">
                <a:moveTo>
                  <a:pt x="0" y="0"/>
                </a:moveTo>
                <a:lnTo>
                  <a:pt x="0" y="33"/>
                </a:lnTo>
                <a:lnTo>
                  <a:pt x="31" y="17"/>
                </a:lnTo>
                <a:lnTo>
                  <a:pt x="0" y="2"/>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39">
            <a:extLst>
              <a:ext uri="{FF2B5EF4-FFF2-40B4-BE49-F238E27FC236}">
                <a16:creationId xmlns:a16="http://schemas.microsoft.com/office/drawing/2014/main" id="{C37C1E96-B02A-4AFA-A8B4-E58D16C1FD18}"/>
              </a:ext>
            </a:extLst>
          </p:cNvPr>
          <p:cNvSpPr>
            <a:spLocks/>
          </p:cNvSpPr>
          <p:nvPr/>
        </p:nvSpPr>
        <p:spPr bwMode="auto">
          <a:xfrm>
            <a:off x="2525429" y="2950203"/>
            <a:ext cx="61913" cy="55562"/>
          </a:xfrm>
          <a:custGeom>
            <a:avLst/>
            <a:gdLst>
              <a:gd name="T0" fmla="*/ 29 w 31"/>
              <a:gd name="T1" fmla="*/ 29 h 31"/>
              <a:gd name="T2" fmla="*/ 31 w 31"/>
              <a:gd name="T3" fmla="*/ 0 h 31"/>
              <a:gd name="T4" fmla="*/ 0 w 31"/>
              <a:gd name="T5" fmla="*/ 15 h 31"/>
              <a:gd name="T6" fmla="*/ 31 w 31"/>
              <a:gd name="T7" fmla="*/ 31 h 31"/>
              <a:gd name="T8" fmla="*/ 31 w 31"/>
              <a:gd name="T9" fmla="*/ 31 h 31"/>
              <a:gd name="T10" fmla="*/ 29 w 31"/>
              <a:gd name="T11" fmla="*/ 29 h 31"/>
            </a:gdLst>
            <a:ahLst/>
            <a:cxnLst>
              <a:cxn ang="0">
                <a:pos x="T0" y="T1"/>
              </a:cxn>
              <a:cxn ang="0">
                <a:pos x="T2" y="T3"/>
              </a:cxn>
              <a:cxn ang="0">
                <a:pos x="T4" y="T5"/>
              </a:cxn>
              <a:cxn ang="0">
                <a:pos x="T6" y="T7"/>
              </a:cxn>
              <a:cxn ang="0">
                <a:pos x="T8" y="T9"/>
              </a:cxn>
              <a:cxn ang="0">
                <a:pos x="T10" y="T11"/>
              </a:cxn>
            </a:cxnLst>
            <a:rect l="0" t="0" r="r" b="b"/>
            <a:pathLst>
              <a:path w="31" h="31">
                <a:moveTo>
                  <a:pt x="29" y="29"/>
                </a:moveTo>
                <a:lnTo>
                  <a:pt x="31" y="0"/>
                </a:lnTo>
                <a:lnTo>
                  <a:pt x="0" y="15"/>
                </a:lnTo>
                <a:lnTo>
                  <a:pt x="31" y="31"/>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Line 40">
            <a:extLst>
              <a:ext uri="{FF2B5EF4-FFF2-40B4-BE49-F238E27FC236}">
                <a16:creationId xmlns:a16="http://schemas.microsoft.com/office/drawing/2014/main" id="{874462B5-E02D-402A-9151-872157A66573}"/>
              </a:ext>
            </a:extLst>
          </p:cNvPr>
          <p:cNvSpPr>
            <a:spLocks noChangeShapeType="1"/>
          </p:cNvSpPr>
          <p:nvPr/>
        </p:nvSpPr>
        <p:spPr bwMode="auto">
          <a:xfrm>
            <a:off x="2571467" y="2977190"/>
            <a:ext cx="417512"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41">
            <a:extLst>
              <a:ext uri="{FF2B5EF4-FFF2-40B4-BE49-F238E27FC236}">
                <a16:creationId xmlns:a16="http://schemas.microsoft.com/office/drawing/2014/main" id="{3A4AFEEE-52CF-45F7-B609-D8C8123DC935}"/>
              </a:ext>
            </a:extLst>
          </p:cNvPr>
          <p:cNvSpPr>
            <a:spLocks noChangeShapeType="1"/>
          </p:cNvSpPr>
          <p:nvPr/>
        </p:nvSpPr>
        <p:spPr bwMode="auto">
          <a:xfrm>
            <a:off x="3100104" y="2977190"/>
            <a:ext cx="4922838"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Rectangle 42">
            <a:extLst>
              <a:ext uri="{FF2B5EF4-FFF2-40B4-BE49-F238E27FC236}">
                <a16:creationId xmlns:a16="http://schemas.microsoft.com/office/drawing/2014/main" id="{8964AA58-FA2F-47B8-BA21-360807665CEB}"/>
              </a:ext>
            </a:extLst>
          </p:cNvPr>
          <p:cNvSpPr>
            <a:spLocks noChangeArrowheads="1"/>
          </p:cNvSpPr>
          <p:nvPr/>
        </p:nvSpPr>
        <p:spPr bwMode="auto">
          <a:xfrm>
            <a:off x="4936842" y="2761290"/>
            <a:ext cx="2952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en-US" altLang="zh-CN" sz="1400" i="0">
                <a:solidFill>
                  <a:srgbClr val="000000"/>
                </a:solidFill>
                <a:ea typeface="宋体" panose="02010600030101010101" pitchFamily="2" charset="-122"/>
              </a:rPr>
              <a:t>512</a:t>
            </a:r>
            <a:endParaRPr lang="en-US" altLang="zh-CN" sz="1400" i="0">
              <a:solidFill>
                <a:schemeClr val="tx1"/>
              </a:solidFill>
              <a:latin typeface="Times New Roman" panose="02020603050405020304" pitchFamily="18" charset="0"/>
              <a:ea typeface="宋体" panose="02010600030101010101" pitchFamily="2" charset="-122"/>
            </a:endParaRPr>
          </a:p>
        </p:txBody>
      </p:sp>
      <p:sp>
        <p:nvSpPr>
          <p:cNvPr id="45" name="Freeform 43">
            <a:extLst>
              <a:ext uri="{FF2B5EF4-FFF2-40B4-BE49-F238E27FC236}">
                <a16:creationId xmlns:a16="http://schemas.microsoft.com/office/drawing/2014/main" id="{086ED98D-A95A-46FE-989B-1461DD4F3CA9}"/>
              </a:ext>
            </a:extLst>
          </p:cNvPr>
          <p:cNvSpPr>
            <a:spLocks/>
          </p:cNvSpPr>
          <p:nvPr/>
        </p:nvSpPr>
        <p:spPr bwMode="auto">
          <a:xfrm>
            <a:off x="5008279" y="5517190"/>
            <a:ext cx="903288" cy="250825"/>
          </a:xfrm>
          <a:custGeom>
            <a:avLst/>
            <a:gdLst>
              <a:gd name="T0" fmla="*/ 68 w 455"/>
              <a:gd name="T1" fmla="*/ 136 h 138"/>
              <a:gd name="T2" fmla="*/ 58 w 455"/>
              <a:gd name="T3" fmla="*/ 136 h 138"/>
              <a:gd name="T4" fmla="*/ 47 w 455"/>
              <a:gd name="T5" fmla="*/ 134 h 138"/>
              <a:gd name="T6" fmla="*/ 37 w 455"/>
              <a:gd name="T7" fmla="*/ 130 h 138"/>
              <a:gd name="T8" fmla="*/ 29 w 455"/>
              <a:gd name="T9" fmla="*/ 124 h 138"/>
              <a:gd name="T10" fmla="*/ 20 w 455"/>
              <a:gd name="T11" fmla="*/ 118 h 138"/>
              <a:gd name="T12" fmla="*/ 12 w 455"/>
              <a:gd name="T13" fmla="*/ 109 h 138"/>
              <a:gd name="T14" fmla="*/ 8 w 455"/>
              <a:gd name="T15" fmla="*/ 101 h 138"/>
              <a:gd name="T16" fmla="*/ 4 w 455"/>
              <a:gd name="T17" fmla="*/ 91 h 138"/>
              <a:gd name="T18" fmla="*/ 0 w 455"/>
              <a:gd name="T19" fmla="*/ 80 h 138"/>
              <a:gd name="T20" fmla="*/ 0 w 455"/>
              <a:gd name="T21" fmla="*/ 70 h 138"/>
              <a:gd name="T22" fmla="*/ 0 w 455"/>
              <a:gd name="T23" fmla="*/ 58 h 138"/>
              <a:gd name="T24" fmla="*/ 4 w 455"/>
              <a:gd name="T25" fmla="*/ 47 h 138"/>
              <a:gd name="T26" fmla="*/ 8 w 455"/>
              <a:gd name="T27" fmla="*/ 37 h 138"/>
              <a:gd name="T28" fmla="*/ 12 w 455"/>
              <a:gd name="T29" fmla="*/ 29 h 138"/>
              <a:gd name="T30" fmla="*/ 20 w 455"/>
              <a:gd name="T31" fmla="*/ 20 h 138"/>
              <a:gd name="T32" fmla="*/ 29 w 455"/>
              <a:gd name="T33" fmla="*/ 14 h 138"/>
              <a:gd name="T34" fmla="*/ 37 w 455"/>
              <a:gd name="T35" fmla="*/ 8 h 138"/>
              <a:gd name="T36" fmla="*/ 47 w 455"/>
              <a:gd name="T37" fmla="*/ 4 h 138"/>
              <a:gd name="T38" fmla="*/ 58 w 455"/>
              <a:gd name="T39" fmla="*/ 2 h 138"/>
              <a:gd name="T40" fmla="*/ 68 w 455"/>
              <a:gd name="T41" fmla="*/ 0 h 138"/>
              <a:gd name="T42" fmla="*/ 387 w 455"/>
              <a:gd name="T43" fmla="*/ 0 h 138"/>
              <a:gd name="T44" fmla="*/ 399 w 455"/>
              <a:gd name="T45" fmla="*/ 2 h 138"/>
              <a:gd name="T46" fmla="*/ 410 w 455"/>
              <a:gd name="T47" fmla="*/ 4 h 138"/>
              <a:gd name="T48" fmla="*/ 420 w 455"/>
              <a:gd name="T49" fmla="*/ 8 h 138"/>
              <a:gd name="T50" fmla="*/ 428 w 455"/>
              <a:gd name="T51" fmla="*/ 14 h 138"/>
              <a:gd name="T52" fmla="*/ 437 w 455"/>
              <a:gd name="T53" fmla="*/ 20 h 138"/>
              <a:gd name="T54" fmla="*/ 443 w 455"/>
              <a:gd name="T55" fmla="*/ 29 h 138"/>
              <a:gd name="T56" fmla="*/ 449 w 455"/>
              <a:gd name="T57" fmla="*/ 37 h 138"/>
              <a:gd name="T58" fmla="*/ 453 w 455"/>
              <a:gd name="T59" fmla="*/ 47 h 138"/>
              <a:gd name="T60" fmla="*/ 455 w 455"/>
              <a:gd name="T61" fmla="*/ 58 h 138"/>
              <a:gd name="T62" fmla="*/ 455 w 455"/>
              <a:gd name="T63" fmla="*/ 70 h 138"/>
              <a:gd name="T64" fmla="*/ 455 w 455"/>
              <a:gd name="T65" fmla="*/ 80 h 138"/>
              <a:gd name="T66" fmla="*/ 453 w 455"/>
              <a:gd name="T67" fmla="*/ 91 h 138"/>
              <a:gd name="T68" fmla="*/ 449 w 455"/>
              <a:gd name="T69" fmla="*/ 101 h 138"/>
              <a:gd name="T70" fmla="*/ 443 w 455"/>
              <a:gd name="T71" fmla="*/ 109 h 138"/>
              <a:gd name="T72" fmla="*/ 437 w 455"/>
              <a:gd name="T73" fmla="*/ 118 h 138"/>
              <a:gd name="T74" fmla="*/ 428 w 455"/>
              <a:gd name="T75" fmla="*/ 124 h 138"/>
              <a:gd name="T76" fmla="*/ 420 w 455"/>
              <a:gd name="T77" fmla="*/ 130 h 138"/>
              <a:gd name="T78" fmla="*/ 410 w 455"/>
              <a:gd name="T79" fmla="*/ 134 h 138"/>
              <a:gd name="T80" fmla="*/ 399 w 455"/>
              <a:gd name="T81" fmla="*/ 136 h 138"/>
              <a:gd name="T82" fmla="*/ 387 w 455"/>
              <a:gd name="T83" fmla="*/ 138 h 138"/>
              <a:gd name="T84" fmla="*/ 68 w 455"/>
              <a:gd name="T85" fmla="*/ 138 h 138"/>
              <a:gd name="T86" fmla="*/ 68 w 455"/>
              <a:gd name="T8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5" h="138">
                <a:moveTo>
                  <a:pt x="68" y="136"/>
                </a:moveTo>
                <a:lnTo>
                  <a:pt x="58" y="136"/>
                </a:lnTo>
                <a:lnTo>
                  <a:pt x="47" y="134"/>
                </a:lnTo>
                <a:lnTo>
                  <a:pt x="37" y="130"/>
                </a:lnTo>
                <a:lnTo>
                  <a:pt x="29" y="124"/>
                </a:lnTo>
                <a:lnTo>
                  <a:pt x="20" y="118"/>
                </a:lnTo>
                <a:lnTo>
                  <a:pt x="12" y="109"/>
                </a:lnTo>
                <a:lnTo>
                  <a:pt x="8" y="101"/>
                </a:lnTo>
                <a:lnTo>
                  <a:pt x="4" y="91"/>
                </a:lnTo>
                <a:lnTo>
                  <a:pt x="0" y="80"/>
                </a:lnTo>
                <a:lnTo>
                  <a:pt x="0" y="70"/>
                </a:lnTo>
                <a:lnTo>
                  <a:pt x="0" y="58"/>
                </a:lnTo>
                <a:lnTo>
                  <a:pt x="4" y="47"/>
                </a:lnTo>
                <a:lnTo>
                  <a:pt x="8" y="37"/>
                </a:lnTo>
                <a:lnTo>
                  <a:pt x="12" y="29"/>
                </a:lnTo>
                <a:lnTo>
                  <a:pt x="20" y="20"/>
                </a:lnTo>
                <a:lnTo>
                  <a:pt x="29" y="14"/>
                </a:lnTo>
                <a:lnTo>
                  <a:pt x="37" y="8"/>
                </a:lnTo>
                <a:lnTo>
                  <a:pt x="47" y="4"/>
                </a:lnTo>
                <a:lnTo>
                  <a:pt x="58" y="2"/>
                </a:lnTo>
                <a:lnTo>
                  <a:pt x="68" y="0"/>
                </a:lnTo>
                <a:lnTo>
                  <a:pt x="387" y="0"/>
                </a:lnTo>
                <a:lnTo>
                  <a:pt x="399" y="2"/>
                </a:lnTo>
                <a:lnTo>
                  <a:pt x="410" y="4"/>
                </a:lnTo>
                <a:lnTo>
                  <a:pt x="420" y="8"/>
                </a:lnTo>
                <a:lnTo>
                  <a:pt x="428" y="14"/>
                </a:lnTo>
                <a:lnTo>
                  <a:pt x="437" y="20"/>
                </a:lnTo>
                <a:lnTo>
                  <a:pt x="443" y="29"/>
                </a:lnTo>
                <a:lnTo>
                  <a:pt x="449" y="37"/>
                </a:lnTo>
                <a:lnTo>
                  <a:pt x="453" y="47"/>
                </a:lnTo>
                <a:lnTo>
                  <a:pt x="455" y="58"/>
                </a:lnTo>
                <a:lnTo>
                  <a:pt x="455" y="70"/>
                </a:lnTo>
                <a:lnTo>
                  <a:pt x="455" y="80"/>
                </a:lnTo>
                <a:lnTo>
                  <a:pt x="453" y="91"/>
                </a:lnTo>
                <a:lnTo>
                  <a:pt x="449" y="101"/>
                </a:lnTo>
                <a:lnTo>
                  <a:pt x="443" y="109"/>
                </a:lnTo>
                <a:lnTo>
                  <a:pt x="437" y="118"/>
                </a:lnTo>
                <a:lnTo>
                  <a:pt x="428" y="124"/>
                </a:lnTo>
                <a:lnTo>
                  <a:pt x="420" y="130"/>
                </a:lnTo>
                <a:lnTo>
                  <a:pt x="410" y="134"/>
                </a:lnTo>
                <a:lnTo>
                  <a:pt x="399" y="136"/>
                </a:lnTo>
                <a:lnTo>
                  <a:pt x="387" y="138"/>
                </a:lnTo>
                <a:lnTo>
                  <a:pt x="68" y="138"/>
                </a:lnTo>
                <a:lnTo>
                  <a:pt x="68" y="13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44">
            <a:extLst>
              <a:ext uri="{FF2B5EF4-FFF2-40B4-BE49-F238E27FC236}">
                <a16:creationId xmlns:a16="http://schemas.microsoft.com/office/drawing/2014/main" id="{694BA2C3-A635-41F6-BF10-446F4E15ACDF}"/>
              </a:ext>
            </a:extLst>
          </p:cNvPr>
          <p:cNvSpPr>
            <a:spLocks/>
          </p:cNvSpPr>
          <p:nvPr/>
        </p:nvSpPr>
        <p:spPr bwMode="auto">
          <a:xfrm>
            <a:off x="4920967" y="3916990"/>
            <a:ext cx="61912" cy="55563"/>
          </a:xfrm>
          <a:custGeom>
            <a:avLst/>
            <a:gdLst>
              <a:gd name="T0" fmla="*/ 15 w 31"/>
              <a:gd name="T1" fmla="*/ 29 h 31"/>
              <a:gd name="T2" fmla="*/ 19 w 31"/>
              <a:gd name="T3" fmla="*/ 31 h 31"/>
              <a:gd name="T4" fmla="*/ 21 w 31"/>
              <a:gd name="T5" fmla="*/ 29 h 31"/>
              <a:gd name="T6" fmla="*/ 23 w 31"/>
              <a:gd name="T7" fmla="*/ 29 h 31"/>
              <a:gd name="T8" fmla="*/ 25 w 31"/>
              <a:gd name="T9" fmla="*/ 26 h 31"/>
              <a:gd name="T10" fmla="*/ 27 w 31"/>
              <a:gd name="T11" fmla="*/ 26 h 31"/>
              <a:gd name="T12" fmla="*/ 29 w 31"/>
              <a:gd name="T13" fmla="*/ 24 h 31"/>
              <a:gd name="T14" fmla="*/ 29 w 31"/>
              <a:gd name="T15" fmla="*/ 22 h 31"/>
              <a:gd name="T16" fmla="*/ 31 w 31"/>
              <a:gd name="T17" fmla="*/ 20 h 31"/>
              <a:gd name="T18" fmla="*/ 31 w 31"/>
              <a:gd name="T19" fmla="*/ 18 h 31"/>
              <a:gd name="T20" fmla="*/ 31 w 31"/>
              <a:gd name="T21" fmla="*/ 14 h 31"/>
              <a:gd name="T22" fmla="*/ 31 w 31"/>
              <a:gd name="T23" fmla="*/ 12 h 31"/>
              <a:gd name="T24" fmla="*/ 31 w 31"/>
              <a:gd name="T25" fmla="*/ 10 h 31"/>
              <a:gd name="T26" fmla="*/ 29 w 31"/>
              <a:gd name="T27" fmla="*/ 8 h 31"/>
              <a:gd name="T28" fmla="*/ 29 w 31"/>
              <a:gd name="T29" fmla="*/ 6 h 31"/>
              <a:gd name="T30" fmla="*/ 27 w 31"/>
              <a:gd name="T31" fmla="*/ 4 h 31"/>
              <a:gd name="T32" fmla="*/ 25 w 31"/>
              <a:gd name="T33" fmla="*/ 4 h 31"/>
              <a:gd name="T34" fmla="*/ 23 w 31"/>
              <a:gd name="T35" fmla="*/ 2 h 31"/>
              <a:gd name="T36" fmla="*/ 21 w 31"/>
              <a:gd name="T37" fmla="*/ 2 h 31"/>
              <a:gd name="T38" fmla="*/ 19 w 31"/>
              <a:gd name="T39" fmla="*/ 0 h 31"/>
              <a:gd name="T40" fmla="*/ 17 w 31"/>
              <a:gd name="T41" fmla="*/ 0 h 31"/>
              <a:gd name="T42" fmla="*/ 15 w 31"/>
              <a:gd name="T43" fmla="*/ 0 h 31"/>
              <a:gd name="T44" fmla="*/ 10 w 31"/>
              <a:gd name="T45" fmla="*/ 2 h 31"/>
              <a:gd name="T46" fmla="*/ 8 w 31"/>
              <a:gd name="T47" fmla="*/ 2 h 31"/>
              <a:gd name="T48" fmla="*/ 6 w 31"/>
              <a:gd name="T49" fmla="*/ 4 h 31"/>
              <a:gd name="T50" fmla="*/ 6 w 31"/>
              <a:gd name="T51" fmla="*/ 4 h 31"/>
              <a:gd name="T52" fmla="*/ 4 w 31"/>
              <a:gd name="T53" fmla="*/ 6 h 31"/>
              <a:gd name="T54" fmla="*/ 2 w 31"/>
              <a:gd name="T55" fmla="*/ 8 h 31"/>
              <a:gd name="T56" fmla="*/ 2 w 31"/>
              <a:gd name="T57" fmla="*/ 10 h 31"/>
              <a:gd name="T58" fmla="*/ 0 w 31"/>
              <a:gd name="T59" fmla="*/ 12 h 31"/>
              <a:gd name="T60" fmla="*/ 0 w 31"/>
              <a:gd name="T61" fmla="*/ 14 h 31"/>
              <a:gd name="T62" fmla="*/ 0 w 31"/>
              <a:gd name="T63" fmla="*/ 18 h 31"/>
              <a:gd name="T64" fmla="*/ 2 w 31"/>
              <a:gd name="T65" fmla="*/ 20 h 31"/>
              <a:gd name="T66" fmla="*/ 2 w 31"/>
              <a:gd name="T67" fmla="*/ 22 h 31"/>
              <a:gd name="T68" fmla="*/ 4 w 31"/>
              <a:gd name="T69" fmla="*/ 24 h 31"/>
              <a:gd name="T70" fmla="*/ 6 w 31"/>
              <a:gd name="T71" fmla="*/ 26 h 31"/>
              <a:gd name="T72" fmla="*/ 6 w 31"/>
              <a:gd name="T73" fmla="*/ 26 h 31"/>
              <a:gd name="T74" fmla="*/ 8 w 31"/>
              <a:gd name="T75" fmla="*/ 29 h 31"/>
              <a:gd name="T76" fmla="*/ 10 w 31"/>
              <a:gd name="T77" fmla="*/ 29 h 31"/>
              <a:gd name="T78" fmla="*/ 15 w 31"/>
              <a:gd name="T79" fmla="*/ 31 h 31"/>
              <a:gd name="T80" fmla="*/ 17 w 31"/>
              <a:gd name="T81" fmla="*/ 31 h 31"/>
              <a:gd name="T82" fmla="*/ 17 w 31"/>
              <a:gd name="T83" fmla="*/ 31 h 31"/>
              <a:gd name="T84" fmla="*/ 15 w 31"/>
              <a:gd name="T8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31">
                <a:moveTo>
                  <a:pt x="15"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31" y="10"/>
                </a:lnTo>
                <a:lnTo>
                  <a:pt x="29" y="8"/>
                </a:lnTo>
                <a:lnTo>
                  <a:pt x="29" y="6"/>
                </a:lnTo>
                <a:lnTo>
                  <a:pt x="27" y="4"/>
                </a:lnTo>
                <a:lnTo>
                  <a:pt x="25" y="4"/>
                </a:lnTo>
                <a:lnTo>
                  <a:pt x="23" y="2"/>
                </a:lnTo>
                <a:lnTo>
                  <a:pt x="21" y="2"/>
                </a:lnTo>
                <a:lnTo>
                  <a:pt x="19" y="0"/>
                </a:lnTo>
                <a:lnTo>
                  <a:pt x="17" y="0"/>
                </a:lnTo>
                <a:lnTo>
                  <a:pt x="15" y="0"/>
                </a:lnTo>
                <a:lnTo>
                  <a:pt x="10" y="2"/>
                </a:lnTo>
                <a:lnTo>
                  <a:pt x="8" y="2"/>
                </a:lnTo>
                <a:lnTo>
                  <a:pt x="6" y="4"/>
                </a:lnTo>
                <a:lnTo>
                  <a:pt x="6" y="4"/>
                </a:lnTo>
                <a:lnTo>
                  <a:pt x="4" y="6"/>
                </a:lnTo>
                <a:lnTo>
                  <a:pt x="2" y="8"/>
                </a:lnTo>
                <a:lnTo>
                  <a:pt x="2" y="10"/>
                </a:lnTo>
                <a:lnTo>
                  <a:pt x="0" y="12"/>
                </a:lnTo>
                <a:lnTo>
                  <a:pt x="0" y="14"/>
                </a:lnTo>
                <a:lnTo>
                  <a:pt x="0" y="18"/>
                </a:lnTo>
                <a:lnTo>
                  <a:pt x="2" y="20"/>
                </a:lnTo>
                <a:lnTo>
                  <a:pt x="2" y="22"/>
                </a:lnTo>
                <a:lnTo>
                  <a:pt x="4" y="24"/>
                </a:lnTo>
                <a:lnTo>
                  <a:pt x="6" y="26"/>
                </a:lnTo>
                <a:lnTo>
                  <a:pt x="6" y="26"/>
                </a:lnTo>
                <a:lnTo>
                  <a:pt x="8" y="29"/>
                </a:lnTo>
                <a:lnTo>
                  <a:pt x="10" y="29"/>
                </a:lnTo>
                <a:lnTo>
                  <a:pt x="15" y="31"/>
                </a:lnTo>
                <a:lnTo>
                  <a:pt x="17" y="31"/>
                </a:lnTo>
                <a:lnTo>
                  <a:pt x="17"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Line 45">
            <a:extLst>
              <a:ext uri="{FF2B5EF4-FFF2-40B4-BE49-F238E27FC236}">
                <a16:creationId xmlns:a16="http://schemas.microsoft.com/office/drawing/2014/main" id="{40B57FC0-1250-4CF0-B005-93E4AA617CE9}"/>
              </a:ext>
            </a:extLst>
          </p:cNvPr>
          <p:cNvSpPr>
            <a:spLocks noChangeShapeType="1"/>
          </p:cNvSpPr>
          <p:nvPr/>
        </p:nvSpPr>
        <p:spPr bwMode="auto">
          <a:xfrm>
            <a:off x="4871754" y="4975853"/>
            <a:ext cx="160338"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Rectangle 46">
            <a:extLst>
              <a:ext uri="{FF2B5EF4-FFF2-40B4-BE49-F238E27FC236}">
                <a16:creationId xmlns:a16="http://schemas.microsoft.com/office/drawing/2014/main" id="{7DA2AD5E-9D08-42E6-8579-AF9AE0B5422B}"/>
              </a:ext>
            </a:extLst>
          </p:cNvPr>
          <p:cNvSpPr>
            <a:spLocks noChangeArrowheads="1"/>
          </p:cNvSpPr>
          <p:nvPr/>
        </p:nvSpPr>
        <p:spPr bwMode="auto">
          <a:xfrm>
            <a:off x="5013042" y="4875840"/>
            <a:ext cx="6350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3</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49" name="Rectangle 47">
            <a:extLst>
              <a:ext uri="{FF2B5EF4-FFF2-40B4-BE49-F238E27FC236}">
                <a16:creationId xmlns:a16="http://schemas.microsoft.com/office/drawing/2014/main" id="{54E31DB6-74FA-4CA7-A38A-2DC1CEDC6A8B}"/>
              </a:ext>
            </a:extLst>
          </p:cNvPr>
          <p:cNvSpPr>
            <a:spLocks noChangeArrowheads="1"/>
          </p:cNvSpPr>
          <p:nvPr/>
        </p:nvSpPr>
        <p:spPr bwMode="auto">
          <a:xfrm>
            <a:off x="5089242" y="4875840"/>
            <a:ext cx="6350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2</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50" name="Freeform 53">
            <a:extLst>
              <a:ext uri="{FF2B5EF4-FFF2-40B4-BE49-F238E27FC236}">
                <a16:creationId xmlns:a16="http://schemas.microsoft.com/office/drawing/2014/main" id="{51619B8F-3ABE-4A51-AA1F-ECD55092D072}"/>
              </a:ext>
            </a:extLst>
          </p:cNvPr>
          <p:cNvSpPr>
            <a:spLocks/>
          </p:cNvSpPr>
          <p:nvPr/>
        </p:nvSpPr>
        <p:spPr bwMode="auto">
          <a:xfrm>
            <a:off x="7424454" y="3916990"/>
            <a:ext cx="60325" cy="55563"/>
          </a:xfrm>
          <a:custGeom>
            <a:avLst/>
            <a:gdLst>
              <a:gd name="T0" fmla="*/ 15 w 31"/>
              <a:gd name="T1" fmla="*/ 29 h 31"/>
              <a:gd name="T2" fmla="*/ 17 w 31"/>
              <a:gd name="T3" fmla="*/ 31 h 31"/>
              <a:gd name="T4" fmla="*/ 21 w 31"/>
              <a:gd name="T5" fmla="*/ 29 h 31"/>
              <a:gd name="T6" fmla="*/ 23 w 31"/>
              <a:gd name="T7" fmla="*/ 29 h 31"/>
              <a:gd name="T8" fmla="*/ 25 w 31"/>
              <a:gd name="T9" fmla="*/ 26 h 31"/>
              <a:gd name="T10" fmla="*/ 25 w 31"/>
              <a:gd name="T11" fmla="*/ 26 h 31"/>
              <a:gd name="T12" fmla="*/ 27 w 31"/>
              <a:gd name="T13" fmla="*/ 24 h 31"/>
              <a:gd name="T14" fmla="*/ 29 w 31"/>
              <a:gd name="T15" fmla="*/ 22 h 31"/>
              <a:gd name="T16" fmla="*/ 29 w 31"/>
              <a:gd name="T17" fmla="*/ 20 h 31"/>
              <a:gd name="T18" fmla="*/ 29 w 31"/>
              <a:gd name="T19" fmla="*/ 18 h 31"/>
              <a:gd name="T20" fmla="*/ 31 w 31"/>
              <a:gd name="T21" fmla="*/ 14 h 31"/>
              <a:gd name="T22" fmla="*/ 29 w 31"/>
              <a:gd name="T23" fmla="*/ 12 h 31"/>
              <a:gd name="T24" fmla="*/ 29 w 31"/>
              <a:gd name="T25" fmla="*/ 10 h 31"/>
              <a:gd name="T26" fmla="*/ 29 w 31"/>
              <a:gd name="T27" fmla="*/ 8 h 31"/>
              <a:gd name="T28" fmla="*/ 27 w 31"/>
              <a:gd name="T29" fmla="*/ 6 h 31"/>
              <a:gd name="T30" fmla="*/ 25 w 31"/>
              <a:gd name="T31" fmla="*/ 4 h 31"/>
              <a:gd name="T32" fmla="*/ 25 w 31"/>
              <a:gd name="T33" fmla="*/ 4 h 31"/>
              <a:gd name="T34" fmla="*/ 23 w 31"/>
              <a:gd name="T35" fmla="*/ 2 h 31"/>
              <a:gd name="T36" fmla="*/ 21 w 31"/>
              <a:gd name="T37" fmla="*/ 2 h 31"/>
              <a:gd name="T38" fmla="*/ 17 w 31"/>
              <a:gd name="T39" fmla="*/ 0 h 31"/>
              <a:gd name="T40" fmla="*/ 15 w 31"/>
              <a:gd name="T41" fmla="*/ 0 h 31"/>
              <a:gd name="T42" fmla="*/ 13 w 31"/>
              <a:gd name="T43" fmla="*/ 0 h 31"/>
              <a:gd name="T44" fmla="*/ 11 w 31"/>
              <a:gd name="T45" fmla="*/ 2 h 31"/>
              <a:gd name="T46" fmla="*/ 8 w 31"/>
              <a:gd name="T47" fmla="*/ 2 h 31"/>
              <a:gd name="T48" fmla="*/ 6 w 31"/>
              <a:gd name="T49" fmla="*/ 4 h 31"/>
              <a:gd name="T50" fmla="*/ 4 w 31"/>
              <a:gd name="T51" fmla="*/ 4 h 31"/>
              <a:gd name="T52" fmla="*/ 2 w 31"/>
              <a:gd name="T53" fmla="*/ 6 h 31"/>
              <a:gd name="T54" fmla="*/ 2 w 31"/>
              <a:gd name="T55" fmla="*/ 8 h 31"/>
              <a:gd name="T56" fmla="*/ 0 w 31"/>
              <a:gd name="T57" fmla="*/ 10 h 31"/>
              <a:gd name="T58" fmla="*/ 0 w 31"/>
              <a:gd name="T59" fmla="*/ 12 h 31"/>
              <a:gd name="T60" fmla="*/ 0 w 31"/>
              <a:gd name="T61" fmla="*/ 14 h 31"/>
              <a:gd name="T62" fmla="*/ 0 w 31"/>
              <a:gd name="T63" fmla="*/ 18 h 31"/>
              <a:gd name="T64" fmla="*/ 0 w 31"/>
              <a:gd name="T65" fmla="*/ 20 h 31"/>
              <a:gd name="T66" fmla="*/ 2 w 31"/>
              <a:gd name="T67" fmla="*/ 22 h 31"/>
              <a:gd name="T68" fmla="*/ 2 w 31"/>
              <a:gd name="T69" fmla="*/ 24 h 31"/>
              <a:gd name="T70" fmla="*/ 4 w 31"/>
              <a:gd name="T71" fmla="*/ 26 h 31"/>
              <a:gd name="T72" fmla="*/ 6 w 31"/>
              <a:gd name="T73" fmla="*/ 26 h 31"/>
              <a:gd name="T74" fmla="*/ 8 w 31"/>
              <a:gd name="T75" fmla="*/ 29 h 31"/>
              <a:gd name="T76" fmla="*/ 11 w 31"/>
              <a:gd name="T77" fmla="*/ 29 h 31"/>
              <a:gd name="T78" fmla="*/ 13 w 31"/>
              <a:gd name="T79" fmla="*/ 31 h 31"/>
              <a:gd name="T80" fmla="*/ 15 w 31"/>
              <a:gd name="T81" fmla="*/ 31 h 31"/>
              <a:gd name="T82" fmla="*/ 15 w 31"/>
              <a:gd name="T83" fmla="*/ 31 h 31"/>
              <a:gd name="T84" fmla="*/ 15 w 31"/>
              <a:gd name="T8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31">
                <a:moveTo>
                  <a:pt x="15" y="29"/>
                </a:moveTo>
                <a:lnTo>
                  <a:pt x="17" y="31"/>
                </a:lnTo>
                <a:lnTo>
                  <a:pt x="21" y="29"/>
                </a:lnTo>
                <a:lnTo>
                  <a:pt x="23" y="29"/>
                </a:lnTo>
                <a:lnTo>
                  <a:pt x="25" y="26"/>
                </a:lnTo>
                <a:lnTo>
                  <a:pt x="25" y="26"/>
                </a:lnTo>
                <a:lnTo>
                  <a:pt x="27" y="24"/>
                </a:lnTo>
                <a:lnTo>
                  <a:pt x="29" y="22"/>
                </a:lnTo>
                <a:lnTo>
                  <a:pt x="29" y="20"/>
                </a:lnTo>
                <a:lnTo>
                  <a:pt x="29" y="18"/>
                </a:lnTo>
                <a:lnTo>
                  <a:pt x="31" y="14"/>
                </a:lnTo>
                <a:lnTo>
                  <a:pt x="29" y="12"/>
                </a:lnTo>
                <a:lnTo>
                  <a:pt x="29" y="10"/>
                </a:lnTo>
                <a:lnTo>
                  <a:pt x="29" y="8"/>
                </a:lnTo>
                <a:lnTo>
                  <a:pt x="27" y="6"/>
                </a:lnTo>
                <a:lnTo>
                  <a:pt x="25" y="4"/>
                </a:lnTo>
                <a:lnTo>
                  <a:pt x="25" y="4"/>
                </a:lnTo>
                <a:lnTo>
                  <a:pt x="23" y="2"/>
                </a:lnTo>
                <a:lnTo>
                  <a:pt x="21" y="2"/>
                </a:lnTo>
                <a:lnTo>
                  <a:pt x="17" y="0"/>
                </a:lnTo>
                <a:lnTo>
                  <a:pt x="15" y="0"/>
                </a:lnTo>
                <a:lnTo>
                  <a:pt x="13" y="0"/>
                </a:lnTo>
                <a:lnTo>
                  <a:pt x="11"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1" y="29"/>
                </a:lnTo>
                <a:lnTo>
                  <a:pt x="13" y="31"/>
                </a:lnTo>
                <a:lnTo>
                  <a:pt x="15" y="31"/>
                </a:lnTo>
                <a:lnTo>
                  <a:pt x="15"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54">
            <a:extLst>
              <a:ext uri="{FF2B5EF4-FFF2-40B4-BE49-F238E27FC236}">
                <a16:creationId xmlns:a16="http://schemas.microsoft.com/office/drawing/2014/main" id="{48651900-2A4E-4B86-A172-B55306D1E48D}"/>
              </a:ext>
            </a:extLst>
          </p:cNvPr>
          <p:cNvSpPr>
            <a:spLocks/>
          </p:cNvSpPr>
          <p:nvPr/>
        </p:nvSpPr>
        <p:spPr bwMode="auto">
          <a:xfrm>
            <a:off x="5730592" y="3942390"/>
            <a:ext cx="1722437" cy="1522413"/>
          </a:xfrm>
          <a:custGeom>
            <a:avLst/>
            <a:gdLst>
              <a:gd name="T0" fmla="*/ 866 w 868"/>
              <a:gd name="T1" fmla="*/ 0 h 839"/>
              <a:gd name="T2" fmla="*/ 868 w 868"/>
              <a:gd name="T3" fmla="*/ 776 h 839"/>
              <a:gd name="T4" fmla="*/ 0 w 868"/>
              <a:gd name="T5" fmla="*/ 776 h 839"/>
              <a:gd name="T6" fmla="*/ 0 w 868"/>
              <a:gd name="T7" fmla="*/ 839 h 839"/>
            </a:gdLst>
            <a:ahLst/>
            <a:cxnLst>
              <a:cxn ang="0">
                <a:pos x="T0" y="T1"/>
              </a:cxn>
              <a:cxn ang="0">
                <a:pos x="T2" y="T3"/>
              </a:cxn>
              <a:cxn ang="0">
                <a:pos x="T4" y="T5"/>
              </a:cxn>
              <a:cxn ang="0">
                <a:pos x="T6" y="T7"/>
              </a:cxn>
            </a:cxnLst>
            <a:rect l="0" t="0" r="r" b="b"/>
            <a:pathLst>
              <a:path w="868" h="839">
                <a:moveTo>
                  <a:pt x="866" y="0"/>
                </a:moveTo>
                <a:lnTo>
                  <a:pt x="868" y="776"/>
                </a:lnTo>
                <a:lnTo>
                  <a:pt x="0" y="776"/>
                </a:lnTo>
                <a:lnTo>
                  <a:pt x="0" y="83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55">
            <a:extLst>
              <a:ext uri="{FF2B5EF4-FFF2-40B4-BE49-F238E27FC236}">
                <a16:creationId xmlns:a16="http://schemas.microsoft.com/office/drawing/2014/main" id="{493F392C-DA5F-400A-B095-A27E0F38B6E3}"/>
              </a:ext>
            </a:extLst>
          </p:cNvPr>
          <p:cNvSpPr>
            <a:spLocks noChangeShapeType="1"/>
          </p:cNvSpPr>
          <p:nvPr/>
        </p:nvSpPr>
        <p:spPr bwMode="auto">
          <a:xfrm>
            <a:off x="7373654" y="4975853"/>
            <a:ext cx="157163"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Rectangle 56">
            <a:extLst>
              <a:ext uri="{FF2B5EF4-FFF2-40B4-BE49-F238E27FC236}">
                <a16:creationId xmlns:a16="http://schemas.microsoft.com/office/drawing/2014/main" id="{F7970B68-7593-43FF-80A3-2421322BEBFE}"/>
              </a:ext>
            </a:extLst>
          </p:cNvPr>
          <p:cNvSpPr>
            <a:spLocks noChangeArrowheads="1"/>
          </p:cNvSpPr>
          <p:nvPr/>
        </p:nvSpPr>
        <p:spPr bwMode="auto">
          <a:xfrm>
            <a:off x="7514942" y="4875840"/>
            <a:ext cx="6350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3</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54" name="Rectangle 57">
            <a:extLst>
              <a:ext uri="{FF2B5EF4-FFF2-40B4-BE49-F238E27FC236}">
                <a16:creationId xmlns:a16="http://schemas.microsoft.com/office/drawing/2014/main" id="{1F0B69D6-B17E-4C64-BD39-9385FD76FB98}"/>
              </a:ext>
            </a:extLst>
          </p:cNvPr>
          <p:cNvSpPr>
            <a:spLocks noChangeArrowheads="1"/>
          </p:cNvSpPr>
          <p:nvPr/>
        </p:nvSpPr>
        <p:spPr bwMode="auto">
          <a:xfrm>
            <a:off x="7587967" y="4875840"/>
            <a:ext cx="6350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2</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55" name="Freeform 58">
            <a:extLst>
              <a:ext uri="{FF2B5EF4-FFF2-40B4-BE49-F238E27FC236}">
                <a16:creationId xmlns:a16="http://schemas.microsoft.com/office/drawing/2014/main" id="{CB7E7D4E-F76C-4BC1-BE7F-2F811B9EBC8B}"/>
              </a:ext>
            </a:extLst>
          </p:cNvPr>
          <p:cNvSpPr>
            <a:spLocks/>
          </p:cNvSpPr>
          <p:nvPr/>
        </p:nvSpPr>
        <p:spPr bwMode="auto">
          <a:xfrm>
            <a:off x="5159092" y="5452103"/>
            <a:ext cx="57150" cy="57150"/>
          </a:xfrm>
          <a:custGeom>
            <a:avLst/>
            <a:gdLst>
              <a:gd name="T0" fmla="*/ 29 w 29"/>
              <a:gd name="T1" fmla="*/ 0 h 31"/>
              <a:gd name="T2" fmla="*/ 0 w 29"/>
              <a:gd name="T3" fmla="*/ 2 h 31"/>
              <a:gd name="T4" fmla="*/ 15 w 29"/>
              <a:gd name="T5" fmla="*/ 31 h 31"/>
              <a:gd name="T6" fmla="*/ 29 w 29"/>
              <a:gd name="T7" fmla="*/ 2 h 31"/>
              <a:gd name="T8" fmla="*/ 29 w 29"/>
              <a:gd name="T9" fmla="*/ 2 h 31"/>
              <a:gd name="T10" fmla="*/ 29 w 29"/>
              <a:gd name="T11" fmla="*/ 0 h 31"/>
            </a:gdLst>
            <a:ahLst/>
            <a:cxnLst>
              <a:cxn ang="0">
                <a:pos x="T0" y="T1"/>
              </a:cxn>
              <a:cxn ang="0">
                <a:pos x="T2" y="T3"/>
              </a:cxn>
              <a:cxn ang="0">
                <a:pos x="T4" y="T5"/>
              </a:cxn>
              <a:cxn ang="0">
                <a:pos x="T6" y="T7"/>
              </a:cxn>
              <a:cxn ang="0">
                <a:pos x="T8" y="T9"/>
              </a:cxn>
              <a:cxn ang="0">
                <a:pos x="T10" y="T11"/>
              </a:cxn>
            </a:cxnLst>
            <a:rect l="0" t="0" r="r" b="b"/>
            <a:pathLst>
              <a:path w="29" h="31">
                <a:moveTo>
                  <a:pt x="29" y="0"/>
                </a:moveTo>
                <a:lnTo>
                  <a:pt x="0" y="2"/>
                </a:lnTo>
                <a:lnTo>
                  <a:pt x="15" y="31"/>
                </a:lnTo>
                <a:lnTo>
                  <a:pt x="29" y="2"/>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59">
            <a:extLst>
              <a:ext uri="{FF2B5EF4-FFF2-40B4-BE49-F238E27FC236}">
                <a16:creationId xmlns:a16="http://schemas.microsoft.com/office/drawing/2014/main" id="{0F3E3DB6-A37C-41B7-A31E-4365DABA7117}"/>
              </a:ext>
            </a:extLst>
          </p:cNvPr>
          <p:cNvSpPr>
            <a:spLocks/>
          </p:cNvSpPr>
          <p:nvPr/>
        </p:nvSpPr>
        <p:spPr bwMode="auto">
          <a:xfrm>
            <a:off x="5340067" y="5452103"/>
            <a:ext cx="57150" cy="57150"/>
          </a:xfrm>
          <a:custGeom>
            <a:avLst/>
            <a:gdLst>
              <a:gd name="T0" fmla="*/ 29 w 29"/>
              <a:gd name="T1" fmla="*/ 0 h 31"/>
              <a:gd name="T2" fmla="*/ 0 w 29"/>
              <a:gd name="T3" fmla="*/ 2 h 31"/>
              <a:gd name="T4" fmla="*/ 15 w 29"/>
              <a:gd name="T5" fmla="*/ 31 h 31"/>
              <a:gd name="T6" fmla="*/ 29 w 29"/>
              <a:gd name="T7" fmla="*/ 2 h 31"/>
              <a:gd name="T8" fmla="*/ 29 w 29"/>
              <a:gd name="T9" fmla="*/ 2 h 31"/>
              <a:gd name="T10" fmla="*/ 29 w 29"/>
              <a:gd name="T11" fmla="*/ 0 h 31"/>
            </a:gdLst>
            <a:ahLst/>
            <a:cxnLst>
              <a:cxn ang="0">
                <a:pos x="T0" y="T1"/>
              </a:cxn>
              <a:cxn ang="0">
                <a:pos x="T2" y="T3"/>
              </a:cxn>
              <a:cxn ang="0">
                <a:pos x="T4" y="T5"/>
              </a:cxn>
              <a:cxn ang="0">
                <a:pos x="T6" y="T7"/>
              </a:cxn>
              <a:cxn ang="0">
                <a:pos x="T8" y="T9"/>
              </a:cxn>
              <a:cxn ang="0">
                <a:pos x="T10" y="T11"/>
              </a:cxn>
            </a:cxnLst>
            <a:rect l="0" t="0" r="r" b="b"/>
            <a:pathLst>
              <a:path w="29" h="31">
                <a:moveTo>
                  <a:pt x="29" y="0"/>
                </a:moveTo>
                <a:lnTo>
                  <a:pt x="0" y="2"/>
                </a:lnTo>
                <a:lnTo>
                  <a:pt x="15" y="31"/>
                </a:lnTo>
                <a:lnTo>
                  <a:pt x="29" y="2"/>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61">
            <a:extLst>
              <a:ext uri="{FF2B5EF4-FFF2-40B4-BE49-F238E27FC236}">
                <a16:creationId xmlns:a16="http://schemas.microsoft.com/office/drawing/2014/main" id="{297D33E1-A5F2-415C-9793-EAC364DB2CDE}"/>
              </a:ext>
            </a:extLst>
          </p:cNvPr>
          <p:cNvSpPr>
            <a:spLocks/>
          </p:cNvSpPr>
          <p:nvPr/>
        </p:nvSpPr>
        <p:spPr bwMode="auto">
          <a:xfrm>
            <a:off x="5703604" y="5452103"/>
            <a:ext cx="60325" cy="57150"/>
          </a:xfrm>
          <a:custGeom>
            <a:avLst/>
            <a:gdLst>
              <a:gd name="T0" fmla="*/ 29 w 31"/>
              <a:gd name="T1" fmla="*/ 0 h 31"/>
              <a:gd name="T2" fmla="*/ 0 w 31"/>
              <a:gd name="T3" fmla="*/ 2 h 31"/>
              <a:gd name="T4" fmla="*/ 14 w 31"/>
              <a:gd name="T5" fmla="*/ 31 h 31"/>
              <a:gd name="T6" fmla="*/ 31 w 31"/>
              <a:gd name="T7" fmla="*/ 2 h 31"/>
              <a:gd name="T8" fmla="*/ 31 w 31"/>
              <a:gd name="T9" fmla="*/ 2 h 31"/>
              <a:gd name="T10" fmla="*/ 29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29" y="0"/>
                </a:moveTo>
                <a:lnTo>
                  <a:pt x="0" y="2"/>
                </a:lnTo>
                <a:lnTo>
                  <a:pt x="14" y="31"/>
                </a:lnTo>
                <a:lnTo>
                  <a:pt x="31" y="2"/>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Line 62">
            <a:extLst>
              <a:ext uri="{FF2B5EF4-FFF2-40B4-BE49-F238E27FC236}">
                <a16:creationId xmlns:a16="http://schemas.microsoft.com/office/drawing/2014/main" id="{14C1E5F3-B7B8-4875-8E10-C80FC01D0A9E}"/>
              </a:ext>
            </a:extLst>
          </p:cNvPr>
          <p:cNvSpPr>
            <a:spLocks noChangeShapeType="1"/>
          </p:cNvSpPr>
          <p:nvPr/>
        </p:nvSpPr>
        <p:spPr bwMode="auto">
          <a:xfrm>
            <a:off x="5213067" y="2337428"/>
            <a:ext cx="16033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Rectangle 63">
            <a:extLst>
              <a:ext uri="{FF2B5EF4-FFF2-40B4-BE49-F238E27FC236}">
                <a16:creationId xmlns:a16="http://schemas.microsoft.com/office/drawing/2014/main" id="{C61F82E8-EFBF-44B4-8EF7-08E48619E795}"/>
              </a:ext>
            </a:extLst>
          </p:cNvPr>
          <p:cNvSpPr>
            <a:spLocks noChangeArrowheads="1"/>
          </p:cNvSpPr>
          <p:nvPr/>
        </p:nvSpPr>
        <p:spPr bwMode="auto">
          <a:xfrm>
            <a:off x="5333717" y="2218365"/>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en-US" altLang="zh-CN" sz="1400" i="0">
                <a:solidFill>
                  <a:srgbClr val="000000"/>
                </a:solidFill>
                <a:ea typeface="宋体" panose="02010600030101010101" pitchFamily="2" charset="-122"/>
              </a:rPr>
              <a:t>4</a:t>
            </a:r>
            <a:endParaRPr lang="en-US" altLang="zh-CN" sz="1400" i="0">
              <a:solidFill>
                <a:schemeClr val="tx1"/>
              </a:solidFill>
              <a:latin typeface="Times New Roman" panose="02020603050405020304" pitchFamily="18" charset="0"/>
              <a:ea typeface="宋体" panose="02010600030101010101" pitchFamily="2" charset="-122"/>
            </a:endParaRPr>
          </a:p>
        </p:txBody>
      </p:sp>
      <p:sp>
        <p:nvSpPr>
          <p:cNvPr id="60" name="Line 64">
            <a:extLst>
              <a:ext uri="{FF2B5EF4-FFF2-40B4-BE49-F238E27FC236}">
                <a16:creationId xmlns:a16="http://schemas.microsoft.com/office/drawing/2014/main" id="{76134453-22E1-4BE7-BC1D-4F4F7FE61C65}"/>
              </a:ext>
            </a:extLst>
          </p:cNvPr>
          <p:cNvSpPr>
            <a:spLocks noChangeShapeType="1"/>
          </p:cNvSpPr>
          <p:nvPr/>
        </p:nvSpPr>
        <p:spPr bwMode="auto">
          <a:xfrm>
            <a:off x="5381342" y="5883903"/>
            <a:ext cx="157162"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Rectangle 65">
            <a:extLst>
              <a:ext uri="{FF2B5EF4-FFF2-40B4-BE49-F238E27FC236}">
                <a16:creationId xmlns:a16="http://schemas.microsoft.com/office/drawing/2014/main" id="{749901C9-FFB8-4958-8591-03EFD53575A8}"/>
              </a:ext>
            </a:extLst>
          </p:cNvPr>
          <p:cNvSpPr>
            <a:spLocks noChangeArrowheads="1"/>
          </p:cNvSpPr>
          <p:nvPr/>
        </p:nvSpPr>
        <p:spPr bwMode="auto">
          <a:xfrm>
            <a:off x="5516279" y="5788653"/>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3</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62" name="Rectangle 66">
            <a:extLst>
              <a:ext uri="{FF2B5EF4-FFF2-40B4-BE49-F238E27FC236}">
                <a16:creationId xmlns:a16="http://schemas.microsoft.com/office/drawing/2014/main" id="{7592D017-5191-4658-AEC3-337058A919FB}"/>
              </a:ext>
            </a:extLst>
          </p:cNvPr>
          <p:cNvSpPr>
            <a:spLocks noChangeArrowheads="1"/>
          </p:cNvSpPr>
          <p:nvPr/>
        </p:nvSpPr>
        <p:spPr bwMode="auto">
          <a:xfrm>
            <a:off x="5595654" y="5788653"/>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2</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63" name="Freeform 67">
            <a:extLst>
              <a:ext uri="{FF2B5EF4-FFF2-40B4-BE49-F238E27FC236}">
                <a16:creationId xmlns:a16="http://schemas.microsoft.com/office/drawing/2014/main" id="{67FFC648-172B-4B45-B610-C955AB713170}"/>
              </a:ext>
            </a:extLst>
          </p:cNvPr>
          <p:cNvSpPr>
            <a:spLocks/>
          </p:cNvSpPr>
          <p:nvPr/>
        </p:nvSpPr>
        <p:spPr bwMode="auto">
          <a:xfrm>
            <a:off x="4951129" y="3942390"/>
            <a:ext cx="419100" cy="1522413"/>
          </a:xfrm>
          <a:custGeom>
            <a:avLst/>
            <a:gdLst>
              <a:gd name="T0" fmla="*/ 211 w 211"/>
              <a:gd name="T1" fmla="*/ 839 h 839"/>
              <a:gd name="T2" fmla="*/ 211 w 211"/>
              <a:gd name="T3" fmla="*/ 685 h 839"/>
              <a:gd name="T4" fmla="*/ 0 w 211"/>
              <a:gd name="T5" fmla="*/ 685 h 839"/>
              <a:gd name="T6" fmla="*/ 0 w 211"/>
              <a:gd name="T7" fmla="*/ 0 h 839"/>
            </a:gdLst>
            <a:ahLst/>
            <a:cxnLst>
              <a:cxn ang="0">
                <a:pos x="T0" y="T1"/>
              </a:cxn>
              <a:cxn ang="0">
                <a:pos x="T2" y="T3"/>
              </a:cxn>
              <a:cxn ang="0">
                <a:pos x="T4" y="T5"/>
              </a:cxn>
              <a:cxn ang="0">
                <a:pos x="T6" y="T7"/>
              </a:cxn>
            </a:cxnLst>
            <a:rect l="0" t="0" r="r" b="b"/>
            <a:pathLst>
              <a:path w="211" h="839">
                <a:moveTo>
                  <a:pt x="211" y="839"/>
                </a:moveTo>
                <a:lnTo>
                  <a:pt x="211" y="685"/>
                </a:lnTo>
                <a:lnTo>
                  <a:pt x="0" y="685"/>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Line 68">
            <a:extLst>
              <a:ext uri="{FF2B5EF4-FFF2-40B4-BE49-F238E27FC236}">
                <a16:creationId xmlns:a16="http://schemas.microsoft.com/office/drawing/2014/main" id="{D7BF9227-96F4-4390-A71B-172D5353D230}"/>
              </a:ext>
            </a:extLst>
          </p:cNvPr>
          <p:cNvSpPr>
            <a:spLocks noChangeShapeType="1"/>
          </p:cNvSpPr>
          <p:nvPr/>
        </p:nvSpPr>
        <p:spPr bwMode="auto">
          <a:xfrm flipV="1">
            <a:off x="2460342" y="3208965"/>
            <a:ext cx="3175" cy="1649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69">
            <a:extLst>
              <a:ext uri="{FF2B5EF4-FFF2-40B4-BE49-F238E27FC236}">
                <a16:creationId xmlns:a16="http://schemas.microsoft.com/office/drawing/2014/main" id="{D6EB1090-27C1-4AF1-B973-5CD0FDB95260}"/>
              </a:ext>
            </a:extLst>
          </p:cNvPr>
          <p:cNvSpPr>
            <a:spLocks noChangeShapeType="1"/>
          </p:cNvSpPr>
          <p:nvPr/>
        </p:nvSpPr>
        <p:spPr bwMode="auto">
          <a:xfrm flipV="1">
            <a:off x="3079467" y="3208965"/>
            <a:ext cx="3175" cy="1649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70">
            <a:extLst>
              <a:ext uri="{FF2B5EF4-FFF2-40B4-BE49-F238E27FC236}">
                <a16:creationId xmlns:a16="http://schemas.microsoft.com/office/drawing/2014/main" id="{0E6307C9-EB9A-4E00-85F6-B13A1C9AE723}"/>
              </a:ext>
            </a:extLst>
          </p:cNvPr>
          <p:cNvSpPr>
            <a:spLocks noChangeShapeType="1"/>
          </p:cNvSpPr>
          <p:nvPr/>
        </p:nvSpPr>
        <p:spPr bwMode="auto">
          <a:xfrm flipV="1">
            <a:off x="4320892" y="3208965"/>
            <a:ext cx="4762" cy="1649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71">
            <a:extLst>
              <a:ext uri="{FF2B5EF4-FFF2-40B4-BE49-F238E27FC236}">
                <a16:creationId xmlns:a16="http://schemas.microsoft.com/office/drawing/2014/main" id="{43A5A327-1A1F-4279-8E57-7FF84689AB4D}"/>
              </a:ext>
            </a:extLst>
          </p:cNvPr>
          <p:cNvSpPr>
            <a:spLocks noChangeShapeType="1"/>
          </p:cNvSpPr>
          <p:nvPr/>
        </p:nvSpPr>
        <p:spPr bwMode="auto">
          <a:xfrm flipV="1">
            <a:off x="5578192" y="3208965"/>
            <a:ext cx="3175" cy="1649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72">
            <a:extLst>
              <a:ext uri="{FF2B5EF4-FFF2-40B4-BE49-F238E27FC236}">
                <a16:creationId xmlns:a16="http://schemas.microsoft.com/office/drawing/2014/main" id="{C86FDC37-E436-4AF1-8389-06371B68E992}"/>
              </a:ext>
            </a:extLst>
          </p:cNvPr>
          <p:cNvSpPr>
            <a:spLocks noChangeShapeType="1"/>
          </p:cNvSpPr>
          <p:nvPr/>
        </p:nvSpPr>
        <p:spPr bwMode="auto">
          <a:xfrm flipV="1">
            <a:off x="6829142" y="3208965"/>
            <a:ext cx="1587" cy="16494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73">
            <a:extLst>
              <a:ext uri="{FF2B5EF4-FFF2-40B4-BE49-F238E27FC236}">
                <a16:creationId xmlns:a16="http://schemas.microsoft.com/office/drawing/2014/main" id="{78F03B67-8BCA-40F9-824D-560DE50EC0D3}"/>
              </a:ext>
            </a:extLst>
          </p:cNvPr>
          <p:cNvSpPr>
            <a:spLocks noChangeShapeType="1"/>
          </p:cNvSpPr>
          <p:nvPr/>
        </p:nvSpPr>
        <p:spPr bwMode="auto">
          <a:xfrm flipH="1">
            <a:off x="2314292" y="3362953"/>
            <a:ext cx="5743575"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74">
            <a:extLst>
              <a:ext uri="{FF2B5EF4-FFF2-40B4-BE49-F238E27FC236}">
                <a16:creationId xmlns:a16="http://schemas.microsoft.com/office/drawing/2014/main" id="{B8E030BB-80CD-4B83-A985-5C2DDD69869D}"/>
              </a:ext>
            </a:extLst>
          </p:cNvPr>
          <p:cNvSpPr>
            <a:spLocks noChangeShapeType="1"/>
          </p:cNvSpPr>
          <p:nvPr/>
        </p:nvSpPr>
        <p:spPr bwMode="auto">
          <a:xfrm flipH="1">
            <a:off x="2314292" y="3528053"/>
            <a:ext cx="5743575" cy="47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75">
            <a:extLst>
              <a:ext uri="{FF2B5EF4-FFF2-40B4-BE49-F238E27FC236}">
                <a16:creationId xmlns:a16="http://schemas.microsoft.com/office/drawing/2014/main" id="{BBCE5BB4-76BC-4957-9476-D7480751E59F}"/>
              </a:ext>
            </a:extLst>
          </p:cNvPr>
          <p:cNvSpPr>
            <a:spLocks noChangeShapeType="1"/>
          </p:cNvSpPr>
          <p:nvPr/>
        </p:nvSpPr>
        <p:spPr bwMode="auto">
          <a:xfrm flipH="1">
            <a:off x="2314292" y="3693153"/>
            <a:ext cx="5743575" cy="47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76">
            <a:extLst>
              <a:ext uri="{FF2B5EF4-FFF2-40B4-BE49-F238E27FC236}">
                <a16:creationId xmlns:a16="http://schemas.microsoft.com/office/drawing/2014/main" id="{20FF4813-194D-4513-9969-AF9564EA4F2A}"/>
              </a:ext>
            </a:extLst>
          </p:cNvPr>
          <p:cNvSpPr>
            <a:spLocks noChangeShapeType="1"/>
          </p:cNvSpPr>
          <p:nvPr/>
        </p:nvSpPr>
        <p:spPr bwMode="auto">
          <a:xfrm flipH="1">
            <a:off x="2314292" y="3858253"/>
            <a:ext cx="5743575" cy="6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77">
            <a:extLst>
              <a:ext uri="{FF2B5EF4-FFF2-40B4-BE49-F238E27FC236}">
                <a16:creationId xmlns:a16="http://schemas.microsoft.com/office/drawing/2014/main" id="{8000B8CC-F08A-4EBC-8EEF-2DA04BC7A518}"/>
              </a:ext>
            </a:extLst>
          </p:cNvPr>
          <p:cNvSpPr>
            <a:spLocks noChangeShapeType="1"/>
          </p:cNvSpPr>
          <p:nvPr/>
        </p:nvSpPr>
        <p:spPr bwMode="auto">
          <a:xfrm flipH="1">
            <a:off x="2314292" y="4026528"/>
            <a:ext cx="5743575"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78">
            <a:extLst>
              <a:ext uri="{FF2B5EF4-FFF2-40B4-BE49-F238E27FC236}">
                <a16:creationId xmlns:a16="http://schemas.microsoft.com/office/drawing/2014/main" id="{C122CDCF-251D-4E7D-816B-DBAB3A09C126}"/>
              </a:ext>
            </a:extLst>
          </p:cNvPr>
          <p:cNvSpPr>
            <a:spLocks noChangeShapeType="1"/>
          </p:cNvSpPr>
          <p:nvPr/>
        </p:nvSpPr>
        <p:spPr bwMode="auto">
          <a:xfrm flipH="1">
            <a:off x="2314292" y="4194803"/>
            <a:ext cx="5743575"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79">
            <a:extLst>
              <a:ext uri="{FF2B5EF4-FFF2-40B4-BE49-F238E27FC236}">
                <a16:creationId xmlns:a16="http://schemas.microsoft.com/office/drawing/2014/main" id="{9A5BD47B-3103-4649-A029-C02731EC2CD3}"/>
              </a:ext>
            </a:extLst>
          </p:cNvPr>
          <p:cNvSpPr>
            <a:spLocks noChangeShapeType="1"/>
          </p:cNvSpPr>
          <p:nvPr/>
        </p:nvSpPr>
        <p:spPr bwMode="auto">
          <a:xfrm flipH="1">
            <a:off x="2314292" y="4359903"/>
            <a:ext cx="5743575"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80">
            <a:extLst>
              <a:ext uri="{FF2B5EF4-FFF2-40B4-BE49-F238E27FC236}">
                <a16:creationId xmlns:a16="http://schemas.microsoft.com/office/drawing/2014/main" id="{C449F218-AEE9-43F7-A5B9-4E31F76F7B41}"/>
              </a:ext>
            </a:extLst>
          </p:cNvPr>
          <p:cNvSpPr>
            <a:spLocks noChangeShapeType="1"/>
          </p:cNvSpPr>
          <p:nvPr/>
        </p:nvSpPr>
        <p:spPr bwMode="auto">
          <a:xfrm flipH="1">
            <a:off x="2314292" y="4525003"/>
            <a:ext cx="5743575"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81">
            <a:extLst>
              <a:ext uri="{FF2B5EF4-FFF2-40B4-BE49-F238E27FC236}">
                <a16:creationId xmlns:a16="http://schemas.microsoft.com/office/drawing/2014/main" id="{327981D8-B505-4AE0-98FA-4AFDE4C396CC}"/>
              </a:ext>
            </a:extLst>
          </p:cNvPr>
          <p:cNvSpPr>
            <a:spLocks noChangeShapeType="1"/>
          </p:cNvSpPr>
          <p:nvPr/>
        </p:nvSpPr>
        <p:spPr bwMode="auto">
          <a:xfrm flipH="1">
            <a:off x="2314292" y="4690103"/>
            <a:ext cx="5743575"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Freeform 82">
            <a:extLst>
              <a:ext uri="{FF2B5EF4-FFF2-40B4-BE49-F238E27FC236}">
                <a16:creationId xmlns:a16="http://schemas.microsoft.com/office/drawing/2014/main" id="{BE1FF7F9-3AAA-428F-B42E-F0A4CA23AE10}"/>
              </a:ext>
            </a:extLst>
          </p:cNvPr>
          <p:cNvSpPr>
            <a:spLocks/>
          </p:cNvSpPr>
          <p:nvPr/>
        </p:nvSpPr>
        <p:spPr bwMode="auto">
          <a:xfrm>
            <a:off x="3973229" y="1977065"/>
            <a:ext cx="1731963" cy="241300"/>
          </a:xfrm>
          <a:custGeom>
            <a:avLst/>
            <a:gdLst>
              <a:gd name="T0" fmla="*/ 0 w 757"/>
              <a:gd name="T1" fmla="*/ 101 h 101"/>
              <a:gd name="T2" fmla="*/ 0 w 757"/>
              <a:gd name="T3" fmla="*/ 0 h 101"/>
              <a:gd name="T4" fmla="*/ 757 w 757"/>
              <a:gd name="T5" fmla="*/ 0 h 101"/>
              <a:gd name="T6" fmla="*/ 757 w 757"/>
              <a:gd name="T7" fmla="*/ 101 h 101"/>
              <a:gd name="T8" fmla="*/ 0 w 757"/>
              <a:gd name="T9" fmla="*/ 101 h 101"/>
              <a:gd name="T10" fmla="*/ 0 w 757"/>
              <a:gd name="T11" fmla="*/ 101 h 101"/>
            </a:gdLst>
            <a:ahLst/>
            <a:cxnLst>
              <a:cxn ang="0">
                <a:pos x="T0" y="T1"/>
              </a:cxn>
              <a:cxn ang="0">
                <a:pos x="T2" y="T3"/>
              </a:cxn>
              <a:cxn ang="0">
                <a:pos x="T4" y="T5"/>
              </a:cxn>
              <a:cxn ang="0">
                <a:pos x="T6" y="T7"/>
              </a:cxn>
              <a:cxn ang="0">
                <a:pos x="T8" y="T9"/>
              </a:cxn>
              <a:cxn ang="0">
                <a:pos x="T10" y="T11"/>
              </a:cxn>
            </a:cxnLst>
            <a:rect l="0" t="0" r="r" b="b"/>
            <a:pathLst>
              <a:path w="757" h="101">
                <a:moveTo>
                  <a:pt x="0" y="101"/>
                </a:moveTo>
                <a:lnTo>
                  <a:pt x="0" y="0"/>
                </a:lnTo>
                <a:lnTo>
                  <a:pt x="757" y="0"/>
                </a:lnTo>
                <a:lnTo>
                  <a:pt x="757" y="101"/>
                </a:lnTo>
                <a:lnTo>
                  <a:pt x="0" y="101"/>
                </a:lnTo>
                <a:lnTo>
                  <a:pt x="0" y="10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 name="Rectangle 83">
            <a:extLst>
              <a:ext uri="{FF2B5EF4-FFF2-40B4-BE49-F238E27FC236}">
                <a16:creationId xmlns:a16="http://schemas.microsoft.com/office/drawing/2014/main" id="{80B2EFED-5FE8-402A-B553-71BAB249D3AA}"/>
              </a:ext>
            </a:extLst>
          </p:cNvPr>
          <p:cNvSpPr>
            <a:spLocks noChangeArrowheads="1"/>
          </p:cNvSpPr>
          <p:nvPr/>
        </p:nvSpPr>
        <p:spPr bwMode="auto">
          <a:xfrm>
            <a:off x="3946242" y="175957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1400" i="0">
                <a:solidFill>
                  <a:srgbClr val="000000"/>
                </a:solidFill>
                <a:ea typeface="宋体" panose="02010600030101010101" pitchFamily="2" charset="-122"/>
              </a:rPr>
              <a:t>3</a:t>
            </a:r>
            <a:r>
              <a:rPr lang="en-US" altLang="zh-CN" sz="1400" i="0">
                <a:solidFill>
                  <a:srgbClr val="000000"/>
                </a:solidFill>
                <a:ea typeface="宋体" panose="02010600030101010101" pitchFamily="2" charset="-122"/>
              </a:rPr>
              <a:t>1</a:t>
            </a:r>
            <a:endParaRPr lang="en-US" altLang="zh-CN" sz="1400" i="0">
              <a:solidFill>
                <a:schemeClr val="tx1"/>
              </a:solidFill>
              <a:latin typeface="Times New Roman" panose="02020603050405020304" pitchFamily="18" charset="0"/>
              <a:ea typeface="宋体" panose="02010600030101010101" pitchFamily="2" charset="-122"/>
            </a:endParaRPr>
          </a:p>
        </p:txBody>
      </p:sp>
      <p:sp>
        <p:nvSpPr>
          <p:cNvPr id="80" name="Rectangle 84">
            <a:extLst>
              <a:ext uri="{FF2B5EF4-FFF2-40B4-BE49-F238E27FC236}">
                <a16:creationId xmlns:a16="http://schemas.microsoft.com/office/drawing/2014/main" id="{5204C253-B9F9-45DA-ADB6-46F95B413CFB}"/>
              </a:ext>
            </a:extLst>
          </p:cNvPr>
          <p:cNvSpPr>
            <a:spLocks noChangeArrowheads="1"/>
          </p:cNvSpPr>
          <p:nvPr/>
        </p:nvSpPr>
        <p:spPr bwMode="auto">
          <a:xfrm>
            <a:off x="4185954" y="1838953"/>
            <a:ext cx="3333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 </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81" name="Rectangle 85">
            <a:extLst>
              <a:ext uri="{FF2B5EF4-FFF2-40B4-BE49-F238E27FC236}">
                <a16:creationId xmlns:a16="http://schemas.microsoft.com/office/drawing/2014/main" id="{78973456-3126-4E6F-94DC-2F2312EBC0C2}"/>
              </a:ext>
            </a:extLst>
          </p:cNvPr>
          <p:cNvSpPr>
            <a:spLocks noChangeArrowheads="1"/>
          </p:cNvSpPr>
          <p:nvPr/>
        </p:nvSpPr>
        <p:spPr bwMode="auto">
          <a:xfrm>
            <a:off x="4222467" y="1838953"/>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 </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82" name="Rectangle 86">
            <a:extLst>
              <a:ext uri="{FF2B5EF4-FFF2-40B4-BE49-F238E27FC236}">
                <a16:creationId xmlns:a16="http://schemas.microsoft.com/office/drawing/2014/main" id="{D7D077B8-4B79-4093-9322-736AA274A4F7}"/>
              </a:ext>
            </a:extLst>
          </p:cNvPr>
          <p:cNvSpPr>
            <a:spLocks noChangeArrowheads="1"/>
          </p:cNvSpPr>
          <p:nvPr/>
        </p:nvSpPr>
        <p:spPr bwMode="auto">
          <a:xfrm>
            <a:off x="4374867" y="1838953"/>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 </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83" name="Rectangle 87">
            <a:extLst>
              <a:ext uri="{FF2B5EF4-FFF2-40B4-BE49-F238E27FC236}">
                <a16:creationId xmlns:a16="http://schemas.microsoft.com/office/drawing/2014/main" id="{1EF69BD0-E18E-4B92-B4F5-4511B5BD8699}"/>
              </a:ext>
            </a:extLst>
          </p:cNvPr>
          <p:cNvSpPr>
            <a:spLocks noChangeArrowheads="1"/>
          </p:cNvSpPr>
          <p:nvPr/>
        </p:nvSpPr>
        <p:spPr bwMode="auto">
          <a:xfrm>
            <a:off x="4411379" y="1838953"/>
            <a:ext cx="3333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 </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84" name="AutoShape 88">
            <a:extLst>
              <a:ext uri="{FF2B5EF4-FFF2-40B4-BE49-F238E27FC236}">
                <a16:creationId xmlns:a16="http://schemas.microsoft.com/office/drawing/2014/main" id="{8F58819A-313F-4D79-A27C-16BAE210CDE3}"/>
              </a:ext>
            </a:extLst>
          </p:cNvPr>
          <p:cNvSpPr>
            <a:spLocks noChangeArrowheads="1"/>
          </p:cNvSpPr>
          <p:nvPr/>
        </p:nvSpPr>
        <p:spPr bwMode="auto">
          <a:xfrm>
            <a:off x="8735729" y="2310440"/>
            <a:ext cx="558800" cy="241300"/>
          </a:xfrm>
          <a:prstGeom prst="roundRect">
            <a:avLst>
              <a:gd name="adj" fmla="val 375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89">
            <a:extLst>
              <a:ext uri="{FF2B5EF4-FFF2-40B4-BE49-F238E27FC236}">
                <a16:creationId xmlns:a16="http://schemas.microsoft.com/office/drawing/2014/main" id="{B709D25D-B76A-4080-A7AF-169717F8AA56}"/>
              </a:ext>
            </a:extLst>
          </p:cNvPr>
          <p:cNvSpPr>
            <a:spLocks noChangeShapeType="1"/>
          </p:cNvSpPr>
          <p:nvPr/>
        </p:nvSpPr>
        <p:spPr bwMode="auto">
          <a:xfrm flipV="1">
            <a:off x="8964329" y="2539040"/>
            <a:ext cx="0" cy="304800"/>
          </a:xfrm>
          <a:prstGeom prst="line">
            <a:avLst/>
          </a:prstGeom>
          <a:noFill/>
          <a:ln w="254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Text Box 90">
            <a:extLst>
              <a:ext uri="{FF2B5EF4-FFF2-40B4-BE49-F238E27FC236}">
                <a16:creationId xmlns:a16="http://schemas.microsoft.com/office/drawing/2014/main" id="{94D7FEE8-9C77-411C-8CE3-3F84F018866C}"/>
              </a:ext>
            </a:extLst>
          </p:cNvPr>
          <p:cNvSpPr txBox="1">
            <a:spLocks noChangeArrowheads="1"/>
          </p:cNvSpPr>
          <p:nvPr/>
        </p:nvSpPr>
        <p:spPr bwMode="auto">
          <a:xfrm>
            <a:off x="6510054" y="5788653"/>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Data</a:t>
            </a:r>
          </a:p>
        </p:txBody>
      </p:sp>
      <p:sp>
        <p:nvSpPr>
          <p:cNvPr id="87" name="Text Box 91">
            <a:extLst>
              <a:ext uri="{FF2B5EF4-FFF2-40B4-BE49-F238E27FC236}">
                <a16:creationId xmlns:a16="http://schemas.microsoft.com/office/drawing/2014/main" id="{C60AE39A-A140-4CA3-8E59-105FE5C51A30}"/>
              </a:ext>
            </a:extLst>
          </p:cNvPr>
          <p:cNvSpPr txBox="1">
            <a:spLocks noChangeArrowheads="1"/>
          </p:cNvSpPr>
          <p:nvPr/>
        </p:nvSpPr>
        <p:spPr bwMode="auto">
          <a:xfrm>
            <a:off x="8669054" y="2791453"/>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Word</a:t>
            </a:r>
          </a:p>
        </p:txBody>
      </p:sp>
      <p:sp>
        <p:nvSpPr>
          <p:cNvPr id="88" name="Line 92">
            <a:extLst>
              <a:ext uri="{FF2B5EF4-FFF2-40B4-BE49-F238E27FC236}">
                <a16:creationId xmlns:a16="http://schemas.microsoft.com/office/drawing/2014/main" id="{1747E375-3413-47D1-89BD-602C948E5E9C}"/>
              </a:ext>
            </a:extLst>
          </p:cNvPr>
          <p:cNvSpPr>
            <a:spLocks noChangeShapeType="1"/>
          </p:cNvSpPr>
          <p:nvPr/>
        </p:nvSpPr>
        <p:spPr bwMode="auto">
          <a:xfrm flipH="1" flipV="1">
            <a:off x="8977029" y="2031040"/>
            <a:ext cx="0" cy="279400"/>
          </a:xfrm>
          <a:prstGeom prst="line">
            <a:avLst/>
          </a:prstGeom>
          <a:noFill/>
          <a:ln w="254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93">
            <a:extLst>
              <a:ext uri="{FF2B5EF4-FFF2-40B4-BE49-F238E27FC236}">
                <a16:creationId xmlns:a16="http://schemas.microsoft.com/office/drawing/2014/main" id="{807C8AF3-86C8-4D52-A21B-FC84AF1B4D41}"/>
              </a:ext>
            </a:extLst>
          </p:cNvPr>
          <p:cNvSpPr>
            <a:spLocks noChangeShapeType="1"/>
          </p:cNvSpPr>
          <p:nvPr/>
        </p:nvSpPr>
        <p:spPr bwMode="auto">
          <a:xfrm>
            <a:off x="5521042" y="2332665"/>
            <a:ext cx="169862" cy="873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Rectangle 94">
            <a:extLst>
              <a:ext uri="{FF2B5EF4-FFF2-40B4-BE49-F238E27FC236}">
                <a16:creationId xmlns:a16="http://schemas.microsoft.com/office/drawing/2014/main" id="{59170148-54C3-4DA4-9109-CE7BD6C44921}"/>
              </a:ext>
            </a:extLst>
          </p:cNvPr>
          <p:cNvSpPr>
            <a:spLocks noChangeArrowheads="1"/>
          </p:cNvSpPr>
          <p:nvPr/>
        </p:nvSpPr>
        <p:spPr bwMode="auto">
          <a:xfrm>
            <a:off x="5648042" y="2218365"/>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1400" i="0">
                <a:solidFill>
                  <a:srgbClr val="000000"/>
                </a:solidFill>
                <a:ea typeface="宋体" panose="02010600030101010101" pitchFamily="2" charset="-122"/>
              </a:rPr>
              <a:t>2</a:t>
            </a:r>
            <a:endParaRPr lang="zh-CN" altLang="en-US" sz="1400" i="0">
              <a:solidFill>
                <a:schemeClr val="tx1"/>
              </a:solidFill>
              <a:latin typeface="Times New Roman" panose="02020603050405020304" pitchFamily="18" charset="0"/>
              <a:ea typeface="宋体" panose="02010600030101010101" pitchFamily="2" charset="-122"/>
            </a:endParaRPr>
          </a:p>
        </p:txBody>
      </p:sp>
      <p:sp>
        <p:nvSpPr>
          <p:cNvPr id="91" name="Rectangle 95">
            <a:extLst>
              <a:ext uri="{FF2B5EF4-FFF2-40B4-BE49-F238E27FC236}">
                <a16:creationId xmlns:a16="http://schemas.microsoft.com/office/drawing/2014/main" id="{73F6F6AD-19AF-45CE-9B75-B9BB0D12CAF2}"/>
              </a:ext>
            </a:extLst>
          </p:cNvPr>
          <p:cNvSpPr>
            <a:spLocks noChangeArrowheads="1"/>
          </p:cNvSpPr>
          <p:nvPr/>
        </p:nvSpPr>
        <p:spPr bwMode="auto">
          <a:xfrm>
            <a:off x="5611529" y="176910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1400" i="0">
                <a:solidFill>
                  <a:srgbClr val="000000"/>
                </a:solidFill>
                <a:ea typeface="宋体" panose="02010600030101010101" pitchFamily="2" charset="-122"/>
              </a:rPr>
              <a:t>0</a:t>
            </a:r>
            <a:endParaRPr lang="zh-CN" altLang="en-US" sz="1400" i="0">
              <a:solidFill>
                <a:schemeClr val="tx1"/>
              </a:solidFill>
              <a:latin typeface="Times New Roman" panose="02020603050405020304" pitchFamily="18" charset="0"/>
              <a:ea typeface="宋体" panose="02010600030101010101" pitchFamily="2" charset="-122"/>
            </a:endParaRPr>
          </a:p>
        </p:txBody>
      </p:sp>
      <p:sp>
        <p:nvSpPr>
          <p:cNvPr id="92" name="Line 96">
            <a:extLst>
              <a:ext uri="{FF2B5EF4-FFF2-40B4-BE49-F238E27FC236}">
                <a16:creationId xmlns:a16="http://schemas.microsoft.com/office/drawing/2014/main" id="{1A7CD6CD-7022-4665-A232-F4244C4EFBA5}"/>
              </a:ext>
            </a:extLst>
          </p:cNvPr>
          <p:cNvSpPr>
            <a:spLocks noChangeShapeType="1"/>
          </p:cNvSpPr>
          <p:nvPr/>
        </p:nvSpPr>
        <p:spPr bwMode="auto">
          <a:xfrm>
            <a:off x="5140042" y="1983415"/>
            <a:ext cx="0" cy="2301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Text Box 97">
            <a:extLst>
              <a:ext uri="{FF2B5EF4-FFF2-40B4-BE49-F238E27FC236}">
                <a16:creationId xmlns:a16="http://schemas.microsoft.com/office/drawing/2014/main" id="{74F1E6D4-0987-4895-8AA2-C267955CD8AE}"/>
              </a:ext>
            </a:extLst>
          </p:cNvPr>
          <p:cNvSpPr txBox="1">
            <a:spLocks noChangeArrowheads="1"/>
          </p:cNvSpPr>
          <p:nvPr/>
        </p:nvSpPr>
        <p:spPr bwMode="auto">
          <a:xfrm>
            <a:off x="8656354" y="1762753"/>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a:t>
            </a:r>
          </a:p>
        </p:txBody>
      </p:sp>
      <p:sp>
        <p:nvSpPr>
          <p:cNvPr id="94" name="Rectangle 98">
            <a:extLst>
              <a:ext uri="{FF2B5EF4-FFF2-40B4-BE49-F238E27FC236}">
                <a16:creationId xmlns:a16="http://schemas.microsoft.com/office/drawing/2014/main" id="{2AB95CBC-FC6C-45D8-BACE-D49FC7971890}"/>
              </a:ext>
            </a:extLst>
          </p:cNvPr>
          <p:cNvSpPr>
            <a:spLocks noChangeArrowheads="1"/>
          </p:cNvSpPr>
          <p:nvPr/>
        </p:nvSpPr>
        <p:spPr bwMode="auto">
          <a:xfrm>
            <a:off x="6524342" y="2575553"/>
            <a:ext cx="11731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rgbClr val="800000"/>
                </a:solidFill>
                <a:ea typeface="宋体" panose="02010600030101010101" pitchFamily="2" charset="-122"/>
              </a:rPr>
              <a:t>Block offset</a:t>
            </a:r>
          </a:p>
        </p:txBody>
      </p:sp>
      <p:sp>
        <p:nvSpPr>
          <p:cNvPr id="95" name="Rectangle 99">
            <a:extLst>
              <a:ext uri="{FF2B5EF4-FFF2-40B4-BE49-F238E27FC236}">
                <a16:creationId xmlns:a16="http://schemas.microsoft.com/office/drawing/2014/main" id="{FBD14736-BBD2-4B3F-975E-3EA65A57508F}"/>
              </a:ext>
            </a:extLst>
          </p:cNvPr>
          <p:cNvSpPr>
            <a:spLocks noChangeArrowheads="1"/>
          </p:cNvSpPr>
          <p:nvPr/>
        </p:nvSpPr>
        <p:spPr bwMode="auto">
          <a:xfrm>
            <a:off x="4216117" y="1634165"/>
            <a:ext cx="14430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chemeClr val="tx1"/>
                </a:solidFill>
                <a:ea typeface="宋体" panose="02010600030101010101" pitchFamily="2" charset="-122"/>
              </a:rPr>
              <a:t>Memory Address</a:t>
            </a:r>
          </a:p>
        </p:txBody>
      </p:sp>
      <p:sp>
        <p:nvSpPr>
          <p:cNvPr id="96" name="Rectangle 100">
            <a:extLst>
              <a:ext uri="{FF2B5EF4-FFF2-40B4-BE49-F238E27FC236}">
                <a16:creationId xmlns:a16="http://schemas.microsoft.com/office/drawing/2014/main" id="{009758AB-F780-46C6-A2F5-E12D75C8CEC1}"/>
              </a:ext>
            </a:extLst>
          </p:cNvPr>
          <p:cNvSpPr>
            <a:spLocks noChangeArrowheads="1"/>
          </p:cNvSpPr>
          <p:nvPr/>
        </p:nvSpPr>
        <p:spPr bwMode="auto">
          <a:xfrm>
            <a:off x="2455579" y="2337428"/>
            <a:ext cx="11731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rgbClr val="0000FF"/>
                </a:solidFill>
                <a:ea typeface="宋体" panose="02010600030101010101" pitchFamily="2" charset="-122"/>
              </a:rPr>
              <a:t>Tag</a:t>
            </a:r>
          </a:p>
        </p:txBody>
      </p:sp>
      <p:sp>
        <p:nvSpPr>
          <p:cNvPr id="97" name="Rectangle 101">
            <a:extLst>
              <a:ext uri="{FF2B5EF4-FFF2-40B4-BE49-F238E27FC236}">
                <a16:creationId xmlns:a16="http://schemas.microsoft.com/office/drawing/2014/main" id="{AB44516B-47F0-4D96-8694-F7355D6CEBEE}"/>
              </a:ext>
            </a:extLst>
          </p:cNvPr>
          <p:cNvSpPr>
            <a:spLocks noChangeArrowheads="1"/>
          </p:cNvSpPr>
          <p:nvPr/>
        </p:nvSpPr>
        <p:spPr bwMode="auto">
          <a:xfrm>
            <a:off x="3839879" y="2575553"/>
            <a:ext cx="11731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rgbClr val="CC0000"/>
                </a:solidFill>
                <a:ea typeface="宋体" panose="02010600030101010101" pitchFamily="2" charset="-122"/>
              </a:rPr>
              <a:t>Index</a:t>
            </a:r>
            <a:endParaRPr lang="zh-CN" altLang="en-US" sz="1200" i="0">
              <a:solidFill>
                <a:srgbClr val="CC0000"/>
              </a:solidFill>
              <a:ea typeface="宋体" panose="02010600030101010101" pitchFamily="2" charset="-122"/>
            </a:endParaRPr>
          </a:p>
        </p:txBody>
      </p:sp>
      <p:sp>
        <p:nvSpPr>
          <p:cNvPr id="98" name="Rectangle 102">
            <a:extLst>
              <a:ext uri="{FF2B5EF4-FFF2-40B4-BE49-F238E27FC236}">
                <a16:creationId xmlns:a16="http://schemas.microsoft.com/office/drawing/2014/main" id="{DABA2A2B-2364-4818-8D68-B13ECCD19FF7}"/>
              </a:ext>
            </a:extLst>
          </p:cNvPr>
          <p:cNvSpPr>
            <a:spLocks noChangeArrowheads="1"/>
          </p:cNvSpPr>
          <p:nvPr/>
        </p:nvSpPr>
        <p:spPr bwMode="auto">
          <a:xfrm>
            <a:off x="8888129" y="2315203"/>
            <a:ext cx="3778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chemeClr val="tx1"/>
                </a:solidFill>
                <a:ea typeface="宋体" panose="02010600030101010101" pitchFamily="2" charset="-122"/>
              </a:rPr>
              <a:t>Mux</a:t>
            </a:r>
          </a:p>
        </p:txBody>
      </p:sp>
      <p:sp>
        <p:nvSpPr>
          <p:cNvPr id="99" name="Line 103">
            <a:extLst>
              <a:ext uri="{FF2B5EF4-FFF2-40B4-BE49-F238E27FC236}">
                <a16:creationId xmlns:a16="http://schemas.microsoft.com/office/drawing/2014/main" id="{CA75DD6C-16DF-4A4D-8A2E-F8CF3F839791}"/>
              </a:ext>
            </a:extLst>
          </p:cNvPr>
          <p:cNvSpPr>
            <a:spLocks noChangeShapeType="1"/>
          </p:cNvSpPr>
          <p:nvPr/>
        </p:nvSpPr>
        <p:spPr bwMode="auto">
          <a:xfrm flipH="1">
            <a:off x="4624104" y="1986590"/>
            <a:ext cx="0" cy="2143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Rectangle 104">
            <a:extLst>
              <a:ext uri="{FF2B5EF4-FFF2-40B4-BE49-F238E27FC236}">
                <a16:creationId xmlns:a16="http://schemas.microsoft.com/office/drawing/2014/main" id="{A9A535DC-28BA-4276-AC67-79E7D2D7F7A8}"/>
              </a:ext>
            </a:extLst>
          </p:cNvPr>
          <p:cNvSpPr>
            <a:spLocks noChangeArrowheads="1"/>
          </p:cNvSpPr>
          <p:nvPr/>
        </p:nvSpPr>
        <p:spPr bwMode="auto">
          <a:xfrm>
            <a:off x="8202329" y="3915403"/>
            <a:ext cx="1173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chemeClr val="tx1"/>
                </a:solidFill>
                <a:ea typeface="宋体" panose="02010600030101010101" pitchFamily="2" charset="-122"/>
              </a:rPr>
              <a:t>256</a:t>
            </a:r>
          </a:p>
          <a:p>
            <a:pPr eaLnBrk="0" hangingPunct="0">
              <a:spcBef>
                <a:spcPct val="0"/>
              </a:spcBef>
            </a:pPr>
            <a:r>
              <a:rPr lang="en-US" altLang="zh-CN" sz="1200" i="0">
                <a:solidFill>
                  <a:schemeClr val="tx1"/>
                </a:solidFill>
                <a:ea typeface="宋体" panose="02010600030101010101" pitchFamily="2" charset="-122"/>
              </a:rPr>
              <a:t>Entries</a:t>
            </a:r>
          </a:p>
        </p:txBody>
      </p:sp>
      <p:sp>
        <p:nvSpPr>
          <p:cNvPr id="101" name="Text Box 105">
            <a:extLst>
              <a:ext uri="{FF2B5EF4-FFF2-40B4-BE49-F238E27FC236}">
                <a16:creationId xmlns:a16="http://schemas.microsoft.com/office/drawing/2014/main" id="{124CEEE2-4296-41DE-AC1E-E68599F1C7DB}"/>
              </a:ext>
            </a:extLst>
          </p:cNvPr>
          <p:cNvSpPr txBox="1">
            <a:spLocks noChangeArrowheads="1"/>
          </p:cNvSpPr>
          <p:nvPr/>
        </p:nvSpPr>
        <p:spPr bwMode="auto">
          <a:xfrm>
            <a:off x="2688942" y="5210803"/>
            <a:ext cx="560387"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a:t>=</a:t>
            </a:r>
          </a:p>
        </p:txBody>
      </p:sp>
      <p:sp>
        <p:nvSpPr>
          <p:cNvPr id="102" name="Rectangle 106">
            <a:extLst>
              <a:ext uri="{FF2B5EF4-FFF2-40B4-BE49-F238E27FC236}">
                <a16:creationId xmlns:a16="http://schemas.microsoft.com/office/drawing/2014/main" id="{511B0C74-4626-4E47-AEEC-6C0C9796E15D}"/>
              </a:ext>
            </a:extLst>
          </p:cNvPr>
          <p:cNvSpPr>
            <a:spLocks noChangeArrowheads="1"/>
          </p:cNvSpPr>
          <p:nvPr/>
        </p:nvSpPr>
        <p:spPr bwMode="auto">
          <a:xfrm>
            <a:off x="5386104" y="5515603"/>
            <a:ext cx="3778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chemeClr val="tx1"/>
                </a:solidFill>
                <a:ea typeface="宋体" panose="02010600030101010101" pitchFamily="2" charset="-122"/>
              </a:rPr>
              <a:t>Mux</a:t>
            </a:r>
          </a:p>
        </p:txBody>
      </p:sp>
      <p:sp>
        <p:nvSpPr>
          <p:cNvPr id="103" name="Rectangle 107">
            <a:extLst>
              <a:ext uri="{FF2B5EF4-FFF2-40B4-BE49-F238E27FC236}">
                <a16:creationId xmlns:a16="http://schemas.microsoft.com/office/drawing/2014/main" id="{544D1599-910B-4138-8A46-73B9E8012992}"/>
              </a:ext>
            </a:extLst>
          </p:cNvPr>
          <p:cNvSpPr>
            <a:spLocks noChangeArrowheads="1"/>
          </p:cNvSpPr>
          <p:nvPr/>
        </p:nvSpPr>
        <p:spPr bwMode="auto">
          <a:xfrm>
            <a:off x="2669892" y="2770815"/>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en-US" altLang="zh-CN" sz="1400" i="0">
                <a:solidFill>
                  <a:srgbClr val="000000"/>
                </a:solidFill>
                <a:ea typeface="宋体" panose="02010600030101010101" pitchFamily="2" charset="-122"/>
              </a:rPr>
              <a:t>18</a:t>
            </a:r>
            <a:endParaRPr lang="en-US" altLang="zh-CN" sz="1400" i="0">
              <a:solidFill>
                <a:schemeClr val="tx1"/>
              </a:solidFill>
              <a:latin typeface="Times New Roman" panose="02020603050405020304" pitchFamily="18" charset="0"/>
              <a:ea typeface="宋体" panose="02010600030101010101" pitchFamily="2" charset="-122"/>
            </a:endParaRPr>
          </a:p>
        </p:txBody>
      </p:sp>
      <p:sp>
        <p:nvSpPr>
          <p:cNvPr id="104" name="Line 108">
            <a:extLst>
              <a:ext uri="{FF2B5EF4-FFF2-40B4-BE49-F238E27FC236}">
                <a16:creationId xmlns:a16="http://schemas.microsoft.com/office/drawing/2014/main" id="{E085B768-2E2C-4CCB-88F2-417F2A22ADC2}"/>
              </a:ext>
            </a:extLst>
          </p:cNvPr>
          <p:cNvSpPr>
            <a:spLocks noChangeShapeType="1"/>
          </p:cNvSpPr>
          <p:nvPr/>
        </p:nvSpPr>
        <p:spPr bwMode="auto">
          <a:xfrm>
            <a:off x="5432142" y="1992940"/>
            <a:ext cx="0" cy="2301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109">
            <a:extLst>
              <a:ext uri="{FF2B5EF4-FFF2-40B4-BE49-F238E27FC236}">
                <a16:creationId xmlns:a16="http://schemas.microsoft.com/office/drawing/2014/main" id="{C4CDA567-3CC4-40D2-BD1F-493D8B29F5E0}"/>
              </a:ext>
            </a:extLst>
          </p:cNvPr>
          <p:cNvSpPr>
            <a:spLocks noChangeArrowheads="1"/>
          </p:cNvSpPr>
          <p:nvPr/>
        </p:nvSpPr>
        <p:spPr bwMode="auto">
          <a:xfrm>
            <a:off x="4955892" y="2996240"/>
            <a:ext cx="3635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en-US" altLang="zh-CN" sz="1400" i="0">
                <a:solidFill>
                  <a:srgbClr val="000000"/>
                </a:solidFill>
                <a:ea typeface="宋体" panose="02010600030101010101" pitchFamily="2" charset="-122"/>
              </a:rPr>
              <a:t>data</a:t>
            </a:r>
            <a:endParaRPr lang="en-US" altLang="zh-CN" sz="1400" i="0">
              <a:solidFill>
                <a:schemeClr val="tx1"/>
              </a:solidFill>
              <a:latin typeface="Times New Roman" panose="02020603050405020304" pitchFamily="18" charset="0"/>
              <a:ea typeface="宋体" panose="02010600030101010101" pitchFamily="2" charset="-122"/>
            </a:endParaRPr>
          </a:p>
        </p:txBody>
      </p:sp>
      <p:grpSp>
        <p:nvGrpSpPr>
          <p:cNvPr id="106" name="Group 110">
            <a:extLst>
              <a:ext uri="{FF2B5EF4-FFF2-40B4-BE49-F238E27FC236}">
                <a16:creationId xmlns:a16="http://schemas.microsoft.com/office/drawing/2014/main" id="{A18CB3D9-C89A-48EB-AF31-7AB813870ED2}"/>
              </a:ext>
            </a:extLst>
          </p:cNvPr>
          <p:cNvGrpSpPr>
            <a:grpSpLocks/>
          </p:cNvGrpSpPr>
          <p:nvPr/>
        </p:nvGrpSpPr>
        <p:grpSpPr bwMode="auto">
          <a:xfrm>
            <a:off x="5286092" y="2215190"/>
            <a:ext cx="3400425" cy="3727450"/>
            <a:chOff x="2675" y="1761"/>
            <a:chExt cx="2142" cy="2348"/>
          </a:xfrm>
        </p:grpSpPr>
        <p:sp>
          <p:nvSpPr>
            <p:cNvPr id="107" name="Freeform 111">
              <a:extLst>
                <a:ext uri="{FF2B5EF4-FFF2-40B4-BE49-F238E27FC236}">
                  <a16:creationId xmlns:a16="http://schemas.microsoft.com/office/drawing/2014/main" id="{7C4C6760-86C3-44C5-9753-2B56C49B837D}"/>
                </a:ext>
              </a:extLst>
            </p:cNvPr>
            <p:cNvSpPr>
              <a:spLocks/>
            </p:cNvSpPr>
            <p:nvPr/>
          </p:nvSpPr>
          <p:spPr bwMode="auto">
            <a:xfrm>
              <a:off x="2675" y="1761"/>
              <a:ext cx="2142" cy="2160"/>
            </a:xfrm>
            <a:custGeom>
              <a:avLst/>
              <a:gdLst>
                <a:gd name="T0" fmla="*/ 315 w 1713"/>
                <a:gd name="T1" fmla="*/ 1888 h 1890"/>
                <a:gd name="T2" fmla="*/ 1713 w 1713"/>
                <a:gd name="T3" fmla="*/ 1890 h 1890"/>
                <a:gd name="T4" fmla="*/ 1713 w 1713"/>
                <a:gd name="T5" fmla="*/ 298 h 1890"/>
                <a:gd name="T6" fmla="*/ 0 w 1713"/>
                <a:gd name="T7" fmla="*/ 298 h 1890"/>
                <a:gd name="T8" fmla="*/ 0 w 1713"/>
                <a:gd name="T9" fmla="*/ 0 h 1890"/>
              </a:gdLst>
              <a:ahLst/>
              <a:cxnLst>
                <a:cxn ang="0">
                  <a:pos x="T0" y="T1"/>
                </a:cxn>
                <a:cxn ang="0">
                  <a:pos x="T2" y="T3"/>
                </a:cxn>
                <a:cxn ang="0">
                  <a:pos x="T4" y="T5"/>
                </a:cxn>
                <a:cxn ang="0">
                  <a:pos x="T6" y="T7"/>
                </a:cxn>
                <a:cxn ang="0">
                  <a:pos x="T8" y="T9"/>
                </a:cxn>
              </a:cxnLst>
              <a:rect l="0" t="0" r="r" b="b"/>
              <a:pathLst>
                <a:path w="1713" h="1890">
                  <a:moveTo>
                    <a:pt x="315" y="1888"/>
                  </a:moveTo>
                  <a:lnTo>
                    <a:pt x="1713" y="1890"/>
                  </a:lnTo>
                  <a:lnTo>
                    <a:pt x="1713" y="298"/>
                  </a:lnTo>
                  <a:lnTo>
                    <a:pt x="0" y="298"/>
                  </a:lnTo>
                  <a:lnTo>
                    <a:pt x="0" y="0"/>
                  </a:lnTo>
                </a:path>
              </a:pathLst>
            </a:custGeom>
            <a:noFill/>
            <a:ln w="22225">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 name="Rectangle 112">
              <a:extLst>
                <a:ext uri="{FF2B5EF4-FFF2-40B4-BE49-F238E27FC236}">
                  <a16:creationId xmlns:a16="http://schemas.microsoft.com/office/drawing/2014/main" id="{4A9F048F-3975-43D8-8892-8FF16C4332C8}"/>
                </a:ext>
              </a:extLst>
            </p:cNvPr>
            <p:cNvSpPr>
              <a:spLocks noChangeArrowheads="1"/>
            </p:cNvSpPr>
            <p:nvPr/>
          </p:nvSpPr>
          <p:spPr bwMode="auto">
            <a:xfrm>
              <a:off x="3069" y="3936"/>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hangingPunct="0">
                <a:spcBef>
                  <a:spcPct val="0"/>
                </a:spcBef>
              </a:pPr>
              <a:r>
                <a:rPr kumimoji="0" lang="en-US" altLang="zh-CN" i="0">
                  <a:solidFill>
                    <a:schemeClr val="hlink"/>
                  </a:solidFill>
                  <a:ea typeface="宋体" panose="02010600030101010101" pitchFamily="2" charset="-122"/>
                  <a:cs typeface="Arial" panose="020B0604020202020204" pitchFamily="34" charset="0"/>
                </a:rPr>
                <a:t>④</a:t>
              </a:r>
            </a:p>
          </p:txBody>
        </p:sp>
      </p:grpSp>
      <p:grpSp>
        <p:nvGrpSpPr>
          <p:cNvPr id="109" name="Group 113">
            <a:extLst>
              <a:ext uri="{FF2B5EF4-FFF2-40B4-BE49-F238E27FC236}">
                <a16:creationId xmlns:a16="http://schemas.microsoft.com/office/drawing/2014/main" id="{719716E0-6076-4974-8CBF-8C443B430152}"/>
              </a:ext>
            </a:extLst>
          </p:cNvPr>
          <p:cNvGrpSpPr>
            <a:grpSpLocks/>
          </p:cNvGrpSpPr>
          <p:nvPr/>
        </p:nvGrpSpPr>
        <p:grpSpPr bwMode="auto">
          <a:xfrm>
            <a:off x="2130142" y="2215190"/>
            <a:ext cx="2744787" cy="1730375"/>
            <a:chOff x="687" y="1761"/>
            <a:chExt cx="1729" cy="1090"/>
          </a:xfrm>
        </p:grpSpPr>
        <p:sp>
          <p:nvSpPr>
            <p:cNvPr id="110" name="Freeform 114">
              <a:extLst>
                <a:ext uri="{FF2B5EF4-FFF2-40B4-BE49-F238E27FC236}">
                  <a16:creationId xmlns:a16="http://schemas.microsoft.com/office/drawing/2014/main" id="{93B207B8-514C-4100-8E83-A5DBC796C97A}"/>
                </a:ext>
              </a:extLst>
            </p:cNvPr>
            <p:cNvSpPr>
              <a:spLocks/>
            </p:cNvSpPr>
            <p:nvPr/>
          </p:nvSpPr>
          <p:spPr bwMode="auto">
            <a:xfrm>
              <a:off x="687" y="1761"/>
              <a:ext cx="1729" cy="1090"/>
            </a:xfrm>
            <a:custGeom>
              <a:avLst/>
              <a:gdLst>
                <a:gd name="T0" fmla="*/ 1383 w 1383"/>
                <a:gd name="T1" fmla="*/ 0 h 954"/>
                <a:gd name="T2" fmla="*/ 1383 w 1383"/>
                <a:gd name="T3" fmla="*/ 298 h 954"/>
                <a:gd name="T4" fmla="*/ 0 w 1383"/>
                <a:gd name="T5" fmla="*/ 298 h 954"/>
                <a:gd name="T6" fmla="*/ 0 w 1383"/>
                <a:gd name="T7" fmla="*/ 954 h 954"/>
                <a:gd name="T8" fmla="*/ 64 w 1383"/>
                <a:gd name="T9" fmla="*/ 954 h 954"/>
              </a:gdLst>
              <a:ahLst/>
              <a:cxnLst>
                <a:cxn ang="0">
                  <a:pos x="T0" y="T1"/>
                </a:cxn>
                <a:cxn ang="0">
                  <a:pos x="T2" y="T3"/>
                </a:cxn>
                <a:cxn ang="0">
                  <a:pos x="T4" y="T5"/>
                </a:cxn>
                <a:cxn ang="0">
                  <a:pos x="T6" y="T7"/>
                </a:cxn>
                <a:cxn ang="0">
                  <a:pos x="T8" y="T9"/>
                </a:cxn>
              </a:cxnLst>
              <a:rect l="0" t="0" r="r" b="b"/>
              <a:pathLst>
                <a:path w="1383" h="954">
                  <a:moveTo>
                    <a:pt x="1383" y="0"/>
                  </a:moveTo>
                  <a:lnTo>
                    <a:pt x="1383" y="298"/>
                  </a:lnTo>
                  <a:lnTo>
                    <a:pt x="0" y="298"/>
                  </a:lnTo>
                  <a:lnTo>
                    <a:pt x="0" y="954"/>
                  </a:lnTo>
                  <a:lnTo>
                    <a:pt x="64" y="954"/>
                  </a:lnTo>
                </a:path>
              </a:pathLst>
            </a:custGeom>
            <a:noFill/>
            <a:ln w="22225">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 name="Rectangle 115">
              <a:extLst>
                <a:ext uri="{FF2B5EF4-FFF2-40B4-BE49-F238E27FC236}">
                  <a16:creationId xmlns:a16="http://schemas.microsoft.com/office/drawing/2014/main" id="{9A3516BB-3D31-4673-83D9-CC016CE65657}"/>
                </a:ext>
              </a:extLst>
            </p:cNvPr>
            <p:cNvSpPr>
              <a:spLocks noChangeArrowheads="1"/>
            </p:cNvSpPr>
            <p:nvPr/>
          </p:nvSpPr>
          <p:spPr bwMode="auto">
            <a:xfrm>
              <a:off x="2228" y="1861"/>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CC0000"/>
                  </a:solidFill>
                  <a:ea typeface="宋体" panose="02010600030101010101" pitchFamily="2" charset="-122"/>
                </a:rPr>
                <a:t>①</a:t>
              </a:r>
              <a:endParaRPr kumimoji="0" lang="zh-CN" altLang="en-US" i="0">
                <a:solidFill>
                  <a:srgbClr val="CC0000"/>
                </a:solidFill>
                <a:ea typeface="宋体" panose="02010600030101010101" pitchFamily="2" charset="-122"/>
              </a:endParaRPr>
            </a:p>
          </p:txBody>
        </p:sp>
      </p:grpSp>
      <p:grpSp>
        <p:nvGrpSpPr>
          <p:cNvPr id="112" name="Group 116">
            <a:extLst>
              <a:ext uri="{FF2B5EF4-FFF2-40B4-BE49-F238E27FC236}">
                <a16:creationId xmlns:a16="http://schemas.microsoft.com/office/drawing/2014/main" id="{EB9D35D2-A083-4472-816D-FCF64C1BF3F8}"/>
              </a:ext>
            </a:extLst>
          </p:cNvPr>
          <p:cNvGrpSpPr>
            <a:grpSpLocks/>
          </p:cNvGrpSpPr>
          <p:nvPr/>
        </p:nvGrpSpPr>
        <p:grpSpPr bwMode="auto">
          <a:xfrm>
            <a:off x="2023779" y="2192965"/>
            <a:ext cx="2395538" cy="3151188"/>
            <a:chOff x="620" y="1747"/>
            <a:chExt cx="1509" cy="1985"/>
          </a:xfrm>
        </p:grpSpPr>
        <p:sp>
          <p:nvSpPr>
            <p:cNvPr id="113" name="Freeform 117">
              <a:extLst>
                <a:ext uri="{FF2B5EF4-FFF2-40B4-BE49-F238E27FC236}">
                  <a16:creationId xmlns:a16="http://schemas.microsoft.com/office/drawing/2014/main" id="{2CB3CD7C-7DEE-441C-88FE-1A15DE27A53B}"/>
                </a:ext>
              </a:extLst>
            </p:cNvPr>
            <p:cNvSpPr>
              <a:spLocks/>
            </p:cNvSpPr>
            <p:nvPr/>
          </p:nvSpPr>
          <p:spPr bwMode="auto">
            <a:xfrm>
              <a:off x="620" y="1761"/>
              <a:ext cx="1509" cy="1971"/>
            </a:xfrm>
            <a:custGeom>
              <a:avLst/>
              <a:gdLst>
                <a:gd name="T0" fmla="*/ 1207 w 1207"/>
                <a:gd name="T1" fmla="*/ 0 h 1724"/>
                <a:gd name="T2" fmla="*/ 1207 w 1207"/>
                <a:gd name="T3" fmla="*/ 184 h 1724"/>
                <a:gd name="T4" fmla="*/ 0 w 1207"/>
                <a:gd name="T5" fmla="*/ 184 h 1724"/>
                <a:gd name="T6" fmla="*/ 0 w 1207"/>
                <a:gd name="T7" fmla="*/ 1724 h 1724"/>
                <a:gd name="T8" fmla="*/ 286 w 1207"/>
                <a:gd name="T9" fmla="*/ 1724 h 1724"/>
              </a:gdLst>
              <a:ahLst/>
              <a:cxnLst>
                <a:cxn ang="0">
                  <a:pos x="T0" y="T1"/>
                </a:cxn>
                <a:cxn ang="0">
                  <a:pos x="T2" y="T3"/>
                </a:cxn>
                <a:cxn ang="0">
                  <a:pos x="T4" y="T5"/>
                </a:cxn>
                <a:cxn ang="0">
                  <a:pos x="T6" y="T7"/>
                </a:cxn>
                <a:cxn ang="0">
                  <a:pos x="T8" y="T9"/>
                </a:cxn>
              </a:cxnLst>
              <a:rect l="0" t="0" r="r" b="b"/>
              <a:pathLst>
                <a:path w="1207" h="1724">
                  <a:moveTo>
                    <a:pt x="1207" y="0"/>
                  </a:moveTo>
                  <a:lnTo>
                    <a:pt x="1207" y="184"/>
                  </a:lnTo>
                  <a:lnTo>
                    <a:pt x="0" y="184"/>
                  </a:lnTo>
                  <a:lnTo>
                    <a:pt x="0" y="1724"/>
                  </a:lnTo>
                  <a:lnTo>
                    <a:pt x="286" y="1724"/>
                  </a:lnTo>
                </a:path>
              </a:pathLst>
            </a:custGeom>
            <a:noFill/>
            <a:ln w="2222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 name="Rectangle 118">
              <a:extLst>
                <a:ext uri="{FF2B5EF4-FFF2-40B4-BE49-F238E27FC236}">
                  <a16:creationId xmlns:a16="http://schemas.microsoft.com/office/drawing/2014/main" id="{72223C3D-8997-4721-AF29-8144158A4EC1}"/>
                </a:ext>
              </a:extLst>
            </p:cNvPr>
            <p:cNvSpPr>
              <a:spLocks noChangeArrowheads="1"/>
            </p:cNvSpPr>
            <p:nvPr/>
          </p:nvSpPr>
          <p:spPr bwMode="auto">
            <a:xfrm>
              <a:off x="1932" y="1747"/>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0000FF"/>
                  </a:solidFill>
                  <a:ea typeface="宋体" panose="02010600030101010101" pitchFamily="2" charset="-122"/>
                </a:rPr>
                <a:t>②</a:t>
              </a:r>
              <a:endParaRPr kumimoji="0" lang="zh-CN" altLang="en-US" i="0">
                <a:solidFill>
                  <a:srgbClr val="0000FF"/>
                </a:solidFill>
                <a:ea typeface="宋体" panose="02010600030101010101" pitchFamily="2" charset="-122"/>
              </a:endParaRPr>
            </a:p>
          </p:txBody>
        </p:sp>
      </p:grpSp>
      <p:grpSp>
        <p:nvGrpSpPr>
          <p:cNvPr id="115" name="Group 119">
            <a:extLst>
              <a:ext uri="{FF2B5EF4-FFF2-40B4-BE49-F238E27FC236}">
                <a16:creationId xmlns:a16="http://schemas.microsoft.com/office/drawing/2014/main" id="{4176A3DD-6F61-4B45-8775-16925414EB1C}"/>
              </a:ext>
            </a:extLst>
          </p:cNvPr>
          <p:cNvGrpSpPr>
            <a:grpSpLocks/>
          </p:cNvGrpSpPr>
          <p:nvPr/>
        </p:nvGrpSpPr>
        <p:grpSpPr bwMode="auto">
          <a:xfrm>
            <a:off x="1645954" y="2194553"/>
            <a:ext cx="1171575" cy="3913187"/>
            <a:chOff x="382" y="1748"/>
            <a:chExt cx="738" cy="2465"/>
          </a:xfrm>
        </p:grpSpPr>
        <p:sp>
          <p:nvSpPr>
            <p:cNvPr id="116" name="Freeform 120">
              <a:extLst>
                <a:ext uri="{FF2B5EF4-FFF2-40B4-BE49-F238E27FC236}">
                  <a16:creationId xmlns:a16="http://schemas.microsoft.com/office/drawing/2014/main" id="{4A883AF0-C9F9-45E3-82E5-809FAC837821}"/>
                </a:ext>
              </a:extLst>
            </p:cNvPr>
            <p:cNvSpPr>
              <a:spLocks/>
            </p:cNvSpPr>
            <p:nvPr/>
          </p:nvSpPr>
          <p:spPr bwMode="auto">
            <a:xfrm>
              <a:off x="506" y="1929"/>
              <a:ext cx="39" cy="35"/>
            </a:xfrm>
            <a:custGeom>
              <a:avLst/>
              <a:gdLst>
                <a:gd name="T0" fmla="*/ 0 w 31"/>
                <a:gd name="T1" fmla="*/ 29 h 31"/>
                <a:gd name="T2" fmla="*/ 31 w 31"/>
                <a:gd name="T3" fmla="*/ 31 h 31"/>
                <a:gd name="T4" fmla="*/ 17 w 31"/>
                <a:gd name="T5" fmla="*/ 0 h 31"/>
                <a:gd name="T6" fmla="*/ 0 w 31"/>
                <a:gd name="T7" fmla="*/ 31 h 31"/>
                <a:gd name="T8" fmla="*/ 0 w 31"/>
                <a:gd name="T9" fmla="*/ 31 h 31"/>
                <a:gd name="T10" fmla="*/ 0 w 31"/>
                <a:gd name="T11" fmla="*/ 29 h 31"/>
              </a:gdLst>
              <a:ahLst/>
              <a:cxnLst>
                <a:cxn ang="0">
                  <a:pos x="T0" y="T1"/>
                </a:cxn>
                <a:cxn ang="0">
                  <a:pos x="T2" y="T3"/>
                </a:cxn>
                <a:cxn ang="0">
                  <a:pos x="T4" y="T5"/>
                </a:cxn>
                <a:cxn ang="0">
                  <a:pos x="T6" y="T7"/>
                </a:cxn>
                <a:cxn ang="0">
                  <a:pos x="T8" y="T9"/>
                </a:cxn>
                <a:cxn ang="0">
                  <a:pos x="T10" y="T11"/>
                </a:cxn>
              </a:cxnLst>
              <a:rect l="0" t="0" r="r" b="b"/>
              <a:pathLst>
                <a:path w="31" h="31">
                  <a:moveTo>
                    <a:pt x="0" y="29"/>
                  </a:moveTo>
                  <a:lnTo>
                    <a:pt x="31" y="31"/>
                  </a:lnTo>
                  <a:lnTo>
                    <a:pt x="17" y="0"/>
                  </a:lnTo>
                  <a:lnTo>
                    <a:pt x="0" y="31"/>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 name="Text Box 121">
              <a:extLst>
                <a:ext uri="{FF2B5EF4-FFF2-40B4-BE49-F238E27FC236}">
                  <a16:creationId xmlns:a16="http://schemas.microsoft.com/office/drawing/2014/main" id="{23FA9E6C-8BF3-4825-B0EC-BE80D4B804D5}"/>
                </a:ext>
              </a:extLst>
            </p:cNvPr>
            <p:cNvSpPr txBox="1">
              <a:spLocks noChangeArrowheads="1"/>
            </p:cNvSpPr>
            <p:nvPr/>
          </p:nvSpPr>
          <p:spPr bwMode="auto">
            <a:xfrm>
              <a:off x="382" y="1748"/>
              <a:ext cx="29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Hit</a:t>
              </a:r>
            </a:p>
          </p:txBody>
        </p:sp>
        <p:grpSp>
          <p:nvGrpSpPr>
            <p:cNvPr id="118" name="Group 122">
              <a:extLst>
                <a:ext uri="{FF2B5EF4-FFF2-40B4-BE49-F238E27FC236}">
                  <a16:creationId xmlns:a16="http://schemas.microsoft.com/office/drawing/2014/main" id="{0C4FF643-6DEE-4B50-86A9-ABBD19F2AB56}"/>
                </a:ext>
              </a:extLst>
            </p:cNvPr>
            <p:cNvGrpSpPr>
              <a:grpSpLocks/>
            </p:cNvGrpSpPr>
            <p:nvPr/>
          </p:nvGrpSpPr>
          <p:grpSpPr bwMode="auto">
            <a:xfrm>
              <a:off x="527" y="1956"/>
              <a:ext cx="593" cy="2257"/>
              <a:chOff x="527" y="1956"/>
              <a:chExt cx="593" cy="2257"/>
            </a:xfrm>
          </p:grpSpPr>
          <p:sp>
            <p:nvSpPr>
              <p:cNvPr id="119" name="Line 123">
                <a:extLst>
                  <a:ext uri="{FF2B5EF4-FFF2-40B4-BE49-F238E27FC236}">
                    <a16:creationId xmlns:a16="http://schemas.microsoft.com/office/drawing/2014/main" id="{CFFEFE2F-1E6C-4EAE-B058-10735949738F}"/>
                  </a:ext>
                </a:extLst>
              </p:cNvPr>
              <p:cNvSpPr>
                <a:spLocks noChangeShapeType="1"/>
              </p:cNvSpPr>
              <p:nvPr/>
            </p:nvSpPr>
            <p:spPr bwMode="auto">
              <a:xfrm>
                <a:off x="845" y="2849"/>
                <a:ext cx="2" cy="1094"/>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Freeform 124">
                <a:extLst>
                  <a:ext uri="{FF2B5EF4-FFF2-40B4-BE49-F238E27FC236}">
                    <a16:creationId xmlns:a16="http://schemas.microsoft.com/office/drawing/2014/main" id="{EDF81B16-3D50-42EB-B975-B30377749814}"/>
                  </a:ext>
                </a:extLst>
              </p:cNvPr>
              <p:cNvSpPr>
                <a:spLocks/>
              </p:cNvSpPr>
              <p:nvPr/>
            </p:nvSpPr>
            <p:spPr bwMode="auto">
              <a:xfrm>
                <a:off x="527" y="1956"/>
                <a:ext cx="320" cy="2257"/>
              </a:xfrm>
              <a:custGeom>
                <a:avLst/>
                <a:gdLst>
                  <a:gd name="T0" fmla="*/ 256 w 256"/>
                  <a:gd name="T1" fmla="*/ 1883 h 1974"/>
                  <a:gd name="T2" fmla="*/ 256 w 256"/>
                  <a:gd name="T3" fmla="*/ 1974 h 1974"/>
                  <a:gd name="T4" fmla="*/ 0 w 256"/>
                  <a:gd name="T5" fmla="*/ 1974 h 1974"/>
                  <a:gd name="T6" fmla="*/ 0 w 256"/>
                  <a:gd name="T7" fmla="*/ 0 h 1974"/>
                </a:gdLst>
                <a:ahLst/>
                <a:cxnLst>
                  <a:cxn ang="0">
                    <a:pos x="T0" y="T1"/>
                  </a:cxn>
                  <a:cxn ang="0">
                    <a:pos x="T2" y="T3"/>
                  </a:cxn>
                  <a:cxn ang="0">
                    <a:pos x="T4" y="T5"/>
                  </a:cxn>
                  <a:cxn ang="0">
                    <a:pos x="T6" y="T7"/>
                  </a:cxn>
                </a:cxnLst>
                <a:rect l="0" t="0" r="r" b="b"/>
                <a:pathLst>
                  <a:path w="256" h="1974">
                    <a:moveTo>
                      <a:pt x="256" y="1883"/>
                    </a:moveTo>
                    <a:lnTo>
                      <a:pt x="256" y="1974"/>
                    </a:lnTo>
                    <a:lnTo>
                      <a:pt x="0" y="1974"/>
                    </a:lnTo>
                    <a:lnTo>
                      <a:pt x="0" y="0"/>
                    </a:lnTo>
                  </a:path>
                </a:pathLst>
              </a:custGeom>
              <a:noFill/>
              <a:ln w="28575" cmpd="sng">
                <a:solidFill>
                  <a:srgbClr val="00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1" name="Group 125">
                <a:extLst>
                  <a:ext uri="{FF2B5EF4-FFF2-40B4-BE49-F238E27FC236}">
                    <a16:creationId xmlns:a16="http://schemas.microsoft.com/office/drawing/2014/main" id="{26972E92-53B4-40D5-BD30-A01078C55417}"/>
                  </a:ext>
                </a:extLst>
              </p:cNvPr>
              <p:cNvGrpSpPr>
                <a:grpSpLocks/>
              </p:cNvGrpSpPr>
              <p:nvPr/>
            </p:nvGrpSpPr>
            <p:grpSpPr bwMode="auto">
              <a:xfrm>
                <a:off x="887" y="3808"/>
                <a:ext cx="233" cy="294"/>
                <a:chOff x="887" y="3808"/>
                <a:chExt cx="233" cy="294"/>
              </a:xfrm>
            </p:grpSpPr>
            <p:sp>
              <p:nvSpPr>
                <p:cNvPr id="122" name="Freeform 126">
                  <a:extLst>
                    <a:ext uri="{FF2B5EF4-FFF2-40B4-BE49-F238E27FC236}">
                      <a16:creationId xmlns:a16="http://schemas.microsoft.com/office/drawing/2014/main" id="{BC8FFE56-8CD4-4B55-87CA-7DA764513BCC}"/>
                    </a:ext>
                  </a:extLst>
                </p:cNvPr>
                <p:cNvSpPr>
                  <a:spLocks/>
                </p:cNvSpPr>
                <p:nvPr/>
              </p:nvSpPr>
              <p:spPr bwMode="auto">
                <a:xfrm>
                  <a:off x="887" y="3808"/>
                  <a:ext cx="206" cy="129"/>
                </a:xfrm>
                <a:custGeom>
                  <a:avLst/>
                  <a:gdLst>
                    <a:gd name="T0" fmla="*/ 165 w 165"/>
                    <a:gd name="T1" fmla="*/ 0 h 113"/>
                    <a:gd name="T2" fmla="*/ 165 w 165"/>
                    <a:gd name="T3" fmla="*/ 58 h 113"/>
                    <a:gd name="T4" fmla="*/ 0 w 165"/>
                    <a:gd name="T5" fmla="*/ 58 h 113"/>
                    <a:gd name="T6" fmla="*/ 0 w 165"/>
                    <a:gd name="T7" fmla="*/ 113 h 113"/>
                  </a:gdLst>
                  <a:ahLst/>
                  <a:cxnLst>
                    <a:cxn ang="0">
                      <a:pos x="T0" y="T1"/>
                    </a:cxn>
                    <a:cxn ang="0">
                      <a:pos x="T2" y="T3"/>
                    </a:cxn>
                    <a:cxn ang="0">
                      <a:pos x="T4" y="T5"/>
                    </a:cxn>
                    <a:cxn ang="0">
                      <a:pos x="T6" y="T7"/>
                    </a:cxn>
                  </a:cxnLst>
                  <a:rect l="0" t="0" r="r" b="b"/>
                  <a:pathLst>
                    <a:path w="165" h="113">
                      <a:moveTo>
                        <a:pt x="165" y="0"/>
                      </a:moveTo>
                      <a:lnTo>
                        <a:pt x="165" y="58"/>
                      </a:lnTo>
                      <a:lnTo>
                        <a:pt x="0" y="58"/>
                      </a:lnTo>
                      <a:lnTo>
                        <a:pt x="0" y="113"/>
                      </a:lnTo>
                    </a:path>
                  </a:pathLst>
                </a:custGeom>
                <a:noFill/>
                <a:ln w="28575" cmpd="sng">
                  <a:solidFill>
                    <a:srgbClr val="00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 name="Rectangle 127">
                  <a:extLst>
                    <a:ext uri="{FF2B5EF4-FFF2-40B4-BE49-F238E27FC236}">
                      <a16:creationId xmlns:a16="http://schemas.microsoft.com/office/drawing/2014/main" id="{B20FA228-9D0A-4C42-A90D-F5B7BC4AB9CB}"/>
                    </a:ext>
                  </a:extLst>
                </p:cNvPr>
                <p:cNvSpPr>
                  <a:spLocks noChangeArrowheads="1"/>
                </p:cNvSpPr>
                <p:nvPr/>
              </p:nvSpPr>
              <p:spPr bwMode="auto">
                <a:xfrm>
                  <a:off x="975" y="3929"/>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006600"/>
                      </a:solidFill>
                      <a:ea typeface="宋体" panose="02010600030101010101" pitchFamily="2" charset="-122"/>
                    </a:rPr>
                    <a:t>③</a:t>
                  </a:r>
                  <a:endParaRPr kumimoji="0" lang="zh-CN" altLang="en-US" i="0">
                    <a:solidFill>
                      <a:srgbClr val="006600"/>
                    </a:solidFill>
                    <a:ea typeface="宋体" panose="02010600030101010101" pitchFamily="2" charset="-122"/>
                  </a:endParaRPr>
                </a:p>
              </p:txBody>
            </p:sp>
          </p:grpSp>
        </p:grpSp>
      </p:grpSp>
      <p:grpSp>
        <p:nvGrpSpPr>
          <p:cNvPr id="124" name="Group 128">
            <a:extLst>
              <a:ext uri="{FF2B5EF4-FFF2-40B4-BE49-F238E27FC236}">
                <a16:creationId xmlns:a16="http://schemas.microsoft.com/office/drawing/2014/main" id="{EEAD88AA-FF39-404C-A9E6-25137AB646F8}"/>
              </a:ext>
            </a:extLst>
          </p:cNvPr>
          <p:cNvGrpSpPr>
            <a:grpSpLocks/>
          </p:cNvGrpSpPr>
          <p:nvPr/>
        </p:nvGrpSpPr>
        <p:grpSpPr bwMode="auto">
          <a:xfrm>
            <a:off x="5586129" y="2218365"/>
            <a:ext cx="3111500" cy="274638"/>
            <a:chOff x="2864" y="1763"/>
            <a:chExt cx="1960" cy="173"/>
          </a:xfrm>
        </p:grpSpPr>
        <p:grpSp>
          <p:nvGrpSpPr>
            <p:cNvPr id="125" name="Group 129">
              <a:extLst>
                <a:ext uri="{FF2B5EF4-FFF2-40B4-BE49-F238E27FC236}">
                  <a16:creationId xmlns:a16="http://schemas.microsoft.com/office/drawing/2014/main" id="{B71E5291-80B1-4E7B-8965-CC9F8F047FA8}"/>
                </a:ext>
              </a:extLst>
            </p:cNvPr>
            <p:cNvGrpSpPr>
              <a:grpSpLocks/>
            </p:cNvGrpSpPr>
            <p:nvPr/>
          </p:nvGrpSpPr>
          <p:grpSpPr bwMode="auto">
            <a:xfrm>
              <a:off x="2864" y="1765"/>
              <a:ext cx="1960" cy="168"/>
              <a:chOff x="2864" y="1765"/>
              <a:chExt cx="1960" cy="168"/>
            </a:xfrm>
          </p:grpSpPr>
          <p:sp>
            <p:nvSpPr>
              <p:cNvPr id="127" name="Line 130">
                <a:extLst>
                  <a:ext uri="{FF2B5EF4-FFF2-40B4-BE49-F238E27FC236}">
                    <a16:creationId xmlns:a16="http://schemas.microsoft.com/office/drawing/2014/main" id="{D94427F9-94DB-4291-B0C4-687ED6CF2BCB}"/>
                  </a:ext>
                </a:extLst>
              </p:cNvPr>
              <p:cNvSpPr>
                <a:spLocks noChangeShapeType="1"/>
              </p:cNvSpPr>
              <p:nvPr/>
            </p:nvSpPr>
            <p:spPr bwMode="auto">
              <a:xfrm>
                <a:off x="2864" y="1765"/>
                <a:ext cx="0" cy="168"/>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Line 131">
                <a:extLst>
                  <a:ext uri="{FF2B5EF4-FFF2-40B4-BE49-F238E27FC236}">
                    <a16:creationId xmlns:a16="http://schemas.microsoft.com/office/drawing/2014/main" id="{4A83081C-455B-438B-A9DA-90C7A46DD86A}"/>
                  </a:ext>
                </a:extLst>
              </p:cNvPr>
              <p:cNvSpPr>
                <a:spLocks noChangeShapeType="1"/>
              </p:cNvSpPr>
              <p:nvPr/>
            </p:nvSpPr>
            <p:spPr bwMode="auto">
              <a:xfrm>
                <a:off x="2864" y="1925"/>
                <a:ext cx="1960" cy="0"/>
              </a:xfrm>
              <a:prstGeom prst="line">
                <a:avLst/>
              </a:prstGeom>
              <a:noFill/>
              <a:ln w="222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6" name="Rectangle 132">
              <a:extLst>
                <a:ext uri="{FF2B5EF4-FFF2-40B4-BE49-F238E27FC236}">
                  <a16:creationId xmlns:a16="http://schemas.microsoft.com/office/drawing/2014/main" id="{12279140-2CAC-4147-A78C-ACC21CAAE438}"/>
                </a:ext>
              </a:extLst>
            </p:cNvPr>
            <p:cNvSpPr>
              <a:spLocks noChangeArrowheads="1"/>
            </p:cNvSpPr>
            <p:nvPr/>
          </p:nvSpPr>
          <p:spPr bwMode="auto">
            <a:xfrm>
              <a:off x="3122" y="1763"/>
              <a:ext cx="18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hangingPunct="0">
                <a:spcBef>
                  <a:spcPct val="0"/>
                </a:spcBef>
              </a:pPr>
              <a:r>
                <a:rPr kumimoji="0" lang="en-US" altLang="zh-CN" i="0">
                  <a:solidFill>
                    <a:schemeClr val="accent1"/>
                  </a:solidFill>
                  <a:ea typeface="宋体" panose="02010600030101010101" pitchFamily="2" charset="-122"/>
                  <a:cs typeface="Arial" panose="020B0604020202020204" pitchFamily="34" charset="0"/>
                </a:rPr>
                <a:t>⑤</a:t>
              </a:r>
              <a:r>
                <a:rPr kumimoji="0" lang="en-US" altLang="zh-CN"/>
                <a:t> </a:t>
              </a:r>
            </a:p>
          </p:txBody>
        </p:sp>
      </p:grpSp>
      <p:sp>
        <p:nvSpPr>
          <p:cNvPr id="129" name="Text Box 133">
            <a:extLst>
              <a:ext uri="{FF2B5EF4-FFF2-40B4-BE49-F238E27FC236}">
                <a16:creationId xmlns:a16="http://schemas.microsoft.com/office/drawing/2014/main" id="{E6F1365B-82C5-434D-BA64-CB9A49872CBA}"/>
              </a:ext>
            </a:extLst>
          </p:cNvPr>
          <p:cNvSpPr txBox="1">
            <a:spLocks noChangeArrowheads="1"/>
          </p:cNvSpPr>
          <p:nvPr/>
        </p:nvSpPr>
        <p:spPr bwMode="auto">
          <a:xfrm>
            <a:off x="6059204" y="1570665"/>
            <a:ext cx="25098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0"/>
              </a:spcBef>
            </a:pPr>
            <a:r>
              <a:rPr lang="zh-CN" altLang="en-US" sz="1600" i="0">
                <a:solidFill>
                  <a:srgbClr val="800000"/>
                </a:solidFill>
                <a:ea typeface="宋体" panose="02010600030101010101" pitchFamily="2" charset="-122"/>
              </a:rPr>
              <a:t>各</a:t>
            </a:r>
            <a:r>
              <a:rPr lang="en-US" altLang="zh-CN" sz="1600" i="0">
                <a:solidFill>
                  <a:srgbClr val="800000"/>
                </a:solidFill>
                <a:ea typeface="宋体" panose="02010600030101010101" pitchFamily="2" charset="-122"/>
              </a:rPr>
              <a:t>Cache</a:t>
            </a:r>
            <a:r>
              <a:rPr lang="zh-CN" altLang="en-US" sz="1600" i="0">
                <a:solidFill>
                  <a:srgbClr val="800000"/>
                </a:solidFill>
                <a:ea typeface="宋体" panose="02010600030101010101" pitchFamily="2" charset="-122"/>
              </a:rPr>
              <a:t>有：</a:t>
            </a:r>
          </a:p>
          <a:p>
            <a:pPr>
              <a:spcBef>
                <a:spcPct val="0"/>
              </a:spcBef>
            </a:pPr>
            <a:r>
              <a:rPr lang="en-US" altLang="zh-CN" sz="1600" i="0">
                <a:solidFill>
                  <a:srgbClr val="800000"/>
                </a:solidFill>
                <a:ea typeface="宋体" panose="02010600030101010101" pitchFamily="2" charset="-122"/>
              </a:rPr>
              <a:t>256</a:t>
            </a:r>
            <a:r>
              <a:rPr lang="zh-CN" altLang="en-US" sz="1600" i="0">
                <a:solidFill>
                  <a:srgbClr val="800000"/>
                </a:solidFill>
                <a:ea typeface="宋体" panose="02010600030101010101" pitchFamily="2" charset="-122"/>
              </a:rPr>
              <a:t>  </a:t>
            </a:r>
            <a:r>
              <a:rPr lang="en-US" altLang="zh-CN" sz="1600" i="0">
                <a:solidFill>
                  <a:srgbClr val="800000"/>
                </a:solidFill>
                <a:ea typeface="宋体" panose="02010600030101010101" pitchFamily="2" charset="-122"/>
              </a:rPr>
              <a:t>(16KB</a:t>
            </a:r>
            <a:r>
              <a:rPr lang="zh-CN" altLang="en-US" sz="1600" i="0">
                <a:solidFill>
                  <a:srgbClr val="800000"/>
                </a:solidFill>
                <a:ea typeface="宋体" panose="02010600030101010101" pitchFamily="2" charset="-122"/>
              </a:rPr>
              <a:t> </a:t>
            </a:r>
            <a:r>
              <a:rPr lang="en-US" altLang="zh-CN" sz="1600" i="0">
                <a:solidFill>
                  <a:srgbClr val="800000"/>
                </a:solidFill>
                <a:ea typeface="宋体" panose="02010600030101010101" pitchFamily="2" charset="-122"/>
              </a:rPr>
              <a:t>/ 64B) </a:t>
            </a:r>
            <a:r>
              <a:rPr lang="zh-CN" altLang="en-US" i="0">
                <a:solidFill>
                  <a:srgbClr val="800000"/>
                </a:solidFill>
                <a:ea typeface="宋体" panose="02010600030101010101" pitchFamily="2" charset="-122"/>
              </a:rPr>
              <a:t>项</a:t>
            </a:r>
          </a:p>
        </p:txBody>
      </p:sp>
      <p:sp>
        <p:nvSpPr>
          <p:cNvPr id="130" name="Line 135">
            <a:extLst>
              <a:ext uri="{FF2B5EF4-FFF2-40B4-BE49-F238E27FC236}">
                <a16:creationId xmlns:a16="http://schemas.microsoft.com/office/drawing/2014/main" id="{5206F9AF-DB24-44FB-B072-EE67E61E3E80}"/>
              </a:ext>
            </a:extLst>
          </p:cNvPr>
          <p:cNvSpPr>
            <a:spLocks noChangeShapeType="1"/>
          </p:cNvSpPr>
          <p:nvPr/>
        </p:nvSpPr>
        <p:spPr bwMode="auto">
          <a:xfrm>
            <a:off x="5911567" y="3964615"/>
            <a:ext cx="365125" cy="7938"/>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31" name="Line 136">
            <a:extLst>
              <a:ext uri="{FF2B5EF4-FFF2-40B4-BE49-F238E27FC236}">
                <a16:creationId xmlns:a16="http://schemas.microsoft.com/office/drawing/2014/main" id="{C5F7ED7E-4F4E-4DE7-B6F0-5B98C06D4B10}"/>
              </a:ext>
            </a:extLst>
          </p:cNvPr>
          <p:cNvSpPr>
            <a:spLocks noChangeShapeType="1"/>
          </p:cNvSpPr>
          <p:nvPr/>
        </p:nvSpPr>
        <p:spPr bwMode="auto">
          <a:xfrm>
            <a:off x="5925854" y="4945690"/>
            <a:ext cx="365125" cy="7938"/>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32" name="Line 137">
            <a:extLst>
              <a:ext uri="{FF2B5EF4-FFF2-40B4-BE49-F238E27FC236}">
                <a16:creationId xmlns:a16="http://schemas.microsoft.com/office/drawing/2014/main" id="{C903ADB9-8A9D-49B0-B65D-49FE5A9D975C}"/>
              </a:ext>
            </a:extLst>
          </p:cNvPr>
          <p:cNvSpPr>
            <a:spLocks noChangeShapeType="1"/>
          </p:cNvSpPr>
          <p:nvPr/>
        </p:nvSpPr>
        <p:spPr bwMode="auto">
          <a:xfrm>
            <a:off x="5432142" y="5404478"/>
            <a:ext cx="185737"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33" name="Text Box 138">
            <a:extLst>
              <a:ext uri="{FF2B5EF4-FFF2-40B4-BE49-F238E27FC236}">
                <a16:creationId xmlns:a16="http://schemas.microsoft.com/office/drawing/2014/main" id="{2BBFB9F5-83B9-4838-A1FA-4FC945D70371}"/>
              </a:ext>
            </a:extLst>
          </p:cNvPr>
          <p:cNvSpPr txBox="1">
            <a:spLocks noChangeArrowheads="1"/>
          </p:cNvSpPr>
          <p:nvPr/>
        </p:nvSpPr>
        <p:spPr bwMode="auto">
          <a:xfrm>
            <a:off x="779717" y="1533565"/>
            <a:ext cx="2947449" cy="9925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10000"/>
              </a:spcBef>
            </a:pPr>
            <a:r>
              <a:rPr lang="zh-CN" altLang="en-US" sz="1500" i="0" dirty="0">
                <a:solidFill>
                  <a:srgbClr val="009900"/>
                </a:solidFill>
                <a:ea typeface="宋体" panose="02010600030101010101" pitchFamily="2" charset="-122"/>
              </a:rPr>
              <a:t>采用</a:t>
            </a:r>
            <a:r>
              <a:rPr lang="en-US" altLang="zh-CN" sz="1500" i="0" dirty="0">
                <a:solidFill>
                  <a:srgbClr val="009900"/>
                </a:solidFill>
                <a:ea typeface="宋体" panose="02010600030101010101" pitchFamily="2" charset="-122"/>
              </a:rPr>
              <a:t>12</a:t>
            </a:r>
            <a:r>
              <a:rPr lang="zh-CN" altLang="en-US" sz="1500" i="0" dirty="0">
                <a:solidFill>
                  <a:srgbClr val="009900"/>
                </a:solidFill>
                <a:ea typeface="宋体" panose="02010600030101010101" pitchFamily="2" charset="-122"/>
              </a:rPr>
              <a:t>级流水线结构</a:t>
            </a:r>
          </a:p>
          <a:p>
            <a:pPr>
              <a:spcBef>
                <a:spcPct val="10000"/>
              </a:spcBef>
            </a:pPr>
            <a:r>
              <a:rPr lang="zh-CN" altLang="en-US" sz="1500" i="0" dirty="0">
                <a:solidFill>
                  <a:srgbClr val="009900"/>
                </a:solidFill>
                <a:ea typeface="宋体" panose="02010600030101010101" pitchFamily="2" charset="-122"/>
              </a:rPr>
              <a:t>指令</a:t>
            </a:r>
            <a:r>
              <a:rPr lang="en-US" altLang="zh-CN" sz="1500" i="0" dirty="0">
                <a:solidFill>
                  <a:srgbClr val="009900"/>
                </a:solidFill>
                <a:ea typeface="宋体" panose="02010600030101010101" pitchFamily="2" charset="-122"/>
              </a:rPr>
              <a:t>Cache</a:t>
            </a:r>
            <a:r>
              <a:rPr lang="zh-CN" altLang="en-US" sz="1500" i="0" dirty="0">
                <a:solidFill>
                  <a:srgbClr val="009900"/>
                </a:solidFill>
                <a:ea typeface="宋体" panose="02010600030101010101" pitchFamily="2" charset="-122"/>
              </a:rPr>
              <a:t>和数据</a:t>
            </a:r>
            <a:r>
              <a:rPr lang="en-US" altLang="zh-CN" sz="1500" i="0" dirty="0">
                <a:solidFill>
                  <a:srgbClr val="009900"/>
                </a:solidFill>
                <a:ea typeface="宋体" panose="02010600030101010101" pitchFamily="2" charset="-122"/>
              </a:rPr>
              <a:t>Cache</a:t>
            </a:r>
            <a:r>
              <a:rPr lang="zh-CN" altLang="en-US" sz="1500" i="0" dirty="0">
                <a:solidFill>
                  <a:srgbClr val="009900"/>
                </a:solidFill>
                <a:ea typeface="宋体" panose="02010600030101010101" pitchFamily="2" charset="-122"/>
              </a:rPr>
              <a:t>分开</a:t>
            </a:r>
          </a:p>
          <a:p>
            <a:pPr>
              <a:spcBef>
                <a:spcPct val="10000"/>
              </a:spcBef>
            </a:pPr>
            <a:r>
              <a:rPr lang="zh-CN" altLang="en-US" sz="1500" i="0" dirty="0">
                <a:solidFill>
                  <a:srgbClr val="009900"/>
                </a:solidFill>
                <a:ea typeface="宋体" panose="02010600030101010101" pitchFamily="2" charset="-122"/>
              </a:rPr>
              <a:t>所以控制信号各自分开产生</a:t>
            </a:r>
          </a:p>
          <a:p>
            <a:pPr>
              <a:spcBef>
                <a:spcPct val="10000"/>
              </a:spcBef>
            </a:pPr>
            <a:endParaRPr lang="zh-CN" altLang="en-US" sz="1500" i="0" dirty="0">
              <a:solidFill>
                <a:srgbClr val="009900"/>
              </a:solidFill>
              <a:ea typeface="宋体" panose="02010600030101010101" pitchFamily="2" charset="-122"/>
            </a:endParaRPr>
          </a:p>
        </p:txBody>
      </p:sp>
      <p:sp>
        <p:nvSpPr>
          <p:cNvPr id="134" name="Text Box 139">
            <a:extLst>
              <a:ext uri="{FF2B5EF4-FFF2-40B4-BE49-F238E27FC236}">
                <a16:creationId xmlns:a16="http://schemas.microsoft.com/office/drawing/2014/main" id="{C5E8A399-5EC8-465F-8593-24591AFBBF88}"/>
              </a:ext>
            </a:extLst>
          </p:cNvPr>
          <p:cNvSpPr txBox="1">
            <a:spLocks noChangeArrowheads="1"/>
          </p:cNvSpPr>
          <p:nvPr/>
        </p:nvSpPr>
        <p:spPr bwMode="auto">
          <a:xfrm>
            <a:off x="9472112" y="1770767"/>
            <a:ext cx="2589595" cy="150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10000"/>
              </a:spcBef>
            </a:pPr>
            <a:r>
              <a:rPr kumimoji="0" lang="zh-CN" altLang="en-US" sz="1600" i="0" dirty="0">
                <a:solidFill>
                  <a:srgbClr val="0000FF"/>
                </a:solidFill>
                <a:ea typeface="宋体" panose="02010600030101010101" pitchFamily="2" charset="-122"/>
              </a:rPr>
              <a:t>写操</a:t>
            </a:r>
            <a:r>
              <a:rPr lang="zh-CN" altLang="en-US" sz="1600" i="0" dirty="0">
                <a:solidFill>
                  <a:srgbClr val="0000FF"/>
                </a:solidFill>
                <a:ea typeface="宋体" panose="02010600030101010101" pitchFamily="2" charset="-122"/>
              </a:rPr>
              <a:t>作比读操作复杂</a:t>
            </a:r>
            <a:r>
              <a:rPr lang="en-US" altLang="zh-CN" sz="1600" i="0" dirty="0">
                <a:solidFill>
                  <a:srgbClr val="0000FF"/>
                </a:solidFill>
                <a:ea typeface="宋体" panose="02010600030101010101" pitchFamily="2" charset="-122"/>
              </a:rPr>
              <a:t>! </a:t>
            </a:r>
            <a:r>
              <a:rPr lang="zh-CN" altLang="en-US" sz="1600" i="0" dirty="0">
                <a:solidFill>
                  <a:srgbClr val="0000FF"/>
                </a:solidFill>
                <a:ea typeface="宋体" panose="02010600030101010101" pitchFamily="2" charset="-122"/>
              </a:rPr>
              <a:t>处理器提供了写通过和写回两种方式，由</a:t>
            </a:r>
            <a:r>
              <a:rPr lang="en-US" altLang="zh-CN" sz="1600" i="0" dirty="0">
                <a:solidFill>
                  <a:srgbClr val="0000FF"/>
                </a:solidFill>
                <a:ea typeface="宋体" panose="02010600030101010101" pitchFamily="2" charset="-122"/>
              </a:rPr>
              <a:t>OS</a:t>
            </a:r>
            <a:r>
              <a:rPr lang="zh-CN" altLang="en-US" sz="1600" i="0" dirty="0">
                <a:solidFill>
                  <a:srgbClr val="0000FF"/>
                </a:solidFill>
                <a:ea typeface="宋体" panose="02010600030101010101" pitchFamily="2" charset="-122"/>
              </a:rPr>
              <a:t>决定采用何种策略</a:t>
            </a:r>
          </a:p>
          <a:p>
            <a:pPr>
              <a:spcBef>
                <a:spcPct val="10000"/>
              </a:spcBef>
            </a:pPr>
            <a:r>
              <a:rPr kumimoji="0" lang="en-US" altLang="zh-CN" sz="1600" i="0" dirty="0">
                <a:solidFill>
                  <a:srgbClr val="0000FF"/>
                </a:solidFill>
                <a:ea typeface="宋体" panose="02010600030101010101" pitchFamily="2" charset="-122"/>
              </a:rPr>
              <a:t>SPEC2000int</a:t>
            </a:r>
            <a:r>
              <a:rPr kumimoji="0" lang="zh-CN" altLang="en-US" sz="1600" i="0" dirty="0">
                <a:solidFill>
                  <a:srgbClr val="0000FF"/>
                </a:solidFill>
                <a:ea typeface="宋体" panose="02010600030101010101" pitchFamily="2" charset="-122"/>
              </a:rPr>
              <a:t>的指令、数据和综合缺失率分别为：</a:t>
            </a:r>
            <a:r>
              <a:rPr kumimoji="0" lang="en-US" altLang="zh-CN" sz="1600" i="0" dirty="0">
                <a:solidFill>
                  <a:srgbClr val="0000FF"/>
                </a:solidFill>
                <a:ea typeface="宋体" panose="02010600030101010101" pitchFamily="2" charset="-122"/>
              </a:rPr>
              <a:t>0.4%, 11.4%, 3.2%</a:t>
            </a:r>
          </a:p>
        </p:txBody>
      </p:sp>
    </p:spTree>
    <p:extLst>
      <p:ext uri="{BB962C8B-B14F-4D97-AF65-F5344CB8AC3E}">
        <p14:creationId xmlns:p14="http://schemas.microsoft.com/office/powerpoint/2010/main" val="378895296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blinds(horizontal)">
                                      <p:cBhvr>
                                        <p:cTn id="7" dur="5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blinds(horizontal)">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blinds(horizontal)">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blinds(horizontal)">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blinds(horizontal)">
                                      <p:cBhvr>
                                        <p:cTn id="27" dur="500"/>
                                        <p:tgtEl>
                                          <p:spTgt spid="1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blinds(horizontal)">
                                      <p:cBhvr>
                                        <p:cTn id="32" dur="500"/>
                                        <p:tgtEl>
                                          <p:spTgt spid="10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blinds(horizontal)">
                                      <p:cBhvr>
                                        <p:cTn id="37" dur="500"/>
                                        <p:tgtEl>
                                          <p:spTgt spid="12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4"/>
                                        </p:tgtEl>
                                        <p:attrNameLst>
                                          <p:attrName>style.visibility</p:attrName>
                                        </p:attrNameLst>
                                      </p:cBhvr>
                                      <p:to>
                                        <p:strVal val="visible"/>
                                      </p:to>
                                    </p:set>
                                    <p:animEffect transition="in" filter="blinds(horizontal)">
                                      <p:cBhvr>
                                        <p:cTn id="4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3" grpId="0"/>
      <p:bldP spid="13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BC9722B-3C82-420C-B643-AACBF92BF848}"/>
              </a:ext>
            </a:extLst>
          </p:cNvPr>
          <p:cNvSpPr>
            <a:spLocks noGrp="1"/>
          </p:cNvSpPr>
          <p:nvPr>
            <p:ph type="sldNum" sz="quarter" idx="12"/>
          </p:nvPr>
        </p:nvSpPr>
        <p:spPr/>
        <p:txBody>
          <a:bodyPr/>
          <a:lstStyle/>
          <a:p>
            <a:fld id="{D12C7F20-4EEE-4847-AC76-B538472E8A39}" type="slidenum">
              <a:rPr lang="zh-CN" altLang="en-US" smtClean="0"/>
              <a:pPr/>
              <a:t>102</a:t>
            </a:fld>
            <a:endParaRPr lang="zh-CN" altLang="en-US"/>
          </a:p>
        </p:txBody>
      </p:sp>
      <p:sp>
        <p:nvSpPr>
          <p:cNvPr id="3" name="文本占位符 2">
            <a:extLst>
              <a:ext uri="{FF2B5EF4-FFF2-40B4-BE49-F238E27FC236}">
                <a16:creationId xmlns:a16="http://schemas.microsoft.com/office/drawing/2014/main" id="{D78FDCD4-F728-44BF-BE09-3A70DE9924E4}"/>
              </a:ext>
            </a:extLst>
          </p:cNvPr>
          <p:cNvSpPr>
            <a:spLocks noGrp="1"/>
          </p:cNvSpPr>
          <p:nvPr>
            <p:ph type="body" sz="quarter" idx="15"/>
          </p:nvPr>
        </p:nvSpPr>
        <p:spPr>
          <a:xfrm>
            <a:off x="159768" y="698463"/>
            <a:ext cx="11835786" cy="523945"/>
          </a:xfrm>
        </p:spPr>
        <p:txBody>
          <a:bodyPr/>
          <a:lstStyle/>
          <a:p>
            <a:r>
              <a:rPr lang="zh-CN" altLang="en-US" dirty="0"/>
              <a:t>实例：</a:t>
            </a:r>
            <a:r>
              <a:rPr lang="en-US" altLang="zh-CN" dirty="0"/>
              <a:t>Pentium 4</a:t>
            </a:r>
            <a:r>
              <a:rPr lang="zh-CN" altLang="en-US" dirty="0"/>
              <a:t>的</a:t>
            </a:r>
            <a:r>
              <a:rPr lang="en-US" altLang="zh-CN" dirty="0"/>
              <a:t>cache</a:t>
            </a:r>
            <a:r>
              <a:rPr lang="zh-CN" altLang="en-US" dirty="0"/>
              <a:t>存储器</a:t>
            </a:r>
          </a:p>
        </p:txBody>
      </p:sp>
      <p:sp>
        <p:nvSpPr>
          <p:cNvPr id="4" name="文本占位符 3">
            <a:extLst>
              <a:ext uri="{FF2B5EF4-FFF2-40B4-BE49-F238E27FC236}">
                <a16:creationId xmlns:a16="http://schemas.microsoft.com/office/drawing/2014/main" id="{52B301E7-2FF5-4A2B-A43C-64E572EBF119}"/>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C9E58CDC-5F2C-4BEB-947F-E75F6AEB40A6}"/>
              </a:ext>
            </a:extLst>
          </p:cNvPr>
          <p:cNvSpPr txBox="1">
            <a:spLocks noChangeArrowheads="1"/>
          </p:cNvSpPr>
          <p:nvPr/>
        </p:nvSpPr>
        <p:spPr>
          <a:xfrm>
            <a:off x="2915987" y="2577205"/>
            <a:ext cx="6115050" cy="240030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288" indent="-268288" defTabSz="717550">
              <a:lnSpc>
                <a:spcPct val="140000"/>
              </a:lnSpc>
            </a:pPr>
            <a:r>
              <a:rPr lang="en-US" altLang="zh-CN" sz="1800"/>
              <a:t>Pentium 4</a:t>
            </a:r>
            <a:r>
              <a:rPr lang="zh-CN" altLang="en-US" sz="1800"/>
              <a:t>中有</a:t>
            </a:r>
            <a:r>
              <a:rPr lang="en-US" altLang="zh-CN" sz="1800"/>
              <a:t>3</a:t>
            </a:r>
            <a:r>
              <a:rPr lang="zh-CN" altLang="en-US" sz="1800"/>
              <a:t>个</a:t>
            </a:r>
            <a:r>
              <a:rPr lang="en-US" altLang="zh-CN" sz="1800"/>
              <a:t>cache</a:t>
            </a:r>
            <a:r>
              <a:rPr lang="zh-CN" altLang="en-US" sz="1800"/>
              <a:t>存储器，分成两级：</a:t>
            </a:r>
          </a:p>
          <a:p>
            <a:pPr marL="582613" lvl="1" indent="-223838" defTabSz="717550">
              <a:lnSpc>
                <a:spcPct val="140000"/>
              </a:lnSpc>
            </a:pPr>
            <a:r>
              <a:rPr lang="zh-CN" altLang="en-US" sz="1800"/>
              <a:t>一级</a:t>
            </a:r>
            <a:r>
              <a:rPr lang="en-US" altLang="zh-CN" sz="1800"/>
              <a:t>cache</a:t>
            </a:r>
          </a:p>
          <a:p>
            <a:pPr marL="895350" lvl="2" indent="-177800" defTabSz="717550">
              <a:lnSpc>
                <a:spcPct val="140000"/>
              </a:lnSpc>
            </a:pPr>
            <a:r>
              <a:rPr lang="zh-CN" altLang="en-US"/>
              <a:t>数据缓存（</a:t>
            </a:r>
            <a:r>
              <a:rPr lang="en-US" altLang="zh-CN"/>
              <a:t>L1</a:t>
            </a:r>
            <a:r>
              <a:rPr lang="zh-CN" altLang="en-US"/>
              <a:t>数据</a:t>
            </a:r>
            <a:r>
              <a:rPr lang="en-US" altLang="zh-CN"/>
              <a:t>cache</a:t>
            </a:r>
            <a:r>
              <a:rPr lang="zh-CN" altLang="en-US"/>
              <a:t>），</a:t>
            </a:r>
            <a:r>
              <a:rPr lang="en-US" altLang="zh-CN"/>
              <a:t>8KB</a:t>
            </a:r>
            <a:endParaRPr lang="zh-CN" altLang="en-US"/>
          </a:p>
          <a:p>
            <a:pPr marL="895350" lvl="2" indent="-177800" defTabSz="717550">
              <a:lnSpc>
                <a:spcPct val="140000"/>
              </a:lnSpc>
            </a:pPr>
            <a:r>
              <a:rPr lang="zh-CN" altLang="en-US"/>
              <a:t>指令缓存， </a:t>
            </a:r>
            <a:r>
              <a:rPr lang="en-US" altLang="zh-CN"/>
              <a:t>8KB</a:t>
            </a:r>
            <a:endParaRPr lang="zh-CN" altLang="en-US"/>
          </a:p>
          <a:p>
            <a:pPr marL="582613" lvl="1" indent="-223838" defTabSz="717550">
              <a:lnSpc>
                <a:spcPct val="140000"/>
              </a:lnSpc>
            </a:pPr>
            <a:r>
              <a:rPr lang="zh-CN" altLang="en-US" sz="1800"/>
              <a:t>二级缓存（</a:t>
            </a:r>
            <a:r>
              <a:rPr lang="en-US" altLang="zh-CN" sz="1800"/>
              <a:t>L2 cache</a:t>
            </a:r>
            <a:r>
              <a:rPr lang="zh-CN" altLang="en-US" sz="1800"/>
              <a:t>），容量为</a:t>
            </a:r>
            <a:r>
              <a:rPr lang="en-US" altLang="zh-CN" sz="1800"/>
              <a:t>256 KB</a:t>
            </a:r>
            <a:r>
              <a:rPr lang="zh-CN" altLang="en-US" sz="1800"/>
              <a:t>～</a:t>
            </a:r>
            <a:r>
              <a:rPr lang="en-US" altLang="zh-CN" sz="1800"/>
              <a:t>2MB</a:t>
            </a:r>
          </a:p>
        </p:txBody>
      </p:sp>
      <p:sp>
        <p:nvSpPr>
          <p:cNvPr id="6" name="Rectangle 5">
            <a:extLst>
              <a:ext uri="{FF2B5EF4-FFF2-40B4-BE49-F238E27FC236}">
                <a16:creationId xmlns:a16="http://schemas.microsoft.com/office/drawing/2014/main" id="{71FE825E-1023-4FF0-9BD7-7403EDF3D745}"/>
              </a:ext>
            </a:extLst>
          </p:cNvPr>
          <p:cNvSpPr>
            <a:spLocks noChangeArrowheads="1"/>
          </p:cNvSpPr>
          <p:nvPr/>
        </p:nvSpPr>
        <p:spPr bwMode="auto">
          <a:xfrm>
            <a:off x="3976437" y="1358005"/>
            <a:ext cx="3384550" cy="900112"/>
          </a:xfrm>
          <a:prstGeom prst="rect">
            <a:avLst/>
          </a:prstGeom>
          <a:solidFill>
            <a:srgbClr val="FEE2E3"/>
          </a:solidFill>
          <a:ln w="28575">
            <a:solidFill>
              <a:srgbClr val="009900"/>
            </a:solidFill>
            <a:miter lim="800000"/>
            <a:headEnd/>
            <a:tailEnd/>
          </a:ln>
        </p:spPr>
        <p:txBody>
          <a:bodyPr/>
          <a:lstStyle/>
          <a:p>
            <a:endParaRPr lang="zh-CN" altLang="en-US"/>
          </a:p>
        </p:txBody>
      </p:sp>
      <p:sp>
        <p:nvSpPr>
          <p:cNvPr id="7" name="Rectangle 6">
            <a:extLst>
              <a:ext uri="{FF2B5EF4-FFF2-40B4-BE49-F238E27FC236}">
                <a16:creationId xmlns:a16="http://schemas.microsoft.com/office/drawing/2014/main" id="{B03BCD63-0101-459C-A9DF-4ED040B42ADD}"/>
              </a:ext>
            </a:extLst>
          </p:cNvPr>
          <p:cNvSpPr>
            <a:spLocks noChangeArrowheads="1"/>
          </p:cNvSpPr>
          <p:nvPr/>
        </p:nvSpPr>
        <p:spPr bwMode="auto">
          <a:xfrm>
            <a:off x="5705225" y="5550592"/>
            <a:ext cx="2990850" cy="892175"/>
          </a:xfrm>
          <a:prstGeom prst="rect">
            <a:avLst/>
          </a:prstGeom>
          <a:solidFill>
            <a:srgbClr val="FEE2E3"/>
          </a:solidFill>
          <a:ln w="28575">
            <a:solidFill>
              <a:srgbClr val="009900"/>
            </a:solidFill>
            <a:miter lim="800000"/>
            <a:headEnd/>
            <a:tailEnd/>
          </a:ln>
        </p:spPr>
        <p:txBody>
          <a:bodyPr/>
          <a:lstStyle/>
          <a:p>
            <a:endParaRPr lang="zh-CN" altLang="en-US"/>
          </a:p>
        </p:txBody>
      </p:sp>
      <p:grpSp>
        <p:nvGrpSpPr>
          <p:cNvPr id="8" name="Group 7">
            <a:extLst>
              <a:ext uri="{FF2B5EF4-FFF2-40B4-BE49-F238E27FC236}">
                <a16:creationId xmlns:a16="http://schemas.microsoft.com/office/drawing/2014/main" id="{B0684EE9-A478-4F75-92F1-C9CB17B12B7E}"/>
              </a:ext>
            </a:extLst>
          </p:cNvPr>
          <p:cNvGrpSpPr>
            <a:grpSpLocks/>
          </p:cNvGrpSpPr>
          <p:nvPr/>
        </p:nvGrpSpPr>
        <p:grpSpPr bwMode="auto">
          <a:xfrm>
            <a:off x="1225300" y="4563167"/>
            <a:ext cx="1541462" cy="1781175"/>
            <a:chOff x="1312" y="11960"/>
            <a:chExt cx="1060" cy="1368"/>
          </a:xfrm>
        </p:grpSpPr>
        <p:sp>
          <p:nvSpPr>
            <p:cNvPr id="9" name="Rectangle 8">
              <a:extLst>
                <a:ext uri="{FF2B5EF4-FFF2-40B4-BE49-F238E27FC236}">
                  <a16:creationId xmlns:a16="http://schemas.microsoft.com/office/drawing/2014/main" id="{313731EF-ADE6-4051-BE69-B852C67406C2}"/>
                </a:ext>
              </a:extLst>
            </p:cNvPr>
            <p:cNvSpPr>
              <a:spLocks noChangeArrowheads="1"/>
            </p:cNvSpPr>
            <p:nvPr/>
          </p:nvSpPr>
          <p:spPr bwMode="auto">
            <a:xfrm>
              <a:off x="1312" y="11960"/>
              <a:ext cx="1060" cy="1368"/>
            </a:xfrm>
            <a:prstGeom prst="rect">
              <a:avLst/>
            </a:prstGeom>
            <a:solidFill>
              <a:srgbClr val="FEE2E3"/>
            </a:solidFill>
            <a:ln w="28575">
              <a:solidFill>
                <a:srgbClr val="009900"/>
              </a:solidFill>
              <a:miter lim="800000"/>
              <a:headEnd/>
              <a:tailEnd/>
            </a:ln>
          </p:spPr>
          <p:txBody>
            <a:bodyPr/>
            <a:lstStyle/>
            <a:p>
              <a:endParaRPr lang="zh-CN" altLang="en-US"/>
            </a:p>
          </p:txBody>
        </p:sp>
        <p:sp>
          <p:nvSpPr>
            <p:cNvPr id="10" name="Text Box 9">
              <a:extLst>
                <a:ext uri="{FF2B5EF4-FFF2-40B4-BE49-F238E27FC236}">
                  <a16:creationId xmlns:a16="http://schemas.microsoft.com/office/drawing/2014/main" id="{C543794E-A2DB-4D9C-B41E-E779C0797CE6}"/>
                </a:ext>
              </a:extLst>
            </p:cNvPr>
            <p:cNvSpPr txBox="1">
              <a:spLocks noChangeArrowheads="1"/>
            </p:cNvSpPr>
            <p:nvPr/>
          </p:nvSpPr>
          <p:spPr bwMode="auto">
            <a:xfrm>
              <a:off x="1364" y="12184"/>
              <a:ext cx="952" cy="755"/>
            </a:xfrm>
            <a:prstGeom prst="rect">
              <a:avLst/>
            </a:prstGeom>
            <a:solidFill>
              <a:srgbClr val="FEE2E3"/>
            </a:solidFill>
            <a:ln>
              <a:noFill/>
            </a:ln>
            <a:extLst>
              <a:ext uri="{91240B29-F687-4F45-9708-019B960494DF}">
                <a14:hiddenLine xmlns:a14="http://schemas.microsoft.com/office/drawing/2010/main" w="28575">
                  <a:solidFill>
                    <a:srgbClr val="009900"/>
                  </a:solidFill>
                  <a:miter lim="800000"/>
                  <a:headEnd/>
                  <a:tailEnd/>
                </a14:hiddenLine>
              </a:ext>
            </a:extLst>
          </p:spPr>
          <p:txBody>
            <a:bodyPr lIns="90083" tIns="45046" rIns="90083" bIns="45046"/>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6000"/>
                </a:lnSpc>
              </a:pPr>
              <a:r>
                <a:rPr lang="en-US" altLang="zh-CN" sz="1700" i="0">
                  <a:solidFill>
                    <a:srgbClr val="0000FF"/>
                  </a:solidFill>
                  <a:latin typeface="Arial" panose="020B0604020202020204" pitchFamily="34" charset="0"/>
                  <a:cs typeface="Arial" panose="020B0604020202020204" pitchFamily="34" charset="0"/>
                </a:rPr>
                <a:t>L2</a:t>
              </a:r>
            </a:p>
            <a:p>
              <a:pPr algn="ctr" eaLnBrk="1" hangingPunct="1">
                <a:lnSpc>
                  <a:spcPct val="96000"/>
                </a:lnSpc>
              </a:pPr>
              <a:r>
                <a:rPr lang="en-US" altLang="zh-CN" sz="1700" i="0">
                  <a:solidFill>
                    <a:srgbClr val="0000FF"/>
                  </a:solidFill>
                  <a:latin typeface="Arial" panose="020B0604020202020204" pitchFamily="34" charset="0"/>
                  <a:cs typeface="Arial" panose="020B0604020202020204" pitchFamily="34" charset="0"/>
                </a:rPr>
                <a:t>cache</a:t>
              </a:r>
            </a:p>
            <a:p>
              <a:pPr algn="ctr" eaLnBrk="1" hangingPunct="1">
                <a:lnSpc>
                  <a:spcPct val="96000"/>
                </a:lnSpc>
              </a:pPr>
              <a:r>
                <a:rPr lang="en-US" altLang="zh-CN" sz="1700" i="0">
                  <a:solidFill>
                    <a:srgbClr val="0000FF"/>
                  </a:solidFill>
                  <a:latin typeface="Arial" panose="020B0604020202020204" pitchFamily="34" charset="0"/>
                  <a:cs typeface="Arial" panose="020B0604020202020204" pitchFamily="34" charset="0"/>
                </a:rPr>
                <a:t>(48GB/s)</a:t>
              </a:r>
              <a:endParaRPr lang="en-US" altLang="zh-CN" sz="3200" i="0">
                <a:solidFill>
                  <a:srgbClr val="0000FF"/>
                </a:solidFill>
                <a:latin typeface="Arial" panose="020B0604020202020204" pitchFamily="34" charset="0"/>
                <a:cs typeface="Arial" panose="020B0604020202020204" pitchFamily="34" charset="0"/>
              </a:endParaRPr>
            </a:p>
          </p:txBody>
        </p:sp>
      </p:grpSp>
      <p:sp>
        <p:nvSpPr>
          <p:cNvPr id="11" name="AutoShape 10">
            <a:extLst>
              <a:ext uri="{FF2B5EF4-FFF2-40B4-BE49-F238E27FC236}">
                <a16:creationId xmlns:a16="http://schemas.microsoft.com/office/drawing/2014/main" id="{0D382F40-D761-4401-AE40-2253F5FEDAD6}"/>
              </a:ext>
            </a:extLst>
          </p:cNvPr>
          <p:cNvSpPr>
            <a:spLocks noChangeArrowheads="1"/>
          </p:cNvSpPr>
          <p:nvPr/>
        </p:nvSpPr>
        <p:spPr bwMode="auto">
          <a:xfrm>
            <a:off x="2790575" y="5777605"/>
            <a:ext cx="2895600" cy="369887"/>
          </a:xfrm>
          <a:prstGeom prst="leftRightArrow">
            <a:avLst>
              <a:gd name="adj1" fmla="val 50148"/>
              <a:gd name="adj2" fmla="val 97274"/>
            </a:avLst>
          </a:prstGeom>
          <a:solidFill>
            <a:srgbClr val="FFFFFF"/>
          </a:solidFill>
          <a:ln w="19050">
            <a:solidFill>
              <a:srgbClr val="0000FF"/>
            </a:solidFill>
            <a:miter lim="800000"/>
            <a:headEnd/>
            <a:tailEnd/>
          </a:ln>
        </p:spPr>
        <p:txBody>
          <a:bodyPr/>
          <a:lstStyle/>
          <a:p>
            <a:endParaRPr lang="zh-CN" altLang="en-US"/>
          </a:p>
        </p:txBody>
      </p:sp>
      <p:sp>
        <p:nvSpPr>
          <p:cNvPr id="12" name="Rectangle 11">
            <a:extLst>
              <a:ext uri="{FF2B5EF4-FFF2-40B4-BE49-F238E27FC236}">
                <a16:creationId xmlns:a16="http://schemas.microsoft.com/office/drawing/2014/main" id="{46F6D74A-608B-4683-982F-7BBD1098961D}"/>
              </a:ext>
            </a:extLst>
          </p:cNvPr>
          <p:cNvSpPr>
            <a:spLocks noChangeArrowheads="1"/>
          </p:cNvSpPr>
          <p:nvPr/>
        </p:nvSpPr>
        <p:spPr bwMode="auto">
          <a:xfrm>
            <a:off x="6170362" y="5787130"/>
            <a:ext cx="22558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9900"/>
                </a:solidFill>
                <a:miter lim="800000"/>
                <a:headEnd/>
                <a:tailEnd/>
              </a14:hiddenLine>
            </a:ext>
          </a:extLst>
        </p:spPr>
        <p:txBody>
          <a:bodyPr lIns="0" tIns="0" rIns="0"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sz="1700" i="0">
                <a:solidFill>
                  <a:srgbClr val="009900"/>
                </a:solidFill>
              </a:rPr>
              <a:t>  </a:t>
            </a:r>
            <a:r>
              <a:rPr lang="en-US" altLang="zh-CN" sz="1700" i="0">
                <a:solidFill>
                  <a:srgbClr val="0000FF"/>
                </a:solidFill>
                <a:latin typeface="Arial" panose="020B0604020202020204" pitchFamily="34" charset="0"/>
                <a:cs typeface="Arial" panose="020B0604020202020204" pitchFamily="34" charset="0"/>
              </a:rPr>
              <a:t>L1</a:t>
            </a:r>
            <a:r>
              <a:rPr lang="zh-CN" altLang="en-US" sz="1700" i="0">
                <a:solidFill>
                  <a:srgbClr val="0000FF"/>
                </a:solidFill>
                <a:latin typeface="Arial" panose="020B0604020202020204" pitchFamily="34" charset="0"/>
                <a:cs typeface="Arial" panose="020B0604020202020204" pitchFamily="34" charset="0"/>
              </a:rPr>
              <a:t>数据</a:t>
            </a:r>
            <a:r>
              <a:rPr lang="en-US" altLang="zh-CN" sz="1700" i="0">
                <a:solidFill>
                  <a:srgbClr val="0000FF"/>
                </a:solidFill>
                <a:latin typeface="Arial" panose="020B0604020202020204" pitchFamily="34" charset="0"/>
                <a:cs typeface="Arial" panose="020B0604020202020204" pitchFamily="34" charset="0"/>
              </a:rPr>
              <a:t>cache(8KB)</a:t>
            </a:r>
            <a:endParaRPr lang="en-US" altLang="zh-CN" sz="3200" i="0">
              <a:solidFill>
                <a:srgbClr val="0000FF"/>
              </a:solidFill>
              <a:latin typeface="Arial" panose="020B0604020202020204" pitchFamily="34" charset="0"/>
              <a:cs typeface="Arial" panose="020B0604020202020204" pitchFamily="34" charset="0"/>
            </a:endParaRPr>
          </a:p>
        </p:txBody>
      </p:sp>
      <p:sp>
        <p:nvSpPr>
          <p:cNvPr id="13" name="AutoShape 12">
            <a:extLst>
              <a:ext uri="{FF2B5EF4-FFF2-40B4-BE49-F238E27FC236}">
                <a16:creationId xmlns:a16="http://schemas.microsoft.com/office/drawing/2014/main" id="{5BDC66D8-BA54-4AC5-B8A3-417F727B3C72}"/>
              </a:ext>
            </a:extLst>
          </p:cNvPr>
          <p:cNvSpPr>
            <a:spLocks noChangeArrowheads="1"/>
          </p:cNvSpPr>
          <p:nvPr/>
        </p:nvSpPr>
        <p:spPr bwMode="auto">
          <a:xfrm rot="16200000">
            <a:off x="1727744" y="4186136"/>
            <a:ext cx="401637" cy="384175"/>
          </a:xfrm>
          <a:prstGeom prst="leftRightArrow">
            <a:avLst>
              <a:gd name="adj1" fmla="val 44148"/>
              <a:gd name="adj2" fmla="val 29428"/>
            </a:avLst>
          </a:prstGeom>
          <a:solidFill>
            <a:srgbClr val="FFFFFF"/>
          </a:solidFill>
          <a:ln w="19050">
            <a:solidFill>
              <a:srgbClr val="0000FF"/>
            </a:solidFill>
            <a:miter lim="800000"/>
            <a:headEnd/>
            <a:tailEnd/>
          </a:ln>
        </p:spPr>
        <p:txBody>
          <a:bodyPr/>
          <a:lstStyle/>
          <a:p>
            <a:endParaRPr lang="zh-CN" altLang="en-US"/>
          </a:p>
        </p:txBody>
      </p:sp>
      <p:sp>
        <p:nvSpPr>
          <p:cNvPr id="14" name="Rectangle 13">
            <a:extLst>
              <a:ext uri="{FF2B5EF4-FFF2-40B4-BE49-F238E27FC236}">
                <a16:creationId xmlns:a16="http://schemas.microsoft.com/office/drawing/2014/main" id="{17CD8241-05D8-4009-9FA3-DC8B39B5E53F}"/>
              </a:ext>
            </a:extLst>
          </p:cNvPr>
          <p:cNvSpPr>
            <a:spLocks noChangeArrowheads="1"/>
          </p:cNvSpPr>
          <p:nvPr/>
        </p:nvSpPr>
        <p:spPr bwMode="auto">
          <a:xfrm>
            <a:off x="4441575" y="1653280"/>
            <a:ext cx="2724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30000"/>
              </a:lnSpc>
            </a:pPr>
            <a:r>
              <a:rPr lang="zh-CN" altLang="en-US" sz="1600" i="0">
                <a:solidFill>
                  <a:srgbClr val="0000FF"/>
                </a:solidFill>
                <a:latin typeface="Arial" panose="020B0604020202020204" pitchFamily="34" charset="0"/>
                <a:cs typeface="Arial" panose="020B0604020202020204" pitchFamily="34" charset="0"/>
              </a:rPr>
              <a:t>指令</a:t>
            </a:r>
            <a:r>
              <a:rPr lang="en-US" altLang="zh-CN" sz="1600" i="0">
                <a:solidFill>
                  <a:srgbClr val="0000FF"/>
                </a:solidFill>
                <a:latin typeface="Arial" panose="020B0604020202020204" pitchFamily="34" charset="0"/>
                <a:cs typeface="Arial" panose="020B0604020202020204" pitchFamily="34" charset="0"/>
              </a:rPr>
              <a:t>cache</a:t>
            </a:r>
            <a:r>
              <a:rPr lang="zh-CN" altLang="en-US" sz="1600" i="0">
                <a:solidFill>
                  <a:srgbClr val="0000FF"/>
                </a:solidFill>
                <a:latin typeface="Arial" panose="020B0604020202020204" pitchFamily="34" charset="0"/>
                <a:cs typeface="Arial" panose="020B0604020202020204" pitchFamily="34" charset="0"/>
              </a:rPr>
              <a:t>及指令预取部件</a:t>
            </a:r>
          </a:p>
        </p:txBody>
      </p:sp>
      <p:sp>
        <p:nvSpPr>
          <p:cNvPr id="15" name="AutoShape 14">
            <a:extLst>
              <a:ext uri="{FF2B5EF4-FFF2-40B4-BE49-F238E27FC236}">
                <a16:creationId xmlns:a16="http://schemas.microsoft.com/office/drawing/2014/main" id="{E0DABABA-5A80-41B8-BEBF-FCD7965E88EB}"/>
              </a:ext>
            </a:extLst>
          </p:cNvPr>
          <p:cNvSpPr>
            <a:spLocks noChangeArrowheads="1"/>
          </p:cNvSpPr>
          <p:nvPr/>
        </p:nvSpPr>
        <p:spPr bwMode="auto">
          <a:xfrm rot="16200000">
            <a:off x="1247525" y="2072380"/>
            <a:ext cx="1330325" cy="492125"/>
          </a:xfrm>
          <a:prstGeom prst="leftRightArrow">
            <a:avLst>
              <a:gd name="adj1" fmla="val 50000"/>
              <a:gd name="adj2" fmla="val 54065"/>
            </a:avLst>
          </a:prstGeom>
          <a:solidFill>
            <a:srgbClr val="FFFFFF"/>
          </a:solidFill>
          <a:ln w="19050">
            <a:solidFill>
              <a:srgbClr val="0000FF"/>
            </a:solidFill>
            <a:miter lim="800000"/>
            <a:headEnd/>
            <a:tailEnd/>
          </a:ln>
        </p:spPr>
        <p:txBody>
          <a:bodyPr/>
          <a:lstStyle/>
          <a:p>
            <a:endParaRPr lang="zh-CN" altLang="en-US"/>
          </a:p>
        </p:txBody>
      </p:sp>
      <p:sp>
        <p:nvSpPr>
          <p:cNvPr id="16" name="Text Box 15">
            <a:extLst>
              <a:ext uri="{FF2B5EF4-FFF2-40B4-BE49-F238E27FC236}">
                <a16:creationId xmlns:a16="http://schemas.microsoft.com/office/drawing/2014/main" id="{F865760C-335C-49F6-90F0-AB6BC8F6A8E3}"/>
              </a:ext>
            </a:extLst>
          </p:cNvPr>
          <p:cNvSpPr txBox="1">
            <a:spLocks noChangeArrowheads="1"/>
          </p:cNvSpPr>
          <p:nvPr/>
        </p:nvSpPr>
        <p:spPr bwMode="auto">
          <a:xfrm>
            <a:off x="1731712" y="1819967"/>
            <a:ext cx="438150" cy="1135063"/>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000000"/>
                </a:solidFill>
                <a:miter lim="800000"/>
                <a:headEnd/>
                <a:tailEnd/>
              </a14:hiddenLine>
            </a:ext>
          </a:extLst>
        </p:spPr>
        <p:txBody>
          <a:bodyPr lIns="90083" tIns="45046" rIns="90083" bIns="45046"/>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i="0">
                <a:solidFill>
                  <a:schemeClr val="hlink"/>
                </a:solidFill>
              </a:rPr>
              <a:t>前端总线</a:t>
            </a:r>
            <a:endParaRPr lang="zh-CN" altLang="en-US" sz="2800" i="0">
              <a:solidFill>
                <a:schemeClr val="hlink"/>
              </a:solidFill>
              <a:latin typeface="Arial" panose="020B0604020202020204" pitchFamily="34" charset="0"/>
            </a:endParaRPr>
          </a:p>
        </p:txBody>
      </p:sp>
      <p:sp>
        <p:nvSpPr>
          <p:cNvPr id="17" name="AutoShape 16">
            <a:extLst>
              <a:ext uri="{FF2B5EF4-FFF2-40B4-BE49-F238E27FC236}">
                <a16:creationId xmlns:a16="http://schemas.microsoft.com/office/drawing/2014/main" id="{7EF1AF9A-5247-46A4-B419-C915E0C51AB6}"/>
              </a:ext>
            </a:extLst>
          </p:cNvPr>
          <p:cNvSpPr>
            <a:spLocks noChangeArrowheads="1"/>
          </p:cNvSpPr>
          <p:nvPr/>
        </p:nvSpPr>
        <p:spPr bwMode="auto">
          <a:xfrm>
            <a:off x="2369887" y="1769167"/>
            <a:ext cx="350838" cy="2751138"/>
          </a:xfrm>
          <a:prstGeom prst="downArrow">
            <a:avLst>
              <a:gd name="adj1" fmla="val 61815"/>
              <a:gd name="adj2" fmla="val 68070"/>
            </a:avLst>
          </a:prstGeom>
          <a:solidFill>
            <a:srgbClr val="FFFFFF"/>
          </a:solidFill>
          <a:ln w="19050">
            <a:solidFill>
              <a:srgbClr val="0000FF"/>
            </a:solidFill>
            <a:miter lim="800000"/>
            <a:headEnd/>
            <a:tailEnd/>
          </a:ln>
        </p:spPr>
        <p:txBody>
          <a:bodyPr vert="eaVert"/>
          <a:lstStyle/>
          <a:p>
            <a:endParaRPr lang="zh-CN" altLang="en-US"/>
          </a:p>
        </p:txBody>
      </p:sp>
      <p:sp>
        <p:nvSpPr>
          <p:cNvPr id="18" name="AutoShape 17">
            <a:extLst>
              <a:ext uri="{FF2B5EF4-FFF2-40B4-BE49-F238E27FC236}">
                <a16:creationId xmlns:a16="http://schemas.microsoft.com/office/drawing/2014/main" id="{6713B368-186D-47A5-86CE-E2B93C48CA96}"/>
              </a:ext>
            </a:extLst>
          </p:cNvPr>
          <p:cNvSpPr>
            <a:spLocks noChangeArrowheads="1"/>
          </p:cNvSpPr>
          <p:nvPr/>
        </p:nvSpPr>
        <p:spPr bwMode="auto">
          <a:xfrm>
            <a:off x="2438150" y="1612005"/>
            <a:ext cx="1527175" cy="347662"/>
          </a:xfrm>
          <a:prstGeom prst="rightArrow">
            <a:avLst>
              <a:gd name="adj1" fmla="val 50000"/>
              <a:gd name="adj2" fmla="val 109818"/>
            </a:avLst>
          </a:prstGeom>
          <a:solidFill>
            <a:srgbClr val="FFFFFF"/>
          </a:solidFill>
          <a:ln w="19050">
            <a:solidFill>
              <a:srgbClr val="0000FF"/>
            </a:solidFill>
            <a:miter lim="800000"/>
            <a:headEnd/>
            <a:tailEnd/>
          </a:ln>
        </p:spPr>
        <p:txBody>
          <a:bodyPr/>
          <a:lstStyle/>
          <a:p>
            <a:endParaRPr lang="zh-CN" altLang="en-US"/>
          </a:p>
        </p:txBody>
      </p:sp>
      <p:sp>
        <p:nvSpPr>
          <p:cNvPr id="19" name="Rectangle 18">
            <a:extLst>
              <a:ext uri="{FF2B5EF4-FFF2-40B4-BE49-F238E27FC236}">
                <a16:creationId xmlns:a16="http://schemas.microsoft.com/office/drawing/2014/main" id="{A744C277-EC29-4A35-86E5-0F9C346264B4}"/>
              </a:ext>
            </a:extLst>
          </p:cNvPr>
          <p:cNvSpPr>
            <a:spLocks noChangeArrowheads="1"/>
          </p:cNvSpPr>
          <p:nvPr/>
        </p:nvSpPr>
        <p:spPr bwMode="auto">
          <a:xfrm>
            <a:off x="2446087" y="1778692"/>
            <a:ext cx="195263" cy="203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 name="Text Box 19">
            <a:extLst>
              <a:ext uri="{FF2B5EF4-FFF2-40B4-BE49-F238E27FC236}">
                <a16:creationId xmlns:a16="http://schemas.microsoft.com/office/drawing/2014/main" id="{3D0A00EF-0B38-4D6F-AF1B-43BB94473BE3}"/>
              </a:ext>
            </a:extLst>
          </p:cNvPr>
          <p:cNvSpPr txBox="1">
            <a:spLocks noChangeArrowheads="1"/>
          </p:cNvSpPr>
          <p:nvPr/>
        </p:nvSpPr>
        <p:spPr bwMode="auto">
          <a:xfrm>
            <a:off x="3398587" y="5452167"/>
            <a:ext cx="20383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0" rIns="9008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70000"/>
              </a:lnSpc>
            </a:pPr>
            <a:r>
              <a:rPr lang="en-US" altLang="zh-CN" sz="1400" i="0">
                <a:solidFill>
                  <a:schemeClr val="hlink"/>
                </a:solidFill>
              </a:rPr>
              <a:t>256</a:t>
            </a:r>
            <a:r>
              <a:rPr lang="zh-CN" altLang="en-US" sz="1400" i="0">
                <a:solidFill>
                  <a:schemeClr val="hlink"/>
                </a:solidFill>
              </a:rPr>
              <a:t>位，时钟频率</a:t>
            </a:r>
            <a:endParaRPr lang="zh-CN" altLang="en-US" sz="1400" i="0">
              <a:solidFill>
                <a:schemeClr val="hlink"/>
              </a:solidFill>
              <a:latin typeface="Arial" panose="020B0604020202020204" pitchFamily="34" charset="0"/>
            </a:endParaRPr>
          </a:p>
        </p:txBody>
      </p:sp>
      <p:sp>
        <p:nvSpPr>
          <p:cNvPr id="21" name="Text Box 20">
            <a:extLst>
              <a:ext uri="{FF2B5EF4-FFF2-40B4-BE49-F238E27FC236}">
                <a16:creationId xmlns:a16="http://schemas.microsoft.com/office/drawing/2014/main" id="{4709E015-7284-4A7A-B10A-5F28BD94CC72}"/>
              </a:ext>
            </a:extLst>
          </p:cNvPr>
          <p:cNvSpPr txBox="1">
            <a:spLocks noChangeArrowheads="1"/>
          </p:cNvSpPr>
          <p:nvPr/>
        </p:nvSpPr>
        <p:spPr bwMode="auto">
          <a:xfrm>
            <a:off x="2649287" y="1905692"/>
            <a:ext cx="16351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0" rIns="9008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70000"/>
              </a:lnSpc>
            </a:pPr>
            <a:r>
              <a:rPr lang="en-US" altLang="zh-CN" sz="1400" i="0">
                <a:solidFill>
                  <a:schemeClr val="hlink"/>
                </a:solidFill>
              </a:rPr>
              <a:t>64</a:t>
            </a:r>
            <a:r>
              <a:rPr lang="zh-CN" altLang="en-US" sz="1400" i="0">
                <a:solidFill>
                  <a:schemeClr val="hlink"/>
                </a:solidFill>
              </a:rPr>
              <a:t>位</a:t>
            </a:r>
            <a:r>
              <a:rPr lang="en-US" altLang="zh-CN" sz="1400" i="0">
                <a:solidFill>
                  <a:schemeClr val="hlink"/>
                </a:solidFill>
              </a:rPr>
              <a:t>,</a:t>
            </a:r>
            <a:r>
              <a:rPr lang="zh-CN" altLang="en-US" sz="1400" i="0">
                <a:solidFill>
                  <a:schemeClr val="hlink"/>
                </a:solidFill>
              </a:rPr>
              <a:t>时钟频率</a:t>
            </a:r>
            <a:endParaRPr lang="zh-CN" altLang="en-US" sz="1400" i="0">
              <a:solidFill>
                <a:schemeClr val="hlink"/>
              </a:solidFill>
              <a:latin typeface="Arial" panose="020B0604020202020204" pitchFamily="34" charset="0"/>
            </a:endParaRPr>
          </a:p>
        </p:txBody>
      </p:sp>
      <p:sp>
        <p:nvSpPr>
          <p:cNvPr id="22" name="Rectangle 21">
            <a:extLst>
              <a:ext uri="{FF2B5EF4-FFF2-40B4-BE49-F238E27FC236}">
                <a16:creationId xmlns:a16="http://schemas.microsoft.com/office/drawing/2014/main" id="{B328DAB6-4AE7-498C-9FDD-FA17BC0BF881}"/>
              </a:ext>
            </a:extLst>
          </p:cNvPr>
          <p:cNvSpPr>
            <a:spLocks noChangeArrowheads="1"/>
          </p:cNvSpPr>
          <p:nvPr/>
        </p:nvSpPr>
        <p:spPr bwMode="auto">
          <a:xfrm>
            <a:off x="1542800" y="2996305"/>
            <a:ext cx="771525" cy="560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Text Box 22">
            <a:extLst>
              <a:ext uri="{FF2B5EF4-FFF2-40B4-BE49-F238E27FC236}">
                <a16:creationId xmlns:a16="http://schemas.microsoft.com/office/drawing/2014/main" id="{20798BDA-8C02-46C1-8E3E-0F225824605D}"/>
              </a:ext>
            </a:extLst>
          </p:cNvPr>
          <p:cNvSpPr txBox="1">
            <a:spLocks noChangeArrowheads="1"/>
          </p:cNvSpPr>
          <p:nvPr/>
        </p:nvSpPr>
        <p:spPr bwMode="auto">
          <a:xfrm>
            <a:off x="1442787" y="3050280"/>
            <a:ext cx="9398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pPr>
            <a:r>
              <a:rPr lang="zh-CN" altLang="en-US" sz="1400" i="0">
                <a:solidFill>
                  <a:schemeClr val="hlink"/>
                </a:solidFill>
              </a:rPr>
              <a:t>总线</a:t>
            </a:r>
          </a:p>
          <a:p>
            <a:pPr algn="ctr" eaLnBrk="1" hangingPunct="1">
              <a:lnSpc>
                <a:spcPct val="80000"/>
              </a:lnSpc>
            </a:pPr>
            <a:r>
              <a:rPr lang="zh-CN" altLang="en-US" sz="1400" i="0">
                <a:solidFill>
                  <a:schemeClr val="hlink"/>
                </a:solidFill>
              </a:rPr>
              <a:t>接口部件</a:t>
            </a:r>
            <a:endParaRPr lang="zh-CN" altLang="en-US" sz="2800" i="0">
              <a:solidFill>
                <a:schemeClr val="hlink"/>
              </a:solidFill>
              <a:latin typeface="Arial" panose="020B0604020202020204" pitchFamily="34" charset="0"/>
            </a:endParaRPr>
          </a:p>
        </p:txBody>
      </p:sp>
      <p:grpSp>
        <p:nvGrpSpPr>
          <p:cNvPr id="24" name="Group 23">
            <a:extLst>
              <a:ext uri="{FF2B5EF4-FFF2-40B4-BE49-F238E27FC236}">
                <a16:creationId xmlns:a16="http://schemas.microsoft.com/office/drawing/2014/main" id="{97DCE50D-1D5F-4A70-ACCD-050076C50F7B}"/>
              </a:ext>
            </a:extLst>
          </p:cNvPr>
          <p:cNvGrpSpPr>
            <a:grpSpLocks/>
          </p:cNvGrpSpPr>
          <p:nvPr/>
        </p:nvGrpSpPr>
        <p:grpSpPr bwMode="auto">
          <a:xfrm>
            <a:off x="1441200" y="3569392"/>
            <a:ext cx="939800" cy="595313"/>
            <a:chOff x="336" y="4095"/>
            <a:chExt cx="816" cy="543"/>
          </a:xfrm>
        </p:grpSpPr>
        <p:sp>
          <p:nvSpPr>
            <p:cNvPr id="25" name="Rectangle 24">
              <a:extLst>
                <a:ext uri="{FF2B5EF4-FFF2-40B4-BE49-F238E27FC236}">
                  <a16:creationId xmlns:a16="http://schemas.microsoft.com/office/drawing/2014/main" id="{E11FA5C1-75BA-4717-8118-D8C8EC0DD2C8}"/>
                </a:ext>
              </a:extLst>
            </p:cNvPr>
            <p:cNvSpPr>
              <a:spLocks noChangeArrowheads="1"/>
            </p:cNvSpPr>
            <p:nvPr/>
          </p:nvSpPr>
          <p:spPr bwMode="auto">
            <a:xfrm>
              <a:off x="424" y="4113"/>
              <a:ext cx="668" cy="5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Text Box 25">
              <a:extLst>
                <a:ext uri="{FF2B5EF4-FFF2-40B4-BE49-F238E27FC236}">
                  <a16:creationId xmlns:a16="http://schemas.microsoft.com/office/drawing/2014/main" id="{AFB821D0-E99E-4373-85BD-472B5B9E97C1}"/>
                </a:ext>
              </a:extLst>
            </p:cNvPr>
            <p:cNvSpPr txBox="1">
              <a:spLocks noChangeArrowheads="1"/>
            </p:cNvSpPr>
            <p:nvPr/>
          </p:nvSpPr>
          <p:spPr bwMode="auto">
            <a:xfrm>
              <a:off x="336" y="4095"/>
              <a:ext cx="816"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pPr>
              <a:r>
                <a:rPr lang="zh-CN" altLang="en-US" sz="1400" i="0">
                  <a:solidFill>
                    <a:schemeClr val="hlink"/>
                  </a:solidFill>
                </a:rPr>
                <a:t>预取</a:t>
              </a:r>
            </a:p>
            <a:p>
              <a:pPr algn="ctr" eaLnBrk="1" hangingPunct="1">
                <a:lnSpc>
                  <a:spcPct val="80000"/>
                </a:lnSpc>
              </a:pPr>
              <a:r>
                <a:rPr lang="zh-CN" altLang="en-US" sz="1400" i="0">
                  <a:solidFill>
                    <a:schemeClr val="hlink"/>
                  </a:solidFill>
                </a:rPr>
                <a:t>控制逻辑</a:t>
              </a:r>
              <a:endParaRPr lang="zh-CN" altLang="en-US" sz="2800" i="0">
                <a:solidFill>
                  <a:schemeClr val="hlink"/>
                </a:solidFill>
                <a:latin typeface="Arial" panose="020B0604020202020204" pitchFamily="34" charset="0"/>
              </a:endParaRPr>
            </a:p>
          </p:txBody>
        </p:sp>
      </p:grpSp>
    </p:spTree>
    <p:extLst>
      <p:ext uri="{BB962C8B-B14F-4D97-AF65-F5344CB8AC3E}">
        <p14:creationId xmlns:p14="http://schemas.microsoft.com/office/powerpoint/2010/main" val="255732404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BFDEE0D-46AD-4823-BEAF-A0E98303D1D5}"/>
              </a:ext>
            </a:extLst>
          </p:cNvPr>
          <p:cNvSpPr>
            <a:spLocks noGrp="1"/>
          </p:cNvSpPr>
          <p:nvPr>
            <p:ph type="sldNum" sz="quarter" idx="12"/>
          </p:nvPr>
        </p:nvSpPr>
        <p:spPr/>
        <p:txBody>
          <a:bodyPr/>
          <a:lstStyle/>
          <a:p>
            <a:fld id="{D12C7F20-4EEE-4847-AC76-B538472E8A39}" type="slidenum">
              <a:rPr lang="zh-CN" altLang="en-US" smtClean="0"/>
              <a:pPr/>
              <a:t>103</a:t>
            </a:fld>
            <a:endParaRPr lang="zh-CN" altLang="en-US"/>
          </a:p>
        </p:txBody>
      </p:sp>
      <p:sp>
        <p:nvSpPr>
          <p:cNvPr id="3" name="文本占位符 2">
            <a:extLst>
              <a:ext uri="{FF2B5EF4-FFF2-40B4-BE49-F238E27FC236}">
                <a16:creationId xmlns:a16="http://schemas.microsoft.com/office/drawing/2014/main" id="{9DEB9494-CE9E-499B-B19B-97DF630C49B6}"/>
              </a:ext>
            </a:extLst>
          </p:cNvPr>
          <p:cNvSpPr>
            <a:spLocks noGrp="1"/>
          </p:cNvSpPr>
          <p:nvPr>
            <p:ph type="body" sz="quarter" idx="15"/>
          </p:nvPr>
        </p:nvSpPr>
        <p:spPr>
          <a:xfrm>
            <a:off x="159768" y="698464"/>
            <a:ext cx="11835786" cy="562446"/>
          </a:xfrm>
        </p:spPr>
        <p:txBody>
          <a:bodyPr/>
          <a:lstStyle/>
          <a:p>
            <a:r>
              <a:rPr lang="zh-CN" altLang="en-US" dirty="0"/>
              <a:t>缓存在现代计算机中无处不在</a:t>
            </a:r>
          </a:p>
        </p:txBody>
      </p:sp>
      <p:sp>
        <p:nvSpPr>
          <p:cNvPr id="4" name="文本占位符 3">
            <a:extLst>
              <a:ext uri="{FF2B5EF4-FFF2-40B4-BE49-F238E27FC236}">
                <a16:creationId xmlns:a16="http://schemas.microsoft.com/office/drawing/2014/main" id="{6C763C4C-1A99-48B0-A842-7DF64D07B8C6}"/>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8C6C59AD-09DC-4B6C-A48D-8A76D3A1CA9B}"/>
              </a:ext>
            </a:extLst>
          </p:cNvPr>
          <p:cNvSpPr txBox="1">
            <a:spLocks noChangeArrowheads="1"/>
          </p:cNvSpPr>
          <p:nvPr/>
        </p:nvSpPr>
        <p:spPr>
          <a:xfrm>
            <a:off x="434999" y="1252637"/>
            <a:ext cx="8640763" cy="533400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olidFill>
                  <a:srgbClr val="0000FF"/>
                </a:solidFill>
              </a:rPr>
              <a:t>问题：缓存技术可以应用在哪些方面？</a:t>
            </a:r>
          </a:p>
          <a:p>
            <a:pPr lvl="1">
              <a:buFontTx/>
              <a:buNone/>
            </a:pPr>
            <a:r>
              <a:rPr lang="zh-CN" altLang="en-US" sz="1600" dirty="0">
                <a:solidFill>
                  <a:srgbClr val="CC0000"/>
                </a:solidFill>
              </a:rPr>
              <a:t>例如：</a:t>
            </a:r>
          </a:p>
        </p:txBody>
      </p:sp>
      <p:pic>
        <p:nvPicPr>
          <p:cNvPr id="6" name="Picture 4">
            <a:extLst>
              <a:ext uri="{FF2B5EF4-FFF2-40B4-BE49-F238E27FC236}">
                <a16:creationId xmlns:a16="http://schemas.microsoft.com/office/drawing/2014/main" id="{527DD6C9-268B-4F9C-BAB9-85F319266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72" y="1915059"/>
            <a:ext cx="9005887" cy="3505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a:extLst>
              <a:ext uri="{FF2B5EF4-FFF2-40B4-BE49-F238E27FC236}">
                <a16:creationId xmlns:a16="http://schemas.microsoft.com/office/drawing/2014/main" id="{ABC7FC11-5724-4167-8B97-3427A87A02F8}"/>
              </a:ext>
            </a:extLst>
          </p:cNvPr>
          <p:cNvSpPr txBox="1">
            <a:spLocks noChangeArrowheads="1"/>
          </p:cNvSpPr>
          <p:nvPr/>
        </p:nvSpPr>
        <p:spPr bwMode="auto">
          <a:xfrm>
            <a:off x="515854" y="5522067"/>
            <a:ext cx="515302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dirty="0">
                <a:solidFill>
                  <a:srgbClr val="CC0000"/>
                </a:solidFill>
                <a:ea typeface="宋体" panose="02010600030101010101" pitchFamily="2" charset="-122"/>
              </a:rPr>
              <a:t>问题：缓存技术的实现手段和目的各是什么？</a:t>
            </a:r>
          </a:p>
        </p:txBody>
      </p:sp>
      <p:sp>
        <p:nvSpPr>
          <p:cNvPr id="8" name="Text Box 6">
            <a:extLst>
              <a:ext uri="{FF2B5EF4-FFF2-40B4-BE49-F238E27FC236}">
                <a16:creationId xmlns:a16="http://schemas.microsoft.com/office/drawing/2014/main" id="{42A2BFA6-DD1D-4FB1-A824-791FC32875BA}"/>
              </a:ext>
            </a:extLst>
          </p:cNvPr>
          <p:cNvSpPr txBox="1">
            <a:spLocks noChangeArrowheads="1"/>
          </p:cNvSpPr>
          <p:nvPr/>
        </p:nvSpPr>
        <p:spPr bwMode="auto">
          <a:xfrm>
            <a:off x="515854" y="5868350"/>
            <a:ext cx="8305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dirty="0">
                <a:solidFill>
                  <a:srgbClr val="006600"/>
                </a:solidFill>
                <a:ea typeface="宋体" panose="02010600030101010101" pitchFamily="2" charset="-122"/>
              </a:rPr>
              <a:t>将大容量慢速存储器中当前刚用过的局部数据复制或暂存在小容量快速存储器中，由于信息访问的局部性特点，可提高总体访问效率。</a:t>
            </a:r>
          </a:p>
        </p:txBody>
      </p:sp>
    </p:spTree>
    <p:extLst>
      <p:ext uri="{BB962C8B-B14F-4D97-AF65-F5344CB8AC3E}">
        <p14:creationId xmlns:p14="http://schemas.microsoft.com/office/powerpoint/2010/main" val="93659160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FE9E91-6575-4F29-B69E-0C28094AF048}"/>
              </a:ext>
            </a:extLst>
          </p:cNvPr>
          <p:cNvSpPr>
            <a:spLocks noGrp="1"/>
          </p:cNvSpPr>
          <p:nvPr>
            <p:ph type="sldNum" sz="quarter" idx="12"/>
          </p:nvPr>
        </p:nvSpPr>
        <p:spPr/>
        <p:txBody>
          <a:bodyPr/>
          <a:lstStyle/>
          <a:p>
            <a:fld id="{D12C7F20-4EEE-4847-AC76-B538472E8A39}" type="slidenum">
              <a:rPr lang="zh-CN" altLang="en-US" smtClean="0"/>
              <a:pPr/>
              <a:t>104</a:t>
            </a:fld>
            <a:endParaRPr lang="zh-CN" altLang="en-US"/>
          </a:p>
        </p:txBody>
      </p:sp>
      <p:sp>
        <p:nvSpPr>
          <p:cNvPr id="3" name="文本占位符 2">
            <a:extLst>
              <a:ext uri="{FF2B5EF4-FFF2-40B4-BE49-F238E27FC236}">
                <a16:creationId xmlns:a16="http://schemas.microsoft.com/office/drawing/2014/main" id="{557B5B2A-6507-4FB0-B67C-B3C6D888E9A1}"/>
              </a:ext>
            </a:extLst>
          </p:cNvPr>
          <p:cNvSpPr>
            <a:spLocks noGrp="1"/>
          </p:cNvSpPr>
          <p:nvPr>
            <p:ph type="body" sz="quarter" idx="15"/>
          </p:nvPr>
        </p:nvSpPr>
        <p:spPr>
          <a:xfrm>
            <a:off x="159768" y="698463"/>
            <a:ext cx="11835786" cy="435383"/>
          </a:xfrm>
        </p:spPr>
        <p:txBody>
          <a:bodyPr>
            <a:normAutofit fontScale="92500" lnSpcReduction="20000"/>
          </a:bodyPr>
          <a:lstStyle/>
          <a:p>
            <a:r>
              <a:rPr lang="zh-CN" altLang="en-US" dirty="0"/>
              <a:t>小结</a:t>
            </a:r>
          </a:p>
        </p:txBody>
      </p:sp>
      <p:sp>
        <p:nvSpPr>
          <p:cNvPr id="4" name="文本占位符 3">
            <a:extLst>
              <a:ext uri="{FF2B5EF4-FFF2-40B4-BE49-F238E27FC236}">
                <a16:creationId xmlns:a16="http://schemas.microsoft.com/office/drawing/2014/main" id="{45F68E81-BDB6-4B8D-B6BE-08231A49E213}"/>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5">
            <a:extLst>
              <a:ext uri="{FF2B5EF4-FFF2-40B4-BE49-F238E27FC236}">
                <a16:creationId xmlns:a16="http://schemas.microsoft.com/office/drawing/2014/main" id="{C8FE4344-2929-40F4-BF83-04636D9824AD}"/>
              </a:ext>
            </a:extLst>
          </p:cNvPr>
          <p:cNvSpPr>
            <a:spLocks noChangeArrowheads="1"/>
          </p:cNvSpPr>
          <p:nvPr/>
        </p:nvSpPr>
        <p:spPr bwMode="auto">
          <a:xfrm>
            <a:off x="323382" y="1133846"/>
            <a:ext cx="8882063" cy="5535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68288" indent="-268288" defTabSz="717550">
              <a:spcBef>
                <a:spcPct val="20000"/>
              </a:spcBef>
              <a:buClr>
                <a:schemeClr val="accent1"/>
              </a:buClr>
              <a:buSzPct val="80000"/>
              <a:buFont typeface="Wingdings" panose="05000000000000000000" pitchFamily="2" charset="2"/>
              <a:buChar char="u"/>
              <a:defRPr kumimoji="1" sz="2400" b="1">
                <a:solidFill>
                  <a:schemeClr val="tx1"/>
                </a:solidFill>
                <a:latin typeface="Arial" panose="020B0604020202020204" pitchFamily="34" charset="0"/>
                <a:ea typeface="宋体" panose="02010600030101010101" pitchFamily="2" charset="-122"/>
              </a:defRPr>
            </a:lvl1pPr>
            <a:lvl2pPr marL="582613" indent="-223838" defTabSz="717550">
              <a:spcBef>
                <a:spcPct val="20000"/>
              </a:spcBef>
              <a:buChar char="–"/>
              <a:defRPr kumimoji="1" sz="2000" b="1">
                <a:solidFill>
                  <a:srgbClr val="000099"/>
                </a:solidFill>
                <a:latin typeface="Arial" panose="020B0604020202020204" pitchFamily="34" charset="0"/>
                <a:ea typeface="宋体" panose="02010600030101010101" pitchFamily="2" charset="-122"/>
              </a:defRPr>
            </a:lvl2pPr>
            <a:lvl3pPr marL="895350" indent="-177800" defTabSz="717550">
              <a:spcBef>
                <a:spcPct val="20000"/>
              </a:spcBef>
              <a:buChar char="•"/>
              <a:defRPr kumimoji="1" b="1">
                <a:solidFill>
                  <a:srgbClr val="CC3300"/>
                </a:solidFill>
                <a:latin typeface="Arial" panose="020B0604020202020204" pitchFamily="34" charset="0"/>
                <a:ea typeface="宋体" panose="02010600030101010101" pitchFamily="2" charset="-122"/>
              </a:defRPr>
            </a:lvl3pPr>
            <a:lvl4pPr marL="1254125" indent="-179388" defTabSz="717550">
              <a:spcBef>
                <a:spcPct val="20000"/>
              </a:spcBef>
              <a:buChar char="–"/>
              <a:defRPr kumimoji="1" sz="1600" b="1">
                <a:solidFill>
                  <a:srgbClr val="800000"/>
                </a:solidFill>
                <a:latin typeface="Arial" panose="020B0604020202020204" pitchFamily="34" charset="0"/>
                <a:ea typeface="宋体" panose="02010600030101010101" pitchFamily="2" charset="-122"/>
              </a:defRPr>
            </a:lvl4pPr>
            <a:lvl5pPr marL="1612900" indent="-179388" defTabSz="717550">
              <a:spcBef>
                <a:spcPct val="20000"/>
              </a:spcBef>
              <a:defRPr kumimoji="1" sz="1600" b="1">
                <a:solidFill>
                  <a:srgbClr val="800000"/>
                </a:solidFill>
                <a:latin typeface="Arial" panose="020B0604020202020204" pitchFamily="34" charset="0"/>
                <a:ea typeface="宋体" panose="02010600030101010101" pitchFamily="2" charset="-122"/>
              </a:defRPr>
            </a:lvl5pPr>
            <a:lvl6pPr marL="2070100" indent="-179388" defTabSz="71755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6pPr>
            <a:lvl7pPr marL="2527300" indent="-179388" defTabSz="71755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7pPr>
            <a:lvl8pPr marL="2984500" indent="-179388" defTabSz="71755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8pPr>
            <a:lvl9pPr marL="3441700" indent="-179388" defTabSz="71755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9pPr>
          </a:lstStyle>
          <a:p>
            <a:pPr>
              <a:lnSpc>
                <a:spcPct val="110000"/>
              </a:lnSpc>
              <a:spcBef>
                <a:spcPct val="10000"/>
              </a:spcBef>
            </a:pPr>
            <a:r>
              <a:rPr lang="zh-CN" altLang="en-US" sz="1800" i="0"/>
              <a:t>引入</a:t>
            </a:r>
            <a:r>
              <a:rPr lang="en-US" altLang="zh-CN" sz="1800" i="0"/>
              <a:t>Cache</a:t>
            </a:r>
            <a:r>
              <a:rPr lang="zh-CN" altLang="en-US" sz="1800" i="0"/>
              <a:t>的基础是程序访问的局部化特性</a:t>
            </a:r>
          </a:p>
          <a:p>
            <a:pPr lvl="1">
              <a:lnSpc>
                <a:spcPct val="110000"/>
              </a:lnSpc>
              <a:spcBef>
                <a:spcPct val="10000"/>
              </a:spcBef>
            </a:pPr>
            <a:r>
              <a:rPr lang="zh-CN" altLang="en-US" sz="1800" i="0"/>
              <a:t>时间局部性和空间局部性</a:t>
            </a:r>
          </a:p>
          <a:p>
            <a:pPr>
              <a:lnSpc>
                <a:spcPct val="110000"/>
              </a:lnSpc>
              <a:spcBef>
                <a:spcPct val="10000"/>
              </a:spcBef>
            </a:pPr>
            <a:r>
              <a:rPr lang="zh-CN" altLang="en-US" sz="1800" i="0"/>
              <a:t>引入</a:t>
            </a:r>
            <a:r>
              <a:rPr lang="en-US" altLang="zh-CN" sz="1800" i="0"/>
              <a:t>Cache</a:t>
            </a:r>
            <a:r>
              <a:rPr lang="zh-CN" altLang="en-US" sz="1800" i="0"/>
              <a:t>减少了对内存的访问，</a:t>
            </a:r>
            <a:r>
              <a:rPr lang="en-US" altLang="zh-CN" sz="1800" i="0"/>
              <a:t>CPU</a:t>
            </a:r>
            <a:r>
              <a:rPr lang="zh-CN" altLang="en-US" sz="1800" i="0"/>
              <a:t>能在快速的</a:t>
            </a:r>
            <a:r>
              <a:rPr lang="en-US" altLang="zh-CN" sz="1800" i="0"/>
              <a:t>Cache</a:t>
            </a:r>
            <a:r>
              <a:rPr lang="zh-CN" altLang="en-US" sz="1800" i="0"/>
              <a:t>中得到信息</a:t>
            </a:r>
          </a:p>
          <a:p>
            <a:pPr>
              <a:lnSpc>
                <a:spcPct val="110000"/>
              </a:lnSpc>
              <a:spcBef>
                <a:spcPct val="10000"/>
              </a:spcBef>
            </a:pPr>
            <a:r>
              <a:rPr lang="en-US" altLang="zh-CN" sz="1800" i="0"/>
              <a:t>Cache</a:t>
            </a:r>
            <a:r>
              <a:rPr lang="zh-CN" altLang="en-US" sz="1800" i="0"/>
              <a:t>和主存之间的映射方式</a:t>
            </a:r>
          </a:p>
          <a:p>
            <a:pPr lvl="1">
              <a:lnSpc>
                <a:spcPct val="110000"/>
              </a:lnSpc>
              <a:spcBef>
                <a:spcPct val="10000"/>
              </a:spcBef>
            </a:pPr>
            <a:r>
              <a:rPr lang="zh-CN" altLang="en-US" sz="1800" i="0"/>
              <a:t>直接映射（模映射）：地址</a:t>
            </a:r>
            <a:r>
              <a:rPr lang="en-US" altLang="zh-CN" sz="1800" i="0"/>
              <a:t>=</a:t>
            </a:r>
            <a:r>
              <a:rPr lang="zh-CN" altLang="en-US" sz="1800" i="0"/>
              <a:t>标志 </a:t>
            </a:r>
            <a:r>
              <a:rPr lang="en-US" altLang="zh-CN" sz="1800" i="0"/>
              <a:t>| cache</a:t>
            </a:r>
            <a:r>
              <a:rPr lang="zh-CN" altLang="en-US" sz="1800" i="0"/>
              <a:t>行索引 </a:t>
            </a:r>
            <a:r>
              <a:rPr lang="en-US" altLang="zh-CN" sz="1800" i="0"/>
              <a:t>| </a:t>
            </a:r>
            <a:r>
              <a:rPr lang="zh-CN" altLang="en-US" sz="1800" i="0"/>
              <a:t>块内地址</a:t>
            </a:r>
          </a:p>
          <a:p>
            <a:pPr lvl="1">
              <a:lnSpc>
                <a:spcPct val="110000"/>
              </a:lnSpc>
              <a:spcBef>
                <a:spcPct val="10000"/>
              </a:spcBef>
            </a:pPr>
            <a:r>
              <a:rPr lang="zh-CN" altLang="en-US" sz="1800" i="0"/>
              <a:t>全相联映射（全映射）：地址</a:t>
            </a:r>
            <a:r>
              <a:rPr lang="en-US" altLang="zh-CN" sz="1800" i="0"/>
              <a:t>=</a:t>
            </a:r>
            <a:r>
              <a:rPr lang="zh-CN" altLang="en-US" sz="1800" i="0"/>
              <a:t>标志 </a:t>
            </a:r>
            <a:r>
              <a:rPr lang="en-US" altLang="zh-CN" sz="1800" i="0"/>
              <a:t>| </a:t>
            </a:r>
            <a:r>
              <a:rPr lang="zh-CN" altLang="en-US" sz="1800" i="0"/>
              <a:t>块内地址</a:t>
            </a:r>
          </a:p>
          <a:p>
            <a:pPr lvl="1">
              <a:lnSpc>
                <a:spcPct val="110000"/>
              </a:lnSpc>
              <a:spcBef>
                <a:spcPct val="10000"/>
              </a:spcBef>
            </a:pPr>
            <a:r>
              <a:rPr lang="zh-CN" altLang="en-US" sz="1800" i="0"/>
              <a:t>组相联映射（组间模映射，组内全映射）：地址</a:t>
            </a:r>
            <a:r>
              <a:rPr lang="en-US" altLang="zh-CN" sz="1800" i="0"/>
              <a:t>=</a:t>
            </a:r>
            <a:r>
              <a:rPr lang="zh-CN" altLang="en-US" sz="1800" i="0"/>
              <a:t>标志 </a:t>
            </a:r>
            <a:r>
              <a:rPr lang="en-US" altLang="zh-CN" sz="1800" i="0"/>
              <a:t>| cache</a:t>
            </a:r>
            <a:r>
              <a:rPr lang="zh-CN" altLang="en-US" sz="1800" i="0"/>
              <a:t>组索引 </a:t>
            </a:r>
            <a:r>
              <a:rPr lang="en-US" altLang="zh-CN" sz="1800" i="0"/>
              <a:t>| </a:t>
            </a:r>
            <a:r>
              <a:rPr lang="zh-CN" altLang="en-US" sz="1800" i="0"/>
              <a:t>块内地址</a:t>
            </a:r>
          </a:p>
          <a:p>
            <a:pPr>
              <a:lnSpc>
                <a:spcPct val="110000"/>
              </a:lnSpc>
              <a:spcBef>
                <a:spcPct val="10000"/>
              </a:spcBef>
            </a:pPr>
            <a:r>
              <a:rPr lang="zh-CN" altLang="en-US" sz="1800" i="0"/>
              <a:t>如何提高</a:t>
            </a:r>
            <a:r>
              <a:rPr lang="en-US" altLang="zh-CN" sz="1800" i="0"/>
              <a:t>cache</a:t>
            </a:r>
            <a:r>
              <a:rPr lang="zh-CN" altLang="en-US" sz="1800" i="0"/>
              <a:t>的命中率？</a:t>
            </a:r>
          </a:p>
          <a:p>
            <a:pPr lvl="1">
              <a:lnSpc>
                <a:spcPct val="110000"/>
              </a:lnSpc>
              <a:spcBef>
                <a:spcPct val="10000"/>
              </a:spcBef>
            </a:pPr>
            <a:r>
              <a:rPr lang="zh-CN" altLang="en-US" sz="1800" i="0"/>
              <a:t>增大</a:t>
            </a:r>
            <a:r>
              <a:rPr lang="en-US" altLang="zh-CN" sz="1800" i="0"/>
              <a:t>cache</a:t>
            </a:r>
            <a:r>
              <a:rPr lang="zh-CN" altLang="en-US" sz="1800" i="0"/>
              <a:t>容量，适中的块大小</a:t>
            </a:r>
          </a:p>
          <a:p>
            <a:pPr lvl="1">
              <a:lnSpc>
                <a:spcPct val="110000"/>
              </a:lnSpc>
              <a:spcBef>
                <a:spcPct val="10000"/>
              </a:spcBef>
            </a:pPr>
            <a:r>
              <a:rPr lang="zh-CN" altLang="en-US" sz="1800" i="0"/>
              <a:t>采用多级</a:t>
            </a:r>
            <a:r>
              <a:rPr lang="en-US" altLang="zh-CN" sz="1800" i="0"/>
              <a:t>cache</a:t>
            </a:r>
            <a:r>
              <a:rPr lang="zh-CN" altLang="en-US" sz="1800" i="0"/>
              <a:t>技术</a:t>
            </a:r>
            <a:r>
              <a:rPr lang="en-US" altLang="zh-CN" sz="1800" i="0"/>
              <a:t>(2</a:t>
            </a:r>
            <a:r>
              <a:rPr lang="zh-CN" altLang="en-US" sz="1800" i="0"/>
              <a:t>级或</a:t>
            </a:r>
            <a:r>
              <a:rPr lang="en-US" altLang="zh-CN" sz="1800" i="0"/>
              <a:t>3</a:t>
            </a:r>
            <a:r>
              <a:rPr lang="zh-CN" altLang="en-US" sz="1800" i="0"/>
              <a:t>级等</a:t>
            </a:r>
            <a:r>
              <a:rPr lang="en-US" altLang="zh-CN" sz="1800" i="0"/>
              <a:t>)</a:t>
            </a:r>
          </a:p>
          <a:p>
            <a:pPr lvl="1">
              <a:lnSpc>
                <a:spcPct val="110000"/>
              </a:lnSpc>
              <a:spcBef>
                <a:spcPct val="10000"/>
              </a:spcBef>
            </a:pPr>
            <a:r>
              <a:rPr lang="zh-CN" altLang="en-US" sz="1800" i="0"/>
              <a:t>采用快速查找算法，并采用并行判定是否命中</a:t>
            </a:r>
          </a:p>
          <a:p>
            <a:pPr lvl="1">
              <a:lnSpc>
                <a:spcPct val="110000"/>
              </a:lnSpc>
              <a:spcBef>
                <a:spcPct val="10000"/>
              </a:spcBef>
            </a:pPr>
            <a:r>
              <a:rPr lang="zh-CN" altLang="en-US" sz="1800" i="0"/>
              <a:t>不能命中时，采用有效的算法将读入的内容替换</a:t>
            </a:r>
            <a:r>
              <a:rPr lang="en-US" altLang="zh-CN" sz="1800" i="0"/>
              <a:t>cache</a:t>
            </a:r>
            <a:r>
              <a:rPr lang="zh-CN" altLang="en-US" sz="1800" i="0"/>
              <a:t>中暂时不使用的内容</a:t>
            </a:r>
          </a:p>
          <a:p>
            <a:pPr lvl="1">
              <a:lnSpc>
                <a:spcPct val="110000"/>
              </a:lnSpc>
              <a:spcBef>
                <a:spcPct val="10000"/>
              </a:spcBef>
            </a:pPr>
            <a:r>
              <a:rPr lang="zh-CN" altLang="en-US" sz="1800" i="0"/>
              <a:t>编译器优化目标程序</a:t>
            </a:r>
          </a:p>
          <a:p>
            <a:pPr lvl="1">
              <a:lnSpc>
                <a:spcPct val="110000"/>
              </a:lnSpc>
              <a:spcBef>
                <a:spcPct val="10000"/>
              </a:spcBef>
            </a:pPr>
            <a:r>
              <a:rPr lang="zh-CN" altLang="en-US" sz="1800" i="0"/>
              <a:t>程序员写出</a:t>
            </a:r>
            <a:r>
              <a:rPr lang="en-US" altLang="zh-CN" sz="1800" i="0"/>
              <a:t>cache-friendly</a:t>
            </a:r>
            <a:r>
              <a:rPr lang="zh-CN" altLang="en-US" sz="1800" i="0"/>
              <a:t>的程序</a:t>
            </a:r>
          </a:p>
          <a:p>
            <a:pPr>
              <a:lnSpc>
                <a:spcPct val="110000"/>
              </a:lnSpc>
              <a:spcBef>
                <a:spcPct val="10000"/>
              </a:spcBef>
            </a:pPr>
            <a:r>
              <a:rPr kumimoji="0" lang="en-US" altLang="zh-CN" sz="1800" i="0"/>
              <a:t>Cache</a:t>
            </a:r>
            <a:r>
              <a:rPr kumimoji="0" lang="zh-CN" altLang="en-US" sz="1800" i="0"/>
              <a:t>的写策略</a:t>
            </a:r>
          </a:p>
          <a:p>
            <a:pPr lvl="1">
              <a:lnSpc>
                <a:spcPct val="110000"/>
              </a:lnSpc>
              <a:spcBef>
                <a:spcPct val="10000"/>
              </a:spcBef>
            </a:pPr>
            <a:r>
              <a:rPr kumimoji="0" lang="en-US" altLang="zh-CN" sz="1800" i="0"/>
              <a:t>Write Back </a:t>
            </a:r>
            <a:r>
              <a:rPr kumimoji="0" lang="zh-CN" altLang="en-US" sz="1800" i="0"/>
              <a:t>和</a:t>
            </a:r>
            <a:r>
              <a:rPr kumimoji="0" lang="en-US" altLang="zh-CN" sz="1800" i="0"/>
              <a:t>Write Through</a:t>
            </a:r>
          </a:p>
        </p:txBody>
      </p:sp>
    </p:spTree>
    <p:extLst>
      <p:ext uri="{BB962C8B-B14F-4D97-AF65-F5344CB8AC3E}">
        <p14:creationId xmlns:p14="http://schemas.microsoft.com/office/powerpoint/2010/main" val="281653077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blinds(horizontal)">
                                      <p:cBhvr>
                                        <p:cTn id="34" dur="500"/>
                                        <p:tgtEl>
                                          <p:spTgt spid="5">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blinds(horizontal)">
                                      <p:cBhvr>
                                        <p:cTn id="40" dur="500"/>
                                        <p:tgtEl>
                                          <p:spTgt spid="5">
                                            <p:txEl>
                                              <p:pRg st="9" end="9"/>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blinds(horizontal)">
                                      <p:cBhvr>
                                        <p:cTn id="43" dur="500"/>
                                        <p:tgtEl>
                                          <p:spTgt spid="5">
                                            <p:txEl>
                                              <p:pRg st="10" end="10"/>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animEffect transition="in" filter="blinds(horizontal)">
                                      <p:cBhvr>
                                        <p:cTn id="46" dur="500"/>
                                        <p:tgtEl>
                                          <p:spTgt spid="5">
                                            <p:txEl>
                                              <p:pRg st="11" end="11"/>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blinds(horizontal)">
                                      <p:cBhvr>
                                        <p:cTn id="49" dur="500"/>
                                        <p:tgtEl>
                                          <p:spTgt spid="5">
                                            <p:txEl>
                                              <p:pRg st="12" end="12"/>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
                                            <p:txEl>
                                              <p:pRg st="13" end="13"/>
                                            </p:txEl>
                                          </p:spTgt>
                                        </p:tgtEl>
                                        <p:attrNameLst>
                                          <p:attrName>style.visibility</p:attrName>
                                        </p:attrNameLst>
                                      </p:cBhvr>
                                      <p:to>
                                        <p:strVal val="visible"/>
                                      </p:to>
                                    </p:set>
                                    <p:animEffect transition="in" filter="blinds(horizontal)">
                                      <p:cBhvr>
                                        <p:cTn id="52" dur="500"/>
                                        <p:tgtEl>
                                          <p:spTgt spid="5">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
                                            <p:txEl>
                                              <p:pRg st="14" end="14"/>
                                            </p:txEl>
                                          </p:spTgt>
                                        </p:tgtEl>
                                        <p:attrNameLst>
                                          <p:attrName>style.visibility</p:attrName>
                                        </p:attrNameLst>
                                      </p:cBhvr>
                                      <p:to>
                                        <p:strVal val="visible"/>
                                      </p:to>
                                    </p:set>
                                    <p:animEffect transition="in" filter="blinds(horizontal)">
                                      <p:cBhvr>
                                        <p:cTn id="57" dur="500"/>
                                        <p:tgtEl>
                                          <p:spTgt spid="5">
                                            <p:txEl>
                                              <p:pRg st="14" end="14"/>
                                            </p:txEl>
                                          </p:spTgt>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
                                            <p:txEl>
                                              <p:pRg st="15" end="15"/>
                                            </p:txEl>
                                          </p:spTgt>
                                        </p:tgtEl>
                                        <p:attrNameLst>
                                          <p:attrName>style.visibility</p:attrName>
                                        </p:attrNameLst>
                                      </p:cBhvr>
                                      <p:to>
                                        <p:strVal val="visible"/>
                                      </p:to>
                                    </p:set>
                                    <p:animEffect transition="in" filter="blinds(horizontal)">
                                      <p:cBhvr>
                                        <p:cTn id="60"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D06753-2C14-4173-9C87-7EA665C6AABB}"/>
              </a:ext>
            </a:extLst>
          </p:cNvPr>
          <p:cNvSpPr>
            <a:spLocks noGrp="1"/>
          </p:cNvSpPr>
          <p:nvPr>
            <p:ph type="sldNum" sz="quarter" idx="12"/>
          </p:nvPr>
        </p:nvSpPr>
        <p:spPr/>
        <p:txBody>
          <a:bodyPr/>
          <a:lstStyle/>
          <a:p>
            <a:fld id="{D12C7F20-4EEE-4847-AC76-B538472E8A39}" type="slidenum">
              <a:rPr lang="zh-CN" altLang="en-US" smtClean="0"/>
              <a:pPr/>
              <a:t>105</a:t>
            </a:fld>
            <a:endParaRPr lang="zh-CN" altLang="en-US"/>
          </a:p>
        </p:txBody>
      </p:sp>
      <p:sp>
        <p:nvSpPr>
          <p:cNvPr id="33" name="文本占位符 32">
            <a:extLst>
              <a:ext uri="{FF2B5EF4-FFF2-40B4-BE49-F238E27FC236}">
                <a16:creationId xmlns:a16="http://schemas.microsoft.com/office/drawing/2014/main" id="{5C4BDCB0-0DE0-4B27-B32B-8F8BE6FB5CC7}"/>
              </a:ext>
            </a:extLst>
          </p:cNvPr>
          <p:cNvSpPr>
            <a:spLocks noGrp="1"/>
          </p:cNvSpPr>
          <p:nvPr>
            <p:ph type="body" sz="quarter" idx="15"/>
          </p:nvPr>
        </p:nvSpPr>
        <p:spPr/>
        <p:txBody>
          <a:bodyPr>
            <a:normAutofit/>
          </a:bodyPr>
          <a:lstStyle/>
          <a:p>
            <a:pPr marL="514350" indent="-514350">
              <a:buFont typeface="+mj-lt"/>
              <a:buAutoNum type="arabicPeriod"/>
            </a:pPr>
            <a:r>
              <a:rPr lang="zh-CN" altLang="en-US" dirty="0">
                <a:solidFill>
                  <a:schemeClr val="accent1">
                    <a:lumMod val="40000"/>
                    <a:lumOff val="60000"/>
                  </a:schemeClr>
                </a:solidFill>
              </a:rPr>
              <a:t>基本概念和主存储器</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高速缓冲存储器（</a:t>
            </a:r>
            <a:r>
              <a:rPr lang="en-US" altLang="zh-CN" dirty="0">
                <a:solidFill>
                  <a:schemeClr val="accent1">
                    <a:lumMod val="40000"/>
                    <a:lumOff val="60000"/>
                  </a:schemeClr>
                </a:solidFill>
              </a:rPr>
              <a:t>Cache</a:t>
            </a:r>
            <a:r>
              <a:rPr lang="zh-CN" altLang="en-US" dirty="0">
                <a:solidFill>
                  <a:schemeClr val="accent1">
                    <a:lumMod val="40000"/>
                    <a:lumOff val="60000"/>
                  </a:schemeClr>
                </a:solidFill>
              </a:rPr>
              <a:t>）</a:t>
            </a:r>
            <a:endParaRPr lang="en-US" altLang="zh-CN" dirty="0">
              <a:solidFill>
                <a:schemeClr val="accent1">
                  <a:lumMod val="40000"/>
                  <a:lumOff val="60000"/>
                </a:schemeClr>
              </a:solidFill>
            </a:endParaRPr>
          </a:p>
          <a:p>
            <a:pPr marL="514350" indent="-514350">
              <a:buFont typeface="+mj-lt"/>
              <a:buAutoNum type="arabicPeriod"/>
            </a:pPr>
            <a:r>
              <a:rPr lang="zh-CN" altLang="en-US" dirty="0"/>
              <a:t>虚拟存储器（</a:t>
            </a:r>
            <a:r>
              <a:rPr lang="en-US" altLang="zh-CN" dirty="0"/>
              <a:t>Virtual Memory</a:t>
            </a:r>
            <a:r>
              <a:rPr lang="zh-CN" altLang="en-US" dirty="0"/>
              <a:t>）</a:t>
            </a:r>
            <a:endParaRPr lang="en-US" altLang="zh-CN" dirty="0"/>
          </a:p>
          <a:p>
            <a:pPr marL="514350" indent="-514350">
              <a:buFont typeface="+mj-lt"/>
              <a:buAutoNum type="arabicPeriod"/>
            </a:pPr>
            <a:endParaRPr lang="zh-CN" altLang="en-US" dirty="0">
              <a:solidFill>
                <a:schemeClr val="accent1">
                  <a:lumMod val="40000"/>
                  <a:lumOff val="60000"/>
                </a:schemeClr>
              </a:solidFill>
            </a:endParaRP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a:extLst>
              <a:ext uri="{FF2B5EF4-FFF2-40B4-BE49-F238E27FC236}">
                <a16:creationId xmlns:a16="http://schemas.microsoft.com/office/drawing/2014/main" id="{BFC89C37-CFAF-459C-BA15-0CC416BDDFB0}"/>
              </a:ext>
            </a:extLst>
          </p:cNvPr>
          <p:cNvSpPr>
            <a:spLocks noGrp="1"/>
          </p:cNvSpPr>
          <p:nvPr>
            <p:ph type="body" sz="quarter" idx="16"/>
          </p:nvPr>
        </p:nvSpPr>
        <p:spPr/>
        <p:txBody>
          <a:bodyPr/>
          <a:lstStyle/>
          <a:p>
            <a:r>
              <a:rPr lang="zh-CN" altLang="en-US" dirty="0"/>
              <a:t>目录</a:t>
            </a:r>
          </a:p>
        </p:txBody>
      </p:sp>
    </p:spTree>
    <p:extLst>
      <p:ext uri="{BB962C8B-B14F-4D97-AF65-F5344CB8AC3E}">
        <p14:creationId xmlns:p14="http://schemas.microsoft.com/office/powerpoint/2010/main" val="269782444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7BF90CD-9C6A-44BC-B66D-B45F42CAAF21}"/>
              </a:ext>
            </a:extLst>
          </p:cNvPr>
          <p:cNvSpPr>
            <a:spLocks noGrp="1"/>
          </p:cNvSpPr>
          <p:nvPr>
            <p:ph type="sldNum" sz="quarter" idx="12"/>
          </p:nvPr>
        </p:nvSpPr>
        <p:spPr/>
        <p:txBody>
          <a:bodyPr/>
          <a:lstStyle/>
          <a:p>
            <a:fld id="{D12C7F20-4EEE-4847-AC76-B538472E8A39}" type="slidenum">
              <a:rPr lang="zh-CN" altLang="en-US" smtClean="0"/>
              <a:pPr/>
              <a:t>10</a:t>
            </a:fld>
            <a:endParaRPr lang="zh-CN" altLang="en-US"/>
          </a:p>
        </p:txBody>
      </p:sp>
      <p:sp>
        <p:nvSpPr>
          <p:cNvPr id="3" name="文本占位符 2">
            <a:extLst>
              <a:ext uri="{FF2B5EF4-FFF2-40B4-BE49-F238E27FC236}">
                <a16:creationId xmlns:a16="http://schemas.microsoft.com/office/drawing/2014/main" id="{5EA61069-613D-4FD0-838E-0B3F3A316FFD}"/>
              </a:ext>
            </a:extLst>
          </p:cNvPr>
          <p:cNvSpPr>
            <a:spLocks noGrp="1"/>
          </p:cNvSpPr>
          <p:nvPr>
            <p:ph type="body" sz="quarter" idx="15"/>
          </p:nvPr>
        </p:nvSpPr>
        <p:spPr/>
        <p:txBody>
          <a:bodyPr/>
          <a:lstStyle/>
          <a:p>
            <a:r>
              <a:rPr lang="zh-CN" altLang="en-US" dirty="0"/>
              <a:t>内存储器的分类及应用</a:t>
            </a:r>
            <a:endParaRPr lang="en-US" altLang="zh-CN" dirty="0"/>
          </a:p>
          <a:p>
            <a:pPr lvl="1"/>
            <a:r>
              <a:rPr lang="zh-CN" altLang="en-US" dirty="0"/>
              <a:t>内存由半导体存储器芯片组成，芯片有多种类型</a:t>
            </a:r>
          </a:p>
        </p:txBody>
      </p:sp>
      <p:sp>
        <p:nvSpPr>
          <p:cNvPr id="4" name="文本占位符 3">
            <a:extLst>
              <a:ext uri="{FF2B5EF4-FFF2-40B4-BE49-F238E27FC236}">
                <a16:creationId xmlns:a16="http://schemas.microsoft.com/office/drawing/2014/main" id="{9762F79E-470D-4BA0-BF80-D108A6225A15}"/>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
        <p:nvSpPr>
          <p:cNvPr id="5" name="Text Box 4">
            <a:extLst>
              <a:ext uri="{FF2B5EF4-FFF2-40B4-BE49-F238E27FC236}">
                <a16:creationId xmlns:a16="http://schemas.microsoft.com/office/drawing/2014/main" id="{CF405404-BD99-4126-9FB2-7E1BA3403376}"/>
              </a:ext>
            </a:extLst>
          </p:cNvPr>
          <p:cNvSpPr txBox="1">
            <a:spLocks noChangeArrowheads="1"/>
          </p:cNvSpPr>
          <p:nvPr/>
        </p:nvSpPr>
        <p:spPr bwMode="auto">
          <a:xfrm>
            <a:off x="1454786" y="3547562"/>
            <a:ext cx="758825" cy="733425"/>
          </a:xfrm>
          <a:prstGeom prst="rect">
            <a:avLst/>
          </a:prstGeom>
          <a:solidFill>
            <a:srgbClr val="FFFFFF"/>
          </a:solidFill>
          <a:ln w="9525">
            <a:solidFill>
              <a:srgbClr val="000000"/>
            </a:solidFill>
            <a:miter lim="800000"/>
            <a:headEnd/>
            <a:tailEnd/>
          </a:ln>
        </p:spPr>
        <p:txBody>
          <a:bodyPr lIns="30911" tIns="61788" rIns="30911" bIns="30911"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108000"/>
              </a:lnSpc>
            </a:pPr>
            <a:r>
              <a:rPr kumimoji="0" lang="zh-CN" altLang="en-US" sz="1400" i="0" dirty="0">
                <a:solidFill>
                  <a:schemeClr val="hlink"/>
                </a:solidFill>
                <a:latin typeface="+mj-ea"/>
                <a:ea typeface="+mj-ea"/>
              </a:rPr>
              <a:t>半导体存储器</a:t>
            </a:r>
          </a:p>
        </p:txBody>
      </p:sp>
      <p:grpSp>
        <p:nvGrpSpPr>
          <p:cNvPr id="6" name="Group 5">
            <a:extLst>
              <a:ext uri="{FF2B5EF4-FFF2-40B4-BE49-F238E27FC236}">
                <a16:creationId xmlns:a16="http://schemas.microsoft.com/office/drawing/2014/main" id="{7B5DFB6E-23F3-4ABC-B61B-DFFB9DDDB319}"/>
              </a:ext>
            </a:extLst>
          </p:cNvPr>
          <p:cNvGrpSpPr>
            <a:grpSpLocks/>
          </p:cNvGrpSpPr>
          <p:nvPr/>
        </p:nvGrpSpPr>
        <p:grpSpPr bwMode="auto">
          <a:xfrm>
            <a:off x="2213611" y="2733174"/>
            <a:ext cx="693738" cy="2376488"/>
            <a:chOff x="1164" y="1854"/>
            <a:chExt cx="437" cy="997"/>
          </a:xfrm>
        </p:grpSpPr>
        <p:sp>
          <p:nvSpPr>
            <p:cNvPr id="7" name="Line 6">
              <a:extLst>
                <a:ext uri="{FF2B5EF4-FFF2-40B4-BE49-F238E27FC236}">
                  <a16:creationId xmlns:a16="http://schemas.microsoft.com/office/drawing/2014/main" id="{F3D26571-03F0-4B09-9BBE-18F4BCE091BA}"/>
                </a:ext>
              </a:extLst>
            </p:cNvPr>
            <p:cNvSpPr>
              <a:spLocks noChangeShapeType="1"/>
            </p:cNvSpPr>
            <p:nvPr/>
          </p:nvSpPr>
          <p:spPr bwMode="auto">
            <a:xfrm>
              <a:off x="1164" y="2390"/>
              <a:ext cx="215"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latin typeface="+mj-ea"/>
                <a:ea typeface="+mj-ea"/>
              </a:endParaRPr>
            </a:p>
          </p:txBody>
        </p:sp>
        <p:sp>
          <p:nvSpPr>
            <p:cNvPr id="8" name="Line 7">
              <a:extLst>
                <a:ext uri="{FF2B5EF4-FFF2-40B4-BE49-F238E27FC236}">
                  <a16:creationId xmlns:a16="http://schemas.microsoft.com/office/drawing/2014/main" id="{DBFE70BA-E0B4-4BEF-AD20-2C5E2D7FCB71}"/>
                </a:ext>
              </a:extLst>
            </p:cNvPr>
            <p:cNvSpPr>
              <a:spLocks noChangeShapeType="1"/>
            </p:cNvSpPr>
            <p:nvPr/>
          </p:nvSpPr>
          <p:spPr bwMode="auto">
            <a:xfrm flipH="1">
              <a:off x="1379" y="1854"/>
              <a:ext cx="0" cy="9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mj-ea"/>
                <a:ea typeface="+mj-ea"/>
              </a:endParaRPr>
            </a:p>
          </p:txBody>
        </p:sp>
        <p:sp>
          <p:nvSpPr>
            <p:cNvPr id="9" name="Line 8">
              <a:extLst>
                <a:ext uri="{FF2B5EF4-FFF2-40B4-BE49-F238E27FC236}">
                  <a16:creationId xmlns:a16="http://schemas.microsoft.com/office/drawing/2014/main" id="{09BE42A8-EF0B-4501-BAEF-27C3A2245EE7}"/>
                </a:ext>
              </a:extLst>
            </p:cNvPr>
            <p:cNvSpPr>
              <a:spLocks noChangeShapeType="1"/>
            </p:cNvSpPr>
            <p:nvPr/>
          </p:nvSpPr>
          <p:spPr bwMode="auto">
            <a:xfrm>
              <a:off x="1379" y="1854"/>
              <a:ext cx="214"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latin typeface="+mj-ea"/>
                <a:ea typeface="+mj-ea"/>
              </a:endParaRPr>
            </a:p>
          </p:txBody>
        </p:sp>
        <p:sp>
          <p:nvSpPr>
            <p:cNvPr id="10" name="Line 9">
              <a:extLst>
                <a:ext uri="{FF2B5EF4-FFF2-40B4-BE49-F238E27FC236}">
                  <a16:creationId xmlns:a16="http://schemas.microsoft.com/office/drawing/2014/main" id="{4BE8642C-EE1F-4A51-B37E-0076DE5E49F2}"/>
                </a:ext>
              </a:extLst>
            </p:cNvPr>
            <p:cNvSpPr>
              <a:spLocks noChangeShapeType="1"/>
            </p:cNvSpPr>
            <p:nvPr/>
          </p:nvSpPr>
          <p:spPr bwMode="auto">
            <a:xfrm>
              <a:off x="1386" y="2851"/>
              <a:ext cx="21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latin typeface="+mj-ea"/>
                <a:ea typeface="+mj-ea"/>
              </a:endParaRPr>
            </a:p>
          </p:txBody>
        </p:sp>
      </p:grpSp>
      <p:sp>
        <p:nvSpPr>
          <p:cNvPr id="11" name="Text Box 10">
            <a:extLst>
              <a:ext uri="{FF2B5EF4-FFF2-40B4-BE49-F238E27FC236}">
                <a16:creationId xmlns:a16="http://schemas.microsoft.com/office/drawing/2014/main" id="{6A9CD60E-8DA6-4C91-A683-8D95EB6C1794}"/>
              </a:ext>
            </a:extLst>
          </p:cNvPr>
          <p:cNvSpPr txBox="1">
            <a:spLocks noChangeArrowheads="1"/>
          </p:cNvSpPr>
          <p:nvPr/>
        </p:nvSpPr>
        <p:spPr bwMode="auto">
          <a:xfrm>
            <a:off x="2907349" y="4679449"/>
            <a:ext cx="868362" cy="846138"/>
          </a:xfrm>
          <a:prstGeom prst="rect">
            <a:avLst/>
          </a:prstGeom>
          <a:solidFill>
            <a:srgbClr val="FFFFFF"/>
          </a:solidFill>
          <a:ln w="9525">
            <a:solidFill>
              <a:srgbClr val="000000"/>
            </a:solidFill>
            <a:miter lim="800000"/>
            <a:headEnd/>
            <a:tailEnd/>
          </a:ln>
        </p:spPr>
        <p:txBody>
          <a:bodyPr lIns="61788" tIns="36970" rIns="61788" bIns="36970"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108000"/>
              </a:lnSpc>
            </a:pPr>
            <a:r>
              <a:rPr kumimoji="0" lang="zh-CN" altLang="en-US" sz="1400" i="0">
                <a:solidFill>
                  <a:schemeClr val="hlink"/>
                </a:solidFill>
                <a:latin typeface="+mj-ea"/>
                <a:ea typeface="+mj-ea"/>
              </a:rPr>
              <a:t>只  读</a:t>
            </a:r>
          </a:p>
          <a:p>
            <a:pPr algn="ctr">
              <a:lnSpc>
                <a:spcPct val="108000"/>
              </a:lnSpc>
            </a:pPr>
            <a:r>
              <a:rPr kumimoji="0" lang="zh-CN" altLang="en-US" sz="1400" i="0">
                <a:solidFill>
                  <a:schemeClr val="hlink"/>
                </a:solidFill>
                <a:latin typeface="+mj-ea"/>
                <a:ea typeface="+mj-ea"/>
              </a:rPr>
              <a:t>存储器(</a:t>
            </a:r>
            <a:r>
              <a:rPr kumimoji="0" lang="en-US" altLang="zh-CN" sz="1400" i="0">
                <a:solidFill>
                  <a:schemeClr val="hlink"/>
                </a:solidFill>
                <a:latin typeface="+mj-ea"/>
                <a:ea typeface="+mj-ea"/>
              </a:rPr>
              <a:t>ROM)</a:t>
            </a:r>
          </a:p>
        </p:txBody>
      </p:sp>
      <p:sp>
        <p:nvSpPr>
          <p:cNvPr id="12" name="Text Box 11">
            <a:extLst>
              <a:ext uri="{FF2B5EF4-FFF2-40B4-BE49-F238E27FC236}">
                <a16:creationId xmlns:a16="http://schemas.microsoft.com/office/drawing/2014/main" id="{626AB325-2203-414F-AF68-0911B1F0F4C3}"/>
              </a:ext>
            </a:extLst>
          </p:cNvPr>
          <p:cNvSpPr txBox="1">
            <a:spLocks noChangeArrowheads="1"/>
          </p:cNvSpPr>
          <p:nvPr/>
        </p:nvSpPr>
        <p:spPr bwMode="auto">
          <a:xfrm>
            <a:off x="2891474" y="2264862"/>
            <a:ext cx="885825" cy="863600"/>
          </a:xfrm>
          <a:prstGeom prst="rect">
            <a:avLst/>
          </a:prstGeom>
          <a:solidFill>
            <a:srgbClr val="FFFFFF"/>
          </a:solidFill>
          <a:ln w="9525">
            <a:solidFill>
              <a:srgbClr val="000000"/>
            </a:solidFill>
            <a:miter lim="800000"/>
            <a:headEnd/>
            <a:tailEnd/>
          </a:ln>
        </p:spPr>
        <p:txBody>
          <a:bodyPr lIns="61788" tIns="36970" rIns="61788" bIns="36970"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108000"/>
              </a:lnSpc>
            </a:pPr>
            <a:r>
              <a:rPr kumimoji="0" lang="zh-CN" altLang="en-US" sz="1400" i="0">
                <a:solidFill>
                  <a:schemeClr val="hlink"/>
                </a:solidFill>
                <a:latin typeface="+mj-ea"/>
                <a:ea typeface="+mj-ea"/>
              </a:rPr>
              <a:t>随机存取存储器(</a:t>
            </a:r>
            <a:r>
              <a:rPr kumimoji="0" lang="en-US" altLang="zh-CN" sz="1400" i="0">
                <a:solidFill>
                  <a:schemeClr val="hlink"/>
                </a:solidFill>
                <a:latin typeface="+mj-ea"/>
                <a:ea typeface="+mj-ea"/>
              </a:rPr>
              <a:t>RAM)</a:t>
            </a:r>
          </a:p>
        </p:txBody>
      </p:sp>
      <p:sp>
        <p:nvSpPr>
          <p:cNvPr id="13" name="Line 12">
            <a:extLst>
              <a:ext uri="{FF2B5EF4-FFF2-40B4-BE49-F238E27FC236}">
                <a16:creationId xmlns:a16="http://schemas.microsoft.com/office/drawing/2014/main" id="{D26D690D-A5A0-4EA1-B0C8-094C76B791EC}"/>
              </a:ext>
            </a:extLst>
          </p:cNvPr>
          <p:cNvSpPr>
            <a:spLocks noChangeShapeType="1"/>
          </p:cNvSpPr>
          <p:nvPr/>
        </p:nvSpPr>
        <p:spPr bwMode="auto">
          <a:xfrm>
            <a:off x="3785236" y="5096962"/>
            <a:ext cx="292100"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latin typeface="+mj-ea"/>
              <a:ea typeface="+mj-ea"/>
            </a:endParaRPr>
          </a:p>
        </p:txBody>
      </p:sp>
      <p:grpSp>
        <p:nvGrpSpPr>
          <p:cNvPr id="14" name="Group 13">
            <a:extLst>
              <a:ext uri="{FF2B5EF4-FFF2-40B4-BE49-F238E27FC236}">
                <a16:creationId xmlns:a16="http://schemas.microsoft.com/office/drawing/2014/main" id="{2F2AE4D1-160E-4C8A-801A-C2FE5F77FCF7}"/>
              </a:ext>
            </a:extLst>
          </p:cNvPr>
          <p:cNvGrpSpPr>
            <a:grpSpLocks/>
          </p:cNvGrpSpPr>
          <p:nvPr/>
        </p:nvGrpSpPr>
        <p:grpSpPr bwMode="auto">
          <a:xfrm>
            <a:off x="3759836" y="2085474"/>
            <a:ext cx="654050" cy="1333500"/>
            <a:chOff x="3681" y="8878"/>
            <a:chExt cx="632" cy="512"/>
          </a:xfrm>
        </p:grpSpPr>
        <p:sp>
          <p:nvSpPr>
            <p:cNvPr id="15" name="Line 14">
              <a:extLst>
                <a:ext uri="{FF2B5EF4-FFF2-40B4-BE49-F238E27FC236}">
                  <a16:creationId xmlns:a16="http://schemas.microsoft.com/office/drawing/2014/main" id="{15F19A92-66A7-4853-BDDD-2CD019B58469}"/>
                </a:ext>
              </a:extLst>
            </p:cNvPr>
            <p:cNvSpPr>
              <a:spLocks noChangeShapeType="1"/>
            </p:cNvSpPr>
            <p:nvPr/>
          </p:nvSpPr>
          <p:spPr bwMode="auto">
            <a:xfrm>
              <a:off x="3681" y="9118"/>
              <a:ext cx="28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latin typeface="+mj-ea"/>
                <a:ea typeface="+mj-ea"/>
              </a:endParaRPr>
            </a:p>
          </p:txBody>
        </p:sp>
        <p:sp>
          <p:nvSpPr>
            <p:cNvPr id="16" name="Line 15">
              <a:extLst>
                <a:ext uri="{FF2B5EF4-FFF2-40B4-BE49-F238E27FC236}">
                  <a16:creationId xmlns:a16="http://schemas.microsoft.com/office/drawing/2014/main" id="{2ACDC1DE-D9BD-492C-8AEB-B9C0882A423C}"/>
                </a:ext>
              </a:extLst>
            </p:cNvPr>
            <p:cNvSpPr>
              <a:spLocks noChangeShapeType="1"/>
            </p:cNvSpPr>
            <p:nvPr/>
          </p:nvSpPr>
          <p:spPr bwMode="auto">
            <a:xfrm>
              <a:off x="3983" y="8878"/>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latin typeface="+mj-ea"/>
                <a:ea typeface="+mj-ea"/>
              </a:endParaRPr>
            </a:p>
          </p:txBody>
        </p:sp>
        <p:sp>
          <p:nvSpPr>
            <p:cNvPr id="17" name="Line 16">
              <a:extLst>
                <a:ext uri="{FF2B5EF4-FFF2-40B4-BE49-F238E27FC236}">
                  <a16:creationId xmlns:a16="http://schemas.microsoft.com/office/drawing/2014/main" id="{F0DD1CC9-030F-468D-BD81-952E4DC243C9}"/>
                </a:ext>
              </a:extLst>
            </p:cNvPr>
            <p:cNvSpPr>
              <a:spLocks noChangeShapeType="1"/>
            </p:cNvSpPr>
            <p:nvPr/>
          </p:nvSpPr>
          <p:spPr bwMode="auto">
            <a:xfrm>
              <a:off x="3983" y="9390"/>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latin typeface="+mj-ea"/>
                <a:ea typeface="+mj-ea"/>
              </a:endParaRPr>
            </a:p>
          </p:txBody>
        </p:sp>
        <p:sp>
          <p:nvSpPr>
            <p:cNvPr id="18" name="Line 17">
              <a:extLst>
                <a:ext uri="{FF2B5EF4-FFF2-40B4-BE49-F238E27FC236}">
                  <a16:creationId xmlns:a16="http://schemas.microsoft.com/office/drawing/2014/main" id="{38FE83D8-ADAC-49FB-A8E6-3ECC44F04B88}"/>
                </a:ext>
              </a:extLst>
            </p:cNvPr>
            <p:cNvSpPr>
              <a:spLocks noChangeShapeType="1"/>
            </p:cNvSpPr>
            <p:nvPr/>
          </p:nvSpPr>
          <p:spPr bwMode="auto">
            <a:xfrm>
              <a:off x="3974" y="8884"/>
              <a:ext cx="0"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mj-ea"/>
                <a:ea typeface="+mj-ea"/>
              </a:endParaRPr>
            </a:p>
          </p:txBody>
        </p:sp>
      </p:grpSp>
      <p:sp>
        <p:nvSpPr>
          <p:cNvPr id="19" name="Text Box 18">
            <a:extLst>
              <a:ext uri="{FF2B5EF4-FFF2-40B4-BE49-F238E27FC236}">
                <a16:creationId xmlns:a16="http://schemas.microsoft.com/office/drawing/2014/main" id="{F1B7163C-684B-417B-94DD-E52F6EE15581}"/>
              </a:ext>
            </a:extLst>
          </p:cNvPr>
          <p:cNvSpPr txBox="1">
            <a:spLocks noChangeArrowheads="1"/>
          </p:cNvSpPr>
          <p:nvPr/>
        </p:nvSpPr>
        <p:spPr bwMode="auto">
          <a:xfrm>
            <a:off x="4413886" y="1904499"/>
            <a:ext cx="2503488" cy="357188"/>
          </a:xfrm>
          <a:prstGeom prst="rect">
            <a:avLst/>
          </a:prstGeom>
          <a:solidFill>
            <a:srgbClr val="FFFFFF"/>
          </a:solidFill>
          <a:ln w="9525">
            <a:solidFill>
              <a:srgbClr val="000000"/>
            </a:solidFill>
            <a:miter lim="800000"/>
            <a:headEnd/>
            <a:tailEnd/>
          </a:ln>
        </p:spPr>
        <p:txBody>
          <a:bodyPr lIns="61788" tIns="7200" rIns="61788" bIns="7200"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i="0">
                <a:solidFill>
                  <a:schemeClr val="hlink"/>
                </a:solidFill>
                <a:latin typeface="+mj-ea"/>
                <a:ea typeface="+mj-ea"/>
              </a:rPr>
              <a:t>静态随机存取存储器</a:t>
            </a:r>
            <a:r>
              <a:rPr kumimoji="0" lang="en-US" altLang="zh-CN" sz="1400" i="0">
                <a:solidFill>
                  <a:schemeClr val="hlink"/>
                </a:solidFill>
                <a:latin typeface="+mj-ea"/>
                <a:ea typeface="+mj-ea"/>
              </a:rPr>
              <a:t>SRAM</a:t>
            </a:r>
            <a:endParaRPr kumimoji="0" lang="zh-CN" altLang="en-US" sz="1400" i="0">
              <a:solidFill>
                <a:schemeClr val="hlink"/>
              </a:solidFill>
              <a:latin typeface="+mj-ea"/>
              <a:ea typeface="+mj-ea"/>
            </a:endParaRPr>
          </a:p>
        </p:txBody>
      </p:sp>
      <p:sp>
        <p:nvSpPr>
          <p:cNvPr id="20" name="Text Box 19">
            <a:extLst>
              <a:ext uri="{FF2B5EF4-FFF2-40B4-BE49-F238E27FC236}">
                <a16:creationId xmlns:a16="http://schemas.microsoft.com/office/drawing/2014/main" id="{353A733D-FC1F-43F5-A585-DF7E349E0AA9}"/>
              </a:ext>
            </a:extLst>
          </p:cNvPr>
          <p:cNvSpPr txBox="1">
            <a:spLocks noChangeArrowheads="1"/>
          </p:cNvSpPr>
          <p:nvPr/>
        </p:nvSpPr>
        <p:spPr bwMode="auto">
          <a:xfrm>
            <a:off x="4413886" y="3242762"/>
            <a:ext cx="2503488" cy="3429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1788" tIns="7200" rIns="61788" bIns="7200"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i="0">
                <a:solidFill>
                  <a:schemeClr val="hlink"/>
                </a:solidFill>
                <a:latin typeface="+mj-ea"/>
                <a:ea typeface="+mj-ea"/>
              </a:rPr>
              <a:t>动态随机存取存储器</a:t>
            </a:r>
            <a:r>
              <a:rPr kumimoji="0" lang="en-US" altLang="zh-CN" sz="1400" i="0">
                <a:solidFill>
                  <a:schemeClr val="hlink"/>
                </a:solidFill>
                <a:latin typeface="+mj-ea"/>
                <a:ea typeface="+mj-ea"/>
              </a:rPr>
              <a:t>DRAM</a:t>
            </a:r>
            <a:endParaRPr kumimoji="0" lang="zh-CN" altLang="en-US" sz="1400" i="0">
              <a:solidFill>
                <a:schemeClr val="hlink"/>
              </a:solidFill>
              <a:latin typeface="+mj-ea"/>
              <a:ea typeface="+mj-ea"/>
            </a:endParaRPr>
          </a:p>
        </p:txBody>
      </p:sp>
      <p:sp>
        <p:nvSpPr>
          <p:cNvPr id="21" name="Text Box 20">
            <a:extLst>
              <a:ext uri="{FF2B5EF4-FFF2-40B4-BE49-F238E27FC236}">
                <a16:creationId xmlns:a16="http://schemas.microsoft.com/office/drawing/2014/main" id="{2366614E-D93D-4769-8E70-D7479AAFD196}"/>
              </a:ext>
            </a:extLst>
          </p:cNvPr>
          <p:cNvSpPr txBox="1">
            <a:spLocks noChangeArrowheads="1"/>
          </p:cNvSpPr>
          <p:nvPr/>
        </p:nvSpPr>
        <p:spPr bwMode="auto">
          <a:xfrm>
            <a:off x="4424999" y="4641349"/>
            <a:ext cx="2528887" cy="3556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1788" tIns="7200" rIns="61788" bIns="7200"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zh-CN" altLang="en-US" sz="1400" i="0">
                <a:solidFill>
                  <a:schemeClr val="hlink"/>
                </a:solidFill>
                <a:latin typeface="+mj-ea"/>
                <a:ea typeface="+mj-ea"/>
              </a:rPr>
              <a:t> 不可在线改写内容的</a:t>
            </a:r>
            <a:r>
              <a:rPr kumimoji="0" lang="en-US" altLang="zh-CN" sz="1400" i="0">
                <a:solidFill>
                  <a:schemeClr val="hlink"/>
                </a:solidFill>
                <a:latin typeface="+mj-ea"/>
                <a:ea typeface="+mj-ea"/>
              </a:rPr>
              <a:t>ROM</a:t>
            </a:r>
          </a:p>
        </p:txBody>
      </p:sp>
      <p:sp>
        <p:nvSpPr>
          <p:cNvPr id="22" name="Line 21">
            <a:extLst>
              <a:ext uri="{FF2B5EF4-FFF2-40B4-BE49-F238E27FC236}">
                <a16:creationId xmlns:a16="http://schemas.microsoft.com/office/drawing/2014/main" id="{76ADFDCA-E669-4FB3-A742-3D8213A42F2E}"/>
              </a:ext>
            </a:extLst>
          </p:cNvPr>
          <p:cNvSpPr>
            <a:spLocks noChangeShapeType="1"/>
          </p:cNvSpPr>
          <p:nvPr/>
        </p:nvSpPr>
        <p:spPr bwMode="auto">
          <a:xfrm>
            <a:off x="4070986" y="4812799"/>
            <a:ext cx="33972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latin typeface="+mj-ea"/>
              <a:ea typeface="+mj-ea"/>
            </a:endParaRPr>
          </a:p>
        </p:txBody>
      </p:sp>
      <p:sp>
        <p:nvSpPr>
          <p:cNvPr id="23" name="Line 22">
            <a:extLst>
              <a:ext uri="{FF2B5EF4-FFF2-40B4-BE49-F238E27FC236}">
                <a16:creationId xmlns:a16="http://schemas.microsoft.com/office/drawing/2014/main" id="{FECA50EA-0363-487E-B80F-904CCD9F0591}"/>
              </a:ext>
            </a:extLst>
          </p:cNvPr>
          <p:cNvSpPr>
            <a:spLocks noChangeShapeType="1"/>
          </p:cNvSpPr>
          <p:nvPr/>
        </p:nvSpPr>
        <p:spPr bwMode="auto">
          <a:xfrm flipH="1">
            <a:off x="4072574" y="4819149"/>
            <a:ext cx="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mj-ea"/>
              <a:ea typeface="+mj-ea"/>
            </a:endParaRPr>
          </a:p>
        </p:txBody>
      </p:sp>
      <p:sp>
        <p:nvSpPr>
          <p:cNvPr id="24" name="Line 23">
            <a:extLst>
              <a:ext uri="{FF2B5EF4-FFF2-40B4-BE49-F238E27FC236}">
                <a16:creationId xmlns:a16="http://schemas.microsoft.com/office/drawing/2014/main" id="{772D93B8-EE1D-4DAE-BE1B-DB0DAFB1E87A}"/>
              </a:ext>
            </a:extLst>
          </p:cNvPr>
          <p:cNvSpPr>
            <a:spLocks noChangeShapeType="1"/>
          </p:cNvSpPr>
          <p:nvPr/>
        </p:nvSpPr>
        <p:spPr bwMode="auto">
          <a:xfrm>
            <a:off x="4070986" y="5470024"/>
            <a:ext cx="33972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latin typeface="+mj-ea"/>
              <a:ea typeface="+mj-ea"/>
            </a:endParaRPr>
          </a:p>
        </p:txBody>
      </p:sp>
      <p:sp>
        <p:nvSpPr>
          <p:cNvPr id="25" name="Text Box 24">
            <a:extLst>
              <a:ext uri="{FF2B5EF4-FFF2-40B4-BE49-F238E27FC236}">
                <a16:creationId xmlns:a16="http://schemas.microsoft.com/office/drawing/2014/main" id="{BEAF7CC3-57EC-452B-BFA4-BBEA9B258DFF}"/>
              </a:ext>
            </a:extLst>
          </p:cNvPr>
          <p:cNvSpPr txBox="1">
            <a:spLocks noChangeArrowheads="1"/>
          </p:cNvSpPr>
          <p:nvPr/>
        </p:nvSpPr>
        <p:spPr bwMode="auto">
          <a:xfrm>
            <a:off x="4424999" y="5285874"/>
            <a:ext cx="2528887" cy="3381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1788" tIns="7200" rIns="61788" bIns="7200"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i="0">
                <a:solidFill>
                  <a:schemeClr val="hlink"/>
                </a:solidFill>
                <a:latin typeface="+mj-ea"/>
                <a:ea typeface="+mj-ea"/>
              </a:rPr>
              <a:t>快擦除存储器（</a:t>
            </a:r>
            <a:r>
              <a:rPr kumimoji="0" lang="en-US" altLang="zh-CN" sz="1400" i="0">
                <a:solidFill>
                  <a:schemeClr val="hlink"/>
                </a:solidFill>
                <a:latin typeface="+mj-ea"/>
                <a:ea typeface="+mj-ea"/>
              </a:rPr>
              <a:t>Flash ROM）</a:t>
            </a:r>
          </a:p>
        </p:txBody>
      </p:sp>
      <p:sp>
        <p:nvSpPr>
          <p:cNvPr id="26" name="Text Box 25">
            <a:extLst>
              <a:ext uri="{FF2B5EF4-FFF2-40B4-BE49-F238E27FC236}">
                <a16:creationId xmlns:a16="http://schemas.microsoft.com/office/drawing/2014/main" id="{1123B0AC-C712-4E4D-B443-94B6853ED099}"/>
              </a:ext>
            </a:extLst>
          </p:cNvPr>
          <p:cNvSpPr txBox="1">
            <a:spLocks noChangeArrowheads="1"/>
          </p:cNvSpPr>
          <p:nvPr/>
        </p:nvSpPr>
        <p:spPr bwMode="auto">
          <a:xfrm>
            <a:off x="6691949" y="1833062"/>
            <a:ext cx="253047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i="0">
                <a:solidFill>
                  <a:srgbClr val="0033CC"/>
                </a:solidFill>
                <a:latin typeface="+mj-ea"/>
                <a:ea typeface="+mj-ea"/>
              </a:rPr>
              <a:t>（用作</a:t>
            </a:r>
            <a:r>
              <a:rPr kumimoji="0" lang="en-US" altLang="zh-CN" sz="1800" i="0">
                <a:solidFill>
                  <a:srgbClr val="0033CC"/>
                </a:solidFill>
                <a:latin typeface="+mj-ea"/>
                <a:ea typeface="+mj-ea"/>
              </a:rPr>
              <a:t>Cache</a:t>
            </a:r>
            <a:r>
              <a:rPr kumimoji="0" lang="zh-CN" altLang="en-US" sz="1800" i="0">
                <a:solidFill>
                  <a:srgbClr val="0033CC"/>
                </a:solidFill>
                <a:latin typeface="+mj-ea"/>
                <a:ea typeface="+mj-ea"/>
              </a:rPr>
              <a:t>存储器</a:t>
            </a:r>
            <a:r>
              <a:rPr kumimoji="0" lang="zh-CN" altLang="en-US" sz="2000" i="0">
                <a:solidFill>
                  <a:srgbClr val="0033CC"/>
                </a:solidFill>
                <a:latin typeface="+mj-ea"/>
                <a:ea typeface="+mj-ea"/>
              </a:rPr>
              <a:t>）</a:t>
            </a:r>
          </a:p>
        </p:txBody>
      </p:sp>
      <p:sp>
        <p:nvSpPr>
          <p:cNvPr id="27" name="Text Box 26">
            <a:extLst>
              <a:ext uri="{FF2B5EF4-FFF2-40B4-BE49-F238E27FC236}">
                <a16:creationId xmlns:a16="http://schemas.microsoft.com/office/drawing/2014/main" id="{48A79A89-780C-43B4-9971-FFB33616ED5F}"/>
              </a:ext>
            </a:extLst>
          </p:cNvPr>
          <p:cNvSpPr txBox="1">
            <a:spLocks noChangeArrowheads="1"/>
          </p:cNvSpPr>
          <p:nvPr/>
        </p:nvSpPr>
        <p:spPr bwMode="auto">
          <a:xfrm>
            <a:off x="6723699" y="3164974"/>
            <a:ext cx="24399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zh-CN" altLang="en-US" sz="1400" i="0">
                <a:solidFill>
                  <a:srgbClr val="0033CC"/>
                </a:solidFill>
                <a:latin typeface="+mj-ea"/>
                <a:ea typeface="+mj-ea"/>
              </a:rPr>
              <a:t> </a:t>
            </a:r>
            <a:r>
              <a:rPr kumimoji="0" lang="zh-CN" altLang="en-US" sz="1800" i="0">
                <a:solidFill>
                  <a:srgbClr val="0033CC"/>
                </a:solidFill>
                <a:latin typeface="+mj-ea"/>
                <a:ea typeface="+mj-ea"/>
              </a:rPr>
              <a:t>（用作</a:t>
            </a:r>
            <a:r>
              <a:rPr kumimoji="0" lang="zh-CN" altLang="en-US" sz="2000" i="0">
                <a:solidFill>
                  <a:srgbClr val="0033CC"/>
                </a:solidFill>
                <a:latin typeface="+mj-ea"/>
                <a:ea typeface="+mj-ea"/>
              </a:rPr>
              <a:t>主存储器）</a:t>
            </a:r>
          </a:p>
        </p:txBody>
      </p:sp>
      <p:grpSp>
        <p:nvGrpSpPr>
          <p:cNvPr id="28" name="Group 27">
            <a:extLst>
              <a:ext uri="{FF2B5EF4-FFF2-40B4-BE49-F238E27FC236}">
                <a16:creationId xmlns:a16="http://schemas.microsoft.com/office/drawing/2014/main" id="{94D0F51D-925E-40C3-A969-6243CEB55614}"/>
              </a:ext>
            </a:extLst>
          </p:cNvPr>
          <p:cNvGrpSpPr>
            <a:grpSpLocks/>
          </p:cNvGrpSpPr>
          <p:nvPr/>
        </p:nvGrpSpPr>
        <p:grpSpPr bwMode="auto">
          <a:xfrm>
            <a:off x="4901249" y="2228349"/>
            <a:ext cx="3636962" cy="947738"/>
            <a:chOff x="2857" y="1457"/>
            <a:chExt cx="2291" cy="597"/>
          </a:xfrm>
        </p:grpSpPr>
        <p:sp>
          <p:nvSpPr>
            <p:cNvPr id="29" name="Rectangle 28">
              <a:extLst>
                <a:ext uri="{FF2B5EF4-FFF2-40B4-BE49-F238E27FC236}">
                  <a16:creationId xmlns:a16="http://schemas.microsoft.com/office/drawing/2014/main" id="{037B5B4A-C0B1-41B4-BD77-C4FE142BB205}"/>
                </a:ext>
              </a:extLst>
            </p:cNvPr>
            <p:cNvSpPr>
              <a:spLocks noChangeArrowheads="1"/>
            </p:cNvSpPr>
            <p:nvPr/>
          </p:nvSpPr>
          <p:spPr bwMode="auto">
            <a:xfrm>
              <a:off x="2858" y="1457"/>
              <a:ext cx="2290"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180975"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eaLnBrk="1" hangingPunct="1">
                <a:buFontTx/>
                <a:buChar char="•"/>
              </a:pPr>
              <a:r>
                <a:rPr lang="zh-CN" altLang="en-US" sz="1400" i="0">
                  <a:latin typeface="+mj-ea"/>
                  <a:ea typeface="+mj-ea"/>
                </a:rPr>
                <a:t> 每个存储单元(</a:t>
              </a:r>
              <a:r>
                <a:rPr lang="en-US" altLang="zh-CN" sz="1400" i="0">
                  <a:latin typeface="+mj-ea"/>
                  <a:ea typeface="+mj-ea"/>
                </a:rPr>
                <a:t>cell)</a:t>
              </a:r>
              <a:r>
                <a:rPr lang="zh-CN" altLang="en-US" sz="1400" i="0">
                  <a:latin typeface="+mj-ea"/>
                  <a:ea typeface="+mj-ea"/>
                </a:rPr>
                <a:t>由6个晶体管组成</a:t>
              </a:r>
            </a:p>
            <a:p>
              <a:pPr lvl="1" eaLnBrk="1" hangingPunct="1">
                <a:buFontTx/>
                <a:buChar char="•"/>
              </a:pPr>
              <a:r>
                <a:rPr lang="zh-CN" altLang="en-US" sz="1400" i="0">
                  <a:latin typeface="+mj-ea"/>
                  <a:ea typeface="+mj-ea"/>
                </a:rPr>
                <a:t> 只要加上电源，信息就能一直保持</a:t>
              </a:r>
            </a:p>
            <a:p>
              <a:pPr lvl="1" eaLnBrk="1" hangingPunct="1">
                <a:buFontTx/>
                <a:buChar char="•"/>
              </a:pPr>
              <a:r>
                <a:rPr lang="zh-CN" altLang="en-US" sz="1400" i="0">
                  <a:latin typeface="+mj-ea"/>
                  <a:ea typeface="+mj-ea"/>
                </a:rPr>
                <a:t> 对电器干扰相对不很敏感</a:t>
              </a:r>
            </a:p>
            <a:p>
              <a:pPr lvl="1" eaLnBrk="1" hangingPunct="1">
                <a:buFontTx/>
                <a:buChar char="•"/>
              </a:pPr>
              <a:r>
                <a:rPr lang="zh-CN" altLang="en-US" sz="1400" i="0">
                  <a:latin typeface="+mj-ea"/>
                  <a:ea typeface="+mj-ea"/>
                </a:rPr>
                <a:t> 比</a:t>
              </a:r>
              <a:r>
                <a:rPr lang="en-US" altLang="zh-CN" sz="1400" i="0">
                  <a:latin typeface="+mj-ea"/>
                  <a:ea typeface="+mj-ea"/>
                </a:rPr>
                <a:t>DRAM</a:t>
              </a:r>
              <a:r>
                <a:rPr lang="zh-CN" altLang="en-US" sz="1400" i="0">
                  <a:latin typeface="+mj-ea"/>
                  <a:ea typeface="+mj-ea"/>
                </a:rPr>
                <a:t>更快，也更贵</a:t>
              </a:r>
            </a:p>
          </p:txBody>
        </p:sp>
        <p:sp>
          <p:nvSpPr>
            <p:cNvPr id="30" name="AutoShape 29">
              <a:extLst>
                <a:ext uri="{FF2B5EF4-FFF2-40B4-BE49-F238E27FC236}">
                  <a16:creationId xmlns:a16="http://schemas.microsoft.com/office/drawing/2014/main" id="{685C944D-5F87-495C-B13A-777DAC59DE3B}"/>
                </a:ext>
              </a:extLst>
            </p:cNvPr>
            <p:cNvSpPr>
              <a:spLocks/>
            </p:cNvSpPr>
            <p:nvPr/>
          </p:nvSpPr>
          <p:spPr bwMode="auto">
            <a:xfrm flipH="1">
              <a:off x="2857" y="1525"/>
              <a:ext cx="46" cy="431"/>
            </a:xfrm>
            <a:prstGeom prst="rightBracket">
              <a:avLst>
                <a:gd name="adj" fmla="val 78080"/>
              </a:avLst>
            </a:pr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ea"/>
                <a:ea typeface="+mj-ea"/>
              </a:endParaRPr>
            </a:p>
          </p:txBody>
        </p:sp>
      </p:grpSp>
      <p:grpSp>
        <p:nvGrpSpPr>
          <p:cNvPr id="31" name="Group 30">
            <a:extLst>
              <a:ext uri="{FF2B5EF4-FFF2-40B4-BE49-F238E27FC236}">
                <a16:creationId xmlns:a16="http://schemas.microsoft.com/office/drawing/2014/main" id="{59262A05-63E4-4231-BBC1-4F281157F4FA}"/>
              </a:ext>
            </a:extLst>
          </p:cNvPr>
          <p:cNvGrpSpPr>
            <a:grpSpLocks/>
          </p:cNvGrpSpPr>
          <p:nvPr/>
        </p:nvGrpSpPr>
        <p:grpSpPr bwMode="auto">
          <a:xfrm>
            <a:off x="4901249" y="3595187"/>
            <a:ext cx="4427537" cy="950875"/>
            <a:chOff x="2857" y="2273"/>
            <a:chExt cx="2269" cy="601"/>
          </a:xfrm>
        </p:grpSpPr>
        <p:sp>
          <p:nvSpPr>
            <p:cNvPr id="32" name="Rectangle 31">
              <a:extLst>
                <a:ext uri="{FF2B5EF4-FFF2-40B4-BE49-F238E27FC236}">
                  <a16:creationId xmlns:a16="http://schemas.microsoft.com/office/drawing/2014/main" id="{706AAC64-0F62-4A9E-ACCC-8705B23DDA2D}"/>
                </a:ext>
              </a:extLst>
            </p:cNvPr>
            <p:cNvSpPr>
              <a:spLocks noChangeArrowheads="1"/>
            </p:cNvSpPr>
            <p:nvPr/>
          </p:nvSpPr>
          <p:spPr bwMode="auto">
            <a:xfrm>
              <a:off x="2858" y="2273"/>
              <a:ext cx="226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180975" indent="85725"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eaLnBrk="1" hangingPunct="1">
                <a:buFontTx/>
                <a:buChar char="•"/>
              </a:pPr>
              <a:r>
                <a:rPr lang="zh-CN" altLang="en-US" sz="1400" i="0">
                  <a:latin typeface="+mj-ea"/>
                  <a:ea typeface="+mj-ea"/>
                </a:rPr>
                <a:t> 每个存储单元由1个电容和1个晶体管组成.</a:t>
              </a:r>
            </a:p>
            <a:p>
              <a:pPr lvl="1" eaLnBrk="1" hangingPunct="1">
                <a:buFontTx/>
                <a:buChar char="•"/>
              </a:pPr>
              <a:r>
                <a:rPr lang="zh-CN" altLang="en-US" sz="1400" i="0">
                  <a:latin typeface="+mj-ea"/>
                  <a:ea typeface="+mj-ea"/>
                </a:rPr>
                <a:t> 每隔一段时间必须刷新一次</a:t>
              </a:r>
            </a:p>
            <a:p>
              <a:pPr lvl="1" eaLnBrk="1" hangingPunct="1">
                <a:buFontTx/>
                <a:buChar char="•"/>
              </a:pPr>
              <a:r>
                <a:rPr lang="zh-CN" altLang="en-US" sz="1400" i="0">
                  <a:latin typeface="+mj-ea"/>
                  <a:ea typeface="+mj-ea"/>
                </a:rPr>
                <a:t> 对电器干扰比较敏感</a:t>
              </a:r>
            </a:p>
            <a:p>
              <a:pPr lvl="1" eaLnBrk="1" hangingPunct="1">
                <a:buFontTx/>
                <a:buChar char="•"/>
              </a:pPr>
              <a:r>
                <a:rPr lang="zh-CN" altLang="en-US" sz="1400" i="0">
                  <a:latin typeface="+mj-ea"/>
                  <a:ea typeface="+mj-ea"/>
                </a:rPr>
                <a:t> 比</a:t>
              </a:r>
              <a:r>
                <a:rPr lang="en-US" altLang="zh-CN" sz="1400" i="0">
                  <a:latin typeface="+mj-ea"/>
                  <a:ea typeface="+mj-ea"/>
                </a:rPr>
                <a:t>SRAM</a:t>
              </a:r>
              <a:r>
                <a:rPr lang="zh-CN" altLang="en-US" sz="1400" i="0">
                  <a:latin typeface="+mj-ea"/>
                  <a:ea typeface="+mj-ea"/>
                </a:rPr>
                <a:t>慢，但便宜</a:t>
              </a:r>
            </a:p>
          </p:txBody>
        </p:sp>
        <p:sp>
          <p:nvSpPr>
            <p:cNvPr id="33" name="AutoShape 32">
              <a:extLst>
                <a:ext uri="{FF2B5EF4-FFF2-40B4-BE49-F238E27FC236}">
                  <a16:creationId xmlns:a16="http://schemas.microsoft.com/office/drawing/2014/main" id="{DF9A1A20-F1E1-46CB-A295-57A90C947868}"/>
                </a:ext>
              </a:extLst>
            </p:cNvPr>
            <p:cNvSpPr>
              <a:spLocks/>
            </p:cNvSpPr>
            <p:nvPr/>
          </p:nvSpPr>
          <p:spPr bwMode="auto">
            <a:xfrm flipH="1">
              <a:off x="2857" y="2364"/>
              <a:ext cx="46" cy="431"/>
            </a:xfrm>
            <a:prstGeom prst="rightBracket">
              <a:avLst>
                <a:gd name="adj" fmla="val 78080"/>
              </a:avLst>
            </a:pr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ea"/>
                <a:ea typeface="+mj-ea"/>
              </a:endParaRPr>
            </a:p>
          </p:txBody>
        </p:sp>
      </p:grpSp>
      <p:grpSp>
        <p:nvGrpSpPr>
          <p:cNvPr id="34" name="Group 33">
            <a:extLst>
              <a:ext uri="{FF2B5EF4-FFF2-40B4-BE49-F238E27FC236}">
                <a16:creationId xmlns:a16="http://schemas.microsoft.com/office/drawing/2014/main" id="{A7D1B359-6581-4EE0-8EA9-040B016800C7}"/>
              </a:ext>
            </a:extLst>
          </p:cNvPr>
          <p:cNvGrpSpPr>
            <a:grpSpLocks/>
          </p:cNvGrpSpPr>
          <p:nvPr/>
        </p:nvGrpSpPr>
        <p:grpSpPr bwMode="auto">
          <a:xfrm>
            <a:off x="6774499" y="5122360"/>
            <a:ext cx="2559050" cy="649299"/>
            <a:chOff x="4037" y="3158"/>
            <a:chExt cx="1612" cy="408"/>
          </a:xfrm>
        </p:grpSpPr>
        <p:sp>
          <p:nvSpPr>
            <p:cNvPr id="35" name="Text Box 34">
              <a:extLst>
                <a:ext uri="{FF2B5EF4-FFF2-40B4-BE49-F238E27FC236}">
                  <a16:creationId xmlns:a16="http://schemas.microsoft.com/office/drawing/2014/main" id="{56D53A02-6FBA-49C4-BF61-1E5CEB484962}"/>
                </a:ext>
              </a:extLst>
            </p:cNvPr>
            <p:cNvSpPr txBox="1">
              <a:spLocks noChangeArrowheads="1"/>
            </p:cNvSpPr>
            <p:nvPr/>
          </p:nvSpPr>
          <p:spPr bwMode="auto">
            <a:xfrm>
              <a:off x="4037" y="3158"/>
              <a:ext cx="1519"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i="0">
                  <a:solidFill>
                    <a:srgbClr val="0033CC"/>
                  </a:solidFill>
                  <a:latin typeface="+mj-ea"/>
                  <a:ea typeface="+mj-ea"/>
                </a:rPr>
                <a:t>（用作</a:t>
              </a:r>
              <a:r>
                <a:rPr kumimoji="0" lang="en-US" altLang="zh-CN" sz="1800" i="0">
                  <a:solidFill>
                    <a:srgbClr val="0033CC"/>
                  </a:solidFill>
                  <a:latin typeface="+mj-ea"/>
                  <a:ea typeface="+mj-ea"/>
                </a:rPr>
                <a:t>BIOS</a:t>
              </a:r>
              <a:r>
                <a:rPr kumimoji="0" lang="zh-CN" altLang="en-US" sz="1800" i="0">
                  <a:solidFill>
                    <a:srgbClr val="0033CC"/>
                  </a:solidFill>
                  <a:latin typeface="+mj-ea"/>
                  <a:ea typeface="+mj-ea"/>
                </a:rPr>
                <a:t>存储器）</a:t>
              </a:r>
            </a:p>
          </p:txBody>
        </p:sp>
        <p:sp>
          <p:nvSpPr>
            <p:cNvPr id="36" name="Rectangle 35">
              <a:extLst>
                <a:ext uri="{FF2B5EF4-FFF2-40B4-BE49-F238E27FC236}">
                  <a16:creationId xmlns:a16="http://schemas.microsoft.com/office/drawing/2014/main" id="{1C3A3B59-897A-441E-8A5A-06BE6224640F}"/>
                </a:ext>
              </a:extLst>
            </p:cNvPr>
            <p:cNvSpPr>
              <a:spLocks noChangeArrowheads="1"/>
            </p:cNvSpPr>
            <p:nvPr/>
          </p:nvSpPr>
          <p:spPr bwMode="auto">
            <a:xfrm>
              <a:off x="4130" y="3335"/>
              <a:ext cx="151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i="0">
                  <a:solidFill>
                    <a:srgbClr val="0033CC"/>
                  </a:solidFill>
                  <a:latin typeface="+mj-ea"/>
                  <a:ea typeface="+mj-ea"/>
                </a:rPr>
                <a:t>(</a:t>
              </a:r>
              <a:r>
                <a:rPr kumimoji="0" lang="zh-CN" altLang="en-US" sz="1800" i="0">
                  <a:solidFill>
                    <a:srgbClr val="0033CC"/>
                  </a:solidFill>
                  <a:latin typeface="+mj-ea"/>
                  <a:ea typeface="+mj-ea"/>
                </a:rPr>
                <a:t>图形卡、硬盘控制器</a:t>
              </a:r>
              <a:r>
                <a:rPr kumimoji="0" lang="en-US" altLang="zh-CN" sz="1800" i="0">
                  <a:solidFill>
                    <a:srgbClr val="0033CC"/>
                  </a:solidFill>
                  <a:latin typeface="+mj-ea"/>
                  <a:ea typeface="+mj-ea"/>
                </a:rPr>
                <a:t>)</a:t>
              </a:r>
            </a:p>
          </p:txBody>
        </p:sp>
      </p:grpSp>
    </p:spTree>
    <p:extLst>
      <p:ext uri="{BB962C8B-B14F-4D97-AF65-F5344CB8AC3E}">
        <p14:creationId xmlns:p14="http://schemas.microsoft.com/office/powerpoint/2010/main" val="129983828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DA4916B-205B-4A54-A2B9-A0443F80A82B}"/>
              </a:ext>
            </a:extLst>
          </p:cNvPr>
          <p:cNvSpPr>
            <a:spLocks noGrp="1"/>
          </p:cNvSpPr>
          <p:nvPr>
            <p:ph type="sldNum" sz="quarter" idx="12"/>
          </p:nvPr>
        </p:nvSpPr>
        <p:spPr/>
        <p:txBody>
          <a:bodyPr/>
          <a:lstStyle/>
          <a:p>
            <a:fld id="{D12C7F20-4EEE-4847-AC76-B538472E8A39}" type="slidenum">
              <a:rPr lang="zh-CN" altLang="en-US" smtClean="0"/>
              <a:pPr/>
              <a:t>11</a:t>
            </a:fld>
            <a:endParaRPr lang="zh-CN" altLang="en-US"/>
          </a:p>
        </p:txBody>
      </p:sp>
      <p:sp>
        <p:nvSpPr>
          <p:cNvPr id="3" name="文本占位符 2">
            <a:extLst>
              <a:ext uri="{FF2B5EF4-FFF2-40B4-BE49-F238E27FC236}">
                <a16:creationId xmlns:a16="http://schemas.microsoft.com/office/drawing/2014/main" id="{BCB49579-AFE5-4202-9E14-48CE87AFE296}"/>
              </a:ext>
            </a:extLst>
          </p:cNvPr>
          <p:cNvSpPr>
            <a:spLocks noGrp="1"/>
          </p:cNvSpPr>
          <p:nvPr>
            <p:ph type="body" sz="quarter" idx="15"/>
          </p:nvPr>
        </p:nvSpPr>
        <p:spPr/>
        <p:txBody>
          <a:bodyPr/>
          <a:lstStyle/>
          <a:p>
            <a:r>
              <a:rPr lang="zh-CN" altLang="en-US" dirty="0"/>
              <a:t>六管静态</a:t>
            </a:r>
            <a:r>
              <a:rPr lang="en-US" altLang="zh-CN" dirty="0"/>
              <a:t>MOS</a:t>
            </a:r>
            <a:r>
              <a:rPr lang="zh-CN" altLang="en-US" dirty="0"/>
              <a:t>管电路</a:t>
            </a:r>
            <a:r>
              <a:rPr lang="en-US" altLang="zh-CN" dirty="0"/>
              <a:t>	</a:t>
            </a:r>
            <a:endParaRPr lang="zh-CN" altLang="en-US" dirty="0"/>
          </a:p>
        </p:txBody>
      </p:sp>
      <p:sp>
        <p:nvSpPr>
          <p:cNvPr id="4" name="文本占位符 3">
            <a:extLst>
              <a:ext uri="{FF2B5EF4-FFF2-40B4-BE49-F238E27FC236}">
                <a16:creationId xmlns:a16="http://schemas.microsoft.com/office/drawing/2014/main" id="{86119DCF-CAE5-40F9-85A0-D264522339A1}"/>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grpSp>
        <p:nvGrpSpPr>
          <p:cNvPr id="5" name="Group 7">
            <a:extLst>
              <a:ext uri="{FF2B5EF4-FFF2-40B4-BE49-F238E27FC236}">
                <a16:creationId xmlns:a16="http://schemas.microsoft.com/office/drawing/2014/main" id="{3B721D94-BDBD-414F-B26D-BFC193C6B52F}"/>
              </a:ext>
            </a:extLst>
          </p:cNvPr>
          <p:cNvGrpSpPr>
            <a:grpSpLocks/>
          </p:cNvGrpSpPr>
          <p:nvPr/>
        </p:nvGrpSpPr>
        <p:grpSpPr bwMode="auto">
          <a:xfrm>
            <a:off x="250825" y="1323975"/>
            <a:ext cx="5437188" cy="4068763"/>
            <a:chOff x="635" y="1207"/>
            <a:chExt cx="3425" cy="2563"/>
          </a:xfrm>
        </p:grpSpPr>
        <p:graphicFrame>
          <p:nvGraphicFramePr>
            <p:cNvPr id="6" name="Object 8">
              <a:extLst>
                <a:ext uri="{FF2B5EF4-FFF2-40B4-BE49-F238E27FC236}">
                  <a16:creationId xmlns:a16="http://schemas.microsoft.com/office/drawing/2014/main" id="{E1D974A1-9E85-448B-B7E0-C3A651AEB81C}"/>
                </a:ext>
              </a:extLst>
            </p:cNvPr>
            <p:cNvGraphicFramePr>
              <a:graphicFrameLocks noChangeAspect="1"/>
            </p:cNvGraphicFramePr>
            <p:nvPr/>
          </p:nvGraphicFramePr>
          <p:xfrm>
            <a:off x="839" y="1315"/>
            <a:ext cx="3038" cy="2455"/>
          </p:xfrm>
          <a:graphic>
            <a:graphicData uri="http://schemas.openxmlformats.org/presentationml/2006/ole">
              <mc:AlternateContent xmlns:mc="http://schemas.openxmlformats.org/markup-compatibility/2006">
                <mc:Choice xmlns:v="urn:schemas-microsoft-com:vml" Requires="v">
                  <p:oleObj spid="_x0000_s1222" name="VISIO" r:id="rId3" imgW="5216400" imgH="2407680" progId="Visio.Drawing.4">
                    <p:embed/>
                  </p:oleObj>
                </mc:Choice>
                <mc:Fallback>
                  <p:oleObj name="VISIO" r:id="rId3" imgW="5216400" imgH="2407680" progId="Visio.Drawing.4">
                    <p:embed/>
                    <p:pic>
                      <p:nvPicPr>
                        <p:cNvPr id="567304" name="Object 8">
                          <a:extLst>
                            <a:ext uri="{FF2B5EF4-FFF2-40B4-BE49-F238E27FC236}">
                              <a16:creationId xmlns:a16="http://schemas.microsoft.com/office/drawing/2014/main" id="{66FBB43C-5E05-4884-9AE7-FFE4481636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7256" b="7672"/>
                        <a:stretch>
                          <a:fillRect/>
                        </a:stretch>
                      </p:blipFill>
                      <p:spPr bwMode="auto">
                        <a:xfrm>
                          <a:off x="839" y="1315"/>
                          <a:ext cx="3038" cy="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9">
              <a:extLst>
                <a:ext uri="{FF2B5EF4-FFF2-40B4-BE49-F238E27FC236}">
                  <a16:creationId xmlns:a16="http://schemas.microsoft.com/office/drawing/2014/main" id="{7B8BDDC0-8F15-4236-A5C8-9316D74E8A20}"/>
                </a:ext>
              </a:extLst>
            </p:cNvPr>
            <p:cNvSpPr txBox="1">
              <a:spLocks noChangeArrowheads="1"/>
            </p:cNvSpPr>
            <p:nvPr/>
          </p:nvSpPr>
          <p:spPr bwMode="auto">
            <a:xfrm>
              <a:off x="3515" y="1729"/>
              <a:ext cx="454" cy="40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i="0">
                  <a:latin typeface="Arial" panose="020B0604020202020204" pitchFamily="34" charset="0"/>
                </a:rPr>
                <a:t>存储单元</a:t>
              </a:r>
            </a:p>
          </p:txBody>
        </p:sp>
        <p:sp>
          <p:nvSpPr>
            <p:cNvPr id="8" name="Text Box 10">
              <a:extLst>
                <a:ext uri="{FF2B5EF4-FFF2-40B4-BE49-F238E27FC236}">
                  <a16:creationId xmlns:a16="http://schemas.microsoft.com/office/drawing/2014/main" id="{91DC3006-D73E-470A-AD57-ADB72C8D3117}"/>
                </a:ext>
              </a:extLst>
            </p:cNvPr>
            <p:cNvSpPr txBox="1">
              <a:spLocks noChangeArrowheads="1"/>
            </p:cNvSpPr>
            <p:nvPr/>
          </p:nvSpPr>
          <p:spPr bwMode="auto">
            <a:xfrm>
              <a:off x="3446" y="1430"/>
              <a:ext cx="614" cy="2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i="0">
                  <a:latin typeface="Arial" panose="020B0604020202020204" pitchFamily="34" charset="0"/>
                </a:rPr>
                <a:t>字线</a:t>
              </a:r>
            </a:p>
          </p:txBody>
        </p:sp>
        <p:sp>
          <p:nvSpPr>
            <p:cNvPr id="9" name="Rectangle 11">
              <a:extLst>
                <a:ext uri="{FF2B5EF4-FFF2-40B4-BE49-F238E27FC236}">
                  <a16:creationId xmlns:a16="http://schemas.microsoft.com/office/drawing/2014/main" id="{EA82DDED-7CBA-4AF6-8F3C-77D3271FAC63}"/>
                </a:ext>
              </a:extLst>
            </p:cNvPr>
            <p:cNvSpPr>
              <a:spLocks noChangeArrowheads="1"/>
            </p:cNvSpPr>
            <p:nvPr/>
          </p:nvSpPr>
          <p:spPr bwMode="auto">
            <a:xfrm>
              <a:off x="953" y="2319"/>
              <a:ext cx="181" cy="2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2">
              <a:extLst>
                <a:ext uri="{FF2B5EF4-FFF2-40B4-BE49-F238E27FC236}">
                  <a16:creationId xmlns:a16="http://schemas.microsoft.com/office/drawing/2014/main" id="{720947FE-CD25-40E0-ACAE-B4D445FC0786}"/>
                </a:ext>
              </a:extLst>
            </p:cNvPr>
            <p:cNvSpPr>
              <a:spLocks noChangeArrowheads="1"/>
            </p:cNvSpPr>
            <p:nvPr/>
          </p:nvSpPr>
          <p:spPr bwMode="auto">
            <a:xfrm>
              <a:off x="3289" y="2296"/>
              <a:ext cx="181" cy="2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3">
              <a:extLst>
                <a:ext uri="{FF2B5EF4-FFF2-40B4-BE49-F238E27FC236}">
                  <a16:creationId xmlns:a16="http://schemas.microsoft.com/office/drawing/2014/main" id="{0DB4737F-EA9E-46DE-A6A4-1CB7C075F39A}"/>
                </a:ext>
              </a:extLst>
            </p:cNvPr>
            <p:cNvSpPr>
              <a:spLocks noChangeShapeType="1"/>
            </p:cNvSpPr>
            <p:nvPr/>
          </p:nvSpPr>
          <p:spPr bwMode="auto">
            <a:xfrm>
              <a:off x="1134" y="2273"/>
              <a:ext cx="0" cy="4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14">
              <a:extLst>
                <a:ext uri="{FF2B5EF4-FFF2-40B4-BE49-F238E27FC236}">
                  <a16:creationId xmlns:a16="http://schemas.microsoft.com/office/drawing/2014/main" id="{B04260F6-850F-4B90-B2B5-9CCE063152E5}"/>
                </a:ext>
              </a:extLst>
            </p:cNvPr>
            <p:cNvSpPr txBox="1">
              <a:spLocks noChangeArrowheads="1"/>
            </p:cNvSpPr>
            <p:nvPr/>
          </p:nvSpPr>
          <p:spPr bwMode="auto">
            <a:xfrm>
              <a:off x="3219" y="1207"/>
              <a:ext cx="61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i="0">
                  <a:latin typeface="Arial" panose="020B0604020202020204" pitchFamily="34" charset="0"/>
                </a:rPr>
                <a:t>位线</a:t>
              </a:r>
              <a:r>
                <a:rPr lang="en-US" altLang="zh-CN" sz="1800" i="0">
                  <a:latin typeface="Arial" panose="020B0604020202020204" pitchFamily="34" charset="0"/>
                </a:rPr>
                <a:t>D</a:t>
              </a:r>
            </a:p>
          </p:txBody>
        </p:sp>
        <p:sp>
          <p:nvSpPr>
            <p:cNvPr id="13" name="Text Box 15">
              <a:extLst>
                <a:ext uri="{FF2B5EF4-FFF2-40B4-BE49-F238E27FC236}">
                  <a16:creationId xmlns:a16="http://schemas.microsoft.com/office/drawing/2014/main" id="{26ABE0AA-462F-47AC-A424-D00B95C34212}"/>
                </a:ext>
              </a:extLst>
            </p:cNvPr>
            <p:cNvSpPr txBox="1">
              <a:spLocks noChangeArrowheads="1"/>
            </p:cNvSpPr>
            <p:nvPr/>
          </p:nvSpPr>
          <p:spPr bwMode="auto">
            <a:xfrm>
              <a:off x="635" y="1253"/>
              <a:ext cx="61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i="0">
                  <a:latin typeface="Arial" panose="020B0604020202020204" pitchFamily="34" charset="0"/>
                </a:rPr>
                <a:t>位线</a:t>
              </a:r>
              <a:r>
                <a:rPr lang="en-US" altLang="zh-CN" sz="1800" i="0">
                  <a:latin typeface="Arial" panose="020B0604020202020204" pitchFamily="34" charset="0"/>
                </a:rPr>
                <a:t>D</a:t>
              </a:r>
            </a:p>
          </p:txBody>
        </p:sp>
        <p:sp>
          <p:nvSpPr>
            <p:cNvPr id="14" name="Line 16">
              <a:extLst>
                <a:ext uri="{FF2B5EF4-FFF2-40B4-BE49-F238E27FC236}">
                  <a16:creationId xmlns:a16="http://schemas.microsoft.com/office/drawing/2014/main" id="{C3D95136-73DF-4BAC-97ED-B855186C46C6}"/>
                </a:ext>
              </a:extLst>
            </p:cNvPr>
            <p:cNvSpPr>
              <a:spLocks noChangeShapeType="1"/>
            </p:cNvSpPr>
            <p:nvPr/>
          </p:nvSpPr>
          <p:spPr bwMode="auto">
            <a:xfrm>
              <a:off x="3538" y="1230"/>
              <a:ext cx="1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7">
              <a:extLst>
                <a:ext uri="{FF2B5EF4-FFF2-40B4-BE49-F238E27FC236}">
                  <a16:creationId xmlns:a16="http://schemas.microsoft.com/office/drawing/2014/main" id="{F6C72F0F-FB63-42C8-8C84-70F5FED2E34F}"/>
                </a:ext>
              </a:extLst>
            </p:cNvPr>
            <p:cNvSpPr>
              <a:spLocks noChangeArrowheads="1"/>
            </p:cNvSpPr>
            <p:nvPr/>
          </p:nvSpPr>
          <p:spPr bwMode="auto">
            <a:xfrm>
              <a:off x="1224" y="1638"/>
              <a:ext cx="1974" cy="1543"/>
            </a:xfrm>
            <a:prstGeom prst="rect">
              <a:avLst/>
            </a:prstGeom>
            <a:noFill/>
            <a:ln w="19050">
              <a:solidFill>
                <a:schemeClr va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 name="Text Box 18">
            <a:extLst>
              <a:ext uri="{FF2B5EF4-FFF2-40B4-BE49-F238E27FC236}">
                <a16:creationId xmlns:a16="http://schemas.microsoft.com/office/drawing/2014/main" id="{F7A788FD-654A-4275-AD19-4F46C6ACAA67}"/>
              </a:ext>
            </a:extLst>
          </p:cNvPr>
          <p:cNvSpPr txBox="1">
            <a:spLocks noChangeArrowheads="1"/>
          </p:cNvSpPr>
          <p:nvPr/>
        </p:nvSpPr>
        <p:spPr bwMode="auto">
          <a:xfrm>
            <a:off x="361950" y="5517365"/>
            <a:ext cx="5326063"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i="0" dirty="0">
                <a:solidFill>
                  <a:srgbClr val="1A78C3"/>
                </a:solidFill>
                <a:ea typeface="宋体" panose="02010600030101010101" pitchFamily="2" charset="-122"/>
                <a:cs typeface="Arial" panose="020B0604020202020204" pitchFamily="34" charset="0"/>
              </a:rPr>
              <a:t>SRAM</a:t>
            </a:r>
            <a:r>
              <a:rPr lang="zh-CN" altLang="en-US" i="0" dirty="0">
                <a:solidFill>
                  <a:srgbClr val="1A78C3"/>
                </a:solidFill>
                <a:ea typeface="宋体" panose="02010600030101010101" pitchFamily="2" charset="-122"/>
                <a:cs typeface="Arial" panose="020B0604020202020204" pitchFamily="34" charset="0"/>
              </a:rPr>
              <a:t>中数据保存在一对正负反馈门电路中，只要供电，数据就一直保持，所以不是破环性读出，也不需要重写数据来保持数据不变。即：无需刷新！</a:t>
            </a:r>
            <a:endParaRPr lang="en-US" altLang="zh-CN" i="0" dirty="0">
              <a:solidFill>
                <a:srgbClr val="1A78C3"/>
              </a:solidFill>
              <a:ea typeface="宋体" panose="02010600030101010101" pitchFamily="2" charset="-122"/>
              <a:cs typeface="Arial" panose="020B0604020202020204" pitchFamily="34" charset="0"/>
            </a:endParaRPr>
          </a:p>
        </p:txBody>
      </p:sp>
      <p:sp>
        <p:nvSpPr>
          <p:cNvPr id="17" name="Rectangle 4">
            <a:extLst>
              <a:ext uri="{FF2B5EF4-FFF2-40B4-BE49-F238E27FC236}">
                <a16:creationId xmlns:a16="http://schemas.microsoft.com/office/drawing/2014/main" id="{7C3C3099-D515-4C64-8D8D-0EA3AB17236D}"/>
              </a:ext>
            </a:extLst>
          </p:cNvPr>
          <p:cNvSpPr>
            <a:spLocks noChangeArrowheads="1"/>
          </p:cNvSpPr>
          <p:nvPr/>
        </p:nvSpPr>
        <p:spPr bwMode="auto">
          <a:xfrm>
            <a:off x="6923658" y="3989729"/>
            <a:ext cx="4896166" cy="1229886"/>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8008" tIns="43211" rIns="88008" bIns="43211">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kumimoji="0" lang="zh-CN" altLang="en-US" sz="1600" i="0" dirty="0">
                <a:latin typeface="宋体" panose="02010600030101010101" pitchFamily="2" charset="-122"/>
              </a:rPr>
              <a:t>读出时：</a:t>
            </a:r>
          </a:p>
          <a:p>
            <a:pPr>
              <a:lnSpc>
                <a:spcPct val="120000"/>
              </a:lnSpc>
            </a:pPr>
            <a:r>
              <a:rPr kumimoji="0" lang="zh-TW" altLang="en-US" sz="1600" i="0" dirty="0">
                <a:latin typeface="宋体" panose="02010600030101010101" pitchFamily="2" charset="-122"/>
              </a:rPr>
              <a:t>   </a:t>
            </a:r>
            <a:r>
              <a:rPr kumimoji="0" lang="en-US" altLang="zh-TW" sz="1600" i="0" dirty="0">
                <a:latin typeface="宋体" panose="02010600030101010101" pitchFamily="2" charset="-122"/>
              </a:rPr>
              <a:t>- </a:t>
            </a:r>
            <a:r>
              <a:rPr kumimoji="0" lang="zh-CN" altLang="en-US" sz="1600" i="0" dirty="0">
                <a:latin typeface="宋体" panose="02010600030101010101" pitchFamily="2" charset="-122"/>
              </a:rPr>
              <a:t>置</a:t>
            </a:r>
            <a:r>
              <a:rPr kumimoji="0" lang="en-US" altLang="zh-CN" sz="1600" i="0" dirty="0">
                <a:latin typeface="宋体" panose="02010600030101010101" pitchFamily="2" charset="-122"/>
              </a:rPr>
              <a:t>2</a:t>
            </a:r>
            <a:r>
              <a:rPr kumimoji="0" lang="zh-CN" altLang="en-US" sz="1600" i="0" dirty="0">
                <a:latin typeface="宋体" panose="02010600030101010101" pitchFamily="2" charset="-122"/>
              </a:rPr>
              <a:t>个位线为高电平</a:t>
            </a:r>
          </a:p>
          <a:p>
            <a:pPr>
              <a:lnSpc>
                <a:spcPct val="120000"/>
              </a:lnSpc>
            </a:pPr>
            <a:r>
              <a:rPr kumimoji="0" lang="zh-TW" altLang="en-US" sz="1600" i="0" dirty="0">
                <a:latin typeface="宋体" panose="02010600030101010101" pitchFamily="2" charset="-122"/>
              </a:rPr>
              <a:t>   </a:t>
            </a:r>
            <a:r>
              <a:rPr kumimoji="0" lang="en-US" altLang="zh-TW" sz="1600" i="0" dirty="0">
                <a:latin typeface="宋体" panose="02010600030101010101" pitchFamily="2" charset="-122"/>
              </a:rPr>
              <a:t>-</a:t>
            </a:r>
            <a:r>
              <a:rPr kumimoji="0" lang="en-US" altLang="zh-CN" sz="1600" i="0" dirty="0">
                <a:latin typeface="宋体" panose="02010600030101010101" pitchFamily="2" charset="-122"/>
              </a:rPr>
              <a:t> </a:t>
            </a:r>
            <a:r>
              <a:rPr kumimoji="0" lang="zh-CN" altLang="en-US" sz="1600" i="0" dirty="0">
                <a:latin typeface="宋体" panose="02010600030101010101" pitchFamily="2" charset="-122"/>
              </a:rPr>
              <a:t>置字线为</a:t>
            </a:r>
            <a:r>
              <a:rPr kumimoji="0" lang="en-US" altLang="zh-CN" sz="1600" i="0" dirty="0">
                <a:latin typeface="宋体" panose="02010600030101010101" pitchFamily="2" charset="-122"/>
              </a:rPr>
              <a:t>1</a:t>
            </a:r>
            <a:endParaRPr kumimoji="0" lang="en-US" altLang="zh-TW" sz="1600" i="0" dirty="0">
              <a:latin typeface="宋体" panose="02010600030101010101" pitchFamily="2" charset="-122"/>
            </a:endParaRPr>
          </a:p>
          <a:p>
            <a:pPr>
              <a:lnSpc>
                <a:spcPct val="120000"/>
              </a:lnSpc>
            </a:pPr>
            <a:r>
              <a:rPr kumimoji="0" lang="en-US" altLang="zh-TW" sz="1600" i="0" dirty="0">
                <a:latin typeface="宋体" panose="02010600030101010101" pitchFamily="2" charset="-122"/>
              </a:rPr>
              <a:t>   - </a:t>
            </a:r>
            <a:r>
              <a:rPr kumimoji="0" lang="zh-CN" altLang="en-US" sz="1600" i="0" dirty="0">
                <a:latin typeface="宋体" panose="02010600030101010101" pitchFamily="2" charset="-122"/>
              </a:rPr>
              <a:t>根据存储单元的状态改变位线的输出电平</a:t>
            </a:r>
          </a:p>
        </p:txBody>
      </p:sp>
      <p:sp>
        <p:nvSpPr>
          <p:cNvPr id="18" name="Rectangle 5">
            <a:extLst>
              <a:ext uri="{FF2B5EF4-FFF2-40B4-BE49-F238E27FC236}">
                <a16:creationId xmlns:a16="http://schemas.microsoft.com/office/drawing/2014/main" id="{D3CE76D9-B63E-4AA3-9305-F70BD8912062}"/>
              </a:ext>
            </a:extLst>
          </p:cNvPr>
          <p:cNvSpPr>
            <a:spLocks noChangeArrowheads="1"/>
          </p:cNvSpPr>
          <p:nvPr/>
        </p:nvSpPr>
        <p:spPr bwMode="auto">
          <a:xfrm>
            <a:off x="6923658" y="2483986"/>
            <a:ext cx="4822825" cy="1137553"/>
          </a:xfrm>
          <a:prstGeom prst="rect">
            <a:avLst/>
          </a:prstGeom>
          <a:noFill/>
          <a:ln w="12700">
            <a:solidFill>
              <a:srgbClr val="00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8008" tIns="43211" rIns="88008" bIns="43211">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pPr>
            <a:r>
              <a:rPr kumimoji="0" lang="zh-CN" altLang="en-US" sz="1600" i="0" dirty="0">
                <a:latin typeface="宋体" panose="02010600030101010101" pitchFamily="2" charset="-122"/>
              </a:rPr>
              <a:t>写入时：</a:t>
            </a:r>
            <a:endParaRPr kumimoji="0" lang="zh-TW" altLang="en-US" sz="1600" i="0" dirty="0">
              <a:latin typeface="宋体" panose="02010600030101010101" pitchFamily="2" charset="-122"/>
            </a:endParaRPr>
          </a:p>
          <a:p>
            <a:pPr>
              <a:lnSpc>
                <a:spcPct val="110000"/>
              </a:lnSpc>
            </a:pPr>
            <a:r>
              <a:rPr kumimoji="0" lang="zh-TW" altLang="en-US" sz="1600" i="0" dirty="0">
                <a:latin typeface="宋体" panose="02010600030101010101" pitchFamily="2" charset="-122"/>
              </a:rPr>
              <a:t>   </a:t>
            </a:r>
            <a:r>
              <a:rPr kumimoji="0" lang="en-US" altLang="zh-TW" sz="1600" i="0" dirty="0">
                <a:latin typeface="宋体" panose="02010600030101010101" pitchFamily="2" charset="-122"/>
              </a:rPr>
              <a:t>- </a:t>
            </a:r>
            <a:r>
              <a:rPr kumimoji="0" lang="zh-CN" altLang="en-US" sz="1600" i="0" dirty="0">
                <a:latin typeface="宋体" panose="02010600030101010101" pitchFamily="2" charset="-122"/>
              </a:rPr>
              <a:t>位线上是被写入的二进位信息</a:t>
            </a:r>
            <a:r>
              <a:rPr kumimoji="0" lang="en-US" altLang="zh-CN" sz="1600" i="0" dirty="0">
                <a:latin typeface="宋体" panose="02010600030101010101" pitchFamily="2" charset="-122"/>
              </a:rPr>
              <a:t>0</a:t>
            </a:r>
            <a:r>
              <a:rPr kumimoji="0" lang="zh-CN" altLang="en-US" sz="1600" i="0" dirty="0">
                <a:latin typeface="宋体" panose="02010600030101010101" pitchFamily="2" charset="-122"/>
              </a:rPr>
              <a:t>或</a:t>
            </a:r>
            <a:r>
              <a:rPr kumimoji="0" lang="en-US" altLang="zh-CN" sz="1600" i="0" dirty="0">
                <a:latin typeface="宋体" panose="02010600030101010101" pitchFamily="2" charset="-122"/>
              </a:rPr>
              <a:t>1</a:t>
            </a:r>
          </a:p>
          <a:p>
            <a:pPr>
              <a:lnSpc>
                <a:spcPct val="110000"/>
              </a:lnSpc>
            </a:pPr>
            <a:r>
              <a:rPr kumimoji="0" lang="en-US" altLang="zh-TW" sz="1600" i="0" dirty="0">
                <a:latin typeface="宋体" panose="02010600030101010101" pitchFamily="2" charset="-122"/>
              </a:rPr>
              <a:t>   - </a:t>
            </a:r>
            <a:r>
              <a:rPr kumimoji="0" lang="zh-CN" altLang="en-US" sz="1600" i="0" dirty="0">
                <a:latin typeface="宋体" panose="02010600030101010101" pitchFamily="2" charset="-122"/>
              </a:rPr>
              <a:t>置字线为</a:t>
            </a:r>
            <a:r>
              <a:rPr kumimoji="0" lang="en-US" altLang="zh-CN" sz="1600" i="0" dirty="0">
                <a:latin typeface="宋体" panose="02010600030101010101" pitchFamily="2" charset="-122"/>
              </a:rPr>
              <a:t>1</a:t>
            </a:r>
          </a:p>
          <a:p>
            <a:pPr>
              <a:lnSpc>
                <a:spcPct val="110000"/>
              </a:lnSpc>
            </a:pPr>
            <a:r>
              <a:rPr kumimoji="0" lang="en-US" altLang="zh-TW" sz="1600" i="0" dirty="0">
                <a:latin typeface="宋体" panose="02010600030101010101" pitchFamily="2" charset="-122"/>
              </a:rPr>
              <a:t>   - </a:t>
            </a:r>
            <a:r>
              <a:rPr kumimoji="0" lang="zh-CN" altLang="en-US" sz="1600" i="0" dirty="0">
                <a:latin typeface="宋体" panose="02010600030101010101" pitchFamily="2" charset="-122"/>
              </a:rPr>
              <a:t>存储单元</a:t>
            </a:r>
            <a:r>
              <a:rPr kumimoji="0" lang="en-US" altLang="zh-CN" sz="1600" i="0" dirty="0">
                <a:latin typeface="宋体" panose="02010600030101010101" pitchFamily="2" charset="-122"/>
              </a:rPr>
              <a:t>(</a:t>
            </a:r>
            <a:r>
              <a:rPr kumimoji="0" lang="zh-CN" altLang="en-US" sz="1600" i="0" dirty="0">
                <a:latin typeface="宋体" panose="02010600030101010101" pitchFamily="2" charset="-122"/>
              </a:rPr>
              <a:t>触发器</a:t>
            </a:r>
            <a:r>
              <a:rPr kumimoji="0" lang="en-US" altLang="zh-CN" sz="1600" i="0" dirty="0">
                <a:latin typeface="宋体" panose="02010600030101010101" pitchFamily="2" charset="-122"/>
              </a:rPr>
              <a:t>)</a:t>
            </a:r>
            <a:r>
              <a:rPr kumimoji="0" lang="zh-CN" altLang="en-US" sz="1600" i="0" dirty="0">
                <a:latin typeface="宋体" panose="02010600030101010101" pitchFamily="2" charset="-122"/>
              </a:rPr>
              <a:t>按位线的状态设置成</a:t>
            </a:r>
            <a:r>
              <a:rPr kumimoji="0" lang="en-US" altLang="zh-CN" sz="1600" i="0" dirty="0">
                <a:latin typeface="宋体" panose="02010600030101010101" pitchFamily="2" charset="-122"/>
              </a:rPr>
              <a:t>0</a:t>
            </a:r>
            <a:r>
              <a:rPr kumimoji="0" lang="zh-CN" altLang="en-US" sz="1600" i="0" dirty="0">
                <a:latin typeface="宋体" panose="02010600030101010101" pitchFamily="2" charset="-122"/>
              </a:rPr>
              <a:t>或</a:t>
            </a:r>
            <a:r>
              <a:rPr kumimoji="0" lang="en-US" altLang="zh-CN" sz="1600" i="0" dirty="0">
                <a:latin typeface="宋体" panose="02010600030101010101" pitchFamily="2" charset="-122"/>
              </a:rPr>
              <a:t>1</a:t>
            </a:r>
          </a:p>
        </p:txBody>
      </p:sp>
      <p:sp>
        <p:nvSpPr>
          <p:cNvPr id="19" name="Text Box 6">
            <a:extLst>
              <a:ext uri="{FF2B5EF4-FFF2-40B4-BE49-F238E27FC236}">
                <a16:creationId xmlns:a16="http://schemas.microsoft.com/office/drawing/2014/main" id="{C8C96EA0-1BDA-44BC-BBAE-5063818FAE52}"/>
              </a:ext>
            </a:extLst>
          </p:cNvPr>
          <p:cNvSpPr txBox="1">
            <a:spLocks noChangeArrowheads="1"/>
          </p:cNvSpPr>
          <p:nvPr/>
        </p:nvSpPr>
        <p:spPr bwMode="auto">
          <a:xfrm>
            <a:off x="6864352" y="1504099"/>
            <a:ext cx="5051829" cy="366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i="0">
                <a:solidFill>
                  <a:schemeClr val="hlink"/>
                </a:solidFill>
                <a:latin typeface="Arial" panose="020B0604020202020204" pitchFamily="34" charset="0"/>
              </a:rPr>
              <a:t>信息存储原理： 看作带时钟的</a:t>
            </a:r>
            <a:r>
              <a:rPr lang="en-US" altLang="zh-CN" sz="1800" i="0">
                <a:solidFill>
                  <a:schemeClr val="hlink"/>
                </a:solidFill>
                <a:latin typeface="Arial" panose="020B0604020202020204" pitchFamily="34" charset="0"/>
              </a:rPr>
              <a:t>RS</a:t>
            </a:r>
            <a:r>
              <a:rPr lang="zh-CN" altLang="en-US" sz="1800" i="0">
                <a:solidFill>
                  <a:schemeClr val="hlink"/>
                </a:solidFill>
                <a:latin typeface="Arial" panose="020B0604020202020204" pitchFamily="34" charset="0"/>
              </a:rPr>
              <a:t>触发器</a:t>
            </a:r>
          </a:p>
        </p:txBody>
      </p:sp>
    </p:spTree>
    <p:extLst>
      <p:ext uri="{BB962C8B-B14F-4D97-AF65-F5344CB8AC3E}">
        <p14:creationId xmlns:p14="http://schemas.microsoft.com/office/powerpoint/2010/main" val="215111912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02D001A-5BA1-4B9C-84F6-F3778FA00352}"/>
              </a:ext>
            </a:extLst>
          </p:cNvPr>
          <p:cNvSpPr>
            <a:spLocks noGrp="1"/>
          </p:cNvSpPr>
          <p:nvPr>
            <p:ph type="sldNum" sz="quarter" idx="12"/>
          </p:nvPr>
        </p:nvSpPr>
        <p:spPr/>
        <p:txBody>
          <a:bodyPr/>
          <a:lstStyle/>
          <a:p>
            <a:fld id="{D12C7F20-4EEE-4847-AC76-B538472E8A39}" type="slidenum">
              <a:rPr lang="zh-CN" altLang="en-US" smtClean="0"/>
              <a:pPr/>
              <a:t>12</a:t>
            </a:fld>
            <a:endParaRPr lang="zh-CN" altLang="en-US"/>
          </a:p>
        </p:txBody>
      </p:sp>
      <p:sp>
        <p:nvSpPr>
          <p:cNvPr id="3" name="文本占位符 2">
            <a:extLst>
              <a:ext uri="{FF2B5EF4-FFF2-40B4-BE49-F238E27FC236}">
                <a16:creationId xmlns:a16="http://schemas.microsoft.com/office/drawing/2014/main" id="{BB8C57E1-4A5A-4491-AB2B-3594368C59B4}"/>
              </a:ext>
            </a:extLst>
          </p:cNvPr>
          <p:cNvSpPr>
            <a:spLocks noGrp="1"/>
          </p:cNvSpPr>
          <p:nvPr>
            <p:ph type="body" sz="quarter" idx="15"/>
          </p:nvPr>
        </p:nvSpPr>
        <p:spPr>
          <a:xfrm>
            <a:off x="159768" y="698463"/>
            <a:ext cx="11835786" cy="4239297"/>
          </a:xfrm>
        </p:spPr>
        <p:txBody>
          <a:bodyPr>
            <a:normAutofit fontScale="92500" lnSpcReduction="10000"/>
          </a:bodyPr>
          <a:lstStyle/>
          <a:p>
            <a:r>
              <a:rPr lang="zh-CN" altLang="en-US" dirty="0"/>
              <a:t>动态单管</a:t>
            </a:r>
            <a:r>
              <a:rPr lang="en-US" altLang="zh-CN" dirty="0"/>
              <a:t>MOS</a:t>
            </a:r>
            <a:r>
              <a:rPr lang="zh-CN" altLang="en-US" dirty="0"/>
              <a:t>记忆单元电路</a:t>
            </a:r>
          </a:p>
          <a:p>
            <a:pPr lvl="1"/>
            <a:r>
              <a:rPr lang="zh-CN" altLang="en-US" dirty="0"/>
              <a:t>构造和表示：</a:t>
            </a:r>
          </a:p>
          <a:p>
            <a:pPr lvl="2"/>
            <a:r>
              <a:rPr lang="zh-CN" altLang="en-US" dirty="0"/>
              <a:t>数据记忆在电容</a:t>
            </a:r>
            <a:r>
              <a:rPr lang="en-US" altLang="zh-CN" dirty="0"/>
              <a:t>CS</a:t>
            </a:r>
            <a:r>
              <a:rPr lang="zh-CN" altLang="en-US" dirty="0"/>
              <a:t>上，</a:t>
            </a:r>
            <a:r>
              <a:rPr lang="en-US" altLang="zh-CN" dirty="0"/>
              <a:t>T</a:t>
            </a:r>
            <a:r>
              <a:rPr lang="zh-CN" altLang="en-US" dirty="0"/>
              <a:t>为门控管，控制数据的进出。其栅极接读</a:t>
            </a:r>
            <a:r>
              <a:rPr lang="en-US" altLang="zh-CN" dirty="0"/>
              <a:t>/</a:t>
            </a:r>
            <a:r>
              <a:rPr lang="zh-CN" altLang="en-US" dirty="0"/>
              <a:t>写选择线</a:t>
            </a:r>
            <a:r>
              <a:rPr lang="en-US" altLang="zh-CN" dirty="0"/>
              <a:t>(</a:t>
            </a:r>
            <a:r>
              <a:rPr lang="zh-CN" altLang="en-US" dirty="0"/>
              <a:t>字线</a:t>
            </a:r>
            <a:r>
              <a:rPr lang="en-US" altLang="zh-CN" dirty="0"/>
              <a:t>)</a:t>
            </a:r>
            <a:r>
              <a:rPr lang="zh-CN" altLang="en-US" dirty="0"/>
              <a:t>，漏和源分别接数据线</a:t>
            </a:r>
            <a:r>
              <a:rPr lang="en-US" altLang="zh-CN" dirty="0"/>
              <a:t>(</a:t>
            </a:r>
            <a:r>
              <a:rPr lang="zh-CN" altLang="en-US" dirty="0"/>
              <a:t>位线</a:t>
            </a:r>
            <a:r>
              <a:rPr lang="en-US" altLang="zh-CN" dirty="0"/>
              <a:t>)</a:t>
            </a:r>
            <a:r>
              <a:rPr lang="zh-CN" altLang="en-US" dirty="0"/>
              <a:t>和记忆电容</a:t>
            </a:r>
            <a:r>
              <a:rPr lang="en-US" altLang="zh-CN" dirty="0"/>
              <a:t>CS </a:t>
            </a:r>
            <a:r>
              <a:rPr lang="zh-CN" altLang="en-US" dirty="0"/>
              <a:t>。数据</a:t>
            </a:r>
            <a:r>
              <a:rPr lang="en-US" altLang="zh-CN" dirty="0"/>
              <a:t>1</a:t>
            </a:r>
            <a:r>
              <a:rPr lang="zh-CN" altLang="en-US" dirty="0"/>
              <a:t>或</a:t>
            </a:r>
            <a:r>
              <a:rPr lang="en-US" altLang="zh-CN" dirty="0"/>
              <a:t>0</a:t>
            </a:r>
            <a:r>
              <a:rPr lang="zh-CN" altLang="en-US" dirty="0"/>
              <a:t>以电容</a:t>
            </a:r>
            <a:r>
              <a:rPr lang="en-US" altLang="zh-CN" dirty="0"/>
              <a:t>CS</a:t>
            </a:r>
            <a:r>
              <a:rPr lang="zh-CN" altLang="en-US" dirty="0"/>
              <a:t>上电荷量的有无来判别。</a:t>
            </a:r>
          </a:p>
          <a:p>
            <a:pPr lvl="1"/>
            <a:r>
              <a:rPr lang="zh-CN" altLang="en-US" dirty="0"/>
              <a:t>读写原理：在选择（字）线上加高电平，使</a:t>
            </a:r>
            <a:r>
              <a:rPr lang="en-US" altLang="zh-CN" dirty="0"/>
              <a:t>T</a:t>
            </a:r>
            <a:r>
              <a:rPr lang="zh-CN" altLang="en-US" dirty="0"/>
              <a:t>管导通。</a:t>
            </a:r>
          </a:p>
          <a:p>
            <a:pPr lvl="2"/>
            <a:r>
              <a:rPr lang="zh-CN" altLang="en-US" dirty="0"/>
              <a:t>写“</a:t>
            </a:r>
            <a:r>
              <a:rPr lang="en-US" altLang="zh-CN" dirty="0"/>
              <a:t>0”</a:t>
            </a:r>
            <a:r>
              <a:rPr lang="zh-CN" altLang="en-US" dirty="0"/>
              <a:t>时，在数据线上加低电平，使</a:t>
            </a:r>
            <a:r>
              <a:rPr lang="en-US" altLang="zh-CN" dirty="0"/>
              <a:t>CS</a:t>
            </a:r>
            <a:r>
              <a:rPr lang="zh-CN" altLang="en-US" dirty="0"/>
              <a:t>上电荷对数据线放电；</a:t>
            </a:r>
          </a:p>
          <a:p>
            <a:pPr lvl="2"/>
            <a:r>
              <a:rPr lang="zh-CN" altLang="en-US" dirty="0"/>
              <a:t>写“</a:t>
            </a:r>
            <a:r>
              <a:rPr lang="en-US" altLang="zh-CN" dirty="0"/>
              <a:t>1”</a:t>
            </a:r>
            <a:r>
              <a:rPr lang="zh-CN" altLang="en-US" dirty="0"/>
              <a:t>时，在数据线上加高电平，使数据线对</a:t>
            </a:r>
            <a:r>
              <a:rPr lang="en-US" altLang="zh-CN" dirty="0"/>
              <a:t>CS</a:t>
            </a:r>
            <a:r>
              <a:rPr lang="zh-CN" altLang="en-US" dirty="0"/>
              <a:t>充电；</a:t>
            </a:r>
          </a:p>
          <a:p>
            <a:pPr lvl="2"/>
            <a:r>
              <a:rPr lang="zh-CN" altLang="en-US" dirty="0"/>
              <a:t>读出时，在数据线上有一读出电压。它与</a:t>
            </a:r>
            <a:r>
              <a:rPr lang="en-US" altLang="zh-CN" dirty="0"/>
              <a:t>CS</a:t>
            </a:r>
            <a:r>
              <a:rPr lang="zh-CN" altLang="en-US" dirty="0"/>
              <a:t>上电荷量成正比。</a:t>
            </a:r>
          </a:p>
          <a:p>
            <a:pPr lvl="1"/>
            <a:r>
              <a:rPr lang="zh-CN" altLang="en-US" dirty="0"/>
              <a:t> 优点：</a:t>
            </a:r>
          </a:p>
          <a:p>
            <a:pPr lvl="2"/>
            <a:r>
              <a:rPr lang="zh-CN" altLang="en-US" dirty="0"/>
              <a:t>电路元件少，功耗小，集成度高，所以被广泛应用于大容量存储器中</a:t>
            </a:r>
          </a:p>
          <a:p>
            <a:pPr lvl="1"/>
            <a:r>
              <a:rPr lang="zh-CN" altLang="en-US" dirty="0"/>
              <a:t> 缺点：</a:t>
            </a:r>
          </a:p>
          <a:p>
            <a:pPr lvl="2"/>
            <a:r>
              <a:rPr lang="zh-CN" altLang="en-US" dirty="0"/>
              <a:t>速度慢、是破坏性读出 </a:t>
            </a:r>
            <a:r>
              <a:rPr lang="en-US" altLang="zh-CN" dirty="0"/>
              <a:t>(</a:t>
            </a:r>
            <a:r>
              <a:rPr lang="zh-CN" altLang="en-US" dirty="0"/>
              <a:t>读后状态被改变，需读后再生</a:t>
            </a:r>
            <a:r>
              <a:rPr lang="en-US" altLang="zh-CN" dirty="0"/>
              <a:t>)</a:t>
            </a:r>
            <a:r>
              <a:rPr lang="zh-CN" altLang="en-US" dirty="0"/>
              <a:t>、需定时刷新</a:t>
            </a:r>
          </a:p>
          <a:p>
            <a:pPr lvl="1"/>
            <a:endParaRPr lang="zh-CN" altLang="en-US" dirty="0"/>
          </a:p>
        </p:txBody>
      </p:sp>
      <p:sp>
        <p:nvSpPr>
          <p:cNvPr id="4" name="文本占位符 3">
            <a:extLst>
              <a:ext uri="{FF2B5EF4-FFF2-40B4-BE49-F238E27FC236}">
                <a16:creationId xmlns:a16="http://schemas.microsoft.com/office/drawing/2014/main" id="{49E82FEA-64A4-4DE4-9696-49B26F88F438}"/>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grpSp>
        <p:nvGrpSpPr>
          <p:cNvPr id="5" name="Group 8">
            <a:extLst>
              <a:ext uri="{FF2B5EF4-FFF2-40B4-BE49-F238E27FC236}">
                <a16:creationId xmlns:a16="http://schemas.microsoft.com/office/drawing/2014/main" id="{E557CD39-3235-4830-AC52-7DAE5F647165}"/>
              </a:ext>
            </a:extLst>
          </p:cNvPr>
          <p:cNvGrpSpPr>
            <a:grpSpLocks/>
          </p:cNvGrpSpPr>
          <p:nvPr/>
        </p:nvGrpSpPr>
        <p:grpSpPr bwMode="auto">
          <a:xfrm>
            <a:off x="8909818" y="2714491"/>
            <a:ext cx="2771775" cy="1235075"/>
            <a:chOff x="3833" y="278"/>
            <a:chExt cx="1746" cy="778"/>
          </a:xfrm>
        </p:grpSpPr>
        <p:sp>
          <p:nvSpPr>
            <p:cNvPr id="6" name="Rectangle 9">
              <a:extLst>
                <a:ext uri="{FF2B5EF4-FFF2-40B4-BE49-F238E27FC236}">
                  <a16:creationId xmlns:a16="http://schemas.microsoft.com/office/drawing/2014/main" id="{B6662928-FB6A-4325-9F4D-C61B8A59EE5A}"/>
                </a:ext>
              </a:extLst>
            </p:cNvPr>
            <p:cNvSpPr>
              <a:spLocks noChangeArrowheads="1"/>
            </p:cNvSpPr>
            <p:nvPr/>
          </p:nvSpPr>
          <p:spPr bwMode="auto">
            <a:xfrm>
              <a:off x="3833" y="278"/>
              <a:ext cx="1746" cy="771"/>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Group 10">
              <a:extLst>
                <a:ext uri="{FF2B5EF4-FFF2-40B4-BE49-F238E27FC236}">
                  <a16:creationId xmlns:a16="http://schemas.microsoft.com/office/drawing/2014/main" id="{03CD4CAD-0093-488E-849E-FB0EE5CB8CC8}"/>
                </a:ext>
              </a:extLst>
            </p:cNvPr>
            <p:cNvGrpSpPr>
              <a:grpSpLocks/>
            </p:cNvGrpSpPr>
            <p:nvPr/>
          </p:nvGrpSpPr>
          <p:grpSpPr bwMode="auto">
            <a:xfrm>
              <a:off x="3846" y="282"/>
              <a:ext cx="1722" cy="774"/>
              <a:chOff x="3846" y="282"/>
              <a:chExt cx="1722" cy="774"/>
            </a:xfrm>
          </p:grpSpPr>
          <p:grpSp>
            <p:nvGrpSpPr>
              <p:cNvPr id="8" name="Group 11">
                <a:extLst>
                  <a:ext uri="{FF2B5EF4-FFF2-40B4-BE49-F238E27FC236}">
                    <a16:creationId xmlns:a16="http://schemas.microsoft.com/office/drawing/2014/main" id="{56A7A598-0E03-4A11-A4EE-AAD405A9F236}"/>
                  </a:ext>
                </a:extLst>
              </p:cNvPr>
              <p:cNvGrpSpPr>
                <a:grpSpLocks/>
              </p:cNvGrpSpPr>
              <p:nvPr/>
            </p:nvGrpSpPr>
            <p:grpSpPr bwMode="auto">
              <a:xfrm>
                <a:off x="4350" y="469"/>
                <a:ext cx="363" cy="181"/>
                <a:chOff x="3120" y="1056"/>
                <a:chExt cx="672" cy="336"/>
              </a:xfrm>
            </p:grpSpPr>
            <p:sp>
              <p:nvSpPr>
                <p:cNvPr id="19" name="Line 12">
                  <a:extLst>
                    <a:ext uri="{FF2B5EF4-FFF2-40B4-BE49-F238E27FC236}">
                      <a16:creationId xmlns:a16="http://schemas.microsoft.com/office/drawing/2014/main" id="{42F65773-7255-4E54-A453-031B1F60BDB7}"/>
                    </a:ext>
                  </a:extLst>
                </p:cNvPr>
                <p:cNvSpPr>
                  <a:spLocks noChangeShapeType="1"/>
                </p:cNvSpPr>
                <p:nvPr/>
              </p:nvSpPr>
              <p:spPr bwMode="auto">
                <a:xfrm>
                  <a:off x="3120" y="1392"/>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3">
                  <a:extLst>
                    <a:ext uri="{FF2B5EF4-FFF2-40B4-BE49-F238E27FC236}">
                      <a16:creationId xmlns:a16="http://schemas.microsoft.com/office/drawing/2014/main" id="{77639561-88AE-40AF-A20D-485B180B5D39}"/>
                    </a:ext>
                  </a:extLst>
                </p:cNvPr>
                <p:cNvSpPr>
                  <a:spLocks noChangeShapeType="1"/>
                </p:cNvSpPr>
                <p:nvPr/>
              </p:nvSpPr>
              <p:spPr bwMode="auto">
                <a:xfrm>
                  <a:off x="3600" y="1392"/>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4">
                  <a:extLst>
                    <a:ext uri="{FF2B5EF4-FFF2-40B4-BE49-F238E27FC236}">
                      <a16:creationId xmlns:a16="http://schemas.microsoft.com/office/drawing/2014/main" id="{8B6201D5-005B-4409-8D23-518B7DB90057}"/>
                    </a:ext>
                  </a:extLst>
                </p:cNvPr>
                <p:cNvSpPr>
                  <a:spLocks noChangeShapeType="1"/>
                </p:cNvSpPr>
                <p:nvPr/>
              </p:nvSpPr>
              <p:spPr bwMode="auto">
                <a:xfrm rot="-5400000">
                  <a:off x="3240" y="132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5">
                  <a:extLst>
                    <a:ext uri="{FF2B5EF4-FFF2-40B4-BE49-F238E27FC236}">
                      <a16:creationId xmlns:a16="http://schemas.microsoft.com/office/drawing/2014/main" id="{848B8752-5BAF-4481-83B8-DC3227BF713E}"/>
                    </a:ext>
                  </a:extLst>
                </p:cNvPr>
                <p:cNvSpPr>
                  <a:spLocks noChangeShapeType="1"/>
                </p:cNvSpPr>
                <p:nvPr/>
              </p:nvSpPr>
              <p:spPr bwMode="auto">
                <a:xfrm rot="-5400000">
                  <a:off x="3528" y="132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6">
                  <a:extLst>
                    <a:ext uri="{FF2B5EF4-FFF2-40B4-BE49-F238E27FC236}">
                      <a16:creationId xmlns:a16="http://schemas.microsoft.com/office/drawing/2014/main" id="{1A5E85DE-84D6-42A3-8D23-BA1487BC82E8}"/>
                    </a:ext>
                  </a:extLst>
                </p:cNvPr>
                <p:cNvSpPr>
                  <a:spLocks noChangeShapeType="1"/>
                </p:cNvSpPr>
                <p:nvPr/>
              </p:nvSpPr>
              <p:spPr bwMode="auto">
                <a:xfrm>
                  <a:off x="3312" y="1248"/>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7">
                  <a:extLst>
                    <a:ext uri="{FF2B5EF4-FFF2-40B4-BE49-F238E27FC236}">
                      <a16:creationId xmlns:a16="http://schemas.microsoft.com/office/drawing/2014/main" id="{6D93AA6A-42FB-4ACC-B281-74A8E5599F78}"/>
                    </a:ext>
                  </a:extLst>
                </p:cNvPr>
                <p:cNvSpPr>
                  <a:spLocks noChangeShapeType="1"/>
                </p:cNvSpPr>
                <p:nvPr/>
              </p:nvSpPr>
              <p:spPr bwMode="auto">
                <a:xfrm rot="-5400000">
                  <a:off x="3384" y="1128"/>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8">
                  <a:extLst>
                    <a:ext uri="{FF2B5EF4-FFF2-40B4-BE49-F238E27FC236}">
                      <a16:creationId xmlns:a16="http://schemas.microsoft.com/office/drawing/2014/main" id="{A1093422-560B-4812-9BE1-A3C13F4BAD35}"/>
                    </a:ext>
                  </a:extLst>
                </p:cNvPr>
                <p:cNvSpPr>
                  <a:spLocks noChangeShapeType="1"/>
                </p:cNvSpPr>
                <p:nvPr/>
              </p:nvSpPr>
              <p:spPr bwMode="auto">
                <a:xfrm>
                  <a:off x="3312" y="1200"/>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 name="Line 19">
                <a:extLst>
                  <a:ext uri="{FF2B5EF4-FFF2-40B4-BE49-F238E27FC236}">
                    <a16:creationId xmlns:a16="http://schemas.microsoft.com/office/drawing/2014/main" id="{62A8ADDE-A4E6-4B59-9572-1A3EA7ACD541}"/>
                  </a:ext>
                </a:extLst>
              </p:cNvPr>
              <p:cNvSpPr>
                <a:spLocks noChangeShapeType="1"/>
              </p:cNvSpPr>
              <p:nvPr/>
            </p:nvSpPr>
            <p:spPr bwMode="auto">
              <a:xfrm>
                <a:off x="4532" y="417"/>
                <a:ext cx="0" cy="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20">
                <a:extLst>
                  <a:ext uri="{FF2B5EF4-FFF2-40B4-BE49-F238E27FC236}">
                    <a16:creationId xmlns:a16="http://schemas.microsoft.com/office/drawing/2014/main" id="{4ECFFEB8-E78A-4DF0-9265-221804529230}"/>
                  </a:ext>
                </a:extLst>
              </p:cNvPr>
              <p:cNvSpPr>
                <a:spLocks noChangeShapeType="1"/>
              </p:cNvSpPr>
              <p:nvPr/>
            </p:nvSpPr>
            <p:spPr bwMode="auto">
              <a:xfrm>
                <a:off x="3936" y="432"/>
                <a:ext cx="1632"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21">
                <a:extLst>
                  <a:ext uri="{FF2B5EF4-FFF2-40B4-BE49-F238E27FC236}">
                    <a16:creationId xmlns:a16="http://schemas.microsoft.com/office/drawing/2014/main" id="{F64FD7B4-7EF6-4A88-8093-9E909FC93EA0}"/>
                  </a:ext>
                </a:extLst>
              </p:cNvPr>
              <p:cNvSpPr txBox="1">
                <a:spLocks noChangeArrowheads="1"/>
              </p:cNvSpPr>
              <p:nvPr/>
            </p:nvSpPr>
            <p:spPr bwMode="auto">
              <a:xfrm>
                <a:off x="3846" y="282"/>
                <a:ext cx="288" cy="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zh-CN" altLang="en-US" sz="1100">
                    <a:latin typeface="Comic Sans MS" panose="030F0702030302020204" pitchFamily="66" charset="0"/>
                  </a:rPr>
                  <a:t>字线</a:t>
                </a:r>
              </a:p>
            </p:txBody>
          </p:sp>
          <p:sp>
            <p:nvSpPr>
              <p:cNvPr id="12" name="Line 22">
                <a:extLst>
                  <a:ext uri="{FF2B5EF4-FFF2-40B4-BE49-F238E27FC236}">
                    <a16:creationId xmlns:a16="http://schemas.microsoft.com/office/drawing/2014/main" id="{68A5A628-45F4-491D-917F-23CED8EC9995}"/>
                  </a:ext>
                </a:extLst>
              </p:cNvPr>
              <p:cNvSpPr>
                <a:spLocks noChangeShapeType="1"/>
              </p:cNvSpPr>
              <p:nvPr/>
            </p:nvSpPr>
            <p:spPr bwMode="auto">
              <a:xfrm>
                <a:off x="4356" y="288"/>
                <a:ext cx="0" cy="768"/>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23">
                <a:extLst>
                  <a:ext uri="{FF2B5EF4-FFF2-40B4-BE49-F238E27FC236}">
                    <a16:creationId xmlns:a16="http://schemas.microsoft.com/office/drawing/2014/main" id="{97BA9963-52A3-410A-9901-2996DEC8A227}"/>
                  </a:ext>
                </a:extLst>
              </p:cNvPr>
              <p:cNvSpPr txBox="1">
                <a:spLocks noChangeArrowheads="1"/>
              </p:cNvSpPr>
              <p:nvPr/>
            </p:nvSpPr>
            <p:spPr bwMode="auto">
              <a:xfrm rot="5400000">
                <a:off x="4148" y="637"/>
                <a:ext cx="288" cy="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zh-CN" altLang="en-US" sz="1100">
                    <a:latin typeface="Comic Sans MS" panose="030F0702030302020204" pitchFamily="66" charset="0"/>
                  </a:rPr>
                  <a:t>位线</a:t>
                </a:r>
              </a:p>
            </p:txBody>
          </p:sp>
          <p:sp>
            <p:nvSpPr>
              <p:cNvPr id="14" name="Line 24">
                <a:extLst>
                  <a:ext uri="{FF2B5EF4-FFF2-40B4-BE49-F238E27FC236}">
                    <a16:creationId xmlns:a16="http://schemas.microsoft.com/office/drawing/2014/main" id="{93401C2E-6262-4A0F-9D1B-50574AF8A914}"/>
                  </a:ext>
                </a:extLst>
              </p:cNvPr>
              <p:cNvSpPr>
                <a:spLocks noChangeShapeType="1"/>
              </p:cNvSpPr>
              <p:nvPr/>
            </p:nvSpPr>
            <p:spPr bwMode="auto">
              <a:xfrm>
                <a:off x="4713" y="547"/>
                <a:ext cx="0" cy="20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5">
                <a:extLst>
                  <a:ext uri="{FF2B5EF4-FFF2-40B4-BE49-F238E27FC236}">
                    <a16:creationId xmlns:a16="http://schemas.microsoft.com/office/drawing/2014/main" id="{0A13AA8B-1BA9-4A8B-B0FB-238209D3CC1B}"/>
                  </a:ext>
                </a:extLst>
              </p:cNvPr>
              <p:cNvSpPr>
                <a:spLocks noChangeShapeType="1"/>
              </p:cNvSpPr>
              <p:nvPr/>
            </p:nvSpPr>
            <p:spPr bwMode="auto">
              <a:xfrm>
                <a:off x="4739" y="547"/>
                <a:ext cx="0" cy="20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6">
                <a:extLst>
                  <a:ext uri="{FF2B5EF4-FFF2-40B4-BE49-F238E27FC236}">
                    <a16:creationId xmlns:a16="http://schemas.microsoft.com/office/drawing/2014/main" id="{C5B46DD3-C93D-48E5-88C7-23AE675DCE78}"/>
                  </a:ext>
                </a:extLst>
              </p:cNvPr>
              <p:cNvSpPr>
                <a:spLocks noChangeShapeType="1"/>
              </p:cNvSpPr>
              <p:nvPr/>
            </p:nvSpPr>
            <p:spPr bwMode="auto">
              <a:xfrm>
                <a:off x="4739" y="650"/>
                <a:ext cx="7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7">
                <a:extLst>
                  <a:ext uri="{FF2B5EF4-FFF2-40B4-BE49-F238E27FC236}">
                    <a16:creationId xmlns:a16="http://schemas.microsoft.com/office/drawing/2014/main" id="{A85A5C2D-9E10-4419-9DD6-723A95A34CF0}"/>
                  </a:ext>
                </a:extLst>
              </p:cNvPr>
              <p:cNvSpPr>
                <a:spLocks noChangeShapeType="1"/>
              </p:cNvSpPr>
              <p:nvPr/>
            </p:nvSpPr>
            <p:spPr bwMode="auto">
              <a:xfrm>
                <a:off x="4816" y="650"/>
                <a:ext cx="0" cy="1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28">
                <a:extLst>
                  <a:ext uri="{FF2B5EF4-FFF2-40B4-BE49-F238E27FC236}">
                    <a16:creationId xmlns:a16="http://schemas.microsoft.com/office/drawing/2014/main" id="{97C7A5F7-1E4C-4DCD-A53E-7F3C338F8319}"/>
                  </a:ext>
                </a:extLst>
              </p:cNvPr>
              <p:cNvSpPr txBox="1">
                <a:spLocks noChangeArrowheads="1"/>
              </p:cNvSpPr>
              <p:nvPr/>
            </p:nvSpPr>
            <p:spPr bwMode="auto">
              <a:xfrm>
                <a:off x="4650" y="777"/>
                <a:ext cx="288" cy="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zh-CN" altLang="en-US" sz="1100">
                    <a:latin typeface="Comic Sans MS" panose="030F0702030302020204" pitchFamily="66" charset="0"/>
                  </a:rPr>
                  <a:t>接地</a:t>
                </a:r>
              </a:p>
            </p:txBody>
          </p:sp>
        </p:grpSp>
      </p:grpSp>
      <p:sp>
        <p:nvSpPr>
          <p:cNvPr id="26" name="Rectangle 6">
            <a:extLst>
              <a:ext uri="{FF2B5EF4-FFF2-40B4-BE49-F238E27FC236}">
                <a16:creationId xmlns:a16="http://schemas.microsoft.com/office/drawing/2014/main" id="{AE350BCD-C238-4DBD-B25D-666F08A80FB0}"/>
              </a:ext>
            </a:extLst>
          </p:cNvPr>
          <p:cNvSpPr>
            <a:spLocks noChangeArrowheads="1"/>
          </p:cNvSpPr>
          <p:nvPr/>
        </p:nvSpPr>
        <p:spPr bwMode="auto">
          <a:xfrm>
            <a:off x="747929" y="5135729"/>
            <a:ext cx="11129645" cy="877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en-US" altLang="zh-CN" sz="1900" dirty="0">
                <a:solidFill>
                  <a:srgbClr val="1A78C3"/>
                </a:solidFill>
              </a:rPr>
              <a:t>DRAM</a:t>
            </a:r>
            <a:r>
              <a:rPr lang="zh-CN" altLang="en-US" sz="1900" dirty="0">
                <a:solidFill>
                  <a:srgbClr val="1A78C3"/>
                </a:solidFill>
              </a:rPr>
              <a:t>的一个重要特点是，数据以电荷的形式保存在电容中，电容的放电使得电荷</a:t>
            </a:r>
            <a:r>
              <a:rPr lang="zh-CN" altLang="en-US" sz="1900" dirty="0">
                <a:solidFill>
                  <a:srgbClr val="ED7D31"/>
                </a:solidFill>
              </a:rPr>
              <a:t>通</a:t>
            </a:r>
            <a:r>
              <a:rPr lang="zh-CN" altLang="en-US" sz="1900" dirty="0">
                <a:solidFill>
                  <a:srgbClr val="1A78C3"/>
                </a:solidFill>
              </a:rPr>
              <a:t>常只能维持几个毫秒左右，相当于</a:t>
            </a:r>
            <a:r>
              <a:rPr lang="en-US" altLang="zh-CN" sz="1900" dirty="0">
                <a:solidFill>
                  <a:srgbClr val="1A78C3"/>
                </a:solidFill>
              </a:rPr>
              <a:t>1M</a:t>
            </a:r>
            <a:r>
              <a:rPr lang="zh-CN" altLang="en-US" sz="1900" dirty="0">
                <a:solidFill>
                  <a:srgbClr val="1A78C3"/>
                </a:solidFill>
              </a:rPr>
              <a:t>个时钟周期左右，因此要定期进行刷新（读出后重新写回），按行进行（所有芯片中的同一行一起进行），刷新操作所需时间通常只占</a:t>
            </a:r>
            <a:r>
              <a:rPr lang="en-US" altLang="zh-CN" sz="1900" dirty="0">
                <a:solidFill>
                  <a:srgbClr val="1A78C3"/>
                </a:solidFill>
              </a:rPr>
              <a:t>1%~2%</a:t>
            </a:r>
            <a:r>
              <a:rPr lang="zh-CN" altLang="en-US" sz="1900" dirty="0">
                <a:solidFill>
                  <a:srgbClr val="1A78C3"/>
                </a:solidFill>
              </a:rPr>
              <a:t>左右。</a:t>
            </a:r>
          </a:p>
        </p:txBody>
      </p:sp>
    </p:spTree>
    <p:extLst>
      <p:ext uri="{BB962C8B-B14F-4D97-AF65-F5344CB8AC3E}">
        <p14:creationId xmlns:p14="http://schemas.microsoft.com/office/powerpoint/2010/main" val="188218173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blinds(horizontal)">
                                      <p:cBhvr>
                                        <p:cTn id="6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633A78D-3164-42F9-A861-AE6028CF5E76}"/>
              </a:ext>
            </a:extLst>
          </p:cNvPr>
          <p:cNvSpPr>
            <a:spLocks noGrp="1"/>
          </p:cNvSpPr>
          <p:nvPr>
            <p:ph type="sldNum" sz="quarter" idx="12"/>
          </p:nvPr>
        </p:nvSpPr>
        <p:spPr/>
        <p:txBody>
          <a:bodyPr/>
          <a:lstStyle/>
          <a:p>
            <a:fld id="{D12C7F20-4EEE-4847-AC76-B538472E8A39}" type="slidenum">
              <a:rPr lang="zh-CN" altLang="en-US" smtClean="0"/>
              <a:pPr/>
              <a:t>13</a:t>
            </a:fld>
            <a:endParaRPr lang="zh-CN" altLang="en-US"/>
          </a:p>
        </p:txBody>
      </p:sp>
      <p:sp>
        <p:nvSpPr>
          <p:cNvPr id="3" name="文本占位符 2">
            <a:extLst>
              <a:ext uri="{FF2B5EF4-FFF2-40B4-BE49-F238E27FC236}">
                <a16:creationId xmlns:a16="http://schemas.microsoft.com/office/drawing/2014/main" id="{CEAF1E89-04CE-4895-AA67-DBE981A47B4A}"/>
              </a:ext>
            </a:extLst>
          </p:cNvPr>
          <p:cNvSpPr>
            <a:spLocks noGrp="1"/>
          </p:cNvSpPr>
          <p:nvPr>
            <p:ph type="body" sz="quarter" idx="15"/>
          </p:nvPr>
        </p:nvSpPr>
        <p:spPr>
          <a:xfrm>
            <a:off x="159768" y="698464"/>
            <a:ext cx="11835786" cy="582352"/>
          </a:xfrm>
        </p:spPr>
        <p:txBody>
          <a:bodyPr/>
          <a:lstStyle/>
          <a:p>
            <a:r>
              <a:rPr lang="zh-CN" altLang="en-US" dirty="0"/>
              <a:t>半导体</a:t>
            </a:r>
            <a:r>
              <a:rPr lang="en-US" altLang="zh-CN" dirty="0"/>
              <a:t>RAM</a:t>
            </a:r>
            <a:r>
              <a:rPr lang="zh-CN" altLang="en-US" dirty="0"/>
              <a:t>的组织</a:t>
            </a:r>
            <a:r>
              <a:rPr lang="en-US" altLang="zh-CN" dirty="0"/>
              <a:t>	</a:t>
            </a:r>
            <a:endParaRPr lang="zh-CN" altLang="en-US" dirty="0"/>
          </a:p>
        </p:txBody>
      </p:sp>
      <p:sp>
        <p:nvSpPr>
          <p:cNvPr id="4" name="文本占位符 3">
            <a:extLst>
              <a:ext uri="{FF2B5EF4-FFF2-40B4-BE49-F238E27FC236}">
                <a16:creationId xmlns:a16="http://schemas.microsoft.com/office/drawing/2014/main" id="{7E3AB740-FC38-41BF-93C8-7723EBC31A5A}"/>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
        <p:nvSpPr>
          <p:cNvPr id="5" name="Text Box 1079">
            <a:extLst>
              <a:ext uri="{FF2B5EF4-FFF2-40B4-BE49-F238E27FC236}">
                <a16:creationId xmlns:a16="http://schemas.microsoft.com/office/drawing/2014/main" id="{83C3F5EA-B2E7-4878-BAF2-D6963DCAF5CE}"/>
              </a:ext>
            </a:extLst>
          </p:cNvPr>
          <p:cNvSpPr txBox="1">
            <a:spLocks noChangeArrowheads="1"/>
          </p:cNvSpPr>
          <p:nvPr/>
        </p:nvSpPr>
        <p:spPr bwMode="auto">
          <a:xfrm>
            <a:off x="481263" y="1260178"/>
            <a:ext cx="225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i="0" dirty="0">
                <a:solidFill>
                  <a:srgbClr val="1A78C3"/>
                </a:solidFill>
                <a:latin typeface="+mj-ea"/>
                <a:ea typeface="+mj-ea"/>
              </a:rPr>
              <a:t>记忆单元(</a:t>
            </a:r>
            <a:r>
              <a:rPr lang="en-US" altLang="zh-CN" sz="2400" i="0" dirty="0">
                <a:solidFill>
                  <a:srgbClr val="1A78C3"/>
                </a:solidFill>
                <a:latin typeface="+mj-ea"/>
                <a:ea typeface="+mj-ea"/>
              </a:rPr>
              <a:t>Cell)</a:t>
            </a:r>
          </a:p>
        </p:txBody>
      </p:sp>
      <p:sp>
        <p:nvSpPr>
          <p:cNvPr id="6" name="Line 1080">
            <a:extLst>
              <a:ext uri="{FF2B5EF4-FFF2-40B4-BE49-F238E27FC236}">
                <a16:creationId xmlns:a16="http://schemas.microsoft.com/office/drawing/2014/main" id="{49643134-DB35-4E9E-AD09-A7349816539B}"/>
              </a:ext>
            </a:extLst>
          </p:cNvPr>
          <p:cNvSpPr>
            <a:spLocks noChangeShapeType="1"/>
          </p:cNvSpPr>
          <p:nvPr/>
        </p:nvSpPr>
        <p:spPr bwMode="auto">
          <a:xfrm>
            <a:off x="2538663" y="1488778"/>
            <a:ext cx="37465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7" name="Text Box 1081">
            <a:extLst>
              <a:ext uri="{FF2B5EF4-FFF2-40B4-BE49-F238E27FC236}">
                <a16:creationId xmlns:a16="http://schemas.microsoft.com/office/drawing/2014/main" id="{79D907C9-0AD0-4C83-8B49-77B2801FC6EC}"/>
              </a:ext>
            </a:extLst>
          </p:cNvPr>
          <p:cNvSpPr txBox="1">
            <a:spLocks noChangeArrowheads="1"/>
          </p:cNvSpPr>
          <p:nvPr/>
        </p:nvSpPr>
        <p:spPr bwMode="auto">
          <a:xfrm>
            <a:off x="2856163" y="1260178"/>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i="0" dirty="0">
                <a:solidFill>
                  <a:srgbClr val="1A78C3"/>
                </a:solidFill>
                <a:latin typeface="+mj-ea"/>
                <a:ea typeface="+mj-ea"/>
              </a:rPr>
              <a:t>存储器芯片(</a:t>
            </a:r>
            <a:r>
              <a:rPr lang="en-US" altLang="zh-CN" sz="2400" i="0" dirty="0">
                <a:solidFill>
                  <a:srgbClr val="1A78C3"/>
                </a:solidFill>
                <a:latin typeface="+mj-ea"/>
                <a:ea typeface="+mj-ea"/>
              </a:rPr>
              <a:t>Chip)</a:t>
            </a:r>
          </a:p>
        </p:txBody>
      </p:sp>
      <p:sp>
        <p:nvSpPr>
          <p:cNvPr id="8" name="Line 1082">
            <a:extLst>
              <a:ext uri="{FF2B5EF4-FFF2-40B4-BE49-F238E27FC236}">
                <a16:creationId xmlns:a16="http://schemas.microsoft.com/office/drawing/2014/main" id="{8D89F650-0B1D-439E-A5A1-571F3053E24A}"/>
              </a:ext>
            </a:extLst>
          </p:cNvPr>
          <p:cNvSpPr>
            <a:spLocks noChangeShapeType="1"/>
          </p:cNvSpPr>
          <p:nvPr/>
        </p:nvSpPr>
        <p:spPr bwMode="auto">
          <a:xfrm>
            <a:off x="5381876" y="1488778"/>
            <a:ext cx="446087"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9" name="Text Box 1083">
            <a:extLst>
              <a:ext uri="{FF2B5EF4-FFF2-40B4-BE49-F238E27FC236}">
                <a16:creationId xmlns:a16="http://schemas.microsoft.com/office/drawing/2014/main" id="{91AD2956-7B12-40E7-B6ED-6889318ED4D8}"/>
              </a:ext>
            </a:extLst>
          </p:cNvPr>
          <p:cNvSpPr txBox="1">
            <a:spLocks noChangeArrowheads="1"/>
          </p:cNvSpPr>
          <p:nvPr/>
        </p:nvSpPr>
        <p:spPr bwMode="auto">
          <a:xfrm>
            <a:off x="5864476" y="1260178"/>
            <a:ext cx="3379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i="0">
                <a:solidFill>
                  <a:srgbClr val="1A78C3"/>
                </a:solidFill>
                <a:latin typeface="+mj-ea"/>
                <a:ea typeface="+mj-ea"/>
              </a:rPr>
              <a:t>内存条（存储器模块）</a:t>
            </a:r>
          </a:p>
        </p:txBody>
      </p:sp>
      <p:sp>
        <p:nvSpPr>
          <p:cNvPr id="10" name="Rectangle 1027">
            <a:extLst>
              <a:ext uri="{FF2B5EF4-FFF2-40B4-BE49-F238E27FC236}">
                <a16:creationId xmlns:a16="http://schemas.microsoft.com/office/drawing/2014/main" id="{A6F12784-AC13-46C1-B611-5DED7FAC2EDD}"/>
              </a:ext>
            </a:extLst>
          </p:cNvPr>
          <p:cNvSpPr txBox="1">
            <a:spLocks noChangeArrowheads="1"/>
          </p:cNvSpPr>
          <p:nvPr/>
        </p:nvSpPr>
        <p:spPr>
          <a:xfrm>
            <a:off x="481263" y="1845965"/>
            <a:ext cx="8839200" cy="54610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000" dirty="0">
                <a:solidFill>
                  <a:srgbClr val="ED7D31"/>
                </a:solidFill>
              </a:rPr>
              <a:t>存储器芯片</a:t>
            </a:r>
            <a:r>
              <a:rPr lang="en-US" altLang="zh-CN" sz="2000" dirty="0">
                <a:solidFill>
                  <a:srgbClr val="1A78C3"/>
                </a:solidFill>
              </a:rPr>
              <a:t>：</a:t>
            </a:r>
            <a:r>
              <a:rPr lang="zh-CN" altLang="en-US" sz="2000" dirty="0">
                <a:solidFill>
                  <a:srgbClr val="1A78C3"/>
                </a:solidFill>
              </a:rPr>
              <a:t>存储体+外围电路(地址译码和读写控制</a:t>
            </a:r>
            <a:r>
              <a:rPr lang="en-US" altLang="zh-CN" sz="2000" dirty="0">
                <a:solidFill>
                  <a:srgbClr val="1A78C3"/>
                </a:solidFill>
              </a:rPr>
              <a:t>)</a:t>
            </a:r>
            <a:endParaRPr lang="zh-CN" altLang="en-US" sz="2000" dirty="0">
              <a:solidFill>
                <a:srgbClr val="1A78C3"/>
              </a:solidFill>
            </a:endParaRPr>
          </a:p>
        </p:txBody>
      </p:sp>
      <p:sp>
        <p:nvSpPr>
          <p:cNvPr id="11" name="Text Box 1044">
            <a:extLst>
              <a:ext uri="{FF2B5EF4-FFF2-40B4-BE49-F238E27FC236}">
                <a16:creationId xmlns:a16="http://schemas.microsoft.com/office/drawing/2014/main" id="{D80E178C-E2A0-442D-9127-8F51C1D6AA58}"/>
              </a:ext>
            </a:extLst>
          </p:cNvPr>
          <p:cNvSpPr txBox="1">
            <a:spLocks noChangeArrowheads="1"/>
          </p:cNvSpPr>
          <p:nvPr/>
        </p:nvSpPr>
        <p:spPr bwMode="auto">
          <a:xfrm>
            <a:off x="493963" y="2901652"/>
            <a:ext cx="2895600" cy="369332"/>
          </a:xfrm>
          <a:prstGeom prst="rect">
            <a:avLst/>
          </a:prstGeom>
        </p:spPr>
        <p:txBody>
          <a:bodyPr/>
          <a:lstStyle>
            <a:defPPr>
              <a:defRPr lang="zh-CN"/>
            </a:defPPr>
            <a:lvl1pPr marL="228600" indent="-228600" defTabSz="913765">
              <a:lnSpc>
                <a:spcPct val="90000"/>
              </a:lnSpc>
              <a:spcBef>
                <a:spcPts val="1000"/>
              </a:spcBef>
              <a:buFont typeface="Wingdings" panose="05000000000000000000" pitchFamily="2" charset="2"/>
              <a:buNone/>
              <a:defRPr sz="2000">
                <a:solidFill>
                  <a:srgbClr val="1A78C3"/>
                </a:solidFill>
              </a:defRPr>
            </a:lvl1pPr>
            <a:lvl2pPr marL="685165" indent="-228600" defTabSz="913765">
              <a:lnSpc>
                <a:spcPct val="90000"/>
              </a:lnSpc>
              <a:spcBef>
                <a:spcPts val="500"/>
              </a:spcBef>
              <a:buFont typeface="Arial" panose="020B0604020202020204" pitchFamily="34" charset="0"/>
              <a:buChar char="•"/>
              <a:defRPr sz="2400"/>
            </a:lvl2pPr>
            <a:lvl3pPr marL="1142365" indent="-228600" defTabSz="913765">
              <a:lnSpc>
                <a:spcPct val="90000"/>
              </a:lnSpc>
              <a:spcBef>
                <a:spcPts val="500"/>
              </a:spcBef>
              <a:buFont typeface="Arial" panose="020B0604020202020204" pitchFamily="34" charset="0"/>
              <a:buChar char="•"/>
              <a:defRPr sz="2000"/>
            </a:lvl3pPr>
            <a:lvl4pPr marL="1599565" indent="-228600" defTabSz="913765">
              <a:lnSpc>
                <a:spcPct val="90000"/>
              </a:lnSpc>
              <a:spcBef>
                <a:spcPts val="500"/>
              </a:spcBef>
              <a:buFont typeface="Arial" panose="020B0604020202020204" pitchFamily="34" charset="0"/>
              <a:buChar char="•"/>
            </a:lvl4pPr>
            <a:lvl5pPr marL="2056130" indent="-228600" defTabSz="913765">
              <a:lnSpc>
                <a:spcPct val="90000"/>
              </a:lnSpc>
              <a:spcBef>
                <a:spcPts val="500"/>
              </a:spcBef>
              <a:buFont typeface="Arial" panose="020B0604020202020204" pitchFamily="34" charset="0"/>
              <a:buChar char="•"/>
            </a:lvl5pPr>
            <a:lvl6pPr marL="2513330" indent="-228600" defTabSz="913765">
              <a:lnSpc>
                <a:spcPct val="90000"/>
              </a:lnSpc>
              <a:spcBef>
                <a:spcPts val="500"/>
              </a:spcBef>
              <a:buFont typeface="Arial" panose="020B0604020202020204" pitchFamily="34" charset="0"/>
              <a:buChar char="•"/>
            </a:lvl6pPr>
            <a:lvl7pPr marL="2970530" indent="-228600" defTabSz="913765">
              <a:lnSpc>
                <a:spcPct val="90000"/>
              </a:lnSpc>
              <a:spcBef>
                <a:spcPts val="500"/>
              </a:spcBef>
              <a:buFont typeface="Arial" panose="020B0604020202020204" pitchFamily="34" charset="0"/>
              <a:buChar char="•"/>
            </a:lvl7pPr>
            <a:lvl8pPr marL="3427095" indent="-228600" defTabSz="913765">
              <a:lnSpc>
                <a:spcPct val="90000"/>
              </a:lnSpc>
              <a:spcBef>
                <a:spcPts val="500"/>
              </a:spcBef>
              <a:buFont typeface="Arial" panose="020B0604020202020204" pitchFamily="34" charset="0"/>
              <a:buChar char="•"/>
            </a:lvl8pPr>
            <a:lvl9pPr marL="3884295" indent="-228600" defTabSz="913765">
              <a:lnSpc>
                <a:spcPct val="90000"/>
              </a:lnSpc>
              <a:spcBef>
                <a:spcPts val="500"/>
              </a:spcBef>
              <a:buFont typeface="Arial" panose="020B0604020202020204" pitchFamily="34" charset="0"/>
              <a:buChar char="•"/>
            </a:lvl9pPr>
          </a:lstStyle>
          <a:p>
            <a:r>
              <a:rPr lang="zh-CN" altLang="en-US" dirty="0">
                <a:solidFill>
                  <a:srgbClr val="ED7D31"/>
                </a:solidFill>
              </a:rPr>
              <a:t>记忆单元</a:t>
            </a:r>
            <a:r>
              <a:rPr lang="zh-CN" altLang="en-US" dirty="0"/>
              <a:t>的组织：</a:t>
            </a:r>
          </a:p>
        </p:txBody>
      </p:sp>
      <p:grpSp>
        <p:nvGrpSpPr>
          <p:cNvPr id="12" name="Group 1069">
            <a:extLst>
              <a:ext uri="{FF2B5EF4-FFF2-40B4-BE49-F238E27FC236}">
                <a16:creationId xmlns:a16="http://schemas.microsoft.com/office/drawing/2014/main" id="{67E4AC75-C53F-40B5-98C1-65BB2561EF1C}"/>
              </a:ext>
            </a:extLst>
          </p:cNvPr>
          <p:cNvGrpSpPr>
            <a:grpSpLocks/>
          </p:cNvGrpSpPr>
          <p:nvPr/>
        </p:nvGrpSpPr>
        <p:grpSpPr bwMode="auto">
          <a:xfrm>
            <a:off x="1515713" y="3232701"/>
            <a:ext cx="3429000" cy="3368675"/>
            <a:chOff x="432" y="1824"/>
            <a:chExt cx="2160" cy="2122"/>
          </a:xfrm>
        </p:grpSpPr>
        <p:sp>
          <p:nvSpPr>
            <p:cNvPr id="13" name="Text Box 1034">
              <a:extLst>
                <a:ext uri="{FF2B5EF4-FFF2-40B4-BE49-F238E27FC236}">
                  <a16:creationId xmlns:a16="http://schemas.microsoft.com/office/drawing/2014/main" id="{BAEABBCE-D131-43C8-A864-6A6D8444BA5C}"/>
                </a:ext>
              </a:extLst>
            </p:cNvPr>
            <p:cNvSpPr txBox="1">
              <a:spLocks noChangeArrowheads="1"/>
            </p:cNvSpPr>
            <p:nvPr/>
          </p:nvSpPr>
          <p:spPr bwMode="auto">
            <a:xfrm>
              <a:off x="864" y="2218"/>
              <a:ext cx="768" cy="4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180000" rIns="180000" bIns="180000">
              <a:spAutoFit/>
            </a:bodyPr>
            <a:lstStyle/>
            <a:p>
              <a:pPr>
                <a:spcBef>
                  <a:spcPct val="0"/>
                </a:spcBef>
              </a:pPr>
              <a:r>
                <a:rPr lang="zh-CN" altLang="en-US" sz="2000" b="0" i="0">
                  <a:solidFill>
                    <a:srgbClr val="1A78C3"/>
                  </a:solidFill>
                  <a:latin typeface="Times New Roman" panose="02020603050405020304" pitchFamily="18" charset="0"/>
                  <a:ea typeface="宋体" panose="02010600030101010101" pitchFamily="2" charset="-122"/>
                </a:rPr>
                <a:t>  </a:t>
              </a:r>
              <a:r>
                <a:rPr lang="zh-CN" altLang="en-US" sz="2000" i="0">
                  <a:solidFill>
                    <a:srgbClr val="1A78C3"/>
                  </a:solidFill>
                  <a:latin typeface="Times New Roman" panose="02020603050405020304" pitchFamily="18" charset="0"/>
                  <a:ea typeface="宋体" panose="02010600030101010101" pitchFamily="2" charset="-122"/>
                </a:rPr>
                <a:t>位元</a:t>
              </a:r>
            </a:p>
          </p:txBody>
        </p:sp>
        <p:sp>
          <p:nvSpPr>
            <p:cNvPr id="14" name="Line 1035">
              <a:extLst>
                <a:ext uri="{FF2B5EF4-FFF2-40B4-BE49-F238E27FC236}">
                  <a16:creationId xmlns:a16="http://schemas.microsoft.com/office/drawing/2014/main" id="{07531815-7A95-4D99-B8FE-D3DE7CFF0B35}"/>
                </a:ext>
              </a:extLst>
            </p:cNvPr>
            <p:cNvSpPr>
              <a:spLocks noChangeShapeType="1"/>
            </p:cNvSpPr>
            <p:nvPr/>
          </p:nvSpPr>
          <p:spPr bwMode="auto">
            <a:xfrm>
              <a:off x="816" y="1978"/>
              <a:ext cx="91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15" name="Line 1036">
              <a:extLst>
                <a:ext uri="{FF2B5EF4-FFF2-40B4-BE49-F238E27FC236}">
                  <a16:creationId xmlns:a16="http://schemas.microsoft.com/office/drawing/2014/main" id="{BC89F648-3914-4CFC-BDC1-0A479FD3A467}"/>
                </a:ext>
              </a:extLst>
            </p:cNvPr>
            <p:cNvSpPr>
              <a:spLocks noChangeShapeType="1"/>
            </p:cNvSpPr>
            <p:nvPr/>
          </p:nvSpPr>
          <p:spPr bwMode="auto">
            <a:xfrm>
              <a:off x="1248" y="1978"/>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16" name="Line 1037">
              <a:extLst>
                <a:ext uri="{FF2B5EF4-FFF2-40B4-BE49-F238E27FC236}">
                  <a16:creationId xmlns:a16="http://schemas.microsoft.com/office/drawing/2014/main" id="{61CD4E42-4BCB-4E96-A518-24896ABC8A3A}"/>
                </a:ext>
              </a:extLst>
            </p:cNvPr>
            <p:cNvSpPr>
              <a:spLocks noChangeShapeType="1"/>
            </p:cNvSpPr>
            <p:nvPr/>
          </p:nvSpPr>
          <p:spPr bwMode="auto">
            <a:xfrm>
              <a:off x="576" y="2170"/>
              <a:ext cx="0" cy="104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17" name="Line 1038">
              <a:extLst>
                <a:ext uri="{FF2B5EF4-FFF2-40B4-BE49-F238E27FC236}">
                  <a16:creationId xmlns:a16="http://schemas.microsoft.com/office/drawing/2014/main" id="{83F1F95F-B68A-4D8C-99CE-C4B91938278B}"/>
                </a:ext>
              </a:extLst>
            </p:cNvPr>
            <p:cNvSpPr>
              <a:spLocks noChangeShapeType="1"/>
            </p:cNvSpPr>
            <p:nvPr/>
          </p:nvSpPr>
          <p:spPr bwMode="auto">
            <a:xfrm>
              <a:off x="1920" y="2170"/>
              <a:ext cx="0" cy="104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18" name="Line 1039">
              <a:extLst>
                <a:ext uri="{FF2B5EF4-FFF2-40B4-BE49-F238E27FC236}">
                  <a16:creationId xmlns:a16="http://schemas.microsoft.com/office/drawing/2014/main" id="{18499F25-CCFF-467E-929D-3C6657D2AE22}"/>
                </a:ext>
              </a:extLst>
            </p:cNvPr>
            <p:cNvSpPr>
              <a:spLocks noChangeShapeType="1"/>
            </p:cNvSpPr>
            <p:nvPr/>
          </p:nvSpPr>
          <p:spPr bwMode="auto">
            <a:xfrm>
              <a:off x="576" y="2458"/>
              <a:ext cx="2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19" name="Line 1040">
              <a:extLst>
                <a:ext uri="{FF2B5EF4-FFF2-40B4-BE49-F238E27FC236}">
                  <a16:creationId xmlns:a16="http://schemas.microsoft.com/office/drawing/2014/main" id="{BC3EFB19-329C-4B30-A186-FFADE436BCF9}"/>
                </a:ext>
              </a:extLst>
            </p:cNvPr>
            <p:cNvSpPr>
              <a:spLocks noChangeShapeType="1"/>
            </p:cNvSpPr>
            <p:nvPr/>
          </p:nvSpPr>
          <p:spPr bwMode="auto">
            <a:xfrm>
              <a:off x="1632" y="2458"/>
              <a:ext cx="2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20" name="Text Box 1041">
              <a:extLst>
                <a:ext uri="{FF2B5EF4-FFF2-40B4-BE49-F238E27FC236}">
                  <a16:creationId xmlns:a16="http://schemas.microsoft.com/office/drawing/2014/main" id="{544C6D0C-AE8B-49E8-91D3-EFBB9DABC7D6}"/>
                </a:ext>
              </a:extLst>
            </p:cNvPr>
            <p:cNvSpPr txBox="1">
              <a:spLocks noChangeArrowheads="1"/>
            </p:cNvSpPr>
            <p:nvPr/>
          </p:nvSpPr>
          <p:spPr bwMode="auto">
            <a:xfrm>
              <a:off x="1728" y="182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000" i="0">
                  <a:solidFill>
                    <a:srgbClr val="1A78C3"/>
                  </a:solidFill>
                  <a:latin typeface="Times New Roman" panose="02020603050405020304" pitchFamily="18" charset="0"/>
                  <a:ea typeface="宋体" panose="02010600030101010101" pitchFamily="2" charset="-122"/>
                </a:rPr>
                <a:t>字线</a:t>
              </a:r>
              <a:r>
                <a:rPr lang="en-US" altLang="zh-CN" sz="2000" i="0">
                  <a:solidFill>
                    <a:srgbClr val="1A78C3"/>
                  </a:solidFill>
                  <a:latin typeface="Times New Roman" panose="02020603050405020304" pitchFamily="18" charset="0"/>
                  <a:ea typeface="宋体" panose="02010600030101010101" pitchFamily="2" charset="-122"/>
                </a:rPr>
                <a:t>W</a:t>
              </a:r>
            </a:p>
          </p:txBody>
        </p:sp>
        <p:sp>
          <p:nvSpPr>
            <p:cNvPr id="21" name="Text Box 1042">
              <a:extLst>
                <a:ext uri="{FF2B5EF4-FFF2-40B4-BE49-F238E27FC236}">
                  <a16:creationId xmlns:a16="http://schemas.microsoft.com/office/drawing/2014/main" id="{4285C4C1-7AB1-48A6-8CA3-21FDC90F3506}"/>
                </a:ext>
              </a:extLst>
            </p:cNvPr>
            <p:cNvSpPr txBox="1">
              <a:spLocks noChangeArrowheads="1"/>
            </p:cNvSpPr>
            <p:nvPr/>
          </p:nvSpPr>
          <p:spPr bwMode="auto">
            <a:xfrm>
              <a:off x="576" y="268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i="0">
                  <a:solidFill>
                    <a:srgbClr val="1A78C3"/>
                  </a:solidFill>
                  <a:latin typeface="Times New Roman" panose="02020603050405020304" pitchFamily="18" charset="0"/>
                  <a:ea typeface="宋体" panose="02010600030101010101" pitchFamily="2" charset="-122"/>
                </a:rPr>
                <a:t>位线</a:t>
              </a:r>
              <a:r>
                <a:rPr lang="en-US" altLang="zh-CN" i="0">
                  <a:solidFill>
                    <a:srgbClr val="1A78C3"/>
                  </a:solidFill>
                  <a:latin typeface="Times New Roman" panose="02020603050405020304" pitchFamily="18" charset="0"/>
                  <a:ea typeface="宋体" panose="02010600030101010101" pitchFamily="2" charset="-122"/>
                </a:rPr>
                <a:t>S</a:t>
              </a:r>
              <a:r>
                <a:rPr lang="en-US" altLang="zh-CN" i="0" baseline="-18000">
                  <a:solidFill>
                    <a:srgbClr val="1A78C3"/>
                  </a:solidFill>
                  <a:latin typeface="Times New Roman" panose="02020603050405020304" pitchFamily="18" charset="0"/>
                  <a:ea typeface="宋体" panose="02010600030101010101" pitchFamily="2" charset="-122"/>
                </a:rPr>
                <a:t>0</a:t>
              </a:r>
            </a:p>
          </p:txBody>
        </p:sp>
        <p:sp>
          <p:nvSpPr>
            <p:cNvPr id="22" name="Text Box 1043">
              <a:extLst>
                <a:ext uri="{FF2B5EF4-FFF2-40B4-BE49-F238E27FC236}">
                  <a16:creationId xmlns:a16="http://schemas.microsoft.com/office/drawing/2014/main" id="{756E7AA5-972E-4E1D-A751-9E84EFD2332F}"/>
                </a:ext>
              </a:extLst>
            </p:cNvPr>
            <p:cNvSpPr txBox="1">
              <a:spLocks noChangeArrowheads="1"/>
            </p:cNvSpPr>
            <p:nvPr/>
          </p:nvSpPr>
          <p:spPr bwMode="auto">
            <a:xfrm>
              <a:off x="1440" y="2697"/>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i="0">
                  <a:solidFill>
                    <a:srgbClr val="1A78C3"/>
                  </a:solidFill>
                  <a:latin typeface="Times New Roman" panose="02020603050405020304" pitchFamily="18" charset="0"/>
                  <a:ea typeface="宋体" panose="02010600030101010101" pitchFamily="2" charset="-122"/>
                </a:rPr>
                <a:t>位线</a:t>
              </a:r>
              <a:r>
                <a:rPr lang="en-US" altLang="zh-CN" i="0">
                  <a:solidFill>
                    <a:srgbClr val="1A78C3"/>
                  </a:solidFill>
                  <a:latin typeface="Times New Roman" panose="02020603050405020304" pitchFamily="18" charset="0"/>
                  <a:ea typeface="宋体" panose="02010600030101010101" pitchFamily="2" charset="-122"/>
                </a:rPr>
                <a:t>S</a:t>
              </a:r>
              <a:r>
                <a:rPr lang="en-US" altLang="zh-CN" i="0" baseline="-18000">
                  <a:solidFill>
                    <a:srgbClr val="1A78C3"/>
                  </a:solidFill>
                  <a:latin typeface="Times New Roman" panose="02020603050405020304" pitchFamily="18" charset="0"/>
                  <a:ea typeface="宋体" panose="02010600030101010101" pitchFamily="2" charset="-122"/>
                </a:rPr>
                <a:t>1</a:t>
              </a:r>
            </a:p>
          </p:txBody>
        </p:sp>
        <p:sp>
          <p:nvSpPr>
            <p:cNvPr id="23" name="Text Box 1056">
              <a:extLst>
                <a:ext uri="{FF2B5EF4-FFF2-40B4-BE49-F238E27FC236}">
                  <a16:creationId xmlns:a16="http://schemas.microsoft.com/office/drawing/2014/main" id="{820B576A-5FD9-4B48-A21D-30C97BE4C820}"/>
                </a:ext>
              </a:extLst>
            </p:cNvPr>
            <p:cNvSpPr txBox="1">
              <a:spLocks noChangeArrowheads="1"/>
            </p:cNvSpPr>
            <p:nvPr/>
          </p:nvSpPr>
          <p:spPr bwMode="auto">
            <a:xfrm>
              <a:off x="432" y="3216"/>
              <a:ext cx="158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0" i="0">
                  <a:solidFill>
                    <a:srgbClr val="1A78C3"/>
                  </a:solidFill>
                  <a:latin typeface="Times New Roman" panose="02020603050405020304" pitchFamily="18" charset="0"/>
                  <a:ea typeface="宋体" panose="02010600030101010101" pitchFamily="2" charset="-122"/>
                </a:rPr>
                <a:t>       </a:t>
              </a:r>
              <a:r>
                <a:rPr lang="zh-CN" altLang="en-US" sz="2000" i="0">
                  <a:solidFill>
                    <a:srgbClr val="1A78C3"/>
                  </a:solidFill>
                  <a:latin typeface="Times New Roman" panose="02020603050405020304" pitchFamily="18" charset="0"/>
                  <a:ea typeface="宋体" panose="02010600030101010101" pitchFamily="2" charset="-122"/>
                </a:rPr>
                <a:t>读写控制</a:t>
              </a:r>
            </a:p>
          </p:txBody>
        </p:sp>
        <p:sp>
          <p:nvSpPr>
            <p:cNvPr id="24" name="Line 1057">
              <a:extLst>
                <a:ext uri="{FF2B5EF4-FFF2-40B4-BE49-F238E27FC236}">
                  <a16:creationId xmlns:a16="http://schemas.microsoft.com/office/drawing/2014/main" id="{FB74E7F6-5BCF-4D90-B4EB-072E2369CFB9}"/>
                </a:ext>
              </a:extLst>
            </p:cNvPr>
            <p:cNvSpPr>
              <a:spLocks noChangeShapeType="1"/>
            </p:cNvSpPr>
            <p:nvPr/>
          </p:nvSpPr>
          <p:spPr bwMode="auto">
            <a:xfrm>
              <a:off x="912" y="3504"/>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25" name="Line 1058">
              <a:extLst>
                <a:ext uri="{FF2B5EF4-FFF2-40B4-BE49-F238E27FC236}">
                  <a16:creationId xmlns:a16="http://schemas.microsoft.com/office/drawing/2014/main" id="{CD970AFB-6C9D-4943-8C9D-D1CFDFADFB5D}"/>
                </a:ext>
              </a:extLst>
            </p:cNvPr>
            <p:cNvSpPr>
              <a:spLocks noChangeShapeType="1"/>
            </p:cNvSpPr>
            <p:nvPr/>
          </p:nvSpPr>
          <p:spPr bwMode="auto">
            <a:xfrm flipV="1">
              <a:off x="1392" y="3504"/>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26" name="Text Box 1059">
              <a:extLst>
                <a:ext uri="{FF2B5EF4-FFF2-40B4-BE49-F238E27FC236}">
                  <a16:creationId xmlns:a16="http://schemas.microsoft.com/office/drawing/2014/main" id="{0F4003EB-6AD1-47C4-A5FB-E0DC26A0AEC4}"/>
                </a:ext>
              </a:extLst>
            </p:cNvPr>
            <p:cNvSpPr txBox="1">
              <a:spLocks noChangeArrowheads="1"/>
            </p:cNvSpPr>
            <p:nvPr/>
          </p:nvSpPr>
          <p:spPr bwMode="auto">
            <a:xfrm>
              <a:off x="720" y="3696"/>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0" i="0">
                  <a:solidFill>
                    <a:srgbClr val="1A78C3"/>
                  </a:solidFill>
                  <a:latin typeface="Times New Roman" panose="02020603050405020304" pitchFamily="18" charset="0"/>
                  <a:ea typeface="宋体" panose="02010600030101010101" pitchFamily="2" charset="-122"/>
                </a:rPr>
                <a:t>Din      Dout</a:t>
              </a:r>
            </a:p>
          </p:txBody>
        </p:sp>
        <p:sp>
          <p:nvSpPr>
            <p:cNvPr id="27" name="Line 1060">
              <a:extLst>
                <a:ext uri="{FF2B5EF4-FFF2-40B4-BE49-F238E27FC236}">
                  <a16:creationId xmlns:a16="http://schemas.microsoft.com/office/drawing/2014/main" id="{289AABF9-05CB-42DB-876E-EABAB1C426A0}"/>
                </a:ext>
              </a:extLst>
            </p:cNvPr>
            <p:cNvSpPr>
              <a:spLocks noChangeShapeType="1"/>
            </p:cNvSpPr>
            <p:nvPr/>
          </p:nvSpPr>
          <p:spPr bwMode="auto">
            <a:xfrm flipH="1">
              <a:off x="2016" y="3360"/>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28" name="Text Box 1061">
              <a:extLst>
                <a:ext uri="{FF2B5EF4-FFF2-40B4-BE49-F238E27FC236}">
                  <a16:creationId xmlns:a16="http://schemas.microsoft.com/office/drawing/2014/main" id="{607AC87F-0FED-4E1F-B84B-24A432F29BBC}"/>
                </a:ext>
              </a:extLst>
            </p:cNvPr>
            <p:cNvSpPr txBox="1">
              <a:spLocks noChangeArrowheads="1"/>
            </p:cNvSpPr>
            <p:nvPr/>
          </p:nvSpPr>
          <p:spPr bwMode="auto">
            <a:xfrm>
              <a:off x="2160" y="321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0" i="0">
                  <a:solidFill>
                    <a:srgbClr val="1A78C3"/>
                  </a:solidFill>
                  <a:latin typeface="Times New Roman" panose="02020603050405020304" pitchFamily="18" charset="0"/>
                  <a:ea typeface="宋体" panose="02010600030101010101" pitchFamily="2" charset="-122"/>
                </a:rPr>
                <a:t>R/W</a:t>
              </a:r>
            </a:p>
          </p:txBody>
        </p:sp>
      </p:grpSp>
      <p:grpSp>
        <p:nvGrpSpPr>
          <p:cNvPr id="29" name="Group 1070">
            <a:extLst>
              <a:ext uri="{FF2B5EF4-FFF2-40B4-BE49-F238E27FC236}">
                <a16:creationId xmlns:a16="http://schemas.microsoft.com/office/drawing/2014/main" id="{2E14D5C0-791D-4A24-92AA-B0F04131B54F}"/>
              </a:ext>
            </a:extLst>
          </p:cNvPr>
          <p:cNvGrpSpPr>
            <a:grpSpLocks/>
          </p:cNvGrpSpPr>
          <p:nvPr/>
        </p:nvGrpSpPr>
        <p:grpSpPr bwMode="auto">
          <a:xfrm>
            <a:off x="5537466" y="3255613"/>
            <a:ext cx="3733800" cy="3216275"/>
            <a:chOff x="2832" y="1872"/>
            <a:chExt cx="2352" cy="2026"/>
          </a:xfrm>
        </p:grpSpPr>
        <p:sp>
          <p:nvSpPr>
            <p:cNvPr id="30" name="Text Box 1046">
              <a:extLst>
                <a:ext uri="{FF2B5EF4-FFF2-40B4-BE49-F238E27FC236}">
                  <a16:creationId xmlns:a16="http://schemas.microsoft.com/office/drawing/2014/main" id="{0904457C-16A8-4418-B848-DDE0DAE8E331}"/>
                </a:ext>
              </a:extLst>
            </p:cNvPr>
            <p:cNvSpPr txBox="1">
              <a:spLocks noChangeArrowheads="1"/>
            </p:cNvSpPr>
            <p:nvPr/>
          </p:nvSpPr>
          <p:spPr bwMode="auto">
            <a:xfrm>
              <a:off x="3312" y="2266"/>
              <a:ext cx="768" cy="4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180000" rIns="180000" bIns="180000">
              <a:spAutoFit/>
            </a:bodyPr>
            <a:lstStyle/>
            <a:p>
              <a:pPr>
                <a:spcBef>
                  <a:spcPct val="0"/>
                </a:spcBef>
              </a:pPr>
              <a:r>
                <a:rPr lang="zh-CN" altLang="en-US" sz="2000" b="0" i="0">
                  <a:solidFill>
                    <a:srgbClr val="1A78C3"/>
                  </a:solidFill>
                  <a:latin typeface="Times New Roman" panose="02020603050405020304" pitchFamily="18" charset="0"/>
                  <a:ea typeface="宋体" panose="02010600030101010101" pitchFamily="2" charset="-122"/>
                </a:rPr>
                <a:t>  </a:t>
              </a:r>
              <a:r>
                <a:rPr lang="zh-CN" altLang="en-US" sz="2000" i="0">
                  <a:solidFill>
                    <a:srgbClr val="1A78C3"/>
                  </a:solidFill>
                  <a:latin typeface="Times New Roman" panose="02020603050405020304" pitchFamily="18" charset="0"/>
                  <a:ea typeface="宋体" panose="02010600030101010101" pitchFamily="2" charset="-122"/>
                </a:rPr>
                <a:t>位元</a:t>
              </a:r>
            </a:p>
          </p:txBody>
        </p:sp>
        <p:sp>
          <p:nvSpPr>
            <p:cNvPr id="31" name="Line 1047">
              <a:extLst>
                <a:ext uri="{FF2B5EF4-FFF2-40B4-BE49-F238E27FC236}">
                  <a16:creationId xmlns:a16="http://schemas.microsoft.com/office/drawing/2014/main" id="{F72646A5-B31D-42ED-B30F-D169D57B63BB}"/>
                </a:ext>
              </a:extLst>
            </p:cNvPr>
            <p:cNvSpPr>
              <a:spLocks noChangeShapeType="1"/>
            </p:cNvSpPr>
            <p:nvPr/>
          </p:nvSpPr>
          <p:spPr bwMode="auto">
            <a:xfrm>
              <a:off x="3264" y="2026"/>
              <a:ext cx="91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32" name="Line 1048">
              <a:extLst>
                <a:ext uri="{FF2B5EF4-FFF2-40B4-BE49-F238E27FC236}">
                  <a16:creationId xmlns:a16="http://schemas.microsoft.com/office/drawing/2014/main" id="{301C4253-383E-4AF3-B0F6-454AF24F2EDC}"/>
                </a:ext>
              </a:extLst>
            </p:cNvPr>
            <p:cNvSpPr>
              <a:spLocks noChangeShapeType="1"/>
            </p:cNvSpPr>
            <p:nvPr/>
          </p:nvSpPr>
          <p:spPr bwMode="auto">
            <a:xfrm>
              <a:off x="3696" y="2026"/>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33" name="Line 1049">
              <a:extLst>
                <a:ext uri="{FF2B5EF4-FFF2-40B4-BE49-F238E27FC236}">
                  <a16:creationId xmlns:a16="http://schemas.microsoft.com/office/drawing/2014/main" id="{B051A996-493C-46AC-A1C9-51D8ED17EDAA}"/>
                </a:ext>
              </a:extLst>
            </p:cNvPr>
            <p:cNvSpPr>
              <a:spLocks noChangeShapeType="1"/>
            </p:cNvSpPr>
            <p:nvPr/>
          </p:nvSpPr>
          <p:spPr bwMode="auto">
            <a:xfrm>
              <a:off x="3024" y="2218"/>
              <a:ext cx="0" cy="99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34" name="Line 1051">
              <a:extLst>
                <a:ext uri="{FF2B5EF4-FFF2-40B4-BE49-F238E27FC236}">
                  <a16:creationId xmlns:a16="http://schemas.microsoft.com/office/drawing/2014/main" id="{9705BD9E-39E0-43B6-AD4E-564641C23CA8}"/>
                </a:ext>
              </a:extLst>
            </p:cNvPr>
            <p:cNvSpPr>
              <a:spLocks noChangeShapeType="1"/>
            </p:cNvSpPr>
            <p:nvPr/>
          </p:nvSpPr>
          <p:spPr bwMode="auto">
            <a:xfrm>
              <a:off x="3024" y="2506"/>
              <a:ext cx="2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35" name="Text Box 1053">
              <a:extLst>
                <a:ext uri="{FF2B5EF4-FFF2-40B4-BE49-F238E27FC236}">
                  <a16:creationId xmlns:a16="http://schemas.microsoft.com/office/drawing/2014/main" id="{DC535D4F-CC48-4C87-BDEB-0CBA4E55C262}"/>
                </a:ext>
              </a:extLst>
            </p:cNvPr>
            <p:cNvSpPr txBox="1">
              <a:spLocks noChangeArrowheads="1"/>
            </p:cNvSpPr>
            <p:nvPr/>
          </p:nvSpPr>
          <p:spPr bwMode="auto">
            <a:xfrm>
              <a:off x="4176" y="1872"/>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000" i="0">
                  <a:solidFill>
                    <a:srgbClr val="1A78C3"/>
                  </a:solidFill>
                  <a:latin typeface="Times New Roman" panose="02020603050405020304" pitchFamily="18" charset="0"/>
                  <a:ea typeface="宋体" panose="02010600030101010101" pitchFamily="2" charset="-122"/>
                </a:rPr>
                <a:t>选择线(字线)</a:t>
              </a:r>
            </a:p>
          </p:txBody>
        </p:sp>
        <p:sp>
          <p:nvSpPr>
            <p:cNvPr id="36" name="Text Box 1054">
              <a:extLst>
                <a:ext uri="{FF2B5EF4-FFF2-40B4-BE49-F238E27FC236}">
                  <a16:creationId xmlns:a16="http://schemas.microsoft.com/office/drawing/2014/main" id="{F15F41B6-09BB-4470-BFC3-582299C4E4E2}"/>
                </a:ext>
              </a:extLst>
            </p:cNvPr>
            <p:cNvSpPr txBox="1">
              <a:spLocks noChangeArrowheads="1"/>
            </p:cNvSpPr>
            <p:nvPr/>
          </p:nvSpPr>
          <p:spPr bwMode="auto">
            <a:xfrm>
              <a:off x="3024" y="2736"/>
              <a:ext cx="5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i="0">
                  <a:solidFill>
                    <a:srgbClr val="1A78C3"/>
                  </a:solidFill>
                  <a:latin typeface="Times New Roman" panose="02020603050405020304" pitchFamily="18" charset="0"/>
                  <a:ea typeface="宋体" panose="02010600030101010101" pitchFamily="2" charset="-122"/>
                </a:rPr>
                <a:t>数据线(位线)</a:t>
              </a:r>
              <a:endParaRPr lang="en-US" altLang="zh-CN" i="0" baseline="-18000">
                <a:solidFill>
                  <a:srgbClr val="1A78C3"/>
                </a:solidFill>
                <a:latin typeface="Times New Roman" panose="02020603050405020304" pitchFamily="18" charset="0"/>
                <a:ea typeface="宋体" panose="02010600030101010101" pitchFamily="2" charset="-122"/>
              </a:endParaRPr>
            </a:p>
          </p:txBody>
        </p:sp>
        <p:sp>
          <p:nvSpPr>
            <p:cNvPr id="37" name="Text Box 1062">
              <a:extLst>
                <a:ext uri="{FF2B5EF4-FFF2-40B4-BE49-F238E27FC236}">
                  <a16:creationId xmlns:a16="http://schemas.microsoft.com/office/drawing/2014/main" id="{86409751-0D3D-4C42-A044-A9C8866587CC}"/>
                </a:ext>
              </a:extLst>
            </p:cNvPr>
            <p:cNvSpPr txBox="1">
              <a:spLocks noChangeArrowheads="1"/>
            </p:cNvSpPr>
            <p:nvPr/>
          </p:nvSpPr>
          <p:spPr bwMode="auto">
            <a:xfrm>
              <a:off x="2880" y="3216"/>
              <a:ext cx="76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i="0">
                  <a:solidFill>
                    <a:srgbClr val="1A78C3"/>
                  </a:solidFill>
                  <a:latin typeface="Times New Roman" panose="02020603050405020304" pitchFamily="18" charset="0"/>
                  <a:ea typeface="宋体" panose="02010600030101010101" pitchFamily="2" charset="-122"/>
                </a:rPr>
                <a:t>读写控制</a:t>
              </a:r>
            </a:p>
          </p:txBody>
        </p:sp>
        <p:sp>
          <p:nvSpPr>
            <p:cNvPr id="38" name="Line 1063">
              <a:extLst>
                <a:ext uri="{FF2B5EF4-FFF2-40B4-BE49-F238E27FC236}">
                  <a16:creationId xmlns:a16="http://schemas.microsoft.com/office/drawing/2014/main" id="{57FB174C-E1B8-4619-9D06-35EC7AACB4AA}"/>
                </a:ext>
              </a:extLst>
            </p:cNvPr>
            <p:cNvSpPr>
              <a:spLocks noChangeShapeType="1"/>
            </p:cNvSpPr>
            <p:nvPr/>
          </p:nvSpPr>
          <p:spPr bwMode="auto">
            <a:xfrm>
              <a:off x="3024" y="3472"/>
              <a:ext cx="1"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39" name="Line 1064">
              <a:extLst>
                <a:ext uri="{FF2B5EF4-FFF2-40B4-BE49-F238E27FC236}">
                  <a16:creationId xmlns:a16="http://schemas.microsoft.com/office/drawing/2014/main" id="{B9B6EFA4-5C5B-47B1-B30F-5CD5822C7C2D}"/>
                </a:ext>
              </a:extLst>
            </p:cNvPr>
            <p:cNvSpPr>
              <a:spLocks noChangeShapeType="1"/>
            </p:cNvSpPr>
            <p:nvPr/>
          </p:nvSpPr>
          <p:spPr bwMode="auto">
            <a:xfrm flipV="1">
              <a:off x="3504" y="3464"/>
              <a:ext cx="1" cy="23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40" name="Text Box 1065">
              <a:extLst>
                <a:ext uri="{FF2B5EF4-FFF2-40B4-BE49-F238E27FC236}">
                  <a16:creationId xmlns:a16="http://schemas.microsoft.com/office/drawing/2014/main" id="{3BA7AFC8-3FEB-4B77-84E8-3CA6107F448A}"/>
                </a:ext>
              </a:extLst>
            </p:cNvPr>
            <p:cNvSpPr txBox="1">
              <a:spLocks noChangeArrowheads="1"/>
            </p:cNvSpPr>
            <p:nvPr/>
          </p:nvSpPr>
          <p:spPr bwMode="auto">
            <a:xfrm>
              <a:off x="2832" y="364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0" i="0">
                  <a:solidFill>
                    <a:srgbClr val="1A78C3"/>
                  </a:solidFill>
                  <a:latin typeface="Times New Roman" panose="02020603050405020304" pitchFamily="18" charset="0"/>
                  <a:ea typeface="宋体" panose="02010600030101010101" pitchFamily="2" charset="-122"/>
                </a:rPr>
                <a:t>Din      Dout</a:t>
              </a:r>
            </a:p>
          </p:txBody>
        </p:sp>
        <p:sp>
          <p:nvSpPr>
            <p:cNvPr id="41" name="Line 1066">
              <a:extLst>
                <a:ext uri="{FF2B5EF4-FFF2-40B4-BE49-F238E27FC236}">
                  <a16:creationId xmlns:a16="http://schemas.microsoft.com/office/drawing/2014/main" id="{CF866965-69B4-42D0-BAA3-4F11402A6C3C}"/>
                </a:ext>
              </a:extLst>
            </p:cNvPr>
            <p:cNvSpPr>
              <a:spLocks noChangeShapeType="1"/>
            </p:cNvSpPr>
            <p:nvPr/>
          </p:nvSpPr>
          <p:spPr bwMode="auto">
            <a:xfrm flipH="1">
              <a:off x="3649" y="3340"/>
              <a:ext cx="192"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endParaRPr>
            </a:p>
          </p:txBody>
        </p:sp>
        <p:sp>
          <p:nvSpPr>
            <p:cNvPr id="42" name="Text Box 1067">
              <a:extLst>
                <a:ext uri="{FF2B5EF4-FFF2-40B4-BE49-F238E27FC236}">
                  <a16:creationId xmlns:a16="http://schemas.microsoft.com/office/drawing/2014/main" id="{06A5016D-7275-41F9-93B5-3A6645942FE4}"/>
                </a:ext>
              </a:extLst>
            </p:cNvPr>
            <p:cNvSpPr txBox="1">
              <a:spLocks noChangeArrowheads="1"/>
            </p:cNvSpPr>
            <p:nvPr/>
          </p:nvSpPr>
          <p:spPr bwMode="auto">
            <a:xfrm>
              <a:off x="3793" y="319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0" i="0">
                  <a:solidFill>
                    <a:srgbClr val="1A78C3"/>
                  </a:solidFill>
                  <a:latin typeface="Times New Roman" panose="02020603050405020304" pitchFamily="18" charset="0"/>
                  <a:ea typeface="宋体" panose="02010600030101010101" pitchFamily="2" charset="-122"/>
                </a:rPr>
                <a:t>R/W</a:t>
              </a:r>
            </a:p>
          </p:txBody>
        </p:sp>
      </p:grpSp>
      <p:sp>
        <p:nvSpPr>
          <p:cNvPr id="43" name="Text Box 1071">
            <a:extLst>
              <a:ext uri="{FF2B5EF4-FFF2-40B4-BE49-F238E27FC236}">
                <a16:creationId xmlns:a16="http://schemas.microsoft.com/office/drawing/2014/main" id="{6F442C93-7DF7-4897-B371-F17B8CB6D462}"/>
              </a:ext>
            </a:extLst>
          </p:cNvPr>
          <p:cNvSpPr txBox="1">
            <a:spLocks noChangeArrowheads="1"/>
          </p:cNvSpPr>
          <p:nvPr/>
        </p:nvSpPr>
        <p:spPr bwMode="auto">
          <a:xfrm>
            <a:off x="459456" y="2347616"/>
            <a:ext cx="8570913" cy="369332"/>
          </a:xfrm>
          <a:prstGeom prst="rect">
            <a:avLst/>
          </a:prstGeom>
        </p:spPr>
        <p:txBody>
          <a:bodyPr/>
          <a:lstStyle>
            <a:defPPr>
              <a:defRPr lang="zh-CN"/>
            </a:defPPr>
            <a:lvl1pPr marL="228600" indent="-228600" defTabSz="913765">
              <a:lnSpc>
                <a:spcPct val="90000"/>
              </a:lnSpc>
              <a:spcBef>
                <a:spcPts val="1000"/>
              </a:spcBef>
              <a:buFont typeface="Wingdings" panose="05000000000000000000" pitchFamily="2" charset="2"/>
              <a:buNone/>
              <a:defRPr sz="2000">
                <a:solidFill>
                  <a:srgbClr val="1A78C3"/>
                </a:solidFill>
              </a:defRPr>
            </a:lvl1pPr>
            <a:lvl2pPr marL="685165" indent="-228600" defTabSz="913765">
              <a:lnSpc>
                <a:spcPct val="90000"/>
              </a:lnSpc>
              <a:spcBef>
                <a:spcPts val="500"/>
              </a:spcBef>
              <a:buFont typeface="Arial" panose="020B0604020202020204" pitchFamily="34" charset="0"/>
              <a:buChar char="•"/>
              <a:defRPr sz="2400"/>
            </a:lvl2pPr>
            <a:lvl3pPr marL="1142365" indent="-228600" defTabSz="913765">
              <a:lnSpc>
                <a:spcPct val="90000"/>
              </a:lnSpc>
              <a:spcBef>
                <a:spcPts val="500"/>
              </a:spcBef>
              <a:buFont typeface="Arial" panose="020B0604020202020204" pitchFamily="34" charset="0"/>
              <a:buChar char="•"/>
              <a:defRPr sz="2000"/>
            </a:lvl3pPr>
            <a:lvl4pPr marL="1599565" indent="-228600" defTabSz="913765">
              <a:lnSpc>
                <a:spcPct val="90000"/>
              </a:lnSpc>
              <a:spcBef>
                <a:spcPts val="500"/>
              </a:spcBef>
              <a:buFont typeface="Arial" panose="020B0604020202020204" pitchFamily="34" charset="0"/>
              <a:buChar char="•"/>
            </a:lvl4pPr>
            <a:lvl5pPr marL="2056130" indent="-228600" defTabSz="913765">
              <a:lnSpc>
                <a:spcPct val="90000"/>
              </a:lnSpc>
              <a:spcBef>
                <a:spcPts val="500"/>
              </a:spcBef>
              <a:buFont typeface="Arial" panose="020B0604020202020204" pitchFamily="34" charset="0"/>
              <a:buChar char="•"/>
            </a:lvl5pPr>
            <a:lvl6pPr marL="2513330" indent="-228600" defTabSz="913765">
              <a:lnSpc>
                <a:spcPct val="90000"/>
              </a:lnSpc>
              <a:spcBef>
                <a:spcPts val="500"/>
              </a:spcBef>
              <a:buFont typeface="Arial" panose="020B0604020202020204" pitchFamily="34" charset="0"/>
              <a:buChar char="•"/>
            </a:lvl6pPr>
            <a:lvl7pPr marL="2970530" indent="-228600" defTabSz="913765">
              <a:lnSpc>
                <a:spcPct val="90000"/>
              </a:lnSpc>
              <a:spcBef>
                <a:spcPts val="500"/>
              </a:spcBef>
              <a:buFont typeface="Arial" panose="020B0604020202020204" pitchFamily="34" charset="0"/>
              <a:buChar char="•"/>
            </a:lvl7pPr>
            <a:lvl8pPr marL="3427095" indent="-228600" defTabSz="913765">
              <a:lnSpc>
                <a:spcPct val="90000"/>
              </a:lnSpc>
              <a:spcBef>
                <a:spcPts val="500"/>
              </a:spcBef>
              <a:buFont typeface="Arial" panose="020B0604020202020204" pitchFamily="34" charset="0"/>
              <a:buChar char="•"/>
            </a:lvl8pPr>
            <a:lvl9pPr marL="3884295" indent="-228600" defTabSz="913765">
              <a:lnSpc>
                <a:spcPct val="90000"/>
              </a:lnSpc>
              <a:spcBef>
                <a:spcPts val="500"/>
              </a:spcBef>
              <a:buFont typeface="Arial" panose="020B0604020202020204" pitchFamily="34" charset="0"/>
              <a:buChar char="•"/>
            </a:lvl9pPr>
          </a:lstStyle>
          <a:p>
            <a:r>
              <a:rPr lang="zh-CN" altLang="en-US" dirty="0">
                <a:solidFill>
                  <a:srgbClr val="ED7D31"/>
                </a:solidFill>
              </a:rPr>
              <a:t>存储体</a:t>
            </a:r>
            <a:r>
              <a:rPr lang="zh-CN" altLang="en-US" dirty="0"/>
              <a:t>(</a:t>
            </a:r>
            <a:r>
              <a:rPr lang="en-US" altLang="zh-CN" dirty="0"/>
              <a:t>Memory Bank)： </a:t>
            </a:r>
            <a:r>
              <a:rPr lang="zh-CN" altLang="en-US" dirty="0"/>
              <a:t>由记忆单元(位元)构成的存储阵列</a:t>
            </a:r>
          </a:p>
        </p:txBody>
      </p:sp>
    </p:spTree>
    <p:extLst>
      <p:ext uri="{BB962C8B-B14F-4D97-AF65-F5344CB8AC3E}">
        <p14:creationId xmlns:p14="http://schemas.microsoft.com/office/powerpoint/2010/main" val="35685424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A472BA1-991C-4631-A669-99B05E5D20DA}"/>
              </a:ext>
            </a:extLst>
          </p:cNvPr>
          <p:cNvSpPr>
            <a:spLocks noGrp="1"/>
          </p:cNvSpPr>
          <p:nvPr>
            <p:ph type="sldNum" sz="quarter" idx="12"/>
          </p:nvPr>
        </p:nvSpPr>
        <p:spPr/>
        <p:txBody>
          <a:bodyPr/>
          <a:lstStyle/>
          <a:p>
            <a:fld id="{D12C7F20-4EEE-4847-AC76-B538472E8A39}" type="slidenum">
              <a:rPr lang="zh-CN" altLang="en-US" smtClean="0"/>
              <a:pPr/>
              <a:t>14</a:t>
            </a:fld>
            <a:endParaRPr lang="zh-CN" altLang="en-US"/>
          </a:p>
        </p:txBody>
      </p:sp>
      <p:sp>
        <p:nvSpPr>
          <p:cNvPr id="3" name="文本占位符 2">
            <a:extLst>
              <a:ext uri="{FF2B5EF4-FFF2-40B4-BE49-F238E27FC236}">
                <a16:creationId xmlns:a16="http://schemas.microsoft.com/office/drawing/2014/main" id="{39652756-DC77-4B99-833B-2A57890A4C32}"/>
              </a:ext>
            </a:extLst>
          </p:cNvPr>
          <p:cNvSpPr>
            <a:spLocks noGrp="1"/>
          </p:cNvSpPr>
          <p:nvPr>
            <p:ph type="body" sz="quarter" idx="15"/>
          </p:nvPr>
        </p:nvSpPr>
        <p:spPr>
          <a:xfrm>
            <a:off x="159768" y="698463"/>
            <a:ext cx="11835786" cy="793453"/>
          </a:xfrm>
        </p:spPr>
        <p:txBody>
          <a:bodyPr/>
          <a:lstStyle/>
          <a:p>
            <a:r>
              <a:rPr lang="zh-CN" altLang="en-US" dirty="0"/>
              <a:t>字片式存储体阵列组织</a:t>
            </a:r>
          </a:p>
        </p:txBody>
      </p:sp>
      <p:sp>
        <p:nvSpPr>
          <p:cNvPr id="4" name="文本占位符 3">
            <a:extLst>
              <a:ext uri="{FF2B5EF4-FFF2-40B4-BE49-F238E27FC236}">
                <a16:creationId xmlns:a16="http://schemas.microsoft.com/office/drawing/2014/main" id="{217A983D-A8DD-413E-B01E-B4CF6009F9BF}"/>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grpSp>
        <p:nvGrpSpPr>
          <p:cNvPr id="16" name="组合 15">
            <a:extLst>
              <a:ext uri="{FF2B5EF4-FFF2-40B4-BE49-F238E27FC236}">
                <a16:creationId xmlns:a16="http://schemas.microsoft.com/office/drawing/2014/main" id="{0DACCACD-49FE-4D8E-A16D-BB8C0D41A70E}"/>
              </a:ext>
            </a:extLst>
          </p:cNvPr>
          <p:cNvGrpSpPr/>
          <p:nvPr/>
        </p:nvGrpSpPr>
        <p:grpSpPr>
          <a:xfrm>
            <a:off x="450649" y="1243172"/>
            <a:ext cx="7692324" cy="4175851"/>
            <a:chOff x="450649" y="1243172"/>
            <a:chExt cx="7702550" cy="4889500"/>
          </a:xfrm>
        </p:grpSpPr>
        <p:pic>
          <p:nvPicPr>
            <p:cNvPr id="5" name="Picture 1028">
              <a:extLst>
                <a:ext uri="{FF2B5EF4-FFF2-40B4-BE49-F238E27FC236}">
                  <a16:creationId xmlns:a16="http://schemas.microsoft.com/office/drawing/2014/main" id="{6D2D9DDE-7CB4-43A2-8D92-1C3B8CBB6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49" y="1243172"/>
              <a:ext cx="7702550" cy="4889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1030">
              <a:extLst>
                <a:ext uri="{FF2B5EF4-FFF2-40B4-BE49-F238E27FC236}">
                  <a16:creationId xmlns:a16="http://schemas.microsoft.com/office/drawing/2014/main" id="{15AAB489-C7B9-4237-B251-8DCE1FE6DF8B}"/>
                </a:ext>
              </a:extLst>
            </p:cNvPr>
            <p:cNvSpPr txBox="1">
              <a:spLocks noChangeArrowheads="1"/>
            </p:cNvSpPr>
            <p:nvPr/>
          </p:nvSpPr>
          <p:spPr bwMode="auto">
            <a:xfrm>
              <a:off x="495099" y="1624172"/>
              <a:ext cx="457200" cy="3359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zh-CN" sz="2400" b="0" i="0" dirty="0">
                <a:solidFill>
                  <a:schemeClr val="tx1"/>
                </a:solidFill>
              </a:endParaRPr>
            </a:p>
            <a:p>
              <a:r>
                <a:rPr lang="en-US" altLang="zh-CN" sz="2400" b="0" i="0" dirty="0">
                  <a:solidFill>
                    <a:srgbClr val="800000"/>
                  </a:solidFill>
                </a:rPr>
                <a:t>X</a:t>
              </a:r>
            </a:p>
            <a:p>
              <a:r>
                <a:rPr lang="zh-CN" altLang="en-US" sz="2400" b="0" i="0" dirty="0">
                  <a:solidFill>
                    <a:srgbClr val="800000"/>
                  </a:solidFill>
                </a:rPr>
                <a:t>向译码器</a:t>
              </a:r>
            </a:p>
          </p:txBody>
        </p:sp>
        <p:sp>
          <p:nvSpPr>
            <p:cNvPr id="8" name="Line 1031">
              <a:extLst>
                <a:ext uri="{FF2B5EF4-FFF2-40B4-BE49-F238E27FC236}">
                  <a16:creationId xmlns:a16="http://schemas.microsoft.com/office/drawing/2014/main" id="{DDD3DC50-E159-4A06-AC4B-8B71C87836B0}"/>
                </a:ext>
              </a:extLst>
            </p:cNvPr>
            <p:cNvSpPr>
              <a:spLocks noChangeShapeType="1"/>
            </p:cNvSpPr>
            <p:nvPr/>
          </p:nvSpPr>
          <p:spPr bwMode="auto">
            <a:xfrm flipH="1">
              <a:off x="952299" y="2075022"/>
              <a:ext cx="9445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Line 1032">
              <a:extLst>
                <a:ext uri="{FF2B5EF4-FFF2-40B4-BE49-F238E27FC236}">
                  <a16:creationId xmlns:a16="http://schemas.microsoft.com/office/drawing/2014/main" id="{B46FCF63-BE0F-41D2-8192-77CE6F202664}"/>
                </a:ext>
              </a:extLst>
            </p:cNvPr>
            <p:cNvSpPr>
              <a:spLocks noChangeShapeType="1"/>
            </p:cNvSpPr>
            <p:nvPr/>
          </p:nvSpPr>
          <p:spPr bwMode="auto">
            <a:xfrm flipH="1">
              <a:off x="964999" y="2929097"/>
              <a:ext cx="9318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Line 1033">
              <a:extLst>
                <a:ext uri="{FF2B5EF4-FFF2-40B4-BE49-F238E27FC236}">
                  <a16:creationId xmlns:a16="http://schemas.microsoft.com/office/drawing/2014/main" id="{39452831-1357-4773-9175-51F76A51DE22}"/>
                </a:ext>
              </a:extLst>
            </p:cNvPr>
            <p:cNvSpPr>
              <a:spLocks noChangeShapeType="1"/>
            </p:cNvSpPr>
            <p:nvPr/>
          </p:nvSpPr>
          <p:spPr bwMode="auto">
            <a:xfrm flipH="1">
              <a:off x="976112" y="4280059"/>
              <a:ext cx="9207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Text Box 1034">
              <a:extLst>
                <a:ext uri="{FF2B5EF4-FFF2-40B4-BE49-F238E27FC236}">
                  <a16:creationId xmlns:a16="http://schemas.microsoft.com/office/drawing/2014/main" id="{A08C8E42-626C-4808-AF74-9DA0BBB587F5}"/>
                </a:ext>
              </a:extLst>
            </p:cNvPr>
            <p:cNvSpPr txBox="1">
              <a:spLocks noChangeArrowheads="1"/>
            </p:cNvSpPr>
            <p:nvPr/>
          </p:nvSpPr>
          <p:spPr bwMode="auto">
            <a:xfrm>
              <a:off x="574474" y="5186522"/>
              <a:ext cx="1692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b="0" i="0">
                  <a:solidFill>
                    <a:srgbClr val="000099"/>
                  </a:solidFill>
                </a:rPr>
                <a:t>一维地址译码系统</a:t>
              </a:r>
            </a:p>
          </p:txBody>
        </p:sp>
      </p:grpSp>
      <p:sp>
        <p:nvSpPr>
          <p:cNvPr id="12" name="AutoShape 1035">
            <a:extLst>
              <a:ext uri="{FF2B5EF4-FFF2-40B4-BE49-F238E27FC236}">
                <a16:creationId xmlns:a16="http://schemas.microsoft.com/office/drawing/2014/main" id="{AB3C1258-00AC-48DD-AF4C-630CE74867B4}"/>
              </a:ext>
            </a:extLst>
          </p:cNvPr>
          <p:cNvSpPr>
            <a:spLocks noChangeArrowheads="1"/>
          </p:cNvSpPr>
          <p:nvPr/>
        </p:nvSpPr>
        <p:spPr bwMode="auto">
          <a:xfrm>
            <a:off x="6465687" y="683245"/>
            <a:ext cx="1552575" cy="488950"/>
          </a:xfrm>
          <a:prstGeom prst="wedgeRoundRectCallout">
            <a:avLst>
              <a:gd name="adj1" fmla="val -147598"/>
              <a:gd name="adj2" fmla="val 122811"/>
              <a:gd name="adj3" fmla="val 16667"/>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pPr>
            <a:r>
              <a:rPr lang="zh-CN" altLang="en-US" i="0" dirty="0">
                <a:solidFill>
                  <a:schemeClr val="tx1"/>
                </a:solidFill>
                <a:ea typeface="宋体" panose="02010600030101010101" pitchFamily="2" charset="-122"/>
              </a:rPr>
              <a:t>地址驱动线</a:t>
            </a:r>
          </a:p>
        </p:txBody>
      </p:sp>
      <p:sp>
        <p:nvSpPr>
          <p:cNvPr id="13" name="Rectangle 1037">
            <a:extLst>
              <a:ext uri="{FF2B5EF4-FFF2-40B4-BE49-F238E27FC236}">
                <a16:creationId xmlns:a16="http://schemas.microsoft.com/office/drawing/2014/main" id="{0AA697C9-5CD4-43C2-948F-41121F7C0B60}"/>
              </a:ext>
            </a:extLst>
          </p:cNvPr>
          <p:cNvSpPr>
            <a:spLocks noChangeArrowheads="1"/>
          </p:cNvSpPr>
          <p:nvPr/>
        </p:nvSpPr>
        <p:spPr bwMode="auto">
          <a:xfrm>
            <a:off x="539490" y="5718100"/>
            <a:ext cx="6188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ct val="20000"/>
              </a:spcBef>
            </a:pPr>
            <a:r>
              <a:rPr lang="zh-CN" altLang="en-US" i="0" dirty="0">
                <a:solidFill>
                  <a:srgbClr val="1A78C3"/>
                </a:solidFill>
                <a:latin typeface="+mj-ea"/>
                <a:ea typeface="+mj-ea"/>
                <a:cs typeface="Arial" panose="020B0604020202020204" pitchFamily="34" charset="0"/>
              </a:rPr>
              <a:t>假定有</a:t>
            </a:r>
            <a:r>
              <a:rPr lang="en-US" altLang="zh-CN" i="0" dirty="0">
                <a:solidFill>
                  <a:srgbClr val="1A78C3"/>
                </a:solidFill>
                <a:latin typeface="+mj-ea"/>
                <a:ea typeface="+mj-ea"/>
                <a:cs typeface="Arial" panose="020B0604020202020204" pitchFamily="34" charset="0"/>
              </a:rPr>
              <a:t>m</a:t>
            </a:r>
            <a:r>
              <a:rPr lang="zh-CN" altLang="en-US" i="0" dirty="0">
                <a:solidFill>
                  <a:srgbClr val="1A78C3"/>
                </a:solidFill>
                <a:latin typeface="+mj-ea"/>
                <a:ea typeface="+mj-ea"/>
                <a:cs typeface="Arial" panose="020B0604020202020204" pitchFamily="34" charset="0"/>
              </a:rPr>
              <a:t>位地址，则地址译码驱动（选择）线的条数为多少？</a:t>
            </a:r>
            <a:endParaRPr lang="en-US" altLang="zh-CN" i="0" dirty="0">
              <a:solidFill>
                <a:srgbClr val="1A78C3"/>
              </a:solidFill>
              <a:latin typeface="+mj-ea"/>
              <a:ea typeface="+mj-ea"/>
              <a:cs typeface="Arial" panose="020B0604020202020204" pitchFamily="34" charset="0"/>
            </a:endParaRPr>
          </a:p>
        </p:txBody>
      </p:sp>
      <p:sp>
        <p:nvSpPr>
          <p:cNvPr id="14" name="Text Box 1038">
            <a:extLst>
              <a:ext uri="{FF2B5EF4-FFF2-40B4-BE49-F238E27FC236}">
                <a16:creationId xmlns:a16="http://schemas.microsoft.com/office/drawing/2014/main" id="{E7FF1E41-E653-4BA5-8F5C-8EE8C7A68C86}"/>
              </a:ext>
            </a:extLst>
          </p:cNvPr>
          <p:cNvSpPr txBox="1">
            <a:spLocks noChangeArrowheads="1"/>
          </p:cNvSpPr>
          <p:nvPr/>
        </p:nvSpPr>
        <p:spPr bwMode="auto">
          <a:xfrm>
            <a:off x="6818053" y="5678413"/>
            <a:ext cx="12827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dirty="0">
                <a:solidFill>
                  <a:srgbClr val="1A78C3"/>
                </a:solidFill>
                <a:latin typeface="+mj-ea"/>
                <a:ea typeface="+mj-ea"/>
                <a:cs typeface="Arial" panose="020B0604020202020204" pitchFamily="34" charset="0"/>
              </a:rPr>
              <a:t>有</a:t>
            </a:r>
            <a:r>
              <a:rPr lang="en-US" altLang="zh-CN" i="0" dirty="0">
                <a:solidFill>
                  <a:srgbClr val="ED7D31"/>
                </a:solidFill>
                <a:latin typeface="+mj-ea"/>
                <a:ea typeface="+mj-ea"/>
                <a:cs typeface="Arial" panose="020B0604020202020204" pitchFamily="34" charset="0"/>
              </a:rPr>
              <a:t>2</a:t>
            </a:r>
            <a:r>
              <a:rPr lang="en-US" altLang="zh-CN" i="0" baseline="30000" dirty="0">
                <a:solidFill>
                  <a:srgbClr val="ED7D31"/>
                </a:solidFill>
                <a:latin typeface="+mj-ea"/>
                <a:ea typeface="+mj-ea"/>
                <a:cs typeface="Arial" panose="020B0604020202020204" pitchFamily="34" charset="0"/>
              </a:rPr>
              <a:t>m</a:t>
            </a:r>
            <a:r>
              <a:rPr lang="zh-CN" altLang="en-US" i="0" dirty="0">
                <a:solidFill>
                  <a:srgbClr val="1A78C3"/>
                </a:solidFill>
                <a:latin typeface="+mj-ea"/>
                <a:ea typeface="+mj-ea"/>
                <a:cs typeface="Arial" panose="020B0604020202020204" pitchFamily="34" charset="0"/>
              </a:rPr>
              <a:t>条！</a:t>
            </a:r>
          </a:p>
        </p:txBody>
      </p:sp>
      <p:sp>
        <p:nvSpPr>
          <p:cNvPr id="15" name="Text Box 1039">
            <a:extLst>
              <a:ext uri="{FF2B5EF4-FFF2-40B4-BE49-F238E27FC236}">
                <a16:creationId xmlns:a16="http://schemas.microsoft.com/office/drawing/2014/main" id="{4E2F6B5C-405E-4C37-A1EF-2F61CEA4E0B8}"/>
              </a:ext>
            </a:extLst>
          </p:cNvPr>
          <p:cNvSpPr txBox="1">
            <a:spLocks noChangeArrowheads="1"/>
          </p:cNvSpPr>
          <p:nvPr/>
        </p:nvSpPr>
        <p:spPr bwMode="auto">
          <a:xfrm>
            <a:off x="539490" y="6148440"/>
            <a:ext cx="82359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1A78C3"/>
                </a:solidFill>
                <a:latin typeface="+mj-ea"/>
                <a:ea typeface="+mj-ea"/>
                <a:cs typeface="Arial" panose="020B0604020202020204" pitchFamily="34" charset="0"/>
              </a:rPr>
              <a:t>一般</a:t>
            </a:r>
            <a:r>
              <a:rPr lang="en-US" altLang="zh-CN" i="0">
                <a:solidFill>
                  <a:srgbClr val="1A78C3"/>
                </a:solidFill>
                <a:latin typeface="+mj-ea"/>
                <a:ea typeface="+mj-ea"/>
                <a:cs typeface="Arial" panose="020B0604020202020204" pitchFamily="34" charset="0"/>
              </a:rPr>
              <a:t>SRAM</a:t>
            </a:r>
            <a:r>
              <a:rPr lang="zh-CN" altLang="en-US" i="0">
                <a:solidFill>
                  <a:srgbClr val="1A78C3"/>
                </a:solidFill>
                <a:latin typeface="+mj-ea"/>
                <a:ea typeface="+mj-ea"/>
                <a:cs typeface="Arial" panose="020B0604020202020204" pitchFamily="34" charset="0"/>
              </a:rPr>
              <a:t>为字片式</a:t>
            </a:r>
            <a:r>
              <a:rPr lang="zh-CN" altLang="en-US" i="0">
                <a:solidFill>
                  <a:srgbClr val="1A78C3"/>
                </a:solidFill>
                <a:latin typeface="+mj-ea"/>
                <a:ea typeface="+mj-ea"/>
              </a:rPr>
              <a:t>芯片，只在单方向上译码，同时读出一条字线上的所有位！</a:t>
            </a:r>
          </a:p>
        </p:txBody>
      </p:sp>
    </p:spTree>
    <p:extLst>
      <p:ext uri="{BB962C8B-B14F-4D97-AF65-F5344CB8AC3E}">
        <p14:creationId xmlns:p14="http://schemas.microsoft.com/office/powerpoint/2010/main" val="151288473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8FEBCDC-7584-4DC6-82C9-4D3D8331C522}"/>
              </a:ext>
            </a:extLst>
          </p:cNvPr>
          <p:cNvSpPr>
            <a:spLocks noGrp="1"/>
          </p:cNvSpPr>
          <p:nvPr>
            <p:ph type="sldNum" sz="quarter" idx="12"/>
          </p:nvPr>
        </p:nvSpPr>
        <p:spPr/>
        <p:txBody>
          <a:bodyPr/>
          <a:lstStyle/>
          <a:p>
            <a:fld id="{D12C7F20-4EEE-4847-AC76-B538472E8A39}" type="slidenum">
              <a:rPr lang="zh-CN" altLang="en-US" smtClean="0"/>
              <a:pPr/>
              <a:t>15</a:t>
            </a:fld>
            <a:endParaRPr lang="zh-CN" altLang="en-US"/>
          </a:p>
        </p:txBody>
      </p:sp>
      <p:sp>
        <p:nvSpPr>
          <p:cNvPr id="3" name="文本占位符 2">
            <a:extLst>
              <a:ext uri="{FF2B5EF4-FFF2-40B4-BE49-F238E27FC236}">
                <a16:creationId xmlns:a16="http://schemas.microsoft.com/office/drawing/2014/main" id="{50F19F6B-4865-4D41-B0AD-9BDA5A64F80A}"/>
              </a:ext>
            </a:extLst>
          </p:cNvPr>
          <p:cNvSpPr>
            <a:spLocks noGrp="1"/>
          </p:cNvSpPr>
          <p:nvPr>
            <p:ph type="body" sz="quarter" idx="15"/>
          </p:nvPr>
        </p:nvSpPr>
        <p:spPr>
          <a:xfrm>
            <a:off x="159768" y="698464"/>
            <a:ext cx="11835786" cy="701582"/>
          </a:xfrm>
        </p:spPr>
        <p:txBody>
          <a:bodyPr/>
          <a:lstStyle/>
          <a:p>
            <a:r>
              <a:rPr lang="zh-CN" altLang="en-US" dirty="0"/>
              <a:t>位片式存储体阵列组织</a:t>
            </a:r>
          </a:p>
        </p:txBody>
      </p:sp>
      <p:sp>
        <p:nvSpPr>
          <p:cNvPr id="4" name="文本占位符 3">
            <a:extLst>
              <a:ext uri="{FF2B5EF4-FFF2-40B4-BE49-F238E27FC236}">
                <a16:creationId xmlns:a16="http://schemas.microsoft.com/office/drawing/2014/main" id="{89D5A0A4-97CB-432D-9259-D38906B54893}"/>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pic>
        <p:nvPicPr>
          <p:cNvPr id="5" name="Picture 4100">
            <a:extLst>
              <a:ext uri="{FF2B5EF4-FFF2-40B4-BE49-F238E27FC236}">
                <a16:creationId xmlns:a16="http://schemas.microsoft.com/office/drawing/2014/main" id="{505AEC6F-49C8-40A4-9639-D952AB94D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45" y="1247429"/>
            <a:ext cx="7433994" cy="42328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102">
            <a:extLst>
              <a:ext uri="{FF2B5EF4-FFF2-40B4-BE49-F238E27FC236}">
                <a16:creationId xmlns:a16="http://schemas.microsoft.com/office/drawing/2014/main" id="{2A6CFB25-D008-4CC1-81F3-49AFC7443962}"/>
              </a:ext>
            </a:extLst>
          </p:cNvPr>
          <p:cNvSpPr>
            <a:spLocks noChangeArrowheads="1"/>
          </p:cNvSpPr>
          <p:nvPr/>
        </p:nvSpPr>
        <p:spPr bwMode="auto">
          <a:xfrm>
            <a:off x="491992" y="5754594"/>
            <a:ext cx="618807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ct val="20000"/>
              </a:spcBef>
            </a:pPr>
            <a:r>
              <a:rPr lang="zh-CN" altLang="en-US" i="0" dirty="0">
                <a:solidFill>
                  <a:srgbClr val="1A78C3"/>
                </a:solidFill>
                <a:latin typeface="+mj-ea"/>
                <a:ea typeface="+mj-ea"/>
                <a:cs typeface="Arial" panose="020B0604020202020204" pitchFamily="34" charset="0"/>
              </a:rPr>
              <a:t>假定有</a:t>
            </a:r>
            <a:r>
              <a:rPr lang="en-US" altLang="zh-CN" i="0" dirty="0">
                <a:solidFill>
                  <a:srgbClr val="1A78C3"/>
                </a:solidFill>
                <a:latin typeface="+mj-ea"/>
                <a:ea typeface="+mj-ea"/>
                <a:cs typeface="Arial" panose="020B0604020202020204" pitchFamily="34" charset="0"/>
              </a:rPr>
              <a:t>m</a:t>
            </a:r>
            <a:r>
              <a:rPr lang="zh-CN" altLang="en-US" i="0" dirty="0">
                <a:solidFill>
                  <a:srgbClr val="1A78C3"/>
                </a:solidFill>
                <a:latin typeface="+mj-ea"/>
                <a:ea typeface="+mj-ea"/>
                <a:cs typeface="Arial" panose="020B0604020202020204" pitchFamily="34" charset="0"/>
              </a:rPr>
              <a:t>位地址，其地址译码驱动（选择）线的条数为多少？</a:t>
            </a:r>
            <a:endParaRPr lang="en-US" altLang="zh-CN" i="0" dirty="0">
              <a:solidFill>
                <a:srgbClr val="1A78C3"/>
              </a:solidFill>
              <a:latin typeface="+mj-ea"/>
              <a:ea typeface="+mj-ea"/>
              <a:cs typeface="Arial" panose="020B0604020202020204" pitchFamily="34" charset="0"/>
            </a:endParaRPr>
          </a:p>
        </p:txBody>
      </p:sp>
      <p:sp>
        <p:nvSpPr>
          <p:cNvPr id="7" name="Text Box 4104">
            <a:extLst>
              <a:ext uri="{FF2B5EF4-FFF2-40B4-BE49-F238E27FC236}">
                <a16:creationId xmlns:a16="http://schemas.microsoft.com/office/drawing/2014/main" id="{622A2B5C-B703-483A-856A-F7BE4ACE8C66}"/>
              </a:ext>
            </a:extLst>
          </p:cNvPr>
          <p:cNvSpPr txBox="1">
            <a:spLocks noChangeArrowheads="1"/>
          </p:cNvSpPr>
          <p:nvPr/>
        </p:nvSpPr>
        <p:spPr bwMode="auto">
          <a:xfrm>
            <a:off x="6680067" y="5754594"/>
            <a:ext cx="1354138"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dirty="0">
                <a:solidFill>
                  <a:srgbClr val="ED7D31"/>
                </a:solidFill>
                <a:ea typeface="宋体" panose="02010600030101010101" pitchFamily="2" charset="-122"/>
                <a:cs typeface="Arial" panose="020B0604020202020204" pitchFamily="34" charset="0"/>
              </a:rPr>
              <a:t>有</a:t>
            </a:r>
            <a:r>
              <a:rPr lang="en-US" altLang="zh-CN" i="0" dirty="0">
                <a:solidFill>
                  <a:srgbClr val="ED7D31"/>
                </a:solidFill>
                <a:ea typeface="宋体" panose="02010600030101010101" pitchFamily="2" charset="-122"/>
                <a:cs typeface="Arial" panose="020B0604020202020204" pitchFamily="34" charset="0"/>
              </a:rPr>
              <a:t>2</a:t>
            </a:r>
            <a:r>
              <a:rPr lang="en-US" altLang="zh-CN" i="0" baseline="30000" dirty="0">
                <a:solidFill>
                  <a:srgbClr val="ED7D31"/>
                </a:solidFill>
                <a:ea typeface="宋体" panose="02010600030101010101" pitchFamily="2" charset="-122"/>
                <a:cs typeface="Arial" panose="020B0604020202020204" pitchFamily="34" charset="0"/>
              </a:rPr>
              <a:t>m/2+1</a:t>
            </a:r>
          </a:p>
        </p:txBody>
      </p:sp>
      <p:sp>
        <p:nvSpPr>
          <p:cNvPr id="8" name="Text Box 4105">
            <a:extLst>
              <a:ext uri="{FF2B5EF4-FFF2-40B4-BE49-F238E27FC236}">
                <a16:creationId xmlns:a16="http://schemas.microsoft.com/office/drawing/2014/main" id="{78D3E9CA-8B86-4D79-B325-6D43BB2D46FC}"/>
              </a:ext>
            </a:extLst>
          </p:cNvPr>
          <p:cNvSpPr txBox="1">
            <a:spLocks noChangeArrowheads="1"/>
          </p:cNvSpPr>
          <p:nvPr/>
        </p:nvSpPr>
        <p:spPr bwMode="auto">
          <a:xfrm>
            <a:off x="491992" y="6166240"/>
            <a:ext cx="715645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dirty="0">
                <a:solidFill>
                  <a:srgbClr val="1A78C3"/>
                </a:solidFill>
                <a:latin typeface="+mj-ea"/>
                <a:ea typeface="+mj-ea"/>
                <a:cs typeface="Arial" panose="020B0604020202020204" pitchFamily="34" charset="0"/>
              </a:rPr>
              <a:t>位片式可在字方向和位方向扩充，需要有片选信号！</a:t>
            </a:r>
          </a:p>
        </p:txBody>
      </p:sp>
    </p:spTree>
    <p:extLst>
      <p:ext uri="{BB962C8B-B14F-4D97-AF65-F5344CB8AC3E}">
        <p14:creationId xmlns:p14="http://schemas.microsoft.com/office/powerpoint/2010/main" val="426709212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0C662CF-B645-4CBB-9880-F9CA39E5B4AC}"/>
              </a:ext>
            </a:extLst>
          </p:cNvPr>
          <p:cNvSpPr>
            <a:spLocks noGrp="1"/>
          </p:cNvSpPr>
          <p:nvPr>
            <p:ph type="sldNum" sz="quarter" idx="12"/>
          </p:nvPr>
        </p:nvSpPr>
        <p:spPr/>
        <p:txBody>
          <a:bodyPr/>
          <a:lstStyle/>
          <a:p>
            <a:fld id="{D12C7F20-4EEE-4847-AC76-B538472E8A39}" type="slidenum">
              <a:rPr lang="zh-CN" altLang="en-US" smtClean="0"/>
              <a:pPr/>
              <a:t>16</a:t>
            </a:fld>
            <a:endParaRPr lang="zh-CN" altLang="en-US"/>
          </a:p>
        </p:txBody>
      </p:sp>
      <p:sp>
        <p:nvSpPr>
          <p:cNvPr id="3" name="文本占位符 2">
            <a:extLst>
              <a:ext uri="{FF2B5EF4-FFF2-40B4-BE49-F238E27FC236}">
                <a16:creationId xmlns:a16="http://schemas.microsoft.com/office/drawing/2014/main" id="{213D64EE-CEE8-4558-978C-FE455AC17271}"/>
              </a:ext>
            </a:extLst>
          </p:cNvPr>
          <p:cNvSpPr>
            <a:spLocks noGrp="1"/>
          </p:cNvSpPr>
          <p:nvPr>
            <p:ph type="body" sz="quarter" idx="15"/>
          </p:nvPr>
        </p:nvSpPr>
        <p:spPr/>
        <p:txBody>
          <a:bodyPr/>
          <a:lstStyle/>
          <a:p>
            <a:r>
              <a:rPr lang="zh-CN" altLang="en-US" dirty="0"/>
              <a:t>位片式芯片框图</a:t>
            </a:r>
          </a:p>
        </p:txBody>
      </p:sp>
      <p:sp>
        <p:nvSpPr>
          <p:cNvPr id="4" name="文本占位符 3">
            <a:extLst>
              <a:ext uri="{FF2B5EF4-FFF2-40B4-BE49-F238E27FC236}">
                <a16:creationId xmlns:a16="http://schemas.microsoft.com/office/drawing/2014/main" id="{7B2C6205-F2AA-4703-98A5-EB0A052D682A}"/>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pic>
        <p:nvPicPr>
          <p:cNvPr id="5" name="Picture 1069">
            <a:extLst>
              <a:ext uri="{FF2B5EF4-FFF2-40B4-BE49-F238E27FC236}">
                <a16:creationId xmlns:a16="http://schemas.microsoft.com/office/drawing/2014/main" id="{EC51F3F4-7B67-4938-937E-45EC6BF9C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29" y="1462791"/>
            <a:ext cx="7039676" cy="446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21382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739FAF-4127-418B-B02F-EDA6197DD2E1}"/>
              </a:ext>
            </a:extLst>
          </p:cNvPr>
          <p:cNvSpPr>
            <a:spLocks noGrp="1"/>
          </p:cNvSpPr>
          <p:nvPr>
            <p:ph type="sldNum" sz="quarter" idx="12"/>
          </p:nvPr>
        </p:nvSpPr>
        <p:spPr/>
        <p:txBody>
          <a:bodyPr/>
          <a:lstStyle/>
          <a:p>
            <a:fld id="{D12C7F20-4EEE-4847-AC76-B538472E8A39}" type="slidenum">
              <a:rPr lang="zh-CN" altLang="en-US" smtClean="0"/>
              <a:pPr/>
              <a:t>17</a:t>
            </a:fld>
            <a:endParaRPr lang="zh-CN" altLang="en-US"/>
          </a:p>
        </p:txBody>
      </p:sp>
      <p:sp>
        <p:nvSpPr>
          <p:cNvPr id="3" name="文本占位符 2">
            <a:extLst>
              <a:ext uri="{FF2B5EF4-FFF2-40B4-BE49-F238E27FC236}">
                <a16:creationId xmlns:a16="http://schemas.microsoft.com/office/drawing/2014/main" id="{404095E7-D56B-45E0-B9DF-5C87D8F3308F}"/>
              </a:ext>
            </a:extLst>
          </p:cNvPr>
          <p:cNvSpPr>
            <a:spLocks noGrp="1"/>
          </p:cNvSpPr>
          <p:nvPr>
            <p:ph type="body" sz="quarter" idx="15"/>
          </p:nvPr>
        </p:nvSpPr>
        <p:spPr>
          <a:xfrm>
            <a:off x="159768" y="698463"/>
            <a:ext cx="11835786" cy="629823"/>
          </a:xfrm>
        </p:spPr>
        <p:txBody>
          <a:bodyPr/>
          <a:lstStyle/>
          <a:p>
            <a:r>
              <a:rPr lang="zh-CN" altLang="en-US" dirty="0"/>
              <a:t>位扩展为芯片位数的</a:t>
            </a:r>
            <a:r>
              <a:rPr lang="en-US" altLang="zh-CN" dirty="0"/>
              <a:t>16</a:t>
            </a:r>
            <a:r>
              <a:rPr lang="zh-CN" altLang="en-US" dirty="0"/>
              <a:t>倍</a:t>
            </a:r>
          </a:p>
        </p:txBody>
      </p:sp>
      <p:sp>
        <p:nvSpPr>
          <p:cNvPr id="4" name="文本占位符 3">
            <a:extLst>
              <a:ext uri="{FF2B5EF4-FFF2-40B4-BE49-F238E27FC236}">
                <a16:creationId xmlns:a16="http://schemas.microsoft.com/office/drawing/2014/main" id="{7A54B7A1-7029-4B41-AA50-6BEB0781E8EA}"/>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pic>
        <p:nvPicPr>
          <p:cNvPr id="5" name="Picture 1120">
            <a:extLst>
              <a:ext uri="{FF2B5EF4-FFF2-40B4-BE49-F238E27FC236}">
                <a16:creationId xmlns:a16="http://schemas.microsoft.com/office/drawing/2014/main" id="{83D5E4E1-EDCF-4419-865A-7DA511D97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598" y="1208573"/>
            <a:ext cx="7282764" cy="4643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121">
            <a:extLst>
              <a:ext uri="{FF2B5EF4-FFF2-40B4-BE49-F238E27FC236}">
                <a16:creationId xmlns:a16="http://schemas.microsoft.com/office/drawing/2014/main" id="{584D5295-641E-4782-9B7D-F4FF6692F021}"/>
              </a:ext>
            </a:extLst>
          </p:cNvPr>
          <p:cNvSpPr txBox="1">
            <a:spLocks noChangeArrowheads="1"/>
          </p:cNvSpPr>
          <p:nvPr/>
        </p:nvSpPr>
        <p:spPr bwMode="auto">
          <a:xfrm>
            <a:off x="159768" y="2872674"/>
            <a:ext cx="230580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400" i="0" dirty="0">
                <a:solidFill>
                  <a:srgbClr val="1A78C3"/>
                </a:solidFill>
                <a:latin typeface="+mj-ea"/>
                <a:ea typeface="+mj-ea"/>
              </a:rPr>
              <a:t>字扩展为</a:t>
            </a:r>
            <a:br>
              <a:rPr lang="en-US" altLang="zh-CN" sz="2400" i="0" dirty="0">
                <a:solidFill>
                  <a:srgbClr val="1A78C3"/>
                </a:solidFill>
                <a:latin typeface="+mj-ea"/>
                <a:ea typeface="+mj-ea"/>
              </a:rPr>
            </a:br>
            <a:r>
              <a:rPr lang="zh-CN" altLang="en-US" sz="2400" i="0" dirty="0">
                <a:solidFill>
                  <a:srgbClr val="1A78C3"/>
                </a:solidFill>
                <a:latin typeface="+mj-ea"/>
                <a:ea typeface="+mj-ea"/>
              </a:rPr>
              <a:t>芯片字数的4倍</a:t>
            </a:r>
          </a:p>
        </p:txBody>
      </p:sp>
      <p:sp>
        <p:nvSpPr>
          <p:cNvPr id="7" name="Text Box 1123">
            <a:extLst>
              <a:ext uri="{FF2B5EF4-FFF2-40B4-BE49-F238E27FC236}">
                <a16:creationId xmlns:a16="http://schemas.microsoft.com/office/drawing/2014/main" id="{29B2A66E-156F-4A4A-A699-314F6FB577A1}"/>
              </a:ext>
            </a:extLst>
          </p:cNvPr>
          <p:cNvSpPr txBox="1">
            <a:spLocks noChangeArrowheads="1"/>
          </p:cNvSpPr>
          <p:nvPr/>
        </p:nvSpPr>
        <p:spPr bwMode="auto">
          <a:xfrm>
            <a:off x="1091498" y="6171985"/>
            <a:ext cx="8277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dirty="0">
                <a:solidFill>
                  <a:srgbClr val="1A78C3"/>
                </a:solidFill>
                <a:latin typeface="+mj-ea"/>
                <a:ea typeface="+mj-ea"/>
              </a:rPr>
              <a:t>共</a:t>
            </a:r>
            <a:r>
              <a:rPr lang="en-US" altLang="zh-CN" i="0" dirty="0">
                <a:solidFill>
                  <a:srgbClr val="1A78C3"/>
                </a:solidFill>
                <a:latin typeface="+mj-ea"/>
                <a:ea typeface="+mj-ea"/>
              </a:rPr>
              <a:t>12</a:t>
            </a:r>
            <a:r>
              <a:rPr lang="zh-CN" altLang="en-US" i="0" dirty="0">
                <a:solidFill>
                  <a:srgbClr val="1A78C3"/>
                </a:solidFill>
                <a:latin typeface="+mj-ea"/>
                <a:ea typeface="+mj-ea"/>
              </a:rPr>
              <a:t>位地址，高两位用来选片，低</a:t>
            </a:r>
            <a:r>
              <a:rPr lang="en-US" altLang="zh-CN" i="0" dirty="0">
                <a:solidFill>
                  <a:srgbClr val="1A78C3"/>
                </a:solidFill>
                <a:latin typeface="+mj-ea"/>
                <a:ea typeface="+mj-ea"/>
              </a:rPr>
              <a:t>10</a:t>
            </a:r>
            <a:r>
              <a:rPr lang="zh-CN" altLang="en-US" i="0" dirty="0">
                <a:solidFill>
                  <a:srgbClr val="1A78C3"/>
                </a:solidFill>
                <a:latin typeface="+mj-ea"/>
                <a:ea typeface="+mj-ea"/>
              </a:rPr>
              <a:t>位用于片内选址，编址单位为</a:t>
            </a:r>
            <a:r>
              <a:rPr lang="en-US" altLang="zh-CN" i="0" dirty="0">
                <a:solidFill>
                  <a:srgbClr val="1A78C3"/>
                </a:solidFill>
                <a:latin typeface="+mj-ea"/>
                <a:ea typeface="+mj-ea"/>
              </a:rPr>
              <a:t>16</a:t>
            </a:r>
            <a:r>
              <a:rPr lang="zh-CN" altLang="en-US" i="0" dirty="0">
                <a:solidFill>
                  <a:srgbClr val="1A78C3"/>
                </a:solidFill>
                <a:latin typeface="+mj-ea"/>
                <a:ea typeface="+mj-ea"/>
              </a:rPr>
              <a:t>位。</a:t>
            </a:r>
          </a:p>
        </p:txBody>
      </p:sp>
      <p:sp>
        <p:nvSpPr>
          <p:cNvPr id="8" name="Text Box 1124">
            <a:extLst>
              <a:ext uri="{FF2B5EF4-FFF2-40B4-BE49-F238E27FC236}">
                <a16:creationId xmlns:a16="http://schemas.microsoft.com/office/drawing/2014/main" id="{2AF2FE96-4329-461E-AF6D-41F2E5B3292A}"/>
              </a:ext>
            </a:extLst>
          </p:cNvPr>
          <p:cNvSpPr txBox="1">
            <a:spLocks noChangeArrowheads="1"/>
          </p:cNvSpPr>
          <p:nvPr/>
        </p:nvSpPr>
        <p:spPr bwMode="auto">
          <a:xfrm>
            <a:off x="1031173" y="5248060"/>
            <a:ext cx="243205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dirty="0">
                <a:solidFill>
                  <a:srgbClr val="1A78C3"/>
                </a:solidFill>
                <a:latin typeface="+mj-ea"/>
                <a:ea typeface="+mj-ea"/>
              </a:rPr>
              <a:t>问题：共几位地址？几位选片，几位片内选址？编址单位是多少？</a:t>
            </a:r>
          </a:p>
        </p:txBody>
      </p:sp>
    </p:spTree>
    <p:extLst>
      <p:ext uri="{BB962C8B-B14F-4D97-AF65-F5344CB8AC3E}">
        <p14:creationId xmlns:p14="http://schemas.microsoft.com/office/powerpoint/2010/main" val="220859339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B568C7-EEBE-4F6A-90F6-67054C638D6E}"/>
              </a:ext>
            </a:extLst>
          </p:cNvPr>
          <p:cNvSpPr>
            <a:spLocks noGrp="1"/>
          </p:cNvSpPr>
          <p:nvPr>
            <p:ph type="sldNum" sz="quarter" idx="12"/>
          </p:nvPr>
        </p:nvSpPr>
        <p:spPr/>
        <p:txBody>
          <a:bodyPr/>
          <a:lstStyle/>
          <a:p>
            <a:fld id="{D12C7F20-4EEE-4847-AC76-B538472E8A39}" type="slidenum">
              <a:rPr lang="zh-CN" altLang="en-US" smtClean="0"/>
              <a:pPr/>
              <a:t>18</a:t>
            </a:fld>
            <a:endParaRPr lang="zh-CN" altLang="en-US"/>
          </a:p>
        </p:txBody>
      </p:sp>
      <p:sp>
        <p:nvSpPr>
          <p:cNvPr id="3" name="文本占位符 2">
            <a:extLst>
              <a:ext uri="{FF2B5EF4-FFF2-40B4-BE49-F238E27FC236}">
                <a16:creationId xmlns:a16="http://schemas.microsoft.com/office/drawing/2014/main" id="{F5B8A63A-0DD3-4EA5-9BBD-A9DA3A22D1C5}"/>
              </a:ext>
            </a:extLst>
          </p:cNvPr>
          <p:cNvSpPr>
            <a:spLocks noGrp="1"/>
          </p:cNvSpPr>
          <p:nvPr>
            <p:ph type="body" sz="quarter" idx="15"/>
          </p:nvPr>
        </p:nvSpPr>
        <p:spPr>
          <a:xfrm>
            <a:off x="159768" y="698463"/>
            <a:ext cx="11835786" cy="4082515"/>
          </a:xfrm>
        </p:spPr>
        <p:txBody>
          <a:bodyPr>
            <a:normAutofit fontScale="92500" lnSpcReduction="10000"/>
          </a:bodyPr>
          <a:lstStyle/>
          <a:p>
            <a:r>
              <a:rPr lang="en-US" altLang="zh-CN" dirty="0"/>
              <a:t>TMS4116</a:t>
            </a:r>
            <a:r>
              <a:rPr lang="zh-CN" altLang="en-US" dirty="0"/>
              <a:t>动态</a:t>
            </a:r>
            <a:r>
              <a:rPr lang="en-US" altLang="zh-CN" dirty="0"/>
              <a:t>MOS</a:t>
            </a:r>
            <a:r>
              <a:rPr lang="zh-CN" altLang="en-US" dirty="0"/>
              <a:t>存储器芯片</a:t>
            </a:r>
            <a:endParaRPr lang="en-US" altLang="zh-CN" dirty="0"/>
          </a:p>
          <a:p>
            <a:pPr lvl="1"/>
            <a:r>
              <a:rPr lang="zh-CN" altLang="en-US" dirty="0"/>
              <a:t>总体性能：</a:t>
            </a:r>
          </a:p>
          <a:p>
            <a:pPr lvl="2"/>
            <a:r>
              <a:rPr lang="zh-CN" altLang="en-US" dirty="0"/>
              <a:t>存储容量：</a:t>
            </a:r>
            <a:r>
              <a:rPr lang="en-US" altLang="zh-CN" dirty="0"/>
              <a:t>16K x 1</a:t>
            </a:r>
            <a:r>
              <a:rPr lang="zh-CN" altLang="en-US" dirty="0"/>
              <a:t>位</a:t>
            </a:r>
          </a:p>
          <a:p>
            <a:pPr lvl="2"/>
            <a:r>
              <a:rPr lang="en-US" altLang="zh-CN" dirty="0"/>
              <a:t>7</a:t>
            </a:r>
            <a:r>
              <a:rPr lang="zh-CN" altLang="en-US" dirty="0"/>
              <a:t>根地址线复用（</a:t>
            </a:r>
            <a:r>
              <a:rPr lang="en-US" altLang="zh-CN" dirty="0"/>
              <a:t>2x7=14</a:t>
            </a:r>
            <a:r>
              <a:rPr lang="zh-CN" altLang="en-US" dirty="0"/>
              <a:t>）</a:t>
            </a:r>
          </a:p>
          <a:p>
            <a:pPr lvl="1"/>
            <a:r>
              <a:rPr lang="zh-CN" altLang="en-US" dirty="0"/>
              <a:t>芯片引脚</a:t>
            </a:r>
          </a:p>
          <a:p>
            <a:pPr lvl="1"/>
            <a:r>
              <a:rPr lang="zh-CN" altLang="en-US" dirty="0"/>
              <a:t>芯片框图</a:t>
            </a:r>
          </a:p>
          <a:p>
            <a:pPr lvl="1"/>
            <a:r>
              <a:rPr lang="zh-CN" altLang="en-US" dirty="0"/>
              <a:t>地址缓冲器和地址译码器</a:t>
            </a:r>
          </a:p>
          <a:p>
            <a:pPr lvl="1"/>
            <a:r>
              <a:rPr lang="zh-CN" altLang="en-US" dirty="0"/>
              <a:t>存储阵列</a:t>
            </a:r>
          </a:p>
          <a:p>
            <a:pPr lvl="1"/>
            <a:r>
              <a:rPr lang="zh-CN" altLang="en-US" dirty="0"/>
              <a:t>读出再生放大器</a:t>
            </a:r>
          </a:p>
          <a:p>
            <a:pPr lvl="1"/>
            <a:r>
              <a:rPr lang="zh-CN" altLang="en-US" dirty="0"/>
              <a:t>基本时序、读写操作定时</a:t>
            </a:r>
          </a:p>
          <a:p>
            <a:pPr lvl="1"/>
            <a:r>
              <a:rPr lang="zh-CN" altLang="en-US" dirty="0"/>
              <a:t>由</a:t>
            </a:r>
            <a:r>
              <a:rPr lang="en-US" altLang="zh-CN" dirty="0"/>
              <a:t>4116</a:t>
            </a:r>
            <a:r>
              <a:rPr lang="zh-CN" altLang="en-US" dirty="0"/>
              <a:t>芯片构成</a:t>
            </a:r>
            <a:r>
              <a:rPr lang="en-US" altLang="zh-CN" dirty="0"/>
              <a:t>64K</a:t>
            </a:r>
            <a:r>
              <a:rPr lang="zh-CN" altLang="en-US" dirty="0"/>
              <a:t>字</a:t>
            </a:r>
            <a:r>
              <a:rPr lang="en-US" altLang="zh-CN" dirty="0"/>
              <a:t>X16</a:t>
            </a:r>
            <a:r>
              <a:rPr lang="zh-CN" altLang="en-US" dirty="0"/>
              <a:t>位的存储器</a:t>
            </a:r>
          </a:p>
          <a:p>
            <a:pPr lvl="1"/>
            <a:endParaRPr lang="zh-CN" altLang="en-US" dirty="0"/>
          </a:p>
        </p:txBody>
      </p:sp>
      <p:sp>
        <p:nvSpPr>
          <p:cNvPr id="4" name="文本占位符 3">
            <a:extLst>
              <a:ext uri="{FF2B5EF4-FFF2-40B4-BE49-F238E27FC236}">
                <a16:creationId xmlns:a16="http://schemas.microsoft.com/office/drawing/2014/main" id="{BB145212-D5FB-49F9-97B1-705FAFF8E4F8}"/>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
        <p:nvSpPr>
          <p:cNvPr id="5" name="Rectangle 3">
            <a:extLst>
              <a:ext uri="{FF2B5EF4-FFF2-40B4-BE49-F238E27FC236}">
                <a16:creationId xmlns:a16="http://schemas.microsoft.com/office/drawing/2014/main" id="{B02B080B-BF40-4E80-83B0-D2097E75175C}"/>
              </a:ext>
            </a:extLst>
          </p:cNvPr>
          <p:cNvSpPr txBox="1">
            <a:spLocks noChangeArrowheads="1"/>
          </p:cNvSpPr>
          <p:nvPr/>
        </p:nvSpPr>
        <p:spPr>
          <a:xfrm>
            <a:off x="526381" y="1213184"/>
            <a:ext cx="8640763" cy="533400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endParaRPr lang="zh-CN" altLang="en-US" sz="1800" dirty="0">
              <a:solidFill>
                <a:srgbClr val="1A78C3"/>
              </a:solidFill>
              <a:latin typeface="+mj-ea"/>
              <a:ea typeface="+mj-ea"/>
            </a:endParaRPr>
          </a:p>
        </p:txBody>
      </p:sp>
      <p:pic>
        <p:nvPicPr>
          <p:cNvPr id="6" name="Picture 4">
            <a:extLst>
              <a:ext uri="{FF2B5EF4-FFF2-40B4-BE49-F238E27FC236}">
                <a16:creationId xmlns:a16="http://schemas.microsoft.com/office/drawing/2014/main" id="{BD726B0C-04B7-4358-B348-C20C37D3C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4114" y="782972"/>
            <a:ext cx="3721100" cy="3644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a:extLst>
              <a:ext uri="{FF2B5EF4-FFF2-40B4-BE49-F238E27FC236}">
                <a16:creationId xmlns:a16="http://schemas.microsoft.com/office/drawing/2014/main" id="{6B116D82-2591-45B1-9C08-18981063D7AD}"/>
              </a:ext>
            </a:extLst>
          </p:cNvPr>
          <p:cNvSpPr txBox="1">
            <a:spLocks noChangeArrowheads="1"/>
          </p:cNvSpPr>
          <p:nvPr/>
        </p:nvSpPr>
        <p:spPr bwMode="auto">
          <a:xfrm>
            <a:off x="616740" y="5544792"/>
            <a:ext cx="23717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dirty="0">
                <a:solidFill>
                  <a:srgbClr val="1A78C3"/>
                </a:solidFill>
                <a:latin typeface="+mj-ea"/>
                <a:ea typeface="+mj-ea"/>
              </a:rPr>
              <a:t>问题：</a:t>
            </a:r>
            <a:r>
              <a:rPr lang="en-US" altLang="zh-CN" sz="1600" i="0" dirty="0">
                <a:solidFill>
                  <a:srgbClr val="1A78C3"/>
                </a:solidFill>
                <a:latin typeface="+mj-ea"/>
                <a:ea typeface="+mj-ea"/>
              </a:rPr>
              <a:t>7</a:t>
            </a:r>
            <a:r>
              <a:rPr lang="zh-CN" altLang="en-US" sz="1600" i="0" dirty="0">
                <a:solidFill>
                  <a:srgbClr val="1A78C3"/>
                </a:solidFill>
                <a:latin typeface="+mj-ea"/>
                <a:ea typeface="+mj-ea"/>
              </a:rPr>
              <a:t>个地址引脚何时送行地址</a:t>
            </a:r>
            <a:r>
              <a:rPr lang="en-US" altLang="zh-CN" sz="1600" i="0" dirty="0">
                <a:solidFill>
                  <a:srgbClr val="1A78C3"/>
                </a:solidFill>
                <a:latin typeface="+mj-ea"/>
                <a:ea typeface="+mj-ea"/>
              </a:rPr>
              <a:t>? </a:t>
            </a:r>
            <a:r>
              <a:rPr lang="zh-CN" altLang="en-US" sz="1600" i="0" dirty="0">
                <a:solidFill>
                  <a:srgbClr val="1A78C3"/>
                </a:solidFill>
                <a:latin typeface="+mj-ea"/>
                <a:ea typeface="+mj-ea"/>
              </a:rPr>
              <a:t>何时送列地址？</a:t>
            </a:r>
          </a:p>
        </p:txBody>
      </p:sp>
      <p:grpSp>
        <p:nvGrpSpPr>
          <p:cNvPr id="8" name="Group 11">
            <a:extLst>
              <a:ext uri="{FF2B5EF4-FFF2-40B4-BE49-F238E27FC236}">
                <a16:creationId xmlns:a16="http://schemas.microsoft.com/office/drawing/2014/main" id="{DCDEE82C-7BF2-4CEA-B607-B17F97A09B54}"/>
              </a:ext>
            </a:extLst>
          </p:cNvPr>
          <p:cNvGrpSpPr>
            <a:grpSpLocks/>
          </p:cNvGrpSpPr>
          <p:nvPr/>
        </p:nvGrpSpPr>
        <p:grpSpPr bwMode="auto">
          <a:xfrm>
            <a:off x="6609344" y="3841178"/>
            <a:ext cx="5518150" cy="1995487"/>
            <a:chOff x="208" y="2912"/>
            <a:chExt cx="3476" cy="1257"/>
          </a:xfrm>
        </p:grpSpPr>
        <p:pic>
          <p:nvPicPr>
            <p:cNvPr id="9" name="Picture 5">
              <a:extLst>
                <a:ext uri="{FF2B5EF4-FFF2-40B4-BE49-F238E27FC236}">
                  <a16:creationId xmlns:a16="http://schemas.microsoft.com/office/drawing/2014/main" id="{B6011856-CC9B-49F1-8B45-E29BF3407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 y="2912"/>
              <a:ext cx="3476" cy="1257"/>
            </a:xfrm>
            <a:prstGeom prst="rect">
              <a:avLst/>
            </a:prstGeom>
            <a:noFill/>
            <a:extLst>
              <a:ext uri="{909E8E84-426E-40DD-AFC4-6F175D3DCCD1}">
                <a14:hiddenFill xmlns:a14="http://schemas.microsoft.com/office/drawing/2010/main">
                  <a:solidFill>
                    <a:srgbClr val="FFFFFF"/>
                  </a:solidFill>
                </a14:hiddenFill>
              </a:ext>
            </a:extLst>
          </p:spPr>
        </p:pic>
        <p:sp>
          <p:nvSpPr>
            <p:cNvPr id="10" name="Line 8">
              <a:extLst>
                <a:ext uri="{FF2B5EF4-FFF2-40B4-BE49-F238E27FC236}">
                  <a16:creationId xmlns:a16="http://schemas.microsoft.com/office/drawing/2014/main" id="{42721241-1CAB-44E1-9977-95D6DB3F3A2C}"/>
                </a:ext>
              </a:extLst>
            </p:cNvPr>
            <p:cNvSpPr>
              <a:spLocks noChangeShapeType="1"/>
            </p:cNvSpPr>
            <p:nvPr/>
          </p:nvSpPr>
          <p:spPr bwMode="auto">
            <a:xfrm>
              <a:off x="1950" y="3534"/>
              <a:ext cx="2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solidFill>
                  <a:srgbClr val="1A78C3"/>
                </a:solidFill>
                <a:latin typeface="+mj-ea"/>
                <a:ea typeface="+mj-ea"/>
              </a:endParaRPr>
            </a:p>
          </p:txBody>
        </p:sp>
        <p:sp>
          <p:nvSpPr>
            <p:cNvPr id="11" name="Line 9">
              <a:extLst>
                <a:ext uri="{FF2B5EF4-FFF2-40B4-BE49-F238E27FC236}">
                  <a16:creationId xmlns:a16="http://schemas.microsoft.com/office/drawing/2014/main" id="{3DBFBF35-5517-44AB-9B03-E081A3B9833C}"/>
                </a:ext>
              </a:extLst>
            </p:cNvPr>
            <p:cNvSpPr>
              <a:spLocks noChangeShapeType="1"/>
            </p:cNvSpPr>
            <p:nvPr/>
          </p:nvSpPr>
          <p:spPr bwMode="auto">
            <a:xfrm>
              <a:off x="1949" y="3689"/>
              <a:ext cx="2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solidFill>
                  <a:srgbClr val="1A78C3"/>
                </a:solidFill>
                <a:latin typeface="+mj-ea"/>
                <a:ea typeface="+mj-ea"/>
              </a:endParaRPr>
            </a:p>
          </p:txBody>
        </p:sp>
        <p:sp>
          <p:nvSpPr>
            <p:cNvPr id="12" name="Line 10">
              <a:extLst>
                <a:ext uri="{FF2B5EF4-FFF2-40B4-BE49-F238E27FC236}">
                  <a16:creationId xmlns:a16="http://schemas.microsoft.com/office/drawing/2014/main" id="{5D846E80-EB76-4BB5-8BA3-DC84B955F76B}"/>
                </a:ext>
              </a:extLst>
            </p:cNvPr>
            <p:cNvSpPr>
              <a:spLocks noChangeShapeType="1"/>
            </p:cNvSpPr>
            <p:nvPr/>
          </p:nvSpPr>
          <p:spPr bwMode="auto">
            <a:xfrm>
              <a:off x="1960" y="3394"/>
              <a:ext cx="2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solidFill>
                  <a:srgbClr val="1A78C3"/>
                </a:solidFill>
                <a:latin typeface="+mj-ea"/>
                <a:ea typeface="+mj-ea"/>
              </a:endParaRPr>
            </a:p>
          </p:txBody>
        </p:sp>
      </p:grpSp>
      <p:grpSp>
        <p:nvGrpSpPr>
          <p:cNvPr id="13" name="Group 14">
            <a:extLst>
              <a:ext uri="{FF2B5EF4-FFF2-40B4-BE49-F238E27FC236}">
                <a16:creationId xmlns:a16="http://schemas.microsoft.com/office/drawing/2014/main" id="{5C2DB599-38B9-4CA7-BB9C-0FEFE1A857C1}"/>
              </a:ext>
            </a:extLst>
          </p:cNvPr>
          <p:cNvGrpSpPr>
            <a:grpSpLocks/>
          </p:cNvGrpSpPr>
          <p:nvPr/>
        </p:nvGrpSpPr>
        <p:grpSpPr bwMode="auto">
          <a:xfrm>
            <a:off x="3530800" y="5582949"/>
            <a:ext cx="2038350" cy="538163"/>
            <a:chOff x="3870" y="3258"/>
            <a:chExt cx="1284" cy="339"/>
          </a:xfrm>
        </p:grpSpPr>
        <p:sp>
          <p:nvSpPr>
            <p:cNvPr id="14" name="Text Box 7">
              <a:extLst>
                <a:ext uri="{FF2B5EF4-FFF2-40B4-BE49-F238E27FC236}">
                  <a16:creationId xmlns:a16="http://schemas.microsoft.com/office/drawing/2014/main" id="{180036DB-7887-4641-B7A8-1E4161D3384E}"/>
                </a:ext>
              </a:extLst>
            </p:cNvPr>
            <p:cNvSpPr txBox="1">
              <a:spLocks noChangeArrowheads="1"/>
            </p:cNvSpPr>
            <p:nvPr/>
          </p:nvSpPr>
          <p:spPr bwMode="auto">
            <a:xfrm>
              <a:off x="3876" y="3258"/>
              <a:ext cx="1278"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20000"/>
                </a:spcBef>
              </a:pPr>
              <a:r>
                <a:rPr lang="en-US" altLang="zh-CN" sz="1600" i="0" dirty="0">
                  <a:solidFill>
                    <a:srgbClr val="1A78C3"/>
                  </a:solidFill>
                  <a:latin typeface="+mj-ea"/>
                  <a:ea typeface="+mj-ea"/>
                </a:rPr>
                <a:t>RAS</a:t>
              </a:r>
              <a:r>
                <a:rPr lang="zh-CN" altLang="en-US" sz="1600" i="0" dirty="0">
                  <a:solidFill>
                    <a:srgbClr val="1A78C3"/>
                  </a:solidFill>
                  <a:latin typeface="+mj-ea"/>
                  <a:ea typeface="+mj-ea"/>
                </a:rPr>
                <a:t>有效时送行地址</a:t>
              </a:r>
            </a:p>
            <a:p>
              <a:pPr>
                <a:spcBef>
                  <a:spcPct val="20000"/>
                </a:spcBef>
              </a:pPr>
              <a:r>
                <a:rPr lang="en-US" altLang="zh-CN" sz="1600" i="0" dirty="0">
                  <a:solidFill>
                    <a:srgbClr val="1A78C3"/>
                  </a:solidFill>
                  <a:latin typeface="+mj-ea"/>
                  <a:ea typeface="+mj-ea"/>
                </a:rPr>
                <a:t>CAS</a:t>
              </a:r>
              <a:r>
                <a:rPr lang="zh-CN" altLang="en-US" sz="1600" i="0" dirty="0">
                  <a:solidFill>
                    <a:srgbClr val="1A78C3"/>
                  </a:solidFill>
                  <a:latin typeface="+mj-ea"/>
                  <a:ea typeface="+mj-ea"/>
                </a:rPr>
                <a:t>有效时送列地址</a:t>
              </a:r>
            </a:p>
          </p:txBody>
        </p:sp>
        <p:sp>
          <p:nvSpPr>
            <p:cNvPr id="15" name="Line 12">
              <a:extLst>
                <a:ext uri="{FF2B5EF4-FFF2-40B4-BE49-F238E27FC236}">
                  <a16:creationId xmlns:a16="http://schemas.microsoft.com/office/drawing/2014/main" id="{89EEC36A-D73E-4296-90D7-EF848993703E}"/>
                </a:ext>
              </a:extLst>
            </p:cNvPr>
            <p:cNvSpPr>
              <a:spLocks noChangeShapeType="1"/>
            </p:cNvSpPr>
            <p:nvPr/>
          </p:nvSpPr>
          <p:spPr bwMode="auto">
            <a:xfrm>
              <a:off x="3870" y="3276"/>
              <a:ext cx="234" cy="0"/>
            </a:xfrm>
            <a:prstGeom prst="line">
              <a:avLst/>
            </a:prstGeom>
            <a:noFill/>
            <a:ln w="190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solidFill>
                  <a:srgbClr val="1A78C3"/>
                </a:solidFill>
                <a:latin typeface="+mj-ea"/>
                <a:ea typeface="+mj-ea"/>
              </a:endParaRPr>
            </a:p>
          </p:txBody>
        </p:sp>
        <p:sp>
          <p:nvSpPr>
            <p:cNvPr id="16" name="Line 13">
              <a:extLst>
                <a:ext uri="{FF2B5EF4-FFF2-40B4-BE49-F238E27FC236}">
                  <a16:creationId xmlns:a16="http://schemas.microsoft.com/office/drawing/2014/main" id="{23010234-BB3E-4F84-A200-2CDA8D312470}"/>
                </a:ext>
              </a:extLst>
            </p:cNvPr>
            <p:cNvSpPr>
              <a:spLocks noChangeShapeType="1"/>
            </p:cNvSpPr>
            <p:nvPr/>
          </p:nvSpPr>
          <p:spPr bwMode="auto">
            <a:xfrm>
              <a:off x="3875" y="3461"/>
              <a:ext cx="234" cy="0"/>
            </a:xfrm>
            <a:prstGeom prst="line">
              <a:avLst/>
            </a:prstGeom>
            <a:noFill/>
            <a:ln w="190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solidFill>
                  <a:srgbClr val="1A78C3"/>
                </a:solidFill>
                <a:latin typeface="+mj-ea"/>
                <a:ea typeface="+mj-ea"/>
              </a:endParaRPr>
            </a:p>
          </p:txBody>
        </p:sp>
      </p:grpSp>
      <p:sp>
        <p:nvSpPr>
          <p:cNvPr id="17" name="Text Box 15">
            <a:extLst>
              <a:ext uri="{FF2B5EF4-FFF2-40B4-BE49-F238E27FC236}">
                <a16:creationId xmlns:a16="http://schemas.microsoft.com/office/drawing/2014/main" id="{E852AF83-8A7D-46DA-BF74-A9BFD2365506}"/>
              </a:ext>
            </a:extLst>
          </p:cNvPr>
          <p:cNvSpPr txBox="1">
            <a:spLocks noChangeArrowheads="1"/>
          </p:cNvSpPr>
          <p:nvPr/>
        </p:nvSpPr>
        <p:spPr bwMode="auto">
          <a:xfrm>
            <a:off x="584494" y="4832985"/>
            <a:ext cx="29908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dirty="0">
                <a:solidFill>
                  <a:srgbClr val="1A78C3"/>
                </a:solidFill>
                <a:latin typeface="+mj-ea"/>
                <a:ea typeface="+mj-ea"/>
              </a:rPr>
              <a:t>问题：</a:t>
            </a:r>
            <a:r>
              <a:rPr lang="en-US" altLang="zh-CN" sz="1600" i="0" dirty="0">
                <a:solidFill>
                  <a:srgbClr val="1A78C3"/>
                </a:solidFill>
                <a:latin typeface="+mj-ea"/>
                <a:ea typeface="+mj-ea"/>
              </a:rPr>
              <a:t>CPU</a:t>
            </a:r>
            <a:r>
              <a:rPr lang="zh-CN" altLang="en-US" sz="1600" i="0" dirty="0">
                <a:solidFill>
                  <a:srgbClr val="1A78C3"/>
                </a:solidFill>
                <a:latin typeface="+mj-ea"/>
                <a:ea typeface="+mj-ea"/>
              </a:rPr>
              <a:t>送出的地址有几位？送到</a:t>
            </a:r>
            <a:r>
              <a:rPr lang="en-US" altLang="zh-CN" sz="1600" i="0" dirty="0">
                <a:solidFill>
                  <a:srgbClr val="1A78C3"/>
                </a:solidFill>
                <a:latin typeface="+mj-ea"/>
                <a:ea typeface="+mj-ea"/>
              </a:rPr>
              <a:t>4116</a:t>
            </a:r>
            <a:r>
              <a:rPr lang="zh-CN" altLang="en-US" sz="1600" i="0" dirty="0">
                <a:solidFill>
                  <a:srgbClr val="1A78C3"/>
                </a:solidFill>
                <a:latin typeface="+mj-ea"/>
                <a:ea typeface="+mj-ea"/>
              </a:rPr>
              <a:t>芯片的地址有几位？</a:t>
            </a:r>
          </a:p>
        </p:txBody>
      </p:sp>
      <p:sp>
        <p:nvSpPr>
          <p:cNvPr id="18" name="Text Box 16">
            <a:extLst>
              <a:ext uri="{FF2B5EF4-FFF2-40B4-BE49-F238E27FC236}">
                <a16:creationId xmlns:a16="http://schemas.microsoft.com/office/drawing/2014/main" id="{90FBB333-9E2C-4568-9AA9-9F493E39532A}"/>
              </a:ext>
            </a:extLst>
          </p:cNvPr>
          <p:cNvSpPr txBox="1">
            <a:spLocks noChangeArrowheads="1"/>
          </p:cNvSpPr>
          <p:nvPr/>
        </p:nvSpPr>
        <p:spPr bwMode="auto">
          <a:xfrm>
            <a:off x="3611206" y="4887625"/>
            <a:ext cx="296227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600" i="0" dirty="0">
                <a:solidFill>
                  <a:srgbClr val="1A78C3"/>
                </a:solidFill>
                <a:latin typeface="+mj-ea"/>
                <a:ea typeface="+mj-ea"/>
              </a:rPr>
              <a:t>CPU</a:t>
            </a:r>
            <a:r>
              <a:rPr lang="zh-CN" altLang="en-US" sz="1600" i="0" dirty="0">
                <a:solidFill>
                  <a:srgbClr val="1A78C3"/>
                </a:solidFill>
                <a:latin typeface="+mj-ea"/>
                <a:ea typeface="+mj-ea"/>
              </a:rPr>
              <a:t>送出的地址位数由主存空间大小决定；送</a:t>
            </a:r>
            <a:r>
              <a:rPr lang="en-US" altLang="zh-CN" sz="1600" i="0" dirty="0">
                <a:solidFill>
                  <a:srgbClr val="1A78C3"/>
                </a:solidFill>
                <a:latin typeface="+mj-ea"/>
                <a:ea typeface="+mj-ea"/>
              </a:rPr>
              <a:t>4116</a:t>
            </a:r>
            <a:r>
              <a:rPr lang="zh-CN" altLang="en-US" sz="1600" i="0" dirty="0">
                <a:solidFill>
                  <a:srgbClr val="1A78C3"/>
                </a:solidFill>
                <a:latin typeface="+mj-ea"/>
                <a:ea typeface="+mj-ea"/>
              </a:rPr>
              <a:t>有</a:t>
            </a:r>
            <a:r>
              <a:rPr lang="en-US" altLang="zh-CN" sz="1600" i="0" dirty="0">
                <a:solidFill>
                  <a:srgbClr val="1A78C3"/>
                </a:solidFill>
                <a:latin typeface="+mj-ea"/>
                <a:ea typeface="+mj-ea"/>
              </a:rPr>
              <a:t>14</a:t>
            </a:r>
            <a:r>
              <a:rPr lang="zh-CN" altLang="en-US" sz="1600" i="0" dirty="0">
                <a:solidFill>
                  <a:srgbClr val="1A78C3"/>
                </a:solidFill>
                <a:latin typeface="+mj-ea"/>
                <a:ea typeface="+mj-ea"/>
              </a:rPr>
              <a:t>位地址。</a:t>
            </a:r>
          </a:p>
        </p:txBody>
      </p:sp>
      <p:grpSp>
        <p:nvGrpSpPr>
          <p:cNvPr id="19" name="Group 20">
            <a:extLst>
              <a:ext uri="{FF2B5EF4-FFF2-40B4-BE49-F238E27FC236}">
                <a16:creationId xmlns:a16="http://schemas.microsoft.com/office/drawing/2014/main" id="{BE81F2B7-A909-4560-BE99-9ED066904AED}"/>
              </a:ext>
            </a:extLst>
          </p:cNvPr>
          <p:cNvGrpSpPr>
            <a:grpSpLocks/>
          </p:cNvGrpSpPr>
          <p:nvPr/>
        </p:nvGrpSpPr>
        <p:grpSpPr bwMode="auto">
          <a:xfrm>
            <a:off x="5799134" y="5905212"/>
            <a:ext cx="2724150" cy="244475"/>
            <a:chOff x="3702" y="3816"/>
            <a:chExt cx="1716" cy="154"/>
          </a:xfrm>
        </p:grpSpPr>
        <p:sp>
          <p:nvSpPr>
            <p:cNvPr id="20" name="Text Box 17">
              <a:extLst>
                <a:ext uri="{FF2B5EF4-FFF2-40B4-BE49-F238E27FC236}">
                  <a16:creationId xmlns:a16="http://schemas.microsoft.com/office/drawing/2014/main" id="{A250B644-8293-4764-A7BD-A7D01E3773AA}"/>
                </a:ext>
              </a:extLst>
            </p:cNvPr>
            <p:cNvSpPr txBox="1">
              <a:spLocks noChangeArrowheads="1"/>
            </p:cNvSpPr>
            <p:nvPr/>
          </p:nvSpPr>
          <p:spPr bwMode="auto">
            <a:xfrm>
              <a:off x="3714" y="3816"/>
              <a:ext cx="1704"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600" i="0" dirty="0">
                  <a:solidFill>
                    <a:srgbClr val="1A78C3"/>
                  </a:solidFill>
                  <a:latin typeface="+mj-ea"/>
                  <a:ea typeface="+mj-ea"/>
                </a:rPr>
                <a:t>WE</a:t>
              </a:r>
              <a:r>
                <a:rPr lang="zh-CN" altLang="en-US" sz="1600" i="0" dirty="0">
                  <a:solidFill>
                    <a:srgbClr val="1A78C3"/>
                  </a:solidFill>
                  <a:latin typeface="+mj-ea"/>
                  <a:ea typeface="+mj-ea"/>
                </a:rPr>
                <a:t>低时写操作，高时读操作</a:t>
              </a:r>
            </a:p>
          </p:txBody>
        </p:sp>
        <p:sp>
          <p:nvSpPr>
            <p:cNvPr id="21" name="Line 18">
              <a:extLst>
                <a:ext uri="{FF2B5EF4-FFF2-40B4-BE49-F238E27FC236}">
                  <a16:creationId xmlns:a16="http://schemas.microsoft.com/office/drawing/2014/main" id="{C03F9FB7-BFCD-4396-8824-B9480D879E22}"/>
                </a:ext>
              </a:extLst>
            </p:cNvPr>
            <p:cNvSpPr>
              <a:spLocks noChangeShapeType="1"/>
            </p:cNvSpPr>
            <p:nvPr/>
          </p:nvSpPr>
          <p:spPr bwMode="auto">
            <a:xfrm>
              <a:off x="3702" y="3840"/>
              <a:ext cx="216" cy="0"/>
            </a:xfrm>
            <a:prstGeom prst="line">
              <a:avLst/>
            </a:prstGeom>
            <a:noFill/>
            <a:ln w="190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solidFill>
                  <a:srgbClr val="1A78C3"/>
                </a:solidFill>
                <a:latin typeface="+mj-ea"/>
                <a:ea typeface="+mj-ea"/>
              </a:endParaRPr>
            </a:p>
          </p:txBody>
        </p:sp>
      </p:grpSp>
      <p:grpSp>
        <p:nvGrpSpPr>
          <p:cNvPr id="22" name="Group 23">
            <a:extLst>
              <a:ext uri="{FF2B5EF4-FFF2-40B4-BE49-F238E27FC236}">
                <a16:creationId xmlns:a16="http://schemas.microsoft.com/office/drawing/2014/main" id="{5C8D97EF-598B-4B37-BB04-05B5319164AF}"/>
              </a:ext>
            </a:extLst>
          </p:cNvPr>
          <p:cNvGrpSpPr>
            <a:grpSpLocks/>
          </p:cNvGrpSpPr>
          <p:nvPr/>
        </p:nvGrpSpPr>
        <p:grpSpPr bwMode="auto">
          <a:xfrm>
            <a:off x="5818184" y="5588937"/>
            <a:ext cx="2933700" cy="244475"/>
            <a:chOff x="3671" y="3707"/>
            <a:chExt cx="1848" cy="154"/>
          </a:xfrm>
        </p:grpSpPr>
        <p:sp>
          <p:nvSpPr>
            <p:cNvPr id="23" name="Text Box 21">
              <a:extLst>
                <a:ext uri="{FF2B5EF4-FFF2-40B4-BE49-F238E27FC236}">
                  <a16:creationId xmlns:a16="http://schemas.microsoft.com/office/drawing/2014/main" id="{02392CAC-A196-4C71-9FCE-97DD5BDBB401}"/>
                </a:ext>
              </a:extLst>
            </p:cNvPr>
            <p:cNvSpPr txBox="1">
              <a:spLocks noChangeArrowheads="1"/>
            </p:cNvSpPr>
            <p:nvPr/>
          </p:nvSpPr>
          <p:spPr bwMode="auto">
            <a:xfrm>
              <a:off x="3671" y="3707"/>
              <a:ext cx="184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dirty="0">
                  <a:solidFill>
                    <a:srgbClr val="1A78C3"/>
                  </a:solidFill>
                  <a:latin typeface="+mj-ea"/>
                  <a:ea typeface="+mj-ea"/>
                </a:rPr>
                <a:t>问题：</a:t>
              </a:r>
              <a:r>
                <a:rPr lang="en-US" altLang="zh-CN" sz="1600" i="0" dirty="0">
                  <a:solidFill>
                    <a:srgbClr val="1A78C3"/>
                  </a:solidFill>
                  <a:latin typeface="+mj-ea"/>
                  <a:ea typeface="+mj-ea"/>
                </a:rPr>
                <a:t>WE</a:t>
              </a:r>
              <a:r>
                <a:rPr lang="zh-CN" altLang="en-US" sz="1600" i="0" dirty="0">
                  <a:solidFill>
                    <a:srgbClr val="1A78C3"/>
                  </a:solidFill>
                  <a:latin typeface="+mj-ea"/>
                  <a:ea typeface="+mj-ea"/>
                </a:rPr>
                <a:t>的含义是什么？</a:t>
              </a:r>
            </a:p>
          </p:txBody>
        </p:sp>
        <p:sp>
          <p:nvSpPr>
            <p:cNvPr id="24" name="Line 22">
              <a:extLst>
                <a:ext uri="{FF2B5EF4-FFF2-40B4-BE49-F238E27FC236}">
                  <a16:creationId xmlns:a16="http://schemas.microsoft.com/office/drawing/2014/main" id="{AD13F6E3-4B7F-456D-B4AA-D0F7620D04B8}"/>
                </a:ext>
              </a:extLst>
            </p:cNvPr>
            <p:cNvSpPr>
              <a:spLocks noChangeShapeType="1"/>
            </p:cNvSpPr>
            <p:nvPr/>
          </p:nvSpPr>
          <p:spPr bwMode="auto">
            <a:xfrm>
              <a:off x="4050" y="3720"/>
              <a:ext cx="210"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solidFill>
                  <a:srgbClr val="1A78C3"/>
                </a:solidFill>
                <a:latin typeface="+mj-ea"/>
                <a:ea typeface="+mj-ea"/>
              </a:endParaRPr>
            </a:p>
          </p:txBody>
        </p:sp>
      </p:grpSp>
    </p:spTree>
    <p:extLst>
      <p:ext uri="{BB962C8B-B14F-4D97-AF65-F5344CB8AC3E}">
        <p14:creationId xmlns:p14="http://schemas.microsoft.com/office/powerpoint/2010/main" val="282295553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D06753-2C14-4173-9C87-7EA665C6AABB}"/>
              </a:ext>
            </a:extLst>
          </p:cNvPr>
          <p:cNvSpPr>
            <a:spLocks noGrp="1"/>
          </p:cNvSpPr>
          <p:nvPr>
            <p:ph type="sldNum" sz="quarter" idx="12"/>
          </p:nvPr>
        </p:nvSpPr>
        <p:spPr/>
        <p:txBody>
          <a:bodyPr/>
          <a:lstStyle/>
          <a:p>
            <a:fld id="{D12C7F20-4EEE-4847-AC76-B538472E8A39}" type="slidenum">
              <a:rPr lang="zh-CN" altLang="en-US" smtClean="0"/>
              <a:pPr/>
              <a:t>1</a:t>
            </a:fld>
            <a:endParaRPr lang="zh-CN" altLang="en-US"/>
          </a:p>
        </p:txBody>
      </p:sp>
      <p:sp>
        <p:nvSpPr>
          <p:cNvPr id="33" name="文本占位符 32">
            <a:extLst>
              <a:ext uri="{FF2B5EF4-FFF2-40B4-BE49-F238E27FC236}">
                <a16:creationId xmlns:a16="http://schemas.microsoft.com/office/drawing/2014/main" id="{5C4BDCB0-0DE0-4B27-B32B-8F8BE6FB5CC7}"/>
              </a:ext>
            </a:extLst>
          </p:cNvPr>
          <p:cNvSpPr>
            <a:spLocks noGrp="1"/>
          </p:cNvSpPr>
          <p:nvPr>
            <p:ph type="body" sz="quarter" idx="15"/>
          </p:nvPr>
        </p:nvSpPr>
        <p:spPr/>
        <p:txBody>
          <a:bodyPr>
            <a:normAutofit/>
          </a:bodyPr>
          <a:lstStyle/>
          <a:p>
            <a:pPr marL="514350" indent="-514350">
              <a:buFont typeface="+mj-lt"/>
              <a:buAutoNum type="arabicPeriod"/>
            </a:pPr>
            <a:r>
              <a:rPr lang="zh-CN" altLang="en-US" dirty="0"/>
              <a:t>基本概念和主存储器</a:t>
            </a:r>
            <a:endParaRPr lang="en-US" altLang="zh-CN" dirty="0"/>
          </a:p>
          <a:p>
            <a:pPr marL="514350" indent="-514350">
              <a:buFont typeface="+mj-lt"/>
              <a:buAutoNum type="arabicPeriod"/>
            </a:pPr>
            <a:r>
              <a:rPr lang="zh-CN" altLang="en-US" dirty="0">
                <a:solidFill>
                  <a:schemeClr val="accent1">
                    <a:lumMod val="40000"/>
                    <a:lumOff val="60000"/>
                  </a:schemeClr>
                </a:solidFill>
              </a:rPr>
              <a:t>高速缓冲存储器（</a:t>
            </a:r>
            <a:r>
              <a:rPr lang="en-US" altLang="zh-CN" dirty="0">
                <a:solidFill>
                  <a:schemeClr val="accent1">
                    <a:lumMod val="40000"/>
                    <a:lumOff val="60000"/>
                  </a:schemeClr>
                </a:solidFill>
              </a:rPr>
              <a:t>Cache</a:t>
            </a:r>
            <a:r>
              <a:rPr lang="zh-CN" altLang="en-US" dirty="0">
                <a:solidFill>
                  <a:schemeClr val="accent1">
                    <a:lumMod val="40000"/>
                    <a:lumOff val="60000"/>
                  </a:schemeClr>
                </a:solidFill>
              </a:rPr>
              <a:t>）</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虚拟存储器（</a:t>
            </a:r>
            <a:r>
              <a:rPr lang="en-US" altLang="zh-CN" dirty="0">
                <a:solidFill>
                  <a:schemeClr val="accent1">
                    <a:lumMod val="40000"/>
                    <a:lumOff val="60000"/>
                  </a:schemeClr>
                </a:solidFill>
              </a:rPr>
              <a:t>Virtual Memory</a:t>
            </a:r>
            <a:r>
              <a:rPr lang="zh-CN" altLang="en-US" dirty="0">
                <a:solidFill>
                  <a:schemeClr val="accent1">
                    <a:lumMod val="40000"/>
                    <a:lumOff val="60000"/>
                  </a:schemeClr>
                </a:solidFill>
              </a:rPr>
              <a:t>）</a:t>
            </a:r>
            <a:endParaRPr lang="en-US" altLang="zh-CN" dirty="0"/>
          </a:p>
          <a:p>
            <a:pPr marL="514350" indent="-514350">
              <a:buFont typeface="+mj-lt"/>
              <a:buAutoNum type="arabicPeriod"/>
            </a:pPr>
            <a:endParaRPr lang="zh-CN" altLang="en-US" dirty="0">
              <a:solidFill>
                <a:schemeClr val="accent1">
                  <a:lumMod val="40000"/>
                  <a:lumOff val="60000"/>
                </a:schemeClr>
              </a:solidFill>
            </a:endParaRP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a:extLst>
              <a:ext uri="{FF2B5EF4-FFF2-40B4-BE49-F238E27FC236}">
                <a16:creationId xmlns:a16="http://schemas.microsoft.com/office/drawing/2014/main" id="{BFC89C37-CFAF-459C-BA15-0CC416BDDFB0}"/>
              </a:ext>
            </a:extLst>
          </p:cNvPr>
          <p:cNvSpPr>
            <a:spLocks noGrp="1"/>
          </p:cNvSpPr>
          <p:nvPr>
            <p:ph type="body" sz="quarter" idx="16"/>
          </p:nvPr>
        </p:nvSpPr>
        <p:spPr/>
        <p:txBody>
          <a:bodyPr/>
          <a:lstStyle/>
          <a:p>
            <a:r>
              <a:rPr lang="zh-CN" altLang="en-US" dirty="0"/>
              <a:t>目录</a:t>
            </a:r>
          </a:p>
        </p:txBody>
      </p:sp>
    </p:spTree>
    <p:extLst>
      <p:ext uri="{BB962C8B-B14F-4D97-AF65-F5344CB8AC3E}">
        <p14:creationId xmlns:p14="http://schemas.microsoft.com/office/powerpoint/2010/main" val="327958717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5E2B354-BC47-4D17-BEBD-D1E4EF8BB454}"/>
              </a:ext>
            </a:extLst>
          </p:cNvPr>
          <p:cNvSpPr>
            <a:spLocks noGrp="1"/>
          </p:cNvSpPr>
          <p:nvPr>
            <p:ph type="sldNum" sz="quarter" idx="12"/>
          </p:nvPr>
        </p:nvSpPr>
        <p:spPr/>
        <p:txBody>
          <a:bodyPr/>
          <a:lstStyle/>
          <a:p>
            <a:fld id="{D12C7F20-4EEE-4847-AC76-B538472E8A39}" type="slidenum">
              <a:rPr lang="zh-CN" altLang="en-US" smtClean="0"/>
              <a:pPr/>
              <a:t>19</a:t>
            </a:fld>
            <a:endParaRPr lang="zh-CN" altLang="en-US"/>
          </a:p>
        </p:txBody>
      </p:sp>
      <p:sp>
        <p:nvSpPr>
          <p:cNvPr id="3" name="文本占位符 2">
            <a:extLst>
              <a:ext uri="{FF2B5EF4-FFF2-40B4-BE49-F238E27FC236}">
                <a16:creationId xmlns:a16="http://schemas.microsoft.com/office/drawing/2014/main" id="{71F92EEA-06E1-4B89-ABF5-979A1FD1050B}"/>
              </a:ext>
            </a:extLst>
          </p:cNvPr>
          <p:cNvSpPr>
            <a:spLocks noGrp="1"/>
          </p:cNvSpPr>
          <p:nvPr>
            <p:ph type="body" sz="quarter" idx="15"/>
          </p:nvPr>
        </p:nvSpPr>
        <p:spPr>
          <a:xfrm>
            <a:off x="159768" y="698463"/>
            <a:ext cx="11835786" cy="841579"/>
          </a:xfrm>
        </p:spPr>
        <p:txBody>
          <a:bodyPr/>
          <a:lstStyle/>
          <a:p>
            <a:r>
              <a:rPr lang="en-US" altLang="zh-CN" dirty="0"/>
              <a:t>TMS4116</a:t>
            </a:r>
            <a:r>
              <a:rPr lang="zh-CN" altLang="en-US" dirty="0"/>
              <a:t>动态</a:t>
            </a:r>
            <a:r>
              <a:rPr lang="en-US" altLang="zh-CN" dirty="0"/>
              <a:t>MOS</a:t>
            </a:r>
            <a:r>
              <a:rPr lang="zh-CN" altLang="en-US" dirty="0"/>
              <a:t>存储器芯片</a:t>
            </a:r>
          </a:p>
          <a:p>
            <a:endParaRPr lang="zh-CN" altLang="en-US" dirty="0"/>
          </a:p>
        </p:txBody>
      </p:sp>
      <p:sp>
        <p:nvSpPr>
          <p:cNvPr id="4" name="文本占位符 3">
            <a:extLst>
              <a:ext uri="{FF2B5EF4-FFF2-40B4-BE49-F238E27FC236}">
                <a16:creationId xmlns:a16="http://schemas.microsoft.com/office/drawing/2014/main" id="{397DF3ED-225E-4603-9C3E-9DD80DEFE834}"/>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pic>
        <p:nvPicPr>
          <p:cNvPr id="5" name="Picture 2">
            <a:extLst>
              <a:ext uri="{FF2B5EF4-FFF2-40B4-BE49-F238E27FC236}">
                <a16:creationId xmlns:a16="http://schemas.microsoft.com/office/drawing/2014/main" id="{3DAC26F4-A618-4297-88AC-214832ABE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033" y="1234400"/>
            <a:ext cx="7347178" cy="5224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62949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92DFB71-D336-48CF-BD4C-E1F3AFE44931}"/>
              </a:ext>
            </a:extLst>
          </p:cNvPr>
          <p:cNvSpPr>
            <a:spLocks noGrp="1"/>
          </p:cNvSpPr>
          <p:nvPr>
            <p:ph type="sldNum" sz="quarter" idx="12"/>
          </p:nvPr>
        </p:nvSpPr>
        <p:spPr/>
        <p:txBody>
          <a:bodyPr/>
          <a:lstStyle/>
          <a:p>
            <a:fld id="{D12C7F20-4EEE-4847-AC76-B538472E8A39}" type="slidenum">
              <a:rPr lang="zh-CN" altLang="en-US" smtClean="0"/>
              <a:pPr/>
              <a:t>20</a:t>
            </a:fld>
            <a:endParaRPr lang="zh-CN" altLang="en-US"/>
          </a:p>
        </p:txBody>
      </p:sp>
      <p:sp>
        <p:nvSpPr>
          <p:cNvPr id="3" name="文本占位符 2">
            <a:extLst>
              <a:ext uri="{FF2B5EF4-FFF2-40B4-BE49-F238E27FC236}">
                <a16:creationId xmlns:a16="http://schemas.microsoft.com/office/drawing/2014/main" id="{E9C4CC43-7101-43EB-90AD-C0E10DCA9A1D}"/>
              </a:ext>
            </a:extLst>
          </p:cNvPr>
          <p:cNvSpPr>
            <a:spLocks noGrp="1"/>
          </p:cNvSpPr>
          <p:nvPr>
            <p:ph type="body" sz="quarter" idx="15"/>
          </p:nvPr>
        </p:nvSpPr>
        <p:spPr/>
        <p:txBody>
          <a:bodyPr/>
          <a:lstStyle/>
          <a:p>
            <a:r>
              <a:rPr lang="en-US" altLang="zh-CN" dirty="0"/>
              <a:t>TMS4116</a:t>
            </a:r>
            <a:r>
              <a:rPr lang="zh-CN" altLang="en-US" dirty="0"/>
              <a:t>动态</a:t>
            </a:r>
            <a:r>
              <a:rPr lang="en-US" altLang="zh-CN" dirty="0"/>
              <a:t>MOS</a:t>
            </a:r>
            <a:r>
              <a:rPr lang="zh-CN" altLang="en-US" dirty="0"/>
              <a:t>存储器芯片</a:t>
            </a:r>
          </a:p>
          <a:p>
            <a:endParaRPr lang="zh-CN" altLang="en-US" dirty="0"/>
          </a:p>
        </p:txBody>
      </p:sp>
      <p:sp>
        <p:nvSpPr>
          <p:cNvPr id="4" name="文本占位符 3">
            <a:extLst>
              <a:ext uri="{FF2B5EF4-FFF2-40B4-BE49-F238E27FC236}">
                <a16:creationId xmlns:a16="http://schemas.microsoft.com/office/drawing/2014/main" id="{2441FA20-27B5-4CAB-9A3D-B9418CA052E0}"/>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pic>
        <p:nvPicPr>
          <p:cNvPr id="5" name="Picture 2">
            <a:extLst>
              <a:ext uri="{FF2B5EF4-FFF2-40B4-BE49-F238E27FC236}">
                <a16:creationId xmlns:a16="http://schemas.microsoft.com/office/drawing/2014/main" id="{F75A2349-90FD-4A85-A246-BD8C5DA23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79" y="1192975"/>
            <a:ext cx="7068836" cy="496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83204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F29E70F-CC32-421F-A39C-CBD856002B5A}"/>
              </a:ext>
            </a:extLst>
          </p:cNvPr>
          <p:cNvSpPr>
            <a:spLocks noGrp="1"/>
          </p:cNvSpPr>
          <p:nvPr>
            <p:ph type="sldNum" sz="quarter" idx="12"/>
          </p:nvPr>
        </p:nvSpPr>
        <p:spPr/>
        <p:txBody>
          <a:bodyPr/>
          <a:lstStyle/>
          <a:p>
            <a:fld id="{D12C7F20-4EEE-4847-AC76-B538472E8A39}" type="slidenum">
              <a:rPr lang="zh-CN" altLang="en-US" smtClean="0"/>
              <a:pPr/>
              <a:t>21</a:t>
            </a:fld>
            <a:endParaRPr lang="zh-CN" altLang="en-US"/>
          </a:p>
        </p:txBody>
      </p:sp>
      <p:sp>
        <p:nvSpPr>
          <p:cNvPr id="3" name="文本占位符 2">
            <a:extLst>
              <a:ext uri="{FF2B5EF4-FFF2-40B4-BE49-F238E27FC236}">
                <a16:creationId xmlns:a16="http://schemas.microsoft.com/office/drawing/2014/main" id="{9DE270DD-8A18-422C-98DE-9FBEDCEDE5E2}"/>
              </a:ext>
            </a:extLst>
          </p:cNvPr>
          <p:cNvSpPr>
            <a:spLocks noGrp="1"/>
          </p:cNvSpPr>
          <p:nvPr>
            <p:ph type="body" sz="quarter" idx="15"/>
          </p:nvPr>
        </p:nvSpPr>
        <p:spPr/>
        <p:txBody>
          <a:bodyPr/>
          <a:lstStyle/>
          <a:p>
            <a:r>
              <a:rPr lang="zh-CN" altLang="en-US" dirty="0"/>
              <a:t>典型的</a:t>
            </a:r>
            <a:r>
              <a:rPr lang="en-US" altLang="zh-CN" dirty="0"/>
              <a:t>16M</a:t>
            </a:r>
            <a:r>
              <a:rPr lang="zh-CN" altLang="en-US" dirty="0"/>
              <a:t>位</a:t>
            </a:r>
            <a:r>
              <a:rPr lang="en-US" altLang="zh-CN" dirty="0"/>
              <a:t>DRAM</a:t>
            </a:r>
            <a:r>
              <a:rPr lang="zh-CN" altLang="en-US" dirty="0"/>
              <a:t>（</a:t>
            </a:r>
            <a:r>
              <a:rPr lang="en-US" altLang="zh-CN" dirty="0"/>
              <a:t>4Mx4</a:t>
            </a:r>
            <a:r>
              <a:rPr lang="zh-CN" altLang="en-US" dirty="0"/>
              <a:t>）</a:t>
            </a:r>
            <a:endParaRPr lang="en-US" altLang="zh-CN" dirty="0"/>
          </a:p>
          <a:p>
            <a:pPr lvl="1"/>
            <a:r>
              <a:rPr lang="en-US" altLang="zh-CN" dirty="0"/>
              <a:t>16M</a:t>
            </a:r>
            <a:r>
              <a:rPr lang="zh-CN" altLang="en-US" dirty="0"/>
              <a:t>位</a:t>
            </a:r>
            <a:r>
              <a:rPr lang="en-US" altLang="zh-CN" dirty="0"/>
              <a:t>=4Mb x 4=2048 x 2048 x 4=211x211x4</a:t>
            </a:r>
          </a:p>
          <a:p>
            <a:pPr lvl="2"/>
            <a:r>
              <a:rPr lang="zh-CN" altLang="en-US" dirty="0"/>
              <a:t>地址线：</a:t>
            </a:r>
            <a:r>
              <a:rPr lang="en-US" altLang="zh-CN" dirty="0"/>
              <a:t>11</a:t>
            </a:r>
            <a:r>
              <a:rPr lang="zh-CN" altLang="en-US" dirty="0"/>
              <a:t>根分时复用</a:t>
            </a:r>
            <a:r>
              <a:rPr lang="en-US" altLang="zh-CN" dirty="0"/>
              <a:t>,</a:t>
            </a:r>
            <a:r>
              <a:rPr lang="zh-CN" altLang="en-US" dirty="0"/>
              <a:t>由</a:t>
            </a:r>
            <a:r>
              <a:rPr lang="en-US" altLang="zh-CN" dirty="0"/>
              <a:t>RAS</a:t>
            </a:r>
            <a:r>
              <a:rPr lang="zh-CN" altLang="en-US" dirty="0"/>
              <a:t>和</a:t>
            </a:r>
            <a:r>
              <a:rPr lang="en-US" altLang="zh-CN" dirty="0"/>
              <a:t>CAS</a:t>
            </a:r>
            <a:r>
              <a:rPr lang="zh-CN" altLang="en-US" dirty="0"/>
              <a:t>提供控制时序。</a:t>
            </a:r>
          </a:p>
          <a:p>
            <a:pPr lvl="2"/>
            <a:r>
              <a:rPr lang="zh-CN" altLang="en-US" dirty="0"/>
              <a:t>存储字是</a:t>
            </a:r>
            <a:r>
              <a:rPr lang="en-US" altLang="zh-CN" dirty="0"/>
              <a:t>4</a:t>
            </a:r>
            <a:r>
              <a:rPr lang="zh-CN" altLang="en-US" dirty="0"/>
              <a:t>位，需四个位平面，对相同行、列交叉点的四个位一起读</a:t>
            </a:r>
            <a:r>
              <a:rPr lang="en-US" altLang="zh-CN" dirty="0"/>
              <a:t>/</a:t>
            </a:r>
            <a:r>
              <a:rPr lang="zh-CN" altLang="en-US" dirty="0"/>
              <a:t>写</a:t>
            </a:r>
          </a:p>
          <a:p>
            <a:pPr lvl="2"/>
            <a:r>
              <a:rPr lang="zh-CN" altLang="en-US" dirty="0"/>
              <a:t>内部结构框图</a:t>
            </a:r>
          </a:p>
          <a:p>
            <a:pPr lvl="1"/>
            <a:endParaRPr lang="zh-CN" altLang="en-US" dirty="0"/>
          </a:p>
        </p:txBody>
      </p:sp>
      <p:sp>
        <p:nvSpPr>
          <p:cNvPr id="4" name="文本占位符 3">
            <a:extLst>
              <a:ext uri="{FF2B5EF4-FFF2-40B4-BE49-F238E27FC236}">
                <a16:creationId xmlns:a16="http://schemas.microsoft.com/office/drawing/2014/main" id="{CD9AC797-8006-4D6C-9FFB-BDAD4234127C}"/>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Tree>
    <p:extLst>
      <p:ext uri="{BB962C8B-B14F-4D97-AF65-F5344CB8AC3E}">
        <p14:creationId xmlns:p14="http://schemas.microsoft.com/office/powerpoint/2010/main" val="128602062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79CA12-B14D-4FBF-B0BF-811DAC676385}"/>
              </a:ext>
            </a:extLst>
          </p:cNvPr>
          <p:cNvSpPr>
            <a:spLocks noGrp="1"/>
          </p:cNvSpPr>
          <p:nvPr>
            <p:ph type="sldNum" sz="quarter" idx="12"/>
          </p:nvPr>
        </p:nvSpPr>
        <p:spPr/>
        <p:txBody>
          <a:bodyPr/>
          <a:lstStyle/>
          <a:p>
            <a:fld id="{D12C7F20-4EEE-4847-AC76-B538472E8A39}" type="slidenum">
              <a:rPr lang="zh-CN" altLang="en-US" smtClean="0"/>
              <a:pPr/>
              <a:t>22</a:t>
            </a:fld>
            <a:endParaRPr lang="zh-CN" altLang="en-US"/>
          </a:p>
        </p:txBody>
      </p:sp>
      <p:sp>
        <p:nvSpPr>
          <p:cNvPr id="3" name="文本占位符 2">
            <a:extLst>
              <a:ext uri="{FF2B5EF4-FFF2-40B4-BE49-F238E27FC236}">
                <a16:creationId xmlns:a16="http://schemas.microsoft.com/office/drawing/2014/main" id="{9AC80A8E-3683-4B9C-B090-D8486ED91868}"/>
              </a:ext>
            </a:extLst>
          </p:cNvPr>
          <p:cNvSpPr>
            <a:spLocks noGrp="1"/>
          </p:cNvSpPr>
          <p:nvPr>
            <p:ph type="body" sz="quarter" idx="15"/>
          </p:nvPr>
        </p:nvSpPr>
        <p:spPr/>
        <p:txBody>
          <a:bodyPr/>
          <a:lstStyle/>
          <a:p>
            <a:endParaRPr lang="zh-CN" altLang="en-US" dirty="0"/>
          </a:p>
        </p:txBody>
      </p:sp>
      <p:sp>
        <p:nvSpPr>
          <p:cNvPr id="4" name="文本占位符 3">
            <a:extLst>
              <a:ext uri="{FF2B5EF4-FFF2-40B4-BE49-F238E27FC236}">
                <a16:creationId xmlns:a16="http://schemas.microsoft.com/office/drawing/2014/main" id="{48F3F8AC-80A2-469F-8E31-755FC2C70BCB}"/>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pic>
        <p:nvPicPr>
          <p:cNvPr id="5" name="Picture 4">
            <a:extLst>
              <a:ext uri="{FF2B5EF4-FFF2-40B4-BE49-F238E27FC236}">
                <a16:creationId xmlns:a16="http://schemas.microsoft.com/office/drawing/2014/main" id="{EFB4268F-058A-4209-A054-ADBD31157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420" y="698463"/>
            <a:ext cx="8458200" cy="55943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45">
            <a:extLst>
              <a:ext uri="{FF2B5EF4-FFF2-40B4-BE49-F238E27FC236}">
                <a16:creationId xmlns:a16="http://schemas.microsoft.com/office/drawing/2014/main" id="{56032149-77AA-49B4-B9CB-FE21F2C12948}"/>
              </a:ext>
            </a:extLst>
          </p:cNvPr>
          <p:cNvGrpSpPr>
            <a:grpSpLocks/>
          </p:cNvGrpSpPr>
          <p:nvPr/>
        </p:nvGrpSpPr>
        <p:grpSpPr bwMode="auto">
          <a:xfrm>
            <a:off x="6473608" y="1012788"/>
            <a:ext cx="2844800" cy="2208213"/>
            <a:chOff x="3611" y="584"/>
            <a:chExt cx="1912" cy="1561"/>
          </a:xfrm>
        </p:grpSpPr>
        <p:sp>
          <p:nvSpPr>
            <p:cNvPr id="7" name="Rectangle 6">
              <a:extLst>
                <a:ext uri="{FF2B5EF4-FFF2-40B4-BE49-F238E27FC236}">
                  <a16:creationId xmlns:a16="http://schemas.microsoft.com/office/drawing/2014/main" id="{7DF3EFDB-C7F9-498D-809D-DDE5AD1CEEF8}"/>
                </a:ext>
              </a:extLst>
            </p:cNvPr>
            <p:cNvSpPr>
              <a:spLocks noChangeArrowheads="1"/>
            </p:cNvSpPr>
            <p:nvPr/>
          </p:nvSpPr>
          <p:spPr bwMode="auto">
            <a:xfrm>
              <a:off x="3973" y="1186"/>
              <a:ext cx="737" cy="618"/>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8" name="Line 7">
              <a:extLst>
                <a:ext uri="{FF2B5EF4-FFF2-40B4-BE49-F238E27FC236}">
                  <a16:creationId xmlns:a16="http://schemas.microsoft.com/office/drawing/2014/main" id="{33EBB874-2171-4CDB-8B1B-3B59D515EEF2}"/>
                </a:ext>
              </a:extLst>
            </p:cNvPr>
            <p:cNvSpPr>
              <a:spLocks noChangeShapeType="1"/>
            </p:cNvSpPr>
            <p:nvPr/>
          </p:nvSpPr>
          <p:spPr bwMode="auto">
            <a:xfrm>
              <a:off x="3973" y="1262"/>
              <a:ext cx="73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9" name="Line 8">
              <a:extLst>
                <a:ext uri="{FF2B5EF4-FFF2-40B4-BE49-F238E27FC236}">
                  <a16:creationId xmlns:a16="http://schemas.microsoft.com/office/drawing/2014/main" id="{58E7F72A-41CC-4703-B702-004AC2A06490}"/>
                </a:ext>
              </a:extLst>
            </p:cNvPr>
            <p:cNvSpPr>
              <a:spLocks noChangeShapeType="1"/>
            </p:cNvSpPr>
            <p:nvPr/>
          </p:nvSpPr>
          <p:spPr bwMode="auto">
            <a:xfrm>
              <a:off x="3984" y="1358"/>
              <a:ext cx="73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10" name="Line 9">
              <a:extLst>
                <a:ext uri="{FF2B5EF4-FFF2-40B4-BE49-F238E27FC236}">
                  <a16:creationId xmlns:a16="http://schemas.microsoft.com/office/drawing/2014/main" id="{5EF9F3E4-4839-4E64-9CAB-D2AA6443CB61}"/>
                </a:ext>
              </a:extLst>
            </p:cNvPr>
            <p:cNvSpPr>
              <a:spLocks noChangeShapeType="1"/>
            </p:cNvSpPr>
            <p:nvPr/>
          </p:nvSpPr>
          <p:spPr bwMode="auto">
            <a:xfrm>
              <a:off x="3971" y="1454"/>
              <a:ext cx="73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11" name="Line 10">
              <a:extLst>
                <a:ext uri="{FF2B5EF4-FFF2-40B4-BE49-F238E27FC236}">
                  <a16:creationId xmlns:a16="http://schemas.microsoft.com/office/drawing/2014/main" id="{E3B1B86B-7709-49C4-BC83-73FB92DCBB35}"/>
                </a:ext>
              </a:extLst>
            </p:cNvPr>
            <p:cNvSpPr>
              <a:spLocks noChangeShapeType="1"/>
            </p:cNvSpPr>
            <p:nvPr/>
          </p:nvSpPr>
          <p:spPr bwMode="auto">
            <a:xfrm>
              <a:off x="3982" y="1543"/>
              <a:ext cx="73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12" name="Line 12">
              <a:extLst>
                <a:ext uri="{FF2B5EF4-FFF2-40B4-BE49-F238E27FC236}">
                  <a16:creationId xmlns:a16="http://schemas.microsoft.com/office/drawing/2014/main" id="{42A46319-DEB2-4033-824B-6A5371AB1014}"/>
                </a:ext>
              </a:extLst>
            </p:cNvPr>
            <p:cNvSpPr>
              <a:spLocks noChangeShapeType="1"/>
            </p:cNvSpPr>
            <p:nvPr/>
          </p:nvSpPr>
          <p:spPr bwMode="auto">
            <a:xfrm>
              <a:off x="4048" y="1185"/>
              <a:ext cx="0" cy="6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13" name="Line 13">
              <a:extLst>
                <a:ext uri="{FF2B5EF4-FFF2-40B4-BE49-F238E27FC236}">
                  <a16:creationId xmlns:a16="http://schemas.microsoft.com/office/drawing/2014/main" id="{5D4F8FE2-EFB9-40E2-BC17-CD4703D68B08}"/>
                </a:ext>
              </a:extLst>
            </p:cNvPr>
            <p:cNvSpPr>
              <a:spLocks noChangeShapeType="1"/>
            </p:cNvSpPr>
            <p:nvPr/>
          </p:nvSpPr>
          <p:spPr bwMode="auto">
            <a:xfrm>
              <a:off x="4120" y="1185"/>
              <a:ext cx="0" cy="6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14" name="Line 14">
              <a:extLst>
                <a:ext uri="{FF2B5EF4-FFF2-40B4-BE49-F238E27FC236}">
                  <a16:creationId xmlns:a16="http://schemas.microsoft.com/office/drawing/2014/main" id="{28CD66C3-8555-4676-8961-4B0D61FD2DC9}"/>
                </a:ext>
              </a:extLst>
            </p:cNvPr>
            <p:cNvSpPr>
              <a:spLocks noChangeShapeType="1"/>
            </p:cNvSpPr>
            <p:nvPr/>
          </p:nvSpPr>
          <p:spPr bwMode="auto">
            <a:xfrm>
              <a:off x="4182" y="1188"/>
              <a:ext cx="0" cy="6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15" name="Line 16">
              <a:extLst>
                <a:ext uri="{FF2B5EF4-FFF2-40B4-BE49-F238E27FC236}">
                  <a16:creationId xmlns:a16="http://schemas.microsoft.com/office/drawing/2014/main" id="{35D03660-4CD1-4711-BECD-A7E65945CD72}"/>
                </a:ext>
              </a:extLst>
            </p:cNvPr>
            <p:cNvSpPr>
              <a:spLocks noChangeShapeType="1"/>
            </p:cNvSpPr>
            <p:nvPr/>
          </p:nvSpPr>
          <p:spPr bwMode="auto">
            <a:xfrm>
              <a:off x="4134" y="958"/>
              <a:ext cx="0" cy="237"/>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16" name="Line 17">
              <a:extLst>
                <a:ext uri="{FF2B5EF4-FFF2-40B4-BE49-F238E27FC236}">
                  <a16:creationId xmlns:a16="http://schemas.microsoft.com/office/drawing/2014/main" id="{715ABC90-E720-475D-B4A1-3A4B85A7F33B}"/>
                </a:ext>
              </a:extLst>
            </p:cNvPr>
            <p:cNvSpPr>
              <a:spLocks noChangeShapeType="1"/>
            </p:cNvSpPr>
            <p:nvPr/>
          </p:nvSpPr>
          <p:spPr bwMode="auto">
            <a:xfrm>
              <a:off x="4134" y="966"/>
              <a:ext cx="754"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17" name="Line 18">
              <a:extLst>
                <a:ext uri="{FF2B5EF4-FFF2-40B4-BE49-F238E27FC236}">
                  <a16:creationId xmlns:a16="http://schemas.microsoft.com/office/drawing/2014/main" id="{2E2B423A-2D5A-42DE-9238-9604D138CFDF}"/>
                </a:ext>
              </a:extLst>
            </p:cNvPr>
            <p:cNvSpPr>
              <a:spLocks noChangeShapeType="1"/>
            </p:cNvSpPr>
            <p:nvPr/>
          </p:nvSpPr>
          <p:spPr bwMode="auto">
            <a:xfrm>
              <a:off x="4879" y="965"/>
              <a:ext cx="0" cy="635"/>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18" name="Line 19">
              <a:extLst>
                <a:ext uri="{FF2B5EF4-FFF2-40B4-BE49-F238E27FC236}">
                  <a16:creationId xmlns:a16="http://schemas.microsoft.com/office/drawing/2014/main" id="{3EAA613C-7FD0-435F-874F-6A707B831230}"/>
                </a:ext>
              </a:extLst>
            </p:cNvPr>
            <p:cNvSpPr>
              <a:spLocks noChangeShapeType="1"/>
            </p:cNvSpPr>
            <p:nvPr/>
          </p:nvSpPr>
          <p:spPr bwMode="auto">
            <a:xfrm>
              <a:off x="4710" y="1591"/>
              <a:ext cx="169"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19" name="Line 20">
              <a:extLst>
                <a:ext uri="{FF2B5EF4-FFF2-40B4-BE49-F238E27FC236}">
                  <a16:creationId xmlns:a16="http://schemas.microsoft.com/office/drawing/2014/main" id="{F83E54EF-ABD0-477C-92A6-236911502700}"/>
                </a:ext>
              </a:extLst>
            </p:cNvPr>
            <p:cNvSpPr>
              <a:spLocks noChangeShapeType="1"/>
            </p:cNvSpPr>
            <p:nvPr/>
          </p:nvSpPr>
          <p:spPr bwMode="auto">
            <a:xfrm>
              <a:off x="4146" y="1036"/>
              <a:ext cx="73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20" name="Line 21">
              <a:extLst>
                <a:ext uri="{FF2B5EF4-FFF2-40B4-BE49-F238E27FC236}">
                  <a16:creationId xmlns:a16="http://schemas.microsoft.com/office/drawing/2014/main" id="{649B5E7F-564F-4151-B741-DBE80DF31535}"/>
                </a:ext>
              </a:extLst>
            </p:cNvPr>
            <p:cNvSpPr>
              <a:spLocks noChangeShapeType="1"/>
            </p:cNvSpPr>
            <p:nvPr/>
          </p:nvSpPr>
          <p:spPr bwMode="auto">
            <a:xfrm>
              <a:off x="4202" y="966"/>
              <a:ext cx="0" cy="22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21" name="Oval 24">
              <a:extLst>
                <a:ext uri="{FF2B5EF4-FFF2-40B4-BE49-F238E27FC236}">
                  <a16:creationId xmlns:a16="http://schemas.microsoft.com/office/drawing/2014/main" id="{5E1010FE-F9B1-45FE-BC17-FFCF3EF1619F}"/>
                </a:ext>
              </a:extLst>
            </p:cNvPr>
            <p:cNvSpPr>
              <a:spLocks noChangeArrowheads="1"/>
            </p:cNvSpPr>
            <p:nvPr/>
          </p:nvSpPr>
          <p:spPr bwMode="auto">
            <a:xfrm>
              <a:off x="4015" y="1237"/>
              <a:ext cx="56" cy="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2" name="Oval 25">
              <a:extLst>
                <a:ext uri="{FF2B5EF4-FFF2-40B4-BE49-F238E27FC236}">
                  <a16:creationId xmlns:a16="http://schemas.microsoft.com/office/drawing/2014/main" id="{29863C4A-D837-4EF6-911B-DA65832D9D88}"/>
                </a:ext>
              </a:extLst>
            </p:cNvPr>
            <p:cNvSpPr>
              <a:spLocks noChangeArrowheads="1"/>
            </p:cNvSpPr>
            <p:nvPr/>
          </p:nvSpPr>
          <p:spPr bwMode="auto">
            <a:xfrm>
              <a:off x="4168" y="1005"/>
              <a:ext cx="56" cy="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3" name="Line 26">
              <a:extLst>
                <a:ext uri="{FF2B5EF4-FFF2-40B4-BE49-F238E27FC236}">
                  <a16:creationId xmlns:a16="http://schemas.microsoft.com/office/drawing/2014/main" id="{FCF2CA36-9C3E-4BFE-81A5-F21D61EDE527}"/>
                </a:ext>
              </a:extLst>
            </p:cNvPr>
            <p:cNvSpPr>
              <a:spLocks noChangeShapeType="1"/>
            </p:cNvSpPr>
            <p:nvPr/>
          </p:nvSpPr>
          <p:spPr bwMode="auto">
            <a:xfrm>
              <a:off x="4278" y="762"/>
              <a:ext cx="0" cy="204"/>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24" name="Line 27">
              <a:extLst>
                <a:ext uri="{FF2B5EF4-FFF2-40B4-BE49-F238E27FC236}">
                  <a16:creationId xmlns:a16="http://schemas.microsoft.com/office/drawing/2014/main" id="{4102FC2D-AE51-4D7C-ADED-C7530E0D7DD9}"/>
                </a:ext>
              </a:extLst>
            </p:cNvPr>
            <p:cNvSpPr>
              <a:spLocks noChangeShapeType="1"/>
            </p:cNvSpPr>
            <p:nvPr/>
          </p:nvSpPr>
          <p:spPr bwMode="auto">
            <a:xfrm>
              <a:off x="4278" y="754"/>
              <a:ext cx="770"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25" name="Line 28">
              <a:extLst>
                <a:ext uri="{FF2B5EF4-FFF2-40B4-BE49-F238E27FC236}">
                  <a16:creationId xmlns:a16="http://schemas.microsoft.com/office/drawing/2014/main" id="{E8304D84-C467-4606-9044-5511D98B3BC4}"/>
                </a:ext>
              </a:extLst>
            </p:cNvPr>
            <p:cNvSpPr>
              <a:spLocks noChangeShapeType="1"/>
            </p:cNvSpPr>
            <p:nvPr/>
          </p:nvSpPr>
          <p:spPr bwMode="auto">
            <a:xfrm>
              <a:off x="5048" y="754"/>
              <a:ext cx="0" cy="61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26" name="Line 29">
              <a:extLst>
                <a:ext uri="{FF2B5EF4-FFF2-40B4-BE49-F238E27FC236}">
                  <a16:creationId xmlns:a16="http://schemas.microsoft.com/office/drawing/2014/main" id="{26261A7E-9657-41FA-932F-7DE96AE76E7B}"/>
                </a:ext>
              </a:extLst>
            </p:cNvPr>
            <p:cNvSpPr>
              <a:spLocks noChangeShapeType="1"/>
            </p:cNvSpPr>
            <p:nvPr/>
          </p:nvSpPr>
          <p:spPr bwMode="auto">
            <a:xfrm>
              <a:off x="4879" y="1368"/>
              <a:ext cx="169"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27" name="Oval 30">
              <a:extLst>
                <a:ext uri="{FF2B5EF4-FFF2-40B4-BE49-F238E27FC236}">
                  <a16:creationId xmlns:a16="http://schemas.microsoft.com/office/drawing/2014/main" id="{ED065C55-2AD5-4613-826D-05C2368FD830}"/>
                </a:ext>
              </a:extLst>
            </p:cNvPr>
            <p:cNvSpPr>
              <a:spLocks noChangeArrowheads="1"/>
            </p:cNvSpPr>
            <p:nvPr/>
          </p:nvSpPr>
          <p:spPr bwMode="auto">
            <a:xfrm>
              <a:off x="4323" y="797"/>
              <a:ext cx="56" cy="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8" name="AutoShape 33">
              <a:extLst>
                <a:ext uri="{FF2B5EF4-FFF2-40B4-BE49-F238E27FC236}">
                  <a16:creationId xmlns:a16="http://schemas.microsoft.com/office/drawing/2014/main" id="{E069ECEC-A17C-450A-8DDA-5A74DC0CE432}"/>
                </a:ext>
              </a:extLst>
            </p:cNvPr>
            <p:cNvSpPr>
              <a:spLocks noChangeArrowheads="1"/>
            </p:cNvSpPr>
            <p:nvPr/>
          </p:nvSpPr>
          <p:spPr bwMode="auto">
            <a:xfrm rot="-2407925">
              <a:off x="3611" y="1764"/>
              <a:ext cx="398" cy="381"/>
            </a:xfrm>
            <a:prstGeom prst="leftArrow">
              <a:avLst>
                <a:gd name="adj1" fmla="val 39481"/>
                <a:gd name="adj2" fmla="val 48178"/>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29" name="Line 34">
              <a:extLst>
                <a:ext uri="{FF2B5EF4-FFF2-40B4-BE49-F238E27FC236}">
                  <a16:creationId xmlns:a16="http://schemas.microsoft.com/office/drawing/2014/main" id="{E76A9B98-38BD-4123-BABB-C25318CD4017}"/>
                </a:ext>
              </a:extLst>
            </p:cNvPr>
            <p:cNvSpPr>
              <a:spLocks noChangeShapeType="1"/>
            </p:cNvSpPr>
            <p:nvPr/>
          </p:nvSpPr>
          <p:spPr bwMode="auto">
            <a:xfrm>
              <a:off x="4481" y="593"/>
              <a:ext cx="0" cy="169"/>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30" name="Line 35">
              <a:extLst>
                <a:ext uri="{FF2B5EF4-FFF2-40B4-BE49-F238E27FC236}">
                  <a16:creationId xmlns:a16="http://schemas.microsoft.com/office/drawing/2014/main" id="{D4CBB875-CCCE-4058-87A6-9B1DBCF5D2B8}"/>
                </a:ext>
              </a:extLst>
            </p:cNvPr>
            <p:cNvSpPr>
              <a:spLocks noChangeShapeType="1"/>
            </p:cNvSpPr>
            <p:nvPr/>
          </p:nvSpPr>
          <p:spPr bwMode="auto">
            <a:xfrm>
              <a:off x="4481" y="584"/>
              <a:ext cx="754"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31" name="Line 36">
              <a:extLst>
                <a:ext uri="{FF2B5EF4-FFF2-40B4-BE49-F238E27FC236}">
                  <a16:creationId xmlns:a16="http://schemas.microsoft.com/office/drawing/2014/main" id="{21C9D0FE-59FF-4A5D-8C0F-9A3CE5B17649}"/>
                </a:ext>
              </a:extLst>
            </p:cNvPr>
            <p:cNvSpPr>
              <a:spLocks noChangeShapeType="1"/>
            </p:cNvSpPr>
            <p:nvPr/>
          </p:nvSpPr>
          <p:spPr bwMode="auto">
            <a:xfrm>
              <a:off x="5224" y="584"/>
              <a:ext cx="0" cy="619"/>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32" name="Line 37">
              <a:extLst>
                <a:ext uri="{FF2B5EF4-FFF2-40B4-BE49-F238E27FC236}">
                  <a16:creationId xmlns:a16="http://schemas.microsoft.com/office/drawing/2014/main" id="{F1AE3B02-A966-4F5A-A914-5C65908E116C}"/>
                </a:ext>
              </a:extLst>
            </p:cNvPr>
            <p:cNvSpPr>
              <a:spLocks noChangeShapeType="1"/>
            </p:cNvSpPr>
            <p:nvPr/>
          </p:nvSpPr>
          <p:spPr bwMode="auto">
            <a:xfrm>
              <a:off x="5048" y="1184"/>
              <a:ext cx="187"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A78C3"/>
                </a:solidFill>
                <a:latin typeface="+mj-ea"/>
                <a:ea typeface="+mj-ea"/>
              </a:endParaRPr>
            </a:p>
          </p:txBody>
        </p:sp>
        <p:sp>
          <p:nvSpPr>
            <p:cNvPr id="33" name="Oval 38">
              <a:extLst>
                <a:ext uri="{FF2B5EF4-FFF2-40B4-BE49-F238E27FC236}">
                  <a16:creationId xmlns:a16="http://schemas.microsoft.com/office/drawing/2014/main" id="{65F00860-9A41-4D45-9DB0-F4D66ED2819A}"/>
                </a:ext>
              </a:extLst>
            </p:cNvPr>
            <p:cNvSpPr>
              <a:spLocks noChangeArrowheads="1"/>
            </p:cNvSpPr>
            <p:nvPr/>
          </p:nvSpPr>
          <p:spPr bwMode="auto">
            <a:xfrm>
              <a:off x="4563" y="614"/>
              <a:ext cx="56" cy="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latin typeface="+mj-ea"/>
                <a:ea typeface="+mj-ea"/>
              </a:endParaRPr>
            </a:p>
          </p:txBody>
        </p:sp>
        <p:sp>
          <p:nvSpPr>
            <p:cNvPr id="34" name="Text Box 39">
              <a:extLst>
                <a:ext uri="{FF2B5EF4-FFF2-40B4-BE49-F238E27FC236}">
                  <a16:creationId xmlns:a16="http://schemas.microsoft.com/office/drawing/2014/main" id="{F692D426-1279-4B0B-AAA9-C168E5EAB67C}"/>
                </a:ext>
              </a:extLst>
            </p:cNvPr>
            <p:cNvSpPr txBox="1">
              <a:spLocks noChangeArrowheads="1"/>
            </p:cNvSpPr>
            <p:nvPr/>
          </p:nvSpPr>
          <p:spPr bwMode="auto">
            <a:xfrm>
              <a:off x="4572" y="1846"/>
              <a:ext cx="951"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1A78C3"/>
                  </a:solidFill>
                  <a:latin typeface="+mj-ea"/>
                  <a:ea typeface="+mj-ea"/>
                  <a:cs typeface="Arial" panose="020B0604020202020204" pitchFamily="34" charset="0"/>
                </a:rPr>
                <a:t>四个位平面</a:t>
              </a:r>
            </a:p>
          </p:txBody>
        </p:sp>
      </p:grpSp>
      <p:sp>
        <p:nvSpPr>
          <p:cNvPr id="35" name="Rectangle 40">
            <a:extLst>
              <a:ext uri="{FF2B5EF4-FFF2-40B4-BE49-F238E27FC236}">
                <a16:creationId xmlns:a16="http://schemas.microsoft.com/office/drawing/2014/main" id="{169D3E5E-4AEB-4E66-BAA7-06923A5EE8F2}"/>
              </a:ext>
            </a:extLst>
          </p:cNvPr>
          <p:cNvSpPr>
            <a:spLocks noChangeArrowheads="1"/>
          </p:cNvSpPr>
          <p:nvPr/>
        </p:nvSpPr>
        <p:spPr bwMode="auto">
          <a:xfrm>
            <a:off x="1263433" y="849276"/>
            <a:ext cx="225107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dirty="0">
                <a:solidFill>
                  <a:srgbClr val="1A78C3"/>
                </a:solidFill>
                <a:latin typeface="+mj-ea"/>
                <a:ea typeface="+mj-ea"/>
              </a:rPr>
              <a:t>所有</a:t>
            </a:r>
            <a:r>
              <a:rPr lang="en-US" altLang="zh-CN" sz="1600" i="0" dirty="0">
                <a:solidFill>
                  <a:srgbClr val="1A78C3"/>
                </a:solidFill>
                <a:latin typeface="+mj-ea"/>
                <a:ea typeface="+mj-ea"/>
              </a:rPr>
              <a:t>DRAM</a:t>
            </a:r>
            <a:r>
              <a:rPr lang="zh-CN" altLang="en-US" sz="1600" i="0" dirty="0">
                <a:solidFill>
                  <a:srgbClr val="1A78C3"/>
                </a:solidFill>
                <a:latin typeface="+mj-ea"/>
                <a:ea typeface="+mj-ea"/>
              </a:rPr>
              <a:t>芯片同时刷新，由刷新计数器自动计数，按行刷新</a:t>
            </a:r>
            <a:r>
              <a:rPr lang="en-US" altLang="zh-CN" sz="1600" i="0" dirty="0">
                <a:solidFill>
                  <a:srgbClr val="1A78C3"/>
                </a:solidFill>
                <a:latin typeface="+mj-ea"/>
                <a:ea typeface="+mj-ea"/>
              </a:rPr>
              <a:t>(</a:t>
            </a:r>
            <a:r>
              <a:rPr lang="zh-CN" altLang="en-US" sz="1600" i="0" dirty="0">
                <a:solidFill>
                  <a:srgbClr val="1A78C3"/>
                </a:solidFill>
                <a:latin typeface="+mj-ea"/>
                <a:ea typeface="+mj-ea"/>
              </a:rPr>
              <a:t>只产生行地址</a:t>
            </a:r>
            <a:r>
              <a:rPr lang="en-US" altLang="zh-CN" sz="1600" i="0" dirty="0">
                <a:solidFill>
                  <a:srgbClr val="1A78C3"/>
                </a:solidFill>
                <a:latin typeface="+mj-ea"/>
                <a:ea typeface="+mj-ea"/>
              </a:rPr>
              <a:t>)</a:t>
            </a:r>
            <a:r>
              <a:rPr lang="zh-CN" altLang="en-US" sz="1600" i="0" dirty="0">
                <a:solidFill>
                  <a:srgbClr val="1A78C3"/>
                </a:solidFill>
                <a:latin typeface="+mj-ea"/>
                <a:ea typeface="+mj-ea"/>
              </a:rPr>
              <a:t>，对</a:t>
            </a:r>
            <a:r>
              <a:rPr lang="en-US" altLang="zh-CN" sz="1600" i="0" dirty="0">
                <a:solidFill>
                  <a:srgbClr val="1A78C3"/>
                </a:solidFill>
                <a:latin typeface="+mj-ea"/>
                <a:ea typeface="+mj-ea"/>
              </a:rPr>
              <a:t>CPU</a:t>
            </a:r>
            <a:r>
              <a:rPr lang="zh-CN" altLang="en-US" sz="1600" i="0" dirty="0">
                <a:solidFill>
                  <a:srgbClr val="1A78C3"/>
                </a:solidFill>
                <a:latin typeface="+mj-ea"/>
                <a:ea typeface="+mj-ea"/>
              </a:rPr>
              <a:t>透明。</a:t>
            </a:r>
          </a:p>
        </p:txBody>
      </p:sp>
      <p:sp>
        <p:nvSpPr>
          <p:cNvPr id="36" name="Line 41">
            <a:extLst>
              <a:ext uri="{FF2B5EF4-FFF2-40B4-BE49-F238E27FC236}">
                <a16:creationId xmlns:a16="http://schemas.microsoft.com/office/drawing/2014/main" id="{6D75137F-5468-4EBF-A573-4200C349E3ED}"/>
              </a:ext>
            </a:extLst>
          </p:cNvPr>
          <p:cNvSpPr>
            <a:spLocks noChangeShapeType="1"/>
          </p:cNvSpPr>
          <p:nvPr/>
        </p:nvSpPr>
        <p:spPr bwMode="auto">
          <a:xfrm>
            <a:off x="2027020" y="1868451"/>
            <a:ext cx="225425" cy="255587"/>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solidFill>
                <a:srgbClr val="1A78C3"/>
              </a:solidFill>
              <a:latin typeface="+mj-ea"/>
              <a:ea typeface="+mj-ea"/>
            </a:endParaRPr>
          </a:p>
        </p:txBody>
      </p:sp>
      <p:sp>
        <p:nvSpPr>
          <p:cNvPr id="37" name="Rectangle 42">
            <a:extLst>
              <a:ext uri="{FF2B5EF4-FFF2-40B4-BE49-F238E27FC236}">
                <a16:creationId xmlns:a16="http://schemas.microsoft.com/office/drawing/2014/main" id="{DD96C6FE-EDC3-49BE-8783-925FE01CD6AF}"/>
              </a:ext>
            </a:extLst>
          </p:cNvPr>
          <p:cNvSpPr>
            <a:spLocks noChangeArrowheads="1"/>
          </p:cNvSpPr>
          <p:nvPr/>
        </p:nvSpPr>
        <p:spPr bwMode="auto">
          <a:xfrm>
            <a:off x="3512920" y="2074826"/>
            <a:ext cx="3140075"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400" i="0">
                <a:solidFill>
                  <a:srgbClr val="1A78C3"/>
                </a:solidFill>
                <a:latin typeface="+mj-ea"/>
                <a:ea typeface="+mj-ea"/>
              </a:rPr>
              <a:t>读</a:t>
            </a:r>
            <a:r>
              <a:rPr lang="en-US" altLang="zh-CN" sz="1400" i="0">
                <a:solidFill>
                  <a:srgbClr val="1A78C3"/>
                </a:solidFill>
                <a:latin typeface="+mj-ea"/>
                <a:ea typeface="+mj-ea"/>
              </a:rPr>
              <a:t>/</a:t>
            </a:r>
            <a:r>
              <a:rPr lang="zh-CN" altLang="en-US" sz="1400" i="0">
                <a:solidFill>
                  <a:srgbClr val="1A78C3"/>
                </a:solidFill>
                <a:latin typeface="+mj-ea"/>
                <a:ea typeface="+mj-ea"/>
              </a:rPr>
              <a:t>写行地址和刷新行地址被送到一个多路选择器，由内部控制电路选择哪个地址被送到行译码器</a:t>
            </a:r>
          </a:p>
        </p:txBody>
      </p:sp>
      <p:sp>
        <p:nvSpPr>
          <p:cNvPr id="38" name="Line 43">
            <a:extLst>
              <a:ext uri="{FF2B5EF4-FFF2-40B4-BE49-F238E27FC236}">
                <a16:creationId xmlns:a16="http://schemas.microsoft.com/office/drawing/2014/main" id="{61B24B8D-63BF-4C89-8EC0-3EFFEE35B6D5}"/>
              </a:ext>
            </a:extLst>
          </p:cNvPr>
          <p:cNvSpPr>
            <a:spLocks noChangeShapeType="1"/>
          </p:cNvSpPr>
          <p:nvPr/>
        </p:nvSpPr>
        <p:spPr bwMode="auto">
          <a:xfrm flipH="1">
            <a:off x="3512920" y="2697126"/>
            <a:ext cx="269875" cy="32385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solidFill>
                <a:srgbClr val="1A78C3"/>
              </a:solidFill>
              <a:latin typeface="+mj-ea"/>
              <a:ea typeface="+mj-ea"/>
            </a:endParaRPr>
          </a:p>
        </p:txBody>
      </p:sp>
    </p:spTree>
    <p:extLst>
      <p:ext uri="{BB962C8B-B14F-4D97-AF65-F5344CB8AC3E}">
        <p14:creationId xmlns:p14="http://schemas.microsoft.com/office/powerpoint/2010/main" val="114931637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linds(horizontal)">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linds(horizontal)">
                                      <p:cBhvr>
                                        <p:cTn id="20" dur="500"/>
                                        <p:tgtEl>
                                          <p:spTgt spid="3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blinds(horizontal)">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C6D9FB1-20C3-49E7-AE7F-94A00E4F24CE}"/>
              </a:ext>
            </a:extLst>
          </p:cNvPr>
          <p:cNvSpPr>
            <a:spLocks noGrp="1"/>
          </p:cNvSpPr>
          <p:nvPr>
            <p:ph type="sldNum" sz="quarter" idx="12"/>
          </p:nvPr>
        </p:nvSpPr>
        <p:spPr/>
        <p:txBody>
          <a:bodyPr/>
          <a:lstStyle/>
          <a:p>
            <a:fld id="{D12C7F20-4EEE-4847-AC76-B538472E8A39}" type="slidenum">
              <a:rPr lang="zh-CN" altLang="en-US" smtClean="0"/>
              <a:pPr/>
              <a:t>23</a:t>
            </a:fld>
            <a:endParaRPr lang="zh-CN" altLang="en-US"/>
          </a:p>
        </p:txBody>
      </p:sp>
      <p:sp>
        <p:nvSpPr>
          <p:cNvPr id="3" name="文本占位符 2">
            <a:extLst>
              <a:ext uri="{FF2B5EF4-FFF2-40B4-BE49-F238E27FC236}">
                <a16:creationId xmlns:a16="http://schemas.microsoft.com/office/drawing/2014/main" id="{4A68E0B0-97E5-42DD-8DC6-F5A3A4D0A10B}"/>
              </a:ext>
            </a:extLst>
          </p:cNvPr>
          <p:cNvSpPr>
            <a:spLocks noGrp="1"/>
          </p:cNvSpPr>
          <p:nvPr>
            <p:ph type="body" sz="quarter" idx="15"/>
          </p:nvPr>
        </p:nvSpPr>
        <p:spPr/>
        <p:txBody>
          <a:bodyPr>
            <a:normAutofit/>
          </a:bodyPr>
          <a:lstStyle/>
          <a:p>
            <a:r>
              <a:rPr lang="en-US" altLang="zh-CN" dirty="0"/>
              <a:t>DRAM</a:t>
            </a:r>
            <a:r>
              <a:rPr lang="zh-CN" altLang="en-US" dirty="0"/>
              <a:t>芯片的刷新</a:t>
            </a:r>
            <a:endParaRPr lang="en-US" altLang="zh-CN" dirty="0"/>
          </a:p>
          <a:p>
            <a:pPr lvl="1"/>
            <a:r>
              <a:rPr lang="zh-CN" altLang="en-US" dirty="0"/>
              <a:t>刷新周期：从上次对整个存储器刷新结束到下次对整个存储器全部刷新一遍为止的时间间隔，为电容数据有效保存期的上限（</a:t>
            </a:r>
            <a:r>
              <a:rPr lang="en-US" altLang="zh-CN" dirty="0"/>
              <a:t>64ms</a:t>
            </a:r>
            <a:r>
              <a:rPr lang="zh-CN" altLang="en-US" dirty="0"/>
              <a:t>）。</a:t>
            </a:r>
          </a:p>
          <a:p>
            <a:pPr lvl="1"/>
            <a:r>
              <a:rPr lang="zh-CN" altLang="en-US" dirty="0"/>
              <a:t>有三种刷新方式：集中式、分散式、异步刷新。</a:t>
            </a:r>
          </a:p>
          <a:p>
            <a:pPr marL="1370965" lvl="2" indent="-457200">
              <a:buFont typeface="+mj-lt"/>
              <a:buAutoNum type="arabicPeriod"/>
            </a:pPr>
            <a:r>
              <a:rPr lang="zh-CN" altLang="en-US" dirty="0"/>
              <a:t>集中刷新：</a:t>
            </a:r>
          </a:p>
          <a:p>
            <a:pPr lvl="3"/>
            <a:r>
              <a:rPr lang="zh-CN" altLang="en-US" dirty="0"/>
              <a:t>前一段时间正常读</a:t>
            </a:r>
            <a:r>
              <a:rPr lang="en-US" altLang="zh-CN" dirty="0"/>
              <a:t>/</a:t>
            </a:r>
            <a:r>
              <a:rPr lang="zh-CN" altLang="en-US" dirty="0"/>
              <a:t>写，后一段时间停止读</a:t>
            </a:r>
            <a:r>
              <a:rPr lang="en-US" altLang="zh-CN" dirty="0"/>
              <a:t>/</a:t>
            </a:r>
            <a:r>
              <a:rPr lang="zh-CN" altLang="en-US" dirty="0"/>
              <a:t>写，集中逐行刷新。</a:t>
            </a:r>
          </a:p>
          <a:p>
            <a:pPr lvl="3"/>
            <a:r>
              <a:rPr lang="zh-CN" altLang="en-US" dirty="0"/>
              <a:t>特点：集中刷新时间长，不能正常读</a:t>
            </a:r>
            <a:r>
              <a:rPr lang="en-US" altLang="zh-CN" dirty="0"/>
              <a:t>/</a:t>
            </a:r>
            <a:r>
              <a:rPr lang="zh-CN" altLang="en-US" dirty="0"/>
              <a:t>写（死区），很少使用。</a:t>
            </a:r>
          </a:p>
          <a:p>
            <a:pPr marL="1370965" lvl="2" indent="-457200">
              <a:buFont typeface="+mj-lt"/>
              <a:buAutoNum type="arabicPeriod"/>
            </a:pPr>
            <a:r>
              <a:rPr lang="zh-CN" altLang="en-US" dirty="0"/>
              <a:t>分散刷新：</a:t>
            </a:r>
          </a:p>
          <a:p>
            <a:pPr lvl="3"/>
            <a:r>
              <a:rPr lang="zh-CN" altLang="en-US" dirty="0"/>
              <a:t>一个存储周期分为两段</a:t>
            </a:r>
            <a:r>
              <a:rPr lang="en-US" altLang="zh-CN" dirty="0"/>
              <a:t>: </a:t>
            </a:r>
            <a:r>
              <a:rPr lang="zh-CN" altLang="en-US" dirty="0"/>
              <a:t>前一段用于正常读</a:t>
            </a:r>
            <a:r>
              <a:rPr lang="en-US" altLang="zh-CN" dirty="0"/>
              <a:t>/</a:t>
            </a:r>
            <a:r>
              <a:rPr lang="zh-CN" altLang="en-US" dirty="0"/>
              <a:t>写操作，后一段用于刷新操作。</a:t>
            </a:r>
          </a:p>
          <a:p>
            <a:pPr lvl="3"/>
            <a:r>
              <a:rPr lang="zh-CN" altLang="en-US" dirty="0"/>
              <a:t>特点：不存在死区，但每个存储周期加长。很少使用。</a:t>
            </a:r>
          </a:p>
          <a:p>
            <a:pPr marL="1370965" lvl="2" indent="-457200">
              <a:buFont typeface="+mj-lt"/>
              <a:buAutoNum type="arabicPeriod"/>
            </a:pPr>
            <a:r>
              <a:rPr lang="zh-CN" altLang="en-US" dirty="0"/>
              <a:t>异步刷新：</a:t>
            </a:r>
          </a:p>
          <a:p>
            <a:pPr lvl="3"/>
            <a:r>
              <a:rPr lang="zh-CN" altLang="en-US" dirty="0"/>
              <a:t>结合上述两种方式。以</a:t>
            </a:r>
            <a:r>
              <a:rPr lang="en-US" altLang="zh-CN" dirty="0"/>
              <a:t>4096</a:t>
            </a:r>
            <a:r>
              <a:rPr lang="zh-CN" altLang="en-US" dirty="0"/>
              <a:t>行为例，在</a:t>
            </a:r>
            <a:r>
              <a:rPr lang="en-US" altLang="zh-CN" dirty="0"/>
              <a:t>64ms</a:t>
            </a:r>
            <a:r>
              <a:rPr lang="zh-CN" altLang="en-US" dirty="0"/>
              <a:t>时间内必须轮流对每一行刷新一次，即每隔</a:t>
            </a:r>
            <a:r>
              <a:rPr lang="en-US" altLang="zh-CN" dirty="0"/>
              <a:t>64ms/4096=15.625μs</a:t>
            </a:r>
            <a:r>
              <a:rPr lang="zh-CN" altLang="en-US" dirty="0"/>
              <a:t>刷新一行。</a:t>
            </a:r>
          </a:p>
          <a:p>
            <a:pPr lvl="3"/>
            <a:r>
              <a:rPr lang="zh-CN" altLang="en-US" dirty="0"/>
              <a:t>特点：结合前两种，效率高，用得较多。</a:t>
            </a:r>
          </a:p>
        </p:txBody>
      </p:sp>
      <p:sp>
        <p:nvSpPr>
          <p:cNvPr id="4" name="文本占位符 3">
            <a:extLst>
              <a:ext uri="{FF2B5EF4-FFF2-40B4-BE49-F238E27FC236}">
                <a16:creationId xmlns:a16="http://schemas.microsoft.com/office/drawing/2014/main" id="{B6E2D210-47D5-44CD-A3A9-A5490A8C4395}"/>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Tree>
    <p:extLst>
      <p:ext uri="{BB962C8B-B14F-4D97-AF65-F5344CB8AC3E}">
        <p14:creationId xmlns:p14="http://schemas.microsoft.com/office/powerpoint/2010/main" val="65628578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8600912-7CC7-46EC-840D-9780E0D7102C}"/>
              </a:ext>
            </a:extLst>
          </p:cNvPr>
          <p:cNvSpPr>
            <a:spLocks noGrp="1"/>
          </p:cNvSpPr>
          <p:nvPr>
            <p:ph type="sldNum" sz="quarter" idx="12"/>
          </p:nvPr>
        </p:nvSpPr>
        <p:spPr/>
        <p:txBody>
          <a:bodyPr/>
          <a:lstStyle/>
          <a:p>
            <a:fld id="{D12C7F20-4EEE-4847-AC76-B538472E8A39}" type="slidenum">
              <a:rPr lang="zh-CN" altLang="en-US" smtClean="0"/>
              <a:pPr/>
              <a:t>24</a:t>
            </a:fld>
            <a:endParaRPr lang="zh-CN" altLang="en-US"/>
          </a:p>
        </p:txBody>
      </p:sp>
      <p:sp>
        <p:nvSpPr>
          <p:cNvPr id="3" name="文本占位符 2">
            <a:extLst>
              <a:ext uri="{FF2B5EF4-FFF2-40B4-BE49-F238E27FC236}">
                <a16:creationId xmlns:a16="http://schemas.microsoft.com/office/drawing/2014/main" id="{68B9F080-5329-435B-81D2-96A802608ECC}"/>
              </a:ext>
            </a:extLst>
          </p:cNvPr>
          <p:cNvSpPr>
            <a:spLocks noGrp="1"/>
          </p:cNvSpPr>
          <p:nvPr>
            <p:ph type="body" sz="quarter" idx="15"/>
          </p:nvPr>
        </p:nvSpPr>
        <p:spPr/>
        <p:txBody>
          <a:bodyPr>
            <a:normAutofit/>
          </a:bodyPr>
          <a:lstStyle/>
          <a:p>
            <a:r>
              <a:rPr lang="en-US" altLang="zh-CN" dirty="0"/>
              <a:t>CPU</a:t>
            </a:r>
            <a:r>
              <a:rPr lang="zh-CN" altLang="en-US" dirty="0"/>
              <a:t>与存储器之间的通信方式</a:t>
            </a:r>
            <a:endParaRPr lang="en-US" altLang="zh-CN" dirty="0"/>
          </a:p>
          <a:p>
            <a:pPr lvl="1"/>
            <a:r>
              <a:rPr lang="en-US" altLang="zh-CN" dirty="0"/>
              <a:t>CPU</a:t>
            </a:r>
            <a:r>
              <a:rPr lang="zh-CN" altLang="en-US" dirty="0"/>
              <a:t>和主存之间有同步和异步两种通信方式</a:t>
            </a:r>
          </a:p>
          <a:p>
            <a:pPr lvl="2"/>
            <a:r>
              <a:rPr lang="zh-CN" altLang="en-US" dirty="0"/>
              <a:t>异步方式（读操作）过程（需握手信号）</a:t>
            </a:r>
          </a:p>
          <a:p>
            <a:pPr lvl="3"/>
            <a:r>
              <a:rPr lang="en-US" altLang="zh-CN" dirty="0"/>
              <a:t>CPU</a:t>
            </a:r>
            <a:r>
              <a:rPr lang="zh-CN" altLang="en-US" dirty="0"/>
              <a:t>送地址到地址线，主存译码</a:t>
            </a:r>
          </a:p>
          <a:p>
            <a:pPr lvl="3"/>
            <a:r>
              <a:rPr lang="en-US" altLang="zh-CN" dirty="0"/>
              <a:t>CPU</a:t>
            </a:r>
            <a:r>
              <a:rPr lang="zh-CN" altLang="en-US" dirty="0"/>
              <a:t>发读命令，然后等待存储器发回“完成”信号</a:t>
            </a:r>
          </a:p>
          <a:p>
            <a:pPr lvl="3"/>
            <a:r>
              <a:rPr lang="zh-CN" altLang="en-US" dirty="0"/>
              <a:t>主存接收到读命令后，读数据送至数据线，然后发“完成”信号给</a:t>
            </a:r>
            <a:r>
              <a:rPr lang="en-US" altLang="zh-CN" dirty="0"/>
              <a:t>CPU</a:t>
            </a:r>
          </a:p>
          <a:p>
            <a:pPr lvl="3"/>
            <a:r>
              <a:rPr lang="en-US" altLang="zh-CN" dirty="0"/>
              <a:t>CPU</a:t>
            </a:r>
            <a:r>
              <a:rPr lang="zh-CN" altLang="en-US" dirty="0"/>
              <a:t>接收到“完成”信号，从数据线取数</a:t>
            </a:r>
          </a:p>
          <a:p>
            <a:pPr lvl="2"/>
            <a:r>
              <a:rPr lang="zh-CN" altLang="en-US" dirty="0"/>
              <a:t>写操作过程类似</a:t>
            </a:r>
          </a:p>
          <a:p>
            <a:pPr lvl="2"/>
            <a:r>
              <a:rPr lang="zh-CN" altLang="en-US" dirty="0"/>
              <a:t>同步方式的特点</a:t>
            </a:r>
          </a:p>
          <a:p>
            <a:pPr lvl="3"/>
            <a:r>
              <a:rPr lang="en-US" altLang="zh-CN" dirty="0"/>
              <a:t>CPU</a:t>
            </a:r>
            <a:r>
              <a:rPr lang="zh-CN" altLang="en-US" dirty="0"/>
              <a:t>和主存在同一个时钟信号控制下工作，不需要应答信号（如“完成”）</a:t>
            </a:r>
          </a:p>
          <a:p>
            <a:pPr lvl="3"/>
            <a:r>
              <a:rPr lang="zh-CN" altLang="en-US" dirty="0"/>
              <a:t>主存总是在确定的时间内准备好数据，</a:t>
            </a:r>
            <a:r>
              <a:rPr lang="en-US" altLang="zh-CN" dirty="0"/>
              <a:t>CPU</a:t>
            </a:r>
            <a:r>
              <a:rPr lang="zh-CN" altLang="en-US" dirty="0"/>
              <a:t>送出地址和读命令后，总是在确定的几个时钟周期后去取数据 </a:t>
            </a:r>
          </a:p>
          <a:p>
            <a:pPr lvl="3"/>
            <a:r>
              <a:rPr lang="zh-CN" altLang="en-US" dirty="0"/>
              <a:t>存储器芯片必须支持同步方式 </a:t>
            </a:r>
          </a:p>
        </p:txBody>
      </p:sp>
      <p:sp>
        <p:nvSpPr>
          <p:cNvPr id="4" name="文本占位符 3">
            <a:extLst>
              <a:ext uri="{FF2B5EF4-FFF2-40B4-BE49-F238E27FC236}">
                <a16:creationId xmlns:a16="http://schemas.microsoft.com/office/drawing/2014/main" id="{D8A8D45C-4D79-42F9-9133-CA459A22ADD0}"/>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Tree>
    <p:extLst>
      <p:ext uri="{BB962C8B-B14F-4D97-AF65-F5344CB8AC3E}">
        <p14:creationId xmlns:p14="http://schemas.microsoft.com/office/powerpoint/2010/main" val="215006604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AA3442C-6D24-43BF-B234-B4A058E40E0F}"/>
              </a:ext>
            </a:extLst>
          </p:cNvPr>
          <p:cNvSpPr>
            <a:spLocks noGrp="1"/>
          </p:cNvSpPr>
          <p:nvPr>
            <p:ph type="sldNum" sz="quarter" idx="12"/>
          </p:nvPr>
        </p:nvSpPr>
        <p:spPr/>
        <p:txBody>
          <a:bodyPr/>
          <a:lstStyle/>
          <a:p>
            <a:fld id="{D12C7F20-4EEE-4847-AC76-B538472E8A39}" type="slidenum">
              <a:rPr lang="zh-CN" altLang="en-US" smtClean="0"/>
              <a:pPr/>
              <a:t>25</a:t>
            </a:fld>
            <a:endParaRPr lang="zh-CN" altLang="en-US"/>
          </a:p>
        </p:txBody>
      </p:sp>
      <p:sp>
        <p:nvSpPr>
          <p:cNvPr id="3" name="文本占位符 2">
            <a:extLst>
              <a:ext uri="{FF2B5EF4-FFF2-40B4-BE49-F238E27FC236}">
                <a16:creationId xmlns:a16="http://schemas.microsoft.com/office/drawing/2014/main" id="{10D2323C-1DE2-4BF0-9CE1-0804CDFD0AF5}"/>
              </a:ext>
            </a:extLst>
          </p:cNvPr>
          <p:cNvSpPr>
            <a:spLocks noGrp="1"/>
          </p:cNvSpPr>
          <p:nvPr>
            <p:ph type="body" sz="quarter" idx="15"/>
          </p:nvPr>
        </p:nvSpPr>
        <p:spPr>
          <a:xfrm>
            <a:off x="159768" y="698464"/>
            <a:ext cx="6780047" cy="3245310"/>
          </a:xfrm>
        </p:spPr>
        <p:txBody>
          <a:bodyPr>
            <a:normAutofit/>
          </a:bodyPr>
          <a:lstStyle/>
          <a:p>
            <a:r>
              <a:rPr lang="en-US" altLang="zh-CN" dirty="0"/>
              <a:t>SDRAM</a:t>
            </a:r>
            <a:r>
              <a:rPr lang="zh-CN" altLang="en-US" dirty="0"/>
              <a:t>芯片技术</a:t>
            </a:r>
            <a:endParaRPr lang="en-US" altLang="zh-CN" dirty="0"/>
          </a:p>
          <a:p>
            <a:pPr lvl="1"/>
            <a:r>
              <a:rPr lang="en-US" altLang="zh-CN" sz="1800" dirty="0"/>
              <a:t>SDRAM</a:t>
            </a:r>
            <a:r>
              <a:rPr lang="zh-CN" altLang="en-US" sz="1800" dirty="0"/>
              <a:t>是同步存储芯片</a:t>
            </a:r>
          </a:p>
          <a:p>
            <a:pPr lvl="2"/>
            <a:r>
              <a:rPr lang="zh-CN" altLang="en-US" dirty="0"/>
              <a:t>每步操作都在系统时钟控制下进行</a:t>
            </a:r>
          </a:p>
          <a:p>
            <a:pPr lvl="2"/>
            <a:r>
              <a:rPr lang="zh-CN" altLang="en-US" dirty="0"/>
              <a:t>确定的等待时间（读命令开始到数据线有效的时间</a:t>
            </a:r>
            <a:r>
              <a:rPr lang="en-US" altLang="zh-CN" dirty="0"/>
              <a:t>,CAS</a:t>
            </a:r>
            <a:r>
              <a:rPr lang="zh-CN" altLang="en-US" dirty="0"/>
              <a:t>潜伏期）</a:t>
            </a:r>
            <a:r>
              <a:rPr lang="en-US" altLang="zh-CN" dirty="0"/>
              <a:t>CL</a:t>
            </a:r>
            <a:r>
              <a:rPr lang="zh-CN" altLang="en-US" dirty="0"/>
              <a:t>，例如</a:t>
            </a:r>
            <a:r>
              <a:rPr lang="en-US" altLang="zh-CN" dirty="0"/>
              <a:t>CL=2 </a:t>
            </a:r>
            <a:r>
              <a:rPr lang="en-US" altLang="zh-CN" dirty="0" err="1"/>
              <a:t>clks</a:t>
            </a:r>
            <a:endParaRPr lang="zh-CN" altLang="en-US" dirty="0"/>
          </a:p>
          <a:p>
            <a:pPr lvl="2"/>
            <a:r>
              <a:rPr lang="zh-CN" altLang="en-US" dirty="0"/>
              <a:t>突发传送 </a:t>
            </a:r>
            <a:r>
              <a:rPr lang="en-US" altLang="zh-CN" dirty="0"/>
              <a:t>BL=1/2/4/8</a:t>
            </a:r>
            <a:endParaRPr lang="zh-CN" altLang="en-US" dirty="0"/>
          </a:p>
          <a:p>
            <a:pPr lvl="2"/>
            <a:r>
              <a:rPr lang="zh-CN" altLang="en-US" dirty="0"/>
              <a:t>多体</a:t>
            </a:r>
            <a:r>
              <a:rPr lang="en-US" altLang="zh-CN" dirty="0"/>
              <a:t>(</a:t>
            </a:r>
            <a:r>
              <a:rPr lang="zh-CN" altLang="en-US" dirty="0"/>
              <a:t>缓冲器</a:t>
            </a:r>
            <a:r>
              <a:rPr lang="en-US" altLang="zh-CN" dirty="0"/>
              <a:t>)</a:t>
            </a:r>
            <a:r>
              <a:rPr lang="zh-CN" altLang="en-US" dirty="0"/>
              <a:t>交叉存取</a:t>
            </a:r>
          </a:p>
          <a:p>
            <a:pPr lvl="2"/>
            <a:r>
              <a:rPr lang="zh-CN" altLang="en-US" dirty="0"/>
              <a:t>利用总线时钟上升沿与下降沿同步传送</a:t>
            </a:r>
          </a:p>
          <a:p>
            <a:pPr lvl="1"/>
            <a:endParaRPr lang="zh-CN" altLang="en-US" dirty="0"/>
          </a:p>
        </p:txBody>
      </p:sp>
      <p:sp>
        <p:nvSpPr>
          <p:cNvPr id="4" name="文本占位符 3">
            <a:extLst>
              <a:ext uri="{FF2B5EF4-FFF2-40B4-BE49-F238E27FC236}">
                <a16:creationId xmlns:a16="http://schemas.microsoft.com/office/drawing/2014/main" id="{14D69AAB-518F-4E43-ACEA-1352EC86535E}"/>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pic>
        <p:nvPicPr>
          <p:cNvPr id="5" name="Picture 4">
            <a:extLst>
              <a:ext uri="{FF2B5EF4-FFF2-40B4-BE49-F238E27FC236}">
                <a16:creationId xmlns:a16="http://schemas.microsoft.com/office/drawing/2014/main" id="{2BDE84BF-4CA9-454C-B005-49B3AB641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729" y="1059197"/>
            <a:ext cx="5284787"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a:extLst>
              <a:ext uri="{FF2B5EF4-FFF2-40B4-BE49-F238E27FC236}">
                <a16:creationId xmlns:a16="http://schemas.microsoft.com/office/drawing/2014/main" id="{84FAC3A9-0E4E-487B-831C-FDFFF6D96C7A}"/>
              </a:ext>
            </a:extLst>
          </p:cNvPr>
          <p:cNvGrpSpPr>
            <a:grpSpLocks/>
          </p:cNvGrpSpPr>
          <p:nvPr/>
        </p:nvGrpSpPr>
        <p:grpSpPr bwMode="auto">
          <a:xfrm>
            <a:off x="728947" y="4217473"/>
            <a:ext cx="3821113" cy="800100"/>
            <a:chOff x="3149" y="2874"/>
            <a:chExt cx="2407" cy="504"/>
          </a:xfrm>
        </p:grpSpPr>
        <p:grpSp>
          <p:nvGrpSpPr>
            <p:cNvPr id="7" name="Group 6">
              <a:extLst>
                <a:ext uri="{FF2B5EF4-FFF2-40B4-BE49-F238E27FC236}">
                  <a16:creationId xmlns:a16="http://schemas.microsoft.com/office/drawing/2014/main" id="{8A2ACDCB-212F-40C1-8FB9-8DF1837FCB53}"/>
                </a:ext>
              </a:extLst>
            </p:cNvPr>
            <p:cNvGrpSpPr>
              <a:grpSpLocks/>
            </p:cNvGrpSpPr>
            <p:nvPr/>
          </p:nvGrpSpPr>
          <p:grpSpPr bwMode="auto">
            <a:xfrm>
              <a:off x="3149" y="2874"/>
              <a:ext cx="1767" cy="504"/>
              <a:chOff x="1634" y="5307"/>
              <a:chExt cx="3833" cy="849"/>
            </a:xfrm>
          </p:grpSpPr>
          <p:pic>
            <p:nvPicPr>
              <p:cNvPr id="9" name="Picture 7" descr="DDR2内存技术解析">
                <a:extLst>
                  <a:ext uri="{FF2B5EF4-FFF2-40B4-BE49-F238E27FC236}">
                    <a16:creationId xmlns:a16="http://schemas.microsoft.com/office/drawing/2014/main" id="{07172288-97D5-4AA8-AE78-C287C3200061}"/>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t="21042" r="4436" b="56290"/>
              <a:stretch>
                <a:fillRect/>
              </a:stretch>
            </p:blipFill>
            <p:spPr bwMode="auto">
              <a:xfrm>
                <a:off x="1634" y="5307"/>
                <a:ext cx="3833"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8">
                <a:extLst>
                  <a:ext uri="{FF2B5EF4-FFF2-40B4-BE49-F238E27FC236}">
                    <a16:creationId xmlns:a16="http://schemas.microsoft.com/office/drawing/2014/main" id="{979307A0-4B96-4A1F-886C-1DB7F80998F2}"/>
                  </a:ext>
                </a:extLst>
              </p:cNvPr>
              <p:cNvSpPr txBox="1">
                <a:spLocks noChangeArrowheads="1"/>
              </p:cNvSpPr>
              <p:nvPr/>
            </p:nvSpPr>
            <p:spPr bwMode="auto">
              <a:xfrm>
                <a:off x="1906" y="5445"/>
                <a:ext cx="1110" cy="5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26640" rIns="0" bIns="26640"/>
              <a:lstStyle/>
              <a:p>
                <a:pPr algn="ctr">
                  <a:spcBef>
                    <a:spcPct val="25000"/>
                  </a:spcBef>
                </a:pPr>
                <a:r>
                  <a:rPr lang="zh-CN" altLang="en-US" sz="1400" i="0">
                    <a:solidFill>
                      <a:srgbClr val="000000"/>
                    </a:solidFill>
                    <a:latin typeface="Times New Roman" panose="02020603050405020304" pitchFamily="18" charset="0"/>
                    <a:ea typeface="宋体" panose="02010600030101010101" pitchFamily="2" charset="-122"/>
                  </a:rPr>
                  <a:t>存储单元</a:t>
                </a:r>
                <a:endParaRPr lang="zh-CN" altLang="en-US" sz="1400" i="0">
                  <a:solidFill>
                    <a:srgbClr val="000000"/>
                  </a:solidFill>
                  <a:latin typeface="宋体" panose="02010600030101010101" pitchFamily="2" charset="-122"/>
                  <a:ea typeface="宋体" panose="02010600030101010101" pitchFamily="2" charset="-122"/>
                </a:endParaRPr>
              </a:p>
              <a:p>
                <a:pPr algn="ctr">
                  <a:spcBef>
                    <a:spcPct val="25000"/>
                  </a:spcBef>
                </a:pPr>
                <a:r>
                  <a:rPr lang="zh-CN" altLang="en-US" sz="1400" i="0">
                    <a:solidFill>
                      <a:srgbClr val="000000"/>
                    </a:solidFill>
                    <a:latin typeface="Times New Roman" panose="02020603050405020304" pitchFamily="18" charset="0"/>
                    <a:ea typeface="宋体" panose="02010600030101010101" pitchFamily="2" charset="-122"/>
                  </a:rPr>
                  <a:t>阵列</a:t>
                </a:r>
                <a:endParaRPr lang="zh-CN" altLang="en-US" sz="1400"/>
              </a:p>
            </p:txBody>
          </p:sp>
          <p:sp>
            <p:nvSpPr>
              <p:cNvPr id="11" name="Rectangle 9">
                <a:extLst>
                  <a:ext uri="{FF2B5EF4-FFF2-40B4-BE49-F238E27FC236}">
                    <a16:creationId xmlns:a16="http://schemas.microsoft.com/office/drawing/2014/main" id="{F61399C2-E1F4-427E-9785-E5E6FD974DCE}"/>
                  </a:ext>
                </a:extLst>
              </p:cNvPr>
              <p:cNvSpPr>
                <a:spLocks noChangeArrowheads="1"/>
              </p:cNvSpPr>
              <p:nvPr/>
            </p:nvSpPr>
            <p:spPr bwMode="auto">
              <a:xfrm>
                <a:off x="4310" y="5520"/>
                <a:ext cx="710"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Text Box 10">
                <a:extLst>
                  <a:ext uri="{FF2B5EF4-FFF2-40B4-BE49-F238E27FC236}">
                    <a16:creationId xmlns:a16="http://schemas.microsoft.com/office/drawing/2014/main" id="{C3B7E80D-92EE-4A54-889D-BF0E20F6A225}"/>
                  </a:ext>
                </a:extLst>
              </p:cNvPr>
              <p:cNvSpPr txBox="1">
                <a:spLocks noChangeArrowheads="1"/>
              </p:cNvSpPr>
              <p:nvPr/>
            </p:nvSpPr>
            <p:spPr bwMode="auto">
              <a:xfrm>
                <a:off x="4174" y="5430"/>
                <a:ext cx="111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6640" rIns="0" bIns="26640"/>
              <a:lstStyle/>
              <a:p>
                <a:pPr algn="ctr"/>
                <a:r>
                  <a:rPr lang="zh-CN" altLang="en-US" sz="1400" i="0">
                    <a:solidFill>
                      <a:srgbClr val="000000"/>
                    </a:solidFill>
                    <a:latin typeface="Times New Roman" panose="02020603050405020304" pitchFamily="18" charset="0"/>
                    <a:ea typeface="宋体" panose="02010600030101010101" pitchFamily="2" charset="-122"/>
                  </a:rPr>
                  <a:t>  数据总线</a:t>
                </a:r>
                <a:endParaRPr lang="zh-CN" altLang="en-US" sz="1400"/>
              </a:p>
            </p:txBody>
          </p:sp>
        </p:grpSp>
        <p:sp>
          <p:nvSpPr>
            <p:cNvPr id="8" name="Text Box 11">
              <a:extLst>
                <a:ext uri="{FF2B5EF4-FFF2-40B4-BE49-F238E27FC236}">
                  <a16:creationId xmlns:a16="http://schemas.microsoft.com/office/drawing/2014/main" id="{1BE7C868-CF65-4678-A33A-0988D8B3A997}"/>
                </a:ext>
              </a:extLst>
            </p:cNvPr>
            <p:cNvSpPr txBox="1">
              <a:spLocks noChangeArrowheads="1"/>
            </p:cNvSpPr>
            <p:nvPr/>
          </p:nvSpPr>
          <p:spPr bwMode="auto">
            <a:xfrm>
              <a:off x="4866" y="3054"/>
              <a:ext cx="69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300" i="0">
                  <a:solidFill>
                    <a:schemeClr val="tx1"/>
                  </a:solidFill>
                </a:rPr>
                <a:t>DDR SDRAM</a:t>
              </a:r>
            </a:p>
          </p:txBody>
        </p:sp>
      </p:grpSp>
      <p:grpSp>
        <p:nvGrpSpPr>
          <p:cNvPr id="13" name="Group 12">
            <a:extLst>
              <a:ext uri="{FF2B5EF4-FFF2-40B4-BE49-F238E27FC236}">
                <a16:creationId xmlns:a16="http://schemas.microsoft.com/office/drawing/2014/main" id="{D0A4136B-CCB7-4CB1-9CEF-726EC10BF66F}"/>
              </a:ext>
            </a:extLst>
          </p:cNvPr>
          <p:cNvGrpSpPr>
            <a:grpSpLocks/>
          </p:cNvGrpSpPr>
          <p:nvPr/>
        </p:nvGrpSpPr>
        <p:grpSpPr bwMode="auto">
          <a:xfrm>
            <a:off x="674380" y="5284823"/>
            <a:ext cx="4025900" cy="874713"/>
            <a:chOff x="3139" y="3443"/>
            <a:chExt cx="2536" cy="551"/>
          </a:xfrm>
        </p:grpSpPr>
        <p:grpSp>
          <p:nvGrpSpPr>
            <p:cNvPr id="14" name="Group 13">
              <a:extLst>
                <a:ext uri="{FF2B5EF4-FFF2-40B4-BE49-F238E27FC236}">
                  <a16:creationId xmlns:a16="http://schemas.microsoft.com/office/drawing/2014/main" id="{EBFD4A72-0F35-4327-A7F7-F60A656DFB06}"/>
                </a:ext>
              </a:extLst>
            </p:cNvPr>
            <p:cNvGrpSpPr>
              <a:grpSpLocks/>
            </p:cNvGrpSpPr>
            <p:nvPr/>
          </p:nvGrpSpPr>
          <p:grpSpPr bwMode="auto">
            <a:xfrm>
              <a:off x="3139" y="3443"/>
              <a:ext cx="1933" cy="551"/>
              <a:chOff x="5716" y="5397"/>
              <a:chExt cx="3784" cy="841"/>
            </a:xfrm>
          </p:grpSpPr>
          <p:pic>
            <p:nvPicPr>
              <p:cNvPr id="16" name="Picture 14" descr="DDR2内存技术解析">
                <a:extLst>
                  <a:ext uri="{FF2B5EF4-FFF2-40B4-BE49-F238E27FC236}">
                    <a16:creationId xmlns:a16="http://schemas.microsoft.com/office/drawing/2014/main" id="{8D798283-C17B-41BE-A3DB-D34CE31211B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t="72942" r="4210" b="4349"/>
              <a:stretch>
                <a:fillRect/>
              </a:stretch>
            </p:blipFill>
            <p:spPr bwMode="auto">
              <a:xfrm>
                <a:off x="5716" y="5397"/>
                <a:ext cx="3784"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5">
                <a:extLst>
                  <a:ext uri="{FF2B5EF4-FFF2-40B4-BE49-F238E27FC236}">
                    <a16:creationId xmlns:a16="http://schemas.microsoft.com/office/drawing/2014/main" id="{54C1C6B5-5A8B-4D5B-9A79-0DB80233E087}"/>
                  </a:ext>
                </a:extLst>
              </p:cNvPr>
              <p:cNvSpPr txBox="1">
                <a:spLocks noChangeArrowheads="1"/>
              </p:cNvSpPr>
              <p:nvPr/>
            </p:nvSpPr>
            <p:spPr bwMode="auto">
              <a:xfrm>
                <a:off x="5976" y="5526"/>
                <a:ext cx="1110" cy="5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26640" rIns="0" bIns="26640"/>
              <a:lstStyle/>
              <a:p>
                <a:pPr algn="ctr">
                  <a:spcBef>
                    <a:spcPct val="25000"/>
                  </a:spcBef>
                </a:pPr>
                <a:r>
                  <a:rPr lang="zh-CN" altLang="en-US" sz="1400" i="0" dirty="0">
                    <a:solidFill>
                      <a:srgbClr val="000000"/>
                    </a:solidFill>
                    <a:latin typeface="Times New Roman" panose="02020603050405020304" pitchFamily="18" charset="0"/>
                    <a:ea typeface="宋体" panose="02010600030101010101" pitchFamily="2" charset="-122"/>
                  </a:rPr>
                  <a:t>存储单元</a:t>
                </a:r>
                <a:endParaRPr lang="zh-CN" altLang="en-US" sz="1400" i="0" dirty="0">
                  <a:solidFill>
                    <a:srgbClr val="000000"/>
                  </a:solidFill>
                  <a:latin typeface="宋体" panose="02010600030101010101" pitchFamily="2" charset="-122"/>
                  <a:ea typeface="宋体" panose="02010600030101010101" pitchFamily="2" charset="-122"/>
                </a:endParaRPr>
              </a:p>
              <a:p>
                <a:pPr algn="ctr">
                  <a:spcBef>
                    <a:spcPct val="25000"/>
                  </a:spcBef>
                </a:pPr>
                <a:r>
                  <a:rPr lang="zh-CN" altLang="en-US" sz="1400" i="0" dirty="0">
                    <a:solidFill>
                      <a:srgbClr val="000000"/>
                    </a:solidFill>
                    <a:latin typeface="Times New Roman" panose="02020603050405020304" pitchFamily="18" charset="0"/>
                    <a:ea typeface="宋体" panose="02010600030101010101" pitchFamily="2" charset="-122"/>
                  </a:rPr>
                  <a:t>阵列</a:t>
                </a:r>
                <a:endParaRPr lang="zh-CN" altLang="en-US" sz="1400" dirty="0"/>
              </a:p>
            </p:txBody>
          </p:sp>
          <p:sp>
            <p:nvSpPr>
              <p:cNvPr id="18" name="Rectangle 16">
                <a:extLst>
                  <a:ext uri="{FF2B5EF4-FFF2-40B4-BE49-F238E27FC236}">
                    <a16:creationId xmlns:a16="http://schemas.microsoft.com/office/drawing/2014/main" id="{76D943C5-F284-417C-BB33-9CDF6509F3CA}"/>
                  </a:ext>
                </a:extLst>
              </p:cNvPr>
              <p:cNvSpPr>
                <a:spLocks noChangeArrowheads="1"/>
              </p:cNvSpPr>
              <p:nvPr/>
            </p:nvSpPr>
            <p:spPr bwMode="auto">
              <a:xfrm>
                <a:off x="8360" y="5601"/>
                <a:ext cx="710"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 name="Text Box 17">
                <a:extLst>
                  <a:ext uri="{FF2B5EF4-FFF2-40B4-BE49-F238E27FC236}">
                    <a16:creationId xmlns:a16="http://schemas.microsoft.com/office/drawing/2014/main" id="{0C27A1C1-E4EE-41C1-98BC-36137761B3F2}"/>
                  </a:ext>
                </a:extLst>
              </p:cNvPr>
              <p:cNvSpPr txBox="1">
                <a:spLocks noChangeArrowheads="1"/>
              </p:cNvSpPr>
              <p:nvPr/>
            </p:nvSpPr>
            <p:spPr bwMode="auto">
              <a:xfrm>
                <a:off x="8216" y="5490"/>
                <a:ext cx="111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6640" rIns="0" bIns="26640"/>
              <a:lstStyle/>
              <a:p>
                <a:pPr algn="ctr"/>
                <a:r>
                  <a:rPr lang="zh-CN" altLang="en-US" sz="1400" i="0">
                    <a:solidFill>
                      <a:srgbClr val="000000"/>
                    </a:solidFill>
                    <a:latin typeface="Times New Roman" panose="02020603050405020304" pitchFamily="18" charset="0"/>
                    <a:ea typeface="宋体" panose="02010600030101010101" pitchFamily="2" charset="-122"/>
                  </a:rPr>
                  <a:t> 数据总线</a:t>
                </a:r>
                <a:endParaRPr lang="zh-CN" altLang="en-US" sz="1400"/>
              </a:p>
            </p:txBody>
          </p:sp>
        </p:grpSp>
        <p:sp>
          <p:nvSpPr>
            <p:cNvPr id="15" name="Text Box 18">
              <a:extLst>
                <a:ext uri="{FF2B5EF4-FFF2-40B4-BE49-F238E27FC236}">
                  <a16:creationId xmlns:a16="http://schemas.microsoft.com/office/drawing/2014/main" id="{CA0E0F42-04A9-4A6D-92C9-88FB8662B0D5}"/>
                </a:ext>
              </a:extLst>
            </p:cNvPr>
            <p:cNvSpPr txBox="1">
              <a:spLocks noChangeArrowheads="1"/>
            </p:cNvSpPr>
            <p:nvPr/>
          </p:nvSpPr>
          <p:spPr bwMode="auto">
            <a:xfrm>
              <a:off x="4919" y="3635"/>
              <a:ext cx="756"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300" i="0">
                  <a:solidFill>
                    <a:schemeClr val="tx1"/>
                  </a:solidFill>
                </a:rPr>
                <a:t>DDR2 SDRAM</a:t>
              </a:r>
            </a:p>
          </p:txBody>
        </p:sp>
      </p:grpSp>
      <p:sp>
        <p:nvSpPr>
          <p:cNvPr id="20" name="Rectangle 19">
            <a:extLst>
              <a:ext uri="{FF2B5EF4-FFF2-40B4-BE49-F238E27FC236}">
                <a16:creationId xmlns:a16="http://schemas.microsoft.com/office/drawing/2014/main" id="{61DE0112-139F-4A35-8953-6BC679B7700B}"/>
              </a:ext>
            </a:extLst>
          </p:cNvPr>
          <p:cNvSpPr>
            <a:spLocks noChangeArrowheads="1"/>
          </p:cNvSpPr>
          <p:nvPr/>
        </p:nvSpPr>
        <p:spPr bwMode="auto">
          <a:xfrm>
            <a:off x="8069953" y="6157030"/>
            <a:ext cx="2700337"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hangingPunct="0">
              <a:spcBef>
                <a:spcPct val="0"/>
              </a:spcBef>
            </a:pPr>
            <a:r>
              <a:rPr kumimoji="0" lang="en-US" altLang="zh-CN" sz="1500" i="0" dirty="0">
                <a:solidFill>
                  <a:schemeClr val="tx1"/>
                </a:solidFill>
                <a:latin typeface="Times New Roman" panose="02020603050405020304" pitchFamily="18" charset="0"/>
                <a:ea typeface="宋体" panose="02010600030101010101" pitchFamily="2" charset="-122"/>
              </a:rPr>
              <a:t>DDR3</a:t>
            </a:r>
            <a:r>
              <a:rPr kumimoji="0" lang="zh-CN" altLang="en-US" sz="1500" i="0" dirty="0">
                <a:solidFill>
                  <a:schemeClr val="tx1"/>
                </a:solidFill>
                <a:latin typeface="Times New Roman" panose="02020603050405020304" pitchFamily="18" charset="0"/>
                <a:ea typeface="宋体" panose="02010600030101010101" pitchFamily="2" charset="-122"/>
              </a:rPr>
              <a:t>：一个时钟内传送</a:t>
            </a:r>
            <a:r>
              <a:rPr kumimoji="0" lang="en-US" altLang="zh-CN" sz="1500" i="0" dirty="0">
                <a:solidFill>
                  <a:schemeClr val="tx1"/>
                </a:solidFill>
                <a:latin typeface="Times New Roman" panose="02020603050405020304" pitchFamily="18" charset="0"/>
                <a:ea typeface="宋体" panose="02010600030101010101" pitchFamily="2" charset="-122"/>
              </a:rPr>
              <a:t>8</a:t>
            </a:r>
            <a:r>
              <a:rPr kumimoji="0" lang="zh-CN" altLang="en-US" sz="1500" i="0" dirty="0">
                <a:solidFill>
                  <a:schemeClr val="tx1"/>
                </a:solidFill>
                <a:latin typeface="Times New Roman" panose="02020603050405020304" pitchFamily="18" charset="0"/>
                <a:ea typeface="宋体" panose="02010600030101010101" pitchFamily="2" charset="-122"/>
              </a:rPr>
              <a:t>个数据</a:t>
            </a:r>
          </a:p>
        </p:txBody>
      </p:sp>
    </p:spTree>
    <p:extLst>
      <p:ext uri="{BB962C8B-B14F-4D97-AF65-F5344CB8AC3E}">
        <p14:creationId xmlns:p14="http://schemas.microsoft.com/office/powerpoint/2010/main" val="84616953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5B13109-89A9-44B8-BAE0-064CF9E81685}"/>
              </a:ext>
            </a:extLst>
          </p:cNvPr>
          <p:cNvSpPr>
            <a:spLocks noGrp="1"/>
          </p:cNvSpPr>
          <p:nvPr>
            <p:ph type="sldNum" sz="quarter" idx="12"/>
          </p:nvPr>
        </p:nvSpPr>
        <p:spPr/>
        <p:txBody>
          <a:bodyPr/>
          <a:lstStyle/>
          <a:p>
            <a:fld id="{D12C7F20-4EEE-4847-AC76-B538472E8A39}" type="slidenum">
              <a:rPr lang="zh-CN" altLang="en-US" smtClean="0"/>
              <a:pPr/>
              <a:t>26</a:t>
            </a:fld>
            <a:endParaRPr lang="zh-CN" altLang="en-US"/>
          </a:p>
        </p:txBody>
      </p:sp>
      <p:sp>
        <p:nvSpPr>
          <p:cNvPr id="3" name="文本占位符 2">
            <a:extLst>
              <a:ext uri="{FF2B5EF4-FFF2-40B4-BE49-F238E27FC236}">
                <a16:creationId xmlns:a16="http://schemas.microsoft.com/office/drawing/2014/main" id="{4A4EFC51-218D-4D81-B89B-FF71103AA20E}"/>
              </a:ext>
            </a:extLst>
          </p:cNvPr>
          <p:cNvSpPr>
            <a:spLocks noGrp="1"/>
          </p:cNvSpPr>
          <p:nvPr>
            <p:ph type="body" sz="quarter" idx="15"/>
          </p:nvPr>
        </p:nvSpPr>
        <p:spPr/>
        <p:txBody>
          <a:bodyPr>
            <a:normAutofit/>
          </a:bodyPr>
          <a:lstStyle/>
          <a:p>
            <a:r>
              <a:rPr lang="zh-CN" altLang="en-US" dirty="0"/>
              <a:t>只读存储器和</a:t>
            </a:r>
            <a:r>
              <a:rPr lang="en-US" altLang="zh-CN" dirty="0"/>
              <a:t>Flash</a:t>
            </a:r>
            <a:r>
              <a:rPr lang="zh-CN" altLang="en-US" dirty="0"/>
              <a:t>存储器</a:t>
            </a:r>
            <a:endParaRPr lang="en-US" altLang="zh-CN" dirty="0"/>
          </a:p>
          <a:p>
            <a:pPr lvl="1"/>
            <a:r>
              <a:rPr lang="zh-CN" altLang="en-US" dirty="0"/>
              <a:t>特点：</a:t>
            </a:r>
          </a:p>
          <a:p>
            <a:pPr lvl="2"/>
            <a:r>
              <a:rPr lang="zh-CN" altLang="en-US" dirty="0"/>
              <a:t>信息只能读不能写。</a:t>
            </a:r>
          </a:p>
          <a:p>
            <a:pPr lvl="2"/>
            <a:r>
              <a:rPr lang="zh-CN" altLang="en-US" dirty="0"/>
              <a:t>非破坏性读出，无需再生。</a:t>
            </a:r>
          </a:p>
          <a:p>
            <a:pPr lvl="2"/>
            <a:r>
              <a:rPr lang="zh-CN" altLang="en-US" dirty="0"/>
              <a:t>也以随机存取方式工作。</a:t>
            </a:r>
          </a:p>
          <a:p>
            <a:pPr lvl="2"/>
            <a:r>
              <a:rPr lang="zh-CN" altLang="en-US" dirty="0"/>
              <a:t>信息用特殊方式写入，一经写入，就可长久保存，不受断电影响。故是非易失性存储器。</a:t>
            </a:r>
          </a:p>
          <a:p>
            <a:pPr lvl="1"/>
            <a:r>
              <a:rPr lang="zh-CN" altLang="en-US" dirty="0"/>
              <a:t>用途：</a:t>
            </a:r>
          </a:p>
          <a:p>
            <a:pPr lvl="2"/>
            <a:r>
              <a:rPr lang="zh-CN" altLang="en-US" dirty="0"/>
              <a:t>用来存放一些固定程序。如监控程序、启动程序等。只要一接通电源，这些程序就能自动地运行；</a:t>
            </a:r>
          </a:p>
          <a:p>
            <a:pPr lvl="2"/>
            <a:r>
              <a:rPr lang="zh-CN" altLang="en-US" dirty="0"/>
              <a:t>可作为控制存储器，存放微程序。</a:t>
            </a:r>
          </a:p>
          <a:p>
            <a:pPr lvl="2"/>
            <a:r>
              <a:rPr lang="zh-CN" altLang="en-US" dirty="0"/>
              <a:t>还可作为函数发生器和代码转换器。</a:t>
            </a:r>
          </a:p>
          <a:p>
            <a:pPr lvl="2"/>
            <a:r>
              <a:rPr lang="zh-CN" altLang="en-US" dirty="0"/>
              <a:t>在输入</a:t>
            </a:r>
            <a:r>
              <a:rPr lang="en-US" altLang="zh-CN" dirty="0"/>
              <a:t>/</a:t>
            </a:r>
            <a:r>
              <a:rPr lang="zh-CN" altLang="en-US" dirty="0"/>
              <a:t>出设备中，被用作字符发生器，汉字库等。</a:t>
            </a:r>
          </a:p>
          <a:p>
            <a:pPr lvl="2"/>
            <a:r>
              <a:rPr lang="zh-CN" altLang="en-US" dirty="0"/>
              <a:t>在嵌入式设备中用来存放固化的程序。</a:t>
            </a:r>
          </a:p>
          <a:p>
            <a:pPr lvl="1"/>
            <a:endParaRPr lang="zh-CN" altLang="en-US" dirty="0"/>
          </a:p>
        </p:txBody>
      </p:sp>
      <p:sp>
        <p:nvSpPr>
          <p:cNvPr id="4" name="文本占位符 3">
            <a:extLst>
              <a:ext uri="{FF2B5EF4-FFF2-40B4-BE49-F238E27FC236}">
                <a16:creationId xmlns:a16="http://schemas.microsoft.com/office/drawing/2014/main" id="{1BFD3172-01AB-4386-9BEC-215365980BC1}"/>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Tree>
    <p:extLst>
      <p:ext uri="{BB962C8B-B14F-4D97-AF65-F5344CB8AC3E}">
        <p14:creationId xmlns:p14="http://schemas.microsoft.com/office/powerpoint/2010/main" val="29246072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C854CC3-3DF3-4532-A083-932D4AAC711B}"/>
              </a:ext>
            </a:extLst>
          </p:cNvPr>
          <p:cNvSpPr>
            <a:spLocks noGrp="1"/>
          </p:cNvSpPr>
          <p:nvPr>
            <p:ph type="sldNum" sz="quarter" idx="12"/>
          </p:nvPr>
        </p:nvSpPr>
        <p:spPr>
          <a:xfrm>
            <a:off x="13705656" y="5365484"/>
            <a:ext cx="457898" cy="271858"/>
          </a:xfrm>
        </p:spPr>
        <p:txBody>
          <a:bodyPr/>
          <a:lstStyle/>
          <a:p>
            <a:fld id="{D12C7F20-4EEE-4847-AC76-B538472E8A39}" type="slidenum">
              <a:rPr lang="zh-CN" altLang="en-US" smtClean="0"/>
              <a:pPr/>
              <a:t>27</a:t>
            </a:fld>
            <a:endParaRPr lang="zh-CN" altLang="en-US"/>
          </a:p>
        </p:txBody>
      </p:sp>
      <p:sp>
        <p:nvSpPr>
          <p:cNvPr id="3" name="文本占位符 2">
            <a:extLst>
              <a:ext uri="{FF2B5EF4-FFF2-40B4-BE49-F238E27FC236}">
                <a16:creationId xmlns:a16="http://schemas.microsoft.com/office/drawing/2014/main" id="{995D6982-06DD-4D71-BEAF-8035B6B7F520}"/>
              </a:ext>
            </a:extLst>
          </p:cNvPr>
          <p:cNvSpPr>
            <a:spLocks noGrp="1"/>
          </p:cNvSpPr>
          <p:nvPr>
            <p:ph type="body" sz="quarter" idx="15"/>
          </p:nvPr>
        </p:nvSpPr>
        <p:spPr>
          <a:xfrm>
            <a:off x="159768" y="698463"/>
            <a:ext cx="11835786" cy="2256306"/>
          </a:xfrm>
        </p:spPr>
        <p:txBody>
          <a:bodyPr>
            <a:normAutofit fontScale="92500" lnSpcReduction="20000"/>
          </a:bodyPr>
          <a:lstStyle/>
          <a:p>
            <a:r>
              <a:rPr lang="zh-CN" altLang="en-US" dirty="0"/>
              <a:t>只读存储器</a:t>
            </a:r>
            <a:r>
              <a:rPr lang="en-US" altLang="zh-CN" dirty="0"/>
              <a:t>(Read Only Memory)</a:t>
            </a:r>
          </a:p>
          <a:p>
            <a:pPr lvl="1"/>
            <a:r>
              <a:rPr lang="en-US" altLang="zh-CN" dirty="0"/>
              <a:t>MROM</a:t>
            </a:r>
            <a:r>
              <a:rPr lang="zh-CN" altLang="en-US" dirty="0"/>
              <a:t>：腌膜只读存储器（</a:t>
            </a:r>
            <a:r>
              <a:rPr lang="en-US" altLang="zh-CN" dirty="0"/>
              <a:t>Mask ROM</a:t>
            </a:r>
            <a:r>
              <a:rPr lang="zh-CN" altLang="en-US" dirty="0"/>
              <a:t>）</a:t>
            </a:r>
          </a:p>
          <a:p>
            <a:pPr lvl="1"/>
            <a:r>
              <a:rPr lang="en-US" altLang="zh-CN" dirty="0"/>
              <a:t>PROM</a:t>
            </a:r>
            <a:r>
              <a:rPr lang="zh-CN" altLang="en-US" dirty="0"/>
              <a:t>：可编程只读存储器（</a:t>
            </a:r>
            <a:r>
              <a:rPr lang="en-US" altLang="zh-CN" dirty="0"/>
              <a:t>Programmable ROM</a:t>
            </a:r>
            <a:r>
              <a:rPr lang="zh-CN" altLang="en-US" dirty="0"/>
              <a:t>）</a:t>
            </a:r>
          </a:p>
          <a:p>
            <a:pPr lvl="1"/>
            <a:r>
              <a:rPr lang="en-US" altLang="zh-CN" dirty="0"/>
              <a:t>EPROM</a:t>
            </a:r>
            <a:r>
              <a:rPr lang="zh-CN" altLang="en-US" dirty="0"/>
              <a:t>：可擦除可编程只读存储器（</a:t>
            </a:r>
            <a:r>
              <a:rPr lang="en-US" altLang="zh-CN" dirty="0"/>
              <a:t>Erasable PROM</a:t>
            </a:r>
            <a:r>
              <a:rPr lang="zh-CN" altLang="en-US" dirty="0"/>
              <a:t>）</a:t>
            </a:r>
          </a:p>
          <a:p>
            <a:pPr lvl="1"/>
            <a:r>
              <a:rPr lang="en-US" altLang="zh-CN" dirty="0"/>
              <a:t>EEPROM (E2PROM) </a:t>
            </a:r>
            <a:r>
              <a:rPr lang="zh-CN" altLang="en-US" dirty="0"/>
              <a:t>：电可擦除可编程只读存储器 （</a:t>
            </a:r>
            <a:r>
              <a:rPr lang="en-US" altLang="zh-CN" dirty="0"/>
              <a:t>Electrically EPROM</a:t>
            </a:r>
            <a:r>
              <a:rPr lang="zh-CN" altLang="en-US" dirty="0"/>
              <a:t>）</a:t>
            </a:r>
          </a:p>
          <a:p>
            <a:pPr lvl="1"/>
            <a:r>
              <a:rPr lang="en-US" altLang="zh-CN" dirty="0"/>
              <a:t>flash memory</a:t>
            </a:r>
            <a:r>
              <a:rPr lang="zh-CN" altLang="en-US" dirty="0"/>
              <a:t>：闪存</a:t>
            </a:r>
          </a:p>
          <a:p>
            <a:pPr lvl="1"/>
            <a:endParaRPr lang="zh-CN" altLang="en-US" dirty="0"/>
          </a:p>
        </p:txBody>
      </p:sp>
      <p:sp>
        <p:nvSpPr>
          <p:cNvPr id="4" name="文本占位符 3">
            <a:extLst>
              <a:ext uri="{FF2B5EF4-FFF2-40B4-BE49-F238E27FC236}">
                <a16:creationId xmlns:a16="http://schemas.microsoft.com/office/drawing/2014/main" id="{3ACDB99D-3D5B-4F51-B2A7-65ADCC2E5459}"/>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
        <p:nvSpPr>
          <p:cNvPr id="5" name="Rectangle 15">
            <a:extLst>
              <a:ext uri="{FF2B5EF4-FFF2-40B4-BE49-F238E27FC236}">
                <a16:creationId xmlns:a16="http://schemas.microsoft.com/office/drawing/2014/main" id="{EBE6F5B8-B522-4876-9A16-6C7D08D322DC}"/>
              </a:ext>
            </a:extLst>
          </p:cNvPr>
          <p:cNvSpPr>
            <a:spLocks noChangeArrowheads="1"/>
          </p:cNvSpPr>
          <p:nvPr/>
        </p:nvSpPr>
        <p:spPr bwMode="auto">
          <a:xfrm>
            <a:off x="728562" y="2815089"/>
            <a:ext cx="10209028"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p>
            <a:pPr eaLnBrk="0" hangingPunct="0">
              <a:spcBef>
                <a:spcPct val="0"/>
              </a:spcBef>
            </a:pPr>
            <a:r>
              <a:rPr kumimoji="0" lang="zh-CN" altLang="en-US" i="0" dirty="0">
                <a:solidFill>
                  <a:srgbClr val="ED7D31"/>
                </a:solidFill>
                <a:latin typeface="+mj-ea"/>
                <a:ea typeface="+mj-ea"/>
              </a:rPr>
              <a:t>闪存的读取速度与</a:t>
            </a:r>
            <a:r>
              <a:rPr kumimoji="0" lang="en-US" altLang="zh-CN" i="0" dirty="0">
                <a:solidFill>
                  <a:srgbClr val="ED7D31"/>
                </a:solidFill>
                <a:latin typeface="+mj-ea"/>
                <a:ea typeface="+mj-ea"/>
              </a:rPr>
              <a:t>DRAM</a:t>
            </a:r>
            <a:r>
              <a:rPr kumimoji="0" lang="zh-CN" altLang="en-US" i="0" dirty="0">
                <a:solidFill>
                  <a:srgbClr val="ED7D31"/>
                </a:solidFill>
                <a:latin typeface="+mj-ea"/>
                <a:ea typeface="+mj-ea"/>
              </a:rPr>
              <a:t>相近，是磁盘的</a:t>
            </a:r>
            <a:r>
              <a:rPr kumimoji="0" lang="en-US" altLang="zh-CN" i="0" dirty="0">
                <a:solidFill>
                  <a:srgbClr val="ED7D31"/>
                </a:solidFill>
                <a:latin typeface="+mj-ea"/>
                <a:ea typeface="+mj-ea"/>
              </a:rPr>
              <a:t>100</a:t>
            </a:r>
            <a:r>
              <a:rPr kumimoji="0" lang="zh-CN" altLang="en-US" i="0" dirty="0">
                <a:solidFill>
                  <a:srgbClr val="ED7D31"/>
                </a:solidFill>
                <a:latin typeface="+mj-ea"/>
                <a:ea typeface="+mj-ea"/>
              </a:rPr>
              <a:t>倍左右；写数据（快擦－编程）则与硬盘相近</a:t>
            </a:r>
            <a:r>
              <a:rPr kumimoji="0" lang="zh-CN" altLang="en-US" dirty="0">
                <a:solidFill>
                  <a:srgbClr val="ED7D31"/>
                </a:solidFill>
                <a:latin typeface="+mj-ea"/>
                <a:ea typeface="+mj-ea"/>
              </a:rPr>
              <a:t> </a:t>
            </a:r>
          </a:p>
        </p:txBody>
      </p:sp>
      <p:pic>
        <p:nvPicPr>
          <p:cNvPr id="6" name="Picture 7">
            <a:extLst>
              <a:ext uri="{FF2B5EF4-FFF2-40B4-BE49-F238E27FC236}">
                <a16:creationId xmlns:a16="http://schemas.microsoft.com/office/drawing/2014/main" id="{860DF6AB-19BD-4868-A996-451F52739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63" y="3229795"/>
            <a:ext cx="2428524" cy="21390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DBFB2DC2-1580-4E7E-B004-8F7BA4395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911" y="3233128"/>
            <a:ext cx="2449108" cy="213568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9">
            <a:extLst>
              <a:ext uri="{FF2B5EF4-FFF2-40B4-BE49-F238E27FC236}">
                <a16:creationId xmlns:a16="http://schemas.microsoft.com/office/drawing/2014/main" id="{B2AC6F82-6306-4786-87B6-1A1541AFFB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843" y="3229795"/>
            <a:ext cx="2227590" cy="213568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B5571EEC-1E7B-4AB3-AB65-CCBA8EE8250F}"/>
              </a:ext>
            </a:extLst>
          </p:cNvPr>
          <p:cNvSpPr>
            <a:spLocks noChangeArrowheads="1"/>
          </p:cNvSpPr>
          <p:nvPr/>
        </p:nvSpPr>
        <p:spPr bwMode="auto">
          <a:xfrm>
            <a:off x="950528" y="5449585"/>
            <a:ext cx="86868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hangingPunct="0">
              <a:spcBef>
                <a:spcPct val="0"/>
              </a:spcBef>
            </a:pPr>
            <a:r>
              <a:rPr kumimoji="0" lang="zh-CN" altLang="en-US" dirty="0"/>
              <a:t> </a:t>
            </a:r>
            <a:r>
              <a:rPr kumimoji="0" lang="en-US" altLang="zh-CN" sz="1400" i="0" dirty="0">
                <a:solidFill>
                  <a:schemeClr val="tx1"/>
                </a:solidFill>
                <a:latin typeface="宋体" panose="02010600030101010101" pitchFamily="2" charset="-122"/>
                <a:ea typeface="宋体" panose="02010600030101010101" pitchFamily="2" charset="-122"/>
              </a:rPr>
              <a:t>(a)“0”</a:t>
            </a:r>
            <a:r>
              <a:rPr kumimoji="0" lang="zh-CN" altLang="en-US" sz="1400" i="0" dirty="0">
                <a:solidFill>
                  <a:schemeClr val="tx1"/>
                </a:solidFill>
                <a:latin typeface="宋体" panose="02010600030101010101" pitchFamily="2" charset="-122"/>
                <a:ea typeface="宋体" panose="02010600030101010101" pitchFamily="2" charset="-122"/>
              </a:rPr>
              <a:t>状态    </a:t>
            </a:r>
            <a:r>
              <a:rPr kumimoji="0" lang="en-US" altLang="zh-CN" sz="1400" i="0" dirty="0">
                <a:solidFill>
                  <a:schemeClr val="tx1"/>
                </a:solidFill>
                <a:latin typeface="宋体" panose="02010600030101010101" pitchFamily="2" charset="-122"/>
                <a:ea typeface="宋体" panose="02010600030101010101" pitchFamily="2" charset="-122"/>
              </a:rPr>
              <a:t>(b) “1”</a:t>
            </a:r>
            <a:r>
              <a:rPr kumimoji="0" lang="zh-CN" altLang="en-US" sz="1400" i="0" dirty="0">
                <a:solidFill>
                  <a:schemeClr val="tx1"/>
                </a:solidFill>
                <a:latin typeface="宋体" panose="02010600030101010101" pitchFamily="2" charset="-122"/>
                <a:ea typeface="宋体" panose="02010600030101010101" pitchFamily="2" charset="-122"/>
              </a:rPr>
              <a:t>状态     </a:t>
            </a:r>
            <a:r>
              <a:rPr kumimoji="0" lang="en-US" altLang="zh-CN" sz="1400" i="0" dirty="0">
                <a:solidFill>
                  <a:schemeClr val="tx1"/>
                </a:solidFill>
                <a:latin typeface="宋体" panose="02010600030101010101" pitchFamily="2" charset="-122"/>
                <a:ea typeface="宋体" panose="02010600030101010101" pitchFamily="2" charset="-122"/>
              </a:rPr>
              <a:t>(a) </a:t>
            </a:r>
            <a:r>
              <a:rPr kumimoji="0" lang="zh-CN" altLang="en-US" sz="1400" i="0" dirty="0">
                <a:solidFill>
                  <a:schemeClr val="tx1"/>
                </a:solidFill>
                <a:latin typeface="宋体" panose="02010600030101010101" pitchFamily="2" charset="-122"/>
                <a:ea typeface="宋体" panose="02010600030101010101" pitchFamily="2" charset="-122"/>
              </a:rPr>
              <a:t>编程</a:t>
            </a:r>
            <a:r>
              <a:rPr kumimoji="0" lang="en-US" altLang="zh-CN" sz="1400" i="0" dirty="0">
                <a:solidFill>
                  <a:schemeClr val="tx1"/>
                </a:solidFill>
                <a:latin typeface="宋体" panose="02010600030101010101" pitchFamily="2" charset="-122"/>
                <a:ea typeface="宋体" panose="02010600030101010101" pitchFamily="2" charset="-122"/>
              </a:rPr>
              <a:t>:</a:t>
            </a:r>
            <a:r>
              <a:rPr kumimoji="0" lang="zh-CN" altLang="en-US" sz="1400" i="0" dirty="0">
                <a:solidFill>
                  <a:schemeClr val="tx1"/>
                </a:solidFill>
                <a:latin typeface="宋体" panose="02010600030101010101" pitchFamily="2" charset="-122"/>
                <a:ea typeface="宋体" panose="02010600030101010101" pitchFamily="2" charset="-122"/>
              </a:rPr>
              <a:t>写“</a:t>
            </a:r>
            <a:r>
              <a:rPr kumimoji="0" lang="en-US" altLang="zh-CN" sz="1400" i="0" dirty="0">
                <a:solidFill>
                  <a:schemeClr val="tx1"/>
                </a:solidFill>
                <a:latin typeface="宋体" panose="02010600030101010101" pitchFamily="2" charset="-122"/>
                <a:ea typeface="宋体" panose="02010600030101010101" pitchFamily="2" charset="-122"/>
              </a:rPr>
              <a:t>0” (b) </a:t>
            </a:r>
            <a:r>
              <a:rPr kumimoji="0" lang="zh-CN" altLang="en-US" sz="1400" i="0" dirty="0">
                <a:solidFill>
                  <a:schemeClr val="tx1"/>
                </a:solidFill>
                <a:latin typeface="宋体" panose="02010600030101010101" pitchFamily="2" charset="-122"/>
                <a:ea typeface="宋体" panose="02010600030101010101" pitchFamily="2" charset="-122"/>
              </a:rPr>
              <a:t>擦除</a:t>
            </a:r>
            <a:r>
              <a:rPr kumimoji="0" lang="en-US" altLang="zh-CN" sz="1400" i="0" dirty="0">
                <a:solidFill>
                  <a:schemeClr val="tx1"/>
                </a:solidFill>
                <a:latin typeface="宋体" panose="02010600030101010101" pitchFamily="2" charset="-122"/>
                <a:ea typeface="宋体" panose="02010600030101010101" pitchFamily="2" charset="-122"/>
              </a:rPr>
              <a:t>:</a:t>
            </a:r>
            <a:r>
              <a:rPr kumimoji="0" lang="zh-CN" altLang="en-US" sz="1400" i="0" dirty="0">
                <a:solidFill>
                  <a:schemeClr val="tx1"/>
                </a:solidFill>
                <a:latin typeface="宋体" panose="02010600030101010101" pitchFamily="2" charset="-122"/>
                <a:ea typeface="宋体" panose="02010600030101010101" pitchFamily="2" charset="-122"/>
              </a:rPr>
              <a:t>写“</a:t>
            </a:r>
            <a:r>
              <a:rPr kumimoji="0" lang="en-US" altLang="zh-CN" sz="1400" i="0" dirty="0">
                <a:solidFill>
                  <a:schemeClr val="tx1"/>
                </a:solidFill>
                <a:latin typeface="宋体" panose="02010600030101010101" pitchFamily="2" charset="-122"/>
                <a:ea typeface="宋体" panose="02010600030101010101" pitchFamily="2" charset="-122"/>
              </a:rPr>
              <a:t>1”    (a) </a:t>
            </a:r>
            <a:r>
              <a:rPr kumimoji="0" lang="zh-CN" altLang="en-US" sz="1400" i="0" dirty="0">
                <a:solidFill>
                  <a:schemeClr val="tx1"/>
                </a:solidFill>
                <a:latin typeface="宋体" panose="02010600030101010101" pitchFamily="2" charset="-122"/>
                <a:ea typeface="宋体" panose="02010600030101010101" pitchFamily="2" charset="-122"/>
              </a:rPr>
              <a:t>读“</a:t>
            </a:r>
            <a:r>
              <a:rPr kumimoji="0" lang="en-US" altLang="zh-CN" sz="1400" i="0" dirty="0">
                <a:solidFill>
                  <a:schemeClr val="tx1"/>
                </a:solidFill>
                <a:latin typeface="宋体" panose="02010600030101010101" pitchFamily="2" charset="-122"/>
                <a:ea typeface="宋体" panose="02010600030101010101" pitchFamily="2" charset="-122"/>
              </a:rPr>
              <a:t>0”   (b) </a:t>
            </a:r>
            <a:r>
              <a:rPr kumimoji="0" lang="zh-CN" altLang="en-US" sz="1400" i="0" dirty="0">
                <a:solidFill>
                  <a:schemeClr val="tx1"/>
                </a:solidFill>
                <a:latin typeface="宋体" panose="02010600030101010101" pitchFamily="2" charset="-122"/>
                <a:ea typeface="宋体" panose="02010600030101010101" pitchFamily="2" charset="-122"/>
              </a:rPr>
              <a:t>读“</a:t>
            </a:r>
            <a:r>
              <a:rPr kumimoji="0" lang="en-US" altLang="zh-CN" sz="1400" i="0" dirty="0">
                <a:solidFill>
                  <a:schemeClr val="tx1"/>
                </a:solidFill>
                <a:latin typeface="宋体" panose="02010600030101010101" pitchFamily="2" charset="-122"/>
                <a:ea typeface="宋体" panose="02010600030101010101" pitchFamily="2" charset="-122"/>
              </a:rPr>
              <a:t>1”</a:t>
            </a:r>
            <a:r>
              <a:rPr kumimoji="0" lang="en-US" altLang="zh-CN" sz="1400" dirty="0">
                <a:solidFill>
                  <a:schemeClr val="tx1"/>
                </a:solidFill>
                <a:latin typeface="宋体" panose="02010600030101010101" pitchFamily="2" charset="-122"/>
                <a:ea typeface="宋体" panose="02010600030101010101" pitchFamily="2" charset="-122"/>
              </a:rPr>
              <a:t> </a:t>
            </a:r>
          </a:p>
        </p:txBody>
      </p:sp>
      <p:sp>
        <p:nvSpPr>
          <p:cNvPr id="10" name="Rectangle 11">
            <a:extLst>
              <a:ext uri="{FF2B5EF4-FFF2-40B4-BE49-F238E27FC236}">
                <a16:creationId xmlns:a16="http://schemas.microsoft.com/office/drawing/2014/main" id="{030CA9F8-FE1B-43D6-8D7F-A6E29FB77F9D}"/>
              </a:ext>
            </a:extLst>
          </p:cNvPr>
          <p:cNvSpPr>
            <a:spLocks noChangeArrowheads="1"/>
          </p:cNvSpPr>
          <p:nvPr/>
        </p:nvSpPr>
        <p:spPr bwMode="auto">
          <a:xfrm>
            <a:off x="513364" y="5804991"/>
            <a:ext cx="4759325"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hangingPunct="0">
              <a:spcBef>
                <a:spcPct val="0"/>
              </a:spcBef>
            </a:pPr>
            <a:r>
              <a:rPr kumimoji="0" lang="zh-CN" altLang="en-US" sz="1400" i="0" dirty="0">
                <a:solidFill>
                  <a:srgbClr val="1A78C3"/>
                </a:solidFill>
                <a:latin typeface="宋体" panose="02010600030101010101" pitchFamily="2" charset="-122"/>
                <a:ea typeface="宋体" panose="02010600030101010101" pitchFamily="2" charset="-122"/>
              </a:rPr>
              <a:t>控制栅加足够正电压时，浮空栅储存大量负电荷，为“</a:t>
            </a:r>
            <a:r>
              <a:rPr kumimoji="0" lang="en-US" altLang="zh-CN" sz="1400" i="0" dirty="0">
                <a:solidFill>
                  <a:srgbClr val="1A78C3"/>
                </a:solidFill>
                <a:latin typeface="宋体" panose="02010600030101010101" pitchFamily="2" charset="-122"/>
                <a:ea typeface="宋体" panose="02010600030101010101" pitchFamily="2" charset="-122"/>
              </a:rPr>
              <a:t>0”</a:t>
            </a:r>
            <a:endParaRPr kumimoji="0" lang="zh-CN" altLang="en-US" sz="1400" i="0" dirty="0">
              <a:solidFill>
                <a:srgbClr val="1A78C3"/>
              </a:solidFill>
              <a:latin typeface="宋体" panose="02010600030101010101" pitchFamily="2" charset="-122"/>
              <a:ea typeface="宋体" panose="02010600030101010101" pitchFamily="2" charset="-122"/>
            </a:endParaRPr>
          </a:p>
          <a:p>
            <a:pPr eaLnBrk="0" hangingPunct="0">
              <a:spcBef>
                <a:spcPct val="0"/>
              </a:spcBef>
            </a:pPr>
            <a:r>
              <a:rPr kumimoji="0" lang="zh-CN" altLang="en-US" sz="1400" i="0" dirty="0">
                <a:solidFill>
                  <a:srgbClr val="1A78C3"/>
                </a:solidFill>
                <a:latin typeface="宋体" panose="02010600030101010101" pitchFamily="2" charset="-122"/>
                <a:ea typeface="宋体" panose="02010600030101010101" pitchFamily="2" charset="-122"/>
              </a:rPr>
              <a:t>控制栅不加正电压时，浮空栅少带或不带负电荷，为“</a:t>
            </a:r>
            <a:r>
              <a:rPr kumimoji="0" lang="en-US" altLang="zh-CN" sz="1400" i="0" dirty="0">
                <a:solidFill>
                  <a:srgbClr val="1A78C3"/>
                </a:solidFill>
                <a:latin typeface="宋体" panose="02010600030101010101" pitchFamily="2" charset="-122"/>
                <a:ea typeface="宋体" panose="02010600030101010101" pitchFamily="2" charset="-122"/>
              </a:rPr>
              <a:t>1”</a:t>
            </a:r>
            <a:r>
              <a:rPr kumimoji="0" lang="en-US" altLang="zh-CN" sz="1400" dirty="0">
                <a:solidFill>
                  <a:srgbClr val="1A78C3"/>
                </a:solidFill>
                <a:latin typeface="宋体" panose="02010600030101010101" pitchFamily="2" charset="-122"/>
                <a:ea typeface="宋体" panose="02010600030101010101" pitchFamily="2" charset="-122"/>
              </a:rPr>
              <a:t> </a:t>
            </a:r>
          </a:p>
        </p:txBody>
      </p:sp>
      <p:sp>
        <p:nvSpPr>
          <p:cNvPr id="11" name="Rectangle 12">
            <a:extLst>
              <a:ext uri="{FF2B5EF4-FFF2-40B4-BE49-F238E27FC236}">
                <a16:creationId xmlns:a16="http://schemas.microsoft.com/office/drawing/2014/main" id="{54C7A221-14AA-46E8-9874-10912FA72F09}"/>
              </a:ext>
            </a:extLst>
          </p:cNvPr>
          <p:cNvSpPr>
            <a:spLocks noChangeArrowheads="1"/>
          </p:cNvSpPr>
          <p:nvPr/>
        </p:nvSpPr>
        <p:spPr bwMode="auto">
          <a:xfrm>
            <a:off x="5143233" y="5961240"/>
            <a:ext cx="27305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hangingPunct="0">
              <a:spcBef>
                <a:spcPct val="0"/>
              </a:spcBef>
            </a:pPr>
            <a:r>
              <a:rPr kumimoji="0" lang="zh-CN" altLang="en-US" sz="1500" i="0" dirty="0">
                <a:solidFill>
                  <a:srgbClr val="1A78C3"/>
                </a:solidFill>
                <a:ea typeface="宋体" panose="02010600030101010101" pitchFamily="2" charset="-122"/>
              </a:rPr>
              <a:t>有三种操作：编程、读取、擦除</a:t>
            </a:r>
            <a:r>
              <a:rPr kumimoji="0" lang="zh-CN" altLang="en-US" dirty="0">
                <a:solidFill>
                  <a:srgbClr val="1A78C3"/>
                </a:solidFill>
              </a:rPr>
              <a:t> </a:t>
            </a:r>
          </a:p>
        </p:txBody>
      </p:sp>
      <p:sp>
        <p:nvSpPr>
          <p:cNvPr id="12" name="Text Box 13">
            <a:extLst>
              <a:ext uri="{FF2B5EF4-FFF2-40B4-BE49-F238E27FC236}">
                <a16:creationId xmlns:a16="http://schemas.microsoft.com/office/drawing/2014/main" id="{F2AC1DFF-B5B5-4E21-A9A9-73FC6E8ADFC2}"/>
              </a:ext>
            </a:extLst>
          </p:cNvPr>
          <p:cNvSpPr txBox="1">
            <a:spLocks noChangeArrowheads="1"/>
          </p:cNvSpPr>
          <p:nvPr/>
        </p:nvSpPr>
        <p:spPr bwMode="auto">
          <a:xfrm>
            <a:off x="8078520" y="5724223"/>
            <a:ext cx="4010025" cy="689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20000"/>
              </a:spcBef>
            </a:pPr>
            <a:r>
              <a:rPr lang="zh-CN" altLang="en-US" sz="1400" i="0" dirty="0">
                <a:solidFill>
                  <a:srgbClr val="1A78C3"/>
                </a:solidFill>
                <a:latin typeface="宋体" panose="02010600030101010101" pitchFamily="2" charset="-122"/>
                <a:ea typeface="宋体" panose="02010600030101010101" pitchFamily="2" charset="-122"/>
              </a:rPr>
              <a:t>最初都是</a:t>
            </a:r>
            <a:r>
              <a:rPr lang="en-US" altLang="zh-CN" sz="1400" i="0" dirty="0">
                <a:solidFill>
                  <a:srgbClr val="1A78C3"/>
                </a:solidFill>
                <a:latin typeface="宋体" panose="02010600030101010101" pitchFamily="2" charset="-122"/>
                <a:ea typeface="宋体" panose="02010600030101010101" pitchFamily="2" charset="-122"/>
              </a:rPr>
              <a:t>1</a:t>
            </a:r>
            <a:r>
              <a:rPr lang="zh-CN" altLang="en-US" sz="1400" i="0" dirty="0">
                <a:solidFill>
                  <a:srgbClr val="1A78C3"/>
                </a:solidFill>
                <a:latin typeface="宋体" panose="02010600030101010101" pitchFamily="2" charset="-122"/>
                <a:ea typeface="宋体" panose="02010600030101010101" pitchFamily="2" charset="-122"/>
              </a:rPr>
              <a:t>；编程：写</a:t>
            </a:r>
            <a:r>
              <a:rPr lang="en-US" altLang="zh-CN" sz="1400" i="0" dirty="0">
                <a:solidFill>
                  <a:srgbClr val="1A78C3"/>
                </a:solidFill>
                <a:latin typeface="宋体" panose="02010600030101010101" pitchFamily="2" charset="-122"/>
                <a:ea typeface="宋体" panose="02010600030101010101" pitchFamily="2" charset="-122"/>
              </a:rPr>
              <a:t>0</a:t>
            </a:r>
            <a:r>
              <a:rPr lang="zh-CN" altLang="en-US" sz="1400" i="0" dirty="0">
                <a:solidFill>
                  <a:srgbClr val="1A78C3"/>
                </a:solidFill>
                <a:latin typeface="宋体" panose="02010600030101010101" pitchFamily="2" charset="-122"/>
                <a:ea typeface="宋体" panose="02010600030101010101" pitchFamily="2" charset="-122"/>
              </a:rPr>
              <a:t>；擦除：写</a:t>
            </a:r>
            <a:r>
              <a:rPr lang="en-US" altLang="zh-CN" sz="1400" i="0" dirty="0">
                <a:solidFill>
                  <a:srgbClr val="1A78C3"/>
                </a:solidFill>
                <a:latin typeface="宋体" panose="02010600030101010101" pitchFamily="2" charset="-122"/>
                <a:ea typeface="宋体" panose="02010600030101010101" pitchFamily="2" charset="-122"/>
              </a:rPr>
              <a:t>1</a:t>
            </a:r>
          </a:p>
          <a:p>
            <a:pPr>
              <a:spcBef>
                <a:spcPct val="20000"/>
              </a:spcBef>
            </a:pPr>
            <a:r>
              <a:rPr lang="zh-CN" altLang="en-US" sz="1400" i="0" dirty="0">
                <a:solidFill>
                  <a:srgbClr val="1A78C3"/>
                </a:solidFill>
                <a:latin typeface="宋体" panose="02010600030101010101" pitchFamily="2" charset="-122"/>
                <a:ea typeface="宋体" panose="02010600030101010101" pitchFamily="2" charset="-122"/>
              </a:rPr>
              <a:t>读出：控制栅加正电压，若为</a:t>
            </a:r>
            <a:r>
              <a:rPr lang="en-US" altLang="zh-CN" sz="1400" i="0" dirty="0">
                <a:solidFill>
                  <a:srgbClr val="1A78C3"/>
                </a:solidFill>
                <a:latin typeface="宋体" panose="02010600030101010101" pitchFamily="2" charset="-122"/>
                <a:ea typeface="宋体" panose="02010600030101010101" pitchFamily="2" charset="-122"/>
              </a:rPr>
              <a:t>0</a:t>
            </a:r>
            <a:r>
              <a:rPr lang="zh-CN" altLang="en-US" sz="1400" i="0" dirty="0">
                <a:solidFill>
                  <a:srgbClr val="1A78C3"/>
                </a:solidFill>
                <a:latin typeface="宋体" panose="02010600030101010101" pitchFamily="2" charset="-122"/>
                <a:ea typeface="宋体" panose="02010600030101010101" pitchFamily="2" charset="-122"/>
              </a:rPr>
              <a:t>，则读出电路检测不到电流；若为</a:t>
            </a:r>
            <a:r>
              <a:rPr lang="en-US" altLang="zh-CN" sz="1400" i="0" dirty="0">
                <a:solidFill>
                  <a:srgbClr val="1A78C3"/>
                </a:solidFill>
                <a:latin typeface="宋体" panose="02010600030101010101" pitchFamily="2" charset="-122"/>
                <a:ea typeface="宋体" panose="02010600030101010101" pitchFamily="2" charset="-122"/>
              </a:rPr>
              <a:t>1</a:t>
            </a:r>
            <a:r>
              <a:rPr lang="zh-CN" altLang="en-US" sz="1400" i="0" dirty="0">
                <a:solidFill>
                  <a:srgbClr val="1A78C3"/>
                </a:solidFill>
                <a:latin typeface="宋体" panose="02010600030101010101" pitchFamily="2" charset="-122"/>
                <a:ea typeface="宋体" panose="02010600030101010101" pitchFamily="2" charset="-122"/>
              </a:rPr>
              <a:t>，则检测到电流。</a:t>
            </a:r>
          </a:p>
        </p:txBody>
      </p:sp>
      <p:sp>
        <p:nvSpPr>
          <p:cNvPr id="13" name="AutoShape 14">
            <a:extLst>
              <a:ext uri="{FF2B5EF4-FFF2-40B4-BE49-F238E27FC236}">
                <a16:creationId xmlns:a16="http://schemas.microsoft.com/office/drawing/2014/main" id="{F97D4F09-28BC-485C-A6DD-3F7204279F30}"/>
              </a:ext>
            </a:extLst>
          </p:cNvPr>
          <p:cNvSpPr>
            <a:spLocks/>
          </p:cNvSpPr>
          <p:nvPr/>
        </p:nvSpPr>
        <p:spPr bwMode="auto">
          <a:xfrm>
            <a:off x="7873733" y="5879068"/>
            <a:ext cx="171450" cy="438982"/>
          </a:xfrm>
          <a:prstGeom prst="leftBrace">
            <a:avLst>
              <a:gd name="adj1" fmla="val 55303"/>
              <a:gd name="adj2" fmla="val 50000"/>
            </a:avLst>
          </a:prstGeom>
          <a:noFill/>
          <a:ln w="190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p>
            <a:endParaRPr lang="zh-CN" altLang="en-US">
              <a:solidFill>
                <a:srgbClr val="1A78C3"/>
              </a:solidFill>
            </a:endParaRPr>
          </a:p>
        </p:txBody>
      </p:sp>
    </p:spTree>
    <p:extLst>
      <p:ext uri="{BB962C8B-B14F-4D97-AF65-F5344CB8AC3E}">
        <p14:creationId xmlns:p14="http://schemas.microsoft.com/office/powerpoint/2010/main" val="239869546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0F0D98A-C1B2-4276-A196-1BCD3C6617D3}"/>
              </a:ext>
            </a:extLst>
          </p:cNvPr>
          <p:cNvSpPr>
            <a:spLocks noGrp="1"/>
          </p:cNvSpPr>
          <p:nvPr>
            <p:ph type="sldNum" sz="quarter" idx="12"/>
          </p:nvPr>
        </p:nvSpPr>
        <p:spPr/>
        <p:txBody>
          <a:bodyPr/>
          <a:lstStyle/>
          <a:p>
            <a:fld id="{D12C7F20-4EEE-4847-AC76-B538472E8A39}" type="slidenum">
              <a:rPr lang="zh-CN" altLang="en-US" smtClean="0"/>
              <a:pPr/>
              <a:t>28</a:t>
            </a:fld>
            <a:endParaRPr lang="zh-CN" altLang="en-US"/>
          </a:p>
        </p:txBody>
      </p:sp>
      <p:sp>
        <p:nvSpPr>
          <p:cNvPr id="3" name="文本占位符 2">
            <a:extLst>
              <a:ext uri="{FF2B5EF4-FFF2-40B4-BE49-F238E27FC236}">
                <a16:creationId xmlns:a16="http://schemas.microsoft.com/office/drawing/2014/main" id="{AA3A998F-34BB-4864-8AFB-1D71AAB971C6}"/>
              </a:ext>
            </a:extLst>
          </p:cNvPr>
          <p:cNvSpPr>
            <a:spLocks noGrp="1"/>
          </p:cNvSpPr>
          <p:nvPr>
            <p:ph type="body" sz="quarter" idx="15"/>
          </p:nvPr>
        </p:nvSpPr>
        <p:spPr>
          <a:xfrm>
            <a:off x="159768" y="698463"/>
            <a:ext cx="11835786" cy="5615709"/>
          </a:xfrm>
        </p:spPr>
        <p:txBody>
          <a:bodyPr>
            <a:normAutofit fontScale="92500" lnSpcReduction="20000"/>
          </a:bodyPr>
          <a:lstStyle/>
          <a:p>
            <a:r>
              <a:rPr lang="zh-CN" altLang="en-US" dirty="0"/>
              <a:t>存储器芯片的扩展</a:t>
            </a:r>
            <a:endParaRPr lang="en-US" altLang="zh-CN" dirty="0"/>
          </a:p>
          <a:p>
            <a:pPr lvl="1"/>
            <a:r>
              <a:rPr lang="zh-CN" altLang="en-US" dirty="0"/>
              <a:t>字扩展</a:t>
            </a:r>
          </a:p>
          <a:p>
            <a:pPr lvl="2"/>
            <a:r>
              <a:rPr lang="zh-CN" altLang="en-US" dirty="0"/>
              <a:t>位数不变、扩充容量</a:t>
            </a:r>
          </a:p>
          <a:p>
            <a:pPr lvl="2"/>
            <a:r>
              <a:rPr lang="zh-CN" altLang="en-US" dirty="0"/>
              <a:t>例如，用</a:t>
            </a:r>
            <a:r>
              <a:rPr lang="en-US" altLang="zh-CN" dirty="0"/>
              <a:t>16K×8</a:t>
            </a:r>
            <a:r>
              <a:rPr lang="zh-CN" altLang="en-US" dirty="0"/>
              <a:t>位芯片扩展成</a:t>
            </a:r>
            <a:r>
              <a:rPr lang="en-US" altLang="zh-CN" dirty="0"/>
              <a:t>64K×8</a:t>
            </a:r>
            <a:r>
              <a:rPr lang="zh-CN" altLang="en-US" dirty="0"/>
              <a:t>位存储器，需几个芯片？地址范围各是多少？</a:t>
            </a:r>
          </a:p>
          <a:p>
            <a:pPr lvl="2"/>
            <a:r>
              <a:rPr lang="zh-CN" altLang="en-US" dirty="0"/>
              <a:t>字方向扩展</a:t>
            </a:r>
            <a:r>
              <a:rPr lang="en-US" altLang="zh-CN" dirty="0"/>
              <a:t>4</a:t>
            </a:r>
            <a:r>
              <a:rPr lang="zh-CN" altLang="en-US" dirty="0"/>
              <a:t>倍，即</a:t>
            </a:r>
            <a:r>
              <a:rPr lang="en-US" altLang="zh-CN" dirty="0"/>
              <a:t>4</a:t>
            </a:r>
            <a:r>
              <a:rPr lang="zh-CN" altLang="en-US" dirty="0"/>
              <a:t>个芯片。</a:t>
            </a:r>
            <a:r>
              <a:rPr lang="en-US" altLang="zh-CN" dirty="0"/>
              <a:t>0000-3FFFH</a:t>
            </a:r>
            <a:r>
              <a:rPr lang="zh-CN" altLang="en-US" dirty="0"/>
              <a:t>， </a:t>
            </a:r>
            <a:r>
              <a:rPr lang="en-US" altLang="zh-CN" dirty="0"/>
              <a:t>4000-7FFFH</a:t>
            </a:r>
            <a:r>
              <a:rPr lang="zh-CN" altLang="en-US" dirty="0"/>
              <a:t>， </a:t>
            </a:r>
            <a:r>
              <a:rPr lang="en-US" altLang="zh-CN" dirty="0"/>
              <a:t>8000-BFFFH</a:t>
            </a:r>
            <a:r>
              <a:rPr lang="zh-CN" altLang="en-US" dirty="0"/>
              <a:t>， </a:t>
            </a:r>
            <a:r>
              <a:rPr lang="en-US" altLang="zh-CN" dirty="0"/>
              <a:t>C000- FFFFH</a:t>
            </a:r>
          </a:p>
          <a:p>
            <a:pPr lvl="2"/>
            <a:r>
              <a:rPr lang="zh-CN" altLang="en-US" dirty="0"/>
              <a:t>地址共</a:t>
            </a:r>
            <a:r>
              <a:rPr lang="en-US" altLang="zh-CN" dirty="0"/>
              <a:t>16</a:t>
            </a:r>
            <a:r>
              <a:rPr lang="zh-CN" altLang="en-US" dirty="0"/>
              <a:t>位，高两位由外部译码器译码生成</a:t>
            </a:r>
            <a:r>
              <a:rPr lang="en-US" altLang="zh-CN" dirty="0"/>
              <a:t>4</a:t>
            </a:r>
            <a:r>
              <a:rPr lang="zh-CN" altLang="en-US" dirty="0"/>
              <a:t>个输出，分别连到</a:t>
            </a:r>
            <a:r>
              <a:rPr lang="en-US" altLang="zh-CN" dirty="0"/>
              <a:t>4</a:t>
            </a:r>
            <a:r>
              <a:rPr lang="zh-CN" altLang="en-US" dirty="0"/>
              <a:t>个片选信号，片内地址有</a:t>
            </a:r>
            <a:r>
              <a:rPr lang="en-US" altLang="zh-CN" dirty="0"/>
              <a:t>14</a:t>
            </a:r>
            <a:r>
              <a:rPr lang="zh-CN" altLang="en-US" dirty="0"/>
              <a:t>位</a:t>
            </a:r>
          </a:p>
          <a:p>
            <a:pPr lvl="2"/>
            <a:r>
              <a:rPr lang="zh-CN" altLang="en-US" dirty="0"/>
              <a:t>地址线、读</a:t>
            </a:r>
            <a:r>
              <a:rPr lang="en-US" altLang="zh-CN" dirty="0"/>
              <a:t>/</a:t>
            </a:r>
            <a:r>
              <a:rPr lang="zh-CN" altLang="en-US" dirty="0"/>
              <a:t>写控制线等对应相接，片选信号则分别与外部译码器各个译码输出端相连</a:t>
            </a:r>
          </a:p>
          <a:p>
            <a:pPr lvl="1"/>
            <a:r>
              <a:rPr lang="zh-CN" altLang="en-US" dirty="0"/>
              <a:t>位扩展</a:t>
            </a:r>
          </a:p>
          <a:p>
            <a:pPr lvl="2"/>
            <a:r>
              <a:rPr lang="zh-CN" altLang="en-US" dirty="0"/>
              <a:t>字数不变，位数扩展</a:t>
            </a:r>
          </a:p>
          <a:p>
            <a:pPr lvl="2"/>
            <a:r>
              <a:rPr lang="zh-CN" altLang="en-US" dirty="0"/>
              <a:t>例如，用</a:t>
            </a:r>
            <a:r>
              <a:rPr lang="en-US" altLang="zh-CN" dirty="0"/>
              <a:t>4096×1</a:t>
            </a:r>
            <a:r>
              <a:rPr lang="zh-CN" altLang="en-US" dirty="0"/>
              <a:t>位芯片构成</a:t>
            </a:r>
            <a:r>
              <a:rPr lang="en-US" altLang="zh-CN" dirty="0"/>
              <a:t>4K×8</a:t>
            </a:r>
            <a:r>
              <a:rPr lang="zh-CN" altLang="en-US" dirty="0"/>
              <a:t>位存储器，需几个芯片？地址范围各是多少？</a:t>
            </a:r>
          </a:p>
          <a:p>
            <a:pPr lvl="2"/>
            <a:r>
              <a:rPr lang="zh-CN" altLang="en-US" dirty="0"/>
              <a:t>位方向扩展</a:t>
            </a:r>
            <a:r>
              <a:rPr lang="en-US" altLang="zh-CN" dirty="0"/>
              <a:t>8</a:t>
            </a:r>
            <a:r>
              <a:rPr lang="zh-CN" altLang="en-US" dirty="0"/>
              <a:t>倍，字方向无需扩展。即</a:t>
            </a:r>
            <a:r>
              <a:rPr lang="en-US" altLang="zh-CN" dirty="0"/>
              <a:t>8</a:t>
            </a:r>
            <a:r>
              <a:rPr lang="zh-CN" altLang="en-US" dirty="0"/>
              <a:t>个芯片，地址范围都一样：</a:t>
            </a:r>
            <a:r>
              <a:rPr lang="en-US" altLang="zh-CN" dirty="0"/>
              <a:t>000-FFFH</a:t>
            </a:r>
          </a:p>
          <a:p>
            <a:pPr lvl="2"/>
            <a:r>
              <a:rPr lang="zh-CN" altLang="en-US" dirty="0"/>
              <a:t>地址共</a:t>
            </a:r>
            <a:r>
              <a:rPr lang="en-US" altLang="zh-CN" dirty="0"/>
              <a:t>12</a:t>
            </a:r>
            <a:r>
              <a:rPr lang="zh-CN" altLang="en-US" dirty="0"/>
              <a:t>位，全部作为片内地址 </a:t>
            </a:r>
          </a:p>
          <a:p>
            <a:pPr lvl="2"/>
            <a:r>
              <a:rPr lang="zh-CN" altLang="en-US" dirty="0"/>
              <a:t>芯片的地址线及读</a:t>
            </a:r>
            <a:r>
              <a:rPr lang="en-US" altLang="zh-CN" dirty="0"/>
              <a:t>/</a:t>
            </a:r>
            <a:r>
              <a:rPr lang="zh-CN" altLang="en-US" dirty="0"/>
              <a:t>写控制线对应相接，而数据线单独引出，没有外部译码器 </a:t>
            </a:r>
          </a:p>
          <a:p>
            <a:pPr lvl="1"/>
            <a:r>
              <a:rPr lang="zh-CN" altLang="en-US" dirty="0"/>
              <a:t>字位同时扩展</a:t>
            </a:r>
          </a:p>
          <a:p>
            <a:pPr lvl="2"/>
            <a:r>
              <a:rPr lang="zh-CN" altLang="en-US" dirty="0"/>
              <a:t>字和位同时扩展</a:t>
            </a:r>
          </a:p>
          <a:p>
            <a:pPr lvl="2"/>
            <a:r>
              <a:rPr lang="zh-CN" altLang="en-US" dirty="0"/>
              <a:t>例如，用</a:t>
            </a:r>
            <a:r>
              <a:rPr lang="en-US" altLang="zh-CN" dirty="0"/>
              <a:t>16K×4</a:t>
            </a:r>
            <a:r>
              <a:rPr lang="zh-CN" altLang="en-US" dirty="0"/>
              <a:t>位芯片构成</a:t>
            </a:r>
            <a:r>
              <a:rPr lang="en-US" altLang="zh-CN" dirty="0"/>
              <a:t>64K×8</a:t>
            </a:r>
            <a:r>
              <a:rPr lang="zh-CN" altLang="en-US" dirty="0"/>
              <a:t>位存储器，需几个芯片，地址范围各是多少？</a:t>
            </a:r>
          </a:p>
          <a:p>
            <a:pPr lvl="2"/>
            <a:r>
              <a:rPr lang="zh-CN" altLang="en-US" dirty="0"/>
              <a:t>字向</a:t>
            </a:r>
            <a:r>
              <a:rPr lang="en-US" altLang="zh-CN" dirty="0"/>
              <a:t>4</a:t>
            </a:r>
            <a:r>
              <a:rPr lang="zh-CN" altLang="en-US" dirty="0"/>
              <a:t>倍、位向</a:t>
            </a:r>
            <a:r>
              <a:rPr lang="en-US" altLang="zh-CN" dirty="0"/>
              <a:t>2</a:t>
            </a:r>
            <a:r>
              <a:rPr lang="zh-CN" altLang="en-US" dirty="0"/>
              <a:t>倍，</a:t>
            </a:r>
            <a:r>
              <a:rPr lang="en-US" altLang="zh-CN" dirty="0"/>
              <a:t>8</a:t>
            </a:r>
            <a:r>
              <a:rPr lang="zh-CN" altLang="en-US" dirty="0"/>
              <a:t>个芯片。</a:t>
            </a:r>
            <a:r>
              <a:rPr lang="en-US" altLang="zh-CN" dirty="0"/>
              <a:t>0000-3FFFH</a:t>
            </a:r>
            <a:r>
              <a:rPr lang="zh-CN" altLang="en-US" dirty="0"/>
              <a:t>， </a:t>
            </a:r>
            <a:r>
              <a:rPr lang="en-US" altLang="zh-CN" dirty="0"/>
              <a:t>4000-7FFFH</a:t>
            </a:r>
            <a:r>
              <a:rPr lang="zh-CN" altLang="en-US" dirty="0"/>
              <a:t>， </a:t>
            </a:r>
            <a:r>
              <a:rPr lang="en-US" altLang="zh-CN" dirty="0"/>
              <a:t>8000-BFFFH</a:t>
            </a:r>
            <a:r>
              <a:rPr lang="zh-CN" altLang="en-US" dirty="0"/>
              <a:t>， </a:t>
            </a:r>
            <a:r>
              <a:rPr lang="en-US" altLang="zh-CN" dirty="0"/>
              <a:t>C000- FFFFH</a:t>
            </a:r>
          </a:p>
          <a:p>
            <a:pPr lvl="2"/>
            <a:r>
              <a:rPr lang="zh-CN" altLang="en-US" dirty="0"/>
              <a:t>地址线、读</a:t>
            </a:r>
            <a:r>
              <a:rPr lang="en-US" altLang="zh-CN" dirty="0"/>
              <a:t>/</a:t>
            </a:r>
            <a:r>
              <a:rPr lang="zh-CN" altLang="en-US" dirty="0"/>
              <a:t>写控制线等对应相接，片选信号则分别与外部译码器各个译码输出端相连</a:t>
            </a:r>
          </a:p>
          <a:p>
            <a:pPr lvl="1"/>
            <a:endParaRPr lang="zh-CN" altLang="en-US" dirty="0"/>
          </a:p>
        </p:txBody>
      </p:sp>
      <p:sp>
        <p:nvSpPr>
          <p:cNvPr id="4" name="文本占位符 3">
            <a:extLst>
              <a:ext uri="{FF2B5EF4-FFF2-40B4-BE49-F238E27FC236}">
                <a16:creationId xmlns:a16="http://schemas.microsoft.com/office/drawing/2014/main" id="{2BF7E066-2B34-4684-8C82-BA7E12BBD708}"/>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
        <p:nvSpPr>
          <p:cNvPr id="5" name="Text Box 4">
            <a:extLst>
              <a:ext uri="{FF2B5EF4-FFF2-40B4-BE49-F238E27FC236}">
                <a16:creationId xmlns:a16="http://schemas.microsoft.com/office/drawing/2014/main" id="{A0E41A33-78D6-4537-B88E-6DEADE2DBCC1}"/>
              </a:ext>
            </a:extLst>
          </p:cNvPr>
          <p:cNvSpPr txBox="1">
            <a:spLocks noChangeArrowheads="1"/>
          </p:cNvSpPr>
          <p:nvPr/>
        </p:nvSpPr>
        <p:spPr bwMode="auto">
          <a:xfrm>
            <a:off x="3705936" y="6245527"/>
            <a:ext cx="474345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dirty="0">
                <a:solidFill>
                  <a:srgbClr val="ED7D31"/>
                </a:solidFill>
                <a:ea typeface="宋体" panose="02010600030101010101" pitchFamily="2" charset="-122"/>
              </a:rPr>
              <a:t>有两种容量扩展方式：交叉编址和连续编址。</a:t>
            </a:r>
          </a:p>
        </p:txBody>
      </p:sp>
    </p:spTree>
    <p:extLst>
      <p:ext uri="{BB962C8B-B14F-4D97-AF65-F5344CB8AC3E}">
        <p14:creationId xmlns:p14="http://schemas.microsoft.com/office/powerpoint/2010/main" val="234430162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1000"/>
                                        <p:tgtEl>
                                          <p:spTgt spid="3">
                                            <p:txEl>
                                              <p:pRg st="10" end="10"/>
                                            </p:txEl>
                                          </p:spTgt>
                                        </p:tgtEl>
                                      </p:cBhvr>
                                    </p:animEffect>
                                    <p:anim calcmode="lin" valueType="num">
                                      <p:cBhvr>
                                        <p:cTn id="5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2" end="12"/>
                                            </p:txEl>
                                          </p:spTgt>
                                        </p:tgtEl>
                                        <p:attrNameLst>
                                          <p:attrName>style.visibility</p:attrName>
                                        </p:attrNameLst>
                                      </p:cBhvr>
                                      <p:to>
                                        <p:strVal val="visible"/>
                                      </p:to>
                                    </p:set>
                                    <p:animEffect transition="in" filter="fade">
                                      <p:cBhvr>
                                        <p:cTn id="64" dur="1000"/>
                                        <p:tgtEl>
                                          <p:spTgt spid="3">
                                            <p:txEl>
                                              <p:pRg st="12" end="12"/>
                                            </p:txEl>
                                          </p:spTgt>
                                        </p:tgtEl>
                                      </p:cBhvr>
                                    </p:animEffect>
                                    <p:anim calcmode="lin" valueType="num">
                                      <p:cBhvr>
                                        <p:cTn id="6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Effect transition="in" filter="fade">
                                      <p:cBhvr>
                                        <p:cTn id="71" dur="1000"/>
                                        <p:tgtEl>
                                          <p:spTgt spid="3">
                                            <p:txEl>
                                              <p:pRg st="13" end="13"/>
                                            </p:txEl>
                                          </p:spTgt>
                                        </p:tgtEl>
                                      </p:cBhvr>
                                    </p:animEffect>
                                    <p:anim calcmode="lin" valueType="num">
                                      <p:cBhvr>
                                        <p:cTn id="7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4" end="14"/>
                                            </p:txEl>
                                          </p:spTgt>
                                        </p:tgtEl>
                                        <p:attrNameLst>
                                          <p:attrName>style.visibility</p:attrName>
                                        </p:attrNameLst>
                                      </p:cBhvr>
                                      <p:to>
                                        <p:strVal val="visible"/>
                                      </p:to>
                                    </p:set>
                                    <p:animEffect transition="in" filter="fade">
                                      <p:cBhvr>
                                        <p:cTn id="76" dur="1000"/>
                                        <p:tgtEl>
                                          <p:spTgt spid="3">
                                            <p:txEl>
                                              <p:pRg st="14" end="14"/>
                                            </p:txEl>
                                          </p:spTgt>
                                        </p:tgtEl>
                                      </p:cBhvr>
                                    </p:animEffect>
                                    <p:anim calcmode="lin" valueType="num">
                                      <p:cBhvr>
                                        <p:cTn id="7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animEffect transition="in" filter="fade">
                                      <p:cBhvr>
                                        <p:cTn id="81" dur="1000"/>
                                        <p:tgtEl>
                                          <p:spTgt spid="3">
                                            <p:txEl>
                                              <p:pRg st="15" end="15"/>
                                            </p:txEl>
                                          </p:spTgt>
                                        </p:tgtEl>
                                      </p:cBhvr>
                                    </p:animEffect>
                                    <p:anim calcmode="lin" valueType="num">
                                      <p:cBhvr>
                                        <p:cTn id="82"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3">
                                            <p:txEl>
                                              <p:pRg st="16" end="16"/>
                                            </p:txEl>
                                          </p:spTgt>
                                        </p:tgtEl>
                                        <p:attrNameLst>
                                          <p:attrName>style.visibility</p:attrName>
                                        </p:attrNameLst>
                                      </p:cBhvr>
                                      <p:to>
                                        <p:strVal val="visible"/>
                                      </p:to>
                                    </p:set>
                                    <p:animEffect transition="in" filter="fade">
                                      <p:cBhvr>
                                        <p:cTn id="86" dur="1000"/>
                                        <p:tgtEl>
                                          <p:spTgt spid="3">
                                            <p:txEl>
                                              <p:pRg st="16" end="16"/>
                                            </p:txEl>
                                          </p:spTgt>
                                        </p:tgtEl>
                                      </p:cBhvr>
                                    </p:animEffect>
                                    <p:anim calcmode="lin" valueType="num">
                                      <p:cBhvr>
                                        <p:cTn id="87"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3">
                                            <p:txEl>
                                              <p:pRg st="17" end="17"/>
                                            </p:txEl>
                                          </p:spTgt>
                                        </p:tgtEl>
                                        <p:attrNameLst>
                                          <p:attrName>style.visibility</p:attrName>
                                        </p:attrNameLst>
                                      </p:cBhvr>
                                      <p:to>
                                        <p:strVal val="visible"/>
                                      </p:to>
                                    </p:set>
                                    <p:animEffect transition="in" filter="fade">
                                      <p:cBhvr>
                                        <p:cTn id="91" dur="1000"/>
                                        <p:tgtEl>
                                          <p:spTgt spid="3">
                                            <p:txEl>
                                              <p:pRg st="17" end="17"/>
                                            </p:txEl>
                                          </p:spTgt>
                                        </p:tgtEl>
                                      </p:cBhvr>
                                    </p:animEffect>
                                    <p:anim calcmode="lin" valueType="num">
                                      <p:cBhvr>
                                        <p:cTn id="92"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blinds(horizontal)">
                                      <p:cBhvr>
                                        <p:cTn id="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998500A-5131-42AE-A2B6-C4052E930402}"/>
              </a:ext>
            </a:extLst>
          </p:cNvPr>
          <p:cNvSpPr>
            <a:spLocks noGrp="1"/>
          </p:cNvSpPr>
          <p:nvPr>
            <p:ph type="sldNum" sz="quarter" idx="12"/>
          </p:nvPr>
        </p:nvSpPr>
        <p:spPr/>
        <p:txBody>
          <a:bodyPr/>
          <a:lstStyle/>
          <a:p>
            <a:fld id="{D12C7F20-4EEE-4847-AC76-B538472E8A39}" type="slidenum">
              <a:rPr lang="zh-CN" altLang="en-US" smtClean="0"/>
              <a:pPr/>
              <a:t>2</a:t>
            </a:fld>
            <a:endParaRPr lang="zh-CN" altLang="en-US"/>
          </a:p>
        </p:txBody>
      </p:sp>
      <p:sp>
        <p:nvSpPr>
          <p:cNvPr id="3" name="文本占位符 2">
            <a:extLst>
              <a:ext uri="{FF2B5EF4-FFF2-40B4-BE49-F238E27FC236}">
                <a16:creationId xmlns:a16="http://schemas.microsoft.com/office/drawing/2014/main" id="{2DCFF912-52D6-42DE-9C8E-824525B8BEAE}"/>
              </a:ext>
            </a:extLst>
          </p:cNvPr>
          <p:cNvSpPr>
            <a:spLocks noGrp="1"/>
          </p:cNvSpPr>
          <p:nvPr>
            <p:ph type="body" sz="quarter" idx="15"/>
          </p:nvPr>
        </p:nvSpPr>
        <p:spPr>
          <a:xfrm>
            <a:off x="159768" y="698463"/>
            <a:ext cx="11835786" cy="5879901"/>
          </a:xfrm>
        </p:spPr>
        <p:txBody>
          <a:bodyPr>
            <a:normAutofit fontScale="92500" lnSpcReduction="10000"/>
          </a:bodyPr>
          <a:lstStyle/>
          <a:p>
            <a:r>
              <a:rPr lang="zh-CN" altLang="en-US" dirty="0"/>
              <a:t>记忆单元 （存储基元 </a:t>
            </a:r>
            <a:r>
              <a:rPr lang="en-US" altLang="zh-CN" dirty="0"/>
              <a:t>/ </a:t>
            </a:r>
            <a:r>
              <a:rPr lang="zh-CN" altLang="en-US" dirty="0"/>
              <a:t>存储元 </a:t>
            </a:r>
            <a:r>
              <a:rPr lang="en-US" altLang="zh-CN" dirty="0"/>
              <a:t>/ </a:t>
            </a:r>
            <a:r>
              <a:rPr lang="zh-CN" altLang="en-US" dirty="0"/>
              <a:t>位元） （</a:t>
            </a:r>
            <a:r>
              <a:rPr lang="en-US" altLang="zh-CN" dirty="0"/>
              <a:t>Cell</a:t>
            </a:r>
            <a:r>
              <a:rPr lang="zh-CN" altLang="en-US" dirty="0"/>
              <a:t>）</a:t>
            </a:r>
          </a:p>
          <a:p>
            <a:pPr lvl="1"/>
            <a:r>
              <a:rPr lang="zh-CN" altLang="en-US" dirty="0"/>
              <a:t>具有两种稳态的能够表示二进制数码</a:t>
            </a:r>
            <a:r>
              <a:rPr lang="en-US" altLang="zh-CN" dirty="0"/>
              <a:t>0</a:t>
            </a:r>
            <a:r>
              <a:rPr lang="zh-CN" altLang="en-US" dirty="0"/>
              <a:t>和</a:t>
            </a:r>
            <a:r>
              <a:rPr lang="en-US" altLang="zh-CN" dirty="0"/>
              <a:t>1</a:t>
            </a:r>
            <a:r>
              <a:rPr lang="zh-CN" altLang="en-US" dirty="0"/>
              <a:t>的物理器件</a:t>
            </a:r>
          </a:p>
          <a:p>
            <a:r>
              <a:rPr lang="zh-CN" altLang="en-US" dirty="0"/>
              <a:t>存储单元 </a:t>
            </a:r>
            <a:r>
              <a:rPr lang="en-US" altLang="zh-CN" dirty="0"/>
              <a:t>/ </a:t>
            </a:r>
            <a:r>
              <a:rPr lang="zh-CN" altLang="en-US" dirty="0"/>
              <a:t>编址单位（</a:t>
            </a:r>
            <a:r>
              <a:rPr lang="en-US" altLang="zh-CN" dirty="0"/>
              <a:t>Addressing Unit</a:t>
            </a:r>
            <a:r>
              <a:rPr lang="zh-CN" altLang="en-US" dirty="0"/>
              <a:t>） </a:t>
            </a:r>
          </a:p>
          <a:p>
            <a:pPr lvl="1"/>
            <a:r>
              <a:rPr lang="zh-CN" altLang="en-US" dirty="0"/>
              <a:t>主存中具有相同地址的那些位构成一个存储单元，也称为一个编址单位</a:t>
            </a:r>
          </a:p>
          <a:p>
            <a:r>
              <a:rPr lang="zh-CN" altLang="en-US" dirty="0"/>
              <a:t>存储体</a:t>
            </a:r>
            <a:r>
              <a:rPr lang="en-US" altLang="zh-CN" dirty="0"/>
              <a:t>/ </a:t>
            </a:r>
            <a:r>
              <a:rPr lang="zh-CN" altLang="en-US" dirty="0"/>
              <a:t>存储矩阵 </a:t>
            </a:r>
            <a:r>
              <a:rPr lang="en-US" altLang="zh-CN" dirty="0"/>
              <a:t>/ </a:t>
            </a:r>
            <a:r>
              <a:rPr lang="zh-CN" altLang="en-US" dirty="0"/>
              <a:t>存储阵列（</a:t>
            </a:r>
            <a:r>
              <a:rPr lang="en-US" altLang="zh-CN" dirty="0"/>
              <a:t>Bank</a:t>
            </a:r>
            <a:r>
              <a:rPr lang="zh-CN" altLang="en-US" dirty="0"/>
              <a:t>）</a:t>
            </a:r>
          </a:p>
          <a:p>
            <a:pPr lvl="1"/>
            <a:r>
              <a:rPr lang="zh-CN" altLang="en-US" dirty="0"/>
              <a:t>所有存储单元构成一个存储阵列</a:t>
            </a:r>
          </a:p>
          <a:p>
            <a:r>
              <a:rPr lang="zh-CN" altLang="en-US" dirty="0"/>
              <a:t>编址方式（</a:t>
            </a:r>
            <a:r>
              <a:rPr lang="en-US" altLang="zh-CN" dirty="0"/>
              <a:t>Addressing Mode</a:t>
            </a:r>
            <a:r>
              <a:rPr lang="zh-CN" altLang="en-US" dirty="0"/>
              <a:t>） </a:t>
            </a:r>
          </a:p>
          <a:p>
            <a:pPr lvl="1"/>
            <a:r>
              <a:rPr lang="zh-CN" altLang="en-US" dirty="0"/>
              <a:t>对存储体中各存储单元进行编号的方式</a:t>
            </a:r>
          </a:p>
          <a:p>
            <a:pPr lvl="2"/>
            <a:r>
              <a:rPr lang="zh-CN" altLang="en-US" dirty="0"/>
              <a:t>按字节编址（基本上现代计算机都按字节编址）</a:t>
            </a:r>
          </a:p>
          <a:p>
            <a:pPr lvl="2"/>
            <a:r>
              <a:rPr lang="zh-CN" altLang="en-US" dirty="0"/>
              <a:t>按字编址（早期有机器按字编址）</a:t>
            </a:r>
          </a:p>
          <a:p>
            <a:r>
              <a:rPr lang="zh-CN" altLang="en-US" dirty="0"/>
              <a:t>存储器地址寄存器（</a:t>
            </a:r>
            <a:r>
              <a:rPr lang="en-US" altLang="zh-CN" dirty="0"/>
              <a:t>Memory Address Register - MAR</a:t>
            </a:r>
            <a:r>
              <a:rPr lang="zh-CN" altLang="en-US" dirty="0"/>
              <a:t>）</a:t>
            </a:r>
          </a:p>
          <a:p>
            <a:pPr lvl="1"/>
            <a:r>
              <a:rPr lang="zh-CN" altLang="en-US" dirty="0"/>
              <a:t>用于存放主存单元地址的寄存器</a:t>
            </a:r>
          </a:p>
          <a:p>
            <a:r>
              <a:rPr lang="zh-CN" altLang="en-US" dirty="0"/>
              <a:t>存储器数据寄存器（ </a:t>
            </a:r>
            <a:r>
              <a:rPr lang="en-US" altLang="zh-CN" dirty="0"/>
              <a:t>Memory Data Register-MDR(MBR) </a:t>
            </a:r>
            <a:r>
              <a:rPr lang="zh-CN" altLang="en-US" dirty="0"/>
              <a:t>）</a:t>
            </a:r>
          </a:p>
          <a:p>
            <a:pPr lvl="1"/>
            <a:r>
              <a:rPr lang="zh-CN" altLang="en-US" dirty="0"/>
              <a:t>用于存放主存单元中的数据的寄存器</a:t>
            </a:r>
          </a:p>
          <a:p>
            <a:endParaRPr lang="en-US" altLang="zh-CN" dirty="0"/>
          </a:p>
          <a:p>
            <a:pPr lvl="2"/>
            <a:endParaRPr lang="zh-CN" altLang="en-US" dirty="0"/>
          </a:p>
        </p:txBody>
      </p:sp>
      <p:sp>
        <p:nvSpPr>
          <p:cNvPr id="4" name="文本占位符 3">
            <a:extLst>
              <a:ext uri="{FF2B5EF4-FFF2-40B4-BE49-F238E27FC236}">
                <a16:creationId xmlns:a16="http://schemas.microsoft.com/office/drawing/2014/main" id="{374C97B7-5901-41A5-B527-1072EA5EF576}"/>
              </a:ext>
            </a:extLst>
          </p:cNvPr>
          <p:cNvSpPr>
            <a:spLocks noGrp="1"/>
          </p:cNvSpPr>
          <p:nvPr>
            <p:ph type="body" sz="quarter" idx="16"/>
          </p:nvPr>
        </p:nvSpPr>
        <p:spPr/>
        <p:txBody>
          <a:bodyPr/>
          <a:lstStyle/>
          <a:p>
            <a:r>
              <a:rPr lang="en-US" altLang="zh-CN" dirty="0"/>
              <a:t>1.</a:t>
            </a:r>
            <a:r>
              <a:rPr lang="zh-CN" altLang="en-US" dirty="0"/>
              <a:t>基本概念和主存储器 </a:t>
            </a:r>
          </a:p>
        </p:txBody>
      </p:sp>
    </p:spTree>
    <p:extLst>
      <p:ext uri="{BB962C8B-B14F-4D97-AF65-F5344CB8AC3E}">
        <p14:creationId xmlns:p14="http://schemas.microsoft.com/office/powerpoint/2010/main" val="53404097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1000"/>
                                        <p:tgtEl>
                                          <p:spTgt spid="3">
                                            <p:txEl>
                                              <p:pRg st="11" end="11"/>
                                            </p:txEl>
                                          </p:spTgt>
                                        </p:tgtEl>
                                      </p:cBhvr>
                                    </p:animEffect>
                                    <p:anim calcmode="lin" valueType="num">
                                      <p:cBhvr>
                                        <p:cTn id="5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1000"/>
                                        <p:tgtEl>
                                          <p:spTgt spid="3">
                                            <p:txEl>
                                              <p:pRg st="12" end="12"/>
                                            </p:txEl>
                                          </p:spTgt>
                                        </p:tgtEl>
                                      </p:cBhvr>
                                    </p:animEffect>
                                    <p:anim calcmode="lin" valueType="num">
                                      <p:cBhvr>
                                        <p:cTn id="6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1000"/>
                                        <p:tgtEl>
                                          <p:spTgt spid="3">
                                            <p:txEl>
                                              <p:pRg st="13" end="13"/>
                                            </p:txEl>
                                          </p:spTgt>
                                        </p:tgtEl>
                                      </p:cBhvr>
                                    </p:animEffect>
                                    <p:anim calcmode="lin" valueType="num">
                                      <p:cBhvr>
                                        <p:cTn id="7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B7B6FAE-3880-4702-870D-D5028009854A}"/>
              </a:ext>
            </a:extLst>
          </p:cNvPr>
          <p:cNvSpPr>
            <a:spLocks noGrp="1"/>
          </p:cNvSpPr>
          <p:nvPr>
            <p:ph type="sldNum" sz="quarter" idx="12"/>
          </p:nvPr>
        </p:nvSpPr>
        <p:spPr/>
        <p:txBody>
          <a:bodyPr/>
          <a:lstStyle/>
          <a:p>
            <a:fld id="{D12C7F20-4EEE-4847-AC76-B538472E8A39}" type="slidenum">
              <a:rPr lang="zh-CN" altLang="en-US" smtClean="0"/>
              <a:pPr/>
              <a:t>29</a:t>
            </a:fld>
            <a:endParaRPr lang="zh-CN" altLang="en-US"/>
          </a:p>
        </p:txBody>
      </p:sp>
      <p:sp>
        <p:nvSpPr>
          <p:cNvPr id="3" name="文本占位符 2">
            <a:extLst>
              <a:ext uri="{FF2B5EF4-FFF2-40B4-BE49-F238E27FC236}">
                <a16:creationId xmlns:a16="http://schemas.microsoft.com/office/drawing/2014/main" id="{9D0248B8-A480-439A-A14D-DCD43760DB85}"/>
              </a:ext>
            </a:extLst>
          </p:cNvPr>
          <p:cNvSpPr>
            <a:spLocks noGrp="1"/>
          </p:cNvSpPr>
          <p:nvPr>
            <p:ph type="body" sz="quarter" idx="15"/>
          </p:nvPr>
        </p:nvSpPr>
        <p:spPr>
          <a:xfrm>
            <a:off x="159768" y="698464"/>
            <a:ext cx="11835786" cy="572072"/>
          </a:xfrm>
        </p:spPr>
        <p:txBody>
          <a:bodyPr/>
          <a:lstStyle/>
          <a:p>
            <a:r>
              <a:rPr lang="en-US" altLang="zh-CN" dirty="0"/>
              <a:t>128MB</a:t>
            </a:r>
            <a:r>
              <a:rPr lang="zh-CN" altLang="en-US" dirty="0"/>
              <a:t>的</a:t>
            </a:r>
            <a:r>
              <a:rPr lang="en-US" altLang="zh-CN" dirty="0"/>
              <a:t>DRAM</a:t>
            </a:r>
            <a:r>
              <a:rPr lang="zh-CN" altLang="en-US" dirty="0"/>
              <a:t>存储器</a:t>
            </a:r>
          </a:p>
        </p:txBody>
      </p:sp>
      <p:sp>
        <p:nvSpPr>
          <p:cNvPr id="4" name="文本占位符 3">
            <a:extLst>
              <a:ext uri="{FF2B5EF4-FFF2-40B4-BE49-F238E27FC236}">
                <a16:creationId xmlns:a16="http://schemas.microsoft.com/office/drawing/2014/main" id="{1D56500D-DD3B-4965-B56E-D36BD733585E}"/>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grpSp>
        <p:nvGrpSpPr>
          <p:cNvPr id="5" name="Group 3">
            <a:extLst>
              <a:ext uri="{FF2B5EF4-FFF2-40B4-BE49-F238E27FC236}">
                <a16:creationId xmlns:a16="http://schemas.microsoft.com/office/drawing/2014/main" id="{79DB8C36-208B-40B6-A9D0-88B2E0887D8E}"/>
              </a:ext>
            </a:extLst>
          </p:cNvPr>
          <p:cNvGrpSpPr>
            <a:grpSpLocks/>
          </p:cNvGrpSpPr>
          <p:nvPr/>
        </p:nvGrpSpPr>
        <p:grpSpPr bwMode="auto">
          <a:xfrm>
            <a:off x="6024454" y="5511890"/>
            <a:ext cx="3289779" cy="554510"/>
            <a:chOff x="4341" y="941"/>
            <a:chExt cx="987" cy="365"/>
          </a:xfrm>
        </p:grpSpPr>
        <p:sp>
          <p:nvSpPr>
            <p:cNvPr id="6" name="Rectangle 4">
              <a:extLst>
                <a:ext uri="{FF2B5EF4-FFF2-40B4-BE49-F238E27FC236}">
                  <a16:creationId xmlns:a16="http://schemas.microsoft.com/office/drawing/2014/main" id="{FEEB85D2-F056-42C2-B781-EAB8A766692C}"/>
                </a:ext>
              </a:extLst>
            </p:cNvPr>
            <p:cNvSpPr>
              <a:spLocks noChangeAspect="1" noChangeArrowheads="1"/>
            </p:cNvSpPr>
            <p:nvPr/>
          </p:nvSpPr>
          <p:spPr bwMode="auto">
            <a:xfrm>
              <a:off x="4418" y="1102"/>
              <a:ext cx="57" cy="63"/>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5">
              <a:extLst>
                <a:ext uri="{FF2B5EF4-FFF2-40B4-BE49-F238E27FC236}">
                  <a16:creationId xmlns:a16="http://schemas.microsoft.com/office/drawing/2014/main" id="{DC484CA2-FDF6-497B-9E43-E90B57FA8C6F}"/>
                </a:ext>
              </a:extLst>
            </p:cNvPr>
            <p:cNvSpPr txBox="1">
              <a:spLocks noChangeAspect="1" noChangeArrowheads="1"/>
            </p:cNvSpPr>
            <p:nvPr/>
          </p:nvSpPr>
          <p:spPr bwMode="auto">
            <a:xfrm>
              <a:off x="4341" y="941"/>
              <a:ext cx="9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i="0" dirty="0">
                  <a:latin typeface="Helvetica" panose="020B0604020202020204" pitchFamily="34" charset="0"/>
                </a:rPr>
                <a:t>: </a:t>
              </a:r>
              <a:r>
                <a:rPr kumimoji="0" lang="zh-CN" altLang="en-US" sz="1600" i="0" dirty="0">
                  <a:latin typeface="Helvetica" panose="020B0604020202020204" pitchFamily="34" charset="0"/>
                </a:rPr>
                <a:t>行、列地址为</a:t>
              </a:r>
              <a:r>
                <a:rPr kumimoji="0" lang="en-US" altLang="zh-CN" sz="1600" i="0" dirty="0">
                  <a:latin typeface="Helvetica" panose="020B0604020202020204" pitchFamily="34" charset="0"/>
                </a:rPr>
                <a:t>(</a:t>
              </a:r>
              <a:r>
                <a:rPr kumimoji="0" lang="en-US" altLang="zh-CN" sz="1600" i="0" dirty="0" err="1">
                  <a:latin typeface="Helvetica" panose="020B0604020202020204" pitchFamily="34" charset="0"/>
                </a:rPr>
                <a:t>i,j</a:t>
              </a:r>
              <a:r>
                <a:rPr kumimoji="0" lang="en-US" altLang="zh-CN" sz="1600" i="0" dirty="0">
                  <a:latin typeface="Helvetica" panose="020B0604020202020204" pitchFamily="34" charset="0"/>
                </a:rPr>
                <a:t>)</a:t>
              </a:r>
              <a:r>
                <a:rPr kumimoji="0" lang="zh-CN" altLang="en-US" sz="1600" i="0" dirty="0">
                  <a:latin typeface="Helvetica" panose="020B0604020202020204" pitchFamily="34" charset="0"/>
                </a:rPr>
                <a:t>的</a:t>
              </a:r>
              <a:r>
                <a:rPr kumimoji="0" lang="en-US" altLang="zh-CN" sz="1600" i="0" dirty="0">
                  <a:latin typeface="Helvetica" panose="020B0604020202020204" pitchFamily="34" charset="0"/>
                </a:rPr>
                <a:t>8</a:t>
              </a:r>
              <a:r>
                <a:rPr kumimoji="0" lang="zh-CN" altLang="en-US" sz="1600" i="0" dirty="0">
                  <a:latin typeface="Helvetica" panose="020B0604020202020204" pitchFamily="34" charset="0"/>
                </a:rPr>
                <a:t>个单元</a:t>
              </a:r>
            </a:p>
          </p:txBody>
        </p:sp>
      </p:grpSp>
      <p:grpSp>
        <p:nvGrpSpPr>
          <p:cNvPr id="8" name="Group 7">
            <a:extLst>
              <a:ext uri="{FF2B5EF4-FFF2-40B4-BE49-F238E27FC236}">
                <a16:creationId xmlns:a16="http://schemas.microsoft.com/office/drawing/2014/main" id="{9D0B1261-0CF2-4A95-9EB4-6D660FD57DC5}"/>
              </a:ext>
            </a:extLst>
          </p:cNvPr>
          <p:cNvGrpSpPr>
            <a:grpSpLocks/>
          </p:cNvGrpSpPr>
          <p:nvPr/>
        </p:nvGrpSpPr>
        <p:grpSpPr bwMode="auto">
          <a:xfrm>
            <a:off x="1600150" y="1005808"/>
            <a:ext cx="7372489" cy="5160585"/>
            <a:chOff x="430" y="872"/>
            <a:chExt cx="4239" cy="3066"/>
          </a:xfrm>
        </p:grpSpPr>
        <p:sp>
          <p:nvSpPr>
            <p:cNvPr id="9" name="Text Box 8">
              <a:extLst>
                <a:ext uri="{FF2B5EF4-FFF2-40B4-BE49-F238E27FC236}">
                  <a16:creationId xmlns:a16="http://schemas.microsoft.com/office/drawing/2014/main" id="{66E77F3E-F3AA-440E-B19F-A6748F0BEEC0}"/>
                </a:ext>
              </a:extLst>
            </p:cNvPr>
            <p:cNvSpPr txBox="1">
              <a:spLocks noChangeAspect="1" noChangeArrowheads="1"/>
            </p:cNvSpPr>
            <p:nvPr/>
          </p:nvSpPr>
          <p:spPr bwMode="auto">
            <a:xfrm>
              <a:off x="4059" y="3005"/>
              <a:ext cx="610"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zh-CN" altLang="en-US" sz="1400" i="0">
                  <a:latin typeface="Helvetica" panose="020B0604020202020204" pitchFamily="34" charset="0"/>
                </a:rPr>
                <a:t>存储控制器</a:t>
              </a:r>
            </a:p>
          </p:txBody>
        </p:sp>
        <p:sp>
          <p:nvSpPr>
            <p:cNvPr id="10" name="Rectangle 9">
              <a:extLst>
                <a:ext uri="{FF2B5EF4-FFF2-40B4-BE49-F238E27FC236}">
                  <a16:creationId xmlns:a16="http://schemas.microsoft.com/office/drawing/2014/main" id="{69CA7841-5DD9-4516-A9C8-B2203A3A60BB}"/>
                </a:ext>
              </a:extLst>
            </p:cNvPr>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p>
              <a:endParaRPr lang="zh-CN" altLang="en-US"/>
            </a:p>
          </p:txBody>
        </p:sp>
        <p:sp>
          <p:nvSpPr>
            <p:cNvPr id="11" name="Rectangle 10">
              <a:extLst>
                <a:ext uri="{FF2B5EF4-FFF2-40B4-BE49-F238E27FC236}">
                  <a16:creationId xmlns:a16="http://schemas.microsoft.com/office/drawing/2014/main" id="{E62DCA6E-7624-4525-9AD9-7F8866C3F3E7}"/>
                </a:ext>
              </a:extLst>
            </p:cNvPr>
            <p:cNvSpPr>
              <a:spLocks noChangeAspect="1" noChangeArrowheads="1"/>
            </p:cNvSpPr>
            <p:nvPr/>
          </p:nvSpPr>
          <p:spPr bwMode="auto">
            <a:xfrm>
              <a:off x="1527" y="2779"/>
              <a:ext cx="2523" cy="716"/>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p>
              <a:endParaRPr lang="zh-CN" altLang="en-US"/>
            </a:p>
          </p:txBody>
        </p:sp>
        <p:sp>
          <p:nvSpPr>
            <p:cNvPr id="12" name="Rectangle 11">
              <a:extLst>
                <a:ext uri="{FF2B5EF4-FFF2-40B4-BE49-F238E27FC236}">
                  <a16:creationId xmlns:a16="http://schemas.microsoft.com/office/drawing/2014/main" id="{13BCE16C-B48C-41FE-9A5C-2F913B9F0120}"/>
                </a:ext>
              </a:extLst>
            </p:cNvPr>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2">
              <a:extLst>
                <a:ext uri="{FF2B5EF4-FFF2-40B4-BE49-F238E27FC236}">
                  <a16:creationId xmlns:a16="http://schemas.microsoft.com/office/drawing/2014/main" id="{1C52D6B5-79C7-43BB-9454-A05FEC53AFCD}"/>
                </a:ext>
              </a:extLst>
            </p:cNvPr>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3">
              <a:extLst>
                <a:ext uri="{FF2B5EF4-FFF2-40B4-BE49-F238E27FC236}">
                  <a16:creationId xmlns:a16="http://schemas.microsoft.com/office/drawing/2014/main" id="{EBEFF92F-BE6B-41D3-8309-2B95CEEC9F79}"/>
                </a:ext>
              </a:extLst>
            </p:cNvPr>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14">
              <a:extLst>
                <a:ext uri="{FF2B5EF4-FFF2-40B4-BE49-F238E27FC236}">
                  <a16:creationId xmlns:a16="http://schemas.microsoft.com/office/drawing/2014/main" id="{32A65166-44E2-48F6-B053-F98F00590FD8}"/>
                </a:ext>
              </a:extLst>
            </p:cNvPr>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5">
              <a:extLst>
                <a:ext uri="{FF2B5EF4-FFF2-40B4-BE49-F238E27FC236}">
                  <a16:creationId xmlns:a16="http://schemas.microsoft.com/office/drawing/2014/main" id="{0392EFBF-70D3-4EAD-BA7E-E90CCB80592A}"/>
                </a:ext>
              </a:extLst>
            </p:cNvPr>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6">
              <a:extLst>
                <a:ext uri="{FF2B5EF4-FFF2-40B4-BE49-F238E27FC236}">
                  <a16:creationId xmlns:a16="http://schemas.microsoft.com/office/drawing/2014/main" id="{A0734655-D65E-4B51-8CAC-60B604ABC171}"/>
                </a:ext>
              </a:extLst>
            </p:cNvPr>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7">
              <a:extLst>
                <a:ext uri="{FF2B5EF4-FFF2-40B4-BE49-F238E27FC236}">
                  <a16:creationId xmlns:a16="http://schemas.microsoft.com/office/drawing/2014/main" id="{F2D826A0-0F94-43A0-B6B0-0398D763A48B}"/>
                </a:ext>
              </a:extLst>
            </p:cNvPr>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8">
              <a:extLst>
                <a:ext uri="{FF2B5EF4-FFF2-40B4-BE49-F238E27FC236}">
                  <a16:creationId xmlns:a16="http://schemas.microsoft.com/office/drawing/2014/main" id="{BD2370EC-BA65-489B-A1AA-002808D41706}"/>
                </a:ext>
              </a:extLst>
            </p:cNvPr>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kumimoji="0" lang="zh-CN" altLang="en-US" sz="1400" i="0">
                <a:latin typeface="Helvetica" panose="020B0604020202020204" pitchFamily="34" charset="0"/>
              </a:endParaRPr>
            </a:p>
          </p:txBody>
        </p:sp>
        <p:grpSp>
          <p:nvGrpSpPr>
            <p:cNvPr id="20" name="Group 19">
              <a:extLst>
                <a:ext uri="{FF2B5EF4-FFF2-40B4-BE49-F238E27FC236}">
                  <a16:creationId xmlns:a16="http://schemas.microsoft.com/office/drawing/2014/main" id="{647F0B25-D7D6-4DB6-9301-805F4B5F2ABD}"/>
                </a:ext>
              </a:extLst>
            </p:cNvPr>
            <p:cNvGrpSpPr>
              <a:grpSpLocks/>
            </p:cNvGrpSpPr>
            <p:nvPr/>
          </p:nvGrpSpPr>
          <p:grpSpPr bwMode="auto">
            <a:xfrm>
              <a:off x="1065" y="872"/>
              <a:ext cx="2330" cy="2253"/>
              <a:chOff x="768" y="724"/>
              <a:chExt cx="2623" cy="2537"/>
            </a:xfrm>
          </p:grpSpPr>
          <p:sp>
            <p:nvSpPr>
              <p:cNvPr id="112" name="Line 20">
                <a:extLst>
                  <a:ext uri="{FF2B5EF4-FFF2-40B4-BE49-F238E27FC236}">
                    <a16:creationId xmlns:a16="http://schemas.microsoft.com/office/drawing/2014/main" id="{3BD9C700-5D0A-400F-B750-B40CC06BCCBF}"/>
                  </a:ext>
                </a:extLst>
              </p:cNvPr>
              <p:cNvSpPr>
                <a:spLocks noChangeAspect="1" noChangeShapeType="1"/>
              </p:cNvSpPr>
              <p:nvPr/>
            </p:nvSpPr>
            <p:spPr bwMode="auto">
              <a:xfrm>
                <a:off x="768" y="913"/>
                <a:ext cx="2623" cy="0"/>
              </a:xfrm>
              <a:prstGeom prst="line">
                <a:avLst/>
              </a:prstGeom>
              <a:noFill/>
              <a:ln w="381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 name="Group 21">
                <a:extLst>
                  <a:ext uri="{FF2B5EF4-FFF2-40B4-BE49-F238E27FC236}">
                    <a16:creationId xmlns:a16="http://schemas.microsoft.com/office/drawing/2014/main" id="{4E16A6E3-15CB-403A-98E4-8C7363FCFF6F}"/>
                  </a:ext>
                </a:extLst>
              </p:cNvPr>
              <p:cNvGrpSpPr>
                <a:grpSpLocks/>
              </p:cNvGrpSpPr>
              <p:nvPr/>
            </p:nvGrpSpPr>
            <p:grpSpPr bwMode="auto">
              <a:xfrm>
                <a:off x="768" y="724"/>
                <a:ext cx="2610" cy="2537"/>
                <a:chOff x="768" y="724"/>
                <a:chExt cx="2610" cy="2537"/>
              </a:xfrm>
            </p:grpSpPr>
            <p:sp>
              <p:nvSpPr>
                <p:cNvPr id="114" name="Text Box 22">
                  <a:extLst>
                    <a:ext uri="{FF2B5EF4-FFF2-40B4-BE49-F238E27FC236}">
                      <a16:creationId xmlns:a16="http://schemas.microsoft.com/office/drawing/2014/main" id="{E1C301D9-1C64-40F1-A67C-1F9757973CBF}"/>
                    </a:ext>
                  </a:extLst>
                </p:cNvPr>
                <p:cNvSpPr txBox="1">
                  <a:spLocks noChangeAspect="1" noChangeArrowheads="1"/>
                </p:cNvSpPr>
                <p:nvPr/>
              </p:nvSpPr>
              <p:spPr bwMode="auto">
                <a:xfrm>
                  <a:off x="1769" y="724"/>
                  <a:ext cx="1211"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i="0">
                      <a:latin typeface="Courier New" panose="02070309020205020404" pitchFamily="49" charset="0"/>
                    </a:rPr>
                    <a:t>(</a:t>
                  </a:r>
                  <a:r>
                    <a:rPr kumimoji="0" lang="zh-CN" altLang="en-US" sz="1400" i="0">
                      <a:solidFill>
                        <a:srgbClr val="0099FF"/>
                      </a:solidFill>
                      <a:latin typeface="Courier New" panose="02070309020205020404" pitchFamily="49" charset="0"/>
                    </a:rPr>
                    <a:t>行地址</a:t>
                  </a:r>
                  <a:r>
                    <a:rPr kumimoji="0" lang="en-US" altLang="zh-CN" sz="1400" i="0">
                      <a:solidFill>
                        <a:srgbClr val="0099FF"/>
                      </a:solidFill>
                      <a:latin typeface="Courier New" panose="02070309020205020404" pitchFamily="49" charset="0"/>
                    </a:rPr>
                    <a:t>i, </a:t>
                  </a:r>
                  <a:r>
                    <a:rPr kumimoji="0" lang="zh-CN" altLang="en-US" sz="1400" i="0">
                      <a:solidFill>
                        <a:srgbClr val="0099FF"/>
                      </a:solidFill>
                      <a:latin typeface="Courier New" panose="02070309020205020404" pitchFamily="49" charset="0"/>
                    </a:rPr>
                    <a:t>列地址</a:t>
                  </a:r>
                  <a:r>
                    <a:rPr kumimoji="0" lang="en-US" altLang="zh-CN" sz="1400" i="0">
                      <a:solidFill>
                        <a:srgbClr val="0099FF"/>
                      </a:solidFill>
                      <a:latin typeface="Courier New" panose="02070309020205020404" pitchFamily="49" charset="0"/>
                    </a:rPr>
                    <a:t>j)</a:t>
                  </a:r>
                </a:p>
              </p:txBody>
            </p:sp>
            <p:sp>
              <p:nvSpPr>
                <p:cNvPr id="115" name="Line 23">
                  <a:extLst>
                    <a:ext uri="{FF2B5EF4-FFF2-40B4-BE49-F238E27FC236}">
                      <a16:creationId xmlns:a16="http://schemas.microsoft.com/office/drawing/2014/main" id="{31B503E9-BFE1-4447-B8C4-F7C49CAE47D5}"/>
                    </a:ext>
                  </a:extLst>
                </p:cNvPr>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24">
                  <a:extLst>
                    <a:ext uri="{FF2B5EF4-FFF2-40B4-BE49-F238E27FC236}">
                      <a16:creationId xmlns:a16="http://schemas.microsoft.com/office/drawing/2014/main" id="{637ABB4F-E06B-4193-8D0D-EF5404D2C08E}"/>
                    </a:ext>
                  </a:extLst>
                </p:cNvPr>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25">
                  <a:extLst>
                    <a:ext uri="{FF2B5EF4-FFF2-40B4-BE49-F238E27FC236}">
                      <a16:creationId xmlns:a16="http://schemas.microsoft.com/office/drawing/2014/main" id="{02BCFB93-A486-411F-86F4-10B3BA964266}"/>
                    </a:ext>
                  </a:extLst>
                </p:cNvPr>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26">
                  <a:extLst>
                    <a:ext uri="{FF2B5EF4-FFF2-40B4-BE49-F238E27FC236}">
                      <a16:creationId xmlns:a16="http://schemas.microsoft.com/office/drawing/2014/main" id="{BE8D5413-17C0-4D48-8A0A-27F4E780A216}"/>
                    </a:ext>
                  </a:extLst>
                </p:cNvPr>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Line 27">
                  <a:extLst>
                    <a:ext uri="{FF2B5EF4-FFF2-40B4-BE49-F238E27FC236}">
                      <a16:creationId xmlns:a16="http://schemas.microsoft.com/office/drawing/2014/main" id="{2CDC7652-9951-49F8-80FC-32322F5B36AD}"/>
                    </a:ext>
                  </a:extLst>
                </p:cNvPr>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28">
                  <a:extLst>
                    <a:ext uri="{FF2B5EF4-FFF2-40B4-BE49-F238E27FC236}">
                      <a16:creationId xmlns:a16="http://schemas.microsoft.com/office/drawing/2014/main" id="{A26C5F8E-5CA6-4345-8447-49A2ACA66996}"/>
                    </a:ext>
                  </a:extLst>
                </p:cNvPr>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Line 29">
                  <a:extLst>
                    <a:ext uri="{FF2B5EF4-FFF2-40B4-BE49-F238E27FC236}">
                      <a16:creationId xmlns:a16="http://schemas.microsoft.com/office/drawing/2014/main" id="{001ACF96-0532-4387-8000-25D9239B6FDF}"/>
                    </a:ext>
                  </a:extLst>
                </p:cNvPr>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30">
                  <a:extLst>
                    <a:ext uri="{FF2B5EF4-FFF2-40B4-BE49-F238E27FC236}">
                      <a16:creationId xmlns:a16="http://schemas.microsoft.com/office/drawing/2014/main" id="{6063C6A2-ACCC-4CDD-9A5F-3FC54518D943}"/>
                    </a:ext>
                  </a:extLst>
                </p:cNvPr>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Line 31">
                  <a:extLst>
                    <a:ext uri="{FF2B5EF4-FFF2-40B4-BE49-F238E27FC236}">
                      <a16:creationId xmlns:a16="http://schemas.microsoft.com/office/drawing/2014/main" id="{60BD908F-D348-4F08-B3F7-49C79C44352C}"/>
                    </a:ext>
                  </a:extLst>
                </p:cNvPr>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32">
                  <a:extLst>
                    <a:ext uri="{FF2B5EF4-FFF2-40B4-BE49-F238E27FC236}">
                      <a16:creationId xmlns:a16="http://schemas.microsoft.com/office/drawing/2014/main" id="{20D7B92E-E205-41CB-8C57-AA8E11A29E59}"/>
                    </a:ext>
                  </a:extLst>
                </p:cNvPr>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1" name="Rectangle 33">
              <a:extLst>
                <a:ext uri="{FF2B5EF4-FFF2-40B4-BE49-F238E27FC236}">
                  <a16:creationId xmlns:a16="http://schemas.microsoft.com/office/drawing/2014/main" id="{ECC7E7A6-8375-45F0-9DDE-EEEE304210A2}"/>
                </a:ext>
              </a:extLst>
            </p:cNvPr>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34">
              <a:extLst>
                <a:ext uri="{FF2B5EF4-FFF2-40B4-BE49-F238E27FC236}">
                  <a16:creationId xmlns:a16="http://schemas.microsoft.com/office/drawing/2014/main" id="{085BB460-D777-4A63-9B8A-D9E8B562DFC3}"/>
                </a:ext>
              </a:extLst>
            </p:cNvPr>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35">
              <a:extLst>
                <a:ext uri="{FF2B5EF4-FFF2-40B4-BE49-F238E27FC236}">
                  <a16:creationId xmlns:a16="http://schemas.microsoft.com/office/drawing/2014/main" id="{3CFCBA3E-A068-40B8-AA4F-ACFC1E607784}"/>
                </a:ext>
              </a:extLst>
            </p:cNvPr>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36">
              <a:extLst>
                <a:ext uri="{FF2B5EF4-FFF2-40B4-BE49-F238E27FC236}">
                  <a16:creationId xmlns:a16="http://schemas.microsoft.com/office/drawing/2014/main" id="{9D2B7C68-D925-4AA3-B4D1-98A49311AD6C}"/>
                </a:ext>
              </a:extLst>
            </p:cNvPr>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37">
              <a:extLst>
                <a:ext uri="{FF2B5EF4-FFF2-40B4-BE49-F238E27FC236}">
                  <a16:creationId xmlns:a16="http://schemas.microsoft.com/office/drawing/2014/main" id="{13068C57-31BE-4649-9B3D-E78A8263A023}"/>
                </a:ext>
              </a:extLst>
            </p:cNvPr>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38">
              <a:extLst>
                <a:ext uri="{FF2B5EF4-FFF2-40B4-BE49-F238E27FC236}">
                  <a16:creationId xmlns:a16="http://schemas.microsoft.com/office/drawing/2014/main" id="{7A6F7CDB-65EA-49C4-9153-D2F6587F5330}"/>
                </a:ext>
              </a:extLst>
            </p:cNvPr>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39">
              <a:extLst>
                <a:ext uri="{FF2B5EF4-FFF2-40B4-BE49-F238E27FC236}">
                  <a16:creationId xmlns:a16="http://schemas.microsoft.com/office/drawing/2014/main" id="{5E226F25-2CA8-489C-942B-FE5BD3B6EF41}"/>
                </a:ext>
              </a:extLst>
            </p:cNvPr>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40">
              <a:extLst>
                <a:ext uri="{FF2B5EF4-FFF2-40B4-BE49-F238E27FC236}">
                  <a16:creationId xmlns:a16="http://schemas.microsoft.com/office/drawing/2014/main" id="{24C8820B-C61C-4053-8BB4-5ACCF432CAFC}"/>
                </a:ext>
              </a:extLst>
            </p:cNvPr>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41">
              <a:extLst>
                <a:ext uri="{FF2B5EF4-FFF2-40B4-BE49-F238E27FC236}">
                  <a16:creationId xmlns:a16="http://schemas.microsoft.com/office/drawing/2014/main" id="{C68ACBE6-BEC9-4FE3-82FA-569C2989341C}"/>
                </a:ext>
              </a:extLst>
            </p:cNvPr>
            <p:cNvSpPr txBox="1">
              <a:spLocks noChangeAspect="1" noChangeArrowheads="1"/>
            </p:cNvSpPr>
            <p:nvPr/>
          </p:nvSpPr>
          <p:spPr bwMode="auto">
            <a:xfrm>
              <a:off x="1571" y="1758"/>
              <a:ext cx="380"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i="0">
                  <a:solidFill>
                    <a:srgbClr val="0033CC"/>
                  </a:solidFill>
                  <a:latin typeface="Helvetica" panose="020B0604020202020204" pitchFamily="34" charset="0"/>
                </a:rPr>
                <a:t>DRAM 7</a:t>
              </a:r>
            </a:p>
          </p:txBody>
        </p:sp>
        <p:sp>
          <p:nvSpPr>
            <p:cNvPr id="30" name="Text Box 42">
              <a:extLst>
                <a:ext uri="{FF2B5EF4-FFF2-40B4-BE49-F238E27FC236}">
                  <a16:creationId xmlns:a16="http://schemas.microsoft.com/office/drawing/2014/main" id="{485F4386-CC6E-4493-B15D-0A95374E4D34}"/>
                </a:ext>
              </a:extLst>
            </p:cNvPr>
            <p:cNvSpPr txBox="1">
              <a:spLocks noChangeAspect="1" noChangeArrowheads="1"/>
            </p:cNvSpPr>
            <p:nvPr/>
          </p:nvSpPr>
          <p:spPr bwMode="auto">
            <a:xfrm>
              <a:off x="3502" y="1264"/>
              <a:ext cx="381"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i="0">
                  <a:solidFill>
                    <a:srgbClr val="0033CC"/>
                  </a:solidFill>
                  <a:latin typeface="Helvetica" panose="020B0604020202020204" pitchFamily="34" charset="0"/>
                </a:rPr>
                <a:t>DRAM 0</a:t>
              </a:r>
            </a:p>
          </p:txBody>
        </p:sp>
        <p:grpSp>
          <p:nvGrpSpPr>
            <p:cNvPr id="31" name="Group 43">
              <a:extLst>
                <a:ext uri="{FF2B5EF4-FFF2-40B4-BE49-F238E27FC236}">
                  <a16:creationId xmlns:a16="http://schemas.microsoft.com/office/drawing/2014/main" id="{5DE3EE41-3A0E-425A-B2F1-F1C37BF49443}"/>
                </a:ext>
              </a:extLst>
            </p:cNvPr>
            <p:cNvGrpSpPr>
              <a:grpSpLocks/>
            </p:cNvGrpSpPr>
            <p:nvPr/>
          </p:nvGrpSpPr>
          <p:grpSpPr bwMode="auto">
            <a:xfrm>
              <a:off x="1689" y="2917"/>
              <a:ext cx="2286" cy="428"/>
              <a:chOff x="1471" y="3026"/>
              <a:chExt cx="2575" cy="482"/>
            </a:xfrm>
          </p:grpSpPr>
          <p:sp>
            <p:nvSpPr>
              <p:cNvPr id="85" name="Text Box 44">
                <a:extLst>
                  <a:ext uri="{FF2B5EF4-FFF2-40B4-BE49-F238E27FC236}">
                    <a16:creationId xmlns:a16="http://schemas.microsoft.com/office/drawing/2014/main" id="{453551A4-931A-4371-BAED-95B95C5AB047}"/>
                  </a:ext>
                </a:extLst>
              </p:cNvPr>
              <p:cNvSpPr txBox="1">
                <a:spLocks noChangeAspect="1" noChangeArrowheads="1"/>
              </p:cNvSpPr>
              <p:nvPr/>
            </p:nvSpPr>
            <p:spPr bwMode="auto">
              <a:xfrm>
                <a:off x="3891" y="3026"/>
                <a:ext cx="155"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0</a:t>
                </a:r>
              </a:p>
            </p:txBody>
          </p:sp>
          <p:sp>
            <p:nvSpPr>
              <p:cNvPr id="86" name="Text Box 45">
                <a:extLst>
                  <a:ext uri="{FF2B5EF4-FFF2-40B4-BE49-F238E27FC236}">
                    <a16:creationId xmlns:a16="http://schemas.microsoft.com/office/drawing/2014/main" id="{D5A13626-72B1-49A7-B8AA-D64D3C4DA7D7}"/>
                  </a:ext>
                </a:extLst>
              </p:cNvPr>
              <p:cNvSpPr txBox="1">
                <a:spLocks noChangeAspect="1" noChangeArrowheads="1"/>
              </p:cNvSpPr>
              <p:nvPr/>
            </p:nvSpPr>
            <p:spPr bwMode="auto">
              <a:xfrm>
                <a:off x="2698"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31</a:t>
                </a:r>
              </a:p>
            </p:txBody>
          </p:sp>
          <p:sp>
            <p:nvSpPr>
              <p:cNvPr id="87" name="Text Box 46">
                <a:extLst>
                  <a:ext uri="{FF2B5EF4-FFF2-40B4-BE49-F238E27FC236}">
                    <a16:creationId xmlns:a16="http://schemas.microsoft.com/office/drawing/2014/main" id="{024CBE41-7041-490A-AD7D-0D5FE78ED310}"/>
                  </a:ext>
                </a:extLst>
              </p:cNvPr>
              <p:cNvSpPr txBox="1">
                <a:spLocks noChangeAspect="1" noChangeArrowheads="1"/>
              </p:cNvSpPr>
              <p:nvPr/>
            </p:nvSpPr>
            <p:spPr bwMode="auto">
              <a:xfrm>
                <a:off x="3646" y="3026"/>
                <a:ext cx="15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7</a:t>
                </a:r>
              </a:p>
            </p:txBody>
          </p:sp>
          <p:sp>
            <p:nvSpPr>
              <p:cNvPr id="88" name="Text Box 47">
                <a:extLst>
                  <a:ext uri="{FF2B5EF4-FFF2-40B4-BE49-F238E27FC236}">
                    <a16:creationId xmlns:a16="http://schemas.microsoft.com/office/drawing/2014/main" id="{8EEFE423-7358-4CAB-B826-09EC11F8569A}"/>
                  </a:ext>
                </a:extLst>
              </p:cNvPr>
              <p:cNvSpPr txBox="1">
                <a:spLocks noChangeAspect="1" noChangeArrowheads="1"/>
              </p:cNvSpPr>
              <p:nvPr/>
            </p:nvSpPr>
            <p:spPr bwMode="auto">
              <a:xfrm>
                <a:off x="3558" y="3026"/>
                <a:ext cx="155"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8</a:t>
                </a:r>
              </a:p>
            </p:txBody>
          </p:sp>
          <p:sp>
            <p:nvSpPr>
              <p:cNvPr id="89" name="Text Box 48">
                <a:extLst>
                  <a:ext uri="{FF2B5EF4-FFF2-40B4-BE49-F238E27FC236}">
                    <a16:creationId xmlns:a16="http://schemas.microsoft.com/office/drawing/2014/main" id="{3DFEFA79-951C-4E42-B2F3-CB8654C3AC90}"/>
                  </a:ext>
                </a:extLst>
              </p:cNvPr>
              <p:cNvSpPr txBox="1">
                <a:spLocks noChangeAspect="1" noChangeArrowheads="1"/>
              </p:cNvSpPr>
              <p:nvPr/>
            </p:nvSpPr>
            <p:spPr bwMode="auto">
              <a:xfrm>
                <a:off x="3311"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15</a:t>
                </a:r>
              </a:p>
            </p:txBody>
          </p:sp>
          <p:sp>
            <p:nvSpPr>
              <p:cNvPr id="90" name="Text Box 49">
                <a:extLst>
                  <a:ext uri="{FF2B5EF4-FFF2-40B4-BE49-F238E27FC236}">
                    <a16:creationId xmlns:a16="http://schemas.microsoft.com/office/drawing/2014/main" id="{9D4B491E-4697-416D-BCC8-6B96BC97D24F}"/>
                  </a:ext>
                </a:extLst>
              </p:cNvPr>
              <p:cNvSpPr txBox="1">
                <a:spLocks noChangeAspect="1" noChangeArrowheads="1"/>
              </p:cNvSpPr>
              <p:nvPr/>
            </p:nvSpPr>
            <p:spPr bwMode="auto">
              <a:xfrm>
                <a:off x="3197"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16</a:t>
                </a:r>
              </a:p>
            </p:txBody>
          </p:sp>
          <p:sp>
            <p:nvSpPr>
              <p:cNvPr id="91" name="Text Box 50">
                <a:extLst>
                  <a:ext uri="{FF2B5EF4-FFF2-40B4-BE49-F238E27FC236}">
                    <a16:creationId xmlns:a16="http://schemas.microsoft.com/office/drawing/2014/main" id="{7EB298CD-8C02-4544-A845-0BFD9C787C34}"/>
                  </a:ext>
                </a:extLst>
              </p:cNvPr>
              <p:cNvSpPr txBox="1">
                <a:spLocks noChangeAspect="1" noChangeArrowheads="1"/>
              </p:cNvSpPr>
              <p:nvPr/>
            </p:nvSpPr>
            <p:spPr bwMode="auto">
              <a:xfrm>
                <a:off x="3034" y="3026"/>
                <a:ext cx="197"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23</a:t>
                </a:r>
              </a:p>
            </p:txBody>
          </p:sp>
          <p:sp>
            <p:nvSpPr>
              <p:cNvPr id="92" name="Text Box 51">
                <a:extLst>
                  <a:ext uri="{FF2B5EF4-FFF2-40B4-BE49-F238E27FC236}">
                    <a16:creationId xmlns:a16="http://schemas.microsoft.com/office/drawing/2014/main" id="{BC5B6A98-A1BF-4F48-8D87-BD2C93419B68}"/>
                  </a:ext>
                </a:extLst>
              </p:cNvPr>
              <p:cNvSpPr txBox="1">
                <a:spLocks noChangeAspect="1" noChangeArrowheads="1"/>
              </p:cNvSpPr>
              <p:nvPr/>
            </p:nvSpPr>
            <p:spPr bwMode="auto">
              <a:xfrm>
                <a:off x="2928"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24</a:t>
                </a:r>
              </a:p>
            </p:txBody>
          </p:sp>
          <p:sp>
            <p:nvSpPr>
              <p:cNvPr id="93" name="Text Box 52">
                <a:extLst>
                  <a:ext uri="{FF2B5EF4-FFF2-40B4-BE49-F238E27FC236}">
                    <a16:creationId xmlns:a16="http://schemas.microsoft.com/office/drawing/2014/main" id="{34EF491B-2679-4532-832E-739C6BDE4DF1}"/>
                  </a:ext>
                </a:extLst>
              </p:cNvPr>
              <p:cNvSpPr txBox="1">
                <a:spLocks noChangeAspect="1" noChangeArrowheads="1"/>
              </p:cNvSpPr>
              <p:nvPr/>
            </p:nvSpPr>
            <p:spPr bwMode="auto">
              <a:xfrm>
                <a:off x="2594"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32</a:t>
                </a:r>
              </a:p>
            </p:txBody>
          </p:sp>
          <p:sp>
            <p:nvSpPr>
              <p:cNvPr id="94" name="Text Box 53">
                <a:extLst>
                  <a:ext uri="{FF2B5EF4-FFF2-40B4-BE49-F238E27FC236}">
                    <a16:creationId xmlns:a16="http://schemas.microsoft.com/office/drawing/2014/main" id="{44B1D776-34A1-43A9-96D5-14AD8A9E3928}"/>
                  </a:ext>
                </a:extLst>
              </p:cNvPr>
              <p:cNvSpPr txBox="1">
                <a:spLocks noChangeAspect="1" noChangeArrowheads="1"/>
              </p:cNvSpPr>
              <p:nvPr/>
            </p:nvSpPr>
            <p:spPr bwMode="auto">
              <a:xfrm>
                <a:off x="1471"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63</a:t>
                </a:r>
              </a:p>
            </p:txBody>
          </p:sp>
          <p:sp>
            <p:nvSpPr>
              <p:cNvPr id="95" name="Text Box 54">
                <a:extLst>
                  <a:ext uri="{FF2B5EF4-FFF2-40B4-BE49-F238E27FC236}">
                    <a16:creationId xmlns:a16="http://schemas.microsoft.com/office/drawing/2014/main" id="{C24F9A9A-4740-465D-82CC-D2242E7B1F7E}"/>
                  </a:ext>
                </a:extLst>
              </p:cNvPr>
              <p:cNvSpPr txBox="1">
                <a:spLocks noChangeAspect="1" noChangeArrowheads="1"/>
              </p:cNvSpPr>
              <p:nvPr/>
            </p:nvSpPr>
            <p:spPr bwMode="auto">
              <a:xfrm>
                <a:off x="2410"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39</a:t>
                </a:r>
              </a:p>
            </p:txBody>
          </p:sp>
          <p:sp>
            <p:nvSpPr>
              <p:cNvPr id="96" name="Text Box 55">
                <a:extLst>
                  <a:ext uri="{FF2B5EF4-FFF2-40B4-BE49-F238E27FC236}">
                    <a16:creationId xmlns:a16="http://schemas.microsoft.com/office/drawing/2014/main" id="{7341B205-8735-4829-A82B-52D39430784D}"/>
                  </a:ext>
                </a:extLst>
              </p:cNvPr>
              <p:cNvSpPr txBox="1">
                <a:spLocks noChangeAspect="1" noChangeArrowheads="1"/>
              </p:cNvSpPr>
              <p:nvPr/>
            </p:nvSpPr>
            <p:spPr bwMode="auto">
              <a:xfrm>
                <a:off x="2286" y="3026"/>
                <a:ext cx="197"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40</a:t>
                </a:r>
              </a:p>
            </p:txBody>
          </p:sp>
          <p:sp>
            <p:nvSpPr>
              <p:cNvPr id="97" name="Text Box 56">
                <a:extLst>
                  <a:ext uri="{FF2B5EF4-FFF2-40B4-BE49-F238E27FC236}">
                    <a16:creationId xmlns:a16="http://schemas.microsoft.com/office/drawing/2014/main" id="{5FAEC15E-4F58-4D61-B392-2C9946961C94}"/>
                  </a:ext>
                </a:extLst>
              </p:cNvPr>
              <p:cNvSpPr txBox="1">
                <a:spLocks noChangeAspect="1" noChangeArrowheads="1"/>
              </p:cNvSpPr>
              <p:nvPr/>
            </p:nvSpPr>
            <p:spPr bwMode="auto">
              <a:xfrm>
                <a:off x="2087"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47</a:t>
                </a:r>
              </a:p>
            </p:txBody>
          </p:sp>
          <p:sp>
            <p:nvSpPr>
              <p:cNvPr id="98" name="Text Box 57">
                <a:extLst>
                  <a:ext uri="{FF2B5EF4-FFF2-40B4-BE49-F238E27FC236}">
                    <a16:creationId xmlns:a16="http://schemas.microsoft.com/office/drawing/2014/main" id="{56C5481A-9127-495E-B232-389100EB4412}"/>
                  </a:ext>
                </a:extLst>
              </p:cNvPr>
              <p:cNvSpPr txBox="1">
                <a:spLocks noChangeAspect="1" noChangeArrowheads="1"/>
              </p:cNvSpPr>
              <p:nvPr/>
            </p:nvSpPr>
            <p:spPr bwMode="auto">
              <a:xfrm>
                <a:off x="1979"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48</a:t>
                </a:r>
              </a:p>
            </p:txBody>
          </p:sp>
          <p:sp>
            <p:nvSpPr>
              <p:cNvPr id="99" name="Text Box 58">
                <a:extLst>
                  <a:ext uri="{FF2B5EF4-FFF2-40B4-BE49-F238E27FC236}">
                    <a16:creationId xmlns:a16="http://schemas.microsoft.com/office/drawing/2014/main" id="{27D96BC5-074F-472B-B42A-8EE738AEAF9A}"/>
                  </a:ext>
                </a:extLst>
              </p:cNvPr>
              <p:cNvSpPr txBox="1">
                <a:spLocks noChangeAspect="1" noChangeArrowheads="1"/>
              </p:cNvSpPr>
              <p:nvPr/>
            </p:nvSpPr>
            <p:spPr bwMode="auto">
              <a:xfrm>
                <a:off x="1787"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55</a:t>
                </a:r>
              </a:p>
            </p:txBody>
          </p:sp>
          <p:sp>
            <p:nvSpPr>
              <p:cNvPr id="100" name="Text Box 59">
                <a:extLst>
                  <a:ext uri="{FF2B5EF4-FFF2-40B4-BE49-F238E27FC236}">
                    <a16:creationId xmlns:a16="http://schemas.microsoft.com/office/drawing/2014/main" id="{D073C2F0-93C3-4516-BEF5-8B4C5E6AAFD2}"/>
                  </a:ext>
                </a:extLst>
              </p:cNvPr>
              <p:cNvSpPr txBox="1">
                <a:spLocks noChangeAspect="1" noChangeArrowheads="1"/>
              </p:cNvSpPr>
              <p:nvPr/>
            </p:nvSpPr>
            <p:spPr bwMode="auto">
              <a:xfrm>
                <a:off x="1661"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56</a:t>
                </a:r>
              </a:p>
            </p:txBody>
          </p:sp>
          <p:grpSp>
            <p:nvGrpSpPr>
              <p:cNvPr id="101" name="Group 60">
                <a:extLst>
                  <a:ext uri="{FF2B5EF4-FFF2-40B4-BE49-F238E27FC236}">
                    <a16:creationId xmlns:a16="http://schemas.microsoft.com/office/drawing/2014/main" id="{6277EB6C-81B8-46A4-91EF-9DDC6359B24B}"/>
                  </a:ext>
                </a:extLst>
              </p:cNvPr>
              <p:cNvGrpSpPr>
                <a:grpSpLocks/>
              </p:cNvGrpSpPr>
              <p:nvPr/>
            </p:nvGrpSpPr>
            <p:grpSpPr bwMode="auto">
              <a:xfrm>
                <a:off x="1536" y="3153"/>
                <a:ext cx="2446" cy="355"/>
                <a:chOff x="1536" y="3153"/>
                <a:chExt cx="2446" cy="355"/>
              </a:xfrm>
            </p:grpSpPr>
            <p:grpSp>
              <p:nvGrpSpPr>
                <p:cNvPr id="102" name="Group 61">
                  <a:extLst>
                    <a:ext uri="{FF2B5EF4-FFF2-40B4-BE49-F238E27FC236}">
                      <a16:creationId xmlns:a16="http://schemas.microsoft.com/office/drawing/2014/main" id="{35530AAF-7C83-4DCC-88D7-7C700A2B116B}"/>
                    </a:ext>
                  </a:extLst>
                </p:cNvPr>
                <p:cNvGrpSpPr>
                  <a:grpSpLocks/>
                </p:cNvGrpSpPr>
                <p:nvPr/>
              </p:nvGrpSpPr>
              <p:grpSpPr bwMode="auto">
                <a:xfrm>
                  <a:off x="1536" y="3153"/>
                  <a:ext cx="2446" cy="154"/>
                  <a:chOff x="1536" y="3153"/>
                  <a:chExt cx="2446" cy="154"/>
                </a:xfrm>
              </p:grpSpPr>
              <p:sp>
                <p:nvSpPr>
                  <p:cNvPr id="104" name="Rectangle 62">
                    <a:extLst>
                      <a:ext uri="{FF2B5EF4-FFF2-40B4-BE49-F238E27FC236}">
                        <a16:creationId xmlns:a16="http://schemas.microsoft.com/office/drawing/2014/main" id="{91523C11-1BD8-4F6A-AE27-BC3A8B868F25}"/>
                      </a:ext>
                    </a:extLst>
                  </p:cNvPr>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Rectangle 63">
                    <a:extLst>
                      <a:ext uri="{FF2B5EF4-FFF2-40B4-BE49-F238E27FC236}">
                        <a16:creationId xmlns:a16="http://schemas.microsoft.com/office/drawing/2014/main" id="{1DFB9FBF-AD9C-4368-879D-233F4EBAB797}"/>
                      </a:ext>
                    </a:extLst>
                  </p:cNvPr>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Rectangle 64">
                    <a:extLst>
                      <a:ext uri="{FF2B5EF4-FFF2-40B4-BE49-F238E27FC236}">
                        <a16:creationId xmlns:a16="http://schemas.microsoft.com/office/drawing/2014/main" id="{1E6006F9-645C-4737-AF7F-6A8158460C03}"/>
                      </a:ext>
                    </a:extLst>
                  </p:cNvPr>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Rectangle 65">
                    <a:extLst>
                      <a:ext uri="{FF2B5EF4-FFF2-40B4-BE49-F238E27FC236}">
                        <a16:creationId xmlns:a16="http://schemas.microsoft.com/office/drawing/2014/main" id="{39EE8D27-1033-4CE8-9C4D-A9CA1B861181}"/>
                      </a:ext>
                    </a:extLst>
                  </p:cNvPr>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Rectangle 66">
                    <a:extLst>
                      <a:ext uri="{FF2B5EF4-FFF2-40B4-BE49-F238E27FC236}">
                        <a16:creationId xmlns:a16="http://schemas.microsoft.com/office/drawing/2014/main" id="{CBB06527-1681-4362-A2BB-95EB54FD2494}"/>
                      </a:ext>
                    </a:extLst>
                  </p:cNvPr>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Rectangle 67">
                    <a:extLst>
                      <a:ext uri="{FF2B5EF4-FFF2-40B4-BE49-F238E27FC236}">
                        <a16:creationId xmlns:a16="http://schemas.microsoft.com/office/drawing/2014/main" id="{46519BC8-2687-438E-B76C-A38D3EDB86C6}"/>
                      </a:ext>
                    </a:extLst>
                  </p:cNvPr>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Rectangle 68">
                    <a:extLst>
                      <a:ext uri="{FF2B5EF4-FFF2-40B4-BE49-F238E27FC236}">
                        <a16:creationId xmlns:a16="http://schemas.microsoft.com/office/drawing/2014/main" id="{DEA52ABD-489C-4E03-AE28-30051D9A99E2}"/>
                      </a:ext>
                    </a:extLst>
                  </p:cNvPr>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Rectangle 69">
                    <a:extLst>
                      <a:ext uri="{FF2B5EF4-FFF2-40B4-BE49-F238E27FC236}">
                        <a16:creationId xmlns:a16="http://schemas.microsoft.com/office/drawing/2014/main" id="{2109ED78-08BC-49BB-9440-98FAF25027E7}"/>
                      </a:ext>
                    </a:extLst>
                  </p:cNvPr>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 name="Text Box 70">
                  <a:extLst>
                    <a:ext uri="{FF2B5EF4-FFF2-40B4-BE49-F238E27FC236}">
                      <a16:creationId xmlns:a16="http://schemas.microsoft.com/office/drawing/2014/main" id="{69A1D794-CDD8-4583-8938-ECFFCAE87E3B}"/>
                    </a:ext>
                  </a:extLst>
                </p:cNvPr>
                <p:cNvSpPr txBox="1">
                  <a:spLocks noChangeAspect="1" noChangeArrowheads="1"/>
                </p:cNvSpPr>
                <p:nvPr/>
              </p:nvSpPr>
              <p:spPr bwMode="auto">
                <a:xfrm>
                  <a:off x="2653" y="3307"/>
                  <a:ext cx="115"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kumimoji="0" lang="zh-CN" altLang="en-US" sz="1400" i="0">
                    <a:latin typeface="Helvetica" panose="020B0604020202020204" pitchFamily="34" charset="0"/>
                  </a:endParaRPr>
                </a:p>
              </p:txBody>
            </p:sp>
          </p:grpSp>
        </p:grpSp>
        <p:grpSp>
          <p:nvGrpSpPr>
            <p:cNvPr id="32" name="Group 71">
              <a:extLst>
                <a:ext uri="{FF2B5EF4-FFF2-40B4-BE49-F238E27FC236}">
                  <a16:creationId xmlns:a16="http://schemas.microsoft.com/office/drawing/2014/main" id="{D47A3FDE-4497-424F-A029-287B1F06C231}"/>
                </a:ext>
              </a:extLst>
            </p:cNvPr>
            <p:cNvGrpSpPr>
              <a:grpSpLocks/>
            </p:cNvGrpSpPr>
            <p:nvPr/>
          </p:nvGrpSpPr>
          <p:grpSpPr bwMode="auto">
            <a:xfrm>
              <a:off x="1850" y="1585"/>
              <a:ext cx="2132" cy="1330"/>
              <a:chOff x="1652" y="1527"/>
              <a:chExt cx="2400" cy="1497"/>
            </a:xfrm>
          </p:grpSpPr>
          <p:grpSp>
            <p:nvGrpSpPr>
              <p:cNvPr id="68" name="Group 72">
                <a:extLst>
                  <a:ext uri="{FF2B5EF4-FFF2-40B4-BE49-F238E27FC236}">
                    <a16:creationId xmlns:a16="http://schemas.microsoft.com/office/drawing/2014/main" id="{D8FC3CA3-CD3D-4D68-AAA6-C24D0A1F2A4B}"/>
                  </a:ext>
                </a:extLst>
              </p:cNvPr>
              <p:cNvGrpSpPr>
                <a:grpSpLocks/>
              </p:cNvGrpSpPr>
              <p:nvPr/>
            </p:nvGrpSpPr>
            <p:grpSpPr bwMode="auto">
              <a:xfrm>
                <a:off x="1677" y="1527"/>
                <a:ext cx="2137" cy="1497"/>
                <a:chOff x="1677" y="1527"/>
                <a:chExt cx="2137" cy="1497"/>
              </a:xfrm>
            </p:grpSpPr>
            <p:sp>
              <p:nvSpPr>
                <p:cNvPr id="77" name="Line 73">
                  <a:extLst>
                    <a:ext uri="{FF2B5EF4-FFF2-40B4-BE49-F238E27FC236}">
                      <a16:creationId xmlns:a16="http://schemas.microsoft.com/office/drawing/2014/main" id="{61240401-603D-4FF6-8D48-BC906FA1D8E1}"/>
                    </a:ext>
                  </a:extLst>
                </p:cNvPr>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74">
                  <a:extLst>
                    <a:ext uri="{FF2B5EF4-FFF2-40B4-BE49-F238E27FC236}">
                      <a16:creationId xmlns:a16="http://schemas.microsoft.com/office/drawing/2014/main" id="{642E2F45-5270-4A73-BD7C-4C0876F70F93}"/>
                    </a:ext>
                  </a:extLst>
                </p:cNvPr>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5">
                  <a:extLst>
                    <a:ext uri="{FF2B5EF4-FFF2-40B4-BE49-F238E27FC236}">
                      <a16:creationId xmlns:a16="http://schemas.microsoft.com/office/drawing/2014/main" id="{F53F9C9B-6410-4353-8A8F-BEBE3C4C5846}"/>
                    </a:ext>
                  </a:extLst>
                </p:cNvPr>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6">
                  <a:extLst>
                    <a:ext uri="{FF2B5EF4-FFF2-40B4-BE49-F238E27FC236}">
                      <a16:creationId xmlns:a16="http://schemas.microsoft.com/office/drawing/2014/main" id="{F8A17D23-AAA8-439D-B0E1-7BB316B6D8F4}"/>
                    </a:ext>
                  </a:extLst>
                </p:cNvPr>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77">
                  <a:extLst>
                    <a:ext uri="{FF2B5EF4-FFF2-40B4-BE49-F238E27FC236}">
                      <a16:creationId xmlns:a16="http://schemas.microsoft.com/office/drawing/2014/main" id="{225D8AA8-52CD-408A-9418-73B4DC2C9FFF}"/>
                    </a:ext>
                  </a:extLst>
                </p:cNvPr>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78">
                  <a:extLst>
                    <a:ext uri="{FF2B5EF4-FFF2-40B4-BE49-F238E27FC236}">
                      <a16:creationId xmlns:a16="http://schemas.microsoft.com/office/drawing/2014/main" id="{DDCB4EC7-84AC-487B-8453-072808454D13}"/>
                    </a:ext>
                  </a:extLst>
                </p:cNvPr>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79">
                  <a:extLst>
                    <a:ext uri="{FF2B5EF4-FFF2-40B4-BE49-F238E27FC236}">
                      <a16:creationId xmlns:a16="http://schemas.microsoft.com/office/drawing/2014/main" id="{61FDD9C3-6E72-47DA-A627-418C459CA2EA}"/>
                    </a:ext>
                  </a:extLst>
                </p:cNvPr>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80">
                  <a:extLst>
                    <a:ext uri="{FF2B5EF4-FFF2-40B4-BE49-F238E27FC236}">
                      <a16:creationId xmlns:a16="http://schemas.microsoft.com/office/drawing/2014/main" id="{178B8918-390C-4697-9A95-63D48DDA8DDC}"/>
                    </a:ext>
                  </a:extLst>
                </p:cNvPr>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 name="Text Box 81">
                <a:extLst>
                  <a:ext uri="{FF2B5EF4-FFF2-40B4-BE49-F238E27FC236}">
                    <a16:creationId xmlns:a16="http://schemas.microsoft.com/office/drawing/2014/main" id="{62A4FCEC-DC09-4AF0-8982-C39E17D6BF45}"/>
                  </a:ext>
                </a:extLst>
              </p:cNvPr>
              <p:cNvSpPr txBox="1">
                <a:spLocks noChangeAspect="1" noChangeArrowheads="1"/>
              </p:cNvSpPr>
              <p:nvPr/>
            </p:nvSpPr>
            <p:spPr bwMode="auto">
              <a:xfrm>
                <a:off x="3792" y="2510"/>
                <a:ext cx="260"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0-7</a:t>
                </a:r>
              </a:p>
            </p:txBody>
          </p:sp>
          <p:sp>
            <p:nvSpPr>
              <p:cNvPr id="70" name="Text Box 82">
                <a:extLst>
                  <a:ext uri="{FF2B5EF4-FFF2-40B4-BE49-F238E27FC236}">
                    <a16:creationId xmlns:a16="http://schemas.microsoft.com/office/drawing/2014/main" id="{93DD0015-772D-412E-A6A4-4D1095E1A018}"/>
                  </a:ext>
                </a:extLst>
              </p:cNvPr>
              <p:cNvSpPr txBox="1">
                <a:spLocks noChangeAspect="1" noChangeArrowheads="1"/>
              </p:cNvSpPr>
              <p:nvPr/>
            </p:nvSpPr>
            <p:spPr bwMode="auto">
              <a:xfrm>
                <a:off x="3494" y="2510"/>
                <a:ext cx="27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8-15</a:t>
                </a:r>
              </a:p>
            </p:txBody>
          </p:sp>
          <p:sp>
            <p:nvSpPr>
              <p:cNvPr id="71" name="Text Box 83">
                <a:extLst>
                  <a:ext uri="{FF2B5EF4-FFF2-40B4-BE49-F238E27FC236}">
                    <a16:creationId xmlns:a16="http://schemas.microsoft.com/office/drawing/2014/main" id="{66852E0B-4D6E-4F6D-A259-BCE9F68947C3}"/>
                  </a:ext>
                </a:extLst>
              </p:cNvPr>
              <p:cNvSpPr txBox="1">
                <a:spLocks noChangeAspect="1" noChangeArrowheads="1"/>
              </p:cNvSpPr>
              <p:nvPr/>
            </p:nvSpPr>
            <p:spPr bwMode="auto">
              <a:xfrm>
                <a:off x="3186" y="2510"/>
                <a:ext cx="32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16-23</a:t>
                </a:r>
              </a:p>
            </p:txBody>
          </p:sp>
          <p:sp>
            <p:nvSpPr>
              <p:cNvPr id="72" name="Text Box 84">
                <a:extLst>
                  <a:ext uri="{FF2B5EF4-FFF2-40B4-BE49-F238E27FC236}">
                    <a16:creationId xmlns:a16="http://schemas.microsoft.com/office/drawing/2014/main" id="{99934E42-7F61-450D-9FBF-AF0A331126DE}"/>
                  </a:ext>
                </a:extLst>
              </p:cNvPr>
              <p:cNvSpPr txBox="1">
                <a:spLocks noChangeAspect="1" noChangeArrowheads="1"/>
              </p:cNvSpPr>
              <p:nvPr/>
            </p:nvSpPr>
            <p:spPr bwMode="auto">
              <a:xfrm>
                <a:off x="2879" y="2510"/>
                <a:ext cx="32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24-31</a:t>
                </a:r>
              </a:p>
            </p:txBody>
          </p:sp>
          <p:sp>
            <p:nvSpPr>
              <p:cNvPr id="73" name="Text Box 85">
                <a:extLst>
                  <a:ext uri="{FF2B5EF4-FFF2-40B4-BE49-F238E27FC236}">
                    <a16:creationId xmlns:a16="http://schemas.microsoft.com/office/drawing/2014/main" id="{CD01044C-3B36-4896-B28F-1FCF3C45C605}"/>
                  </a:ext>
                </a:extLst>
              </p:cNvPr>
              <p:cNvSpPr txBox="1">
                <a:spLocks noChangeAspect="1" noChangeArrowheads="1"/>
              </p:cNvSpPr>
              <p:nvPr/>
            </p:nvSpPr>
            <p:spPr bwMode="auto">
              <a:xfrm>
                <a:off x="2572" y="2510"/>
                <a:ext cx="32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32-39</a:t>
                </a:r>
              </a:p>
            </p:txBody>
          </p:sp>
          <p:sp>
            <p:nvSpPr>
              <p:cNvPr id="74" name="Text Box 86">
                <a:extLst>
                  <a:ext uri="{FF2B5EF4-FFF2-40B4-BE49-F238E27FC236}">
                    <a16:creationId xmlns:a16="http://schemas.microsoft.com/office/drawing/2014/main" id="{151B5779-3414-468E-B6A3-B0E7FAC6FF4A}"/>
                  </a:ext>
                </a:extLst>
              </p:cNvPr>
              <p:cNvSpPr txBox="1">
                <a:spLocks noChangeAspect="1" noChangeArrowheads="1"/>
              </p:cNvSpPr>
              <p:nvPr/>
            </p:nvSpPr>
            <p:spPr bwMode="auto">
              <a:xfrm>
                <a:off x="2248" y="2510"/>
                <a:ext cx="32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40-47</a:t>
                </a:r>
              </a:p>
            </p:txBody>
          </p:sp>
          <p:sp>
            <p:nvSpPr>
              <p:cNvPr id="75" name="Text Box 87">
                <a:extLst>
                  <a:ext uri="{FF2B5EF4-FFF2-40B4-BE49-F238E27FC236}">
                    <a16:creationId xmlns:a16="http://schemas.microsoft.com/office/drawing/2014/main" id="{7D929CA4-C3A6-4C3F-946F-0CB97B2C9DD6}"/>
                  </a:ext>
                </a:extLst>
              </p:cNvPr>
              <p:cNvSpPr txBox="1">
                <a:spLocks noChangeAspect="1" noChangeArrowheads="1"/>
              </p:cNvSpPr>
              <p:nvPr/>
            </p:nvSpPr>
            <p:spPr bwMode="auto">
              <a:xfrm>
                <a:off x="1939" y="2510"/>
                <a:ext cx="32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48-55</a:t>
                </a:r>
              </a:p>
            </p:txBody>
          </p:sp>
          <p:sp>
            <p:nvSpPr>
              <p:cNvPr id="76" name="Text Box 88">
                <a:extLst>
                  <a:ext uri="{FF2B5EF4-FFF2-40B4-BE49-F238E27FC236}">
                    <a16:creationId xmlns:a16="http://schemas.microsoft.com/office/drawing/2014/main" id="{E4E53D59-BE80-4752-8F98-E066B7FFAC4B}"/>
                  </a:ext>
                </a:extLst>
              </p:cNvPr>
              <p:cNvSpPr txBox="1">
                <a:spLocks noChangeAspect="1" noChangeArrowheads="1"/>
              </p:cNvSpPr>
              <p:nvPr/>
            </p:nvSpPr>
            <p:spPr bwMode="auto">
              <a:xfrm>
                <a:off x="1652" y="2510"/>
                <a:ext cx="32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000" i="0">
                    <a:latin typeface="Helvetica" panose="020B0604020202020204" pitchFamily="34" charset="0"/>
                  </a:rPr>
                  <a:t>bits</a:t>
                </a:r>
              </a:p>
              <a:p>
                <a:r>
                  <a:rPr kumimoji="0" lang="en-US" altLang="zh-CN" sz="1000" i="0">
                    <a:latin typeface="Helvetica" panose="020B0604020202020204" pitchFamily="34" charset="0"/>
                  </a:rPr>
                  <a:t>56-63</a:t>
                </a:r>
              </a:p>
            </p:txBody>
          </p:sp>
        </p:grpSp>
        <p:sp>
          <p:nvSpPr>
            <p:cNvPr id="33" name="AutoShape 89">
              <a:extLst>
                <a:ext uri="{FF2B5EF4-FFF2-40B4-BE49-F238E27FC236}">
                  <a16:creationId xmlns:a16="http://schemas.microsoft.com/office/drawing/2014/main" id="{B20B63B3-7D13-4533-88DF-5571EA66C704}"/>
                </a:ext>
              </a:extLst>
            </p:cNvPr>
            <p:cNvSpPr>
              <a:spLocks noChangeAspect="1" noChangeArrowheads="1"/>
            </p:cNvSpPr>
            <p:nvPr/>
          </p:nvSpPr>
          <p:spPr bwMode="auto">
            <a:xfrm>
              <a:off x="2582" y="3495"/>
              <a:ext cx="478" cy="443"/>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p>
              <a:endParaRPr lang="zh-CN" altLang="en-US"/>
            </a:p>
          </p:txBody>
        </p:sp>
        <p:sp>
          <p:nvSpPr>
            <p:cNvPr id="34" name="Text Box 90">
              <a:extLst>
                <a:ext uri="{FF2B5EF4-FFF2-40B4-BE49-F238E27FC236}">
                  <a16:creationId xmlns:a16="http://schemas.microsoft.com/office/drawing/2014/main" id="{AFE49549-99C2-4CA1-9ACE-598998B53483}"/>
                </a:ext>
              </a:extLst>
            </p:cNvPr>
            <p:cNvSpPr txBox="1">
              <a:spLocks noChangeAspect="1" noChangeArrowheads="1"/>
            </p:cNvSpPr>
            <p:nvPr/>
          </p:nvSpPr>
          <p:spPr bwMode="auto">
            <a:xfrm>
              <a:off x="3105" y="3744"/>
              <a:ext cx="621"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i="0">
                  <a:latin typeface="Helvetica" panose="020B0604020202020204" pitchFamily="34" charset="0"/>
                </a:rPr>
                <a:t>最多读64位</a:t>
              </a:r>
            </a:p>
          </p:txBody>
        </p:sp>
        <p:grpSp>
          <p:nvGrpSpPr>
            <p:cNvPr id="35" name="Group 91">
              <a:extLst>
                <a:ext uri="{FF2B5EF4-FFF2-40B4-BE49-F238E27FC236}">
                  <a16:creationId xmlns:a16="http://schemas.microsoft.com/office/drawing/2014/main" id="{B1B3525C-99B1-4ED9-A9E3-49C62286E67A}"/>
                </a:ext>
              </a:extLst>
            </p:cNvPr>
            <p:cNvGrpSpPr>
              <a:grpSpLocks/>
            </p:cNvGrpSpPr>
            <p:nvPr/>
          </p:nvGrpSpPr>
          <p:grpSpPr bwMode="auto">
            <a:xfrm>
              <a:off x="1690" y="2917"/>
              <a:ext cx="2286" cy="443"/>
              <a:chOff x="1472" y="3026"/>
              <a:chExt cx="2575" cy="499"/>
            </a:xfrm>
          </p:grpSpPr>
          <p:sp>
            <p:nvSpPr>
              <p:cNvPr id="41" name="Text Box 92">
                <a:extLst>
                  <a:ext uri="{FF2B5EF4-FFF2-40B4-BE49-F238E27FC236}">
                    <a16:creationId xmlns:a16="http://schemas.microsoft.com/office/drawing/2014/main" id="{D299333A-D1D2-4134-839F-D9A2969EBC5D}"/>
                  </a:ext>
                </a:extLst>
              </p:cNvPr>
              <p:cNvSpPr txBox="1">
                <a:spLocks noChangeAspect="1" noChangeArrowheads="1"/>
              </p:cNvSpPr>
              <p:nvPr/>
            </p:nvSpPr>
            <p:spPr bwMode="auto">
              <a:xfrm>
                <a:off x="3892" y="3026"/>
                <a:ext cx="155"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0</a:t>
                </a:r>
              </a:p>
            </p:txBody>
          </p:sp>
          <p:sp>
            <p:nvSpPr>
              <p:cNvPr id="42" name="Text Box 93">
                <a:extLst>
                  <a:ext uri="{FF2B5EF4-FFF2-40B4-BE49-F238E27FC236}">
                    <a16:creationId xmlns:a16="http://schemas.microsoft.com/office/drawing/2014/main" id="{71CCA661-D4F9-40E7-B5C9-4BEACE726486}"/>
                  </a:ext>
                </a:extLst>
              </p:cNvPr>
              <p:cNvSpPr txBox="1">
                <a:spLocks noChangeAspect="1" noChangeArrowheads="1"/>
              </p:cNvSpPr>
              <p:nvPr/>
            </p:nvSpPr>
            <p:spPr bwMode="auto">
              <a:xfrm>
                <a:off x="2700"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31</a:t>
                </a:r>
              </a:p>
            </p:txBody>
          </p:sp>
          <p:sp>
            <p:nvSpPr>
              <p:cNvPr id="43" name="Text Box 94">
                <a:extLst>
                  <a:ext uri="{FF2B5EF4-FFF2-40B4-BE49-F238E27FC236}">
                    <a16:creationId xmlns:a16="http://schemas.microsoft.com/office/drawing/2014/main" id="{06BDF772-04CF-4C3A-9D96-851532A72ED1}"/>
                  </a:ext>
                </a:extLst>
              </p:cNvPr>
              <p:cNvSpPr txBox="1">
                <a:spLocks noChangeAspect="1" noChangeArrowheads="1"/>
              </p:cNvSpPr>
              <p:nvPr/>
            </p:nvSpPr>
            <p:spPr bwMode="auto">
              <a:xfrm>
                <a:off x="3646" y="3026"/>
                <a:ext cx="15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7</a:t>
                </a:r>
              </a:p>
            </p:txBody>
          </p:sp>
          <p:sp>
            <p:nvSpPr>
              <p:cNvPr id="44" name="Text Box 95">
                <a:extLst>
                  <a:ext uri="{FF2B5EF4-FFF2-40B4-BE49-F238E27FC236}">
                    <a16:creationId xmlns:a16="http://schemas.microsoft.com/office/drawing/2014/main" id="{D9C30DFD-812A-4DE7-B33C-DDC9A504B59C}"/>
                  </a:ext>
                </a:extLst>
              </p:cNvPr>
              <p:cNvSpPr txBox="1">
                <a:spLocks noChangeAspect="1" noChangeArrowheads="1"/>
              </p:cNvSpPr>
              <p:nvPr/>
            </p:nvSpPr>
            <p:spPr bwMode="auto">
              <a:xfrm>
                <a:off x="3555" y="3026"/>
                <a:ext cx="15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8</a:t>
                </a:r>
              </a:p>
            </p:txBody>
          </p:sp>
          <p:sp>
            <p:nvSpPr>
              <p:cNvPr id="45" name="Text Box 96">
                <a:extLst>
                  <a:ext uri="{FF2B5EF4-FFF2-40B4-BE49-F238E27FC236}">
                    <a16:creationId xmlns:a16="http://schemas.microsoft.com/office/drawing/2014/main" id="{ED63E9DB-6FBF-44ED-A02F-D944C15DFB85}"/>
                  </a:ext>
                </a:extLst>
              </p:cNvPr>
              <p:cNvSpPr txBox="1">
                <a:spLocks noChangeAspect="1" noChangeArrowheads="1"/>
              </p:cNvSpPr>
              <p:nvPr/>
            </p:nvSpPr>
            <p:spPr bwMode="auto">
              <a:xfrm>
                <a:off x="3312"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15</a:t>
                </a:r>
              </a:p>
            </p:txBody>
          </p:sp>
          <p:sp>
            <p:nvSpPr>
              <p:cNvPr id="46" name="Text Box 97">
                <a:extLst>
                  <a:ext uri="{FF2B5EF4-FFF2-40B4-BE49-F238E27FC236}">
                    <a16:creationId xmlns:a16="http://schemas.microsoft.com/office/drawing/2014/main" id="{75852BD6-71D1-4CA7-9FCF-CF0F0CDAB212}"/>
                  </a:ext>
                </a:extLst>
              </p:cNvPr>
              <p:cNvSpPr txBox="1">
                <a:spLocks noChangeAspect="1" noChangeArrowheads="1"/>
              </p:cNvSpPr>
              <p:nvPr/>
            </p:nvSpPr>
            <p:spPr bwMode="auto">
              <a:xfrm>
                <a:off x="3199"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16</a:t>
                </a:r>
              </a:p>
            </p:txBody>
          </p:sp>
          <p:sp>
            <p:nvSpPr>
              <p:cNvPr id="47" name="Text Box 98">
                <a:extLst>
                  <a:ext uri="{FF2B5EF4-FFF2-40B4-BE49-F238E27FC236}">
                    <a16:creationId xmlns:a16="http://schemas.microsoft.com/office/drawing/2014/main" id="{E9046F9E-9F18-470E-9475-C621707A3209}"/>
                  </a:ext>
                </a:extLst>
              </p:cNvPr>
              <p:cNvSpPr txBox="1">
                <a:spLocks noChangeAspect="1" noChangeArrowheads="1"/>
              </p:cNvSpPr>
              <p:nvPr/>
            </p:nvSpPr>
            <p:spPr bwMode="auto">
              <a:xfrm>
                <a:off x="3035" y="3026"/>
                <a:ext cx="197"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23</a:t>
                </a:r>
              </a:p>
            </p:txBody>
          </p:sp>
          <p:sp>
            <p:nvSpPr>
              <p:cNvPr id="48" name="Text Box 99">
                <a:extLst>
                  <a:ext uri="{FF2B5EF4-FFF2-40B4-BE49-F238E27FC236}">
                    <a16:creationId xmlns:a16="http://schemas.microsoft.com/office/drawing/2014/main" id="{B911123E-86B7-4873-B810-686A7BEEC275}"/>
                  </a:ext>
                </a:extLst>
              </p:cNvPr>
              <p:cNvSpPr txBox="1">
                <a:spLocks noChangeAspect="1" noChangeArrowheads="1"/>
              </p:cNvSpPr>
              <p:nvPr/>
            </p:nvSpPr>
            <p:spPr bwMode="auto">
              <a:xfrm>
                <a:off x="2927"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24</a:t>
                </a:r>
              </a:p>
            </p:txBody>
          </p:sp>
          <p:sp>
            <p:nvSpPr>
              <p:cNvPr id="49" name="Text Box 100">
                <a:extLst>
                  <a:ext uri="{FF2B5EF4-FFF2-40B4-BE49-F238E27FC236}">
                    <a16:creationId xmlns:a16="http://schemas.microsoft.com/office/drawing/2014/main" id="{25EEB4BE-2C3D-4E7D-A745-2B6843132841}"/>
                  </a:ext>
                </a:extLst>
              </p:cNvPr>
              <p:cNvSpPr txBox="1">
                <a:spLocks noChangeAspect="1" noChangeArrowheads="1"/>
              </p:cNvSpPr>
              <p:nvPr/>
            </p:nvSpPr>
            <p:spPr bwMode="auto">
              <a:xfrm>
                <a:off x="2595"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32</a:t>
                </a:r>
              </a:p>
            </p:txBody>
          </p:sp>
          <p:sp>
            <p:nvSpPr>
              <p:cNvPr id="50" name="Text Box 101">
                <a:extLst>
                  <a:ext uri="{FF2B5EF4-FFF2-40B4-BE49-F238E27FC236}">
                    <a16:creationId xmlns:a16="http://schemas.microsoft.com/office/drawing/2014/main" id="{928293C1-7860-4C2A-BF6D-CE514EC88F1E}"/>
                  </a:ext>
                </a:extLst>
              </p:cNvPr>
              <p:cNvSpPr txBox="1">
                <a:spLocks noChangeAspect="1" noChangeArrowheads="1"/>
              </p:cNvSpPr>
              <p:nvPr/>
            </p:nvSpPr>
            <p:spPr bwMode="auto">
              <a:xfrm>
                <a:off x="1472"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63</a:t>
                </a:r>
              </a:p>
            </p:txBody>
          </p:sp>
          <p:sp>
            <p:nvSpPr>
              <p:cNvPr id="51" name="Text Box 102">
                <a:extLst>
                  <a:ext uri="{FF2B5EF4-FFF2-40B4-BE49-F238E27FC236}">
                    <a16:creationId xmlns:a16="http://schemas.microsoft.com/office/drawing/2014/main" id="{22A690B2-5B8F-4B51-9740-F7812D463CB6}"/>
                  </a:ext>
                </a:extLst>
              </p:cNvPr>
              <p:cNvSpPr txBox="1">
                <a:spLocks noChangeAspect="1" noChangeArrowheads="1"/>
              </p:cNvSpPr>
              <p:nvPr/>
            </p:nvSpPr>
            <p:spPr bwMode="auto">
              <a:xfrm>
                <a:off x="2411"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39</a:t>
                </a:r>
              </a:p>
            </p:txBody>
          </p:sp>
          <p:sp>
            <p:nvSpPr>
              <p:cNvPr id="52" name="Text Box 103">
                <a:extLst>
                  <a:ext uri="{FF2B5EF4-FFF2-40B4-BE49-F238E27FC236}">
                    <a16:creationId xmlns:a16="http://schemas.microsoft.com/office/drawing/2014/main" id="{A5772F4D-C889-4975-8CF4-5128F6486346}"/>
                  </a:ext>
                </a:extLst>
              </p:cNvPr>
              <p:cNvSpPr txBox="1">
                <a:spLocks noChangeAspect="1" noChangeArrowheads="1"/>
              </p:cNvSpPr>
              <p:nvPr/>
            </p:nvSpPr>
            <p:spPr bwMode="auto">
              <a:xfrm>
                <a:off x="2288" y="3026"/>
                <a:ext cx="197"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40</a:t>
                </a:r>
              </a:p>
            </p:txBody>
          </p:sp>
          <p:sp>
            <p:nvSpPr>
              <p:cNvPr id="53" name="Text Box 104">
                <a:extLst>
                  <a:ext uri="{FF2B5EF4-FFF2-40B4-BE49-F238E27FC236}">
                    <a16:creationId xmlns:a16="http://schemas.microsoft.com/office/drawing/2014/main" id="{60C9CE3B-9DDD-46C0-B54A-D6BAFF9F9C74}"/>
                  </a:ext>
                </a:extLst>
              </p:cNvPr>
              <p:cNvSpPr txBox="1">
                <a:spLocks noChangeAspect="1" noChangeArrowheads="1"/>
              </p:cNvSpPr>
              <p:nvPr/>
            </p:nvSpPr>
            <p:spPr bwMode="auto">
              <a:xfrm>
                <a:off x="2088"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47</a:t>
                </a:r>
              </a:p>
            </p:txBody>
          </p:sp>
          <p:sp>
            <p:nvSpPr>
              <p:cNvPr id="54" name="Text Box 105">
                <a:extLst>
                  <a:ext uri="{FF2B5EF4-FFF2-40B4-BE49-F238E27FC236}">
                    <a16:creationId xmlns:a16="http://schemas.microsoft.com/office/drawing/2014/main" id="{27CFD351-14C4-4C04-9626-ED3A6211DD88}"/>
                  </a:ext>
                </a:extLst>
              </p:cNvPr>
              <p:cNvSpPr txBox="1">
                <a:spLocks noChangeAspect="1" noChangeArrowheads="1"/>
              </p:cNvSpPr>
              <p:nvPr/>
            </p:nvSpPr>
            <p:spPr bwMode="auto">
              <a:xfrm>
                <a:off x="1980"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48</a:t>
                </a:r>
              </a:p>
            </p:txBody>
          </p:sp>
          <p:sp>
            <p:nvSpPr>
              <p:cNvPr id="55" name="Text Box 106">
                <a:extLst>
                  <a:ext uri="{FF2B5EF4-FFF2-40B4-BE49-F238E27FC236}">
                    <a16:creationId xmlns:a16="http://schemas.microsoft.com/office/drawing/2014/main" id="{81F2D1B8-8EE2-484C-B69C-0CD777DB0C90}"/>
                  </a:ext>
                </a:extLst>
              </p:cNvPr>
              <p:cNvSpPr txBox="1">
                <a:spLocks noChangeAspect="1" noChangeArrowheads="1"/>
              </p:cNvSpPr>
              <p:nvPr/>
            </p:nvSpPr>
            <p:spPr bwMode="auto">
              <a:xfrm>
                <a:off x="1788"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55</a:t>
                </a:r>
              </a:p>
            </p:txBody>
          </p:sp>
          <p:sp>
            <p:nvSpPr>
              <p:cNvPr id="56" name="Text Box 107">
                <a:extLst>
                  <a:ext uri="{FF2B5EF4-FFF2-40B4-BE49-F238E27FC236}">
                    <a16:creationId xmlns:a16="http://schemas.microsoft.com/office/drawing/2014/main" id="{E086DB64-8043-4CEB-8FB9-285A5EDEEA7F}"/>
                  </a:ext>
                </a:extLst>
              </p:cNvPr>
              <p:cNvSpPr txBox="1">
                <a:spLocks noChangeAspect="1" noChangeArrowheads="1"/>
              </p:cNvSpPr>
              <p:nvPr/>
            </p:nvSpPr>
            <p:spPr bwMode="auto">
              <a:xfrm>
                <a:off x="1660" y="3026"/>
                <a:ext cx="196"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900" i="0">
                    <a:latin typeface="Helvetica" panose="020B0604020202020204" pitchFamily="34" charset="0"/>
                  </a:rPr>
                  <a:t>56</a:t>
                </a:r>
              </a:p>
            </p:txBody>
          </p:sp>
          <p:grpSp>
            <p:nvGrpSpPr>
              <p:cNvPr id="57" name="Group 108">
                <a:extLst>
                  <a:ext uri="{FF2B5EF4-FFF2-40B4-BE49-F238E27FC236}">
                    <a16:creationId xmlns:a16="http://schemas.microsoft.com/office/drawing/2014/main" id="{CAB6DA83-E431-443A-B88D-E2B6A797334C}"/>
                  </a:ext>
                </a:extLst>
              </p:cNvPr>
              <p:cNvGrpSpPr>
                <a:grpSpLocks/>
              </p:cNvGrpSpPr>
              <p:nvPr/>
            </p:nvGrpSpPr>
            <p:grpSpPr bwMode="auto">
              <a:xfrm>
                <a:off x="1536" y="3153"/>
                <a:ext cx="2446" cy="372"/>
                <a:chOff x="1536" y="3153"/>
                <a:chExt cx="2446" cy="372"/>
              </a:xfrm>
            </p:grpSpPr>
            <p:grpSp>
              <p:nvGrpSpPr>
                <p:cNvPr id="58" name="Group 109">
                  <a:extLst>
                    <a:ext uri="{FF2B5EF4-FFF2-40B4-BE49-F238E27FC236}">
                      <a16:creationId xmlns:a16="http://schemas.microsoft.com/office/drawing/2014/main" id="{AE9F67EA-E14C-412A-92B4-F153B0808068}"/>
                    </a:ext>
                  </a:extLst>
                </p:cNvPr>
                <p:cNvGrpSpPr>
                  <a:grpSpLocks/>
                </p:cNvGrpSpPr>
                <p:nvPr/>
              </p:nvGrpSpPr>
              <p:grpSpPr bwMode="auto">
                <a:xfrm>
                  <a:off x="1536" y="3153"/>
                  <a:ext cx="2446" cy="154"/>
                  <a:chOff x="1536" y="3153"/>
                  <a:chExt cx="2446" cy="154"/>
                </a:xfrm>
              </p:grpSpPr>
              <p:sp>
                <p:nvSpPr>
                  <p:cNvPr id="60" name="Rectangle 110">
                    <a:extLst>
                      <a:ext uri="{FF2B5EF4-FFF2-40B4-BE49-F238E27FC236}">
                        <a16:creationId xmlns:a16="http://schemas.microsoft.com/office/drawing/2014/main" id="{9A172676-3B91-43B2-B12F-0FC6F843C7AA}"/>
                      </a:ext>
                    </a:extLst>
                  </p:cNvPr>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111">
                    <a:extLst>
                      <a:ext uri="{FF2B5EF4-FFF2-40B4-BE49-F238E27FC236}">
                        <a16:creationId xmlns:a16="http://schemas.microsoft.com/office/drawing/2014/main" id="{03C9F37E-842D-4AC6-9A50-1E05ADF87604}"/>
                      </a:ext>
                    </a:extLst>
                  </p:cNvPr>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112">
                    <a:extLst>
                      <a:ext uri="{FF2B5EF4-FFF2-40B4-BE49-F238E27FC236}">
                        <a16:creationId xmlns:a16="http://schemas.microsoft.com/office/drawing/2014/main" id="{78C52069-3207-403D-A3F4-0B9B4A04C5C0}"/>
                      </a:ext>
                    </a:extLst>
                  </p:cNvPr>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113">
                    <a:extLst>
                      <a:ext uri="{FF2B5EF4-FFF2-40B4-BE49-F238E27FC236}">
                        <a16:creationId xmlns:a16="http://schemas.microsoft.com/office/drawing/2014/main" id="{C6017652-4F3D-434E-8170-7703AC8E436E}"/>
                      </a:ext>
                    </a:extLst>
                  </p:cNvPr>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114">
                    <a:extLst>
                      <a:ext uri="{FF2B5EF4-FFF2-40B4-BE49-F238E27FC236}">
                        <a16:creationId xmlns:a16="http://schemas.microsoft.com/office/drawing/2014/main" id="{016A2E9A-0E86-4748-8702-F35C98DB8F4E}"/>
                      </a:ext>
                    </a:extLst>
                  </p:cNvPr>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115">
                    <a:extLst>
                      <a:ext uri="{FF2B5EF4-FFF2-40B4-BE49-F238E27FC236}">
                        <a16:creationId xmlns:a16="http://schemas.microsoft.com/office/drawing/2014/main" id="{5FA283F3-B17B-416C-A4DE-9B6D37A8A7F4}"/>
                      </a:ext>
                    </a:extLst>
                  </p:cNvPr>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116">
                    <a:extLst>
                      <a:ext uri="{FF2B5EF4-FFF2-40B4-BE49-F238E27FC236}">
                        <a16:creationId xmlns:a16="http://schemas.microsoft.com/office/drawing/2014/main" id="{4FC601D6-42D1-4BC6-B4D2-7DE9A0278DB9}"/>
                      </a:ext>
                    </a:extLst>
                  </p:cNvPr>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117">
                    <a:extLst>
                      <a:ext uri="{FF2B5EF4-FFF2-40B4-BE49-F238E27FC236}">
                        <a16:creationId xmlns:a16="http://schemas.microsoft.com/office/drawing/2014/main" id="{77521339-D07E-4AD2-9A7B-EC168538C2F5}"/>
                      </a:ext>
                    </a:extLst>
                  </p:cNvPr>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9" name="Text Box 118">
                  <a:extLst>
                    <a:ext uri="{FF2B5EF4-FFF2-40B4-BE49-F238E27FC236}">
                      <a16:creationId xmlns:a16="http://schemas.microsoft.com/office/drawing/2014/main" id="{5F0A9D9B-03E5-47A8-970C-184E46D60292}"/>
                    </a:ext>
                  </a:extLst>
                </p:cNvPr>
                <p:cNvSpPr txBox="1">
                  <a:spLocks noChangeAspect="1" noChangeArrowheads="1"/>
                </p:cNvSpPr>
                <p:nvPr/>
              </p:nvSpPr>
              <p:spPr bwMode="auto">
                <a:xfrm>
                  <a:off x="1681" y="3294"/>
                  <a:ext cx="206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700" i="0">
                      <a:latin typeface="Arial" panose="020B0604020202020204" pitchFamily="34" charset="0"/>
                    </a:rPr>
                    <a:t>主存储器地址 </a:t>
                  </a:r>
                  <a:r>
                    <a:rPr kumimoji="0" lang="en-US" altLang="zh-CN" sz="1700" i="0">
                      <a:latin typeface="Arial" panose="020B0604020202020204" pitchFamily="34" charset="0"/>
                    </a:rPr>
                    <a:t>A </a:t>
                  </a:r>
                  <a:r>
                    <a:rPr kumimoji="0" lang="zh-CN" altLang="en-US" sz="1700" i="0">
                      <a:latin typeface="Arial" panose="020B0604020202020204" pitchFamily="34" charset="0"/>
                    </a:rPr>
                    <a:t>处的64-</a:t>
                  </a:r>
                  <a:r>
                    <a:rPr kumimoji="0" lang="en-US" altLang="zh-CN" sz="1700" i="0">
                      <a:latin typeface="Arial" panose="020B0604020202020204" pitchFamily="34" charset="0"/>
                    </a:rPr>
                    <a:t>bit</a:t>
                  </a:r>
                  <a:r>
                    <a:rPr kumimoji="0" lang="zh-CN" altLang="en-US" sz="1700" i="0">
                      <a:latin typeface="Arial" panose="020B0604020202020204" pitchFamily="34" charset="0"/>
                    </a:rPr>
                    <a:t>数据</a:t>
                  </a:r>
                  <a:endParaRPr kumimoji="0" lang="en-US" altLang="zh-CN" sz="1700" i="0">
                    <a:latin typeface="Arial" panose="020B0604020202020204" pitchFamily="34" charset="0"/>
                  </a:endParaRPr>
                </a:p>
              </p:txBody>
            </p:sp>
          </p:grpSp>
        </p:grpSp>
        <p:sp>
          <p:nvSpPr>
            <p:cNvPr id="36" name="Text Box 119">
              <a:extLst>
                <a:ext uri="{FF2B5EF4-FFF2-40B4-BE49-F238E27FC236}">
                  <a16:creationId xmlns:a16="http://schemas.microsoft.com/office/drawing/2014/main" id="{82423B7F-D781-48D4-BFCD-A01EBA19AB0C}"/>
                </a:ext>
              </a:extLst>
            </p:cNvPr>
            <p:cNvSpPr txBox="1">
              <a:spLocks noChangeArrowheads="1"/>
            </p:cNvSpPr>
            <p:nvPr/>
          </p:nvSpPr>
          <p:spPr bwMode="auto">
            <a:xfrm>
              <a:off x="430" y="2047"/>
              <a:ext cx="591"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i="0">
                  <a:solidFill>
                    <a:srgbClr val="3399FF"/>
                  </a:solidFill>
                  <a:latin typeface="Arial" panose="020B0604020202020204" pitchFamily="34" charset="0"/>
                </a:rPr>
                <a:t>地址</a:t>
              </a:r>
              <a:r>
                <a:rPr lang="en-US" altLang="zh-CN" sz="1800" i="0">
                  <a:solidFill>
                    <a:srgbClr val="3399FF"/>
                  </a:solidFill>
                  <a:latin typeface="Arial" panose="020B0604020202020204" pitchFamily="34" charset="0"/>
                </a:rPr>
                <a:t>A</a:t>
              </a:r>
            </a:p>
          </p:txBody>
        </p:sp>
        <p:sp>
          <p:nvSpPr>
            <p:cNvPr id="37" name="AutoShape 120">
              <a:extLst>
                <a:ext uri="{FF2B5EF4-FFF2-40B4-BE49-F238E27FC236}">
                  <a16:creationId xmlns:a16="http://schemas.microsoft.com/office/drawing/2014/main" id="{6CD9FDD9-A2EA-403B-A829-84289D0D7546}"/>
                </a:ext>
              </a:extLst>
            </p:cNvPr>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21">
              <a:extLst>
                <a:ext uri="{FF2B5EF4-FFF2-40B4-BE49-F238E27FC236}">
                  <a16:creationId xmlns:a16="http://schemas.microsoft.com/office/drawing/2014/main" id="{AECA76F8-AE0F-40B1-BE54-C17AEF8AC7AE}"/>
                </a:ext>
              </a:extLst>
            </p:cNvPr>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122">
              <a:extLst>
                <a:ext uri="{FF2B5EF4-FFF2-40B4-BE49-F238E27FC236}">
                  <a16:creationId xmlns:a16="http://schemas.microsoft.com/office/drawing/2014/main" id="{56B5B424-1A63-448C-833F-1C0DCAB1DC03}"/>
                </a:ext>
              </a:extLst>
            </p:cNvPr>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Text Box 123">
              <a:extLst>
                <a:ext uri="{FF2B5EF4-FFF2-40B4-BE49-F238E27FC236}">
                  <a16:creationId xmlns:a16="http://schemas.microsoft.com/office/drawing/2014/main" id="{03CB9119-05F4-4829-95ED-BE205BBBB926}"/>
                </a:ext>
              </a:extLst>
            </p:cNvPr>
            <p:cNvSpPr txBox="1">
              <a:spLocks noChangeArrowheads="1"/>
            </p:cNvSpPr>
            <p:nvPr/>
          </p:nvSpPr>
          <p:spPr bwMode="auto">
            <a:xfrm>
              <a:off x="1450" y="2068"/>
              <a:ext cx="453"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100" i="0">
                  <a:latin typeface="Arial" panose="020B0604020202020204" pitchFamily="34" charset="0"/>
                </a:rPr>
                <a:t>4096</a:t>
              </a:r>
              <a:r>
                <a:rPr lang="zh-CN" altLang="en-US" sz="1100" i="0">
                  <a:latin typeface="Arial" panose="020B0604020202020204" pitchFamily="34" charset="0"/>
                </a:rPr>
                <a:t>行</a:t>
              </a:r>
            </a:p>
          </p:txBody>
        </p:sp>
      </p:grpSp>
      <p:sp>
        <p:nvSpPr>
          <p:cNvPr id="125" name="Text Box 124">
            <a:extLst>
              <a:ext uri="{FF2B5EF4-FFF2-40B4-BE49-F238E27FC236}">
                <a16:creationId xmlns:a16="http://schemas.microsoft.com/office/drawing/2014/main" id="{2E530BB0-9601-4F63-BA85-1D5D24678440}"/>
              </a:ext>
            </a:extLst>
          </p:cNvPr>
          <p:cNvSpPr txBox="1">
            <a:spLocks noChangeArrowheads="1"/>
          </p:cNvSpPr>
          <p:nvPr/>
        </p:nvSpPr>
        <p:spPr bwMode="auto">
          <a:xfrm>
            <a:off x="8242848" y="1153781"/>
            <a:ext cx="2480753"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CC0000"/>
                </a:solidFill>
                <a:ea typeface="宋体" panose="02010600030101010101" pitchFamily="2" charset="-122"/>
              </a:rPr>
              <a:t>问题：地址范围？</a:t>
            </a:r>
            <a:endParaRPr lang="en-US" altLang="zh-CN" sz="1600" i="0" dirty="0">
              <a:solidFill>
                <a:srgbClr val="CC0000"/>
              </a:solidFill>
              <a:ea typeface="宋体" panose="02010600030101010101" pitchFamily="2" charset="-122"/>
            </a:endParaRPr>
          </a:p>
        </p:txBody>
      </p:sp>
      <p:sp>
        <p:nvSpPr>
          <p:cNvPr id="126" name="Text Box 125">
            <a:extLst>
              <a:ext uri="{FF2B5EF4-FFF2-40B4-BE49-F238E27FC236}">
                <a16:creationId xmlns:a16="http://schemas.microsoft.com/office/drawing/2014/main" id="{707AE97B-BBC6-43D8-B721-E12282EC35A0}"/>
              </a:ext>
            </a:extLst>
          </p:cNvPr>
          <p:cNvSpPr txBox="1">
            <a:spLocks noChangeArrowheads="1"/>
          </p:cNvSpPr>
          <p:nvPr/>
        </p:nvSpPr>
        <p:spPr bwMode="auto">
          <a:xfrm>
            <a:off x="8242848" y="1419483"/>
            <a:ext cx="3742975"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0"/>
              </a:spcBef>
            </a:pPr>
            <a:r>
              <a:rPr lang="zh-CN" altLang="en-US" sz="1600" i="0" dirty="0">
                <a:solidFill>
                  <a:srgbClr val="006600"/>
                </a:solidFill>
                <a:ea typeface="宋体" panose="02010600030101010101" pitchFamily="2" charset="-122"/>
              </a:rPr>
              <a:t>存储器地址位数</a:t>
            </a:r>
            <a:r>
              <a:rPr lang="en-US" altLang="zh-CN" sz="1600" i="0" dirty="0">
                <a:solidFill>
                  <a:srgbClr val="006600"/>
                </a:solidFill>
                <a:ea typeface="宋体" panose="02010600030101010101" pitchFamily="2" charset="-122"/>
              </a:rPr>
              <a:t>27</a:t>
            </a:r>
            <a:r>
              <a:rPr lang="zh-CN" altLang="en-US" sz="1600" i="0" dirty="0">
                <a:solidFill>
                  <a:srgbClr val="006600"/>
                </a:solidFill>
                <a:ea typeface="宋体" panose="02010600030101010101" pitchFamily="2" charset="-122"/>
              </a:rPr>
              <a:t>位，片内地址</a:t>
            </a:r>
            <a:r>
              <a:rPr lang="en-US" altLang="zh-CN" sz="1600" i="0" dirty="0">
                <a:solidFill>
                  <a:srgbClr val="006600"/>
                </a:solidFill>
                <a:ea typeface="宋体" panose="02010600030101010101" pitchFamily="2" charset="-122"/>
              </a:rPr>
              <a:t>24</a:t>
            </a:r>
            <a:r>
              <a:rPr lang="zh-CN" altLang="en-US" sz="1600" i="0" dirty="0">
                <a:solidFill>
                  <a:srgbClr val="006600"/>
                </a:solidFill>
                <a:ea typeface="宋体" panose="02010600030101010101" pitchFamily="2" charset="-122"/>
              </a:rPr>
              <a:t>位，与高</a:t>
            </a:r>
            <a:r>
              <a:rPr lang="en-US" altLang="zh-CN" sz="1600" i="0" dirty="0">
                <a:solidFill>
                  <a:srgbClr val="006600"/>
                </a:solidFill>
                <a:ea typeface="宋体" panose="02010600030101010101" pitchFamily="2" charset="-122"/>
              </a:rPr>
              <a:t>24</a:t>
            </a:r>
            <a:r>
              <a:rPr lang="zh-CN" altLang="en-US" sz="1600" i="0" dirty="0">
                <a:solidFill>
                  <a:srgbClr val="006600"/>
                </a:solidFill>
                <a:ea typeface="宋体" panose="02010600030101010101" pitchFamily="2" charset="-122"/>
              </a:rPr>
              <a:t>位存储器地址相同。</a:t>
            </a:r>
          </a:p>
          <a:p>
            <a:pPr>
              <a:spcBef>
                <a:spcPct val="0"/>
              </a:spcBef>
            </a:pPr>
            <a:r>
              <a:rPr lang="en-US" altLang="zh-CN" sz="1600" i="0" dirty="0">
                <a:solidFill>
                  <a:srgbClr val="006600"/>
                </a:solidFill>
                <a:ea typeface="宋体" panose="02010600030101010101" pitchFamily="2" charset="-122"/>
              </a:rPr>
              <a:t> </a:t>
            </a:r>
            <a:r>
              <a:rPr lang="zh-CN" altLang="en-US" sz="1600" i="0" dirty="0">
                <a:solidFill>
                  <a:srgbClr val="006600"/>
                </a:solidFill>
                <a:ea typeface="宋体" panose="02010600030101010101" pitchFamily="2" charset="-122"/>
              </a:rPr>
              <a:t>范围：</a:t>
            </a:r>
            <a:r>
              <a:rPr lang="en-US" altLang="zh-CN" sz="1600" i="0" dirty="0">
                <a:solidFill>
                  <a:srgbClr val="006600"/>
                </a:solidFill>
                <a:ea typeface="宋体" panose="02010600030101010101" pitchFamily="2" charset="-122"/>
              </a:rPr>
              <a:t>000000-FFFFFFH </a:t>
            </a:r>
          </a:p>
        </p:txBody>
      </p:sp>
      <p:sp>
        <p:nvSpPr>
          <p:cNvPr id="127" name="Text Box 126">
            <a:extLst>
              <a:ext uri="{FF2B5EF4-FFF2-40B4-BE49-F238E27FC236}">
                <a16:creationId xmlns:a16="http://schemas.microsoft.com/office/drawing/2014/main" id="{B86A2F55-BD14-47CB-822E-DAB2328BB33B}"/>
              </a:ext>
            </a:extLst>
          </p:cNvPr>
          <p:cNvSpPr txBox="1">
            <a:spLocks noChangeArrowheads="1"/>
          </p:cNvSpPr>
          <p:nvPr/>
        </p:nvSpPr>
        <p:spPr bwMode="auto">
          <a:xfrm>
            <a:off x="8242848" y="2186208"/>
            <a:ext cx="3414822"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CC0000"/>
                </a:solidFill>
                <a:latin typeface="宋体" panose="02010600030101010101" pitchFamily="2" charset="-122"/>
                <a:ea typeface="宋体" panose="02010600030101010101" pitchFamily="2" charset="-122"/>
              </a:rPr>
              <a:t>低</a:t>
            </a:r>
            <a:r>
              <a:rPr lang="en-US" altLang="zh-CN" sz="1600" i="0" dirty="0">
                <a:solidFill>
                  <a:srgbClr val="CC0000"/>
                </a:solidFill>
                <a:latin typeface="宋体" panose="02010600030101010101" pitchFamily="2" charset="-122"/>
                <a:ea typeface="宋体" panose="02010600030101010101" pitchFamily="2" charset="-122"/>
              </a:rPr>
              <a:t>3</a:t>
            </a:r>
            <a:r>
              <a:rPr lang="zh-CN" altLang="en-US" sz="1600" i="0" dirty="0">
                <a:solidFill>
                  <a:srgbClr val="CC0000"/>
                </a:solidFill>
                <a:latin typeface="宋体" panose="02010600030101010101" pitchFamily="2" charset="-122"/>
                <a:ea typeface="宋体" panose="02010600030101010101" pitchFamily="2" charset="-122"/>
              </a:rPr>
              <a:t>位地址的作用是什么？</a:t>
            </a:r>
          </a:p>
        </p:txBody>
      </p:sp>
      <p:sp>
        <p:nvSpPr>
          <p:cNvPr id="128" name="Text Box 127">
            <a:extLst>
              <a:ext uri="{FF2B5EF4-FFF2-40B4-BE49-F238E27FC236}">
                <a16:creationId xmlns:a16="http://schemas.microsoft.com/office/drawing/2014/main" id="{DDC90961-5D45-4FE2-B896-567E0F46CB70}"/>
              </a:ext>
            </a:extLst>
          </p:cNvPr>
          <p:cNvSpPr txBox="1">
            <a:spLocks noChangeArrowheads="1"/>
          </p:cNvSpPr>
          <p:nvPr/>
        </p:nvSpPr>
        <p:spPr bwMode="auto">
          <a:xfrm>
            <a:off x="8242848" y="2557004"/>
            <a:ext cx="2501142"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006600"/>
                </a:solidFill>
                <a:latin typeface="宋体" panose="02010600030101010101" pitchFamily="2" charset="-122"/>
                <a:ea typeface="宋体" panose="02010600030101010101" pitchFamily="2" charset="-122"/>
              </a:rPr>
              <a:t>确定</a:t>
            </a:r>
            <a:r>
              <a:rPr lang="en-US" altLang="zh-CN" sz="1600" i="0" dirty="0">
                <a:solidFill>
                  <a:srgbClr val="006600"/>
                </a:solidFill>
                <a:latin typeface="宋体" panose="02010600030101010101" pitchFamily="2" charset="-122"/>
                <a:ea typeface="宋体" panose="02010600030101010101" pitchFamily="2" charset="-122"/>
              </a:rPr>
              <a:t>8</a:t>
            </a:r>
            <a:r>
              <a:rPr lang="zh-CN" altLang="en-US" sz="1600" i="0" dirty="0">
                <a:solidFill>
                  <a:srgbClr val="006600"/>
                </a:solidFill>
                <a:latin typeface="宋体" panose="02010600030101010101" pitchFamily="2" charset="-122"/>
                <a:ea typeface="宋体" panose="02010600030101010101" pitchFamily="2" charset="-122"/>
              </a:rPr>
              <a:t>个字节中的哪个，用来进行片选。</a:t>
            </a:r>
            <a:endParaRPr lang="en-US" altLang="zh-CN" sz="1600" i="0" dirty="0">
              <a:solidFill>
                <a:srgbClr val="006600"/>
              </a:solidFill>
              <a:latin typeface="宋体" panose="02010600030101010101" pitchFamily="2" charset="-122"/>
              <a:ea typeface="宋体" panose="02010600030101010101" pitchFamily="2" charset="-122"/>
            </a:endParaRPr>
          </a:p>
        </p:txBody>
      </p:sp>
      <p:sp>
        <p:nvSpPr>
          <p:cNvPr id="129" name="Text Box 129">
            <a:extLst>
              <a:ext uri="{FF2B5EF4-FFF2-40B4-BE49-F238E27FC236}">
                <a16:creationId xmlns:a16="http://schemas.microsoft.com/office/drawing/2014/main" id="{7B1CE4A6-1001-47D1-AB80-5BEB504E9F11}"/>
              </a:ext>
            </a:extLst>
          </p:cNvPr>
          <p:cNvSpPr txBox="1">
            <a:spLocks noChangeArrowheads="1"/>
          </p:cNvSpPr>
          <p:nvPr/>
        </p:nvSpPr>
        <p:spPr bwMode="auto">
          <a:xfrm>
            <a:off x="8242848" y="3085496"/>
            <a:ext cx="2723709"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400" i="0" dirty="0">
                <a:solidFill>
                  <a:srgbClr val="CC0000"/>
                </a:solidFill>
                <a:ea typeface="宋体" panose="02010600030101010101" pitchFamily="2" charset="-122"/>
              </a:rPr>
              <a:t>问题：芯片内地址是否连续？</a:t>
            </a:r>
            <a:endParaRPr lang="en-US" altLang="zh-CN" sz="1400" i="0" dirty="0">
              <a:solidFill>
                <a:srgbClr val="CC0000"/>
              </a:solidFill>
              <a:ea typeface="宋体" panose="02010600030101010101" pitchFamily="2" charset="-122"/>
            </a:endParaRPr>
          </a:p>
        </p:txBody>
      </p:sp>
      <p:sp>
        <p:nvSpPr>
          <p:cNvPr id="130" name="Text Box 131">
            <a:extLst>
              <a:ext uri="{FF2B5EF4-FFF2-40B4-BE49-F238E27FC236}">
                <a16:creationId xmlns:a16="http://schemas.microsoft.com/office/drawing/2014/main" id="{881DD6AB-E4E7-4580-8F33-AB7F7376B880}"/>
              </a:ext>
            </a:extLst>
          </p:cNvPr>
          <p:cNvSpPr txBox="1">
            <a:spLocks noChangeArrowheads="1"/>
          </p:cNvSpPr>
          <p:nvPr/>
        </p:nvSpPr>
        <p:spPr bwMode="auto">
          <a:xfrm>
            <a:off x="8242848" y="3356499"/>
            <a:ext cx="3282999"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0"/>
              </a:spcBef>
            </a:pPr>
            <a:r>
              <a:rPr lang="zh-CN" altLang="en-US" sz="1400" i="0" dirty="0">
                <a:solidFill>
                  <a:srgbClr val="006600"/>
                </a:solidFill>
                <a:ea typeface="宋体" panose="02010600030101010101" pitchFamily="2" charset="-122"/>
              </a:rPr>
              <a:t>不连续，是交叉编址方式！可同时读写所有芯片。</a:t>
            </a:r>
            <a:endParaRPr lang="en-US" altLang="zh-CN" sz="1400" i="0" dirty="0">
              <a:solidFill>
                <a:srgbClr val="006600"/>
              </a:solidFill>
              <a:ea typeface="宋体" panose="02010600030101010101" pitchFamily="2" charset="-122"/>
            </a:endParaRPr>
          </a:p>
        </p:txBody>
      </p:sp>
      <p:sp>
        <p:nvSpPr>
          <p:cNvPr id="131" name="Text Box 132">
            <a:extLst>
              <a:ext uri="{FF2B5EF4-FFF2-40B4-BE49-F238E27FC236}">
                <a16:creationId xmlns:a16="http://schemas.microsoft.com/office/drawing/2014/main" id="{BF3F4E43-A50B-49AE-BED9-D01E1E161C7A}"/>
              </a:ext>
            </a:extLst>
          </p:cNvPr>
          <p:cNvSpPr txBox="1">
            <a:spLocks noChangeArrowheads="1"/>
          </p:cNvSpPr>
          <p:nvPr/>
        </p:nvSpPr>
        <p:spPr bwMode="auto">
          <a:xfrm>
            <a:off x="8242848" y="3834444"/>
            <a:ext cx="3655847"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400" i="0" dirty="0">
                <a:solidFill>
                  <a:srgbClr val="CC0000"/>
                </a:solidFill>
                <a:ea typeface="宋体" panose="02010600030101010101" pitchFamily="2" charset="-122"/>
              </a:rPr>
              <a:t>问题：如果高位地址用作片选，则情况如何？</a:t>
            </a:r>
            <a:endParaRPr lang="en-US" altLang="zh-CN" sz="1400" i="0" dirty="0">
              <a:solidFill>
                <a:srgbClr val="CC0000"/>
              </a:solidFill>
              <a:ea typeface="宋体" panose="02010600030101010101" pitchFamily="2" charset="-122"/>
            </a:endParaRPr>
          </a:p>
        </p:txBody>
      </p:sp>
      <p:sp>
        <p:nvSpPr>
          <p:cNvPr id="132" name="Text Box 133">
            <a:extLst>
              <a:ext uri="{FF2B5EF4-FFF2-40B4-BE49-F238E27FC236}">
                <a16:creationId xmlns:a16="http://schemas.microsoft.com/office/drawing/2014/main" id="{0BE2BE44-1420-494E-9290-AF2A4244969C}"/>
              </a:ext>
            </a:extLst>
          </p:cNvPr>
          <p:cNvSpPr txBox="1">
            <a:spLocks noChangeArrowheads="1"/>
          </p:cNvSpPr>
          <p:nvPr/>
        </p:nvSpPr>
        <p:spPr bwMode="auto">
          <a:xfrm>
            <a:off x="8242848" y="4124142"/>
            <a:ext cx="2921323"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0"/>
              </a:spcBef>
            </a:pPr>
            <a:r>
              <a:rPr lang="zh-CN" altLang="en-US" sz="1400" i="0" dirty="0">
                <a:solidFill>
                  <a:srgbClr val="006600"/>
                </a:solidFill>
                <a:ea typeface="宋体" panose="02010600030101010101" pitchFamily="2" charset="-122"/>
              </a:rPr>
              <a:t>连续编址，不可同时读写多个芯片。</a:t>
            </a:r>
            <a:endParaRPr lang="en-US" altLang="zh-CN" sz="1400" i="0" dirty="0">
              <a:solidFill>
                <a:srgbClr val="006600"/>
              </a:solidFill>
              <a:ea typeface="宋体" panose="02010600030101010101" pitchFamily="2" charset="-122"/>
            </a:endParaRPr>
          </a:p>
        </p:txBody>
      </p:sp>
      <p:sp>
        <p:nvSpPr>
          <p:cNvPr id="133" name="Text Box 6">
            <a:extLst>
              <a:ext uri="{FF2B5EF4-FFF2-40B4-BE49-F238E27FC236}">
                <a16:creationId xmlns:a16="http://schemas.microsoft.com/office/drawing/2014/main" id="{F1430DCB-2B22-4C72-9F9C-1F0868AA1992}"/>
              </a:ext>
            </a:extLst>
          </p:cNvPr>
          <p:cNvSpPr txBox="1">
            <a:spLocks noChangeAspect="1" noChangeArrowheads="1"/>
          </p:cNvSpPr>
          <p:nvPr/>
        </p:nvSpPr>
        <p:spPr bwMode="auto">
          <a:xfrm>
            <a:off x="182254" y="1851556"/>
            <a:ext cx="2600502" cy="2583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8950" tIns="44480" rIns="88950" bIns="44480"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285750" indent="-285750">
              <a:lnSpc>
                <a:spcPct val="130000"/>
              </a:lnSpc>
              <a:buFont typeface="Wingdings" panose="05000000000000000000" pitchFamily="2" charset="2"/>
              <a:buChar char="n"/>
            </a:pPr>
            <a:r>
              <a:rPr kumimoji="0" lang="zh-CN" altLang="en-US" sz="1400" i="0" dirty="0">
                <a:solidFill>
                  <a:srgbClr val="1A78C3"/>
                </a:solidFill>
                <a:latin typeface="+mj-ea"/>
                <a:ea typeface="+mj-ea"/>
              </a:rPr>
              <a:t>总容量</a:t>
            </a:r>
            <a:r>
              <a:rPr kumimoji="0" lang="en-US" altLang="zh-CN" sz="1400" i="0" dirty="0">
                <a:solidFill>
                  <a:srgbClr val="1A78C3"/>
                </a:solidFill>
                <a:latin typeface="+mj-ea"/>
                <a:ea typeface="+mj-ea"/>
              </a:rPr>
              <a:t>128 MB</a:t>
            </a:r>
            <a:r>
              <a:rPr kumimoji="0" lang="zh-CN" altLang="en-US" sz="1400" i="0" dirty="0">
                <a:solidFill>
                  <a:srgbClr val="1A78C3"/>
                </a:solidFill>
                <a:latin typeface="+mj-ea"/>
                <a:ea typeface="+mj-ea"/>
              </a:rPr>
              <a:t>  </a:t>
            </a:r>
          </a:p>
          <a:p>
            <a:pPr marL="285750" indent="-285750">
              <a:lnSpc>
                <a:spcPct val="130000"/>
              </a:lnSpc>
              <a:buFont typeface="Wingdings" panose="05000000000000000000" pitchFamily="2" charset="2"/>
              <a:buChar char="n"/>
            </a:pPr>
            <a:r>
              <a:rPr kumimoji="0" lang="zh-CN" altLang="en-US" sz="1400" i="0" dirty="0">
                <a:solidFill>
                  <a:srgbClr val="1A78C3"/>
                </a:solidFill>
                <a:latin typeface="+mj-ea"/>
                <a:ea typeface="+mj-ea"/>
              </a:rPr>
              <a:t>由8片</a:t>
            </a:r>
            <a:r>
              <a:rPr kumimoji="0" lang="en-US" altLang="zh-CN" sz="1400" i="0" dirty="0">
                <a:solidFill>
                  <a:srgbClr val="1A78C3"/>
                </a:solidFill>
                <a:latin typeface="+mj-ea"/>
                <a:ea typeface="+mj-ea"/>
              </a:rPr>
              <a:t>DRAM</a:t>
            </a:r>
            <a:r>
              <a:rPr kumimoji="0" lang="zh-CN" altLang="en-US" sz="1400" i="0" dirty="0">
                <a:solidFill>
                  <a:srgbClr val="1A78C3"/>
                </a:solidFill>
                <a:latin typeface="+mj-ea"/>
                <a:ea typeface="+mj-ea"/>
              </a:rPr>
              <a:t>芯片构成</a:t>
            </a:r>
          </a:p>
          <a:p>
            <a:pPr marL="285750" indent="-285750">
              <a:lnSpc>
                <a:spcPct val="130000"/>
              </a:lnSpc>
              <a:buFont typeface="Wingdings" panose="05000000000000000000" pitchFamily="2" charset="2"/>
              <a:buChar char="n"/>
            </a:pPr>
            <a:r>
              <a:rPr kumimoji="0" lang="zh-CN" altLang="en-US" sz="1400" i="0" dirty="0">
                <a:solidFill>
                  <a:srgbClr val="1A78C3"/>
                </a:solidFill>
                <a:latin typeface="+mj-ea"/>
                <a:ea typeface="+mj-ea"/>
              </a:rPr>
              <a:t>每片 </a:t>
            </a:r>
            <a:r>
              <a:rPr kumimoji="0" lang="en-US" altLang="zh-CN" sz="1400" i="0" dirty="0">
                <a:solidFill>
                  <a:srgbClr val="1A78C3"/>
                </a:solidFill>
                <a:latin typeface="+mj-ea"/>
                <a:ea typeface="+mj-ea"/>
              </a:rPr>
              <a:t>16Mx8 bits</a:t>
            </a:r>
          </a:p>
          <a:p>
            <a:pPr marL="285750" indent="-285750">
              <a:lnSpc>
                <a:spcPct val="130000"/>
              </a:lnSpc>
              <a:buFont typeface="Wingdings" panose="05000000000000000000" pitchFamily="2" charset="2"/>
              <a:buChar char="n"/>
            </a:pPr>
            <a:r>
              <a:rPr kumimoji="0" lang="zh-CN" altLang="en-US" sz="1400" i="0" dirty="0">
                <a:solidFill>
                  <a:srgbClr val="1A78C3"/>
                </a:solidFill>
                <a:latin typeface="+mj-ea"/>
                <a:ea typeface="+mj-ea"/>
              </a:rPr>
              <a:t>行地址、列地址各</a:t>
            </a:r>
            <a:r>
              <a:rPr kumimoji="0" lang="en-US" altLang="zh-CN" sz="1400" i="0" dirty="0">
                <a:solidFill>
                  <a:srgbClr val="1A78C3"/>
                </a:solidFill>
                <a:latin typeface="+mj-ea"/>
                <a:ea typeface="+mj-ea"/>
              </a:rPr>
              <a:t>12</a:t>
            </a:r>
            <a:r>
              <a:rPr kumimoji="0" lang="zh-CN" altLang="en-US" sz="1400" i="0" dirty="0">
                <a:solidFill>
                  <a:srgbClr val="1A78C3"/>
                </a:solidFill>
                <a:latin typeface="+mj-ea"/>
                <a:ea typeface="+mj-ea"/>
              </a:rPr>
              <a:t>位</a:t>
            </a:r>
          </a:p>
          <a:p>
            <a:pPr>
              <a:lnSpc>
                <a:spcPct val="130000"/>
              </a:lnSpc>
            </a:pPr>
            <a:r>
              <a:rPr kumimoji="0" lang="zh-CN" altLang="en-US" sz="1400" i="0" dirty="0">
                <a:solidFill>
                  <a:srgbClr val="ED7D31"/>
                </a:solidFill>
                <a:latin typeface="+mj-ea"/>
                <a:ea typeface="+mj-ea"/>
              </a:rPr>
              <a:t>为什么呢？</a:t>
            </a:r>
          </a:p>
          <a:p>
            <a:pPr marL="285750" indent="-285750">
              <a:lnSpc>
                <a:spcPct val="130000"/>
              </a:lnSpc>
              <a:buFont typeface="Wingdings" panose="05000000000000000000" pitchFamily="2" charset="2"/>
              <a:buChar char="n"/>
            </a:pPr>
            <a:r>
              <a:rPr kumimoji="0" lang="zh-CN" altLang="en-US" sz="1400" i="0" dirty="0">
                <a:solidFill>
                  <a:srgbClr val="1A78C3"/>
                </a:solidFill>
                <a:latin typeface="+mj-ea"/>
                <a:ea typeface="+mj-ea"/>
              </a:rPr>
              <a:t>每</a:t>
            </a:r>
            <a:r>
              <a:rPr kumimoji="0" lang="en-US" altLang="zh-CN" sz="1400" i="0" dirty="0">
                <a:solidFill>
                  <a:srgbClr val="1A78C3"/>
                </a:solidFill>
                <a:latin typeface="+mj-ea"/>
                <a:ea typeface="+mj-ea"/>
              </a:rPr>
              <a:t>1</a:t>
            </a:r>
            <a:r>
              <a:rPr kumimoji="0" lang="zh-CN" altLang="en-US" sz="1400" i="0" dirty="0">
                <a:solidFill>
                  <a:srgbClr val="1A78C3"/>
                </a:solidFill>
                <a:latin typeface="+mj-ea"/>
                <a:ea typeface="+mj-ea"/>
              </a:rPr>
              <a:t>行共</a:t>
            </a:r>
            <a:r>
              <a:rPr kumimoji="0" lang="en-US" altLang="zh-CN" sz="1400" i="0" dirty="0">
                <a:solidFill>
                  <a:srgbClr val="1A78C3"/>
                </a:solidFill>
                <a:latin typeface="+mj-ea"/>
                <a:ea typeface="+mj-ea"/>
              </a:rPr>
              <a:t>4096</a:t>
            </a:r>
            <a:r>
              <a:rPr kumimoji="0" lang="zh-CN" altLang="en-US" sz="1400" i="0" dirty="0">
                <a:solidFill>
                  <a:srgbClr val="1A78C3"/>
                </a:solidFill>
                <a:latin typeface="+mj-ea"/>
                <a:ea typeface="+mj-ea"/>
              </a:rPr>
              <a:t>列</a:t>
            </a:r>
            <a:r>
              <a:rPr kumimoji="0" lang="en-US" altLang="zh-CN" sz="1400" i="0" dirty="0">
                <a:solidFill>
                  <a:srgbClr val="1A78C3"/>
                </a:solidFill>
                <a:latin typeface="+mj-ea"/>
                <a:ea typeface="+mj-ea"/>
              </a:rPr>
              <a:t>(8</a:t>
            </a:r>
            <a:r>
              <a:rPr kumimoji="0" lang="zh-CN" altLang="en-US" sz="1400" i="0" dirty="0">
                <a:solidFill>
                  <a:srgbClr val="1A78C3"/>
                </a:solidFill>
                <a:latin typeface="+mj-ea"/>
                <a:ea typeface="+mj-ea"/>
              </a:rPr>
              <a:t>位</a:t>
            </a:r>
            <a:r>
              <a:rPr kumimoji="0" lang="en-US" altLang="zh-CN" sz="1400" i="0" dirty="0">
                <a:solidFill>
                  <a:srgbClr val="1A78C3"/>
                </a:solidFill>
                <a:latin typeface="+mj-ea"/>
                <a:ea typeface="+mj-ea"/>
              </a:rPr>
              <a:t>/</a:t>
            </a:r>
            <a:r>
              <a:rPr kumimoji="0" lang="zh-CN" altLang="en-US" sz="1400" i="0" dirty="0">
                <a:solidFill>
                  <a:srgbClr val="1A78C3"/>
                </a:solidFill>
                <a:latin typeface="+mj-ea"/>
                <a:ea typeface="+mj-ea"/>
              </a:rPr>
              <a:t>列</a:t>
            </a:r>
            <a:r>
              <a:rPr kumimoji="0" lang="en-US" altLang="zh-CN" sz="1400" i="0" dirty="0">
                <a:solidFill>
                  <a:srgbClr val="1A78C3"/>
                </a:solidFill>
                <a:latin typeface="+mj-ea"/>
                <a:ea typeface="+mj-ea"/>
              </a:rPr>
              <a:t>)</a:t>
            </a:r>
          </a:p>
          <a:p>
            <a:pPr marL="285750" indent="-285750">
              <a:lnSpc>
                <a:spcPct val="130000"/>
              </a:lnSpc>
              <a:buFont typeface="Wingdings" panose="05000000000000000000" pitchFamily="2" charset="2"/>
              <a:buChar char="n"/>
            </a:pPr>
            <a:r>
              <a:rPr kumimoji="0" lang="zh-CN" altLang="en-US" sz="1400" i="0" dirty="0">
                <a:solidFill>
                  <a:srgbClr val="1A78C3"/>
                </a:solidFill>
                <a:latin typeface="+mj-ea"/>
                <a:ea typeface="+mj-ea"/>
              </a:rPr>
              <a:t>选中某一行并读出之后再由列地址选择其中的一列</a:t>
            </a:r>
            <a:r>
              <a:rPr kumimoji="0" lang="en-US" altLang="zh-CN" sz="1400" i="0" dirty="0">
                <a:solidFill>
                  <a:srgbClr val="1A78C3"/>
                </a:solidFill>
                <a:latin typeface="+mj-ea"/>
                <a:ea typeface="+mj-ea"/>
              </a:rPr>
              <a:t>(8</a:t>
            </a:r>
            <a:r>
              <a:rPr kumimoji="0" lang="zh-CN" altLang="en-US" sz="1400" i="0" dirty="0">
                <a:solidFill>
                  <a:srgbClr val="1A78C3"/>
                </a:solidFill>
                <a:latin typeface="+mj-ea"/>
                <a:ea typeface="+mj-ea"/>
              </a:rPr>
              <a:t>个二进位</a:t>
            </a:r>
            <a:r>
              <a:rPr kumimoji="0" lang="en-US" altLang="zh-CN" sz="1400" i="0" dirty="0">
                <a:solidFill>
                  <a:srgbClr val="1A78C3"/>
                </a:solidFill>
                <a:latin typeface="+mj-ea"/>
                <a:ea typeface="+mj-ea"/>
              </a:rPr>
              <a:t>) </a:t>
            </a:r>
            <a:r>
              <a:rPr kumimoji="0" lang="zh-CN" altLang="en-US" sz="1400" i="0" dirty="0">
                <a:solidFill>
                  <a:srgbClr val="1A78C3"/>
                </a:solidFill>
                <a:latin typeface="+mj-ea"/>
                <a:ea typeface="+mj-ea"/>
              </a:rPr>
              <a:t>送出</a:t>
            </a:r>
          </a:p>
        </p:txBody>
      </p:sp>
    </p:spTree>
    <p:extLst>
      <p:ext uri="{BB962C8B-B14F-4D97-AF65-F5344CB8AC3E}">
        <p14:creationId xmlns:p14="http://schemas.microsoft.com/office/powerpoint/2010/main" val="3482858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1000"/>
                                        <p:tgtEl>
                                          <p:spTgt spid="133">
                                            <p:txEl>
                                              <p:pRg st="0" end="0"/>
                                            </p:txEl>
                                          </p:spTgt>
                                        </p:tgtEl>
                                      </p:cBhvr>
                                    </p:animEffect>
                                    <p:anim calcmode="lin" valueType="num">
                                      <p:cBhvr>
                                        <p:cTn id="8" dur="1000" fill="hold"/>
                                        <p:tgtEl>
                                          <p:spTgt spid="13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Effect transition="in" filter="fade">
                                      <p:cBhvr>
                                        <p:cTn id="12" dur="1000"/>
                                        <p:tgtEl>
                                          <p:spTgt spid="133">
                                            <p:txEl>
                                              <p:pRg st="1" end="1"/>
                                            </p:txEl>
                                          </p:spTgt>
                                        </p:tgtEl>
                                      </p:cBhvr>
                                    </p:animEffect>
                                    <p:anim calcmode="lin" valueType="num">
                                      <p:cBhvr>
                                        <p:cTn id="13" dur="1000" fill="hold"/>
                                        <p:tgtEl>
                                          <p:spTgt spid="13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Effect transition="in" filter="fade">
                                      <p:cBhvr>
                                        <p:cTn id="17" dur="1000"/>
                                        <p:tgtEl>
                                          <p:spTgt spid="133">
                                            <p:txEl>
                                              <p:pRg st="2" end="2"/>
                                            </p:txEl>
                                          </p:spTgt>
                                        </p:tgtEl>
                                      </p:cBhvr>
                                    </p:animEffect>
                                    <p:anim calcmode="lin" valueType="num">
                                      <p:cBhvr>
                                        <p:cTn id="18" dur="1000" fill="hold"/>
                                        <p:tgtEl>
                                          <p:spTgt spid="13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Effect transition="in" filter="fade">
                                      <p:cBhvr>
                                        <p:cTn id="22" dur="1000"/>
                                        <p:tgtEl>
                                          <p:spTgt spid="133">
                                            <p:txEl>
                                              <p:pRg st="3" end="3"/>
                                            </p:txEl>
                                          </p:spTgt>
                                        </p:tgtEl>
                                      </p:cBhvr>
                                    </p:animEffect>
                                    <p:anim calcmode="lin" valueType="num">
                                      <p:cBhvr>
                                        <p:cTn id="23" dur="1000" fill="hold"/>
                                        <p:tgtEl>
                                          <p:spTgt spid="13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3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33">
                                            <p:txEl>
                                              <p:pRg st="4" end="4"/>
                                            </p:txEl>
                                          </p:spTgt>
                                        </p:tgtEl>
                                        <p:attrNameLst>
                                          <p:attrName>style.visibility</p:attrName>
                                        </p:attrNameLst>
                                      </p:cBhvr>
                                      <p:to>
                                        <p:strVal val="visible"/>
                                      </p:to>
                                    </p:set>
                                    <p:animEffect transition="in" filter="fade">
                                      <p:cBhvr>
                                        <p:cTn id="29" dur="1000"/>
                                        <p:tgtEl>
                                          <p:spTgt spid="133">
                                            <p:txEl>
                                              <p:pRg st="4" end="4"/>
                                            </p:txEl>
                                          </p:spTgt>
                                        </p:tgtEl>
                                      </p:cBhvr>
                                    </p:animEffect>
                                    <p:anim calcmode="lin" valueType="num">
                                      <p:cBhvr>
                                        <p:cTn id="30" dur="1000" fill="hold"/>
                                        <p:tgtEl>
                                          <p:spTgt spid="13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3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3">
                                            <p:txEl>
                                              <p:pRg st="5" end="5"/>
                                            </p:txEl>
                                          </p:spTgt>
                                        </p:tgtEl>
                                        <p:attrNameLst>
                                          <p:attrName>style.visibility</p:attrName>
                                        </p:attrNameLst>
                                      </p:cBhvr>
                                      <p:to>
                                        <p:strVal val="visible"/>
                                      </p:to>
                                    </p:set>
                                    <p:animEffect transition="in" filter="fade">
                                      <p:cBhvr>
                                        <p:cTn id="34" dur="1000"/>
                                        <p:tgtEl>
                                          <p:spTgt spid="133">
                                            <p:txEl>
                                              <p:pRg st="5" end="5"/>
                                            </p:txEl>
                                          </p:spTgt>
                                        </p:tgtEl>
                                      </p:cBhvr>
                                    </p:animEffect>
                                    <p:anim calcmode="lin" valueType="num">
                                      <p:cBhvr>
                                        <p:cTn id="35" dur="1000" fill="hold"/>
                                        <p:tgtEl>
                                          <p:spTgt spid="13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3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33">
                                            <p:txEl>
                                              <p:pRg st="6" end="6"/>
                                            </p:txEl>
                                          </p:spTgt>
                                        </p:tgtEl>
                                        <p:attrNameLst>
                                          <p:attrName>style.visibility</p:attrName>
                                        </p:attrNameLst>
                                      </p:cBhvr>
                                      <p:to>
                                        <p:strVal val="visible"/>
                                      </p:to>
                                    </p:set>
                                    <p:animEffect transition="in" filter="fade">
                                      <p:cBhvr>
                                        <p:cTn id="39" dur="1000"/>
                                        <p:tgtEl>
                                          <p:spTgt spid="133">
                                            <p:txEl>
                                              <p:pRg st="6" end="6"/>
                                            </p:txEl>
                                          </p:spTgt>
                                        </p:tgtEl>
                                      </p:cBhvr>
                                    </p:animEffect>
                                    <p:anim calcmode="lin" valueType="num">
                                      <p:cBhvr>
                                        <p:cTn id="40" dur="1000" fill="hold"/>
                                        <p:tgtEl>
                                          <p:spTgt spid="13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3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25">
                                            <p:txEl>
                                              <p:pRg st="0" end="0"/>
                                            </p:txEl>
                                          </p:spTgt>
                                        </p:tgtEl>
                                        <p:attrNameLst>
                                          <p:attrName>style.visibility</p:attrName>
                                        </p:attrNameLst>
                                      </p:cBhvr>
                                      <p:to>
                                        <p:strVal val="visible"/>
                                      </p:to>
                                    </p:set>
                                    <p:animEffect transition="in" filter="fade">
                                      <p:cBhvr>
                                        <p:cTn id="46" dur="1000"/>
                                        <p:tgtEl>
                                          <p:spTgt spid="125">
                                            <p:txEl>
                                              <p:pRg st="0" end="0"/>
                                            </p:txEl>
                                          </p:spTgt>
                                        </p:tgtEl>
                                      </p:cBhvr>
                                    </p:animEffect>
                                    <p:anim calcmode="lin" valueType="num">
                                      <p:cBhvr>
                                        <p:cTn id="47" dur="1000" fill="hold"/>
                                        <p:tgtEl>
                                          <p:spTgt spid="125">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26"/>
                                        </p:tgtEl>
                                        <p:attrNameLst>
                                          <p:attrName>style.visibility</p:attrName>
                                        </p:attrNameLst>
                                      </p:cBhvr>
                                      <p:to>
                                        <p:strVal val="visible"/>
                                      </p:to>
                                    </p:set>
                                    <p:animEffect transition="in" filter="fade">
                                      <p:cBhvr>
                                        <p:cTn id="53" dur="1000"/>
                                        <p:tgtEl>
                                          <p:spTgt spid="126"/>
                                        </p:tgtEl>
                                      </p:cBhvr>
                                    </p:animEffect>
                                    <p:anim calcmode="lin" valueType="num">
                                      <p:cBhvr>
                                        <p:cTn id="54" dur="1000" fill="hold"/>
                                        <p:tgtEl>
                                          <p:spTgt spid="126"/>
                                        </p:tgtEl>
                                        <p:attrNameLst>
                                          <p:attrName>ppt_x</p:attrName>
                                        </p:attrNameLst>
                                      </p:cBhvr>
                                      <p:tavLst>
                                        <p:tav tm="0">
                                          <p:val>
                                            <p:strVal val="#ppt_x"/>
                                          </p:val>
                                        </p:tav>
                                        <p:tav tm="100000">
                                          <p:val>
                                            <p:strVal val="#ppt_x"/>
                                          </p:val>
                                        </p:tav>
                                      </p:tavLst>
                                    </p:anim>
                                    <p:anim calcmode="lin" valueType="num">
                                      <p:cBhvr>
                                        <p:cTn id="55"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27"/>
                                        </p:tgtEl>
                                        <p:attrNameLst>
                                          <p:attrName>style.visibility</p:attrName>
                                        </p:attrNameLst>
                                      </p:cBhvr>
                                      <p:to>
                                        <p:strVal val="visible"/>
                                      </p:to>
                                    </p:set>
                                    <p:animEffect transition="in" filter="fade">
                                      <p:cBhvr>
                                        <p:cTn id="60" dur="1000"/>
                                        <p:tgtEl>
                                          <p:spTgt spid="127"/>
                                        </p:tgtEl>
                                      </p:cBhvr>
                                    </p:animEffect>
                                    <p:anim calcmode="lin" valueType="num">
                                      <p:cBhvr>
                                        <p:cTn id="61" dur="1000" fill="hold"/>
                                        <p:tgtEl>
                                          <p:spTgt spid="127"/>
                                        </p:tgtEl>
                                        <p:attrNameLst>
                                          <p:attrName>ppt_x</p:attrName>
                                        </p:attrNameLst>
                                      </p:cBhvr>
                                      <p:tavLst>
                                        <p:tav tm="0">
                                          <p:val>
                                            <p:strVal val="#ppt_x"/>
                                          </p:val>
                                        </p:tav>
                                        <p:tav tm="100000">
                                          <p:val>
                                            <p:strVal val="#ppt_x"/>
                                          </p:val>
                                        </p:tav>
                                      </p:tavLst>
                                    </p:anim>
                                    <p:anim calcmode="lin" valueType="num">
                                      <p:cBhvr>
                                        <p:cTn id="62"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28"/>
                                        </p:tgtEl>
                                        <p:attrNameLst>
                                          <p:attrName>style.visibility</p:attrName>
                                        </p:attrNameLst>
                                      </p:cBhvr>
                                      <p:to>
                                        <p:strVal val="visible"/>
                                      </p:to>
                                    </p:set>
                                    <p:animEffect transition="in" filter="fade">
                                      <p:cBhvr>
                                        <p:cTn id="67" dur="1000"/>
                                        <p:tgtEl>
                                          <p:spTgt spid="128"/>
                                        </p:tgtEl>
                                      </p:cBhvr>
                                    </p:animEffect>
                                    <p:anim calcmode="lin" valueType="num">
                                      <p:cBhvr>
                                        <p:cTn id="68" dur="1000" fill="hold"/>
                                        <p:tgtEl>
                                          <p:spTgt spid="128"/>
                                        </p:tgtEl>
                                        <p:attrNameLst>
                                          <p:attrName>ppt_x</p:attrName>
                                        </p:attrNameLst>
                                      </p:cBhvr>
                                      <p:tavLst>
                                        <p:tav tm="0">
                                          <p:val>
                                            <p:strVal val="#ppt_x"/>
                                          </p:val>
                                        </p:tav>
                                        <p:tav tm="100000">
                                          <p:val>
                                            <p:strVal val="#ppt_x"/>
                                          </p:val>
                                        </p:tav>
                                      </p:tavLst>
                                    </p:anim>
                                    <p:anim calcmode="lin" valueType="num">
                                      <p:cBhvr>
                                        <p:cTn id="69"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29">
                                            <p:txEl>
                                              <p:pRg st="0" end="0"/>
                                            </p:txEl>
                                          </p:spTgt>
                                        </p:tgtEl>
                                        <p:attrNameLst>
                                          <p:attrName>style.visibility</p:attrName>
                                        </p:attrNameLst>
                                      </p:cBhvr>
                                      <p:to>
                                        <p:strVal val="visible"/>
                                      </p:to>
                                    </p:set>
                                    <p:animEffect transition="in" filter="fade">
                                      <p:cBhvr>
                                        <p:cTn id="74" dur="1000"/>
                                        <p:tgtEl>
                                          <p:spTgt spid="129">
                                            <p:txEl>
                                              <p:pRg st="0" end="0"/>
                                            </p:txEl>
                                          </p:spTgt>
                                        </p:tgtEl>
                                      </p:cBhvr>
                                    </p:animEffect>
                                    <p:anim calcmode="lin" valueType="num">
                                      <p:cBhvr>
                                        <p:cTn id="75" dur="1000" fill="hold"/>
                                        <p:tgtEl>
                                          <p:spTgt spid="129">
                                            <p:txEl>
                                              <p:pRg st="0" end="0"/>
                                            </p:txEl>
                                          </p:spTgt>
                                        </p:tgtEl>
                                        <p:attrNameLst>
                                          <p:attrName>ppt_x</p:attrName>
                                        </p:attrNameLst>
                                      </p:cBhvr>
                                      <p:tavLst>
                                        <p:tav tm="0">
                                          <p:val>
                                            <p:strVal val="#ppt_x"/>
                                          </p:val>
                                        </p:tav>
                                        <p:tav tm="100000">
                                          <p:val>
                                            <p:strVal val="#ppt_x"/>
                                          </p:val>
                                        </p:tav>
                                      </p:tavLst>
                                    </p:anim>
                                    <p:anim calcmode="lin" valueType="num">
                                      <p:cBhvr>
                                        <p:cTn id="76" dur="1000" fill="hold"/>
                                        <p:tgtEl>
                                          <p:spTgt spid="1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30"/>
                                        </p:tgtEl>
                                        <p:attrNameLst>
                                          <p:attrName>style.visibility</p:attrName>
                                        </p:attrNameLst>
                                      </p:cBhvr>
                                      <p:to>
                                        <p:strVal val="visible"/>
                                      </p:to>
                                    </p:set>
                                    <p:animEffect transition="in" filter="fade">
                                      <p:cBhvr>
                                        <p:cTn id="81" dur="1000"/>
                                        <p:tgtEl>
                                          <p:spTgt spid="130"/>
                                        </p:tgtEl>
                                      </p:cBhvr>
                                    </p:animEffect>
                                    <p:anim calcmode="lin" valueType="num">
                                      <p:cBhvr>
                                        <p:cTn id="82" dur="1000" fill="hold"/>
                                        <p:tgtEl>
                                          <p:spTgt spid="130"/>
                                        </p:tgtEl>
                                        <p:attrNameLst>
                                          <p:attrName>ppt_x</p:attrName>
                                        </p:attrNameLst>
                                      </p:cBhvr>
                                      <p:tavLst>
                                        <p:tav tm="0">
                                          <p:val>
                                            <p:strVal val="#ppt_x"/>
                                          </p:val>
                                        </p:tav>
                                        <p:tav tm="100000">
                                          <p:val>
                                            <p:strVal val="#ppt_x"/>
                                          </p:val>
                                        </p:tav>
                                      </p:tavLst>
                                    </p:anim>
                                    <p:anim calcmode="lin" valueType="num">
                                      <p:cBhvr>
                                        <p:cTn id="83"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131">
                                            <p:txEl>
                                              <p:pRg st="0" end="0"/>
                                            </p:txEl>
                                          </p:spTgt>
                                        </p:tgtEl>
                                        <p:attrNameLst>
                                          <p:attrName>style.visibility</p:attrName>
                                        </p:attrNameLst>
                                      </p:cBhvr>
                                      <p:to>
                                        <p:strVal val="visible"/>
                                      </p:to>
                                    </p:set>
                                    <p:animEffect transition="in" filter="fade">
                                      <p:cBhvr>
                                        <p:cTn id="88" dur="1000"/>
                                        <p:tgtEl>
                                          <p:spTgt spid="131">
                                            <p:txEl>
                                              <p:pRg st="0" end="0"/>
                                            </p:txEl>
                                          </p:spTgt>
                                        </p:tgtEl>
                                      </p:cBhvr>
                                    </p:animEffect>
                                    <p:anim calcmode="lin" valueType="num">
                                      <p:cBhvr>
                                        <p:cTn id="89" dur="1000" fill="hold"/>
                                        <p:tgtEl>
                                          <p:spTgt spid="131">
                                            <p:txEl>
                                              <p:pRg st="0" end="0"/>
                                            </p:txEl>
                                          </p:spTgt>
                                        </p:tgtEl>
                                        <p:attrNameLst>
                                          <p:attrName>ppt_x</p:attrName>
                                        </p:attrNameLst>
                                      </p:cBhvr>
                                      <p:tavLst>
                                        <p:tav tm="0">
                                          <p:val>
                                            <p:strVal val="#ppt_x"/>
                                          </p:val>
                                        </p:tav>
                                        <p:tav tm="100000">
                                          <p:val>
                                            <p:strVal val="#ppt_x"/>
                                          </p:val>
                                        </p:tav>
                                      </p:tavLst>
                                    </p:anim>
                                    <p:anim calcmode="lin" valueType="num">
                                      <p:cBhvr>
                                        <p:cTn id="90" dur="1000" fill="hold"/>
                                        <p:tgtEl>
                                          <p:spTgt spid="1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fade">
                                      <p:cBhvr>
                                        <p:cTn id="95" dur="1000"/>
                                        <p:tgtEl>
                                          <p:spTgt spid="132"/>
                                        </p:tgtEl>
                                      </p:cBhvr>
                                    </p:animEffect>
                                    <p:anim calcmode="lin" valueType="num">
                                      <p:cBhvr>
                                        <p:cTn id="96" dur="1000" fill="hold"/>
                                        <p:tgtEl>
                                          <p:spTgt spid="132"/>
                                        </p:tgtEl>
                                        <p:attrNameLst>
                                          <p:attrName>ppt_x</p:attrName>
                                        </p:attrNameLst>
                                      </p:cBhvr>
                                      <p:tavLst>
                                        <p:tav tm="0">
                                          <p:val>
                                            <p:strVal val="#ppt_x"/>
                                          </p:val>
                                        </p:tav>
                                        <p:tav tm="100000">
                                          <p:val>
                                            <p:strVal val="#ppt_x"/>
                                          </p:val>
                                        </p:tav>
                                      </p:tavLst>
                                    </p:anim>
                                    <p:anim calcmode="lin" valueType="num">
                                      <p:cBhvr>
                                        <p:cTn id="97"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P spid="128" grpId="0"/>
      <p:bldP spid="130" grpId="0"/>
      <p:bldP spid="1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75EE8E0-F26F-4978-9196-8465979816EA}"/>
              </a:ext>
            </a:extLst>
          </p:cNvPr>
          <p:cNvSpPr>
            <a:spLocks noGrp="1"/>
          </p:cNvSpPr>
          <p:nvPr>
            <p:ph type="sldNum" sz="quarter" idx="12"/>
          </p:nvPr>
        </p:nvSpPr>
        <p:spPr/>
        <p:txBody>
          <a:bodyPr/>
          <a:lstStyle/>
          <a:p>
            <a:fld id="{D12C7F20-4EEE-4847-AC76-B538472E8A39}" type="slidenum">
              <a:rPr lang="zh-CN" altLang="en-US" smtClean="0"/>
              <a:pPr/>
              <a:t>30</a:t>
            </a:fld>
            <a:endParaRPr lang="zh-CN" altLang="en-US"/>
          </a:p>
        </p:txBody>
      </p:sp>
      <p:sp>
        <p:nvSpPr>
          <p:cNvPr id="3" name="文本占位符 2">
            <a:extLst>
              <a:ext uri="{FF2B5EF4-FFF2-40B4-BE49-F238E27FC236}">
                <a16:creationId xmlns:a16="http://schemas.microsoft.com/office/drawing/2014/main" id="{996BB861-042E-41A4-9220-77F23E785DC1}"/>
              </a:ext>
            </a:extLst>
          </p:cNvPr>
          <p:cNvSpPr>
            <a:spLocks noGrp="1"/>
          </p:cNvSpPr>
          <p:nvPr>
            <p:ph type="body" sz="quarter" idx="15"/>
          </p:nvPr>
        </p:nvSpPr>
        <p:spPr>
          <a:xfrm>
            <a:off x="159768" y="698463"/>
            <a:ext cx="11835786" cy="523945"/>
          </a:xfrm>
        </p:spPr>
        <p:txBody>
          <a:bodyPr/>
          <a:lstStyle/>
          <a:p>
            <a:r>
              <a:rPr lang="en-US" altLang="zh-CN" dirty="0"/>
              <a:t>SPARCstation 20’s Memory Module</a:t>
            </a:r>
            <a:endParaRPr lang="zh-CN" altLang="en-US" dirty="0"/>
          </a:p>
        </p:txBody>
      </p:sp>
      <p:sp>
        <p:nvSpPr>
          <p:cNvPr id="4" name="文本占位符 3">
            <a:extLst>
              <a:ext uri="{FF2B5EF4-FFF2-40B4-BE49-F238E27FC236}">
                <a16:creationId xmlns:a16="http://schemas.microsoft.com/office/drawing/2014/main" id="{D7CC18D7-32BC-422F-89E0-DEF4C8C14782}"/>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grpSp>
        <p:nvGrpSpPr>
          <p:cNvPr id="5" name="Group 5">
            <a:extLst>
              <a:ext uri="{FF2B5EF4-FFF2-40B4-BE49-F238E27FC236}">
                <a16:creationId xmlns:a16="http://schemas.microsoft.com/office/drawing/2014/main" id="{6350C0E6-23A8-4FCD-B7C8-E4BF5A1A0756}"/>
              </a:ext>
            </a:extLst>
          </p:cNvPr>
          <p:cNvGrpSpPr>
            <a:grpSpLocks/>
          </p:cNvGrpSpPr>
          <p:nvPr/>
        </p:nvGrpSpPr>
        <p:grpSpPr bwMode="auto">
          <a:xfrm>
            <a:off x="5926422" y="925077"/>
            <a:ext cx="3124200" cy="990600"/>
            <a:chOff x="3332" y="204"/>
            <a:chExt cx="1968" cy="624"/>
          </a:xfrm>
        </p:grpSpPr>
        <p:sp>
          <p:nvSpPr>
            <p:cNvPr id="6" name="Rectangle 6">
              <a:extLst>
                <a:ext uri="{FF2B5EF4-FFF2-40B4-BE49-F238E27FC236}">
                  <a16:creationId xmlns:a16="http://schemas.microsoft.com/office/drawing/2014/main" id="{C3EA231C-0047-43B7-A207-9524CC4EFEA6}"/>
                </a:ext>
              </a:extLst>
            </p:cNvPr>
            <p:cNvSpPr>
              <a:spLocks noChangeArrowheads="1"/>
            </p:cNvSpPr>
            <p:nvPr/>
          </p:nvSpPr>
          <p:spPr bwMode="auto">
            <a:xfrm>
              <a:off x="3332" y="516"/>
              <a:ext cx="1512" cy="296"/>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solidFill>
                  <a:srgbClr val="1A78C3"/>
                </a:solidFill>
              </a:endParaRPr>
            </a:p>
          </p:txBody>
        </p:sp>
        <p:sp>
          <p:nvSpPr>
            <p:cNvPr id="7" name="Line 7">
              <a:extLst>
                <a:ext uri="{FF2B5EF4-FFF2-40B4-BE49-F238E27FC236}">
                  <a16:creationId xmlns:a16="http://schemas.microsoft.com/office/drawing/2014/main" id="{94F1A1A7-1489-4427-BB05-552EBEC676BE}"/>
                </a:ext>
              </a:extLst>
            </p:cNvPr>
            <p:cNvSpPr>
              <a:spLocks noChangeShapeType="1"/>
            </p:cNvSpPr>
            <p:nvPr/>
          </p:nvSpPr>
          <p:spPr bwMode="auto">
            <a:xfrm flipV="1">
              <a:off x="3332" y="204"/>
              <a:ext cx="968" cy="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8" name="Line 8">
              <a:extLst>
                <a:ext uri="{FF2B5EF4-FFF2-40B4-BE49-F238E27FC236}">
                  <a16:creationId xmlns:a16="http://schemas.microsoft.com/office/drawing/2014/main" id="{A2167503-C17C-40C2-A243-529A18803F74}"/>
                </a:ext>
              </a:extLst>
            </p:cNvPr>
            <p:cNvSpPr>
              <a:spLocks noChangeShapeType="1"/>
            </p:cNvSpPr>
            <p:nvPr/>
          </p:nvSpPr>
          <p:spPr bwMode="auto">
            <a:xfrm>
              <a:off x="4308" y="208"/>
              <a:ext cx="9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9" name="Line 9">
              <a:extLst>
                <a:ext uri="{FF2B5EF4-FFF2-40B4-BE49-F238E27FC236}">
                  <a16:creationId xmlns:a16="http://schemas.microsoft.com/office/drawing/2014/main" id="{9197E223-E77F-40FB-8969-A7906B852760}"/>
                </a:ext>
              </a:extLst>
            </p:cNvPr>
            <p:cNvSpPr>
              <a:spLocks noChangeShapeType="1"/>
            </p:cNvSpPr>
            <p:nvPr/>
          </p:nvSpPr>
          <p:spPr bwMode="auto">
            <a:xfrm flipH="1">
              <a:off x="4828" y="212"/>
              <a:ext cx="472" cy="2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0" name="Line 10">
              <a:extLst>
                <a:ext uri="{FF2B5EF4-FFF2-40B4-BE49-F238E27FC236}">
                  <a16:creationId xmlns:a16="http://schemas.microsoft.com/office/drawing/2014/main" id="{80E57253-E6FD-4D33-BF08-D797EB94195F}"/>
                </a:ext>
              </a:extLst>
            </p:cNvPr>
            <p:cNvSpPr>
              <a:spLocks noChangeShapeType="1"/>
            </p:cNvSpPr>
            <p:nvPr/>
          </p:nvSpPr>
          <p:spPr bwMode="auto">
            <a:xfrm>
              <a:off x="5296" y="212"/>
              <a:ext cx="0" cy="2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1" name="Line 11">
              <a:extLst>
                <a:ext uri="{FF2B5EF4-FFF2-40B4-BE49-F238E27FC236}">
                  <a16:creationId xmlns:a16="http://schemas.microsoft.com/office/drawing/2014/main" id="{57EC70E6-98F7-42F9-87AB-2809BB92BA64}"/>
                </a:ext>
              </a:extLst>
            </p:cNvPr>
            <p:cNvSpPr>
              <a:spLocks noChangeShapeType="1"/>
            </p:cNvSpPr>
            <p:nvPr/>
          </p:nvSpPr>
          <p:spPr bwMode="auto">
            <a:xfrm flipH="1">
              <a:off x="4812" y="500"/>
              <a:ext cx="472" cy="3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2" name="Line 12">
              <a:extLst>
                <a:ext uri="{FF2B5EF4-FFF2-40B4-BE49-F238E27FC236}">
                  <a16:creationId xmlns:a16="http://schemas.microsoft.com/office/drawing/2014/main" id="{E905E6F7-F47D-4F1F-B44A-9E3EE7C8E8FA}"/>
                </a:ext>
              </a:extLst>
            </p:cNvPr>
            <p:cNvSpPr>
              <a:spLocks noChangeShapeType="1"/>
            </p:cNvSpPr>
            <p:nvPr/>
          </p:nvSpPr>
          <p:spPr bwMode="auto">
            <a:xfrm>
              <a:off x="3380" y="752"/>
              <a:ext cx="12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3" name="Line 13">
              <a:extLst>
                <a:ext uri="{FF2B5EF4-FFF2-40B4-BE49-F238E27FC236}">
                  <a16:creationId xmlns:a16="http://schemas.microsoft.com/office/drawing/2014/main" id="{89C01743-1A26-483B-AA09-E6D1A445B32C}"/>
                </a:ext>
              </a:extLst>
            </p:cNvPr>
            <p:cNvSpPr>
              <a:spLocks noChangeShapeType="1"/>
            </p:cNvSpPr>
            <p:nvPr/>
          </p:nvSpPr>
          <p:spPr bwMode="auto">
            <a:xfrm>
              <a:off x="4668" y="760"/>
              <a:ext cx="1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4" name="Rectangle 14">
              <a:extLst>
                <a:ext uri="{FF2B5EF4-FFF2-40B4-BE49-F238E27FC236}">
                  <a16:creationId xmlns:a16="http://schemas.microsoft.com/office/drawing/2014/main" id="{4B5B5FE9-F9AA-4794-976D-C7736B5B457E}"/>
                </a:ext>
              </a:extLst>
            </p:cNvPr>
            <p:cNvSpPr>
              <a:spLocks noChangeArrowheads="1"/>
            </p:cNvSpPr>
            <p:nvPr/>
          </p:nvSpPr>
          <p:spPr bwMode="auto">
            <a:xfrm>
              <a:off x="3368" y="568"/>
              <a:ext cx="120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spcBef>
                  <a:spcPct val="0"/>
                </a:spcBef>
              </a:pPr>
              <a:r>
                <a:rPr kumimoji="0" lang="en-US" altLang="zh-CN" i="0">
                  <a:solidFill>
                    <a:srgbClr val="1A78C3"/>
                  </a:solidFill>
                  <a:ea typeface="宋体" panose="02010600030101010101" pitchFamily="2" charset="-122"/>
                </a:rPr>
                <a:t>SPARCstation 20</a:t>
              </a:r>
            </a:p>
          </p:txBody>
        </p:sp>
      </p:grpSp>
      <p:sp>
        <p:nvSpPr>
          <p:cNvPr id="15" name="Rectangle 15">
            <a:extLst>
              <a:ext uri="{FF2B5EF4-FFF2-40B4-BE49-F238E27FC236}">
                <a16:creationId xmlns:a16="http://schemas.microsoft.com/office/drawing/2014/main" id="{53D396CF-7480-4817-A238-31A6958DE4E8}"/>
              </a:ext>
            </a:extLst>
          </p:cNvPr>
          <p:cNvSpPr>
            <a:spLocks noChangeArrowheads="1"/>
          </p:cNvSpPr>
          <p:nvPr/>
        </p:nvSpPr>
        <p:spPr bwMode="auto">
          <a:xfrm>
            <a:off x="1925922" y="2593539"/>
            <a:ext cx="965200" cy="6985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6" name="Line 16">
            <a:extLst>
              <a:ext uri="{FF2B5EF4-FFF2-40B4-BE49-F238E27FC236}">
                <a16:creationId xmlns:a16="http://schemas.microsoft.com/office/drawing/2014/main" id="{9DBB891C-591C-4FE1-9C41-43B166EECB4D}"/>
              </a:ext>
            </a:extLst>
          </p:cNvPr>
          <p:cNvSpPr>
            <a:spLocks noChangeShapeType="1"/>
          </p:cNvSpPr>
          <p:nvPr/>
        </p:nvSpPr>
        <p:spPr bwMode="auto">
          <a:xfrm>
            <a:off x="2884772" y="2961839"/>
            <a:ext cx="6477000" cy="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7" name="Rectangle 17">
            <a:extLst>
              <a:ext uri="{FF2B5EF4-FFF2-40B4-BE49-F238E27FC236}">
                <a16:creationId xmlns:a16="http://schemas.microsoft.com/office/drawing/2014/main" id="{6C99F57E-4C39-4B75-8464-0EADA0E3F43F}"/>
              </a:ext>
            </a:extLst>
          </p:cNvPr>
          <p:cNvSpPr>
            <a:spLocks noChangeArrowheads="1"/>
          </p:cNvSpPr>
          <p:nvPr/>
        </p:nvSpPr>
        <p:spPr bwMode="auto">
          <a:xfrm>
            <a:off x="1916710" y="2680852"/>
            <a:ext cx="9201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400" i="0">
                <a:solidFill>
                  <a:srgbClr val="1A78C3"/>
                </a:solidFill>
                <a:latin typeface="Times New Roman" panose="02020603050405020304" pitchFamily="18" charset="0"/>
                <a:ea typeface="宋体" panose="02010600030101010101" pitchFamily="2" charset="-122"/>
              </a:rPr>
              <a:t>Memory</a:t>
            </a:r>
          </a:p>
          <a:p>
            <a:pPr algn="ctr" eaLnBrk="0" hangingPunct="0">
              <a:spcBef>
                <a:spcPct val="0"/>
              </a:spcBef>
            </a:pPr>
            <a:r>
              <a:rPr kumimoji="0" lang="en-US" altLang="zh-CN" sz="1400" i="0">
                <a:solidFill>
                  <a:srgbClr val="1A78C3"/>
                </a:solidFill>
                <a:latin typeface="Times New Roman" panose="02020603050405020304" pitchFamily="18" charset="0"/>
                <a:ea typeface="宋体" panose="02010600030101010101" pitchFamily="2" charset="-122"/>
              </a:rPr>
              <a:t>Controller</a:t>
            </a:r>
          </a:p>
        </p:txBody>
      </p:sp>
      <p:sp>
        <p:nvSpPr>
          <p:cNvPr id="18" name="Rectangle 18">
            <a:extLst>
              <a:ext uri="{FF2B5EF4-FFF2-40B4-BE49-F238E27FC236}">
                <a16:creationId xmlns:a16="http://schemas.microsoft.com/office/drawing/2014/main" id="{78A3E5DD-2C54-4EEF-A8F2-30866955DBDA}"/>
              </a:ext>
            </a:extLst>
          </p:cNvPr>
          <p:cNvSpPr>
            <a:spLocks noChangeArrowheads="1"/>
          </p:cNvSpPr>
          <p:nvPr/>
        </p:nvSpPr>
        <p:spPr bwMode="auto">
          <a:xfrm>
            <a:off x="7194835" y="2574489"/>
            <a:ext cx="15843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2000" i="0">
                <a:solidFill>
                  <a:srgbClr val="1A78C3"/>
                </a:solidFill>
                <a:latin typeface="Times New Roman" panose="02020603050405020304" pitchFamily="18" charset="0"/>
                <a:ea typeface="宋体" panose="02010600030101010101" pitchFamily="2" charset="-122"/>
              </a:rPr>
              <a:t>Memory Bus</a:t>
            </a:r>
          </a:p>
        </p:txBody>
      </p:sp>
      <p:sp>
        <p:nvSpPr>
          <p:cNvPr id="19" name="Rectangle 19">
            <a:extLst>
              <a:ext uri="{FF2B5EF4-FFF2-40B4-BE49-F238E27FC236}">
                <a16:creationId xmlns:a16="http://schemas.microsoft.com/office/drawing/2014/main" id="{1AE5F95F-8A8C-49BB-8F15-62C2E96C19CF}"/>
              </a:ext>
            </a:extLst>
          </p:cNvPr>
          <p:cNvSpPr>
            <a:spLocks noChangeArrowheads="1"/>
          </p:cNvSpPr>
          <p:nvPr/>
        </p:nvSpPr>
        <p:spPr bwMode="auto">
          <a:xfrm>
            <a:off x="2040222" y="4422339"/>
            <a:ext cx="490855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grpSp>
        <p:nvGrpSpPr>
          <p:cNvPr id="20" name="Group 20">
            <a:extLst>
              <a:ext uri="{FF2B5EF4-FFF2-40B4-BE49-F238E27FC236}">
                <a16:creationId xmlns:a16="http://schemas.microsoft.com/office/drawing/2014/main" id="{C475E081-DC29-47A3-8BD1-D05F90A319AB}"/>
              </a:ext>
            </a:extLst>
          </p:cNvPr>
          <p:cNvGrpSpPr>
            <a:grpSpLocks/>
          </p:cNvGrpSpPr>
          <p:nvPr/>
        </p:nvGrpSpPr>
        <p:grpSpPr bwMode="auto">
          <a:xfrm>
            <a:off x="3562639" y="2364939"/>
            <a:ext cx="338138" cy="1270000"/>
            <a:chOff x="1843" y="968"/>
            <a:chExt cx="213" cy="800"/>
          </a:xfrm>
        </p:grpSpPr>
        <p:sp>
          <p:nvSpPr>
            <p:cNvPr id="21" name="Rectangle 21">
              <a:extLst>
                <a:ext uri="{FF2B5EF4-FFF2-40B4-BE49-F238E27FC236}">
                  <a16:creationId xmlns:a16="http://schemas.microsoft.com/office/drawing/2014/main" id="{A4D86286-7FA1-4F71-BDE2-8925A2038E98}"/>
                </a:ext>
              </a:extLst>
            </p:cNvPr>
            <p:cNvSpPr>
              <a:spLocks noChangeArrowheads="1"/>
            </p:cNvSpPr>
            <p:nvPr/>
          </p:nvSpPr>
          <p:spPr bwMode="auto">
            <a:xfrm>
              <a:off x="1844" y="968"/>
              <a:ext cx="212" cy="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22" name="Rectangle 22">
              <a:extLst>
                <a:ext uri="{FF2B5EF4-FFF2-40B4-BE49-F238E27FC236}">
                  <a16:creationId xmlns:a16="http://schemas.microsoft.com/office/drawing/2014/main" id="{C0C3B2B4-2982-4E01-8E96-ADB35A417C9D}"/>
                </a:ext>
              </a:extLst>
            </p:cNvPr>
            <p:cNvSpPr>
              <a:spLocks noChangeArrowheads="1"/>
            </p:cNvSpPr>
            <p:nvPr/>
          </p:nvSpPr>
          <p:spPr bwMode="auto">
            <a:xfrm rot="16200000">
              <a:off x="1583" y="1261"/>
              <a:ext cx="7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rgbClr val="1A78C3"/>
                  </a:solidFill>
                  <a:latin typeface="Times New Roman" panose="02020603050405020304" pitchFamily="18" charset="0"/>
                  <a:ea typeface="宋体" panose="02010600030101010101" pitchFamily="2" charset="-122"/>
                </a:rPr>
                <a:t>SIMM Slot 0</a:t>
              </a:r>
            </a:p>
          </p:txBody>
        </p:sp>
      </p:grpSp>
      <p:grpSp>
        <p:nvGrpSpPr>
          <p:cNvPr id="23" name="Group 23">
            <a:extLst>
              <a:ext uri="{FF2B5EF4-FFF2-40B4-BE49-F238E27FC236}">
                <a16:creationId xmlns:a16="http://schemas.microsoft.com/office/drawing/2014/main" id="{EE46118F-8B20-454D-821D-D08FD29394EA}"/>
              </a:ext>
            </a:extLst>
          </p:cNvPr>
          <p:cNvGrpSpPr>
            <a:grpSpLocks/>
          </p:cNvGrpSpPr>
          <p:nvPr/>
        </p:nvGrpSpPr>
        <p:grpSpPr bwMode="auto">
          <a:xfrm>
            <a:off x="4019840" y="2364939"/>
            <a:ext cx="338138" cy="1270000"/>
            <a:chOff x="2131" y="968"/>
            <a:chExt cx="213" cy="800"/>
          </a:xfrm>
        </p:grpSpPr>
        <p:sp>
          <p:nvSpPr>
            <p:cNvPr id="24" name="Rectangle 24">
              <a:extLst>
                <a:ext uri="{FF2B5EF4-FFF2-40B4-BE49-F238E27FC236}">
                  <a16:creationId xmlns:a16="http://schemas.microsoft.com/office/drawing/2014/main" id="{44FE434C-8A36-49D7-8909-B76078427164}"/>
                </a:ext>
              </a:extLst>
            </p:cNvPr>
            <p:cNvSpPr>
              <a:spLocks noChangeArrowheads="1"/>
            </p:cNvSpPr>
            <p:nvPr/>
          </p:nvSpPr>
          <p:spPr bwMode="auto">
            <a:xfrm>
              <a:off x="2132" y="968"/>
              <a:ext cx="212" cy="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25" name="Rectangle 25">
              <a:extLst>
                <a:ext uri="{FF2B5EF4-FFF2-40B4-BE49-F238E27FC236}">
                  <a16:creationId xmlns:a16="http://schemas.microsoft.com/office/drawing/2014/main" id="{D66EC043-9851-4C3B-A34A-26B6B8E7AC49}"/>
                </a:ext>
              </a:extLst>
            </p:cNvPr>
            <p:cNvSpPr>
              <a:spLocks noChangeArrowheads="1"/>
            </p:cNvSpPr>
            <p:nvPr/>
          </p:nvSpPr>
          <p:spPr bwMode="auto">
            <a:xfrm rot="16200000">
              <a:off x="1871" y="1261"/>
              <a:ext cx="7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rgbClr val="1A78C3"/>
                  </a:solidFill>
                  <a:latin typeface="Times New Roman" panose="02020603050405020304" pitchFamily="18" charset="0"/>
                  <a:ea typeface="宋体" panose="02010600030101010101" pitchFamily="2" charset="-122"/>
                </a:rPr>
                <a:t>SIMM Slot 1</a:t>
              </a:r>
            </a:p>
          </p:txBody>
        </p:sp>
      </p:grpSp>
      <p:grpSp>
        <p:nvGrpSpPr>
          <p:cNvPr id="26" name="Group 26">
            <a:extLst>
              <a:ext uri="{FF2B5EF4-FFF2-40B4-BE49-F238E27FC236}">
                <a16:creationId xmlns:a16="http://schemas.microsoft.com/office/drawing/2014/main" id="{19BC3FB7-61A9-45FA-93A6-1E4F5335048D}"/>
              </a:ext>
            </a:extLst>
          </p:cNvPr>
          <p:cNvGrpSpPr>
            <a:grpSpLocks/>
          </p:cNvGrpSpPr>
          <p:nvPr/>
        </p:nvGrpSpPr>
        <p:grpSpPr bwMode="auto">
          <a:xfrm>
            <a:off x="4477040" y="2364939"/>
            <a:ext cx="338138" cy="1270000"/>
            <a:chOff x="2419" y="968"/>
            <a:chExt cx="213" cy="800"/>
          </a:xfrm>
        </p:grpSpPr>
        <p:sp>
          <p:nvSpPr>
            <p:cNvPr id="27" name="Rectangle 27">
              <a:extLst>
                <a:ext uri="{FF2B5EF4-FFF2-40B4-BE49-F238E27FC236}">
                  <a16:creationId xmlns:a16="http://schemas.microsoft.com/office/drawing/2014/main" id="{108EEE05-60BF-4E2E-9A2D-50887E074162}"/>
                </a:ext>
              </a:extLst>
            </p:cNvPr>
            <p:cNvSpPr>
              <a:spLocks noChangeArrowheads="1"/>
            </p:cNvSpPr>
            <p:nvPr/>
          </p:nvSpPr>
          <p:spPr bwMode="auto">
            <a:xfrm>
              <a:off x="2420" y="968"/>
              <a:ext cx="212" cy="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28" name="Rectangle 28">
              <a:extLst>
                <a:ext uri="{FF2B5EF4-FFF2-40B4-BE49-F238E27FC236}">
                  <a16:creationId xmlns:a16="http://schemas.microsoft.com/office/drawing/2014/main" id="{E6A79AAF-F3F5-4A7A-9C46-0574597D95CC}"/>
                </a:ext>
              </a:extLst>
            </p:cNvPr>
            <p:cNvSpPr>
              <a:spLocks noChangeArrowheads="1"/>
            </p:cNvSpPr>
            <p:nvPr/>
          </p:nvSpPr>
          <p:spPr bwMode="auto">
            <a:xfrm rot="16200000">
              <a:off x="2159" y="1261"/>
              <a:ext cx="7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rgbClr val="1A78C3"/>
                  </a:solidFill>
                  <a:latin typeface="Times New Roman" panose="02020603050405020304" pitchFamily="18" charset="0"/>
                  <a:ea typeface="宋体" panose="02010600030101010101" pitchFamily="2" charset="-122"/>
                </a:rPr>
                <a:t>SIMM Slot 2</a:t>
              </a:r>
            </a:p>
          </p:txBody>
        </p:sp>
      </p:grpSp>
      <p:grpSp>
        <p:nvGrpSpPr>
          <p:cNvPr id="29" name="Group 29">
            <a:extLst>
              <a:ext uri="{FF2B5EF4-FFF2-40B4-BE49-F238E27FC236}">
                <a16:creationId xmlns:a16="http://schemas.microsoft.com/office/drawing/2014/main" id="{CB92DA38-5DF2-497F-9ABF-DCE61F1D7A47}"/>
              </a:ext>
            </a:extLst>
          </p:cNvPr>
          <p:cNvGrpSpPr>
            <a:grpSpLocks/>
          </p:cNvGrpSpPr>
          <p:nvPr/>
        </p:nvGrpSpPr>
        <p:grpSpPr bwMode="auto">
          <a:xfrm>
            <a:off x="4934241" y="2364939"/>
            <a:ext cx="338138" cy="1270000"/>
            <a:chOff x="2707" y="968"/>
            <a:chExt cx="213" cy="800"/>
          </a:xfrm>
        </p:grpSpPr>
        <p:sp>
          <p:nvSpPr>
            <p:cNvPr id="30" name="Rectangle 30">
              <a:extLst>
                <a:ext uri="{FF2B5EF4-FFF2-40B4-BE49-F238E27FC236}">
                  <a16:creationId xmlns:a16="http://schemas.microsoft.com/office/drawing/2014/main" id="{F2391499-B8DB-422A-9941-6DD122F387B5}"/>
                </a:ext>
              </a:extLst>
            </p:cNvPr>
            <p:cNvSpPr>
              <a:spLocks noChangeArrowheads="1"/>
            </p:cNvSpPr>
            <p:nvPr/>
          </p:nvSpPr>
          <p:spPr bwMode="auto">
            <a:xfrm>
              <a:off x="2708" y="968"/>
              <a:ext cx="212" cy="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31" name="Rectangle 31">
              <a:extLst>
                <a:ext uri="{FF2B5EF4-FFF2-40B4-BE49-F238E27FC236}">
                  <a16:creationId xmlns:a16="http://schemas.microsoft.com/office/drawing/2014/main" id="{354E9427-25EC-48FB-9553-7C0D009E1A18}"/>
                </a:ext>
              </a:extLst>
            </p:cNvPr>
            <p:cNvSpPr>
              <a:spLocks noChangeArrowheads="1"/>
            </p:cNvSpPr>
            <p:nvPr/>
          </p:nvSpPr>
          <p:spPr bwMode="auto">
            <a:xfrm rot="16200000">
              <a:off x="2447" y="1261"/>
              <a:ext cx="7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rgbClr val="1A78C3"/>
                  </a:solidFill>
                  <a:latin typeface="Times New Roman" panose="02020603050405020304" pitchFamily="18" charset="0"/>
                  <a:ea typeface="宋体" panose="02010600030101010101" pitchFamily="2" charset="-122"/>
                </a:rPr>
                <a:t>SIMM Slot 3</a:t>
              </a:r>
            </a:p>
          </p:txBody>
        </p:sp>
      </p:grpSp>
      <p:grpSp>
        <p:nvGrpSpPr>
          <p:cNvPr id="32" name="Group 32">
            <a:extLst>
              <a:ext uri="{FF2B5EF4-FFF2-40B4-BE49-F238E27FC236}">
                <a16:creationId xmlns:a16="http://schemas.microsoft.com/office/drawing/2014/main" id="{B6E77758-8FB2-4AA0-810B-90377B09945A}"/>
              </a:ext>
            </a:extLst>
          </p:cNvPr>
          <p:cNvGrpSpPr>
            <a:grpSpLocks/>
          </p:cNvGrpSpPr>
          <p:nvPr/>
        </p:nvGrpSpPr>
        <p:grpSpPr bwMode="auto">
          <a:xfrm>
            <a:off x="5393022" y="2364939"/>
            <a:ext cx="336550" cy="1270000"/>
            <a:chOff x="2996" y="968"/>
            <a:chExt cx="212" cy="800"/>
          </a:xfrm>
        </p:grpSpPr>
        <p:sp>
          <p:nvSpPr>
            <p:cNvPr id="33" name="Rectangle 33">
              <a:extLst>
                <a:ext uri="{FF2B5EF4-FFF2-40B4-BE49-F238E27FC236}">
                  <a16:creationId xmlns:a16="http://schemas.microsoft.com/office/drawing/2014/main" id="{6CA8A5C8-A9BF-4CD2-8F7E-576820454E77}"/>
                </a:ext>
              </a:extLst>
            </p:cNvPr>
            <p:cNvSpPr>
              <a:spLocks noChangeArrowheads="1"/>
            </p:cNvSpPr>
            <p:nvPr/>
          </p:nvSpPr>
          <p:spPr bwMode="auto">
            <a:xfrm>
              <a:off x="2996" y="968"/>
              <a:ext cx="212" cy="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34" name="Rectangle 34">
              <a:extLst>
                <a:ext uri="{FF2B5EF4-FFF2-40B4-BE49-F238E27FC236}">
                  <a16:creationId xmlns:a16="http://schemas.microsoft.com/office/drawing/2014/main" id="{870D15C2-A363-48D0-9A87-765BC5A058CE}"/>
                </a:ext>
              </a:extLst>
            </p:cNvPr>
            <p:cNvSpPr>
              <a:spLocks noChangeArrowheads="1"/>
            </p:cNvSpPr>
            <p:nvPr/>
          </p:nvSpPr>
          <p:spPr bwMode="auto">
            <a:xfrm rot="16200000">
              <a:off x="2736" y="1261"/>
              <a:ext cx="7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rgbClr val="1A78C3"/>
                  </a:solidFill>
                  <a:latin typeface="Times New Roman" panose="02020603050405020304" pitchFamily="18" charset="0"/>
                  <a:ea typeface="宋体" panose="02010600030101010101" pitchFamily="2" charset="-122"/>
                </a:rPr>
                <a:t>SIMM Slot 4</a:t>
              </a:r>
            </a:p>
          </p:txBody>
        </p:sp>
      </p:grpSp>
      <p:grpSp>
        <p:nvGrpSpPr>
          <p:cNvPr id="35" name="Group 35">
            <a:extLst>
              <a:ext uri="{FF2B5EF4-FFF2-40B4-BE49-F238E27FC236}">
                <a16:creationId xmlns:a16="http://schemas.microsoft.com/office/drawing/2014/main" id="{1FA2212B-D67D-431E-B44D-9CD7B25412CB}"/>
              </a:ext>
            </a:extLst>
          </p:cNvPr>
          <p:cNvGrpSpPr>
            <a:grpSpLocks/>
          </p:cNvGrpSpPr>
          <p:nvPr/>
        </p:nvGrpSpPr>
        <p:grpSpPr bwMode="auto">
          <a:xfrm>
            <a:off x="5848642" y="2364939"/>
            <a:ext cx="338138" cy="1270000"/>
            <a:chOff x="3283" y="968"/>
            <a:chExt cx="213" cy="800"/>
          </a:xfrm>
        </p:grpSpPr>
        <p:sp>
          <p:nvSpPr>
            <p:cNvPr id="36" name="Rectangle 36">
              <a:extLst>
                <a:ext uri="{FF2B5EF4-FFF2-40B4-BE49-F238E27FC236}">
                  <a16:creationId xmlns:a16="http://schemas.microsoft.com/office/drawing/2014/main" id="{E8C176BB-D160-48A7-B03C-72D781132760}"/>
                </a:ext>
              </a:extLst>
            </p:cNvPr>
            <p:cNvSpPr>
              <a:spLocks noChangeArrowheads="1"/>
            </p:cNvSpPr>
            <p:nvPr/>
          </p:nvSpPr>
          <p:spPr bwMode="auto">
            <a:xfrm>
              <a:off x="3284" y="968"/>
              <a:ext cx="212" cy="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37" name="Rectangle 37">
              <a:extLst>
                <a:ext uri="{FF2B5EF4-FFF2-40B4-BE49-F238E27FC236}">
                  <a16:creationId xmlns:a16="http://schemas.microsoft.com/office/drawing/2014/main" id="{4743D44E-8A75-4152-8C55-46CE99A83827}"/>
                </a:ext>
              </a:extLst>
            </p:cNvPr>
            <p:cNvSpPr>
              <a:spLocks noChangeArrowheads="1"/>
            </p:cNvSpPr>
            <p:nvPr/>
          </p:nvSpPr>
          <p:spPr bwMode="auto">
            <a:xfrm rot="16200000">
              <a:off x="3023" y="1261"/>
              <a:ext cx="7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rgbClr val="1A78C3"/>
                  </a:solidFill>
                  <a:latin typeface="Times New Roman" panose="02020603050405020304" pitchFamily="18" charset="0"/>
                  <a:ea typeface="宋体" panose="02010600030101010101" pitchFamily="2" charset="-122"/>
                </a:rPr>
                <a:t>SIMM Slot 5</a:t>
              </a:r>
            </a:p>
          </p:txBody>
        </p:sp>
      </p:grpSp>
      <p:grpSp>
        <p:nvGrpSpPr>
          <p:cNvPr id="38" name="Group 38">
            <a:extLst>
              <a:ext uri="{FF2B5EF4-FFF2-40B4-BE49-F238E27FC236}">
                <a16:creationId xmlns:a16="http://schemas.microsoft.com/office/drawing/2014/main" id="{E0BBBF85-7E26-47DB-AAB1-411E60EA54E9}"/>
              </a:ext>
            </a:extLst>
          </p:cNvPr>
          <p:cNvGrpSpPr>
            <a:grpSpLocks/>
          </p:cNvGrpSpPr>
          <p:nvPr/>
        </p:nvGrpSpPr>
        <p:grpSpPr bwMode="auto">
          <a:xfrm>
            <a:off x="6305843" y="2364939"/>
            <a:ext cx="338138" cy="1270000"/>
            <a:chOff x="3571" y="968"/>
            <a:chExt cx="213" cy="800"/>
          </a:xfrm>
        </p:grpSpPr>
        <p:sp>
          <p:nvSpPr>
            <p:cNvPr id="39" name="Rectangle 39">
              <a:extLst>
                <a:ext uri="{FF2B5EF4-FFF2-40B4-BE49-F238E27FC236}">
                  <a16:creationId xmlns:a16="http://schemas.microsoft.com/office/drawing/2014/main" id="{632BD5A8-1A85-4CA5-8E39-C99B3FD2B1F2}"/>
                </a:ext>
              </a:extLst>
            </p:cNvPr>
            <p:cNvSpPr>
              <a:spLocks noChangeArrowheads="1"/>
            </p:cNvSpPr>
            <p:nvPr/>
          </p:nvSpPr>
          <p:spPr bwMode="auto">
            <a:xfrm>
              <a:off x="3572" y="968"/>
              <a:ext cx="212" cy="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40" name="Rectangle 40">
              <a:extLst>
                <a:ext uri="{FF2B5EF4-FFF2-40B4-BE49-F238E27FC236}">
                  <a16:creationId xmlns:a16="http://schemas.microsoft.com/office/drawing/2014/main" id="{B775ABC3-4D43-4460-A60F-43FC8974590D}"/>
                </a:ext>
              </a:extLst>
            </p:cNvPr>
            <p:cNvSpPr>
              <a:spLocks noChangeArrowheads="1"/>
            </p:cNvSpPr>
            <p:nvPr/>
          </p:nvSpPr>
          <p:spPr bwMode="auto">
            <a:xfrm rot="16200000">
              <a:off x="3311" y="1261"/>
              <a:ext cx="7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rgbClr val="1A78C3"/>
                  </a:solidFill>
                  <a:latin typeface="Times New Roman" panose="02020603050405020304" pitchFamily="18" charset="0"/>
                  <a:ea typeface="宋体" panose="02010600030101010101" pitchFamily="2" charset="-122"/>
                </a:rPr>
                <a:t>SIMM Slot 6</a:t>
              </a:r>
            </a:p>
          </p:txBody>
        </p:sp>
      </p:grpSp>
      <p:grpSp>
        <p:nvGrpSpPr>
          <p:cNvPr id="41" name="Group 41">
            <a:extLst>
              <a:ext uri="{FF2B5EF4-FFF2-40B4-BE49-F238E27FC236}">
                <a16:creationId xmlns:a16="http://schemas.microsoft.com/office/drawing/2014/main" id="{BF01EB47-8441-41D3-AF06-49FA57727362}"/>
              </a:ext>
            </a:extLst>
          </p:cNvPr>
          <p:cNvGrpSpPr>
            <a:grpSpLocks/>
          </p:cNvGrpSpPr>
          <p:nvPr/>
        </p:nvGrpSpPr>
        <p:grpSpPr bwMode="auto">
          <a:xfrm>
            <a:off x="6763044" y="2364939"/>
            <a:ext cx="338138" cy="1270000"/>
            <a:chOff x="3859" y="968"/>
            <a:chExt cx="213" cy="800"/>
          </a:xfrm>
        </p:grpSpPr>
        <p:sp>
          <p:nvSpPr>
            <p:cNvPr id="42" name="Rectangle 42">
              <a:extLst>
                <a:ext uri="{FF2B5EF4-FFF2-40B4-BE49-F238E27FC236}">
                  <a16:creationId xmlns:a16="http://schemas.microsoft.com/office/drawing/2014/main" id="{C045CDB5-0B31-41A8-8058-52EB30B16D3D}"/>
                </a:ext>
              </a:extLst>
            </p:cNvPr>
            <p:cNvSpPr>
              <a:spLocks noChangeArrowheads="1"/>
            </p:cNvSpPr>
            <p:nvPr/>
          </p:nvSpPr>
          <p:spPr bwMode="auto">
            <a:xfrm>
              <a:off x="3860" y="968"/>
              <a:ext cx="212" cy="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43" name="Rectangle 43">
              <a:extLst>
                <a:ext uri="{FF2B5EF4-FFF2-40B4-BE49-F238E27FC236}">
                  <a16:creationId xmlns:a16="http://schemas.microsoft.com/office/drawing/2014/main" id="{15BD10F8-305B-49A2-9D7E-F907C9E10BDF}"/>
                </a:ext>
              </a:extLst>
            </p:cNvPr>
            <p:cNvSpPr>
              <a:spLocks noChangeArrowheads="1"/>
            </p:cNvSpPr>
            <p:nvPr/>
          </p:nvSpPr>
          <p:spPr bwMode="auto">
            <a:xfrm rot="16200000">
              <a:off x="3599" y="1261"/>
              <a:ext cx="7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rgbClr val="1A78C3"/>
                  </a:solidFill>
                  <a:latin typeface="Times New Roman" panose="02020603050405020304" pitchFamily="18" charset="0"/>
                  <a:ea typeface="宋体" panose="02010600030101010101" pitchFamily="2" charset="-122"/>
                </a:rPr>
                <a:t>SIMM Slot 7</a:t>
              </a:r>
            </a:p>
          </p:txBody>
        </p:sp>
      </p:grpSp>
      <p:sp>
        <p:nvSpPr>
          <p:cNvPr id="44" name="Line 44">
            <a:extLst>
              <a:ext uri="{FF2B5EF4-FFF2-40B4-BE49-F238E27FC236}">
                <a16:creationId xmlns:a16="http://schemas.microsoft.com/office/drawing/2014/main" id="{7E0F9BB0-7172-4C7A-ACD0-94F8BECF87CC}"/>
              </a:ext>
            </a:extLst>
          </p:cNvPr>
          <p:cNvSpPr>
            <a:spLocks noChangeShapeType="1"/>
          </p:cNvSpPr>
          <p:nvPr/>
        </p:nvSpPr>
        <p:spPr bwMode="auto">
          <a:xfrm flipH="1">
            <a:off x="2154522" y="3730189"/>
            <a:ext cx="1308100" cy="596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45" name="Line 45">
            <a:extLst>
              <a:ext uri="{FF2B5EF4-FFF2-40B4-BE49-F238E27FC236}">
                <a16:creationId xmlns:a16="http://schemas.microsoft.com/office/drawing/2014/main" id="{B96017BD-3754-4BF3-A891-D65B79466636}"/>
              </a:ext>
            </a:extLst>
          </p:cNvPr>
          <p:cNvSpPr>
            <a:spLocks noChangeShapeType="1"/>
          </p:cNvSpPr>
          <p:nvPr/>
        </p:nvSpPr>
        <p:spPr bwMode="auto">
          <a:xfrm>
            <a:off x="3919822" y="3730189"/>
            <a:ext cx="3035300" cy="596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46" name="Rectangle 46">
            <a:extLst>
              <a:ext uri="{FF2B5EF4-FFF2-40B4-BE49-F238E27FC236}">
                <a16:creationId xmlns:a16="http://schemas.microsoft.com/office/drawing/2014/main" id="{F751A5A2-5E1B-4BA5-BF92-51BE14719F23}"/>
              </a:ext>
            </a:extLst>
          </p:cNvPr>
          <p:cNvSpPr>
            <a:spLocks noChangeArrowheads="1"/>
          </p:cNvSpPr>
          <p:nvPr/>
        </p:nvSpPr>
        <p:spPr bwMode="auto">
          <a:xfrm>
            <a:off x="3213385" y="4060389"/>
            <a:ext cx="17557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2000" i="0">
                <a:solidFill>
                  <a:srgbClr val="1A78C3"/>
                </a:solidFill>
                <a:latin typeface="Times New Roman" panose="02020603050405020304" pitchFamily="18" charset="0"/>
                <a:ea typeface="宋体" panose="02010600030101010101" pitchFamily="2" charset="-122"/>
              </a:rPr>
              <a:t>DRAM SIMM</a:t>
            </a:r>
          </a:p>
        </p:txBody>
      </p:sp>
      <p:grpSp>
        <p:nvGrpSpPr>
          <p:cNvPr id="47" name="Group 47">
            <a:extLst>
              <a:ext uri="{FF2B5EF4-FFF2-40B4-BE49-F238E27FC236}">
                <a16:creationId xmlns:a16="http://schemas.microsoft.com/office/drawing/2014/main" id="{DFE51747-C9A4-4A71-BD0D-0A88ABF5D846}"/>
              </a:ext>
            </a:extLst>
          </p:cNvPr>
          <p:cNvGrpSpPr>
            <a:grpSpLocks/>
          </p:cNvGrpSpPr>
          <p:nvPr/>
        </p:nvGrpSpPr>
        <p:grpSpPr bwMode="auto">
          <a:xfrm>
            <a:off x="2148172" y="4562039"/>
            <a:ext cx="811213" cy="333375"/>
            <a:chOff x="952" y="2352"/>
            <a:chExt cx="511" cy="210"/>
          </a:xfrm>
        </p:grpSpPr>
        <p:sp>
          <p:nvSpPr>
            <p:cNvPr id="48" name="Rectangle 48">
              <a:extLst>
                <a:ext uri="{FF2B5EF4-FFF2-40B4-BE49-F238E27FC236}">
                  <a16:creationId xmlns:a16="http://schemas.microsoft.com/office/drawing/2014/main" id="{98E8D0D2-41F2-4EEC-8412-910FB7D3182C}"/>
                </a:ext>
              </a:extLst>
            </p:cNvPr>
            <p:cNvSpPr>
              <a:spLocks noChangeArrowheads="1"/>
            </p:cNvSpPr>
            <p:nvPr/>
          </p:nvSpPr>
          <p:spPr bwMode="auto">
            <a:xfrm>
              <a:off x="964" y="2356"/>
              <a:ext cx="472"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49" name="Rectangle 49">
              <a:extLst>
                <a:ext uri="{FF2B5EF4-FFF2-40B4-BE49-F238E27FC236}">
                  <a16:creationId xmlns:a16="http://schemas.microsoft.com/office/drawing/2014/main" id="{CD8EF3EA-1873-4AFE-A04E-3153B609F6BF}"/>
                </a:ext>
              </a:extLst>
            </p:cNvPr>
            <p:cNvSpPr>
              <a:spLocks noChangeArrowheads="1"/>
            </p:cNvSpPr>
            <p:nvPr/>
          </p:nvSpPr>
          <p:spPr bwMode="auto">
            <a:xfrm>
              <a:off x="952" y="2352"/>
              <a:ext cx="51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DRAM</a:t>
              </a:r>
            </a:p>
          </p:txBody>
        </p:sp>
      </p:grpSp>
      <p:grpSp>
        <p:nvGrpSpPr>
          <p:cNvPr id="50" name="Group 50">
            <a:extLst>
              <a:ext uri="{FF2B5EF4-FFF2-40B4-BE49-F238E27FC236}">
                <a16:creationId xmlns:a16="http://schemas.microsoft.com/office/drawing/2014/main" id="{1024BBFB-FEC0-4AD2-BBD8-15AB4E958152}"/>
              </a:ext>
            </a:extLst>
          </p:cNvPr>
          <p:cNvGrpSpPr>
            <a:grpSpLocks/>
          </p:cNvGrpSpPr>
          <p:nvPr/>
        </p:nvGrpSpPr>
        <p:grpSpPr bwMode="auto">
          <a:xfrm>
            <a:off x="2148172" y="4943039"/>
            <a:ext cx="811213" cy="333375"/>
            <a:chOff x="952" y="2592"/>
            <a:chExt cx="511" cy="210"/>
          </a:xfrm>
        </p:grpSpPr>
        <p:sp>
          <p:nvSpPr>
            <p:cNvPr id="51" name="Rectangle 51">
              <a:extLst>
                <a:ext uri="{FF2B5EF4-FFF2-40B4-BE49-F238E27FC236}">
                  <a16:creationId xmlns:a16="http://schemas.microsoft.com/office/drawing/2014/main" id="{8753F073-0380-4DAF-81C9-94B654B28C34}"/>
                </a:ext>
              </a:extLst>
            </p:cNvPr>
            <p:cNvSpPr>
              <a:spLocks noChangeArrowheads="1"/>
            </p:cNvSpPr>
            <p:nvPr/>
          </p:nvSpPr>
          <p:spPr bwMode="auto">
            <a:xfrm>
              <a:off x="964" y="2596"/>
              <a:ext cx="472"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52" name="Rectangle 52">
              <a:extLst>
                <a:ext uri="{FF2B5EF4-FFF2-40B4-BE49-F238E27FC236}">
                  <a16:creationId xmlns:a16="http://schemas.microsoft.com/office/drawing/2014/main" id="{D79DFDFB-4DFD-4727-A797-3BF83A00C10C}"/>
                </a:ext>
              </a:extLst>
            </p:cNvPr>
            <p:cNvSpPr>
              <a:spLocks noChangeArrowheads="1"/>
            </p:cNvSpPr>
            <p:nvPr/>
          </p:nvSpPr>
          <p:spPr bwMode="auto">
            <a:xfrm>
              <a:off x="952" y="2592"/>
              <a:ext cx="51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DRAM</a:t>
              </a:r>
            </a:p>
          </p:txBody>
        </p:sp>
      </p:grpSp>
      <p:grpSp>
        <p:nvGrpSpPr>
          <p:cNvPr id="53" name="Group 53">
            <a:extLst>
              <a:ext uri="{FF2B5EF4-FFF2-40B4-BE49-F238E27FC236}">
                <a16:creationId xmlns:a16="http://schemas.microsoft.com/office/drawing/2014/main" id="{515B41DD-061D-40EC-A470-4A563D145DC4}"/>
              </a:ext>
            </a:extLst>
          </p:cNvPr>
          <p:cNvGrpSpPr>
            <a:grpSpLocks/>
          </p:cNvGrpSpPr>
          <p:nvPr/>
        </p:nvGrpSpPr>
        <p:grpSpPr bwMode="auto">
          <a:xfrm>
            <a:off x="6034372" y="4562039"/>
            <a:ext cx="811213" cy="333375"/>
            <a:chOff x="3400" y="2352"/>
            <a:chExt cx="511" cy="210"/>
          </a:xfrm>
        </p:grpSpPr>
        <p:sp>
          <p:nvSpPr>
            <p:cNvPr id="54" name="Rectangle 54">
              <a:extLst>
                <a:ext uri="{FF2B5EF4-FFF2-40B4-BE49-F238E27FC236}">
                  <a16:creationId xmlns:a16="http://schemas.microsoft.com/office/drawing/2014/main" id="{5780B272-C133-42DE-8508-4315A889FDC0}"/>
                </a:ext>
              </a:extLst>
            </p:cNvPr>
            <p:cNvSpPr>
              <a:spLocks noChangeArrowheads="1"/>
            </p:cNvSpPr>
            <p:nvPr/>
          </p:nvSpPr>
          <p:spPr bwMode="auto">
            <a:xfrm>
              <a:off x="3412" y="2356"/>
              <a:ext cx="472"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55" name="Rectangle 55">
              <a:extLst>
                <a:ext uri="{FF2B5EF4-FFF2-40B4-BE49-F238E27FC236}">
                  <a16:creationId xmlns:a16="http://schemas.microsoft.com/office/drawing/2014/main" id="{0F0010C8-32BA-46F9-8B10-3FDB68C5F7DC}"/>
                </a:ext>
              </a:extLst>
            </p:cNvPr>
            <p:cNvSpPr>
              <a:spLocks noChangeArrowheads="1"/>
            </p:cNvSpPr>
            <p:nvPr/>
          </p:nvSpPr>
          <p:spPr bwMode="auto">
            <a:xfrm>
              <a:off x="3400" y="2352"/>
              <a:ext cx="51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DRAM</a:t>
              </a:r>
            </a:p>
          </p:txBody>
        </p:sp>
      </p:grpSp>
      <p:grpSp>
        <p:nvGrpSpPr>
          <p:cNvPr id="56" name="Group 56">
            <a:extLst>
              <a:ext uri="{FF2B5EF4-FFF2-40B4-BE49-F238E27FC236}">
                <a16:creationId xmlns:a16="http://schemas.microsoft.com/office/drawing/2014/main" id="{7F44B149-9D28-428D-86C2-06E855B4C8F9}"/>
              </a:ext>
            </a:extLst>
          </p:cNvPr>
          <p:cNvGrpSpPr>
            <a:grpSpLocks/>
          </p:cNvGrpSpPr>
          <p:nvPr/>
        </p:nvGrpSpPr>
        <p:grpSpPr bwMode="auto">
          <a:xfrm>
            <a:off x="6034372" y="4943039"/>
            <a:ext cx="811213" cy="333375"/>
            <a:chOff x="3400" y="2592"/>
            <a:chExt cx="511" cy="210"/>
          </a:xfrm>
        </p:grpSpPr>
        <p:sp>
          <p:nvSpPr>
            <p:cNvPr id="57" name="Rectangle 57">
              <a:extLst>
                <a:ext uri="{FF2B5EF4-FFF2-40B4-BE49-F238E27FC236}">
                  <a16:creationId xmlns:a16="http://schemas.microsoft.com/office/drawing/2014/main" id="{B47DD93C-6607-4054-9816-24FD5217A494}"/>
                </a:ext>
              </a:extLst>
            </p:cNvPr>
            <p:cNvSpPr>
              <a:spLocks noChangeArrowheads="1"/>
            </p:cNvSpPr>
            <p:nvPr/>
          </p:nvSpPr>
          <p:spPr bwMode="auto">
            <a:xfrm>
              <a:off x="3412" y="2596"/>
              <a:ext cx="472"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58" name="Rectangle 58">
              <a:extLst>
                <a:ext uri="{FF2B5EF4-FFF2-40B4-BE49-F238E27FC236}">
                  <a16:creationId xmlns:a16="http://schemas.microsoft.com/office/drawing/2014/main" id="{FED83F18-C6B1-4FE5-9970-363EB9A9048D}"/>
                </a:ext>
              </a:extLst>
            </p:cNvPr>
            <p:cNvSpPr>
              <a:spLocks noChangeArrowheads="1"/>
            </p:cNvSpPr>
            <p:nvPr/>
          </p:nvSpPr>
          <p:spPr bwMode="auto">
            <a:xfrm>
              <a:off x="3400" y="2592"/>
              <a:ext cx="51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DRAM</a:t>
              </a:r>
            </a:p>
          </p:txBody>
        </p:sp>
      </p:grpSp>
      <p:grpSp>
        <p:nvGrpSpPr>
          <p:cNvPr id="59" name="Group 59">
            <a:extLst>
              <a:ext uri="{FF2B5EF4-FFF2-40B4-BE49-F238E27FC236}">
                <a16:creationId xmlns:a16="http://schemas.microsoft.com/office/drawing/2014/main" id="{16D11DBF-3580-4577-B06D-0292C6066B12}"/>
              </a:ext>
            </a:extLst>
          </p:cNvPr>
          <p:cNvGrpSpPr>
            <a:grpSpLocks/>
          </p:cNvGrpSpPr>
          <p:nvPr/>
        </p:nvGrpSpPr>
        <p:grpSpPr bwMode="auto">
          <a:xfrm>
            <a:off x="5043772" y="4943039"/>
            <a:ext cx="811213" cy="333375"/>
            <a:chOff x="2776" y="2592"/>
            <a:chExt cx="511" cy="210"/>
          </a:xfrm>
        </p:grpSpPr>
        <p:sp>
          <p:nvSpPr>
            <p:cNvPr id="60" name="Rectangle 60">
              <a:extLst>
                <a:ext uri="{FF2B5EF4-FFF2-40B4-BE49-F238E27FC236}">
                  <a16:creationId xmlns:a16="http://schemas.microsoft.com/office/drawing/2014/main" id="{112F5E0F-6DC5-4035-B6D3-069F2D9802EF}"/>
                </a:ext>
              </a:extLst>
            </p:cNvPr>
            <p:cNvSpPr>
              <a:spLocks noChangeArrowheads="1"/>
            </p:cNvSpPr>
            <p:nvPr/>
          </p:nvSpPr>
          <p:spPr bwMode="auto">
            <a:xfrm>
              <a:off x="2788" y="2596"/>
              <a:ext cx="472"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61" name="Rectangle 61">
              <a:extLst>
                <a:ext uri="{FF2B5EF4-FFF2-40B4-BE49-F238E27FC236}">
                  <a16:creationId xmlns:a16="http://schemas.microsoft.com/office/drawing/2014/main" id="{071ACF6B-2C7B-451B-A48E-0DFE6850BDDB}"/>
                </a:ext>
              </a:extLst>
            </p:cNvPr>
            <p:cNvSpPr>
              <a:spLocks noChangeArrowheads="1"/>
            </p:cNvSpPr>
            <p:nvPr/>
          </p:nvSpPr>
          <p:spPr bwMode="auto">
            <a:xfrm>
              <a:off x="2776" y="2592"/>
              <a:ext cx="51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DRAM</a:t>
              </a:r>
            </a:p>
          </p:txBody>
        </p:sp>
      </p:grpSp>
      <p:grpSp>
        <p:nvGrpSpPr>
          <p:cNvPr id="62" name="Group 62">
            <a:extLst>
              <a:ext uri="{FF2B5EF4-FFF2-40B4-BE49-F238E27FC236}">
                <a16:creationId xmlns:a16="http://schemas.microsoft.com/office/drawing/2014/main" id="{8FA92B22-7786-49EA-8B11-EBD18BE16C66}"/>
              </a:ext>
            </a:extLst>
          </p:cNvPr>
          <p:cNvGrpSpPr>
            <a:grpSpLocks/>
          </p:cNvGrpSpPr>
          <p:nvPr/>
        </p:nvGrpSpPr>
        <p:grpSpPr bwMode="auto">
          <a:xfrm>
            <a:off x="4053172" y="4943039"/>
            <a:ext cx="811213" cy="333375"/>
            <a:chOff x="2152" y="2592"/>
            <a:chExt cx="511" cy="210"/>
          </a:xfrm>
        </p:grpSpPr>
        <p:sp>
          <p:nvSpPr>
            <p:cNvPr id="63" name="Rectangle 63">
              <a:extLst>
                <a:ext uri="{FF2B5EF4-FFF2-40B4-BE49-F238E27FC236}">
                  <a16:creationId xmlns:a16="http://schemas.microsoft.com/office/drawing/2014/main" id="{0CAEC13E-54A0-4AD6-A9A4-829DF691BD7F}"/>
                </a:ext>
              </a:extLst>
            </p:cNvPr>
            <p:cNvSpPr>
              <a:spLocks noChangeArrowheads="1"/>
            </p:cNvSpPr>
            <p:nvPr/>
          </p:nvSpPr>
          <p:spPr bwMode="auto">
            <a:xfrm>
              <a:off x="2164" y="2596"/>
              <a:ext cx="472"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64" name="Rectangle 64">
              <a:extLst>
                <a:ext uri="{FF2B5EF4-FFF2-40B4-BE49-F238E27FC236}">
                  <a16:creationId xmlns:a16="http://schemas.microsoft.com/office/drawing/2014/main" id="{246FCA48-F1E5-461E-A4E0-0B64F5535560}"/>
                </a:ext>
              </a:extLst>
            </p:cNvPr>
            <p:cNvSpPr>
              <a:spLocks noChangeArrowheads="1"/>
            </p:cNvSpPr>
            <p:nvPr/>
          </p:nvSpPr>
          <p:spPr bwMode="auto">
            <a:xfrm>
              <a:off x="2152" y="2592"/>
              <a:ext cx="51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DRAM</a:t>
              </a:r>
            </a:p>
          </p:txBody>
        </p:sp>
      </p:grpSp>
      <p:grpSp>
        <p:nvGrpSpPr>
          <p:cNvPr id="65" name="Group 65">
            <a:extLst>
              <a:ext uri="{FF2B5EF4-FFF2-40B4-BE49-F238E27FC236}">
                <a16:creationId xmlns:a16="http://schemas.microsoft.com/office/drawing/2014/main" id="{E5D447C3-D231-4B82-9846-8BD1EF8F5205}"/>
              </a:ext>
            </a:extLst>
          </p:cNvPr>
          <p:cNvGrpSpPr>
            <a:grpSpLocks/>
          </p:cNvGrpSpPr>
          <p:nvPr/>
        </p:nvGrpSpPr>
        <p:grpSpPr bwMode="auto">
          <a:xfrm>
            <a:off x="3062572" y="4943039"/>
            <a:ext cx="811213" cy="333375"/>
            <a:chOff x="1528" y="2592"/>
            <a:chExt cx="511" cy="210"/>
          </a:xfrm>
        </p:grpSpPr>
        <p:sp>
          <p:nvSpPr>
            <p:cNvPr id="66" name="Rectangle 66">
              <a:extLst>
                <a:ext uri="{FF2B5EF4-FFF2-40B4-BE49-F238E27FC236}">
                  <a16:creationId xmlns:a16="http://schemas.microsoft.com/office/drawing/2014/main" id="{DFA9DAB7-1F2C-4294-A3E4-61C36DD50482}"/>
                </a:ext>
              </a:extLst>
            </p:cNvPr>
            <p:cNvSpPr>
              <a:spLocks noChangeArrowheads="1"/>
            </p:cNvSpPr>
            <p:nvPr/>
          </p:nvSpPr>
          <p:spPr bwMode="auto">
            <a:xfrm>
              <a:off x="1540" y="2596"/>
              <a:ext cx="472"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67" name="Rectangle 67">
              <a:extLst>
                <a:ext uri="{FF2B5EF4-FFF2-40B4-BE49-F238E27FC236}">
                  <a16:creationId xmlns:a16="http://schemas.microsoft.com/office/drawing/2014/main" id="{9674BD94-BC02-4526-A455-763FCB50A304}"/>
                </a:ext>
              </a:extLst>
            </p:cNvPr>
            <p:cNvSpPr>
              <a:spLocks noChangeArrowheads="1"/>
            </p:cNvSpPr>
            <p:nvPr/>
          </p:nvSpPr>
          <p:spPr bwMode="auto">
            <a:xfrm>
              <a:off x="1528" y="2592"/>
              <a:ext cx="51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DRAM</a:t>
              </a:r>
            </a:p>
          </p:txBody>
        </p:sp>
      </p:grpSp>
      <p:grpSp>
        <p:nvGrpSpPr>
          <p:cNvPr id="68" name="Group 68">
            <a:extLst>
              <a:ext uri="{FF2B5EF4-FFF2-40B4-BE49-F238E27FC236}">
                <a16:creationId xmlns:a16="http://schemas.microsoft.com/office/drawing/2014/main" id="{AF8A426C-7D8F-47AB-B2DE-4550F8A3F820}"/>
              </a:ext>
            </a:extLst>
          </p:cNvPr>
          <p:cNvGrpSpPr>
            <a:grpSpLocks/>
          </p:cNvGrpSpPr>
          <p:nvPr/>
        </p:nvGrpSpPr>
        <p:grpSpPr bwMode="auto">
          <a:xfrm>
            <a:off x="5043772" y="4562039"/>
            <a:ext cx="811213" cy="333375"/>
            <a:chOff x="2776" y="2352"/>
            <a:chExt cx="511" cy="210"/>
          </a:xfrm>
        </p:grpSpPr>
        <p:sp>
          <p:nvSpPr>
            <p:cNvPr id="69" name="Rectangle 69">
              <a:extLst>
                <a:ext uri="{FF2B5EF4-FFF2-40B4-BE49-F238E27FC236}">
                  <a16:creationId xmlns:a16="http://schemas.microsoft.com/office/drawing/2014/main" id="{B48A68D2-2C2D-4FFE-80C4-FE77E9937FA6}"/>
                </a:ext>
              </a:extLst>
            </p:cNvPr>
            <p:cNvSpPr>
              <a:spLocks noChangeArrowheads="1"/>
            </p:cNvSpPr>
            <p:nvPr/>
          </p:nvSpPr>
          <p:spPr bwMode="auto">
            <a:xfrm>
              <a:off x="2788" y="2356"/>
              <a:ext cx="472"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70" name="Rectangle 70">
              <a:extLst>
                <a:ext uri="{FF2B5EF4-FFF2-40B4-BE49-F238E27FC236}">
                  <a16:creationId xmlns:a16="http://schemas.microsoft.com/office/drawing/2014/main" id="{2983635C-0769-46D0-A70F-CE1DD1CB458E}"/>
                </a:ext>
              </a:extLst>
            </p:cNvPr>
            <p:cNvSpPr>
              <a:spLocks noChangeArrowheads="1"/>
            </p:cNvSpPr>
            <p:nvPr/>
          </p:nvSpPr>
          <p:spPr bwMode="auto">
            <a:xfrm>
              <a:off x="2776" y="2352"/>
              <a:ext cx="51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DRAM</a:t>
              </a:r>
            </a:p>
          </p:txBody>
        </p:sp>
      </p:grpSp>
      <p:grpSp>
        <p:nvGrpSpPr>
          <p:cNvPr id="71" name="Group 71">
            <a:extLst>
              <a:ext uri="{FF2B5EF4-FFF2-40B4-BE49-F238E27FC236}">
                <a16:creationId xmlns:a16="http://schemas.microsoft.com/office/drawing/2014/main" id="{C115630E-B2BE-4BEE-A9B4-30F615827297}"/>
              </a:ext>
            </a:extLst>
          </p:cNvPr>
          <p:cNvGrpSpPr>
            <a:grpSpLocks/>
          </p:cNvGrpSpPr>
          <p:nvPr/>
        </p:nvGrpSpPr>
        <p:grpSpPr bwMode="auto">
          <a:xfrm>
            <a:off x="4053172" y="4562039"/>
            <a:ext cx="811213" cy="333375"/>
            <a:chOff x="2152" y="2352"/>
            <a:chExt cx="511" cy="210"/>
          </a:xfrm>
        </p:grpSpPr>
        <p:sp>
          <p:nvSpPr>
            <p:cNvPr id="72" name="Rectangle 72">
              <a:extLst>
                <a:ext uri="{FF2B5EF4-FFF2-40B4-BE49-F238E27FC236}">
                  <a16:creationId xmlns:a16="http://schemas.microsoft.com/office/drawing/2014/main" id="{D0D78893-0523-4651-BACF-AF53067FA183}"/>
                </a:ext>
              </a:extLst>
            </p:cNvPr>
            <p:cNvSpPr>
              <a:spLocks noChangeArrowheads="1"/>
            </p:cNvSpPr>
            <p:nvPr/>
          </p:nvSpPr>
          <p:spPr bwMode="auto">
            <a:xfrm>
              <a:off x="2164" y="2356"/>
              <a:ext cx="472"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73" name="Rectangle 73">
              <a:extLst>
                <a:ext uri="{FF2B5EF4-FFF2-40B4-BE49-F238E27FC236}">
                  <a16:creationId xmlns:a16="http://schemas.microsoft.com/office/drawing/2014/main" id="{398A88FC-4AF3-425D-B89D-1171BCC1039E}"/>
                </a:ext>
              </a:extLst>
            </p:cNvPr>
            <p:cNvSpPr>
              <a:spLocks noChangeArrowheads="1"/>
            </p:cNvSpPr>
            <p:nvPr/>
          </p:nvSpPr>
          <p:spPr bwMode="auto">
            <a:xfrm>
              <a:off x="2152" y="2352"/>
              <a:ext cx="51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DRAM</a:t>
              </a:r>
            </a:p>
          </p:txBody>
        </p:sp>
      </p:grpSp>
      <p:grpSp>
        <p:nvGrpSpPr>
          <p:cNvPr id="74" name="Group 74">
            <a:extLst>
              <a:ext uri="{FF2B5EF4-FFF2-40B4-BE49-F238E27FC236}">
                <a16:creationId xmlns:a16="http://schemas.microsoft.com/office/drawing/2014/main" id="{597E61E9-8732-49EB-A4A0-2B288D036A4F}"/>
              </a:ext>
            </a:extLst>
          </p:cNvPr>
          <p:cNvGrpSpPr>
            <a:grpSpLocks/>
          </p:cNvGrpSpPr>
          <p:nvPr/>
        </p:nvGrpSpPr>
        <p:grpSpPr bwMode="auto">
          <a:xfrm>
            <a:off x="3062572" y="4562039"/>
            <a:ext cx="811213" cy="333375"/>
            <a:chOff x="1528" y="2352"/>
            <a:chExt cx="511" cy="210"/>
          </a:xfrm>
        </p:grpSpPr>
        <p:sp>
          <p:nvSpPr>
            <p:cNvPr id="75" name="Rectangle 75">
              <a:extLst>
                <a:ext uri="{FF2B5EF4-FFF2-40B4-BE49-F238E27FC236}">
                  <a16:creationId xmlns:a16="http://schemas.microsoft.com/office/drawing/2014/main" id="{C89F21E6-6741-4C1E-B89B-26F904AE622C}"/>
                </a:ext>
              </a:extLst>
            </p:cNvPr>
            <p:cNvSpPr>
              <a:spLocks noChangeArrowheads="1"/>
            </p:cNvSpPr>
            <p:nvPr/>
          </p:nvSpPr>
          <p:spPr bwMode="auto">
            <a:xfrm>
              <a:off x="1540" y="2356"/>
              <a:ext cx="472"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76" name="Rectangle 76">
              <a:extLst>
                <a:ext uri="{FF2B5EF4-FFF2-40B4-BE49-F238E27FC236}">
                  <a16:creationId xmlns:a16="http://schemas.microsoft.com/office/drawing/2014/main" id="{10FAEE8A-5E43-43F4-ADC0-0A263CC6E040}"/>
                </a:ext>
              </a:extLst>
            </p:cNvPr>
            <p:cNvSpPr>
              <a:spLocks noChangeArrowheads="1"/>
            </p:cNvSpPr>
            <p:nvPr/>
          </p:nvSpPr>
          <p:spPr bwMode="auto">
            <a:xfrm>
              <a:off x="1528" y="2352"/>
              <a:ext cx="51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DRAM</a:t>
              </a:r>
            </a:p>
          </p:txBody>
        </p:sp>
      </p:grpSp>
      <p:sp>
        <p:nvSpPr>
          <p:cNvPr id="77" name="Text Box 79">
            <a:extLst>
              <a:ext uri="{FF2B5EF4-FFF2-40B4-BE49-F238E27FC236}">
                <a16:creationId xmlns:a16="http://schemas.microsoft.com/office/drawing/2014/main" id="{E66D4E04-8683-451D-8355-E208DB825091}"/>
              </a:ext>
            </a:extLst>
          </p:cNvPr>
          <p:cNvSpPr txBox="1">
            <a:spLocks noChangeArrowheads="1"/>
          </p:cNvSpPr>
          <p:nvPr/>
        </p:nvSpPr>
        <p:spPr bwMode="auto">
          <a:xfrm>
            <a:off x="7126572" y="4766439"/>
            <a:ext cx="410641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kumimoji="0" lang="zh-CN" altLang="en-US" i="0" dirty="0">
                <a:solidFill>
                  <a:srgbClr val="ED7D31"/>
                </a:solidFill>
                <a:ea typeface="宋体" panose="02010600030101010101" pitchFamily="2" charset="-122"/>
                <a:cs typeface="Arial" panose="020B0604020202020204" pitchFamily="34" charset="0"/>
              </a:rPr>
              <a:t>每个</a:t>
            </a:r>
            <a:r>
              <a:rPr lang="zh-CN" altLang="en-US" i="0" dirty="0">
                <a:solidFill>
                  <a:srgbClr val="ED7D31"/>
                </a:solidFill>
                <a:ea typeface="宋体" panose="02010600030101010101" pitchFamily="2" charset="-122"/>
                <a:cs typeface="Arial" panose="020B0604020202020204" pitchFamily="34" charset="0"/>
              </a:rPr>
              <a:t>内存条最多能同时读出</a:t>
            </a:r>
            <a:r>
              <a:rPr lang="en-US" altLang="zh-CN" i="0" dirty="0">
                <a:solidFill>
                  <a:srgbClr val="ED7D31"/>
                </a:solidFill>
                <a:ea typeface="宋体" panose="02010600030101010101" pitchFamily="2" charset="-122"/>
                <a:cs typeface="Arial" panose="020B0604020202020204" pitchFamily="34" charset="0"/>
              </a:rPr>
              <a:t>128</a:t>
            </a:r>
            <a:r>
              <a:rPr lang="zh-CN" altLang="en-US" i="0" dirty="0">
                <a:solidFill>
                  <a:srgbClr val="ED7D31"/>
                </a:solidFill>
                <a:ea typeface="宋体" panose="02010600030101010101" pitchFamily="2" charset="-122"/>
                <a:cs typeface="Arial" panose="020B0604020202020204" pitchFamily="34" charset="0"/>
              </a:rPr>
              <a:t>位数据</a:t>
            </a:r>
          </a:p>
        </p:txBody>
      </p:sp>
      <p:sp>
        <p:nvSpPr>
          <p:cNvPr id="78" name="Text Box 80">
            <a:extLst>
              <a:ext uri="{FF2B5EF4-FFF2-40B4-BE49-F238E27FC236}">
                <a16:creationId xmlns:a16="http://schemas.microsoft.com/office/drawing/2014/main" id="{4E156E5C-51A2-478E-BEF8-13431BC71A39}"/>
              </a:ext>
            </a:extLst>
          </p:cNvPr>
          <p:cNvSpPr txBox="1">
            <a:spLocks noChangeArrowheads="1"/>
          </p:cNvSpPr>
          <p:nvPr/>
        </p:nvSpPr>
        <p:spPr bwMode="auto">
          <a:xfrm>
            <a:off x="7251985" y="3095189"/>
            <a:ext cx="24923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a:solidFill>
                  <a:srgbClr val="ED7D31"/>
                </a:solidFill>
                <a:ea typeface="宋体" panose="02010600030101010101" pitchFamily="2" charset="-122"/>
                <a:cs typeface="Arial" panose="020B0604020202020204" pitchFamily="34" charset="0"/>
              </a:rPr>
              <a:t>存储器总线的宽度为</a:t>
            </a:r>
            <a:r>
              <a:rPr lang="en-US" altLang="zh-CN" sz="1600" i="0">
                <a:solidFill>
                  <a:srgbClr val="ED7D31"/>
                </a:solidFill>
                <a:ea typeface="宋体" panose="02010600030101010101" pitchFamily="2" charset="-122"/>
                <a:cs typeface="Arial" panose="020B0604020202020204" pitchFamily="34" charset="0"/>
              </a:rPr>
              <a:t>128</a:t>
            </a:r>
            <a:r>
              <a:rPr lang="zh-CN" altLang="en-US" sz="1600" i="0">
                <a:solidFill>
                  <a:srgbClr val="ED7D31"/>
                </a:solidFill>
                <a:ea typeface="宋体" panose="02010600030101010101" pitchFamily="2" charset="-122"/>
                <a:cs typeface="Arial" panose="020B0604020202020204" pitchFamily="34" charset="0"/>
              </a:rPr>
              <a:t>位</a:t>
            </a:r>
          </a:p>
        </p:txBody>
      </p:sp>
      <p:sp>
        <p:nvSpPr>
          <p:cNvPr id="79" name="Text Box 81">
            <a:extLst>
              <a:ext uri="{FF2B5EF4-FFF2-40B4-BE49-F238E27FC236}">
                <a16:creationId xmlns:a16="http://schemas.microsoft.com/office/drawing/2014/main" id="{00D464BC-EAB5-462C-968D-2AE266579C46}"/>
              </a:ext>
            </a:extLst>
          </p:cNvPr>
          <p:cNvSpPr txBox="1">
            <a:spLocks noChangeArrowheads="1"/>
          </p:cNvSpPr>
          <p:nvPr/>
        </p:nvSpPr>
        <p:spPr bwMode="auto">
          <a:xfrm>
            <a:off x="2022765" y="5733445"/>
            <a:ext cx="490855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dirty="0">
                <a:solidFill>
                  <a:srgbClr val="ED7D31"/>
                </a:solidFill>
                <a:ea typeface="宋体" panose="02010600030101010101" pitchFamily="2" charset="-122"/>
              </a:rPr>
              <a:t>每次访存操作总是在某一个内存条内进行！</a:t>
            </a:r>
          </a:p>
        </p:txBody>
      </p:sp>
    </p:spTree>
    <p:extLst>
      <p:ext uri="{BB962C8B-B14F-4D97-AF65-F5344CB8AC3E}">
        <p14:creationId xmlns:p14="http://schemas.microsoft.com/office/powerpoint/2010/main" val="32940145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CAC06A9-FD44-40D8-9759-FB02BFB3ECAC}"/>
              </a:ext>
            </a:extLst>
          </p:cNvPr>
          <p:cNvSpPr>
            <a:spLocks noGrp="1"/>
          </p:cNvSpPr>
          <p:nvPr>
            <p:ph type="sldNum" sz="quarter" idx="12"/>
          </p:nvPr>
        </p:nvSpPr>
        <p:spPr/>
        <p:txBody>
          <a:bodyPr/>
          <a:lstStyle/>
          <a:p>
            <a:fld id="{D12C7F20-4EEE-4847-AC76-B538472E8A39}" type="slidenum">
              <a:rPr lang="zh-CN" altLang="en-US" smtClean="0"/>
              <a:pPr/>
              <a:t>31</a:t>
            </a:fld>
            <a:endParaRPr lang="zh-CN" altLang="en-US"/>
          </a:p>
        </p:txBody>
      </p:sp>
      <p:sp>
        <p:nvSpPr>
          <p:cNvPr id="3" name="文本占位符 2">
            <a:extLst>
              <a:ext uri="{FF2B5EF4-FFF2-40B4-BE49-F238E27FC236}">
                <a16:creationId xmlns:a16="http://schemas.microsoft.com/office/drawing/2014/main" id="{070B3A4E-1C63-4699-A9FA-C7AE5876B022}"/>
              </a:ext>
            </a:extLst>
          </p:cNvPr>
          <p:cNvSpPr>
            <a:spLocks noGrp="1"/>
          </p:cNvSpPr>
          <p:nvPr>
            <p:ph type="body" sz="quarter" idx="15"/>
          </p:nvPr>
        </p:nvSpPr>
        <p:spPr>
          <a:xfrm>
            <a:off x="159767" y="698464"/>
            <a:ext cx="11979723" cy="957081"/>
          </a:xfrm>
        </p:spPr>
        <p:txBody>
          <a:bodyPr>
            <a:normAutofit fontScale="77500" lnSpcReduction="20000"/>
          </a:bodyPr>
          <a:lstStyle/>
          <a:p>
            <a:r>
              <a:rPr lang="en-US" altLang="zh-CN" dirty="0"/>
              <a:t>SPARCstation 20’s Memory Module</a:t>
            </a:r>
          </a:p>
          <a:p>
            <a:pPr lvl="1"/>
            <a:r>
              <a:rPr lang="en-US" altLang="zh-CN" dirty="0"/>
              <a:t>Smallest: 4 MB = 16x 2Mb DRAM chips, 8 KB of  </a:t>
            </a:r>
            <a:r>
              <a:rPr lang="en-US" altLang="zh-CN" dirty="0">
                <a:solidFill>
                  <a:schemeClr val="accent2"/>
                </a:solidFill>
              </a:rPr>
              <a:t>Page</a:t>
            </a:r>
            <a:r>
              <a:rPr lang="en-US" altLang="zh-CN" dirty="0"/>
              <a:t> Mode SRAM</a:t>
            </a:r>
          </a:p>
          <a:p>
            <a:pPr lvl="1"/>
            <a:r>
              <a:rPr lang="en-US" altLang="zh-CN" dirty="0"/>
              <a:t>Biggest: 64 MB = 32x 16Mb chips, 16 KB of </a:t>
            </a:r>
            <a:r>
              <a:rPr lang="en-US" altLang="zh-CN" dirty="0">
                <a:solidFill>
                  <a:schemeClr val="accent2"/>
                </a:solidFill>
              </a:rPr>
              <a:t>Page</a:t>
            </a:r>
            <a:r>
              <a:rPr lang="en-US" altLang="zh-CN" dirty="0"/>
              <a:t> Mode SRAM</a:t>
            </a:r>
            <a:endParaRPr lang="zh-CN" altLang="en-US" dirty="0"/>
          </a:p>
        </p:txBody>
      </p:sp>
      <p:sp>
        <p:nvSpPr>
          <p:cNvPr id="4" name="文本占位符 3">
            <a:extLst>
              <a:ext uri="{FF2B5EF4-FFF2-40B4-BE49-F238E27FC236}">
                <a16:creationId xmlns:a16="http://schemas.microsoft.com/office/drawing/2014/main" id="{8ADDA413-E31C-4EF6-8078-6103AC254C4A}"/>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
        <p:nvSpPr>
          <p:cNvPr id="75" name="Text Box 68">
            <a:extLst>
              <a:ext uri="{FF2B5EF4-FFF2-40B4-BE49-F238E27FC236}">
                <a16:creationId xmlns:a16="http://schemas.microsoft.com/office/drawing/2014/main" id="{52DF986A-EA31-437D-90E1-67F83D67E669}"/>
              </a:ext>
            </a:extLst>
          </p:cNvPr>
          <p:cNvSpPr txBox="1">
            <a:spLocks noChangeArrowheads="1"/>
          </p:cNvSpPr>
          <p:nvPr/>
        </p:nvSpPr>
        <p:spPr bwMode="auto">
          <a:xfrm>
            <a:off x="630393" y="1787525"/>
            <a:ext cx="53276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0"/>
              </a:spcBef>
            </a:pPr>
            <a:r>
              <a:rPr lang="zh-CN" altLang="en-US" sz="1600" i="0" dirty="0">
                <a:solidFill>
                  <a:srgbClr val="1A78C3"/>
                </a:solidFill>
                <a:ea typeface="宋体" panose="02010600030101010101" pitchFamily="2" charset="-122"/>
                <a:cs typeface="Arial" panose="020B0604020202020204" pitchFamily="34" charset="0"/>
              </a:rPr>
              <a:t>每个芯片有</a:t>
            </a:r>
            <a:r>
              <a:rPr lang="en-US" altLang="zh-CN" sz="1600" i="0" dirty="0">
                <a:solidFill>
                  <a:srgbClr val="1A78C3"/>
                </a:solidFill>
                <a:ea typeface="宋体" panose="02010600030101010101" pitchFamily="2" charset="-122"/>
                <a:cs typeface="Arial" panose="020B0604020202020204" pitchFamily="34" charset="0"/>
              </a:rPr>
              <a:t>512</a:t>
            </a:r>
            <a:r>
              <a:rPr lang="zh-CN" altLang="en-US" sz="1600" i="0" dirty="0">
                <a:solidFill>
                  <a:srgbClr val="1A78C3"/>
                </a:solidFill>
                <a:ea typeface="宋体" panose="02010600030101010101" pitchFamily="2" charset="-122"/>
                <a:cs typeface="Arial" panose="020B0604020202020204" pitchFamily="34" charset="0"/>
              </a:rPr>
              <a:t>行</a:t>
            </a:r>
            <a:r>
              <a:rPr lang="en-US" altLang="zh-CN" sz="1600" i="0" dirty="0">
                <a:solidFill>
                  <a:srgbClr val="1A78C3"/>
                </a:solidFill>
                <a:ea typeface="宋体" panose="02010600030101010101" pitchFamily="2" charset="-122"/>
                <a:cs typeface="Arial" panose="020B0604020202020204" pitchFamily="34" charset="0"/>
              </a:rPr>
              <a:t>x512</a:t>
            </a:r>
            <a:r>
              <a:rPr lang="zh-CN" altLang="en-US" sz="1600" i="0" dirty="0">
                <a:solidFill>
                  <a:srgbClr val="1A78C3"/>
                </a:solidFill>
                <a:ea typeface="宋体" panose="02010600030101010101" pitchFamily="2" charset="-122"/>
                <a:cs typeface="Arial" panose="020B0604020202020204" pitchFamily="34" charset="0"/>
              </a:rPr>
              <a:t>列，并有</a:t>
            </a:r>
            <a:r>
              <a:rPr lang="en-US" altLang="zh-CN" sz="1600" i="0" dirty="0">
                <a:solidFill>
                  <a:srgbClr val="1A78C3"/>
                </a:solidFill>
                <a:ea typeface="宋体" panose="02010600030101010101" pitchFamily="2" charset="-122"/>
                <a:cs typeface="Arial" panose="020B0604020202020204" pitchFamily="34" charset="0"/>
              </a:rPr>
              <a:t>8</a:t>
            </a:r>
            <a:r>
              <a:rPr lang="zh-CN" altLang="en-US" sz="1600" i="0" dirty="0">
                <a:solidFill>
                  <a:srgbClr val="1A78C3"/>
                </a:solidFill>
                <a:ea typeface="宋体" panose="02010600030101010101" pitchFamily="2" charset="-122"/>
                <a:cs typeface="Arial" panose="020B0604020202020204" pitchFamily="34" charset="0"/>
              </a:rPr>
              <a:t>个位平面</a:t>
            </a:r>
          </a:p>
          <a:p>
            <a:pPr>
              <a:spcBef>
                <a:spcPct val="0"/>
              </a:spcBef>
            </a:pPr>
            <a:r>
              <a:rPr lang="zh-CN" altLang="en-US" sz="1600" i="0" dirty="0">
                <a:solidFill>
                  <a:srgbClr val="1A78C3"/>
                </a:solidFill>
                <a:ea typeface="宋体" panose="02010600030101010101" pitchFamily="2" charset="-122"/>
                <a:cs typeface="Arial" panose="020B0604020202020204" pitchFamily="34" charset="0"/>
              </a:rPr>
              <a:t>每次读</a:t>
            </a:r>
            <a:r>
              <a:rPr lang="en-US" altLang="zh-CN" sz="1600" i="0" dirty="0">
                <a:solidFill>
                  <a:srgbClr val="1A78C3"/>
                </a:solidFill>
                <a:ea typeface="宋体" panose="02010600030101010101" pitchFamily="2" charset="-122"/>
                <a:cs typeface="Arial" panose="020B0604020202020204" pitchFamily="34" charset="0"/>
              </a:rPr>
              <a:t>/</a:t>
            </a:r>
            <a:r>
              <a:rPr lang="zh-CN" altLang="en-US" sz="1600" i="0" dirty="0">
                <a:solidFill>
                  <a:srgbClr val="1A78C3"/>
                </a:solidFill>
                <a:ea typeface="宋体" panose="02010600030101010101" pitchFamily="2" charset="-122"/>
                <a:cs typeface="Arial" panose="020B0604020202020204" pitchFamily="34" charset="0"/>
              </a:rPr>
              <a:t>写各芯片内同行同列的</a:t>
            </a:r>
            <a:r>
              <a:rPr lang="en-US" altLang="zh-CN" sz="1600" i="0" dirty="0">
                <a:solidFill>
                  <a:srgbClr val="1A78C3"/>
                </a:solidFill>
                <a:ea typeface="宋体" panose="02010600030101010101" pitchFamily="2" charset="-122"/>
                <a:cs typeface="Arial" panose="020B0604020202020204" pitchFamily="34" charset="0"/>
              </a:rPr>
              <a:t>8</a:t>
            </a:r>
            <a:r>
              <a:rPr lang="zh-CN" altLang="en-US" sz="1600" i="0" dirty="0">
                <a:solidFill>
                  <a:srgbClr val="1A78C3"/>
                </a:solidFill>
                <a:ea typeface="宋体" panose="02010600030101010101" pitchFamily="2" charset="-122"/>
                <a:cs typeface="Arial" panose="020B0604020202020204" pitchFamily="34" charset="0"/>
              </a:rPr>
              <a:t>位，共</a:t>
            </a:r>
            <a:r>
              <a:rPr lang="en-US" altLang="zh-CN" sz="1600" i="0" dirty="0">
                <a:solidFill>
                  <a:srgbClr val="1A78C3"/>
                </a:solidFill>
                <a:ea typeface="宋体" panose="02010600030101010101" pitchFamily="2" charset="-122"/>
                <a:cs typeface="Arial" panose="020B0604020202020204" pitchFamily="34" charset="0"/>
              </a:rPr>
              <a:t>16x8=128</a:t>
            </a:r>
            <a:r>
              <a:rPr lang="zh-CN" altLang="en-US" sz="1600" i="0" dirty="0">
                <a:solidFill>
                  <a:srgbClr val="1A78C3"/>
                </a:solidFill>
                <a:ea typeface="宋体" panose="02010600030101010101" pitchFamily="2" charset="-122"/>
                <a:cs typeface="Arial" panose="020B0604020202020204" pitchFamily="34" charset="0"/>
              </a:rPr>
              <a:t>位</a:t>
            </a:r>
          </a:p>
        </p:txBody>
      </p:sp>
      <p:sp>
        <p:nvSpPr>
          <p:cNvPr id="76" name="Rectangle 6">
            <a:extLst>
              <a:ext uri="{FF2B5EF4-FFF2-40B4-BE49-F238E27FC236}">
                <a16:creationId xmlns:a16="http://schemas.microsoft.com/office/drawing/2014/main" id="{BB4D3B8E-18E1-477B-BE19-E3F16F9A5A02}"/>
              </a:ext>
            </a:extLst>
          </p:cNvPr>
          <p:cNvSpPr>
            <a:spLocks noChangeArrowheads="1"/>
          </p:cNvSpPr>
          <p:nvPr/>
        </p:nvSpPr>
        <p:spPr bwMode="auto">
          <a:xfrm>
            <a:off x="2516872" y="3244850"/>
            <a:ext cx="1651000" cy="1651000"/>
          </a:xfrm>
          <a:prstGeom prst="rect">
            <a:avLst/>
          </a:prstGeom>
          <a:noFill/>
          <a:ln w="25400">
            <a:solidFill>
              <a:schemeClr val="tx1"/>
            </a:solidFill>
            <a:miter lim="800000"/>
            <a:headEnd/>
            <a:tailEnd/>
          </a:ln>
          <a:effectLst>
            <a:outerShdw dist="107763" dir="2700000" algn="ctr" rotWithShape="0">
              <a:schemeClr val="bg1"/>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solidFill>
                <a:srgbClr val="1A78C3"/>
              </a:solidFill>
            </a:endParaRPr>
          </a:p>
        </p:txBody>
      </p:sp>
      <p:sp>
        <p:nvSpPr>
          <p:cNvPr id="77" name="Line 7">
            <a:extLst>
              <a:ext uri="{FF2B5EF4-FFF2-40B4-BE49-F238E27FC236}">
                <a16:creationId xmlns:a16="http://schemas.microsoft.com/office/drawing/2014/main" id="{743D8241-45F5-4835-93DA-20326192E2D2}"/>
              </a:ext>
            </a:extLst>
          </p:cNvPr>
          <p:cNvSpPr>
            <a:spLocks noChangeShapeType="1"/>
          </p:cNvSpPr>
          <p:nvPr/>
        </p:nvSpPr>
        <p:spPr bwMode="auto">
          <a:xfrm>
            <a:off x="2135872" y="3232150"/>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78" name="Line 8">
            <a:extLst>
              <a:ext uri="{FF2B5EF4-FFF2-40B4-BE49-F238E27FC236}">
                <a16:creationId xmlns:a16="http://schemas.microsoft.com/office/drawing/2014/main" id="{4CAD436A-B116-43E2-8FAE-CBE1D7D32A6E}"/>
              </a:ext>
            </a:extLst>
          </p:cNvPr>
          <p:cNvSpPr>
            <a:spLocks noChangeShapeType="1"/>
          </p:cNvSpPr>
          <p:nvPr/>
        </p:nvSpPr>
        <p:spPr bwMode="auto">
          <a:xfrm>
            <a:off x="2135872" y="4908550"/>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79" name="Line 9">
            <a:extLst>
              <a:ext uri="{FF2B5EF4-FFF2-40B4-BE49-F238E27FC236}">
                <a16:creationId xmlns:a16="http://schemas.microsoft.com/office/drawing/2014/main" id="{F9861ED9-A11D-41A5-B70B-F24D8106B71E}"/>
              </a:ext>
            </a:extLst>
          </p:cNvPr>
          <p:cNvSpPr>
            <a:spLocks noChangeShapeType="1"/>
          </p:cNvSpPr>
          <p:nvPr/>
        </p:nvSpPr>
        <p:spPr bwMode="auto">
          <a:xfrm flipV="1">
            <a:off x="2275572" y="4514850"/>
            <a:ext cx="0" cy="4064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80" name="Line 10">
            <a:extLst>
              <a:ext uri="{FF2B5EF4-FFF2-40B4-BE49-F238E27FC236}">
                <a16:creationId xmlns:a16="http://schemas.microsoft.com/office/drawing/2014/main" id="{90D1D997-464C-43BF-846B-CB635F0A5B92}"/>
              </a:ext>
            </a:extLst>
          </p:cNvPr>
          <p:cNvSpPr>
            <a:spLocks noChangeShapeType="1"/>
          </p:cNvSpPr>
          <p:nvPr/>
        </p:nvSpPr>
        <p:spPr bwMode="auto">
          <a:xfrm>
            <a:off x="2275572" y="3244850"/>
            <a:ext cx="0" cy="3556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81" name="Rectangle 11">
            <a:extLst>
              <a:ext uri="{FF2B5EF4-FFF2-40B4-BE49-F238E27FC236}">
                <a16:creationId xmlns:a16="http://schemas.microsoft.com/office/drawing/2014/main" id="{CBA94807-97BD-4A2A-86FB-66BC3426B838}"/>
              </a:ext>
            </a:extLst>
          </p:cNvPr>
          <p:cNvSpPr>
            <a:spLocks noChangeArrowheads="1"/>
          </p:cNvSpPr>
          <p:nvPr/>
        </p:nvSpPr>
        <p:spPr bwMode="auto">
          <a:xfrm rot="16200000">
            <a:off x="1790591" y="3904456"/>
            <a:ext cx="954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rgbClr val="1A78C3"/>
                </a:solidFill>
                <a:latin typeface="Times New Roman" panose="02020603050405020304" pitchFamily="18" charset="0"/>
                <a:ea typeface="宋体" panose="02010600030101010101" pitchFamily="2" charset="-122"/>
              </a:rPr>
              <a:t>512 </a:t>
            </a:r>
            <a:r>
              <a:rPr kumimoji="0" lang="en-US" altLang="zh-CN" sz="1600" i="0">
                <a:solidFill>
                  <a:srgbClr val="1A78C3"/>
                </a:solidFill>
                <a:latin typeface="Times New Roman" panose="02020603050405020304" pitchFamily="18" charset="0"/>
                <a:ea typeface="宋体" panose="02010600030101010101" pitchFamily="2" charset="-122"/>
              </a:rPr>
              <a:t>rows</a:t>
            </a:r>
          </a:p>
        </p:txBody>
      </p:sp>
      <p:sp>
        <p:nvSpPr>
          <p:cNvPr id="82" name="Line 12">
            <a:extLst>
              <a:ext uri="{FF2B5EF4-FFF2-40B4-BE49-F238E27FC236}">
                <a16:creationId xmlns:a16="http://schemas.microsoft.com/office/drawing/2014/main" id="{DDF54CAB-7398-4391-B2EE-443CD34A2031}"/>
              </a:ext>
            </a:extLst>
          </p:cNvPr>
          <p:cNvSpPr>
            <a:spLocks noChangeShapeType="1"/>
          </p:cNvSpPr>
          <p:nvPr/>
        </p:nvSpPr>
        <p:spPr bwMode="auto">
          <a:xfrm>
            <a:off x="4479022" y="25654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83" name="Line 13">
            <a:extLst>
              <a:ext uri="{FF2B5EF4-FFF2-40B4-BE49-F238E27FC236}">
                <a16:creationId xmlns:a16="http://schemas.microsoft.com/office/drawing/2014/main" id="{4323C753-CAE8-48D2-B6DF-2BEA93DCD9CE}"/>
              </a:ext>
            </a:extLst>
          </p:cNvPr>
          <p:cNvSpPr>
            <a:spLocks noChangeShapeType="1"/>
          </p:cNvSpPr>
          <p:nvPr/>
        </p:nvSpPr>
        <p:spPr bwMode="auto">
          <a:xfrm>
            <a:off x="2878822" y="25654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84" name="Line 14">
            <a:extLst>
              <a:ext uri="{FF2B5EF4-FFF2-40B4-BE49-F238E27FC236}">
                <a16:creationId xmlns:a16="http://schemas.microsoft.com/office/drawing/2014/main" id="{A8C1E44D-9DFA-4023-BCD3-935EA89046C9}"/>
              </a:ext>
            </a:extLst>
          </p:cNvPr>
          <p:cNvSpPr>
            <a:spLocks noChangeShapeType="1"/>
          </p:cNvSpPr>
          <p:nvPr/>
        </p:nvSpPr>
        <p:spPr bwMode="auto">
          <a:xfrm>
            <a:off x="2891522" y="2705100"/>
            <a:ext cx="355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85" name="Line 15">
            <a:extLst>
              <a:ext uri="{FF2B5EF4-FFF2-40B4-BE49-F238E27FC236}">
                <a16:creationId xmlns:a16="http://schemas.microsoft.com/office/drawing/2014/main" id="{2444E1BF-7B5D-41B8-A122-3A07A372D0A5}"/>
              </a:ext>
            </a:extLst>
          </p:cNvPr>
          <p:cNvSpPr>
            <a:spLocks noChangeShapeType="1"/>
          </p:cNvSpPr>
          <p:nvPr/>
        </p:nvSpPr>
        <p:spPr bwMode="auto">
          <a:xfrm flipH="1">
            <a:off x="4085322" y="2705100"/>
            <a:ext cx="406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86" name="Rectangle 16">
            <a:extLst>
              <a:ext uri="{FF2B5EF4-FFF2-40B4-BE49-F238E27FC236}">
                <a16:creationId xmlns:a16="http://schemas.microsoft.com/office/drawing/2014/main" id="{D839DA6C-BD32-4945-889E-174B60E37B5D}"/>
              </a:ext>
            </a:extLst>
          </p:cNvPr>
          <p:cNvSpPr>
            <a:spLocks noChangeArrowheads="1"/>
          </p:cNvSpPr>
          <p:nvPr/>
        </p:nvSpPr>
        <p:spPr bwMode="auto">
          <a:xfrm>
            <a:off x="3237597" y="2532063"/>
            <a:ext cx="87363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rgbClr val="1A78C3"/>
                </a:solidFill>
                <a:latin typeface="Times New Roman" panose="02020603050405020304" pitchFamily="18" charset="0"/>
                <a:ea typeface="宋体" panose="02010600030101010101" pitchFamily="2" charset="-122"/>
              </a:rPr>
              <a:t>512 </a:t>
            </a:r>
            <a:r>
              <a:rPr kumimoji="0" lang="en-US" altLang="zh-CN" sz="1600" i="0">
                <a:solidFill>
                  <a:srgbClr val="1A78C3"/>
                </a:solidFill>
                <a:latin typeface="Times New Roman" panose="02020603050405020304" pitchFamily="18" charset="0"/>
                <a:ea typeface="宋体" panose="02010600030101010101" pitchFamily="2" charset="-122"/>
              </a:rPr>
              <a:t>cols</a:t>
            </a:r>
          </a:p>
        </p:txBody>
      </p:sp>
      <p:sp>
        <p:nvSpPr>
          <p:cNvPr id="87" name="Line 17">
            <a:extLst>
              <a:ext uri="{FF2B5EF4-FFF2-40B4-BE49-F238E27FC236}">
                <a16:creationId xmlns:a16="http://schemas.microsoft.com/office/drawing/2014/main" id="{F29949F7-64F0-4253-81AC-5E1478388E04}"/>
              </a:ext>
            </a:extLst>
          </p:cNvPr>
          <p:cNvSpPr>
            <a:spLocks noChangeShapeType="1"/>
          </p:cNvSpPr>
          <p:nvPr/>
        </p:nvSpPr>
        <p:spPr bwMode="auto">
          <a:xfrm flipV="1">
            <a:off x="2516872" y="2924175"/>
            <a:ext cx="312738" cy="3206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88" name="Line 18">
            <a:extLst>
              <a:ext uri="{FF2B5EF4-FFF2-40B4-BE49-F238E27FC236}">
                <a16:creationId xmlns:a16="http://schemas.microsoft.com/office/drawing/2014/main" id="{8C00AD8D-B9A3-45CE-BBA5-11E9BA08A7B5}"/>
              </a:ext>
            </a:extLst>
          </p:cNvPr>
          <p:cNvSpPr>
            <a:spLocks noChangeShapeType="1"/>
          </p:cNvSpPr>
          <p:nvPr/>
        </p:nvSpPr>
        <p:spPr bwMode="auto">
          <a:xfrm flipV="1">
            <a:off x="4164697" y="2933700"/>
            <a:ext cx="327025" cy="315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89" name="Line 19">
            <a:extLst>
              <a:ext uri="{FF2B5EF4-FFF2-40B4-BE49-F238E27FC236}">
                <a16:creationId xmlns:a16="http://schemas.microsoft.com/office/drawing/2014/main" id="{3DC55CE4-93A6-4570-BF45-3BCB30648FFA}"/>
              </a:ext>
            </a:extLst>
          </p:cNvPr>
          <p:cNvSpPr>
            <a:spLocks noChangeShapeType="1"/>
          </p:cNvSpPr>
          <p:nvPr/>
        </p:nvSpPr>
        <p:spPr bwMode="auto">
          <a:xfrm flipV="1">
            <a:off x="4164697" y="4575175"/>
            <a:ext cx="322263" cy="3254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90" name="Line 20">
            <a:extLst>
              <a:ext uri="{FF2B5EF4-FFF2-40B4-BE49-F238E27FC236}">
                <a16:creationId xmlns:a16="http://schemas.microsoft.com/office/drawing/2014/main" id="{69FB1FED-E243-4D1B-BB42-EFDEF14E4816}"/>
              </a:ext>
            </a:extLst>
          </p:cNvPr>
          <p:cNvSpPr>
            <a:spLocks noChangeShapeType="1"/>
          </p:cNvSpPr>
          <p:nvPr/>
        </p:nvSpPr>
        <p:spPr bwMode="auto">
          <a:xfrm>
            <a:off x="2821672" y="2927350"/>
            <a:ext cx="16652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91" name="Line 21">
            <a:extLst>
              <a:ext uri="{FF2B5EF4-FFF2-40B4-BE49-F238E27FC236}">
                <a16:creationId xmlns:a16="http://schemas.microsoft.com/office/drawing/2014/main" id="{D364D252-F7E2-4E59-BC94-C818A82CEFF6}"/>
              </a:ext>
            </a:extLst>
          </p:cNvPr>
          <p:cNvSpPr>
            <a:spLocks noChangeShapeType="1"/>
          </p:cNvSpPr>
          <p:nvPr/>
        </p:nvSpPr>
        <p:spPr bwMode="auto">
          <a:xfrm flipH="1">
            <a:off x="4485372" y="2921000"/>
            <a:ext cx="0" cy="167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92" name="Rectangle 22">
            <a:extLst>
              <a:ext uri="{FF2B5EF4-FFF2-40B4-BE49-F238E27FC236}">
                <a16:creationId xmlns:a16="http://schemas.microsoft.com/office/drawing/2014/main" id="{CF5A8E38-106C-4735-9123-72F20A4533CE}"/>
              </a:ext>
            </a:extLst>
          </p:cNvPr>
          <p:cNvSpPr>
            <a:spLocks noChangeArrowheads="1"/>
          </p:cNvSpPr>
          <p:nvPr/>
        </p:nvSpPr>
        <p:spPr bwMode="auto">
          <a:xfrm>
            <a:off x="2658160" y="3232150"/>
            <a:ext cx="14430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DRAM Chip 0</a:t>
            </a:r>
          </a:p>
        </p:txBody>
      </p:sp>
      <p:sp>
        <p:nvSpPr>
          <p:cNvPr id="93" name="Rectangle 23">
            <a:extLst>
              <a:ext uri="{FF2B5EF4-FFF2-40B4-BE49-F238E27FC236}">
                <a16:creationId xmlns:a16="http://schemas.microsoft.com/office/drawing/2014/main" id="{2EF3759E-3D29-4879-B7D9-931BCBE4B3D7}"/>
              </a:ext>
            </a:extLst>
          </p:cNvPr>
          <p:cNvSpPr>
            <a:spLocks noChangeArrowheads="1"/>
          </p:cNvSpPr>
          <p:nvPr/>
        </p:nvSpPr>
        <p:spPr bwMode="auto">
          <a:xfrm>
            <a:off x="2516872" y="5073650"/>
            <a:ext cx="1651000" cy="2794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94" name="Line 24">
            <a:extLst>
              <a:ext uri="{FF2B5EF4-FFF2-40B4-BE49-F238E27FC236}">
                <a16:creationId xmlns:a16="http://schemas.microsoft.com/office/drawing/2014/main" id="{64A3F52F-6196-4E95-8D2F-B9785E0526A1}"/>
              </a:ext>
            </a:extLst>
          </p:cNvPr>
          <p:cNvSpPr>
            <a:spLocks noChangeShapeType="1"/>
          </p:cNvSpPr>
          <p:nvPr/>
        </p:nvSpPr>
        <p:spPr bwMode="auto">
          <a:xfrm flipV="1">
            <a:off x="4164697" y="4757738"/>
            <a:ext cx="322263" cy="325437"/>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95" name="Line 25">
            <a:extLst>
              <a:ext uri="{FF2B5EF4-FFF2-40B4-BE49-F238E27FC236}">
                <a16:creationId xmlns:a16="http://schemas.microsoft.com/office/drawing/2014/main" id="{1E21BB9C-FFD4-4EE3-8694-61698AFD7E51}"/>
              </a:ext>
            </a:extLst>
          </p:cNvPr>
          <p:cNvSpPr>
            <a:spLocks noChangeShapeType="1"/>
          </p:cNvSpPr>
          <p:nvPr/>
        </p:nvSpPr>
        <p:spPr bwMode="auto">
          <a:xfrm>
            <a:off x="4485372" y="4768850"/>
            <a:ext cx="0" cy="2794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96" name="Line 26">
            <a:extLst>
              <a:ext uri="{FF2B5EF4-FFF2-40B4-BE49-F238E27FC236}">
                <a16:creationId xmlns:a16="http://schemas.microsoft.com/office/drawing/2014/main" id="{9EC81F35-AE3E-4F94-AC38-BD83352410EF}"/>
              </a:ext>
            </a:extLst>
          </p:cNvPr>
          <p:cNvSpPr>
            <a:spLocks noChangeShapeType="1"/>
          </p:cNvSpPr>
          <p:nvPr/>
        </p:nvSpPr>
        <p:spPr bwMode="auto">
          <a:xfrm flipV="1">
            <a:off x="4164697" y="5038725"/>
            <a:ext cx="322263" cy="315913"/>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97" name="Line 27">
            <a:extLst>
              <a:ext uri="{FF2B5EF4-FFF2-40B4-BE49-F238E27FC236}">
                <a16:creationId xmlns:a16="http://schemas.microsoft.com/office/drawing/2014/main" id="{BA99936E-F7B1-41A2-A1DD-B29F98D20FAD}"/>
              </a:ext>
            </a:extLst>
          </p:cNvPr>
          <p:cNvSpPr>
            <a:spLocks noChangeShapeType="1"/>
          </p:cNvSpPr>
          <p:nvPr/>
        </p:nvSpPr>
        <p:spPr bwMode="auto">
          <a:xfrm>
            <a:off x="3418572" y="5378450"/>
            <a:ext cx="0" cy="3968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98" name="Rectangle 28">
            <a:extLst>
              <a:ext uri="{FF2B5EF4-FFF2-40B4-BE49-F238E27FC236}">
                <a16:creationId xmlns:a16="http://schemas.microsoft.com/office/drawing/2014/main" id="{5087CBCC-E752-494E-A794-F405D1D09423}"/>
              </a:ext>
            </a:extLst>
          </p:cNvPr>
          <p:cNvSpPr>
            <a:spLocks noChangeArrowheads="1"/>
          </p:cNvSpPr>
          <p:nvPr/>
        </p:nvSpPr>
        <p:spPr bwMode="auto">
          <a:xfrm>
            <a:off x="2489885" y="5441950"/>
            <a:ext cx="1001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bits&lt;7:0&gt;</a:t>
            </a:r>
          </a:p>
        </p:txBody>
      </p:sp>
      <p:sp>
        <p:nvSpPr>
          <p:cNvPr id="99" name="Line 29">
            <a:extLst>
              <a:ext uri="{FF2B5EF4-FFF2-40B4-BE49-F238E27FC236}">
                <a16:creationId xmlns:a16="http://schemas.microsoft.com/office/drawing/2014/main" id="{34AE01A9-4738-4DE9-9676-F55AEF9AE4FA}"/>
              </a:ext>
            </a:extLst>
          </p:cNvPr>
          <p:cNvSpPr>
            <a:spLocks noChangeShapeType="1"/>
          </p:cNvSpPr>
          <p:nvPr/>
        </p:nvSpPr>
        <p:spPr bwMode="auto">
          <a:xfrm flipV="1">
            <a:off x="4486960" y="4500563"/>
            <a:ext cx="393700" cy="4064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00" name="Rectangle 30">
            <a:extLst>
              <a:ext uri="{FF2B5EF4-FFF2-40B4-BE49-F238E27FC236}">
                <a16:creationId xmlns:a16="http://schemas.microsoft.com/office/drawing/2014/main" id="{F90E6F5B-7FF2-49B4-AEF9-1DB714199A01}"/>
              </a:ext>
            </a:extLst>
          </p:cNvPr>
          <p:cNvSpPr>
            <a:spLocks noChangeArrowheads="1"/>
          </p:cNvSpPr>
          <p:nvPr/>
        </p:nvSpPr>
        <p:spPr bwMode="auto">
          <a:xfrm>
            <a:off x="4801285" y="4324350"/>
            <a:ext cx="650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rgbClr val="1A78C3"/>
                </a:solidFill>
                <a:latin typeface="Times New Roman" panose="02020603050405020304" pitchFamily="18" charset="0"/>
                <a:ea typeface="宋体" panose="02010600030101010101" pitchFamily="2" charset="-122"/>
              </a:rPr>
              <a:t>8 </a:t>
            </a:r>
            <a:r>
              <a:rPr kumimoji="0" lang="en-US" altLang="zh-CN" sz="1600" i="0">
                <a:solidFill>
                  <a:srgbClr val="1A78C3"/>
                </a:solidFill>
                <a:latin typeface="Times New Roman" panose="02020603050405020304" pitchFamily="18" charset="0"/>
                <a:ea typeface="宋体" panose="02010600030101010101" pitchFamily="2" charset="-122"/>
              </a:rPr>
              <a:t>bits</a:t>
            </a:r>
          </a:p>
        </p:txBody>
      </p:sp>
      <p:sp>
        <p:nvSpPr>
          <p:cNvPr id="101" name="Line 31">
            <a:extLst>
              <a:ext uri="{FF2B5EF4-FFF2-40B4-BE49-F238E27FC236}">
                <a16:creationId xmlns:a16="http://schemas.microsoft.com/office/drawing/2014/main" id="{77A2AB8C-DE7B-4925-86B3-501436B66D8F}"/>
              </a:ext>
            </a:extLst>
          </p:cNvPr>
          <p:cNvSpPr>
            <a:spLocks noChangeShapeType="1"/>
          </p:cNvSpPr>
          <p:nvPr/>
        </p:nvSpPr>
        <p:spPr bwMode="auto">
          <a:xfrm flipV="1">
            <a:off x="2516872" y="4895850"/>
            <a:ext cx="127000" cy="177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02" name="Line 32">
            <a:extLst>
              <a:ext uri="{FF2B5EF4-FFF2-40B4-BE49-F238E27FC236}">
                <a16:creationId xmlns:a16="http://schemas.microsoft.com/office/drawing/2014/main" id="{09477D87-1546-4D19-90E7-51C34AA221E6}"/>
              </a:ext>
            </a:extLst>
          </p:cNvPr>
          <p:cNvSpPr>
            <a:spLocks noChangeShapeType="1"/>
          </p:cNvSpPr>
          <p:nvPr/>
        </p:nvSpPr>
        <p:spPr bwMode="auto">
          <a:xfrm flipH="1">
            <a:off x="4305985" y="4756150"/>
            <a:ext cx="192087"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03" name="Rectangle 33">
            <a:extLst>
              <a:ext uri="{FF2B5EF4-FFF2-40B4-BE49-F238E27FC236}">
                <a16:creationId xmlns:a16="http://schemas.microsoft.com/office/drawing/2014/main" id="{024AFDB4-B827-407F-8B16-4FB9ED2E540F}"/>
              </a:ext>
            </a:extLst>
          </p:cNvPr>
          <p:cNvSpPr>
            <a:spLocks noChangeArrowheads="1"/>
          </p:cNvSpPr>
          <p:nvPr/>
        </p:nvSpPr>
        <p:spPr bwMode="auto">
          <a:xfrm>
            <a:off x="2521635" y="5032375"/>
            <a:ext cx="1539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rgbClr val="1A78C3"/>
                </a:solidFill>
                <a:latin typeface="Times New Roman" panose="02020603050405020304" pitchFamily="18" charset="0"/>
                <a:ea typeface="宋体" panose="02010600030101010101" pitchFamily="2" charset="-122"/>
              </a:rPr>
              <a:t>512 </a:t>
            </a:r>
            <a:r>
              <a:rPr kumimoji="0" lang="zh-CN" altLang="en-US" sz="1200" i="0">
                <a:solidFill>
                  <a:srgbClr val="1A78C3"/>
                </a:solidFill>
                <a:latin typeface="Times New Roman" panose="02020603050405020304" pitchFamily="18" charset="0"/>
                <a:ea typeface="宋体" panose="02010600030101010101" pitchFamily="2" charset="-122"/>
              </a:rPr>
              <a:t>×</a:t>
            </a:r>
            <a:r>
              <a:rPr kumimoji="0" lang="en-US" altLang="zh-CN" sz="1600" i="0">
                <a:solidFill>
                  <a:srgbClr val="1A78C3"/>
                </a:solidFill>
                <a:latin typeface="Times New Roman" panose="02020603050405020304" pitchFamily="18" charset="0"/>
                <a:ea typeface="宋体" panose="02010600030101010101" pitchFamily="2" charset="-122"/>
              </a:rPr>
              <a:t> 8  SRAM</a:t>
            </a:r>
          </a:p>
        </p:txBody>
      </p:sp>
      <p:sp>
        <p:nvSpPr>
          <p:cNvPr id="104" name="Line 34">
            <a:extLst>
              <a:ext uri="{FF2B5EF4-FFF2-40B4-BE49-F238E27FC236}">
                <a16:creationId xmlns:a16="http://schemas.microsoft.com/office/drawing/2014/main" id="{A2E26CFC-B163-4641-A52A-5809C5FCB4C5}"/>
              </a:ext>
            </a:extLst>
          </p:cNvPr>
          <p:cNvSpPr>
            <a:spLocks noChangeShapeType="1"/>
          </p:cNvSpPr>
          <p:nvPr/>
        </p:nvSpPr>
        <p:spPr bwMode="auto">
          <a:xfrm flipV="1">
            <a:off x="3824972" y="5200650"/>
            <a:ext cx="342900" cy="3175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05" name="Rectangle 35">
            <a:extLst>
              <a:ext uri="{FF2B5EF4-FFF2-40B4-BE49-F238E27FC236}">
                <a16:creationId xmlns:a16="http://schemas.microsoft.com/office/drawing/2014/main" id="{91F326A9-E9BB-41AA-B875-CF0F06C3C0C9}"/>
              </a:ext>
            </a:extLst>
          </p:cNvPr>
          <p:cNvSpPr>
            <a:spLocks noChangeArrowheads="1"/>
          </p:cNvSpPr>
          <p:nvPr/>
        </p:nvSpPr>
        <p:spPr bwMode="auto">
          <a:xfrm>
            <a:off x="2870885" y="3917950"/>
            <a:ext cx="9493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zh-CN" altLang="en-US" sz="1600" i="0">
                <a:solidFill>
                  <a:srgbClr val="1A78C3"/>
                </a:solidFill>
                <a:latin typeface="Times New Roman" panose="02020603050405020304" pitchFamily="18" charset="0"/>
                <a:ea typeface="宋体" panose="02010600030101010101" pitchFamily="2" charset="-122"/>
              </a:rPr>
              <a:t>256</a:t>
            </a:r>
            <a:r>
              <a:rPr kumimoji="0" lang="en-US" altLang="zh-CN" sz="1600" i="0">
                <a:solidFill>
                  <a:srgbClr val="1A78C3"/>
                </a:solidFill>
                <a:latin typeface="Times New Roman" panose="02020603050405020304" pitchFamily="18" charset="0"/>
                <a:ea typeface="宋体" panose="02010600030101010101" pitchFamily="2" charset="-122"/>
              </a:rPr>
              <a:t>K x 8</a:t>
            </a:r>
          </a:p>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 2 Mb</a:t>
            </a:r>
          </a:p>
        </p:txBody>
      </p:sp>
      <p:sp>
        <p:nvSpPr>
          <p:cNvPr id="106" name="Rectangle 36">
            <a:extLst>
              <a:ext uri="{FF2B5EF4-FFF2-40B4-BE49-F238E27FC236}">
                <a16:creationId xmlns:a16="http://schemas.microsoft.com/office/drawing/2014/main" id="{F4426250-C172-4DE7-A0D4-9AE016BE9BB8}"/>
              </a:ext>
            </a:extLst>
          </p:cNvPr>
          <p:cNvSpPr>
            <a:spLocks noChangeArrowheads="1"/>
          </p:cNvSpPr>
          <p:nvPr/>
        </p:nvSpPr>
        <p:spPr bwMode="auto">
          <a:xfrm>
            <a:off x="6631672" y="2178050"/>
            <a:ext cx="1651000" cy="1651000"/>
          </a:xfrm>
          <a:prstGeom prst="rect">
            <a:avLst/>
          </a:prstGeom>
          <a:noFill/>
          <a:ln w="25400">
            <a:solidFill>
              <a:schemeClr val="tx1"/>
            </a:solidFill>
            <a:miter lim="800000"/>
            <a:headEnd/>
            <a:tailEnd/>
          </a:ln>
          <a:effectLst>
            <a:outerShdw dist="107763" dir="2700000" algn="ctr" rotWithShape="0">
              <a:schemeClr val="bg1"/>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solidFill>
                <a:srgbClr val="1A78C3"/>
              </a:solidFill>
            </a:endParaRPr>
          </a:p>
        </p:txBody>
      </p:sp>
      <p:sp>
        <p:nvSpPr>
          <p:cNvPr id="107" name="Line 37">
            <a:extLst>
              <a:ext uri="{FF2B5EF4-FFF2-40B4-BE49-F238E27FC236}">
                <a16:creationId xmlns:a16="http://schemas.microsoft.com/office/drawing/2014/main" id="{0A534693-B355-46A6-9866-684F8533987A}"/>
              </a:ext>
            </a:extLst>
          </p:cNvPr>
          <p:cNvSpPr>
            <a:spLocks noChangeShapeType="1"/>
          </p:cNvSpPr>
          <p:nvPr/>
        </p:nvSpPr>
        <p:spPr bwMode="auto">
          <a:xfrm flipV="1">
            <a:off x="6631672" y="1862138"/>
            <a:ext cx="312738" cy="315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08" name="Line 38">
            <a:extLst>
              <a:ext uri="{FF2B5EF4-FFF2-40B4-BE49-F238E27FC236}">
                <a16:creationId xmlns:a16="http://schemas.microsoft.com/office/drawing/2014/main" id="{FF6A38A9-9F35-4405-AE33-C53396E12463}"/>
              </a:ext>
            </a:extLst>
          </p:cNvPr>
          <p:cNvSpPr>
            <a:spLocks noChangeShapeType="1"/>
          </p:cNvSpPr>
          <p:nvPr/>
        </p:nvSpPr>
        <p:spPr bwMode="auto">
          <a:xfrm flipV="1">
            <a:off x="8274735" y="1862138"/>
            <a:ext cx="322262" cy="315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09" name="Line 39">
            <a:extLst>
              <a:ext uri="{FF2B5EF4-FFF2-40B4-BE49-F238E27FC236}">
                <a16:creationId xmlns:a16="http://schemas.microsoft.com/office/drawing/2014/main" id="{BC889634-867B-412B-A93D-54CC9492DEF1}"/>
              </a:ext>
            </a:extLst>
          </p:cNvPr>
          <p:cNvSpPr>
            <a:spLocks noChangeShapeType="1"/>
          </p:cNvSpPr>
          <p:nvPr/>
        </p:nvSpPr>
        <p:spPr bwMode="auto">
          <a:xfrm flipV="1">
            <a:off x="8274735" y="3514725"/>
            <a:ext cx="322262" cy="315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10" name="Line 40">
            <a:extLst>
              <a:ext uri="{FF2B5EF4-FFF2-40B4-BE49-F238E27FC236}">
                <a16:creationId xmlns:a16="http://schemas.microsoft.com/office/drawing/2014/main" id="{DD8EE058-BB6F-419B-AAE5-E5759268FF43}"/>
              </a:ext>
            </a:extLst>
          </p:cNvPr>
          <p:cNvSpPr>
            <a:spLocks noChangeShapeType="1"/>
          </p:cNvSpPr>
          <p:nvPr/>
        </p:nvSpPr>
        <p:spPr bwMode="auto">
          <a:xfrm>
            <a:off x="6936472" y="1860550"/>
            <a:ext cx="167481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11" name="Line 41">
            <a:extLst>
              <a:ext uri="{FF2B5EF4-FFF2-40B4-BE49-F238E27FC236}">
                <a16:creationId xmlns:a16="http://schemas.microsoft.com/office/drawing/2014/main" id="{7D1E31BA-272F-4265-AF2F-6F30EA840DBE}"/>
              </a:ext>
            </a:extLst>
          </p:cNvPr>
          <p:cNvSpPr>
            <a:spLocks noChangeShapeType="1"/>
          </p:cNvSpPr>
          <p:nvPr/>
        </p:nvSpPr>
        <p:spPr bwMode="auto">
          <a:xfrm>
            <a:off x="8600172" y="1854200"/>
            <a:ext cx="0" cy="167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12" name="Rectangle 42">
            <a:extLst>
              <a:ext uri="{FF2B5EF4-FFF2-40B4-BE49-F238E27FC236}">
                <a16:creationId xmlns:a16="http://schemas.microsoft.com/office/drawing/2014/main" id="{7911B739-93A6-464C-8D26-E661497F0015}"/>
              </a:ext>
            </a:extLst>
          </p:cNvPr>
          <p:cNvSpPr>
            <a:spLocks noChangeArrowheads="1"/>
          </p:cNvSpPr>
          <p:nvPr/>
        </p:nvSpPr>
        <p:spPr bwMode="auto">
          <a:xfrm>
            <a:off x="6722160" y="2165350"/>
            <a:ext cx="15446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DRAM Chip 15</a:t>
            </a:r>
          </a:p>
        </p:txBody>
      </p:sp>
      <p:sp>
        <p:nvSpPr>
          <p:cNvPr id="113" name="Rectangle 43">
            <a:extLst>
              <a:ext uri="{FF2B5EF4-FFF2-40B4-BE49-F238E27FC236}">
                <a16:creationId xmlns:a16="http://schemas.microsoft.com/office/drawing/2014/main" id="{8800AC1D-C15A-4BAC-A305-FC9CBECBE665}"/>
              </a:ext>
            </a:extLst>
          </p:cNvPr>
          <p:cNvSpPr>
            <a:spLocks noChangeArrowheads="1"/>
          </p:cNvSpPr>
          <p:nvPr/>
        </p:nvSpPr>
        <p:spPr bwMode="auto">
          <a:xfrm>
            <a:off x="6631672" y="4006850"/>
            <a:ext cx="1651000" cy="2794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14" name="Line 44">
            <a:extLst>
              <a:ext uri="{FF2B5EF4-FFF2-40B4-BE49-F238E27FC236}">
                <a16:creationId xmlns:a16="http://schemas.microsoft.com/office/drawing/2014/main" id="{99A27DAD-CEF0-4E05-8E1B-A1431BCAE544}"/>
              </a:ext>
            </a:extLst>
          </p:cNvPr>
          <p:cNvSpPr>
            <a:spLocks noChangeShapeType="1"/>
          </p:cNvSpPr>
          <p:nvPr/>
        </p:nvSpPr>
        <p:spPr bwMode="auto">
          <a:xfrm flipV="1">
            <a:off x="8289022" y="3705225"/>
            <a:ext cx="303213" cy="296863"/>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15" name="Line 45">
            <a:extLst>
              <a:ext uri="{FF2B5EF4-FFF2-40B4-BE49-F238E27FC236}">
                <a16:creationId xmlns:a16="http://schemas.microsoft.com/office/drawing/2014/main" id="{EE70B563-270A-469A-AA6E-52167E0C58F7}"/>
              </a:ext>
            </a:extLst>
          </p:cNvPr>
          <p:cNvSpPr>
            <a:spLocks noChangeShapeType="1"/>
          </p:cNvSpPr>
          <p:nvPr/>
        </p:nvSpPr>
        <p:spPr bwMode="auto">
          <a:xfrm>
            <a:off x="8600172" y="3702050"/>
            <a:ext cx="0" cy="2794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16" name="Line 46">
            <a:extLst>
              <a:ext uri="{FF2B5EF4-FFF2-40B4-BE49-F238E27FC236}">
                <a16:creationId xmlns:a16="http://schemas.microsoft.com/office/drawing/2014/main" id="{8E47CD38-E817-4D36-910E-1FDC0C51D123}"/>
              </a:ext>
            </a:extLst>
          </p:cNvPr>
          <p:cNvSpPr>
            <a:spLocks noChangeShapeType="1"/>
          </p:cNvSpPr>
          <p:nvPr/>
        </p:nvSpPr>
        <p:spPr bwMode="auto">
          <a:xfrm flipV="1">
            <a:off x="8279497" y="3971925"/>
            <a:ext cx="327025" cy="320675"/>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17" name="Line 47">
            <a:extLst>
              <a:ext uri="{FF2B5EF4-FFF2-40B4-BE49-F238E27FC236}">
                <a16:creationId xmlns:a16="http://schemas.microsoft.com/office/drawing/2014/main" id="{88B3F03E-60A7-4A55-8EE8-0F1F932331EC}"/>
              </a:ext>
            </a:extLst>
          </p:cNvPr>
          <p:cNvSpPr>
            <a:spLocks noChangeShapeType="1"/>
          </p:cNvSpPr>
          <p:nvPr/>
        </p:nvSpPr>
        <p:spPr bwMode="auto">
          <a:xfrm>
            <a:off x="7380972" y="4311650"/>
            <a:ext cx="0" cy="584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18" name="Rectangle 48">
            <a:extLst>
              <a:ext uri="{FF2B5EF4-FFF2-40B4-BE49-F238E27FC236}">
                <a16:creationId xmlns:a16="http://schemas.microsoft.com/office/drawing/2014/main" id="{683094EA-D4F0-4839-9DE3-E6B5F9AA25CB}"/>
              </a:ext>
            </a:extLst>
          </p:cNvPr>
          <p:cNvSpPr>
            <a:spLocks noChangeArrowheads="1"/>
          </p:cNvSpPr>
          <p:nvPr/>
        </p:nvSpPr>
        <p:spPr bwMode="auto">
          <a:xfrm>
            <a:off x="6223685" y="4375150"/>
            <a:ext cx="1204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bits&lt;127:0&gt;</a:t>
            </a:r>
          </a:p>
        </p:txBody>
      </p:sp>
      <p:sp>
        <p:nvSpPr>
          <p:cNvPr id="119" name="Line 49">
            <a:extLst>
              <a:ext uri="{FF2B5EF4-FFF2-40B4-BE49-F238E27FC236}">
                <a16:creationId xmlns:a16="http://schemas.microsoft.com/office/drawing/2014/main" id="{EC33E65F-0C5B-488F-BA7D-45134861497A}"/>
              </a:ext>
            </a:extLst>
          </p:cNvPr>
          <p:cNvSpPr>
            <a:spLocks noChangeShapeType="1"/>
          </p:cNvSpPr>
          <p:nvPr/>
        </p:nvSpPr>
        <p:spPr bwMode="auto">
          <a:xfrm flipV="1">
            <a:off x="6631672" y="3829050"/>
            <a:ext cx="127000" cy="177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20" name="Line 50">
            <a:extLst>
              <a:ext uri="{FF2B5EF4-FFF2-40B4-BE49-F238E27FC236}">
                <a16:creationId xmlns:a16="http://schemas.microsoft.com/office/drawing/2014/main" id="{5C8ADD4C-290B-47A8-9C44-EAFEA252A119}"/>
              </a:ext>
            </a:extLst>
          </p:cNvPr>
          <p:cNvSpPr>
            <a:spLocks noChangeShapeType="1"/>
          </p:cNvSpPr>
          <p:nvPr/>
        </p:nvSpPr>
        <p:spPr bwMode="auto">
          <a:xfrm flipH="1">
            <a:off x="8435072" y="3689350"/>
            <a:ext cx="17780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21" name="Rectangle 51">
            <a:extLst>
              <a:ext uri="{FF2B5EF4-FFF2-40B4-BE49-F238E27FC236}">
                <a16:creationId xmlns:a16="http://schemas.microsoft.com/office/drawing/2014/main" id="{45C413FF-1B31-4FB4-BFB9-DCAD3C88A739}"/>
              </a:ext>
            </a:extLst>
          </p:cNvPr>
          <p:cNvSpPr>
            <a:spLocks noChangeArrowheads="1"/>
          </p:cNvSpPr>
          <p:nvPr/>
        </p:nvSpPr>
        <p:spPr bwMode="auto">
          <a:xfrm>
            <a:off x="6625322" y="3965575"/>
            <a:ext cx="1539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rgbClr val="1A78C3"/>
                </a:solidFill>
                <a:latin typeface="Times New Roman" panose="02020603050405020304" pitchFamily="18" charset="0"/>
                <a:ea typeface="宋体" panose="02010600030101010101" pitchFamily="2" charset="-122"/>
              </a:rPr>
              <a:t>512 </a:t>
            </a:r>
            <a:r>
              <a:rPr kumimoji="0" lang="zh-CN" altLang="en-US" sz="1200" i="0">
                <a:solidFill>
                  <a:srgbClr val="1A78C3"/>
                </a:solidFill>
                <a:latin typeface="Times New Roman" panose="02020603050405020304" pitchFamily="18" charset="0"/>
                <a:ea typeface="宋体" panose="02010600030101010101" pitchFamily="2" charset="-122"/>
              </a:rPr>
              <a:t>×</a:t>
            </a:r>
            <a:r>
              <a:rPr kumimoji="0" lang="en-US" altLang="zh-CN" sz="1600" i="0">
                <a:solidFill>
                  <a:srgbClr val="1A78C3"/>
                </a:solidFill>
                <a:latin typeface="Times New Roman" panose="02020603050405020304" pitchFamily="18" charset="0"/>
                <a:ea typeface="宋体" panose="02010600030101010101" pitchFamily="2" charset="-122"/>
              </a:rPr>
              <a:t> 8  SRAM</a:t>
            </a:r>
          </a:p>
        </p:txBody>
      </p:sp>
      <p:sp>
        <p:nvSpPr>
          <p:cNvPr id="122" name="Rectangle 52">
            <a:extLst>
              <a:ext uri="{FF2B5EF4-FFF2-40B4-BE49-F238E27FC236}">
                <a16:creationId xmlns:a16="http://schemas.microsoft.com/office/drawing/2014/main" id="{51E396A0-A029-4E5D-B591-F52A378CAB42}"/>
              </a:ext>
            </a:extLst>
          </p:cNvPr>
          <p:cNvSpPr>
            <a:spLocks noChangeArrowheads="1"/>
          </p:cNvSpPr>
          <p:nvPr/>
        </p:nvSpPr>
        <p:spPr bwMode="auto">
          <a:xfrm>
            <a:off x="6985685" y="2851150"/>
            <a:ext cx="9493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zh-CN" altLang="en-US" sz="1600" i="0">
                <a:solidFill>
                  <a:srgbClr val="1A78C3"/>
                </a:solidFill>
                <a:latin typeface="Times New Roman" panose="02020603050405020304" pitchFamily="18" charset="0"/>
                <a:ea typeface="宋体" panose="02010600030101010101" pitchFamily="2" charset="-122"/>
              </a:rPr>
              <a:t>256</a:t>
            </a:r>
            <a:r>
              <a:rPr kumimoji="0" lang="en-US" altLang="zh-CN" sz="1600" i="0">
                <a:solidFill>
                  <a:srgbClr val="1A78C3"/>
                </a:solidFill>
                <a:latin typeface="Times New Roman" panose="02020603050405020304" pitchFamily="18" charset="0"/>
                <a:ea typeface="宋体" panose="02010600030101010101" pitchFamily="2" charset="-122"/>
              </a:rPr>
              <a:t>K x 8</a:t>
            </a:r>
          </a:p>
          <a:p>
            <a:pPr algn="ct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 2 Mb</a:t>
            </a:r>
          </a:p>
        </p:txBody>
      </p:sp>
      <p:sp>
        <p:nvSpPr>
          <p:cNvPr id="123" name="Oval 53">
            <a:extLst>
              <a:ext uri="{FF2B5EF4-FFF2-40B4-BE49-F238E27FC236}">
                <a16:creationId xmlns:a16="http://schemas.microsoft.com/office/drawing/2014/main" id="{365C2E3D-7A17-467A-BAC2-A26D188F5B11}"/>
              </a:ext>
            </a:extLst>
          </p:cNvPr>
          <p:cNvSpPr>
            <a:spLocks noChangeArrowheads="1"/>
          </p:cNvSpPr>
          <p:nvPr/>
        </p:nvSpPr>
        <p:spPr bwMode="auto">
          <a:xfrm>
            <a:off x="4948922" y="3543300"/>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24" name="Oval 54">
            <a:extLst>
              <a:ext uri="{FF2B5EF4-FFF2-40B4-BE49-F238E27FC236}">
                <a16:creationId xmlns:a16="http://schemas.microsoft.com/office/drawing/2014/main" id="{677E2A73-F54A-4A55-B73F-7AEF69B3C7A2}"/>
              </a:ext>
            </a:extLst>
          </p:cNvPr>
          <p:cNvSpPr>
            <a:spLocks noChangeArrowheads="1"/>
          </p:cNvSpPr>
          <p:nvPr/>
        </p:nvSpPr>
        <p:spPr bwMode="auto">
          <a:xfrm>
            <a:off x="5482322" y="3314700"/>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25" name="Oval 55">
            <a:extLst>
              <a:ext uri="{FF2B5EF4-FFF2-40B4-BE49-F238E27FC236}">
                <a16:creationId xmlns:a16="http://schemas.microsoft.com/office/drawing/2014/main" id="{F153627A-9A8A-453E-A04D-7B65692200BC}"/>
              </a:ext>
            </a:extLst>
          </p:cNvPr>
          <p:cNvSpPr>
            <a:spLocks noChangeArrowheads="1"/>
          </p:cNvSpPr>
          <p:nvPr/>
        </p:nvSpPr>
        <p:spPr bwMode="auto">
          <a:xfrm>
            <a:off x="5939522" y="3086100"/>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26" name="Line 56">
            <a:extLst>
              <a:ext uri="{FF2B5EF4-FFF2-40B4-BE49-F238E27FC236}">
                <a16:creationId xmlns:a16="http://schemas.microsoft.com/office/drawing/2014/main" id="{FB491A3A-6F90-4DE5-A282-2935764995FD}"/>
              </a:ext>
            </a:extLst>
          </p:cNvPr>
          <p:cNvSpPr>
            <a:spLocks noChangeShapeType="1"/>
          </p:cNvSpPr>
          <p:nvPr/>
        </p:nvSpPr>
        <p:spPr bwMode="auto">
          <a:xfrm flipV="1">
            <a:off x="2218422" y="4495800"/>
            <a:ext cx="7029450" cy="1679575"/>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A78C3"/>
              </a:solidFill>
            </a:endParaRPr>
          </a:p>
        </p:txBody>
      </p:sp>
      <p:sp>
        <p:nvSpPr>
          <p:cNvPr id="127" name="Rectangle 57">
            <a:extLst>
              <a:ext uri="{FF2B5EF4-FFF2-40B4-BE49-F238E27FC236}">
                <a16:creationId xmlns:a16="http://schemas.microsoft.com/office/drawing/2014/main" id="{087F28BA-F64B-461B-957D-A671134628E7}"/>
              </a:ext>
            </a:extLst>
          </p:cNvPr>
          <p:cNvSpPr>
            <a:spLocks noChangeArrowheads="1"/>
          </p:cNvSpPr>
          <p:nvPr/>
        </p:nvSpPr>
        <p:spPr bwMode="auto">
          <a:xfrm>
            <a:off x="6644372" y="4986338"/>
            <a:ext cx="20113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Memory Bus&lt;127:0&gt;</a:t>
            </a:r>
          </a:p>
        </p:txBody>
      </p:sp>
      <p:grpSp>
        <p:nvGrpSpPr>
          <p:cNvPr id="128" name="Group 58">
            <a:extLst>
              <a:ext uri="{FF2B5EF4-FFF2-40B4-BE49-F238E27FC236}">
                <a16:creationId xmlns:a16="http://schemas.microsoft.com/office/drawing/2014/main" id="{D6A975F1-9FE2-4C7F-9538-6DC7B90E87B2}"/>
              </a:ext>
            </a:extLst>
          </p:cNvPr>
          <p:cNvGrpSpPr>
            <a:grpSpLocks/>
          </p:cNvGrpSpPr>
          <p:nvPr/>
        </p:nvGrpSpPr>
        <p:grpSpPr bwMode="auto">
          <a:xfrm>
            <a:off x="2218422" y="3252788"/>
            <a:ext cx="7423891" cy="2495550"/>
            <a:chOff x="876" y="1931"/>
            <a:chExt cx="4894" cy="1837"/>
          </a:xfrm>
        </p:grpSpPr>
        <p:sp>
          <p:nvSpPr>
            <p:cNvPr id="129" name="Freeform 59">
              <a:extLst>
                <a:ext uri="{FF2B5EF4-FFF2-40B4-BE49-F238E27FC236}">
                  <a16:creationId xmlns:a16="http://schemas.microsoft.com/office/drawing/2014/main" id="{ABD5264B-E18E-4CD2-90A4-1B8FFC299F0C}"/>
                </a:ext>
              </a:extLst>
            </p:cNvPr>
            <p:cNvSpPr>
              <a:spLocks/>
            </p:cNvSpPr>
            <p:nvPr/>
          </p:nvSpPr>
          <p:spPr bwMode="auto">
            <a:xfrm>
              <a:off x="876" y="2066"/>
              <a:ext cx="4343" cy="1702"/>
            </a:xfrm>
            <a:custGeom>
              <a:avLst/>
              <a:gdLst>
                <a:gd name="T0" fmla="*/ 596 w 4343"/>
                <a:gd name="T1" fmla="*/ 1692 h 1784"/>
                <a:gd name="T2" fmla="*/ 495 w 4343"/>
                <a:gd name="T3" fmla="*/ 1756 h 1784"/>
                <a:gd name="T4" fmla="*/ 404 w 4343"/>
                <a:gd name="T5" fmla="*/ 1774 h 1784"/>
                <a:gd name="T6" fmla="*/ 358 w 4343"/>
                <a:gd name="T7" fmla="*/ 1783 h 1784"/>
                <a:gd name="T8" fmla="*/ 157 w 4343"/>
                <a:gd name="T9" fmla="*/ 1747 h 1784"/>
                <a:gd name="T10" fmla="*/ 102 w 4343"/>
                <a:gd name="T11" fmla="*/ 1664 h 1784"/>
                <a:gd name="T12" fmla="*/ 84 w 4343"/>
                <a:gd name="T13" fmla="*/ 1637 h 1784"/>
                <a:gd name="T14" fmla="*/ 29 w 4343"/>
                <a:gd name="T15" fmla="*/ 1463 h 1784"/>
                <a:gd name="T16" fmla="*/ 11 w 4343"/>
                <a:gd name="T17" fmla="*/ 1408 h 1784"/>
                <a:gd name="T18" fmla="*/ 57 w 4343"/>
                <a:gd name="T19" fmla="*/ 1143 h 1784"/>
                <a:gd name="T20" fmla="*/ 93 w 4343"/>
                <a:gd name="T21" fmla="*/ 1097 h 1784"/>
                <a:gd name="T22" fmla="*/ 194 w 4343"/>
                <a:gd name="T23" fmla="*/ 1052 h 1784"/>
                <a:gd name="T24" fmla="*/ 3933 w 4343"/>
                <a:gd name="T25" fmla="*/ 28 h 1784"/>
                <a:gd name="T26" fmla="*/ 4061 w 4343"/>
                <a:gd name="T27" fmla="*/ 19 h 1784"/>
                <a:gd name="T28" fmla="*/ 4116 w 4343"/>
                <a:gd name="T29" fmla="*/ 37 h 1784"/>
                <a:gd name="T30" fmla="*/ 4143 w 4343"/>
                <a:gd name="T31" fmla="*/ 46 h 1784"/>
                <a:gd name="T32" fmla="*/ 4281 w 4343"/>
                <a:gd name="T33" fmla="*/ 211 h 1784"/>
                <a:gd name="T34" fmla="*/ 4308 w 4343"/>
                <a:gd name="T35" fmla="*/ 265 h 1784"/>
                <a:gd name="T36" fmla="*/ 4335 w 4343"/>
                <a:gd name="T37" fmla="*/ 375 h 1784"/>
                <a:gd name="T38" fmla="*/ 4253 w 4343"/>
                <a:gd name="T39" fmla="*/ 723 h 1784"/>
                <a:gd name="T40" fmla="*/ 441 w 4343"/>
                <a:gd name="T41" fmla="*/ 1765 h 1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43" h="1784">
                  <a:moveTo>
                    <a:pt x="596" y="1692"/>
                  </a:moveTo>
                  <a:cubicBezTo>
                    <a:pt x="572" y="1708"/>
                    <a:pt x="526" y="1749"/>
                    <a:pt x="495" y="1756"/>
                  </a:cubicBezTo>
                  <a:cubicBezTo>
                    <a:pt x="465" y="1763"/>
                    <a:pt x="434" y="1768"/>
                    <a:pt x="404" y="1774"/>
                  </a:cubicBezTo>
                  <a:cubicBezTo>
                    <a:pt x="389" y="1777"/>
                    <a:pt x="358" y="1783"/>
                    <a:pt x="358" y="1783"/>
                  </a:cubicBezTo>
                  <a:cubicBezTo>
                    <a:pt x="251" y="1776"/>
                    <a:pt x="234" y="1784"/>
                    <a:pt x="157" y="1747"/>
                  </a:cubicBezTo>
                  <a:cubicBezTo>
                    <a:pt x="96" y="1654"/>
                    <a:pt x="143" y="1725"/>
                    <a:pt x="102" y="1664"/>
                  </a:cubicBezTo>
                  <a:cubicBezTo>
                    <a:pt x="96" y="1655"/>
                    <a:pt x="84" y="1637"/>
                    <a:pt x="84" y="1637"/>
                  </a:cubicBezTo>
                  <a:cubicBezTo>
                    <a:pt x="65" y="1579"/>
                    <a:pt x="48" y="1521"/>
                    <a:pt x="29" y="1463"/>
                  </a:cubicBezTo>
                  <a:cubicBezTo>
                    <a:pt x="23" y="1445"/>
                    <a:pt x="11" y="1408"/>
                    <a:pt x="11" y="1408"/>
                  </a:cubicBezTo>
                  <a:cubicBezTo>
                    <a:pt x="15" y="1324"/>
                    <a:pt x="0" y="1213"/>
                    <a:pt x="57" y="1143"/>
                  </a:cubicBezTo>
                  <a:cubicBezTo>
                    <a:pt x="65" y="1134"/>
                    <a:pt x="80" y="1104"/>
                    <a:pt x="93" y="1097"/>
                  </a:cubicBezTo>
                  <a:cubicBezTo>
                    <a:pt x="124" y="1081"/>
                    <a:pt x="162" y="1067"/>
                    <a:pt x="194" y="1052"/>
                  </a:cubicBezTo>
                  <a:lnTo>
                    <a:pt x="3933" y="28"/>
                  </a:lnTo>
                  <a:cubicBezTo>
                    <a:pt x="4028" y="8"/>
                    <a:pt x="3999" y="0"/>
                    <a:pt x="4061" y="19"/>
                  </a:cubicBezTo>
                  <a:cubicBezTo>
                    <a:pt x="4079" y="25"/>
                    <a:pt x="4098" y="31"/>
                    <a:pt x="4116" y="37"/>
                  </a:cubicBezTo>
                  <a:cubicBezTo>
                    <a:pt x="4125" y="40"/>
                    <a:pt x="4143" y="46"/>
                    <a:pt x="4143" y="46"/>
                  </a:cubicBezTo>
                  <a:cubicBezTo>
                    <a:pt x="4196" y="96"/>
                    <a:pt x="4230" y="160"/>
                    <a:pt x="4281" y="211"/>
                  </a:cubicBezTo>
                  <a:cubicBezTo>
                    <a:pt x="4305" y="282"/>
                    <a:pt x="4272" y="191"/>
                    <a:pt x="4308" y="265"/>
                  </a:cubicBezTo>
                  <a:cubicBezTo>
                    <a:pt x="4324" y="297"/>
                    <a:pt x="4328" y="340"/>
                    <a:pt x="4335" y="375"/>
                  </a:cubicBezTo>
                  <a:cubicBezTo>
                    <a:pt x="4329" y="504"/>
                    <a:pt x="4343" y="624"/>
                    <a:pt x="4253" y="723"/>
                  </a:cubicBezTo>
                  <a:lnTo>
                    <a:pt x="441" y="1765"/>
                  </a:lnTo>
                </a:path>
              </a:pathLst>
            </a:custGeom>
            <a:noFill/>
            <a:ln w="12700" cap="flat" cmpd="sng">
              <a:solidFill>
                <a:schemeClr val="accent2"/>
              </a:solidFill>
              <a:prstDash val="lg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1A78C3"/>
                </a:solidFill>
              </a:endParaRPr>
            </a:p>
          </p:txBody>
        </p:sp>
        <p:sp>
          <p:nvSpPr>
            <p:cNvPr id="130" name="Line 60">
              <a:extLst>
                <a:ext uri="{FF2B5EF4-FFF2-40B4-BE49-F238E27FC236}">
                  <a16:creationId xmlns:a16="http://schemas.microsoft.com/office/drawing/2014/main" id="{196DCC54-7786-4D8A-B208-71B15F4A5F97}"/>
                </a:ext>
              </a:extLst>
            </p:cNvPr>
            <p:cNvSpPr>
              <a:spLocks noChangeShapeType="1"/>
            </p:cNvSpPr>
            <p:nvPr/>
          </p:nvSpPr>
          <p:spPr bwMode="auto">
            <a:xfrm flipV="1">
              <a:off x="5120" y="2139"/>
              <a:ext cx="119" cy="110"/>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1A78C3"/>
                </a:solidFill>
              </a:endParaRPr>
            </a:p>
          </p:txBody>
        </p:sp>
        <p:sp>
          <p:nvSpPr>
            <p:cNvPr id="131" name="Text Box 61">
              <a:extLst>
                <a:ext uri="{FF2B5EF4-FFF2-40B4-BE49-F238E27FC236}">
                  <a16:creationId xmlns:a16="http://schemas.microsoft.com/office/drawing/2014/main" id="{8151B893-8CE0-4DF9-A6C4-AFE85798B099}"/>
                </a:ext>
              </a:extLst>
            </p:cNvPr>
            <p:cNvSpPr txBox="1">
              <a:spLocks noChangeArrowheads="1"/>
            </p:cNvSpPr>
            <p:nvPr/>
          </p:nvSpPr>
          <p:spPr bwMode="auto">
            <a:xfrm>
              <a:off x="5134" y="1931"/>
              <a:ext cx="636" cy="249"/>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en-US" altLang="zh-CN" sz="1600" i="0">
                  <a:solidFill>
                    <a:srgbClr val="1A78C3"/>
                  </a:solidFill>
                  <a:latin typeface="Times New Roman" panose="02020603050405020304" pitchFamily="18" charset="0"/>
                  <a:ea typeface="宋体" panose="02010600030101010101" pitchFamily="2" charset="-122"/>
                </a:rPr>
                <a:t>One page</a:t>
              </a:r>
            </a:p>
          </p:txBody>
        </p:sp>
      </p:grpSp>
      <p:grpSp>
        <p:nvGrpSpPr>
          <p:cNvPr id="132" name="Group 66">
            <a:extLst>
              <a:ext uri="{FF2B5EF4-FFF2-40B4-BE49-F238E27FC236}">
                <a16:creationId xmlns:a16="http://schemas.microsoft.com/office/drawing/2014/main" id="{7670674F-7DCE-40BB-BB0A-0C4D86A6DAE8}"/>
              </a:ext>
            </a:extLst>
          </p:cNvPr>
          <p:cNvGrpSpPr>
            <a:grpSpLocks/>
          </p:cNvGrpSpPr>
          <p:nvPr/>
        </p:nvGrpSpPr>
        <p:grpSpPr bwMode="auto">
          <a:xfrm>
            <a:off x="1027798" y="5197469"/>
            <a:ext cx="1493838" cy="285750"/>
            <a:chOff x="123" y="3304"/>
            <a:chExt cx="941" cy="180"/>
          </a:xfrm>
        </p:grpSpPr>
        <p:sp>
          <p:nvSpPr>
            <p:cNvPr id="133" name="Line 62">
              <a:extLst>
                <a:ext uri="{FF2B5EF4-FFF2-40B4-BE49-F238E27FC236}">
                  <a16:creationId xmlns:a16="http://schemas.microsoft.com/office/drawing/2014/main" id="{C6E2F0D0-617B-4BDB-A9A3-19C48BE13681}"/>
                </a:ext>
              </a:extLst>
            </p:cNvPr>
            <p:cNvSpPr>
              <a:spLocks noChangeShapeType="1"/>
            </p:cNvSpPr>
            <p:nvPr/>
          </p:nvSpPr>
          <p:spPr bwMode="auto">
            <a:xfrm flipV="1">
              <a:off x="521" y="3304"/>
              <a:ext cx="543" cy="96"/>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solidFill>
                  <a:srgbClr val="ED7D31"/>
                </a:solidFill>
              </a:endParaRPr>
            </a:p>
          </p:txBody>
        </p:sp>
        <p:sp>
          <p:nvSpPr>
            <p:cNvPr id="134" name="Text Box 64">
              <a:extLst>
                <a:ext uri="{FF2B5EF4-FFF2-40B4-BE49-F238E27FC236}">
                  <a16:creationId xmlns:a16="http://schemas.microsoft.com/office/drawing/2014/main" id="{799903E2-D03A-4A5E-85E6-C7EC4A2A2F38}"/>
                </a:ext>
              </a:extLst>
            </p:cNvPr>
            <p:cNvSpPr txBox="1">
              <a:spLocks noChangeArrowheads="1"/>
            </p:cNvSpPr>
            <p:nvPr/>
          </p:nvSpPr>
          <p:spPr bwMode="auto">
            <a:xfrm>
              <a:off x="123" y="3316"/>
              <a:ext cx="587"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nSpc>
                  <a:spcPct val="120000"/>
                </a:lnSpc>
                <a:spcBef>
                  <a:spcPct val="20000"/>
                </a:spcBef>
              </a:pPr>
              <a:r>
                <a:rPr lang="zh-CN" altLang="en-US" sz="1600" i="0" dirty="0">
                  <a:solidFill>
                    <a:srgbClr val="ED7D31"/>
                  </a:solidFill>
                  <a:ea typeface="宋体" panose="02010600030101010101" pitchFamily="2" charset="-122"/>
                  <a:cs typeface="Arial" panose="020B0604020202020204" pitchFamily="34" charset="0"/>
                </a:rPr>
                <a:t>行缓冲</a:t>
              </a:r>
            </a:p>
          </p:txBody>
        </p:sp>
      </p:grpSp>
      <p:sp>
        <p:nvSpPr>
          <p:cNvPr id="136" name="Text Box 72">
            <a:extLst>
              <a:ext uri="{FF2B5EF4-FFF2-40B4-BE49-F238E27FC236}">
                <a16:creationId xmlns:a16="http://schemas.microsoft.com/office/drawing/2014/main" id="{67947AD0-E9AD-4C7D-8703-5299374DF268}"/>
              </a:ext>
            </a:extLst>
          </p:cNvPr>
          <p:cNvSpPr txBox="1">
            <a:spLocks noChangeArrowheads="1"/>
          </p:cNvSpPr>
          <p:nvPr/>
        </p:nvSpPr>
        <p:spPr bwMode="auto">
          <a:xfrm>
            <a:off x="1577859" y="6212690"/>
            <a:ext cx="759142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600" i="0" dirty="0">
                <a:solidFill>
                  <a:srgbClr val="ED7D31"/>
                </a:solidFill>
                <a:ea typeface="宋体" panose="02010600030101010101" pitchFamily="2" charset="-122"/>
                <a:cs typeface="Arial" panose="020B0604020202020204" pitchFamily="34" charset="0"/>
              </a:rPr>
              <a:t>Cache</a:t>
            </a:r>
            <a:r>
              <a:rPr lang="zh-CN" altLang="en-US" sz="1600" i="0" dirty="0">
                <a:solidFill>
                  <a:srgbClr val="ED7D31"/>
                </a:solidFill>
                <a:ea typeface="宋体" panose="02010600030101010101" pitchFamily="2" charset="-122"/>
                <a:cs typeface="Arial" panose="020B0604020202020204" pitchFamily="34" charset="0"/>
              </a:rPr>
              <a:t>行读要求从内存读一块连续区，给定一个首地址，采用突发传输方式</a:t>
            </a:r>
            <a:endParaRPr lang="en-US" altLang="zh-CN" sz="1600" i="0" dirty="0">
              <a:solidFill>
                <a:srgbClr val="ED7D31"/>
              </a:solidFill>
              <a:ea typeface="宋体" panose="02010600030101010101" pitchFamily="2" charset="-122"/>
              <a:cs typeface="Arial" panose="020B0604020202020204" pitchFamily="34" charset="0"/>
            </a:endParaRPr>
          </a:p>
        </p:txBody>
      </p:sp>
      <p:grpSp>
        <p:nvGrpSpPr>
          <p:cNvPr id="137" name="Group 83">
            <a:extLst>
              <a:ext uri="{FF2B5EF4-FFF2-40B4-BE49-F238E27FC236}">
                <a16:creationId xmlns:a16="http://schemas.microsoft.com/office/drawing/2014/main" id="{79A28A4E-FB57-4E4D-A2BC-ED61F93E953B}"/>
              </a:ext>
            </a:extLst>
          </p:cNvPr>
          <p:cNvGrpSpPr>
            <a:grpSpLocks/>
          </p:cNvGrpSpPr>
          <p:nvPr/>
        </p:nvGrpSpPr>
        <p:grpSpPr bwMode="auto">
          <a:xfrm>
            <a:off x="8238222" y="1144931"/>
            <a:ext cx="723900" cy="952500"/>
            <a:chOff x="4680" y="822"/>
            <a:chExt cx="378" cy="450"/>
          </a:xfrm>
        </p:grpSpPr>
        <p:sp>
          <p:nvSpPr>
            <p:cNvPr id="138" name="Line 80">
              <a:extLst>
                <a:ext uri="{FF2B5EF4-FFF2-40B4-BE49-F238E27FC236}">
                  <a16:creationId xmlns:a16="http://schemas.microsoft.com/office/drawing/2014/main" id="{302A1F3E-CA15-47AF-AAD5-74F7BA7DE5B4}"/>
                </a:ext>
              </a:extLst>
            </p:cNvPr>
            <p:cNvSpPr>
              <a:spLocks noChangeShapeType="1"/>
            </p:cNvSpPr>
            <p:nvPr/>
          </p:nvSpPr>
          <p:spPr bwMode="auto">
            <a:xfrm>
              <a:off x="4680" y="822"/>
              <a:ext cx="378"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39" name="Line 82">
              <a:extLst>
                <a:ext uri="{FF2B5EF4-FFF2-40B4-BE49-F238E27FC236}">
                  <a16:creationId xmlns:a16="http://schemas.microsoft.com/office/drawing/2014/main" id="{FAADE61B-B9F9-470B-B102-A471E638F6ED}"/>
                </a:ext>
              </a:extLst>
            </p:cNvPr>
            <p:cNvSpPr>
              <a:spLocks noChangeShapeType="1"/>
            </p:cNvSpPr>
            <p:nvPr/>
          </p:nvSpPr>
          <p:spPr bwMode="auto">
            <a:xfrm flipH="1">
              <a:off x="4890" y="822"/>
              <a:ext cx="162" cy="45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140" name="Text Box 84">
            <a:extLst>
              <a:ext uri="{FF2B5EF4-FFF2-40B4-BE49-F238E27FC236}">
                <a16:creationId xmlns:a16="http://schemas.microsoft.com/office/drawing/2014/main" id="{63AD0BBA-A2D1-4A35-899F-ED594BDB4EFD}"/>
              </a:ext>
            </a:extLst>
          </p:cNvPr>
          <p:cNvSpPr txBox="1">
            <a:spLocks noChangeArrowheads="1"/>
          </p:cNvSpPr>
          <p:nvPr/>
        </p:nvSpPr>
        <p:spPr bwMode="auto">
          <a:xfrm>
            <a:off x="615047" y="2669370"/>
            <a:ext cx="1382709"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ED7D31"/>
                </a:solidFill>
                <a:ea typeface="宋体" panose="02010600030101010101" pitchFamily="2" charset="-122"/>
              </a:rPr>
              <a:t>问题：行缓冲数据的地址有何特点？</a:t>
            </a:r>
          </a:p>
        </p:txBody>
      </p:sp>
      <p:sp>
        <p:nvSpPr>
          <p:cNvPr id="141" name="Text Box 71">
            <a:extLst>
              <a:ext uri="{FF2B5EF4-FFF2-40B4-BE49-F238E27FC236}">
                <a16:creationId xmlns:a16="http://schemas.microsoft.com/office/drawing/2014/main" id="{9A09C09B-0ED2-4CCE-ADDA-B583D11A0127}"/>
              </a:ext>
            </a:extLst>
          </p:cNvPr>
          <p:cNvSpPr txBox="1">
            <a:spLocks noChangeArrowheads="1"/>
          </p:cNvSpPr>
          <p:nvPr/>
        </p:nvSpPr>
        <p:spPr bwMode="auto">
          <a:xfrm>
            <a:off x="5512451" y="5517537"/>
            <a:ext cx="576103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dirty="0">
                <a:solidFill>
                  <a:srgbClr val="ED7D31"/>
                </a:solidFill>
                <a:ea typeface="宋体" panose="02010600030101010101" pitchFamily="2" charset="-122"/>
              </a:rPr>
              <a:t>当</a:t>
            </a:r>
            <a:r>
              <a:rPr lang="en-US" altLang="zh-CN" sz="1600" i="0" dirty="0">
                <a:solidFill>
                  <a:srgbClr val="ED7D31"/>
                </a:solidFill>
                <a:ea typeface="宋体" panose="02010600030101010101" pitchFamily="2" charset="-122"/>
              </a:rPr>
              <a:t>CPU</a:t>
            </a:r>
            <a:r>
              <a:rPr lang="zh-CN" altLang="en-US" sz="1600" i="0" dirty="0">
                <a:solidFill>
                  <a:srgbClr val="ED7D31"/>
                </a:solidFill>
                <a:ea typeface="宋体" panose="02010600030101010101" pitchFamily="2" charset="-122"/>
              </a:rPr>
              <a:t>访问一块连续的内存区（即：行地址相同）时，可直接从行缓冲读取，行缓冲用</a:t>
            </a:r>
            <a:r>
              <a:rPr lang="en-US" altLang="zh-CN" sz="1600" i="0" dirty="0">
                <a:solidFill>
                  <a:srgbClr val="ED7D31"/>
                </a:solidFill>
                <a:ea typeface="宋体" panose="02010600030101010101" pitchFamily="2" charset="-122"/>
              </a:rPr>
              <a:t>SRAM</a:t>
            </a:r>
            <a:r>
              <a:rPr lang="zh-CN" altLang="en-US" sz="1600" i="0" dirty="0">
                <a:solidFill>
                  <a:srgbClr val="ED7D31"/>
                </a:solidFill>
                <a:ea typeface="宋体" panose="02010600030101010101" pitchFamily="2" charset="-122"/>
              </a:rPr>
              <a:t>实现，速度极快！</a:t>
            </a:r>
          </a:p>
        </p:txBody>
      </p:sp>
    </p:spTree>
    <p:extLst>
      <p:ext uri="{BB962C8B-B14F-4D97-AF65-F5344CB8AC3E}">
        <p14:creationId xmlns:p14="http://schemas.microsoft.com/office/powerpoint/2010/main" val="262101162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blinds(horizontal)">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blinds(horizontal)">
                                      <p:cBhvr>
                                        <p:cTn id="17" dur="500"/>
                                        <p:tgtEl>
                                          <p:spTgt spid="1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blinds(horizontal)">
                                      <p:cBhvr>
                                        <p:cTn id="22" dur="500"/>
                                        <p:tgtEl>
                                          <p:spTgt spid="1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blinds(horizontal)">
                                      <p:cBhvr>
                                        <p:cTn id="27" dur="500"/>
                                        <p:tgtEl>
                                          <p:spTgt spid="14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blinds(horizontal)">
                                      <p:cBhvr>
                                        <p:cTn id="32" dur="500"/>
                                        <p:tgtEl>
                                          <p:spTgt spid="1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6"/>
                                        </p:tgtEl>
                                        <p:attrNameLst>
                                          <p:attrName>style.visibility</p:attrName>
                                        </p:attrNameLst>
                                      </p:cBhvr>
                                      <p:to>
                                        <p:strVal val="visible"/>
                                      </p:to>
                                    </p:set>
                                    <p:animEffect transition="in" filter="blinds(horizontal)">
                                      <p:cBhvr>
                                        <p:cTn id="37"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36" grpId="0"/>
      <p:bldP spid="140" grpId="0"/>
      <p:bldP spid="1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1246C26-17FD-435B-80B1-0579A072F292}"/>
              </a:ext>
            </a:extLst>
          </p:cNvPr>
          <p:cNvSpPr>
            <a:spLocks noGrp="1"/>
          </p:cNvSpPr>
          <p:nvPr>
            <p:ph type="sldNum" sz="quarter" idx="12"/>
          </p:nvPr>
        </p:nvSpPr>
        <p:spPr/>
        <p:txBody>
          <a:bodyPr/>
          <a:lstStyle/>
          <a:p>
            <a:fld id="{D12C7F20-4EEE-4847-AC76-B538472E8A39}" type="slidenum">
              <a:rPr lang="zh-CN" altLang="en-US" smtClean="0"/>
              <a:pPr/>
              <a:t>32</a:t>
            </a:fld>
            <a:endParaRPr lang="zh-CN" altLang="en-US"/>
          </a:p>
        </p:txBody>
      </p:sp>
      <p:sp>
        <p:nvSpPr>
          <p:cNvPr id="3" name="文本占位符 2">
            <a:extLst>
              <a:ext uri="{FF2B5EF4-FFF2-40B4-BE49-F238E27FC236}">
                <a16:creationId xmlns:a16="http://schemas.microsoft.com/office/drawing/2014/main" id="{CECE3459-8E7D-480E-80A5-56697C7ACBC6}"/>
              </a:ext>
            </a:extLst>
          </p:cNvPr>
          <p:cNvSpPr>
            <a:spLocks noGrp="1"/>
          </p:cNvSpPr>
          <p:nvPr>
            <p:ph type="body" sz="quarter" idx="15"/>
          </p:nvPr>
        </p:nvSpPr>
        <p:spPr/>
        <p:txBody>
          <a:bodyPr/>
          <a:lstStyle/>
          <a:p>
            <a:r>
              <a:rPr lang="en-US" altLang="zh-CN" dirty="0"/>
              <a:t>PC</a:t>
            </a:r>
            <a:r>
              <a:rPr lang="zh-CN" altLang="en-US" dirty="0"/>
              <a:t>机主存储器的物理结构</a:t>
            </a:r>
            <a:endParaRPr lang="en-US" altLang="zh-CN" dirty="0"/>
          </a:p>
          <a:p>
            <a:pPr lvl="1"/>
            <a:r>
              <a:rPr lang="zh-CN" altLang="en-US" dirty="0"/>
              <a:t>主存储器由若干内存条组成</a:t>
            </a:r>
          </a:p>
          <a:p>
            <a:pPr lvl="1"/>
            <a:r>
              <a:rPr lang="zh-CN" altLang="en-US" dirty="0"/>
              <a:t>内存条的组成：</a:t>
            </a:r>
          </a:p>
          <a:p>
            <a:pPr lvl="2"/>
            <a:r>
              <a:rPr lang="zh-CN" altLang="en-US" dirty="0"/>
              <a:t>把若干片</a:t>
            </a:r>
            <a:r>
              <a:rPr lang="en-US" altLang="zh-CN" dirty="0"/>
              <a:t>DRAM</a:t>
            </a:r>
            <a:r>
              <a:rPr lang="zh-CN" altLang="en-US" dirty="0"/>
              <a:t>芯片焊装在一小条印制电路板上制成</a:t>
            </a:r>
          </a:p>
          <a:p>
            <a:pPr lvl="1"/>
            <a:r>
              <a:rPr lang="zh-CN" altLang="en-US" dirty="0"/>
              <a:t>内存条必须插在主板上的内存条插槽中才能使用</a:t>
            </a:r>
          </a:p>
          <a:p>
            <a:r>
              <a:rPr lang="en-US" altLang="zh-CN" dirty="0"/>
              <a:t>DDR</a:t>
            </a:r>
            <a:r>
              <a:rPr lang="zh-CN" altLang="en-US" dirty="0"/>
              <a:t>和</a:t>
            </a:r>
            <a:r>
              <a:rPr lang="en-US" altLang="zh-CN" dirty="0"/>
              <a:t>DDR2</a:t>
            </a:r>
            <a:r>
              <a:rPr lang="zh-CN" altLang="en-US" dirty="0"/>
              <a:t>内存条：</a:t>
            </a:r>
          </a:p>
          <a:p>
            <a:pPr lvl="1"/>
            <a:r>
              <a:rPr lang="zh-CN" altLang="en-US" dirty="0"/>
              <a:t>均采用双列直插式，其触点分布在内存条的两面</a:t>
            </a:r>
          </a:p>
          <a:p>
            <a:pPr lvl="1"/>
            <a:r>
              <a:rPr lang="en-US" altLang="zh-CN" dirty="0"/>
              <a:t>DDR</a:t>
            </a:r>
            <a:r>
              <a:rPr lang="zh-CN" altLang="en-US" dirty="0"/>
              <a:t>条有</a:t>
            </a:r>
            <a:r>
              <a:rPr lang="en-US" altLang="zh-CN" dirty="0"/>
              <a:t>184</a:t>
            </a:r>
            <a:r>
              <a:rPr lang="zh-CN" altLang="en-US" dirty="0"/>
              <a:t>个引脚，</a:t>
            </a:r>
            <a:r>
              <a:rPr lang="en-US" altLang="zh-CN" dirty="0"/>
              <a:t>DDR2</a:t>
            </a:r>
            <a:r>
              <a:rPr lang="zh-CN" altLang="en-US" dirty="0"/>
              <a:t>有</a:t>
            </a:r>
            <a:r>
              <a:rPr lang="en-US" altLang="zh-CN" dirty="0"/>
              <a:t>240</a:t>
            </a:r>
            <a:r>
              <a:rPr lang="zh-CN" altLang="en-US" dirty="0"/>
              <a:t>个引脚</a:t>
            </a:r>
          </a:p>
          <a:p>
            <a:pPr lvl="1"/>
            <a:r>
              <a:rPr lang="en-US" altLang="zh-CN" dirty="0"/>
              <a:t>PC</a:t>
            </a:r>
            <a:r>
              <a:rPr lang="zh-CN" altLang="en-US" dirty="0"/>
              <a:t>机主板中一般都配备有</a:t>
            </a:r>
            <a:r>
              <a:rPr lang="en-US" altLang="zh-CN" dirty="0"/>
              <a:t>2</a:t>
            </a:r>
            <a:r>
              <a:rPr lang="zh-CN" altLang="en-US" dirty="0"/>
              <a:t>个或</a:t>
            </a:r>
            <a:r>
              <a:rPr lang="en-US" altLang="zh-CN" dirty="0"/>
              <a:t>4</a:t>
            </a:r>
            <a:r>
              <a:rPr lang="zh-CN" altLang="en-US" dirty="0"/>
              <a:t>个</a:t>
            </a:r>
            <a:r>
              <a:rPr lang="en-US" altLang="zh-CN" dirty="0"/>
              <a:t>DIMM</a:t>
            </a:r>
            <a:r>
              <a:rPr lang="zh-CN" altLang="en-US" dirty="0"/>
              <a:t>插槽 </a:t>
            </a:r>
          </a:p>
          <a:p>
            <a:pPr lvl="1"/>
            <a:endParaRPr lang="zh-CN" altLang="en-US" dirty="0"/>
          </a:p>
        </p:txBody>
      </p:sp>
      <p:sp>
        <p:nvSpPr>
          <p:cNvPr id="4" name="文本占位符 3">
            <a:extLst>
              <a:ext uri="{FF2B5EF4-FFF2-40B4-BE49-F238E27FC236}">
                <a16:creationId xmlns:a16="http://schemas.microsoft.com/office/drawing/2014/main" id="{60D31100-EE28-4D80-91DE-12E7CC26A5D4}"/>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pic>
        <p:nvPicPr>
          <p:cNvPr id="5" name="Picture 5">
            <a:extLst>
              <a:ext uri="{FF2B5EF4-FFF2-40B4-BE49-F238E27FC236}">
                <a16:creationId xmlns:a16="http://schemas.microsoft.com/office/drawing/2014/main" id="{74BD76BB-6E32-4274-951B-27B34F446B8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592318" y="1772102"/>
            <a:ext cx="30892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1AACE52C-5331-4C8E-82AE-AF488A787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6459" b="23047"/>
          <a:stretch>
            <a:fillRect/>
          </a:stretch>
        </p:blipFill>
        <p:spPr bwMode="auto">
          <a:xfrm>
            <a:off x="8592318" y="3090411"/>
            <a:ext cx="3446463" cy="116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32142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8B202BA-056A-4AE3-9106-343E7F9573B9}"/>
              </a:ext>
            </a:extLst>
          </p:cNvPr>
          <p:cNvSpPr>
            <a:spLocks noGrp="1"/>
          </p:cNvSpPr>
          <p:nvPr>
            <p:ph type="sldNum" sz="quarter" idx="12"/>
          </p:nvPr>
        </p:nvSpPr>
        <p:spPr/>
        <p:txBody>
          <a:bodyPr/>
          <a:lstStyle/>
          <a:p>
            <a:fld id="{D12C7F20-4EEE-4847-AC76-B538472E8A39}" type="slidenum">
              <a:rPr lang="zh-CN" altLang="en-US" smtClean="0"/>
              <a:pPr/>
              <a:t>33</a:t>
            </a:fld>
            <a:endParaRPr lang="zh-CN" altLang="en-US"/>
          </a:p>
        </p:txBody>
      </p:sp>
      <p:sp>
        <p:nvSpPr>
          <p:cNvPr id="3" name="文本占位符 2">
            <a:extLst>
              <a:ext uri="{FF2B5EF4-FFF2-40B4-BE49-F238E27FC236}">
                <a16:creationId xmlns:a16="http://schemas.microsoft.com/office/drawing/2014/main" id="{869A3D33-F848-41E3-83DC-0A30F285F5AD}"/>
              </a:ext>
            </a:extLst>
          </p:cNvPr>
          <p:cNvSpPr>
            <a:spLocks noGrp="1"/>
          </p:cNvSpPr>
          <p:nvPr>
            <p:ph type="body" sz="quarter" idx="15"/>
          </p:nvPr>
        </p:nvSpPr>
        <p:spPr/>
        <p:txBody>
          <a:bodyPr>
            <a:normAutofit fontScale="92500" lnSpcReduction="10000"/>
          </a:bodyPr>
          <a:lstStyle/>
          <a:p>
            <a:r>
              <a:rPr lang="zh-CN" altLang="en-US" dirty="0"/>
              <a:t>存储器芯片和</a:t>
            </a:r>
            <a:r>
              <a:rPr lang="en-US" altLang="zh-CN" dirty="0"/>
              <a:t>CPU</a:t>
            </a:r>
            <a:r>
              <a:rPr lang="zh-CN" altLang="en-US" dirty="0"/>
              <a:t>的连接</a:t>
            </a:r>
            <a:endParaRPr lang="en-US" altLang="zh-CN" dirty="0"/>
          </a:p>
          <a:p>
            <a:pPr lvl="1"/>
            <a:r>
              <a:rPr lang="zh-CN" altLang="en-US" dirty="0"/>
              <a:t>通过总线连接</a:t>
            </a:r>
          </a:p>
          <a:p>
            <a:pPr lvl="2"/>
            <a:r>
              <a:rPr lang="zh-CN" altLang="en-US" dirty="0"/>
              <a:t>地址线的连接</a:t>
            </a:r>
          </a:p>
          <a:p>
            <a:pPr lvl="3"/>
            <a:r>
              <a:rPr lang="en-US" altLang="zh-CN" dirty="0"/>
              <a:t>CPU</a:t>
            </a:r>
            <a:r>
              <a:rPr lang="zh-CN" altLang="en-US" dirty="0"/>
              <a:t>地址线决定了整个主存空间的寻址范围，故比存储芯片地址引脚线多。若进行连续编址扩展，则将</a:t>
            </a:r>
            <a:r>
              <a:rPr lang="en-US" altLang="zh-CN" dirty="0"/>
              <a:t>CPU</a:t>
            </a:r>
            <a:r>
              <a:rPr lang="zh-CN" altLang="en-US" dirty="0"/>
              <a:t>地址线的低位和存储芯片地址线相连，高位部分用作字扩展时的片选信号的译码；交叉编址扩展则相反。</a:t>
            </a:r>
          </a:p>
          <a:p>
            <a:pPr lvl="2"/>
            <a:r>
              <a:rPr lang="zh-CN" altLang="en-US" dirty="0"/>
              <a:t>数据线的连接</a:t>
            </a:r>
          </a:p>
          <a:p>
            <a:pPr lvl="3"/>
            <a:r>
              <a:rPr lang="en-US" altLang="zh-CN" dirty="0"/>
              <a:t>CPU</a:t>
            </a:r>
            <a:r>
              <a:rPr lang="zh-CN" altLang="en-US" dirty="0"/>
              <a:t>数据线数决定了一次可读写的最大数据宽度，故比存储芯片数据引脚线多，通常将</a:t>
            </a:r>
            <a:r>
              <a:rPr lang="en-US" altLang="zh-CN" dirty="0"/>
              <a:t>CPU</a:t>
            </a:r>
            <a:r>
              <a:rPr lang="zh-CN" altLang="en-US" dirty="0"/>
              <a:t>数据线连到多个进行位扩展的芯片中，使扩展后的位数与</a:t>
            </a:r>
            <a:r>
              <a:rPr lang="en-US" altLang="zh-CN" dirty="0"/>
              <a:t>CPU</a:t>
            </a:r>
            <a:r>
              <a:rPr lang="zh-CN" altLang="en-US" dirty="0"/>
              <a:t>数据线数相等</a:t>
            </a:r>
          </a:p>
          <a:p>
            <a:pPr lvl="2"/>
            <a:r>
              <a:rPr lang="zh-CN" altLang="en-US" dirty="0"/>
              <a:t>控制线的连接</a:t>
            </a:r>
          </a:p>
          <a:p>
            <a:pPr lvl="3"/>
            <a:r>
              <a:rPr lang="zh-CN" altLang="en-US" dirty="0"/>
              <a:t>如果</a:t>
            </a:r>
            <a:r>
              <a:rPr lang="en-US" altLang="zh-CN" dirty="0"/>
              <a:t>CPU</a:t>
            </a:r>
            <a:r>
              <a:rPr lang="zh-CN" altLang="en-US" dirty="0"/>
              <a:t>读</a:t>
            </a:r>
            <a:r>
              <a:rPr lang="en-US" altLang="zh-CN" dirty="0"/>
              <a:t>/</a:t>
            </a:r>
            <a:r>
              <a:rPr lang="zh-CN" altLang="en-US" dirty="0"/>
              <a:t>写命令线和存储芯片的读</a:t>
            </a:r>
            <a:r>
              <a:rPr lang="en-US" altLang="zh-CN" dirty="0"/>
              <a:t>/</a:t>
            </a:r>
            <a:r>
              <a:rPr lang="zh-CN" altLang="en-US" dirty="0"/>
              <a:t>写控制线都是一根，且电平信号一致，则可直接相连。若</a:t>
            </a:r>
            <a:r>
              <a:rPr lang="en-US" altLang="zh-CN" dirty="0"/>
              <a:t>CPU</a:t>
            </a:r>
            <a:r>
              <a:rPr lang="zh-CN" altLang="en-US" dirty="0"/>
              <a:t>读</a:t>
            </a:r>
            <a:r>
              <a:rPr lang="en-US" altLang="zh-CN" dirty="0"/>
              <a:t>/</a:t>
            </a:r>
            <a:r>
              <a:rPr lang="zh-CN" altLang="en-US" dirty="0"/>
              <a:t>写命令线分开，则需要分别进行连接。</a:t>
            </a:r>
          </a:p>
          <a:p>
            <a:pPr lvl="1"/>
            <a:r>
              <a:rPr lang="en-US" altLang="zh-CN" dirty="0"/>
              <a:t>ROM</a:t>
            </a:r>
            <a:r>
              <a:rPr lang="zh-CN" altLang="en-US" dirty="0"/>
              <a:t>区和</a:t>
            </a:r>
            <a:r>
              <a:rPr lang="en-US" altLang="zh-CN" dirty="0"/>
              <a:t>RAM</a:t>
            </a:r>
            <a:r>
              <a:rPr lang="zh-CN" altLang="en-US" dirty="0"/>
              <a:t>区的划分</a:t>
            </a:r>
          </a:p>
          <a:p>
            <a:pPr lvl="2"/>
            <a:r>
              <a:rPr lang="zh-CN" altLang="en-US" dirty="0"/>
              <a:t>主存空间包括</a:t>
            </a:r>
            <a:r>
              <a:rPr lang="en-US" altLang="zh-CN" dirty="0"/>
              <a:t>ROM</a:t>
            </a:r>
            <a:r>
              <a:rPr lang="zh-CN" altLang="en-US" dirty="0"/>
              <a:t>和</a:t>
            </a:r>
            <a:r>
              <a:rPr lang="en-US" altLang="zh-CN" dirty="0"/>
              <a:t>RAM</a:t>
            </a:r>
            <a:r>
              <a:rPr lang="zh-CN" altLang="en-US" dirty="0"/>
              <a:t>区</a:t>
            </a:r>
          </a:p>
          <a:p>
            <a:pPr lvl="2"/>
            <a:r>
              <a:rPr lang="en-US" altLang="zh-CN" dirty="0"/>
              <a:t>ROM</a:t>
            </a:r>
            <a:r>
              <a:rPr lang="zh-CN" altLang="en-US" dirty="0"/>
              <a:t>区用来存放</a:t>
            </a:r>
            <a:r>
              <a:rPr lang="en-US" altLang="zh-CN" dirty="0"/>
              <a:t>BIOS</a:t>
            </a:r>
            <a:r>
              <a:rPr lang="zh-CN" altLang="en-US" dirty="0"/>
              <a:t>等系统程序等，选用</a:t>
            </a:r>
            <a:r>
              <a:rPr lang="en-US" altLang="zh-CN" dirty="0"/>
              <a:t>ROM</a:t>
            </a:r>
            <a:r>
              <a:rPr lang="zh-CN" altLang="en-US" dirty="0"/>
              <a:t>芯片构造；</a:t>
            </a:r>
            <a:r>
              <a:rPr lang="en-US" altLang="zh-CN" dirty="0"/>
              <a:t>RAM</a:t>
            </a:r>
            <a:r>
              <a:rPr lang="zh-CN" altLang="en-US" dirty="0"/>
              <a:t>区用来存放用户程序，选用</a:t>
            </a:r>
            <a:r>
              <a:rPr lang="en-US" altLang="zh-CN" dirty="0"/>
              <a:t>RAM</a:t>
            </a:r>
            <a:r>
              <a:rPr lang="zh-CN" altLang="en-US" dirty="0"/>
              <a:t>芯片构造</a:t>
            </a:r>
          </a:p>
          <a:p>
            <a:pPr lvl="2"/>
            <a:r>
              <a:rPr lang="zh-CN" altLang="en-US" dirty="0"/>
              <a:t>选择存储芯片的类型和数量时，必须先确定好</a:t>
            </a:r>
            <a:r>
              <a:rPr lang="en-US" altLang="zh-CN" dirty="0"/>
              <a:t>ROM</a:t>
            </a:r>
            <a:r>
              <a:rPr lang="zh-CN" altLang="en-US" dirty="0"/>
              <a:t>区和</a:t>
            </a:r>
            <a:r>
              <a:rPr lang="en-US" altLang="zh-CN" dirty="0"/>
              <a:t>RAM</a:t>
            </a:r>
            <a:r>
              <a:rPr lang="zh-CN" altLang="en-US" dirty="0"/>
              <a:t>区的地址范围</a:t>
            </a:r>
          </a:p>
          <a:p>
            <a:pPr lvl="1"/>
            <a:endParaRPr lang="zh-CN" altLang="en-US" dirty="0"/>
          </a:p>
        </p:txBody>
      </p:sp>
      <p:sp>
        <p:nvSpPr>
          <p:cNvPr id="4" name="文本占位符 3">
            <a:extLst>
              <a:ext uri="{FF2B5EF4-FFF2-40B4-BE49-F238E27FC236}">
                <a16:creationId xmlns:a16="http://schemas.microsoft.com/office/drawing/2014/main" id="{719449B0-3C20-4C2E-9E7D-A85D48C1AC07}"/>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Tree>
    <p:extLst>
      <p:ext uri="{BB962C8B-B14F-4D97-AF65-F5344CB8AC3E}">
        <p14:creationId xmlns:p14="http://schemas.microsoft.com/office/powerpoint/2010/main" val="392452297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1000"/>
                                        <p:tgtEl>
                                          <p:spTgt spid="3">
                                            <p:txEl>
                                              <p:pRg st="8" end="8"/>
                                            </p:txEl>
                                          </p:spTgt>
                                        </p:tgtEl>
                                      </p:cBhvr>
                                    </p:animEffect>
                                    <p:anim calcmode="lin" valueType="num">
                                      <p:cBhvr>
                                        <p:cTn id="4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1000"/>
                                        <p:tgtEl>
                                          <p:spTgt spid="3">
                                            <p:txEl>
                                              <p:pRg st="9" end="9"/>
                                            </p:txEl>
                                          </p:spTgt>
                                        </p:tgtEl>
                                      </p:cBhvr>
                                    </p:animEffect>
                                    <p:anim calcmode="lin" valueType="num">
                                      <p:cBhvr>
                                        <p:cTn id="4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1000"/>
                                        <p:tgtEl>
                                          <p:spTgt spid="3">
                                            <p:txEl>
                                              <p:pRg st="11" end="11"/>
                                            </p:txEl>
                                          </p:spTgt>
                                        </p:tgtEl>
                                      </p:cBhvr>
                                    </p:animEffect>
                                    <p:anim calcmode="lin" valueType="num">
                                      <p:cBhvr>
                                        <p:cTn id="5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DA4CA93-A893-481B-B010-63C859D33D50}"/>
              </a:ext>
            </a:extLst>
          </p:cNvPr>
          <p:cNvSpPr>
            <a:spLocks noGrp="1"/>
          </p:cNvSpPr>
          <p:nvPr>
            <p:ph type="sldNum" sz="quarter" idx="12"/>
          </p:nvPr>
        </p:nvSpPr>
        <p:spPr/>
        <p:txBody>
          <a:bodyPr/>
          <a:lstStyle/>
          <a:p>
            <a:fld id="{D12C7F20-4EEE-4847-AC76-B538472E8A39}" type="slidenum">
              <a:rPr lang="zh-CN" altLang="en-US" smtClean="0"/>
              <a:pPr/>
              <a:t>34</a:t>
            </a:fld>
            <a:endParaRPr lang="zh-CN" altLang="en-US"/>
          </a:p>
        </p:txBody>
      </p:sp>
      <p:sp>
        <p:nvSpPr>
          <p:cNvPr id="3" name="文本占位符 2">
            <a:extLst>
              <a:ext uri="{FF2B5EF4-FFF2-40B4-BE49-F238E27FC236}">
                <a16:creationId xmlns:a16="http://schemas.microsoft.com/office/drawing/2014/main" id="{C9F34BBC-2137-4993-823D-48A77DAFD96E}"/>
              </a:ext>
            </a:extLst>
          </p:cNvPr>
          <p:cNvSpPr>
            <a:spLocks noGrp="1"/>
          </p:cNvSpPr>
          <p:nvPr>
            <p:ph type="body" sz="quarter" idx="15"/>
          </p:nvPr>
        </p:nvSpPr>
        <p:spPr/>
        <p:txBody>
          <a:bodyPr>
            <a:normAutofit/>
          </a:bodyPr>
          <a:lstStyle/>
          <a:p>
            <a:r>
              <a:rPr lang="en-US" altLang="zh-CN" dirty="0"/>
              <a:t>CPU</a:t>
            </a:r>
            <a:r>
              <a:rPr lang="zh-CN" altLang="en-US" dirty="0"/>
              <a:t>和主存的连接</a:t>
            </a:r>
            <a:endParaRPr lang="en-US" altLang="zh-CN" dirty="0"/>
          </a:p>
          <a:p>
            <a:pPr lvl="1"/>
            <a:r>
              <a:rPr lang="en-US" altLang="zh-CN" dirty="0"/>
              <a:t>CPU</a:t>
            </a:r>
            <a:r>
              <a:rPr lang="zh-CN" altLang="en-US" dirty="0"/>
              <a:t>地址线</a:t>
            </a:r>
            <a:r>
              <a:rPr lang="en-US" altLang="zh-CN" dirty="0"/>
              <a:t>A15</a:t>
            </a:r>
            <a:r>
              <a:rPr lang="zh-CN" altLang="en-US" dirty="0"/>
              <a:t>～</a:t>
            </a:r>
            <a:r>
              <a:rPr lang="en-US" altLang="zh-CN" dirty="0"/>
              <a:t>A0</a:t>
            </a:r>
            <a:r>
              <a:rPr lang="zh-CN" altLang="en-US" dirty="0"/>
              <a:t>，数据线</a:t>
            </a:r>
            <a:r>
              <a:rPr lang="en-US" altLang="zh-CN" dirty="0"/>
              <a:t>D7</a:t>
            </a:r>
            <a:r>
              <a:rPr lang="zh-CN" altLang="en-US" dirty="0"/>
              <a:t>～</a:t>
            </a:r>
            <a:r>
              <a:rPr lang="en-US" altLang="zh-CN" dirty="0"/>
              <a:t>D0</a:t>
            </a:r>
            <a:r>
              <a:rPr lang="zh-CN" altLang="en-US" dirty="0"/>
              <a:t>，</a:t>
            </a:r>
            <a:r>
              <a:rPr lang="en-US" altLang="zh-CN" dirty="0"/>
              <a:t>WR</a:t>
            </a:r>
            <a:r>
              <a:rPr lang="zh-CN" altLang="en-US" dirty="0"/>
              <a:t>为读</a:t>
            </a:r>
            <a:r>
              <a:rPr lang="en-US" altLang="zh-CN" dirty="0"/>
              <a:t>/</a:t>
            </a:r>
            <a:r>
              <a:rPr lang="zh-CN" altLang="en-US" dirty="0"/>
              <a:t>写信号，</a:t>
            </a:r>
            <a:r>
              <a:rPr lang="en-US" altLang="zh-CN" dirty="0"/>
              <a:t>MREQ</a:t>
            </a:r>
            <a:r>
              <a:rPr lang="zh-CN" altLang="en-US" dirty="0"/>
              <a:t>为访存请求信号。</a:t>
            </a:r>
            <a:r>
              <a:rPr lang="en-US" altLang="zh-CN" dirty="0"/>
              <a:t>0000H</a:t>
            </a:r>
            <a:r>
              <a:rPr lang="zh-CN" altLang="en-US" dirty="0"/>
              <a:t>～</a:t>
            </a:r>
            <a:r>
              <a:rPr lang="en-US" altLang="zh-CN" dirty="0"/>
              <a:t>3FFFH</a:t>
            </a:r>
            <a:r>
              <a:rPr lang="zh-CN" altLang="en-US" dirty="0"/>
              <a:t>为系统程序区，</a:t>
            </a:r>
            <a:r>
              <a:rPr lang="en-US" altLang="zh-CN" dirty="0"/>
              <a:t>4000H</a:t>
            </a:r>
            <a:r>
              <a:rPr lang="zh-CN" altLang="en-US" dirty="0"/>
              <a:t>～</a:t>
            </a:r>
            <a:r>
              <a:rPr lang="en-US" altLang="zh-CN" dirty="0"/>
              <a:t>FFFFH</a:t>
            </a:r>
            <a:r>
              <a:rPr lang="zh-CN" altLang="en-US" dirty="0"/>
              <a:t>为用户程序区。用</a:t>
            </a:r>
            <a:r>
              <a:rPr lang="en-US" altLang="zh-CN" dirty="0"/>
              <a:t>8K×4</a:t>
            </a:r>
            <a:r>
              <a:rPr lang="zh-CN" altLang="en-US" dirty="0"/>
              <a:t>位</a:t>
            </a:r>
            <a:r>
              <a:rPr lang="en-US" altLang="zh-CN" dirty="0"/>
              <a:t>ROM</a:t>
            </a:r>
            <a:r>
              <a:rPr lang="zh-CN" altLang="en-US" dirty="0"/>
              <a:t>芯片和</a:t>
            </a:r>
            <a:r>
              <a:rPr lang="en-US" altLang="zh-CN" dirty="0"/>
              <a:t>16K×8</a:t>
            </a:r>
            <a:r>
              <a:rPr lang="zh-CN" altLang="en-US" dirty="0"/>
              <a:t>位</a:t>
            </a:r>
            <a:r>
              <a:rPr lang="en-US" altLang="zh-CN" dirty="0"/>
              <a:t>RAM</a:t>
            </a:r>
            <a:r>
              <a:rPr lang="zh-CN" altLang="en-US" dirty="0"/>
              <a:t>芯片构成该存储器，要求说明地址译码方案，并将</a:t>
            </a:r>
            <a:r>
              <a:rPr lang="en-US" altLang="zh-CN" dirty="0"/>
              <a:t>ROM</a:t>
            </a:r>
            <a:r>
              <a:rPr lang="zh-CN" altLang="en-US" dirty="0"/>
              <a:t>芯片、</a:t>
            </a:r>
            <a:r>
              <a:rPr lang="en-US" altLang="zh-CN" dirty="0"/>
              <a:t>RAM</a:t>
            </a:r>
            <a:r>
              <a:rPr lang="zh-CN" altLang="en-US" dirty="0"/>
              <a:t>芯片与</a:t>
            </a:r>
            <a:r>
              <a:rPr lang="en-US" altLang="zh-CN" dirty="0"/>
              <a:t>CPU</a:t>
            </a:r>
            <a:r>
              <a:rPr lang="zh-CN" altLang="en-US" dirty="0"/>
              <a:t>连接。 </a:t>
            </a:r>
          </a:p>
          <a:p>
            <a:pPr lvl="2"/>
            <a:r>
              <a:rPr lang="zh-CN" altLang="en-US" dirty="0"/>
              <a:t>因为</a:t>
            </a:r>
            <a:r>
              <a:rPr lang="en-US" altLang="zh-CN" dirty="0"/>
              <a:t>0000H</a:t>
            </a:r>
            <a:r>
              <a:rPr lang="zh-CN" altLang="en-US" dirty="0"/>
              <a:t>～</a:t>
            </a:r>
            <a:r>
              <a:rPr lang="en-US" altLang="zh-CN" dirty="0"/>
              <a:t>3FFFH</a:t>
            </a:r>
            <a:r>
              <a:rPr lang="zh-CN" altLang="en-US" dirty="0"/>
              <a:t>为系统程序区，</a:t>
            </a:r>
            <a:r>
              <a:rPr lang="en-US" altLang="zh-CN" dirty="0"/>
              <a:t>ROM</a:t>
            </a:r>
            <a:r>
              <a:rPr lang="zh-CN" altLang="en-US" dirty="0"/>
              <a:t>区高两位总是</a:t>
            </a:r>
            <a:r>
              <a:rPr lang="en-US" altLang="zh-CN" dirty="0"/>
              <a:t>00</a:t>
            </a:r>
            <a:r>
              <a:rPr lang="zh-CN" altLang="en-US" dirty="0"/>
              <a:t>，低</a:t>
            </a:r>
            <a:r>
              <a:rPr lang="en-US" altLang="zh-CN" dirty="0"/>
              <a:t>14</a:t>
            </a:r>
            <a:r>
              <a:rPr lang="zh-CN" altLang="en-US" dirty="0"/>
              <a:t>位为全译码。</a:t>
            </a:r>
          </a:p>
          <a:p>
            <a:pPr lvl="3"/>
            <a:r>
              <a:rPr lang="en-US" altLang="zh-CN" dirty="0"/>
              <a:t>ROM</a:t>
            </a:r>
            <a:r>
              <a:rPr lang="zh-CN" altLang="en-US" dirty="0"/>
              <a:t>区大小为：</a:t>
            </a:r>
            <a:r>
              <a:rPr lang="en-US" altLang="zh-CN" dirty="0"/>
              <a:t>214×8</a:t>
            </a:r>
            <a:r>
              <a:rPr lang="zh-CN" altLang="en-US" dirty="0"/>
              <a:t>位</a:t>
            </a:r>
            <a:r>
              <a:rPr lang="en-US" altLang="zh-CN" dirty="0"/>
              <a:t>=16K×8</a:t>
            </a:r>
            <a:r>
              <a:rPr lang="zh-CN" altLang="en-US" dirty="0"/>
              <a:t>位</a:t>
            </a:r>
            <a:r>
              <a:rPr lang="en-US" altLang="zh-CN" dirty="0"/>
              <a:t>=16KB</a:t>
            </a:r>
          </a:p>
          <a:p>
            <a:pPr lvl="3"/>
            <a:r>
              <a:rPr lang="en-US" altLang="zh-CN" dirty="0"/>
              <a:t>ROM</a:t>
            </a:r>
            <a:r>
              <a:rPr lang="zh-CN" altLang="en-US" dirty="0"/>
              <a:t>芯片数为：</a:t>
            </a:r>
            <a:r>
              <a:rPr lang="en-US" altLang="zh-CN" dirty="0"/>
              <a:t>16K×8</a:t>
            </a:r>
            <a:r>
              <a:rPr lang="zh-CN" altLang="en-US" dirty="0"/>
              <a:t>位 </a:t>
            </a:r>
            <a:r>
              <a:rPr lang="en-US" altLang="zh-CN" dirty="0"/>
              <a:t>/ 8K×4</a:t>
            </a:r>
            <a:r>
              <a:rPr lang="zh-CN" altLang="en-US" dirty="0"/>
              <a:t>位 </a:t>
            </a:r>
            <a:r>
              <a:rPr lang="en-US" altLang="zh-CN" dirty="0"/>
              <a:t>= 2×2 = 8</a:t>
            </a:r>
            <a:r>
              <a:rPr lang="zh-CN" altLang="en-US" dirty="0"/>
              <a:t>，字方向扩展</a:t>
            </a:r>
            <a:r>
              <a:rPr lang="en-US" altLang="zh-CN" dirty="0"/>
              <a:t>2</a:t>
            </a:r>
            <a:r>
              <a:rPr lang="zh-CN" altLang="en-US" dirty="0"/>
              <a:t>倍，位方向扩展</a:t>
            </a:r>
            <a:r>
              <a:rPr lang="en-US" altLang="zh-CN" dirty="0"/>
              <a:t>2</a:t>
            </a:r>
            <a:r>
              <a:rPr lang="zh-CN" altLang="en-US" dirty="0"/>
              <a:t>倍</a:t>
            </a:r>
          </a:p>
          <a:p>
            <a:pPr lvl="3"/>
            <a:r>
              <a:rPr lang="en-US" altLang="zh-CN" dirty="0"/>
              <a:t>ROM</a:t>
            </a:r>
            <a:r>
              <a:rPr lang="zh-CN" altLang="en-US" dirty="0"/>
              <a:t>芯片内地址位数为</a:t>
            </a:r>
            <a:r>
              <a:rPr lang="en-US" altLang="zh-CN" dirty="0"/>
              <a:t>13</a:t>
            </a:r>
            <a:r>
              <a:rPr lang="zh-CN" altLang="en-US" dirty="0"/>
              <a:t>位，连到</a:t>
            </a:r>
            <a:r>
              <a:rPr lang="en-US" altLang="zh-CN" dirty="0"/>
              <a:t>CPU</a:t>
            </a:r>
            <a:r>
              <a:rPr lang="zh-CN" altLang="en-US" dirty="0"/>
              <a:t>低</a:t>
            </a:r>
            <a:r>
              <a:rPr lang="en-US" altLang="zh-CN" dirty="0"/>
              <a:t>13</a:t>
            </a:r>
            <a:r>
              <a:rPr lang="zh-CN" altLang="en-US" dirty="0"/>
              <a:t>位地址线</a:t>
            </a:r>
            <a:r>
              <a:rPr lang="en-US" altLang="zh-CN" dirty="0"/>
              <a:t>A12</a:t>
            </a:r>
            <a:r>
              <a:rPr lang="zh-CN" altLang="en-US" dirty="0"/>
              <a:t>～</a:t>
            </a:r>
            <a:r>
              <a:rPr lang="en-US" altLang="zh-CN" dirty="0"/>
              <a:t>A0</a:t>
            </a:r>
          </a:p>
          <a:p>
            <a:pPr lvl="2"/>
            <a:r>
              <a:rPr lang="zh-CN" altLang="en-US" dirty="0"/>
              <a:t>因为</a:t>
            </a:r>
            <a:r>
              <a:rPr lang="en-US" altLang="zh-CN" dirty="0"/>
              <a:t>4000H</a:t>
            </a:r>
            <a:r>
              <a:rPr lang="zh-CN" altLang="en-US" dirty="0"/>
              <a:t>～</a:t>
            </a:r>
            <a:r>
              <a:rPr lang="en-US" altLang="zh-CN" dirty="0"/>
              <a:t>FFFFH</a:t>
            </a:r>
            <a:r>
              <a:rPr lang="zh-CN" altLang="en-US" dirty="0"/>
              <a:t>为用户程序区，</a:t>
            </a:r>
            <a:r>
              <a:rPr lang="en-US" altLang="zh-CN" dirty="0"/>
              <a:t>RAM</a:t>
            </a:r>
            <a:r>
              <a:rPr lang="zh-CN" altLang="en-US" dirty="0"/>
              <a:t>区高两位是</a:t>
            </a:r>
            <a:r>
              <a:rPr lang="en-US" altLang="zh-CN" dirty="0"/>
              <a:t>01</a:t>
            </a:r>
            <a:r>
              <a:rPr lang="zh-CN" altLang="en-US" dirty="0"/>
              <a:t>、</a:t>
            </a:r>
            <a:r>
              <a:rPr lang="en-US" altLang="zh-CN" dirty="0"/>
              <a:t>10</a:t>
            </a:r>
            <a:r>
              <a:rPr lang="zh-CN" altLang="en-US" dirty="0"/>
              <a:t>、</a:t>
            </a:r>
            <a:r>
              <a:rPr lang="en-US" altLang="zh-CN" dirty="0"/>
              <a:t>11</a:t>
            </a:r>
            <a:r>
              <a:rPr lang="zh-CN" altLang="en-US" dirty="0"/>
              <a:t>，低</a:t>
            </a:r>
            <a:r>
              <a:rPr lang="en-US" altLang="zh-CN" dirty="0"/>
              <a:t>14</a:t>
            </a:r>
            <a:r>
              <a:rPr lang="zh-CN" altLang="en-US" dirty="0"/>
              <a:t>位为全译码。</a:t>
            </a:r>
          </a:p>
          <a:p>
            <a:pPr lvl="3"/>
            <a:r>
              <a:rPr lang="en-US" altLang="zh-CN" dirty="0"/>
              <a:t>RAM</a:t>
            </a:r>
            <a:r>
              <a:rPr lang="zh-CN" altLang="en-US" dirty="0"/>
              <a:t>区大小为：</a:t>
            </a:r>
            <a:r>
              <a:rPr lang="en-US" altLang="zh-CN" dirty="0"/>
              <a:t>3×214×8</a:t>
            </a:r>
            <a:r>
              <a:rPr lang="zh-CN" altLang="en-US" dirty="0"/>
              <a:t>位</a:t>
            </a:r>
            <a:r>
              <a:rPr lang="en-US" altLang="zh-CN" dirty="0"/>
              <a:t>=3×16K×8</a:t>
            </a:r>
            <a:r>
              <a:rPr lang="zh-CN" altLang="en-US" dirty="0"/>
              <a:t>位</a:t>
            </a:r>
            <a:r>
              <a:rPr lang="en-US" altLang="zh-CN" dirty="0"/>
              <a:t>= 48KB</a:t>
            </a:r>
          </a:p>
          <a:p>
            <a:pPr lvl="3"/>
            <a:r>
              <a:rPr lang="en-US" altLang="zh-CN" dirty="0"/>
              <a:t>RAM</a:t>
            </a:r>
            <a:r>
              <a:rPr lang="zh-CN" altLang="en-US" dirty="0"/>
              <a:t>芯片数为：</a:t>
            </a:r>
            <a:r>
              <a:rPr lang="en-US" altLang="zh-CN" dirty="0"/>
              <a:t>48K×8</a:t>
            </a:r>
            <a:r>
              <a:rPr lang="zh-CN" altLang="en-US" dirty="0"/>
              <a:t>位 </a:t>
            </a:r>
            <a:r>
              <a:rPr lang="en-US" altLang="zh-CN" dirty="0"/>
              <a:t>/ 16K×8</a:t>
            </a:r>
            <a:r>
              <a:rPr lang="zh-CN" altLang="en-US" dirty="0"/>
              <a:t>位 </a:t>
            </a:r>
            <a:r>
              <a:rPr lang="en-US" altLang="zh-CN" dirty="0"/>
              <a:t>= 3×1 = 3</a:t>
            </a:r>
            <a:r>
              <a:rPr lang="zh-CN" altLang="en-US" dirty="0"/>
              <a:t>，字方向上扩展</a:t>
            </a:r>
            <a:r>
              <a:rPr lang="en-US" altLang="zh-CN" dirty="0"/>
              <a:t>3</a:t>
            </a:r>
            <a:r>
              <a:rPr lang="zh-CN" altLang="en-US" dirty="0"/>
              <a:t>倍，位方向上不扩展。</a:t>
            </a:r>
          </a:p>
          <a:p>
            <a:pPr lvl="3"/>
            <a:r>
              <a:rPr lang="en-US" altLang="zh-CN" dirty="0"/>
              <a:t>RAM</a:t>
            </a:r>
            <a:r>
              <a:rPr lang="zh-CN" altLang="en-US" dirty="0"/>
              <a:t>芯片内地址位数为</a:t>
            </a:r>
            <a:r>
              <a:rPr lang="en-US" altLang="zh-CN" dirty="0"/>
              <a:t>14</a:t>
            </a:r>
            <a:r>
              <a:rPr lang="zh-CN" altLang="en-US" dirty="0"/>
              <a:t>位，连到</a:t>
            </a:r>
            <a:r>
              <a:rPr lang="en-US" altLang="zh-CN" dirty="0"/>
              <a:t>CPU</a:t>
            </a:r>
            <a:r>
              <a:rPr lang="zh-CN" altLang="en-US" dirty="0"/>
              <a:t>低</a:t>
            </a:r>
            <a:r>
              <a:rPr lang="en-US" altLang="zh-CN" dirty="0"/>
              <a:t>14</a:t>
            </a:r>
            <a:r>
              <a:rPr lang="zh-CN" altLang="en-US" dirty="0"/>
              <a:t>位地址线</a:t>
            </a:r>
            <a:r>
              <a:rPr lang="en-US" altLang="zh-CN" dirty="0"/>
              <a:t>A13</a:t>
            </a:r>
            <a:r>
              <a:rPr lang="zh-CN" altLang="en-US" dirty="0"/>
              <a:t>～</a:t>
            </a:r>
            <a:r>
              <a:rPr lang="en-US" altLang="zh-CN" dirty="0"/>
              <a:t>A0</a:t>
            </a:r>
            <a:r>
              <a:rPr lang="zh-CN" altLang="en-US" dirty="0"/>
              <a:t>。</a:t>
            </a:r>
          </a:p>
          <a:p>
            <a:pPr lvl="1"/>
            <a:endParaRPr lang="zh-CN" altLang="en-US" dirty="0"/>
          </a:p>
        </p:txBody>
      </p:sp>
      <p:sp>
        <p:nvSpPr>
          <p:cNvPr id="4" name="文本占位符 3">
            <a:extLst>
              <a:ext uri="{FF2B5EF4-FFF2-40B4-BE49-F238E27FC236}">
                <a16:creationId xmlns:a16="http://schemas.microsoft.com/office/drawing/2014/main" id="{DD62F0A4-08A7-40A9-9D83-E9B14081F368}"/>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Tree>
    <p:extLst>
      <p:ext uri="{BB962C8B-B14F-4D97-AF65-F5344CB8AC3E}">
        <p14:creationId xmlns:p14="http://schemas.microsoft.com/office/powerpoint/2010/main" val="240542282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391612D-1D50-42DA-A143-1E6A7B7DE7E4}"/>
              </a:ext>
            </a:extLst>
          </p:cNvPr>
          <p:cNvSpPr>
            <a:spLocks noGrp="1"/>
          </p:cNvSpPr>
          <p:nvPr>
            <p:ph type="sldNum" sz="quarter" idx="12"/>
          </p:nvPr>
        </p:nvSpPr>
        <p:spPr/>
        <p:txBody>
          <a:bodyPr/>
          <a:lstStyle/>
          <a:p>
            <a:fld id="{D12C7F20-4EEE-4847-AC76-B538472E8A39}" type="slidenum">
              <a:rPr lang="zh-CN" altLang="en-US" smtClean="0"/>
              <a:pPr/>
              <a:t>35</a:t>
            </a:fld>
            <a:endParaRPr lang="zh-CN" altLang="en-US"/>
          </a:p>
        </p:txBody>
      </p:sp>
      <p:sp>
        <p:nvSpPr>
          <p:cNvPr id="3" name="文本占位符 2">
            <a:extLst>
              <a:ext uri="{FF2B5EF4-FFF2-40B4-BE49-F238E27FC236}">
                <a16:creationId xmlns:a16="http://schemas.microsoft.com/office/drawing/2014/main" id="{E7F369E7-36FF-4BC9-ABEE-6DAF410D3C5D}"/>
              </a:ext>
            </a:extLst>
          </p:cNvPr>
          <p:cNvSpPr>
            <a:spLocks noGrp="1"/>
          </p:cNvSpPr>
          <p:nvPr>
            <p:ph type="body" sz="quarter" idx="15"/>
          </p:nvPr>
        </p:nvSpPr>
        <p:spPr>
          <a:xfrm>
            <a:off x="159768" y="698464"/>
            <a:ext cx="11835786" cy="851204"/>
          </a:xfrm>
        </p:spPr>
        <p:txBody>
          <a:bodyPr/>
          <a:lstStyle/>
          <a:p>
            <a:r>
              <a:rPr lang="en-US" altLang="zh-CN" dirty="0"/>
              <a:t>CPU</a:t>
            </a:r>
            <a:r>
              <a:rPr lang="zh-CN" altLang="en-US" dirty="0"/>
              <a:t>和主存的连接</a:t>
            </a:r>
            <a:endParaRPr lang="en-US" altLang="zh-CN" dirty="0"/>
          </a:p>
          <a:p>
            <a:endParaRPr lang="zh-CN" altLang="en-US" dirty="0"/>
          </a:p>
        </p:txBody>
      </p:sp>
      <p:sp>
        <p:nvSpPr>
          <p:cNvPr id="4" name="文本占位符 3">
            <a:extLst>
              <a:ext uri="{FF2B5EF4-FFF2-40B4-BE49-F238E27FC236}">
                <a16:creationId xmlns:a16="http://schemas.microsoft.com/office/drawing/2014/main" id="{85D0F204-C27C-4792-8506-F0B5F0C2FE32}"/>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pic>
        <p:nvPicPr>
          <p:cNvPr id="6" name="Picture 6">
            <a:extLst>
              <a:ext uri="{FF2B5EF4-FFF2-40B4-BE49-F238E27FC236}">
                <a16:creationId xmlns:a16="http://schemas.microsoft.com/office/drawing/2014/main" id="{D3EC58BB-BBF4-48D2-B8E1-DB5AF582B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899" y="2209800"/>
            <a:ext cx="7326312"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5">
            <a:extLst>
              <a:ext uri="{FF2B5EF4-FFF2-40B4-BE49-F238E27FC236}">
                <a16:creationId xmlns:a16="http://schemas.microsoft.com/office/drawing/2014/main" id="{8D0C3697-3801-4F01-9250-B071F58D7ADA}"/>
              </a:ext>
            </a:extLst>
          </p:cNvPr>
          <p:cNvGrpSpPr>
            <a:grpSpLocks/>
          </p:cNvGrpSpPr>
          <p:nvPr/>
        </p:nvGrpSpPr>
        <p:grpSpPr bwMode="auto">
          <a:xfrm>
            <a:off x="5065111" y="4962525"/>
            <a:ext cx="2619375" cy="244475"/>
            <a:chOff x="2856" y="4092"/>
            <a:chExt cx="1650" cy="154"/>
          </a:xfrm>
        </p:grpSpPr>
        <p:sp>
          <p:nvSpPr>
            <p:cNvPr id="8" name="Text Box 8">
              <a:extLst>
                <a:ext uri="{FF2B5EF4-FFF2-40B4-BE49-F238E27FC236}">
                  <a16:creationId xmlns:a16="http://schemas.microsoft.com/office/drawing/2014/main" id="{78F32AF0-DB32-4252-B6E6-52820244DCD5}"/>
                </a:ext>
              </a:extLst>
            </p:cNvPr>
            <p:cNvSpPr txBox="1">
              <a:spLocks noChangeArrowheads="1"/>
            </p:cNvSpPr>
            <p:nvPr/>
          </p:nvSpPr>
          <p:spPr bwMode="auto">
            <a:xfrm>
              <a:off x="2856" y="4092"/>
              <a:ext cx="165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a:solidFill>
                    <a:srgbClr val="CC0000"/>
                  </a:solidFill>
                  <a:latin typeface="+mj-ea"/>
                  <a:ea typeface="+mj-ea"/>
                </a:rPr>
                <a:t>片选信号</a:t>
              </a:r>
              <a:r>
                <a:rPr lang="en-US" altLang="zh-CN" sz="1600">
                  <a:solidFill>
                    <a:srgbClr val="CC0000"/>
                  </a:solidFill>
                  <a:latin typeface="+mj-ea"/>
                  <a:ea typeface="+mj-ea"/>
                </a:rPr>
                <a:t>CS</a:t>
              </a:r>
              <a:r>
                <a:rPr lang="zh-CN" altLang="en-US" sz="1600">
                  <a:solidFill>
                    <a:srgbClr val="CC0000"/>
                  </a:solidFill>
                  <a:latin typeface="+mj-ea"/>
                  <a:ea typeface="+mj-ea"/>
                </a:rPr>
                <a:t>是哪一个？</a:t>
              </a:r>
            </a:p>
          </p:txBody>
        </p:sp>
        <p:sp>
          <p:nvSpPr>
            <p:cNvPr id="9" name="Line 9">
              <a:extLst>
                <a:ext uri="{FF2B5EF4-FFF2-40B4-BE49-F238E27FC236}">
                  <a16:creationId xmlns:a16="http://schemas.microsoft.com/office/drawing/2014/main" id="{766345CE-59C3-412F-B7D8-6B9447F0A063}"/>
                </a:ext>
              </a:extLst>
            </p:cNvPr>
            <p:cNvSpPr>
              <a:spLocks noChangeShapeType="1"/>
            </p:cNvSpPr>
            <p:nvPr/>
          </p:nvSpPr>
          <p:spPr bwMode="auto">
            <a:xfrm>
              <a:off x="3384" y="4110"/>
              <a:ext cx="150"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latin typeface="+mj-ea"/>
                <a:ea typeface="+mj-ea"/>
              </a:endParaRPr>
            </a:p>
          </p:txBody>
        </p:sp>
      </p:grpSp>
      <p:grpSp>
        <p:nvGrpSpPr>
          <p:cNvPr id="10" name="Group 14">
            <a:extLst>
              <a:ext uri="{FF2B5EF4-FFF2-40B4-BE49-F238E27FC236}">
                <a16:creationId xmlns:a16="http://schemas.microsoft.com/office/drawing/2014/main" id="{725076AC-58AC-4975-B222-E17D59814C52}"/>
              </a:ext>
            </a:extLst>
          </p:cNvPr>
          <p:cNvGrpSpPr>
            <a:grpSpLocks/>
          </p:cNvGrpSpPr>
          <p:nvPr/>
        </p:nvGrpSpPr>
        <p:grpSpPr bwMode="auto">
          <a:xfrm>
            <a:off x="4588861" y="4095750"/>
            <a:ext cx="4105275" cy="866775"/>
            <a:chOff x="2556" y="3546"/>
            <a:chExt cx="2586" cy="546"/>
          </a:xfrm>
        </p:grpSpPr>
        <p:sp>
          <p:nvSpPr>
            <p:cNvPr id="11" name="Line 10">
              <a:extLst>
                <a:ext uri="{FF2B5EF4-FFF2-40B4-BE49-F238E27FC236}">
                  <a16:creationId xmlns:a16="http://schemas.microsoft.com/office/drawing/2014/main" id="{8AB49FF4-217B-4C46-A2D7-7D2263157235}"/>
                </a:ext>
              </a:extLst>
            </p:cNvPr>
            <p:cNvSpPr>
              <a:spLocks noChangeShapeType="1"/>
            </p:cNvSpPr>
            <p:nvPr/>
          </p:nvSpPr>
          <p:spPr bwMode="auto">
            <a:xfrm flipH="1" flipV="1">
              <a:off x="3240" y="3582"/>
              <a:ext cx="192" cy="51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latin typeface="+mj-ea"/>
                <a:ea typeface="+mj-ea"/>
              </a:endParaRPr>
            </a:p>
          </p:txBody>
        </p:sp>
        <p:sp>
          <p:nvSpPr>
            <p:cNvPr id="12" name="Line 11">
              <a:extLst>
                <a:ext uri="{FF2B5EF4-FFF2-40B4-BE49-F238E27FC236}">
                  <a16:creationId xmlns:a16="http://schemas.microsoft.com/office/drawing/2014/main" id="{53ACF50F-CDD0-4470-98B2-6F85DABBFB41}"/>
                </a:ext>
              </a:extLst>
            </p:cNvPr>
            <p:cNvSpPr>
              <a:spLocks noChangeShapeType="1"/>
            </p:cNvSpPr>
            <p:nvPr/>
          </p:nvSpPr>
          <p:spPr bwMode="auto">
            <a:xfrm flipH="1" flipV="1">
              <a:off x="2556" y="3546"/>
              <a:ext cx="852" cy="516"/>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latin typeface="+mj-ea"/>
                <a:ea typeface="+mj-ea"/>
              </a:endParaRPr>
            </a:p>
          </p:txBody>
        </p:sp>
        <p:sp>
          <p:nvSpPr>
            <p:cNvPr id="13" name="Line 12">
              <a:extLst>
                <a:ext uri="{FF2B5EF4-FFF2-40B4-BE49-F238E27FC236}">
                  <a16:creationId xmlns:a16="http://schemas.microsoft.com/office/drawing/2014/main" id="{6CF455F0-D63A-4A9C-A9A9-C4D689587E25}"/>
                </a:ext>
              </a:extLst>
            </p:cNvPr>
            <p:cNvSpPr>
              <a:spLocks noChangeShapeType="1"/>
            </p:cNvSpPr>
            <p:nvPr/>
          </p:nvSpPr>
          <p:spPr bwMode="auto">
            <a:xfrm flipV="1">
              <a:off x="3444" y="3546"/>
              <a:ext cx="486" cy="52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latin typeface="+mj-ea"/>
                <a:ea typeface="+mj-ea"/>
              </a:endParaRPr>
            </a:p>
          </p:txBody>
        </p:sp>
        <p:sp>
          <p:nvSpPr>
            <p:cNvPr id="14" name="Line 13">
              <a:extLst>
                <a:ext uri="{FF2B5EF4-FFF2-40B4-BE49-F238E27FC236}">
                  <a16:creationId xmlns:a16="http://schemas.microsoft.com/office/drawing/2014/main" id="{95E1EE1C-779C-40C4-9105-861726D24472}"/>
                </a:ext>
              </a:extLst>
            </p:cNvPr>
            <p:cNvSpPr>
              <a:spLocks noChangeShapeType="1"/>
            </p:cNvSpPr>
            <p:nvPr/>
          </p:nvSpPr>
          <p:spPr bwMode="auto">
            <a:xfrm flipV="1">
              <a:off x="3474" y="3552"/>
              <a:ext cx="1668" cy="516"/>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latin typeface="+mj-ea"/>
                <a:ea typeface="+mj-ea"/>
              </a:endParaRPr>
            </a:p>
          </p:txBody>
        </p:sp>
      </p:grpSp>
      <p:grpSp>
        <p:nvGrpSpPr>
          <p:cNvPr id="15" name="Group 17">
            <a:extLst>
              <a:ext uri="{FF2B5EF4-FFF2-40B4-BE49-F238E27FC236}">
                <a16:creationId xmlns:a16="http://schemas.microsoft.com/office/drawing/2014/main" id="{B7291DBD-DBCD-4133-832C-8AD7135F9BED}"/>
              </a:ext>
            </a:extLst>
          </p:cNvPr>
          <p:cNvGrpSpPr>
            <a:grpSpLocks/>
          </p:cNvGrpSpPr>
          <p:nvPr/>
        </p:nvGrpSpPr>
        <p:grpSpPr bwMode="auto">
          <a:xfrm>
            <a:off x="479617" y="2399063"/>
            <a:ext cx="1552575" cy="430213"/>
            <a:chOff x="96" y="2436"/>
            <a:chExt cx="978" cy="271"/>
          </a:xfrm>
        </p:grpSpPr>
        <p:sp>
          <p:nvSpPr>
            <p:cNvPr id="16" name="Text Box 7">
              <a:extLst>
                <a:ext uri="{FF2B5EF4-FFF2-40B4-BE49-F238E27FC236}">
                  <a16:creationId xmlns:a16="http://schemas.microsoft.com/office/drawing/2014/main" id="{D6B1B281-2544-4F09-81B0-8B899D32EE31}"/>
                </a:ext>
              </a:extLst>
            </p:cNvPr>
            <p:cNvSpPr txBox="1">
              <a:spLocks noChangeArrowheads="1"/>
            </p:cNvSpPr>
            <p:nvPr/>
          </p:nvSpPr>
          <p:spPr bwMode="auto">
            <a:xfrm>
              <a:off x="96" y="2436"/>
              <a:ext cx="97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400" i="0" dirty="0">
                  <a:solidFill>
                    <a:srgbClr val="CC0000"/>
                  </a:solidFill>
                  <a:latin typeface="+mj-ea"/>
                  <a:ea typeface="+mj-ea"/>
                </a:rPr>
                <a:t>问题：为什么</a:t>
              </a:r>
              <a:r>
                <a:rPr lang="en-US" altLang="zh-CN" sz="1400" i="0" dirty="0">
                  <a:solidFill>
                    <a:srgbClr val="CC0000"/>
                  </a:solidFill>
                  <a:latin typeface="+mj-ea"/>
                  <a:ea typeface="+mj-ea"/>
                </a:rPr>
                <a:t>WR</a:t>
              </a:r>
              <a:r>
                <a:rPr lang="zh-CN" altLang="en-US" sz="1400" i="0" dirty="0">
                  <a:solidFill>
                    <a:srgbClr val="CC0000"/>
                  </a:solidFill>
                  <a:latin typeface="+mj-ea"/>
                  <a:ea typeface="+mj-ea"/>
                </a:rPr>
                <a:t>不连到</a:t>
              </a:r>
              <a:r>
                <a:rPr lang="en-US" altLang="zh-CN" sz="1400" i="0" dirty="0">
                  <a:solidFill>
                    <a:srgbClr val="CC0000"/>
                  </a:solidFill>
                  <a:latin typeface="+mj-ea"/>
                  <a:ea typeface="+mj-ea"/>
                </a:rPr>
                <a:t>ROM</a:t>
              </a:r>
              <a:r>
                <a:rPr lang="zh-CN" altLang="en-US" sz="1400" i="0" dirty="0">
                  <a:solidFill>
                    <a:srgbClr val="CC0000"/>
                  </a:solidFill>
                  <a:latin typeface="+mj-ea"/>
                  <a:ea typeface="+mj-ea"/>
                </a:rPr>
                <a:t>芯片上？</a:t>
              </a:r>
            </a:p>
          </p:txBody>
        </p:sp>
        <p:sp>
          <p:nvSpPr>
            <p:cNvPr id="17" name="Line 16">
              <a:extLst>
                <a:ext uri="{FF2B5EF4-FFF2-40B4-BE49-F238E27FC236}">
                  <a16:creationId xmlns:a16="http://schemas.microsoft.com/office/drawing/2014/main" id="{711821F5-16E6-427E-A265-D404BC45C156}"/>
                </a:ext>
              </a:extLst>
            </p:cNvPr>
            <p:cNvSpPr>
              <a:spLocks noChangeShapeType="1"/>
            </p:cNvSpPr>
            <p:nvPr/>
          </p:nvSpPr>
          <p:spPr bwMode="auto">
            <a:xfrm>
              <a:off x="762" y="2436"/>
              <a:ext cx="174"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latin typeface="+mj-ea"/>
                <a:ea typeface="+mj-ea"/>
              </a:endParaRPr>
            </a:p>
          </p:txBody>
        </p:sp>
      </p:grpSp>
      <p:sp>
        <p:nvSpPr>
          <p:cNvPr id="18" name="Text Box 18">
            <a:extLst>
              <a:ext uri="{FF2B5EF4-FFF2-40B4-BE49-F238E27FC236}">
                <a16:creationId xmlns:a16="http://schemas.microsoft.com/office/drawing/2014/main" id="{35CFBF7F-817E-4A3E-B49C-27659DB88E00}"/>
              </a:ext>
            </a:extLst>
          </p:cNvPr>
          <p:cNvSpPr txBox="1">
            <a:spLocks noChangeArrowheads="1"/>
          </p:cNvSpPr>
          <p:nvPr/>
        </p:nvSpPr>
        <p:spPr bwMode="auto">
          <a:xfrm>
            <a:off x="9768547" y="2368511"/>
            <a:ext cx="2070526"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en-US" altLang="zh-CN" sz="1400" i="0" dirty="0">
                <a:solidFill>
                  <a:srgbClr val="CC0000"/>
                </a:solidFill>
                <a:latin typeface="+mj-ea"/>
                <a:ea typeface="+mj-ea"/>
              </a:rPr>
              <a:t>ROM</a:t>
            </a:r>
            <a:r>
              <a:rPr lang="zh-CN" altLang="en-US" sz="1400" i="0" dirty="0">
                <a:solidFill>
                  <a:srgbClr val="CC0000"/>
                </a:solidFill>
                <a:latin typeface="+mj-ea"/>
                <a:ea typeface="+mj-ea"/>
              </a:rPr>
              <a:t>芯片的片选信号由最高三位确定。</a:t>
            </a:r>
          </a:p>
        </p:txBody>
      </p:sp>
      <p:sp>
        <p:nvSpPr>
          <p:cNvPr id="19" name="Text Box 19">
            <a:extLst>
              <a:ext uri="{FF2B5EF4-FFF2-40B4-BE49-F238E27FC236}">
                <a16:creationId xmlns:a16="http://schemas.microsoft.com/office/drawing/2014/main" id="{44FABD5D-F1A8-4AB9-9D86-64DC8BA71863}"/>
              </a:ext>
            </a:extLst>
          </p:cNvPr>
          <p:cNvSpPr txBox="1">
            <a:spLocks noChangeArrowheads="1"/>
          </p:cNvSpPr>
          <p:nvPr/>
        </p:nvSpPr>
        <p:spPr bwMode="auto">
          <a:xfrm>
            <a:off x="9768547" y="2889936"/>
            <a:ext cx="2070526"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en-US" altLang="zh-CN" sz="1400" i="0" dirty="0">
                <a:solidFill>
                  <a:schemeClr val="tx2"/>
                </a:solidFill>
                <a:latin typeface="+mj-ea"/>
                <a:ea typeface="+mj-ea"/>
              </a:rPr>
              <a:t>RAM</a:t>
            </a:r>
            <a:r>
              <a:rPr lang="zh-CN" altLang="en-US" sz="1400" i="0" dirty="0">
                <a:solidFill>
                  <a:schemeClr val="tx2"/>
                </a:solidFill>
                <a:latin typeface="+mj-ea"/>
                <a:ea typeface="+mj-ea"/>
              </a:rPr>
              <a:t>芯片的片选信号由最高两位确定。</a:t>
            </a:r>
          </a:p>
        </p:txBody>
      </p:sp>
      <p:sp>
        <p:nvSpPr>
          <p:cNvPr id="20" name="Text Box 20">
            <a:extLst>
              <a:ext uri="{FF2B5EF4-FFF2-40B4-BE49-F238E27FC236}">
                <a16:creationId xmlns:a16="http://schemas.microsoft.com/office/drawing/2014/main" id="{1BD51B2B-4F61-4C15-97EA-1A9BC0111B94}"/>
              </a:ext>
            </a:extLst>
          </p:cNvPr>
          <p:cNvSpPr txBox="1">
            <a:spLocks noChangeArrowheads="1"/>
          </p:cNvSpPr>
          <p:nvPr/>
        </p:nvSpPr>
        <p:spPr bwMode="auto">
          <a:xfrm>
            <a:off x="489142" y="2903884"/>
            <a:ext cx="1485900"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400" i="0" dirty="0">
                <a:solidFill>
                  <a:srgbClr val="006600"/>
                </a:solidFill>
                <a:latin typeface="+mj-ea"/>
                <a:ea typeface="+mj-ea"/>
              </a:rPr>
              <a:t>因为</a:t>
            </a:r>
            <a:r>
              <a:rPr lang="en-US" altLang="zh-CN" sz="1400" i="0" dirty="0">
                <a:solidFill>
                  <a:srgbClr val="006600"/>
                </a:solidFill>
                <a:latin typeface="+mj-ea"/>
                <a:ea typeface="+mj-ea"/>
              </a:rPr>
              <a:t>ROM</a:t>
            </a:r>
            <a:r>
              <a:rPr lang="zh-CN" altLang="en-US" sz="1400" i="0" dirty="0">
                <a:solidFill>
                  <a:srgbClr val="006600"/>
                </a:solidFill>
                <a:latin typeface="+mj-ea"/>
                <a:ea typeface="+mj-ea"/>
              </a:rPr>
              <a:t>芯片只能读，不能写，只要选中就是读，无需读写信号。</a:t>
            </a:r>
          </a:p>
        </p:txBody>
      </p:sp>
      <p:grpSp>
        <p:nvGrpSpPr>
          <p:cNvPr id="21" name="Group 24">
            <a:extLst>
              <a:ext uri="{FF2B5EF4-FFF2-40B4-BE49-F238E27FC236}">
                <a16:creationId xmlns:a16="http://schemas.microsoft.com/office/drawing/2014/main" id="{A5AE0B83-5973-49B7-9ECC-9D16C293D386}"/>
              </a:ext>
            </a:extLst>
          </p:cNvPr>
          <p:cNvGrpSpPr>
            <a:grpSpLocks/>
          </p:cNvGrpSpPr>
          <p:nvPr/>
        </p:nvGrpSpPr>
        <p:grpSpPr bwMode="auto">
          <a:xfrm>
            <a:off x="479617" y="3904015"/>
            <a:ext cx="1495425" cy="430213"/>
            <a:chOff x="102" y="3438"/>
            <a:chExt cx="942" cy="271"/>
          </a:xfrm>
        </p:grpSpPr>
        <p:sp>
          <p:nvSpPr>
            <p:cNvPr id="22" name="Text Box 21">
              <a:extLst>
                <a:ext uri="{FF2B5EF4-FFF2-40B4-BE49-F238E27FC236}">
                  <a16:creationId xmlns:a16="http://schemas.microsoft.com/office/drawing/2014/main" id="{A2F94CD7-0E1B-40E6-876B-0CAFC7130295}"/>
                </a:ext>
              </a:extLst>
            </p:cNvPr>
            <p:cNvSpPr txBox="1">
              <a:spLocks noChangeArrowheads="1"/>
            </p:cNvSpPr>
            <p:nvPr/>
          </p:nvSpPr>
          <p:spPr bwMode="auto">
            <a:xfrm>
              <a:off x="102" y="3438"/>
              <a:ext cx="942"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400" i="0">
                  <a:solidFill>
                    <a:srgbClr val="CC0000"/>
                  </a:solidFill>
                  <a:latin typeface="+mj-ea"/>
                  <a:ea typeface="+mj-ea"/>
                </a:rPr>
                <a:t>问题：</a:t>
              </a:r>
              <a:r>
                <a:rPr lang="en-US" altLang="zh-CN" sz="1400" i="0">
                  <a:solidFill>
                    <a:srgbClr val="CC0000"/>
                  </a:solidFill>
                  <a:latin typeface="+mj-ea"/>
                  <a:ea typeface="+mj-ea"/>
                </a:rPr>
                <a:t>MREQ</a:t>
              </a:r>
              <a:r>
                <a:rPr lang="zh-CN" altLang="en-US" sz="1400" i="0">
                  <a:solidFill>
                    <a:srgbClr val="CC0000"/>
                  </a:solidFill>
                  <a:latin typeface="+mj-ea"/>
                  <a:ea typeface="+mj-ea"/>
                </a:rPr>
                <a:t>信号的作用是什么？</a:t>
              </a:r>
            </a:p>
          </p:txBody>
        </p:sp>
        <p:sp>
          <p:nvSpPr>
            <p:cNvPr id="23" name="Line 22">
              <a:extLst>
                <a:ext uri="{FF2B5EF4-FFF2-40B4-BE49-F238E27FC236}">
                  <a16:creationId xmlns:a16="http://schemas.microsoft.com/office/drawing/2014/main" id="{AC904E12-BCD4-42FE-8D6C-FE55ECA6F5F7}"/>
                </a:ext>
              </a:extLst>
            </p:cNvPr>
            <p:cNvSpPr>
              <a:spLocks noChangeShapeType="1"/>
            </p:cNvSpPr>
            <p:nvPr/>
          </p:nvSpPr>
          <p:spPr bwMode="auto">
            <a:xfrm>
              <a:off x="450" y="3444"/>
              <a:ext cx="306"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latin typeface="+mj-ea"/>
                <a:ea typeface="+mj-ea"/>
              </a:endParaRPr>
            </a:p>
          </p:txBody>
        </p:sp>
      </p:grpSp>
      <p:sp>
        <p:nvSpPr>
          <p:cNvPr id="24" name="Text Box 23">
            <a:extLst>
              <a:ext uri="{FF2B5EF4-FFF2-40B4-BE49-F238E27FC236}">
                <a16:creationId xmlns:a16="http://schemas.microsoft.com/office/drawing/2014/main" id="{0F4067B5-D213-4814-B8B1-E7D0706C5981}"/>
              </a:ext>
            </a:extLst>
          </p:cNvPr>
          <p:cNvSpPr txBox="1">
            <a:spLocks noChangeArrowheads="1"/>
          </p:cNvSpPr>
          <p:nvPr/>
        </p:nvSpPr>
        <p:spPr bwMode="auto">
          <a:xfrm>
            <a:off x="497080" y="4426297"/>
            <a:ext cx="1600200"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400" i="0">
                <a:solidFill>
                  <a:srgbClr val="006600"/>
                </a:solidFill>
                <a:latin typeface="+mj-ea"/>
                <a:ea typeface="+mj-ea"/>
              </a:rPr>
              <a:t>为有效</a:t>
            </a:r>
            <a:r>
              <a:rPr lang="en-US" altLang="zh-CN" sz="1400" i="0">
                <a:solidFill>
                  <a:srgbClr val="006600"/>
                </a:solidFill>
                <a:latin typeface="+mj-ea"/>
                <a:ea typeface="+mj-ea"/>
              </a:rPr>
              <a:t>(</a:t>
            </a:r>
            <a:r>
              <a:rPr lang="zh-CN" altLang="en-US" sz="1400" i="0">
                <a:solidFill>
                  <a:srgbClr val="006600"/>
                </a:solidFill>
                <a:latin typeface="+mj-ea"/>
                <a:ea typeface="+mj-ea"/>
              </a:rPr>
              <a:t>低电平</a:t>
            </a:r>
            <a:r>
              <a:rPr lang="en-US" altLang="zh-CN" sz="1400" i="0">
                <a:solidFill>
                  <a:srgbClr val="006600"/>
                </a:solidFill>
                <a:latin typeface="+mj-ea"/>
                <a:ea typeface="+mj-ea"/>
              </a:rPr>
              <a:t>)</a:t>
            </a:r>
            <a:r>
              <a:rPr lang="zh-CN" altLang="en-US" sz="1400" i="0">
                <a:solidFill>
                  <a:srgbClr val="006600"/>
                </a:solidFill>
                <a:latin typeface="+mj-ea"/>
                <a:ea typeface="+mj-ea"/>
              </a:rPr>
              <a:t>时，表示选中主存读写。</a:t>
            </a:r>
          </a:p>
        </p:txBody>
      </p:sp>
      <p:sp>
        <p:nvSpPr>
          <p:cNvPr id="25" name="Text Box 27">
            <a:extLst>
              <a:ext uri="{FF2B5EF4-FFF2-40B4-BE49-F238E27FC236}">
                <a16:creationId xmlns:a16="http://schemas.microsoft.com/office/drawing/2014/main" id="{0C5719D0-5E89-45CC-AA2A-4F5D25B9EB84}"/>
              </a:ext>
            </a:extLst>
          </p:cNvPr>
          <p:cNvSpPr txBox="1">
            <a:spLocks noChangeArrowheads="1"/>
          </p:cNvSpPr>
          <p:nvPr/>
        </p:nvSpPr>
        <p:spPr bwMode="auto">
          <a:xfrm>
            <a:off x="9768547" y="3388938"/>
            <a:ext cx="2070527"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400" i="0" dirty="0">
                <a:solidFill>
                  <a:srgbClr val="CC0000"/>
                </a:solidFill>
                <a:latin typeface="+mj-ea"/>
                <a:ea typeface="+mj-ea"/>
              </a:rPr>
              <a:t>问题：是交叉还是连续编址方案？</a:t>
            </a:r>
          </a:p>
        </p:txBody>
      </p:sp>
      <p:sp>
        <p:nvSpPr>
          <p:cNvPr id="26" name="Text Box 29">
            <a:extLst>
              <a:ext uri="{FF2B5EF4-FFF2-40B4-BE49-F238E27FC236}">
                <a16:creationId xmlns:a16="http://schemas.microsoft.com/office/drawing/2014/main" id="{A8463B15-37E5-4352-BDA0-82650345EBB1}"/>
              </a:ext>
            </a:extLst>
          </p:cNvPr>
          <p:cNvSpPr txBox="1">
            <a:spLocks noChangeArrowheads="1"/>
          </p:cNvSpPr>
          <p:nvPr/>
        </p:nvSpPr>
        <p:spPr bwMode="auto">
          <a:xfrm>
            <a:off x="9768546" y="3904015"/>
            <a:ext cx="2227007"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400" i="0" dirty="0">
                <a:solidFill>
                  <a:srgbClr val="006600"/>
                </a:solidFill>
                <a:latin typeface="+mj-ea"/>
                <a:ea typeface="+mj-ea"/>
              </a:rPr>
              <a:t>高位地址译码作为片选信号，故是连续编址！</a:t>
            </a:r>
          </a:p>
        </p:txBody>
      </p:sp>
      <p:sp>
        <p:nvSpPr>
          <p:cNvPr id="27" name="Text Box 30">
            <a:extLst>
              <a:ext uri="{FF2B5EF4-FFF2-40B4-BE49-F238E27FC236}">
                <a16:creationId xmlns:a16="http://schemas.microsoft.com/office/drawing/2014/main" id="{2CEC37FF-819F-4492-A3FC-DB266B2A91BF}"/>
              </a:ext>
            </a:extLst>
          </p:cNvPr>
          <p:cNvSpPr txBox="1">
            <a:spLocks noChangeArrowheads="1"/>
          </p:cNvSpPr>
          <p:nvPr/>
        </p:nvSpPr>
        <p:spPr bwMode="auto">
          <a:xfrm>
            <a:off x="8713186" y="3362325"/>
            <a:ext cx="390525"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400">
                <a:solidFill>
                  <a:srgbClr val="CC0000"/>
                </a:solidFill>
                <a:latin typeface="+mj-ea"/>
                <a:ea typeface="+mj-ea"/>
              </a:rPr>
              <a:t>000</a:t>
            </a:r>
          </a:p>
        </p:txBody>
      </p:sp>
      <p:sp>
        <p:nvSpPr>
          <p:cNvPr id="28" name="Text Box 31">
            <a:extLst>
              <a:ext uri="{FF2B5EF4-FFF2-40B4-BE49-F238E27FC236}">
                <a16:creationId xmlns:a16="http://schemas.microsoft.com/office/drawing/2014/main" id="{06352ED9-1189-45A5-A98D-AAEF14C7A10D}"/>
              </a:ext>
            </a:extLst>
          </p:cNvPr>
          <p:cNvSpPr txBox="1">
            <a:spLocks noChangeArrowheads="1"/>
          </p:cNvSpPr>
          <p:nvPr/>
        </p:nvSpPr>
        <p:spPr bwMode="auto">
          <a:xfrm>
            <a:off x="6787549" y="3351213"/>
            <a:ext cx="390525"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400">
                <a:solidFill>
                  <a:srgbClr val="CC0000"/>
                </a:solidFill>
                <a:latin typeface="+mj-ea"/>
                <a:ea typeface="+mj-ea"/>
              </a:rPr>
              <a:t>001</a:t>
            </a:r>
          </a:p>
        </p:txBody>
      </p:sp>
      <p:sp>
        <p:nvSpPr>
          <p:cNvPr id="29" name="Text Box 32">
            <a:extLst>
              <a:ext uri="{FF2B5EF4-FFF2-40B4-BE49-F238E27FC236}">
                <a16:creationId xmlns:a16="http://schemas.microsoft.com/office/drawing/2014/main" id="{10CAD437-775A-4D2F-85E4-7D93BE41C49E}"/>
              </a:ext>
            </a:extLst>
          </p:cNvPr>
          <p:cNvSpPr txBox="1">
            <a:spLocks noChangeArrowheads="1"/>
          </p:cNvSpPr>
          <p:nvPr/>
        </p:nvSpPr>
        <p:spPr bwMode="auto">
          <a:xfrm>
            <a:off x="5731861" y="3257550"/>
            <a:ext cx="523875"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400">
                <a:solidFill>
                  <a:srgbClr val="CC0000"/>
                </a:solidFill>
                <a:latin typeface="+mj-ea"/>
                <a:ea typeface="+mj-ea"/>
              </a:rPr>
              <a:t>01X</a:t>
            </a:r>
          </a:p>
        </p:txBody>
      </p:sp>
      <p:sp>
        <p:nvSpPr>
          <p:cNvPr id="30" name="Text Box 33">
            <a:extLst>
              <a:ext uri="{FF2B5EF4-FFF2-40B4-BE49-F238E27FC236}">
                <a16:creationId xmlns:a16="http://schemas.microsoft.com/office/drawing/2014/main" id="{BA260AB1-EA72-4916-B6D0-57523C2705E7}"/>
              </a:ext>
            </a:extLst>
          </p:cNvPr>
          <p:cNvSpPr txBox="1">
            <a:spLocks noChangeArrowheads="1"/>
          </p:cNvSpPr>
          <p:nvPr/>
        </p:nvSpPr>
        <p:spPr bwMode="auto">
          <a:xfrm>
            <a:off x="4758724" y="3294063"/>
            <a:ext cx="523875"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400">
                <a:solidFill>
                  <a:srgbClr val="CC0000"/>
                </a:solidFill>
                <a:latin typeface="+mj-ea"/>
                <a:ea typeface="+mj-ea"/>
              </a:rPr>
              <a:t>11X</a:t>
            </a:r>
          </a:p>
        </p:txBody>
      </p:sp>
    </p:spTree>
    <p:extLst>
      <p:ext uri="{BB962C8B-B14F-4D97-AF65-F5344CB8AC3E}">
        <p14:creationId xmlns:p14="http://schemas.microsoft.com/office/powerpoint/2010/main" val="151149317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blinds(horizontal)">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blinds(horizontal)">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blinds(horizontal)">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blinds(horizontal)">
                                      <p:cBhvr>
                                        <p:cTn id="7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4" grpId="0"/>
      <p:bldP spid="25" grpId="0"/>
      <p:bldP spid="26" grpId="0"/>
      <p:bldP spid="27" grpId="0"/>
      <p:bldP spid="28" grpId="0"/>
      <p:bldP spid="29"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BB3BBE4-A478-4A92-8218-06496F1E345E}"/>
              </a:ext>
            </a:extLst>
          </p:cNvPr>
          <p:cNvSpPr>
            <a:spLocks noGrp="1"/>
          </p:cNvSpPr>
          <p:nvPr>
            <p:ph type="sldNum" sz="quarter" idx="12"/>
          </p:nvPr>
        </p:nvSpPr>
        <p:spPr>
          <a:xfrm>
            <a:off x="12012546" y="6064473"/>
            <a:ext cx="457898" cy="271858"/>
          </a:xfrm>
        </p:spPr>
        <p:txBody>
          <a:bodyPr/>
          <a:lstStyle/>
          <a:p>
            <a:fld id="{D12C7F20-4EEE-4847-AC76-B538472E8A39}" type="slidenum">
              <a:rPr lang="zh-CN" altLang="en-US" smtClean="0">
                <a:solidFill>
                  <a:srgbClr val="1A78C3"/>
                </a:solidFill>
                <a:latin typeface="+mj-ea"/>
                <a:ea typeface="+mj-ea"/>
              </a:rPr>
              <a:pPr/>
              <a:t>36</a:t>
            </a:fld>
            <a:endParaRPr lang="zh-CN" altLang="en-US">
              <a:solidFill>
                <a:srgbClr val="1A78C3"/>
              </a:solidFill>
              <a:latin typeface="+mj-ea"/>
              <a:ea typeface="+mj-ea"/>
            </a:endParaRPr>
          </a:p>
        </p:txBody>
      </p:sp>
      <p:sp>
        <p:nvSpPr>
          <p:cNvPr id="3" name="文本占位符 2">
            <a:extLst>
              <a:ext uri="{FF2B5EF4-FFF2-40B4-BE49-F238E27FC236}">
                <a16:creationId xmlns:a16="http://schemas.microsoft.com/office/drawing/2014/main" id="{BFFB1CB4-09A9-454E-80B0-07A37F2EB3A5}"/>
              </a:ext>
            </a:extLst>
          </p:cNvPr>
          <p:cNvSpPr>
            <a:spLocks noGrp="1"/>
          </p:cNvSpPr>
          <p:nvPr>
            <p:ph type="body" sz="quarter" idx="15"/>
          </p:nvPr>
        </p:nvSpPr>
        <p:spPr>
          <a:xfrm>
            <a:off x="159768" y="698464"/>
            <a:ext cx="11835786" cy="435382"/>
          </a:xfrm>
        </p:spPr>
        <p:txBody>
          <a:bodyPr>
            <a:normAutofit fontScale="92500" lnSpcReduction="20000"/>
          </a:bodyPr>
          <a:lstStyle/>
          <a:p>
            <a:r>
              <a:rPr lang="zh-CN" altLang="en-US" dirty="0"/>
              <a:t>存储器与</a:t>
            </a:r>
            <a:r>
              <a:rPr lang="en-US" altLang="zh-CN" dirty="0"/>
              <a:t>CPU</a:t>
            </a:r>
            <a:r>
              <a:rPr lang="zh-CN" altLang="en-US" dirty="0"/>
              <a:t>速度差距愈来愈大</a:t>
            </a:r>
          </a:p>
        </p:txBody>
      </p:sp>
      <p:sp>
        <p:nvSpPr>
          <p:cNvPr id="4" name="文本占位符 3">
            <a:extLst>
              <a:ext uri="{FF2B5EF4-FFF2-40B4-BE49-F238E27FC236}">
                <a16:creationId xmlns:a16="http://schemas.microsoft.com/office/drawing/2014/main" id="{1BB4A82C-5F4F-4D54-92DB-768C610DBF38}"/>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
        <p:nvSpPr>
          <p:cNvPr id="5" name="Rectangle 3">
            <a:extLst>
              <a:ext uri="{FF2B5EF4-FFF2-40B4-BE49-F238E27FC236}">
                <a16:creationId xmlns:a16="http://schemas.microsoft.com/office/drawing/2014/main" id="{221330D9-901F-408F-8165-B202323159CD}"/>
              </a:ext>
            </a:extLst>
          </p:cNvPr>
          <p:cNvSpPr txBox="1">
            <a:spLocks noChangeArrowheads="1"/>
          </p:cNvSpPr>
          <p:nvPr/>
        </p:nvSpPr>
        <p:spPr>
          <a:xfrm>
            <a:off x="478723" y="4813336"/>
            <a:ext cx="3338812" cy="909638"/>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288" indent="-268288" defTabSz="717550">
              <a:lnSpc>
                <a:spcPct val="80000"/>
              </a:lnSpc>
              <a:buFont typeface="Wingdings" panose="05000000000000000000" pitchFamily="2" charset="2"/>
              <a:buNone/>
            </a:pPr>
            <a:r>
              <a:rPr lang="zh-CN" altLang="en-US" sz="1600" dirty="0">
                <a:solidFill>
                  <a:srgbClr val="1A78C3"/>
                </a:solidFill>
                <a:latin typeface="+mj-ea"/>
                <a:ea typeface="+mj-ea"/>
              </a:rPr>
              <a:t>从上图可以看出什么？</a:t>
            </a:r>
          </a:p>
          <a:p>
            <a:pPr marL="268288" indent="-268288" defTabSz="717550">
              <a:lnSpc>
                <a:spcPct val="115000"/>
              </a:lnSpc>
              <a:spcBef>
                <a:spcPct val="30000"/>
              </a:spcBef>
              <a:buFont typeface="Wingdings" panose="05000000000000000000" pitchFamily="2" charset="2"/>
              <a:buNone/>
            </a:pPr>
            <a:r>
              <a:rPr lang="en-US" altLang="zh-CN" sz="1600" dirty="0">
                <a:solidFill>
                  <a:srgbClr val="ED7D31"/>
                </a:solidFill>
                <a:latin typeface="+mj-ea"/>
                <a:ea typeface="+mj-ea"/>
              </a:rPr>
              <a:t>DRAM</a:t>
            </a:r>
            <a:r>
              <a:rPr lang="zh-CN" altLang="en-US" sz="1600" dirty="0">
                <a:solidFill>
                  <a:srgbClr val="ED7D31"/>
                </a:solidFill>
                <a:latin typeface="+mj-ea"/>
                <a:ea typeface="+mj-ea"/>
              </a:rPr>
              <a:t>、 硬盘与</a:t>
            </a:r>
            <a:r>
              <a:rPr lang="en-US" altLang="zh-CN" sz="1600" dirty="0">
                <a:solidFill>
                  <a:srgbClr val="ED7D31"/>
                </a:solidFill>
                <a:latin typeface="+mj-ea"/>
                <a:ea typeface="+mj-ea"/>
              </a:rPr>
              <a:t>CPU </a:t>
            </a:r>
            <a:r>
              <a:rPr lang="zh-CN" altLang="en-US" sz="1600" dirty="0">
                <a:solidFill>
                  <a:srgbClr val="ED7D31"/>
                </a:solidFill>
                <a:latin typeface="+mj-ea"/>
                <a:ea typeface="+mj-ea"/>
              </a:rPr>
              <a:t>之间</a:t>
            </a:r>
          </a:p>
          <a:p>
            <a:pPr marL="268288" indent="-268288" defTabSz="717550">
              <a:lnSpc>
                <a:spcPct val="80000"/>
              </a:lnSpc>
              <a:buFont typeface="Wingdings" panose="05000000000000000000" pitchFamily="2" charset="2"/>
              <a:buNone/>
            </a:pPr>
            <a:r>
              <a:rPr lang="zh-CN" altLang="en-US" sz="1600" dirty="0">
                <a:solidFill>
                  <a:srgbClr val="ED7D31"/>
                </a:solidFill>
                <a:latin typeface="+mj-ea"/>
                <a:ea typeface="+mj-ea"/>
              </a:rPr>
              <a:t>的速度差距愈来愈大！</a:t>
            </a:r>
          </a:p>
        </p:txBody>
      </p:sp>
      <p:sp>
        <p:nvSpPr>
          <p:cNvPr id="8" name="Rectangle 6">
            <a:extLst>
              <a:ext uri="{FF2B5EF4-FFF2-40B4-BE49-F238E27FC236}">
                <a16:creationId xmlns:a16="http://schemas.microsoft.com/office/drawing/2014/main" id="{D9612FCF-9433-47AF-9AB8-9980AF16A65D}"/>
              </a:ext>
            </a:extLst>
          </p:cNvPr>
          <p:cNvSpPr>
            <a:spLocks noChangeArrowheads="1"/>
          </p:cNvSpPr>
          <p:nvPr/>
        </p:nvSpPr>
        <p:spPr bwMode="auto">
          <a:xfrm flipH="1">
            <a:off x="8782914" y="2044664"/>
            <a:ext cx="3409086" cy="107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83" tIns="45046" rIns="90083"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i="0" dirty="0">
                <a:solidFill>
                  <a:srgbClr val="1A78C3"/>
                </a:solidFill>
                <a:latin typeface="+mj-ea"/>
                <a:ea typeface="+mj-ea"/>
              </a:rPr>
              <a:t>由于</a:t>
            </a:r>
            <a:r>
              <a:rPr lang="en-US" altLang="zh-CN" sz="1600" i="0" dirty="0">
                <a:solidFill>
                  <a:srgbClr val="1A78C3"/>
                </a:solidFill>
                <a:latin typeface="+mj-ea"/>
                <a:ea typeface="+mj-ea"/>
              </a:rPr>
              <a:t>CPU</a:t>
            </a:r>
            <a:r>
              <a:rPr lang="zh-CN" altLang="en-US" sz="1600" i="0" dirty="0">
                <a:solidFill>
                  <a:srgbClr val="1A78C3"/>
                </a:solidFill>
                <a:latin typeface="+mj-ea"/>
                <a:ea typeface="+mj-ea"/>
              </a:rPr>
              <a:t>工作速度很快，内存速度比较慢（差</a:t>
            </a:r>
            <a:r>
              <a:rPr lang="en-US" altLang="zh-CN" sz="1600" i="0" dirty="0">
                <a:solidFill>
                  <a:srgbClr val="1A78C3"/>
                </a:solidFill>
                <a:latin typeface="+mj-ea"/>
                <a:ea typeface="+mj-ea"/>
              </a:rPr>
              <a:t>1</a:t>
            </a:r>
            <a:r>
              <a:rPr lang="zh-CN" altLang="en-US" sz="1600" i="0" dirty="0">
                <a:solidFill>
                  <a:srgbClr val="1A78C3"/>
                </a:solidFill>
                <a:latin typeface="+mj-ea"/>
                <a:ea typeface="+mj-ea"/>
              </a:rPr>
              <a:t>～</a:t>
            </a:r>
            <a:r>
              <a:rPr lang="en-US" altLang="zh-CN" sz="1600" i="0" dirty="0">
                <a:solidFill>
                  <a:srgbClr val="1A78C3"/>
                </a:solidFill>
                <a:latin typeface="+mj-ea"/>
                <a:ea typeface="+mj-ea"/>
              </a:rPr>
              <a:t>2</a:t>
            </a:r>
            <a:r>
              <a:rPr lang="zh-CN" altLang="en-US" sz="1600" i="0" dirty="0">
                <a:solidFill>
                  <a:srgbClr val="1A78C3"/>
                </a:solidFill>
                <a:latin typeface="+mj-ea"/>
                <a:ea typeface="+mj-ea"/>
              </a:rPr>
              <a:t>个数量级），从内存取数或向内存写数时，</a:t>
            </a:r>
            <a:r>
              <a:rPr lang="en-US" altLang="zh-CN" sz="1600" i="0" dirty="0">
                <a:solidFill>
                  <a:srgbClr val="1A78C3"/>
                </a:solidFill>
                <a:latin typeface="+mj-ea"/>
                <a:ea typeface="+mj-ea"/>
              </a:rPr>
              <a:t>CPU</a:t>
            </a:r>
            <a:r>
              <a:rPr lang="zh-CN" altLang="en-US" sz="1600" i="0" dirty="0">
                <a:solidFill>
                  <a:srgbClr val="1A78C3"/>
                </a:solidFill>
                <a:latin typeface="+mj-ea"/>
                <a:ea typeface="+mj-ea"/>
              </a:rPr>
              <a:t>往往需要等待。</a:t>
            </a:r>
          </a:p>
        </p:txBody>
      </p:sp>
      <p:sp>
        <p:nvSpPr>
          <p:cNvPr id="9" name="Text Box 8">
            <a:extLst>
              <a:ext uri="{FF2B5EF4-FFF2-40B4-BE49-F238E27FC236}">
                <a16:creationId xmlns:a16="http://schemas.microsoft.com/office/drawing/2014/main" id="{6D1783D4-5FE1-4968-A34A-466143EB846F}"/>
              </a:ext>
            </a:extLst>
          </p:cNvPr>
          <p:cNvSpPr txBox="1">
            <a:spLocks noChangeArrowheads="1"/>
          </p:cNvSpPr>
          <p:nvPr/>
        </p:nvSpPr>
        <p:spPr bwMode="auto">
          <a:xfrm>
            <a:off x="4854576" y="4813336"/>
            <a:ext cx="6651307"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30000"/>
              </a:spcBef>
            </a:pPr>
            <a:r>
              <a:rPr lang="zh-CN" altLang="en-US" i="0" dirty="0">
                <a:solidFill>
                  <a:srgbClr val="1A78C3"/>
                </a:solidFill>
                <a:latin typeface="+mj-ea"/>
                <a:ea typeface="+mj-ea"/>
                <a:cs typeface="Arial" panose="020B0604020202020204" pitchFamily="34" charset="0"/>
              </a:rPr>
              <a:t>解决内存访问速度慢的措施有三个：</a:t>
            </a:r>
          </a:p>
          <a:p>
            <a:pPr marL="342900" indent="-342900">
              <a:spcBef>
                <a:spcPct val="30000"/>
              </a:spcBef>
              <a:buFont typeface="+mj-lt"/>
              <a:buAutoNum type="arabicPeriod"/>
            </a:pPr>
            <a:r>
              <a:rPr lang="zh-CN" altLang="en-US" i="0" dirty="0">
                <a:solidFill>
                  <a:srgbClr val="ED7D31"/>
                </a:solidFill>
                <a:latin typeface="+mj-ea"/>
                <a:ea typeface="+mj-ea"/>
                <a:cs typeface="Arial" panose="020B0604020202020204" pitchFamily="34" charset="0"/>
              </a:rPr>
              <a:t> 提高主存芯片本身的速度</a:t>
            </a:r>
          </a:p>
          <a:p>
            <a:pPr marL="342900" indent="-342900">
              <a:spcBef>
                <a:spcPct val="30000"/>
              </a:spcBef>
              <a:buFont typeface="+mj-lt"/>
              <a:buAutoNum type="arabicPeriod"/>
            </a:pPr>
            <a:r>
              <a:rPr lang="zh-CN" altLang="en-US" i="0" dirty="0">
                <a:solidFill>
                  <a:srgbClr val="ED7D31"/>
                </a:solidFill>
                <a:latin typeface="+mj-ea"/>
                <a:ea typeface="+mj-ea"/>
                <a:cs typeface="Arial" panose="020B0604020202020204" pitchFamily="34" charset="0"/>
              </a:rPr>
              <a:t> 采用多模块存储器技术</a:t>
            </a:r>
          </a:p>
          <a:p>
            <a:pPr marL="342900" indent="-342900">
              <a:spcBef>
                <a:spcPct val="30000"/>
              </a:spcBef>
              <a:buFont typeface="+mj-lt"/>
              <a:buAutoNum type="arabicPeriod"/>
            </a:pPr>
            <a:r>
              <a:rPr lang="zh-CN" altLang="en-US" i="0" dirty="0">
                <a:solidFill>
                  <a:srgbClr val="ED7D31"/>
                </a:solidFill>
                <a:latin typeface="+mj-ea"/>
                <a:ea typeface="+mj-ea"/>
                <a:cs typeface="Arial" panose="020B0604020202020204" pitchFamily="34" charset="0"/>
              </a:rPr>
              <a:t> 在主存和</a:t>
            </a:r>
            <a:r>
              <a:rPr lang="en-US" altLang="zh-CN" i="0" dirty="0">
                <a:solidFill>
                  <a:srgbClr val="ED7D31"/>
                </a:solidFill>
                <a:latin typeface="+mj-ea"/>
                <a:ea typeface="+mj-ea"/>
                <a:cs typeface="Arial" panose="020B0604020202020204" pitchFamily="34" charset="0"/>
              </a:rPr>
              <a:t>CPU</a:t>
            </a:r>
            <a:r>
              <a:rPr lang="zh-CN" altLang="en-US" i="0" dirty="0">
                <a:solidFill>
                  <a:srgbClr val="ED7D31"/>
                </a:solidFill>
                <a:latin typeface="+mj-ea"/>
                <a:ea typeface="+mj-ea"/>
                <a:cs typeface="Arial" panose="020B0604020202020204" pitchFamily="34" charset="0"/>
              </a:rPr>
              <a:t>之间加入</a:t>
            </a:r>
            <a:r>
              <a:rPr lang="en-US" altLang="zh-CN" i="0" dirty="0">
                <a:solidFill>
                  <a:srgbClr val="ED7D31"/>
                </a:solidFill>
                <a:latin typeface="+mj-ea"/>
                <a:ea typeface="+mj-ea"/>
                <a:cs typeface="Arial" panose="020B0604020202020204" pitchFamily="34" charset="0"/>
              </a:rPr>
              <a:t>Cache</a:t>
            </a:r>
          </a:p>
        </p:txBody>
      </p:sp>
      <p:pic>
        <p:nvPicPr>
          <p:cNvPr id="2053" name="Picture 5" descr="Related finishing the book CSAPP Some Graphs - Code World">
            <a:extLst>
              <a:ext uri="{FF2B5EF4-FFF2-40B4-BE49-F238E27FC236}">
                <a16:creationId xmlns:a16="http://schemas.microsoft.com/office/drawing/2014/main" id="{777B7F58-C551-4B8E-8555-3C14DA824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23" y="1304449"/>
            <a:ext cx="8304191" cy="3295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07222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blinds(horizontal)">
                                      <p:cBhvr>
                                        <p:cTn id="25" dur="500"/>
                                        <p:tgtEl>
                                          <p:spTgt spid="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blinds(horizontal)">
                                      <p:cBhvr>
                                        <p:cTn id="30" dur="500"/>
                                        <p:tgtEl>
                                          <p:spTgt spid="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blinds(horizontal)">
                                      <p:cBhvr>
                                        <p:cTn id="35" dur="500"/>
                                        <p:tgtEl>
                                          <p:spTgt spid="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blinds(horizontal)">
                                      <p:cBhvr>
                                        <p:cTn id="4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C6B4939-4874-4F4F-9F6A-825B78B89015}"/>
              </a:ext>
            </a:extLst>
          </p:cNvPr>
          <p:cNvSpPr>
            <a:spLocks noGrp="1"/>
          </p:cNvSpPr>
          <p:nvPr>
            <p:ph type="sldNum" sz="quarter" idx="12"/>
          </p:nvPr>
        </p:nvSpPr>
        <p:spPr/>
        <p:txBody>
          <a:bodyPr/>
          <a:lstStyle/>
          <a:p>
            <a:fld id="{D12C7F20-4EEE-4847-AC76-B538472E8A39}" type="slidenum">
              <a:rPr lang="zh-CN" altLang="en-US" smtClean="0"/>
              <a:pPr/>
              <a:t>37</a:t>
            </a:fld>
            <a:endParaRPr lang="zh-CN" altLang="en-US"/>
          </a:p>
        </p:txBody>
      </p:sp>
      <p:sp>
        <p:nvSpPr>
          <p:cNvPr id="3" name="文本占位符 2">
            <a:extLst>
              <a:ext uri="{FF2B5EF4-FFF2-40B4-BE49-F238E27FC236}">
                <a16:creationId xmlns:a16="http://schemas.microsoft.com/office/drawing/2014/main" id="{D4B9E9E8-F1B9-4025-A3B2-A4D0E5E855F9}"/>
              </a:ext>
            </a:extLst>
          </p:cNvPr>
          <p:cNvSpPr>
            <a:spLocks noGrp="1"/>
          </p:cNvSpPr>
          <p:nvPr>
            <p:ph type="body" sz="quarter" idx="15"/>
          </p:nvPr>
        </p:nvSpPr>
        <p:spPr>
          <a:xfrm>
            <a:off x="159768" y="698464"/>
            <a:ext cx="11835786" cy="1881108"/>
          </a:xfrm>
        </p:spPr>
        <p:txBody>
          <a:bodyPr/>
          <a:lstStyle/>
          <a:p>
            <a:r>
              <a:rPr lang="zh-CN" altLang="en-US" dirty="0"/>
              <a:t>提高</a:t>
            </a:r>
            <a:r>
              <a:rPr lang="en-US" altLang="zh-CN" dirty="0"/>
              <a:t>DRAM</a:t>
            </a:r>
            <a:r>
              <a:rPr lang="zh-CN" altLang="en-US" dirty="0"/>
              <a:t>存储器速度的措施</a:t>
            </a:r>
            <a:endParaRPr lang="en-US" altLang="zh-CN" dirty="0"/>
          </a:p>
          <a:p>
            <a:pPr marL="913765" lvl="1" indent="-457200">
              <a:buFont typeface="+mj-lt"/>
              <a:buAutoNum type="arabicPeriod"/>
            </a:pPr>
            <a:r>
              <a:rPr lang="zh-CN" altLang="en-US" dirty="0"/>
              <a:t>采用芯片内部行缓冲，以提高芯片本身的速度</a:t>
            </a:r>
            <a:endParaRPr lang="en-US" altLang="zh-CN" dirty="0"/>
          </a:p>
          <a:p>
            <a:pPr lvl="2"/>
            <a:r>
              <a:rPr lang="zh-CN" altLang="en-US" dirty="0"/>
              <a:t>反复多次使用芯片内部缓冲器中的内容，不需每次都重复进行“行访问”</a:t>
            </a:r>
            <a:endParaRPr lang="en-US" altLang="zh-CN" dirty="0"/>
          </a:p>
          <a:p>
            <a:pPr lvl="2"/>
            <a:r>
              <a:rPr lang="en-US" altLang="zh-CN" dirty="0"/>
              <a:t>DDR SDRAM (Double data-rate synchronous DRAM)</a:t>
            </a:r>
            <a:r>
              <a:rPr lang="zh-CN" altLang="en-US" dirty="0"/>
              <a:t>和</a:t>
            </a:r>
            <a:r>
              <a:rPr lang="en-US" altLang="zh-CN" dirty="0"/>
              <a:t>DDR2 SDRAM </a:t>
            </a:r>
            <a:endParaRPr lang="zh-CN" altLang="en-US" dirty="0"/>
          </a:p>
          <a:p>
            <a:pPr lvl="1"/>
            <a:endParaRPr lang="zh-CN" altLang="en-US" dirty="0"/>
          </a:p>
        </p:txBody>
      </p:sp>
      <p:sp>
        <p:nvSpPr>
          <p:cNvPr id="4" name="文本占位符 3">
            <a:extLst>
              <a:ext uri="{FF2B5EF4-FFF2-40B4-BE49-F238E27FC236}">
                <a16:creationId xmlns:a16="http://schemas.microsoft.com/office/drawing/2014/main" id="{34788AD1-AC99-499F-8E2B-684D2602862B}"/>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grpSp>
        <p:nvGrpSpPr>
          <p:cNvPr id="5" name="Group 33">
            <a:extLst>
              <a:ext uri="{FF2B5EF4-FFF2-40B4-BE49-F238E27FC236}">
                <a16:creationId xmlns:a16="http://schemas.microsoft.com/office/drawing/2014/main" id="{7750C316-FC29-4610-9DE6-509A33FEFC14}"/>
              </a:ext>
            </a:extLst>
          </p:cNvPr>
          <p:cNvGrpSpPr>
            <a:grpSpLocks/>
          </p:cNvGrpSpPr>
          <p:nvPr/>
        </p:nvGrpSpPr>
        <p:grpSpPr bwMode="auto">
          <a:xfrm>
            <a:off x="1019460" y="2983786"/>
            <a:ext cx="8610600" cy="2824162"/>
            <a:chOff x="193" y="1207"/>
            <a:chExt cx="5272" cy="1077"/>
          </a:xfrm>
        </p:grpSpPr>
        <p:pic>
          <p:nvPicPr>
            <p:cNvPr id="6" name="Picture 21" descr="DDR2内存技术解析">
              <a:extLst>
                <a:ext uri="{FF2B5EF4-FFF2-40B4-BE49-F238E27FC236}">
                  <a16:creationId xmlns:a16="http://schemas.microsoft.com/office/drawing/2014/main" id="{5EF6734B-82D5-4DBC-98A1-23916A18AF4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t="62410" r="4210" b="30299"/>
            <a:stretch>
              <a:fillRect/>
            </a:stretch>
          </p:blipFill>
          <p:spPr bwMode="auto">
            <a:xfrm>
              <a:off x="2754" y="1207"/>
              <a:ext cx="255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2">
              <a:extLst>
                <a:ext uri="{FF2B5EF4-FFF2-40B4-BE49-F238E27FC236}">
                  <a16:creationId xmlns:a16="http://schemas.microsoft.com/office/drawing/2014/main" id="{6541A314-85F1-4D43-A0CE-BBBF051EDFE4}"/>
                </a:ext>
              </a:extLst>
            </p:cNvPr>
            <p:cNvGrpSpPr>
              <a:grpSpLocks/>
            </p:cNvGrpSpPr>
            <p:nvPr/>
          </p:nvGrpSpPr>
          <p:grpSpPr bwMode="auto">
            <a:xfrm>
              <a:off x="193" y="1207"/>
              <a:ext cx="5272" cy="1077"/>
              <a:chOff x="193" y="1207"/>
              <a:chExt cx="5272" cy="1077"/>
            </a:xfrm>
          </p:grpSpPr>
          <p:sp>
            <p:nvSpPr>
              <p:cNvPr id="8" name="Text Box 22">
                <a:extLst>
                  <a:ext uri="{FF2B5EF4-FFF2-40B4-BE49-F238E27FC236}">
                    <a16:creationId xmlns:a16="http://schemas.microsoft.com/office/drawing/2014/main" id="{220A8B27-B19E-401C-9964-10B56D0F1FC8}"/>
                  </a:ext>
                </a:extLst>
              </p:cNvPr>
              <p:cNvSpPr txBox="1">
                <a:spLocks noChangeArrowheads="1"/>
              </p:cNvSpPr>
              <p:nvPr/>
            </p:nvSpPr>
            <p:spPr bwMode="auto">
              <a:xfrm>
                <a:off x="2797" y="1304"/>
                <a:ext cx="26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pPr>
                <a:r>
                  <a:rPr lang="zh-CN" altLang="en-US" sz="900" b="0" i="0"/>
                  <a:t> </a:t>
                </a:r>
                <a:r>
                  <a:rPr lang="zh-CN" altLang="en-US" sz="800" b="0" i="0"/>
                  <a:t> </a:t>
                </a:r>
              </a:p>
              <a:p>
                <a:pPr eaLnBrk="1" hangingPunct="1">
                  <a:lnSpc>
                    <a:spcPct val="115000"/>
                  </a:lnSpc>
                </a:pPr>
                <a:r>
                  <a:rPr lang="zh-CN" altLang="en-US" sz="1200" i="0"/>
                  <a:t>         时钟频率	 内部频率	    传输频率</a:t>
                </a:r>
              </a:p>
              <a:p>
                <a:pPr eaLnBrk="1" hangingPunct="1">
                  <a:lnSpc>
                    <a:spcPct val="115000"/>
                  </a:lnSpc>
                </a:pPr>
                <a:r>
                  <a:rPr lang="zh-CN" altLang="en-US" sz="1200" i="0"/>
                  <a:t>         </a:t>
                </a:r>
                <a:r>
                  <a:rPr lang="en-US" altLang="zh-CN" sz="1200" i="0"/>
                  <a:t>=100MHz                       =200MHz   	   =400MHz</a:t>
                </a:r>
              </a:p>
            </p:txBody>
          </p:sp>
          <p:grpSp>
            <p:nvGrpSpPr>
              <p:cNvPr id="9" name="Group 31">
                <a:extLst>
                  <a:ext uri="{FF2B5EF4-FFF2-40B4-BE49-F238E27FC236}">
                    <a16:creationId xmlns:a16="http://schemas.microsoft.com/office/drawing/2014/main" id="{E0A78F9B-FAD2-440E-853A-F0578413730F}"/>
                  </a:ext>
                </a:extLst>
              </p:cNvPr>
              <p:cNvGrpSpPr>
                <a:grpSpLocks/>
              </p:cNvGrpSpPr>
              <p:nvPr/>
            </p:nvGrpSpPr>
            <p:grpSpPr bwMode="auto">
              <a:xfrm>
                <a:off x="193" y="1207"/>
                <a:ext cx="5171" cy="1077"/>
                <a:chOff x="193" y="1207"/>
                <a:chExt cx="5171" cy="1077"/>
              </a:xfrm>
            </p:grpSpPr>
            <p:pic>
              <p:nvPicPr>
                <p:cNvPr id="10" name="Picture 10" descr="DDR2内存技术解析">
                  <a:extLst>
                    <a:ext uri="{FF2B5EF4-FFF2-40B4-BE49-F238E27FC236}">
                      <a16:creationId xmlns:a16="http://schemas.microsoft.com/office/drawing/2014/main" id="{52F09B4B-00C5-443B-ADCB-238E0117D4F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t="10629" r="4436" b="82162"/>
                <a:stretch>
                  <a:fillRect/>
                </a:stretch>
              </p:blipFill>
              <p:spPr bwMode="auto">
                <a:xfrm>
                  <a:off x="193" y="1207"/>
                  <a:ext cx="233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1">
                  <a:extLst>
                    <a:ext uri="{FF2B5EF4-FFF2-40B4-BE49-F238E27FC236}">
                      <a16:creationId xmlns:a16="http://schemas.microsoft.com/office/drawing/2014/main" id="{87781BFD-30CA-48D9-8002-CC25DC247E73}"/>
                    </a:ext>
                  </a:extLst>
                </p:cNvPr>
                <p:cNvSpPr txBox="1">
                  <a:spLocks noChangeArrowheads="1"/>
                </p:cNvSpPr>
                <p:nvPr/>
              </p:nvSpPr>
              <p:spPr bwMode="auto">
                <a:xfrm>
                  <a:off x="267" y="1305"/>
                  <a:ext cx="248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pPr>
                  <a:r>
                    <a:rPr lang="zh-CN" altLang="en-US" sz="900" b="0" i="0"/>
                    <a:t> </a:t>
                  </a:r>
                </a:p>
                <a:p>
                  <a:pPr algn="just" eaLnBrk="1" hangingPunct="1">
                    <a:lnSpc>
                      <a:spcPct val="125000"/>
                    </a:lnSpc>
                  </a:pPr>
                  <a:r>
                    <a:rPr lang="zh-CN" altLang="en-US" sz="1100" i="0"/>
                    <a:t>      </a:t>
                  </a:r>
                  <a:r>
                    <a:rPr lang="zh-CN" altLang="en-US" sz="1200" i="0"/>
                    <a:t>时钟频率	                  内部频率	传输频率</a:t>
                  </a:r>
                </a:p>
                <a:p>
                  <a:pPr algn="just" eaLnBrk="1" hangingPunct="1">
                    <a:lnSpc>
                      <a:spcPct val="125000"/>
                    </a:lnSpc>
                  </a:pPr>
                  <a:r>
                    <a:rPr lang="zh-CN" altLang="en-US" sz="1200" i="0"/>
                    <a:t>    </a:t>
                  </a:r>
                  <a:r>
                    <a:rPr lang="en-US" altLang="zh-CN" sz="1200" i="0"/>
                    <a:t>=100MHz                     =100MHz   	 =200MHz</a:t>
                  </a:r>
                </a:p>
              </p:txBody>
            </p:sp>
            <p:grpSp>
              <p:nvGrpSpPr>
                <p:cNvPr id="12" name="Group 30">
                  <a:extLst>
                    <a:ext uri="{FF2B5EF4-FFF2-40B4-BE49-F238E27FC236}">
                      <a16:creationId xmlns:a16="http://schemas.microsoft.com/office/drawing/2014/main" id="{15BEE97C-63D0-4D3C-89C8-F028B805486A}"/>
                    </a:ext>
                  </a:extLst>
                </p:cNvPr>
                <p:cNvGrpSpPr>
                  <a:grpSpLocks/>
                </p:cNvGrpSpPr>
                <p:nvPr/>
              </p:nvGrpSpPr>
              <p:grpSpPr bwMode="auto">
                <a:xfrm>
                  <a:off x="266" y="1545"/>
                  <a:ext cx="5098" cy="739"/>
                  <a:chOff x="266" y="1545"/>
                  <a:chExt cx="5098" cy="739"/>
                </a:xfrm>
              </p:grpSpPr>
              <p:grpSp>
                <p:nvGrpSpPr>
                  <p:cNvPr id="13" name="Group 12">
                    <a:extLst>
                      <a:ext uri="{FF2B5EF4-FFF2-40B4-BE49-F238E27FC236}">
                        <a16:creationId xmlns:a16="http://schemas.microsoft.com/office/drawing/2014/main" id="{F3CC63B2-733E-4E60-B8DC-39F1C9553F15}"/>
                      </a:ext>
                    </a:extLst>
                  </p:cNvPr>
                  <p:cNvGrpSpPr>
                    <a:grpSpLocks/>
                  </p:cNvGrpSpPr>
                  <p:nvPr/>
                </p:nvGrpSpPr>
                <p:grpSpPr bwMode="auto">
                  <a:xfrm>
                    <a:off x="266" y="1545"/>
                    <a:ext cx="2336" cy="588"/>
                    <a:chOff x="1634" y="5307"/>
                    <a:chExt cx="3833" cy="849"/>
                  </a:xfrm>
                </p:grpSpPr>
                <p:pic>
                  <p:nvPicPr>
                    <p:cNvPr id="21" name="Picture 13" descr="DDR2内存技术解析">
                      <a:extLst>
                        <a:ext uri="{FF2B5EF4-FFF2-40B4-BE49-F238E27FC236}">
                          <a16:creationId xmlns:a16="http://schemas.microsoft.com/office/drawing/2014/main" id="{37BA9065-40D8-49C5-B2FB-08B66743121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t="21042" r="4436" b="56290"/>
                    <a:stretch>
                      <a:fillRect/>
                    </a:stretch>
                  </p:blipFill>
                  <p:spPr bwMode="auto">
                    <a:xfrm>
                      <a:off x="1634" y="5307"/>
                      <a:ext cx="3833"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14">
                      <a:extLst>
                        <a:ext uri="{FF2B5EF4-FFF2-40B4-BE49-F238E27FC236}">
                          <a16:creationId xmlns:a16="http://schemas.microsoft.com/office/drawing/2014/main" id="{E3355E07-47CF-45FA-9AF2-C0A84C96063C}"/>
                        </a:ext>
                      </a:extLst>
                    </p:cNvPr>
                    <p:cNvSpPr txBox="1">
                      <a:spLocks noChangeArrowheads="1"/>
                    </p:cNvSpPr>
                    <p:nvPr/>
                  </p:nvSpPr>
                  <p:spPr bwMode="auto">
                    <a:xfrm>
                      <a:off x="1906" y="5445"/>
                      <a:ext cx="1110" cy="5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5053" rIns="0" bIns="35053"/>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8000"/>
                        </a:lnSpc>
                      </a:pPr>
                      <a:endParaRPr lang="zh-CN" altLang="en-US" sz="1400" b="0" i="0"/>
                    </a:p>
                    <a:p>
                      <a:pPr algn="ctr" eaLnBrk="1" hangingPunct="1">
                        <a:lnSpc>
                          <a:spcPct val="88000"/>
                        </a:lnSpc>
                      </a:pPr>
                      <a:r>
                        <a:rPr lang="zh-CN" altLang="en-US" sz="1400" i="0"/>
                        <a:t>存储单元</a:t>
                      </a:r>
                    </a:p>
                    <a:p>
                      <a:pPr algn="ctr" eaLnBrk="1" hangingPunct="1">
                        <a:lnSpc>
                          <a:spcPct val="88000"/>
                        </a:lnSpc>
                      </a:pPr>
                      <a:r>
                        <a:rPr lang="zh-CN" altLang="en-US" sz="1400" i="0"/>
                        <a:t>阵列</a:t>
                      </a:r>
                      <a:endParaRPr lang="zh-CN" altLang="en-US" sz="2800" i="0">
                        <a:latin typeface="Arial" panose="020B0604020202020204" pitchFamily="34" charset="0"/>
                      </a:endParaRPr>
                    </a:p>
                  </p:txBody>
                </p:sp>
                <p:sp>
                  <p:nvSpPr>
                    <p:cNvPr id="23" name="Rectangle 15">
                      <a:extLst>
                        <a:ext uri="{FF2B5EF4-FFF2-40B4-BE49-F238E27FC236}">
                          <a16:creationId xmlns:a16="http://schemas.microsoft.com/office/drawing/2014/main" id="{D615FD61-C2BC-4FBE-8E58-3E0EA3B42EFE}"/>
                        </a:ext>
                      </a:extLst>
                    </p:cNvPr>
                    <p:cNvSpPr>
                      <a:spLocks noChangeArrowheads="1"/>
                    </p:cNvSpPr>
                    <p:nvPr/>
                  </p:nvSpPr>
                  <p:spPr bwMode="auto">
                    <a:xfrm>
                      <a:off x="4310" y="5520"/>
                      <a:ext cx="710"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 name="Text Box 16">
                      <a:extLst>
                        <a:ext uri="{FF2B5EF4-FFF2-40B4-BE49-F238E27FC236}">
                          <a16:creationId xmlns:a16="http://schemas.microsoft.com/office/drawing/2014/main" id="{8A1F08D6-B174-476A-AB70-3E456A8CA8B4}"/>
                        </a:ext>
                      </a:extLst>
                    </p:cNvPr>
                    <p:cNvSpPr txBox="1">
                      <a:spLocks noChangeArrowheads="1"/>
                    </p:cNvSpPr>
                    <p:nvPr/>
                  </p:nvSpPr>
                  <p:spPr bwMode="auto">
                    <a:xfrm>
                      <a:off x="4174" y="5430"/>
                      <a:ext cx="111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5053" rIns="0" bIns="35053"/>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8000"/>
                        </a:lnSpc>
                      </a:pPr>
                      <a:endParaRPr lang="zh-CN" altLang="en-US" sz="1400" i="0"/>
                    </a:p>
                    <a:p>
                      <a:pPr algn="ctr" eaLnBrk="1" hangingPunct="1">
                        <a:lnSpc>
                          <a:spcPct val="88000"/>
                        </a:lnSpc>
                      </a:pPr>
                      <a:r>
                        <a:rPr lang="zh-CN" altLang="en-US" sz="1400" i="0"/>
                        <a:t>数据总线</a:t>
                      </a:r>
                      <a:endParaRPr lang="zh-CN" altLang="en-US" sz="2800" i="0">
                        <a:latin typeface="Arial" panose="020B0604020202020204" pitchFamily="34" charset="0"/>
                      </a:endParaRPr>
                    </a:p>
                  </p:txBody>
                </p:sp>
              </p:grpSp>
              <p:sp>
                <p:nvSpPr>
                  <p:cNvPr id="14" name="Text Box 17">
                    <a:extLst>
                      <a:ext uri="{FF2B5EF4-FFF2-40B4-BE49-F238E27FC236}">
                        <a16:creationId xmlns:a16="http://schemas.microsoft.com/office/drawing/2014/main" id="{F3024315-294C-4CBB-AF51-5E8FA58C3A5B}"/>
                      </a:ext>
                    </a:extLst>
                  </p:cNvPr>
                  <p:cNvSpPr txBox="1">
                    <a:spLocks noChangeArrowheads="1"/>
                  </p:cNvSpPr>
                  <p:nvPr/>
                </p:nvSpPr>
                <p:spPr bwMode="auto">
                  <a:xfrm>
                    <a:off x="603" y="2145"/>
                    <a:ext cx="1100"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i="0">
                        <a:solidFill>
                          <a:srgbClr val="0033CC"/>
                        </a:solidFill>
                        <a:latin typeface="Arial" panose="020B0604020202020204" pitchFamily="34" charset="0"/>
                      </a:rPr>
                      <a:t>DDR SDRAM</a:t>
                    </a:r>
                  </a:p>
                </p:txBody>
              </p:sp>
              <p:grpSp>
                <p:nvGrpSpPr>
                  <p:cNvPr id="15" name="Group 23">
                    <a:extLst>
                      <a:ext uri="{FF2B5EF4-FFF2-40B4-BE49-F238E27FC236}">
                        <a16:creationId xmlns:a16="http://schemas.microsoft.com/office/drawing/2014/main" id="{FB0F1605-2FEE-4104-9862-9700671FA9B0}"/>
                      </a:ext>
                    </a:extLst>
                  </p:cNvPr>
                  <p:cNvGrpSpPr>
                    <a:grpSpLocks/>
                  </p:cNvGrpSpPr>
                  <p:nvPr/>
                </p:nvGrpSpPr>
                <p:grpSpPr bwMode="auto">
                  <a:xfrm>
                    <a:off x="2808" y="1552"/>
                    <a:ext cx="2556" cy="594"/>
                    <a:chOff x="5716" y="5397"/>
                    <a:chExt cx="3784" cy="841"/>
                  </a:xfrm>
                </p:grpSpPr>
                <p:pic>
                  <p:nvPicPr>
                    <p:cNvPr id="17" name="Picture 24" descr="DDR2内存技术解析">
                      <a:extLst>
                        <a:ext uri="{FF2B5EF4-FFF2-40B4-BE49-F238E27FC236}">
                          <a16:creationId xmlns:a16="http://schemas.microsoft.com/office/drawing/2014/main" id="{3362EFC1-AE22-4B92-84BC-EA0C10AA152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t="72942" r="4210" b="4349"/>
                    <a:stretch>
                      <a:fillRect/>
                    </a:stretch>
                  </p:blipFill>
                  <p:spPr bwMode="auto">
                    <a:xfrm>
                      <a:off x="5716" y="5397"/>
                      <a:ext cx="3784"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25">
                      <a:extLst>
                        <a:ext uri="{FF2B5EF4-FFF2-40B4-BE49-F238E27FC236}">
                          <a16:creationId xmlns:a16="http://schemas.microsoft.com/office/drawing/2014/main" id="{A70B6878-7E0A-499D-8975-651C66019F2B}"/>
                        </a:ext>
                      </a:extLst>
                    </p:cNvPr>
                    <p:cNvSpPr txBox="1">
                      <a:spLocks noChangeArrowheads="1"/>
                    </p:cNvSpPr>
                    <p:nvPr/>
                  </p:nvSpPr>
                  <p:spPr bwMode="auto">
                    <a:xfrm>
                      <a:off x="5976" y="5526"/>
                      <a:ext cx="1110" cy="5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5053" rIns="0" bIns="35053"/>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8000"/>
                        </a:lnSpc>
                      </a:pPr>
                      <a:endParaRPr lang="zh-CN" altLang="en-US" sz="1400" b="0" i="0"/>
                    </a:p>
                    <a:p>
                      <a:pPr algn="ctr" eaLnBrk="1" hangingPunct="1">
                        <a:lnSpc>
                          <a:spcPct val="88000"/>
                        </a:lnSpc>
                      </a:pPr>
                      <a:r>
                        <a:rPr lang="zh-CN" altLang="en-US" sz="1400" i="0"/>
                        <a:t>存储单元</a:t>
                      </a:r>
                    </a:p>
                    <a:p>
                      <a:pPr algn="ctr" eaLnBrk="1" hangingPunct="1">
                        <a:lnSpc>
                          <a:spcPct val="88000"/>
                        </a:lnSpc>
                      </a:pPr>
                      <a:r>
                        <a:rPr lang="zh-CN" altLang="en-US" sz="1400" i="0"/>
                        <a:t>阵列</a:t>
                      </a:r>
                      <a:endParaRPr lang="zh-CN" altLang="en-US" sz="2800" i="0">
                        <a:latin typeface="Arial" panose="020B0604020202020204" pitchFamily="34" charset="0"/>
                      </a:endParaRPr>
                    </a:p>
                  </p:txBody>
                </p:sp>
                <p:sp>
                  <p:nvSpPr>
                    <p:cNvPr id="19" name="Rectangle 26">
                      <a:extLst>
                        <a:ext uri="{FF2B5EF4-FFF2-40B4-BE49-F238E27FC236}">
                          <a16:creationId xmlns:a16="http://schemas.microsoft.com/office/drawing/2014/main" id="{07D1F2CD-0831-4F0E-A28A-42B2067B49F6}"/>
                        </a:ext>
                      </a:extLst>
                    </p:cNvPr>
                    <p:cNvSpPr>
                      <a:spLocks noChangeArrowheads="1"/>
                    </p:cNvSpPr>
                    <p:nvPr/>
                  </p:nvSpPr>
                  <p:spPr bwMode="auto">
                    <a:xfrm>
                      <a:off x="8360" y="5601"/>
                      <a:ext cx="710"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 name="Text Box 27">
                      <a:extLst>
                        <a:ext uri="{FF2B5EF4-FFF2-40B4-BE49-F238E27FC236}">
                          <a16:creationId xmlns:a16="http://schemas.microsoft.com/office/drawing/2014/main" id="{4E97A5DB-8D2A-498A-A525-B2C7B51752F0}"/>
                        </a:ext>
                      </a:extLst>
                    </p:cNvPr>
                    <p:cNvSpPr txBox="1">
                      <a:spLocks noChangeArrowheads="1"/>
                    </p:cNvSpPr>
                    <p:nvPr/>
                  </p:nvSpPr>
                  <p:spPr bwMode="auto">
                    <a:xfrm>
                      <a:off x="8216" y="5490"/>
                      <a:ext cx="111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5053" rIns="0" bIns="35053"/>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8000"/>
                        </a:lnSpc>
                      </a:pPr>
                      <a:endParaRPr lang="zh-CN" altLang="en-US" sz="1400" b="0" i="0"/>
                    </a:p>
                    <a:p>
                      <a:pPr algn="ctr" eaLnBrk="1" hangingPunct="1">
                        <a:lnSpc>
                          <a:spcPct val="88000"/>
                        </a:lnSpc>
                      </a:pPr>
                      <a:r>
                        <a:rPr lang="zh-CN" altLang="en-US" sz="1400" i="0"/>
                        <a:t>数据总线</a:t>
                      </a:r>
                      <a:endParaRPr lang="zh-CN" altLang="en-US" sz="2800" i="0">
                        <a:latin typeface="Arial" panose="020B0604020202020204" pitchFamily="34" charset="0"/>
                      </a:endParaRPr>
                    </a:p>
                  </p:txBody>
                </p:sp>
              </p:grpSp>
              <p:sp>
                <p:nvSpPr>
                  <p:cNvPr id="16" name="Text Box 28">
                    <a:extLst>
                      <a:ext uri="{FF2B5EF4-FFF2-40B4-BE49-F238E27FC236}">
                        <a16:creationId xmlns:a16="http://schemas.microsoft.com/office/drawing/2014/main" id="{2B76C2DC-3C8B-46CD-B267-5F81C4ABB64F}"/>
                      </a:ext>
                    </a:extLst>
                  </p:cNvPr>
                  <p:cNvSpPr txBox="1">
                    <a:spLocks noChangeArrowheads="1"/>
                  </p:cNvSpPr>
                  <p:nvPr/>
                </p:nvSpPr>
                <p:spPr bwMode="auto">
                  <a:xfrm>
                    <a:off x="3068" y="2138"/>
                    <a:ext cx="1335"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i="0">
                        <a:solidFill>
                          <a:srgbClr val="0033CC"/>
                        </a:solidFill>
                        <a:latin typeface="Arial" panose="020B0604020202020204" pitchFamily="34" charset="0"/>
                      </a:rPr>
                      <a:t>DDR2  SDRAM</a:t>
                    </a:r>
                  </a:p>
                </p:txBody>
              </p:sp>
            </p:grpSp>
          </p:grpSp>
        </p:grpSp>
      </p:grpSp>
    </p:spTree>
    <p:extLst>
      <p:ext uri="{BB962C8B-B14F-4D97-AF65-F5344CB8AC3E}">
        <p14:creationId xmlns:p14="http://schemas.microsoft.com/office/powerpoint/2010/main" val="174322496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63C4798-8619-449B-9576-B94E782011E0}"/>
              </a:ext>
            </a:extLst>
          </p:cNvPr>
          <p:cNvSpPr>
            <a:spLocks noGrp="1"/>
          </p:cNvSpPr>
          <p:nvPr>
            <p:ph type="sldNum" sz="quarter" idx="12"/>
          </p:nvPr>
        </p:nvSpPr>
        <p:spPr/>
        <p:txBody>
          <a:bodyPr/>
          <a:lstStyle/>
          <a:p>
            <a:fld id="{D12C7F20-4EEE-4847-AC76-B538472E8A39}" type="slidenum">
              <a:rPr lang="zh-CN" altLang="en-US" smtClean="0"/>
              <a:pPr/>
              <a:t>38</a:t>
            </a:fld>
            <a:endParaRPr lang="zh-CN" altLang="en-US"/>
          </a:p>
        </p:txBody>
      </p:sp>
      <p:sp>
        <p:nvSpPr>
          <p:cNvPr id="3" name="文本占位符 2">
            <a:extLst>
              <a:ext uri="{FF2B5EF4-FFF2-40B4-BE49-F238E27FC236}">
                <a16:creationId xmlns:a16="http://schemas.microsoft.com/office/drawing/2014/main" id="{255711C2-1BA8-47BB-8898-F21B4CE8A0D7}"/>
              </a:ext>
            </a:extLst>
          </p:cNvPr>
          <p:cNvSpPr>
            <a:spLocks noGrp="1"/>
          </p:cNvSpPr>
          <p:nvPr>
            <p:ph type="body" sz="quarter" idx="15"/>
          </p:nvPr>
        </p:nvSpPr>
        <p:spPr/>
        <p:txBody>
          <a:bodyPr/>
          <a:lstStyle/>
          <a:p>
            <a:r>
              <a:rPr lang="zh-CN" altLang="en-US" dirty="0"/>
              <a:t>提高</a:t>
            </a:r>
            <a:r>
              <a:rPr lang="en-US" altLang="zh-CN" dirty="0"/>
              <a:t>DRAM</a:t>
            </a:r>
            <a:r>
              <a:rPr lang="zh-CN" altLang="en-US" dirty="0"/>
              <a:t>存储器速度的措施</a:t>
            </a:r>
            <a:endParaRPr lang="en-US" altLang="zh-CN" dirty="0"/>
          </a:p>
          <a:p>
            <a:pPr marL="913765" lvl="1" indent="-457200">
              <a:buFont typeface="+mj-lt"/>
              <a:buAutoNum type="arabicPeriod" startAt="2"/>
            </a:pPr>
            <a:r>
              <a:rPr lang="zh-CN" altLang="en-US" dirty="0"/>
              <a:t>多模块技术</a:t>
            </a:r>
          </a:p>
          <a:p>
            <a:pPr lvl="2"/>
            <a:r>
              <a:rPr lang="en-US" altLang="zh-CN" dirty="0"/>
              <a:t>2</a:t>
            </a:r>
            <a:r>
              <a:rPr lang="zh-CN" altLang="en-US" dirty="0"/>
              <a:t>个、</a:t>
            </a:r>
            <a:r>
              <a:rPr lang="en-US" altLang="zh-CN" dirty="0"/>
              <a:t>4</a:t>
            </a:r>
            <a:r>
              <a:rPr lang="zh-CN" altLang="en-US" dirty="0"/>
              <a:t>个或多个存储器同时工作</a:t>
            </a:r>
          </a:p>
          <a:p>
            <a:pPr marL="913765" lvl="1" indent="-457200">
              <a:buFont typeface="+mj-lt"/>
              <a:buAutoNum type="arabicPeriod" startAt="2"/>
            </a:pPr>
            <a:endParaRPr lang="en-US" altLang="zh-CN" dirty="0"/>
          </a:p>
          <a:p>
            <a:endParaRPr lang="zh-CN" altLang="en-US" dirty="0"/>
          </a:p>
        </p:txBody>
      </p:sp>
      <p:sp>
        <p:nvSpPr>
          <p:cNvPr id="4" name="文本占位符 3">
            <a:extLst>
              <a:ext uri="{FF2B5EF4-FFF2-40B4-BE49-F238E27FC236}">
                <a16:creationId xmlns:a16="http://schemas.microsoft.com/office/drawing/2014/main" id="{994762D6-EE3C-4304-B377-158993E25D21}"/>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pic>
        <p:nvPicPr>
          <p:cNvPr id="5" name="Picture 5">
            <a:extLst>
              <a:ext uri="{FF2B5EF4-FFF2-40B4-BE49-F238E27FC236}">
                <a16:creationId xmlns:a16="http://schemas.microsoft.com/office/drawing/2014/main" id="{5CCA81F9-21A1-4F9C-9EB0-749BA404D3E1}"/>
              </a:ext>
            </a:extLst>
          </p:cNvPr>
          <p:cNvPicPr>
            <a:picLocks noChangeAspect="1" noChangeArrowheads="1"/>
          </p:cNvPicPr>
          <p:nvPr/>
        </p:nvPicPr>
        <p:blipFill>
          <a:blip r:embed="rId2">
            <a:lum bright="-30000" contrast="30000"/>
            <a:extLst>
              <a:ext uri="{28A0092B-C50C-407E-A947-70E740481C1C}">
                <a14:useLocalDpi xmlns:a14="http://schemas.microsoft.com/office/drawing/2010/main" val="0"/>
              </a:ext>
            </a:extLst>
          </a:blip>
          <a:srcRect/>
          <a:stretch>
            <a:fillRect/>
          </a:stretch>
        </p:blipFill>
        <p:spPr bwMode="auto">
          <a:xfrm>
            <a:off x="1152127" y="2261352"/>
            <a:ext cx="7642459" cy="389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93480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35EE86B-8068-4FC6-A4C8-916DCBE8CC1D}"/>
              </a:ext>
            </a:extLst>
          </p:cNvPr>
          <p:cNvSpPr>
            <a:spLocks noGrp="1"/>
          </p:cNvSpPr>
          <p:nvPr>
            <p:ph type="sldNum" sz="quarter" idx="12"/>
          </p:nvPr>
        </p:nvSpPr>
        <p:spPr/>
        <p:txBody>
          <a:bodyPr/>
          <a:lstStyle/>
          <a:p>
            <a:fld id="{D12C7F20-4EEE-4847-AC76-B538472E8A39}" type="slidenum">
              <a:rPr lang="zh-CN" altLang="en-US" smtClean="0"/>
              <a:pPr/>
              <a:t>3</a:t>
            </a:fld>
            <a:endParaRPr lang="zh-CN" altLang="en-US"/>
          </a:p>
        </p:txBody>
      </p:sp>
      <p:sp>
        <p:nvSpPr>
          <p:cNvPr id="3" name="文本占位符 2">
            <a:extLst>
              <a:ext uri="{FF2B5EF4-FFF2-40B4-BE49-F238E27FC236}">
                <a16:creationId xmlns:a16="http://schemas.microsoft.com/office/drawing/2014/main" id="{97FEF20D-02AF-448D-8DC5-4A8A97A68733}"/>
              </a:ext>
            </a:extLst>
          </p:cNvPr>
          <p:cNvSpPr>
            <a:spLocks noGrp="1"/>
          </p:cNvSpPr>
          <p:nvPr>
            <p:ph type="body" sz="quarter" idx="15"/>
          </p:nvPr>
        </p:nvSpPr>
        <p:spPr/>
        <p:txBody>
          <a:bodyPr>
            <a:normAutofit fontScale="92500" lnSpcReduction="10000"/>
          </a:bodyPr>
          <a:lstStyle/>
          <a:p>
            <a:r>
              <a:rPr lang="zh-CN" altLang="en-US" dirty="0"/>
              <a:t>机器字长</a:t>
            </a:r>
          </a:p>
          <a:p>
            <a:pPr lvl="1"/>
            <a:r>
              <a:rPr lang="zh-CN" altLang="en-US" dirty="0"/>
              <a:t>运算器中参加运算的寄存器的位数，即：数据通路的宽度。</a:t>
            </a:r>
          </a:p>
          <a:p>
            <a:r>
              <a:rPr lang="zh-CN" altLang="en-US" dirty="0"/>
              <a:t>存储字</a:t>
            </a:r>
          </a:p>
          <a:p>
            <a:pPr lvl="1"/>
            <a:r>
              <a:rPr lang="zh-CN" altLang="en-US" dirty="0"/>
              <a:t>存储芯片中的一个读写单位，一般等于芯片的数据线宽度。</a:t>
            </a:r>
          </a:p>
          <a:p>
            <a:pPr marL="456565" lvl="1" indent="0">
              <a:buNone/>
            </a:pPr>
            <a:r>
              <a:rPr lang="zh-CN" altLang="en-US" dirty="0"/>
              <a:t>（注：最好存储器按机器字长组织成一个“自然”单位。它的长度一般应等于一个数或指令的位数。但很多机器的数据和指令都是变长的。）</a:t>
            </a:r>
          </a:p>
          <a:p>
            <a:r>
              <a:rPr lang="zh-CN" altLang="en-US" dirty="0"/>
              <a:t>编址单位</a:t>
            </a:r>
          </a:p>
          <a:p>
            <a:pPr lvl="1"/>
            <a:r>
              <a:rPr lang="zh-CN" altLang="en-US" dirty="0"/>
              <a:t>一个存储单元的位数。现在都按字节编址，即编址单位为</a:t>
            </a:r>
            <a:r>
              <a:rPr lang="en-US" altLang="zh-CN" dirty="0"/>
              <a:t>8</a:t>
            </a:r>
            <a:r>
              <a:rPr lang="zh-CN" altLang="en-US" dirty="0"/>
              <a:t>位。</a:t>
            </a:r>
          </a:p>
          <a:p>
            <a:r>
              <a:rPr lang="zh-CN" altLang="en-US" dirty="0"/>
              <a:t>传输单位</a:t>
            </a:r>
          </a:p>
          <a:p>
            <a:pPr lvl="1"/>
            <a:r>
              <a:rPr lang="zh-CN" altLang="en-US" dirty="0"/>
              <a:t>对主存而言，指一次从主存读出或写入的数的位数，它可以不等于存储字的长度，也可不等于编址单位。</a:t>
            </a:r>
          </a:p>
          <a:p>
            <a:pPr lvl="1"/>
            <a:r>
              <a:rPr lang="zh-CN" altLang="en-US" dirty="0"/>
              <a:t>对外存而言，数据通常按块传输，传输单位为块</a:t>
            </a:r>
            <a:endParaRPr lang="en-US" altLang="zh-CN" dirty="0"/>
          </a:p>
          <a:p>
            <a:pPr marL="456565" lvl="1" indent="0">
              <a:buNone/>
            </a:pPr>
            <a:r>
              <a:rPr lang="zh-CN" altLang="en-US" dirty="0"/>
              <a:t>（例如：</a:t>
            </a:r>
            <a:r>
              <a:rPr lang="en-US" altLang="zh-CN" dirty="0"/>
              <a:t>386/486</a:t>
            </a:r>
            <a:r>
              <a:rPr lang="zh-CN" altLang="en-US" dirty="0"/>
              <a:t>等，其编址单位为字节，字长为</a:t>
            </a:r>
            <a:r>
              <a:rPr lang="en-US" altLang="zh-CN" dirty="0"/>
              <a:t>32</a:t>
            </a:r>
            <a:r>
              <a:rPr lang="zh-CN" altLang="en-US" dirty="0"/>
              <a:t>位，单字位数为</a:t>
            </a:r>
            <a:r>
              <a:rPr lang="en-US" altLang="zh-CN" dirty="0"/>
              <a:t>16</a:t>
            </a:r>
            <a:r>
              <a:rPr lang="zh-CN" altLang="en-US" dirty="0"/>
              <a:t>位，但传输单位可以是</a:t>
            </a:r>
            <a:r>
              <a:rPr lang="en-US" altLang="zh-CN" dirty="0"/>
              <a:t>8/16/24/32</a:t>
            </a:r>
            <a:r>
              <a:rPr lang="zh-CN" altLang="en-US" dirty="0"/>
              <a:t>位。）</a:t>
            </a:r>
          </a:p>
          <a:p>
            <a:endParaRPr lang="zh-CN" altLang="en-US" dirty="0"/>
          </a:p>
        </p:txBody>
      </p:sp>
      <p:sp>
        <p:nvSpPr>
          <p:cNvPr id="4" name="文本占位符 3">
            <a:extLst>
              <a:ext uri="{FF2B5EF4-FFF2-40B4-BE49-F238E27FC236}">
                <a16:creationId xmlns:a16="http://schemas.microsoft.com/office/drawing/2014/main" id="{34E01280-770E-41D8-A1B6-B9EB653B0CDC}"/>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Tree>
    <p:extLst>
      <p:ext uri="{BB962C8B-B14F-4D97-AF65-F5344CB8AC3E}">
        <p14:creationId xmlns:p14="http://schemas.microsoft.com/office/powerpoint/2010/main" val="101467772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425955B-B058-4132-AADF-95A7CB188B8C}"/>
              </a:ext>
            </a:extLst>
          </p:cNvPr>
          <p:cNvSpPr>
            <a:spLocks noGrp="1"/>
          </p:cNvSpPr>
          <p:nvPr>
            <p:ph type="sldNum" sz="quarter" idx="12"/>
          </p:nvPr>
        </p:nvSpPr>
        <p:spPr/>
        <p:txBody>
          <a:bodyPr/>
          <a:lstStyle/>
          <a:p>
            <a:fld id="{D12C7F20-4EEE-4847-AC76-B538472E8A39}" type="slidenum">
              <a:rPr lang="zh-CN" altLang="en-US" smtClean="0"/>
              <a:pPr/>
              <a:t>39</a:t>
            </a:fld>
            <a:endParaRPr lang="zh-CN" altLang="en-US"/>
          </a:p>
        </p:txBody>
      </p:sp>
      <p:sp>
        <p:nvSpPr>
          <p:cNvPr id="3" name="文本占位符 2">
            <a:extLst>
              <a:ext uri="{FF2B5EF4-FFF2-40B4-BE49-F238E27FC236}">
                <a16:creationId xmlns:a16="http://schemas.microsoft.com/office/drawing/2014/main" id="{04DB1032-DBF5-48DA-9091-4B3B239A153A}"/>
              </a:ext>
            </a:extLst>
          </p:cNvPr>
          <p:cNvSpPr>
            <a:spLocks noGrp="1"/>
          </p:cNvSpPr>
          <p:nvPr>
            <p:ph type="body" sz="quarter" idx="15"/>
          </p:nvPr>
        </p:nvSpPr>
        <p:spPr>
          <a:xfrm>
            <a:off x="159768" y="698463"/>
            <a:ext cx="11835786" cy="5519738"/>
          </a:xfrm>
        </p:spPr>
        <p:txBody>
          <a:bodyPr>
            <a:normAutofit fontScale="92500" lnSpcReduction="10000"/>
          </a:bodyPr>
          <a:lstStyle/>
          <a:p>
            <a:r>
              <a:rPr lang="zh-CN" altLang="en-US" dirty="0"/>
              <a:t>提高</a:t>
            </a:r>
            <a:r>
              <a:rPr lang="en-US" altLang="zh-CN" dirty="0"/>
              <a:t>DRAM</a:t>
            </a:r>
            <a:r>
              <a:rPr lang="zh-CN" altLang="en-US" dirty="0"/>
              <a:t>存储器速度的措施</a:t>
            </a:r>
            <a:endParaRPr lang="en-US" altLang="zh-CN" dirty="0"/>
          </a:p>
          <a:p>
            <a:pPr marL="913765" lvl="1" indent="-457200">
              <a:buFont typeface="+mj-lt"/>
              <a:buAutoNum type="arabicPeriod" startAt="2"/>
            </a:pPr>
            <a:r>
              <a:rPr lang="zh-CN" altLang="en-US" dirty="0"/>
              <a:t>多模块技术</a:t>
            </a:r>
            <a:endParaRPr lang="en-US" altLang="zh-CN" dirty="0"/>
          </a:p>
          <a:p>
            <a:pPr lvl="2"/>
            <a:r>
              <a:rPr lang="zh-CN" altLang="en-US" dirty="0"/>
              <a:t>多体存储器</a:t>
            </a:r>
          </a:p>
          <a:p>
            <a:pPr lvl="3"/>
            <a:r>
              <a:rPr lang="zh-CN" altLang="en-US" dirty="0"/>
              <a:t>由若干个小体组成</a:t>
            </a:r>
          </a:p>
          <a:p>
            <a:pPr lvl="3"/>
            <a:r>
              <a:rPr lang="zh-CN" altLang="en-US" dirty="0"/>
              <a:t>共用地址寄存器</a:t>
            </a:r>
            <a:r>
              <a:rPr lang="en-US" altLang="zh-CN" dirty="0"/>
              <a:t>MAR</a:t>
            </a:r>
            <a:r>
              <a:rPr lang="zh-CN" altLang="en-US" dirty="0"/>
              <a:t>和数据寄存器</a:t>
            </a:r>
            <a:r>
              <a:rPr lang="en-US" altLang="zh-CN" dirty="0"/>
              <a:t>MDR</a:t>
            </a:r>
          </a:p>
          <a:p>
            <a:pPr lvl="3"/>
            <a:r>
              <a:rPr lang="zh-CN" altLang="en-US" dirty="0"/>
              <a:t>不能提高数据访问速度</a:t>
            </a:r>
          </a:p>
          <a:p>
            <a:pPr lvl="2"/>
            <a:r>
              <a:rPr lang="zh-CN" altLang="en-US" dirty="0"/>
              <a:t>双口存储器</a:t>
            </a:r>
          </a:p>
          <a:p>
            <a:pPr lvl="3"/>
            <a:r>
              <a:rPr lang="zh-CN" altLang="en-US" dirty="0"/>
              <a:t>通常作为双口</a:t>
            </a:r>
            <a:r>
              <a:rPr lang="en-US" altLang="zh-CN" dirty="0"/>
              <a:t>RAM</a:t>
            </a:r>
            <a:r>
              <a:rPr lang="zh-CN" altLang="en-US" dirty="0"/>
              <a:t>或指令预取部件</a:t>
            </a:r>
          </a:p>
          <a:p>
            <a:pPr lvl="3"/>
            <a:r>
              <a:rPr lang="zh-CN" altLang="en-US" dirty="0"/>
              <a:t>两套独立的读</a:t>
            </a:r>
            <a:r>
              <a:rPr lang="en-US" altLang="zh-CN" dirty="0"/>
              <a:t>/</a:t>
            </a:r>
            <a:r>
              <a:rPr lang="zh-CN" altLang="en-US" dirty="0"/>
              <a:t>写控制电路、地址缓存、地址译码及地址线和数据线</a:t>
            </a:r>
          </a:p>
          <a:p>
            <a:pPr lvl="3"/>
            <a:r>
              <a:rPr lang="zh-CN" altLang="en-US" dirty="0"/>
              <a:t>能同时进行两个数据的读</a:t>
            </a:r>
            <a:r>
              <a:rPr lang="en-US" altLang="zh-CN" dirty="0"/>
              <a:t>/</a:t>
            </a:r>
            <a:r>
              <a:rPr lang="zh-CN" altLang="en-US" dirty="0"/>
              <a:t>写</a:t>
            </a:r>
          </a:p>
          <a:p>
            <a:pPr lvl="2"/>
            <a:r>
              <a:rPr lang="zh-CN" altLang="en-US" dirty="0"/>
              <a:t>多模块存储器</a:t>
            </a:r>
          </a:p>
          <a:p>
            <a:pPr lvl="3"/>
            <a:r>
              <a:rPr lang="zh-CN" altLang="en-US" dirty="0"/>
              <a:t>也包含多个小体</a:t>
            </a:r>
          </a:p>
          <a:p>
            <a:pPr lvl="3"/>
            <a:r>
              <a:rPr lang="zh-CN" altLang="en-US" dirty="0"/>
              <a:t>每个体有其自己的</a:t>
            </a:r>
            <a:r>
              <a:rPr lang="en-US" altLang="zh-CN" dirty="0"/>
              <a:t>MAR</a:t>
            </a:r>
            <a:r>
              <a:rPr lang="zh-CN" altLang="en-US" dirty="0"/>
              <a:t>、</a:t>
            </a:r>
            <a:r>
              <a:rPr lang="en-US" altLang="zh-CN" dirty="0"/>
              <a:t>MDR</a:t>
            </a:r>
            <a:r>
              <a:rPr lang="zh-CN" altLang="en-US" dirty="0"/>
              <a:t>和读写电路</a:t>
            </a:r>
          </a:p>
          <a:p>
            <a:pPr lvl="3"/>
            <a:r>
              <a:rPr lang="zh-CN" altLang="en-US" dirty="0"/>
              <a:t>可独立组成一个存储模块</a:t>
            </a:r>
          </a:p>
          <a:p>
            <a:pPr lvl="3"/>
            <a:r>
              <a:rPr lang="zh-CN" altLang="en-US" dirty="0"/>
              <a:t>能提高数据访问速度</a:t>
            </a:r>
          </a:p>
          <a:p>
            <a:pPr lvl="2"/>
            <a:r>
              <a:rPr lang="zh-CN" altLang="en-US" dirty="0"/>
              <a:t>根据不同的编址方式可分为</a:t>
            </a:r>
          </a:p>
          <a:p>
            <a:pPr lvl="3"/>
            <a:r>
              <a:rPr lang="zh-CN" altLang="en-US" dirty="0"/>
              <a:t>连续编址和交叉编址</a:t>
            </a:r>
          </a:p>
          <a:p>
            <a:pPr marL="1370965" lvl="2" indent="-457200">
              <a:buFont typeface="+mj-lt"/>
              <a:buAutoNum type="arabicPeriod" startAt="2"/>
            </a:pPr>
            <a:endParaRPr lang="zh-CN" altLang="en-US" dirty="0"/>
          </a:p>
          <a:p>
            <a:endParaRPr lang="zh-CN" altLang="en-US" dirty="0"/>
          </a:p>
        </p:txBody>
      </p:sp>
      <p:sp>
        <p:nvSpPr>
          <p:cNvPr id="4" name="文本占位符 3">
            <a:extLst>
              <a:ext uri="{FF2B5EF4-FFF2-40B4-BE49-F238E27FC236}">
                <a16:creationId xmlns:a16="http://schemas.microsoft.com/office/drawing/2014/main" id="{6617A32F-3DEB-40E1-A4D8-DB1891C287DB}"/>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
        <p:nvSpPr>
          <p:cNvPr id="5" name="Rectangle 3">
            <a:extLst>
              <a:ext uri="{FF2B5EF4-FFF2-40B4-BE49-F238E27FC236}">
                <a16:creationId xmlns:a16="http://schemas.microsoft.com/office/drawing/2014/main" id="{4B0BE855-A728-466A-9BE9-ED87747A70FA}"/>
              </a:ext>
            </a:extLst>
          </p:cNvPr>
          <p:cNvSpPr txBox="1">
            <a:spLocks noChangeArrowheads="1"/>
          </p:cNvSpPr>
          <p:nvPr/>
        </p:nvSpPr>
        <p:spPr>
          <a:xfrm>
            <a:off x="2805514" y="1164698"/>
            <a:ext cx="8158162" cy="5519738"/>
          </a:xfrm>
          <a:prstGeom prst="rect">
            <a:avLst/>
          </a:prstGeom>
          <a:ln/>
          <a:extLst>
            <a:ext uri="{91240B29-F687-4F45-9708-019B960494DF}">
              <a14:hiddenLine xmlns:a14="http://schemas.microsoft.com/office/drawing/2010/main" w="9525">
                <a:solidFill>
                  <a:srgbClr val="800000"/>
                </a:solidFill>
                <a:miter lim="800000"/>
                <a:headEnd/>
                <a:tailEnd/>
              </a14:hiddenLine>
            </a:ext>
          </a:extLst>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25000"/>
              </a:spcBef>
            </a:pPr>
            <a:endParaRPr lang="en-US" altLang="zh-CN" sz="1600" dirty="0">
              <a:solidFill>
                <a:srgbClr val="1A78C3"/>
              </a:solidFill>
              <a:latin typeface="+mj-ea"/>
              <a:ea typeface="+mj-ea"/>
              <a:cs typeface="Arial" panose="020B0604020202020204" pitchFamily="34" charset="0"/>
            </a:endParaRPr>
          </a:p>
        </p:txBody>
      </p:sp>
      <p:grpSp>
        <p:nvGrpSpPr>
          <p:cNvPr id="6" name="Group 6">
            <a:extLst>
              <a:ext uri="{FF2B5EF4-FFF2-40B4-BE49-F238E27FC236}">
                <a16:creationId xmlns:a16="http://schemas.microsoft.com/office/drawing/2014/main" id="{9417EF73-CE14-401D-A77E-9C4723B34550}"/>
              </a:ext>
            </a:extLst>
          </p:cNvPr>
          <p:cNvGrpSpPr>
            <a:grpSpLocks/>
          </p:cNvGrpSpPr>
          <p:nvPr/>
        </p:nvGrpSpPr>
        <p:grpSpPr bwMode="auto">
          <a:xfrm>
            <a:off x="3437485" y="758421"/>
            <a:ext cx="7051675" cy="2490788"/>
            <a:chOff x="1212" y="468"/>
            <a:chExt cx="4442" cy="1569"/>
          </a:xfrm>
        </p:grpSpPr>
        <p:pic>
          <p:nvPicPr>
            <p:cNvPr id="7" name="Picture 2">
              <a:extLst>
                <a:ext uri="{FF2B5EF4-FFF2-40B4-BE49-F238E27FC236}">
                  <a16:creationId xmlns:a16="http://schemas.microsoft.com/office/drawing/2014/main" id="{9EEF2A96-23C3-440B-9DEC-D30363398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 y="468"/>
              <a:ext cx="2859" cy="1569"/>
            </a:xfrm>
            <a:prstGeom prst="rect">
              <a:avLst/>
            </a:prstGeom>
            <a:noFill/>
            <a:extLst>
              <a:ext uri="{909E8E84-426E-40DD-AFC4-6F175D3DCCD1}">
                <a14:hiddenFill xmlns:a14="http://schemas.microsoft.com/office/drawing/2010/main">
                  <a:solidFill>
                    <a:srgbClr val="FFFFFF"/>
                  </a:solidFill>
                </a14:hiddenFill>
              </a:ext>
            </a:extLst>
          </p:spPr>
        </p:pic>
        <p:sp>
          <p:nvSpPr>
            <p:cNvPr id="8" name="Line 4">
              <a:extLst>
                <a:ext uri="{FF2B5EF4-FFF2-40B4-BE49-F238E27FC236}">
                  <a16:creationId xmlns:a16="http://schemas.microsoft.com/office/drawing/2014/main" id="{033DE2F1-277E-489F-B0DD-5B5CAB6B156E}"/>
                </a:ext>
              </a:extLst>
            </p:cNvPr>
            <p:cNvSpPr>
              <a:spLocks noChangeShapeType="1"/>
            </p:cNvSpPr>
            <p:nvPr/>
          </p:nvSpPr>
          <p:spPr bwMode="auto">
            <a:xfrm flipV="1">
              <a:off x="1212" y="882"/>
              <a:ext cx="1578" cy="114"/>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latin typeface="+mj-ea"/>
                <a:ea typeface="+mj-ea"/>
              </a:endParaRPr>
            </a:p>
          </p:txBody>
        </p:sp>
      </p:grpSp>
      <p:grpSp>
        <p:nvGrpSpPr>
          <p:cNvPr id="9" name="Group 7">
            <a:extLst>
              <a:ext uri="{FF2B5EF4-FFF2-40B4-BE49-F238E27FC236}">
                <a16:creationId xmlns:a16="http://schemas.microsoft.com/office/drawing/2014/main" id="{9D2C1808-EF10-41AF-B175-A12934FC0A89}"/>
              </a:ext>
            </a:extLst>
          </p:cNvPr>
          <p:cNvGrpSpPr>
            <a:grpSpLocks/>
          </p:cNvGrpSpPr>
          <p:nvPr/>
        </p:nvGrpSpPr>
        <p:grpSpPr bwMode="auto">
          <a:xfrm>
            <a:off x="3267476" y="2842931"/>
            <a:ext cx="7234238" cy="3608388"/>
            <a:chOff x="1092" y="1794"/>
            <a:chExt cx="4557" cy="2273"/>
          </a:xfrm>
        </p:grpSpPr>
        <p:pic>
          <p:nvPicPr>
            <p:cNvPr id="10" name="Picture 3">
              <a:extLst>
                <a:ext uri="{FF2B5EF4-FFF2-40B4-BE49-F238E27FC236}">
                  <a16:creationId xmlns:a16="http://schemas.microsoft.com/office/drawing/2014/main" id="{FE72FD43-0036-4F3A-8343-1626456A5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 y="2309"/>
              <a:ext cx="2422" cy="17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 name="Line 5">
              <a:extLst>
                <a:ext uri="{FF2B5EF4-FFF2-40B4-BE49-F238E27FC236}">
                  <a16:creationId xmlns:a16="http://schemas.microsoft.com/office/drawing/2014/main" id="{8EA15830-8616-494C-91B8-326D466C3486}"/>
                </a:ext>
              </a:extLst>
            </p:cNvPr>
            <p:cNvSpPr>
              <a:spLocks noChangeShapeType="1"/>
            </p:cNvSpPr>
            <p:nvPr/>
          </p:nvSpPr>
          <p:spPr bwMode="auto">
            <a:xfrm>
              <a:off x="1092" y="1794"/>
              <a:ext cx="2130" cy="672"/>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latin typeface="+mj-ea"/>
                <a:ea typeface="+mj-ea"/>
              </a:endParaRPr>
            </a:p>
          </p:txBody>
        </p:sp>
      </p:grpSp>
    </p:spTree>
    <p:extLst>
      <p:ext uri="{BB962C8B-B14F-4D97-AF65-F5344CB8AC3E}">
        <p14:creationId xmlns:p14="http://schemas.microsoft.com/office/powerpoint/2010/main" val="384025359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1000"/>
                                        <p:tgtEl>
                                          <p:spTgt spid="3">
                                            <p:txEl>
                                              <p:pRg st="7" end="7"/>
                                            </p:txEl>
                                          </p:spTgt>
                                        </p:tgtEl>
                                      </p:cBhvr>
                                    </p:animEffect>
                                    <p:anim calcmode="lin" valueType="num">
                                      <p:cBhvr>
                                        <p:cTn id="3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1000"/>
                                        <p:tgtEl>
                                          <p:spTgt spid="3">
                                            <p:txEl>
                                              <p:pRg st="8" end="8"/>
                                            </p:txEl>
                                          </p:spTgt>
                                        </p:tgtEl>
                                      </p:cBhvr>
                                    </p:animEffect>
                                    <p:anim calcmode="lin" valueType="num">
                                      <p:cBhvr>
                                        <p:cTn id="4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1000"/>
                                        <p:tgtEl>
                                          <p:spTgt spid="3">
                                            <p:txEl>
                                              <p:pRg st="9" end="9"/>
                                            </p:txEl>
                                          </p:spTgt>
                                        </p:tgtEl>
                                      </p:cBhvr>
                                    </p:animEffect>
                                    <p:anim calcmode="lin" valueType="num">
                                      <p:cBhvr>
                                        <p:cTn id="4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3" presetClass="entr" presetSubtype="10"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blinds(horizontal)">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1000"/>
                                        <p:tgtEl>
                                          <p:spTgt spid="3">
                                            <p:txEl>
                                              <p:pRg st="11" end="11"/>
                                            </p:txEl>
                                          </p:spTgt>
                                        </p:tgtEl>
                                      </p:cBhvr>
                                    </p:animEffect>
                                    <p:anim calcmode="lin" valueType="num">
                                      <p:cBhvr>
                                        <p:cTn id="6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1000"/>
                                        <p:tgtEl>
                                          <p:spTgt spid="3">
                                            <p:txEl>
                                              <p:pRg st="12" end="12"/>
                                            </p:txEl>
                                          </p:spTgt>
                                        </p:tgtEl>
                                      </p:cBhvr>
                                    </p:animEffect>
                                    <p:anim calcmode="lin" valueType="num">
                                      <p:cBhvr>
                                        <p:cTn id="7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1000"/>
                                        <p:tgtEl>
                                          <p:spTgt spid="3">
                                            <p:txEl>
                                              <p:pRg st="13" end="13"/>
                                            </p:txEl>
                                          </p:spTgt>
                                        </p:tgtEl>
                                      </p:cBhvr>
                                    </p:animEffect>
                                    <p:anim calcmode="lin" valueType="num">
                                      <p:cBhvr>
                                        <p:cTn id="7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Effect transition="in" filter="fade">
                                      <p:cBhvr>
                                        <p:cTn id="79" dur="1000"/>
                                        <p:tgtEl>
                                          <p:spTgt spid="3">
                                            <p:txEl>
                                              <p:pRg st="14" end="14"/>
                                            </p:txEl>
                                          </p:spTgt>
                                        </p:tgtEl>
                                      </p:cBhvr>
                                    </p:animEffect>
                                    <p:anim calcmode="lin" valueType="num">
                                      <p:cBhvr>
                                        <p:cTn id="8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3">
                                            <p:txEl>
                                              <p:pRg st="15" end="15"/>
                                            </p:txEl>
                                          </p:spTgt>
                                        </p:tgtEl>
                                        <p:attrNameLst>
                                          <p:attrName>style.visibility</p:attrName>
                                        </p:attrNameLst>
                                      </p:cBhvr>
                                      <p:to>
                                        <p:strVal val="visible"/>
                                      </p:to>
                                    </p:set>
                                    <p:animEffect transition="in" filter="fade">
                                      <p:cBhvr>
                                        <p:cTn id="86" dur="1000"/>
                                        <p:tgtEl>
                                          <p:spTgt spid="3">
                                            <p:txEl>
                                              <p:pRg st="15" end="15"/>
                                            </p:txEl>
                                          </p:spTgt>
                                        </p:tgtEl>
                                      </p:cBhvr>
                                    </p:animEffect>
                                    <p:anim calcmode="lin" valueType="num">
                                      <p:cBhvr>
                                        <p:cTn id="87"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3">
                                            <p:txEl>
                                              <p:pRg st="16" end="16"/>
                                            </p:txEl>
                                          </p:spTgt>
                                        </p:tgtEl>
                                        <p:attrNameLst>
                                          <p:attrName>style.visibility</p:attrName>
                                        </p:attrNameLst>
                                      </p:cBhvr>
                                      <p:to>
                                        <p:strVal val="visible"/>
                                      </p:to>
                                    </p:set>
                                    <p:animEffect transition="in" filter="fade">
                                      <p:cBhvr>
                                        <p:cTn id="91" dur="1000"/>
                                        <p:tgtEl>
                                          <p:spTgt spid="3">
                                            <p:txEl>
                                              <p:pRg st="16" end="16"/>
                                            </p:txEl>
                                          </p:spTgt>
                                        </p:tgtEl>
                                      </p:cBhvr>
                                    </p:animEffect>
                                    <p:anim calcmode="lin" valueType="num">
                                      <p:cBhvr>
                                        <p:cTn id="92"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8074A5-9BAE-4FF1-A16A-FA1961DA6C8A}"/>
              </a:ext>
            </a:extLst>
          </p:cNvPr>
          <p:cNvSpPr>
            <a:spLocks noGrp="1"/>
          </p:cNvSpPr>
          <p:nvPr>
            <p:ph type="sldNum" sz="quarter" idx="12"/>
          </p:nvPr>
        </p:nvSpPr>
        <p:spPr/>
        <p:txBody>
          <a:bodyPr/>
          <a:lstStyle/>
          <a:p>
            <a:fld id="{D12C7F20-4EEE-4847-AC76-B538472E8A39}" type="slidenum">
              <a:rPr lang="zh-CN" altLang="en-US" smtClean="0"/>
              <a:pPr/>
              <a:t>40</a:t>
            </a:fld>
            <a:endParaRPr lang="zh-CN" altLang="en-US"/>
          </a:p>
        </p:txBody>
      </p:sp>
      <p:sp>
        <p:nvSpPr>
          <p:cNvPr id="3" name="文本占位符 2">
            <a:extLst>
              <a:ext uri="{FF2B5EF4-FFF2-40B4-BE49-F238E27FC236}">
                <a16:creationId xmlns:a16="http://schemas.microsoft.com/office/drawing/2014/main" id="{C78177B0-9E8C-4A22-9307-E60B24B73433}"/>
              </a:ext>
            </a:extLst>
          </p:cNvPr>
          <p:cNvSpPr>
            <a:spLocks noGrp="1"/>
          </p:cNvSpPr>
          <p:nvPr>
            <p:ph type="body" sz="quarter" idx="15"/>
          </p:nvPr>
        </p:nvSpPr>
        <p:spPr>
          <a:xfrm>
            <a:off x="159768" y="698464"/>
            <a:ext cx="11835786" cy="543196"/>
          </a:xfrm>
        </p:spPr>
        <p:txBody>
          <a:bodyPr/>
          <a:lstStyle/>
          <a:p>
            <a:r>
              <a:rPr lang="zh-CN" altLang="en-US" dirty="0"/>
              <a:t>连续编址多模块存储器</a:t>
            </a:r>
          </a:p>
        </p:txBody>
      </p:sp>
      <p:sp>
        <p:nvSpPr>
          <p:cNvPr id="4" name="文本占位符 3">
            <a:extLst>
              <a:ext uri="{FF2B5EF4-FFF2-40B4-BE49-F238E27FC236}">
                <a16:creationId xmlns:a16="http://schemas.microsoft.com/office/drawing/2014/main" id="{776ACB44-588D-4E68-A0CF-C30EA200626A}"/>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pic>
        <p:nvPicPr>
          <p:cNvPr id="5" name="Picture 4">
            <a:extLst>
              <a:ext uri="{FF2B5EF4-FFF2-40B4-BE49-F238E27FC236}">
                <a16:creationId xmlns:a16="http://schemas.microsoft.com/office/drawing/2014/main" id="{AB77DD77-0B91-47B2-B8CC-C351A03CF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301" y="1214413"/>
            <a:ext cx="8305800" cy="557847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7">
            <a:extLst>
              <a:ext uri="{FF2B5EF4-FFF2-40B4-BE49-F238E27FC236}">
                <a16:creationId xmlns:a16="http://schemas.microsoft.com/office/drawing/2014/main" id="{C756BBE5-ED86-4F9F-BBAD-C48515D7FC00}"/>
              </a:ext>
            </a:extLst>
          </p:cNvPr>
          <p:cNvGrpSpPr>
            <a:grpSpLocks/>
          </p:cNvGrpSpPr>
          <p:nvPr/>
        </p:nvGrpSpPr>
        <p:grpSpPr bwMode="auto">
          <a:xfrm>
            <a:off x="1724627" y="1327127"/>
            <a:ext cx="2630488" cy="319088"/>
            <a:chOff x="486" y="683"/>
            <a:chExt cx="1657" cy="201"/>
          </a:xfrm>
        </p:grpSpPr>
        <p:sp>
          <p:nvSpPr>
            <p:cNvPr id="7" name="Text Box 5">
              <a:extLst>
                <a:ext uri="{FF2B5EF4-FFF2-40B4-BE49-F238E27FC236}">
                  <a16:creationId xmlns:a16="http://schemas.microsoft.com/office/drawing/2014/main" id="{3ED14D58-C3A0-4945-BEDF-595650D3FBE4}"/>
                </a:ext>
              </a:extLst>
            </p:cNvPr>
            <p:cNvSpPr txBox="1">
              <a:spLocks noChangeArrowheads="1"/>
            </p:cNvSpPr>
            <p:nvPr/>
          </p:nvSpPr>
          <p:spPr bwMode="auto">
            <a:xfrm>
              <a:off x="486" y="683"/>
              <a:ext cx="133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dirty="0">
                  <a:solidFill>
                    <a:srgbClr val="1A78C3"/>
                  </a:solidFill>
                  <a:latin typeface="+mj-ea"/>
                  <a:ea typeface="+mj-ea"/>
                </a:rPr>
                <a:t>按高位地址划分模块</a:t>
              </a:r>
            </a:p>
          </p:txBody>
        </p:sp>
        <p:sp>
          <p:nvSpPr>
            <p:cNvPr id="8" name="Line 6">
              <a:extLst>
                <a:ext uri="{FF2B5EF4-FFF2-40B4-BE49-F238E27FC236}">
                  <a16:creationId xmlns:a16="http://schemas.microsoft.com/office/drawing/2014/main" id="{6700520C-BE84-4426-8340-E4924DA4F0CE}"/>
                </a:ext>
              </a:extLst>
            </p:cNvPr>
            <p:cNvSpPr>
              <a:spLocks noChangeShapeType="1"/>
            </p:cNvSpPr>
            <p:nvPr/>
          </p:nvSpPr>
          <p:spPr bwMode="auto">
            <a:xfrm>
              <a:off x="2009" y="716"/>
              <a:ext cx="134" cy="16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solidFill>
                  <a:srgbClr val="1A78C3"/>
                </a:solidFill>
                <a:latin typeface="+mj-ea"/>
                <a:ea typeface="+mj-ea"/>
              </a:endParaRPr>
            </a:p>
          </p:txBody>
        </p:sp>
      </p:grpSp>
      <p:sp>
        <p:nvSpPr>
          <p:cNvPr id="9" name="Text Box 8">
            <a:extLst>
              <a:ext uri="{FF2B5EF4-FFF2-40B4-BE49-F238E27FC236}">
                <a16:creationId xmlns:a16="http://schemas.microsoft.com/office/drawing/2014/main" id="{0F059663-AC9B-476D-9D5F-6E980EFD5B98}"/>
              </a:ext>
            </a:extLst>
          </p:cNvPr>
          <p:cNvSpPr txBox="1">
            <a:spLocks noChangeArrowheads="1"/>
          </p:cNvSpPr>
          <p:nvPr/>
        </p:nvSpPr>
        <p:spPr bwMode="auto">
          <a:xfrm>
            <a:off x="2235801" y="6034063"/>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a:solidFill>
                  <a:srgbClr val="1A78C3"/>
                </a:solidFill>
                <a:latin typeface="+mj-ea"/>
                <a:ea typeface="+mj-ea"/>
              </a:rPr>
              <a:t>第</a:t>
            </a:r>
            <a:r>
              <a:rPr lang="en-US" altLang="zh-CN" sz="1600" i="0">
                <a:solidFill>
                  <a:srgbClr val="1A78C3"/>
                </a:solidFill>
                <a:latin typeface="+mj-ea"/>
                <a:ea typeface="+mj-ea"/>
              </a:rPr>
              <a:t>0</a:t>
            </a:r>
            <a:r>
              <a:rPr lang="zh-CN" altLang="en-US" sz="1600" i="0">
                <a:solidFill>
                  <a:srgbClr val="1A78C3"/>
                </a:solidFill>
                <a:latin typeface="+mj-ea"/>
                <a:ea typeface="+mj-ea"/>
              </a:rPr>
              <a:t>模块</a:t>
            </a:r>
          </a:p>
        </p:txBody>
      </p:sp>
      <p:sp>
        <p:nvSpPr>
          <p:cNvPr id="10" name="Text Box 9">
            <a:extLst>
              <a:ext uri="{FF2B5EF4-FFF2-40B4-BE49-F238E27FC236}">
                <a16:creationId xmlns:a16="http://schemas.microsoft.com/office/drawing/2014/main" id="{D9F902A2-BAEE-431B-81B6-8679BD6B872C}"/>
              </a:ext>
            </a:extLst>
          </p:cNvPr>
          <p:cNvSpPr txBox="1">
            <a:spLocks noChangeArrowheads="1"/>
          </p:cNvSpPr>
          <p:nvPr/>
        </p:nvSpPr>
        <p:spPr bwMode="auto">
          <a:xfrm>
            <a:off x="4751989" y="5997551"/>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a:solidFill>
                  <a:srgbClr val="1A78C3"/>
                </a:solidFill>
                <a:latin typeface="+mj-ea"/>
                <a:ea typeface="+mj-ea"/>
              </a:rPr>
              <a:t>第</a:t>
            </a:r>
            <a:r>
              <a:rPr lang="en-US" altLang="zh-CN" sz="1600" i="0">
                <a:solidFill>
                  <a:srgbClr val="1A78C3"/>
                </a:solidFill>
                <a:latin typeface="+mj-ea"/>
                <a:ea typeface="+mj-ea"/>
              </a:rPr>
              <a:t>1</a:t>
            </a:r>
            <a:r>
              <a:rPr lang="zh-CN" altLang="en-US" sz="1600" i="0">
                <a:solidFill>
                  <a:srgbClr val="1A78C3"/>
                </a:solidFill>
                <a:latin typeface="+mj-ea"/>
                <a:ea typeface="+mj-ea"/>
              </a:rPr>
              <a:t>模块</a:t>
            </a:r>
          </a:p>
        </p:txBody>
      </p:sp>
      <p:sp>
        <p:nvSpPr>
          <p:cNvPr id="11" name="Text Box 10">
            <a:extLst>
              <a:ext uri="{FF2B5EF4-FFF2-40B4-BE49-F238E27FC236}">
                <a16:creationId xmlns:a16="http://schemas.microsoft.com/office/drawing/2014/main" id="{6BB2CE54-7164-434B-8FDB-711921C6D40F}"/>
              </a:ext>
            </a:extLst>
          </p:cNvPr>
          <p:cNvSpPr txBox="1">
            <a:spLocks noChangeArrowheads="1"/>
          </p:cNvSpPr>
          <p:nvPr/>
        </p:nvSpPr>
        <p:spPr bwMode="auto">
          <a:xfrm>
            <a:off x="7903176" y="6037238"/>
            <a:ext cx="1079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a:solidFill>
                  <a:srgbClr val="1A78C3"/>
                </a:solidFill>
                <a:latin typeface="+mj-ea"/>
                <a:ea typeface="+mj-ea"/>
              </a:rPr>
              <a:t>第</a:t>
            </a:r>
            <a:r>
              <a:rPr lang="en-US" altLang="zh-CN" sz="1600" i="0">
                <a:solidFill>
                  <a:srgbClr val="1A78C3"/>
                </a:solidFill>
                <a:latin typeface="+mj-ea"/>
                <a:ea typeface="+mj-ea"/>
              </a:rPr>
              <a:t>7</a:t>
            </a:r>
            <a:r>
              <a:rPr lang="zh-CN" altLang="en-US" sz="1600" i="0">
                <a:solidFill>
                  <a:srgbClr val="1A78C3"/>
                </a:solidFill>
                <a:latin typeface="+mj-ea"/>
                <a:ea typeface="+mj-ea"/>
              </a:rPr>
              <a:t>模块</a:t>
            </a:r>
          </a:p>
        </p:txBody>
      </p:sp>
      <p:sp>
        <p:nvSpPr>
          <p:cNvPr id="12" name="Text Box 11">
            <a:extLst>
              <a:ext uri="{FF2B5EF4-FFF2-40B4-BE49-F238E27FC236}">
                <a16:creationId xmlns:a16="http://schemas.microsoft.com/office/drawing/2014/main" id="{2FACEB8A-818D-45A4-9FD4-81238AFEA1D3}"/>
              </a:ext>
            </a:extLst>
          </p:cNvPr>
          <p:cNvSpPr txBox="1">
            <a:spLocks noChangeArrowheads="1"/>
          </p:cNvSpPr>
          <p:nvPr/>
        </p:nvSpPr>
        <p:spPr bwMode="auto">
          <a:xfrm>
            <a:off x="1842101" y="2490763"/>
            <a:ext cx="21844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a:solidFill>
                  <a:srgbClr val="1A78C3"/>
                </a:solidFill>
                <a:latin typeface="+mj-ea"/>
                <a:ea typeface="+mj-ea"/>
              </a:rPr>
              <a:t>地址在同一模块内连续编号，称“连续编址”</a:t>
            </a:r>
          </a:p>
        </p:txBody>
      </p:sp>
      <p:sp>
        <p:nvSpPr>
          <p:cNvPr id="13" name="Rectangle 12">
            <a:extLst>
              <a:ext uri="{FF2B5EF4-FFF2-40B4-BE49-F238E27FC236}">
                <a16:creationId xmlns:a16="http://schemas.microsoft.com/office/drawing/2014/main" id="{1D2C4687-945A-4122-B80F-CA19C0CC6229}"/>
              </a:ext>
            </a:extLst>
          </p:cNvPr>
          <p:cNvSpPr>
            <a:spLocks noChangeArrowheads="1"/>
          </p:cNvSpPr>
          <p:nvPr/>
        </p:nvSpPr>
        <p:spPr bwMode="auto">
          <a:xfrm>
            <a:off x="7071326" y="1327126"/>
            <a:ext cx="2555875"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dirty="0">
                <a:solidFill>
                  <a:srgbClr val="1A78C3"/>
                </a:solidFill>
                <a:latin typeface="+mj-ea"/>
                <a:ea typeface="+mj-ea"/>
              </a:rPr>
              <a:t>程序从某个单元开始访问后，继续在同一模块访问，完毕后才跳到下一个。</a:t>
            </a:r>
          </a:p>
        </p:txBody>
      </p:sp>
      <p:sp>
        <p:nvSpPr>
          <p:cNvPr id="14" name="Rectangle 13">
            <a:extLst>
              <a:ext uri="{FF2B5EF4-FFF2-40B4-BE49-F238E27FC236}">
                <a16:creationId xmlns:a16="http://schemas.microsoft.com/office/drawing/2014/main" id="{84168844-4D5B-4041-92F5-5662B60B898E}"/>
              </a:ext>
            </a:extLst>
          </p:cNvPr>
          <p:cNvSpPr>
            <a:spLocks noChangeArrowheads="1"/>
          </p:cNvSpPr>
          <p:nvPr/>
        </p:nvSpPr>
        <p:spPr bwMode="auto">
          <a:xfrm>
            <a:off x="4705951" y="2411388"/>
            <a:ext cx="2589213"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a:solidFill>
                  <a:srgbClr val="1A78C3"/>
                </a:solidFill>
                <a:latin typeface="+mj-ea"/>
                <a:ea typeface="+mj-ea"/>
              </a:rPr>
              <a:t>例如：一个模块执行程序，另一个模块实现</a:t>
            </a:r>
            <a:r>
              <a:rPr lang="en-US" altLang="zh-CN" sz="1600" i="0">
                <a:solidFill>
                  <a:srgbClr val="1A78C3"/>
                </a:solidFill>
                <a:latin typeface="+mj-ea"/>
                <a:ea typeface="+mj-ea"/>
              </a:rPr>
              <a:t>DMA</a:t>
            </a:r>
            <a:r>
              <a:rPr lang="zh-CN" altLang="en-US" sz="1600" i="0">
                <a:solidFill>
                  <a:srgbClr val="1A78C3"/>
                </a:solidFill>
                <a:latin typeface="+mj-ea"/>
                <a:ea typeface="+mj-ea"/>
              </a:rPr>
              <a:t>访问，可提高存储器总的吞吐量。</a:t>
            </a:r>
          </a:p>
        </p:txBody>
      </p:sp>
      <p:sp>
        <p:nvSpPr>
          <p:cNvPr id="15" name="Text Box 14">
            <a:extLst>
              <a:ext uri="{FF2B5EF4-FFF2-40B4-BE49-F238E27FC236}">
                <a16:creationId xmlns:a16="http://schemas.microsoft.com/office/drawing/2014/main" id="{8B555DC4-D322-4D5D-86B6-FC8D3D1394D1}"/>
              </a:ext>
            </a:extLst>
          </p:cNvPr>
          <p:cNvSpPr txBox="1">
            <a:spLocks noChangeArrowheads="1"/>
          </p:cNvSpPr>
          <p:nvPr/>
        </p:nvSpPr>
        <p:spPr bwMode="auto">
          <a:xfrm>
            <a:off x="7455501" y="2236763"/>
            <a:ext cx="238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a:solidFill>
                  <a:srgbClr val="1A78C3"/>
                </a:solidFill>
                <a:latin typeface="+mj-ea"/>
                <a:ea typeface="+mj-ea"/>
              </a:rPr>
              <a:t>为什么能提高吞吐量？</a:t>
            </a:r>
          </a:p>
        </p:txBody>
      </p:sp>
      <p:sp>
        <p:nvSpPr>
          <p:cNvPr id="16" name="Text Box 15">
            <a:extLst>
              <a:ext uri="{FF2B5EF4-FFF2-40B4-BE49-F238E27FC236}">
                <a16:creationId xmlns:a16="http://schemas.microsoft.com/office/drawing/2014/main" id="{E8D23418-C4F9-434F-8141-13BB3B0647CD}"/>
              </a:ext>
            </a:extLst>
          </p:cNvPr>
          <p:cNvSpPr txBox="1">
            <a:spLocks noChangeArrowheads="1"/>
          </p:cNvSpPr>
          <p:nvPr/>
        </p:nvSpPr>
        <p:spPr bwMode="auto">
          <a:xfrm>
            <a:off x="7418989" y="2555851"/>
            <a:ext cx="2387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a:solidFill>
                  <a:srgbClr val="1A78C3"/>
                </a:solidFill>
                <a:latin typeface="+mj-ea"/>
                <a:ea typeface="+mj-ea"/>
              </a:rPr>
              <a:t>使多个模块并行存取！</a:t>
            </a:r>
          </a:p>
        </p:txBody>
      </p:sp>
    </p:spTree>
    <p:extLst>
      <p:ext uri="{BB962C8B-B14F-4D97-AF65-F5344CB8AC3E}">
        <p14:creationId xmlns:p14="http://schemas.microsoft.com/office/powerpoint/2010/main" val="734498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17520-A307-45CB-B2D5-F43605FDC6BA}"/>
              </a:ext>
            </a:extLst>
          </p:cNvPr>
          <p:cNvSpPr>
            <a:spLocks noGrp="1"/>
          </p:cNvSpPr>
          <p:nvPr>
            <p:ph type="sldNum" sz="quarter" idx="12"/>
          </p:nvPr>
        </p:nvSpPr>
        <p:spPr/>
        <p:txBody>
          <a:bodyPr/>
          <a:lstStyle/>
          <a:p>
            <a:fld id="{D12C7F20-4EEE-4847-AC76-B538472E8A39}" type="slidenum">
              <a:rPr lang="zh-CN" altLang="en-US" smtClean="0"/>
              <a:pPr/>
              <a:t>41</a:t>
            </a:fld>
            <a:endParaRPr lang="zh-CN" altLang="en-US"/>
          </a:p>
        </p:txBody>
      </p:sp>
      <p:sp>
        <p:nvSpPr>
          <p:cNvPr id="3" name="文本占位符 2">
            <a:extLst>
              <a:ext uri="{FF2B5EF4-FFF2-40B4-BE49-F238E27FC236}">
                <a16:creationId xmlns:a16="http://schemas.microsoft.com/office/drawing/2014/main" id="{EC5F9EA5-5F73-43AB-8A6B-90CCB8019727}"/>
              </a:ext>
            </a:extLst>
          </p:cNvPr>
          <p:cNvSpPr>
            <a:spLocks noGrp="1"/>
          </p:cNvSpPr>
          <p:nvPr>
            <p:ph type="body" sz="quarter" idx="15"/>
          </p:nvPr>
        </p:nvSpPr>
        <p:spPr>
          <a:xfrm>
            <a:off x="159768" y="698463"/>
            <a:ext cx="11835786" cy="629823"/>
          </a:xfrm>
        </p:spPr>
        <p:txBody>
          <a:bodyPr/>
          <a:lstStyle/>
          <a:p>
            <a:r>
              <a:rPr lang="zh-CN" altLang="en-US" dirty="0"/>
              <a:t>交叉编址多模块存储器</a:t>
            </a:r>
          </a:p>
        </p:txBody>
      </p:sp>
      <p:sp>
        <p:nvSpPr>
          <p:cNvPr id="4" name="文本占位符 3">
            <a:extLst>
              <a:ext uri="{FF2B5EF4-FFF2-40B4-BE49-F238E27FC236}">
                <a16:creationId xmlns:a16="http://schemas.microsoft.com/office/drawing/2014/main" id="{FEA2535E-DA31-4152-BE15-F00D7C71484C}"/>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pic>
        <p:nvPicPr>
          <p:cNvPr id="5" name="Picture 5">
            <a:extLst>
              <a:ext uri="{FF2B5EF4-FFF2-40B4-BE49-F238E27FC236}">
                <a16:creationId xmlns:a16="http://schemas.microsoft.com/office/drawing/2014/main" id="{F942FED0-323D-4FAD-91BD-827E42DDC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798" y="1255261"/>
            <a:ext cx="8340246" cy="532310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18">
            <a:extLst>
              <a:ext uri="{FF2B5EF4-FFF2-40B4-BE49-F238E27FC236}">
                <a16:creationId xmlns:a16="http://schemas.microsoft.com/office/drawing/2014/main" id="{796A7A02-106D-402A-9887-4EBA70D71E79}"/>
              </a:ext>
            </a:extLst>
          </p:cNvPr>
          <p:cNvGrpSpPr>
            <a:grpSpLocks/>
          </p:cNvGrpSpPr>
          <p:nvPr/>
        </p:nvGrpSpPr>
        <p:grpSpPr bwMode="auto">
          <a:xfrm>
            <a:off x="6682073" y="1328287"/>
            <a:ext cx="2355216" cy="554169"/>
            <a:chOff x="3712" y="603"/>
            <a:chExt cx="1530" cy="360"/>
          </a:xfrm>
        </p:grpSpPr>
        <p:sp>
          <p:nvSpPr>
            <p:cNvPr id="7" name="Text Box 7">
              <a:extLst>
                <a:ext uri="{FF2B5EF4-FFF2-40B4-BE49-F238E27FC236}">
                  <a16:creationId xmlns:a16="http://schemas.microsoft.com/office/drawing/2014/main" id="{9616263C-37F5-486C-8B8B-BFF0F421AE5C}"/>
                </a:ext>
              </a:extLst>
            </p:cNvPr>
            <p:cNvSpPr txBox="1">
              <a:spLocks noChangeArrowheads="1"/>
            </p:cNvSpPr>
            <p:nvPr/>
          </p:nvSpPr>
          <p:spPr bwMode="auto">
            <a:xfrm>
              <a:off x="3906" y="603"/>
              <a:ext cx="1336"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dirty="0">
                  <a:solidFill>
                    <a:srgbClr val="1A78C3"/>
                  </a:solidFill>
                  <a:ea typeface="宋体" panose="02010600030101010101" pitchFamily="2" charset="-122"/>
                </a:rPr>
                <a:t>按低位地址划分模块</a:t>
              </a:r>
            </a:p>
          </p:txBody>
        </p:sp>
        <p:sp>
          <p:nvSpPr>
            <p:cNvPr id="8" name="Line 8">
              <a:extLst>
                <a:ext uri="{FF2B5EF4-FFF2-40B4-BE49-F238E27FC236}">
                  <a16:creationId xmlns:a16="http://schemas.microsoft.com/office/drawing/2014/main" id="{5AEBD4A9-F947-4F80-A50C-976E8D7517D6}"/>
                </a:ext>
              </a:extLst>
            </p:cNvPr>
            <p:cNvSpPr>
              <a:spLocks noChangeShapeType="1"/>
            </p:cNvSpPr>
            <p:nvPr/>
          </p:nvSpPr>
          <p:spPr bwMode="auto">
            <a:xfrm flipH="1">
              <a:off x="3712" y="693"/>
              <a:ext cx="178" cy="12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solidFill>
                  <a:srgbClr val="1A78C3"/>
                </a:solidFill>
              </a:endParaRPr>
            </a:p>
          </p:txBody>
        </p:sp>
      </p:grpSp>
      <p:sp>
        <p:nvSpPr>
          <p:cNvPr id="9" name="Text Box 9">
            <a:extLst>
              <a:ext uri="{FF2B5EF4-FFF2-40B4-BE49-F238E27FC236}">
                <a16:creationId xmlns:a16="http://schemas.microsoft.com/office/drawing/2014/main" id="{35E14376-BE6E-4543-8C48-265A623C70DA}"/>
              </a:ext>
            </a:extLst>
          </p:cNvPr>
          <p:cNvSpPr txBox="1">
            <a:spLocks noChangeArrowheads="1"/>
          </p:cNvSpPr>
          <p:nvPr/>
        </p:nvSpPr>
        <p:spPr bwMode="auto">
          <a:xfrm>
            <a:off x="1463960" y="5478011"/>
            <a:ext cx="1046763"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a:solidFill>
                  <a:srgbClr val="1A78C3"/>
                </a:solidFill>
                <a:ea typeface="宋体" panose="02010600030101010101" pitchFamily="2" charset="-122"/>
              </a:rPr>
              <a:t>第</a:t>
            </a:r>
            <a:r>
              <a:rPr lang="en-US" altLang="zh-CN" sz="1600" i="0">
                <a:solidFill>
                  <a:srgbClr val="1A78C3"/>
                </a:solidFill>
                <a:ea typeface="宋体" panose="02010600030101010101" pitchFamily="2" charset="-122"/>
              </a:rPr>
              <a:t>0</a:t>
            </a:r>
            <a:r>
              <a:rPr lang="zh-CN" altLang="en-US" sz="1600" i="0">
                <a:solidFill>
                  <a:srgbClr val="1A78C3"/>
                </a:solidFill>
                <a:ea typeface="宋体" panose="02010600030101010101" pitchFamily="2" charset="-122"/>
              </a:rPr>
              <a:t>模块</a:t>
            </a:r>
          </a:p>
        </p:txBody>
      </p:sp>
      <p:sp>
        <p:nvSpPr>
          <p:cNvPr id="10" name="Text Box 10">
            <a:extLst>
              <a:ext uri="{FF2B5EF4-FFF2-40B4-BE49-F238E27FC236}">
                <a16:creationId xmlns:a16="http://schemas.microsoft.com/office/drawing/2014/main" id="{251308B5-348F-442D-9B49-B13D3C9B3783}"/>
              </a:ext>
            </a:extLst>
          </p:cNvPr>
          <p:cNvSpPr txBox="1">
            <a:spLocks noChangeArrowheads="1"/>
          </p:cNvSpPr>
          <p:nvPr/>
        </p:nvSpPr>
        <p:spPr bwMode="auto">
          <a:xfrm>
            <a:off x="3484847" y="5441498"/>
            <a:ext cx="1046763"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a:solidFill>
                  <a:srgbClr val="1A78C3"/>
                </a:solidFill>
                <a:ea typeface="宋体" panose="02010600030101010101" pitchFamily="2" charset="-122"/>
              </a:rPr>
              <a:t>第</a:t>
            </a:r>
            <a:r>
              <a:rPr lang="en-US" altLang="zh-CN" sz="1600" i="0">
                <a:solidFill>
                  <a:srgbClr val="1A78C3"/>
                </a:solidFill>
                <a:ea typeface="宋体" panose="02010600030101010101" pitchFamily="2" charset="-122"/>
              </a:rPr>
              <a:t>1</a:t>
            </a:r>
            <a:r>
              <a:rPr lang="zh-CN" altLang="en-US" sz="1600" i="0">
                <a:solidFill>
                  <a:srgbClr val="1A78C3"/>
                </a:solidFill>
                <a:ea typeface="宋体" panose="02010600030101010101" pitchFamily="2" charset="-122"/>
              </a:rPr>
              <a:t>模块</a:t>
            </a:r>
          </a:p>
        </p:txBody>
      </p:sp>
      <p:sp>
        <p:nvSpPr>
          <p:cNvPr id="11" name="Text Box 11">
            <a:extLst>
              <a:ext uri="{FF2B5EF4-FFF2-40B4-BE49-F238E27FC236}">
                <a16:creationId xmlns:a16="http://schemas.microsoft.com/office/drawing/2014/main" id="{22F2E301-A5C5-4972-AFE0-598B255FE9CB}"/>
              </a:ext>
            </a:extLst>
          </p:cNvPr>
          <p:cNvSpPr txBox="1">
            <a:spLocks noChangeArrowheads="1"/>
          </p:cNvSpPr>
          <p:nvPr/>
        </p:nvSpPr>
        <p:spPr bwMode="auto">
          <a:xfrm>
            <a:off x="7512335" y="5481186"/>
            <a:ext cx="1046763"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a:solidFill>
                  <a:srgbClr val="1A78C3"/>
                </a:solidFill>
                <a:ea typeface="宋体" panose="02010600030101010101" pitchFamily="2" charset="-122"/>
              </a:rPr>
              <a:t>第</a:t>
            </a:r>
            <a:r>
              <a:rPr lang="en-US" altLang="zh-CN" sz="1600" i="0">
                <a:solidFill>
                  <a:srgbClr val="1A78C3"/>
                </a:solidFill>
                <a:ea typeface="宋体" panose="02010600030101010101" pitchFamily="2" charset="-122"/>
              </a:rPr>
              <a:t>3</a:t>
            </a:r>
            <a:r>
              <a:rPr lang="zh-CN" altLang="en-US" sz="1600" i="0">
                <a:solidFill>
                  <a:srgbClr val="1A78C3"/>
                </a:solidFill>
                <a:ea typeface="宋体" panose="02010600030101010101" pitchFamily="2" charset="-122"/>
              </a:rPr>
              <a:t>模块</a:t>
            </a:r>
          </a:p>
        </p:txBody>
      </p:sp>
      <p:sp>
        <p:nvSpPr>
          <p:cNvPr id="12" name="Text Box 12">
            <a:extLst>
              <a:ext uri="{FF2B5EF4-FFF2-40B4-BE49-F238E27FC236}">
                <a16:creationId xmlns:a16="http://schemas.microsoft.com/office/drawing/2014/main" id="{68C3609E-E49A-49E4-9459-8C4E7BCE81EF}"/>
              </a:ext>
            </a:extLst>
          </p:cNvPr>
          <p:cNvSpPr txBox="1">
            <a:spLocks noChangeArrowheads="1"/>
          </p:cNvSpPr>
          <p:nvPr/>
        </p:nvSpPr>
        <p:spPr bwMode="auto">
          <a:xfrm>
            <a:off x="7161304" y="1826373"/>
            <a:ext cx="211816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1A78C3"/>
                </a:solidFill>
                <a:ea typeface="宋体" panose="02010600030101010101" pitchFamily="2" charset="-122"/>
              </a:rPr>
              <a:t>地址在不同模块之间交叉编号，称“交叉编址”</a:t>
            </a:r>
          </a:p>
        </p:txBody>
      </p:sp>
      <p:sp>
        <p:nvSpPr>
          <p:cNvPr id="13" name="Rectangle 13">
            <a:extLst>
              <a:ext uri="{FF2B5EF4-FFF2-40B4-BE49-F238E27FC236}">
                <a16:creationId xmlns:a16="http://schemas.microsoft.com/office/drawing/2014/main" id="{EAAC195F-1595-4F14-B9CB-B0A03F1292F7}"/>
              </a:ext>
            </a:extLst>
          </p:cNvPr>
          <p:cNvSpPr>
            <a:spLocks noChangeArrowheads="1"/>
          </p:cNvSpPr>
          <p:nvPr/>
        </p:nvSpPr>
        <p:spPr bwMode="auto">
          <a:xfrm>
            <a:off x="1232186" y="1393374"/>
            <a:ext cx="1874940"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1A78C3"/>
                </a:solidFill>
                <a:ea typeface="宋体" panose="02010600030101010101" pitchFamily="2" charset="-122"/>
              </a:rPr>
              <a:t>程序从某个单元开始访问后，总是在所有模块间交替进行。</a:t>
            </a:r>
          </a:p>
        </p:txBody>
      </p:sp>
      <p:sp>
        <p:nvSpPr>
          <p:cNvPr id="14" name="Text Box 14">
            <a:extLst>
              <a:ext uri="{FF2B5EF4-FFF2-40B4-BE49-F238E27FC236}">
                <a16:creationId xmlns:a16="http://schemas.microsoft.com/office/drawing/2014/main" id="{F96526B1-ACAC-4B5E-9A3C-33827790E23E}"/>
              </a:ext>
            </a:extLst>
          </p:cNvPr>
          <p:cNvSpPr txBox="1">
            <a:spLocks noChangeArrowheads="1"/>
          </p:cNvSpPr>
          <p:nvPr/>
        </p:nvSpPr>
        <p:spPr bwMode="auto">
          <a:xfrm>
            <a:off x="1089311" y="5895631"/>
            <a:ext cx="2315193"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dirty="0">
                <a:solidFill>
                  <a:srgbClr val="ED7D31"/>
                </a:solidFill>
                <a:ea typeface="宋体" panose="02010600030101010101" pitchFamily="2" charset="-122"/>
              </a:rPr>
              <a:t>为什么能提高吞吐量？</a:t>
            </a:r>
          </a:p>
        </p:txBody>
      </p:sp>
      <p:sp>
        <p:nvSpPr>
          <p:cNvPr id="15" name="Text Box 15">
            <a:extLst>
              <a:ext uri="{FF2B5EF4-FFF2-40B4-BE49-F238E27FC236}">
                <a16:creationId xmlns:a16="http://schemas.microsoft.com/office/drawing/2014/main" id="{AACA6AA7-F86A-4F61-A17D-C3FB16300C62}"/>
              </a:ext>
            </a:extLst>
          </p:cNvPr>
          <p:cNvSpPr txBox="1">
            <a:spLocks noChangeArrowheads="1"/>
          </p:cNvSpPr>
          <p:nvPr/>
        </p:nvSpPr>
        <p:spPr bwMode="auto">
          <a:xfrm>
            <a:off x="1052798" y="6160743"/>
            <a:ext cx="2315193"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dirty="0">
                <a:solidFill>
                  <a:srgbClr val="ED7D31"/>
                </a:solidFill>
                <a:ea typeface="宋体" panose="02010600030101010101" pitchFamily="2" charset="-122"/>
              </a:rPr>
              <a:t>使多个模块交叉存取！</a:t>
            </a:r>
          </a:p>
        </p:txBody>
      </p:sp>
      <p:sp>
        <p:nvSpPr>
          <p:cNvPr id="16" name="Text Box 16">
            <a:extLst>
              <a:ext uri="{FF2B5EF4-FFF2-40B4-BE49-F238E27FC236}">
                <a16:creationId xmlns:a16="http://schemas.microsoft.com/office/drawing/2014/main" id="{BD5F1183-18E8-469E-9B83-40093C0EBD21}"/>
              </a:ext>
            </a:extLst>
          </p:cNvPr>
          <p:cNvSpPr txBox="1">
            <a:spLocks noChangeArrowheads="1"/>
          </p:cNvSpPr>
          <p:nvPr/>
        </p:nvSpPr>
        <p:spPr bwMode="auto">
          <a:xfrm>
            <a:off x="5507322" y="5457373"/>
            <a:ext cx="1046763"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a:solidFill>
                  <a:srgbClr val="1A78C3"/>
                </a:solidFill>
                <a:ea typeface="宋体" panose="02010600030101010101" pitchFamily="2" charset="-122"/>
              </a:rPr>
              <a:t>第</a:t>
            </a:r>
            <a:r>
              <a:rPr lang="en-US" altLang="zh-CN" sz="1600" i="0">
                <a:solidFill>
                  <a:srgbClr val="1A78C3"/>
                </a:solidFill>
                <a:ea typeface="宋体" panose="02010600030101010101" pitchFamily="2" charset="-122"/>
              </a:rPr>
              <a:t>2</a:t>
            </a:r>
            <a:r>
              <a:rPr lang="zh-CN" altLang="en-US" sz="1600" i="0">
                <a:solidFill>
                  <a:srgbClr val="1A78C3"/>
                </a:solidFill>
                <a:ea typeface="宋体" panose="02010600030101010101" pitchFamily="2" charset="-122"/>
              </a:rPr>
              <a:t>模块</a:t>
            </a:r>
          </a:p>
        </p:txBody>
      </p:sp>
      <p:sp>
        <p:nvSpPr>
          <p:cNvPr id="17" name="Rectangle 19">
            <a:extLst>
              <a:ext uri="{FF2B5EF4-FFF2-40B4-BE49-F238E27FC236}">
                <a16:creationId xmlns:a16="http://schemas.microsoft.com/office/drawing/2014/main" id="{66C2F763-538C-49FD-B3C3-A7D412BD2452}"/>
              </a:ext>
            </a:extLst>
          </p:cNvPr>
          <p:cNvSpPr>
            <a:spLocks noChangeArrowheads="1"/>
          </p:cNvSpPr>
          <p:nvPr/>
        </p:nvSpPr>
        <p:spPr bwMode="auto">
          <a:xfrm>
            <a:off x="9378516" y="3647683"/>
            <a:ext cx="2498348"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lvl="1"/>
            <a:r>
              <a:rPr lang="zh-CN" altLang="en-US" sz="1600" i="0">
                <a:solidFill>
                  <a:srgbClr val="ED7D31"/>
                </a:solidFill>
                <a:ea typeface="宋体" panose="02010600030101010101" pitchFamily="2" charset="-122"/>
              </a:rPr>
              <a:t>每隔1/</a:t>
            </a:r>
            <a:r>
              <a:rPr lang="en-US" altLang="zh-CN" sz="1600" i="0">
                <a:solidFill>
                  <a:srgbClr val="ED7D31"/>
                </a:solidFill>
                <a:ea typeface="宋体" panose="02010600030101010101" pitchFamily="2" charset="-122"/>
              </a:rPr>
              <a:t>4</a:t>
            </a:r>
            <a:r>
              <a:rPr lang="zh-CN" altLang="en-US" sz="1600" i="0">
                <a:solidFill>
                  <a:srgbClr val="ED7D31"/>
                </a:solidFill>
                <a:ea typeface="宋体" panose="02010600030101010101" pitchFamily="2" charset="-122"/>
              </a:rPr>
              <a:t>周期在数据总线上得到一个信息，使主存吞吐量提高</a:t>
            </a:r>
            <a:r>
              <a:rPr lang="en-US" altLang="zh-CN" sz="1600" i="0">
                <a:solidFill>
                  <a:srgbClr val="ED7D31"/>
                </a:solidFill>
                <a:ea typeface="宋体" panose="02010600030101010101" pitchFamily="2" charset="-122"/>
              </a:rPr>
              <a:t>4</a:t>
            </a:r>
            <a:r>
              <a:rPr lang="zh-CN" altLang="en-US" sz="1600" i="0">
                <a:solidFill>
                  <a:srgbClr val="ED7D31"/>
                </a:solidFill>
                <a:ea typeface="宋体" panose="02010600030101010101" pitchFamily="2" charset="-122"/>
              </a:rPr>
              <a:t>倍</a:t>
            </a:r>
            <a:r>
              <a:rPr lang="en-US" altLang="zh-CN" sz="1600" i="0">
                <a:solidFill>
                  <a:srgbClr val="ED7D31"/>
                </a:solidFill>
                <a:ea typeface="宋体" panose="02010600030101010101" pitchFamily="2" charset="-122"/>
              </a:rPr>
              <a:t>!</a:t>
            </a:r>
          </a:p>
        </p:txBody>
      </p:sp>
      <p:sp>
        <p:nvSpPr>
          <p:cNvPr id="18" name="Rectangle 20">
            <a:extLst>
              <a:ext uri="{FF2B5EF4-FFF2-40B4-BE49-F238E27FC236}">
                <a16:creationId xmlns:a16="http://schemas.microsoft.com/office/drawing/2014/main" id="{153BF919-A299-47F3-A906-5CD331D0F54D}"/>
              </a:ext>
            </a:extLst>
          </p:cNvPr>
          <p:cNvSpPr>
            <a:spLocks noChangeArrowheads="1"/>
          </p:cNvSpPr>
          <p:nvPr/>
        </p:nvSpPr>
        <p:spPr bwMode="auto">
          <a:xfrm>
            <a:off x="7512335" y="5913315"/>
            <a:ext cx="2702209"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ED7D31"/>
                </a:solidFill>
                <a:ea typeface="宋体" panose="02010600030101010101" pitchFamily="2" charset="-122"/>
              </a:rPr>
              <a:t>在存储地址“相关”或出现“转移”时，并行性被破坏。</a:t>
            </a:r>
          </a:p>
        </p:txBody>
      </p:sp>
    </p:spTree>
    <p:extLst>
      <p:ext uri="{BB962C8B-B14F-4D97-AF65-F5344CB8AC3E}">
        <p14:creationId xmlns:p14="http://schemas.microsoft.com/office/powerpoint/2010/main" val="105419332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3A73D70-D907-4ECF-A5E3-23FE83175ABD}"/>
              </a:ext>
            </a:extLst>
          </p:cNvPr>
          <p:cNvSpPr>
            <a:spLocks noGrp="1"/>
          </p:cNvSpPr>
          <p:nvPr>
            <p:ph type="sldNum" sz="quarter" idx="12"/>
          </p:nvPr>
        </p:nvSpPr>
        <p:spPr/>
        <p:txBody>
          <a:bodyPr/>
          <a:lstStyle/>
          <a:p>
            <a:fld id="{D12C7F20-4EEE-4847-AC76-B538472E8A39}" type="slidenum">
              <a:rPr lang="zh-CN" altLang="en-US" smtClean="0"/>
              <a:pPr/>
              <a:t>42</a:t>
            </a:fld>
            <a:endParaRPr lang="zh-CN" altLang="en-US"/>
          </a:p>
        </p:txBody>
      </p:sp>
      <p:sp>
        <p:nvSpPr>
          <p:cNvPr id="3" name="文本占位符 2">
            <a:extLst>
              <a:ext uri="{FF2B5EF4-FFF2-40B4-BE49-F238E27FC236}">
                <a16:creationId xmlns:a16="http://schemas.microsoft.com/office/drawing/2014/main" id="{EAC9BE43-E88A-438B-8D2F-A5E4C122A6B9}"/>
              </a:ext>
            </a:extLst>
          </p:cNvPr>
          <p:cNvSpPr>
            <a:spLocks noGrp="1"/>
          </p:cNvSpPr>
          <p:nvPr>
            <p:ph type="body" sz="quarter" idx="15"/>
          </p:nvPr>
        </p:nvSpPr>
        <p:spPr>
          <a:xfrm>
            <a:off x="159768" y="698463"/>
            <a:ext cx="11835786" cy="581697"/>
          </a:xfrm>
        </p:spPr>
        <p:txBody>
          <a:bodyPr/>
          <a:lstStyle/>
          <a:p>
            <a:r>
              <a:rPr lang="zh-CN" altLang="en-US" dirty="0"/>
              <a:t>小结</a:t>
            </a:r>
          </a:p>
        </p:txBody>
      </p:sp>
      <p:sp>
        <p:nvSpPr>
          <p:cNvPr id="4" name="文本占位符 3">
            <a:extLst>
              <a:ext uri="{FF2B5EF4-FFF2-40B4-BE49-F238E27FC236}">
                <a16:creationId xmlns:a16="http://schemas.microsoft.com/office/drawing/2014/main" id="{4AA91A25-0DEB-418E-8C1E-FAB12DC614EF}"/>
              </a:ext>
            </a:extLst>
          </p:cNvPr>
          <p:cNvSpPr>
            <a:spLocks noGrp="1"/>
          </p:cNvSpPr>
          <p:nvPr>
            <p:ph type="body" sz="quarter" idx="16"/>
          </p:nvPr>
        </p:nvSpPr>
        <p:spPr/>
        <p:txBody>
          <a:bodyPr/>
          <a:lstStyle/>
          <a:p>
            <a:endParaRPr lang="zh-CN" altLang="en-US"/>
          </a:p>
        </p:txBody>
      </p:sp>
      <p:sp>
        <p:nvSpPr>
          <p:cNvPr id="5" name="Rectangle 3">
            <a:extLst>
              <a:ext uri="{FF2B5EF4-FFF2-40B4-BE49-F238E27FC236}">
                <a16:creationId xmlns:a16="http://schemas.microsoft.com/office/drawing/2014/main" id="{47F26DA5-9318-4D65-BBDD-F34C4F78C833}"/>
              </a:ext>
            </a:extLst>
          </p:cNvPr>
          <p:cNvSpPr txBox="1">
            <a:spLocks noChangeArrowheads="1"/>
          </p:cNvSpPr>
          <p:nvPr/>
        </p:nvSpPr>
        <p:spPr>
          <a:xfrm>
            <a:off x="405538" y="1167362"/>
            <a:ext cx="11344245" cy="533400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t>信息的存储、传送、处理单位</a:t>
            </a:r>
          </a:p>
          <a:p>
            <a:pPr lvl="1"/>
            <a:r>
              <a:rPr lang="zh-CN" altLang="en-US" sz="1800"/>
              <a:t>记忆单元 </a:t>
            </a:r>
            <a:r>
              <a:rPr lang="en-US" altLang="zh-CN" sz="1800"/>
              <a:t>/ </a:t>
            </a:r>
            <a:r>
              <a:rPr lang="zh-CN" altLang="en-US" sz="1800"/>
              <a:t>编址单位 </a:t>
            </a:r>
            <a:r>
              <a:rPr lang="en-US" altLang="zh-CN" sz="1800"/>
              <a:t>/ </a:t>
            </a:r>
            <a:r>
              <a:rPr lang="zh-CN" altLang="en-US" sz="1800"/>
              <a:t>存储单位 </a:t>
            </a:r>
            <a:r>
              <a:rPr lang="en-US" altLang="zh-CN" sz="1800"/>
              <a:t>/ </a:t>
            </a:r>
            <a:r>
              <a:rPr lang="zh-CN" altLang="en-US" sz="1800"/>
              <a:t>传输单位 </a:t>
            </a:r>
            <a:r>
              <a:rPr lang="en-US" altLang="zh-CN" sz="1800"/>
              <a:t>/ </a:t>
            </a:r>
            <a:r>
              <a:rPr lang="zh-CN" altLang="en-US" sz="1800"/>
              <a:t>机器字长</a:t>
            </a:r>
          </a:p>
          <a:p>
            <a:r>
              <a:rPr lang="zh-CN" altLang="en-US" sz="2000"/>
              <a:t>存储器分类</a:t>
            </a:r>
          </a:p>
          <a:p>
            <a:pPr lvl="1"/>
            <a:r>
              <a:rPr lang="zh-CN" altLang="en-US" sz="1800"/>
              <a:t>可按存取方式 </a:t>
            </a:r>
            <a:r>
              <a:rPr lang="en-US" altLang="zh-CN" sz="1800"/>
              <a:t>/ </a:t>
            </a:r>
            <a:r>
              <a:rPr lang="zh-CN" altLang="en-US" sz="1800"/>
              <a:t>易失性 </a:t>
            </a:r>
            <a:r>
              <a:rPr lang="en-US" altLang="zh-CN" sz="1800"/>
              <a:t>/ </a:t>
            </a:r>
            <a:r>
              <a:rPr lang="zh-CN" altLang="en-US" sz="1800"/>
              <a:t>可更改性 </a:t>
            </a:r>
            <a:r>
              <a:rPr lang="en-US" altLang="zh-CN" sz="1800"/>
              <a:t>/ </a:t>
            </a:r>
            <a:r>
              <a:rPr lang="zh-CN" altLang="en-US" sz="1800"/>
              <a:t>元器件 </a:t>
            </a:r>
            <a:r>
              <a:rPr lang="en-US" altLang="zh-CN" sz="1800"/>
              <a:t>/ </a:t>
            </a:r>
            <a:r>
              <a:rPr lang="zh-CN" altLang="en-US" sz="1800"/>
              <a:t>功能来分</a:t>
            </a:r>
          </a:p>
          <a:p>
            <a:r>
              <a:rPr lang="zh-CN" altLang="en-US" sz="2000"/>
              <a:t>半导体存储器随机访问存储器</a:t>
            </a:r>
          </a:p>
          <a:p>
            <a:pPr lvl="1"/>
            <a:r>
              <a:rPr lang="en-US" altLang="zh-CN" sz="1800"/>
              <a:t>SRAM </a:t>
            </a:r>
            <a:r>
              <a:rPr lang="zh-CN" altLang="en-US" sz="1800"/>
              <a:t>：速度快，容量小，可做快速小容量存储器</a:t>
            </a:r>
            <a:endParaRPr lang="en-US" altLang="zh-CN" sz="1800"/>
          </a:p>
          <a:p>
            <a:pPr lvl="1"/>
            <a:r>
              <a:rPr lang="en-US" altLang="zh-CN" sz="1800"/>
              <a:t>DRAM</a:t>
            </a:r>
            <a:r>
              <a:rPr lang="zh-CN" altLang="en-US" sz="1800"/>
              <a:t>：速度慢，容量大，用作主存</a:t>
            </a:r>
          </a:p>
          <a:p>
            <a:r>
              <a:rPr lang="en-US" altLang="zh-CN" sz="2000"/>
              <a:t>RAM</a:t>
            </a:r>
            <a:r>
              <a:rPr lang="zh-CN" altLang="en-US" sz="2000"/>
              <a:t>芯片组织：</a:t>
            </a:r>
          </a:p>
          <a:p>
            <a:pPr lvl="1"/>
            <a:r>
              <a:rPr lang="zh-CN" altLang="en-US" sz="1800"/>
              <a:t>存储阵列：按行、列排，分别由行地址和列地址指出位置</a:t>
            </a:r>
          </a:p>
          <a:p>
            <a:pPr lvl="1"/>
            <a:r>
              <a:rPr lang="zh-CN" altLang="en-US" sz="1800"/>
              <a:t>地址译码器：分行、列地址译码器</a:t>
            </a:r>
          </a:p>
          <a:p>
            <a:pPr lvl="1"/>
            <a:r>
              <a:rPr lang="zh-CN" altLang="en-US" sz="1800"/>
              <a:t>读写逻辑：可控制多个位平面的同一位数据一起读</a:t>
            </a:r>
            <a:r>
              <a:rPr lang="en-US" altLang="zh-CN" sz="1800"/>
              <a:t>/</a:t>
            </a:r>
            <a:r>
              <a:rPr lang="zh-CN" altLang="en-US" sz="1800"/>
              <a:t>写</a:t>
            </a:r>
          </a:p>
          <a:p>
            <a:r>
              <a:rPr lang="zh-CN" altLang="en-US" sz="2000"/>
              <a:t>提高存储器速度的措施：</a:t>
            </a:r>
          </a:p>
          <a:p>
            <a:pPr lvl="1"/>
            <a:r>
              <a:rPr lang="zh-CN" altLang="en-US" sz="1800"/>
              <a:t>芯片内采用行缓存，行内数据直接从缓存中取</a:t>
            </a:r>
          </a:p>
          <a:p>
            <a:pPr lvl="1"/>
            <a:r>
              <a:rPr lang="zh-CN" altLang="en-US" sz="1800"/>
              <a:t>采用多模块存储器，多个存储器交叉存取</a:t>
            </a:r>
          </a:p>
          <a:p>
            <a:pPr lvl="1"/>
            <a:r>
              <a:rPr lang="zh-CN" altLang="en-US" sz="1800"/>
              <a:t>引入</a:t>
            </a:r>
            <a:r>
              <a:rPr lang="en-US" altLang="zh-CN" sz="1800"/>
              <a:t>Cache</a:t>
            </a:r>
            <a:r>
              <a:rPr lang="zh-CN" altLang="en-US" sz="1800"/>
              <a:t>（下一讲的主要内容）</a:t>
            </a:r>
          </a:p>
          <a:p>
            <a:pPr lvl="1"/>
            <a:endParaRPr lang="zh-CN" altLang="en-US" sz="1800"/>
          </a:p>
        </p:txBody>
      </p:sp>
    </p:spTree>
    <p:extLst>
      <p:ext uri="{BB962C8B-B14F-4D97-AF65-F5344CB8AC3E}">
        <p14:creationId xmlns:p14="http://schemas.microsoft.com/office/powerpoint/2010/main" val="84971481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D06753-2C14-4173-9C87-7EA665C6AABB}"/>
              </a:ext>
            </a:extLst>
          </p:cNvPr>
          <p:cNvSpPr>
            <a:spLocks noGrp="1"/>
          </p:cNvSpPr>
          <p:nvPr>
            <p:ph type="sldNum" sz="quarter" idx="12"/>
          </p:nvPr>
        </p:nvSpPr>
        <p:spPr/>
        <p:txBody>
          <a:bodyPr/>
          <a:lstStyle/>
          <a:p>
            <a:fld id="{D12C7F20-4EEE-4847-AC76-B538472E8A39}" type="slidenum">
              <a:rPr lang="zh-CN" altLang="en-US" smtClean="0"/>
              <a:pPr/>
              <a:t>43</a:t>
            </a:fld>
            <a:endParaRPr lang="zh-CN" altLang="en-US"/>
          </a:p>
        </p:txBody>
      </p:sp>
      <p:sp>
        <p:nvSpPr>
          <p:cNvPr id="33" name="文本占位符 32">
            <a:extLst>
              <a:ext uri="{FF2B5EF4-FFF2-40B4-BE49-F238E27FC236}">
                <a16:creationId xmlns:a16="http://schemas.microsoft.com/office/drawing/2014/main" id="{5C4BDCB0-0DE0-4B27-B32B-8F8BE6FB5CC7}"/>
              </a:ext>
            </a:extLst>
          </p:cNvPr>
          <p:cNvSpPr>
            <a:spLocks noGrp="1"/>
          </p:cNvSpPr>
          <p:nvPr>
            <p:ph type="body" sz="quarter" idx="15"/>
          </p:nvPr>
        </p:nvSpPr>
        <p:spPr/>
        <p:txBody>
          <a:bodyPr>
            <a:normAutofit/>
          </a:bodyPr>
          <a:lstStyle/>
          <a:p>
            <a:pPr marL="514350" indent="-514350">
              <a:buFont typeface="+mj-lt"/>
              <a:buAutoNum type="arabicPeriod"/>
            </a:pPr>
            <a:r>
              <a:rPr lang="zh-CN" altLang="en-US" dirty="0">
                <a:solidFill>
                  <a:schemeClr val="accent1">
                    <a:lumMod val="40000"/>
                    <a:lumOff val="60000"/>
                  </a:schemeClr>
                </a:solidFill>
              </a:rPr>
              <a:t>基本概念和主存储器</a:t>
            </a:r>
            <a:endParaRPr lang="en-US" altLang="zh-CN" dirty="0">
              <a:solidFill>
                <a:schemeClr val="accent1">
                  <a:lumMod val="40000"/>
                  <a:lumOff val="60000"/>
                </a:schemeClr>
              </a:solidFill>
            </a:endParaRPr>
          </a:p>
          <a:p>
            <a:pPr marL="514350" indent="-514350">
              <a:buFont typeface="+mj-lt"/>
              <a:buAutoNum type="arabicPeriod"/>
            </a:pPr>
            <a:r>
              <a:rPr lang="zh-CN" altLang="en-US" dirty="0"/>
              <a:t>高速缓冲存储器（</a:t>
            </a:r>
            <a:r>
              <a:rPr lang="en-US" altLang="zh-CN" dirty="0"/>
              <a:t>Cache</a:t>
            </a:r>
            <a:r>
              <a:rPr lang="zh-CN" altLang="en-US" dirty="0"/>
              <a:t>）</a:t>
            </a:r>
            <a:endParaRPr lang="en-US" altLang="zh-CN" dirty="0"/>
          </a:p>
          <a:p>
            <a:pPr marL="514350" indent="-514350">
              <a:buFont typeface="+mj-lt"/>
              <a:buAutoNum type="arabicPeriod"/>
            </a:pPr>
            <a:r>
              <a:rPr lang="zh-CN" altLang="en-US" dirty="0">
                <a:solidFill>
                  <a:schemeClr val="accent1">
                    <a:lumMod val="40000"/>
                    <a:lumOff val="60000"/>
                  </a:schemeClr>
                </a:solidFill>
              </a:rPr>
              <a:t>虚拟存储器（</a:t>
            </a:r>
            <a:r>
              <a:rPr lang="en-US" altLang="zh-CN" dirty="0">
                <a:solidFill>
                  <a:schemeClr val="accent1">
                    <a:lumMod val="40000"/>
                    <a:lumOff val="60000"/>
                  </a:schemeClr>
                </a:solidFill>
              </a:rPr>
              <a:t>Virtual Memory</a:t>
            </a:r>
            <a:r>
              <a:rPr lang="zh-CN" altLang="en-US" dirty="0">
                <a:solidFill>
                  <a:schemeClr val="accent1">
                    <a:lumMod val="40000"/>
                    <a:lumOff val="60000"/>
                  </a:schemeClr>
                </a:solidFill>
              </a:rPr>
              <a:t>）</a:t>
            </a:r>
            <a:endParaRPr lang="en-US" altLang="zh-CN" dirty="0"/>
          </a:p>
          <a:p>
            <a:pPr marL="514350" indent="-514350">
              <a:buFont typeface="+mj-lt"/>
              <a:buAutoNum type="arabicPeriod"/>
            </a:pPr>
            <a:endParaRPr lang="zh-CN" altLang="en-US" dirty="0">
              <a:solidFill>
                <a:schemeClr val="accent1">
                  <a:lumMod val="40000"/>
                  <a:lumOff val="60000"/>
                </a:schemeClr>
              </a:solidFill>
            </a:endParaRP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a:extLst>
              <a:ext uri="{FF2B5EF4-FFF2-40B4-BE49-F238E27FC236}">
                <a16:creationId xmlns:a16="http://schemas.microsoft.com/office/drawing/2014/main" id="{BFC89C37-CFAF-459C-BA15-0CC416BDDFB0}"/>
              </a:ext>
            </a:extLst>
          </p:cNvPr>
          <p:cNvSpPr>
            <a:spLocks noGrp="1"/>
          </p:cNvSpPr>
          <p:nvPr>
            <p:ph type="body" sz="quarter" idx="16"/>
          </p:nvPr>
        </p:nvSpPr>
        <p:spPr/>
        <p:txBody>
          <a:bodyPr/>
          <a:lstStyle/>
          <a:p>
            <a:r>
              <a:rPr lang="zh-CN" altLang="en-US" dirty="0"/>
              <a:t>目录</a:t>
            </a:r>
          </a:p>
        </p:txBody>
      </p:sp>
    </p:spTree>
    <p:extLst>
      <p:ext uri="{BB962C8B-B14F-4D97-AF65-F5344CB8AC3E}">
        <p14:creationId xmlns:p14="http://schemas.microsoft.com/office/powerpoint/2010/main" val="116925313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8D59B94-5AA1-4A2A-9E9D-E7E5602E67CE}"/>
              </a:ext>
            </a:extLst>
          </p:cNvPr>
          <p:cNvSpPr>
            <a:spLocks noGrp="1"/>
          </p:cNvSpPr>
          <p:nvPr>
            <p:ph type="sldNum" sz="quarter" idx="12"/>
          </p:nvPr>
        </p:nvSpPr>
        <p:spPr/>
        <p:txBody>
          <a:bodyPr/>
          <a:lstStyle/>
          <a:p>
            <a:fld id="{D12C7F20-4EEE-4847-AC76-B538472E8A39}" type="slidenum">
              <a:rPr lang="zh-CN" altLang="en-US" smtClean="0"/>
              <a:pPr/>
              <a:t>44</a:t>
            </a:fld>
            <a:endParaRPr lang="zh-CN" altLang="en-US"/>
          </a:p>
        </p:txBody>
      </p:sp>
      <p:sp>
        <p:nvSpPr>
          <p:cNvPr id="3" name="文本占位符 2">
            <a:extLst>
              <a:ext uri="{FF2B5EF4-FFF2-40B4-BE49-F238E27FC236}">
                <a16:creationId xmlns:a16="http://schemas.microsoft.com/office/drawing/2014/main" id="{2B9BC934-FCC2-4724-B606-B239112C9B8E}"/>
              </a:ext>
            </a:extLst>
          </p:cNvPr>
          <p:cNvSpPr>
            <a:spLocks noGrp="1"/>
          </p:cNvSpPr>
          <p:nvPr>
            <p:ph type="body" sz="quarter" idx="15"/>
          </p:nvPr>
        </p:nvSpPr>
        <p:spPr>
          <a:xfrm>
            <a:off x="159768" y="698464"/>
            <a:ext cx="11835786" cy="1381304"/>
          </a:xfrm>
        </p:spPr>
        <p:txBody>
          <a:bodyPr/>
          <a:lstStyle/>
          <a:p>
            <a:r>
              <a:rPr lang="zh-CN" altLang="en-US" dirty="0"/>
              <a:t>存储器</a:t>
            </a:r>
            <a:endParaRPr lang="en-US" altLang="zh-CN" dirty="0"/>
          </a:p>
          <a:p>
            <a:pPr lvl="1"/>
            <a:r>
              <a:rPr lang="zh-CN" altLang="en-US" dirty="0"/>
              <a:t>到目前为止，已经了解到有以下几种存储器：</a:t>
            </a:r>
          </a:p>
          <a:p>
            <a:pPr lvl="2"/>
            <a:r>
              <a:rPr lang="en-US" altLang="zh-CN" dirty="0"/>
              <a:t>Register</a:t>
            </a:r>
            <a:r>
              <a:rPr lang="zh-CN" altLang="en-US" dirty="0"/>
              <a:t>，</a:t>
            </a:r>
            <a:r>
              <a:rPr lang="en-US" altLang="zh-CN" dirty="0"/>
              <a:t>SRAM</a:t>
            </a:r>
            <a:r>
              <a:rPr lang="zh-CN" altLang="en-US" dirty="0"/>
              <a:t>，</a:t>
            </a:r>
            <a:r>
              <a:rPr lang="en-US" altLang="zh-CN" dirty="0"/>
              <a:t>DRAM</a:t>
            </a:r>
            <a:r>
              <a:rPr lang="zh-CN" altLang="en-US" dirty="0"/>
              <a:t>， </a:t>
            </a:r>
            <a:r>
              <a:rPr lang="en-US" altLang="zh-CN" dirty="0"/>
              <a:t>Hard Disk</a:t>
            </a:r>
            <a:r>
              <a:rPr lang="zh-CN" altLang="en-US" dirty="0"/>
              <a:t>，</a:t>
            </a:r>
            <a:r>
              <a:rPr lang="en-US" altLang="zh-CN" dirty="0"/>
              <a:t>Magnetic Tape and Optical Disk</a:t>
            </a:r>
          </a:p>
          <a:p>
            <a:endParaRPr lang="zh-CN" altLang="en-US" dirty="0"/>
          </a:p>
        </p:txBody>
      </p:sp>
      <p:sp>
        <p:nvSpPr>
          <p:cNvPr id="4" name="文本占位符 3">
            <a:extLst>
              <a:ext uri="{FF2B5EF4-FFF2-40B4-BE49-F238E27FC236}">
                <a16:creationId xmlns:a16="http://schemas.microsoft.com/office/drawing/2014/main" id="{14CF9BE6-0CA7-40FC-8E87-7CF3DCEC69F4}"/>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grpSp>
        <p:nvGrpSpPr>
          <p:cNvPr id="42" name="组合 41">
            <a:extLst>
              <a:ext uri="{FF2B5EF4-FFF2-40B4-BE49-F238E27FC236}">
                <a16:creationId xmlns:a16="http://schemas.microsoft.com/office/drawing/2014/main" id="{8889F4E0-782A-4C97-B3A8-4B91B7D42805}"/>
              </a:ext>
            </a:extLst>
          </p:cNvPr>
          <p:cNvGrpSpPr/>
          <p:nvPr/>
        </p:nvGrpSpPr>
        <p:grpSpPr>
          <a:xfrm>
            <a:off x="1030830" y="2002166"/>
            <a:ext cx="8305800" cy="3303587"/>
            <a:chOff x="1030830" y="2002166"/>
            <a:chExt cx="8305800" cy="3303587"/>
          </a:xfrm>
        </p:grpSpPr>
        <p:graphicFrame>
          <p:nvGraphicFramePr>
            <p:cNvPr id="30" name="Object 3">
              <a:extLst>
                <a:ext uri="{FF2B5EF4-FFF2-40B4-BE49-F238E27FC236}">
                  <a16:creationId xmlns:a16="http://schemas.microsoft.com/office/drawing/2014/main" id="{01DA280B-2C92-423C-8652-702CE06D2C44}"/>
                </a:ext>
              </a:extLst>
            </p:cNvPr>
            <p:cNvGraphicFramePr>
              <a:graphicFrameLocks noChangeAspect="1"/>
            </p:cNvGraphicFramePr>
            <p:nvPr>
              <p:extLst>
                <p:ext uri="{D42A27DB-BD31-4B8C-83A1-F6EECF244321}">
                  <p14:modId xmlns:p14="http://schemas.microsoft.com/office/powerpoint/2010/main" val="1333674948"/>
                </p:ext>
              </p:extLst>
            </p:nvPr>
          </p:nvGraphicFramePr>
          <p:xfrm>
            <a:off x="1030830" y="2002166"/>
            <a:ext cx="8305800" cy="3303587"/>
          </p:xfrm>
          <a:graphic>
            <a:graphicData uri="http://schemas.openxmlformats.org/presentationml/2006/ole">
              <mc:AlternateContent xmlns:mc="http://schemas.openxmlformats.org/markup-compatibility/2006">
                <mc:Choice xmlns:v="urn:schemas-microsoft-com:vml" Requires="v">
                  <p:oleObj spid="_x0000_s2177" name="位图图像" r:id="rId3" imgW="5649114" imgH="2362530" progId="Paint.Picture">
                    <p:embed/>
                  </p:oleObj>
                </mc:Choice>
                <mc:Fallback>
                  <p:oleObj name="位图图像" r:id="rId3" imgW="5649114" imgH="2362530" progId="Paint.Picture">
                    <p:embed/>
                    <p:pic>
                      <p:nvPicPr>
                        <p:cNvPr id="399363" name="Object 3">
                          <a:extLst>
                            <a:ext uri="{FF2B5EF4-FFF2-40B4-BE49-F238E27FC236}">
                              <a16:creationId xmlns:a16="http://schemas.microsoft.com/office/drawing/2014/main" id="{FBA1B778-7F00-4AD5-B3D0-229097C568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830" y="2002166"/>
                          <a:ext cx="8305800" cy="330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 name="组合 40">
              <a:extLst>
                <a:ext uri="{FF2B5EF4-FFF2-40B4-BE49-F238E27FC236}">
                  <a16:creationId xmlns:a16="http://schemas.microsoft.com/office/drawing/2014/main" id="{83E15648-F3C7-4252-95F6-1D87B00F7230}"/>
                </a:ext>
              </a:extLst>
            </p:cNvPr>
            <p:cNvGrpSpPr/>
            <p:nvPr/>
          </p:nvGrpSpPr>
          <p:grpSpPr>
            <a:xfrm>
              <a:off x="3269328" y="2725880"/>
              <a:ext cx="3744913" cy="2105025"/>
              <a:chOff x="2762253" y="2365375"/>
              <a:chExt cx="3744913" cy="2105025"/>
            </a:xfrm>
          </p:grpSpPr>
          <p:sp>
            <p:nvSpPr>
              <p:cNvPr id="31" name="Text Box 12">
                <a:extLst>
                  <a:ext uri="{FF2B5EF4-FFF2-40B4-BE49-F238E27FC236}">
                    <a16:creationId xmlns:a16="http://schemas.microsoft.com/office/drawing/2014/main" id="{E1977CC1-974B-4ECA-A5E3-D6465C6C2624}"/>
                  </a:ext>
                </a:extLst>
              </p:cNvPr>
              <p:cNvSpPr txBox="1">
                <a:spLocks noChangeArrowheads="1"/>
              </p:cNvSpPr>
              <p:nvPr/>
            </p:nvSpPr>
            <p:spPr bwMode="auto">
              <a:xfrm>
                <a:off x="4778378" y="2420937"/>
                <a:ext cx="1728788" cy="274637"/>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b="0" i="0">
                    <a:solidFill>
                      <a:schemeClr val="tx1"/>
                    </a:solidFill>
                    <a:latin typeface="Comic Sans MS" panose="030F0702030302020204" pitchFamily="66" charset="0"/>
                  </a:rPr>
                  <a:t>1ns</a:t>
                </a:r>
              </a:p>
            </p:txBody>
          </p:sp>
          <p:sp>
            <p:nvSpPr>
              <p:cNvPr id="32" name="Text Box 17">
                <a:extLst>
                  <a:ext uri="{FF2B5EF4-FFF2-40B4-BE49-F238E27FC236}">
                    <a16:creationId xmlns:a16="http://schemas.microsoft.com/office/drawing/2014/main" id="{8517773D-1718-4C79-9682-59E4AF141776}"/>
                  </a:ext>
                </a:extLst>
              </p:cNvPr>
              <p:cNvSpPr txBox="1">
                <a:spLocks noChangeArrowheads="1"/>
              </p:cNvSpPr>
              <p:nvPr/>
            </p:nvSpPr>
            <p:spPr bwMode="auto">
              <a:xfrm>
                <a:off x="4778378" y="2840037"/>
                <a:ext cx="1728788" cy="274637"/>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b="0" i="0">
                    <a:solidFill>
                      <a:schemeClr val="tx1"/>
                    </a:solidFill>
                    <a:latin typeface="Comic Sans MS" panose="030F0702030302020204" pitchFamily="66" charset="0"/>
                  </a:rPr>
                  <a:t>2ns</a:t>
                </a:r>
              </a:p>
            </p:txBody>
          </p:sp>
          <p:sp>
            <p:nvSpPr>
              <p:cNvPr id="33" name="Text Box 18">
                <a:extLst>
                  <a:ext uri="{FF2B5EF4-FFF2-40B4-BE49-F238E27FC236}">
                    <a16:creationId xmlns:a16="http://schemas.microsoft.com/office/drawing/2014/main" id="{61CA5193-1947-4991-98BF-973FE2E0AF86}"/>
                  </a:ext>
                </a:extLst>
              </p:cNvPr>
              <p:cNvSpPr txBox="1">
                <a:spLocks noChangeArrowheads="1"/>
              </p:cNvSpPr>
              <p:nvPr/>
            </p:nvSpPr>
            <p:spPr bwMode="auto">
              <a:xfrm>
                <a:off x="4706940" y="3286125"/>
                <a:ext cx="1728788" cy="274637"/>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b="0" i="0">
                    <a:solidFill>
                      <a:schemeClr val="tx1"/>
                    </a:solidFill>
                    <a:latin typeface="Comic Sans MS" panose="030F0702030302020204" pitchFamily="66" charset="0"/>
                  </a:rPr>
                  <a:t>10ns</a:t>
                </a:r>
              </a:p>
            </p:txBody>
          </p:sp>
          <p:sp>
            <p:nvSpPr>
              <p:cNvPr id="34" name="Text Box 19">
                <a:extLst>
                  <a:ext uri="{FF2B5EF4-FFF2-40B4-BE49-F238E27FC236}">
                    <a16:creationId xmlns:a16="http://schemas.microsoft.com/office/drawing/2014/main" id="{DD7F951A-BF4D-48B1-9A64-4EF281A4E487}"/>
                  </a:ext>
                </a:extLst>
              </p:cNvPr>
              <p:cNvSpPr txBox="1">
                <a:spLocks noChangeArrowheads="1"/>
              </p:cNvSpPr>
              <p:nvPr/>
            </p:nvSpPr>
            <p:spPr bwMode="auto">
              <a:xfrm>
                <a:off x="4706940" y="3717925"/>
                <a:ext cx="1728788" cy="274637"/>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b="0" i="0">
                    <a:solidFill>
                      <a:schemeClr val="tx1"/>
                    </a:solidFill>
                    <a:latin typeface="Comic Sans MS" panose="030F0702030302020204" pitchFamily="66" charset="0"/>
                  </a:rPr>
                  <a:t>10ms</a:t>
                </a:r>
              </a:p>
            </p:txBody>
          </p:sp>
          <p:sp>
            <p:nvSpPr>
              <p:cNvPr id="35" name="Text Box 20">
                <a:extLst>
                  <a:ext uri="{FF2B5EF4-FFF2-40B4-BE49-F238E27FC236}">
                    <a16:creationId xmlns:a16="http://schemas.microsoft.com/office/drawing/2014/main" id="{DB1B457D-03BB-4E7E-970B-F7489765A8A9}"/>
                  </a:ext>
                </a:extLst>
              </p:cNvPr>
              <p:cNvSpPr txBox="1">
                <a:spLocks noChangeArrowheads="1"/>
              </p:cNvSpPr>
              <p:nvPr/>
            </p:nvSpPr>
            <p:spPr bwMode="auto">
              <a:xfrm>
                <a:off x="2833690" y="2365375"/>
                <a:ext cx="1728788" cy="274637"/>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b="0" i="0">
                    <a:solidFill>
                      <a:schemeClr val="tx1"/>
                    </a:solidFill>
                    <a:latin typeface="Comic Sans MS" panose="030F0702030302020204" pitchFamily="66" charset="0"/>
                  </a:rPr>
                  <a:t>〈1KB</a:t>
                </a:r>
              </a:p>
            </p:txBody>
          </p:sp>
          <p:sp>
            <p:nvSpPr>
              <p:cNvPr id="36" name="Text Box 21">
                <a:extLst>
                  <a:ext uri="{FF2B5EF4-FFF2-40B4-BE49-F238E27FC236}">
                    <a16:creationId xmlns:a16="http://schemas.microsoft.com/office/drawing/2014/main" id="{70E28D99-FC06-44C6-AFFF-97A75E9C6E9B}"/>
                  </a:ext>
                </a:extLst>
              </p:cNvPr>
              <p:cNvSpPr txBox="1">
                <a:spLocks noChangeArrowheads="1"/>
              </p:cNvSpPr>
              <p:nvPr/>
            </p:nvSpPr>
            <p:spPr bwMode="auto">
              <a:xfrm>
                <a:off x="2906715" y="2852737"/>
                <a:ext cx="1728788" cy="274637"/>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b="0" i="0" dirty="0">
                    <a:solidFill>
                      <a:schemeClr val="tx1"/>
                    </a:solidFill>
                    <a:latin typeface="Comic Sans MS" panose="030F0702030302020204" pitchFamily="66" charset="0"/>
                  </a:rPr>
                  <a:t>1MB</a:t>
                </a:r>
              </a:p>
            </p:txBody>
          </p:sp>
          <p:sp>
            <p:nvSpPr>
              <p:cNvPr id="37" name="Text Box 22">
                <a:extLst>
                  <a:ext uri="{FF2B5EF4-FFF2-40B4-BE49-F238E27FC236}">
                    <a16:creationId xmlns:a16="http://schemas.microsoft.com/office/drawing/2014/main" id="{7F72DCED-C1CE-49ED-821C-34C49CFC96D3}"/>
                  </a:ext>
                </a:extLst>
              </p:cNvPr>
              <p:cNvSpPr txBox="1">
                <a:spLocks noChangeArrowheads="1"/>
              </p:cNvSpPr>
              <p:nvPr/>
            </p:nvSpPr>
            <p:spPr bwMode="auto">
              <a:xfrm>
                <a:off x="2833690" y="3286125"/>
                <a:ext cx="1728788" cy="274637"/>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b="0" i="0">
                    <a:solidFill>
                      <a:schemeClr val="tx1"/>
                    </a:solidFill>
                    <a:latin typeface="Comic Sans MS" panose="030F0702030302020204" pitchFamily="66" charset="0"/>
                  </a:rPr>
                  <a:t>1GB</a:t>
                </a:r>
              </a:p>
            </p:txBody>
          </p:sp>
          <p:sp>
            <p:nvSpPr>
              <p:cNvPr id="38" name="Text Box 23">
                <a:extLst>
                  <a:ext uri="{FF2B5EF4-FFF2-40B4-BE49-F238E27FC236}">
                    <a16:creationId xmlns:a16="http://schemas.microsoft.com/office/drawing/2014/main" id="{A61D7A76-20DA-4D62-88A0-FD7D89229C0D}"/>
                  </a:ext>
                </a:extLst>
              </p:cNvPr>
              <p:cNvSpPr txBox="1">
                <a:spLocks noChangeArrowheads="1"/>
              </p:cNvSpPr>
              <p:nvPr/>
            </p:nvSpPr>
            <p:spPr bwMode="auto">
              <a:xfrm>
                <a:off x="2762253" y="3733800"/>
                <a:ext cx="1728788" cy="274637"/>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b="0" i="0">
                    <a:solidFill>
                      <a:schemeClr val="tx1"/>
                    </a:solidFill>
                    <a:latin typeface="Comic Sans MS" panose="030F0702030302020204" pitchFamily="66" charset="0"/>
                  </a:rPr>
                  <a:t>100GB</a:t>
                </a:r>
              </a:p>
            </p:txBody>
          </p:sp>
          <p:sp>
            <p:nvSpPr>
              <p:cNvPr id="39" name="Text Box 24">
                <a:extLst>
                  <a:ext uri="{FF2B5EF4-FFF2-40B4-BE49-F238E27FC236}">
                    <a16:creationId xmlns:a16="http://schemas.microsoft.com/office/drawing/2014/main" id="{5CA1C880-1AA6-4DC0-A081-3ACD93AFE525}"/>
                  </a:ext>
                </a:extLst>
              </p:cNvPr>
              <p:cNvSpPr txBox="1">
                <a:spLocks noChangeArrowheads="1"/>
              </p:cNvSpPr>
              <p:nvPr/>
            </p:nvSpPr>
            <p:spPr bwMode="auto">
              <a:xfrm>
                <a:off x="2762253" y="4165600"/>
                <a:ext cx="1728788" cy="274637"/>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b="0" i="0">
                    <a:solidFill>
                      <a:srgbClr val="CC0000"/>
                    </a:solidFill>
                    <a:latin typeface="Comic Sans MS" panose="030F0702030302020204" pitchFamily="66" charset="0"/>
                  </a:rPr>
                  <a:t>100GB</a:t>
                </a:r>
              </a:p>
            </p:txBody>
          </p:sp>
          <p:sp>
            <p:nvSpPr>
              <p:cNvPr id="40" name="Text Box 25">
                <a:extLst>
                  <a:ext uri="{FF2B5EF4-FFF2-40B4-BE49-F238E27FC236}">
                    <a16:creationId xmlns:a16="http://schemas.microsoft.com/office/drawing/2014/main" id="{30AEFB4F-4ACD-4895-A16D-D91FB7A8E0D8}"/>
                  </a:ext>
                </a:extLst>
              </p:cNvPr>
              <p:cNvSpPr txBox="1">
                <a:spLocks noChangeArrowheads="1"/>
              </p:cNvSpPr>
              <p:nvPr/>
            </p:nvSpPr>
            <p:spPr bwMode="auto">
              <a:xfrm>
                <a:off x="4778378" y="4165600"/>
                <a:ext cx="1728788" cy="304800"/>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0" i="0">
                    <a:solidFill>
                      <a:srgbClr val="CC0000"/>
                    </a:solidFill>
                    <a:latin typeface="Comic Sans MS" panose="030F0702030302020204" pitchFamily="66" charset="0"/>
                  </a:rPr>
                  <a:t>1ns</a:t>
                </a:r>
              </a:p>
            </p:txBody>
          </p:sp>
        </p:grpSp>
      </p:grpSp>
      <p:sp>
        <p:nvSpPr>
          <p:cNvPr id="45" name="Rectangle 5">
            <a:extLst>
              <a:ext uri="{FF2B5EF4-FFF2-40B4-BE49-F238E27FC236}">
                <a16:creationId xmlns:a16="http://schemas.microsoft.com/office/drawing/2014/main" id="{1E20B9CF-E16F-45C0-9140-A0E38824069C}"/>
              </a:ext>
            </a:extLst>
          </p:cNvPr>
          <p:cNvSpPr>
            <a:spLocks noChangeArrowheads="1"/>
          </p:cNvSpPr>
          <p:nvPr/>
        </p:nvSpPr>
        <p:spPr bwMode="auto">
          <a:xfrm>
            <a:off x="615251" y="5751839"/>
            <a:ext cx="7848302"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zh-CN" altLang="en-US" i="0" dirty="0">
                <a:solidFill>
                  <a:srgbClr val="1A78C3"/>
                </a:solidFill>
                <a:ea typeface="宋体" panose="02010600030101010101" pitchFamily="2" charset="-122"/>
              </a:rPr>
              <a:t>单独用某一种存储器，都不能满足我们的需要！</a:t>
            </a:r>
          </a:p>
          <a:p>
            <a:r>
              <a:rPr kumimoji="0" lang="zh-CN" altLang="en-US" i="0" dirty="0">
                <a:solidFill>
                  <a:srgbClr val="1A78C3"/>
                </a:solidFill>
                <a:ea typeface="宋体" panose="02010600030101010101" pitchFamily="2" charset="-122"/>
              </a:rPr>
              <a:t>考虑结合各种存储器的特点，采用分层存储器结构来构建计算机的存储体系！</a:t>
            </a:r>
          </a:p>
        </p:txBody>
      </p:sp>
      <p:sp>
        <p:nvSpPr>
          <p:cNvPr id="46" name="Rectangle 30">
            <a:extLst>
              <a:ext uri="{FF2B5EF4-FFF2-40B4-BE49-F238E27FC236}">
                <a16:creationId xmlns:a16="http://schemas.microsoft.com/office/drawing/2014/main" id="{2AA3703D-6F2A-4E34-A40E-4FE4BD26B839}"/>
              </a:ext>
            </a:extLst>
          </p:cNvPr>
          <p:cNvSpPr>
            <a:spLocks noChangeArrowheads="1"/>
          </p:cNvSpPr>
          <p:nvPr/>
        </p:nvSpPr>
        <p:spPr bwMode="auto">
          <a:xfrm>
            <a:off x="615251" y="5446855"/>
            <a:ext cx="50641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zh-CN" altLang="en-US" i="0" dirty="0">
                <a:solidFill>
                  <a:srgbClr val="ED7D31"/>
                </a:solidFill>
                <a:ea typeface="宋体" panose="02010600030101010101" pitchFamily="2" charset="-122"/>
              </a:rPr>
              <a:t>问题：你认为哪一种最适合做计算机的存储器呢？</a:t>
            </a:r>
          </a:p>
        </p:txBody>
      </p:sp>
    </p:spTree>
    <p:extLst>
      <p:ext uri="{BB962C8B-B14F-4D97-AF65-F5344CB8AC3E}">
        <p14:creationId xmlns:p14="http://schemas.microsoft.com/office/powerpoint/2010/main" val="63101956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xEl>
                                              <p:pRg st="0" end="0"/>
                                            </p:txEl>
                                          </p:spTgt>
                                        </p:tgtEl>
                                        <p:attrNameLst>
                                          <p:attrName>style.visibility</p:attrName>
                                        </p:attrNameLst>
                                      </p:cBhvr>
                                      <p:to>
                                        <p:strVal val="visible"/>
                                      </p:to>
                                    </p:set>
                                    <p:animEffect transition="in" filter="fade">
                                      <p:cBhvr>
                                        <p:cTn id="21" dur="1000"/>
                                        <p:tgtEl>
                                          <p:spTgt spid="45">
                                            <p:txEl>
                                              <p:pRg st="0" end="0"/>
                                            </p:txEl>
                                          </p:spTgt>
                                        </p:tgtEl>
                                      </p:cBhvr>
                                    </p:animEffect>
                                    <p:anim calcmode="lin" valueType="num">
                                      <p:cBhvr>
                                        <p:cTn id="22" dur="10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5">
                                            <p:txEl>
                                              <p:pRg st="1" end="1"/>
                                            </p:txEl>
                                          </p:spTgt>
                                        </p:tgtEl>
                                        <p:attrNameLst>
                                          <p:attrName>style.visibility</p:attrName>
                                        </p:attrNameLst>
                                      </p:cBhvr>
                                      <p:to>
                                        <p:strVal val="visible"/>
                                      </p:to>
                                    </p:set>
                                    <p:animEffect transition="in" filter="fade">
                                      <p:cBhvr>
                                        <p:cTn id="28" dur="1000"/>
                                        <p:tgtEl>
                                          <p:spTgt spid="45">
                                            <p:txEl>
                                              <p:pRg st="1" end="1"/>
                                            </p:txEl>
                                          </p:spTgt>
                                        </p:tgtEl>
                                      </p:cBhvr>
                                    </p:animEffect>
                                    <p:anim calcmode="lin" valueType="num">
                                      <p:cBhvr>
                                        <p:cTn id="29" dur="1000" fill="hold"/>
                                        <p:tgtEl>
                                          <p:spTgt spid="45">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ED33241-663D-4F1C-AC9B-86088D83FCAD}"/>
              </a:ext>
            </a:extLst>
          </p:cNvPr>
          <p:cNvSpPr>
            <a:spLocks noGrp="1"/>
          </p:cNvSpPr>
          <p:nvPr>
            <p:ph type="sldNum" sz="quarter" idx="12"/>
          </p:nvPr>
        </p:nvSpPr>
        <p:spPr/>
        <p:txBody>
          <a:bodyPr/>
          <a:lstStyle/>
          <a:p>
            <a:fld id="{D12C7F20-4EEE-4847-AC76-B538472E8A39}" type="slidenum">
              <a:rPr lang="zh-CN" altLang="en-US" smtClean="0"/>
              <a:pPr/>
              <a:t>45</a:t>
            </a:fld>
            <a:endParaRPr lang="zh-CN" altLang="en-US"/>
          </a:p>
        </p:txBody>
      </p:sp>
      <p:sp>
        <p:nvSpPr>
          <p:cNvPr id="3" name="文本占位符 2">
            <a:extLst>
              <a:ext uri="{FF2B5EF4-FFF2-40B4-BE49-F238E27FC236}">
                <a16:creationId xmlns:a16="http://schemas.microsoft.com/office/drawing/2014/main" id="{55ED04E4-C36A-4443-91CF-027461E07024}"/>
              </a:ext>
            </a:extLst>
          </p:cNvPr>
          <p:cNvSpPr>
            <a:spLocks noGrp="1"/>
          </p:cNvSpPr>
          <p:nvPr>
            <p:ph type="body" sz="quarter" idx="15"/>
          </p:nvPr>
        </p:nvSpPr>
        <p:spPr>
          <a:xfrm>
            <a:off x="159768" y="698464"/>
            <a:ext cx="11835786" cy="572072"/>
          </a:xfrm>
        </p:spPr>
        <p:txBody>
          <a:bodyPr/>
          <a:lstStyle/>
          <a:p>
            <a:r>
              <a:rPr lang="zh-CN" altLang="en-US" dirty="0"/>
              <a:t>计算机中存储器的层次结构</a:t>
            </a:r>
          </a:p>
        </p:txBody>
      </p:sp>
      <p:sp>
        <p:nvSpPr>
          <p:cNvPr id="4" name="文本占位符 3">
            <a:extLst>
              <a:ext uri="{FF2B5EF4-FFF2-40B4-BE49-F238E27FC236}">
                <a16:creationId xmlns:a16="http://schemas.microsoft.com/office/drawing/2014/main" id="{D665992F-CAE0-45A4-90DB-5052858E75A5}"/>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p:txBody>
      </p:sp>
      <p:sp>
        <p:nvSpPr>
          <p:cNvPr id="5" name="Text Box 4">
            <a:extLst>
              <a:ext uri="{FF2B5EF4-FFF2-40B4-BE49-F238E27FC236}">
                <a16:creationId xmlns:a16="http://schemas.microsoft.com/office/drawing/2014/main" id="{B604B65D-919E-46DB-ACA3-AAAD21CBC946}"/>
              </a:ext>
            </a:extLst>
          </p:cNvPr>
          <p:cNvSpPr txBox="1">
            <a:spLocks noChangeArrowheads="1"/>
          </p:cNvSpPr>
          <p:nvPr/>
        </p:nvSpPr>
        <p:spPr bwMode="auto">
          <a:xfrm>
            <a:off x="4314007" y="1966164"/>
            <a:ext cx="1589087" cy="431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en-US" altLang="zh-CN" sz="1500" i="0"/>
              <a:t>cache</a:t>
            </a:r>
            <a:r>
              <a:rPr lang="zh-CN" altLang="en-US" sz="1500" i="0"/>
              <a:t>存储器</a:t>
            </a:r>
            <a:endParaRPr lang="zh-CN" altLang="en-US" sz="2300" i="0">
              <a:latin typeface="Arial" panose="020B0604020202020204" pitchFamily="34" charset="0"/>
            </a:endParaRPr>
          </a:p>
        </p:txBody>
      </p:sp>
      <p:sp>
        <p:nvSpPr>
          <p:cNvPr id="6" name="Text Box 5">
            <a:extLst>
              <a:ext uri="{FF2B5EF4-FFF2-40B4-BE49-F238E27FC236}">
                <a16:creationId xmlns:a16="http://schemas.microsoft.com/office/drawing/2014/main" id="{FDDEB7D9-3ECB-46B9-B830-780516272905}"/>
              </a:ext>
            </a:extLst>
          </p:cNvPr>
          <p:cNvSpPr txBox="1">
            <a:spLocks noChangeArrowheads="1"/>
          </p:cNvSpPr>
          <p:nvPr/>
        </p:nvSpPr>
        <p:spPr bwMode="auto">
          <a:xfrm>
            <a:off x="3756794" y="2402726"/>
            <a:ext cx="2703513" cy="4302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1500" i="0"/>
              <a:t>主存储器</a:t>
            </a:r>
            <a:r>
              <a:rPr lang="en-US" altLang="zh-CN" sz="1500" i="0"/>
              <a:t>(RAM</a:t>
            </a:r>
            <a:r>
              <a:rPr lang="zh-CN" altLang="en-US" sz="1500" i="0"/>
              <a:t>和</a:t>
            </a:r>
            <a:r>
              <a:rPr lang="en-US" altLang="zh-CN" sz="1500" i="0"/>
              <a:t>ROM)</a:t>
            </a:r>
            <a:endParaRPr lang="en-US" altLang="zh-CN" sz="2300" i="0">
              <a:latin typeface="Arial" panose="020B0604020202020204" pitchFamily="34" charset="0"/>
            </a:endParaRPr>
          </a:p>
        </p:txBody>
      </p:sp>
      <p:sp>
        <p:nvSpPr>
          <p:cNvPr id="7" name="Text Box 6">
            <a:extLst>
              <a:ext uri="{FF2B5EF4-FFF2-40B4-BE49-F238E27FC236}">
                <a16:creationId xmlns:a16="http://schemas.microsoft.com/office/drawing/2014/main" id="{7893E8F2-B841-4E04-ABDA-2CE5BB96C039}"/>
              </a:ext>
            </a:extLst>
          </p:cNvPr>
          <p:cNvSpPr txBox="1">
            <a:spLocks noChangeArrowheads="1"/>
          </p:cNvSpPr>
          <p:nvPr/>
        </p:nvSpPr>
        <p:spPr bwMode="auto">
          <a:xfrm>
            <a:off x="3047182" y="2832939"/>
            <a:ext cx="4122737" cy="431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1500" i="0"/>
              <a:t>外存储器（软盘、硬盘、光盘）</a:t>
            </a:r>
            <a:endParaRPr lang="zh-CN" altLang="en-US" sz="2300" i="0">
              <a:latin typeface="Arial" panose="020B0604020202020204" pitchFamily="34" charset="0"/>
            </a:endParaRPr>
          </a:p>
        </p:txBody>
      </p:sp>
      <p:sp>
        <p:nvSpPr>
          <p:cNvPr id="8" name="Text Box 7">
            <a:extLst>
              <a:ext uri="{FF2B5EF4-FFF2-40B4-BE49-F238E27FC236}">
                <a16:creationId xmlns:a16="http://schemas.microsoft.com/office/drawing/2014/main" id="{E271C097-D412-4CA1-8E46-5FF823E4236D}"/>
              </a:ext>
            </a:extLst>
          </p:cNvPr>
          <p:cNvSpPr txBox="1">
            <a:spLocks noChangeArrowheads="1"/>
          </p:cNvSpPr>
          <p:nvPr/>
        </p:nvSpPr>
        <p:spPr bwMode="auto">
          <a:xfrm>
            <a:off x="2442344" y="3267914"/>
            <a:ext cx="5334000" cy="431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1500" i="0"/>
              <a:t>后备存储器（磁带库、光盘库）</a:t>
            </a:r>
            <a:endParaRPr lang="zh-CN" altLang="en-US" sz="2300" i="0">
              <a:latin typeface="Arial" panose="020B0604020202020204" pitchFamily="34" charset="0"/>
            </a:endParaRPr>
          </a:p>
        </p:txBody>
      </p:sp>
      <p:sp>
        <p:nvSpPr>
          <p:cNvPr id="9" name="Line 8">
            <a:extLst>
              <a:ext uri="{FF2B5EF4-FFF2-40B4-BE49-F238E27FC236}">
                <a16:creationId xmlns:a16="http://schemas.microsoft.com/office/drawing/2014/main" id="{0886B017-3803-43A8-BA03-C83FCBF8608E}"/>
              </a:ext>
            </a:extLst>
          </p:cNvPr>
          <p:cNvSpPr>
            <a:spLocks noChangeShapeType="1"/>
          </p:cNvSpPr>
          <p:nvPr/>
        </p:nvSpPr>
        <p:spPr bwMode="auto">
          <a:xfrm flipV="1">
            <a:off x="1491432" y="2825001"/>
            <a:ext cx="7954962" cy="952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Text Box 9">
            <a:extLst>
              <a:ext uri="{FF2B5EF4-FFF2-40B4-BE49-F238E27FC236}">
                <a16:creationId xmlns:a16="http://schemas.microsoft.com/office/drawing/2014/main" id="{F86E8EC1-D9B3-4D6A-A7F6-D77D68AE6868}"/>
              </a:ext>
            </a:extLst>
          </p:cNvPr>
          <p:cNvSpPr txBox="1">
            <a:spLocks noChangeArrowheads="1"/>
          </p:cNvSpPr>
          <p:nvPr/>
        </p:nvSpPr>
        <p:spPr bwMode="auto">
          <a:xfrm>
            <a:off x="6666682" y="2259851"/>
            <a:ext cx="1585912"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2000" i="0">
                <a:solidFill>
                  <a:srgbClr val="0000CC"/>
                </a:solidFill>
              </a:rPr>
              <a:t>内存储器</a:t>
            </a:r>
            <a:endParaRPr lang="zh-CN" altLang="en-US" sz="3100" i="0">
              <a:solidFill>
                <a:srgbClr val="0000CC"/>
              </a:solidFill>
              <a:latin typeface="Arial" panose="020B0604020202020204" pitchFamily="34" charset="0"/>
            </a:endParaRPr>
          </a:p>
        </p:txBody>
      </p:sp>
      <p:sp>
        <p:nvSpPr>
          <p:cNvPr id="11" name="Text Box 10">
            <a:extLst>
              <a:ext uri="{FF2B5EF4-FFF2-40B4-BE49-F238E27FC236}">
                <a16:creationId xmlns:a16="http://schemas.microsoft.com/office/drawing/2014/main" id="{44697B6D-7378-4E7C-8A8A-4C90A26AF922}"/>
              </a:ext>
            </a:extLst>
          </p:cNvPr>
          <p:cNvSpPr txBox="1">
            <a:spLocks noChangeArrowheads="1"/>
          </p:cNvSpPr>
          <p:nvPr/>
        </p:nvSpPr>
        <p:spPr bwMode="auto">
          <a:xfrm>
            <a:off x="6873057" y="2796426"/>
            <a:ext cx="1585912"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2000" i="0">
                <a:solidFill>
                  <a:srgbClr val="0000CC"/>
                </a:solidFill>
              </a:rPr>
              <a:t>外存储器</a:t>
            </a:r>
            <a:endParaRPr lang="zh-CN" altLang="en-US" sz="3100" i="0">
              <a:solidFill>
                <a:srgbClr val="0000CC"/>
              </a:solidFill>
              <a:latin typeface="Arial" panose="020B0604020202020204" pitchFamily="34" charset="0"/>
            </a:endParaRPr>
          </a:p>
        </p:txBody>
      </p:sp>
      <p:sp>
        <p:nvSpPr>
          <p:cNvPr id="12" name="Text Box 11">
            <a:extLst>
              <a:ext uri="{FF2B5EF4-FFF2-40B4-BE49-F238E27FC236}">
                <a16:creationId xmlns:a16="http://schemas.microsoft.com/office/drawing/2014/main" id="{03356D6F-F9AC-4310-A8B7-7548FE396405}"/>
              </a:ext>
            </a:extLst>
          </p:cNvPr>
          <p:cNvSpPr txBox="1">
            <a:spLocks noChangeArrowheads="1"/>
          </p:cNvSpPr>
          <p:nvPr/>
        </p:nvSpPr>
        <p:spPr bwMode="auto">
          <a:xfrm>
            <a:off x="4725169" y="1564526"/>
            <a:ext cx="887413" cy="395288"/>
          </a:xfrm>
          <a:prstGeom prst="rect">
            <a:avLst/>
          </a:prstGeom>
          <a:solidFill>
            <a:schemeClr val="bg1"/>
          </a:solidFill>
          <a:ln w="9525">
            <a:solidFill>
              <a:srgbClr val="000000"/>
            </a:solidFill>
            <a:miter lim="800000"/>
            <a:headEnd/>
            <a:tailEnd/>
          </a:ln>
        </p:spPr>
        <p:txBody>
          <a:bodyPr lIns="0" tIns="0" rIns="0"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1500" i="0"/>
              <a:t>寄存器</a:t>
            </a:r>
            <a:endParaRPr lang="zh-CN" altLang="en-US" sz="2300" i="0">
              <a:latin typeface="Arial" panose="020B0604020202020204" pitchFamily="34" charset="0"/>
            </a:endParaRPr>
          </a:p>
        </p:txBody>
      </p:sp>
      <p:grpSp>
        <p:nvGrpSpPr>
          <p:cNvPr id="13" name="Group 12">
            <a:extLst>
              <a:ext uri="{FF2B5EF4-FFF2-40B4-BE49-F238E27FC236}">
                <a16:creationId xmlns:a16="http://schemas.microsoft.com/office/drawing/2014/main" id="{E86DC566-57BE-4F36-B69B-1CEE151C8FF7}"/>
              </a:ext>
            </a:extLst>
          </p:cNvPr>
          <p:cNvGrpSpPr>
            <a:grpSpLocks/>
          </p:cNvGrpSpPr>
          <p:nvPr/>
        </p:nvGrpSpPr>
        <p:grpSpPr bwMode="auto">
          <a:xfrm>
            <a:off x="7717607" y="1345451"/>
            <a:ext cx="1979612" cy="2376488"/>
            <a:chOff x="7094" y="6981"/>
            <a:chExt cx="1640" cy="2004"/>
          </a:xfrm>
        </p:grpSpPr>
        <p:sp>
          <p:nvSpPr>
            <p:cNvPr id="14" name="Text Box 13">
              <a:extLst>
                <a:ext uri="{FF2B5EF4-FFF2-40B4-BE49-F238E27FC236}">
                  <a16:creationId xmlns:a16="http://schemas.microsoft.com/office/drawing/2014/main" id="{0C0C16A3-A453-41DE-8EA9-177B439883AE}"/>
                </a:ext>
              </a:extLst>
            </p:cNvPr>
            <p:cNvSpPr txBox="1">
              <a:spLocks noChangeArrowheads="1"/>
            </p:cNvSpPr>
            <p:nvPr/>
          </p:nvSpPr>
          <p:spPr bwMode="auto">
            <a:xfrm>
              <a:off x="7094" y="6981"/>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1800" i="0"/>
                <a:t>典型容量</a:t>
              </a:r>
              <a:endParaRPr lang="zh-CN" altLang="en-US" sz="2600" i="0">
                <a:latin typeface="Arial" panose="020B0604020202020204" pitchFamily="34" charset="0"/>
              </a:endParaRPr>
            </a:p>
          </p:txBody>
        </p:sp>
        <p:sp>
          <p:nvSpPr>
            <p:cNvPr id="15" name="Text Box 14">
              <a:extLst>
                <a:ext uri="{FF2B5EF4-FFF2-40B4-BE49-F238E27FC236}">
                  <a16:creationId xmlns:a16="http://schemas.microsoft.com/office/drawing/2014/main" id="{FCF4F6E0-3B85-4227-92A8-AA5F7A1962A1}"/>
                </a:ext>
              </a:extLst>
            </p:cNvPr>
            <p:cNvSpPr txBox="1">
              <a:spLocks noChangeArrowheads="1"/>
            </p:cNvSpPr>
            <p:nvPr/>
          </p:nvSpPr>
          <p:spPr bwMode="auto">
            <a:xfrm>
              <a:off x="7420" y="7260"/>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1500" i="0">
                  <a:solidFill>
                    <a:schemeClr val="hlink"/>
                  </a:solidFill>
                </a:rPr>
                <a:t>&lt;1KB</a:t>
              </a:r>
              <a:endParaRPr lang="en-US" altLang="zh-CN" sz="2300" i="0">
                <a:solidFill>
                  <a:schemeClr val="hlink"/>
                </a:solidFill>
                <a:latin typeface="Arial" panose="020B0604020202020204" pitchFamily="34" charset="0"/>
              </a:endParaRPr>
            </a:p>
          </p:txBody>
        </p:sp>
        <p:sp>
          <p:nvSpPr>
            <p:cNvPr id="16" name="Text Box 15">
              <a:extLst>
                <a:ext uri="{FF2B5EF4-FFF2-40B4-BE49-F238E27FC236}">
                  <a16:creationId xmlns:a16="http://schemas.microsoft.com/office/drawing/2014/main" id="{57AB70F0-9B6B-4DC7-9FE6-6744CDB95469}"/>
                </a:ext>
              </a:extLst>
            </p:cNvPr>
            <p:cNvSpPr txBox="1">
              <a:spLocks noChangeArrowheads="1"/>
            </p:cNvSpPr>
            <p:nvPr/>
          </p:nvSpPr>
          <p:spPr bwMode="auto">
            <a:xfrm>
              <a:off x="7420" y="7554"/>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1500" i="0">
                  <a:solidFill>
                    <a:schemeClr val="hlink"/>
                  </a:solidFill>
                </a:rPr>
                <a:t>1MB</a:t>
              </a:r>
              <a:endParaRPr lang="en-US" altLang="zh-CN" sz="2300" i="0">
                <a:solidFill>
                  <a:schemeClr val="hlink"/>
                </a:solidFill>
                <a:latin typeface="Arial" panose="020B0604020202020204" pitchFamily="34" charset="0"/>
              </a:endParaRPr>
            </a:p>
          </p:txBody>
        </p:sp>
        <p:sp>
          <p:nvSpPr>
            <p:cNvPr id="17" name="Text Box 16">
              <a:extLst>
                <a:ext uri="{FF2B5EF4-FFF2-40B4-BE49-F238E27FC236}">
                  <a16:creationId xmlns:a16="http://schemas.microsoft.com/office/drawing/2014/main" id="{02F7FDC9-C1F0-4D91-AE95-B8E91B1F5544}"/>
                </a:ext>
              </a:extLst>
            </p:cNvPr>
            <p:cNvSpPr txBox="1">
              <a:spLocks noChangeArrowheads="1"/>
            </p:cNvSpPr>
            <p:nvPr/>
          </p:nvSpPr>
          <p:spPr bwMode="auto">
            <a:xfrm>
              <a:off x="7420" y="7896"/>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1500" i="0">
                  <a:solidFill>
                    <a:schemeClr val="hlink"/>
                  </a:solidFill>
                </a:rPr>
                <a:t>256MB-1GB</a:t>
              </a:r>
              <a:endParaRPr lang="en-US" altLang="zh-CN" sz="2300" i="0">
                <a:solidFill>
                  <a:schemeClr val="hlink"/>
                </a:solidFill>
                <a:latin typeface="Arial" panose="020B0604020202020204" pitchFamily="34" charset="0"/>
              </a:endParaRPr>
            </a:p>
          </p:txBody>
        </p:sp>
        <p:sp>
          <p:nvSpPr>
            <p:cNvPr id="18" name="Text Box 17">
              <a:extLst>
                <a:ext uri="{FF2B5EF4-FFF2-40B4-BE49-F238E27FC236}">
                  <a16:creationId xmlns:a16="http://schemas.microsoft.com/office/drawing/2014/main" id="{2BCF7C5D-F19E-4BA8-8B5F-60ECC0370F8B}"/>
                </a:ext>
              </a:extLst>
            </p:cNvPr>
            <p:cNvSpPr txBox="1">
              <a:spLocks noChangeArrowheads="1"/>
            </p:cNvSpPr>
            <p:nvPr/>
          </p:nvSpPr>
          <p:spPr bwMode="auto">
            <a:xfrm>
              <a:off x="7420" y="8310"/>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1500" i="0">
                  <a:solidFill>
                    <a:schemeClr val="hlink"/>
                  </a:solidFill>
                </a:rPr>
                <a:t>40GB-200GB</a:t>
              </a:r>
              <a:endParaRPr lang="en-US" altLang="zh-CN" sz="2300" i="0">
                <a:solidFill>
                  <a:schemeClr val="hlink"/>
                </a:solidFill>
                <a:latin typeface="Arial" panose="020B0604020202020204" pitchFamily="34" charset="0"/>
              </a:endParaRPr>
            </a:p>
          </p:txBody>
        </p:sp>
        <p:sp>
          <p:nvSpPr>
            <p:cNvPr id="19" name="Text Box 18">
              <a:extLst>
                <a:ext uri="{FF2B5EF4-FFF2-40B4-BE49-F238E27FC236}">
                  <a16:creationId xmlns:a16="http://schemas.microsoft.com/office/drawing/2014/main" id="{F2888A6C-E975-4A6D-85EA-3A3409DC7423}"/>
                </a:ext>
              </a:extLst>
            </p:cNvPr>
            <p:cNvSpPr txBox="1">
              <a:spLocks noChangeArrowheads="1"/>
            </p:cNvSpPr>
            <p:nvPr/>
          </p:nvSpPr>
          <p:spPr bwMode="auto">
            <a:xfrm>
              <a:off x="7420" y="8643"/>
              <a:ext cx="131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1500" i="0">
                  <a:solidFill>
                    <a:schemeClr val="hlink"/>
                  </a:solidFill>
                </a:rPr>
                <a:t>10TB-100TB</a:t>
              </a:r>
              <a:endParaRPr lang="en-US" altLang="zh-CN" sz="2300" i="0">
                <a:solidFill>
                  <a:schemeClr val="hlink"/>
                </a:solidFill>
                <a:latin typeface="Arial" panose="020B0604020202020204" pitchFamily="34" charset="0"/>
              </a:endParaRPr>
            </a:p>
          </p:txBody>
        </p:sp>
      </p:grpSp>
      <p:sp>
        <p:nvSpPr>
          <p:cNvPr id="20" name="Text Box 19">
            <a:extLst>
              <a:ext uri="{FF2B5EF4-FFF2-40B4-BE49-F238E27FC236}">
                <a16:creationId xmlns:a16="http://schemas.microsoft.com/office/drawing/2014/main" id="{248910B5-CD67-40BD-916C-20057F3E0863}"/>
              </a:ext>
            </a:extLst>
          </p:cNvPr>
          <p:cNvSpPr txBox="1">
            <a:spLocks noChangeArrowheads="1"/>
          </p:cNvSpPr>
          <p:nvPr/>
        </p:nvSpPr>
        <p:spPr bwMode="auto">
          <a:xfrm>
            <a:off x="1075507" y="1359739"/>
            <a:ext cx="1706562"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1800" i="0"/>
              <a:t>典型存取时间</a:t>
            </a:r>
            <a:endParaRPr lang="zh-CN" altLang="en-US" sz="2600" i="0">
              <a:latin typeface="Arial" panose="020B0604020202020204" pitchFamily="34" charset="0"/>
            </a:endParaRPr>
          </a:p>
        </p:txBody>
      </p:sp>
      <p:sp>
        <p:nvSpPr>
          <p:cNvPr id="21" name="Text Box 20">
            <a:extLst>
              <a:ext uri="{FF2B5EF4-FFF2-40B4-BE49-F238E27FC236}">
                <a16:creationId xmlns:a16="http://schemas.microsoft.com/office/drawing/2014/main" id="{499C1403-D38C-454C-B579-E0DB8744EA81}"/>
              </a:ext>
            </a:extLst>
          </p:cNvPr>
          <p:cNvSpPr txBox="1">
            <a:spLocks noChangeArrowheads="1"/>
          </p:cNvSpPr>
          <p:nvPr/>
        </p:nvSpPr>
        <p:spPr bwMode="auto">
          <a:xfrm>
            <a:off x="1000894" y="1675651"/>
            <a:ext cx="154146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1500" i="0">
                <a:solidFill>
                  <a:schemeClr val="hlink"/>
                </a:solidFill>
              </a:rPr>
              <a:t>1 ns(0.5</a:t>
            </a:r>
            <a:r>
              <a:rPr lang="en-US" altLang="zh-CN" sz="1500" i="0">
                <a:solidFill>
                  <a:schemeClr val="hlink"/>
                </a:solidFill>
                <a:cs typeface="Times New Roman" panose="02020603050405020304" pitchFamily="18" charset="0"/>
              </a:rPr>
              <a:t>~</a:t>
            </a:r>
            <a:r>
              <a:rPr lang="en-US" altLang="zh-CN" sz="1500" i="0">
                <a:solidFill>
                  <a:schemeClr val="hlink"/>
                </a:solidFill>
              </a:rPr>
              <a:t>1cycle)</a:t>
            </a:r>
            <a:endParaRPr lang="zh-CN" altLang="en-US" sz="2300" i="0">
              <a:solidFill>
                <a:schemeClr val="hlink"/>
              </a:solidFill>
              <a:latin typeface="Arial" panose="020B0604020202020204" pitchFamily="34" charset="0"/>
            </a:endParaRPr>
          </a:p>
        </p:txBody>
      </p:sp>
      <p:sp>
        <p:nvSpPr>
          <p:cNvPr id="22" name="Text Box 21">
            <a:extLst>
              <a:ext uri="{FF2B5EF4-FFF2-40B4-BE49-F238E27FC236}">
                <a16:creationId xmlns:a16="http://schemas.microsoft.com/office/drawing/2014/main" id="{C7EB7DC5-23BC-4EAA-BC91-F4BC4C63EDA6}"/>
              </a:ext>
            </a:extLst>
          </p:cNvPr>
          <p:cNvSpPr txBox="1">
            <a:spLocks noChangeArrowheads="1"/>
          </p:cNvSpPr>
          <p:nvPr/>
        </p:nvSpPr>
        <p:spPr bwMode="auto">
          <a:xfrm>
            <a:off x="1000894" y="2024901"/>
            <a:ext cx="154146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1500" i="0">
                <a:solidFill>
                  <a:schemeClr val="hlink"/>
                </a:solidFill>
              </a:rPr>
              <a:t>2 ns(1</a:t>
            </a:r>
            <a:r>
              <a:rPr lang="en-US" altLang="zh-CN" sz="1500" i="0">
                <a:solidFill>
                  <a:schemeClr val="hlink"/>
                </a:solidFill>
                <a:ea typeface="华文新魏" panose="02010800040101010101" pitchFamily="2" charset="-122"/>
              </a:rPr>
              <a:t>~3cycle</a:t>
            </a:r>
            <a:r>
              <a:rPr lang="en-US" altLang="zh-CN" sz="1500" i="0">
                <a:solidFill>
                  <a:schemeClr val="hlink"/>
                </a:solidFill>
              </a:rPr>
              <a:t>)</a:t>
            </a:r>
          </a:p>
        </p:txBody>
      </p:sp>
      <p:sp>
        <p:nvSpPr>
          <p:cNvPr id="23" name="Text Box 22">
            <a:extLst>
              <a:ext uri="{FF2B5EF4-FFF2-40B4-BE49-F238E27FC236}">
                <a16:creationId xmlns:a16="http://schemas.microsoft.com/office/drawing/2014/main" id="{08A246DB-2EEB-4753-B417-161B9963D386}"/>
              </a:ext>
            </a:extLst>
          </p:cNvPr>
          <p:cNvSpPr txBox="1">
            <a:spLocks noChangeArrowheads="1"/>
          </p:cNvSpPr>
          <p:nvPr/>
        </p:nvSpPr>
        <p:spPr bwMode="auto">
          <a:xfrm>
            <a:off x="1000894" y="2431301"/>
            <a:ext cx="2093913"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1500" i="0">
                <a:solidFill>
                  <a:schemeClr val="hlink"/>
                </a:solidFill>
              </a:rPr>
              <a:t>10 ns(10</a:t>
            </a:r>
            <a:r>
              <a:rPr lang="en-US" altLang="zh-CN" sz="1500" i="0">
                <a:solidFill>
                  <a:schemeClr val="hlink"/>
                </a:solidFill>
                <a:ea typeface="华文新魏" panose="02010800040101010101" pitchFamily="2" charset="-122"/>
              </a:rPr>
              <a:t>~100cycle</a:t>
            </a:r>
            <a:r>
              <a:rPr lang="en-US" altLang="zh-CN" sz="1500" i="0">
                <a:solidFill>
                  <a:schemeClr val="hlink"/>
                </a:solidFill>
              </a:rPr>
              <a:t>)</a:t>
            </a:r>
          </a:p>
        </p:txBody>
      </p:sp>
      <p:sp>
        <p:nvSpPr>
          <p:cNvPr id="24" name="Text Box 23">
            <a:extLst>
              <a:ext uri="{FF2B5EF4-FFF2-40B4-BE49-F238E27FC236}">
                <a16:creationId xmlns:a16="http://schemas.microsoft.com/office/drawing/2014/main" id="{F25BA983-DF3F-4819-8600-BDCD27E3697D}"/>
              </a:ext>
            </a:extLst>
          </p:cNvPr>
          <p:cNvSpPr txBox="1">
            <a:spLocks noChangeArrowheads="1"/>
          </p:cNvSpPr>
          <p:nvPr/>
        </p:nvSpPr>
        <p:spPr bwMode="auto">
          <a:xfrm>
            <a:off x="1000894" y="2921839"/>
            <a:ext cx="1817688"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1500" i="0">
                <a:solidFill>
                  <a:schemeClr val="hlink"/>
                </a:solidFill>
              </a:rPr>
              <a:t>10 ms </a:t>
            </a:r>
            <a:r>
              <a:rPr lang="en-US" altLang="zh-CN" sz="1500" i="0">
                <a:solidFill>
                  <a:schemeClr val="hlink"/>
                </a:solidFill>
                <a:ea typeface="华文新魏" panose="02010800040101010101" pitchFamily="2" charset="-122"/>
              </a:rPr>
              <a:t>(10~100cycle)</a:t>
            </a:r>
          </a:p>
        </p:txBody>
      </p:sp>
      <p:sp>
        <p:nvSpPr>
          <p:cNvPr id="25" name="Text Box 24">
            <a:extLst>
              <a:ext uri="{FF2B5EF4-FFF2-40B4-BE49-F238E27FC236}">
                <a16:creationId xmlns:a16="http://schemas.microsoft.com/office/drawing/2014/main" id="{F370EA1F-B83F-441F-8185-3275D3D2A702}"/>
              </a:ext>
            </a:extLst>
          </p:cNvPr>
          <p:cNvSpPr txBox="1">
            <a:spLocks noChangeArrowheads="1"/>
          </p:cNvSpPr>
          <p:nvPr/>
        </p:nvSpPr>
        <p:spPr bwMode="auto">
          <a:xfrm>
            <a:off x="1000894" y="3317126"/>
            <a:ext cx="1541463"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0" rIns="116623"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1500" i="0">
                <a:solidFill>
                  <a:schemeClr val="hlink"/>
                </a:solidFill>
              </a:rPr>
              <a:t>10 s</a:t>
            </a:r>
            <a:endParaRPr lang="en-US" altLang="zh-CN" sz="2300" i="0">
              <a:solidFill>
                <a:schemeClr val="hlink"/>
              </a:solidFill>
              <a:latin typeface="Arial" panose="020B0604020202020204" pitchFamily="34" charset="0"/>
            </a:endParaRPr>
          </a:p>
        </p:txBody>
      </p:sp>
      <p:sp>
        <p:nvSpPr>
          <p:cNvPr id="29" name="Text Box 25">
            <a:extLst>
              <a:ext uri="{FF2B5EF4-FFF2-40B4-BE49-F238E27FC236}">
                <a16:creationId xmlns:a16="http://schemas.microsoft.com/office/drawing/2014/main" id="{077B297A-EDC0-4B25-B5ED-3C5BC9983970}"/>
              </a:ext>
            </a:extLst>
          </p:cNvPr>
          <p:cNvSpPr txBox="1">
            <a:spLocks noChangeArrowheads="1"/>
          </p:cNvSpPr>
          <p:nvPr/>
        </p:nvSpPr>
        <p:spPr bwMode="auto">
          <a:xfrm>
            <a:off x="1000894" y="3848175"/>
            <a:ext cx="8448675"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marL="227013" indent="-227013"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1166813" indent="-711200"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978025" indent="-5826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2790825" indent="-584200"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3602038" indent="-582613"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4059238" indent="-5826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4516438" indent="-5826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4973638" indent="-5826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5430838" indent="-5826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10000"/>
              </a:spcBef>
              <a:buFontTx/>
              <a:buChar char="•"/>
            </a:pPr>
            <a:r>
              <a:rPr lang="zh-CN" altLang="en-US" sz="1800" i="0">
                <a:latin typeface="Arial" panose="020B0604020202020204" pitchFamily="34" charset="0"/>
              </a:rPr>
              <a:t>分析：速度越快，成本较高</a:t>
            </a:r>
          </a:p>
          <a:p>
            <a:pPr eaLnBrk="1" hangingPunct="1">
              <a:lnSpc>
                <a:spcPct val="120000"/>
              </a:lnSpc>
              <a:spcBef>
                <a:spcPct val="10000"/>
              </a:spcBef>
              <a:buFontTx/>
              <a:buChar char="•"/>
            </a:pPr>
            <a:r>
              <a:rPr lang="zh-CN" altLang="en-US" sz="1800" i="0">
                <a:latin typeface="Arial" panose="020B0604020202020204" pitchFamily="34" charset="0"/>
              </a:rPr>
              <a:t>为提高</a:t>
            </a:r>
            <a:r>
              <a:rPr lang="zh-CN" altLang="en-US" sz="1800" i="0">
                <a:solidFill>
                  <a:schemeClr val="hlink"/>
                </a:solidFill>
                <a:latin typeface="Arial" panose="020B0604020202020204" pitchFamily="34" charset="0"/>
              </a:rPr>
              <a:t>性能</a:t>
            </a:r>
            <a:r>
              <a:rPr lang="en-US" altLang="zh-CN" sz="1800" i="0">
                <a:solidFill>
                  <a:schemeClr val="hlink"/>
                </a:solidFill>
                <a:latin typeface="Arial" panose="020B0604020202020204" pitchFamily="34" charset="0"/>
              </a:rPr>
              <a:t>/</a:t>
            </a:r>
            <a:r>
              <a:rPr lang="zh-CN" altLang="en-US" sz="1800" i="0">
                <a:solidFill>
                  <a:schemeClr val="hlink"/>
                </a:solidFill>
                <a:latin typeface="Arial" panose="020B0604020202020204" pitchFamily="34" charset="0"/>
              </a:rPr>
              <a:t>价格，</a:t>
            </a:r>
            <a:r>
              <a:rPr lang="zh-CN" altLang="en-US" sz="1800" i="0">
                <a:latin typeface="Arial" panose="020B0604020202020204" pitchFamily="34" charset="0"/>
              </a:rPr>
              <a:t>各存储器组成一个层状塔式结构，取长补短，协调工作</a:t>
            </a:r>
          </a:p>
          <a:p>
            <a:pPr eaLnBrk="1" hangingPunct="1">
              <a:lnSpc>
                <a:spcPct val="120000"/>
              </a:lnSpc>
              <a:spcBef>
                <a:spcPct val="10000"/>
              </a:spcBef>
              <a:buFontTx/>
              <a:buChar char="•"/>
            </a:pPr>
            <a:r>
              <a:rPr lang="zh-CN" altLang="en-US" sz="1800" i="0">
                <a:latin typeface="Arial" panose="020B0604020202020204" pitchFamily="34" charset="0"/>
              </a:rPr>
              <a:t> 工作过程：</a:t>
            </a:r>
          </a:p>
          <a:p>
            <a:pPr lvl="1" eaLnBrk="1" hangingPunct="1">
              <a:lnSpc>
                <a:spcPct val="120000"/>
              </a:lnSpc>
            </a:pPr>
            <a:r>
              <a:rPr lang="en-US" altLang="zh-CN" sz="1800" i="0">
                <a:solidFill>
                  <a:srgbClr val="0000FF"/>
                </a:solidFill>
                <a:latin typeface="Arial" panose="020B0604020202020204" pitchFamily="34" charset="0"/>
              </a:rPr>
              <a:t>1</a:t>
            </a:r>
            <a:r>
              <a:rPr lang="zh-CN" altLang="en-US" sz="1800" i="0">
                <a:solidFill>
                  <a:srgbClr val="0000FF"/>
                </a:solidFill>
                <a:latin typeface="Arial" panose="020B0604020202020204" pitchFamily="34" charset="0"/>
              </a:rPr>
              <a:t>）</a:t>
            </a:r>
            <a:r>
              <a:rPr lang="en-US" altLang="zh-CN" sz="1800" i="0">
                <a:solidFill>
                  <a:srgbClr val="0000FF"/>
                </a:solidFill>
                <a:latin typeface="Arial" panose="020B0604020202020204" pitchFamily="34" charset="0"/>
              </a:rPr>
              <a:t>CPU</a:t>
            </a:r>
            <a:r>
              <a:rPr lang="zh-CN" altLang="en-US" sz="1800" i="0">
                <a:solidFill>
                  <a:srgbClr val="0000FF"/>
                </a:solidFill>
                <a:latin typeface="Arial" panose="020B0604020202020204" pitchFamily="34" charset="0"/>
              </a:rPr>
              <a:t>运行时，需要的操作数大部分来自寄存器</a:t>
            </a:r>
          </a:p>
          <a:p>
            <a:pPr lvl="1" eaLnBrk="1" hangingPunct="1">
              <a:lnSpc>
                <a:spcPct val="120000"/>
              </a:lnSpc>
            </a:pPr>
            <a:r>
              <a:rPr lang="en-US" altLang="zh-CN" sz="1800" i="0">
                <a:solidFill>
                  <a:srgbClr val="0000FF"/>
                </a:solidFill>
                <a:latin typeface="Arial" panose="020B0604020202020204" pitchFamily="34" charset="0"/>
              </a:rPr>
              <a:t>2</a:t>
            </a:r>
            <a:r>
              <a:rPr lang="zh-CN" altLang="en-US" sz="1800" i="0">
                <a:solidFill>
                  <a:srgbClr val="0000FF"/>
                </a:solidFill>
                <a:latin typeface="Arial" panose="020B0604020202020204" pitchFamily="34" charset="0"/>
              </a:rPr>
              <a:t>）如需要从</a:t>
            </a:r>
            <a:r>
              <a:rPr lang="en-US" altLang="zh-CN" sz="1800" i="0">
                <a:solidFill>
                  <a:srgbClr val="0000FF"/>
                </a:solidFill>
                <a:latin typeface="Arial" panose="020B0604020202020204" pitchFamily="34" charset="0"/>
              </a:rPr>
              <a:t>(</a:t>
            </a:r>
            <a:r>
              <a:rPr lang="zh-CN" altLang="en-US" sz="1800" i="0">
                <a:solidFill>
                  <a:srgbClr val="0000FF"/>
                </a:solidFill>
                <a:latin typeface="Arial" panose="020B0604020202020204" pitchFamily="34" charset="0"/>
              </a:rPr>
              <a:t>向</a:t>
            </a:r>
            <a:r>
              <a:rPr lang="en-US" altLang="zh-CN" sz="1800" i="0">
                <a:solidFill>
                  <a:srgbClr val="0000FF"/>
                </a:solidFill>
                <a:latin typeface="Arial" panose="020B0604020202020204" pitchFamily="34" charset="0"/>
              </a:rPr>
              <a:t>)</a:t>
            </a:r>
            <a:r>
              <a:rPr lang="zh-CN" altLang="en-US" sz="1800" i="0">
                <a:solidFill>
                  <a:srgbClr val="0000FF"/>
                </a:solidFill>
                <a:latin typeface="Arial" panose="020B0604020202020204" pitchFamily="34" charset="0"/>
              </a:rPr>
              <a:t>存储器中取</a:t>
            </a:r>
            <a:r>
              <a:rPr lang="en-US" altLang="zh-CN" sz="1800" i="0">
                <a:solidFill>
                  <a:srgbClr val="0000FF"/>
                </a:solidFill>
                <a:latin typeface="Arial" panose="020B0604020202020204" pitchFamily="34" charset="0"/>
              </a:rPr>
              <a:t>(</a:t>
            </a:r>
            <a:r>
              <a:rPr lang="zh-CN" altLang="en-US" sz="1800" i="0">
                <a:solidFill>
                  <a:srgbClr val="0000FF"/>
                </a:solidFill>
                <a:latin typeface="Arial" panose="020B0604020202020204" pitchFamily="34" charset="0"/>
              </a:rPr>
              <a:t>存</a:t>
            </a:r>
            <a:r>
              <a:rPr lang="en-US" altLang="zh-CN" sz="1800" i="0">
                <a:solidFill>
                  <a:srgbClr val="0000FF"/>
                </a:solidFill>
                <a:latin typeface="Arial" panose="020B0604020202020204" pitchFamily="34" charset="0"/>
              </a:rPr>
              <a:t>)</a:t>
            </a:r>
            <a:r>
              <a:rPr lang="zh-CN" altLang="en-US" sz="1800" i="0">
                <a:solidFill>
                  <a:srgbClr val="0000FF"/>
                </a:solidFill>
                <a:latin typeface="Arial" panose="020B0604020202020204" pitchFamily="34" charset="0"/>
              </a:rPr>
              <a:t> 数据时，先访问</a:t>
            </a:r>
            <a:r>
              <a:rPr lang="en-US" altLang="zh-CN" sz="1800" i="0">
                <a:solidFill>
                  <a:srgbClr val="0000FF"/>
                </a:solidFill>
                <a:latin typeface="Arial" panose="020B0604020202020204" pitchFamily="34" charset="0"/>
              </a:rPr>
              <a:t>cache</a:t>
            </a:r>
            <a:r>
              <a:rPr lang="zh-CN" altLang="en-US" sz="1800" i="0">
                <a:solidFill>
                  <a:srgbClr val="0000FF"/>
                </a:solidFill>
                <a:latin typeface="Arial" panose="020B0604020202020204" pitchFamily="34" charset="0"/>
              </a:rPr>
              <a:t>，如在，取自</a:t>
            </a:r>
            <a:r>
              <a:rPr lang="en-US" altLang="zh-CN" sz="1800" i="0">
                <a:solidFill>
                  <a:srgbClr val="0000FF"/>
                </a:solidFill>
                <a:latin typeface="Arial" panose="020B0604020202020204" pitchFamily="34" charset="0"/>
              </a:rPr>
              <a:t>cache</a:t>
            </a:r>
          </a:p>
          <a:p>
            <a:pPr lvl="1" eaLnBrk="1" hangingPunct="1">
              <a:lnSpc>
                <a:spcPct val="120000"/>
              </a:lnSpc>
            </a:pPr>
            <a:r>
              <a:rPr lang="en-US" altLang="zh-CN" sz="1800" i="0">
                <a:solidFill>
                  <a:srgbClr val="0000FF"/>
                </a:solidFill>
                <a:latin typeface="Arial" panose="020B0604020202020204" pitchFamily="34" charset="0"/>
              </a:rPr>
              <a:t>3</a:t>
            </a:r>
            <a:r>
              <a:rPr lang="zh-CN" altLang="en-US" sz="1800" i="0">
                <a:solidFill>
                  <a:srgbClr val="0000FF"/>
                </a:solidFill>
                <a:latin typeface="Arial" panose="020B0604020202020204" pitchFamily="34" charset="0"/>
              </a:rPr>
              <a:t>）如操作数不在</a:t>
            </a:r>
            <a:r>
              <a:rPr lang="en-US" altLang="zh-CN" sz="1800" i="0">
                <a:solidFill>
                  <a:srgbClr val="0000FF"/>
                </a:solidFill>
                <a:latin typeface="Arial" panose="020B0604020202020204" pitchFamily="34" charset="0"/>
              </a:rPr>
              <a:t>cache</a:t>
            </a:r>
            <a:r>
              <a:rPr lang="zh-CN" altLang="en-US" sz="1800" i="0">
                <a:solidFill>
                  <a:srgbClr val="0000FF"/>
                </a:solidFill>
                <a:latin typeface="Arial" panose="020B0604020202020204" pitchFamily="34" charset="0"/>
              </a:rPr>
              <a:t>，则访问</a:t>
            </a:r>
            <a:r>
              <a:rPr lang="en-US" altLang="zh-CN" sz="1800" i="0">
                <a:solidFill>
                  <a:srgbClr val="0000FF"/>
                </a:solidFill>
                <a:latin typeface="Arial" panose="020B0604020202020204" pitchFamily="34" charset="0"/>
              </a:rPr>
              <a:t>RAM</a:t>
            </a:r>
            <a:r>
              <a:rPr lang="zh-CN" altLang="en-US" sz="1800" i="0">
                <a:solidFill>
                  <a:srgbClr val="0000FF"/>
                </a:solidFill>
                <a:latin typeface="Arial" panose="020B0604020202020204" pitchFamily="34" charset="0"/>
              </a:rPr>
              <a:t>，如在</a:t>
            </a:r>
            <a:r>
              <a:rPr lang="en-US" altLang="zh-CN" sz="1800" i="0">
                <a:solidFill>
                  <a:srgbClr val="0000FF"/>
                </a:solidFill>
                <a:latin typeface="Arial" panose="020B0604020202020204" pitchFamily="34" charset="0"/>
              </a:rPr>
              <a:t>RAM</a:t>
            </a:r>
            <a:r>
              <a:rPr lang="zh-CN" altLang="en-US" sz="1800" i="0">
                <a:solidFill>
                  <a:srgbClr val="0000FF"/>
                </a:solidFill>
                <a:latin typeface="Arial" panose="020B0604020202020204" pitchFamily="34" charset="0"/>
              </a:rPr>
              <a:t>中，则取自</a:t>
            </a:r>
            <a:r>
              <a:rPr lang="en-US" altLang="zh-CN" sz="1800" i="0">
                <a:solidFill>
                  <a:srgbClr val="0000FF"/>
                </a:solidFill>
                <a:latin typeface="Arial" panose="020B0604020202020204" pitchFamily="34" charset="0"/>
              </a:rPr>
              <a:t>RAM</a:t>
            </a:r>
          </a:p>
          <a:p>
            <a:pPr lvl="1" eaLnBrk="1" hangingPunct="1">
              <a:lnSpc>
                <a:spcPct val="120000"/>
              </a:lnSpc>
            </a:pPr>
            <a:r>
              <a:rPr lang="en-US" altLang="zh-CN" sz="1800" i="0">
                <a:solidFill>
                  <a:srgbClr val="0000FF"/>
                </a:solidFill>
                <a:latin typeface="Arial" panose="020B0604020202020204" pitchFamily="34" charset="0"/>
              </a:rPr>
              <a:t>4</a:t>
            </a:r>
            <a:r>
              <a:rPr lang="zh-CN" altLang="en-US" sz="1800" i="0">
                <a:solidFill>
                  <a:srgbClr val="0000FF"/>
                </a:solidFill>
                <a:latin typeface="Arial" panose="020B0604020202020204" pitchFamily="34" charset="0"/>
              </a:rPr>
              <a:t>）如操作数不在</a:t>
            </a:r>
            <a:r>
              <a:rPr lang="en-US" altLang="zh-CN" sz="1800" i="0">
                <a:solidFill>
                  <a:srgbClr val="0000FF"/>
                </a:solidFill>
                <a:latin typeface="Arial" panose="020B0604020202020204" pitchFamily="34" charset="0"/>
              </a:rPr>
              <a:t>RAM</a:t>
            </a:r>
            <a:r>
              <a:rPr lang="zh-CN" altLang="en-US" sz="1800" i="0">
                <a:solidFill>
                  <a:srgbClr val="0000FF"/>
                </a:solidFill>
                <a:latin typeface="Arial" panose="020B0604020202020204" pitchFamily="34" charset="0"/>
              </a:rPr>
              <a:t>，则访问硬盘，操作数从硬盘中读出</a:t>
            </a:r>
            <a:r>
              <a:rPr lang="en-US" altLang="zh-CN" sz="1800" i="0">
                <a:solidFill>
                  <a:srgbClr val="0000FF"/>
                </a:solidFill>
                <a:latin typeface="Arial" panose="020B0604020202020204" pitchFamily="34" charset="0"/>
              </a:rPr>
              <a:t>→RAM →cache</a:t>
            </a:r>
            <a:endParaRPr lang="zh-CN" altLang="en-US" sz="2300" i="0">
              <a:solidFill>
                <a:srgbClr val="0000FF"/>
              </a:solidFill>
              <a:latin typeface="Arial" panose="020B0604020202020204" pitchFamily="34" charset="0"/>
            </a:endParaRPr>
          </a:p>
        </p:txBody>
      </p:sp>
    </p:spTree>
    <p:extLst>
      <p:ext uri="{BB962C8B-B14F-4D97-AF65-F5344CB8AC3E}">
        <p14:creationId xmlns:p14="http://schemas.microsoft.com/office/powerpoint/2010/main" val="324566037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1000"/>
                                        <p:tgtEl>
                                          <p:spTgt spid="29">
                                            <p:txEl>
                                              <p:pRg st="0" end="0"/>
                                            </p:txEl>
                                          </p:spTgt>
                                        </p:tgtEl>
                                      </p:cBhvr>
                                    </p:animEffect>
                                    <p:anim calcmode="lin" valueType="num">
                                      <p:cBhvr>
                                        <p:cTn id="8"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xEl>
                                              <p:pRg st="1" end="1"/>
                                            </p:txEl>
                                          </p:spTgt>
                                        </p:tgtEl>
                                        <p:attrNameLst>
                                          <p:attrName>style.visibility</p:attrName>
                                        </p:attrNameLst>
                                      </p:cBhvr>
                                      <p:to>
                                        <p:strVal val="visible"/>
                                      </p:to>
                                    </p:set>
                                    <p:animEffect transition="in" filter="fade">
                                      <p:cBhvr>
                                        <p:cTn id="14" dur="1000"/>
                                        <p:tgtEl>
                                          <p:spTgt spid="29">
                                            <p:txEl>
                                              <p:pRg st="1" end="1"/>
                                            </p:txEl>
                                          </p:spTgt>
                                        </p:tgtEl>
                                      </p:cBhvr>
                                    </p:animEffect>
                                    <p:anim calcmode="lin" valueType="num">
                                      <p:cBhvr>
                                        <p:cTn id="15"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
                                            <p:txEl>
                                              <p:pRg st="2" end="2"/>
                                            </p:txEl>
                                          </p:spTgt>
                                        </p:tgtEl>
                                        <p:attrNameLst>
                                          <p:attrName>style.visibility</p:attrName>
                                        </p:attrNameLst>
                                      </p:cBhvr>
                                      <p:to>
                                        <p:strVal val="visible"/>
                                      </p:to>
                                    </p:set>
                                    <p:animEffect transition="in" filter="fade">
                                      <p:cBhvr>
                                        <p:cTn id="21" dur="1000"/>
                                        <p:tgtEl>
                                          <p:spTgt spid="29">
                                            <p:txEl>
                                              <p:pRg st="2" end="2"/>
                                            </p:txEl>
                                          </p:spTgt>
                                        </p:tgtEl>
                                      </p:cBhvr>
                                    </p:animEffect>
                                    <p:anim calcmode="lin" valueType="num">
                                      <p:cBhvr>
                                        <p:cTn id="22" dur="1000" fill="hold"/>
                                        <p:tgtEl>
                                          <p:spTgt spid="2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
                                            <p:txEl>
                                              <p:pRg st="3" end="3"/>
                                            </p:txEl>
                                          </p:spTgt>
                                        </p:tgtEl>
                                        <p:attrNameLst>
                                          <p:attrName>style.visibility</p:attrName>
                                        </p:attrNameLst>
                                      </p:cBhvr>
                                      <p:to>
                                        <p:strVal val="visible"/>
                                      </p:to>
                                    </p:set>
                                    <p:animEffect transition="in" filter="fade">
                                      <p:cBhvr>
                                        <p:cTn id="28" dur="1000"/>
                                        <p:tgtEl>
                                          <p:spTgt spid="29">
                                            <p:txEl>
                                              <p:pRg st="3" end="3"/>
                                            </p:txEl>
                                          </p:spTgt>
                                        </p:tgtEl>
                                      </p:cBhvr>
                                    </p:animEffect>
                                    <p:anim calcmode="lin" valueType="num">
                                      <p:cBhvr>
                                        <p:cTn id="29" dur="1000" fill="hold"/>
                                        <p:tgtEl>
                                          <p:spTgt spid="2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9">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29">
                                            <p:txEl>
                                              <p:pRg st="3" end="3"/>
                                            </p:txEl>
                                          </p:spTgt>
                                        </p:tgtEl>
                                        <p:attrNameLst>
                                          <p:attrName>ppt_c</p:attrName>
                                        </p:attrNameLst>
                                      </p:cBhvr>
                                      <p:to>
                                        <a:schemeClr val="accent1"/>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
                                            <p:txEl>
                                              <p:pRg st="4" end="4"/>
                                            </p:txEl>
                                          </p:spTgt>
                                        </p:tgtEl>
                                        <p:attrNameLst>
                                          <p:attrName>style.visibility</p:attrName>
                                        </p:attrNameLst>
                                      </p:cBhvr>
                                      <p:to>
                                        <p:strVal val="visible"/>
                                      </p:to>
                                    </p:set>
                                    <p:animEffect transition="in" filter="fade">
                                      <p:cBhvr>
                                        <p:cTn id="35" dur="1000"/>
                                        <p:tgtEl>
                                          <p:spTgt spid="29">
                                            <p:txEl>
                                              <p:pRg st="4" end="4"/>
                                            </p:txEl>
                                          </p:spTgt>
                                        </p:tgtEl>
                                      </p:cBhvr>
                                    </p:animEffect>
                                    <p:anim calcmode="lin" valueType="num">
                                      <p:cBhvr>
                                        <p:cTn id="36" dur="1000" fill="hold"/>
                                        <p:tgtEl>
                                          <p:spTgt spid="2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9">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29">
                                            <p:txEl>
                                              <p:pRg st="4" end="4"/>
                                            </p:txEl>
                                          </p:spTgt>
                                        </p:tgtEl>
                                        <p:attrNameLst>
                                          <p:attrName>ppt_c</p:attrName>
                                        </p:attrNameLst>
                                      </p:cBhvr>
                                      <p:to>
                                        <a:schemeClr val="accent1"/>
                                      </p:to>
                                    </p:animClr>
                                  </p:sub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9">
                                            <p:txEl>
                                              <p:pRg st="5" end="5"/>
                                            </p:txEl>
                                          </p:spTgt>
                                        </p:tgtEl>
                                        <p:attrNameLst>
                                          <p:attrName>style.visibility</p:attrName>
                                        </p:attrNameLst>
                                      </p:cBhvr>
                                      <p:to>
                                        <p:strVal val="visible"/>
                                      </p:to>
                                    </p:set>
                                    <p:animEffect transition="in" filter="fade">
                                      <p:cBhvr>
                                        <p:cTn id="42" dur="1000"/>
                                        <p:tgtEl>
                                          <p:spTgt spid="29">
                                            <p:txEl>
                                              <p:pRg st="5" end="5"/>
                                            </p:txEl>
                                          </p:spTgt>
                                        </p:tgtEl>
                                      </p:cBhvr>
                                    </p:animEffect>
                                    <p:anim calcmode="lin" valueType="num">
                                      <p:cBhvr>
                                        <p:cTn id="43" dur="1000" fill="hold"/>
                                        <p:tgtEl>
                                          <p:spTgt spid="2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9">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29">
                                            <p:txEl>
                                              <p:pRg st="5" end="5"/>
                                            </p:txEl>
                                          </p:spTgt>
                                        </p:tgtEl>
                                        <p:attrNameLst>
                                          <p:attrName>ppt_c</p:attrName>
                                        </p:attrNameLst>
                                      </p:cBhvr>
                                      <p:to>
                                        <a:schemeClr val="accent1"/>
                                      </p:to>
                                    </p:animClr>
                                  </p:sub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9">
                                            <p:txEl>
                                              <p:pRg st="6" end="6"/>
                                            </p:txEl>
                                          </p:spTgt>
                                        </p:tgtEl>
                                        <p:attrNameLst>
                                          <p:attrName>style.visibility</p:attrName>
                                        </p:attrNameLst>
                                      </p:cBhvr>
                                      <p:to>
                                        <p:strVal val="visible"/>
                                      </p:to>
                                    </p:set>
                                    <p:animEffect transition="in" filter="fade">
                                      <p:cBhvr>
                                        <p:cTn id="49" dur="1000"/>
                                        <p:tgtEl>
                                          <p:spTgt spid="29">
                                            <p:txEl>
                                              <p:pRg st="6" end="6"/>
                                            </p:txEl>
                                          </p:spTgt>
                                        </p:tgtEl>
                                      </p:cBhvr>
                                    </p:animEffect>
                                    <p:anim calcmode="lin" valueType="num">
                                      <p:cBhvr>
                                        <p:cTn id="50" dur="1000" fill="hold"/>
                                        <p:tgtEl>
                                          <p:spTgt spid="2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9">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29">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10B67A8-293C-4A2D-9939-D7823280462D}"/>
              </a:ext>
            </a:extLst>
          </p:cNvPr>
          <p:cNvSpPr>
            <a:spLocks noGrp="1"/>
          </p:cNvSpPr>
          <p:nvPr>
            <p:ph type="sldNum" sz="quarter" idx="12"/>
          </p:nvPr>
        </p:nvSpPr>
        <p:spPr/>
        <p:txBody>
          <a:bodyPr/>
          <a:lstStyle/>
          <a:p>
            <a:fld id="{D12C7F20-4EEE-4847-AC76-B538472E8A39}" type="slidenum">
              <a:rPr lang="zh-CN" altLang="en-US" smtClean="0"/>
              <a:pPr/>
              <a:t>46</a:t>
            </a:fld>
            <a:endParaRPr lang="zh-CN" altLang="en-US"/>
          </a:p>
        </p:txBody>
      </p:sp>
      <p:sp>
        <p:nvSpPr>
          <p:cNvPr id="3" name="文本占位符 2">
            <a:extLst>
              <a:ext uri="{FF2B5EF4-FFF2-40B4-BE49-F238E27FC236}">
                <a16:creationId xmlns:a16="http://schemas.microsoft.com/office/drawing/2014/main" id="{AB7FFC15-1877-484F-99A4-BE41D20B7F32}"/>
              </a:ext>
            </a:extLst>
          </p:cNvPr>
          <p:cNvSpPr>
            <a:spLocks noGrp="1"/>
          </p:cNvSpPr>
          <p:nvPr>
            <p:ph type="body" sz="quarter" idx="15"/>
          </p:nvPr>
        </p:nvSpPr>
        <p:spPr>
          <a:xfrm>
            <a:off x="159768" y="698464"/>
            <a:ext cx="11835786" cy="754952"/>
          </a:xfrm>
        </p:spPr>
        <p:txBody>
          <a:bodyPr/>
          <a:lstStyle/>
          <a:p>
            <a:r>
              <a:rPr lang="zh-CN" altLang="en-US" dirty="0"/>
              <a:t>传统存储器分级体系结构</a:t>
            </a:r>
          </a:p>
        </p:txBody>
      </p:sp>
      <p:sp>
        <p:nvSpPr>
          <p:cNvPr id="4" name="文本占位符 3">
            <a:extLst>
              <a:ext uri="{FF2B5EF4-FFF2-40B4-BE49-F238E27FC236}">
                <a16:creationId xmlns:a16="http://schemas.microsoft.com/office/drawing/2014/main" id="{3B642BAE-C317-495E-BF0B-0D73C05E3AEF}"/>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3">
            <a:extLst>
              <a:ext uri="{FF2B5EF4-FFF2-40B4-BE49-F238E27FC236}">
                <a16:creationId xmlns:a16="http://schemas.microsoft.com/office/drawing/2014/main" id="{DE64BB16-6429-4BA1-B9BA-C004E6674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539" y="1816136"/>
            <a:ext cx="5638800" cy="3733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a:extLst>
              <a:ext uri="{FF2B5EF4-FFF2-40B4-BE49-F238E27FC236}">
                <a16:creationId xmlns:a16="http://schemas.microsoft.com/office/drawing/2014/main" id="{071EC5E4-87C3-4950-B523-8A43212A75E6}"/>
              </a:ext>
            </a:extLst>
          </p:cNvPr>
          <p:cNvSpPr txBox="1">
            <a:spLocks noChangeArrowheads="1"/>
          </p:cNvSpPr>
          <p:nvPr/>
        </p:nvSpPr>
        <p:spPr bwMode="auto">
          <a:xfrm>
            <a:off x="891139" y="1892336"/>
            <a:ext cx="21336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zh-CN" altLang="en-US" sz="2000" i="0">
                <a:solidFill>
                  <a:schemeClr val="tx1"/>
                </a:solidFill>
                <a:latin typeface="Times New Roman" panose="02020603050405020304" pitchFamily="18" charset="0"/>
                <a:ea typeface="宋体" panose="02010600030101010101" pitchFamily="2" charset="-122"/>
              </a:rPr>
              <a:t>五层金字塔形分层系统从上到下的特点：</a:t>
            </a:r>
          </a:p>
          <a:p>
            <a:pPr algn="just" eaLnBrk="0" hangingPunct="0"/>
            <a:r>
              <a:rPr kumimoji="0" lang="zh-CN" altLang="en-US" sz="2000" i="0">
                <a:solidFill>
                  <a:schemeClr val="tx1"/>
                </a:solidFill>
                <a:latin typeface="Times New Roman" panose="02020603050405020304" pitchFamily="18" charset="0"/>
                <a:ea typeface="宋体" panose="02010600030101010101" pitchFamily="2" charset="-122"/>
              </a:rPr>
              <a:t>1，每位价格降低</a:t>
            </a:r>
          </a:p>
          <a:p>
            <a:pPr algn="just" eaLnBrk="0" hangingPunct="0"/>
            <a:r>
              <a:rPr kumimoji="0" lang="zh-CN" altLang="en-US" sz="2000" i="0">
                <a:solidFill>
                  <a:schemeClr val="tx1"/>
                </a:solidFill>
                <a:latin typeface="Times New Roman" panose="02020603050405020304" pitchFamily="18" charset="0"/>
                <a:ea typeface="宋体" panose="02010600030101010101" pitchFamily="2" charset="-122"/>
              </a:rPr>
              <a:t>2，容量增大</a:t>
            </a:r>
          </a:p>
          <a:p>
            <a:pPr algn="just" eaLnBrk="0" hangingPunct="0"/>
            <a:r>
              <a:rPr kumimoji="0" lang="zh-CN" altLang="en-US" sz="2000" i="0">
                <a:solidFill>
                  <a:schemeClr val="tx1"/>
                </a:solidFill>
                <a:latin typeface="Times New Roman" panose="02020603050405020304" pitchFamily="18" charset="0"/>
                <a:ea typeface="宋体" panose="02010600030101010101" pitchFamily="2" charset="-122"/>
              </a:rPr>
              <a:t>3，存取时间增大</a:t>
            </a:r>
          </a:p>
          <a:p>
            <a:pPr algn="just" eaLnBrk="0" hangingPunct="0"/>
            <a:r>
              <a:rPr kumimoji="0" lang="en-US" altLang="zh-CN" sz="2000" i="0">
                <a:solidFill>
                  <a:schemeClr val="tx1"/>
                </a:solidFill>
                <a:latin typeface="Times New Roman" panose="02020603050405020304" pitchFamily="18" charset="0"/>
                <a:ea typeface="宋体" panose="02010600030101010101" pitchFamily="2" charset="-122"/>
              </a:rPr>
              <a:t>4，</a:t>
            </a:r>
            <a:r>
              <a:rPr kumimoji="0" lang="zh-CN" altLang="en-US" sz="2000" i="0">
                <a:solidFill>
                  <a:schemeClr val="tx1"/>
                </a:solidFill>
                <a:latin typeface="Times New Roman" panose="02020603050405020304" pitchFamily="18" charset="0"/>
                <a:ea typeface="宋体" panose="02010600030101010101" pitchFamily="2" charset="-122"/>
              </a:rPr>
              <a:t>访问频度降低</a:t>
            </a:r>
          </a:p>
        </p:txBody>
      </p:sp>
      <p:sp>
        <p:nvSpPr>
          <p:cNvPr id="7" name="Text Box 5">
            <a:extLst>
              <a:ext uri="{FF2B5EF4-FFF2-40B4-BE49-F238E27FC236}">
                <a16:creationId xmlns:a16="http://schemas.microsoft.com/office/drawing/2014/main" id="{C893C35E-9FDE-4AF1-92C9-6EBF50C4F457}"/>
              </a:ext>
            </a:extLst>
          </p:cNvPr>
          <p:cNvSpPr txBox="1">
            <a:spLocks noChangeArrowheads="1"/>
          </p:cNvSpPr>
          <p:nvPr/>
        </p:nvSpPr>
        <p:spPr bwMode="auto">
          <a:xfrm>
            <a:off x="4015339" y="5702336"/>
            <a:ext cx="4811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en-US" altLang="zh-CN" sz="2400" i="0">
                <a:solidFill>
                  <a:schemeClr val="tx1"/>
                </a:solidFill>
                <a:latin typeface="Times New Roman" panose="02020603050405020304" pitchFamily="18" charset="0"/>
                <a:ea typeface="宋体" panose="02010600030101010101" pitchFamily="2" charset="-122"/>
              </a:rPr>
              <a:t>Traditional Memory Hierarchy</a:t>
            </a:r>
          </a:p>
        </p:txBody>
      </p:sp>
      <p:sp>
        <p:nvSpPr>
          <p:cNvPr id="8" name="Line 6">
            <a:extLst>
              <a:ext uri="{FF2B5EF4-FFF2-40B4-BE49-F238E27FC236}">
                <a16:creationId xmlns:a16="http://schemas.microsoft.com/office/drawing/2014/main" id="{3B334FA9-F230-4ED2-B013-2EF0BC825146}"/>
              </a:ext>
            </a:extLst>
          </p:cNvPr>
          <p:cNvSpPr>
            <a:spLocks noChangeShapeType="1"/>
          </p:cNvSpPr>
          <p:nvPr/>
        </p:nvSpPr>
        <p:spPr bwMode="auto">
          <a:xfrm>
            <a:off x="3177139" y="1587536"/>
            <a:ext cx="0" cy="3810000"/>
          </a:xfrm>
          <a:prstGeom prst="line">
            <a:avLst/>
          </a:prstGeom>
          <a:noFill/>
          <a:ln w="38100">
            <a:solidFill>
              <a:srgbClr val="8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Rectangle 7">
            <a:extLst>
              <a:ext uri="{FF2B5EF4-FFF2-40B4-BE49-F238E27FC236}">
                <a16:creationId xmlns:a16="http://schemas.microsoft.com/office/drawing/2014/main" id="{1A8E4EF1-B35D-4BE1-93DB-0F9E64349FCF}"/>
              </a:ext>
            </a:extLst>
          </p:cNvPr>
          <p:cNvSpPr>
            <a:spLocks noChangeArrowheads="1"/>
          </p:cNvSpPr>
          <p:nvPr/>
        </p:nvSpPr>
        <p:spPr bwMode="auto">
          <a:xfrm>
            <a:off x="5332964" y="1244636"/>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800" i="0">
                <a:solidFill>
                  <a:srgbClr val="000099"/>
                </a:solidFill>
                <a:latin typeface="Times New Roman" panose="02020603050405020304" pitchFamily="18" charset="0"/>
                <a:ea typeface="宋体" panose="02010600030101010101" pitchFamily="2" charset="-122"/>
              </a:rPr>
              <a:t>传统结构</a:t>
            </a:r>
          </a:p>
        </p:txBody>
      </p:sp>
    </p:spTree>
    <p:extLst>
      <p:ext uri="{BB962C8B-B14F-4D97-AF65-F5344CB8AC3E}">
        <p14:creationId xmlns:p14="http://schemas.microsoft.com/office/powerpoint/2010/main" val="165654310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96BFC81-5EB8-40BD-BB1E-319A4BDB187C}"/>
              </a:ext>
            </a:extLst>
          </p:cNvPr>
          <p:cNvSpPr>
            <a:spLocks noGrp="1"/>
          </p:cNvSpPr>
          <p:nvPr>
            <p:ph type="sldNum" sz="quarter" idx="12"/>
          </p:nvPr>
        </p:nvSpPr>
        <p:spPr/>
        <p:txBody>
          <a:bodyPr/>
          <a:lstStyle/>
          <a:p>
            <a:fld id="{D12C7F20-4EEE-4847-AC76-B538472E8A39}" type="slidenum">
              <a:rPr lang="zh-CN" altLang="en-US" smtClean="0"/>
              <a:pPr/>
              <a:t>47</a:t>
            </a:fld>
            <a:endParaRPr lang="zh-CN" altLang="en-US"/>
          </a:p>
        </p:txBody>
      </p:sp>
      <p:sp>
        <p:nvSpPr>
          <p:cNvPr id="3" name="文本占位符 2">
            <a:extLst>
              <a:ext uri="{FF2B5EF4-FFF2-40B4-BE49-F238E27FC236}">
                <a16:creationId xmlns:a16="http://schemas.microsoft.com/office/drawing/2014/main" id="{BBF3DCEC-B982-4FF0-BEBB-D1B380BE4F33}"/>
              </a:ext>
            </a:extLst>
          </p:cNvPr>
          <p:cNvSpPr>
            <a:spLocks noGrp="1"/>
          </p:cNvSpPr>
          <p:nvPr>
            <p:ph type="body" sz="quarter" idx="15"/>
          </p:nvPr>
        </p:nvSpPr>
        <p:spPr>
          <a:xfrm>
            <a:off x="159768" y="698463"/>
            <a:ext cx="11835786" cy="822329"/>
          </a:xfrm>
        </p:spPr>
        <p:txBody>
          <a:bodyPr/>
          <a:lstStyle/>
          <a:p>
            <a:r>
              <a:rPr lang="zh-CN" altLang="en-US" dirty="0"/>
              <a:t>现代存储器分级体系结构</a:t>
            </a:r>
          </a:p>
        </p:txBody>
      </p:sp>
      <p:sp>
        <p:nvSpPr>
          <p:cNvPr id="4" name="文本占位符 3">
            <a:extLst>
              <a:ext uri="{FF2B5EF4-FFF2-40B4-BE49-F238E27FC236}">
                <a16:creationId xmlns:a16="http://schemas.microsoft.com/office/drawing/2014/main" id="{387D3123-9BE4-4845-B0C1-DEE8A924F6BC}"/>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3">
            <a:extLst>
              <a:ext uri="{FF2B5EF4-FFF2-40B4-BE49-F238E27FC236}">
                <a16:creationId xmlns:a16="http://schemas.microsoft.com/office/drawing/2014/main" id="{0B1A3BE5-7785-441D-BCEA-522A84C1D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4301" y="1531144"/>
            <a:ext cx="5638800" cy="3795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a:extLst>
              <a:ext uri="{FF2B5EF4-FFF2-40B4-BE49-F238E27FC236}">
                <a16:creationId xmlns:a16="http://schemas.microsoft.com/office/drawing/2014/main" id="{5833F7BE-20FB-411D-AEE0-B7656846C81C}"/>
              </a:ext>
            </a:extLst>
          </p:cNvPr>
          <p:cNvSpPr txBox="1">
            <a:spLocks noChangeArrowheads="1"/>
          </p:cNvSpPr>
          <p:nvPr/>
        </p:nvSpPr>
        <p:spPr bwMode="auto">
          <a:xfrm>
            <a:off x="4423376" y="5568156"/>
            <a:ext cx="51816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0" lang="en-US" altLang="zh-CN" sz="2400" i="0">
                <a:solidFill>
                  <a:schemeClr val="tx1"/>
                </a:solidFill>
                <a:latin typeface="Times New Roman" panose="02020603050405020304" pitchFamily="18" charset="0"/>
                <a:ea typeface="宋体" panose="02010600030101010101" pitchFamily="2" charset="-122"/>
              </a:rPr>
              <a:t>Contemporary Memory Hierarchy</a:t>
            </a:r>
          </a:p>
          <a:p>
            <a:pPr algn="ctr" eaLnBrk="0" hangingPunct="0">
              <a:spcBef>
                <a:spcPct val="20000"/>
              </a:spcBef>
            </a:pPr>
            <a:r>
              <a:rPr kumimoji="0" lang="zh-CN" altLang="en-US" sz="2400" i="0">
                <a:solidFill>
                  <a:schemeClr val="tx1"/>
                </a:solidFill>
                <a:latin typeface="Times New Roman" panose="02020603050405020304" pitchFamily="18" charset="0"/>
                <a:ea typeface="宋体" panose="02010600030101010101" pitchFamily="2" charset="-122"/>
              </a:rPr>
              <a:t>（现代结构）</a:t>
            </a:r>
          </a:p>
        </p:txBody>
      </p:sp>
      <p:sp>
        <p:nvSpPr>
          <p:cNvPr id="7" name="Text Box 6">
            <a:extLst>
              <a:ext uri="{FF2B5EF4-FFF2-40B4-BE49-F238E27FC236}">
                <a16:creationId xmlns:a16="http://schemas.microsoft.com/office/drawing/2014/main" id="{A0F6CAC1-04B9-44EB-858F-1B3BF573FCED}"/>
              </a:ext>
            </a:extLst>
          </p:cNvPr>
          <p:cNvSpPr txBox="1">
            <a:spLocks noChangeArrowheads="1"/>
          </p:cNvSpPr>
          <p:nvPr/>
        </p:nvSpPr>
        <p:spPr bwMode="auto">
          <a:xfrm>
            <a:off x="206183" y="1870110"/>
            <a:ext cx="3890962" cy="362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buClr>
                <a:srgbClr val="800000"/>
              </a:buClr>
            </a:pPr>
            <a:r>
              <a:rPr lang="zh-CN" altLang="en-US" sz="2000" i="0" dirty="0">
                <a:solidFill>
                  <a:schemeClr val="tx1"/>
                </a:solidFill>
                <a:ea typeface="宋体" panose="02010600030101010101" pitchFamily="2" charset="-122"/>
                <a:cs typeface="Arial" panose="020B0604020202020204" pitchFamily="34" charset="0"/>
              </a:rPr>
              <a:t>开辟一部分内存区，用作“</a:t>
            </a:r>
            <a:r>
              <a:rPr lang="en-US" altLang="zh-CN" sz="2000" i="0" dirty="0">
                <a:solidFill>
                  <a:srgbClr val="000099"/>
                </a:solidFill>
                <a:ea typeface="宋体" panose="02010600030101010101" pitchFamily="2" charset="-122"/>
                <a:cs typeface="Arial" panose="020B0604020202020204" pitchFamily="34" charset="0"/>
              </a:rPr>
              <a:t>Disk Cache</a:t>
            </a:r>
            <a:r>
              <a:rPr lang="zh-CN" altLang="en-US" sz="2000" i="0" dirty="0">
                <a:solidFill>
                  <a:schemeClr val="tx1"/>
                </a:solidFill>
                <a:ea typeface="宋体" panose="02010600030101010101" pitchFamily="2" charset="-122"/>
                <a:cs typeface="Arial" panose="020B0604020202020204" pitchFamily="34" charset="0"/>
              </a:rPr>
              <a:t>”，用于存放将被送到磁盘上的数据。</a:t>
            </a:r>
          </a:p>
          <a:p>
            <a:pPr>
              <a:lnSpc>
                <a:spcPct val="125000"/>
              </a:lnSpc>
              <a:spcBef>
                <a:spcPct val="30000"/>
              </a:spcBef>
              <a:buClr>
                <a:srgbClr val="800000"/>
              </a:buClr>
              <a:buFontTx/>
              <a:buChar char="•"/>
            </a:pPr>
            <a:endParaRPr lang="zh-CN" altLang="en-US" sz="900" i="0" dirty="0">
              <a:solidFill>
                <a:schemeClr val="tx1"/>
              </a:solidFill>
              <a:ea typeface="宋体" panose="02010600030101010101" pitchFamily="2" charset="-122"/>
              <a:cs typeface="Arial" panose="020B0604020202020204" pitchFamily="34" charset="0"/>
            </a:endParaRPr>
          </a:p>
          <a:p>
            <a:pPr>
              <a:lnSpc>
                <a:spcPct val="125000"/>
              </a:lnSpc>
              <a:spcBef>
                <a:spcPct val="30000"/>
              </a:spcBef>
              <a:buClr>
                <a:srgbClr val="800000"/>
              </a:buClr>
            </a:pPr>
            <a:r>
              <a:rPr lang="zh-CN" altLang="en-US" sz="2000" i="0" dirty="0">
                <a:solidFill>
                  <a:schemeClr val="tx1"/>
                </a:solidFill>
                <a:ea typeface="宋体" panose="02010600030101010101" pitchFamily="2" charset="-122"/>
                <a:cs typeface="Arial" panose="020B0604020202020204" pitchFamily="34" charset="0"/>
              </a:rPr>
              <a:t>引入“</a:t>
            </a:r>
            <a:r>
              <a:rPr lang="en-US" altLang="zh-CN" sz="2000" i="0" dirty="0">
                <a:solidFill>
                  <a:srgbClr val="000099"/>
                </a:solidFill>
                <a:ea typeface="宋体" panose="02010600030101010101" pitchFamily="2" charset="-122"/>
                <a:cs typeface="Arial" panose="020B0604020202020204" pitchFamily="34" charset="0"/>
              </a:rPr>
              <a:t>Disk Cache</a:t>
            </a:r>
            <a:r>
              <a:rPr lang="zh-CN" altLang="en-US" sz="2000" i="0" dirty="0">
                <a:solidFill>
                  <a:schemeClr val="tx1"/>
                </a:solidFill>
                <a:ea typeface="宋体" panose="02010600030101010101" pitchFamily="2" charset="-122"/>
                <a:cs typeface="Arial" panose="020B0604020202020204" pitchFamily="34" charset="0"/>
              </a:rPr>
              <a:t>”的好处：</a:t>
            </a:r>
          </a:p>
          <a:p>
            <a:pPr>
              <a:lnSpc>
                <a:spcPct val="125000"/>
              </a:lnSpc>
              <a:spcBef>
                <a:spcPct val="30000"/>
              </a:spcBef>
            </a:pPr>
            <a:r>
              <a:rPr lang="zh-CN" altLang="en-US" sz="2000" i="0" dirty="0">
                <a:solidFill>
                  <a:schemeClr val="tx1"/>
                </a:solidFill>
                <a:ea typeface="宋体" panose="02010600030101010101" pitchFamily="2" charset="-122"/>
                <a:cs typeface="Arial" panose="020B0604020202020204" pitchFamily="34" charset="0"/>
              </a:rPr>
              <a:t>(1)写盘时按“簇”进行，以避免频繁地小块数据写盘。</a:t>
            </a:r>
          </a:p>
          <a:p>
            <a:pPr>
              <a:lnSpc>
                <a:spcPct val="125000"/>
              </a:lnSpc>
              <a:spcBef>
                <a:spcPct val="30000"/>
              </a:spcBef>
            </a:pPr>
            <a:r>
              <a:rPr lang="zh-CN" altLang="en-US" sz="2000" i="0" dirty="0">
                <a:solidFill>
                  <a:schemeClr val="tx1"/>
                </a:solidFill>
                <a:ea typeface="宋体" panose="02010600030101010101" pitchFamily="2" charset="-122"/>
                <a:cs typeface="Arial" panose="020B0604020202020204" pitchFamily="34" charset="0"/>
              </a:rPr>
              <a:t>(2)有些中间结果数据在写回盘之前可被快速地再次使用。</a:t>
            </a:r>
          </a:p>
        </p:txBody>
      </p:sp>
      <p:grpSp>
        <p:nvGrpSpPr>
          <p:cNvPr id="8" name="Group 9">
            <a:extLst>
              <a:ext uri="{FF2B5EF4-FFF2-40B4-BE49-F238E27FC236}">
                <a16:creationId xmlns:a16="http://schemas.microsoft.com/office/drawing/2014/main" id="{852D0BEA-F76C-467B-881C-3D848D1775C9}"/>
              </a:ext>
            </a:extLst>
          </p:cNvPr>
          <p:cNvGrpSpPr>
            <a:grpSpLocks/>
          </p:cNvGrpSpPr>
          <p:nvPr/>
        </p:nvGrpSpPr>
        <p:grpSpPr bwMode="auto">
          <a:xfrm>
            <a:off x="3559776" y="2266156"/>
            <a:ext cx="5216525" cy="1765300"/>
            <a:chOff x="1610" y="1480"/>
            <a:chExt cx="3286" cy="1208"/>
          </a:xfrm>
        </p:grpSpPr>
        <p:sp>
          <p:nvSpPr>
            <p:cNvPr id="9" name="Oval 7">
              <a:extLst>
                <a:ext uri="{FF2B5EF4-FFF2-40B4-BE49-F238E27FC236}">
                  <a16:creationId xmlns:a16="http://schemas.microsoft.com/office/drawing/2014/main" id="{46917FD3-6564-4512-AA50-FC687B3E63B4}"/>
                </a:ext>
              </a:extLst>
            </p:cNvPr>
            <p:cNvSpPr>
              <a:spLocks noChangeArrowheads="1"/>
            </p:cNvSpPr>
            <p:nvPr/>
          </p:nvSpPr>
          <p:spPr bwMode="auto">
            <a:xfrm>
              <a:off x="2784" y="2448"/>
              <a:ext cx="2112" cy="240"/>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sp>
          <p:nvSpPr>
            <p:cNvPr id="10" name="Line 8">
              <a:extLst>
                <a:ext uri="{FF2B5EF4-FFF2-40B4-BE49-F238E27FC236}">
                  <a16:creationId xmlns:a16="http://schemas.microsoft.com/office/drawing/2014/main" id="{9D6A727D-7D87-4D7D-9BB1-65D53A11CF0C}"/>
                </a:ext>
              </a:extLst>
            </p:cNvPr>
            <p:cNvSpPr>
              <a:spLocks noChangeShapeType="1"/>
            </p:cNvSpPr>
            <p:nvPr/>
          </p:nvSpPr>
          <p:spPr bwMode="auto">
            <a:xfrm>
              <a:off x="1610" y="1480"/>
              <a:ext cx="1225" cy="99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Tree>
    <p:extLst>
      <p:ext uri="{BB962C8B-B14F-4D97-AF65-F5344CB8AC3E}">
        <p14:creationId xmlns:p14="http://schemas.microsoft.com/office/powerpoint/2010/main" val="256745706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CCE3890-C7F0-4CD2-8A9F-45EDD3E77663}"/>
              </a:ext>
            </a:extLst>
          </p:cNvPr>
          <p:cNvSpPr>
            <a:spLocks noGrp="1"/>
          </p:cNvSpPr>
          <p:nvPr>
            <p:ph type="sldNum" sz="quarter" idx="12"/>
          </p:nvPr>
        </p:nvSpPr>
        <p:spPr/>
        <p:txBody>
          <a:bodyPr/>
          <a:lstStyle/>
          <a:p>
            <a:fld id="{D12C7F20-4EEE-4847-AC76-B538472E8A39}" type="slidenum">
              <a:rPr lang="zh-CN" altLang="en-US" smtClean="0"/>
              <a:pPr/>
              <a:t>48</a:t>
            </a:fld>
            <a:endParaRPr lang="zh-CN" altLang="en-US"/>
          </a:p>
        </p:txBody>
      </p:sp>
      <p:sp>
        <p:nvSpPr>
          <p:cNvPr id="3" name="文本占位符 2">
            <a:extLst>
              <a:ext uri="{FF2B5EF4-FFF2-40B4-BE49-F238E27FC236}">
                <a16:creationId xmlns:a16="http://schemas.microsoft.com/office/drawing/2014/main" id="{250271C0-8DA8-49FE-BFB4-8AC9C3AEEA35}"/>
              </a:ext>
            </a:extLst>
          </p:cNvPr>
          <p:cNvSpPr>
            <a:spLocks noGrp="1"/>
          </p:cNvSpPr>
          <p:nvPr>
            <p:ph type="body" sz="quarter" idx="15"/>
          </p:nvPr>
        </p:nvSpPr>
        <p:spPr/>
        <p:txBody>
          <a:bodyPr/>
          <a:lstStyle/>
          <a:p>
            <a:r>
              <a:rPr lang="zh-CN" altLang="en-US" dirty="0"/>
              <a:t>层次化存储器结构（</a:t>
            </a:r>
            <a:r>
              <a:rPr lang="en-US" altLang="zh-CN" dirty="0"/>
              <a:t>Memory Hierarchy</a:t>
            </a:r>
            <a:r>
              <a:rPr lang="zh-CN" altLang="en-US" dirty="0"/>
              <a:t>）</a:t>
            </a:r>
          </a:p>
        </p:txBody>
      </p:sp>
      <p:sp>
        <p:nvSpPr>
          <p:cNvPr id="4" name="文本占位符 3">
            <a:extLst>
              <a:ext uri="{FF2B5EF4-FFF2-40B4-BE49-F238E27FC236}">
                <a16:creationId xmlns:a16="http://schemas.microsoft.com/office/drawing/2014/main" id="{A2BE0351-871B-4AEB-846B-2FB729730F0D}"/>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grpSp>
        <p:nvGrpSpPr>
          <p:cNvPr id="5" name="Group 24">
            <a:extLst>
              <a:ext uri="{FF2B5EF4-FFF2-40B4-BE49-F238E27FC236}">
                <a16:creationId xmlns:a16="http://schemas.microsoft.com/office/drawing/2014/main" id="{3CDEA54D-2D53-4968-954E-2750B8F9BCB1}"/>
              </a:ext>
            </a:extLst>
          </p:cNvPr>
          <p:cNvGrpSpPr>
            <a:grpSpLocks/>
          </p:cNvGrpSpPr>
          <p:nvPr/>
        </p:nvGrpSpPr>
        <p:grpSpPr bwMode="auto">
          <a:xfrm>
            <a:off x="6096000" y="1154830"/>
            <a:ext cx="5330825" cy="1822450"/>
            <a:chOff x="553" y="1152"/>
            <a:chExt cx="3358" cy="1184"/>
          </a:xfrm>
        </p:grpSpPr>
        <p:sp>
          <p:nvSpPr>
            <p:cNvPr id="6" name="Rectangle 4">
              <a:extLst>
                <a:ext uri="{FF2B5EF4-FFF2-40B4-BE49-F238E27FC236}">
                  <a16:creationId xmlns:a16="http://schemas.microsoft.com/office/drawing/2014/main" id="{384C83A1-70F3-4F2B-99B2-E3CCC782E428}"/>
                </a:ext>
              </a:extLst>
            </p:cNvPr>
            <p:cNvSpPr>
              <a:spLocks noChangeArrowheads="1"/>
            </p:cNvSpPr>
            <p:nvPr/>
          </p:nvSpPr>
          <p:spPr bwMode="auto">
            <a:xfrm>
              <a:off x="1722" y="1296"/>
              <a:ext cx="800" cy="89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5">
              <a:extLst>
                <a:ext uri="{FF2B5EF4-FFF2-40B4-BE49-F238E27FC236}">
                  <a16:creationId xmlns:a16="http://schemas.microsoft.com/office/drawing/2014/main" id="{AAB79D36-E594-4B83-B596-38C253527C18}"/>
                </a:ext>
              </a:extLst>
            </p:cNvPr>
            <p:cNvSpPr>
              <a:spLocks noChangeArrowheads="1"/>
            </p:cNvSpPr>
            <p:nvPr/>
          </p:nvSpPr>
          <p:spPr bwMode="auto">
            <a:xfrm>
              <a:off x="3114" y="1152"/>
              <a:ext cx="752" cy="11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a:extLst>
                <a:ext uri="{FF2B5EF4-FFF2-40B4-BE49-F238E27FC236}">
                  <a16:creationId xmlns:a16="http://schemas.microsoft.com/office/drawing/2014/main" id="{E52B542D-6E3F-4C5C-B13C-25AB684912C1}"/>
                </a:ext>
              </a:extLst>
            </p:cNvPr>
            <p:cNvSpPr>
              <a:spLocks noChangeArrowheads="1"/>
            </p:cNvSpPr>
            <p:nvPr/>
          </p:nvSpPr>
          <p:spPr bwMode="auto">
            <a:xfrm>
              <a:off x="3111" y="1161"/>
              <a:ext cx="800"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Lower Level</a:t>
              </a:r>
            </a:p>
            <a:p>
              <a:pPr algn="ct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Memory</a:t>
              </a:r>
            </a:p>
          </p:txBody>
        </p:sp>
        <p:sp>
          <p:nvSpPr>
            <p:cNvPr id="9" name="Rectangle 7">
              <a:extLst>
                <a:ext uri="{FF2B5EF4-FFF2-40B4-BE49-F238E27FC236}">
                  <a16:creationId xmlns:a16="http://schemas.microsoft.com/office/drawing/2014/main" id="{5FA0BA5F-5B3F-42B8-B899-E42D7547664C}"/>
                </a:ext>
              </a:extLst>
            </p:cNvPr>
            <p:cNvSpPr>
              <a:spLocks noChangeArrowheads="1"/>
            </p:cNvSpPr>
            <p:nvPr/>
          </p:nvSpPr>
          <p:spPr bwMode="auto">
            <a:xfrm>
              <a:off x="1719" y="1305"/>
              <a:ext cx="793"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dirty="0">
                  <a:solidFill>
                    <a:schemeClr val="tx1"/>
                  </a:solidFill>
                  <a:latin typeface="Times New Roman" panose="02020603050405020304" pitchFamily="18" charset="0"/>
                  <a:ea typeface="宋体" panose="02010600030101010101" pitchFamily="2" charset="-122"/>
                </a:rPr>
                <a:t>Upper Level</a:t>
              </a:r>
            </a:p>
            <a:p>
              <a:pPr algn="ctr" eaLnBrk="0" hangingPunct="0">
                <a:spcBef>
                  <a:spcPct val="0"/>
                </a:spcBef>
              </a:pPr>
              <a:r>
                <a:rPr kumimoji="0" lang="en-US" altLang="zh-CN" sz="1600" i="0" dirty="0">
                  <a:solidFill>
                    <a:schemeClr val="tx1"/>
                  </a:solidFill>
                  <a:latin typeface="Times New Roman" panose="02020603050405020304" pitchFamily="18" charset="0"/>
                  <a:ea typeface="宋体" panose="02010600030101010101" pitchFamily="2" charset="-122"/>
                </a:rPr>
                <a:t>Memory</a:t>
              </a:r>
            </a:p>
          </p:txBody>
        </p:sp>
        <p:sp>
          <p:nvSpPr>
            <p:cNvPr id="10" name="Line 8">
              <a:extLst>
                <a:ext uri="{FF2B5EF4-FFF2-40B4-BE49-F238E27FC236}">
                  <a16:creationId xmlns:a16="http://schemas.microsoft.com/office/drawing/2014/main" id="{4040CE8F-BA1C-4375-AAF6-A9404E9ADCEF}"/>
                </a:ext>
              </a:extLst>
            </p:cNvPr>
            <p:cNvSpPr>
              <a:spLocks noChangeShapeType="1"/>
            </p:cNvSpPr>
            <p:nvPr/>
          </p:nvSpPr>
          <p:spPr bwMode="auto">
            <a:xfrm flipH="1">
              <a:off x="554" y="1528"/>
              <a:ext cx="11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9">
              <a:extLst>
                <a:ext uri="{FF2B5EF4-FFF2-40B4-BE49-F238E27FC236}">
                  <a16:creationId xmlns:a16="http://schemas.microsoft.com/office/drawing/2014/main" id="{C8F57D05-5809-4D50-978B-F716140541D1}"/>
                </a:ext>
              </a:extLst>
            </p:cNvPr>
            <p:cNvSpPr>
              <a:spLocks noChangeArrowheads="1"/>
            </p:cNvSpPr>
            <p:nvPr/>
          </p:nvSpPr>
          <p:spPr bwMode="auto">
            <a:xfrm>
              <a:off x="793" y="1336"/>
              <a:ext cx="55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To CPU</a:t>
              </a:r>
            </a:p>
          </p:txBody>
        </p:sp>
        <p:sp>
          <p:nvSpPr>
            <p:cNvPr id="12" name="Line 10">
              <a:extLst>
                <a:ext uri="{FF2B5EF4-FFF2-40B4-BE49-F238E27FC236}">
                  <a16:creationId xmlns:a16="http://schemas.microsoft.com/office/drawing/2014/main" id="{31B042EF-B13D-4185-9756-5BF3EFC7BE7C}"/>
                </a:ext>
              </a:extLst>
            </p:cNvPr>
            <p:cNvSpPr>
              <a:spLocks noChangeShapeType="1"/>
            </p:cNvSpPr>
            <p:nvPr/>
          </p:nvSpPr>
          <p:spPr bwMode="auto">
            <a:xfrm>
              <a:off x="570" y="2008"/>
              <a:ext cx="11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1">
              <a:extLst>
                <a:ext uri="{FF2B5EF4-FFF2-40B4-BE49-F238E27FC236}">
                  <a16:creationId xmlns:a16="http://schemas.microsoft.com/office/drawing/2014/main" id="{59421453-C9EE-432A-BC85-801F69035A62}"/>
                </a:ext>
              </a:extLst>
            </p:cNvPr>
            <p:cNvSpPr>
              <a:spLocks noChangeArrowheads="1"/>
            </p:cNvSpPr>
            <p:nvPr/>
          </p:nvSpPr>
          <p:spPr bwMode="auto">
            <a:xfrm>
              <a:off x="553" y="1816"/>
              <a:ext cx="714"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From CPU</a:t>
              </a:r>
            </a:p>
          </p:txBody>
        </p:sp>
        <p:sp>
          <p:nvSpPr>
            <p:cNvPr id="14" name="Line 12">
              <a:extLst>
                <a:ext uri="{FF2B5EF4-FFF2-40B4-BE49-F238E27FC236}">
                  <a16:creationId xmlns:a16="http://schemas.microsoft.com/office/drawing/2014/main" id="{ACA6B17D-83FE-44F8-911D-C603AF54555E}"/>
                </a:ext>
              </a:extLst>
            </p:cNvPr>
            <p:cNvSpPr>
              <a:spLocks noChangeShapeType="1"/>
            </p:cNvSpPr>
            <p:nvPr/>
          </p:nvSpPr>
          <p:spPr bwMode="auto">
            <a:xfrm>
              <a:off x="2538" y="1720"/>
              <a:ext cx="56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13">
              <a:extLst>
                <a:ext uri="{FF2B5EF4-FFF2-40B4-BE49-F238E27FC236}">
                  <a16:creationId xmlns:a16="http://schemas.microsoft.com/office/drawing/2014/main" id="{49C23302-A28B-41D9-810D-0030B0CE7AC9}"/>
                </a:ext>
              </a:extLst>
            </p:cNvPr>
            <p:cNvSpPr>
              <a:spLocks noChangeArrowheads="1"/>
            </p:cNvSpPr>
            <p:nvPr/>
          </p:nvSpPr>
          <p:spPr bwMode="auto">
            <a:xfrm>
              <a:off x="1814" y="1868"/>
              <a:ext cx="568"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4">
              <a:extLst>
                <a:ext uri="{FF2B5EF4-FFF2-40B4-BE49-F238E27FC236}">
                  <a16:creationId xmlns:a16="http://schemas.microsoft.com/office/drawing/2014/main" id="{79A3189B-63E9-4D78-966E-6ABB011EDDF8}"/>
                </a:ext>
              </a:extLst>
            </p:cNvPr>
            <p:cNvSpPr>
              <a:spLocks noChangeArrowheads="1"/>
            </p:cNvSpPr>
            <p:nvPr/>
          </p:nvSpPr>
          <p:spPr bwMode="auto">
            <a:xfrm>
              <a:off x="1897" y="1687"/>
              <a:ext cx="497"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chemeClr val="tx1"/>
                  </a:solidFill>
                  <a:latin typeface="Times New Roman" panose="02020603050405020304" pitchFamily="18" charset="0"/>
                  <a:ea typeface="宋体" panose="02010600030101010101" pitchFamily="2" charset="-122"/>
                </a:rPr>
                <a:t>Block X</a:t>
              </a:r>
            </a:p>
          </p:txBody>
        </p:sp>
        <p:sp>
          <p:nvSpPr>
            <p:cNvPr id="17" name="Rectangle 15">
              <a:extLst>
                <a:ext uri="{FF2B5EF4-FFF2-40B4-BE49-F238E27FC236}">
                  <a16:creationId xmlns:a16="http://schemas.microsoft.com/office/drawing/2014/main" id="{E8412CFA-CCAB-442B-8465-52B8AF9D9D26}"/>
                </a:ext>
              </a:extLst>
            </p:cNvPr>
            <p:cNvSpPr>
              <a:spLocks noChangeArrowheads="1"/>
            </p:cNvSpPr>
            <p:nvPr/>
          </p:nvSpPr>
          <p:spPr bwMode="auto">
            <a:xfrm>
              <a:off x="3206" y="2060"/>
              <a:ext cx="568" cy="23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6">
              <a:extLst>
                <a:ext uri="{FF2B5EF4-FFF2-40B4-BE49-F238E27FC236}">
                  <a16:creationId xmlns:a16="http://schemas.microsoft.com/office/drawing/2014/main" id="{50120AAA-4BFD-495C-955F-02CC6BD43E35}"/>
                </a:ext>
              </a:extLst>
            </p:cNvPr>
            <p:cNvSpPr>
              <a:spLocks noChangeArrowheads="1"/>
            </p:cNvSpPr>
            <p:nvPr/>
          </p:nvSpPr>
          <p:spPr bwMode="auto">
            <a:xfrm>
              <a:off x="3289" y="1879"/>
              <a:ext cx="497"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chemeClr val="tx1"/>
                  </a:solidFill>
                  <a:latin typeface="Times New Roman" panose="02020603050405020304" pitchFamily="18" charset="0"/>
                  <a:ea typeface="宋体" panose="02010600030101010101" pitchFamily="2" charset="-122"/>
                </a:rPr>
                <a:t>Block Y</a:t>
              </a:r>
            </a:p>
          </p:txBody>
        </p:sp>
        <p:sp>
          <p:nvSpPr>
            <p:cNvPr id="19" name="Line 17">
              <a:extLst>
                <a:ext uri="{FF2B5EF4-FFF2-40B4-BE49-F238E27FC236}">
                  <a16:creationId xmlns:a16="http://schemas.microsoft.com/office/drawing/2014/main" id="{6F5B9055-A6EF-4F27-AF20-A550510D306A}"/>
                </a:ext>
              </a:extLst>
            </p:cNvPr>
            <p:cNvSpPr>
              <a:spLocks noChangeShapeType="1"/>
            </p:cNvSpPr>
            <p:nvPr/>
          </p:nvSpPr>
          <p:spPr bwMode="auto">
            <a:xfrm>
              <a:off x="2098" y="1872"/>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a:extLst>
                <a:ext uri="{FF2B5EF4-FFF2-40B4-BE49-F238E27FC236}">
                  <a16:creationId xmlns:a16="http://schemas.microsoft.com/office/drawing/2014/main" id="{51DB4AEA-51FB-489E-9F8E-05C71A3A5A3E}"/>
                </a:ext>
              </a:extLst>
            </p:cNvPr>
            <p:cNvSpPr>
              <a:spLocks noChangeShapeType="1"/>
            </p:cNvSpPr>
            <p:nvPr/>
          </p:nvSpPr>
          <p:spPr bwMode="auto">
            <a:xfrm>
              <a:off x="2242" y="1872"/>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a:extLst>
                <a:ext uri="{FF2B5EF4-FFF2-40B4-BE49-F238E27FC236}">
                  <a16:creationId xmlns:a16="http://schemas.microsoft.com/office/drawing/2014/main" id="{709381B0-5BBF-4A50-A417-D9E4EFFAC058}"/>
                </a:ext>
              </a:extLst>
            </p:cNvPr>
            <p:cNvSpPr>
              <a:spLocks noChangeShapeType="1"/>
            </p:cNvSpPr>
            <p:nvPr/>
          </p:nvSpPr>
          <p:spPr bwMode="auto">
            <a:xfrm>
              <a:off x="1954" y="1872"/>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a:extLst>
                <a:ext uri="{FF2B5EF4-FFF2-40B4-BE49-F238E27FC236}">
                  <a16:creationId xmlns:a16="http://schemas.microsoft.com/office/drawing/2014/main" id="{21760AD1-4EEE-49E6-B022-E25194AF7743}"/>
                </a:ext>
              </a:extLst>
            </p:cNvPr>
            <p:cNvSpPr>
              <a:spLocks noChangeShapeType="1"/>
            </p:cNvSpPr>
            <p:nvPr/>
          </p:nvSpPr>
          <p:spPr bwMode="auto">
            <a:xfrm>
              <a:off x="3490" y="206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a:extLst>
                <a:ext uri="{FF2B5EF4-FFF2-40B4-BE49-F238E27FC236}">
                  <a16:creationId xmlns:a16="http://schemas.microsoft.com/office/drawing/2014/main" id="{AC43963C-76C2-45FA-BCD0-C561A3B4A9DE}"/>
                </a:ext>
              </a:extLst>
            </p:cNvPr>
            <p:cNvSpPr>
              <a:spLocks noChangeShapeType="1"/>
            </p:cNvSpPr>
            <p:nvPr/>
          </p:nvSpPr>
          <p:spPr bwMode="auto">
            <a:xfrm>
              <a:off x="3634" y="206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a:extLst>
                <a:ext uri="{FF2B5EF4-FFF2-40B4-BE49-F238E27FC236}">
                  <a16:creationId xmlns:a16="http://schemas.microsoft.com/office/drawing/2014/main" id="{D9A63573-0E85-4FEA-BD21-8D89095ABE52}"/>
                </a:ext>
              </a:extLst>
            </p:cNvPr>
            <p:cNvSpPr>
              <a:spLocks noChangeShapeType="1"/>
            </p:cNvSpPr>
            <p:nvPr/>
          </p:nvSpPr>
          <p:spPr bwMode="auto">
            <a:xfrm>
              <a:off x="3346" y="206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 name="Rectangle 3">
            <a:extLst>
              <a:ext uri="{FF2B5EF4-FFF2-40B4-BE49-F238E27FC236}">
                <a16:creationId xmlns:a16="http://schemas.microsoft.com/office/drawing/2014/main" id="{A9DD836B-FE06-48FF-A5B9-A65FAFF26E52}"/>
              </a:ext>
            </a:extLst>
          </p:cNvPr>
          <p:cNvSpPr txBox="1">
            <a:spLocks noChangeArrowheads="1"/>
          </p:cNvSpPr>
          <p:nvPr/>
        </p:nvSpPr>
        <p:spPr>
          <a:xfrm>
            <a:off x="922338" y="4334434"/>
            <a:ext cx="7272338" cy="1636712"/>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pPr>
            <a:r>
              <a:rPr lang="zh-CN" altLang="en-US" sz="1600"/>
              <a:t>时间局部性（</a:t>
            </a:r>
            <a:r>
              <a:rPr lang="en-US" altLang="zh-CN" sz="1600"/>
              <a:t>Temporal Locality</a:t>
            </a:r>
            <a:r>
              <a:rPr lang="zh-CN" altLang="en-US" sz="1600"/>
              <a:t>）</a:t>
            </a:r>
          </a:p>
          <a:p>
            <a:pPr>
              <a:spcBef>
                <a:spcPct val="10000"/>
              </a:spcBef>
              <a:buFont typeface="Wingdings" panose="05000000000000000000" pitchFamily="2" charset="2"/>
              <a:buNone/>
            </a:pPr>
            <a:r>
              <a:rPr lang="zh-CN" altLang="en-US" sz="1600">
                <a:solidFill>
                  <a:srgbClr val="CC0000"/>
                </a:solidFill>
              </a:rPr>
              <a:t>     含义：刚被访问过的单元很可能不久又被访问</a:t>
            </a:r>
            <a:endParaRPr lang="en-US" altLang="zh-CN" sz="1600"/>
          </a:p>
          <a:p>
            <a:pPr lvl="1">
              <a:spcBef>
                <a:spcPct val="10000"/>
              </a:spcBef>
              <a:buFontTx/>
              <a:buNone/>
            </a:pPr>
            <a:r>
              <a:rPr lang="zh-CN" altLang="en-US" sz="1600"/>
              <a:t>做法：让最近被访问过的信息保留在靠近</a:t>
            </a:r>
            <a:r>
              <a:rPr lang="en-US" altLang="zh-CN" sz="1600"/>
              <a:t>CPU</a:t>
            </a:r>
            <a:r>
              <a:rPr lang="zh-CN" altLang="en-US" sz="1600"/>
              <a:t>的存储器中</a:t>
            </a:r>
          </a:p>
          <a:p>
            <a:pPr>
              <a:spcBef>
                <a:spcPct val="10000"/>
              </a:spcBef>
            </a:pPr>
            <a:r>
              <a:rPr lang="zh-CN" altLang="en-US" sz="1600"/>
              <a:t>空间局部性 （</a:t>
            </a:r>
            <a:r>
              <a:rPr lang="en-US" altLang="zh-CN" sz="1600"/>
              <a:t>Spatial Locality</a:t>
            </a:r>
            <a:r>
              <a:rPr lang="zh-CN" altLang="en-US" sz="1600"/>
              <a:t>）</a:t>
            </a:r>
          </a:p>
          <a:p>
            <a:pPr>
              <a:spcBef>
                <a:spcPct val="10000"/>
              </a:spcBef>
              <a:buFont typeface="Wingdings" panose="05000000000000000000" pitchFamily="2" charset="2"/>
              <a:buNone/>
            </a:pPr>
            <a:r>
              <a:rPr lang="zh-CN" altLang="en-US" sz="1600">
                <a:solidFill>
                  <a:srgbClr val="CC0000"/>
                </a:solidFill>
              </a:rPr>
              <a:t>     含义：刚被访问过的单元的邻近单元很可能不久被访问</a:t>
            </a:r>
            <a:endParaRPr lang="en-US" altLang="zh-CN" sz="1600">
              <a:solidFill>
                <a:srgbClr val="CC0000"/>
              </a:solidFill>
            </a:endParaRPr>
          </a:p>
          <a:p>
            <a:pPr lvl="1">
              <a:spcBef>
                <a:spcPct val="10000"/>
              </a:spcBef>
              <a:buFontTx/>
              <a:buNone/>
            </a:pPr>
            <a:r>
              <a:rPr lang="zh-CN" altLang="en-US" sz="1600"/>
              <a:t>做法：将刚被访问过的单元的邻近单元调到靠近</a:t>
            </a:r>
            <a:r>
              <a:rPr lang="en-US" altLang="zh-CN" sz="1600"/>
              <a:t>CPU</a:t>
            </a:r>
            <a:r>
              <a:rPr lang="zh-CN" altLang="en-US" sz="1600"/>
              <a:t>的存储器中 </a:t>
            </a:r>
          </a:p>
        </p:txBody>
      </p:sp>
      <p:sp>
        <p:nvSpPr>
          <p:cNvPr id="30" name="Rectangle 23">
            <a:extLst>
              <a:ext uri="{FF2B5EF4-FFF2-40B4-BE49-F238E27FC236}">
                <a16:creationId xmlns:a16="http://schemas.microsoft.com/office/drawing/2014/main" id="{833339BB-60B8-4FC9-BDFE-825D1BA6E02C}"/>
              </a:ext>
            </a:extLst>
          </p:cNvPr>
          <p:cNvSpPr>
            <a:spLocks noChangeArrowheads="1"/>
          </p:cNvSpPr>
          <p:nvPr/>
        </p:nvSpPr>
        <p:spPr bwMode="auto">
          <a:xfrm>
            <a:off x="608013" y="2253221"/>
            <a:ext cx="7362825" cy="158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10000"/>
              </a:spcBef>
              <a:buFont typeface="Wingdings" panose="05000000000000000000" pitchFamily="2" charset="2"/>
              <a:buChar char="·"/>
            </a:pPr>
            <a:r>
              <a:rPr lang="zh-CN" altLang="en-US" sz="1600" i="0" dirty="0">
                <a:solidFill>
                  <a:schemeClr val="tx1"/>
                </a:solidFill>
                <a:latin typeface="Times New Roman" panose="02020603050405020304" pitchFamily="18" charset="0"/>
                <a:ea typeface="宋体" panose="02010600030101010101" pitchFamily="2" charset="-122"/>
              </a:rPr>
              <a:t> 数据总是在相邻两层之间</a:t>
            </a:r>
            <a:r>
              <a:rPr lang="zh-CN" altLang="en-US" sz="1600" i="0" dirty="0">
                <a:solidFill>
                  <a:srgbClr val="CC0000"/>
                </a:solidFill>
                <a:latin typeface="Times New Roman" panose="02020603050405020304" pitchFamily="18" charset="0"/>
                <a:ea typeface="宋体" panose="02010600030101010101" pitchFamily="2" charset="-122"/>
              </a:rPr>
              <a:t>复制传送</a:t>
            </a:r>
          </a:p>
          <a:p>
            <a:pPr>
              <a:spcBef>
                <a:spcPct val="10000"/>
              </a:spcBef>
              <a:buFont typeface="Wingdings" panose="05000000000000000000" pitchFamily="2" charset="2"/>
              <a:buNone/>
            </a:pPr>
            <a:r>
              <a:rPr lang="en-US" altLang="zh-CN" sz="1600" i="0" dirty="0">
                <a:solidFill>
                  <a:srgbClr val="000099"/>
                </a:solidFill>
                <a:latin typeface="Times New Roman" panose="02020603050405020304" pitchFamily="18" charset="0"/>
                <a:ea typeface="宋体" panose="02010600030101010101" pitchFamily="2" charset="-122"/>
              </a:rPr>
              <a:t>   Upper Level: </a:t>
            </a:r>
            <a:r>
              <a:rPr lang="zh-CN" altLang="en-US" sz="1600" i="0" dirty="0">
                <a:solidFill>
                  <a:srgbClr val="000099"/>
                </a:solidFill>
                <a:latin typeface="Times New Roman" panose="02020603050405020304" pitchFamily="18" charset="0"/>
                <a:ea typeface="宋体" panose="02010600030101010101" pitchFamily="2" charset="-122"/>
              </a:rPr>
              <a:t>上层更靠</a:t>
            </a:r>
            <a:r>
              <a:rPr lang="en-US" altLang="zh-CN" sz="1600" i="0" dirty="0">
                <a:solidFill>
                  <a:srgbClr val="000099"/>
                </a:solidFill>
                <a:latin typeface="Times New Roman" panose="02020603050405020304" pitchFamily="18" charset="0"/>
                <a:ea typeface="宋体" panose="02010600030101010101" pitchFamily="2" charset="-122"/>
              </a:rPr>
              <a:t>CPU</a:t>
            </a:r>
          </a:p>
          <a:p>
            <a:pPr lvl="1">
              <a:spcBef>
                <a:spcPct val="10000"/>
              </a:spcBef>
              <a:buFont typeface="Wingdings" panose="05000000000000000000" pitchFamily="2" charset="2"/>
              <a:buNone/>
            </a:pPr>
            <a:r>
              <a:rPr lang="en-US" altLang="zh-CN" sz="1600" i="0" dirty="0">
                <a:solidFill>
                  <a:srgbClr val="CC3300"/>
                </a:solidFill>
                <a:latin typeface="Times New Roman" panose="02020603050405020304" pitchFamily="18" charset="0"/>
                <a:ea typeface="宋体" panose="02010600030101010101" pitchFamily="2" charset="-122"/>
              </a:rPr>
              <a:t>   Smaller, faster, and uses more expensive technology</a:t>
            </a:r>
          </a:p>
          <a:p>
            <a:pPr>
              <a:spcBef>
                <a:spcPct val="10000"/>
              </a:spcBef>
              <a:buFont typeface="Wingdings" panose="05000000000000000000" pitchFamily="2" charset="2"/>
              <a:buNone/>
            </a:pPr>
            <a:r>
              <a:rPr lang="en-US" altLang="zh-CN" sz="1600" i="0" dirty="0">
                <a:solidFill>
                  <a:srgbClr val="000099"/>
                </a:solidFill>
                <a:latin typeface="Times New Roman" panose="02020603050405020304" pitchFamily="18" charset="0"/>
                <a:ea typeface="宋体" panose="02010600030101010101" pitchFamily="2" charset="-122"/>
              </a:rPr>
              <a:t>    Lower Level: </a:t>
            </a:r>
            <a:r>
              <a:rPr lang="zh-CN" altLang="en-US" sz="1600" i="0" dirty="0">
                <a:solidFill>
                  <a:srgbClr val="000099"/>
                </a:solidFill>
                <a:latin typeface="Times New Roman" panose="02020603050405020304" pitchFamily="18" charset="0"/>
                <a:ea typeface="宋体" panose="02010600030101010101" pitchFamily="2" charset="-122"/>
              </a:rPr>
              <a:t>下层更远离</a:t>
            </a:r>
            <a:r>
              <a:rPr lang="en-US" altLang="zh-CN" sz="1600" i="0" dirty="0">
                <a:solidFill>
                  <a:srgbClr val="000099"/>
                </a:solidFill>
                <a:latin typeface="Times New Roman" panose="02020603050405020304" pitchFamily="18" charset="0"/>
                <a:ea typeface="宋体" panose="02010600030101010101" pitchFamily="2" charset="-122"/>
              </a:rPr>
              <a:t>CPU</a:t>
            </a:r>
          </a:p>
          <a:p>
            <a:pPr lvl="1">
              <a:spcBef>
                <a:spcPct val="10000"/>
              </a:spcBef>
              <a:buFont typeface="Wingdings" panose="05000000000000000000" pitchFamily="2" charset="2"/>
              <a:buNone/>
            </a:pPr>
            <a:r>
              <a:rPr lang="en-US" altLang="zh-CN" sz="1600" i="0" dirty="0">
                <a:solidFill>
                  <a:srgbClr val="CC3300"/>
                </a:solidFill>
                <a:latin typeface="Times New Roman" panose="02020603050405020304" pitchFamily="18" charset="0"/>
                <a:ea typeface="宋体" panose="02010600030101010101" pitchFamily="2" charset="-122"/>
              </a:rPr>
              <a:t>   Bigger, slower, and uses less expensive technology</a:t>
            </a:r>
          </a:p>
          <a:p>
            <a:pPr>
              <a:spcBef>
                <a:spcPct val="10000"/>
              </a:spcBef>
              <a:buFont typeface="Wingdings" panose="05000000000000000000" pitchFamily="2" charset="2"/>
              <a:buChar char="·"/>
            </a:pPr>
            <a:r>
              <a:rPr lang="en-US" altLang="zh-CN" sz="1600" i="0" dirty="0">
                <a:solidFill>
                  <a:schemeClr val="tx1"/>
                </a:solidFill>
                <a:latin typeface="Times New Roman" panose="02020603050405020304" pitchFamily="18" charset="0"/>
                <a:ea typeface="宋体" panose="02010600030101010101" pitchFamily="2" charset="-122"/>
              </a:rPr>
              <a:t> Block: </a:t>
            </a:r>
            <a:r>
              <a:rPr lang="zh-CN" altLang="en-US" sz="1600" i="0" dirty="0">
                <a:solidFill>
                  <a:srgbClr val="0000FF"/>
                </a:solidFill>
                <a:latin typeface="Times New Roman" panose="02020603050405020304" pitchFamily="18" charset="0"/>
                <a:ea typeface="宋体" panose="02010600030101010101" pitchFamily="2" charset="-122"/>
              </a:rPr>
              <a:t>最小传送单位是一个定长块，互为副本</a:t>
            </a:r>
          </a:p>
        </p:txBody>
      </p:sp>
      <p:sp>
        <p:nvSpPr>
          <p:cNvPr id="31" name="Text Box 25">
            <a:extLst>
              <a:ext uri="{FF2B5EF4-FFF2-40B4-BE49-F238E27FC236}">
                <a16:creationId xmlns:a16="http://schemas.microsoft.com/office/drawing/2014/main" id="{C5E0EBCF-F04B-44E0-A393-AA93B23554A0}"/>
              </a:ext>
            </a:extLst>
          </p:cNvPr>
          <p:cNvSpPr txBox="1">
            <a:spLocks noChangeArrowheads="1"/>
          </p:cNvSpPr>
          <p:nvPr/>
        </p:nvSpPr>
        <p:spPr bwMode="auto">
          <a:xfrm>
            <a:off x="550863" y="3948671"/>
            <a:ext cx="577215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a:solidFill>
                  <a:srgbClr val="CC0000"/>
                </a:solidFill>
                <a:ea typeface="宋体" panose="02010600030101010101" pitchFamily="2" charset="-122"/>
              </a:rPr>
              <a:t>问题：为什么这种层次化结构是有效的？</a:t>
            </a:r>
          </a:p>
        </p:txBody>
      </p:sp>
      <p:sp>
        <p:nvSpPr>
          <p:cNvPr id="32" name="Text Box 26">
            <a:extLst>
              <a:ext uri="{FF2B5EF4-FFF2-40B4-BE49-F238E27FC236}">
                <a16:creationId xmlns:a16="http://schemas.microsoft.com/office/drawing/2014/main" id="{B36992FC-4813-4E56-936E-A031451166AD}"/>
              </a:ext>
            </a:extLst>
          </p:cNvPr>
          <p:cNvSpPr txBox="1">
            <a:spLocks noChangeArrowheads="1"/>
          </p:cNvSpPr>
          <p:nvPr/>
        </p:nvSpPr>
        <p:spPr bwMode="auto">
          <a:xfrm>
            <a:off x="4465638" y="3958196"/>
            <a:ext cx="43815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a:solidFill>
                  <a:srgbClr val="006600"/>
                </a:solidFill>
                <a:ea typeface="宋体" panose="02010600030101010101" pitchFamily="2" charset="-122"/>
              </a:rPr>
              <a:t>主要是基于</a:t>
            </a:r>
            <a:r>
              <a:rPr lang="zh-CN" altLang="en-US">
                <a:solidFill>
                  <a:srgbClr val="006600"/>
                </a:solidFill>
                <a:latin typeface="宋体" panose="02010600030101010101" pitchFamily="2" charset="-122"/>
                <a:ea typeface="宋体" panose="02010600030101010101" pitchFamily="2" charset="-122"/>
              </a:rPr>
              <a:t>“</a:t>
            </a:r>
            <a:r>
              <a:rPr lang="zh-CN" altLang="en-US">
                <a:solidFill>
                  <a:srgbClr val="006600"/>
                </a:solidFill>
                <a:ea typeface="宋体" panose="02010600030101010101" pitchFamily="2" charset="-122"/>
              </a:rPr>
              <a:t>程序访问局部化</a:t>
            </a:r>
            <a:r>
              <a:rPr lang="zh-CN" altLang="en-US">
                <a:solidFill>
                  <a:srgbClr val="006600"/>
                </a:solidFill>
                <a:latin typeface="宋体" panose="02010600030101010101" pitchFamily="2" charset="-122"/>
                <a:ea typeface="宋体" panose="02010600030101010101" pitchFamily="2" charset="-122"/>
              </a:rPr>
              <a:t>”</a:t>
            </a:r>
            <a:r>
              <a:rPr lang="zh-CN" altLang="en-US">
                <a:solidFill>
                  <a:srgbClr val="006600"/>
                </a:solidFill>
                <a:ea typeface="宋体" panose="02010600030101010101" pitchFamily="2" charset="-122"/>
              </a:rPr>
              <a:t>特点！</a:t>
            </a:r>
            <a:endParaRPr lang="en-US" altLang="zh-CN">
              <a:solidFill>
                <a:srgbClr val="006600"/>
              </a:solidFill>
              <a:ea typeface="宋体" panose="02010600030101010101" pitchFamily="2" charset="-122"/>
            </a:endParaRPr>
          </a:p>
        </p:txBody>
      </p:sp>
    </p:spTree>
    <p:extLst>
      <p:ext uri="{BB962C8B-B14F-4D97-AF65-F5344CB8AC3E}">
        <p14:creationId xmlns:p14="http://schemas.microsoft.com/office/powerpoint/2010/main" val="63452441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blinds(horizontal)">
                                      <p:cBhvr>
                                        <p:cTn id="7" dur="500"/>
                                        <p:tgtEl>
                                          <p:spTgt spid="3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
                                            <p:txEl>
                                              <p:pRg st="2" end="2"/>
                                            </p:txEl>
                                          </p:spTgt>
                                        </p:tgtEl>
                                        <p:attrNameLst>
                                          <p:attrName>style.visibility</p:attrName>
                                        </p:attrNameLst>
                                      </p:cBhvr>
                                      <p:to>
                                        <p:strVal val="visible"/>
                                      </p:to>
                                    </p:set>
                                    <p:animEffect transition="in" filter="blinds(horizontal)">
                                      <p:cBhvr>
                                        <p:cTn id="10" dur="500"/>
                                        <p:tgtEl>
                                          <p:spTgt spid="3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
                                            <p:txEl>
                                              <p:pRg st="3" end="3"/>
                                            </p:txEl>
                                          </p:spTgt>
                                        </p:tgtEl>
                                        <p:attrNameLst>
                                          <p:attrName>style.visibility</p:attrName>
                                        </p:attrNameLst>
                                      </p:cBhvr>
                                      <p:to>
                                        <p:strVal val="visible"/>
                                      </p:to>
                                    </p:set>
                                    <p:animEffect transition="in" filter="blinds(horizontal)">
                                      <p:cBhvr>
                                        <p:cTn id="15" dur="500"/>
                                        <p:tgtEl>
                                          <p:spTgt spid="30">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0">
                                            <p:txEl>
                                              <p:pRg st="4" end="4"/>
                                            </p:txEl>
                                          </p:spTgt>
                                        </p:tgtEl>
                                        <p:attrNameLst>
                                          <p:attrName>style.visibility</p:attrName>
                                        </p:attrNameLst>
                                      </p:cBhvr>
                                      <p:to>
                                        <p:strVal val="visible"/>
                                      </p:to>
                                    </p:set>
                                    <p:animEffect transition="in" filter="blinds(horizontal)">
                                      <p:cBhvr>
                                        <p:cTn id="18" dur="500"/>
                                        <p:tgtEl>
                                          <p:spTgt spid="3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blinds(horizontal)">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blinds(horizontal)">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9">
                                            <p:txEl>
                                              <p:pRg st="0" end="0"/>
                                            </p:txEl>
                                          </p:spTgt>
                                        </p:tgtEl>
                                        <p:attrNameLst>
                                          <p:attrName>style.visibility</p:attrName>
                                        </p:attrNameLst>
                                      </p:cBhvr>
                                      <p:to>
                                        <p:strVal val="visible"/>
                                      </p:to>
                                    </p:set>
                                    <p:animEffect transition="in" filter="blinds(horizontal)">
                                      <p:cBhvr>
                                        <p:cTn id="33" dur="500"/>
                                        <p:tgtEl>
                                          <p:spTgt spid="29">
                                            <p:txEl>
                                              <p:pRg st="0" end="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9">
                                            <p:txEl>
                                              <p:pRg st="1" end="1"/>
                                            </p:txEl>
                                          </p:spTgt>
                                        </p:tgtEl>
                                        <p:attrNameLst>
                                          <p:attrName>style.visibility</p:attrName>
                                        </p:attrNameLst>
                                      </p:cBhvr>
                                      <p:to>
                                        <p:strVal val="visible"/>
                                      </p:to>
                                    </p:set>
                                    <p:animEffect transition="in" filter="blinds(horizontal)">
                                      <p:cBhvr>
                                        <p:cTn id="36" dur="500"/>
                                        <p:tgtEl>
                                          <p:spTgt spid="29">
                                            <p:txEl>
                                              <p:pRg st="1" end="1"/>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9">
                                            <p:txEl>
                                              <p:pRg st="2" end="2"/>
                                            </p:txEl>
                                          </p:spTgt>
                                        </p:tgtEl>
                                        <p:attrNameLst>
                                          <p:attrName>style.visibility</p:attrName>
                                        </p:attrNameLst>
                                      </p:cBhvr>
                                      <p:to>
                                        <p:strVal val="visible"/>
                                      </p:to>
                                    </p:set>
                                    <p:animEffect transition="in" filter="blinds(horizontal)">
                                      <p:cBhvr>
                                        <p:cTn id="39" dur="500"/>
                                        <p:tgtEl>
                                          <p:spTgt spid="29">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9">
                                            <p:txEl>
                                              <p:pRg st="3" end="3"/>
                                            </p:txEl>
                                          </p:spTgt>
                                        </p:tgtEl>
                                        <p:attrNameLst>
                                          <p:attrName>style.visibility</p:attrName>
                                        </p:attrNameLst>
                                      </p:cBhvr>
                                      <p:to>
                                        <p:strVal val="visible"/>
                                      </p:to>
                                    </p:set>
                                    <p:animEffect transition="in" filter="blinds(horizontal)">
                                      <p:cBhvr>
                                        <p:cTn id="44" dur="500"/>
                                        <p:tgtEl>
                                          <p:spTgt spid="29">
                                            <p:txEl>
                                              <p:pRg st="3" end="3"/>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9">
                                            <p:txEl>
                                              <p:pRg st="4" end="4"/>
                                            </p:txEl>
                                          </p:spTgt>
                                        </p:tgtEl>
                                        <p:attrNameLst>
                                          <p:attrName>style.visibility</p:attrName>
                                        </p:attrNameLst>
                                      </p:cBhvr>
                                      <p:to>
                                        <p:strVal val="visible"/>
                                      </p:to>
                                    </p:set>
                                    <p:animEffect transition="in" filter="blinds(horizontal)">
                                      <p:cBhvr>
                                        <p:cTn id="47" dur="500"/>
                                        <p:tgtEl>
                                          <p:spTgt spid="29">
                                            <p:txEl>
                                              <p:pRg st="4" end="4"/>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29">
                                            <p:txEl>
                                              <p:pRg st="5" end="5"/>
                                            </p:txEl>
                                          </p:spTgt>
                                        </p:tgtEl>
                                        <p:attrNameLst>
                                          <p:attrName>style.visibility</p:attrName>
                                        </p:attrNameLst>
                                      </p:cBhvr>
                                      <p:to>
                                        <p:strVal val="visible"/>
                                      </p:to>
                                    </p:set>
                                    <p:animEffect transition="in" filter="blinds(horizontal)">
                                      <p:cBhvr>
                                        <p:cTn id="50" dur="500"/>
                                        <p:tgtEl>
                                          <p:spTgt spid="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435C7DD-9D25-4D0F-B62C-F8A5386AF77B}"/>
              </a:ext>
            </a:extLst>
          </p:cNvPr>
          <p:cNvSpPr>
            <a:spLocks noGrp="1"/>
          </p:cNvSpPr>
          <p:nvPr>
            <p:ph type="sldNum" sz="quarter" idx="12"/>
          </p:nvPr>
        </p:nvSpPr>
        <p:spPr/>
        <p:txBody>
          <a:bodyPr/>
          <a:lstStyle/>
          <a:p>
            <a:fld id="{D12C7F20-4EEE-4847-AC76-B538472E8A39}" type="slidenum">
              <a:rPr lang="zh-CN" altLang="en-US" smtClean="0"/>
              <a:pPr/>
              <a:t>4</a:t>
            </a:fld>
            <a:endParaRPr lang="zh-CN" altLang="en-US"/>
          </a:p>
        </p:txBody>
      </p:sp>
      <p:sp>
        <p:nvSpPr>
          <p:cNvPr id="3" name="文本占位符 2">
            <a:extLst>
              <a:ext uri="{FF2B5EF4-FFF2-40B4-BE49-F238E27FC236}">
                <a16:creationId xmlns:a16="http://schemas.microsoft.com/office/drawing/2014/main" id="{7C5814DD-A050-41DE-B9E9-8DE47DE74D13}"/>
              </a:ext>
            </a:extLst>
          </p:cNvPr>
          <p:cNvSpPr>
            <a:spLocks noGrp="1"/>
          </p:cNvSpPr>
          <p:nvPr>
            <p:ph type="body" sz="quarter" idx="15"/>
          </p:nvPr>
        </p:nvSpPr>
        <p:spPr/>
        <p:txBody>
          <a:bodyPr>
            <a:normAutofit/>
          </a:bodyPr>
          <a:lstStyle/>
          <a:p>
            <a:r>
              <a:rPr lang="zh-CN" altLang="en-US" dirty="0"/>
              <a:t>存储器分类</a:t>
            </a:r>
            <a:endParaRPr lang="en-US" altLang="zh-CN" dirty="0"/>
          </a:p>
          <a:p>
            <a:pPr lvl="1"/>
            <a:r>
              <a:rPr lang="zh-CN" altLang="en-US" dirty="0"/>
              <a:t>按工作性质</a:t>
            </a:r>
            <a:r>
              <a:rPr lang="en-US" altLang="zh-CN" dirty="0"/>
              <a:t>/</a:t>
            </a:r>
            <a:r>
              <a:rPr lang="zh-CN" altLang="en-US" dirty="0"/>
              <a:t>存取方式分类</a:t>
            </a:r>
          </a:p>
          <a:p>
            <a:pPr lvl="2"/>
            <a:r>
              <a:rPr lang="zh-CN" altLang="en-US" dirty="0"/>
              <a:t>随机存取存储器</a:t>
            </a:r>
            <a:r>
              <a:rPr lang="en-US" altLang="zh-CN" dirty="0"/>
              <a:t>Random Access Memory (RAM) </a:t>
            </a:r>
          </a:p>
          <a:p>
            <a:pPr lvl="3"/>
            <a:r>
              <a:rPr lang="zh-CN" altLang="en-US" dirty="0"/>
              <a:t>每个单元的读写时间一样，且与各单元所在位置无关。如：内存。</a:t>
            </a:r>
          </a:p>
          <a:p>
            <a:pPr marL="1370965" lvl="3" indent="0">
              <a:buNone/>
            </a:pPr>
            <a:r>
              <a:rPr lang="zh-CN" altLang="en-US" dirty="0"/>
              <a:t>（注：原意主要强调地址译码时间相同。现在的</a:t>
            </a:r>
            <a:r>
              <a:rPr lang="en-US" altLang="zh-CN" dirty="0"/>
              <a:t>DRAM</a:t>
            </a:r>
            <a:r>
              <a:rPr lang="zh-CN" altLang="en-US" dirty="0"/>
              <a:t>芯片采用行缓冲，因而可能因为位置不同而使访问时间有所差别。）</a:t>
            </a:r>
          </a:p>
          <a:p>
            <a:pPr lvl="2"/>
            <a:r>
              <a:rPr lang="zh-CN" altLang="en-US" dirty="0"/>
              <a:t>顺序存取存储器</a:t>
            </a:r>
            <a:r>
              <a:rPr lang="en-US" altLang="zh-CN" dirty="0"/>
              <a:t>Sequential Access Memory (SAM)</a:t>
            </a:r>
          </a:p>
          <a:p>
            <a:pPr lvl="3"/>
            <a:r>
              <a:rPr lang="zh-CN" altLang="en-US" dirty="0"/>
              <a:t>数据按顺序从存储载体的始端读出或写入，因而存取时间的长短与信息所在位置有关。例如：磁带。</a:t>
            </a:r>
          </a:p>
          <a:p>
            <a:pPr lvl="2"/>
            <a:r>
              <a:rPr lang="zh-CN" altLang="en-US" dirty="0"/>
              <a:t>直接存取存储器</a:t>
            </a:r>
            <a:r>
              <a:rPr lang="en-US" altLang="zh-CN" dirty="0"/>
              <a:t>Direct Access Memory(DAM)</a:t>
            </a:r>
          </a:p>
          <a:p>
            <a:pPr lvl="3"/>
            <a:r>
              <a:rPr lang="zh-CN" altLang="en-US" dirty="0"/>
              <a:t>利用一个共享读写机制，直接定位到要读写的数据块，在读写某个数据块时按顺序进行。例如：磁盘。</a:t>
            </a:r>
          </a:p>
          <a:p>
            <a:pPr lvl="2"/>
            <a:r>
              <a:rPr lang="zh-CN" altLang="en-US" dirty="0"/>
              <a:t>相联存储器</a:t>
            </a:r>
            <a:r>
              <a:rPr lang="en-US" altLang="zh-CN" dirty="0"/>
              <a:t>Associate Memory or Content Addressed Memory (CAM)</a:t>
            </a:r>
          </a:p>
          <a:p>
            <a:pPr lvl="3"/>
            <a:r>
              <a:rPr lang="zh-CN" altLang="en-US" dirty="0"/>
              <a:t>按内容检索到存储位置进行读写。例如：快表</a:t>
            </a:r>
          </a:p>
        </p:txBody>
      </p:sp>
      <p:sp>
        <p:nvSpPr>
          <p:cNvPr id="4" name="文本占位符 3">
            <a:extLst>
              <a:ext uri="{FF2B5EF4-FFF2-40B4-BE49-F238E27FC236}">
                <a16:creationId xmlns:a16="http://schemas.microsoft.com/office/drawing/2014/main" id="{F17D0057-6EA4-4074-A3B9-25C23959745A}"/>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Tree>
    <p:extLst>
      <p:ext uri="{BB962C8B-B14F-4D97-AF65-F5344CB8AC3E}">
        <p14:creationId xmlns:p14="http://schemas.microsoft.com/office/powerpoint/2010/main" val="224501354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1000"/>
                                        <p:tgtEl>
                                          <p:spTgt spid="3">
                                            <p:txEl>
                                              <p:pRg st="9" end="9"/>
                                            </p:txEl>
                                          </p:spTgt>
                                        </p:tgtEl>
                                      </p:cBhvr>
                                    </p:animEffect>
                                    <p:anim calcmode="lin" valueType="num">
                                      <p:cBhvr>
                                        <p:cTn id="4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677B391-E0F4-4374-95CF-45081DA92063}"/>
              </a:ext>
            </a:extLst>
          </p:cNvPr>
          <p:cNvSpPr>
            <a:spLocks noGrp="1"/>
          </p:cNvSpPr>
          <p:nvPr>
            <p:ph type="sldNum" sz="quarter" idx="12"/>
          </p:nvPr>
        </p:nvSpPr>
        <p:spPr/>
        <p:txBody>
          <a:bodyPr/>
          <a:lstStyle/>
          <a:p>
            <a:fld id="{D12C7F20-4EEE-4847-AC76-B538472E8A39}" type="slidenum">
              <a:rPr lang="zh-CN" altLang="en-US" smtClean="0"/>
              <a:pPr/>
              <a:t>49</a:t>
            </a:fld>
            <a:endParaRPr lang="zh-CN" altLang="en-US"/>
          </a:p>
        </p:txBody>
      </p:sp>
      <p:sp>
        <p:nvSpPr>
          <p:cNvPr id="3" name="文本占位符 2">
            <a:extLst>
              <a:ext uri="{FF2B5EF4-FFF2-40B4-BE49-F238E27FC236}">
                <a16:creationId xmlns:a16="http://schemas.microsoft.com/office/drawing/2014/main" id="{8990E4D0-754C-4A43-B51C-12BBF4FCEA58}"/>
              </a:ext>
            </a:extLst>
          </p:cNvPr>
          <p:cNvSpPr>
            <a:spLocks noGrp="1"/>
          </p:cNvSpPr>
          <p:nvPr>
            <p:ph type="body" sz="quarter" idx="15"/>
          </p:nvPr>
        </p:nvSpPr>
        <p:spPr>
          <a:xfrm>
            <a:off x="159768" y="698464"/>
            <a:ext cx="11835786" cy="562446"/>
          </a:xfrm>
        </p:spPr>
        <p:txBody>
          <a:bodyPr/>
          <a:lstStyle/>
          <a:p>
            <a:r>
              <a:rPr lang="zh-CN" altLang="en-US" dirty="0"/>
              <a:t>加快访存速度措施之三：引入</a:t>
            </a:r>
            <a:r>
              <a:rPr lang="en-US" altLang="zh-CN" dirty="0"/>
              <a:t>Cache</a:t>
            </a:r>
            <a:endParaRPr lang="zh-CN" altLang="en-US" dirty="0"/>
          </a:p>
        </p:txBody>
      </p:sp>
      <p:sp>
        <p:nvSpPr>
          <p:cNvPr id="4" name="文本占位符 3">
            <a:extLst>
              <a:ext uri="{FF2B5EF4-FFF2-40B4-BE49-F238E27FC236}">
                <a16:creationId xmlns:a16="http://schemas.microsoft.com/office/drawing/2014/main" id="{A10686A6-EADB-4F98-84E9-7B6030235265}"/>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5C462E28-FFE7-4A2C-80B9-0DFCA8907D72}"/>
              </a:ext>
            </a:extLst>
          </p:cNvPr>
          <p:cNvSpPr txBox="1">
            <a:spLocks noChangeArrowheads="1"/>
          </p:cNvSpPr>
          <p:nvPr/>
        </p:nvSpPr>
        <p:spPr>
          <a:xfrm>
            <a:off x="442445" y="1258863"/>
            <a:ext cx="8782050" cy="55340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ct val="30000"/>
              </a:spcBef>
            </a:pPr>
            <a:r>
              <a:rPr lang="zh-CN" altLang="en-US" sz="2000">
                <a:cs typeface="Arial" panose="020B0604020202020204" pitchFamily="34" charset="0"/>
              </a:rPr>
              <a:t>大量典型程序的运行情况分析结果表明</a:t>
            </a:r>
          </a:p>
          <a:p>
            <a:pPr lvl="1">
              <a:lnSpc>
                <a:spcPct val="125000"/>
              </a:lnSpc>
              <a:spcBef>
                <a:spcPct val="30000"/>
              </a:spcBef>
              <a:buFont typeface="Arial" panose="020B0604020202020204" pitchFamily="34" charset="0"/>
              <a:buChar char="–"/>
            </a:pPr>
            <a:r>
              <a:rPr lang="zh-CN" altLang="en-US" sz="1800">
                <a:cs typeface="Arial" panose="020B0604020202020204" pitchFamily="34" charset="0"/>
              </a:rPr>
              <a:t>在较短时间间隔内，程序产生的地址往往集中在存储器的一个很小范围内</a:t>
            </a:r>
          </a:p>
          <a:p>
            <a:pPr lvl="1">
              <a:lnSpc>
                <a:spcPct val="125000"/>
              </a:lnSpc>
              <a:spcBef>
                <a:spcPct val="30000"/>
              </a:spcBef>
              <a:buFont typeface="Arial" panose="020B0604020202020204" pitchFamily="34" charset="0"/>
              <a:buChar char="–"/>
            </a:pPr>
            <a:r>
              <a:rPr lang="zh-CN" altLang="en-US" sz="1800">
                <a:cs typeface="Arial" panose="020B0604020202020204" pitchFamily="34" charset="0"/>
              </a:rPr>
              <a:t>这种现象称为程序访问的局部性</a:t>
            </a:r>
          </a:p>
          <a:p>
            <a:pPr>
              <a:lnSpc>
                <a:spcPct val="125000"/>
              </a:lnSpc>
              <a:spcBef>
                <a:spcPct val="30000"/>
              </a:spcBef>
            </a:pPr>
            <a:r>
              <a:rPr lang="zh-CN" altLang="en-US" sz="2000">
                <a:cs typeface="Arial" panose="020B0604020202020204" pitchFamily="34" charset="0"/>
              </a:rPr>
              <a:t>程序具有访问局部性特征的</a:t>
            </a:r>
            <a:r>
              <a:rPr lang="zh-CN" altLang="en-US" sz="2000">
                <a:cs typeface="Arial" panose="020B0604020202020204" pitchFamily="34" charset="0"/>
                <a:hlinkClick r:id="" action="ppaction://hlinkshowjump?jump=nextslide"/>
              </a:rPr>
              <a:t>原因</a:t>
            </a:r>
            <a:endParaRPr lang="zh-CN" altLang="en-US" sz="2000">
              <a:cs typeface="Arial" panose="020B0604020202020204" pitchFamily="34" charset="0"/>
            </a:endParaRPr>
          </a:p>
          <a:p>
            <a:pPr lvl="1">
              <a:lnSpc>
                <a:spcPct val="125000"/>
              </a:lnSpc>
              <a:spcBef>
                <a:spcPct val="30000"/>
              </a:spcBef>
            </a:pPr>
            <a:r>
              <a:rPr lang="zh-CN" altLang="en-US" sz="1800">
                <a:cs typeface="Arial" panose="020B0604020202020204" pitchFamily="34" charset="0"/>
              </a:rPr>
              <a:t>指令：指令按序存放，地址连续，循环程序段或子程序段重复执行。</a:t>
            </a:r>
          </a:p>
          <a:p>
            <a:pPr lvl="1">
              <a:lnSpc>
                <a:spcPct val="125000"/>
              </a:lnSpc>
              <a:spcBef>
                <a:spcPct val="30000"/>
              </a:spcBef>
            </a:pPr>
            <a:r>
              <a:rPr lang="zh-CN" altLang="en-US" sz="1800">
                <a:cs typeface="Arial" panose="020B0604020202020204" pitchFamily="34" charset="0"/>
              </a:rPr>
              <a:t>数据：连续存放，数组元素重复、按序访问</a:t>
            </a:r>
          </a:p>
          <a:p>
            <a:pPr>
              <a:lnSpc>
                <a:spcPct val="125000"/>
              </a:lnSpc>
              <a:spcBef>
                <a:spcPct val="30000"/>
              </a:spcBef>
            </a:pPr>
            <a:r>
              <a:rPr lang="zh-CN" altLang="en-US" sz="2000">
                <a:cs typeface="Arial" panose="020B0604020202020204" pitchFamily="34" charset="0"/>
              </a:rPr>
              <a:t>程序访问局部性分为空间局部性和时间局部性</a:t>
            </a:r>
          </a:p>
          <a:p>
            <a:pPr>
              <a:lnSpc>
                <a:spcPct val="125000"/>
              </a:lnSpc>
              <a:spcBef>
                <a:spcPct val="30000"/>
              </a:spcBef>
            </a:pPr>
            <a:r>
              <a:rPr lang="zh-CN" altLang="en-US" sz="2000">
                <a:cs typeface="Arial" panose="020B0604020202020204" pitchFamily="34" charset="0"/>
              </a:rPr>
              <a:t>基于程序访问的局部性使访存要求能快速得到响应</a:t>
            </a:r>
          </a:p>
          <a:p>
            <a:pPr lvl="1">
              <a:lnSpc>
                <a:spcPct val="125000"/>
              </a:lnSpc>
              <a:spcBef>
                <a:spcPct val="30000"/>
              </a:spcBef>
            </a:pPr>
            <a:r>
              <a:rPr lang="zh-CN" altLang="en-US" sz="1800">
                <a:cs typeface="Arial" panose="020B0604020202020204" pitchFamily="34" charset="0"/>
              </a:rPr>
              <a:t>在</a:t>
            </a:r>
            <a:r>
              <a:rPr lang="en-US" altLang="zh-CN" sz="1800">
                <a:cs typeface="Arial" panose="020B0604020202020204" pitchFamily="34" charset="0"/>
              </a:rPr>
              <a:t>CPU</a:t>
            </a:r>
            <a:r>
              <a:rPr lang="zh-CN" altLang="en-US" sz="1800">
                <a:cs typeface="Arial" panose="020B0604020202020204" pitchFamily="34" charset="0"/>
              </a:rPr>
              <a:t>和主存之间设置一个快速小容量的存储器，其中总是存放最活跃（被频繁访问）的程序块和数据，由于程序访问的局部性特征，大多数情况下，</a:t>
            </a:r>
            <a:r>
              <a:rPr lang="en-US" altLang="zh-CN" sz="1800">
                <a:cs typeface="Arial" panose="020B0604020202020204" pitchFamily="34" charset="0"/>
              </a:rPr>
              <a:t>CPU</a:t>
            </a:r>
            <a:r>
              <a:rPr lang="zh-CN" altLang="en-US" sz="1800">
                <a:cs typeface="Arial" panose="020B0604020202020204" pitchFamily="34" charset="0"/>
              </a:rPr>
              <a:t>能直接从这个高速缓存中取得指令和数据，而不必访问主存。</a:t>
            </a:r>
          </a:p>
        </p:txBody>
      </p:sp>
      <p:sp>
        <p:nvSpPr>
          <p:cNvPr id="6" name="Text Box 4">
            <a:extLst>
              <a:ext uri="{FF2B5EF4-FFF2-40B4-BE49-F238E27FC236}">
                <a16:creationId xmlns:a16="http://schemas.microsoft.com/office/drawing/2014/main" id="{4391CC16-7577-4ECE-9244-D9AC958A538B}"/>
              </a:ext>
            </a:extLst>
          </p:cNvPr>
          <p:cNvSpPr txBox="1">
            <a:spLocks noChangeArrowheads="1"/>
          </p:cNvSpPr>
          <p:nvPr/>
        </p:nvSpPr>
        <p:spPr bwMode="auto">
          <a:xfrm>
            <a:off x="1098082" y="6083276"/>
            <a:ext cx="705643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2400" i="0">
                <a:solidFill>
                  <a:srgbClr val="CC3300"/>
                </a:solidFill>
                <a:latin typeface="Times New Roman" panose="02020603050405020304" pitchFamily="18" charset="0"/>
                <a:ea typeface="宋体" panose="02010600030101010101" pitchFamily="2" charset="-122"/>
              </a:rPr>
              <a:t>这个高速缓存就是位于主存和</a:t>
            </a:r>
            <a:r>
              <a:rPr lang="en-US" altLang="zh-CN" sz="2400" i="0">
                <a:solidFill>
                  <a:srgbClr val="CC3300"/>
                </a:solidFill>
                <a:latin typeface="Times New Roman" panose="02020603050405020304" pitchFamily="18" charset="0"/>
                <a:ea typeface="宋体" panose="02010600030101010101" pitchFamily="2" charset="-122"/>
              </a:rPr>
              <a:t>CPU</a:t>
            </a:r>
            <a:r>
              <a:rPr lang="zh-CN" altLang="en-US" sz="2400" i="0">
                <a:solidFill>
                  <a:srgbClr val="CC3300"/>
                </a:solidFill>
                <a:latin typeface="Times New Roman" panose="02020603050405020304" pitchFamily="18" charset="0"/>
                <a:ea typeface="宋体" panose="02010600030101010101" pitchFamily="2" charset="-122"/>
              </a:rPr>
              <a:t>之间的</a:t>
            </a:r>
            <a:r>
              <a:rPr lang="en-US" altLang="zh-CN" sz="2400" i="0">
                <a:solidFill>
                  <a:srgbClr val="CC3300"/>
                </a:solidFill>
                <a:latin typeface="Times New Roman" panose="02020603050405020304" pitchFamily="18" charset="0"/>
                <a:ea typeface="宋体" panose="02010600030101010101" pitchFamily="2" charset="-122"/>
              </a:rPr>
              <a:t>Cache</a:t>
            </a:r>
            <a:r>
              <a:rPr lang="zh-CN" altLang="en-US" sz="2400" i="0">
                <a:solidFill>
                  <a:srgbClr val="CC3300"/>
                </a:solidFill>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25333868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1" end="1"/>
                                            </p:txEl>
                                          </p:spTgt>
                                        </p:tgtEl>
                                        <p:attrNameLst>
                                          <p:attrName>ppt_c</p:attrName>
                                        </p:attrNameLst>
                                      </p:cBhvr>
                                      <p:to>
                                        <a:schemeClr val="accent1"/>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2" end="2"/>
                                            </p:txEl>
                                          </p:spTgt>
                                        </p:tgtEl>
                                        <p:attrNameLst>
                                          <p:attrName>ppt_c</p:attrName>
                                        </p:attrNameLst>
                                      </p:cBhvr>
                                      <p:to>
                                        <a:schemeClr val="accent1"/>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4" end="4"/>
                                            </p:txEl>
                                          </p:spTgt>
                                        </p:tgtEl>
                                        <p:attrNameLst>
                                          <p:attrName>ppt_c</p:attrName>
                                        </p:attrNameLst>
                                      </p:cBhvr>
                                      <p:to>
                                        <a:schemeClr val="accent1"/>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5" end="5"/>
                                            </p:txEl>
                                          </p:spTgt>
                                        </p:tgtEl>
                                        <p:attrNameLst>
                                          <p:attrName>ppt_c</p:attrName>
                                        </p:attrNameLst>
                                      </p:cBhvr>
                                      <p:to>
                                        <a:schemeClr val="accent1"/>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8" end="8"/>
                                            </p:txEl>
                                          </p:spTgt>
                                        </p:tgtEl>
                                        <p:attrNameLst>
                                          <p:attrName>ppt_c</p:attrName>
                                        </p:attrNameLst>
                                      </p:cBhvr>
                                      <p:to>
                                        <a:schemeClr val="accent1"/>
                                      </p:to>
                                    </p:animClr>
                                  </p:sub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6"/>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170BBD8-E1AE-47DB-81C8-1649F1B149DD}"/>
              </a:ext>
            </a:extLst>
          </p:cNvPr>
          <p:cNvSpPr>
            <a:spLocks noGrp="1"/>
          </p:cNvSpPr>
          <p:nvPr>
            <p:ph type="sldNum" sz="quarter" idx="12"/>
          </p:nvPr>
        </p:nvSpPr>
        <p:spPr/>
        <p:txBody>
          <a:bodyPr/>
          <a:lstStyle/>
          <a:p>
            <a:fld id="{D12C7F20-4EEE-4847-AC76-B538472E8A39}" type="slidenum">
              <a:rPr lang="zh-CN" altLang="en-US" smtClean="0"/>
              <a:pPr/>
              <a:t>50</a:t>
            </a:fld>
            <a:endParaRPr lang="zh-CN" altLang="en-US"/>
          </a:p>
        </p:txBody>
      </p:sp>
      <p:sp>
        <p:nvSpPr>
          <p:cNvPr id="3" name="文本占位符 2">
            <a:extLst>
              <a:ext uri="{FF2B5EF4-FFF2-40B4-BE49-F238E27FC236}">
                <a16:creationId xmlns:a16="http://schemas.microsoft.com/office/drawing/2014/main" id="{A8C0359B-DC6A-46BD-A47D-8B18355E0A17}"/>
              </a:ext>
            </a:extLst>
          </p:cNvPr>
          <p:cNvSpPr>
            <a:spLocks noGrp="1"/>
          </p:cNvSpPr>
          <p:nvPr>
            <p:ph type="body" sz="quarter" idx="15"/>
          </p:nvPr>
        </p:nvSpPr>
        <p:spPr>
          <a:xfrm>
            <a:off x="159768" y="698464"/>
            <a:ext cx="11835786" cy="435382"/>
          </a:xfrm>
        </p:spPr>
        <p:txBody>
          <a:bodyPr>
            <a:normAutofit fontScale="92500" lnSpcReduction="20000"/>
          </a:bodyPr>
          <a:lstStyle/>
          <a:p>
            <a:r>
              <a:rPr lang="zh-CN" altLang="en-US" dirty="0"/>
              <a:t>程序的局部性原理举例</a:t>
            </a:r>
            <a:r>
              <a:rPr lang="en-US" altLang="zh-CN" dirty="0"/>
              <a:t>1</a:t>
            </a:r>
            <a:endParaRPr lang="zh-CN" altLang="en-US" dirty="0"/>
          </a:p>
        </p:txBody>
      </p:sp>
      <p:sp>
        <p:nvSpPr>
          <p:cNvPr id="4" name="文本占位符 3">
            <a:extLst>
              <a:ext uri="{FF2B5EF4-FFF2-40B4-BE49-F238E27FC236}">
                <a16:creationId xmlns:a16="http://schemas.microsoft.com/office/drawing/2014/main" id="{78FAEA09-59DC-4F7B-8596-6C5B60F85428}"/>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0C96EE7F-7A24-471D-9C81-28F2155699BC}"/>
              </a:ext>
            </a:extLst>
          </p:cNvPr>
          <p:cNvSpPr>
            <a:spLocks noChangeArrowheads="1"/>
          </p:cNvSpPr>
          <p:nvPr/>
        </p:nvSpPr>
        <p:spPr bwMode="auto">
          <a:xfrm>
            <a:off x="4148254" y="1331816"/>
            <a:ext cx="2819400" cy="9652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140" tIns="43777" rIns="89140" bIns="43777">
            <a:spAutoFit/>
          </a:bodyPr>
          <a:lstStyle>
            <a:lvl1pPr eaLnBrk="0" hangingPunct="0">
              <a:spcBef>
                <a:spcPct val="0"/>
              </a:spcBef>
              <a:tabLst>
                <a:tab pos="457200" algn="l"/>
              </a:tabLst>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tabLst>
                <a:tab pos="457200" algn="l"/>
              </a:tabLst>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tabLst>
                <a:tab pos="457200" algn="l"/>
              </a:tabLst>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tabLst>
                <a:tab pos="457200" algn="l"/>
              </a:tabLst>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tabLst>
                <a:tab pos="457200" algn="l"/>
              </a:tabLst>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tabLst>
                <a:tab pos="457200" algn="l"/>
              </a:tabLs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tabLst>
                <a:tab pos="457200" algn="l"/>
              </a:tabLs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tabLst>
                <a:tab pos="457200" algn="l"/>
              </a:tabLs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tabLst>
                <a:tab pos="457200" algn="l"/>
              </a:tabLs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sum = 0;</a:t>
            </a:r>
          </a:p>
          <a:p>
            <a:r>
              <a:rPr kumimoji="0" lang="en-US" altLang="zh-TW" sz="1400" i="0">
                <a:latin typeface="Courier New" panose="02070309020205020404" pitchFamily="49" charset="0"/>
                <a:ea typeface="PMingLiU" panose="02020500000000000000" pitchFamily="18" charset="-120"/>
              </a:rPr>
              <a:t>for (i = 0; i &lt; n; i++)</a:t>
            </a:r>
          </a:p>
          <a:p>
            <a:r>
              <a:rPr kumimoji="0" lang="en-US" altLang="zh-TW" sz="1400" i="0">
                <a:latin typeface="Courier New" panose="02070309020205020404" pitchFamily="49" charset="0"/>
                <a:ea typeface="PMingLiU" panose="02020500000000000000" pitchFamily="18" charset="-120"/>
              </a:rPr>
              <a:t>	sum += a[i];</a:t>
            </a:r>
          </a:p>
          <a:p>
            <a:r>
              <a:rPr kumimoji="0" lang="en-US" altLang="zh-TW" sz="1400" i="0">
                <a:latin typeface="Courier New" panose="02070309020205020404" pitchFamily="49" charset="0"/>
                <a:ea typeface="PMingLiU" panose="02020500000000000000" pitchFamily="18" charset="-120"/>
              </a:rPr>
              <a:t>*v = sum;</a:t>
            </a:r>
          </a:p>
        </p:txBody>
      </p:sp>
      <p:sp>
        <p:nvSpPr>
          <p:cNvPr id="6" name="Rectangle 4">
            <a:extLst>
              <a:ext uri="{FF2B5EF4-FFF2-40B4-BE49-F238E27FC236}">
                <a16:creationId xmlns:a16="http://schemas.microsoft.com/office/drawing/2014/main" id="{7F0C8EB3-B9AC-4BC3-B0C6-5A76FB493C1F}"/>
              </a:ext>
            </a:extLst>
          </p:cNvPr>
          <p:cNvSpPr txBox="1">
            <a:spLocks noChangeArrowheads="1"/>
          </p:cNvSpPr>
          <p:nvPr/>
        </p:nvSpPr>
        <p:spPr>
          <a:xfrm>
            <a:off x="316029" y="4721128"/>
            <a:ext cx="6840538" cy="1701800"/>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spcBef>
                <a:spcPct val="15000"/>
              </a:spcBef>
              <a:buFont typeface="Wingdings" panose="05000000000000000000" pitchFamily="2" charset="2"/>
              <a:buNone/>
            </a:pPr>
            <a:r>
              <a:rPr lang="zh-CN" altLang="en-US" sz="1400">
                <a:solidFill>
                  <a:schemeClr val="hlink"/>
                </a:solidFill>
              </a:rPr>
              <a:t>问题：指令和数据的时间局部性和空间局部性各自体现在哪里？</a:t>
            </a:r>
          </a:p>
          <a:p>
            <a:pPr marL="182563" indent="-182563">
              <a:spcBef>
                <a:spcPct val="15000"/>
              </a:spcBef>
              <a:buFont typeface="Wingdings" panose="05000000000000000000" pitchFamily="2" charset="2"/>
              <a:buNone/>
            </a:pPr>
            <a:r>
              <a:rPr lang="zh-CN" altLang="en-US" sz="1400">
                <a:solidFill>
                  <a:srgbClr val="006600"/>
                </a:solidFill>
                <a:latin typeface="Times New Roman" panose="02020603050405020304" pitchFamily="18" charset="0"/>
              </a:rPr>
              <a:t>指令： </a:t>
            </a:r>
            <a:r>
              <a:rPr lang="en-US" altLang="zh-CN" sz="1400">
                <a:solidFill>
                  <a:srgbClr val="006600"/>
                </a:solidFill>
                <a:latin typeface="Times New Roman" panose="02020603050405020304" pitchFamily="18" charset="0"/>
              </a:rPr>
              <a:t>0x0FC</a:t>
            </a:r>
            <a:r>
              <a:rPr lang="zh-CN" altLang="en-US" sz="1400">
                <a:solidFill>
                  <a:srgbClr val="006600"/>
                </a:solidFill>
                <a:latin typeface="Times New Roman" panose="02020603050405020304" pitchFamily="18" charset="0"/>
              </a:rPr>
              <a:t>（</a:t>
            </a:r>
            <a:r>
              <a:rPr lang="en-US" altLang="zh-CN" sz="1400">
                <a:solidFill>
                  <a:srgbClr val="006600"/>
                </a:solidFill>
                <a:latin typeface="Times New Roman" panose="02020603050405020304" pitchFamily="18" charset="0"/>
              </a:rPr>
              <a:t>I0</a:t>
            </a:r>
            <a:r>
              <a:rPr lang="zh-CN" altLang="en-US" sz="1400">
                <a:solidFill>
                  <a:srgbClr val="006600"/>
                </a:solidFill>
                <a:latin typeface="Times New Roman" panose="02020603050405020304" pitchFamily="18" charset="0"/>
              </a:rPr>
              <a:t>）→</a:t>
            </a:r>
            <a:r>
              <a:rPr lang="en-US" altLang="zh-CN" sz="1400">
                <a:solidFill>
                  <a:srgbClr val="006600"/>
                </a:solidFill>
                <a:latin typeface="Times New Roman" panose="02020603050405020304" pitchFamily="18" charset="0"/>
              </a:rPr>
              <a:t>0x108</a:t>
            </a:r>
            <a:r>
              <a:rPr lang="zh-CN" altLang="en-US" sz="1400">
                <a:solidFill>
                  <a:srgbClr val="006600"/>
                </a:solidFill>
                <a:latin typeface="Times New Roman" panose="02020603050405020304" pitchFamily="18" charset="0"/>
              </a:rPr>
              <a:t>（</a:t>
            </a:r>
            <a:r>
              <a:rPr lang="en-US" altLang="zh-CN" sz="1400">
                <a:solidFill>
                  <a:srgbClr val="006600"/>
                </a:solidFill>
                <a:latin typeface="Times New Roman" panose="02020603050405020304" pitchFamily="18" charset="0"/>
              </a:rPr>
              <a:t>I3</a:t>
            </a:r>
            <a:r>
              <a:rPr lang="zh-CN" altLang="en-US" sz="1400">
                <a:solidFill>
                  <a:srgbClr val="006600"/>
                </a:solidFill>
                <a:latin typeface="Times New Roman" panose="02020603050405020304" pitchFamily="18" charset="0"/>
              </a:rPr>
              <a:t>）→</a:t>
            </a:r>
            <a:r>
              <a:rPr lang="en-US" altLang="zh-CN" sz="1400">
                <a:solidFill>
                  <a:srgbClr val="006600"/>
                </a:solidFill>
                <a:latin typeface="Times New Roman" panose="02020603050405020304" pitchFamily="18" charset="0"/>
              </a:rPr>
              <a:t>0x10C</a:t>
            </a:r>
            <a:r>
              <a:rPr lang="zh-CN" altLang="en-US" sz="1400">
                <a:solidFill>
                  <a:srgbClr val="006600"/>
                </a:solidFill>
                <a:latin typeface="Times New Roman" panose="02020603050405020304" pitchFamily="18" charset="0"/>
              </a:rPr>
              <a:t>（</a:t>
            </a:r>
            <a:r>
              <a:rPr lang="en-US" altLang="zh-CN" sz="1400">
                <a:solidFill>
                  <a:srgbClr val="006600"/>
                </a:solidFill>
                <a:latin typeface="Times New Roman" panose="02020603050405020304" pitchFamily="18" charset="0"/>
              </a:rPr>
              <a:t>I4</a:t>
            </a:r>
            <a:r>
              <a:rPr lang="zh-CN" altLang="en-US" sz="1400">
                <a:solidFill>
                  <a:srgbClr val="006600"/>
                </a:solidFill>
                <a:latin typeface="Times New Roman" panose="02020603050405020304" pitchFamily="18" charset="0"/>
              </a:rPr>
              <a:t>）→</a:t>
            </a:r>
            <a:r>
              <a:rPr lang="en-US" altLang="zh-CN" sz="1400">
                <a:solidFill>
                  <a:srgbClr val="006600"/>
                </a:solidFill>
                <a:latin typeface="Times New Roman" panose="02020603050405020304" pitchFamily="18" charset="0"/>
              </a:rPr>
              <a:t>0x11C</a:t>
            </a:r>
            <a:r>
              <a:rPr lang="zh-CN" altLang="en-US" sz="1400">
                <a:solidFill>
                  <a:srgbClr val="006600"/>
                </a:solidFill>
                <a:latin typeface="Times New Roman" panose="02020603050405020304" pitchFamily="18" charset="0"/>
              </a:rPr>
              <a:t>（</a:t>
            </a:r>
            <a:r>
              <a:rPr lang="en-US" altLang="zh-CN" sz="1400">
                <a:solidFill>
                  <a:srgbClr val="006600"/>
                </a:solidFill>
                <a:latin typeface="Times New Roman" panose="02020603050405020304" pitchFamily="18" charset="0"/>
              </a:rPr>
              <a:t>I8</a:t>
            </a:r>
            <a:r>
              <a:rPr lang="zh-CN" altLang="en-US" sz="1400">
                <a:solidFill>
                  <a:srgbClr val="006600"/>
                </a:solidFill>
                <a:latin typeface="Times New Roman" panose="02020603050405020304" pitchFamily="18" charset="0"/>
              </a:rPr>
              <a:t>） →</a:t>
            </a:r>
            <a:r>
              <a:rPr lang="en-US" altLang="zh-CN" sz="1400">
                <a:solidFill>
                  <a:srgbClr val="006600"/>
                </a:solidFill>
                <a:latin typeface="Times New Roman" panose="02020603050405020304" pitchFamily="18" charset="0"/>
              </a:rPr>
              <a:t>0x120</a:t>
            </a:r>
            <a:r>
              <a:rPr lang="zh-CN" altLang="en-US" sz="1400">
                <a:solidFill>
                  <a:srgbClr val="006600"/>
                </a:solidFill>
                <a:latin typeface="Times New Roman" panose="02020603050405020304" pitchFamily="18" charset="0"/>
              </a:rPr>
              <a:t>（</a:t>
            </a:r>
            <a:r>
              <a:rPr lang="en-US" altLang="zh-CN" sz="1400">
                <a:solidFill>
                  <a:srgbClr val="006600"/>
                </a:solidFill>
                <a:latin typeface="Times New Roman" panose="02020603050405020304" pitchFamily="18" charset="0"/>
              </a:rPr>
              <a:t>I9</a:t>
            </a:r>
            <a:r>
              <a:rPr lang="zh-CN" altLang="en-US" sz="1400">
                <a:solidFill>
                  <a:srgbClr val="006600"/>
                </a:solidFill>
                <a:latin typeface="Times New Roman" panose="02020603050405020304" pitchFamily="18" charset="0"/>
              </a:rPr>
              <a:t>）</a:t>
            </a:r>
            <a:r>
              <a:rPr lang="zh-CN" altLang="en-US" sz="1400">
                <a:solidFill>
                  <a:srgbClr val="006600"/>
                </a:solidFill>
              </a:rPr>
              <a:t> </a:t>
            </a:r>
          </a:p>
          <a:p>
            <a:pPr marL="182563" indent="-182563">
              <a:spcBef>
                <a:spcPct val="15000"/>
              </a:spcBef>
              <a:buFont typeface="Wingdings" panose="05000000000000000000" pitchFamily="2" charset="2"/>
              <a:buNone/>
            </a:pPr>
            <a:endParaRPr lang="zh-CN" altLang="en-US" sz="1400">
              <a:solidFill>
                <a:srgbClr val="006600"/>
              </a:solidFill>
            </a:endParaRPr>
          </a:p>
          <a:p>
            <a:pPr marL="182563" indent="-182563">
              <a:spcBef>
                <a:spcPct val="15000"/>
              </a:spcBef>
              <a:buFont typeface="Wingdings" panose="05000000000000000000" pitchFamily="2" charset="2"/>
              <a:buNone/>
            </a:pPr>
            <a:endParaRPr lang="zh-CN" altLang="en-US" sz="1400">
              <a:solidFill>
                <a:srgbClr val="006600"/>
              </a:solidFill>
            </a:endParaRPr>
          </a:p>
          <a:p>
            <a:pPr marL="182563" indent="-182563">
              <a:spcBef>
                <a:spcPct val="15000"/>
              </a:spcBef>
              <a:buFont typeface="Wingdings" panose="05000000000000000000" pitchFamily="2" charset="2"/>
              <a:buNone/>
            </a:pPr>
            <a:r>
              <a:rPr lang="zh-CN" altLang="en-US" sz="1400">
                <a:solidFill>
                  <a:srgbClr val="006600"/>
                </a:solidFill>
              </a:rPr>
              <a:t>数据：只有数组在主存中：</a:t>
            </a:r>
            <a:r>
              <a:rPr lang="en-US" altLang="zh-CN" sz="1400"/>
              <a:t>0x400→0x404→0x408→0x40C→</a:t>
            </a:r>
            <a:r>
              <a:rPr lang="en-US" altLang="zh-CN" sz="1400">
                <a:latin typeface="Times New Roman" panose="02020603050405020304" pitchFamily="18" charset="0"/>
              </a:rPr>
              <a:t>……</a:t>
            </a:r>
            <a:r>
              <a:rPr lang="en-US" altLang="zh-CN" sz="1400"/>
              <a:t>→0x7A4</a:t>
            </a:r>
            <a:r>
              <a:rPr lang="en-US" altLang="zh-CN" sz="2000"/>
              <a:t> </a:t>
            </a:r>
            <a:endParaRPr lang="zh-CN" altLang="en-US" sz="2000"/>
          </a:p>
        </p:txBody>
      </p:sp>
      <p:sp>
        <p:nvSpPr>
          <p:cNvPr id="7" name="Rectangle 5">
            <a:extLst>
              <a:ext uri="{FF2B5EF4-FFF2-40B4-BE49-F238E27FC236}">
                <a16:creationId xmlns:a16="http://schemas.microsoft.com/office/drawing/2014/main" id="{04CD86E2-5926-4BD4-AC51-994632FE4586}"/>
              </a:ext>
            </a:extLst>
          </p:cNvPr>
          <p:cNvSpPr>
            <a:spLocks noChangeArrowheads="1"/>
          </p:cNvSpPr>
          <p:nvPr/>
        </p:nvSpPr>
        <p:spPr bwMode="auto">
          <a:xfrm>
            <a:off x="5810367" y="2339878"/>
            <a:ext cx="148590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140" tIns="43777" rIns="89140" bIns="43777"/>
          <a:lstStyle>
            <a:lvl1pPr marL="225425" indent="-225425" defTabSz="895350">
              <a:spcBef>
                <a:spcPct val="20000"/>
              </a:spcBef>
              <a:buClr>
                <a:schemeClr val="accent1"/>
              </a:buClr>
              <a:buSzPct val="80000"/>
              <a:buFont typeface="Wingdings" panose="05000000000000000000" pitchFamily="2" charset="2"/>
              <a:buChar char="u"/>
              <a:defRPr kumimoji="1" sz="2400" b="1">
                <a:solidFill>
                  <a:schemeClr val="tx1"/>
                </a:solidFill>
                <a:latin typeface="Arial" panose="020B0604020202020204" pitchFamily="34" charset="0"/>
                <a:ea typeface="宋体" panose="02010600030101010101" pitchFamily="2" charset="-122"/>
              </a:defRPr>
            </a:lvl1pPr>
            <a:lvl2pPr marL="560388" indent="-222250" defTabSz="895350">
              <a:spcBef>
                <a:spcPct val="20000"/>
              </a:spcBef>
              <a:buChar char="–"/>
              <a:defRPr kumimoji="1" sz="2000" b="1">
                <a:solidFill>
                  <a:srgbClr val="000099"/>
                </a:solidFill>
                <a:latin typeface="Arial" panose="020B0604020202020204" pitchFamily="34" charset="0"/>
                <a:ea typeface="宋体" panose="02010600030101010101" pitchFamily="2" charset="-122"/>
              </a:defRPr>
            </a:lvl2pPr>
            <a:lvl3pPr marL="839788" indent="-165100" defTabSz="895350">
              <a:spcBef>
                <a:spcPct val="20000"/>
              </a:spcBef>
              <a:buChar char="•"/>
              <a:defRPr kumimoji="1" b="1">
                <a:solidFill>
                  <a:srgbClr val="CC3300"/>
                </a:solidFill>
                <a:latin typeface="Arial" panose="020B0604020202020204" pitchFamily="34" charset="0"/>
                <a:ea typeface="宋体" panose="02010600030101010101" pitchFamily="2" charset="-122"/>
              </a:defRPr>
            </a:lvl3pPr>
            <a:lvl4pPr marL="1122363" indent="-168275" defTabSz="895350">
              <a:spcBef>
                <a:spcPct val="20000"/>
              </a:spcBef>
              <a:buChar char="–"/>
              <a:defRPr kumimoji="1" sz="1600" b="1">
                <a:solidFill>
                  <a:srgbClr val="800000"/>
                </a:solidFill>
                <a:latin typeface="Arial" panose="020B0604020202020204" pitchFamily="34" charset="0"/>
                <a:ea typeface="宋体" panose="02010600030101010101" pitchFamily="2" charset="-122"/>
              </a:defRPr>
            </a:lvl4pPr>
            <a:lvl5pPr marL="1960563" indent="-168275" defTabSz="895350">
              <a:spcBef>
                <a:spcPct val="20000"/>
              </a:spcBef>
              <a:defRPr kumimoji="1" sz="1600" b="1">
                <a:solidFill>
                  <a:srgbClr val="800000"/>
                </a:solidFill>
                <a:latin typeface="Arial" panose="020B0604020202020204" pitchFamily="34" charset="0"/>
                <a:ea typeface="宋体" panose="02010600030101010101" pitchFamily="2" charset="-122"/>
              </a:defRPr>
            </a:lvl5pPr>
            <a:lvl6pPr marL="2417763" indent="-168275" defTabSz="89535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6pPr>
            <a:lvl7pPr marL="2874963" indent="-168275" defTabSz="89535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7pPr>
            <a:lvl8pPr marL="3332163" indent="-168275" defTabSz="89535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8pPr>
            <a:lvl9pPr marL="3789363" indent="-168275" defTabSz="89535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9pPr>
          </a:lstStyle>
          <a:p>
            <a:r>
              <a:rPr lang="zh-CN" altLang="en-US" sz="1400" i="0">
                <a:solidFill>
                  <a:srgbClr val="0000FF"/>
                </a:solidFill>
              </a:rPr>
              <a:t>每条指令</a:t>
            </a:r>
            <a:r>
              <a:rPr lang="en-US" altLang="zh-CN" sz="1400" i="0">
                <a:solidFill>
                  <a:srgbClr val="0000FF"/>
                </a:solidFill>
              </a:rPr>
              <a:t>4</a:t>
            </a:r>
            <a:r>
              <a:rPr lang="zh-CN" altLang="en-US" sz="1400" i="0">
                <a:solidFill>
                  <a:srgbClr val="0000FF"/>
                </a:solidFill>
              </a:rPr>
              <a:t>个字节；每个数组元素</a:t>
            </a:r>
            <a:r>
              <a:rPr lang="en-US" altLang="zh-CN" sz="1400" i="0">
                <a:solidFill>
                  <a:srgbClr val="0000FF"/>
                </a:solidFill>
              </a:rPr>
              <a:t>4</a:t>
            </a:r>
            <a:r>
              <a:rPr lang="zh-CN" altLang="en-US" sz="1400" i="0">
                <a:solidFill>
                  <a:srgbClr val="0000FF"/>
                </a:solidFill>
              </a:rPr>
              <a:t>字节</a:t>
            </a:r>
          </a:p>
          <a:p>
            <a:r>
              <a:rPr lang="zh-CN" altLang="en-US" sz="1400" i="0">
                <a:solidFill>
                  <a:srgbClr val="0000FF"/>
                </a:solidFill>
              </a:rPr>
              <a:t>指令和数组元素在内存中均连续存放</a:t>
            </a:r>
          </a:p>
          <a:p>
            <a:r>
              <a:rPr lang="en-US" altLang="zh-CN" sz="1400" i="0">
                <a:solidFill>
                  <a:srgbClr val="0000FF"/>
                </a:solidFill>
              </a:rPr>
              <a:t>sum, ap ,i, t </a:t>
            </a:r>
            <a:r>
              <a:rPr lang="zh-CN" altLang="en-US" sz="1400" i="0">
                <a:solidFill>
                  <a:srgbClr val="0000FF"/>
                </a:solidFill>
              </a:rPr>
              <a:t>均为通用寄存器；</a:t>
            </a:r>
            <a:r>
              <a:rPr lang="en-US" altLang="zh-CN" sz="1400" i="0">
                <a:solidFill>
                  <a:srgbClr val="0000FF"/>
                </a:solidFill>
              </a:rPr>
              <a:t>A</a:t>
            </a:r>
            <a:r>
              <a:rPr lang="zh-CN" altLang="en-US" sz="1400" i="0">
                <a:solidFill>
                  <a:srgbClr val="0000FF"/>
                </a:solidFill>
              </a:rPr>
              <a:t>，</a:t>
            </a:r>
            <a:r>
              <a:rPr lang="en-US" altLang="zh-CN" sz="1400" i="0">
                <a:solidFill>
                  <a:srgbClr val="0000FF"/>
                </a:solidFill>
              </a:rPr>
              <a:t>V</a:t>
            </a:r>
            <a:r>
              <a:rPr lang="zh-CN" altLang="en-US" sz="1400" i="0">
                <a:solidFill>
                  <a:srgbClr val="0000FF"/>
                </a:solidFill>
              </a:rPr>
              <a:t>为内存地址</a:t>
            </a:r>
          </a:p>
        </p:txBody>
      </p:sp>
      <p:sp>
        <p:nvSpPr>
          <p:cNvPr id="8" name="Rectangle 6">
            <a:extLst>
              <a:ext uri="{FF2B5EF4-FFF2-40B4-BE49-F238E27FC236}">
                <a16:creationId xmlns:a16="http://schemas.microsoft.com/office/drawing/2014/main" id="{ED64BAB8-185E-4B73-98FB-0049DD673AAD}"/>
              </a:ext>
            </a:extLst>
          </p:cNvPr>
          <p:cNvSpPr>
            <a:spLocks noChangeArrowheads="1"/>
          </p:cNvSpPr>
          <p:nvPr/>
        </p:nvSpPr>
        <p:spPr bwMode="auto">
          <a:xfrm>
            <a:off x="417629" y="2331941"/>
            <a:ext cx="5386388" cy="2241550"/>
          </a:xfrm>
          <a:prstGeom prst="rect">
            <a:avLst/>
          </a:prstGeom>
          <a:noFill/>
          <a:ln w="25400">
            <a:solidFill>
              <a:srgbClr val="3399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140" tIns="43777" rIns="89140" bIns="43777">
            <a:spAutoFit/>
          </a:bodyPr>
          <a:lstStyle>
            <a:lvl1pPr eaLnBrk="0" hangingPunct="0">
              <a:spcBef>
                <a:spcPct val="0"/>
              </a:spcBef>
              <a:tabLst>
                <a:tab pos="520700" algn="l"/>
                <a:tab pos="1257300" algn="l"/>
              </a:tabLst>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tabLst>
                <a:tab pos="520700" algn="l"/>
                <a:tab pos="1257300" algn="l"/>
              </a:tabLst>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tabLst>
                <a:tab pos="520700" algn="l"/>
                <a:tab pos="1257300" algn="l"/>
              </a:tabLst>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tabLst>
                <a:tab pos="520700" algn="l"/>
                <a:tab pos="1257300" algn="l"/>
              </a:tabLst>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tabLst>
                <a:tab pos="520700" algn="l"/>
                <a:tab pos="1257300" algn="l"/>
              </a:tabLst>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tabLst>
                <a:tab pos="520700" algn="l"/>
                <a:tab pos="1257300" algn="l"/>
              </a:tabLs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tabLst>
                <a:tab pos="520700" algn="l"/>
                <a:tab pos="1257300" algn="l"/>
              </a:tabLs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tabLst>
                <a:tab pos="520700" algn="l"/>
                <a:tab pos="1257300" algn="l"/>
              </a:tabLs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tabLst>
                <a:tab pos="520700" algn="l"/>
                <a:tab pos="1257300" algn="l"/>
              </a:tabLs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I0:		sum  &lt;-- 0</a:t>
            </a:r>
          </a:p>
          <a:p>
            <a:r>
              <a:rPr kumimoji="0" lang="en-US" altLang="zh-TW" sz="1400" i="0">
                <a:latin typeface="Courier New" panose="02070309020205020404" pitchFamily="49" charset="0"/>
                <a:ea typeface="PMingLiU" panose="02020500000000000000" pitchFamily="18" charset="-120"/>
              </a:rPr>
              <a:t>I1:		ap  &lt;-- </a:t>
            </a:r>
            <a:r>
              <a:rPr kumimoji="0" lang="en-US" altLang="zh-CN" sz="1400" i="0">
                <a:latin typeface="Courier New" panose="02070309020205020404" pitchFamily="49" charset="0"/>
                <a:ea typeface="PMingLiU" panose="02020500000000000000" pitchFamily="18" charset="-120"/>
              </a:rPr>
              <a:t>A   A</a:t>
            </a:r>
            <a:r>
              <a:rPr kumimoji="0" lang="zh-CN" altLang="en-US" sz="1400" i="0">
                <a:latin typeface="Courier New" panose="02070309020205020404" pitchFamily="49" charset="0"/>
                <a:ea typeface="PMingLiU" panose="02020500000000000000" pitchFamily="18" charset="-120"/>
              </a:rPr>
              <a:t>是数组</a:t>
            </a:r>
            <a:r>
              <a:rPr kumimoji="0" lang="en-US" altLang="zh-CN" sz="1400" i="0">
                <a:latin typeface="Courier New" panose="02070309020205020404" pitchFamily="49" charset="0"/>
                <a:ea typeface="PMingLiU" panose="02020500000000000000" pitchFamily="18" charset="-120"/>
              </a:rPr>
              <a:t>a</a:t>
            </a:r>
            <a:r>
              <a:rPr kumimoji="0" lang="zh-CN" altLang="en-US" sz="1400" i="0">
                <a:latin typeface="Courier New" panose="02070309020205020404" pitchFamily="49" charset="0"/>
                <a:ea typeface="PMingLiU" panose="02020500000000000000" pitchFamily="18" charset="-120"/>
              </a:rPr>
              <a:t>的起始地址</a:t>
            </a:r>
            <a:endParaRPr kumimoji="0" lang="zh-TW" altLang="en-US" sz="1400" i="0">
              <a:latin typeface="Courier New" panose="02070309020205020404" pitchFamily="49" charset="0"/>
              <a:ea typeface="PMingLiU" panose="02020500000000000000" pitchFamily="18" charset="-120"/>
            </a:endParaRPr>
          </a:p>
          <a:p>
            <a:r>
              <a:rPr kumimoji="0" lang="en-US" altLang="zh-TW" sz="1400" i="0">
                <a:latin typeface="Courier New" panose="02070309020205020404" pitchFamily="49" charset="0"/>
                <a:ea typeface="PMingLiU" panose="02020500000000000000" pitchFamily="18" charset="-120"/>
              </a:rPr>
              <a:t>I2:		i   &lt;-- 0</a:t>
            </a:r>
          </a:p>
          <a:p>
            <a:r>
              <a:rPr kumimoji="0" lang="en-US" altLang="zh-TW" sz="1400" i="0">
                <a:latin typeface="Courier New" panose="02070309020205020404" pitchFamily="49" charset="0"/>
                <a:ea typeface="PMingLiU" panose="02020500000000000000" pitchFamily="18" charset="-120"/>
              </a:rPr>
              <a:t>I3:		if (i &gt;= n) goto done</a:t>
            </a:r>
          </a:p>
          <a:p>
            <a:r>
              <a:rPr kumimoji="0" lang="en-US" altLang="zh-CN" sz="1400" i="0">
                <a:latin typeface="Courier New" panose="02070309020205020404" pitchFamily="49" charset="0"/>
                <a:ea typeface="PMingLiU" panose="02020500000000000000" pitchFamily="18" charset="-120"/>
              </a:rPr>
              <a:t>I</a:t>
            </a:r>
            <a:r>
              <a:rPr kumimoji="0" lang="en-US" altLang="zh-TW" sz="1400" i="0">
                <a:latin typeface="Courier New" panose="02070309020205020404" pitchFamily="49" charset="0"/>
                <a:ea typeface="PMingLiU" panose="02020500000000000000" pitchFamily="18" charset="-120"/>
              </a:rPr>
              <a:t>4:	loop:	t   &lt;-- </a:t>
            </a:r>
            <a:r>
              <a:rPr kumimoji="0" lang="en-US" altLang="zh-CN" sz="1400" i="0">
                <a:latin typeface="Courier New" panose="02070309020205020404" pitchFamily="49" charset="0"/>
                <a:ea typeface="PMingLiU" panose="02020500000000000000" pitchFamily="18" charset="-120"/>
              </a:rPr>
              <a:t>(</a:t>
            </a:r>
            <a:r>
              <a:rPr kumimoji="0" lang="en-US" altLang="zh-TW" sz="1400" i="0">
                <a:latin typeface="Courier New" panose="02070309020205020404" pitchFamily="49" charset="0"/>
                <a:ea typeface="PMingLiU" panose="02020500000000000000" pitchFamily="18" charset="-120"/>
              </a:rPr>
              <a:t>ap</a:t>
            </a:r>
            <a:r>
              <a:rPr kumimoji="0" lang="en-US" altLang="zh-CN" sz="1400" i="0">
                <a:latin typeface="Courier New" panose="02070309020205020404" pitchFamily="49" charset="0"/>
                <a:ea typeface="PMingLiU" panose="02020500000000000000" pitchFamily="18" charset="-120"/>
              </a:rPr>
              <a:t>) </a:t>
            </a:r>
            <a:r>
              <a:rPr kumimoji="0" lang="zh-CN" altLang="en-US" sz="1400" i="0">
                <a:latin typeface="Courier New" panose="02070309020205020404" pitchFamily="49" charset="0"/>
                <a:ea typeface="PMingLiU" panose="02020500000000000000" pitchFamily="18" charset="-120"/>
              </a:rPr>
              <a:t>数组元素</a:t>
            </a:r>
            <a:r>
              <a:rPr kumimoji="0" lang="en-US" altLang="zh-CN" sz="1400" i="0">
                <a:latin typeface="Courier New" panose="02070309020205020404" pitchFamily="49" charset="0"/>
                <a:ea typeface="PMingLiU" panose="02020500000000000000" pitchFamily="18" charset="-120"/>
              </a:rPr>
              <a:t>a[i]</a:t>
            </a:r>
            <a:r>
              <a:rPr kumimoji="0" lang="zh-CN" altLang="en-US" sz="1400" i="0">
                <a:latin typeface="Courier New" panose="02070309020205020404" pitchFamily="49" charset="0"/>
                <a:ea typeface="PMingLiU" panose="02020500000000000000" pitchFamily="18" charset="-120"/>
              </a:rPr>
              <a:t>的值 </a:t>
            </a:r>
            <a:endParaRPr kumimoji="0" lang="zh-TW" altLang="en-US" sz="1400" i="0">
              <a:latin typeface="Courier New" panose="02070309020205020404" pitchFamily="49" charset="0"/>
              <a:ea typeface="PMingLiU" panose="02020500000000000000" pitchFamily="18" charset="-120"/>
            </a:endParaRPr>
          </a:p>
          <a:p>
            <a:r>
              <a:rPr kumimoji="0" lang="en-US" altLang="zh-TW" sz="1400" i="0">
                <a:latin typeface="Courier New" panose="02070309020205020404" pitchFamily="49" charset="0"/>
                <a:ea typeface="PMingLiU" panose="02020500000000000000" pitchFamily="18" charset="-120"/>
              </a:rPr>
              <a:t>I5:		sum &lt;-- sum + t</a:t>
            </a:r>
            <a:r>
              <a:rPr kumimoji="0" lang="en-US" altLang="zh-CN" sz="1400" i="0">
                <a:latin typeface="Courier New" panose="02070309020205020404" pitchFamily="49" charset="0"/>
                <a:ea typeface="PMingLiU" panose="02020500000000000000" pitchFamily="18" charset="-120"/>
              </a:rPr>
              <a:t>   </a:t>
            </a:r>
            <a:r>
              <a:rPr kumimoji="0" lang="zh-CN" altLang="en-US" sz="1400" i="0">
                <a:latin typeface="Courier New" panose="02070309020205020404" pitchFamily="49" charset="0"/>
                <a:ea typeface="PMingLiU" panose="02020500000000000000" pitchFamily="18" charset="-120"/>
              </a:rPr>
              <a:t>累计在</a:t>
            </a:r>
            <a:r>
              <a:rPr kumimoji="0" lang="en-US" altLang="zh-CN" sz="1400" i="0">
                <a:latin typeface="Courier New" panose="02070309020205020404" pitchFamily="49" charset="0"/>
                <a:ea typeface="PMingLiU" panose="02020500000000000000" pitchFamily="18" charset="-120"/>
              </a:rPr>
              <a:t>sum</a:t>
            </a:r>
            <a:r>
              <a:rPr kumimoji="0" lang="zh-CN" altLang="en-US" sz="1400" i="0">
                <a:latin typeface="Courier New" panose="02070309020205020404" pitchFamily="49" charset="0"/>
                <a:ea typeface="PMingLiU" panose="02020500000000000000" pitchFamily="18" charset="-120"/>
              </a:rPr>
              <a:t>中</a:t>
            </a:r>
          </a:p>
          <a:p>
            <a:r>
              <a:rPr kumimoji="0" lang="en-US" altLang="zh-TW" sz="1400" i="0">
                <a:latin typeface="Courier New" panose="02070309020205020404" pitchFamily="49" charset="0"/>
                <a:ea typeface="PMingLiU" panose="02020500000000000000" pitchFamily="18" charset="-120"/>
              </a:rPr>
              <a:t>I6:		ap  &lt;-- ap + 4</a:t>
            </a:r>
            <a:r>
              <a:rPr kumimoji="0" lang="en-US" altLang="zh-CN" sz="1400" i="0">
                <a:latin typeface="Courier New" panose="02070309020205020404" pitchFamily="49" charset="0"/>
                <a:ea typeface="PMingLiU" panose="02020500000000000000" pitchFamily="18" charset="-120"/>
              </a:rPr>
              <a:t>   </a:t>
            </a:r>
            <a:r>
              <a:rPr kumimoji="0" lang="zh-CN" altLang="en-US" sz="1400" i="0">
                <a:latin typeface="Courier New" panose="02070309020205020404" pitchFamily="49" charset="0"/>
                <a:ea typeface="PMingLiU" panose="02020500000000000000" pitchFamily="18" charset="-120"/>
              </a:rPr>
              <a:t>计算下</a:t>
            </a:r>
            <a:r>
              <a:rPr kumimoji="0" lang="en-US" altLang="zh-CN" sz="1400" i="0">
                <a:latin typeface="Courier New" panose="02070309020205020404" pitchFamily="49" charset="0"/>
                <a:ea typeface="PMingLiU" panose="02020500000000000000" pitchFamily="18" charset="-120"/>
              </a:rPr>
              <a:t>1</a:t>
            </a:r>
            <a:r>
              <a:rPr kumimoji="0" lang="zh-CN" altLang="en-US" sz="1400" i="0">
                <a:latin typeface="Courier New" panose="02070309020205020404" pitchFamily="49" charset="0"/>
                <a:ea typeface="PMingLiU" panose="02020500000000000000" pitchFamily="18" charset="-120"/>
              </a:rPr>
              <a:t>个数组元素的地址</a:t>
            </a:r>
            <a:endParaRPr kumimoji="0" lang="zh-TW" altLang="en-US" sz="1400" i="0">
              <a:latin typeface="Courier New" panose="02070309020205020404" pitchFamily="49" charset="0"/>
              <a:ea typeface="PMingLiU" panose="02020500000000000000" pitchFamily="18" charset="-120"/>
            </a:endParaRPr>
          </a:p>
          <a:p>
            <a:r>
              <a:rPr kumimoji="0" lang="en-US" altLang="zh-TW" sz="1400" i="0">
                <a:latin typeface="Courier New" panose="02070309020205020404" pitchFamily="49" charset="0"/>
                <a:ea typeface="PMingLiU" panose="02020500000000000000" pitchFamily="18" charset="-120"/>
              </a:rPr>
              <a:t>I7:		i   &lt;-- i + 1</a:t>
            </a:r>
            <a:r>
              <a:rPr kumimoji="0" lang="en-US" altLang="zh-CN" sz="1400" i="0">
                <a:latin typeface="Courier New" panose="02070309020205020404" pitchFamily="49" charset="0"/>
                <a:ea typeface="PMingLiU" panose="02020500000000000000" pitchFamily="18" charset="-120"/>
              </a:rPr>
              <a:t>  </a:t>
            </a:r>
            <a:endParaRPr kumimoji="0" lang="en-US" altLang="zh-TW" sz="1400" i="0">
              <a:latin typeface="Courier New" panose="02070309020205020404" pitchFamily="49" charset="0"/>
              <a:ea typeface="PMingLiU" panose="02020500000000000000" pitchFamily="18" charset="-120"/>
            </a:endParaRPr>
          </a:p>
          <a:p>
            <a:r>
              <a:rPr kumimoji="0" lang="en-US" altLang="zh-TW" sz="1400" i="0">
                <a:latin typeface="Courier New" panose="02070309020205020404" pitchFamily="49" charset="0"/>
                <a:ea typeface="PMingLiU" panose="02020500000000000000" pitchFamily="18" charset="-120"/>
              </a:rPr>
              <a:t>I8:		if (i &lt; n) goto loop</a:t>
            </a:r>
          </a:p>
          <a:p>
            <a:r>
              <a:rPr kumimoji="0" lang="en-US" altLang="zh-TW" sz="1400" i="0">
                <a:latin typeface="Courier New" panose="02070309020205020404" pitchFamily="49" charset="0"/>
                <a:ea typeface="PMingLiU" panose="02020500000000000000" pitchFamily="18" charset="-120"/>
              </a:rPr>
              <a:t>I9:	done:	</a:t>
            </a:r>
            <a:r>
              <a:rPr kumimoji="0" lang="en-US" altLang="zh-CN" sz="1400" i="0">
                <a:latin typeface="Courier New" panose="02070309020205020404" pitchFamily="49" charset="0"/>
                <a:ea typeface="PMingLiU" panose="02020500000000000000" pitchFamily="18" charset="-120"/>
              </a:rPr>
              <a:t>V</a:t>
            </a:r>
            <a:r>
              <a:rPr kumimoji="0" lang="en-US" altLang="zh-TW" sz="1400" i="0">
                <a:latin typeface="Courier New" panose="02070309020205020404" pitchFamily="49" charset="0"/>
                <a:ea typeface="PMingLiU" panose="02020500000000000000" pitchFamily="18" charset="-120"/>
              </a:rPr>
              <a:t>  &lt;-- sum</a:t>
            </a:r>
            <a:r>
              <a:rPr kumimoji="0" lang="en-US" altLang="zh-CN" sz="1400" i="0">
                <a:latin typeface="Courier New" panose="02070309020205020404" pitchFamily="49" charset="0"/>
                <a:ea typeface="PMingLiU" panose="02020500000000000000" pitchFamily="18" charset="-120"/>
              </a:rPr>
              <a:t>   </a:t>
            </a:r>
            <a:r>
              <a:rPr kumimoji="0" lang="zh-CN" altLang="en-US" sz="1400" i="0">
                <a:latin typeface="Courier New" panose="02070309020205020404" pitchFamily="49" charset="0"/>
                <a:ea typeface="PMingLiU" panose="02020500000000000000" pitchFamily="18" charset="-120"/>
              </a:rPr>
              <a:t>累计结果保存至地址</a:t>
            </a:r>
            <a:r>
              <a:rPr kumimoji="0" lang="en-US" altLang="zh-CN" sz="1400" i="0">
                <a:latin typeface="Courier New" panose="02070309020205020404" pitchFamily="49" charset="0"/>
                <a:ea typeface="PMingLiU" panose="02020500000000000000" pitchFamily="18" charset="-120"/>
              </a:rPr>
              <a:t>v</a:t>
            </a:r>
            <a:endParaRPr kumimoji="0" lang="en-US" altLang="zh-TW" sz="1400" i="0">
              <a:latin typeface="Courier New" panose="02070309020205020404" pitchFamily="49" charset="0"/>
              <a:ea typeface="PMingLiU" panose="02020500000000000000" pitchFamily="18" charset="-120"/>
            </a:endParaRPr>
          </a:p>
        </p:txBody>
      </p:sp>
      <p:grpSp>
        <p:nvGrpSpPr>
          <p:cNvPr id="9" name="Group 49">
            <a:extLst>
              <a:ext uri="{FF2B5EF4-FFF2-40B4-BE49-F238E27FC236}">
                <a16:creationId xmlns:a16="http://schemas.microsoft.com/office/drawing/2014/main" id="{4FE493E1-E129-4874-B9D6-42DAE5E06A3B}"/>
              </a:ext>
            </a:extLst>
          </p:cNvPr>
          <p:cNvGrpSpPr>
            <a:grpSpLocks/>
          </p:cNvGrpSpPr>
          <p:nvPr/>
        </p:nvGrpSpPr>
        <p:grpSpPr bwMode="auto">
          <a:xfrm>
            <a:off x="7183554" y="1433416"/>
            <a:ext cx="2124075" cy="4667250"/>
            <a:chOff x="4422" y="709"/>
            <a:chExt cx="1338" cy="2940"/>
          </a:xfrm>
        </p:grpSpPr>
        <p:grpSp>
          <p:nvGrpSpPr>
            <p:cNvPr id="10" name="Group 8">
              <a:extLst>
                <a:ext uri="{FF2B5EF4-FFF2-40B4-BE49-F238E27FC236}">
                  <a16:creationId xmlns:a16="http://schemas.microsoft.com/office/drawing/2014/main" id="{7089F66A-A59A-4A5B-9FE1-69684C43BCA2}"/>
                </a:ext>
              </a:extLst>
            </p:cNvPr>
            <p:cNvGrpSpPr>
              <a:grpSpLocks/>
            </p:cNvGrpSpPr>
            <p:nvPr/>
          </p:nvGrpSpPr>
          <p:grpSpPr bwMode="auto">
            <a:xfrm>
              <a:off x="4422" y="709"/>
              <a:ext cx="1338" cy="2939"/>
              <a:chOff x="4422" y="822"/>
              <a:chExt cx="1338" cy="2938"/>
            </a:xfrm>
          </p:grpSpPr>
          <p:grpSp>
            <p:nvGrpSpPr>
              <p:cNvPr id="13" name="Group 9">
                <a:extLst>
                  <a:ext uri="{FF2B5EF4-FFF2-40B4-BE49-F238E27FC236}">
                    <a16:creationId xmlns:a16="http://schemas.microsoft.com/office/drawing/2014/main" id="{F85BC546-6A5A-40F7-84DF-BAF518E3FFF9}"/>
                  </a:ext>
                </a:extLst>
              </p:cNvPr>
              <p:cNvGrpSpPr>
                <a:grpSpLocks/>
              </p:cNvGrpSpPr>
              <p:nvPr/>
            </p:nvGrpSpPr>
            <p:grpSpPr bwMode="auto">
              <a:xfrm>
                <a:off x="4422" y="822"/>
                <a:ext cx="1113" cy="2938"/>
                <a:chOff x="4486" y="822"/>
                <a:chExt cx="1113" cy="2938"/>
              </a:xfrm>
            </p:grpSpPr>
            <p:sp>
              <p:nvSpPr>
                <p:cNvPr id="15" name="Rectangle 10">
                  <a:extLst>
                    <a:ext uri="{FF2B5EF4-FFF2-40B4-BE49-F238E27FC236}">
                      <a16:creationId xmlns:a16="http://schemas.microsoft.com/office/drawing/2014/main" id="{BD1CB64F-5EAA-4E11-B478-65BEAE8BBE93}"/>
                    </a:ext>
                  </a:extLst>
                </p:cNvPr>
                <p:cNvSpPr>
                  <a:spLocks noChangeArrowheads="1"/>
                </p:cNvSpPr>
                <p:nvPr/>
              </p:nvSpPr>
              <p:spPr bwMode="auto">
                <a:xfrm>
                  <a:off x="5039" y="1219"/>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ea typeface="PMingLiU" panose="02020500000000000000" pitchFamily="18" charset="-120"/>
                    </a:rPr>
                    <a:t>I1</a:t>
                  </a:r>
                </a:p>
              </p:txBody>
            </p:sp>
            <p:sp>
              <p:nvSpPr>
                <p:cNvPr id="16" name="Rectangle 11">
                  <a:extLst>
                    <a:ext uri="{FF2B5EF4-FFF2-40B4-BE49-F238E27FC236}">
                      <a16:creationId xmlns:a16="http://schemas.microsoft.com/office/drawing/2014/main" id="{E4D9A476-16D4-43AF-8B4F-90A09A60A01B}"/>
                    </a:ext>
                  </a:extLst>
                </p:cNvPr>
                <p:cNvSpPr>
                  <a:spLocks noChangeArrowheads="1"/>
                </p:cNvSpPr>
                <p:nvPr/>
              </p:nvSpPr>
              <p:spPr bwMode="auto">
                <a:xfrm>
                  <a:off x="5039" y="1363"/>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ea typeface="PMingLiU" panose="02020500000000000000" pitchFamily="18" charset="-120"/>
                    </a:rPr>
                    <a:t>I2</a:t>
                  </a:r>
                </a:p>
              </p:txBody>
            </p:sp>
            <p:sp>
              <p:nvSpPr>
                <p:cNvPr id="17" name="Rectangle 12">
                  <a:extLst>
                    <a:ext uri="{FF2B5EF4-FFF2-40B4-BE49-F238E27FC236}">
                      <a16:creationId xmlns:a16="http://schemas.microsoft.com/office/drawing/2014/main" id="{3F0385ED-4701-49FE-A3D1-52C5080C5B36}"/>
                    </a:ext>
                  </a:extLst>
                </p:cNvPr>
                <p:cNvSpPr>
                  <a:spLocks noChangeArrowheads="1"/>
                </p:cNvSpPr>
                <p:nvPr/>
              </p:nvSpPr>
              <p:spPr bwMode="auto">
                <a:xfrm>
                  <a:off x="5039" y="1507"/>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ea typeface="PMingLiU" panose="02020500000000000000" pitchFamily="18" charset="-120"/>
                    </a:rPr>
                    <a:t>I3</a:t>
                  </a:r>
                </a:p>
              </p:txBody>
            </p:sp>
            <p:sp>
              <p:nvSpPr>
                <p:cNvPr id="18" name="Rectangle 13">
                  <a:extLst>
                    <a:ext uri="{FF2B5EF4-FFF2-40B4-BE49-F238E27FC236}">
                      <a16:creationId xmlns:a16="http://schemas.microsoft.com/office/drawing/2014/main" id="{4201A40D-E50F-4C44-92FD-8E4B58DA9304}"/>
                    </a:ext>
                  </a:extLst>
                </p:cNvPr>
                <p:cNvSpPr>
                  <a:spLocks noChangeArrowheads="1"/>
                </p:cNvSpPr>
                <p:nvPr/>
              </p:nvSpPr>
              <p:spPr bwMode="auto">
                <a:xfrm>
                  <a:off x="5039" y="1651"/>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ea typeface="PMingLiU" panose="02020500000000000000" pitchFamily="18" charset="-120"/>
                    </a:rPr>
                    <a:t>I4</a:t>
                  </a:r>
                </a:p>
              </p:txBody>
            </p:sp>
            <p:sp>
              <p:nvSpPr>
                <p:cNvPr id="19" name="Rectangle 14">
                  <a:extLst>
                    <a:ext uri="{FF2B5EF4-FFF2-40B4-BE49-F238E27FC236}">
                      <a16:creationId xmlns:a16="http://schemas.microsoft.com/office/drawing/2014/main" id="{E05352B2-1A30-4B22-A472-2A4E9C8EF867}"/>
                    </a:ext>
                  </a:extLst>
                </p:cNvPr>
                <p:cNvSpPr>
                  <a:spLocks noChangeArrowheads="1"/>
                </p:cNvSpPr>
                <p:nvPr/>
              </p:nvSpPr>
              <p:spPr bwMode="auto">
                <a:xfrm>
                  <a:off x="5039" y="1795"/>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ea typeface="PMingLiU" panose="02020500000000000000" pitchFamily="18" charset="-120"/>
                    </a:rPr>
                    <a:t>I5</a:t>
                  </a:r>
                </a:p>
              </p:txBody>
            </p:sp>
            <p:sp>
              <p:nvSpPr>
                <p:cNvPr id="20" name="Rectangle 15">
                  <a:extLst>
                    <a:ext uri="{FF2B5EF4-FFF2-40B4-BE49-F238E27FC236}">
                      <a16:creationId xmlns:a16="http://schemas.microsoft.com/office/drawing/2014/main" id="{D050BAD4-4D3D-4E26-A2CF-6654CEECA649}"/>
                    </a:ext>
                  </a:extLst>
                </p:cNvPr>
                <p:cNvSpPr>
                  <a:spLocks noChangeArrowheads="1"/>
                </p:cNvSpPr>
                <p:nvPr/>
              </p:nvSpPr>
              <p:spPr bwMode="auto">
                <a:xfrm>
                  <a:off x="5039" y="1939"/>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ea typeface="PMingLiU" panose="02020500000000000000" pitchFamily="18" charset="-120"/>
                    </a:rPr>
                    <a:t>I6</a:t>
                  </a:r>
                </a:p>
              </p:txBody>
            </p:sp>
            <p:sp>
              <p:nvSpPr>
                <p:cNvPr id="21" name="Rectangle 16">
                  <a:extLst>
                    <a:ext uri="{FF2B5EF4-FFF2-40B4-BE49-F238E27FC236}">
                      <a16:creationId xmlns:a16="http://schemas.microsoft.com/office/drawing/2014/main" id="{35062577-A9E0-4621-BBBA-411112F2DFF7}"/>
                    </a:ext>
                  </a:extLst>
                </p:cNvPr>
                <p:cNvSpPr>
                  <a:spLocks noChangeArrowheads="1"/>
                </p:cNvSpPr>
                <p:nvPr/>
              </p:nvSpPr>
              <p:spPr bwMode="auto">
                <a:xfrm>
                  <a:off x="4582" y="1170"/>
                  <a:ext cx="392"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0x100</a:t>
                  </a:r>
                </a:p>
              </p:txBody>
            </p:sp>
            <p:sp>
              <p:nvSpPr>
                <p:cNvPr id="22" name="Rectangle 17">
                  <a:extLst>
                    <a:ext uri="{FF2B5EF4-FFF2-40B4-BE49-F238E27FC236}">
                      <a16:creationId xmlns:a16="http://schemas.microsoft.com/office/drawing/2014/main" id="{FAEE15E7-A48B-4D58-8D73-794DC9AA2689}"/>
                    </a:ext>
                  </a:extLst>
                </p:cNvPr>
                <p:cNvSpPr>
                  <a:spLocks noChangeArrowheads="1"/>
                </p:cNvSpPr>
                <p:nvPr/>
              </p:nvSpPr>
              <p:spPr bwMode="auto">
                <a:xfrm>
                  <a:off x="4582" y="1314"/>
                  <a:ext cx="392"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0x104</a:t>
                  </a:r>
                </a:p>
              </p:txBody>
            </p:sp>
            <p:sp>
              <p:nvSpPr>
                <p:cNvPr id="23" name="Rectangle 18">
                  <a:extLst>
                    <a:ext uri="{FF2B5EF4-FFF2-40B4-BE49-F238E27FC236}">
                      <a16:creationId xmlns:a16="http://schemas.microsoft.com/office/drawing/2014/main" id="{5396B093-3D32-4156-AA86-34E54B4F5AD5}"/>
                    </a:ext>
                  </a:extLst>
                </p:cNvPr>
                <p:cNvSpPr>
                  <a:spLocks noChangeArrowheads="1"/>
                </p:cNvSpPr>
                <p:nvPr/>
              </p:nvSpPr>
              <p:spPr bwMode="auto">
                <a:xfrm>
                  <a:off x="4582" y="1458"/>
                  <a:ext cx="392"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0x108</a:t>
                  </a:r>
                </a:p>
              </p:txBody>
            </p:sp>
            <p:sp>
              <p:nvSpPr>
                <p:cNvPr id="24" name="Rectangle 19">
                  <a:extLst>
                    <a:ext uri="{FF2B5EF4-FFF2-40B4-BE49-F238E27FC236}">
                      <a16:creationId xmlns:a16="http://schemas.microsoft.com/office/drawing/2014/main" id="{A2369C59-ABAD-4828-BD9B-01086F774F2F}"/>
                    </a:ext>
                  </a:extLst>
                </p:cNvPr>
                <p:cNvSpPr>
                  <a:spLocks noChangeArrowheads="1"/>
                </p:cNvSpPr>
                <p:nvPr/>
              </p:nvSpPr>
              <p:spPr bwMode="auto">
                <a:xfrm>
                  <a:off x="4582" y="1602"/>
                  <a:ext cx="41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0x10C</a:t>
                  </a:r>
                </a:p>
              </p:txBody>
            </p:sp>
            <p:sp>
              <p:nvSpPr>
                <p:cNvPr id="25" name="Rectangle 20">
                  <a:extLst>
                    <a:ext uri="{FF2B5EF4-FFF2-40B4-BE49-F238E27FC236}">
                      <a16:creationId xmlns:a16="http://schemas.microsoft.com/office/drawing/2014/main" id="{078D8731-8CD5-4144-98F0-7B81B594AEFA}"/>
                    </a:ext>
                  </a:extLst>
                </p:cNvPr>
                <p:cNvSpPr>
                  <a:spLocks noChangeArrowheads="1"/>
                </p:cNvSpPr>
                <p:nvPr/>
              </p:nvSpPr>
              <p:spPr bwMode="auto">
                <a:xfrm>
                  <a:off x="4582" y="1746"/>
                  <a:ext cx="392"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0x110</a:t>
                  </a:r>
                </a:p>
              </p:txBody>
            </p:sp>
            <p:sp>
              <p:nvSpPr>
                <p:cNvPr id="26" name="Rectangle 21">
                  <a:extLst>
                    <a:ext uri="{FF2B5EF4-FFF2-40B4-BE49-F238E27FC236}">
                      <a16:creationId xmlns:a16="http://schemas.microsoft.com/office/drawing/2014/main" id="{18A1A9C2-CE01-4321-941D-BBB6444AED55}"/>
                    </a:ext>
                  </a:extLst>
                </p:cNvPr>
                <p:cNvSpPr>
                  <a:spLocks noChangeArrowheads="1"/>
                </p:cNvSpPr>
                <p:nvPr/>
              </p:nvSpPr>
              <p:spPr bwMode="auto">
                <a:xfrm>
                  <a:off x="4582" y="1890"/>
                  <a:ext cx="392"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0x114</a:t>
                  </a:r>
                </a:p>
              </p:txBody>
            </p:sp>
            <p:sp>
              <p:nvSpPr>
                <p:cNvPr id="27" name="Rectangle 22">
                  <a:extLst>
                    <a:ext uri="{FF2B5EF4-FFF2-40B4-BE49-F238E27FC236}">
                      <a16:creationId xmlns:a16="http://schemas.microsoft.com/office/drawing/2014/main" id="{54C50965-7140-41E3-A07D-F3E7ED61F204}"/>
                    </a:ext>
                  </a:extLst>
                </p:cNvPr>
                <p:cNvSpPr>
                  <a:spLocks noChangeArrowheads="1"/>
                </p:cNvSpPr>
                <p:nvPr/>
              </p:nvSpPr>
              <p:spPr bwMode="auto">
                <a:xfrm>
                  <a:off x="5039" y="2419"/>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ea typeface="PMingLiU" panose="02020500000000000000" pitchFamily="18" charset="-120"/>
                    </a:rPr>
                    <a:t>a[0]</a:t>
                  </a:r>
                </a:p>
              </p:txBody>
            </p:sp>
            <p:sp>
              <p:nvSpPr>
                <p:cNvPr id="28" name="Rectangle 23">
                  <a:extLst>
                    <a:ext uri="{FF2B5EF4-FFF2-40B4-BE49-F238E27FC236}">
                      <a16:creationId xmlns:a16="http://schemas.microsoft.com/office/drawing/2014/main" id="{3AF96A95-7AB6-4BA0-A581-435FDFF9ACAD}"/>
                    </a:ext>
                  </a:extLst>
                </p:cNvPr>
                <p:cNvSpPr>
                  <a:spLocks noChangeArrowheads="1"/>
                </p:cNvSpPr>
                <p:nvPr/>
              </p:nvSpPr>
              <p:spPr bwMode="auto">
                <a:xfrm>
                  <a:off x="5039" y="2563"/>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ea typeface="PMingLiU" panose="02020500000000000000" pitchFamily="18" charset="-120"/>
                    </a:rPr>
                    <a:t>a[1]</a:t>
                  </a:r>
                </a:p>
              </p:txBody>
            </p:sp>
            <p:sp>
              <p:nvSpPr>
                <p:cNvPr id="29" name="Rectangle 24">
                  <a:extLst>
                    <a:ext uri="{FF2B5EF4-FFF2-40B4-BE49-F238E27FC236}">
                      <a16:creationId xmlns:a16="http://schemas.microsoft.com/office/drawing/2014/main" id="{06BBD044-7AD5-4801-BADC-41A722B028E5}"/>
                    </a:ext>
                  </a:extLst>
                </p:cNvPr>
                <p:cNvSpPr>
                  <a:spLocks noChangeArrowheads="1"/>
                </p:cNvSpPr>
                <p:nvPr/>
              </p:nvSpPr>
              <p:spPr bwMode="auto">
                <a:xfrm>
                  <a:off x="5039" y="2707"/>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ea typeface="PMingLiU" panose="02020500000000000000" pitchFamily="18" charset="-120"/>
                    </a:rPr>
                    <a:t>a[2]</a:t>
                  </a:r>
                </a:p>
              </p:txBody>
            </p:sp>
            <p:sp>
              <p:nvSpPr>
                <p:cNvPr id="30" name="Rectangle 25">
                  <a:extLst>
                    <a:ext uri="{FF2B5EF4-FFF2-40B4-BE49-F238E27FC236}">
                      <a16:creationId xmlns:a16="http://schemas.microsoft.com/office/drawing/2014/main" id="{B58AC030-71F0-415E-B76C-E19DD32D0F4B}"/>
                    </a:ext>
                  </a:extLst>
                </p:cNvPr>
                <p:cNvSpPr>
                  <a:spLocks noChangeArrowheads="1"/>
                </p:cNvSpPr>
                <p:nvPr/>
              </p:nvSpPr>
              <p:spPr bwMode="auto">
                <a:xfrm>
                  <a:off x="5039" y="2851"/>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ea typeface="PMingLiU" panose="02020500000000000000" pitchFamily="18" charset="-120"/>
                    </a:rPr>
                    <a:t>a[3]</a:t>
                  </a:r>
                </a:p>
              </p:txBody>
            </p:sp>
            <p:sp>
              <p:nvSpPr>
                <p:cNvPr id="31" name="Rectangle 26">
                  <a:extLst>
                    <a:ext uri="{FF2B5EF4-FFF2-40B4-BE49-F238E27FC236}">
                      <a16:creationId xmlns:a16="http://schemas.microsoft.com/office/drawing/2014/main" id="{AB1E7CDC-5EF1-4E70-BD6B-303D4FC46CA4}"/>
                    </a:ext>
                  </a:extLst>
                </p:cNvPr>
                <p:cNvSpPr>
                  <a:spLocks noChangeArrowheads="1"/>
                </p:cNvSpPr>
                <p:nvPr/>
              </p:nvSpPr>
              <p:spPr bwMode="auto">
                <a:xfrm>
                  <a:off x="5039" y="2995"/>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ea typeface="PMingLiU" panose="02020500000000000000" pitchFamily="18" charset="-120"/>
                    </a:rPr>
                    <a:t>a[4]</a:t>
                  </a:r>
                </a:p>
              </p:txBody>
            </p:sp>
            <p:sp>
              <p:nvSpPr>
                <p:cNvPr id="32" name="Rectangle 27">
                  <a:extLst>
                    <a:ext uri="{FF2B5EF4-FFF2-40B4-BE49-F238E27FC236}">
                      <a16:creationId xmlns:a16="http://schemas.microsoft.com/office/drawing/2014/main" id="{E6F251BA-E70D-4FFA-9EF8-5E943B69F11F}"/>
                    </a:ext>
                  </a:extLst>
                </p:cNvPr>
                <p:cNvSpPr>
                  <a:spLocks noChangeArrowheads="1"/>
                </p:cNvSpPr>
                <p:nvPr/>
              </p:nvSpPr>
              <p:spPr bwMode="auto">
                <a:xfrm>
                  <a:off x="5039" y="3139"/>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ea typeface="PMingLiU" panose="02020500000000000000" pitchFamily="18" charset="-120"/>
                    </a:rPr>
                    <a:t>a[5]</a:t>
                  </a:r>
                </a:p>
              </p:txBody>
            </p:sp>
            <p:sp>
              <p:nvSpPr>
                <p:cNvPr id="33" name="Rectangle 28">
                  <a:extLst>
                    <a:ext uri="{FF2B5EF4-FFF2-40B4-BE49-F238E27FC236}">
                      <a16:creationId xmlns:a16="http://schemas.microsoft.com/office/drawing/2014/main" id="{BD0D24B8-7BE6-4AA3-940D-D4F81297EDEB}"/>
                    </a:ext>
                  </a:extLst>
                </p:cNvPr>
                <p:cNvSpPr>
                  <a:spLocks noChangeArrowheads="1"/>
                </p:cNvSpPr>
                <p:nvPr/>
              </p:nvSpPr>
              <p:spPr bwMode="auto">
                <a:xfrm>
                  <a:off x="4582" y="2370"/>
                  <a:ext cx="392"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0x400</a:t>
                  </a:r>
                </a:p>
              </p:txBody>
            </p:sp>
            <p:sp>
              <p:nvSpPr>
                <p:cNvPr id="34" name="Rectangle 29">
                  <a:extLst>
                    <a:ext uri="{FF2B5EF4-FFF2-40B4-BE49-F238E27FC236}">
                      <a16:creationId xmlns:a16="http://schemas.microsoft.com/office/drawing/2014/main" id="{25812CA9-BE9E-41D3-9F97-3601EDA8FEC5}"/>
                    </a:ext>
                  </a:extLst>
                </p:cNvPr>
                <p:cNvSpPr>
                  <a:spLocks noChangeArrowheads="1"/>
                </p:cNvSpPr>
                <p:nvPr/>
              </p:nvSpPr>
              <p:spPr bwMode="auto">
                <a:xfrm>
                  <a:off x="4582" y="2514"/>
                  <a:ext cx="392"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0x404</a:t>
                  </a:r>
                </a:p>
              </p:txBody>
            </p:sp>
            <p:sp>
              <p:nvSpPr>
                <p:cNvPr id="35" name="Rectangle 30">
                  <a:extLst>
                    <a:ext uri="{FF2B5EF4-FFF2-40B4-BE49-F238E27FC236}">
                      <a16:creationId xmlns:a16="http://schemas.microsoft.com/office/drawing/2014/main" id="{350728DE-87A3-42E6-9D4E-2AC908F77E17}"/>
                    </a:ext>
                  </a:extLst>
                </p:cNvPr>
                <p:cNvSpPr>
                  <a:spLocks noChangeArrowheads="1"/>
                </p:cNvSpPr>
                <p:nvPr/>
              </p:nvSpPr>
              <p:spPr bwMode="auto">
                <a:xfrm>
                  <a:off x="4582" y="2658"/>
                  <a:ext cx="392"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0x408</a:t>
                  </a:r>
                </a:p>
              </p:txBody>
            </p:sp>
            <p:sp>
              <p:nvSpPr>
                <p:cNvPr id="36" name="Rectangle 31">
                  <a:extLst>
                    <a:ext uri="{FF2B5EF4-FFF2-40B4-BE49-F238E27FC236}">
                      <a16:creationId xmlns:a16="http://schemas.microsoft.com/office/drawing/2014/main" id="{7BEF7E7F-0B70-4991-B39A-9A1175B3EAF3}"/>
                    </a:ext>
                  </a:extLst>
                </p:cNvPr>
                <p:cNvSpPr>
                  <a:spLocks noChangeArrowheads="1"/>
                </p:cNvSpPr>
                <p:nvPr/>
              </p:nvSpPr>
              <p:spPr bwMode="auto">
                <a:xfrm>
                  <a:off x="4582" y="2802"/>
                  <a:ext cx="41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0x40C</a:t>
                  </a:r>
                </a:p>
              </p:txBody>
            </p:sp>
            <p:sp>
              <p:nvSpPr>
                <p:cNvPr id="37" name="Rectangle 32">
                  <a:extLst>
                    <a:ext uri="{FF2B5EF4-FFF2-40B4-BE49-F238E27FC236}">
                      <a16:creationId xmlns:a16="http://schemas.microsoft.com/office/drawing/2014/main" id="{FDB50240-FBA5-40D5-A0B6-4940D64C6FB3}"/>
                    </a:ext>
                  </a:extLst>
                </p:cNvPr>
                <p:cNvSpPr>
                  <a:spLocks noChangeArrowheads="1"/>
                </p:cNvSpPr>
                <p:nvPr/>
              </p:nvSpPr>
              <p:spPr bwMode="auto">
                <a:xfrm>
                  <a:off x="4582" y="2946"/>
                  <a:ext cx="392"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0x410</a:t>
                  </a:r>
                </a:p>
              </p:txBody>
            </p:sp>
            <p:sp>
              <p:nvSpPr>
                <p:cNvPr id="38" name="Rectangle 33">
                  <a:extLst>
                    <a:ext uri="{FF2B5EF4-FFF2-40B4-BE49-F238E27FC236}">
                      <a16:creationId xmlns:a16="http://schemas.microsoft.com/office/drawing/2014/main" id="{5B529317-EF33-4B2B-926B-419738A75A81}"/>
                    </a:ext>
                  </a:extLst>
                </p:cNvPr>
                <p:cNvSpPr>
                  <a:spLocks noChangeArrowheads="1"/>
                </p:cNvSpPr>
                <p:nvPr/>
              </p:nvSpPr>
              <p:spPr bwMode="auto">
                <a:xfrm>
                  <a:off x="4582" y="3090"/>
                  <a:ext cx="392"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0x414</a:t>
                  </a:r>
                </a:p>
              </p:txBody>
            </p:sp>
            <p:sp>
              <p:nvSpPr>
                <p:cNvPr id="39" name="Rectangle 34">
                  <a:extLst>
                    <a:ext uri="{FF2B5EF4-FFF2-40B4-BE49-F238E27FC236}">
                      <a16:creationId xmlns:a16="http://schemas.microsoft.com/office/drawing/2014/main" id="{F60481A2-2974-40B5-9FEB-98D505373D00}"/>
                    </a:ext>
                  </a:extLst>
                </p:cNvPr>
                <p:cNvSpPr>
                  <a:spLocks noChangeArrowheads="1"/>
                </p:cNvSpPr>
                <p:nvPr/>
              </p:nvSpPr>
              <p:spPr bwMode="auto">
                <a:xfrm>
                  <a:off x="5039" y="2083"/>
                  <a:ext cx="560" cy="32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b="0" i="0">
                      <a:ea typeface="PMingLiU" panose="02020500000000000000" pitchFamily="18" charset="-120"/>
                    </a:rPr>
                    <a:t>• • •</a:t>
                  </a:r>
                </a:p>
              </p:txBody>
            </p:sp>
            <p:sp>
              <p:nvSpPr>
                <p:cNvPr id="40" name="Rectangle 35">
                  <a:extLst>
                    <a:ext uri="{FF2B5EF4-FFF2-40B4-BE49-F238E27FC236}">
                      <a16:creationId xmlns:a16="http://schemas.microsoft.com/office/drawing/2014/main" id="{400DCFC3-3093-4336-B4F1-FD018877E103}"/>
                    </a:ext>
                  </a:extLst>
                </p:cNvPr>
                <p:cNvSpPr>
                  <a:spLocks noChangeArrowheads="1"/>
                </p:cNvSpPr>
                <p:nvPr/>
              </p:nvSpPr>
              <p:spPr bwMode="auto">
                <a:xfrm>
                  <a:off x="5039" y="3619"/>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kumimoji="0" lang="zh-CN" altLang="en-US" sz="1400" i="0">
                    <a:latin typeface="Courier New" panose="02070309020205020404" pitchFamily="49" charset="0"/>
                    <a:ea typeface="PMingLiU" panose="02020500000000000000" pitchFamily="18" charset="-120"/>
                  </a:endParaRPr>
                </a:p>
              </p:txBody>
            </p:sp>
            <p:sp>
              <p:nvSpPr>
                <p:cNvPr id="41" name="Rectangle 36">
                  <a:extLst>
                    <a:ext uri="{FF2B5EF4-FFF2-40B4-BE49-F238E27FC236}">
                      <a16:creationId xmlns:a16="http://schemas.microsoft.com/office/drawing/2014/main" id="{8DA11E4E-58C9-4480-A794-154A10B2E2E4}"/>
                    </a:ext>
                  </a:extLst>
                </p:cNvPr>
                <p:cNvSpPr>
                  <a:spLocks noChangeArrowheads="1"/>
                </p:cNvSpPr>
                <p:nvPr/>
              </p:nvSpPr>
              <p:spPr bwMode="auto">
                <a:xfrm>
                  <a:off x="4582" y="3570"/>
                  <a:ext cx="41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0x7A4</a:t>
                  </a:r>
                </a:p>
              </p:txBody>
            </p:sp>
            <p:sp>
              <p:nvSpPr>
                <p:cNvPr id="42" name="Rectangle 37">
                  <a:extLst>
                    <a:ext uri="{FF2B5EF4-FFF2-40B4-BE49-F238E27FC236}">
                      <a16:creationId xmlns:a16="http://schemas.microsoft.com/office/drawing/2014/main" id="{C50C87D4-E2C8-417B-9DD8-98167D072F07}"/>
                    </a:ext>
                  </a:extLst>
                </p:cNvPr>
                <p:cNvSpPr>
                  <a:spLocks noChangeArrowheads="1"/>
                </p:cNvSpPr>
                <p:nvPr/>
              </p:nvSpPr>
              <p:spPr bwMode="auto">
                <a:xfrm>
                  <a:off x="5039" y="3283"/>
                  <a:ext cx="560" cy="32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Arial" panose="020B0604020202020204" pitchFamily="34" charset="0"/>
                      <a:ea typeface="PMingLiU" panose="02020500000000000000" pitchFamily="18" charset="-120"/>
                    </a:rPr>
                    <a:t>• • •</a:t>
                  </a:r>
                </a:p>
              </p:txBody>
            </p:sp>
            <p:sp>
              <p:nvSpPr>
                <p:cNvPr id="43" name="Rectangle 38">
                  <a:extLst>
                    <a:ext uri="{FF2B5EF4-FFF2-40B4-BE49-F238E27FC236}">
                      <a16:creationId xmlns:a16="http://schemas.microsoft.com/office/drawing/2014/main" id="{295CEF4D-E3CA-4039-B40B-A52F9D6D78CD}"/>
                    </a:ext>
                  </a:extLst>
                </p:cNvPr>
                <p:cNvSpPr>
                  <a:spLocks noChangeArrowheads="1"/>
                </p:cNvSpPr>
                <p:nvPr/>
              </p:nvSpPr>
              <p:spPr bwMode="auto">
                <a:xfrm>
                  <a:off x="4486" y="822"/>
                  <a:ext cx="880"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zh-CN" altLang="en-US" sz="1800" i="0">
                      <a:solidFill>
                        <a:schemeClr val="hlink"/>
                      </a:solidFill>
                      <a:ea typeface="PMingLiU" panose="02020500000000000000" pitchFamily="18" charset="-120"/>
                    </a:rPr>
                    <a:t>主存的布局</a:t>
                  </a:r>
                  <a:r>
                    <a:rPr kumimoji="0" lang="en-US" altLang="zh-CN" sz="1800" i="0">
                      <a:solidFill>
                        <a:schemeClr val="hlink"/>
                      </a:solidFill>
                      <a:ea typeface="PMingLiU" panose="02020500000000000000" pitchFamily="18" charset="-120"/>
                    </a:rPr>
                    <a:t>:</a:t>
                  </a:r>
                </a:p>
              </p:txBody>
            </p:sp>
            <p:sp>
              <p:nvSpPr>
                <p:cNvPr id="44" name="Rectangle 39">
                  <a:extLst>
                    <a:ext uri="{FF2B5EF4-FFF2-40B4-BE49-F238E27FC236}">
                      <a16:creationId xmlns:a16="http://schemas.microsoft.com/office/drawing/2014/main" id="{72A60C9D-C520-49E2-84CE-A66F0ED4704D}"/>
                    </a:ext>
                  </a:extLst>
                </p:cNvPr>
                <p:cNvSpPr>
                  <a:spLocks noChangeArrowheads="1"/>
                </p:cNvSpPr>
                <p:nvPr/>
              </p:nvSpPr>
              <p:spPr bwMode="auto">
                <a:xfrm>
                  <a:off x="5039" y="1075"/>
                  <a:ext cx="560"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ea typeface="PMingLiU" panose="02020500000000000000" pitchFamily="18" charset="-120"/>
                    </a:rPr>
                    <a:t>I0</a:t>
                  </a:r>
                </a:p>
              </p:txBody>
            </p:sp>
            <p:sp>
              <p:nvSpPr>
                <p:cNvPr id="45" name="Rectangle 40">
                  <a:extLst>
                    <a:ext uri="{FF2B5EF4-FFF2-40B4-BE49-F238E27FC236}">
                      <a16:creationId xmlns:a16="http://schemas.microsoft.com/office/drawing/2014/main" id="{EE3ABECC-883F-4787-B618-8B2D73E93A06}"/>
                    </a:ext>
                  </a:extLst>
                </p:cNvPr>
                <p:cNvSpPr>
                  <a:spLocks noChangeArrowheads="1"/>
                </p:cNvSpPr>
                <p:nvPr/>
              </p:nvSpPr>
              <p:spPr bwMode="auto">
                <a:xfrm>
                  <a:off x="4582" y="1026"/>
                  <a:ext cx="429"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ea typeface="PMingLiU" panose="02020500000000000000" pitchFamily="18" charset="-120"/>
                    </a:rPr>
                    <a:t>0x0FC</a:t>
                  </a:r>
                </a:p>
              </p:txBody>
            </p:sp>
          </p:grpSp>
          <p:sp>
            <p:nvSpPr>
              <p:cNvPr id="14" name="Text Box 41">
                <a:extLst>
                  <a:ext uri="{FF2B5EF4-FFF2-40B4-BE49-F238E27FC236}">
                    <a16:creationId xmlns:a16="http://schemas.microsoft.com/office/drawing/2014/main" id="{EBC94FDE-79C7-4C4B-A0DC-82EC0298C4A9}"/>
                  </a:ext>
                </a:extLst>
              </p:cNvPr>
              <p:cNvSpPr txBox="1">
                <a:spLocks noChangeArrowheads="1"/>
              </p:cNvSpPr>
              <p:nvPr/>
            </p:nvSpPr>
            <p:spPr bwMode="auto">
              <a:xfrm>
                <a:off x="5483" y="1276"/>
                <a:ext cx="277" cy="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83" tIns="45046" rIns="90083"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700" i="0">
                    <a:solidFill>
                      <a:schemeClr val="hlink"/>
                    </a:solidFill>
                    <a:latin typeface="Arial" panose="020B0604020202020204" pitchFamily="34" charset="0"/>
                  </a:rPr>
                  <a:t>指  令                            数   据</a:t>
                </a:r>
              </a:p>
            </p:txBody>
          </p:sp>
        </p:grpSp>
        <p:sp>
          <p:nvSpPr>
            <p:cNvPr id="11" name="Text Box 42">
              <a:extLst>
                <a:ext uri="{FF2B5EF4-FFF2-40B4-BE49-F238E27FC236}">
                  <a16:creationId xmlns:a16="http://schemas.microsoft.com/office/drawing/2014/main" id="{6A0C254F-F9B6-4AC4-9375-E8E2FEB3785B}"/>
                </a:ext>
              </a:extLst>
            </p:cNvPr>
            <p:cNvSpPr txBox="1">
              <a:spLocks noChangeArrowheads="1"/>
            </p:cNvSpPr>
            <p:nvPr/>
          </p:nvSpPr>
          <p:spPr bwMode="auto">
            <a:xfrm>
              <a:off x="5511" y="2259"/>
              <a:ext cx="183"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700" i="0">
                  <a:solidFill>
                    <a:srgbClr val="0000FF"/>
                  </a:solidFill>
                  <a:latin typeface="Arial" panose="020B0604020202020204" pitchFamily="34" charset="0"/>
                </a:rPr>
                <a:t>A</a:t>
              </a:r>
            </a:p>
          </p:txBody>
        </p:sp>
        <p:sp>
          <p:nvSpPr>
            <p:cNvPr id="12" name="Text Box 43">
              <a:extLst>
                <a:ext uri="{FF2B5EF4-FFF2-40B4-BE49-F238E27FC236}">
                  <a16:creationId xmlns:a16="http://schemas.microsoft.com/office/drawing/2014/main" id="{188A0651-01F9-4B8B-B472-0754681BB133}"/>
                </a:ext>
              </a:extLst>
            </p:cNvPr>
            <p:cNvSpPr txBox="1">
              <a:spLocks noChangeArrowheads="1"/>
            </p:cNvSpPr>
            <p:nvPr/>
          </p:nvSpPr>
          <p:spPr bwMode="auto">
            <a:xfrm>
              <a:off x="5511" y="3430"/>
              <a:ext cx="183"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700" i="0">
                  <a:solidFill>
                    <a:srgbClr val="0000FF"/>
                  </a:solidFill>
                  <a:latin typeface="Arial" panose="020B0604020202020204" pitchFamily="34" charset="0"/>
                </a:rPr>
                <a:t>V</a:t>
              </a:r>
            </a:p>
          </p:txBody>
        </p:sp>
      </p:grpSp>
      <p:sp>
        <p:nvSpPr>
          <p:cNvPr id="46" name="Text Box 45">
            <a:extLst>
              <a:ext uri="{FF2B5EF4-FFF2-40B4-BE49-F238E27FC236}">
                <a16:creationId xmlns:a16="http://schemas.microsoft.com/office/drawing/2014/main" id="{48051A70-BB12-4440-897F-F16CE426026A}"/>
              </a:ext>
            </a:extLst>
          </p:cNvPr>
          <p:cNvSpPr txBox="1">
            <a:spLocks noChangeArrowheads="1"/>
          </p:cNvSpPr>
          <p:nvPr/>
        </p:nvSpPr>
        <p:spPr bwMode="auto">
          <a:xfrm>
            <a:off x="665279" y="1331816"/>
            <a:ext cx="2774950"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CC0000"/>
                </a:solidFill>
                <a:ea typeface="宋体" panose="02010600030101010101" pitchFamily="2" charset="-122"/>
              </a:rPr>
              <a:t>高级语言源程序</a:t>
            </a:r>
          </a:p>
          <a:p>
            <a:r>
              <a:rPr lang="zh-CN" altLang="en-US" i="0">
                <a:solidFill>
                  <a:srgbClr val="CC0000"/>
                </a:solidFill>
                <a:ea typeface="宋体" panose="02010600030101010101" pitchFamily="2" charset="-122"/>
              </a:rPr>
              <a:t>对应的汇编语言程序</a:t>
            </a:r>
          </a:p>
        </p:txBody>
      </p:sp>
      <p:sp>
        <p:nvSpPr>
          <p:cNvPr id="47" name="Line 46">
            <a:extLst>
              <a:ext uri="{FF2B5EF4-FFF2-40B4-BE49-F238E27FC236}">
                <a16:creationId xmlns:a16="http://schemas.microsoft.com/office/drawing/2014/main" id="{B849BADB-6176-4AAE-AE2F-4BD0BCD80B62}"/>
              </a:ext>
            </a:extLst>
          </p:cNvPr>
          <p:cNvSpPr>
            <a:spLocks noChangeShapeType="1"/>
          </p:cNvSpPr>
          <p:nvPr/>
        </p:nvSpPr>
        <p:spPr bwMode="auto">
          <a:xfrm>
            <a:off x="2432167" y="1433416"/>
            <a:ext cx="1716087"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8" name="Line 47">
            <a:extLst>
              <a:ext uri="{FF2B5EF4-FFF2-40B4-BE49-F238E27FC236}">
                <a16:creationId xmlns:a16="http://schemas.microsoft.com/office/drawing/2014/main" id="{DCAB9241-1AF0-40BF-84FD-CD3D1003FF2B}"/>
              </a:ext>
            </a:extLst>
          </p:cNvPr>
          <p:cNvSpPr>
            <a:spLocks noChangeShapeType="1"/>
          </p:cNvSpPr>
          <p:nvPr/>
        </p:nvSpPr>
        <p:spPr bwMode="auto">
          <a:xfrm>
            <a:off x="2790942" y="1971578"/>
            <a:ext cx="792162" cy="325438"/>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9" name="Text Box 48">
            <a:extLst>
              <a:ext uri="{FF2B5EF4-FFF2-40B4-BE49-F238E27FC236}">
                <a16:creationId xmlns:a16="http://schemas.microsoft.com/office/drawing/2014/main" id="{A6405C8D-8D26-4E4F-A39E-E354277ED078}"/>
              </a:ext>
            </a:extLst>
          </p:cNvPr>
          <p:cNvSpPr txBox="1">
            <a:spLocks noChangeArrowheads="1"/>
          </p:cNvSpPr>
          <p:nvPr/>
        </p:nvSpPr>
        <p:spPr bwMode="auto">
          <a:xfrm>
            <a:off x="7407392" y="6473728"/>
            <a:ext cx="928687"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a:hlinkClick r:id="rId2" action="ppaction://hlinksldjump"/>
              </a:rPr>
              <a:t>BACK </a:t>
            </a:r>
            <a:endParaRPr lang="en-US" altLang="zh-CN"/>
          </a:p>
        </p:txBody>
      </p:sp>
      <p:grpSp>
        <p:nvGrpSpPr>
          <p:cNvPr id="50" name="Group 55">
            <a:extLst>
              <a:ext uri="{FF2B5EF4-FFF2-40B4-BE49-F238E27FC236}">
                <a16:creationId xmlns:a16="http://schemas.microsoft.com/office/drawing/2014/main" id="{C3DA93DD-DAB7-4715-98D6-953520151055}"/>
              </a:ext>
            </a:extLst>
          </p:cNvPr>
          <p:cNvGrpSpPr>
            <a:grpSpLocks/>
          </p:cNvGrpSpPr>
          <p:nvPr/>
        </p:nvGrpSpPr>
        <p:grpSpPr bwMode="auto">
          <a:xfrm>
            <a:off x="4059354" y="5184678"/>
            <a:ext cx="1285875" cy="247650"/>
            <a:chOff x="2358" y="3072"/>
            <a:chExt cx="810" cy="156"/>
          </a:xfrm>
        </p:grpSpPr>
        <p:grpSp>
          <p:nvGrpSpPr>
            <p:cNvPr id="51" name="Group 54">
              <a:extLst>
                <a:ext uri="{FF2B5EF4-FFF2-40B4-BE49-F238E27FC236}">
                  <a16:creationId xmlns:a16="http://schemas.microsoft.com/office/drawing/2014/main" id="{2A1F88CE-2FAC-4CD7-934B-FE8E9D9117C2}"/>
                </a:ext>
              </a:extLst>
            </p:cNvPr>
            <p:cNvGrpSpPr>
              <a:grpSpLocks/>
            </p:cNvGrpSpPr>
            <p:nvPr/>
          </p:nvGrpSpPr>
          <p:grpSpPr bwMode="auto">
            <a:xfrm>
              <a:off x="2358" y="3072"/>
              <a:ext cx="810" cy="156"/>
              <a:chOff x="2358" y="3072"/>
              <a:chExt cx="810" cy="114"/>
            </a:xfrm>
          </p:grpSpPr>
          <p:sp>
            <p:nvSpPr>
              <p:cNvPr id="53" name="Line 50">
                <a:extLst>
                  <a:ext uri="{FF2B5EF4-FFF2-40B4-BE49-F238E27FC236}">
                    <a16:creationId xmlns:a16="http://schemas.microsoft.com/office/drawing/2014/main" id="{74A3C81D-83B6-42D5-B6EF-241E1266CB69}"/>
                  </a:ext>
                </a:extLst>
              </p:cNvPr>
              <p:cNvSpPr>
                <a:spLocks noChangeShapeType="1"/>
              </p:cNvSpPr>
              <p:nvPr/>
            </p:nvSpPr>
            <p:spPr bwMode="auto">
              <a:xfrm>
                <a:off x="3168" y="3072"/>
                <a:ext cx="0" cy="11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54" name="Line 51">
                <a:extLst>
                  <a:ext uri="{FF2B5EF4-FFF2-40B4-BE49-F238E27FC236}">
                    <a16:creationId xmlns:a16="http://schemas.microsoft.com/office/drawing/2014/main" id="{2D318A8F-A554-4EBB-9DB5-8E24EA12BAE8}"/>
                  </a:ext>
                </a:extLst>
              </p:cNvPr>
              <p:cNvSpPr>
                <a:spLocks noChangeShapeType="1"/>
              </p:cNvSpPr>
              <p:nvPr/>
            </p:nvSpPr>
            <p:spPr bwMode="auto">
              <a:xfrm>
                <a:off x="2358" y="3186"/>
                <a:ext cx="804"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55" name="Line 52">
                <a:extLst>
                  <a:ext uri="{FF2B5EF4-FFF2-40B4-BE49-F238E27FC236}">
                    <a16:creationId xmlns:a16="http://schemas.microsoft.com/office/drawing/2014/main" id="{14B0A269-1193-4664-A22A-F127B50B6CC3}"/>
                  </a:ext>
                </a:extLst>
              </p:cNvPr>
              <p:cNvSpPr>
                <a:spLocks noChangeShapeType="1"/>
              </p:cNvSpPr>
              <p:nvPr/>
            </p:nvSpPr>
            <p:spPr bwMode="auto">
              <a:xfrm flipH="1" flipV="1">
                <a:off x="2364" y="3084"/>
                <a:ext cx="0" cy="96"/>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52" name="Text Box 53">
              <a:extLst>
                <a:ext uri="{FF2B5EF4-FFF2-40B4-BE49-F238E27FC236}">
                  <a16:creationId xmlns:a16="http://schemas.microsoft.com/office/drawing/2014/main" id="{992FBF5E-A9A2-4EB1-9C69-C279015A50D8}"/>
                </a:ext>
              </a:extLst>
            </p:cNvPr>
            <p:cNvSpPr txBox="1">
              <a:spLocks noChangeArrowheads="1"/>
            </p:cNvSpPr>
            <p:nvPr/>
          </p:nvSpPr>
          <p:spPr bwMode="auto">
            <a:xfrm>
              <a:off x="2610" y="3084"/>
              <a:ext cx="3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500">
                  <a:solidFill>
                    <a:srgbClr val="CC0000"/>
                  </a:solidFill>
                  <a:latin typeface="Times New Roman" panose="02020603050405020304" pitchFamily="18" charset="0"/>
                  <a:ea typeface="宋体" panose="02010600030101010101" pitchFamily="2" charset="-122"/>
                </a:rPr>
                <a:t>N</a:t>
              </a:r>
              <a:r>
                <a:rPr lang="zh-CN" altLang="en-US" sz="1500">
                  <a:solidFill>
                    <a:srgbClr val="CC0000"/>
                  </a:solidFill>
                  <a:latin typeface="Times New Roman" panose="02020603050405020304" pitchFamily="18" charset="0"/>
                  <a:ea typeface="宋体" panose="02010600030101010101" pitchFamily="2" charset="-122"/>
                </a:rPr>
                <a:t>次</a:t>
              </a:r>
            </a:p>
          </p:txBody>
        </p:sp>
      </p:grpSp>
      <p:sp>
        <p:nvSpPr>
          <p:cNvPr id="56" name="Rectangle 56">
            <a:extLst>
              <a:ext uri="{FF2B5EF4-FFF2-40B4-BE49-F238E27FC236}">
                <a16:creationId xmlns:a16="http://schemas.microsoft.com/office/drawing/2014/main" id="{814B8349-5D64-4BB4-B6C3-61043F32A451}"/>
              </a:ext>
            </a:extLst>
          </p:cNvPr>
          <p:cNvSpPr>
            <a:spLocks noChangeArrowheads="1"/>
          </p:cNvSpPr>
          <p:nvPr/>
        </p:nvSpPr>
        <p:spPr bwMode="auto">
          <a:xfrm>
            <a:off x="468429" y="5268816"/>
            <a:ext cx="712152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hangingPunct="0">
              <a:spcBef>
                <a:spcPct val="0"/>
              </a:spcBef>
            </a:pPr>
            <a:r>
              <a:rPr kumimoji="0" lang="zh-CN" altLang="en-US" sz="1400" i="0">
                <a:solidFill>
                  <a:srgbClr val="0000FF"/>
                </a:solidFill>
                <a:latin typeface="Times New Roman" panose="02020603050405020304" pitchFamily="18" charset="0"/>
                <a:ea typeface="宋体" panose="02010600030101010101" pitchFamily="2" charset="-122"/>
              </a:rPr>
              <a:t>若</a:t>
            </a:r>
            <a:r>
              <a:rPr kumimoji="0" lang="en-US" altLang="zh-CN" sz="1400" i="0">
                <a:solidFill>
                  <a:srgbClr val="0000FF"/>
                </a:solidFill>
                <a:latin typeface="Times New Roman" panose="02020603050405020304" pitchFamily="18" charset="0"/>
                <a:ea typeface="宋体" panose="02010600030101010101" pitchFamily="2" charset="-122"/>
              </a:rPr>
              <a:t>n</a:t>
            </a:r>
            <a:r>
              <a:rPr kumimoji="0" lang="zh-CN" altLang="en-US" sz="1400" i="0">
                <a:solidFill>
                  <a:srgbClr val="0000FF"/>
                </a:solidFill>
                <a:latin typeface="Times New Roman" panose="02020603050405020304" pitchFamily="18" charset="0"/>
                <a:ea typeface="宋体" panose="02010600030101010101" pitchFamily="2" charset="-122"/>
              </a:rPr>
              <a:t>足够大，在一段时间内就一直在局部区</a:t>
            </a:r>
          </a:p>
          <a:p>
            <a:pPr eaLnBrk="0" hangingPunct="0">
              <a:spcBef>
                <a:spcPct val="0"/>
              </a:spcBef>
            </a:pPr>
            <a:r>
              <a:rPr kumimoji="0" lang="zh-CN" altLang="en-US" sz="1400" i="0">
                <a:solidFill>
                  <a:srgbClr val="0000FF"/>
                </a:solidFill>
                <a:latin typeface="Times New Roman" panose="02020603050405020304" pitchFamily="18" charset="0"/>
                <a:ea typeface="宋体" panose="02010600030101010101" pitchFamily="2" charset="-122"/>
              </a:rPr>
              <a:t>域内执行指令，故循环内指令的时间局部性好</a:t>
            </a:r>
            <a:r>
              <a:rPr kumimoji="0" lang="zh-CN" altLang="en-US" sz="1400" i="0">
                <a:solidFill>
                  <a:srgbClr val="0000FF"/>
                </a:solidFill>
                <a:ea typeface="宋体" panose="02010600030101010101" pitchFamily="2" charset="-122"/>
              </a:rPr>
              <a:t>；按顺序执行，故程序的空间局部性好！</a:t>
            </a:r>
            <a:endParaRPr kumimoji="0" lang="en-US" altLang="zh-CN" sz="1400" i="0">
              <a:solidFill>
                <a:srgbClr val="0000FF"/>
              </a:solidFill>
            </a:endParaRPr>
          </a:p>
        </p:txBody>
      </p:sp>
      <p:sp>
        <p:nvSpPr>
          <p:cNvPr id="57" name="Rectangle 57">
            <a:extLst>
              <a:ext uri="{FF2B5EF4-FFF2-40B4-BE49-F238E27FC236}">
                <a16:creationId xmlns:a16="http://schemas.microsoft.com/office/drawing/2014/main" id="{7AF07874-ADCC-4B67-AC9C-DAA24D343C2B}"/>
              </a:ext>
            </a:extLst>
          </p:cNvPr>
          <p:cNvSpPr>
            <a:spLocks noChangeArrowheads="1"/>
          </p:cNvSpPr>
          <p:nvPr/>
        </p:nvSpPr>
        <p:spPr bwMode="auto">
          <a:xfrm>
            <a:off x="468429" y="6013425"/>
            <a:ext cx="48545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hangingPunct="0">
              <a:spcBef>
                <a:spcPct val="0"/>
              </a:spcBef>
            </a:pPr>
            <a:r>
              <a:rPr kumimoji="0" lang="zh-CN" altLang="en-US" sz="1400" i="0" dirty="0">
                <a:solidFill>
                  <a:srgbClr val="0000FF"/>
                </a:solidFill>
                <a:ea typeface="宋体" panose="02010600030101010101" pitchFamily="2" charset="-122"/>
              </a:rPr>
              <a:t>数组元素按顺序存放，也按顺序访问，所以，空间局部性好；每个数组元素都被访问</a:t>
            </a:r>
            <a:r>
              <a:rPr kumimoji="0" lang="en-US" altLang="zh-CN" sz="1400" i="0" dirty="0">
                <a:solidFill>
                  <a:srgbClr val="0000FF"/>
                </a:solidFill>
                <a:ea typeface="宋体" panose="02010600030101010101" pitchFamily="2" charset="-122"/>
              </a:rPr>
              <a:t>1</a:t>
            </a:r>
            <a:r>
              <a:rPr kumimoji="0" lang="zh-CN" altLang="en-US" sz="1400" i="0" dirty="0">
                <a:solidFill>
                  <a:srgbClr val="0000FF"/>
                </a:solidFill>
                <a:ea typeface="宋体" panose="02010600030101010101" pitchFamily="2" charset="-122"/>
              </a:rPr>
              <a:t>次，所以没有时间局部性。</a:t>
            </a:r>
          </a:p>
        </p:txBody>
      </p:sp>
    </p:spTree>
    <p:extLst>
      <p:ext uri="{BB962C8B-B14F-4D97-AF65-F5344CB8AC3E}">
        <p14:creationId xmlns:p14="http://schemas.microsoft.com/office/powerpoint/2010/main" val="174410278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blinds(horizontal)">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blinds(horizontal)">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blinds(horizontal)">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blinds(horizontal)">
                                      <p:cBhvr>
                                        <p:cTn id="47" dur="500"/>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blinds(horizontal)">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blinds(horizontal)">
                                      <p:cBhvr>
                                        <p:cTn id="5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49" grpId="0"/>
      <p:bldP spid="56" grpId="0" uiExpand="1"/>
      <p:bldP spid="5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175AE97-5E7C-4BB9-980C-A569CF1DF9FB}"/>
              </a:ext>
            </a:extLst>
          </p:cNvPr>
          <p:cNvSpPr>
            <a:spLocks noGrp="1"/>
          </p:cNvSpPr>
          <p:nvPr>
            <p:ph type="sldNum" sz="quarter" idx="12"/>
          </p:nvPr>
        </p:nvSpPr>
        <p:spPr/>
        <p:txBody>
          <a:bodyPr/>
          <a:lstStyle/>
          <a:p>
            <a:fld id="{D12C7F20-4EEE-4847-AC76-B538472E8A39}" type="slidenum">
              <a:rPr lang="zh-CN" altLang="en-US" smtClean="0"/>
              <a:pPr/>
              <a:t>51</a:t>
            </a:fld>
            <a:endParaRPr lang="zh-CN" altLang="en-US"/>
          </a:p>
        </p:txBody>
      </p:sp>
      <p:sp>
        <p:nvSpPr>
          <p:cNvPr id="3" name="文本占位符 2">
            <a:extLst>
              <a:ext uri="{FF2B5EF4-FFF2-40B4-BE49-F238E27FC236}">
                <a16:creationId xmlns:a16="http://schemas.microsoft.com/office/drawing/2014/main" id="{EFF3CB66-54AF-4A55-93A2-D301FF0E3827}"/>
              </a:ext>
            </a:extLst>
          </p:cNvPr>
          <p:cNvSpPr>
            <a:spLocks noGrp="1"/>
          </p:cNvSpPr>
          <p:nvPr>
            <p:ph type="body" sz="quarter" idx="15"/>
          </p:nvPr>
        </p:nvSpPr>
        <p:spPr>
          <a:xfrm>
            <a:off x="159768" y="698463"/>
            <a:ext cx="11835786" cy="812703"/>
          </a:xfrm>
        </p:spPr>
        <p:txBody>
          <a:bodyPr/>
          <a:lstStyle/>
          <a:p>
            <a:r>
              <a:rPr lang="zh-CN" altLang="en-US" dirty="0"/>
              <a:t>程序的局部性原理举例</a:t>
            </a:r>
            <a:r>
              <a:rPr lang="en-US" altLang="zh-CN" dirty="0"/>
              <a:t>2</a:t>
            </a:r>
            <a:endParaRPr lang="zh-CN" altLang="en-US" dirty="0"/>
          </a:p>
        </p:txBody>
      </p:sp>
      <p:sp>
        <p:nvSpPr>
          <p:cNvPr id="4" name="文本占位符 3">
            <a:extLst>
              <a:ext uri="{FF2B5EF4-FFF2-40B4-BE49-F238E27FC236}">
                <a16:creationId xmlns:a16="http://schemas.microsoft.com/office/drawing/2014/main" id="{B2923125-6A45-49F1-921D-689AB652EB11}"/>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869E2395-DD71-4102-A864-7CFC28FE12E7}"/>
              </a:ext>
            </a:extLst>
          </p:cNvPr>
          <p:cNvSpPr txBox="1">
            <a:spLocks noChangeArrowheads="1"/>
          </p:cNvSpPr>
          <p:nvPr/>
        </p:nvSpPr>
        <p:spPr>
          <a:xfrm>
            <a:off x="196446" y="1194459"/>
            <a:ext cx="8783638" cy="63341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anose="05000000000000000000" pitchFamily="2" charset="2"/>
              <a:buNone/>
            </a:pPr>
            <a:r>
              <a:rPr lang="zh-CN" altLang="en-US" sz="1600"/>
              <a:t>      以下程序</a:t>
            </a:r>
            <a:r>
              <a:rPr lang="en-US" altLang="zh-CN" sz="1600"/>
              <a:t>A</a:t>
            </a:r>
            <a:r>
              <a:rPr lang="zh-CN" altLang="en-US" sz="1600"/>
              <a:t>和</a:t>
            </a:r>
            <a:r>
              <a:rPr lang="en-US" altLang="zh-CN" sz="1600"/>
              <a:t>B</a:t>
            </a:r>
            <a:r>
              <a:rPr lang="zh-CN" altLang="en-US" sz="1600"/>
              <a:t>中，哪一个对数组</a:t>
            </a:r>
            <a:r>
              <a:rPr lang="en-US" altLang="zh-CN" sz="1600"/>
              <a:t>A</a:t>
            </a:r>
            <a:r>
              <a:rPr lang="zh-CN" altLang="en-US" sz="1600"/>
              <a:t>引用的空间局部性更好？时间局部性呢？变量</a:t>
            </a:r>
            <a:r>
              <a:rPr lang="en-US" altLang="zh-CN" sz="1600"/>
              <a:t>sum</a:t>
            </a:r>
            <a:r>
              <a:rPr lang="zh-CN" altLang="en-US" sz="1600"/>
              <a:t>的空间局部性和时间局部性如何？对于指令来说，</a:t>
            </a:r>
            <a:r>
              <a:rPr lang="en-US" altLang="zh-CN" sz="1600"/>
              <a:t>for</a:t>
            </a:r>
            <a:r>
              <a:rPr lang="zh-CN" altLang="en-US" sz="1600"/>
              <a:t>循环体的空间局部性和时间局部性如何？</a:t>
            </a:r>
          </a:p>
        </p:txBody>
      </p:sp>
      <p:sp>
        <p:nvSpPr>
          <p:cNvPr id="6" name="Rectangle 4">
            <a:extLst>
              <a:ext uri="{FF2B5EF4-FFF2-40B4-BE49-F238E27FC236}">
                <a16:creationId xmlns:a16="http://schemas.microsoft.com/office/drawing/2014/main" id="{41DA19EB-E732-4D1B-A4B8-6BF4067DB181}"/>
              </a:ext>
            </a:extLst>
          </p:cNvPr>
          <p:cNvSpPr>
            <a:spLocks noChangeArrowheads="1"/>
          </p:cNvSpPr>
          <p:nvPr/>
        </p:nvSpPr>
        <p:spPr bwMode="auto">
          <a:xfrm>
            <a:off x="8318378" y="1464660"/>
            <a:ext cx="3481388"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ct val="20000"/>
              </a:spcBef>
              <a:buClr>
                <a:schemeClr val="accent1"/>
              </a:buClr>
              <a:buSzPct val="80000"/>
              <a:buFont typeface="Wingdings" panose="05000000000000000000" pitchFamily="2" charset="2"/>
              <a:buNone/>
            </a:pPr>
            <a:r>
              <a:rPr lang="zh-CN" altLang="en-US" sz="1600" i="0">
                <a:solidFill>
                  <a:srgbClr val="CC3300"/>
                </a:solidFill>
                <a:latin typeface="宋体" panose="02010600030101010101" pitchFamily="2" charset="-122"/>
                <a:ea typeface="宋体" panose="02010600030101010101" pitchFamily="2" charset="-122"/>
              </a:rPr>
              <a:t>假定</a:t>
            </a:r>
            <a:r>
              <a:rPr lang="zh-CN" altLang="en-US" sz="1600" i="0">
                <a:solidFill>
                  <a:srgbClr val="CC3300"/>
                </a:solidFill>
                <a:latin typeface="宋体" panose="02010600030101010101" pitchFamily="2" charset="-122"/>
                <a:ea typeface="宋体" panose="02010600030101010101" pitchFamily="2" charset="-122"/>
                <a:cs typeface="Arial" panose="020B0604020202020204" pitchFamily="34" charset="0"/>
              </a:rPr>
              <a:t>数组在存储器中按行优先顺序存放</a:t>
            </a:r>
            <a:endParaRPr lang="zh-CN" altLang="en-US" sz="1600" b="0" i="0">
              <a:solidFill>
                <a:srgbClr val="CC3300"/>
              </a:solidFill>
              <a:latin typeface="宋体" panose="02010600030101010101" pitchFamily="2" charset="-122"/>
              <a:ea typeface="宋体" panose="02010600030101010101" pitchFamily="2" charset="-122"/>
            </a:endParaRPr>
          </a:p>
        </p:txBody>
      </p:sp>
      <p:sp>
        <p:nvSpPr>
          <p:cNvPr id="7" name="Text Box 5">
            <a:extLst>
              <a:ext uri="{FF2B5EF4-FFF2-40B4-BE49-F238E27FC236}">
                <a16:creationId xmlns:a16="http://schemas.microsoft.com/office/drawing/2014/main" id="{C09D24F1-000B-4959-8F72-B32DAA06060A}"/>
              </a:ext>
            </a:extLst>
          </p:cNvPr>
          <p:cNvSpPr txBox="1">
            <a:spLocks noChangeArrowheads="1"/>
          </p:cNvSpPr>
          <p:nvPr/>
        </p:nvSpPr>
        <p:spPr bwMode="auto">
          <a:xfrm>
            <a:off x="393296" y="6514172"/>
            <a:ext cx="7507288"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8" name="Rectangle 6">
            <a:extLst>
              <a:ext uri="{FF2B5EF4-FFF2-40B4-BE49-F238E27FC236}">
                <a16:creationId xmlns:a16="http://schemas.microsoft.com/office/drawing/2014/main" id="{C7959878-C994-4C81-AC65-6D8CE360D44F}"/>
              </a:ext>
            </a:extLst>
          </p:cNvPr>
          <p:cNvSpPr>
            <a:spLocks noChangeArrowheads="1"/>
          </p:cNvSpPr>
          <p:nvPr/>
        </p:nvSpPr>
        <p:spPr bwMode="auto">
          <a:xfrm>
            <a:off x="3045053" y="3714942"/>
            <a:ext cx="3810000" cy="2424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nSpc>
                <a:spcPct val="110000"/>
              </a:lnSpc>
              <a:spcBef>
                <a:spcPct val="0"/>
              </a:spcBef>
              <a:buClr>
                <a:schemeClr val="accent1"/>
              </a:buClr>
              <a:buSzPct val="80000"/>
              <a:buFont typeface="Wingdings" panose="05000000000000000000" pitchFamily="2" charset="2"/>
              <a:buNone/>
            </a:pPr>
            <a:r>
              <a:rPr lang="zh-CN" altLang="en-US" sz="1600" i="0" dirty="0">
                <a:solidFill>
                  <a:srgbClr val="CC3300"/>
                </a:solidFill>
                <a:ea typeface="宋体" panose="02010600030101010101" pitchFamily="2" charset="-122"/>
              </a:rPr>
              <a:t>程序段</a:t>
            </a:r>
            <a:r>
              <a:rPr lang="en-US" altLang="zh-CN" sz="1600" i="0" dirty="0">
                <a:solidFill>
                  <a:srgbClr val="CC3300"/>
                </a:solidFill>
                <a:ea typeface="宋体" panose="02010600030101010101" pitchFamily="2" charset="-122"/>
              </a:rPr>
              <a:t>B:</a:t>
            </a:r>
          </a:p>
          <a:p>
            <a:pPr>
              <a:lnSpc>
                <a:spcPct val="110000"/>
              </a:lnSpc>
              <a:spcBef>
                <a:spcPct val="0"/>
              </a:spcBef>
              <a:buClr>
                <a:schemeClr val="accent1"/>
              </a:buClr>
              <a:buSzPct val="80000"/>
              <a:buFont typeface="Wingdings" panose="05000000000000000000" pitchFamily="2" charset="2"/>
              <a:buNone/>
            </a:pPr>
            <a:r>
              <a:rPr lang="en-US" altLang="zh-CN" sz="1600" i="0" dirty="0">
                <a:solidFill>
                  <a:schemeClr val="tx1"/>
                </a:solidFill>
                <a:ea typeface="宋体" panose="02010600030101010101" pitchFamily="2" charset="-122"/>
              </a:rPr>
              <a:t> int </a:t>
            </a:r>
            <a:r>
              <a:rPr lang="en-US" altLang="zh-CN" sz="1600" i="0" dirty="0" err="1">
                <a:solidFill>
                  <a:schemeClr val="tx1"/>
                </a:solidFill>
                <a:ea typeface="宋体" panose="02010600030101010101" pitchFamily="2" charset="-122"/>
              </a:rPr>
              <a:t>sumarraycols</a:t>
            </a:r>
            <a:r>
              <a:rPr lang="en-US" altLang="zh-CN" sz="1600" i="0" dirty="0">
                <a:solidFill>
                  <a:schemeClr val="tx1"/>
                </a:solidFill>
                <a:ea typeface="宋体" panose="02010600030101010101" pitchFamily="2" charset="-122"/>
              </a:rPr>
              <a:t>(int A[M][N])</a:t>
            </a:r>
          </a:p>
          <a:p>
            <a:pPr>
              <a:lnSpc>
                <a:spcPct val="110000"/>
              </a:lnSpc>
              <a:spcBef>
                <a:spcPct val="0"/>
              </a:spcBef>
            </a:pPr>
            <a:r>
              <a:rPr lang="en-US" altLang="zh-CN" sz="1600" i="0" dirty="0">
                <a:solidFill>
                  <a:schemeClr val="tx1"/>
                </a:solidFill>
                <a:ea typeface="宋体" panose="02010600030101010101" pitchFamily="2" charset="-122"/>
              </a:rPr>
              <a:t> {</a:t>
            </a:r>
          </a:p>
          <a:p>
            <a:pPr>
              <a:lnSpc>
                <a:spcPct val="110000"/>
              </a:lnSpc>
              <a:spcBef>
                <a:spcPct val="0"/>
              </a:spcBef>
            </a:pPr>
            <a:r>
              <a:rPr lang="en-US" altLang="zh-CN" sz="1600" i="0" dirty="0">
                <a:solidFill>
                  <a:schemeClr val="tx1"/>
                </a:solidFill>
                <a:ea typeface="宋体" panose="02010600030101010101" pitchFamily="2" charset="-122"/>
              </a:rPr>
              <a:t>     int </a:t>
            </a:r>
            <a:r>
              <a:rPr lang="en-US" altLang="zh-CN" sz="1600" i="0" dirty="0" err="1">
                <a:solidFill>
                  <a:schemeClr val="tx1"/>
                </a:solidFill>
                <a:ea typeface="宋体" panose="02010600030101010101" pitchFamily="2" charset="-122"/>
              </a:rPr>
              <a:t>i</a:t>
            </a:r>
            <a:r>
              <a:rPr lang="en-US" altLang="zh-CN" sz="1600" i="0" dirty="0">
                <a:solidFill>
                  <a:schemeClr val="tx1"/>
                </a:solidFill>
                <a:ea typeface="宋体" panose="02010600030101010101" pitchFamily="2" charset="-122"/>
              </a:rPr>
              <a:t>, j, sum=0;</a:t>
            </a:r>
          </a:p>
          <a:p>
            <a:pPr>
              <a:lnSpc>
                <a:spcPct val="110000"/>
              </a:lnSpc>
              <a:spcBef>
                <a:spcPct val="0"/>
              </a:spcBef>
            </a:pPr>
            <a:r>
              <a:rPr lang="en-US" altLang="zh-CN" sz="1600" i="0" dirty="0">
                <a:solidFill>
                  <a:schemeClr val="tx1"/>
                </a:solidFill>
                <a:ea typeface="宋体" panose="02010600030101010101" pitchFamily="2" charset="-122"/>
              </a:rPr>
              <a:t>          for  </a:t>
            </a:r>
            <a:r>
              <a:rPr lang="en-US" altLang="zh-CN" sz="1600" i="0" dirty="0">
                <a:solidFill>
                  <a:srgbClr val="0000FF"/>
                </a:solidFill>
                <a:ea typeface="宋体" panose="02010600030101010101" pitchFamily="2" charset="-122"/>
              </a:rPr>
              <a:t>(j=0; j&lt;N, </a:t>
            </a:r>
            <a:r>
              <a:rPr lang="en-US" altLang="zh-CN" sz="1600" i="0" dirty="0" err="1">
                <a:solidFill>
                  <a:srgbClr val="0000FF"/>
                </a:solidFill>
                <a:ea typeface="宋体" panose="02010600030101010101" pitchFamily="2" charset="-122"/>
              </a:rPr>
              <a:t>j++</a:t>
            </a:r>
            <a:r>
              <a:rPr lang="en-US" altLang="zh-CN" sz="1600" i="0" dirty="0">
                <a:solidFill>
                  <a:srgbClr val="0000FF"/>
                </a:solidFill>
                <a:ea typeface="宋体" panose="02010600030101010101" pitchFamily="2" charset="-122"/>
              </a:rPr>
              <a:t>)</a:t>
            </a:r>
          </a:p>
          <a:p>
            <a:pPr>
              <a:lnSpc>
                <a:spcPct val="110000"/>
              </a:lnSpc>
              <a:spcBef>
                <a:spcPct val="0"/>
              </a:spcBef>
            </a:pPr>
            <a:r>
              <a:rPr lang="en-US" altLang="zh-CN" sz="1600" i="0" dirty="0">
                <a:solidFill>
                  <a:schemeClr val="tx1"/>
                </a:solidFill>
                <a:ea typeface="宋体" panose="02010600030101010101" pitchFamily="2" charset="-122"/>
              </a:rPr>
              <a:t>	  for </a:t>
            </a:r>
            <a:r>
              <a:rPr lang="en-US" altLang="zh-CN" sz="1600" i="0" dirty="0">
                <a:solidFill>
                  <a:srgbClr val="CC0000"/>
                </a:solidFill>
                <a:ea typeface="宋体" panose="02010600030101010101" pitchFamily="2" charset="-122"/>
              </a:rPr>
              <a:t>(</a:t>
            </a:r>
            <a:r>
              <a:rPr lang="en-US" altLang="zh-CN" sz="1600" i="0" dirty="0" err="1">
                <a:solidFill>
                  <a:srgbClr val="CC0000"/>
                </a:solidFill>
                <a:ea typeface="宋体" panose="02010600030101010101" pitchFamily="2" charset="-122"/>
              </a:rPr>
              <a:t>i</a:t>
            </a:r>
            <a:r>
              <a:rPr lang="en-US" altLang="zh-CN" sz="1600" i="0" dirty="0">
                <a:solidFill>
                  <a:srgbClr val="CC0000"/>
                </a:solidFill>
                <a:ea typeface="宋体" panose="02010600030101010101" pitchFamily="2" charset="-122"/>
              </a:rPr>
              <a:t>=0; </a:t>
            </a:r>
            <a:r>
              <a:rPr lang="en-US" altLang="zh-CN" sz="1600" i="0" dirty="0" err="1">
                <a:solidFill>
                  <a:srgbClr val="CC0000"/>
                </a:solidFill>
                <a:ea typeface="宋体" panose="02010600030101010101" pitchFamily="2" charset="-122"/>
              </a:rPr>
              <a:t>i</a:t>
            </a:r>
            <a:r>
              <a:rPr lang="en-US" altLang="zh-CN" sz="1600" i="0" dirty="0">
                <a:solidFill>
                  <a:srgbClr val="CC0000"/>
                </a:solidFill>
                <a:ea typeface="宋体" panose="02010600030101010101" pitchFamily="2" charset="-122"/>
              </a:rPr>
              <a:t>&lt;M, </a:t>
            </a:r>
            <a:r>
              <a:rPr lang="en-US" altLang="zh-CN" sz="1600" i="0" dirty="0" err="1">
                <a:solidFill>
                  <a:srgbClr val="CC0000"/>
                </a:solidFill>
                <a:ea typeface="宋体" panose="02010600030101010101" pitchFamily="2" charset="-122"/>
              </a:rPr>
              <a:t>i</a:t>
            </a:r>
            <a:r>
              <a:rPr lang="en-US" altLang="zh-CN" sz="1600" i="0" dirty="0">
                <a:solidFill>
                  <a:srgbClr val="CC0000"/>
                </a:solidFill>
                <a:ea typeface="宋体" panose="02010600030101010101" pitchFamily="2" charset="-122"/>
              </a:rPr>
              <a:t>++)</a:t>
            </a:r>
          </a:p>
          <a:p>
            <a:pPr>
              <a:lnSpc>
                <a:spcPct val="110000"/>
              </a:lnSpc>
              <a:spcBef>
                <a:spcPct val="0"/>
              </a:spcBef>
            </a:pPr>
            <a:r>
              <a:rPr lang="en-US" altLang="zh-CN" sz="1600" i="0" dirty="0">
                <a:solidFill>
                  <a:schemeClr val="tx1"/>
                </a:solidFill>
                <a:ea typeface="宋体" panose="02010600030101010101" pitchFamily="2" charset="-122"/>
              </a:rPr>
              <a:t>	        sum+=A[</a:t>
            </a:r>
            <a:r>
              <a:rPr lang="en-US" altLang="zh-CN" sz="1600" i="0" dirty="0" err="1">
                <a:solidFill>
                  <a:schemeClr val="tx1"/>
                </a:solidFill>
                <a:ea typeface="宋体" panose="02010600030101010101" pitchFamily="2" charset="-122"/>
              </a:rPr>
              <a:t>i</a:t>
            </a:r>
            <a:r>
              <a:rPr lang="en-US" altLang="zh-CN" sz="1600" i="0" dirty="0">
                <a:solidFill>
                  <a:schemeClr val="tx1"/>
                </a:solidFill>
                <a:ea typeface="宋体" panose="02010600030101010101" pitchFamily="2" charset="-122"/>
              </a:rPr>
              <a:t>][j];</a:t>
            </a:r>
          </a:p>
          <a:p>
            <a:pPr>
              <a:lnSpc>
                <a:spcPct val="110000"/>
              </a:lnSpc>
              <a:spcBef>
                <a:spcPct val="0"/>
              </a:spcBef>
            </a:pPr>
            <a:r>
              <a:rPr lang="en-US" altLang="zh-CN" sz="1600" i="0" dirty="0">
                <a:solidFill>
                  <a:schemeClr val="tx1"/>
                </a:solidFill>
                <a:ea typeface="宋体" panose="02010600030101010101" pitchFamily="2" charset="-122"/>
              </a:rPr>
              <a:t>           return sum;</a:t>
            </a:r>
          </a:p>
          <a:p>
            <a:pPr>
              <a:lnSpc>
                <a:spcPct val="110000"/>
              </a:lnSpc>
              <a:spcBef>
                <a:spcPct val="0"/>
              </a:spcBef>
            </a:pPr>
            <a:r>
              <a:rPr lang="en-US" altLang="zh-CN" sz="1600" i="0" dirty="0">
                <a:solidFill>
                  <a:schemeClr val="tx1"/>
                </a:solidFill>
                <a:ea typeface="宋体" panose="02010600030101010101" pitchFamily="2" charset="-122"/>
              </a:rPr>
              <a:t> }</a:t>
            </a:r>
          </a:p>
        </p:txBody>
      </p:sp>
      <p:sp>
        <p:nvSpPr>
          <p:cNvPr id="9" name="Rectangle 7">
            <a:extLst>
              <a:ext uri="{FF2B5EF4-FFF2-40B4-BE49-F238E27FC236}">
                <a16:creationId xmlns:a16="http://schemas.microsoft.com/office/drawing/2014/main" id="{99A3F8C4-A046-4B9C-98E7-EF44A93BB01C}"/>
              </a:ext>
            </a:extLst>
          </p:cNvPr>
          <p:cNvSpPr>
            <a:spLocks noChangeArrowheads="1"/>
          </p:cNvSpPr>
          <p:nvPr/>
        </p:nvSpPr>
        <p:spPr bwMode="auto">
          <a:xfrm>
            <a:off x="613354" y="1822036"/>
            <a:ext cx="3883025" cy="2424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nSpc>
                <a:spcPct val="110000"/>
              </a:lnSpc>
              <a:spcBef>
                <a:spcPct val="0"/>
              </a:spcBef>
            </a:pPr>
            <a:r>
              <a:rPr lang="zh-CN" altLang="en-US" sz="1600" i="0">
                <a:solidFill>
                  <a:srgbClr val="CC3300"/>
                </a:solidFill>
                <a:ea typeface="宋体" panose="02010600030101010101" pitchFamily="2" charset="-122"/>
              </a:rPr>
              <a:t>程序段</a:t>
            </a:r>
            <a:r>
              <a:rPr lang="en-US" altLang="zh-CN" sz="1600" i="0">
                <a:solidFill>
                  <a:srgbClr val="CC3300"/>
                </a:solidFill>
                <a:ea typeface="宋体" panose="02010600030101010101" pitchFamily="2" charset="-122"/>
              </a:rPr>
              <a:t>A:</a:t>
            </a:r>
          </a:p>
          <a:p>
            <a:pPr>
              <a:lnSpc>
                <a:spcPct val="110000"/>
              </a:lnSpc>
              <a:spcBef>
                <a:spcPct val="0"/>
              </a:spcBef>
            </a:pPr>
            <a:r>
              <a:rPr lang="en-US" altLang="zh-CN" sz="1600" i="0">
                <a:solidFill>
                  <a:schemeClr val="tx1"/>
                </a:solidFill>
                <a:ea typeface="宋体" panose="02010600030101010101" pitchFamily="2" charset="-122"/>
              </a:rPr>
              <a:t> int sumarrayrows(int A[M][N])</a:t>
            </a:r>
          </a:p>
          <a:p>
            <a:pPr>
              <a:lnSpc>
                <a:spcPct val="110000"/>
              </a:lnSpc>
              <a:spcBef>
                <a:spcPct val="0"/>
              </a:spcBef>
            </a:pPr>
            <a:r>
              <a:rPr lang="en-US" altLang="zh-CN" sz="1600" i="0">
                <a:solidFill>
                  <a:schemeClr val="tx1"/>
                </a:solidFill>
                <a:ea typeface="宋体" panose="02010600030101010101" pitchFamily="2" charset="-122"/>
              </a:rPr>
              <a:t> {</a:t>
            </a:r>
          </a:p>
          <a:p>
            <a:pPr>
              <a:lnSpc>
                <a:spcPct val="110000"/>
              </a:lnSpc>
              <a:spcBef>
                <a:spcPct val="0"/>
              </a:spcBef>
            </a:pPr>
            <a:r>
              <a:rPr lang="en-US" altLang="zh-CN" sz="1600" i="0">
                <a:solidFill>
                  <a:schemeClr val="tx1"/>
                </a:solidFill>
                <a:ea typeface="宋体" panose="02010600030101010101" pitchFamily="2" charset="-122"/>
              </a:rPr>
              <a:t>    int i, j, sum=0;</a:t>
            </a:r>
          </a:p>
          <a:p>
            <a:pPr>
              <a:lnSpc>
                <a:spcPct val="110000"/>
              </a:lnSpc>
              <a:spcBef>
                <a:spcPct val="0"/>
              </a:spcBef>
            </a:pPr>
            <a:r>
              <a:rPr lang="en-US" altLang="zh-CN" sz="1600" i="0">
                <a:solidFill>
                  <a:schemeClr val="tx1"/>
                </a:solidFill>
                <a:ea typeface="宋体" panose="02010600030101010101" pitchFamily="2" charset="-122"/>
              </a:rPr>
              <a:t>        for  (</a:t>
            </a:r>
            <a:r>
              <a:rPr lang="en-US" altLang="zh-CN" sz="1600" i="0">
                <a:solidFill>
                  <a:srgbClr val="CC0000"/>
                </a:solidFill>
                <a:ea typeface="宋体" panose="02010600030101010101" pitchFamily="2" charset="-122"/>
              </a:rPr>
              <a:t>i=0; i&lt;M, i++)</a:t>
            </a:r>
          </a:p>
          <a:p>
            <a:pPr>
              <a:lnSpc>
                <a:spcPct val="110000"/>
              </a:lnSpc>
              <a:spcBef>
                <a:spcPct val="0"/>
              </a:spcBef>
            </a:pPr>
            <a:r>
              <a:rPr lang="en-US" altLang="zh-CN" sz="1600" i="0">
                <a:solidFill>
                  <a:schemeClr val="tx1"/>
                </a:solidFill>
                <a:ea typeface="宋体" panose="02010600030101010101" pitchFamily="2" charset="-122"/>
              </a:rPr>
              <a:t>	for </a:t>
            </a:r>
            <a:r>
              <a:rPr lang="en-US" altLang="zh-CN" sz="1600" i="0">
                <a:solidFill>
                  <a:srgbClr val="0000FF"/>
                </a:solidFill>
                <a:ea typeface="宋体" panose="02010600030101010101" pitchFamily="2" charset="-122"/>
              </a:rPr>
              <a:t>(j=0; j&lt;N, j++)</a:t>
            </a:r>
          </a:p>
          <a:p>
            <a:pPr>
              <a:lnSpc>
                <a:spcPct val="110000"/>
              </a:lnSpc>
              <a:spcBef>
                <a:spcPct val="0"/>
              </a:spcBef>
            </a:pPr>
            <a:r>
              <a:rPr lang="en-US" altLang="zh-CN" sz="1600" i="0">
                <a:solidFill>
                  <a:schemeClr val="tx1"/>
                </a:solidFill>
                <a:ea typeface="宋体" panose="02010600030101010101" pitchFamily="2" charset="-122"/>
              </a:rPr>
              <a:t>	   sum+=A[i][j];</a:t>
            </a:r>
          </a:p>
          <a:p>
            <a:pPr>
              <a:lnSpc>
                <a:spcPct val="110000"/>
              </a:lnSpc>
              <a:spcBef>
                <a:spcPct val="0"/>
              </a:spcBef>
            </a:pPr>
            <a:r>
              <a:rPr lang="en-US" altLang="zh-CN" sz="1600" i="0">
                <a:solidFill>
                  <a:schemeClr val="tx1"/>
                </a:solidFill>
                <a:ea typeface="宋体" panose="02010600030101010101" pitchFamily="2" charset="-122"/>
              </a:rPr>
              <a:t>        return sum;</a:t>
            </a:r>
          </a:p>
          <a:p>
            <a:pPr>
              <a:lnSpc>
                <a:spcPct val="110000"/>
              </a:lnSpc>
              <a:spcBef>
                <a:spcPct val="0"/>
              </a:spcBef>
            </a:pPr>
            <a:r>
              <a:rPr lang="en-US" altLang="zh-CN" sz="1600" i="0">
                <a:solidFill>
                  <a:schemeClr val="tx1"/>
                </a:solidFill>
                <a:ea typeface="宋体" panose="02010600030101010101" pitchFamily="2" charset="-122"/>
              </a:rPr>
              <a:t> }</a:t>
            </a:r>
          </a:p>
        </p:txBody>
      </p:sp>
      <p:sp>
        <p:nvSpPr>
          <p:cNvPr id="10" name="Rectangle 8">
            <a:extLst>
              <a:ext uri="{FF2B5EF4-FFF2-40B4-BE49-F238E27FC236}">
                <a16:creationId xmlns:a16="http://schemas.microsoft.com/office/drawing/2014/main" id="{71AB6754-69F0-43E4-9E69-765DCB35A346}"/>
              </a:ext>
            </a:extLst>
          </p:cNvPr>
          <p:cNvSpPr>
            <a:spLocks noChangeArrowheads="1"/>
          </p:cNvSpPr>
          <p:nvPr/>
        </p:nvSpPr>
        <p:spPr bwMode="auto">
          <a:xfrm>
            <a:off x="9385178" y="1686910"/>
            <a:ext cx="215900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i="0">
                <a:solidFill>
                  <a:srgbClr val="006600"/>
                </a:solidFill>
              </a:rPr>
              <a:t>M=N=2048</a:t>
            </a:r>
            <a:r>
              <a:rPr lang="zh-CN" altLang="en-US" sz="1400" i="0">
                <a:solidFill>
                  <a:srgbClr val="006600"/>
                </a:solidFill>
              </a:rPr>
              <a:t>时</a:t>
            </a:r>
            <a:r>
              <a:rPr kumimoji="0" lang="zh-CN" altLang="en-US" sz="1400" i="0">
                <a:solidFill>
                  <a:srgbClr val="006600"/>
                </a:solidFill>
              </a:rPr>
              <a:t>主存的布局</a:t>
            </a:r>
            <a:r>
              <a:rPr kumimoji="0" lang="en-US" altLang="zh-CN" sz="1400" i="0">
                <a:solidFill>
                  <a:srgbClr val="006600"/>
                </a:solidFill>
              </a:rPr>
              <a:t>:</a:t>
            </a:r>
          </a:p>
        </p:txBody>
      </p:sp>
      <p:grpSp>
        <p:nvGrpSpPr>
          <p:cNvPr id="11" name="Group 9">
            <a:extLst>
              <a:ext uri="{FF2B5EF4-FFF2-40B4-BE49-F238E27FC236}">
                <a16:creationId xmlns:a16="http://schemas.microsoft.com/office/drawing/2014/main" id="{5A4096AF-8651-4EA2-B140-3B8E4A2B7BC3}"/>
              </a:ext>
            </a:extLst>
          </p:cNvPr>
          <p:cNvGrpSpPr>
            <a:grpSpLocks/>
          </p:cNvGrpSpPr>
          <p:nvPr/>
        </p:nvGrpSpPr>
        <p:grpSpPr bwMode="auto">
          <a:xfrm>
            <a:off x="8988303" y="2032985"/>
            <a:ext cx="3151188" cy="4338638"/>
            <a:chOff x="3560" y="1196"/>
            <a:chExt cx="1985" cy="2733"/>
          </a:xfrm>
        </p:grpSpPr>
        <p:sp>
          <p:nvSpPr>
            <p:cNvPr id="12" name="Rectangle 10">
              <a:extLst>
                <a:ext uri="{FF2B5EF4-FFF2-40B4-BE49-F238E27FC236}">
                  <a16:creationId xmlns:a16="http://schemas.microsoft.com/office/drawing/2014/main" id="{ABAF45C9-0F4E-442C-BF8E-9825695A16F9}"/>
                </a:ext>
              </a:extLst>
            </p:cNvPr>
            <p:cNvSpPr>
              <a:spLocks noChangeArrowheads="1"/>
            </p:cNvSpPr>
            <p:nvPr/>
          </p:nvSpPr>
          <p:spPr bwMode="auto">
            <a:xfrm>
              <a:off x="3709" y="1318"/>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0x100</a:t>
              </a:r>
            </a:p>
          </p:txBody>
        </p:sp>
        <p:sp>
          <p:nvSpPr>
            <p:cNvPr id="13" name="Rectangle 11">
              <a:extLst>
                <a:ext uri="{FF2B5EF4-FFF2-40B4-BE49-F238E27FC236}">
                  <a16:creationId xmlns:a16="http://schemas.microsoft.com/office/drawing/2014/main" id="{8A216FC3-39D8-4402-AEAA-863450260D7B}"/>
                </a:ext>
              </a:extLst>
            </p:cNvPr>
            <p:cNvSpPr>
              <a:spLocks noChangeArrowheads="1"/>
            </p:cNvSpPr>
            <p:nvPr/>
          </p:nvSpPr>
          <p:spPr bwMode="auto">
            <a:xfrm>
              <a:off x="3702" y="1769"/>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0x1</a:t>
              </a:r>
              <a:r>
                <a:rPr kumimoji="0" lang="en-US" altLang="zh-CN" sz="1400" i="0">
                  <a:latin typeface="Courier New" panose="02070309020205020404" pitchFamily="49" charset="0"/>
                  <a:ea typeface="PMingLiU" panose="02020500000000000000" pitchFamily="18" charset="-120"/>
                </a:rPr>
                <a:t>7</a:t>
              </a:r>
              <a:r>
                <a:rPr kumimoji="0" lang="en-US" altLang="zh-TW" sz="1400" i="0">
                  <a:latin typeface="Courier New" panose="02070309020205020404" pitchFamily="49" charset="0"/>
                  <a:ea typeface="PMingLiU" panose="02020500000000000000" pitchFamily="18" charset="-120"/>
                </a:rPr>
                <a:t>C</a:t>
              </a:r>
            </a:p>
          </p:txBody>
        </p:sp>
        <p:sp>
          <p:nvSpPr>
            <p:cNvPr id="14" name="Rectangle 12">
              <a:extLst>
                <a:ext uri="{FF2B5EF4-FFF2-40B4-BE49-F238E27FC236}">
                  <a16:creationId xmlns:a16="http://schemas.microsoft.com/office/drawing/2014/main" id="{B077AB7E-6411-420F-8A66-263E8169DA55}"/>
                </a:ext>
              </a:extLst>
            </p:cNvPr>
            <p:cNvSpPr>
              <a:spLocks noChangeArrowheads="1"/>
            </p:cNvSpPr>
            <p:nvPr/>
          </p:nvSpPr>
          <p:spPr bwMode="auto">
            <a:xfrm>
              <a:off x="3702" y="1913"/>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0x1</a:t>
              </a:r>
              <a:r>
                <a:rPr kumimoji="0" lang="en-US" altLang="zh-CN" sz="1400" i="0">
                  <a:latin typeface="Courier New" panose="02070309020205020404" pitchFamily="49" charset="0"/>
                  <a:ea typeface="PMingLiU" panose="02020500000000000000" pitchFamily="18" charset="-120"/>
                </a:rPr>
                <a:t>8</a:t>
              </a:r>
              <a:r>
                <a:rPr kumimoji="0" lang="en-US" altLang="zh-TW" sz="1400" i="0">
                  <a:latin typeface="Courier New" panose="02070309020205020404" pitchFamily="49" charset="0"/>
                  <a:ea typeface="PMingLiU" panose="02020500000000000000" pitchFamily="18" charset="-120"/>
                </a:rPr>
                <a:t>0</a:t>
              </a:r>
            </a:p>
          </p:txBody>
        </p:sp>
        <p:sp>
          <p:nvSpPr>
            <p:cNvPr id="15" name="Rectangle 13">
              <a:extLst>
                <a:ext uri="{FF2B5EF4-FFF2-40B4-BE49-F238E27FC236}">
                  <a16:creationId xmlns:a16="http://schemas.microsoft.com/office/drawing/2014/main" id="{744D92DA-A843-4164-A621-0D4AC9683215}"/>
                </a:ext>
              </a:extLst>
            </p:cNvPr>
            <p:cNvSpPr>
              <a:spLocks noChangeArrowheads="1"/>
            </p:cNvSpPr>
            <p:nvPr/>
          </p:nvSpPr>
          <p:spPr bwMode="auto">
            <a:xfrm>
              <a:off x="3702" y="2057"/>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0x1</a:t>
              </a:r>
              <a:r>
                <a:rPr kumimoji="0" lang="en-US" altLang="zh-CN" sz="1400" i="0">
                  <a:latin typeface="Courier New" panose="02070309020205020404" pitchFamily="49" charset="0"/>
                  <a:ea typeface="PMingLiU" panose="02020500000000000000" pitchFamily="18" charset="-120"/>
                </a:rPr>
                <a:t>8</a:t>
              </a:r>
              <a:r>
                <a:rPr kumimoji="0" lang="en-US" altLang="zh-TW" sz="1400" i="0">
                  <a:latin typeface="Courier New" panose="02070309020205020404" pitchFamily="49" charset="0"/>
                  <a:ea typeface="PMingLiU" panose="02020500000000000000" pitchFamily="18" charset="-120"/>
                </a:rPr>
                <a:t>4</a:t>
              </a:r>
            </a:p>
          </p:txBody>
        </p:sp>
        <p:sp>
          <p:nvSpPr>
            <p:cNvPr id="16" name="Rectangle 14">
              <a:extLst>
                <a:ext uri="{FF2B5EF4-FFF2-40B4-BE49-F238E27FC236}">
                  <a16:creationId xmlns:a16="http://schemas.microsoft.com/office/drawing/2014/main" id="{5FBBDE0E-25B2-4718-A5B0-60DD72357DDF}"/>
                </a:ext>
              </a:extLst>
            </p:cNvPr>
            <p:cNvSpPr>
              <a:spLocks noChangeArrowheads="1"/>
            </p:cNvSpPr>
            <p:nvPr/>
          </p:nvSpPr>
          <p:spPr bwMode="auto">
            <a:xfrm>
              <a:off x="3702" y="2538"/>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0x400</a:t>
              </a:r>
            </a:p>
          </p:txBody>
        </p:sp>
        <p:sp>
          <p:nvSpPr>
            <p:cNvPr id="17" name="Rectangle 15">
              <a:extLst>
                <a:ext uri="{FF2B5EF4-FFF2-40B4-BE49-F238E27FC236}">
                  <a16:creationId xmlns:a16="http://schemas.microsoft.com/office/drawing/2014/main" id="{5DB926FD-6ED7-4108-9525-FE3310EEE7B4}"/>
                </a:ext>
              </a:extLst>
            </p:cNvPr>
            <p:cNvSpPr>
              <a:spLocks noChangeArrowheads="1"/>
            </p:cNvSpPr>
            <p:nvPr/>
          </p:nvSpPr>
          <p:spPr bwMode="auto">
            <a:xfrm>
              <a:off x="3702" y="2682"/>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0x404</a:t>
              </a:r>
            </a:p>
          </p:txBody>
        </p:sp>
        <p:sp>
          <p:nvSpPr>
            <p:cNvPr id="18" name="Rectangle 16">
              <a:extLst>
                <a:ext uri="{FF2B5EF4-FFF2-40B4-BE49-F238E27FC236}">
                  <a16:creationId xmlns:a16="http://schemas.microsoft.com/office/drawing/2014/main" id="{1BBCE0BE-1668-438F-BA61-9ADF6E120AD6}"/>
                </a:ext>
              </a:extLst>
            </p:cNvPr>
            <p:cNvSpPr>
              <a:spLocks noChangeArrowheads="1"/>
            </p:cNvSpPr>
            <p:nvPr/>
          </p:nvSpPr>
          <p:spPr bwMode="auto">
            <a:xfrm>
              <a:off x="3702" y="3114"/>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a:t>
              </a:r>
              <a:r>
                <a:rPr kumimoji="0" lang="en-US" altLang="zh-CN" sz="1400" i="0">
                  <a:latin typeface="Courier New" panose="02070309020205020404" pitchFamily="49" charset="0"/>
                  <a:ea typeface="PMingLiU" panose="02020500000000000000" pitchFamily="18" charset="-120"/>
                </a:rPr>
                <a:t>c0</a:t>
              </a:r>
              <a:r>
                <a:rPr kumimoji="0" lang="en-US" altLang="zh-TW" sz="1400" i="0">
                  <a:latin typeface="Courier New" panose="02070309020205020404" pitchFamily="49" charset="0"/>
                  <a:ea typeface="PMingLiU" panose="02020500000000000000" pitchFamily="18" charset="-120"/>
                </a:rPr>
                <a:t>0</a:t>
              </a:r>
            </a:p>
          </p:txBody>
        </p:sp>
        <p:sp>
          <p:nvSpPr>
            <p:cNvPr id="19" name="Rectangle 17">
              <a:extLst>
                <a:ext uri="{FF2B5EF4-FFF2-40B4-BE49-F238E27FC236}">
                  <a16:creationId xmlns:a16="http://schemas.microsoft.com/office/drawing/2014/main" id="{FECFEAF2-21B0-4B86-941C-7FEEA6B0B38C}"/>
                </a:ext>
              </a:extLst>
            </p:cNvPr>
            <p:cNvSpPr>
              <a:spLocks noChangeArrowheads="1"/>
            </p:cNvSpPr>
            <p:nvPr/>
          </p:nvSpPr>
          <p:spPr bwMode="auto">
            <a:xfrm>
              <a:off x="3702" y="3258"/>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a:t>
              </a:r>
              <a:r>
                <a:rPr kumimoji="0" lang="en-US" altLang="zh-CN" sz="1400" i="0">
                  <a:latin typeface="Courier New" panose="02070309020205020404" pitchFamily="49" charset="0"/>
                  <a:ea typeface="PMingLiU" panose="02020500000000000000" pitchFamily="18" charset="-120"/>
                </a:rPr>
                <a:t>c0</a:t>
              </a:r>
              <a:r>
                <a:rPr kumimoji="0" lang="en-US" altLang="zh-TW" sz="1400" i="0">
                  <a:latin typeface="Courier New" panose="02070309020205020404" pitchFamily="49" charset="0"/>
                  <a:ea typeface="PMingLiU" panose="02020500000000000000" pitchFamily="18" charset="-120"/>
                </a:rPr>
                <a:t>4</a:t>
              </a:r>
            </a:p>
          </p:txBody>
        </p:sp>
        <p:sp>
          <p:nvSpPr>
            <p:cNvPr id="20" name="Rectangle 18">
              <a:extLst>
                <a:ext uri="{FF2B5EF4-FFF2-40B4-BE49-F238E27FC236}">
                  <a16:creationId xmlns:a16="http://schemas.microsoft.com/office/drawing/2014/main" id="{BAF18BFA-CC8A-40B4-9C44-532BB8B7E99D}"/>
                </a:ext>
              </a:extLst>
            </p:cNvPr>
            <p:cNvSpPr>
              <a:spLocks noChangeArrowheads="1"/>
            </p:cNvSpPr>
            <p:nvPr/>
          </p:nvSpPr>
          <p:spPr bwMode="auto">
            <a:xfrm>
              <a:off x="3709" y="1196"/>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0x0FC</a:t>
              </a:r>
            </a:p>
          </p:txBody>
        </p:sp>
        <p:sp>
          <p:nvSpPr>
            <p:cNvPr id="21" name="Text Box 19">
              <a:extLst>
                <a:ext uri="{FF2B5EF4-FFF2-40B4-BE49-F238E27FC236}">
                  <a16:creationId xmlns:a16="http://schemas.microsoft.com/office/drawing/2014/main" id="{E3AFC916-B5FF-4B6C-BA0E-BCB7F4E46CA0}"/>
                </a:ext>
              </a:extLst>
            </p:cNvPr>
            <p:cNvSpPr txBox="1">
              <a:spLocks noChangeArrowheads="1"/>
            </p:cNvSpPr>
            <p:nvPr/>
          </p:nvSpPr>
          <p:spPr bwMode="auto">
            <a:xfrm>
              <a:off x="5268" y="1443"/>
              <a:ext cx="277" cy="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83" tIns="45046" rIns="90083"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700" i="0">
                  <a:solidFill>
                    <a:schemeClr val="hlink"/>
                  </a:solidFill>
                  <a:latin typeface="Arial" panose="020B0604020202020204" pitchFamily="34" charset="0"/>
                </a:rPr>
                <a:t>指  令                            数   据</a:t>
              </a:r>
            </a:p>
          </p:txBody>
        </p:sp>
        <p:sp>
          <p:nvSpPr>
            <p:cNvPr id="22" name="Text Box 20">
              <a:extLst>
                <a:ext uri="{FF2B5EF4-FFF2-40B4-BE49-F238E27FC236}">
                  <a16:creationId xmlns:a16="http://schemas.microsoft.com/office/drawing/2014/main" id="{91EF6566-879A-4E20-9A7B-4C03E134CB44}"/>
                </a:ext>
              </a:extLst>
            </p:cNvPr>
            <p:cNvSpPr txBox="1">
              <a:spLocks noChangeArrowheads="1"/>
            </p:cNvSpPr>
            <p:nvPr/>
          </p:nvSpPr>
          <p:spPr bwMode="auto">
            <a:xfrm>
              <a:off x="4978" y="2539"/>
              <a:ext cx="183"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700" i="0">
                  <a:solidFill>
                    <a:srgbClr val="0000FF"/>
                  </a:solidFill>
                  <a:latin typeface="Arial" panose="020B0604020202020204" pitchFamily="34" charset="0"/>
                </a:rPr>
                <a:t>A</a:t>
              </a:r>
            </a:p>
          </p:txBody>
        </p:sp>
        <p:sp>
          <p:nvSpPr>
            <p:cNvPr id="23" name="Text Box 21">
              <a:extLst>
                <a:ext uri="{FF2B5EF4-FFF2-40B4-BE49-F238E27FC236}">
                  <a16:creationId xmlns:a16="http://schemas.microsoft.com/office/drawing/2014/main" id="{8B223872-BB95-482A-923E-F0322F6DBFC6}"/>
                </a:ext>
              </a:extLst>
            </p:cNvPr>
            <p:cNvSpPr txBox="1">
              <a:spLocks noChangeArrowheads="1"/>
            </p:cNvSpPr>
            <p:nvPr/>
          </p:nvSpPr>
          <p:spPr bwMode="auto">
            <a:xfrm>
              <a:off x="4978" y="3710"/>
              <a:ext cx="52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700" i="0">
                  <a:solidFill>
                    <a:srgbClr val="0000FF"/>
                  </a:solidFill>
                  <a:latin typeface="Arial" panose="020B0604020202020204" pitchFamily="34" charset="0"/>
                </a:rPr>
                <a:t>sum</a:t>
              </a:r>
            </a:p>
          </p:txBody>
        </p:sp>
        <p:sp>
          <p:nvSpPr>
            <p:cNvPr id="24" name="Rectangle 22">
              <a:extLst>
                <a:ext uri="{FF2B5EF4-FFF2-40B4-BE49-F238E27FC236}">
                  <a16:creationId xmlns:a16="http://schemas.microsoft.com/office/drawing/2014/main" id="{A154FA25-E72C-4602-BF95-F948E0E7A586}"/>
                </a:ext>
              </a:extLst>
            </p:cNvPr>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I</a:t>
              </a:r>
              <a:r>
                <a:rPr kumimoji="0" lang="en-US" altLang="zh-CN" sz="1400" i="0">
                  <a:latin typeface="Courier New" panose="02070309020205020404" pitchFamily="49" charset="0"/>
                  <a:ea typeface="PMingLiU" panose="02020500000000000000" pitchFamily="18" charset="-120"/>
                </a:rPr>
                <a:t>34</a:t>
              </a:r>
              <a:endParaRPr kumimoji="0" lang="en-US" altLang="zh-TW" sz="1400" i="0">
                <a:latin typeface="Courier New" panose="02070309020205020404" pitchFamily="49" charset="0"/>
                <a:ea typeface="PMingLiU" panose="02020500000000000000" pitchFamily="18" charset="-120"/>
              </a:endParaRPr>
            </a:p>
          </p:txBody>
        </p:sp>
        <p:sp>
          <p:nvSpPr>
            <p:cNvPr id="25" name="Rectangle 23">
              <a:extLst>
                <a:ext uri="{FF2B5EF4-FFF2-40B4-BE49-F238E27FC236}">
                  <a16:creationId xmlns:a16="http://schemas.microsoft.com/office/drawing/2014/main" id="{0D7BF1D8-09D9-4860-87DB-7CB7412FCADB}"/>
                </a:ext>
              </a:extLst>
            </p:cNvPr>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I</a:t>
              </a:r>
              <a:r>
                <a:rPr kumimoji="0" lang="en-US" altLang="zh-CN" sz="1400" i="0">
                  <a:latin typeface="Courier New" panose="02070309020205020404" pitchFamily="49" charset="0"/>
                  <a:ea typeface="PMingLiU" panose="02020500000000000000" pitchFamily="18" charset="-120"/>
                </a:rPr>
                <a:t>35</a:t>
              </a:r>
              <a:endParaRPr kumimoji="0" lang="en-US" altLang="zh-TW" sz="1400" i="0">
                <a:latin typeface="Courier New" panose="02070309020205020404" pitchFamily="49" charset="0"/>
                <a:ea typeface="PMingLiU" panose="02020500000000000000" pitchFamily="18" charset="-120"/>
              </a:endParaRPr>
            </a:p>
          </p:txBody>
        </p:sp>
        <p:sp>
          <p:nvSpPr>
            <p:cNvPr id="26" name="Rectangle 24">
              <a:extLst>
                <a:ext uri="{FF2B5EF4-FFF2-40B4-BE49-F238E27FC236}">
                  <a16:creationId xmlns:a16="http://schemas.microsoft.com/office/drawing/2014/main" id="{15702DBA-6DEC-44E0-9F1F-6C785EDD0008}"/>
                </a:ext>
              </a:extLst>
            </p:cNvPr>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i="0">
                  <a:latin typeface="Courier New" panose="02070309020205020404" pitchFamily="49" charset="0"/>
                  <a:ea typeface="PMingLiU" panose="02020500000000000000" pitchFamily="18" charset="-120"/>
                </a:rPr>
                <a:t>A</a:t>
              </a:r>
              <a:r>
                <a:rPr kumimoji="0" lang="en-US" altLang="zh-TW" sz="1400" i="0">
                  <a:latin typeface="Courier New" panose="02070309020205020404" pitchFamily="49" charset="0"/>
                  <a:ea typeface="PMingLiU" panose="02020500000000000000" pitchFamily="18" charset="-120"/>
                </a:rPr>
                <a:t>[0]</a:t>
              </a:r>
              <a:r>
                <a:rPr kumimoji="0" lang="en-US" altLang="zh-CN" sz="1400" i="0">
                  <a:latin typeface="Courier New" panose="02070309020205020404" pitchFamily="49" charset="0"/>
                  <a:ea typeface="PMingLiU" panose="02020500000000000000" pitchFamily="18" charset="-120"/>
                </a:rPr>
                <a:t>[0]</a:t>
              </a:r>
              <a:endParaRPr kumimoji="0" lang="en-US" altLang="zh-TW" sz="1400" i="0">
                <a:latin typeface="Courier New" panose="02070309020205020404" pitchFamily="49" charset="0"/>
                <a:ea typeface="PMingLiU" panose="02020500000000000000" pitchFamily="18" charset="-120"/>
              </a:endParaRPr>
            </a:p>
          </p:txBody>
        </p:sp>
        <p:sp>
          <p:nvSpPr>
            <p:cNvPr id="27" name="Rectangle 25">
              <a:extLst>
                <a:ext uri="{FF2B5EF4-FFF2-40B4-BE49-F238E27FC236}">
                  <a16:creationId xmlns:a16="http://schemas.microsoft.com/office/drawing/2014/main" id="{DD9E8ED4-1F81-4DDB-B0B7-F39B48E07F2B}"/>
                </a:ext>
              </a:extLst>
            </p:cNvPr>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A</a:t>
              </a:r>
              <a:r>
                <a:rPr kumimoji="0" lang="en-US" altLang="zh-CN" sz="1400" i="0">
                  <a:latin typeface="Courier New" panose="02070309020205020404" pitchFamily="49" charset="0"/>
                  <a:ea typeface="PMingLiU" panose="02020500000000000000" pitchFamily="18" charset="-120"/>
                </a:rPr>
                <a:t>[0]</a:t>
              </a:r>
              <a:r>
                <a:rPr kumimoji="0" lang="en-US" altLang="zh-TW" sz="1400" i="0">
                  <a:latin typeface="Courier New" panose="02070309020205020404" pitchFamily="49" charset="0"/>
                  <a:ea typeface="PMingLiU" panose="02020500000000000000" pitchFamily="18" charset="-120"/>
                </a:rPr>
                <a:t>[1]</a:t>
              </a:r>
            </a:p>
          </p:txBody>
        </p:sp>
        <p:sp>
          <p:nvSpPr>
            <p:cNvPr id="28" name="Rectangle 26">
              <a:extLst>
                <a:ext uri="{FF2B5EF4-FFF2-40B4-BE49-F238E27FC236}">
                  <a16:creationId xmlns:a16="http://schemas.microsoft.com/office/drawing/2014/main" id="{3A71879D-9153-49D1-BD82-47F269DB4D2A}"/>
                </a:ext>
              </a:extLst>
            </p:cNvPr>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800" i="0">
                  <a:ea typeface="华文新魏" panose="02010800040101010101" pitchFamily="2" charset="-122"/>
                </a:rPr>
                <a:t>• • •</a:t>
              </a:r>
              <a:endParaRPr kumimoji="0" lang="en-US" altLang="zh-TW" sz="1800" i="0">
                <a:latin typeface="Arial" panose="020B0604020202020204" pitchFamily="34" charset="0"/>
                <a:ea typeface="华文新魏" panose="02010800040101010101" pitchFamily="2" charset="-122"/>
              </a:endParaRPr>
            </a:p>
          </p:txBody>
        </p:sp>
        <p:sp>
          <p:nvSpPr>
            <p:cNvPr id="29" name="Rectangle 27">
              <a:extLst>
                <a:ext uri="{FF2B5EF4-FFF2-40B4-BE49-F238E27FC236}">
                  <a16:creationId xmlns:a16="http://schemas.microsoft.com/office/drawing/2014/main" id="{961BB03C-82F3-4366-8EFC-9B3951740EB5}"/>
                </a:ext>
              </a:extLst>
            </p:cNvPr>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A</a:t>
              </a:r>
              <a:r>
                <a:rPr kumimoji="0" lang="en-US" altLang="zh-CN" sz="1400" i="0">
                  <a:latin typeface="Courier New" panose="02070309020205020404" pitchFamily="49" charset="0"/>
                  <a:ea typeface="PMingLiU" panose="02020500000000000000" pitchFamily="18" charset="-120"/>
                </a:rPr>
                <a:t>[0]</a:t>
              </a:r>
              <a:r>
                <a:rPr kumimoji="0" lang="en-US" altLang="zh-TW" sz="1400" i="0">
                  <a:latin typeface="Courier New" panose="02070309020205020404" pitchFamily="49" charset="0"/>
                  <a:ea typeface="PMingLiU" panose="02020500000000000000" pitchFamily="18" charset="-120"/>
                </a:rPr>
                <a:t>[</a:t>
              </a:r>
              <a:r>
                <a:rPr kumimoji="0" lang="en-US" altLang="zh-CN" sz="1400" i="0">
                  <a:latin typeface="Courier New" panose="02070309020205020404" pitchFamily="49" charset="0"/>
                  <a:ea typeface="PMingLiU" panose="02020500000000000000" pitchFamily="18" charset="-120"/>
                </a:rPr>
                <a:t>2047</a:t>
              </a:r>
              <a:r>
                <a:rPr kumimoji="0" lang="en-US" altLang="zh-TW" sz="1400" i="0">
                  <a:latin typeface="Courier New" panose="02070309020205020404" pitchFamily="49" charset="0"/>
                  <a:ea typeface="PMingLiU" panose="02020500000000000000" pitchFamily="18" charset="-120"/>
                </a:rPr>
                <a:t>]</a:t>
              </a:r>
            </a:p>
          </p:txBody>
        </p:sp>
        <p:sp>
          <p:nvSpPr>
            <p:cNvPr id="30" name="Rectangle 28">
              <a:extLst>
                <a:ext uri="{FF2B5EF4-FFF2-40B4-BE49-F238E27FC236}">
                  <a16:creationId xmlns:a16="http://schemas.microsoft.com/office/drawing/2014/main" id="{6B259A35-A52F-44BB-BB70-DC5F468F84F0}"/>
                </a:ext>
              </a:extLst>
            </p:cNvPr>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A</a:t>
              </a:r>
              <a:r>
                <a:rPr kumimoji="0" lang="en-US" altLang="zh-CN" sz="1400" i="0">
                  <a:latin typeface="Courier New" panose="02070309020205020404" pitchFamily="49" charset="0"/>
                  <a:ea typeface="PMingLiU" panose="02020500000000000000" pitchFamily="18" charset="-120"/>
                </a:rPr>
                <a:t>[1]</a:t>
              </a:r>
              <a:r>
                <a:rPr kumimoji="0" lang="en-US" altLang="zh-TW" sz="1400" i="0">
                  <a:latin typeface="Courier New" panose="02070309020205020404" pitchFamily="49" charset="0"/>
                  <a:ea typeface="PMingLiU" panose="02020500000000000000" pitchFamily="18" charset="-120"/>
                </a:rPr>
                <a:t>[</a:t>
              </a:r>
              <a:r>
                <a:rPr kumimoji="0" lang="en-US" altLang="zh-CN" sz="1400" i="0">
                  <a:latin typeface="Courier New" panose="02070309020205020404" pitchFamily="49" charset="0"/>
                  <a:ea typeface="PMingLiU" panose="02020500000000000000" pitchFamily="18" charset="-120"/>
                </a:rPr>
                <a:t>0</a:t>
              </a:r>
              <a:r>
                <a:rPr kumimoji="0" lang="en-US" altLang="zh-TW" sz="1400" i="0">
                  <a:latin typeface="Courier New" panose="02070309020205020404" pitchFamily="49" charset="0"/>
                  <a:ea typeface="PMingLiU" panose="02020500000000000000" pitchFamily="18" charset="-120"/>
                </a:rPr>
                <a:t>]</a:t>
              </a:r>
            </a:p>
          </p:txBody>
        </p:sp>
        <p:sp>
          <p:nvSpPr>
            <p:cNvPr id="31" name="Rectangle 29">
              <a:extLst>
                <a:ext uri="{FF2B5EF4-FFF2-40B4-BE49-F238E27FC236}">
                  <a16:creationId xmlns:a16="http://schemas.microsoft.com/office/drawing/2014/main" id="{CEA56E3E-C56E-49EF-9895-263B5820A414}"/>
                </a:ext>
              </a:extLst>
            </p:cNvPr>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A</a:t>
              </a:r>
              <a:r>
                <a:rPr kumimoji="0" lang="en-US" altLang="zh-CN" sz="1400" i="0">
                  <a:latin typeface="Courier New" panose="02070309020205020404" pitchFamily="49" charset="0"/>
                  <a:ea typeface="PMingLiU" panose="02020500000000000000" pitchFamily="18" charset="-120"/>
                </a:rPr>
                <a:t>[1]</a:t>
              </a:r>
              <a:r>
                <a:rPr kumimoji="0" lang="en-US" altLang="zh-TW" sz="1400" i="0">
                  <a:latin typeface="Courier New" panose="02070309020205020404" pitchFamily="49" charset="0"/>
                  <a:ea typeface="PMingLiU" panose="02020500000000000000" pitchFamily="18" charset="-120"/>
                </a:rPr>
                <a:t>[</a:t>
              </a:r>
              <a:r>
                <a:rPr kumimoji="0" lang="en-US" altLang="zh-CN" sz="1400" i="0">
                  <a:latin typeface="Courier New" panose="02070309020205020404" pitchFamily="49" charset="0"/>
                  <a:ea typeface="PMingLiU" panose="02020500000000000000" pitchFamily="18" charset="-120"/>
                </a:rPr>
                <a:t>1</a:t>
              </a:r>
              <a:r>
                <a:rPr kumimoji="0" lang="en-US" altLang="zh-TW" sz="1400" i="0">
                  <a:latin typeface="Courier New" panose="02070309020205020404" pitchFamily="49" charset="0"/>
                  <a:ea typeface="PMingLiU" panose="02020500000000000000" pitchFamily="18" charset="-120"/>
                </a:rPr>
                <a:t>]</a:t>
              </a:r>
            </a:p>
          </p:txBody>
        </p:sp>
        <p:sp>
          <p:nvSpPr>
            <p:cNvPr id="32" name="Rectangle 30">
              <a:extLst>
                <a:ext uri="{FF2B5EF4-FFF2-40B4-BE49-F238E27FC236}">
                  <a16:creationId xmlns:a16="http://schemas.microsoft.com/office/drawing/2014/main" id="{F3B5BD15-47B7-4F84-95EC-1677BD4FD283}"/>
                </a:ext>
              </a:extLst>
            </p:cNvPr>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Arial" panose="020B0604020202020204" pitchFamily="34" charset="0"/>
                  <a:ea typeface="PMingLiU" panose="02020500000000000000" pitchFamily="18" charset="-120"/>
                </a:rPr>
                <a:t>• • •</a:t>
              </a:r>
            </a:p>
          </p:txBody>
        </p:sp>
        <p:sp>
          <p:nvSpPr>
            <p:cNvPr id="33" name="Rectangle 31">
              <a:extLst>
                <a:ext uri="{FF2B5EF4-FFF2-40B4-BE49-F238E27FC236}">
                  <a16:creationId xmlns:a16="http://schemas.microsoft.com/office/drawing/2014/main" id="{1D7023A4-EC69-46CB-9531-BC6454A448AE}"/>
                </a:ext>
              </a:extLst>
            </p:cNvPr>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kumimoji="0" lang="zh-CN" altLang="en-US" sz="1400" i="0">
                <a:latin typeface="Courier New" panose="02070309020205020404" pitchFamily="49" charset="0"/>
                <a:ea typeface="PMingLiU" panose="02020500000000000000" pitchFamily="18" charset="-120"/>
              </a:endParaRPr>
            </a:p>
          </p:txBody>
        </p:sp>
        <p:sp>
          <p:nvSpPr>
            <p:cNvPr id="34" name="Rectangle 32">
              <a:extLst>
                <a:ext uri="{FF2B5EF4-FFF2-40B4-BE49-F238E27FC236}">
                  <a16:creationId xmlns:a16="http://schemas.microsoft.com/office/drawing/2014/main" id="{824B7D9E-4BA3-4CF4-8D0F-6787FF877638}"/>
                </a:ext>
              </a:extLst>
            </p:cNvPr>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Arial" panose="020B0604020202020204" pitchFamily="34" charset="0"/>
                  <a:ea typeface="PMingLiU" panose="02020500000000000000" pitchFamily="18" charset="-120"/>
                </a:rPr>
                <a:t>• • •</a:t>
              </a:r>
            </a:p>
          </p:txBody>
        </p:sp>
        <p:sp>
          <p:nvSpPr>
            <p:cNvPr id="35" name="Rectangle 33">
              <a:extLst>
                <a:ext uri="{FF2B5EF4-FFF2-40B4-BE49-F238E27FC236}">
                  <a16:creationId xmlns:a16="http://schemas.microsoft.com/office/drawing/2014/main" id="{8574D76F-321A-4207-B65A-E42FDF6FD905}"/>
                </a:ext>
              </a:extLst>
            </p:cNvPr>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I</a:t>
              </a:r>
              <a:r>
                <a:rPr kumimoji="0" lang="en-US" altLang="zh-CN" sz="1400" i="0">
                  <a:latin typeface="Courier New" panose="02070309020205020404" pitchFamily="49" charset="0"/>
                  <a:ea typeface="PMingLiU" panose="02020500000000000000" pitchFamily="18" charset="-120"/>
                </a:rPr>
                <a:t>1</a:t>
              </a:r>
              <a:endParaRPr kumimoji="0" lang="en-US" altLang="zh-TW" sz="1400" i="0">
                <a:latin typeface="Courier New" panose="02070309020205020404" pitchFamily="49" charset="0"/>
                <a:ea typeface="PMingLiU" panose="02020500000000000000" pitchFamily="18" charset="-120"/>
              </a:endParaRPr>
            </a:p>
          </p:txBody>
        </p:sp>
        <p:sp>
          <p:nvSpPr>
            <p:cNvPr id="36" name="Rectangle 34">
              <a:extLst>
                <a:ext uri="{FF2B5EF4-FFF2-40B4-BE49-F238E27FC236}">
                  <a16:creationId xmlns:a16="http://schemas.microsoft.com/office/drawing/2014/main" id="{4F917D66-3192-4178-855F-CF622853E10F}"/>
                </a:ext>
              </a:extLst>
            </p:cNvPr>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I</a:t>
              </a:r>
              <a:r>
                <a:rPr kumimoji="0" lang="en-US" altLang="zh-CN" sz="1400" i="0">
                  <a:latin typeface="Courier New" panose="02070309020205020404" pitchFamily="49" charset="0"/>
                  <a:ea typeface="PMingLiU" panose="02020500000000000000" pitchFamily="18" charset="-120"/>
                </a:rPr>
                <a:t>2</a:t>
              </a:r>
              <a:endParaRPr kumimoji="0" lang="en-US" altLang="zh-TW" sz="1400" i="0">
                <a:latin typeface="Courier New" panose="02070309020205020404" pitchFamily="49" charset="0"/>
                <a:ea typeface="PMingLiU" panose="02020500000000000000" pitchFamily="18" charset="-120"/>
              </a:endParaRPr>
            </a:p>
          </p:txBody>
        </p:sp>
        <p:sp>
          <p:nvSpPr>
            <p:cNvPr id="37" name="Rectangle 35">
              <a:extLst>
                <a:ext uri="{FF2B5EF4-FFF2-40B4-BE49-F238E27FC236}">
                  <a16:creationId xmlns:a16="http://schemas.microsoft.com/office/drawing/2014/main" id="{4B0703F4-A1E7-42AA-A091-FAF420D400DD}"/>
                </a:ext>
              </a:extLst>
            </p:cNvPr>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i="0">
                  <a:latin typeface="Courier New" panose="02070309020205020404" pitchFamily="49" charset="0"/>
                  <a:ea typeface="PMingLiU" panose="02020500000000000000" pitchFamily="18" charset="-120"/>
                </a:rPr>
                <a:t>I33</a:t>
              </a:r>
              <a:endParaRPr kumimoji="0" lang="en-US" altLang="zh-TW" sz="1400" i="0">
                <a:latin typeface="Courier New" panose="02070309020205020404" pitchFamily="49" charset="0"/>
                <a:ea typeface="PMingLiU" panose="02020500000000000000" pitchFamily="18" charset="-120"/>
              </a:endParaRPr>
            </a:p>
          </p:txBody>
        </p:sp>
        <p:sp>
          <p:nvSpPr>
            <p:cNvPr id="38" name="Rectangle 36">
              <a:extLst>
                <a:ext uri="{FF2B5EF4-FFF2-40B4-BE49-F238E27FC236}">
                  <a16:creationId xmlns:a16="http://schemas.microsoft.com/office/drawing/2014/main" id="{2B17C282-E9E6-4341-A86B-8FF658218E80}"/>
                </a:ext>
              </a:extLst>
            </p:cNvPr>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Arial" panose="020B0604020202020204" pitchFamily="34" charset="0"/>
                  <a:ea typeface="PMingLiU" panose="02020500000000000000" pitchFamily="18" charset="-120"/>
                </a:rPr>
                <a:t>• • •</a:t>
              </a:r>
            </a:p>
          </p:txBody>
        </p:sp>
        <p:grpSp>
          <p:nvGrpSpPr>
            <p:cNvPr id="39" name="Group 37">
              <a:extLst>
                <a:ext uri="{FF2B5EF4-FFF2-40B4-BE49-F238E27FC236}">
                  <a16:creationId xmlns:a16="http://schemas.microsoft.com/office/drawing/2014/main" id="{7687B725-F72E-4B7A-A173-BFFDF244750E}"/>
                </a:ext>
              </a:extLst>
            </p:cNvPr>
            <p:cNvGrpSpPr>
              <a:grpSpLocks/>
            </p:cNvGrpSpPr>
            <p:nvPr/>
          </p:nvGrpSpPr>
          <p:grpSpPr bwMode="auto">
            <a:xfrm>
              <a:off x="5023" y="1497"/>
              <a:ext cx="202" cy="416"/>
              <a:chOff x="5023" y="1497"/>
              <a:chExt cx="202" cy="416"/>
            </a:xfrm>
          </p:grpSpPr>
          <p:sp>
            <p:nvSpPr>
              <p:cNvPr id="41" name="Line 38">
                <a:extLst>
                  <a:ext uri="{FF2B5EF4-FFF2-40B4-BE49-F238E27FC236}">
                    <a16:creationId xmlns:a16="http://schemas.microsoft.com/office/drawing/2014/main" id="{A5DA2E4A-E872-4902-985D-8C44ED7FE903}"/>
                  </a:ext>
                </a:extLst>
              </p:cNvPr>
              <p:cNvSpPr>
                <a:spLocks noChangeShapeType="1"/>
              </p:cNvSpPr>
              <p:nvPr/>
            </p:nvSpPr>
            <p:spPr bwMode="auto">
              <a:xfrm>
                <a:off x="5023" y="1913"/>
                <a:ext cx="20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2" name="Line 39">
                <a:extLst>
                  <a:ext uri="{FF2B5EF4-FFF2-40B4-BE49-F238E27FC236}">
                    <a16:creationId xmlns:a16="http://schemas.microsoft.com/office/drawing/2014/main" id="{F01ADC03-D8FF-4C71-A615-E9F217A9EDAA}"/>
                  </a:ext>
                </a:extLst>
              </p:cNvPr>
              <p:cNvSpPr>
                <a:spLocks noChangeShapeType="1"/>
              </p:cNvSpPr>
              <p:nvPr/>
            </p:nvSpPr>
            <p:spPr bwMode="auto">
              <a:xfrm flipV="1">
                <a:off x="5225" y="1497"/>
                <a:ext cx="0" cy="41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3" name="Line 40">
                <a:extLst>
                  <a:ext uri="{FF2B5EF4-FFF2-40B4-BE49-F238E27FC236}">
                    <a16:creationId xmlns:a16="http://schemas.microsoft.com/office/drawing/2014/main" id="{BD87ACCD-1D09-417A-ADBC-24DAD809B224}"/>
                  </a:ext>
                </a:extLst>
              </p:cNvPr>
              <p:cNvSpPr>
                <a:spLocks noChangeShapeType="1"/>
              </p:cNvSpPr>
              <p:nvPr/>
            </p:nvSpPr>
            <p:spPr bwMode="auto">
              <a:xfrm flipH="1">
                <a:off x="5023" y="1497"/>
                <a:ext cx="202"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40" name="Text Box 41">
              <a:extLst>
                <a:ext uri="{FF2B5EF4-FFF2-40B4-BE49-F238E27FC236}">
                  <a16:creationId xmlns:a16="http://schemas.microsoft.com/office/drawing/2014/main" id="{B887F7E3-DFD0-4333-838F-732CB763E25C}"/>
                </a:ext>
              </a:extLst>
            </p:cNvPr>
            <p:cNvSpPr txBox="1">
              <a:spLocks noChangeArrowheads="1"/>
            </p:cNvSpPr>
            <p:nvPr/>
          </p:nvSpPr>
          <p:spPr bwMode="auto">
            <a:xfrm>
              <a:off x="3560" y="1581"/>
              <a:ext cx="709"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0" lang="en-US" altLang="zh-CN" sz="1600" i="0">
                  <a:solidFill>
                    <a:srgbClr val="CC0000"/>
                  </a:solidFill>
                  <a:ea typeface="宋体" panose="02010600030101010101" pitchFamily="2" charset="-122"/>
                  <a:cs typeface="Arial" panose="020B0604020202020204" pitchFamily="34" charset="0"/>
                </a:rPr>
                <a:t>fo</a:t>
              </a:r>
              <a:r>
                <a:rPr lang="en-US" altLang="zh-CN" sz="1600" i="0">
                  <a:solidFill>
                    <a:srgbClr val="CC0000"/>
                  </a:solidFill>
                  <a:ea typeface="宋体" panose="02010600030101010101" pitchFamily="2" charset="-122"/>
                  <a:cs typeface="Arial" panose="020B0604020202020204" pitchFamily="34" charset="0"/>
                </a:rPr>
                <a:t>r</a:t>
              </a:r>
              <a:r>
                <a:rPr lang="zh-CN" altLang="en-US" sz="1600" i="0">
                  <a:solidFill>
                    <a:srgbClr val="CC0000"/>
                  </a:solidFill>
                  <a:ea typeface="宋体" panose="02010600030101010101" pitchFamily="2" charset="-122"/>
                  <a:cs typeface="Arial" panose="020B0604020202020204" pitchFamily="34" charset="0"/>
                </a:rPr>
                <a:t>循环体</a:t>
              </a:r>
            </a:p>
          </p:txBody>
        </p:sp>
      </p:grpSp>
    </p:spTree>
    <p:extLst>
      <p:ext uri="{BB962C8B-B14F-4D97-AF65-F5344CB8AC3E}">
        <p14:creationId xmlns:p14="http://schemas.microsoft.com/office/powerpoint/2010/main" val="375127353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CA03D87-F1B2-45B1-A2BB-AB28AC7FCDE8}"/>
              </a:ext>
            </a:extLst>
          </p:cNvPr>
          <p:cNvSpPr>
            <a:spLocks noGrp="1"/>
          </p:cNvSpPr>
          <p:nvPr>
            <p:ph type="sldNum" sz="quarter" idx="12"/>
          </p:nvPr>
        </p:nvSpPr>
        <p:spPr/>
        <p:txBody>
          <a:bodyPr/>
          <a:lstStyle/>
          <a:p>
            <a:fld id="{D12C7F20-4EEE-4847-AC76-B538472E8A39}" type="slidenum">
              <a:rPr lang="zh-CN" altLang="en-US" smtClean="0"/>
              <a:pPr/>
              <a:t>52</a:t>
            </a:fld>
            <a:endParaRPr lang="zh-CN" altLang="en-US"/>
          </a:p>
        </p:txBody>
      </p:sp>
      <p:sp>
        <p:nvSpPr>
          <p:cNvPr id="3" name="文本占位符 2">
            <a:extLst>
              <a:ext uri="{FF2B5EF4-FFF2-40B4-BE49-F238E27FC236}">
                <a16:creationId xmlns:a16="http://schemas.microsoft.com/office/drawing/2014/main" id="{4E3FB4E3-1D20-4599-AB1B-0DD5686909C3}"/>
              </a:ext>
            </a:extLst>
          </p:cNvPr>
          <p:cNvSpPr>
            <a:spLocks noGrp="1"/>
          </p:cNvSpPr>
          <p:nvPr>
            <p:ph type="body" sz="quarter" idx="15"/>
          </p:nvPr>
        </p:nvSpPr>
        <p:spPr>
          <a:xfrm>
            <a:off x="159768" y="698463"/>
            <a:ext cx="11835786" cy="504695"/>
          </a:xfrm>
        </p:spPr>
        <p:txBody>
          <a:bodyPr>
            <a:normAutofit lnSpcReduction="10000"/>
          </a:bodyPr>
          <a:lstStyle/>
          <a:p>
            <a:r>
              <a:rPr lang="zh-CN" altLang="en-US" dirty="0"/>
              <a:t>程序的局部性原理举例</a:t>
            </a:r>
            <a:r>
              <a:rPr lang="en-US" altLang="zh-CN" dirty="0"/>
              <a:t>2</a:t>
            </a:r>
            <a:endParaRPr lang="zh-CN" altLang="en-US" dirty="0"/>
          </a:p>
        </p:txBody>
      </p:sp>
      <p:sp>
        <p:nvSpPr>
          <p:cNvPr id="4" name="文本占位符 3">
            <a:extLst>
              <a:ext uri="{FF2B5EF4-FFF2-40B4-BE49-F238E27FC236}">
                <a16:creationId xmlns:a16="http://schemas.microsoft.com/office/drawing/2014/main" id="{0E14C6D4-6D31-4EEA-94EA-38672ACF300D}"/>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63732C37-A216-4A0F-B2A9-451E0E5F4A08}"/>
              </a:ext>
            </a:extLst>
          </p:cNvPr>
          <p:cNvSpPr txBox="1">
            <a:spLocks noChangeArrowheads="1"/>
          </p:cNvSpPr>
          <p:nvPr/>
        </p:nvSpPr>
        <p:spPr>
          <a:xfrm>
            <a:off x="158942" y="2973819"/>
            <a:ext cx="8066038" cy="297180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anose="05000000000000000000" pitchFamily="2" charset="2"/>
              <a:buNone/>
            </a:pPr>
            <a:r>
              <a:rPr lang="zh-CN" altLang="en-US" sz="1600" dirty="0">
                <a:solidFill>
                  <a:srgbClr val="CC0000"/>
                </a:solidFill>
              </a:rPr>
              <a:t>程序段</a:t>
            </a:r>
            <a:r>
              <a:rPr lang="en-US" altLang="zh-CN" sz="1600" dirty="0">
                <a:solidFill>
                  <a:srgbClr val="CC0000"/>
                </a:solidFill>
              </a:rPr>
              <a:t>A</a:t>
            </a:r>
            <a:r>
              <a:rPr lang="zh-CN" altLang="en-US" sz="1600" dirty="0">
                <a:solidFill>
                  <a:srgbClr val="CC0000"/>
                </a:solidFill>
              </a:rPr>
              <a:t>的时间局部性和空间局部性分析</a:t>
            </a:r>
          </a:p>
          <a:p>
            <a:pPr>
              <a:lnSpc>
                <a:spcPct val="110000"/>
              </a:lnSpc>
              <a:buFont typeface="Wingdings" panose="05000000000000000000" pitchFamily="2" charset="2"/>
              <a:buNone/>
            </a:pPr>
            <a:r>
              <a:rPr lang="zh-CN" altLang="en-US" sz="1600" dirty="0"/>
              <a:t>（</a:t>
            </a:r>
            <a:r>
              <a:rPr lang="en-US" altLang="zh-CN" sz="1600" dirty="0"/>
              <a:t>1</a:t>
            </a:r>
            <a:r>
              <a:rPr lang="zh-CN" altLang="en-US" sz="1600" dirty="0"/>
              <a:t>）</a:t>
            </a:r>
            <a:r>
              <a:rPr lang="zh-CN" altLang="en-US" sz="1600" dirty="0">
                <a:solidFill>
                  <a:srgbClr val="0000FF"/>
                </a:solidFill>
              </a:rPr>
              <a:t>数组</a:t>
            </a:r>
            <a:r>
              <a:rPr lang="en-US" altLang="zh-CN" sz="1600" dirty="0">
                <a:solidFill>
                  <a:srgbClr val="0000FF"/>
                </a:solidFill>
              </a:rPr>
              <a:t>A</a:t>
            </a:r>
            <a:r>
              <a:rPr lang="zh-CN" altLang="en-US" sz="1600" dirty="0">
                <a:solidFill>
                  <a:srgbClr val="0000FF"/>
                </a:solidFill>
              </a:rPr>
              <a:t>：</a:t>
            </a:r>
            <a:r>
              <a:rPr lang="zh-CN" altLang="en-US" sz="1600" dirty="0"/>
              <a:t>访问顺序为</a:t>
            </a:r>
            <a:r>
              <a:rPr lang="en-US" altLang="zh-CN" sz="1600" dirty="0"/>
              <a:t>A[0][0], A[0][1] ,</a:t>
            </a:r>
            <a:r>
              <a:rPr lang="en-US" altLang="zh-CN" sz="1600" dirty="0">
                <a:latin typeface="Times New Roman" panose="02020603050405020304" pitchFamily="18" charset="0"/>
              </a:rPr>
              <a:t>……</a:t>
            </a:r>
            <a:r>
              <a:rPr lang="en-US" altLang="zh-CN" sz="1600" dirty="0"/>
              <a:t>,  A[0][2047]; </a:t>
            </a:r>
          </a:p>
          <a:p>
            <a:pPr>
              <a:lnSpc>
                <a:spcPct val="110000"/>
              </a:lnSpc>
              <a:buFont typeface="Wingdings" panose="05000000000000000000" pitchFamily="2" charset="2"/>
              <a:buNone/>
            </a:pPr>
            <a:r>
              <a:rPr lang="en-US" altLang="zh-CN" sz="1600" dirty="0"/>
              <a:t>         A[1][0], A[1][1],</a:t>
            </a:r>
            <a:r>
              <a:rPr lang="en-US" altLang="zh-CN" sz="1600" dirty="0">
                <a:latin typeface="Times New Roman" panose="02020603050405020304" pitchFamily="18" charset="0"/>
              </a:rPr>
              <a:t>……</a:t>
            </a:r>
            <a:r>
              <a:rPr lang="en-US" altLang="zh-CN" sz="1600" dirty="0"/>
              <a:t> ,A[1][2047];</a:t>
            </a:r>
            <a:r>
              <a:rPr lang="en-US" altLang="zh-CN" sz="1600" dirty="0">
                <a:latin typeface="Times New Roman" panose="02020603050405020304" pitchFamily="18" charset="0"/>
              </a:rPr>
              <a:t>……</a:t>
            </a:r>
            <a:r>
              <a:rPr lang="en-US" altLang="zh-CN" sz="1600" dirty="0"/>
              <a:t> </a:t>
            </a:r>
            <a:r>
              <a:rPr lang="zh-CN" altLang="en-US" sz="1600" dirty="0"/>
              <a:t>与存放顺序一致，</a:t>
            </a:r>
          </a:p>
          <a:p>
            <a:pPr>
              <a:lnSpc>
                <a:spcPct val="110000"/>
              </a:lnSpc>
              <a:buFont typeface="Wingdings" panose="05000000000000000000" pitchFamily="2" charset="2"/>
              <a:buNone/>
            </a:pPr>
            <a:r>
              <a:rPr lang="zh-CN" altLang="en-US" sz="1600" dirty="0"/>
              <a:t>         故空间局部性好！</a:t>
            </a:r>
          </a:p>
          <a:p>
            <a:pPr>
              <a:lnSpc>
                <a:spcPct val="110000"/>
              </a:lnSpc>
              <a:buFont typeface="Wingdings" panose="05000000000000000000" pitchFamily="2" charset="2"/>
              <a:buNone/>
            </a:pPr>
            <a:r>
              <a:rPr lang="zh-CN" altLang="en-US" sz="1600" dirty="0"/>
              <a:t>         因为每个</a:t>
            </a:r>
            <a:r>
              <a:rPr lang="en-US" altLang="zh-CN" sz="1600" dirty="0"/>
              <a:t>A[</a:t>
            </a:r>
            <a:r>
              <a:rPr lang="en-US" altLang="zh-CN" sz="1600" dirty="0" err="1"/>
              <a:t>i</a:t>
            </a:r>
            <a:r>
              <a:rPr lang="en-US" altLang="zh-CN" sz="1600" dirty="0"/>
              <a:t>][j]</a:t>
            </a:r>
            <a:r>
              <a:rPr lang="zh-CN" altLang="en-US" sz="1600" dirty="0"/>
              <a:t>都只被访问一次，所以时间局部性差！ </a:t>
            </a:r>
          </a:p>
          <a:p>
            <a:pPr>
              <a:lnSpc>
                <a:spcPct val="110000"/>
              </a:lnSpc>
              <a:buFont typeface="Wingdings" panose="05000000000000000000" pitchFamily="2" charset="2"/>
              <a:buNone/>
            </a:pPr>
            <a:r>
              <a:rPr lang="zh-CN" altLang="en-US" sz="1600" dirty="0"/>
              <a:t>（</a:t>
            </a:r>
            <a:r>
              <a:rPr lang="en-US" altLang="zh-CN" sz="1600" dirty="0"/>
              <a:t>2</a:t>
            </a:r>
            <a:r>
              <a:rPr lang="zh-CN" altLang="en-US" sz="1600" dirty="0"/>
              <a:t>）</a:t>
            </a:r>
            <a:r>
              <a:rPr lang="zh-CN" altLang="en-US" sz="1600" dirty="0">
                <a:solidFill>
                  <a:srgbClr val="0000FF"/>
                </a:solidFill>
              </a:rPr>
              <a:t>变量</a:t>
            </a:r>
            <a:r>
              <a:rPr lang="en-US" altLang="zh-CN" sz="1600" dirty="0">
                <a:solidFill>
                  <a:srgbClr val="0000FF"/>
                </a:solidFill>
              </a:rPr>
              <a:t>sum</a:t>
            </a:r>
            <a:r>
              <a:rPr lang="zh-CN" altLang="en-US" sz="1600" dirty="0">
                <a:solidFill>
                  <a:srgbClr val="0000FF"/>
                </a:solidFill>
              </a:rPr>
              <a:t>：</a:t>
            </a:r>
            <a:r>
              <a:rPr lang="zh-CN" altLang="en-US" sz="1600" dirty="0"/>
              <a:t>单个变量不考虑空间局部性；</a:t>
            </a:r>
          </a:p>
          <a:p>
            <a:pPr>
              <a:lnSpc>
                <a:spcPct val="110000"/>
              </a:lnSpc>
              <a:buFont typeface="Wingdings" panose="05000000000000000000" pitchFamily="2" charset="2"/>
              <a:buNone/>
            </a:pPr>
            <a:r>
              <a:rPr lang="zh-CN" altLang="en-US" sz="1600" dirty="0"/>
              <a:t>         每次循环都要访问</a:t>
            </a:r>
            <a:r>
              <a:rPr lang="en-US" altLang="zh-CN" sz="1600" dirty="0"/>
              <a:t>sum</a:t>
            </a:r>
            <a:r>
              <a:rPr lang="zh-CN" altLang="en-US" sz="1600" dirty="0"/>
              <a:t>，所以其时间局部性较好！</a:t>
            </a:r>
          </a:p>
          <a:p>
            <a:pPr>
              <a:lnSpc>
                <a:spcPct val="110000"/>
              </a:lnSpc>
              <a:buFont typeface="Wingdings" panose="05000000000000000000" pitchFamily="2" charset="2"/>
              <a:buNone/>
            </a:pPr>
            <a:r>
              <a:rPr lang="zh-CN" altLang="en-US" sz="1600" dirty="0"/>
              <a:t>（</a:t>
            </a:r>
            <a:r>
              <a:rPr lang="en-US" altLang="zh-CN" sz="1600" dirty="0"/>
              <a:t>3</a:t>
            </a:r>
            <a:r>
              <a:rPr lang="zh-CN" altLang="en-US" sz="1600" dirty="0"/>
              <a:t>） </a:t>
            </a:r>
            <a:r>
              <a:rPr lang="en-US" altLang="zh-CN" sz="1600" dirty="0">
                <a:solidFill>
                  <a:srgbClr val="0000FF"/>
                </a:solidFill>
              </a:rPr>
              <a:t>for</a:t>
            </a:r>
            <a:r>
              <a:rPr lang="zh-CN" altLang="en-US" sz="1600" dirty="0">
                <a:solidFill>
                  <a:srgbClr val="0000FF"/>
                </a:solidFill>
              </a:rPr>
              <a:t>循环体：</a:t>
            </a:r>
            <a:r>
              <a:rPr lang="zh-CN" altLang="en-US" sz="1600" dirty="0"/>
              <a:t>循环体内指令按序连续存放，所以空间局部性好！  </a:t>
            </a:r>
          </a:p>
          <a:p>
            <a:pPr>
              <a:lnSpc>
                <a:spcPct val="110000"/>
              </a:lnSpc>
              <a:buFont typeface="Wingdings" panose="05000000000000000000" pitchFamily="2" charset="2"/>
              <a:buNone/>
            </a:pPr>
            <a:r>
              <a:rPr lang="zh-CN" altLang="en-US" sz="1600" dirty="0"/>
              <a:t>          循环体被连续重复执行</a:t>
            </a:r>
            <a:r>
              <a:rPr lang="en-US" altLang="zh-CN" sz="1600" dirty="0"/>
              <a:t>2048x2048</a:t>
            </a:r>
            <a:r>
              <a:rPr lang="zh-CN" altLang="en-US" sz="1600" dirty="0"/>
              <a:t>次，所以时间局部性好！</a:t>
            </a:r>
          </a:p>
        </p:txBody>
      </p:sp>
      <p:sp>
        <p:nvSpPr>
          <p:cNvPr id="6" name="Text Box 4">
            <a:extLst>
              <a:ext uri="{FF2B5EF4-FFF2-40B4-BE49-F238E27FC236}">
                <a16:creationId xmlns:a16="http://schemas.microsoft.com/office/drawing/2014/main" id="{B605AA9C-D6FC-4886-A8D9-B60F52DBCC03}"/>
              </a:ext>
            </a:extLst>
          </p:cNvPr>
          <p:cNvSpPr txBox="1">
            <a:spLocks noChangeArrowheads="1"/>
          </p:cNvSpPr>
          <p:nvPr/>
        </p:nvSpPr>
        <p:spPr bwMode="auto">
          <a:xfrm>
            <a:off x="250640" y="5759882"/>
            <a:ext cx="7507288"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7" name="Rectangle 5">
            <a:extLst>
              <a:ext uri="{FF2B5EF4-FFF2-40B4-BE49-F238E27FC236}">
                <a16:creationId xmlns:a16="http://schemas.microsoft.com/office/drawing/2014/main" id="{D2137799-9A1E-46C5-B345-62FB1435A075}"/>
              </a:ext>
            </a:extLst>
          </p:cNvPr>
          <p:cNvSpPr>
            <a:spLocks noChangeArrowheads="1"/>
          </p:cNvSpPr>
          <p:nvPr/>
        </p:nvSpPr>
        <p:spPr bwMode="auto">
          <a:xfrm>
            <a:off x="4055828" y="1157719"/>
            <a:ext cx="3883025" cy="2155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nSpc>
                <a:spcPct val="110000"/>
              </a:lnSpc>
              <a:spcBef>
                <a:spcPct val="0"/>
              </a:spcBef>
            </a:pPr>
            <a:r>
              <a:rPr lang="zh-CN" altLang="en-US" sz="1600" i="0" dirty="0">
                <a:solidFill>
                  <a:srgbClr val="CC3300"/>
                </a:solidFill>
                <a:ea typeface="宋体" panose="02010600030101010101" pitchFamily="2" charset="-122"/>
              </a:rPr>
              <a:t>程序段</a:t>
            </a:r>
            <a:r>
              <a:rPr lang="en-US" altLang="zh-CN" sz="1600" i="0" dirty="0">
                <a:solidFill>
                  <a:srgbClr val="CC3300"/>
                </a:solidFill>
                <a:ea typeface="宋体" panose="02010600030101010101" pitchFamily="2" charset="-122"/>
              </a:rPr>
              <a:t>A:</a:t>
            </a:r>
          </a:p>
          <a:p>
            <a:pPr>
              <a:lnSpc>
                <a:spcPct val="110000"/>
              </a:lnSpc>
              <a:spcBef>
                <a:spcPct val="0"/>
              </a:spcBef>
            </a:pPr>
            <a:r>
              <a:rPr lang="en-US" altLang="zh-CN" sz="1600" i="0" dirty="0">
                <a:solidFill>
                  <a:srgbClr val="CC3300"/>
                </a:solidFill>
                <a:ea typeface="宋体" panose="02010600030101010101" pitchFamily="2" charset="-122"/>
              </a:rPr>
              <a:t>	……</a:t>
            </a:r>
          </a:p>
          <a:p>
            <a:pPr>
              <a:lnSpc>
                <a:spcPct val="110000"/>
              </a:lnSpc>
              <a:spcBef>
                <a:spcPct val="0"/>
              </a:spcBef>
            </a:pPr>
            <a:r>
              <a:rPr lang="en-US" altLang="zh-CN" sz="1600" i="0" dirty="0">
                <a:solidFill>
                  <a:schemeClr val="tx1"/>
                </a:solidFill>
                <a:ea typeface="宋体" panose="02010600030101010101" pitchFamily="2" charset="-122"/>
              </a:rPr>
              <a:t>        int </a:t>
            </a:r>
            <a:r>
              <a:rPr lang="en-US" altLang="zh-CN" sz="1600" i="0" dirty="0" err="1">
                <a:solidFill>
                  <a:schemeClr val="tx1"/>
                </a:solidFill>
                <a:ea typeface="宋体" panose="02010600030101010101" pitchFamily="2" charset="-122"/>
              </a:rPr>
              <a:t>i</a:t>
            </a:r>
            <a:r>
              <a:rPr lang="en-US" altLang="zh-CN" sz="1600" i="0" dirty="0">
                <a:solidFill>
                  <a:schemeClr val="tx1"/>
                </a:solidFill>
                <a:ea typeface="宋体" panose="02010600030101010101" pitchFamily="2" charset="-122"/>
              </a:rPr>
              <a:t>, j, sum=0;</a:t>
            </a:r>
          </a:p>
          <a:p>
            <a:pPr>
              <a:lnSpc>
                <a:spcPct val="110000"/>
              </a:lnSpc>
              <a:spcBef>
                <a:spcPct val="0"/>
              </a:spcBef>
            </a:pPr>
            <a:r>
              <a:rPr lang="en-US" altLang="zh-CN" sz="1600" i="0" dirty="0">
                <a:solidFill>
                  <a:schemeClr val="tx1"/>
                </a:solidFill>
                <a:ea typeface="宋体" panose="02010600030101010101" pitchFamily="2" charset="-122"/>
              </a:rPr>
              <a:t>        for  (</a:t>
            </a:r>
            <a:r>
              <a:rPr lang="en-US" altLang="zh-CN" sz="1600" i="0" dirty="0" err="1">
                <a:solidFill>
                  <a:srgbClr val="CC0000"/>
                </a:solidFill>
                <a:ea typeface="宋体" panose="02010600030101010101" pitchFamily="2" charset="-122"/>
              </a:rPr>
              <a:t>i</a:t>
            </a:r>
            <a:r>
              <a:rPr lang="en-US" altLang="zh-CN" sz="1600" i="0" dirty="0">
                <a:solidFill>
                  <a:srgbClr val="CC0000"/>
                </a:solidFill>
                <a:ea typeface="宋体" panose="02010600030101010101" pitchFamily="2" charset="-122"/>
              </a:rPr>
              <a:t>=0; </a:t>
            </a:r>
            <a:r>
              <a:rPr lang="en-US" altLang="zh-CN" sz="1600" i="0" dirty="0" err="1">
                <a:solidFill>
                  <a:srgbClr val="CC0000"/>
                </a:solidFill>
                <a:ea typeface="宋体" panose="02010600030101010101" pitchFamily="2" charset="-122"/>
              </a:rPr>
              <a:t>i</a:t>
            </a:r>
            <a:r>
              <a:rPr lang="en-US" altLang="zh-CN" sz="1600" i="0" dirty="0">
                <a:solidFill>
                  <a:srgbClr val="CC0000"/>
                </a:solidFill>
                <a:ea typeface="宋体" panose="02010600030101010101" pitchFamily="2" charset="-122"/>
              </a:rPr>
              <a:t>&lt;2048, </a:t>
            </a:r>
            <a:r>
              <a:rPr lang="en-US" altLang="zh-CN" sz="1600" i="0" dirty="0" err="1">
                <a:solidFill>
                  <a:srgbClr val="CC0000"/>
                </a:solidFill>
                <a:ea typeface="宋体" panose="02010600030101010101" pitchFamily="2" charset="-122"/>
              </a:rPr>
              <a:t>i</a:t>
            </a:r>
            <a:r>
              <a:rPr lang="en-US" altLang="zh-CN" sz="1600" i="0" dirty="0">
                <a:solidFill>
                  <a:srgbClr val="CC0000"/>
                </a:solidFill>
                <a:ea typeface="宋体" panose="02010600030101010101" pitchFamily="2" charset="-122"/>
              </a:rPr>
              <a:t>++)</a:t>
            </a:r>
          </a:p>
          <a:p>
            <a:pPr>
              <a:lnSpc>
                <a:spcPct val="110000"/>
              </a:lnSpc>
              <a:spcBef>
                <a:spcPct val="0"/>
              </a:spcBef>
            </a:pPr>
            <a:r>
              <a:rPr lang="en-US" altLang="zh-CN" sz="1600" i="0" dirty="0">
                <a:solidFill>
                  <a:schemeClr val="tx1"/>
                </a:solidFill>
                <a:ea typeface="宋体" panose="02010600030101010101" pitchFamily="2" charset="-122"/>
              </a:rPr>
              <a:t>	for </a:t>
            </a:r>
            <a:r>
              <a:rPr lang="en-US" altLang="zh-CN" sz="1600" i="0" dirty="0">
                <a:solidFill>
                  <a:srgbClr val="0000FF"/>
                </a:solidFill>
                <a:ea typeface="宋体" panose="02010600030101010101" pitchFamily="2" charset="-122"/>
              </a:rPr>
              <a:t>(j=0; j&lt;2048, </a:t>
            </a:r>
            <a:r>
              <a:rPr lang="en-US" altLang="zh-CN" sz="1600" i="0" dirty="0" err="1">
                <a:solidFill>
                  <a:srgbClr val="0000FF"/>
                </a:solidFill>
                <a:ea typeface="宋体" panose="02010600030101010101" pitchFamily="2" charset="-122"/>
              </a:rPr>
              <a:t>j++</a:t>
            </a:r>
            <a:r>
              <a:rPr lang="en-US" altLang="zh-CN" sz="1600" i="0" dirty="0">
                <a:solidFill>
                  <a:srgbClr val="0000FF"/>
                </a:solidFill>
                <a:ea typeface="宋体" panose="02010600030101010101" pitchFamily="2" charset="-122"/>
              </a:rPr>
              <a:t>)</a:t>
            </a:r>
          </a:p>
          <a:p>
            <a:pPr>
              <a:lnSpc>
                <a:spcPct val="110000"/>
              </a:lnSpc>
              <a:spcBef>
                <a:spcPct val="0"/>
              </a:spcBef>
            </a:pPr>
            <a:r>
              <a:rPr lang="en-US" altLang="zh-CN" sz="1600" i="0" dirty="0">
                <a:solidFill>
                  <a:schemeClr val="tx1"/>
                </a:solidFill>
                <a:ea typeface="宋体" panose="02010600030101010101" pitchFamily="2" charset="-122"/>
              </a:rPr>
              <a:t>	   sum+=A[</a:t>
            </a:r>
            <a:r>
              <a:rPr lang="en-US" altLang="zh-CN" sz="1600" i="0" dirty="0" err="1">
                <a:solidFill>
                  <a:schemeClr val="tx1"/>
                </a:solidFill>
                <a:ea typeface="宋体" panose="02010600030101010101" pitchFamily="2" charset="-122"/>
              </a:rPr>
              <a:t>i</a:t>
            </a:r>
            <a:r>
              <a:rPr lang="en-US" altLang="zh-CN" sz="1600" i="0" dirty="0">
                <a:solidFill>
                  <a:schemeClr val="tx1"/>
                </a:solidFill>
                <a:ea typeface="宋体" panose="02010600030101010101" pitchFamily="2" charset="-122"/>
              </a:rPr>
              <a:t>][j];</a:t>
            </a:r>
          </a:p>
          <a:p>
            <a:pPr>
              <a:lnSpc>
                <a:spcPct val="110000"/>
              </a:lnSpc>
              <a:spcBef>
                <a:spcPct val="0"/>
              </a:spcBef>
            </a:pPr>
            <a:r>
              <a:rPr lang="en-US" altLang="zh-CN" sz="1600" i="0" dirty="0">
                <a:solidFill>
                  <a:schemeClr val="tx1"/>
                </a:solidFill>
                <a:ea typeface="宋体" panose="02010600030101010101" pitchFamily="2" charset="-122"/>
              </a:rPr>
              <a:t>        return sum;</a:t>
            </a:r>
          </a:p>
          <a:p>
            <a:pPr>
              <a:lnSpc>
                <a:spcPct val="110000"/>
              </a:lnSpc>
              <a:spcBef>
                <a:spcPct val="0"/>
              </a:spcBef>
            </a:pPr>
            <a:r>
              <a:rPr lang="en-US" altLang="zh-CN" sz="1600" i="0" dirty="0">
                <a:solidFill>
                  <a:schemeClr val="tx1"/>
                </a:solidFill>
                <a:ea typeface="宋体" panose="02010600030101010101" pitchFamily="2" charset="-122"/>
              </a:rPr>
              <a:t> 	……</a:t>
            </a:r>
          </a:p>
        </p:txBody>
      </p:sp>
      <p:grpSp>
        <p:nvGrpSpPr>
          <p:cNvPr id="8" name="Group 6">
            <a:extLst>
              <a:ext uri="{FF2B5EF4-FFF2-40B4-BE49-F238E27FC236}">
                <a16:creationId xmlns:a16="http://schemas.microsoft.com/office/drawing/2014/main" id="{D410628F-59AA-4729-8A2D-6494BFDBB7C0}"/>
              </a:ext>
            </a:extLst>
          </p:cNvPr>
          <p:cNvGrpSpPr>
            <a:grpSpLocks/>
          </p:cNvGrpSpPr>
          <p:nvPr/>
        </p:nvGrpSpPr>
        <p:grpSpPr bwMode="auto">
          <a:xfrm>
            <a:off x="8337316" y="765606"/>
            <a:ext cx="3151188" cy="4338638"/>
            <a:chOff x="3560" y="1196"/>
            <a:chExt cx="1985" cy="2733"/>
          </a:xfrm>
        </p:grpSpPr>
        <p:sp>
          <p:nvSpPr>
            <p:cNvPr id="9" name="Rectangle 7">
              <a:extLst>
                <a:ext uri="{FF2B5EF4-FFF2-40B4-BE49-F238E27FC236}">
                  <a16:creationId xmlns:a16="http://schemas.microsoft.com/office/drawing/2014/main" id="{8F4474C1-72F4-49C3-9181-4C2C28663FAA}"/>
                </a:ext>
              </a:extLst>
            </p:cNvPr>
            <p:cNvSpPr>
              <a:spLocks noChangeArrowheads="1"/>
            </p:cNvSpPr>
            <p:nvPr/>
          </p:nvSpPr>
          <p:spPr bwMode="auto">
            <a:xfrm>
              <a:off x="3709" y="1318"/>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0x100</a:t>
              </a:r>
            </a:p>
          </p:txBody>
        </p:sp>
        <p:sp>
          <p:nvSpPr>
            <p:cNvPr id="10" name="Rectangle 8">
              <a:extLst>
                <a:ext uri="{FF2B5EF4-FFF2-40B4-BE49-F238E27FC236}">
                  <a16:creationId xmlns:a16="http://schemas.microsoft.com/office/drawing/2014/main" id="{E936CF00-50A2-4FCB-A02B-B524D1B63AF4}"/>
                </a:ext>
              </a:extLst>
            </p:cNvPr>
            <p:cNvSpPr>
              <a:spLocks noChangeArrowheads="1"/>
            </p:cNvSpPr>
            <p:nvPr/>
          </p:nvSpPr>
          <p:spPr bwMode="auto">
            <a:xfrm>
              <a:off x="3702" y="1769"/>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0x1</a:t>
              </a:r>
              <a:r>
                <a:rPr kumimoji="0" lang="en-US" altLang="zh-CN" sz="1400" i="0">
                  <a:latin typeface="Courier New" panose="02070309020205020404" pitchFamily="49" charset="0"/>
                  <a:ea typeface="PMingLiU" panose="02020500000000000000" pitchFamily="18" charset="-120"/>
                </a:rPr>
                <a:t>7</a:t>
              </a:r>
              <a:r>
                <a:rPr kumimoji="0" lang="en-US" altLang="zh-TW" sz="1400" i="0">
                  <a:latin typeface="Courier New" panose="02070309020205020404" pitchFamily="49" charset="0"/>
                  <a:ea typeface="PMingLiU" panose="02020500000000000000" pitchFamily="18" charset="-120"/>
                </a:rPr>
                <a:t>C</a:t>
              </a:r>
            </a:p>
          </p:txBody>
        </p:sp>
        <p:sp>
          <p:nvSpPr>
            <p:cNvPr id="11" name="Rectangle 9">
              <a:extLst>
                <a:ext uri="{FF2B5EF4-FFF2-40B4-BE49-F238E27FC236}">
                  <a16:creationId xmlns:a16="http://schemas.microsoft.com/office/drawing/2014/main" id="{E934007F-3274-4AFC-A0DE-724CDD459F1F}"/>
                </a:ext>
              </a:extLst>
            </p:cNvPr>
            <p:cNvSpPr>
              <a:spLocks noChangeArrowheads="1"/>
            </p:cNvSpPr>
            <p:nvPr/>
          </p:nvSpPr>
          <p:spPr bwMode="auto">
            <a:xfrm>
              <a:off x="3702" y="1913"/>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0x1</a:t>
              </a:r>
              <a:r>
                <a:rPr kumimoji="0" lang="en-US" altLang="zh-CN" sz="1400" i="0">
                  <a:latin typeface="Courier New" panose="02070309020205020404" pitchFamily="49" charset="0"/>
                  <a:ea typeface="PMingLiU" panose="02020500000000000000" pitchFamily="18" charset="-120"/>
                </a:rPr>
                <a:t>8</a:t>
              </a:r>
              <a:r>
                <a:rPr kumimoji="0" lang="en-US" altLang="zh-TW" sz="1400" i="0">
                  <a:latin typeface="Courier New" panose="02070309020205020404" pitchFamily="49" charset="0"/>
                  <a:ea typeface="PMingLiU" panose="02020500000000000000" pitchFamily="18" charset="-120"/>
                </a:rPr>
                <a:t>0</a:t>
              </a:r>
            </a:p>
          </p:txBody>
        </p:sp>
        <p:sp>
          <p:nvSpPr>
            <p:cNvPr id="12" name="Rectangle 10">
              <a:extLst>
                <a:ext uri="{FF2B5EF4-FFF2-40B4-BE49-F238E27FC236}">
                  <a16:creationId xmlns:a16="http://schemas.microsoft.com/office/drawing/2014/main" id="{3682A026-0F68-4F80-B0CD-B53E4CD635C4}"/>
                </a:ext>
              </a:extLst>
            </p:cNvPr>
            <p:cNvSpPr>
              <a:spLocks noChangeArrowheads="1"/>
            </p:cNvSpPr>
            <p:nvPr/>
          </p:nvSpPr>
          <p:spPr bwMode="auto">
            <a:xfrm>
              <a:off x="3702" y="2057"/>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0x1</a:t>
              </a:r>
              <a:r>
                <a:rPr kumimoji="0" lang="en-US" altLang="zh-CN" sz="1400" i="0">
                  <a:latin typeface="Courier New" panose="02070309020205020404" pitchFamily="49" charset="0"/>
                  <a:ea typeface="PMingLiU" panose="02020500000000000000" pitchFamily="18" charset="-120"/>
                </a:rPr>
                <a:t>8</a:t>
              </a:r>
              <a:r>
                <a:rPr kumimoji="0" lang="en-US" altLang="zh-TW" sz="1400" i="0">
                  <a:latin typeface="Courier New" panose="02070309020205020404" pitchFamily="49" charset="0"/>
                  <a:ea typeface="PMingLiU" panose="02020500000000000000" pitchFamily="18" charset="-120"/>
                </a:rPr>
                <a:t>4</a:t>
              </a:r>
            </a:p>
          </p:txBody>
        </p:sp>
        <p:sp>
          <p:nvSpPr>
            <p:cNvPr id="13" name="Rectangle 11">
              <a:extLst>
                <a:ext uri="{FF2B5EF4-FFF2-40B4-BE49-F238E27FC236}">
                  <a16:creationId xmlns:a16="http://schemas.microsoft.com/office/drawing/2014/main" id="{C2B40BE5-9818-463C-B60B-37628D007FA6}"/>
                </a:ext>
              </a:extLst>
            </p:cNvPr>
            <p:cNvSpPr>
              <a:spLocks noChangeArrowheads="1"/>
            </p:cNvSpPr>
            <p:nvPr/>
          </p:nvSpPr>
          <p:spPr bwMode="auto">
            <a:xfrm>
              <a:off x="3702" y="2538"/>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0x400</a:t>
              </a:r>
            </a:p>
          </p:txBody>
        </p:sp>
        <p:sp>
          <p:nvSpPr>
            <p:cNvPr id="14" name="Rectangle 12">
              <a:extLst>
                <a:ext uri="{FF2B5EF4-FFF2-40B4-BE49-F238E27FC236}">
                  <a16:creationId xmlns:a16="http://schemas.microsoft.com/office/drawing/2014/main" id="{85B72AD2-6B58-4EDF-B495-945B06FFE132}"/>
                </a:ext>
              </a:extLst>
            </p:cNvPr>
            <p:cNvSpPr>
              <a:spLocks noChangeArrowheads="1"/>
            </p:cNvSpPr>
            <p:nvPr/>
          </p:nvSpPr>
          <p:spPr bwMode="auto">
            <a:xfrm>
              <a:off x="3702" y="2682"/>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0x404</a:t>
              </a:r>
            </a:p>
          </p:txBody>
        </p:sp>
        <p:sp>
          <p:nvSpPr>
            <p:cNvPr id="15" name="Rectangle 13">
              <a:extLst>
                <a:ext uri="{FF2B5EF4-FFF2-40B4-BE49-F238E27FC236}">
                  <a16:creationId xmlns:a16="http://schemas.microsoft.com/office/drawing/2014/main" id="{13A6827A-0A84-492D-A74C-DB7BE3D7C3F7}"/>
                </a:ext>
              </a:extLst>
            </p:cNvPr>
            <p:cNvSpPr>
              <a:spLocks noChangeArrowheads="1"/>
            </p:cNvSpPr>
            <p:nvPr/>
          </p:nvSpPr>
          <p:spPr bwMode="auto">
            <a:xfrm>
              <a:off x="3702" y="3114"/>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a:t>
              </a:r>
              <a:r>
                <a:rPr kumimoji="0" lang="en-US" altLang="zh-CN" sz="1400" i="0">
                  <a:latin typeface="Courier New" panose="02070309020205020404" pitchFamily="49" charset="0"/>
                  <a:ea typeface="PMingLiU" panose="02020500000000000000" pitchFamily="18" charset="-120"/>
                </a:rPr>
                <a:t>c0</a:t>
              </a:r>
              <a:r>
                <a:rPr kumimoji="0" lang="en-US" altLang="zh-TW" sz="1400" i="0">
                  <a:latin typeface="Courier New" panose="02070309020205020404" pitchFamily="49" charset="0"/>
                  <a:ea typeface="PMingLiU" panose="02020500000000000000" pitchFamily="18" charset="-120"/>
                </a:rPr>
                <a:t>0</a:t>
              </a:r>
            </a:p>
          </p:txBody>
        </p:sp>
        <p:sp>
          <p:nvSpPr>
            <p:cNvPr id="16" name="Rectangle 14">
              <a:extLst>
                <a:ext uri="{FF2B5EF4-FFF2-40B4-BE49-F238E27FC236}">
                  <a16:creationId xmlns:a16="http://schemas.microsoft.com/office/drawing/2014/main" id="{D497F05B-4A30-44A3-9E3A-4E3569BC42E4}"/>
                </a:ext>
              </a:extLst>
            </p:cNvPr>
            <p:cNvSpPr>
              <a:spLocks noChangeArrowheads="1"/>
            </p:cNvSpPr>
            <p:nvPr/>
          </p:nvSpPr>
          <p:spPr bwMode="auto">
            <a:xfrm>
              <a:off x="3702" y="3258"/>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a:t>
              </a:r>
              <a:r>
                <a:rPr kumimoji="0" lang="en-US" altLang="zh-CN" sz="1400" i="0">
                  <a:latin typeface="Courier New" panose="02070309020205020404" pitchFamily="49" charset="0"/>
                  <a:ea typeface="PMingLiU" panose="02020500000000000000" pitchFamily="18" charset="-120"/>
                </a:rPr>
                <a:t>c0</a:t>
              </a:r>
              <a:r>
                <a:rPr kumimoji="0" lang="en-US" altLang="zh-TW" sz="1400" i="0">
                  <a:latin typeface="Courier New" panose="02070309020205020404" pitchFamily="49" charset="0"/>
                  <a:ea typeface="PMingLiU" panose="02020500000000000000" pitchFamily="18" charset="-120"/>
                </a:rPr>
                <a:t>4</a:t>
              </a:r>
            </a:p>
          </p:txBody>
        </p:sp>
        <p:sp>
          <p:nvSpPr>
            <p:cNvPr id="17" name="Rectangle 15">
              <a:extLst>
                <a:ext uri="{FF2B5EF4-FFF2-40B4-BE49-F238E27FC236}">
                  <a16:creationId xmlns:a16="http://schemas.microsoft.com/office/drawing/2014/main" id="{B65C8FA2-59EB-44AF-8E34-57EFC8C6D8B1}"/>
                </a:ext>
              </a:extLst>
            </p:cNvPr>
            <p:cNvSpPr>
              <a:spLocks noChangeArrowheads="1"/>
            </p:cNvSpPr>
            <p:nvPr/>
          </p:nvSpPr>
          <p:spPr bwMode="auto">
            <a:xfrm>
              <a:off x="3709" y="1196"/>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0x0FC</a:t>
              </a:r>
            </a:p>
          </p:txBody>
        </p:sp>
        <p:sp>
          <p:nvSpPr>
            <p:cNvPr id="18" name="Text Box 16">
              <a:extLst>
                <a:ext uri="{FF2B5EF4-FFF2-40B4-BE49-F238E27FC236}">
                  <a16:creationId xmlns:a16="http://schemas.microsoft.com/office/drawing/2014/main" id="{F2C35C79-1E0B-4090-9A4E-34049EDC9DD8}"/>
                </a:ext>
              </a:extLst>
            </p:cNvPr>
            <p:cNvSpPr txBox="1">
              <a:spLocks noChangeArrowheads="1"/>
            </p:cNvSpPr>
            <p:nvPr/>
          </p:nvSpPr>
          <p:spPr bwMode="auto">
            <a:xfrm>
              <a:off x="5268" y="1443"/>
              <a:ext cx="277" cy="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83" tIns="45046" rIns="90083"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700" i="0" dirty="0">
                  <a:solidFill>
                    <a:schemeClr val="hlink"/>
                  </a:solidFill>
                  <a:latin typeface="Arial" panose="020B0604020202020204" pitchFamily="34" charset="0"/>
                </a:rPr>
                <a:t>指  令                            数   据</a:t>
              </a:r>
            </a:p>
          </p:txBody>
        </p:sp>
        <p:sp>
          <p:nvSpPr>
            <p:cNvPr id="19" name="Text Box 17">
              <a:extLst>
                <a:ext uri="{FF2B5EF4-FFF2-40B4-BE49-F238E27FC236}">
                  <a16:creationId xmlns:a16="http://schemas.microsoft.com/office/drawing/2014/main" id="{01FEE533-7ABA-4CE6-B162-77167C34ADCB}"/>
                </a:ext>
              </a:extLst>
            </p:cNvPr>
            <p:cNvSpPr txBox="1">
              <a:spLocks noChangeArrowheads="1"/>
            </p:cNvSpPr>
            <p:nvPr/>
          </p:nvSpPr>
          <p:spPr bwMode="auto">
            <a:xfrm>
              <a:off x="4978" y="2539"/>
              <a:ext cx="183"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700" i="0">
                  <a:solidFill>
                    <a:srgbClr val="0000FF"/>
                  </a:solidFill>
                  <a:latin typeface="Arial" panose="020B0604020202020204" pitchFamily="34" charset="0"/>
                </a:rPr>
                <a:t>A</a:t>
              </a:r>
            </a:p>
          </p:txBody>
        </p:sp>
        <p:sp>
          <p:nvSpPr>
            <p:cNvPr id="20" name="Text Box 18">
              <a:extLst>
                <a:ext uri="{FF2B5EF4-FFF2-40B4-BE49-F238E27FC236}">
                  <a16:creationId xmlns:a16="http://schemas.microsoft.com/office/drawing/2014/main" id="{2A10735C-8EC4-45E9-8500-1D3C3CFF5BD0}"/>
                </a:ext>
              </a:extLst>
            </p:cNvPr>
            <p:cNvSpPr txBox="1">
              <a:spLocks noChangeArrowheads="1"/>
            </p:cNvSpPr>
            <p:nvPr/>
          </p:nvSpPr>
          <p:spPr bwMode="auto">
            <a:xfrm>
              <a:off x="4978" y="3710"/>
              <a:ext cx="52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700" i="0">
                  <a:solidFill>
                    <a:srgbClr val="0000FF"/>
                  </a:solidFill>
                  <a:latin typeface="Arial" panose="020B0604020202020204" pitchFamily="34" charset="0"/>
                </a:rPr>
                <a:t>sum</a:t>
              </a:r>
            </a:p>
          </p:txBody>
        </p:sp>
        <p:sp>
          <p:nvSpPr>
            <p:cNvPr id="21" name="Rectangle 19">
              <a:extLst>
                <a:ext uri="{FF2B5EF4-FFF2-40B4-BE49-F238E27FC236}">
                  <a16:creationId xmlns:a16="http://schemas.microsoft.com/office/drawing/2014/main" id="{DF4349D5-E877-4A48-91DE-521323542ABF}"/>
                </a:ext>
              </a:extLst>
            </p:cNvPr>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I</a:t>
              </a:r>
              <a:r>
                <a:rPr kumimoji="0" lang="en-US" altLang="zh-CN" sz="1400" i="0">
                  <a:latin typeface="Courier New" panose="02070309020205020404" pitchFamily="49" charset="0"/>
                  <a:ea typeface="PMingLiU" panose="02020500000000000000" pitchFamily="18" charset="-120"/>
                </a:rPr>
                <a:t>34</a:t>
              </a:r>
              <a:endParaRPr kumimoji="0" lang="en-US" altLang="zh-TW" sz="1400" i="0">
                <a:latin typeface="Courier New" panose="02070309020205020404" pitchFamily="49" charset="0"/>
                <a:ea typeface="PMingLiU" panose="02020500000000000000" pitchFamily="18" charset="-120"/>
              </a:endParaRPr>
            </a:p>
          </p:txBody>
        </p:sp>
        <p:sp>
          <p:nvSpPr>
            <p:cNvPr id="22" name="Rectangle 20">
              <a:extLst>
                <a:ext uri="{FF2B5EF4-FFF2-40B4-BE49-F238E27FC236}">
                  <a16:creationId xmlns:a16="http://schemas.microsoft.com/office/drawing/2014/main" id="{E181F25D-A1D1-4F2F-8330-0F021EC55B8D}"/>
                </a:ext>
              </a:extLst>
            </p:cNvPr>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I</a:t>
              </a:r>
              <a:r>
                <a:rPr kumimoji="0" lang="en-US" altLang="zh-CN" sz="1400" i="0">
                  <a:latin typeface="Courier New" panose="02070309020205020404" pitchFamily="49" charset="0"/>
                  <a:ea typeface="PMingLiU" panose="02020500000000000000" pitchFamily="18" charset="-120"/>
                </a:rPr>
                <a:t>35</a:t>
              </a:r>
              <a:endParaRPr kumimoji="0" lang="en-US" altLang="zh-TW" sz="1400" i="0">
                <a:latin typeface="Courier New" panose="02070309020205020404" pitchFamily="49" charset="0"/>
                <a:ea typeface="PMingLiU" panose="02020500000000000000" pitchFamily="18" charset="-120"/>
              </a:endParaRPr>
            </a:p>
          </p:txBody>
        </p:sp>
        <p:sp>
          <p:nvSpPr>
            <p:cNvPr id="23" name="Rectangle 21">
              <a:extLst>
                <a:ext uri="{FF2B5EF4-FFF2-40B4-BE49-F238E27FC236}">
                  <a16:creationId xmlns:a16="http://schemas.microsoft.com/office/drawing/2014/main" id="{508310EA-F407-45A6-9A39-F2196AF75218}"/>
                </a:ext>
              </a:extLst>
            </p:cNvPr>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i="0">
                  <a:latin typeface="Courier New" panose="02070309020205020404" pitchFamily="49" charset="0"/>
                  <a:ea typeface="PMingLiU" panose="02020500000000000000" pitchFamily="18" charset="-120"/>
                </a:rPr>
                <a:t>A</a:t>
              </a:r>
              <a:r>
                <a:rPr kumimoji="0" lang="en-US" altLang="zh-TW" sz="1400" i="0">
                  <a:latin typeface="Courier New" panose="02070309020205020404" pitchFamily="49" charset="0"/>
                  <a:ea typeface="PMingLiU" panose="02020500000000000000" pitchFamily="18" charset="-120"/>
                </a:rPr>
                <a:t>[0]</a:t>
              </a:r>
              <a:r>
                <a:rPr kumimoji="0" lang="en-US" altLang="zh-CN" sz="1400" i="0">
                  <a:latin typeface="Courier New" panose="02070309020205020404" pitchFamily="49" charset="0"/>
                  <a:ea typeface="PMingLiU" panose="02020500000000000000" pitchFamily="18" charset="-120"/>
                </a:rPr>
                <a:t>[0]</a:t>
              </a:r>
              <a:endParaRPr kumimoji="0" lang="en-US" altLang="zh-TW" sz="1400" i="0">
                <a:latin typeface="Courier New" panose="02070309020205020404" pitchFamily="49" charset="0"/>
                <a:ea typeface="PMingLiU" panose="02020500000000000000" pitchFamily="18" charset="-120"/>
              </a:endParaRPr>
            </a:p>
          </p:txBody>
        </p:sp>
        <p:sp>
          <p:nvSpPr>
            <p:cNvPr id="24" name="Rectangle 22">
              <a:extLst>
                <a:ext uri="{FF2B5EF4-FFF2-40B4-BE49-F238E27FC236}">
                  <a16:creationId xmlns:a16="http://schemas.microsoft.com/office/drawing/2014/main" id="{2B51276D-8060-4465-B78F-818D7EEA29A3}"/>
                </a:ext>
              </a:extLst>
            </p:cNvPr>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A</a:t>
              </a:r>
              <a:r>
                <a:rPr kumimoji="0" lang="en-US" altLang="zh-CN" sz="1400" i="0">
                  <a:latin typeface="Courier New" panose="02070309020205020404" pitchFamily="49" charset="0"/>
                  <a:ea typeface="PMingLiU" panose="02020500000000000000" pitchFamily="18" charset="-120"/>
                </a:rPr>
                <a:t>[0]</a:t>
              </a:r>
              <a:r>
                <a:rPr kumimoji="0" lang="en-US" altLang="zh-TW" sz="1400" i="0">
                  <a:latin typeface="Courier New" panose="02070309020205020404" pitchFamily="49" charset="0"/>
                  <a:ea typeface="PMingLiU" panose="02020500000000000000" pitchFamily="18" charset="-120"/>
                </a:rPr>
                <a:t>[1]</a:t>
              </a:r>
            </a:p>
          </p:txBody>
        </p:sp>
        <p:sp>
          <p:nvSpPr>
            <p:cNvPr id="25" name="Rectangle 23">
              <a:extLst>
                <a:ext uri="{FF2B5EF4-FFF2-40B4-BE49-F238E27FC236}">
                  <a16:creationId xmlns:a16="http://schemas.microsoft.com/office/drawing/2014/main" id="{7774A2DD-F72E-472C-924D-DB055C2278BD}"/>
                </a:ext>
              </a:extLst>
            </p:cNvPr>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800" i="0">
                  <a:ea typeface="华文新魏" panose="02010800040101010101" pitchFamily="2" charset="-122"/>
                </a:rPr>
                <a:t>• • •</a:t>
              </a:r>
              <a:endParaRPr kumimoji="0" lang="en-US" altLang="zh-TW" sz="1800" i="0">
                <a:latin typeface="Arial" panose="020B0604020202020204" pitchFamily="34" charset="0"/>
                <a:ea typeface="华文新魏" panose="02010800040101010101" pitchFamily="2" charset="-122"/>
              </a:endParaRPr>
            </a:p>
          </p:txBody>
        </p:sp>
        <p:sp>
          <p:nvSpPr>
            <p:cNvPr id="26" name="Rectangle 24">
              <a:extLst>
                <a:ext uri="{FF2B5EF4-FFF2-40B4-BE49-F238E27FC236}">
                  <a16:creationId xmlns:a16="http://schemas.microsoft.com/office/drawing/2014/main" id="{3D4683B5-6D5A-434C-B310-578E478B112D}"/>
                </a:ext>
              </a:extLst>
            </p:cNvPr>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A</a:t>
              </a:r>
              <a:r>
                <a:rPr kumimoji="0" lang="en-US" altLang="zh-CN" sz="1400" i="0">
                  <a:latin typeface="Courier New" panose="02070309020205020404" pitchFamily="49" charset="0"/>
                  <a:ea typeface="PMingLiU" panose="02020500000000000000" pitchFamily="18" charset="-120"/>
                </a:rPr>
                <a:t>[0]</a:t>
              </a:r>
              <a:r>
                <a:rPr kumimoji="0" lang="en-US" altLang="zh-TW" sz="1400" i="0">
                  <a:latin typeface="Courier New" panose="02070309020205020404" pitchFamily="49" charset="0"/>
                  <a:ea typeface="PMingLiU" panose="02020500000000000000" pitchFamily="18" charset="-120"/>
                </a:rPr>
                <a:t>[</a:t>
              </a:r>
              <a:r>
                <a:rPr kumimoji="0" lang="en-US" altLang="zh-CN" sz="1400" i="0">
                  <a:latin typeface="Courier New" panose="02070309020205020404" pitchFamily="49" charset="0"/>
                  <a:ea typeface="PMingLiU" panose="02020500000000000000" pitchFamily="18" charset="-120"/>
                </a:rPr>
                <a:t>2047</a:t>
              </a:r>
              <a:r>
                <a:rPr kumimoji="0" lang="en-US" altLang="zh-TW" sz="1400" i="0">
                  <a:latin typeface="Courier New" panose="02070309020205020404" pitchFamily="49" charset="0"/>
                  <a:ea typeface="PMingLiU" panose="02020500000000000000" pitchFamily="18" charset="-120"/>
                </a:rPr>
                <a:t>]</a:t>
              </a:r>
            </a:p>
          </p:txBody>
        </p:sp>
        <p:sp>
          <p:nvSpPr>
            <p:cNvPr id="27" name="Rectangle 25">
              <a:extLst>
                <a:ext uri="{FF2B5EF4-FFF2-40B4-BE49-F238E27FC236}">
                  <a16:creationId xmlns:a16="http://schemas.microsoft.com/office/drawing/2014/main" id="{194DA81C-8E5E-46DB-9EB1-570FBB3770BD}"/>
                </a:ext>
              </a:extLst>
            </p:cNvPr>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A</a:t>
              </a:r>
              <a:r>
                <a:rPr kumimoji="0" lang="en-US" altLang="zh-CN" sz="1400" i="0">
                  <a:latin typeface="Courier New" panose="02070309020205020404" pitchFamily="49" charset="0"/>
                  <a:ea typeface="PMingLiU" panose="02020500000000000000" pitchFamily="18" charset="-120"/>
                </a:rPr>
                <a:t>[1]</a:t>
              </a:r>
              <a:r>
                <a:rPr kumimoji="0" lang="en-US" altLang="zh-TW" sz="1400" i="0">
                  <a:latin typeface="Courier New" panose="02070309020205020404" pitchFamily="49" charset="0"/>
                  <a:ea typeface="PMingLiU" panose="02020500000000000000" pitchFamily="18" charset="-120"/>
                </a:rPr>
                <a:t>[</a:t>
              </a:r>
              <a:r>
                <a:rPr kumimoji="0" lang="en-US" altLang="zh-CN" sz="1400" i="0">
                  <a:latin typeface="Courier New" panose="02070309020205020404" pitchFamily="49" charset="0"/>
                  <a:ea typeface="PMingLiU" panose="02020500000000000000" pitchFamily="18" charset="-120"/>
                </a:rPr>
                <a:t>0</a:t>
              </a:r>
              <a:r>
                <a:rPr kumimoji="0" lang="en-US" altLang="zh-TW" sz="1400" i="0">
                  <a:latin typeface="Courier New" panose="02070309020205020404" pitchFamily="49" charset="0"/>
                  <a:ea typeface="PMingLiU" panose="02020500000000000000" pitchFamily="18" charset="-120"/>
                </a:rPr>
                <a:t>]</a:t>
              </a:r>
            </a:p>
          </p:txBody>
        </p:sp>
        <p:sp>
          <p:nvSpPr>
            <p:cNvPr id="28" name="Rectangle 26">
              <a:extLst>
                <a:ext uri="{FF2B5EF4-FFF2-40B4-BE49-F238E27FC236}">
                  <a16:creationId xmlns:a16="http://schemas.microsoft.com/office/drawing/2014/main" id="{0CE2C52D-8D69-43A1-9C8D-54DC3B98910C}"/>
                </a:ext>
              </a:extLst>
            </p:cNvPr>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A</a:t>
              </a:r>
              <a:r>
                <a:rPr kumimoji="0" lang="en-US" altLang="zh-CN" sz="1400" i="0">
                  <a:latin typeface="Courier New" panose="02070309020205020404" pitchFamily="49" charset="0"/>
                  <a:ea typeface="PMingLiU" panose="02020500000000000000" pitchFamily="18" charset="-120"/>
                </a:rPr>
                <a:t>[1]</a:t>
              </a:r>
              <a:r>
                <a:rPr kumimoji="0" lang="en-US" altLang="zh-TW" sz="1400" i="0">
                  <a:latin typeface="Courier New" panose="02070309020205020404" pitchFamily="49" charset="0"/>
                  <a:ea typeface="PMingLiU" panose="02020500000000000000" pitchFamily="18" charset="-120"/>
                </a:rPr>
                <a:t>[</a:t>
              </a:r>
              <a:r>
                <a:rPr kumimoji="0" lang="en-US" altLang="zh-CN" sz="1400" i="0">
                  <a:latin typeface="Courier New" panose="02070309020205020404" pitchFamily="49" charset="0"/>
                  <a:ea typeface="PMingLiU" panose="02020500000000000000" pitchFamily="18" charset="-120"/>
                </a:rPr>
                <a:t>1</a:t>
              </a:r>
              <a:r>
                <a:rPr kumimoji="0" lang="en-US" altLang="zh-TW" sz="1400" i="0">
                  <a:latin typeface="Courier New" panose="02070309020205020404" pitchFamily="49" charset="0"/>
                  <a:ea typeface="PMingLiU" panose="02020500000000000000" pitchFamily="18" charset="-120"/>
                </a:rPr>
                <a:t>]</a:t>
              </a:r>
            </a:p>
          </p:txBody>
        </p:sp>
        <p:sp>
          <p:nvSpPr>
            <p:cNvPr id="29" name="Rectangle 27">
              <a:extLst>
                <a:ext uri="{FF2B5EF4-FFF2-40B4-BE49-F238E27FC236}">
                  <a16:creationId xmlns:a16="http://schemas.microsoft.com/office/drawing/2014/main" id="{7233B839-1075-4891-9D33-E5671AE82864}"/>
                </a:ext>
              </a:extLst>
            </p:cNvPr>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Arial" panose="020B0604020202020204" pitchFamily="34" charset="0"/>
                  <a:ea typeface="PMingLiU" panose="02020500000000000000" pitchFamily="18" charset="-120"/>
                </a:rPr>
                <a:t>• • •</a:t>
              </a:r>
            </a:p>
          </p:txBody>
        </p:sp>
        <p:sp>
          <p:nvSpPr>
            <p:cNvPr id="30" name="Rectangle 28">
              <a:extLst>
                <a:ext uri="{FF2B5EF4-FFF2-40B4-BE49-F238E27FC236}">
                  <a16:creationId xmlns:a16="http://schemas.microsoft.com/office/drawing/2014/main" id="{B2AF2EE7-567B-44A0-A8F5-E9007FE4FECD}"/>
                </a:ext>
              </a:extLst>
            </p:cNvPr>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kumimoji="0" lang="zh-CN" altLang="en-US" sz="1400" i="0">
                <a:latin typeface="Courier New" panose="02070309020205020404" pitchFamily="49" charset="0"/>
                <a:ea typeface="PMingLiU" panose="02020500000000000000" pitchFamily="18" charset="-120"/>
              </a:endParaRPr>
            </a:p>
          </p:txBody>
        </p:sp>
        <p:sp>
          <p:nvSpPr>
            <p:cNvPr id="31" name="Rectangle 29">
              <a:extLst>
                <a:ext uri="{FF2B5EF4-FFF2-40B4-BE49-F238E27FC236}">
                  <a16:creationId xmlns:a16="http://schemas.microsoft.com/office/drawing/2014/main" id="{A46437B2-559C-4DEA-85F6-E664F629A3DE}"/>
                </a:ext>
              </a:extLst>
            </p:cNvPr>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Arial" panose="020B0604020202020204" pitchFamily="34" charset="0"/>
                  <a:ea typeface="PMingLiU" panose="02020500000000000000" pitchFamily="18" charset="-120"/>
                </a:rPr>
                <a:t>• • •</a:t>
              </a:r>
            </a:p>
          </p:txBody>
        </p:sp>
        <p:sp>
          <p:nvSpPr>
            <p:cNvPr id="32" name="Rectangle 30">
              <a:extLst>
                <a:ext uri="{FF2B5EF4-FFF2-40B4-BE49-F238E27FC236}">
                  <a16:creationId xmlns:a16="http://schemas.microsoft.com/office/drawing/2014/main" id="{A674E9C7-11CA-4FC7-87F1-8A71204907E4}"/>
                </a:ext>
              </a:extLst>
            </p:cNvPr>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I</a:t>
              </a:r>
              <a:r>
                <a:rPr kumimoji="0" lang="en-US" altLang="zh-CN" sz="1400" i="0">
                  <a:latin typeface="Courier New" panose="02070309020205020404" pitchFamily="49" charset="0"/>
                  <a:ea typeface="PMingLiU" panose="02020500000000000000" pitchFamily="18" charset="-120"/>
                </a:rPr>
                <a:t>1</a:t>
              </a:r>
              <a:endParaRPr kumimoji="0" lang="en-US" altLang="zh-TW" sz="1400" i="0">
                <a:latin typeface="Courier New" panose="02070309020205020404" pitchFamily="49" charset="0"/>
                <a:ea typeface="PMingLiU" panose="02020500000000000000" pitchFamily="18" charset="-120"/>
              </a:endParaRPr>
            </a:p>
          </p:txBody>
        </p:sp>
        <p:sp>
          <p:nvSpPr>
            <p:cNvPr id="33" name="Rectangle 31">
              <a:extLst>
                <a:ext uri="{FF2B5EF4-FFF2-40B4-BE49-F238E27FC236}">
                  <a16:creationId xmlns:a16="http://schemas.microsoft.com/office/drawing/2014/main" id="{68C6C1FC-0D63-4E73-91E8-77C8AD2B06B0}"/>
                </a:ext>
              </a:extLst>
            </p:cNvPr>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I</a:t>
              </a:r>
              <a:r>
                <a:rPr kumimoji="0" lang="en-US" altLang="zh-CN" sz="1400" i="0">
                  <a:latin typeface="Courier New" panose="02070309020205020404" pitchFamily="49" charset="0"/>
                  <a:ea typeface="PMingLiU" panose="02020500000000000000" pitchFamily="18" charset="-120"/>
                </a:rPr>
                <a:t>2</a:t>
              </a:r>
              <a:endParaRPr kumimoji="0" lang="en-US" altLang="zh-TW" sz="1400" i="0">
                <a:latin typeface="Courier New" panose="02070309020205020404" pitchFamily="49" charset="0"/>
                <a:ea typeface="PMingLiU" panose="02020500000000000000" pitchFamily="18" charset="-120"/>
              </a:endParaRPr>
            </a:p>
          </p:txBody>
        </p:sp>
        <p:sp>
          <p:nvSpPr>
            <p:cNvPr id="34" name="Rectangle 32">
              <a:extLst>
                <a:ext uri="{FF2B5EF4-FFF2-40B4-BE49-F238E27FC236}">
                  <a16:creationId xmlns:a16="http://schemas.microsoft.com/office/drawing/2014/main" id="{7DFD18DE-123A-402B-9EC3-DFC4598BBEA3}"/>
                </a:ext>
              </a:extLst>
            </p:cNvPr>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i="0">
                  <a:latin typeface="Courier New" panose="02070309020205020404" pitchFamily="49" charset="0"/>
                  <a:ea typeface="PMingLiU" panose="02020500000000000000" pitchFamily="18" charset="-120"/>
                </a:rPr>
                <a:t>I33</a:t>
              </a:r>
              <a:endParaRPr kumimoji="0" lang="en-US" altLang="zh-TW" sz="1400" i="0">
                <a:latin typeface="Courier New" panose="02070309020205020404" pitchFamily="49" charset="0"/>
                <a:ea typeface="PMingLiU" panose="02020500000000000000" pitchFamily="18" charset="-120"/>
              </a:endParaRPr>
            </a:p>
          </p:txBody>
        </p:sp>
        <p:sp>
          <p:nvSpPr>
            <p:cNvPr id="35" name="Rectangle 33">
              <a:extLst>
                <a:ext uri="{FF2B5EF4-FFF2-40B4-BE49-F238E27FC236}">
                  <a16:creationId xmlns:a16="http://schemas.microsoft.com/office/drawing/2014/main" id="{2198AAB9-3883-4E64-92A6-81F587E1520C}"/>
                </a:ext>
              </a:extLst>
            </p:cNvPr>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Arial" panose="020B0604020202020204" pitchFamily="34" charset="0"/>
                  <a:ea typeface="PMingLiU" panose="02020500000000000000" pitchFamily="18" charset="-120"/>
                </a:rPr>
                <a:t>• • •</a:t>
              </a:r>
            </a:p>
          </p:txBody>
        </p:sp>
        <p:grpSp>
          <p:nvGrpSpPr>
            <p:cNvPr id="36" name="Group 34">
              <a:extLst>
                <a:ext uri="{FF2B5EF4-FFF2-40B4-BE49-F238E27FC236}">
                  <a16:creationId xmlns:a16="http://schemas.microsoft.com/office/drawing/2014/main" id="{FDE36F86-EAA0-4973-9D14-71E2FF74310A}"/>
                </a:ext>
              </a:extLst>
            </p:cNvPr>
            <p:cNvGrpSpPr>
              <a:grpSpLocks/>
            </p:cNvGrpSpPr>
            <p:nvPr/>
          </p:nvGrpSpPr>
          <p:grpSpPr bwMode="auto">
            <a:xfrm>
              <a:off x="5023" y="1497"/>
              <a:ext cx="202" cy="416"/>
              <a:chOff x="5023" y="1497"/>
              <a:chExt cx="202" cy="416"/>
            </a:xfrm>
          </p:grpSpPr>
          <p:sp>
            <p:nvSpPr>
              <p:cNvPr id="38" name="Line 35">
                <a:extLst>
                  <a:ext uri="{FF2B5EF4-FFF2-40B4-BE49-F238E27FC236}">
                    <a16:creationId xmlns:a16="http://schemas.microsoft.com/office/drawing/2014/main" id="{88BD26C0-744A-477E-98F0-4AD69BF2661A}"/>
                  </a:ext>
                </a:extLst>
              </p:cNvPr>
              <p:cNvSpPr>
                <a:spLocks noChangeShapeType="1"/>
              </p:cNvSpPr>
              <p:nvPr/>
            </p:nvSpPr>
            <p:spPr bwMode="auto">
              <a:xfrm>
                <a:off x="5023" y="1913"/>
                <a:ext cx="20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39" name="Line 36">
                <a:extLst>
                  <a:ext uri="{FF2B5EF4-FFF2-40B4-BE49-F238E27FC236}">
                    <a16:creationId xmlns:a16="http://schemas.microsoft.com/office/drawing/2014/main" id="{49A95A9B-39CD-492A-BA6A-C767FC0771E8}"/>
                  </a:ext>
                </a:extLst>
              </p:cNvPr>
              <p:cNvSpPr>
                <a:spLocks noChangeShapeType="1"/>
              </p:cNvSpPr>
              <p:nvPr/>
            </p:nvSpPr>
            <p:spPr bwMode="auto">
              <a:xfrm flipV="1">
                <a:off x="5225" y="1497"/>
                <a:ext cx="0" cy="41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0" name="Line 37">
                <a:extLst>
                  <a:ext uri="{FF2B5EF4-FFF2-40B4-BE49-F238E27FC236}">
                    <a16:creationId xmlns:a16="http://schemas.microsoft.com/office/drawing/2014/main" id="{A2D4D4BD-047D-47D7-914F-34253E07BDC9}"/>
                  </a:ext>
                </a:extLst>
              </p:cNvPr>
              <p:cNvSpPr>
                <a:spLocks noChangeShapeType="1"/>
              </p:cNvSpPr>
              <p:nvPr/>
            </p:nvSpPr>
            <p:spPr bwMode="auto">
              <a:xfrm flipH="1">
                <a:off x="5023" y="1497"/>
                <a:ext cx="202"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37" name="Text Box 38">
              <a:extLst>
                <a:ext uri="{FF2B5EF4-FFF2-40B4-BE49-F238E27FC236}">
                  <a16:creationId xmlns:a16="http://schemas.microsoft.com/office/drawing/2014/main" id="{65188F8D-1C18-460D-8DB0-F1F43FE79DF0}"/>
                </a:ext>
              </a:extLst>
            </p:cNvPr>
            <p:cNvSpPr txBox="1">
              <a:spLocks noChangeArrowheads="1"/>
            </p:cNvSpPr>
            <p:nvPr/>
          </p:nvSpPr>
          <p:spPr bwMode="auto">
            <a:xfrm>
              <a:off x="3560" y="1581"/>
              <a:ext cx="709"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0" lang="en-US" altLang="zh-CN" sz="1600" i="0">
                  <a:solidFill>
                    <a:srgbClr val="CC0000"/>
                  </a:solidFill>
                  <a:ea typeface="宋体" panose="02010600030101010101" pitchFamily="2" charset="-122"/>
                  <a:cs typeface="Arial" panose="020B0604020202020204" pitchFamily="34" charset="0"/>
                </a:rPr>
                <a:t>fo</a:t>
              </a:r>
              <a:r>
                <a:rPr lang="en-US" altLang="zh-CN" sz="1600" i="0">
                  <a:solidFill>
                    <a:srgbClr val="CC0000"/>
                  </a:solidFill>
                  <a:ea typeface="宋体" panose="02010600030101010101" pitchFamily="2" charset="-122"/>
                  <a:cs typeface="Arial" panose="020B0604020202020204" pitchFamily="34" charset="0"/>
                </a:rPr>
                <a:t>r</a:t>
              </a:r>
              <a:r>
                <a:rPr lang="zh-CN" altLang="en-US" sz="1600" i="0">
                  <a:solidFill>
                    <a:srgbClr val="CC0000"/>
                  </a:solidFill>
                  <a:ea typeface="宋体" panose="02010600030101010101" pitchFamily="2" charset="-122"/>
                  <a:cs typeface="Arial" panose="020B0604020202020204" pitchFamily="34" charset="0"/>
                </a:rPr>
                <a:t>循环体</a:t>
              </a:r>
            </a:p>
          </p:txBody>
        </p:sp>
      </p:grpSp>
      <p:sp>
        <p:nvSpPr>
          <p:cNvPr id="41" name="Text Box 39">
            <a:extLst>
              <a:ext uri="{FF2B5EF4-FFF2-40B4-BE49-F238E27FC236}">
                <a16:creationId xmlns:a16="http://schemas.microsoft.com/office/drawing/2014/main" id="{370413CF-E57A-4C97-9BC2-63F75F82929E}"/>
              </a:ext>
            </a:extLst>
          </p:cNvPr>
          <p:cNvSpPr txBox="1">
            <a:spLocks noChangeArrowheads="1"/>
          </p:cNvSpPr>
          <p:nvPr/>
        </p:nvSpPr>
        <p:spPr bwMode="auto">
          <a:xfrm>
            <a:off x="8816741" y="5409769"/>
            <a:ext cx="3051208"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0000FF"/>
                </a:solidFill>
                <a:ea typeface="宋体" panose="02010600030101010101" pitchFamily="2" charset="-122"/>
              </a:rPr>
              <a:t>实际上 优化的编译器使循环中的</a:t>
            </a:r>
            <a:r>
              <a:rPr lang="en-US" altLang="zh-CN" sz="1600" i="0" dirty="0">
                <a:solidFill>
                  <a:srgbClr val="0000FF"/>
                </a:solidFill>
                <a:ea typeface="宋体" panose="02010600030101010101" pitchFamily="2" charset="-122"/>
              </a:rPr>
              <a:t>sum</a:t>
            </a:r>
            <a:r>
              <a:rPr lang="zh-CN" altLang="en-US" sz="1600" i="0" dirty="0">
                <a:solidFill>
                  <a:srgbClr val="0000FF"/>
                </a:solidFill>
                <a:ea typeface="宋体" panose="02010600030101010101" pitchFamily="2" charset="-122"/>
              </a:rPr>
              <a:t>分配在寄存器中，最后才写回存储器！</a:t>
            </a:r>
          </a:p>
        </p:txBody>
      </p:sp>
    </p:spTree>
    <p:extLst>
      <p:ext uri="{BB962C8B-B14F-4D97-AF65-F5344CB8AC3E}">
        <p14:creationId xmlns:p14="http://schemas.microsoft.com/office/powerpoint/2010/main" val="173381892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linds(horizontal)">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linds(horizontal)">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blinds(horizontal)">
                                      <p:cBhvr>
                                        <p:cTn id="33" dur="500"/>
                                        <p:tgtEl>
                                          <p:spTgt spid="5">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blinds(horizontal)">
                                      <p:cBhvr>
                                        <p:cTn id="38" dur="500"/>
                                        <p:tgtEl>
                                          <p:spTgt spid="5">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blinds(horizontal)">
                                      <p:cBhvr>
                                        <p:cTn id="4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A6FEE33-CB40-4D02-9066-A8A48747EA62}"/>
              </a:ext>
            </a:extLst>
          </p:cNvPr>
          <p:cNvSpPr>
            <a:spLocks noGrp="1"/>
          </p:cNvSpPr>
          <p:nvPr>
            <p:ph type="sldNum" sz="quarter" idx="12"/>
          </p:nvPr>
        </p:nvSpPr>
        <p:spPr/>
        <p:txBody>
          <a:bodyPr/>
          <a:lstStyle/>
          <a:p>
            <a:fld id="{D12C7F20-4EEE-4847-AC76-B538472E8A39}" type="slidenum">
              <a:rPr lang="zh-CN" altLang="en-US" smtClean="0"/>
              <a:pPr/>
              <a:t>53</a:t>
            </a:fld>
            <a:endParaRPr lang="zh-CN" altLang="en-US"/>
          </a:p>
        </p:txBody>
      </p:sp>
      <p:sp>
        <p:nvSpPr>
          <p:cNvPr id="3" name="文本占位符 2">
            <a:extLst>
              <a:ext uri="{FF2B5EF4-FFF2-40B4-BE49-F238E27FC236}">
                <a16:creationId xmlns:a16="http://schemas.microsoft.com/office/drawing/2014/main" id="{7A9911AE-B090-49B2-92BF-E8C40444B021}"/>
              </a:ext>
            </a:extLst>
          </p:cNvPr>
          <p:cNvSpPr>
            <a:spLocks noGrp="1"/>
          </p:cNvSpPr>
          <p:nvPr>
            <p:ph type="body" sz="quarter" idx="15"/>
          </p:nvPr>
        </p:nvSpPr>
        <p:spPr>
          <a:xfrm>
            <a:off x="159768" y="698464"/>
            <a:ext cx="11835786" cy="600948"/>
          </a:xfrm>
        </p:spPr>
        <p:txBody>
          <a:bodyPr/>
          <a:lstStyle/>
          <a:p>
            <a:r>
              <a:rPr lang="zh-CN" altLang="en-US" dirty="0"/>
              <a:t>程序的局部性原理举例</a:t>
            </a:r>
            <a:r>
              <a:rPr lang="en-US" altLang="zh-CN" dirty="0"/>
              <a:t>2</a:t>
            </a:r>
            <a:endParaRPr lang="zh-CN" altLang="en-US" dirty="0"/>
          </a:p>
        </p:txBody>
      </p:sp>
      <p:sp>
        <p:nvSpPr>
          <p:cNvPr id="4" name="文本占位符 3">
            <a:extLst>
              <a:ext uri="{FF2B5EF4-FFF2-40B4-BE49-F238E27FC236}">
                <a16:creationId xmlns:a16="http://schemas.microsoft.com/office/drawing/2014/main" id="{7D560687-8BB2-4D78-8202-8C7F3FB28931}"/>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6C8A2EA0-19B2-4228-959C-4F75ECCD25A2}"/>
              </a:ext>
            </a:extLst>
          </p:cNvPr>
          <p:cNvSpPr txBox="1">
            <a:spLocks noChangeArrowheads="1"/>
          </p:cNvSpPr>
          <p:nvPr/>
        </p:nvSpPr>
        <p:spPr>
          <a:xfrm>
            <a:off x="594761" y="3650749"/>
            <a:ext cx="6856413" cy="23844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anose="05000000000000000000" pitchFamily="2" charset="2"/>
              <a:buNone/>
            </a:pPr>
            <a:r>
              <a:rPr lang="zh-CN" altLang="en-US" sz="1600" dirty="0">
                <a:solidFill>
                  <a:srgbClr val="CC0000"/>
                </a:solidFill>
              </a:rPr>
              <a:t>程序段</a:t>
            </a:r>
            <a:r>
              <a:rPr lang="en-US" altLang="zh-CN" sz="1600" dirty="0">
                <a:solidFill>
                  <a:srgbClr val="CC0000"/>
                </a:solidFill>
              </a:rPr>
              <a:t>B</a:t>
            </a:r>
            <a:r>
              <a:rPr lang="zh-CN" altLang="en-US" sz="1600" dirty="0">
                <a:solidFill>
                  <a:srgbClr val="CC0000"/>
                </a:solidFill>
              </a:rPr>
              <a:t>的时间局部性和空间局部性分析</a:t>
            </a:r>
          </a:p>
          <a:p>
            <a:pPr>
              <a:lnSpc>
                <a:spcPct val="110000"/>
              </a:lnSpc>
              <a:buFont typeface="Wingdings" panose="05000000000000000000" pitchFamily="2" charset="2"/>
              <a:buNone/>
            </a:pPr>
            <a:r>
              <a:rPr lang="zh-CN" altLang="en-US" sz="1600" dirty="0"/>
              <a:t>（</a:t>
            </a:r>
            <a:r>
              <a:rPr lang="en-US" altLang="zh-CN" sz="1600" dirty="0"/>
              <a:t>1</a:t>
            </a:r>
            <a:r>
              <a:rPr lang="zh-CN" altLang="en-US" sz="1600" dirty="0"/>
              <a:t>）</a:t>
            </a:r>
            <a:r>
              <a:rPr lang="zh-CN" altLang="en-US" sz="1600" dirty="0">
                <a:solidFill>
                  <a:srgbClr val="0000FF"/>
                </a:solidFill>
              </a:rPr>
              <a:t>数组</a:t>
            </a:r>
            <a:r>
              <a:rPr lang="en-US" altLang="zh-CN" sz="1600" dirty="0">
                <a:solidFill>
                  <a:srgbClr val="0000FF"/>
                </a:solidFill>
              </a:rPr>
              <a:t>A</a:t>
            </a:r>
            <a:r>
              <a:rPr lang="zh-CN" altLang="en-US" sz="1600" dirty="0">
                <a:solidFill>
                  <a:srgbClr val="0000FF"/>
                </a:solidFill>
              </a:rPr>
              <a:t>：</a:t>
            </a:r>
            <a:r>
              <a:rPr lang="zh-CN" altLang="en-US" sz="1600" dirty="0"/>
              <a:t>访问顺序为</a:t>
            </a:r>
            <a:r>
              <a:rPr lang="en-US" altLang="zh-CN" sz="1600" dirty="0"/>
              <a:t>A[0][0], A[1][0] ,</a:t>
            </a:r>
            <a:r>
              <a:rPr lang="en-US" altLang="zh-CN" sz="1600" dirty="0">
                <a:latin typeface="Times New Roman" panose="02020603050405020304" pitchFamily="18" charset="0"/>
              </a:rPr>
              <a:t>……</a:t>
            </a:r>
            <a:r>
              <a:rPr lang="en-US" altLang="zh-CN" sz="1600" dirty="0"/>
              <a:t>,  A[2047][0]; </a:t>
            </a:r>
          </a:p>
          <a:p>
            <a:pPr>
              <a:lnSpc>
                <a:spcPct val="110000"/>
              </a:lnSpc>
              <a:buFont typeface="Wingdings" panose="05000000000000000000" pitchFamily="2" charset="2"/>
              <a:buNone/>
            </a:pPr>
            <a:r>
              <a:rPr lang="en-US" altLang="zh-CN" sz="1600" dirty="0"/>
              <a:t>         A[0][1], A[1][1],</a:t>
            </a:r>
            <a:r>
              <a:rPr lang="en-US" altLang="zh-CN" sz="1600" dirty="0">
                <a:latin typeface="Times New Roman" panose="02020603050405020304" pitchFamily="18" charset="0"/>
              </a:rPr>
              <a:t>……</a:t>
            </a:r>
            <a:r>
              <a:rPr lang="en-US" altLang="zh-CN" sz="1600" dirty="0"/>
              <a:t> ,A[2047][1];</a:t>
            </a:r>
            <a:r>
              <a:rPr lang="en-US" altLang="zh-CN" sz="1600" dirty="0">
                <a:latin typeface="Times New Roman" panose="02020603050405020304" pitchFamily="18" charset="0"/>
              </a:rPr>
              <a:t>……</a:t>
            </a:r>
            <a:r>
              <a:rPr lang="en-US" altLang="zh-CN" sz="1600" dirty="0"/>
              <a:t> </a:t>
            </a:r>
            <a:r>
              <a:rPr lang="zh-CN" altLang="en-US" sz="1600" dirty="0"/>
              <a:t>与存放顺序不一致，</a:t>
            </a:r>
          </a:p>
          <a:p>
            <a:pPr>
              <a:lnSpc>
                <a:spcPct val="110000"/>
              </a:lnSpc>
              <a:buFont typeface="Wingdings" panose="05000000000000000000" pitchFamily="2" charset="2"/>
              <a:buNone/>
            </a:pPr>
            <a:r>
              <a:rPr lang="zh-CN" altLang="en-US" sz="1600" dirty="0"/>
              <a:t>         每次跳过</a:t>
            </a:r>
            <a:r>
              <a:rPr lang="en-US" altLang="zh-CN" sz="1600" dirty="0"/>
              <a:t>2048</a:t>
            </a:r>
            <a:r>
              <a:rPr lang="zh-CN" altLang="en-US" sz="1600" dirty="0"/>
              <a:t>个单元，若交换单位小于</a:t>
            </a:r>
            <a:r>
              <a:rPr lang="en-US" altLang="zh-CN" sz="1600" dirty="0"/>
              <a:t>2KB</a:t>
            </a:r>
            <a:r>
              <a:rPr lang="zh-CN" altLang="en-US" sz="1600" dirty="0"/>
              <a:t>，则没有空间局部性！</a:t>
            </a:r>
          </a:p>
          <a:p>
            <a:pPr>
              <a:lnSpc>
                <a:spcPct val="110000"/>
              </a:lnSpc>
              <a:buFont typeface="Wingdings" panose="05000000000000000000" pitchFamily="2" charset="2"/>
              <a:buNone/>
            </a:pPr>
            <a:r>
              <a:rPr lang="zh-CN" altLang="en-US" sz="1600" dirty="0"/>
              <a:t>         （时间局部性差，同程序</a:t>
            </a:r>
            <a:r>
              <a:rPr lang="en-US" altLang="zh-CN" sz="1600" dirty="0"/>
              <a:t>A</a:t>
            </a:r>
            <a:r>
              <a:rPr lang="zh-CN" altLang="en-US" sz="1600" dirty="0"/>
              <a:t>） </a:t>
            </a:r>
          </a:p>
          <a:p>
            <a:pPr>
              <a:lnSpc>
                <a:spcPct val="110000"/>
              </a:lnSpc>
              <a:buFont typeface="Wingdings" panose="05000000000000000000" pitchFamily="2" charset="2"/>
              <a:buNone/>
            </a:pPr>
            <a:r>
              <a:rPr lang="zh-CN" altLang="en-US" sz="1600" dirty="0"/>
              <a:t>（</a:t>
            </a:r>
            <a:r>
              <a:rPr lang="en-US" altLang="zh-CN" sz="1600" dirty="0"/>
              <a:t>2</a:t>
            </a:r>
            <a:r>
              <a:rPr lang="zh-CN" altLang="en-US" sz="1600" dirty="0"/>
              <a:t>）</a:t>
            </a:r>
            <a:r>
              <a:rPr lang="zh-CN" altLang="en-US" sz="1600" dirty="0">
                <a:solidFill>
                  <a:srgbClr val="0000FF"/>
                </a:solidFill>
              </a:rPr>
              <a:t>变量</a:t>
            </a:r>
            <a:r>
              <a:rPr lang="en-US" altLang="zh-CN" sz="1600" dirty="0">
                <a:solidFill>
                  <a:srgbClr val="0000FF"/>
                </a:solidFill>
              </a:rPr>
              <a:t>sum</a:t>
            </a:r>
            <a:r>
              <a:rPr lang="zh-CN" altLang="en-US" sz="1600" dirty="0">
                <a:solidFill>
                  <a:srgbClr val="0000FF"/>
                </a:solidFill>
              </a:rPr>
              <a:t>：</a:t>
            </a:r>
            <a:r>
              <a:rPr lang="zh-CN" altLang="en-US" sz="1600" dirty="0"/>
              <a:t>（同程序</a:t>
            </a:r>
            <a:r>
              <a:rPr lang="en-US" altLang="zh-CN" sz="1600" dirty="0"/>
              <a:t>A</a:t>
            </a:r>
            <a:r>
              <a:rPr lang="zh-CN" altLang="en-US" sz="1600" dirty="0"/>
              <a:t> ）</a:t>
            </a:r>
            <a:endParaRPr lang="en-US" altLang="zh-CN" sz="1600" dirty="0"/>
          </a:p>
          <a:p>
            <a:pPr>
              <a:lnSpc>
                <a:spcPct val="110000"/>
              </a:lnSpc>
              <a:buFont typeface="Wingdings" panose="05000000000000000000" pitchFamily="2" charset="2"/>
              <a:buNone/>
            </a:pPr>
            <a:r>
              <a:rPr lang="zh-CN" altLang="en-US" sz="1600" dirty="0"/>
              <a:t>（</a:t>
            </a:r>
            <a:r>
              <a:rPr lang="en-US" altLang="zh-CN" sz="1600" dirty="0"/>
              <a:t>3</a:t>
            </a:r>
            <a:r>
              <a:rPr lang="zh-CN" altLang="en-US" sz="1600" dirty="0"/>
              <a:t>） </a:t>
            </a:r>
            <a:r>
              <a:rPr lang="en-US" altLang="zh-CN" sz="1600" dirty="0">
                <a:solidFill>
                  <a:srgbClr val="0000FF"/>
                </a:solidFill>
              </a:rPr>
              <a:t>for</a:t>
            </a:r>
            <a:r>
              <a:rPr lang="zh-CN" altLang="en-US" sz="1600" dirty="0">
                <a:solidFill>
                  <a:srgbClr val="0000FF"/>
                </a:solidFill>
              </a:rPr>
              <a:t>循环体：</a:t>
            </a:r>
            <a:r>
              <a:rPr lang="zh-CN" altLang="en-US" sz="1600" dirty="0"/>
              <a:t>（同程序</a:t>
            </a:r>
            <a:r>
              <a:rPr lang="en-US" altLang="zh-CN" sz="1600" dirty="0"/>
              <a:t>A</a:t>
            </a:r>
            <a:r>
              <a:rPr lang="zh-CN" altLang="en-US" sz="1600" dirty="0"/>
              <a:t>）</a:t>
            </a:r>
          </a:p>
        </p:txBody>
      </p:sp>
      <p:sp>
        <p:nvSpPr>
          <p:cNvPr id="6" name="Text Box 4">
            <a:extLst>
              <a:ext uri="{FF2B5EF4-FFF2-40B4-BE49-F238E27FC236}">
                <a16:creationId xmlns:a16="http://schemas.microsoft.com/office/drawing/2014/main" id="{72D3F14C-F3FA-4558-9291-2E1003D4CF3B}"/>
              </a:ext>
            </a:extLst>
          </p:cNvPr>
          <p:cNvSpPr txBox="1">
            <a:spLocks noChangeArrowheads="1"/>
          </p:cNvSpPr>
          <p:nvPr/>
        </p:nvSpPr>
        <p:spPr bwMode="auto">
          <a:xfrm>
            <a:off x="709061" y="6122487"/>
            <a:ext cx="7507288"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nvGrpSpPr>
          <p:cNvPr id="7" name="Group 5">
            <a:extLst>
              <a:ext uri="{FF2B5EF4-FFF2-40B4-BE49-F238E27FC236}">
                <a16:creationId xmlns:a16="http://schemas.microsoft.com/office/drawing/2014/main" id="{1D6AA8B8-8828-49CC-A8EC-7318B82031AD}"/>
              </a:ext>
            </a:extLst>
          </p:cNvPr>
          <p:cNvGrpSpPr>
            <a:grpSpLocks/>
          </p:cNvGrpSpPr>
          <p:nvPr/>
        </p:nvGrpSpPr>
        <p:grpSpPr bwMode="auto">
          <a:xfrm>
            <a:off x="6378024" y="815474"/>
            <a:ext cx="3151187" cy="4338638"/>
            <a:chOff x="3560" y="1196"/>
            <a:chExt cx="1985" cy="2733"/>
          </a:xfrm>
        </p:grpSpPr>
        <p:sp>
          <p:nvSpPr>
            <p:cNvPr id="8" name="Rectangle 6">
              <a:extLst>
                <a:ext uri="{FF2B5EF4-FFF2-40B4-BE49-F238E27FC236}">
                  <a16:creationId xmlns:a16="http://schemas.microsoft.com/office/drawing/2014/main" id="{781F4087-99FB-4596-B83D-92B44C15837A}"/>
                </a:ext>
              </a:extLst>
            </p:cNvPr>
            <p:cNvSpPr>
              <a:spLocks noChangeArrowheads="1"/>
            </p:cNvSpPr>
            <p:nvPr/>
          </p:nvSpPr>
          <p:spPr bwMode="auto">
            <a:xfrm>
              <a:off x="3709" y="1318"/>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0x100</a:t>
              </a:r>
            </a:p>
          </p:txBody>
        </p:sp>
        <p:sp>
          <p:nvSpPr>
            <p:cNvPr id="9" name="Rectangle 7">
              <a:extLst>
                <a:ext uri="{FF2B5EF4-FFF2-40B4-BE49-F238E27FC236}">
                  <a16:creationId xmlns:a16="http://schemas.microsoft.com/office/drawing/2014/main" id="{31AF00D5-E048-49C8-BF28-594125F91548}"/>
                </a:ext>
              </a:extLst>
            </p:cNvPr>
            <p:cNvSpPr>
              <a:spLocks noChangeArrowheads="1"/>
            </p:cNvSpPr>
            <p:nvPr/>
          </p:nvSpPr>
          <p:spPr bwMode="auto">
            <a:xfrm>
              <a:off x="3702" y="1769"/>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0x1</a:t>
              </a:r>
              <a:r>
                <a:rPr kumimoji="0" lang="en-US" altLang="zh-CN" sz="1400" i="0">
                  <a:latin typeface="Courier New" panose="02070309020205020404" pitchFamily="49" charset="0"/>
                  <a:ea typeface="PMingLiU" panose="02020500000000000000" pitchFamily="18" charset="-120"/>
                </a:rPr>
                <a:t>7</a:t>
              </a:r>
              <a:r>
                <a:rPr kumimoji="0" lang="en-US" altLang="zh-TW" sz="1400" i="0">
                  <a:latin typeface="Courier New" panose="02070309020205020404" pitchFamily="49" charset="0"/>
                  <a:ea typeface="PMingLiU" panose="02020500000000000000" pitchFamily="18" charset="-120"/>
                </a:rPr>
                <a:t>C</a:t>
              </a:r>
            </a:p>
          </p:txBody>
        </p:sp>
        <p:sp>
          <p:nvSpPr>
            <p:cNvPr id="10" name="Rectangle 8">
              <a:extLst>
                <a:ext uri="{FF2B5EF4-FFF2-40B4-BE49-F238E27FC236}">
                  <a16:creationId xmlns:a16="http://schemas.microsoft.com/office/drawing/2014/main" id="{EBD56703-321A-4A0D-A739-E1578362D7CC}"/>
                </a:ext>
              </a:extLst>
            </p:cNvPr>
            <p:cNvSpPr>
              <a:spLocks noChangeArrowheads="1"/>
            </p:cNvSpPr>
            <p:nvPr/>
          </p:nvSpPr>
          <p:spPr bwMode="auto">
            <a:xfrm>
              <a:off x="3702" y="1913"/>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0x1</a:t>
              </a:r>
              <a:r>
                <a:rPr kumimoji="0" lang="en-US" altLang="zh-CN" sz="1400" i="0">
                  <a:latin typeface="Courier New" panose="02070309020205020404" pitchFamily="49" charset="0"/>
                  <a:ea typeface="PMingLiU" panose="02020500000000000000" pitchFamily="18" charset="-120"/>
                </a:rPr>
                <a:t>8</a:t>
              </a:r>
              <a:r>
                <a:rPr kumimoji="0" lang="en-US" altLang="zh-TW" sz="1400" i="0">
                  <a:latin typeface="Courier New" panose="02070309020205020404" pitchFamily="49" charset="0"/>
                  <a:ea typeface="PMingLiU" panose="02020500000000000000" pitchFamily="18" charset="-120"/>
                </a:rPr>
                <a:t>0</a:t>
              </a:r>
            </a:p>
          </p:txBody>
        </p:sp>
        <p:sp>
          <p:nvSpPr>
            <p:cNvPr id="11" name="Rectangle 9">
              <a:extLst>
                <a:ext uri="{FF2B5EF4-FFF2-40B4-BE49-F238E27FC236}">
                  <a16:creationId xmlns:a16="http://schemas.microsoft.com/office/drawing/2014/main" id="{E25172AF-746C-48CD-8391-A5D5A669F432}"/>
                </a:ext>
              </a:extLst>
            </p:cNvPr>
            <p:cNvSpPr>
              <a:spLocks noChangeArrowheads="1"/>
            </p:cNvSpPr>
            <p:nvPr/>
          </p:nvSpPr>
          <p:spPr bwMode="auto">
            <a:xfrm>
              <a:off x="3702" y="2057"/>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0x1</a:t>
              </a:r>
              <a:r>
                <a:rPr kumimoji="0" lang="en-US" altLang="zh-CN" sz="1400" i="0">
                  <a:latin typeface="Courier New" panose="02070309020205020404" pitchFamily="49" charset="0"/>
                  <a:ea typeface="PMingLiU" panose="02020500000000000000" pitchFamily="18" charset="-120"/>
                </a:rPr>
                <a:t>8</a:t>
              </a:r>
              <a:r>
                <a:rPr kumimoji="0" lang="en-US" altLang="zh-TW" sz="1400" i="0">
                  <a:latin typeface="Courier New" panose="02070309020205020404" pitchFamily="49" charset="0"/>
                  <a:ea typeface="PMingLiU" panose="02020500000000000000" pitchFamily="18" charset="-120"/>
                </a:rPr>
                <a:t>4</a:t>
              </a:r>
            </a:p>
          </p:txBody>
        </p:sp>
        <p:sp>
          <p:nvSpPr>
            <p:cNvPr id="12" name="Rectangle 10">
              <a:extLst>
                <a:ext uri="{FF2B5EF4-FFF2-40B4-BE49-F238E27FC236}">
                  <a16:creationId xmlns:a16="http://schemas.microsoft.com/office/drawing/2014/main" id="{34A15667-5BED-4151-BA5D-EED44EA5EC9B}"/>
                </a:ext>
              </a:extLst>
            </p:cNvPr>
            <p:cNvSpPr>
              <a:spLocks noChangeArrowheads="1"/>
            </p:cNvSpPr>
            <p:nvPr/>
          </p:nvSpPr>
          <p:spPr bwMode="auto">
            <a:xfrm>
              <a:off x="3702" y="2538"/>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0x400</a:t>
              </a:r>
            </a:p>
          </p:txBody>
        </p:sp>
        <p:sp>
          <p:nvSpPr>
            <p:cNvPr id="13" name="Rectangle 11">
              <a:extLst>
                <a:ext uri="{FF2B5EF4-FFF2-40B4-BE49-F238E27FC236}">
                  <a16:creationId xmlns:a16="http://schemas.microsoft.com/office/drawing/2014/main" id="{3904AFDD-6681-4E44-8FC7-40CB330E5379}"/>
                </a:ext>
              </a:extLst>
            </p:cNvPr>
            <p:cNvSpPr>
              <a:spLocks noChangeArrowheads="1"/>
            </p:cNvSpPr>
            <p:nvPr/>
          </p:nvSpPr>
          <p:spPr bwMode="auto">
            <a:xfrm>
              <a:off x="3702" y="2682"/>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0x404</a:t>
              </a:r>
            </a:p>
          </p:txBody>
        </p:sp>
        <p:sp>
          <p:nvSpPr>
            <p:cNvPr id="14" name="Rectangle 12">
              <a:extLst>
                <a:ext uri="{FF2B5EF4-FFF2-40B4-BE49-F238E27FC236}">
                  <a16:creationId xmlns:a16="http://schemas.microsoft.com/office/drawing/2014/main" id="{F65A4F66-5B68-4D94-9FCC-34F349CE7DF3}"/>
                </a:ext>
              </a:extLst>
            </p:cNvPr>
            <p:cNvSpPr>
              <a:spLocks noChangeArrowheads="1"/>
            </p:cNvSpPr>
            <p:nvPr/>
          </p:nvSpPr>
          <p:spPr bwMode="auto">
            <a:xfrm>
              <a:off x="3702" y="3114"/>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a:t>
              </a:r>
              <a:r>
                <a:rPr kumimoji="0" lang="en-US" altLang="zh-CN" sz="1400" i="0">
                  <a:latin typeface="Courier New" panose="02070309020205020404" pitchFamily="49" charset="0"/>
                  <a:ea typeface="PMingLiU" panose="02020500000000000000" pitchFamily="18" charset="-120"/>
                </a:rPr>
                <a:t>c0</a:t>
              </a:r>
              <a:r>
                <a:rPr kumimoji="0" lang="en-US" altLang="zh-TW" sz="1400" i="0">
                  <a:latin typeface="Courier New" panose="02070309020205020404" pitchFamily="49" charset="0"/>
                  <a:ea typeface="PMingLiU" panose="02020500000000000000" pitchFamily="18" charset="-120"/>
                </a:rPr>
                <a:t>0</a:t>
              </a:r>
            </a:p>
          </p:txBody>
        </p:sp>
        <p:sp>
          <p:nvSpPr>
            <p:cNvPr id="15" name="Rectangle 13">
              <a:extLst>
                <a:ext uri="{FF2B5EF4-FFF2-40B4-BE49-F238E27FC236}">
                  <a16:creationId xmlns:a16="http://schemas.microsoft.com/office/drawing/2014/main" id="{70131338-8819-431A-8B0C-682EE0D76DD2}"/>
                </a:ext>
              </a:extLst>
            </p:cNvPr>
            <p:cNvSpPr>
              <a:spLocks noChangeArrowheads="1"/>
            </p:cNvSpPr>
            <p:nvPr/>
          </p:nvSpPr>
          <p:spPr bwMode="auto">
            <a:xfrm>
              <a:off x="3702" y="3258"/>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a:t>
              </a:r>
              <a:r>
                <a:rPr kumimoji="0" lang="en-US" altLang="zh-CN" sz="1400" i="0">
                  <a:latin typeface="Courier New" panose="02070309020205020404" pitchFamily="49" charset="0"/>
                  <a:ea typeface="PMingLiU" panose="02020500000000000000" pitchFamily="18" charset="-120"/>
                </a:rPr>
                <a:t>c0</a:t>
              </a:r>
              <a:r>
                <a:rPr kumimoji="0" lang="en-US" altLang="zh-TW" sz="1400" i="0">
                  <a:latin typeface="Courier New" panose="02070309020205020404" pitchFamily="49" charset="0"/>
                  <a:ea typeface="PMingLiU" panose="02020500000000000000" pitchFamily="18" charset="-120"/>
                </a:rPr>
                <a:t>4</a:t>
              </a:r>
            </a:p>
          </p:txBody>
        </p:sp>
        <p:sp>
          <p:nvSpPr>
            <p:cNvPr id="16" name="Rectangle 14">
              <a:extLst>
                <a:ext uri="{FF2B5EF4-FFF2-40B4-BE49-F238E27FC236}">
                  <a16:creationId xmlns:a16="http://schemas.microsoft.com/office/drawing/2014/main" id="{ABF6FA61-CEC6-437D-ABED-0363F67098DC}"/>
                </a:ext>
              </a:extLst>
            </p:cNvPr>
            <p:cNvSpPr>
              <a:spLocks noChangeArrowheads="1"/>
            </p:cNvSpPr>
            <p:nvPr/>
          </p:nvSpPr>
          <p:spPr bwMode="auto">
            <a:xfrm>
              <a:off x="3709" y="1196"/>
              <a:ext cx="44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TW" sz="1400" i="0">
                  <a:latin typeface="Courier New" panose="02070309020205020404" pitchFamily="49" charset="0"/>
                  <a:ea typeface="PMingLiU" panose="02020500000000000000" pitchFamily="18" charset="-120"/>
                </a:rPr>
                <a:t>0x0FC</a:t>
              </a:r>
            </a:p>
          </p:txBody>
        </p:sp>
        <p:sp>
          <p:nvSpPr>
            <p:cNvPr id="17" name="Text Box 15">
              <a:extLst>
                <a:ext uri="{FF2B5EF4-FFF2-40B4-BE49-F238E27FC236}">
                  <a16:creationId xmlns:a16="http://schemas.microsoft.com/office/drawing/2014/main" id="{55590AEB-8514-4AAD-B4CA-3B24EE4E1895}"/>
                </a:ext>
              </a:extLst>
            </p:cNvPr>
            <p:cNvSpPr txBox="1">
              <a:spLocks noChangeArrowheads="1"/>
            </p:cNvSpPr>
            <p:nvPr/>
          </p:nvSpPr>
          <p:spPr bwMode="auto">
            <a:xfrm>
              <a:off x="5268" y="1443"/>
              <a:ext cx="277" cy="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83" tIns="45046" rIns="90083"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700" i="0">
                  <a:solidFill>
                    <a:schemeClr val="hlink"/>
                  </a:solidFill>
                  <a:latin typeface="Arial" panose="020B0604020202020204" pitchFamily="34" charset="0"/>
                </a:rPr>
                <a:t>指  令                            数   据</a:t>
              </a:r>
            </a:p>
          </p:txBody>
        </p:sp>
        <p:sp>
          <p:nvSpPr>
            <p:cNvPr id="18" name="Text Box 16">
              <a:extLst>
                <a:ext uri="{FF2B5EF4-FFF2-40B4-BE49-F238E27FC236}">
                  <a16:creationId xmlns:a16="http://schemas.microsoft.com/office/drawing/2014/main" id="{5249BC44-CD92-47C9-A7BE-09D54836E617}"/>
                </a:ext>
              </a:extLst>
            </p:cNvPr>
            <p:cNvSpPr txBox="1">
              <a:spLocks noChangeArrowheads="1"/>
            </p:cNvSpPr>
            <p:nvPr/>
          </p:nvSpPr>
          <p:spPr bwMode="auto">
            <a:xfrm>
              <a:off x="4978" y="2539"/>
              <a:ext cx="183"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700" i="0">
                  <a:solidFill>
                    <a:srgbClr val="0000FF"/>
                  </a:solidFill>
                  <a:latin typeface="Arial" panose="020B0604020202020204" pitchFamily="34" charset="0"/>
                </a:rPr>
                <a:t>A</a:t>
              </a:r>
            </a:p>
          </p:txBody>
        </p:sp>
        <p:sp>
          <p:nvSpPr>
            <p:cNvPr id="19" name="Text Box 17">
              <a:extLst>
                <a:ext uri="{FF2B5EF4-FFF2-40B4-BE49-F238E27FC236}">
                  <a16:creationId xmlns:a16="http://schemas.microsoft.com/office/drawing/2014/main" id="{BE4924BF-85B4-49DE-AC17-F9D8D4BB0A94}"/>
                </a:ext>
              </a:extLst>
            </p:cNvPr>
            <p:cNvSpPr txBox="1">
              <a:spLocks noChangeArrowheads="1"/>
            </p:cNvSpPr>
            <p:nvPr/>
          </p:nvSpPr>
          <p:spPr bwMode="auto">
            <a:xfrm>
              <a:off x="4978" y="3710"/>
              <a:ext cx="52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700" i="0">
                  <a:solidFill>
                    <a:srgbClr val="0000FF"/>
                  </a:solidFill>
                  <a:latin typeface="Arial" panose="020B0604020202020204" pitchFamily="34" charset="0"/>
                </a:rPr>
                <a:t>sum</a:t>
              </a:r>
            </a:p>
          </p:txBody>
        </p:sp>
        <p:sp>
          <p:nvSpPr>
            <p:cNvPr id="20" name="Rectangle 18">
              <a:extLst>
                <a:ext uri="{FF2B5EF4-FFF2-40B4-BE49-F238E27FC236}">
                  <a16:creationId xmlns:a16="http://schemas.microsoft.com/office/drawing/2014/main" id="{ABC7A450-1E17-4963-88A3-C0A6DDA1C15C}"/>
                </a:ext>
              </a:extLst>
            </p:cNvPr>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I</a:t>
              </a:r>
              <a:r>
                <a:rPr kumimoji="0" lang="en-US" altLang="zh-CN" sz="1400" i="0">
                  <a:latin typeface="Courier New" panose="02070309020205020404" pitchFamily="49" charset="0"/>
                  <a:ea typeface="PMingLiU" panose="02020500000000000000" pitchFamily="18" charset="-120"/>
                </a:rPr>
                <a:t>34</a:t>
              </a:r>
              <a:endParaRPr kumimoji="0" lang="en-US" altLang="zh-TW" sz="1400" i="0">
                <a:latin typeface="Courier New" panose="02070309020205020404" pitchFamily="49" charset="0"/>
                <a:ea typeface="PMingLiU" panose="02020500000000000000" pitchFamily="18" charset="-120"/>
              </a:endParaRPr>
            </a:p>
          </p:txBody>
        </p:sp>
        <p:sp>
          <p:nvSpPr>
            <p:cNvPr id="21" name="Rectangle 19">
              <a:extLst>
                <a:ext uri="{FF2B5EF4-FFF2-40B4-BE49-F238E27FC236}">
                  <a16:creationId xmlns:a16="http://schemas.microsoft.com/office/drawing/2014/main" id="{7EB400C7-F0F4-4C3C-9189-69106E3FD793}"/>
                </a:ext>
              </a:extLst>
            </p:cNvPr>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I</a:t>
              </a:r>
              <a:r>
                <a:rPr kumimoji="0" lang="en-US" altLang="zh-CN" sz="1400" i="0">
                  <a:latin typeface="Courier New" panose="02070309020205020404" pitchFamily="49" charset="0"/>
                  <a:ea typeface="PMingLiU" panose="02020500000000000000" pitchFamily="18" charset="-120"/>
                </a:rPr>
                <a:t>35</a:t>
              </a:r>
              <a:endParaRPr kumimoji="0" lang="en-US" altLang="zh-TW" sz="1400" i="0">
                <a:latin typeface="Courier New" panose="02070309020205020404" pitchFamily="49" charset="0"/>
                <a:ea typeface="PMingLiU" panose="02020500000000000000" pitchFamily="18" charset="-120"/>
              </a:endParaRPr>
            </a:p>
          </p:txBody>
        </p:sp>
        <p:sp>
          <p:nvSpPr>
            <p:cNvPr id="22" name="Rectangle 20">
              <a:extLst>
                <a:ext uri="{FF2B5EF4-FFF2-40B4-BE49-F238E27FC236}">
                  <a16:creationId xmlns:a16="http://schemas.microsoft.com/office/drawing/2014/main" id="{5D06CAD0-17D6-4D6E-954E-FCE4C58A62D5}"/>
                </a:ext>
              </a:extLst>
            </p:cNvPr>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i="0">
                  <a:latin typeface="Courier New" panose="02070309020205020404" pitchFamily="49" charset="0"/>
                  <a:ea typeface="PMingLiU" panose="02020500000000000000" pitchFamily="18" charset="-120"/>
                </a:rPr>
                <a:t>A</a:t>
              </a:r>
              <a:r>
                <a:rPr kumimoji="0" lang="en-US" altLang="zh-TW" sz="1400" i="0">
                  <a:latin typeface="Courier New" panose="02070309020205020404" pitchFamily="49" charset="0"/>
                  <a:ea typeface="PMingLiU" panose="02020500000000000000" pitchFamily="18" charset="-120"/>
                </a:rPr>
                <a:t>[0]</a:t>
              </a:r>
              <a:r>
                <a:rPr kumimoji="0" lang="en-US" altLang="zh-CN" sz="1400" i="0">
                  <a:latin typeface="Courier New" panose="02070309020205020404" pitchFamily="49" charset="0"/>
                  <a:ea typeface="PMingLiU" panose="02020500000000000000" pitchFamily="18" charset="-120"/>
                </a:rPr>
                <a:t>[0]</a:t>
              </a:r>
              <a:endParaRPr kumimoji="0" lang="en-US" altLang="zh-TW" sz="1400" i="0">
                <a:latin typeface="Courier New" panose="02070309020205020404" pitchFamily="49" charset="0"/>
                <a:ea typeface="PMingLiU" panose="02020500000000000000" pitchFamily="18" charset="-120"/>
              </a:endParaRPr>
            </a:p>
          </p:txBody>
        </p:sp>
        <p:sp>
          <p:nvSpPr>
            <p:cNvPr id="23" name="Rectangle 21">
              <a:extLst>
                <a:ext uri="{FF2B5EF4-FFF2-40B4-BE49-F238E27FC236}">
                  <a16:creationId xmlns:a16="http://schemas.microsoft.com/office/drawing/2014/main" id="{645802FD-72C2-44F2-BB60-25BFB054D3FE}"/>
                </a:ext>
              </a:extLst>
            </p:cNvPr>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A</a:t>
              </a:r>
              <a:r>
                <a:rPr kumimoji="0" lang="en-US" altLang="zh-CN" sz="1400" i="0">
                  <a:latin typeface="Courier New" panose="02070309020205020404" pitchFamily="49" charset="0"/>
                  <a:ea typeface="PMingLiU" panose="02020500000000000000" pitchFamily="18" charset="-120"/>
                </a:rPr>
                <a:t>[0]</a:t>
              </a:r>
              <a:r>
                <a:rPr kumimoji="0" lang="en-US" altLang="zh-TW" sz="1400" i="0">
                  <a:latin typeface="Courier New" panose="02070309020205020404" pitchFamily="49" charset="0"/>
                  <a:ea typeface="PMingLiU" panose="02020500000000000000" pitchFamily="18" charset="-120"/>
                </a:rPr>
                <a:t>[1]</a:t>
              </a:r>
            </a:p>
          </p:txBody>
        </p:sp>
        <p:sp>
          <p:nvSpPr>
            <p:cNvPr id="24" name="Rectangle 22">
              <a:extLst>
                <a:ext uri="{FF2B5EF4-FFF2-40B4-BE49-F238E27FC236}">
                  <a16:creationId xmlns:a16="http://schemas.microsoft.com/office/drawing/2014/main" id="{03AB60C9-EA39-4338-B22B-2FE1F5BA02D6}"/>
                </a:ext>
              </a:extLst>
            </p:cNvPr>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800" i="0">
                  <a:ea typeface="华文新魏" panose="02010800040101010101" pitchFamily="2" charset="-122"/>
                </a:rPr>
                <a:t>• • •</a:t>
              </a:r>
              <a:endParaRPr kumimoji="0" lang="en-US" altLang="zh-TW" sz="1800" i="0">
                <a:latin typeface="Arial" panose="020B0604020202020204" pitchFamily="34" charset="0"/>
                <a:ea typeface="华文新魏" panose="02010800040101010101" pitchFamily="2" charset="-122"/>
              </a:endParaRPr>
            </a:p>
          </p:txBody>
        </p:sp>
        <p:sp>
          <p:nvSpPr>
            <p:cNvPr id="25" name="Rectangle 23">
              <a:extLst>
                <a:ext uri="{FF2B5EF4-FFF2-40B4-BE49-F238E27FC236}">
                  <a16:creationId xmlns:a16="http://schemas.microsoft.com/office/drawing/2014/main" id="{7817BFFD-8F4B-4C5B-8BDB-F45863017BBE}"/>
                </a:ext>
              </a:extLst>
            </p:cNvPr>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A</a:t>
              </a:r>
              <a:r>
                <a:rPr kumimoji="0" lang="en-US" altLang="zh-CN" sz="1400" i="0">
                  <a:latin typeface="Courier New" panose="02070309020205020404" pitchFamily="49" charset="0"/>
                  <a:ea typeface="PMingLiU" panose="02020500000000000000" pitchFamily="18" charset="-120"/>
                </a:rPr>
                <a:t>[0]</a:t>
              </a:r>
              <a:r>
                <a:rPr kumimoji="0" lang="en-US" altLang="zh-TW" sz="1400" i="0">
                  <a:latin typeface="Courier New" panose="02070309020205020404" pitchFamily="49" charset="0"/>
                  <a:ea typeface="PMingLiU" panose="02020500000000000000" pitchFamily="18" charset="-120"/>
                </a:rPr>
                <a:t>[</a:t>
              </a:r>
              <a:r>
                <a:rPr kumimoji="0" lang="en-US" altLang="zh-CN" sz="1400" i="0">
                  <a:latin typeface="Courier New" panose="02070309020205020404" pitchFamily="49" charset="0"/>
                  <a:ea typeface="PMingLiU" panose="02020500000000000000" pitchFamily="18" charset="-120"/>
                </a:rPr>
                <a:t>2047</a:t>
              </a:r>
              <a:r>
                <a:rPr kumimoji="0" lang="en-US" altLang="zh-TW" sz="1400" i="0">
                  <a:latin typeface="Courier New" panose="02070309020205020404" pitchFamily="49" charset="0"/>
                  <a:ea typeface="PMingLiU" panose="02020500000000000000" pitchFamily="18" charset="-120"/>
                </a:rPr>
                <a:t>]</a:t>
              </a:r>
            </a:p>
          </p:txBody>
        </p:sp>
        <p:sp>
          <p:nvSpPr>
            <p:cNvPr id="26" name="Rectangle 24">
              <a:extLst>
                <a:ext uri="{FF2B5EF4-FFF2-40B4-BE49-F238E27FC236}">
                  <a16:creationId xmlns:a16="http://schemas.microsoft.com/office/drawing/2014/main" id="{6BE84D24-77A1-4190-B6A6-8DF0F807E476}"/>
                </a:ext>
              </a:extLst>
            </p:cNvPr>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A</a:t>
              </a:r>
              <a:r>
                <a:rPr kumimoji="0" lang="en-US" altLang="zh-CN" sz="1400" i="0">
                  <a:latin typeface="Courier New" panose="02070309020205020404" pitchFamily="49" charset="0"/>
                  <a:ea typeface="PMingLiU" panose="02020500000000000000" pitchFamily="18" charset="-120"/>
                </a:rPr>
                <a:t>[1]</a:t>
              </a:r>
              <a:r>
                <a:rPr kumimoji="0" lang="en-US" altLang="zh-TW" sz="1400" i="0">
                  <a:latin typeface="Courier New" panose="02070309020205020404" pitchFamily="49" charset="0"/>
                  <a:ea typeface="PMingLiU" panose="02020500000000000000" pitchFamily="18" charset="-120"/>
                </a:rPr>
                <a:t>[</a:t>
              </a:r>
              <a:r>
                <a:rPr kumimoji="0" lang="en-US" altLang="zh-CN" sz="1400" i="0">
                  <a:latin typeface="Courier New" panose="02070309020205020404" pitchFamily="49" charset="0"/>
                  <a:ea typeface="PMingLiU" panose="02020500000000000000" pitchFamily="18" charset="-120"/>
                </a:rPr>
                <a:t>0</a:t>
              </a:r>
              <a:r>
                <a:rPr kumimoji="0" lang="en-US" altLang="zh-TW" sz="1400" i="0">
                  <a:latin typeface="Courier New" panose="02070309020205020404" pitchFamily="49" charset="0"/>
                  <a:ea typeface="PMingLiU" panose="02020500000000000000" pitchFamily="18" charset="-120"/>
                </a:rPr>
                <a:t>]</a:t>
              </a:r>
            </a:p>
          </p:txBody>
        </p:sp>
        <p:sp>
          <p:nvSpPr>
            <p:cNvPr id="27" name="Rectangle 25">
              <a:extLst>
                <a:ext uri="{FF2B5EF4-FFF2-40B4-BE49-F238E27FC236}">
                  <a16:creationId xmlns:a16="http://schemas.microsoft.com/office/drawing/2014/main" id="{26D575E0-D0F5-4B39-A5A0-80EBA9618490}"/>
                </a:ext>
              </a:extLst>
            </p:cNvPr>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A</a:t>
              </a:r>
              <a:r>
                <a:rPr kumimoji="0" lang="en-US" altLang="zh-CN" sz="1400" i="0">
                  <a:latin typeface="Courier New" panose="02070309020205020404" pitchFamily="49" charset="0"/>
                  <a:ea typeface="PMingLiU" panose="02020500000000000000" pitchFamily="18" charset="-120"/>
                </a:rPr>
                <a:t>[1]</a:t>
              </a:r>
              <a:r>
                <a:rPr kumimoji="0" lang="en-US" altLang="zh-TW" sz="1400" i="0">
                  <a:latin typeface="Courier New" panose="02070309020205020404" pitchFamily="49" charset="0"/>
                  <a:ea typeface="PMingLiU" panose="02020500000000000000" pitchFamily="18" charset="-120"/>
                </a:rPr>
                <a:t>[</a:t>
              </a:r>
              <a:r>
                <a:rPr kumimoji="0" lang="en-US" altLang="zh-CN" sz="1400" i="0">
                  <a:latin typeface="Courier New" panose="02070309020205020404" pitchFamily="49" charset="0"/>
                  <a:ea typeface="PMingLiU" panose="02020500000000000000" pitchFamily="18" charset="-120"/>
                </a:rPr>
                <a:t>1</a:t>
              </a:r>
              <a:r>
                <a:rPr kumimoji="0" lang="en-US" altLang="zh-TW" sz="1400" i="0">
                  <a:latin typeface="Courier New" panose="02070309020205020404" pitchFamily="49" charset="0"/>
                  <a:ea typeface="PMingLiU" panose="02020500000000000000" pitchFamily="18" charset="-120"/>
                </a:rPr>
                <a:t>]</a:t>
              </a:r>
            </a:p>
          </p:txBody>
        </p:sp>
        <p:sp>
          <p:nvSpPr>
            <p:cNvPr id="28" name="Rectangle 26">
              <a:extLst>
                <a:ext uri="{FF2B5EF4-FFF2-40B4-BE49-F238E27FC236}">
                  <a16:creationId xmlns:a16="http://schemas.microsoft.com/office/drawing/2014/main" id="{524C7EBA-7450-47BC-98B4-3FA8A44F2388}"/>
                </a:ext>
              </a:extLst>
            </p:cNvPr>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Arial" panose="020B0604020202020204" pitchFamily="34" charset="0"/>
                  <a:ea typeface="PMingLiU" panose="02020500000000000000" pitchFamily="18" charset="-120"/>
                </a:rPr>
                <a:t>• • •</a:t>
              </a:r>
            </a:p>
          </p:txBody>
        </p:sp>
        <p:sp>
          <p:nvSpPr>
            <p:cNvPr id="29" name="Rectangle 27">
              <a:extLst>
                <a:ext uri="{FF2B5EF4-FFF2-40B4-BE49-F238E27FC236}">
                  <a16:creationId xmlns:a16="http://schemas.microsoft.com/office/drawing/2014/main" id="{83B7F3D9-C56D-4578-8F44-EC5782E90EE1}"/>
                </a:ext>
              </a:extLst>
            </p:cNvPr>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kumimoji="0" lang="zh-CN" altLang="en-US" sz="1400" i="0">
                <a:latin typeface="Courier New" panose="02070309020205020404" pitchFamily="49" charset="0"/>
                <a:ea typeface="PMingLiU" panose="02020500000000000000" pitchFamily="18" charset="-120"/>
              </a:endParaRPr>
            </a:p>
          </p:txBody>
        </p:sp>
        <p:sp>
          <p:nvSpPr>
            <p:cNvPr id="30" name="Rectangle 28">
              <a:extLst>
                <a:ext uri="{FF2B5EF4-FFF2-40B4-BE49-F238E27FC236}">
                  <a16:creationId xmlns:a16="http://schemas.microsoft.com/office/drawing/2014/main" id="{3A55DE11-5E37-453D-9B0B-E97DB87D10EC}"/>
                </a:ext>
              </a:extLst>
            </p:cNvPr>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Arial" panose="020B0604020202020204" pitchFamily="34" charset="0"/>
                  <a:ea typeface="PMingLiU" panose="02020500000000000000" pitchFamily="18" charset="-120"/>
                </a:rPr>
                <a:t>• • •</a:t>
              </a:r>
            </a:p>
          </p:txBody>
        </p:sp>
        <p:sp>
          <p:nvSpPr>
            <p:cNvPr id="31" name="Rectangle 29">
              <a:extLst>
                <a:ext uri="{FF2B5EF4-FFF2-40B4-BE49-F238E27FC236}">
                  <a16:creationId xmlns:a16="http://schemas.microsoft.com/office/drawing/2014/main" id="{D3504B12-F111-4361-B3FA-4042F5304063}"/>
                </a:ext>
              </a:extLst>
            </p:cNvPr>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I</a:t>
              </a:r>
              <a:r>
                <a:rPr kumimoji="0" lang="en-US" altLang="zh-CN" sz="1400" i="0">
                  <a:latin typeface="Courier New" panose="02070309020205020404" pitchFamily="49" charset="0"/>
                  <a:ea typeface="PMingLiU" panose="02020500000000000000" pitchFamily="18" charset="-120"/>
                </a:rPr>
                <a:t>1</a:t>
              </a:r>
              <a:endParaRPr kumimoji="0" lang="en-US" altLang="zh-TW" sz="1400" i="0">
                <a:latin typeface="Courier New" panose="02070309020205020404" pitchFamily="49" charset="0"/>
                <a:ea typeface="PMingLiU" panose="02020500000000000000" pitchFamily="18" charset="-120"/>
              </a:endParaRPr>
            </a:p>
          </p:txBody>
        </p:sp>
        <p:sp>
          <p:nvSpPr>
            <p:cNvPr id="32" name="Rectangle 30">
              <a:extLst>
                <a:ext uri="{FF2B5EF4-FFF2-40B4-BE49-F238E27FC236}">
                  <a16:creationId xmlns:a16="http://schemas.microsoft.com/office/drawing/2014/main" id="{44FEA0FE-28EA-4096-BDF2-21B6CF9525E5}"/>
                </a:ext>
              </a:extLst>
            </p:cNvPr>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Courier New" panose="02070309020205020404" pitchFamily="49" charset="0"/>
                  <a:ea typeface="PMingLiU" panose="02020500000000000000" pitchFamily="18" charset="-120"/>
                </a:rPr>
                <a:t>I</a:t>
              </a:r>
              <a:r>
                <a:rPr kumimoji="0" lang="en-US" altLang="zh-CN" sz="1400" i="0">
                  <a:latin typeface="Courier New" panose="02070309020205020404" pitchFamily="49" charset="0"/>
                  <a:ea typeface="PMingLiU" panose="02020500000000000000" pitchFamily="18" charset="-120"/>
                </a:rPr>
                <a:t>2</a:t>
              </a:r>
              <a:endParaRPr kumimoji="0" lang="en-US" altLang="zh-TW" sz="1400" i="0">
                <a:latin typeface="Courier New" panose="02070309020205020404" pitchFamily="49" charset="0"/>
                <a:ea typeface="PMingLiU" panose="02020500000000000000" pitchFamily="18" charset="-120"/>
              </a:endParaRPr>
            </a:p>
          </p:txBody>
        </p:sp>
        <p:sp>
          <p:nvSpPr>
            <p:cNvPr id="33" name="Rectangle 31">
              <a:extLst>
                <a:ext uri="{FF2B5EF4-FFF2-40B4-BE49-F238E27FC236}">
                  <a16:creationId xmlns:a16="http://schemas.microsoft.com/office/drawing/2014/main" id="{4F4C6C13-A3CF-4ACA-A772-85A155E11563}"/>
                </a:ext>
              </a:extLst>
            </p:cNvPr>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i="0">
                  <a:latin typeface="Courier New" panose="02070309020205020404" pitchFamily="49" charset="0"/>
                  <a:ea typeface="PMingLiU" panose="02020500000000000000" pitchFamily="18" charset="-120"/>
                </a:rPr>
                <a:t>I33</a:t>
              </a:r>
              <a:endParaRPr kumimoji="0" lang="en-US" altLang="zh-TW" sz="1400" i="0">
                <a:latin typeface="Courier New" panose="02070309020205020404" pitchFamily="49" charset="0"/>
                <a:ea typeface="PMingLiU" panose="02020500000000000000" pitchFamily="18" charset="-120"/>
              </a:endParaRPr>
            </a:p>
          </p:txBody>
        </p:sp>
        <p:sp>
          <p:nvSpPr>
            <p:cNvPr id="34" name="Rectangle 32">
              <a:extLst>
                <a:ext uri="{FF2B5EF4-FFF2-40B4-BE49-F238E27FC236}">
                  <a16:creationId xmlns:a16="http://schemas.microsoft.com/office/drawing/2014/main" id="{B11CC6DF-E375-4964-AE8A-D718FF795478}"/>
                </a:ext>
              </a:extLst>
            </p:cNvPr>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40" tIns="43777" rIns="89140" bIns="43777"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TW" sz="1400" i="0">
                  <a:latin typeface="Arial" panose="020B0604020202020204" pitchFamily="34" charset="0"/>
                  <a:ea typeface="PMingLiU" panose="02020500000000000000" pitchFamily="18" charset="-120"/>
                </a:rPr>
                <a:t>• • •</a:t>
              </a:r>
            </a:p>
          </p:txBody>
        </p:sp>
        <p:grpSp>
          <p:nvGrpSpPr>
            <p:cNvPr id="35" name="Group 33">
              <a:extLst>
                <a:ext uri="{FF2B5EF4-FFF2-40B4-BE49-F238E27FC236}">
                  <a16:creationId xmlns:a16="http://schemas.microsoft.com/office/drawing/2014/main" id="{FD4A65B8-9C8A-4CC7-B275-C4F631A49DE9}"/>
                </a:ext>
              </a:extLst>
            </p:cNvPr>
            <p:cNvGrpSpPr>
              <a:grpSpLocks/>
            </p:cNvGrpSpPr>
            <p:nvPr/>
          </p:nvGrpSpPr>
          <p:grpSpPr bwMode="auto">
            <a:xfrm>
              <a:off x="5023" y="1497"/>
              <a:ext cx="202" cy="416"/>
              <a:chOff x="5023" y="1497"/>
              <a:chExt cx="202" cy="416"/>
            </a:xfrm>
          </p:grpSpPr>
          <p:sp>
            <p:nvSpPr>
              <p:cNvPr id="37" name="Line 34">
                <a:extLst>
                  <a:ext uri="{FF2B5EF4-FFF2-40B4-BE49-F238E27FC236}">
                    <a16:creationId xmlns:a16="http://schemas.microsoft.com/office/drawing/2014/main" id="{24A11AFE-9754-41DB-BDF2-5756F40483BF}"/>
                  </a:ext>
                </a:extLst>
              </p:cNvPr>
              <p:cNvSpPr>
                <a:spLocks noChangeShapeType="1"/>
              </p:cNvSpPr>
              <p:nvPr/>
            </p:nvSpPr>
            <p:spPr bwMode="auto">
              <a:xfrm>
                <a:off x="5023" y="1913"/>
                <a:ext cx="20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38" name="Line 35">
                <a:extLst>
                  <a:ext uri="{FF2B5EF4-FFF2-40B4-BE49-F238E27FC236}">
                    <a16:creationId xmlns:a16="http://schemas.microsoft.com/office/drawing/2014/main" id="{E608A330-A479-4E16-98D8-8DE8E5AABBC1}"/>
                  </a:ext>
                </a:extLst>
              </p:cNvPr>
              <p:cNvSpPr>
                <a:spLocks noChangeShapeType="1"/>
              </p:cNvSpPr>
              <p:nvPr/>
            </p:nvSpPr>
            <p:spPr bwMode="auto">
              <a:xfrm flipV="1">
                <a:off x="5225" y="1497"/>
                <a:ext cx="0" cy="41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39" name="Line 36">
                <a:extLst>
                  <a:ext uri="{FF2B5EF4-FFF2-40B4-BE49-F238E27FC236}">
                    <a16:creationId xmlns:a16="http://schemas.microsoft.com/office/drawing/2014/main" id="{C30EC0F5-8C44-49B4-BA7A-1324B443DE64}"/>
                  </a:ext>
                </a:extLst>
              </p:cNvPr>
              <p:cNvSpPr>
                <a:spLocks noChangeShapeType="1"/>
              </p:cNvSpPr>
              <p:nvPr/>
            </p:nvSpPr>
            <p:spPr bwMode="auto">
              <a:xfrm flipH="1">
                <a:off x="5023" y="1497"/>
                <a:ext cx="202"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36" name="Text Box 37">
              <a:extLst>
                <a:ext uri="{FF2B5EF4-FFF2-40B4-BE49-F238E27FC236}">
                  <a16:creationId xmlns:a16="http://schemas.microsoft.com/office/drawing/2014/main" id="{CF40C440-E682-4718-B9C0-86D3FB9CB085}"/>
                </a:ext>
              </a:extLst>
            </p:cNvPr>
            <p:cNvSpPr txBox="1">
              <a:spLocks noChangeArrowheads="1"/>
            </p:cNvSpPr>
            <p:nvPr/>
          </p:nvSpPr>
          <p:spPr bwMode="auto">
            <a:xfrm>
              <a:off x="3560" y="1581"/>
              <a:ext cx="709"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0" lang="en-US" altLang="zh-CN" sz="1600" i="0">
                  <a:solidFill>
                    <a:srgbClr val="CC0000"/>
                  </a:solidFill>
                  <a:ea typeface="宋体" panose="02010600030101010101" pitchFamily="2" charset="-122"/>
                  <a:cs typeface="Arial" panose="020B0604020202020204" pitchFamily="34" charset="0"/>
                </a:rPr>
                <a:t>fo</a:t>
              </a:r>
              <a:r>
                <a:rPr lang="en-US" altLang="zh-CN" sz="1600" i="0">
                  <a:solidFill>
                    <a:srgbClr val="CC0000"/>
                  </a:solidFill>
                  <a:ea typeface="宋体" panose="02010600030101010101" pitchFamily="2" charset="-122"/>
                  <a:cs typeface="Arial" panose="020B0604020202020204" pitchFamily="34" charset="0"/>
                </a:rPr>
                <a:t>r</a:t>
              </a:r>
              <a:r>
                <a:rPr lang="zh-CN" altLang="en-US" sz="1600" i="0">
                  <a:solidFill>
                    <a:srgbClr val="CC0000"/>
                  </a:solidFill>
                  <a:ea typeface="宋体" panose="02010600030101010101" pitchFamily="2" charset="-122"/>
                  <a:cs typeface="Arial" panose="020B0604020202020204" pitchFamily="34" charset="0"/>
                </a:rPr>
                <a:t>循环体</a:t>
              </a:r>
            </a:p>
          </p:txBody>
        </p:sp>
      </p:grpSp>
      <p:sp>
        <p:nvSpPr>
          <p:cNvPr id="40" name="Rectangle 38">
            <a:extLst>
              <a:ext uri="{FF2B5EF4-FFF2-40B4-BE49-F238E27FC236}">
                <a16:creationId xmlns:a16="http://schemas.microsoft.com/office/drawing/2014/main" id="{8AB9726C-B44D-4BC5-8458-7645A7678918}"/>
              </a:ext>
            </a:extLst>
          </p:cNvPr>
          <p:cNvSpPr>
            <a:spLocks noChangeArrowheads="1"/>
          </p:cNvSpPr>
          <p:nvPr/>
        </p:nvSpPr>
        <p:spPr bwMode="auto">
          <a:xfrm>
            <a:off x="559837" y="1271924"/>
            <a:ext cx="3771900" cy="2282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nSpc>
                <a:spcPct val="110000"/>
              </a:lnSpc>
              <a:spcBef>
                <a:spcPct val="0"/>
              </a:spcBef>
              <a:buClr>
                <a:schemeClr val="accent1"/>
              </a:buClr>
              <a:buSzPct val="80000"/>
              <a:buFont typeface="Wingdings" panose="05000000000000000000" pitchFamily="2" charset="2"/>
              <a:buNone/>
            </a:pPr>
            <a:r>
              <a:rPr lang="zh-CN" altLang="en-US" sz="1700" i="0">
                <a:solidFill>
                  <a:srgbClr val="CC3300"/>
                </a:solidFill>
                <a:ea typeface="宋体" panose="02010600030101010101" pitchFamily="2" charset="-122"/>
              </a:rPr>
              <a:t>程序段</a:t>
            </a:r>
            <a:r>
              <a:rPr lang="en-US" altLang="zh-CN" sz="1700" i="0">
                <a:solidFill>
                  <a:srgbClr val="CC3300"/>
                </a:solidFill>
                <a:ea typeface="宋体" panose="02010600030101010101" pitchFamily="2" charset="-122"/>
              </a:rPr>
              <a:t>B:</a:t>
            </a:r>
          </a:p>
          <a:p>
            <a:pPr>
              <a:lnSpc>
                <a:spcPct val="110000"/>
              </a:lnSpc>
              <a:spcBef>
                <a:spcPct val="0"/>
              </a:spcBef>
              <a:buClr>
                <a:schemeClr val="accent1"/>
              </a:buClr>
              <a:buSzPct val="80000"/>
              <a:buFont typeface="Wingdings" panose="05000000000000000000" pitchFamily="2" charset="2"/>
              <a:buNone/>
            </a:pPr>
            <a:r>
              <a:rPr lang="en-US" altLang="zh-CN" sz="1700" i="0">
                <a:solidFill>
                  <a:schemeClr val="tx1"/>
                </a:solidFill>
                <a:ea typeface="宋体" panose="02010600030101010101" pitchFamily="2" charset="-122"/>
              </a:rPr>
              <a:t>	……</a:t>
            </a:r>
          </a:p>
          <a:p>
            <a:pPr>
              <a:lnSpc>
                <a:spcPct val="110000"/>
              </a:lnSpc>
              <a:spcBef>
                <a:spcPct val="0"/>
              </a:spcBef>
              <a:buClr>
                <a:schemeClr val="accent1"/>
              </a:buClr>
              <a:buSzPct val="80000"/>
              <a:buFont typeface="Wingdings" panose="05000000000000000000" pitchFamily="2" charset="2"/>
              <a:buNone/>
            </a:pPr>
            <a:r>
              <a:rPr lang="en-US" altLang="zh-CN" sz="1700" i="0">
                <a:solidFill>
                  <a:schemeClr val="tx1"/>
                </a:solidFill>
                <a:ea typeface="宋体" panose="02010600030101010101" pitchFamily="2" charset="-122"/>
              </a:rPr>
              <a:t>         int i, j, sum=0;</a:t>
            </a:r>
          </a:p>
          <a:p>
            <a:pPr>
              <a:lnSpc>
                <a:spcPct val="110000"/>
              </a:lnSpc>
              <a:spcBef>
                <a:spcPct val="0"/>
              </a:spcBef>
            </a:pPr>
            <a:r>
              <a:rPr lang="en-US" altLang="zh-CN" sz="1700" i="0">
                <a:solidFill>
                  <a:schemeClr val="tx1"/>
                </a:solidFill>
                <a:ea typeface="宋体" panose="02010600030101010101" pitchFamily="2" charset="-122"/>
              </a:rPr>
              <a:t>          for  </a:t>
            </a:r>
            <a:r>
              <a:rPr lang="en-US" altLang="zh-CN" sz="1700" i="0">
                <a:solidFill>
                  <a:srgbClr val="0000FF"/>
                </a:solidFill>
                <a:ea typeface="宋体" panose="02010600030101010101" pitchFamily="2" charset="-122"/>
              </a:rPr>
              <a:t>(j=0; j&lt;2048, j++)</a:t>
            </a:r>
          </a:p>
          <a:p>
            <a:pPr>
              <a:lnSpc>
                <a:spcPct val="110000"/>
              </a:lnSpc>
              <a:spcBef>
                <a:spcPct val="0"/>
              </a:spcBef>
            </a:pPr>
            <a:r>
              <a:rPr lang="en-US" altLang="zh-CN" sz="1700" i="0">
                <a:solidFill>
                  <a:schemeClr val="tx1"/>
                </a:solidFill>
                <a:ea typeface="宋体" panose="02010600030101010101" pitchFamily="2" charset="-122"/>
              </a:rPr>
              <a:t>	  for </a:t>
            </a:r>
            <a:r>
              <a:rPr lang="en-US" altLang="zh-CN" sz="1700" i="0">
                <a:solidFill>
                  <a:srgbClr val="CC0000"/>
                </a:solidFill>
                <a:ea typeface="宋体" panose="02010600030101010101" pitchFamily="2" charset="-122"/>
              </a:rPr>
              <a:t>(i=0; i&lt;2048, i++)</a:t>
            </a:r>
          </a:p>
          <a:p>
            <a:pPr>
              <a:lnSpc>
                <a:spcPct val="110000"/>
              </a:lnSpc>
              <a:spcBef>
                <a:spcPct val="0"/>
              </a:spcBef>
            </a:pPr>
            <a:r>
              <a:rPr lang="en-US" altLang="zh-CN" sz="1700" i="0">
                <a:solidFill>
                  <a:schemeClr val="tx1"/>
                </a:solidFill>
                <a:ea typeface="宋体" panose="02010600030101010101" pitchFamily="2" charset="-122"/>
              </a:rPr>
              <a:t>	        sum+=A[i][j];</a:t>
            </a:r>
          </a:p>
          <a:p>
            <a:pPr>
              <a:lnSpc>
                <a:spcPct val="110000"/>
              </a:lnSpc>
              <a:spcBef>
                <a:spcPct val="0"/>
              </a:spcBef>
            </a:pPr>
            <a:r>
              <a:rPr lang="en-US" altLang="zh-CN" sz="1700" i="0">
                <a:solidFill>
                  <a:schemeClr val="tx1"/>
                </a:solidFill>
                <a:ea typeface="宋体" panose="02010600030101010101" pitchFamily="2" charset="-122"/>
              </a:rPr>
              <a:t>           return sum;</a:t>
            </a:r>
          </a:p>
          <a:p>
            <a:pPr>
              <a:lnSpc>
                <a:spcPct val="110000"/>
              </a:lnSpc>
              <a:spcBef>
                <a:spcPct val="0"/>
              </a:spcBef>
            </a:pPr>
            <a:r>
              <a:rPr lang="en-US" altLang="zh-CN" sz="1700" i="0">
                <a:solidFill>
                  <a:schemeClr val="tx1"/>
                </a:solidFill>
                <a:ea typeface="宋体" panose="02010600030101010101" pitchFamily="2" charset="-122"/>
              </a:rPr>
              <a:t> }</a:t>
            </a:r>
          </a:p>
        </p:txBody>
      </p:sp>
      <p:sp>
        <p:nvSpPr>
          <p:cNvPr id="41" name="Text Box 39">
            <a:extLst>
              <a:ext uri="{FF2B5EF4-FFF2-40B4-BE49-F238E27FC236}">
                <a16:creationId xmlns:a16="http://schemas.microsoft.com/office/drawing/2014/main" id="{8257FB2A-8DEA-4959-AFD7-4DF51CFAE808}"/>
              </a:ext>
            </a:extLst>
          </p:cNvPr>
          <p:cNvSpPr txBox="1">
            <a:spLocks noChangeArrowheads="1"/>
          </p:cNvSpPr>
          <p:nvPr/>
        </p:nvSpPr>
        <p:spPr bwMode="auto">
          <a:xfrm>
            <a:off x="4419324" y="5226952"/>
            <a:ext cx="4941887"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type="none" w="sm" len="sm"/>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lIns="45046" tIns="45046" rIns="45046"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pPr>
            <a:r>
              <a:rPr kumimoji="0" lang="zh-CN" altLang="en-US" sz="1800" i="0" dirty="0">
                <a:solidFill>
                  <a:srgbClr val="CC0000"/>
                </a:solidFill>
                <a:latin typeface="Arial" panose="020B0604020202020204" pitchFamily="34" charset="0"/>
                <a:cs typeface="Arial" panose="020B0604020202020204" pitchFamily="34" charset="0"/>
              </a:rPr>
              <a:t>实际运行结果</a:t>
            </a:r>
            <a:r>
              <a:rPr kumimoji="0" lang="en-US" altLang="zh-CN" sz="1800" i="0" dirty="0">
                <a:solidFill>
                  <a:srgbClr val="CC0000"/>
                </a:solidFill>
                <a:latin typeface="Arial" panose="020B0604020202020204" pitchFamily="34" charset="0"/>
                <a:cs typeface="Arial" panose="020B0604020202020204" pitchFamily="34" charset="0"/>
              </a:rPr>
              <a:t>(2GHz Intel Pentium 4):</a:t>
            </a:r>
            <a:endParaRPr kumimoji="0" lang="zh-CN" altLang="en-US" sz="1800" i="0" dirty="0">
              <a:latin typeface="Arial" panose="020B0604020202020204" pitchFamily="34" charset="0"/>
              <a:cs typeface="Arial" panose="020B0604020202020204" pitchFamily="34" charset="0"/>
            </a:endParaRPr>
          </a:p>
          <a:p>
            <a:pPr>
              <a:lnSpc>
                <a:spcPct val="110000"/>
              </a:lnSpc>
            </a:pPr>
            <a:r>
              <a:rPr kumimoji="0" lang="zh-CN" altLang="en-US" sz="1800" i="0" dirty="0">
                <a:solidFill>
                  <a:srgbClr val="0000FF"/>
                </a:solidFill>
                <a:latin typeface="Arial" panose="020B0604020202020204" pitchFamily="34" charset="0"/>
                <a:cs typeface="Arial" panose="020B0604020202020204" pitchFamily="34" charset="0"/>
              </a:rPr>
              <a:t>程序</a:t>
            </a:r>
            <a:r>
              <a:rPr kumimoji="0" lang="en-US" altLang="zh-CN" sz="1800" i="0" dirty="0">
                <a:solidFill>
                  <a:srgbClr val="0000FF"/>
                </a:solidFill>
                <a:latin typeface="Arial" panose="020B0604020202020204" pitchFamily="34" charset="0"/>
                <a:cs typeface="Arial" panose="020B0604020202020204" pitchFamily="34" charset="0"/>
              </a:rPr>
              <a:t>A</a:t>
            </a:r>
            <a:r>
              <a:rPr kumimoji="0" lang="zh-CN" altLang="en-US" sz="1800" i="0" dirty="0">
                <a:solidFill>
                  <a:srgbClr val="0000FF"/>
                </a:solidFill>
                <a:latin typeface="Arial" panose="020B0604020202020204" pitchFamily="34" charset="0"/>
                <a:cs typeface="Arial" panose="020B0604020202020204" pitchFamily="34" charset="0"/>
              </a:rPr>
              <a:t>：</a:t>
            </a:r>
            <a:r>
              <a:rPr kumimoji="0" lang="en-US" altLang="zh-CN" sz="1800" i="0" dirty="0">
                <a:solidFill>
                  <a:srgbClr val="0000FF"/>
                </a:solidFill>
                <a:latin typeface="Arial" panose="020B0604020202020204" pitchFamily="34" charset="0"/>
                <a:cs typeface="Arial" panose="020B0604020202020204" pitchFamily="34" charset="0"/>
              </a:rPr>
              <a:t>59,393,288 </a:t>
            </a:r>
            <a:r>
              <a:rPr kumimoji="0" lang="zh-CN" altLang="en-US" sz="1800" i="0" dirty="0">
                <a:solidFill>
                  <a:srgbClr val="0000FF"/>
                </a:solidFill>
                <a:latin typeface="Arial" panose="020B0604020202020204" pitchFamily="34" charset="0"/>
                <a:cs typeface="Arial" panose="020B0604020202020204" pitchFamily="34" charset="0"/>
              </a:rPr>
              <a:t>时钟周期</a:t>
            </a:r>
            <a:endParaRPr kumimoji="0" lang="en-US" altLang="zh-CN" sz="1800" i="0" dirty="0">
              <a:solidFill>
                <a:srgbClr val="0000FF"/>
              </a:solidFill>
              <a:latin typeface="Arial" panose="020B0604020202020204" pitchFamily="34" charset="0"/>
              <a:cs typeface="Arial" panose="020B0604020202020204" pitchFamily="34" charset="0"/>
            </a:endParaRPr>
          </a:p>
          <a:p>
            <a:pPr>
              <a:lnSpc>
                <a:spcPct val="110000"/>
              </a:lnSpc>
            </a:pPr>
            <a:r>
              <a:rPr kumimoji="0" lang="zh-CN" altLang="en-US" sz="1800" i="0" dirty="0">
                <a:solidFill>
                  <a:srgbClr val="0000FF"/>
                </a:solidFill>
                <a:latin typeface="Arial" panose="020B0604020202020204" pitchFamily="34" charset="0"/>
                <a:cs typeface="Arial" panose="020B0604020202020204" pitchFamily="34" charset="0"/>
              </a:rPr>
              <a:t>程序</a:t>
            </a:r>
            <a:r>
              <a:rPr kumimoji="0" lang="en-US" altLang="zh-CN" sz="1800" i="0" dirty="0">
                <a:solidFill>
                  <a:srgbClr val="0000FF"/>
                </a:solidFill>
                <a:latin typeface="Arial" panose="020B0604020202020204" pitchFamily="34" charset="0"/>
                <a:cs typeface="Arial" panose="020B0604020202020204" pitchFamily="34" charset="0"/>
              </a:rPr>
              <a:t>B</a:t>
            </a:r>
            <a:r>
              <a:rPr kumimoji="0" lang="zh-CN" altLang="en-US" sz="1800" i="0" dirty="0">
                <a:solidFill>
                  <a:srgbClr val="0000FF"/>
                </a:solidFill>
                <a:latin typeface="Arial" panose="020B0604020202020204" pitchFamily="34" charset="0"/>
                <a:cs typeface="Arial" panose="020B0604020202020204" pitchFamily="34" charset="0"/>
              </a:rPr>
              <a:t>：</a:t>
            </a:r>
            <a:r>
              <a:rPr kumimoji="0" lang="en-US" altLang="zh-CN" sz="1800" i="0" dirty="0">
                <a:solidFill>
                  <a:srgbClr val="0000FF"/>
                </a:solidFill>
                <a:latin typeface="Arial" panose="020B0604020202020204" pitchFamily="34" charset="0"/>
                <a:cs typeface="Arial" panose="020B0604020202020204" pitchFamily="34" charset="0"/>
              </a:rPr>
              <a:t>1,277,877,876 </a:t>
            </a:r>
            <a:r>
              <a:rPr kumimoji="0" lang="zh-CN" altLang="en-US" sz="1800" i="0" dirty="0">
                <a:solidFill>
                  <a:srgbClr val="0000FF"/>
                </a:solidFill>
                <a:latin typeface="Arial" panose="020B0604020202020204" pitchFamily="34" charset="0"/>
                <a:cs typeface="Arial" panose="020B0604020202020204" pitchFamily="34" charset="0"/>
              </a:rPr>
              <a:t>时钟周期</a:t>
            </a:r>
            <a:endParaRPr kumimoji="0" lang="en-US" altLang="zh-CN" sz="1800" i="0" dirty="0">
              <a:solidFill>
                <a:srgbClr val="0000FF"/>
              </a:solidFill>
              <a:latin typeface="Arial" panose="020B0604020202020204" pitchFamily="34" charset="0"/>
              <a:cs typeface="Arial" panose="020B0604020202020204" pitchFamily="34" charset="0"/>
            </a:endParaRPr>
          </a:p>
          <a:p>
            <a:pPr algn="ctr">
              <a:lnSpc>
                <a:spcPct val="90000"/>
              </a:lnSpc>
            </a:pPr>
            <a:endParaRPr kumimoji="0" lang="en-US" altLang="zh-CN" sz="1800" i="0" dirty="0">
              <a:solidFill>
                <a:srgbClr val="0000FF"/>
              </a:solidFill>
              <a:latin typeface="Arial" panose="020B0604020202020204" pitchFamily="34" charset="0"/>
              <a:cs typeface="Arial" panose="020B0604020202020204" pitchFamily="34" charset="0"/>
            </a:endParaRPr>
          </a:p>
        </p:txBody>
      </p:sp>
      <p:sp>
        <p:nvSpPr>
          <p:cNvPr id="42" name="Text Box 40">
            <a:extLst>
              <a:ext uri="{FF2B5EF4-FFF2-40B4-BE49-F238E27FC236}">
                <a16:creationId xmlns:a16="http://schemas.microsoft.com/office/drawing/2014/main" id="{FD7EA50E-B9C4-4F49-BA5D-221290B49957}"/>
              </a:ext>
            </a:extLst>
          </p:cNvPr>
          <p:cNvSpPr txBox="1">
            <a:spLocks noChangeArrowheads="1"/>
          </p:cNvSpPr>
          <p:nvPr/>
        </p:nvSpPr>
        <p:spPr bwMode="auto">
          <a:xfrm>
            <a:off x="4198661" y="6230436"/>
            <a:ext cx="30765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type="none" w="sm" len="sm"/>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lIns="45046" tIns="45046" rIns="45046" bIns="45046">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pPr>
            <a:r>
              <a:rPr kumimoji="0" lang="zh-CN" altLang="en-US" sz="1800" i="0" dirty="0">
                <a:solidFill>
                  <a:srgbClr val="CC0000"/>
                </a:solidFill>
                <a:latin typeface="Arial" panose="020B0604020202020204" pitchFamily="34" charset="0"/>
              </a:rPr>
              <a:t>程序</a:t>
            </a:r>
            <a:r>
              <a:rPr kumimoji="0" lang="en-US" altLang="zh-CN" sz="1800" i="0" dirty="0">
                <a:solidFill>
                  <a:srgbClr val="CC0000"/>
                </a:solidFill>
                <a:latin typeface="Arial" panose="020B0604020202020204" pitchFamily="34" charset="0"/>
              </a:rPr>
              <a:t>A</a:t>
            </a:r>
            <a:r>
              <a:rPr kumimoji="0" lang="zh-CN" altLang="en-US" sz="1800" i="0" dirty="0">
                <a:solidFill>
                  <a:srgbClr val="CC0000"/>
                </a:solidFill>
                <a:latin typeface="Arial" panose="020B0604020202020204" pitchFamily="34" charset="0"/>
              </a:rPr>
              <a:t>比程序</a:t>
            </a:r>
            <a:r>
              <a:rPr kumimoji="0" lang="en-US" altLang="zh-CN" sz="1800" i="0" dirty="0">
                <a:solidFill>
                  <a:srgbClr val="CC0000"/>
                </a:solidFill>
                <a:latin typeface="Arial" panose="020B0604020202020204" pitchFamily="34" charset="0"/>
              </a:rPr>
              <a:t>B</a:t>
            </a:r>
            <a:r>
              <a:rPr kumimoji="0" lang="zh-CN" altLang="en-US" sz="1800" i="0" dirty="0">
                <a:solidFill>
                  <a:srgbClr val="CC0000"/>
                </a:solidFill>
                <a:latin typeface="Arial" panose="020B0604020202020204" pitchFamily="34" charset="0"/>
              </a:rPr>
              <a:t>快</a:t>
            </a:r>
            <a:r>
              <a:rPr kumimoji="0" lang="en-US" altLang="zh-CN" sz="1800" i="0" dirty="0">
                <a:solidFill>
                  <a:srgbClr val="CC0000"/>
                </a:solidFill>
                <a:latin typeface="Arial" panose="020B0604020202020204" pitchFamily="34" charset="0"/>
              </a:rPr>
              <a:t>21.5 </a:t>
            </a:r>
            <a:r>
              <a:rPr kumimoji="0" lang="zh-CN" altLang="en-US" sz="1800" i="0" dirty="0">
                <a:solidFill>
                  <a:srgbClr val="CC0000"/>
                </a:solidFill>
                <a:latin typeface="Arial" panose="020B0604020202020204" pitchFamily="34" charset="0"/>
              </a:rPr>
              <a:t>倍</a:t>
            </a:r>
            <a:r>
              <a:rPr kumimoji="0" lang="en-US" altLang="zh-CN" sz="1800" i="0" dirty="0">
                <a:solidFill>
                  <a:srgbClr val="CC0000"/>
                </a:solidFill>
                <a:latin typeface="Arial" panose="020B0604020202020204" pitchFamily="34" charset="0"/>
              </a:rPr>
              <a:t>!!</a:t>
            </a:r>
          </a:p>
        </p:txBody>
      </p:sp>
    </p:spTree>
    <p:extLst>
      <p:ext uri="{BB962C8B-B14F-4D97-AF65-F5344CB8AC3E}">
        <p14:creationId xmlns:p14="http://schemas.microsoft.com/office/powerpoint/2010/main" val="105939565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accent1"/>
                                      </p:to>
                                    </p:animClr>
                                  </p:sub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accent1"/>
                                      </p:to>
                                    </p:animClr>
                                  </p:subTnLst>
                                </p:cTn>
                              </p:par>
                              <p:par>
                                <p:cTn id="11" presetID="3"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accent1"/>
                                      </p:to>
                                    </p:animClr>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chemeClr val="accent1"/>
                                      </p:to>
                                    </p:animClr>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linds(horizontal)">
                                      <p:cBhvr>
                                        <p:cTn id="23"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chemeClr val="accent1"/>
                                      </p:to>
                                    </p:animClr>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linds(horizontal)">
                                      <p:cBhvr>
                                        <p:cTn id="28"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chemeClr val="accent1"/>
                                      </p:to>
                                    </p:animClr>
                                  </p:sub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blinds(horizontal)">
                                      <p:cBhvr>
                                        <p:cTn id="33" dur="500"/>
                                        <p:tgtEl>
                                          <p:spTgt spid="41"/>
                                        </p:tgtEl>
                                      </p:cBhvr>
                                    </p:animEffect>
                                  </p:childTnLst>
                                  <p:subTnLst>
                                    <p:animClr clrSpc="rgb" dir="cw">
                                      <p:cBhvr override="childStyle">
                                        <p:cTn dur="1" fill="hold" display="0" masterRel="nextClick" afterEffect="1"/>
                                        <p:tgtEl>
                                          <p:spTgt spid="41"/>
                                        </p:tgtEl>
                                        <p:attrNameLst>
                                          <p:attrName>ppt_c</p:attrName>
                                        </p:attrNameLst>
                                      </p:cBhvr>
                                      <p:to>
                                        <a:schemeClr val="accent1"/>
                                      </p:to>
                                    </p:animClr>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blinds(horizontal)">
                                      <p:cBhvr>
                                        <p:cTn id="38" dur="500"/>
                                        <p:tgtEl>
                                          <p:spTgt spid="42"/>
                                        </p:tgtEl>
                                      </p:cBhvr>
                                    </p:animEffect>
                                  </p:childTnLst>
                                  <p:subTnLst>
                                    <p:animClr clrSpc="rgb" dir="cw">
                                      <p:cBhvr override="childStyle">
                                        <p:cTn dur="1" fill="hold" display="0" masterRel="nextClick" afterEffect="1"/>
                                        <p:tgtEl>
                                          <p:spTgt spid="42"/>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7756F83-6222-4B27-90FE-EFA0BDC540B1}"/>
              </a:ext>
            </a:extLst>
          </p:cNvPr>
          <p:cNvSpPr>
            <a:spLocks noGrp="1"/>
          </p:cNvSpPr>
          <p:nvPr>
            <p:ph type="sldNum" sz="quarter" idx="12"/>
          </p:nvPr>
        </p:nvSpPr>
        <p:spPr/>
        <p:txBody>
          <a:bodyPr/>
          <a:lstStyle/>
          <a:p>
            <a:fld id="{D12C7F20-4EEE-4847-AC76-B538472E8A39}" type="slidenum">
              <a:rPr lang="zh-CN" altLang="en-US" smtClean="0"/>
              <a:pPr/>
              <a:t>54</a:t>
            </a:fld>
            <a:endParaRPr lang="zh-CN" altLang="en-US"/>
          </a:p>
        </p:txBody>
      </p:sp>
      <p:sp>
        <p:nvSpPr>
          <p:cNvPr id="3" name="文本占位符 2">
            <a:extLst>
              <a:ext uri="{FF2B5EF4-FFF2-40B4-BE49-F238E27FC236}">
                <a16:creationId xmlns:a16="http://schemas.microsoft.com/office/drawing/2014/main" id="{B937F93B-E660-4879-A072-60D8A0598DC3}"/>
              </a:ext>
            </a:extLst>
          </p:cNvPr>
          <p:cNvSpPr>
            <a:spLocks noGrp="1"/>
          </p:cNvSpPr>
          <p:nvPr>
            <p:ph type="body" sz="quarter" idx="15"/>
          </p:nvPr>
        </p:nvSpPr>
        <p:spPr>
          <a:xfrm>
            <a:off x="159768" y="698464"/>
            <a:ext cx="11835786" cy="591322"/>
          </a:xfrm>
        </p:spPr>
        <p:txBody>
          <a:bodyPr/>
          <a:lstStyle/>
          <a:p>
            <a:r>
              <a:rPr lang="en-US" altLang="zh-CN" dirty="0"/>
              <a:t>Cache(</a:t>
            </a:r>
            <a:r>
              <a:rPr lang="zh-CN" altLang="en-US" dirty="0"/>
              <a:t>高速缓存</a:t>
            </a:r>
            <a:r>
              <a:rPr lang="en-US" altLang="zh-CN" dirty="0"/>
              <a:t>)</a:t>
            </a:r>
            <a:r>
              <a:rPr lang="zh-CN" altLang="en-US" dirty="0"/>
              <a:t>是什么样的？</a:t>
            </a:r>
          </a:p>
        </p:txBody>
      </p:sp>
      <p:sp>
        <p:nvSpPr>
          <p:cNvPr id="4" name="文本占位符 3">
            <a:extLst>
              <a:ext uri="{FF2B5EF4-FFF2-40B4-BE49-F238E27FC236}">
                <a16:creationId xmlns:a16="http://schemas.microsoft.com/office/drawing/2014/main" id="{1AE694B8-948F-478D-ADD8-6C8C0EEAF1F0}"/>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2B872D09-814A-4914-82DD-C5A1C160F643}"/>
              </a:ext>
            </a:extLst>
          </p:cNvPr>
          <p:cNvSpPr txBox="1">
            <a:spLocks noChangeArrowheads="1"/>
          </p:cNvSpPr>
          <p:nvPr/>
        </p:nvSpPr>
        <p:spPr>
          <a:xfrm>
            <a:off x="359959" y="1206500"/>
            <a:ext cx="4052887" cy="2687638"/>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288" indent="-268288" defTabSz="717550"/>
            <a:r>
              <a:rPr lang="en-US" altLang="zh-CN" sz="1600">
                <a:solidFill>
                  <a:srgbClr val="0000FF"/>
                </a:solidFill>
              </a:rPr>
              <a:t>Cache</a:t>
            </a:r>
            <a:r>
              <a:rPr lang="zh-CN" altLang="en-US" sz="1600">
                <a:solidFill>
                  <a:srgbClr val="0000FF"/>
                </a:solidFill>
              </a:rPr>
              <a:t>是一种小容量高速缓冲存储器，它由</a:t>
            </a:r>
            <a:r>
              <a:rPr lang="en-US" altLang="zh-CN" sz="1600">
                <a:solidFill>
                  <a:srgbClr val="0000FF"/>
                </a:solidFill>
              </a:rPr>
              <a:t>SRAM</a:t>
            </a:r>
            <a:r>
              <a:rPr lang="zh-CN" altLang="en-US" sz="1600">
                <a:solidFill>
                  <a:srgbClr val="0000FF"/>
                </a:solidFill>
              </a:rPr>
              <a:t>组成</a:t>
            </a:r>
          </a:p>
          <a:p>
            <a:pPr marL="268288" indent="-268288" defTabSz="717550"/>
            <a:r>
              <a:rPr lang="en-US" altLang="zh-CN" sz="1600">
                <a:solidFill>
                  <a:srgbClr val="0000FF"/>
                </a:solidFill>
              </a:rPr>
              <a:t>Cache</a:t>
            </a:r>
            <a:r>
              <a:rPr lang="zh-CN" altLang="en-US" sz="1600">
                <a:solidFill>
                  <a:srgbClr val="0000FF"/>
                </a:solidFill>
              </a:rPr>
              <a:t>直接制作在</a:t>
            </a:r>
            <a:r>
              <a:rPr lang="en-US" altLang="zh-CN" sz="1600">
                <a:solidFill>
                  <a:srgbClr val="0000FF"/>
                </a:solidFill>
              </a:rPr>
              <a:t>CPU</a:t>
            </a:r>
            <a:r>
              <a:rPr lang="zh-CN" altLang="en-US" sz="1600">
                <a:solidFill>
                  <a:srgbClr val="0000FF"/>
                </a:solidFill>
              </a:rPr>
              <a:t>芯片内，速度几乎与</a:t>
            </a:r>
            <a:r>
              <a:rPr lang="en-US" altLang="zh-CN" sz="1600">
                <a:solidFill>
                  <a:srgbClr val="0000FF"/>
                </a:solidFill>
              </a:rPr>
              <a:t>CPU</a:t>
            </a:r>
            <a:r>
              <a:rPr lang="zh-CN" altLang="en-US" sz="1600">
                <a:solidFill>
                  <a:srgbClr val="0000FF"/>
                </a:solidFill>
              </a:rPr>
              <a:t>一样快</a:t>
            </a:r>
          </a:p>
          <a:p>
            <a:pPr marL="268288" indent="-268288" defTabSz="717550"/>
            <a:r>
              <a:rPr lang="zh-CN" altLang="en-US" sz="1600">
                <a:solidFill>
                  <a:srgbClr val="0000FF"/>
                </a:solidFill>
              </a:rPr>
              <a:t>程序运行时，</a:t>
            </a:r>
            <a:r>
              <a:rPr lang="en-US" altLang="zh-CN" sz="1600">
                <a:solidFill>
                  <a:srgbClr val="0000FF"/>
                </a:solidFill>
              </a:rPr>
              <a:t>CPU</a:t>
            </a:r>
            <a:r>
              <a:rPr lang="zh-CN" altLang="en-US" sz="1600">
                <a:solidFill>
                  <a:srgbClr val="0000FF"/>
                </a:solidFill>
              </a:rPr>
              <a:t>使用的一部分数据</a:t>
            </a:r>
            <a:r>
              <a:rPr lang="en-US" altLang="zh-CN" sz="1600">
                <a:solidFill>
                  <a:srgbClr val="0000FF"/>
                </a:solidFill>
              </a:rPr>
              <a:t>/</a:t>
            </a:r>
            <a:r>
              <a:rPr lang="zh-CN" altLang="en-US" sz="1600">
                <a:solidFill>
                  <a:srgbClr val="0000FF"/>
                </a:solidFill>
              </a:rPr>
              <a:t>指令会预先成批拷贝在</a:t>
            </a:r>
            <a:r>
              <a:rPr lang="en-US" altLang="zh-CN" sz="1600">
                <a:solidFill>
                  <a:srgbClr val="0000FF"/>
                </a:solidFill>
              </a:rPr>
              <a:t>Cache</a:t>
            </a:r>
            <a:r>
              <a:rPr lang="zh-CN" altLang="en-US" sz="1600">
                <a:solidFill>
                  <a:srgbClr val="0000FF"/>
                </a:solidFill>
              </a:rPr>
              <a:t>中，</a:t>
            </a:r>
            <a:r>
              <a:rPr lang="en-US" altLang="zh-CN" sz="1600">
                <a:solidFill>
                  <a:srgbClr val="0000FF"/>
                </a:solidFill>
              </a:rPr>
              <a:t>Cache</a:t>
            </a:r>
            <a:r>
              <a:rPr lang="zh-CN" altLang="en-US" sz="1600">
                <a:solidFill>
                  <a:srgbClr val="0000FF"/>
                </a:solidFill>
              </a:rPr>
              <a:t>的内容是主存储器中部分内容的映象</a:t>
            </a:r>
            <a:endParaRPr lang="en-US" altLang="zh-CN" sz="1600">
              <a:solidFill>
                <a:srgbClr val="0000FF"/>
              </a:solidFill>
            </a:endParaRPr>
          </a:p>
          <a:p>
            <a:pPr marL="268288" indent="-268288" defTabSz="717550"/>
            <a:r>
              <a:rPr lang="zh-CN" altLang="en-US" sz="1600">
                <a:solidFill>
                  <a:srgbClr val="0000FF"/>
                </a:solidFill>
              </a:rPr>
              <a:t>当</a:t>
            </a:r>
            <a:r>
              <a:rPr lang="en-US" altLang="zh-CN" sz="1600">
                <a:solidFill>
                  <a:srgbClr val="0000FF"/>
                </a:solidFill>
              </a:rPr>
              <a:t>CPU</a:t>
            </a:r>
            <a:r>
              <a:rPr lang="zh-CN" altLang="en-US" sz="1600">
                <a:solidFill>
                  <a:srgbClr val="0000FF"/>
                </a:solidFill>
              </a:rPr>
              <a:t>需要从内存读</a:t>
            </a:r>
            <a:r>
              <a:rPr lang="en-US" altLang="zh-CN" sz="1600">
                <a:solidFill>
                  <a:srgbClr val="0000FF"/>
                </a:solidFill>
              </a:rPr>
              <a:t>(</a:t>
            </a:r>
            <a:r>
              <a:rPr lang="zh-CN" altLang="en-US" sz="1600">
                <a:solidFill>
                  <a:srgbClr val="0000FF"/>
                </a:solidFill>
              </a:rPr>
              <a:t>写</a:t>
            </a:r>
            <a:r>
              <a:rPr lang="en-US" altLang="zh-CN" sz="1600">
                <a:solidFill>
                  <a:srgbClr val="0000FF"/>
                </a:solidFill>
              </a:rPr>
              <a:t>)</a:t>
            </a:r>
            <a:r>
              <a:rPr lang="zh-CN" altLang="en-US" sz="1600">
                <a:solidFill>
                  <a:srgbClr val="0000FF"/>
                </a:solidFill>
              </a:rPr>
              <a:t>数据或指令时，先检查</a:t>
            </a:r>
            <a:r>
              <a:rPr lang="en-US" altLang="zh-CN" sz="1600">
                <a:solidFill>
                  <a:srgbClr val="0000FF"/>
                </a:solidFill>
              </a:rPr>
              <a:t>Cache</a:t>
            </a:r>
            <a:r>
              <a:rPr lang="zh-CN" altLang="en-US" sz="1600">
                <a:solidFill>
                  <a:srgbClr val="0000FF"/>
                </a:solidFill>
              </a:rPr>
              <a:t>，若有，就直接从</a:t>
            </a:r>
            <a:r>
              <a:rPr lang="en-US" altLang="zh-CN" sz="1600">
                <a:solidFill>
                  <a:srgbClr val="0000FF"/>
                </a:solidFill>
              </a:rPr>
              <a:t>Cache</a:t>
            </a:r>
            <a:r>
              <a:rPr lang="zh-CN" altLang="en-US" sz="1600">
                <a:solidFill>
                  <a:srgbClr val="0000FF"/>
                </a:solidFill>
              </a:rPr>
              <a:t>中读取，而不用访问主存储器</a:t>
            </a:r>
          </a:p>
        </p:txBody>
      </p:sp>
      <p:sp>
        <p:nvSpPr>
          <p:cNvPr id="6" name="Rectangle 4">
            <a:extLst>
              <a:ext uri="{FF2B5EF4-FFF2-40B4-BE49-F238E27FC236}">
                <a16:creationId xmlns:a16="http://schemas.microsoft.com/office/drawing/2014/main" id="{F9276DAE-F3AF-4580-8451-2012AAF52064}"/>
              </a:ext>
            </a:extLst>
          </p:cNvPr>
          <p:cNvSpPr>
            <a:spLocks noChangeArrowheads="1"/>
          </p:cNvSpPr>
          <p:nvPr/>
        </p:nvSpPr>
        <p:spPr bwMode="auto">
          <a:xfrm>
            <a:off x="4854171" y="3429000"/>
            <a:ext cx="4265613" cy="22860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5">
            <a:extLst>
              <a:ext uri="{FF2B5EF4-FFF2-40B4-BE49-F238E27FC236}">
                <a16:creationId xmlns:a16="http://schemas.microsoft.com/office/drawing/2014/main" id="{019CF25D-E8CA-42B4-84CD-CC2B8AF1C6C5}"/>
              </a:ext>
            </a:extLst>
          </p:cNvPr>
          <p:cNvSpPr>
            <a:spLocks noChangeArrowheads="1"/>
          </p:cNvSpPr>
          <p:nvPr/>
        </p:nvSpPr>
        <p:spPr bwMode="auto">
          <a:xfrm>
            <a:off x="5385984" y="3735388"/>
            <a:ext cx="687387" cy="3032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0</a:t>
            </a:r>
          </a:p>
        </p:txBody>
      </p:sp>
      <p:sp>
        <p:nvSpPr>
          <p:cNvPr id="8" name="Rectangle 6">
            <a:extLst>
              <a:ext uri="{FF2B5EF4-FFF2-40B4-BE49-F238E27FC236}">
                <a16:creationId xmlns:a16="http://schemas.microsoft.com/office/drawing/2014/main" id="{1B5D14FE-8767-4552-A30B-B1BADC26E06E}"/>
              </a:ext>
            </a:extLst>
          </p:cNvPr>
          <p:cNvSpPr>
            <a:spLocks noChangeArrowheads="1"/>
          </p:cNvSpPr>
          <p:nvPr/>
        </p:nvSpPr>
        <p:spPr bwMode="auto">
          <a:xfrm>
            <a:off x="6225771" y="3735388"/>
            <a:ext cx="685800" cy="3032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1</a:t>
            </a:r>
          </a:p>
        </p:txBody>
      </p:sp>
      <p:sp>
        <p:nvSpPr>
          <p:cNvPr id="9" name="Rectangle 7">
            <a:extLst>
              <a:ext uri="{FF2B5EF4-FFF2-40B4-BE49-F238E27FC236}">
                <a16:creationId xmlns:a16="http://schemas.microsoft.com/office/drawing/2014/main" id="{53830A1C-4FB1-4ED1-B8BC-B81A472398D5}"/>
              </a:ext>
            </a:extLst>
          </p:cNvPr>
          <p:cNvSpPr>
            <a:spLocks noChangeArrowheads="1"/>
          </p:cNvSpPr>
          <p:nvPr/>
        </p:nvSpPr>
        <p:spPr bwMode="auto">
          <a:xfrm>
            <a:off x="7063971" y="3735388"/>
            <a:ext cx="685800" cy="3032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2</a:t>
            </a:r>
          </a:p>
        </p:txBody>
      </p:sp>
      <p:sp>
        <p:nvSpPr>
          <p:cNvPr id="10" name="Rectangle 8">
            <a:extLst>
              <a:ext uri="{FF2B5EF4-FFF2-40B4-BE49-F238E27FC236}">
                <a16:creationId xmlns:a16="http://schemas.microsoft.com/office/drawing/2014/main" id="{D1285002-9C63-4677-A4A4-388CAA3A098D}"/>
              </a:ext>
            </a:extLst>
          </p:cNvPr>
          <p:cNvSpPr>
            <a:spLocks noChangeArrowheads="1"/>
          </p:cNvSpPr>
          <p:nvPr/>
        </p:nvSpPr>
        <p:spPr bwMode="auto">
          <a:xfrm>
            <a:off x="7902171" y="3735388"/>
            <a:ext cx="685800" cy="3032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3</a:t>
            </a:r>
          </a:p>
        </p:txBody>
      </p:sp>
      <p:sp>
        <p:nvSpPr>
          <p:cNvPr id="11" name="Rectangle 9">
            <a:extLst>
              <a:ext uri="{FF2B5EF4-FFF2-40B4-BE49-F238E27FC236}">
                <a16:creationId xmlns:a16="http://schemas.microsoft.com/office/drawing/2014/main" id="{F171B498-007E-4386-82B2-DE42C65B0016}"/>
              </a:ext>
            </a:extLst>
          </p:cNvPr>
          <p:cNvSpPr>
            <a:spLocks noChangeArrowheads="1"/>
          </p:cNvSpPr>
          <p:nvPr/>
        </p:nvSpPr>
        <p:spPr bwMode="auto">
          <a:xfrm>
            <a:off x="5385984" y="4191000"/>
            <a:ext cx="687387"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4</a:t>
            </a:r>
          </a:p>
        </p:txBody>
      </p:sp>
      <p:sp>
        <p:nvSpPr>
          <p:cNvPr id="12" name="Rectangle 10">
            <a:extLst>
              <a:ext uri="{FF2B5EF4-FFF2-40B4-BE49-F238E27FC236}">
                <a16:creationId xmlns:a16="http://schemas.microsoft.com/office/drawing/2014/main" id="{23B66A57-272A-4A62-A208-77E7539BAF6A}"/>
              </a:ext>
            </a:extLst>
          </p:cNvPr>
          <p:cNvSpPr>
            <a:spLocks noChangeArrowheads="1"/>
          </p:cNvSpPr>
          <p:nvPr/>
        </p:nvSpPr>
        <p:spPr bwMode="auto">
          <a:xfrm>
            <a:off x="6225771" y="4191000"/>
            <a:ext cx="6858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5</a:t>
            </a:r>
          </a:p>
        </p:txBody>
      </p:sp>
      <p:sp>
        <p:nvSpPr>
          <p:cNvPr id="13" name="Rectangle 11">
            <a:extLst>
              <a:ext uri="{FF2B5EF4-FFF2-40B4-BE49-F238E27FC236}">
                <a16:creationId xmlns:a16="http://schemas.microsoft.com/office/drawing/2014/main" id="{CB003D9D-0A19-409B-AF97-2B1D2AB875DB}"/>
              </a:ext>
            </a:extLst>
          </p:cNvPr>
          <p:cNvSpPr>
            <a:spLocks noChangeArrowheads="1"/>
          </p:cNvSpPr>
          <p:nvPr/>
        </p:nvSpPr>
        <p:spPr bwMode="auto">
          <a:xfrm>
            <a:off x="7063971" y="4191000"/>
            <a:ext cx="6858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6</a:t>
            </a:r>
          </a:p>
        </p:txBody>
      </p:sp>
      <p:sp>
        <p:nvSpPr>
          <p:cNvPr id="14" name="Rectangle 12">
            <a:extLst>
              <a:ext uri="{FF2B5EF4-FFF2-40B4-BE49-F238E27FC236}">
                <a16:creationId xmlns:a16="http://schemas.microsoft.com/office/drawing/2014/main" id="{BB968804-91A8-4A21-85B8-A890199A9A0F}"/>
              </a:ext>
            </a:extLst>
          </p:cNvPr>
          <p:cNvSpPr>
            <a:spLocks noChangeArrowheads="1"/>
          </p:cNvSpPr>
          <p:nvPr/>
        </p:nvSpPr>
        <p:spPr bwMode="auto">
          <a:xfrm>
            <a:off x="7902171" y="4191000"/>
            <a:ext cx="6858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7</a:t>
            </a:r>
          </a:p>
        </p:txBody>
      </p:sp>
      <p:sp>
        <p:nvSpPr>
          <p:cNvPr id="15" name="Rectangle 13">
            <a:extLst>
              <a:ext uri="{FF2B5EF4-FFF2-40B4-BE49-F238E27FC236}">
                <a16:creationId xmlns:a16="http://schemas.microsoft.com/office/drawing/2014/main" id="{90103E25-9D51-4904-A5A9-E1115F36DFE3}"/>
              </a:ext>
            </a:extLst>
          </p:cNvPr>
          <p:cNvSpPr>
            <a:spLocks noChangeArrowheads="1"/>
          </p:cNvSpPr>
          <p:nvPr/>
        </p:nvSpPr>
        <p:spPr bwMode="auto">
          <a:xfrm>
            <a:off x="5385984" y="4648200"/>
            <a:ext cx="687387"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8</a:t>
            </a:r>
          </a:p>
        </p:txBody>
      </p:sp>
      <p:sp>
        <p:nvSpPr>
          <p:cNvPr id="16" name="Rectangle 14">
            <a:extLst>
              <a:ext uri="{FF2B5EF4-FFF2-40B4-BE49-F238E27FC236}">
                <a16:creationId xmlns:a16="http://schemas.microsoft.com/office/drawing/2014/main" id="{2B6F03C8-3EFA-43B3-BFF4-2EBF4B3055D0}"/>
              </a:ext>
            </a:extLst>
          </p:cNvPr>
          <p:cNvSpPr>
            <a:spLocks noChangeArrowheads="1"/>
          </p:cNvSpPr>
          <p:nvPr/>
        </p:nvSpPr>
        <p:spPr bwMode="auto">
          <a:xfrm>
            <a:off x="6225771" y="4648200"/>
            <a:ext cx="6858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9</a:t>
            </a:r>
          </a:p>
        </p:txBody>
      </p:sp>
      <p:sp>
        <p:nvSpPr>
          <p:cNvPr id="17" name="Rectangle 15">
            <a:extLst>
              <a:ext uri="{FF2B5EF4-FFF2-40B4-BE49-F238E27FC236}">
                <a16:creationId xmlns:a16="http://schemas.microsoft.com/office/drawing/2014/main" id="{37274397-7A5D-4188-9E74-062162927084}"/>
              </a:ext>
            </a:extLst>
          </p:cNvPr>
          <p:cNvSpPr>
            <a:spLocks noChangeArrowheads="1"/>
          </p:cNvSpPr>
          <p:nvPr/>
        </p:nvSpPr>
        <p:spPr bwMode="auto">
          <a:xfrm>
            <a:off x="7063971" y="4648200"/>
            <a:ext cx="6858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10</a:t>
            </a:r>
          </a:p>
        </p:txBody>
      </p:sp>
      <p:sp>
        <p:nvSpPr>
          <p:cNvPr id="18" name="Rectangle 16">
            <a:extLst>
              <a:ext uri="{FF2B5EF4-FFF2-40B4-BE49-F238E27FC236}">
                <a16:creationId xmlns:a16="http://schemas.microsoft.com/office/drawing/2014/main" id="{8AEC23F4-7659-4624-8EB8-63F9CAA15374}"/>
              </a:ext>
            </a:extLst>
          </p:cNvPr>
          <p:cNvSpPr>
            <a:spLocks noChangeArrowheads="1"/>
          </p:cNvSpPr>
          <p:nvPr/>
        </p:nvSpPr>
        <p:spPr bwMode="auto">
          <a:xfrm>
            <a:off x="7902171" y="4648200"/>
            <a:ext cx="6858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11</a:t>
            </a:r>
          </a:p>
        </p:txBody>
      </p:sp>
      <p:sp>
        <p:nvSpPr>
          <p:cNvPr id="19" name="Rectangle 17">
            <a:extLst>
              <a:ext uri="{FF2B5EF4-FFF2-40B4-BE49-F238E27FC236}">
                <a16:creationId xmlns:a16="http://schemas.microsoft.com/office/drawing/2014/main" id="{0A05AB02-8A70-4066-BDEA-2E77E2E5EB28}"/>
              </a:ext>
            </a:extLst>
          </p:cNvPr>
          <p:cNvSpPr>
            <a:spLocks noChangeArrowheads="1"/>
          </p:cNvSpPr>
          <p:nvPr/>
        </p:nvSpPr>
        <p:spPr bwMode="auto">
          <a:xfrm>
            <a:off x="5385984" y="5105400"/>
            <a:ext cx="687387" cy="30638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12</a:t>
            </a:r>
          </a:p>
        </p:txBody>
      </p:sp>
      <p:sp>
        <p:nvSpPr>
          <p:cNvPr id="20" name="Rectangle 18">
            <a:extLst>
              <a:ext uri="{FF2B5EF4-FFF2-40B4-BE49-F238E27FC236}">
                <a16:creationId xmlns:a16="http://schemas.microsoft.com/office/drawing/2014/main" id="{8A4733DD-BFB7-4096-BDBB-8F85EC9404DB}"/>
              </a:ext>
            </a:extLst>
          </p:cNvPr>
          <p:cNvSpPr>
            <a:spLocks noChangeArrowheads="1"/>
          </p:cNvSpPr>
          <p:nvPr/>
        </p:nvSpPr>
        <p:spPr bwMode="auto">
          <a:xfrm>
            <a:off x="6225771" y="5105400"/>
            <a:ext cx="685800" cy="30638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13</a:t>
            </a:r>
          </a:p>
        </p:txBody>
      </p:sp>
      <p:sp>
        <p:nvSpPr>
          <p:cNvPr id="21" name="Rectangle 19">
            <a:extLst>
              <a:ext uri="{FF2B5EF4-FFF2-40B4-BE49-F238E27FC236}">
                <a16:creationId xmlns:a16="http://schemas.microsoft.com/office/drawing/2014/main" id="{1413C122-A324-4056-A61D-453123A2C42D}"/>
              </a:ext>
            </a:extLst>
          </p:cNvPr>
          <p:cNvSpPr>
            <a:spLocks noChangeArrowheads="1"/>
          </p:cNvSpPr>
          <p:nvPr/>
        </p:nvSpPr>
        <p:spPr bwMode="auto">
          <a:xfrm>
            <a:off x="7063971" y="5105400"/>
            <a:ext cx="685800" cy="30638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14</a:t>
            </a:r>
          </a:p>
        </p:txBody>
      </p:sp>
      <p:sp>
        <p:nvSpPr>
          <p:cNvPr id="22" name="Rectangle 20">
            <a:extLst>
              <a:ext uri="{FF2B5EF4-FFF2-40B4-BE49-F238E27FC236}">
                <a16:creationId xmlns:a16="http://schemas.microsoft.com/office/drawing/2014/main" id="{AC2AE92A-ED40-43D4-B955-9041060B39E8}"/>
              </a:ext>
            </a:extLst>
          </p:cNvPr>
          <p:cNvSpPr>
            <a:spLocks noChangeArrowheads="1"/>
          </p:cNvSpPr>
          <p:nvPr/>
        </p:nvSpPr>
        <p:spPr bwMode="auto">
          <a:xfrm>
            <a:off x="7902171" y="5105400"/>
            <a:ext cx="685800" cy="30638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15</a:t>
            </a:r>
          </a:p>
        </p:txBody>
      </p:sp>
      <p:sp>
        <p:nvSpPr>
          <p:cNvPr id="23" name="Rectangle 21">
            <a:extLst>
              <a:ext uri="{FF2B5EF4-FFF2-40B4-BE49-F238E27FC236}">
                <a16:creationId xmlns:a16="http://schemas.microsoft.com/office/drawing/2014/main" id="{0E89A005-4BAD-4F56-A472-A1044AC07640}"/>
              </a:ext>
            </a:extLst>
          </p:cNvPr>
          <p:cNvSpPr>
            <a:spLocks noChangeArrowheads="1"/>
          </p:cNvSpPr>
          <p:nvPr/>
        </p:nvSpPr>
        <p:spPr bwMode="auto">
          <a:xfrm>
            <a:off x="5160559" y="1671638"/>
            <a:ext cx="3579812" cy="6096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2">
            <a:extLst>
              <a:ext uri="{FF2B5EF4-FFF2-40B4-BE49-F238E27FC236}">
                <a16:creationId xmlns:a16="http://schemas.microsoft.com/office/drawing/2014/main" id="{F472379A-B91D-49D0-B18A-0724D874CEA9}"/>
              </a:ext>
            </a:extLst>
          </p:cNvPr>
          <p:cNvSpPr>
            <a:spLocks noChangeArrowheads="1"/>
          </p:cNvSpPr>
          <p:nvPr/>
        </p:nvSpPr>
        <p:spPr bwMode="auto">
          <a:xfrm>
            <a:off x="5300259" y="1816100"/>
            <a:ext cx="685800" cy="30638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8</a:t>
            </a:r>
          </a:p>
        </p:txBody>
      </p:sp>
      <p:sp>
        <p:nvSpPr>
          <p:cNvPr id="25" name="Rectangle 23">
            <a:extLst>
              <a:ext uri="{FF2B5EF4-FFF2-40B4-BE49-F238E27FC236}">
                <a16:creationId xmlns:a16="http://schemas.microsoft.com/office/drawing/2014/main" id="{D28ACBD1-6202-454C-8FD3-1E036BF27023}"/>
              </a:ext>
            </a:extLst>
          </p:cNvPr>
          <p:cNvSpPr>
            <a:spLocks noChangeArrowheads="1"/>
          </p:cNvSpPr>
          <p:nvPr/>
        </p:nvSpPr>
        <p:spPr bwMode="auto">
          <a:xfrm>
            <a:off x="6149571" y="1825625"/>
            <a:ext cx="684213"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9</a:t>
            </a:r>
          </a:p>
        </p:txBody>
      </p:sp>
      <p:sp>
        <p:nvSpPr>
          <p:cNvPr id="26" name="Rectangle 24">
            <a:extLst>
              <a:ext uri="{FF2B5EF4-FFF2-40B4-BE49-F238E27FC236}">
                <a16:creationId xmlns:a16="http://schemas.microsoft.com/office/drawing/2014/main" id="{7249E558-9BEC-4AEB-B985-BCE28CF08735}"/>
              </a:ext>
            </a:extLst>
          </p:cNvPr>
          <p:cNvSpPr>
            <a:spLocks noChangeArrowheads="1"/>
          </p:cNvSpPr>
          <p:nvPr/>
        </p:nvSpPr>
        <p:spPr bwMode="auto">
          <a:xfrm>
            <a:off x="6987771" y="1825625"/>
            <a:ext cx="684213"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14</a:t>
            </a:r>
          </a:p>
        </p:txBody>
      </p:sp>
      <p:sp>
        <p:nvSpPr>
          <p:cNvPr id="27" name="Rectangle 25">
            <a:extLst>
              <a:ext uri="{FF2B5EF4-FFF2-40B4-BE49-F238E27FC236}">
                <a16:creationId xmlns:a16="http://schemas.microsoft.com/office/drawing/2014/main" id="{C8B0E4A1-3CCA-43BC-B489-C15FF9E71E71}"/>
              </a:ext>
            </a:extLst>
          </p:cNvPr>
          <p:cNvSpPr>
            <a:spLocks noChangeArrowheads="1"/>
          </p:cNvSpPr>
          <p:nvPr/>
        </p:nvSpPr>
        <p:spPr bwMode="auto">
          <a:xfrm>
            <a:off x="7825971" y="1825625"/>
            <a:ext cx="6858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3</a:t>
            </a:r>
          </a:p>
        </p:txBody>
      </p:sp>
      <p:sp>
        <p:nvSpPr>
          <p:cNvPr id="28" name="Rectangle 26">
            <a:extLst>
              <a:ext uri="{FF2B5EF4-FFF2-40B4-BE49-F238E27FC236}">
                <a16:creationId xmlns:a16="http://schemas.microsoft.com/office/drawing/2014/main" id="{9D32FA1D-DE51-4A88-B8AC-36AA4736BBDE}"/>
              </a:ext>
            </a:extLst>
          </p:cNvPr>
          <p:cNvSpPr>
            <a:spLocks noChangeArrowheads="1"/>
          </p:cNvSpPr>
          <p:nvPr/>
        </p:nvSpPr>
        <p:spPr bwMode="auto">
          <a:xfrm>
            <a:off x="5389159" y="4191000"/>
            <a:ext cx="685800" cy="30480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4</a:t>
            </a:r>
          </a:p>
        </p:txBody>
      </p:sp>
      <p:sp>
        <p:nvSpPr>
          <p:cNvPr id="29" name="Rectangle 27">
            <a:extLst>
              <a:ext uri="{FF2B5EF4-FFF2-40B4-BE49-F238E27FC236}">
                <a16:creationId xmlns:a16="http://schemas.microsoft.com/office/drawing/2014/main" id="{5DA0017F-0D94-4444-A416-580750593B4B}"/>
              </a:ext>
            </a:extLst>
          </p:cNvPr>
          <p:cNvSpPr>
            <a:spLocks noChangeArrowheads="1"/>
          </p:cNvSpPr>
          <p:nvPr/>
        </p:nvSpPr>
        <p:spPr bwMode="auto">
          <a:xfrm>
            <a:off x="6144809" y="2628900"/>
            <a:ext cx="685800" cy="306388"/>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4</a:t>
            </a:r>
          </a:p>
        </p:txBody>
      </p:sp>
      <p:sp>
        <p:nvSpPr>
          <p:cNvPr id="30" name="Rectangle 28">
            <a:extLst>
              <a:ext uri="{FF2B5EF4-FFF2-40B4-BE49-F238E27FC236}">
                <a16:creationId xmlns:a16="http://schemas.microsoft.com/office/drawing/2014/main" id="{04BA5D25-9FD2-4A11-A906-1D353712DD60}"/>
              </a:ext>
            </a:extLst>
          </p:cNvPr>
          <p:cNvSpPr>
            <a:spLocks noChangeArrowheads="1"/>
          </p:cNvSpPr>
          <p:nvPr/>
        </p:nvSpPr>
        <p:spPr bwMode="auto">
          <a:xfrm>
            <a:off x="5289146" y="1820863"/>
            <a:ext cx="684213" cy="304800"/>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4</a:t>
            </a:r>
          </a:p>
        </p:txBody>
      </p:sp>
      <p:sp>
        <p:nvSpPr>
          <p:cNvPr id="31" name="Rectangle 29">
            <a:extLst>
              <a:ext uri="{FF2B5EF4-FFF2-40B4-BE49-F238E27FC236}">
                <a16:creationId xmlns:a16="http://schemas.microsoft.com/office/drawing/2014/main" id="{D81CDA82-0CBA-494D-B6D5-16D7EA30BAAE}"/>
              </a:ext>
            </a:extLst>
          </p:cNvPr>
          <p:cNvSpPr>
            <a:spLocks noChangeArrowheads="1"/>
          </p:cNvSpPr>
          <p:nvPr/>
        </p:nvSpPr>
        <p:spPr bwMode="auto">
          <a:xfrm>
            <a:off x="6984596" y="1830388"/>
            <a:ext cx="685800" cy="306387"/>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10</a:t>
            </a:r>
          </a:p>
        </p:txBody>
      </p:sp>
      <p:sp>
        <p:nvSpPr>
          <p:cNvPr id="32" name="Rectangle 30">
            <a:extLst>
              <a:ext uri="{FF2B5EF4-FFF2-40B4-BE49-F238E27FC236}">
                <a16:creationId xmlns:a16="http://schemas.microsoft.com/office/drawing/2014/main" id="{3A59F0B2-06B8-4F40-9475-0E7DE4B6201B}"/>
              </a:ext>
            </a:extLst>
          </p:cNvPr>
          <p:cNvSpPr>
            <a:spLocks noChangeArrowheads="1"/>
          </p:cNvSpPr>
          <p:nvPr/>
        </p:nvSpPr>
        <p:spPr bwMode="auto">
          <a:xfrm>
            <a:off x="6140046" y="2633663"/>
            <a:ext cx="684213" cy="30321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10</a:t>
            </a:r>
          </a:p>
        </p:txBody>
      </p:sp>
      <p:sp>
        <p:nvSpPr>
          <p:cNvPr id="33" name="Rectangle 31">
            <a:extLst>
              <a:ext uri="{FF2B5EF4-FFF2-40B4-BE49-F238E27FC236}">
                <a16:creationId xmlns:a16="http://schemas.microsoft.com/office/drawing/2014/main" id="{DD704D50-94F9-4690-A446-BA460AB6242F}"/>
              </a:ext>
            </a:extLst>
          </p:cNvPr>
          <p:cNvSpPr>
            <a:spLocks noChangeArrowheads="1"/>
          </p:cNvSpPr>
          <p:nvPr/>
        </p:nvSpPr>
        <p:spPr bwMode="auto">
          <a:xfrm>
            <a:off x="7063971" y="4648200"/>
            <a:ext cx="684213" cy="3048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700" i="0">
                <a:latin typeface="Helvetica" panose="020B0604020202020204" pitchFamily="34" charset="0"/>
              </a:rPr>
              <a:t>10</a:t>
            </a:r>
          </a:p>
        </p:txBody>
      </p:sp>
      <p:sp>
        <p:nvSpPr>
          <p:cNvPr id="34" name="Line 32">
            <a:extLst>
              <a:ext uri="{FF2B5EF4-FFF2-40B4-BE49-F238E27FC236}">
                <a16:creationId xmlns:a16="http://schemas.microsoft.com/office/drawing/2014/main" id="{98E137D0-8D27-4EF6-9D34-2B8C79E3000F}"/>
              </a:ext>
            </a:extLst>
          </p:cNvPr>
          <p:cNvSpPr>
            <a:spLocks noChangeShapeType="1"/>
          </p:cNvSpPr>
          <p:nvPr/>
        </p:nvSpPr>
        <p:spPr bwMode="auto">
          <a:xfrm flipH="1">
            <a:off x="6887759" y="2273300"/>
            <a:ext cx="0" cy="112236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Text Box 33">
            <a:extLst>
              <a:ext uri="{FF2B5EF4-FFF2-40B4-BE49-F238E27FC236}">
                <a16:creationId xmlns:a16="http://schemas.microsoft.com/office/drawing/2014/main" id="{E5F31A34-B0C7-4B14-9A92-ADB7C715B942}"/>
              </a:ext>
            </a:extLst>
          </p:cNvPr>
          <p:cNvSpPr txBox="1">
            <a:spLocks noChangeArrowheads="1"/>
          </p:cNvSpPr>
          <p:nvPr/>
        </p:nvSpPr>
        <p:spPr bwMode="auto">
          <a:xfrm>
            <a:off x="6902046" y="2417763"/>
            <a:ext cx="2146300" cy="606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zh-CN" altLang="en-US" sz="1700" i="0">
                <a:latin typeface="Helvetica" panose="020B0604020202020204" pitchFamily="34" charset="0"/>
              </a:rPr>
              <a:t>主存中的部分信息拷贝在</a:t>
            </a:r>
            <a:r>
              <a:rPr kumimoji="0" lang="en-US" altLang="zh-CN" sz="1700" i="0">
                <a:latin typeface="Helvetica" panose="020B0604020202020204" pitchFamily="34" charset="0"/>
              </a:rPr>
              <a:t>Cache</a:t>
            </a:r>
            <a:r>
              <a:rPr kumimoji="0" lang="zh-CN" altLang="en-US" sz="1700" i="0">
                <a:latin typeface="Helvetica" panose="020B0604020202020204" pitchFamily="34" charset="0"/>
              </a:rPr>
              <a:t>存储器中</a:t>
            </a:r>
          </a:p>
        </p:txBody>
      </p:sp>
      <p:sp>
        <p:nvSpPr>
          <p:cNvPr id="36" name="Text Box 34">
            <a:extLst>
              <a:ext uri="{FF2B5EF4-FFF2-40B4-BE49-F238E27FC236}">
                <a16:creationId xmlns:a16="http://schemas.microsoft.com/office/drawing/2014/main" id="{6A9C4286-EBB9-40CA-8DAF-D4FFFCABD67D}"/>
              </a:ext>
            </a:extLst>
          </p:cNvPr>
          <p:cNvSpPr txBox="1">
            <a:spLocks noChangeArrowheads="1"/>
          </p:cNvSpPr>
          <p:nvPr/>
        </p:nvSpPr>
        <p:spPr bwMode="auto">
          <a:xfrm>
            <a:off x="7381471" y="1373188"/>
            <a:ext cx="1482725" cy="347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en-US" altLang="zh-CN" sz="1700" i="0">
                <a:solidFill>
                  <a:schemeClr val="hlink"/>
                </a:solidFill>
                <a:latin typeface="Helvetica" panose="020B0604020202020204" pitchFamily="34" charset="0"/>
              </a:rPr>
              <a:t>Cache</a:t>
            </a:r>
            <a:r>
              <a:rPr kumimoji="0" lang="zh-CN" altLang="en-US" sz="1700" i="0">
                <a:solidFill>
                  <a:schemeClr val="hlink"/>
                </a:solidFill>
                <a:latin typeface="Helvetica" panose="020B0604020202020204" pitchFamily="34" charset="0"/>
              </a:rPr>
              <a:t>存储器</a:t>
            </a:r>
          </a:p>
        </p:txBody>
      </p:sp>
      <p:sp>
        <p:nvSpPr>
          <p:cNvPr id="37" name="Text Box 35">
            <a:extLst>
              <a:ext uri="{FF2B5EF4-FFF2-40B4-BE49-F238E27FC236}">
                <a16:creationId xmlns:a16="http://schemas.microsoft.com/office/drawing/2014/main" id="{0AA9053B-6083-4D8D-A0C4-07948C54557A}"/>
              </a:ext>
            </a:extLst>
          </p:cNvPr>
          <p:cNvSpPr txBox="1">
            <a:spLocks noChangeArrowheads="1"/>
          </p:cNvSpPr>
          <p:nvPr/>
        </p:nvSpPr>
        <p:spPr bwMode="auto">
          <a:xfrm>
            <a:off x="5087534" y="3040063"/>
            <a:ext cx="1050925" cy="347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zh-CN" altLang="en-US" sz="1700" i="0">
                <a:solidFill>
                  <a:schemeClr val="hlink"/>
                </a:solidFill>
                <a:latin typeface="Helvetica" panose="020B0604020202020204" pitchFamily="34" charset="0"/>
              </a:rPr>
              <a:t>主存储器</a:t>
            </a:r>
          </a:p>
        </p:txBody>
      </p:sp>
      <p:sp>
        <p:nvSpPr>
          <p:cNvPr id="38" name="Text Box 37">
            <a:extLst>
              <a:ext uri="{FF2B5EF4-FFF2-40B4-BE49-F238E27FC236}">
                <a16:creationId xmlns:a16="http://schemas.microsoft.com/office/drawing/2014/main" id="{73A9C32B-B0FF-4B90-808C-4DB597F659FB}"/>
              </a:ext>
            </a:extLst>
          </p:cNvPr>
          <p:cNvSpPr txBox="1">
            <a:spLocks noChangeArrowheads="1"/>
          </p:cNvSpPr>
          <p:nvPr/>
        </p:nvSpPr>
        <p:spPr bwMode="auto">
          <a:xfrm>
            <a:off x="5124046" y="1293813"/>
            <a:ext cx="28702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ea typeface="宋体" panose="02010600030101010101" pitchFamily="2" charset="-122"/>
              </a:rPr>
              <a:t>数据访问过程：</a:t>
            </a:r>
          </a:p>
        </p:txBody>
      </p:sp>
      <p:sp>
        <p:nvSpPr>
          <p:cNvPr id="39" name="Text Box 39">
            <a:extLst>
              <a:ext uri="{FF2B5EF4-FFF2-40B4-BE49-F238E27FC236}">
                <a16:creationId xmlns:a16="http://schemas.microsoft.com/office/drawing/2014/main" id="{C6FABD43-142C-4906-9E38-BCB4E8E32D29}"/>
              </a:ext>
            </a:extLst>
          </p:cNvPr>
          <p:cNvSpPr txBox="1">
            <a:spLocks noChangeArrowheads="1"/>
          </p:cNvSpPr>
          <p:nvPr/>
        </p:nvSpPr>
        <p:spPr bwMode="auto">
          <a:xfrm>
            <a:off x="196446" y="3911600"/>
            <a:ext cx="47148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CC0000"/>
                </a:solidFill>
                <a:latin typeface="宋体" panose="02010600030101010101" pitchFamily="2" charset="-122"/>
                <a:ea typeface="宋体" panose="02010600030101010101" pitchFamily="2" charset="-122"/>
              </a:rPr>
              <a:t>问题：要实现</a:t>
            </a:r>
            <a:r>
              <a:rPr lang="en-US" altLang="zh-CN" i="0">
                <a:solidFill>
                  <a:srgbClr val="CC0000"/>
                </a:solidFill>
                <a:latin typeface="Times New Roman" panose="02020603050405020304" pitchFamily="18" charset="0"/>
                <a:ea typeface="宋体" panose="02010600030101010101" pitchFamily="2" charset="-122"/>
              </a:rPr>
              <a:t>Cache</a:t>
            </a:r>
            <a:r>
              <a:rPr lang="zh-CN" altLang="en-US" i="0">
                <a:solidFill>
                  <a:srgbClr val="CC0000"/>
                </a:solidFill>
                <a:latin typeface="宋体" panose="02010600030101010101" pitchFamily="2" charset="-122"/>
                <a:ea typeface="宋体" panose="02010600030101010101" pitchFamily="2" charset="-122"/>
              </a:rPr>
              <a:t>机制需要解决哪些问题？</a:t>
            </a:r>
          </a:p>
        </p:txBody>
      </p:sp>
      <p:sp>
        <p:nvSpPr>
          <p:cNvPr id="40" name="Text Box 40">
            <a:extLst>
              <a:ext uri="{FF2B5EF4-FFF2-40B4-BE49-F238E27FC236}">
                <a16:creationId xmlns:a16="http://schemas.microsoft.com/office/drawing/2014/main" id="{B3A52117-639C-458C-AB20-5D6AB43F085F}"/>
              </a:ext>
            </a:extLst>
          </p:cNvPr>
          <p:cNvSpPr txBox="1">
            <a:spLocks noChangeArrowheads="1"/>
          </p:cNvSpPr>
          <p:nvPr/>
        </p:nvSpPr>
        <p:spPr bwMode="auto">
          <a:xfrm>
            <a:off x="367896" y="4243388"/>
            <a:ext cx="4391025" cy="1419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20000"/>
              </a:spcBef>
            </a:pPr>
            <a:r>
              <a:rPr lang="zh-CN" altLang="en-US" sz="1600" i="0">
                <a:solidFill>
                  <a:srgbClr val="006600"/>
                </a:solidFill>
                <a:latin typeface="Times New Roman" panose="02020603050405020304" pitchFamily="18" charset="0"/>
                <a:ea typeface="宋体" panose="02010600030101010101" pitchFamily="2" charset="-122"/>
              </a:rPr>
              <a:t>如何分块？</a:t>
            </a:r>
          </a:p>
          <a:p>
            <a:pPr>
              <a:spcBef>
                <a:spcPct val="20000"/>
              </a:spcBef>
            </a:pPr>
            <a:r>
              <a:rPr lang="zh-CN" altLang="en-US" sz="1600" i="0">
                <a:solidFill>
                  <a:srgbClr val="006600"/>
                </a:solidFill>
                <a:latin typeface="Times New Roman" panose="02020603050405020304" pitchFamily="18" charset="0"/>
                <a:ea typeface="宋体" panose="02010600030101010101" pitchFamily="2" charset="-122"/>
              </a:rPr>
              <a:t>主存块和</a:t>
            </a:r>
            <a:r>
              <a:rPr lang="en-US" altLang="zh-CN" sz="1600" i="0">
                <a:solidFill>
                  <a:srgbClr val="006600"/>
                </a:solidFill>
                <a:latin typeface="Times New Roman" panose="02020603050405020304" pitchFamily="18" charset="0"/>
                <a:ea typeface="宋体" panose="02010600030101010101" pitchFamily="2" charset="-122"/>
              </a:rPr>
              <a:t>Cache</a:t>
            </a:r>
            <a:r>
              <a:rPr lang="zh-CN" altLang="en-US" sz="1600" i="0">
                <a:solidFill>
                  <a:srgbClr val="006600"/>
                </a:solidFill>
                <a:latin typeface="Times New Roman" panose="02020603050405020304" pitchFamily="18" charset="0"/>
                <a:ea typeface="宋体" panose="02010600030101010101" pitchFamily="2" charset="-122"/>
              </a:rPr>
              <a:t>之间如何映射</a:t>
            </a:r>
            <a:r>
              <a:rPr lang="en-US" altLang="zh-CN" sz="1600" i="0">
                <a:solidFill>
                  <a:srgbClr val="006600"/>
                </a:solidFill>
                <a:latin typeface="Times New Roman" panose="02020603050405020304" pitchFamily="18" charset="0"/>
                <a:ea typeface="宋体" panose="02010600030101010101" pitchFamily="2" charset="-122"/>
              </a:rPr>
              <a:t>?</a:t>
            </a:r>
          </a:p>
          <a:p>
            <a:pPr>
              <a:spcBef>
                <a:spcPct val="20000"/>
              </a:spcBef>
            </a:pPr>
            <a:r>
              <a:rPr lang="en-US" altLang="zh-CN" sz="1600" i="0">
                <a:solidFill>
                  <a:srgbClr val="006600"/>
                </a:solidFill>
                <a:latin typeface="Times New Roman" panose="02020603050405020304" pitchFamily="18" charset="0"/>
                <a:ea typeface="宋体" panose="02010600030101010101" pitchFamily="2" charset="-122"/>
              </a:rPr>
              <a:t>Cache</a:t>
            </a:r>
            <a:r>
              <a:rPr lang="zh-CN" altLang="en-US" sz="1600" i="0">
                <a:solidFill>
                  <a:srgbClr val="006600"/>
                </a:solidFill>
                <a:latin typeface="Times New Roman" panose="02020603050405020304" pitchFamily="18" charset="0"/>
                <a:ea typeface="宋体" panose="02010600030101010101" pitchFamily="2" charset="-122"/>
              </a:rPr>
              <a:t>已满时，怎么办？</a:t>
            </a:r>
          </a:p>
          <a:p>
            <a:pPr>
              <a:spcBef>
                <a:spcPct val="20000"/>
              </a:spcBef>
            </a:pPr>
            <a:r>
              <a:rPr lang="zh-CN" altLang="en-US" sz="1600" i="0">
                <a:solidFill>
                  <a:srgbClr val="006600"/>
                </a:solidFill>
                <a:latin typeface="Times New Roman" panose="02020603050405020304" pitchFamily="18" charset="0"/>
                <a:ea typeface="宋体" panose="02010600030101010101" pitchFamily="2" charset="-122"/>
              </a:rPr>
              <a:t>写数据时怎样保证</a:t>
            </a:r>
            <a:r>
              <a:rPr lang="en-US" altLang="zh-CN" sz="1600" i="0">
                <a:solidFill>
                  <a:srgbClr val="006600"/>
                </a:solidFill>
                <a:latin typeface="Times New Roman" panose="02020603050405020304" pitchFamily="18" charset="0"/>
                <a:ea typeface="宋体" panose="02010600030101010101" pitchFamily="2" charset="-122"/>
              </a:rPr>
              <a:t>Cache</a:t>
            </a:r>
            <a:r>
              <a:rPr lang="zh-CN" altLang="en-US" sz="1600" i="0">
                <a:solidFill>
                  <a:srgbClr val="006600"/>
                </a:solidFill>
                <a:latin typeface="Times New Roman" panose="02020603050405020304" pitchFamily="18" charset="0"/>
                <a:ea typeface="宋体" panose="02010600030101010101" pitchFamily="2" charset="-122"/>
              </a:rPr>
              <a:t>和</a:t>
            </a:r>
            <a:r>
              <a:rPr lang="en-US" altLang="zh-CN" sz="1600" i="0">
                <a:solidFill>
                  <a:srgbClr val="006600"/>
                </a:solidFill>
                <a:latin typeface="Times New Roman" panose="02020603050405020304" pitchFamily="18" charset="0"/>
                <a:ea typeface="宋体" panose="02010600030101010101" pitchFamily="2" charset="-122"/>
              </a:rPr>
              <a:t>MM</a:t>
            </a:r>
            <a:r>
              <a:rPr lang="zh-CN" altLang="en-US" sz="1600" i="0">
                <a:solidFill>
                  <a:srgbClr val="006600"/>
                </a:solidFill>
                <a:latin typeface="Times New Roman" panose="02020603050405020304" pitchFamily="18" charset="0"/>
                <a:ea typeface="宋体" panose="02010600030101010101" pitchFamily="2" charset="-122"/>
              </a:rPr>
              <a:t>的一致性？</a:t>
            </a:r>
          </a:p>
          <a:p>
            <a:pPr>
              <a:spcBef>
                <a:spcPct val="20000"/>
              </a:spcBef>
            </a:pPr>
            <a:r>
              <a:rPr lang="zh-CN" altLang="en-US" sz="1600" i="0">
                <a:solidFill>
                  <a:srgbClr val="006600"/>
                </a:solidFill>
                <a:latin typeface="Times New Roman" panose="02020603050405020304" pitchFamily="18" charset="0"/>
                <a:ea typeface="宋体" panose="02010600030101010101" pitchFamily="2" charset="-122"/>
              </a:rPr>
              <a:t>给出的主存地址怎样转换为</a:t>
            </a:r>
            <a:r>
              <a:rPr lang="en-US" altLang="zh-CN" sz="1600" i="0">
                <a:solidFill>
                  <a:srgbClr val="006600"/>
                </a:solidFill>
                <a:latin typeface="Times New Roman" panose="02020603050405020304" pitchFamily="18" charset="0"/>
                <a:ea typeface="宋体" panose="02010600030101010101" pitchFamily="2" charset="-122"/>
              </a:rPr>
              <a:t>Cache</a:t>
            </a:r>
            <a:r>
              <a:rPr lang="zh-CN" altLang="en-US" sz="1600" i="0">
                <a:solidFill>
                  <a:srgbClr val="006600"/>
                </a:solidFill>
                <a:latin typeface="Times New Roman" panose="02020603050405020304" pitchFamily="18" charset="0"/>
                <a:ea typeface="宋体" panose="02010600030101010101" pitchFamily="2" charset="-122"/>
              </a:rPr>
              <a:t>地址？</a:t>
            </a:r>
            <a:r>
              <a:rPr lang="en-US" altLang="zh-CN" sz="1600" i="0">
                <a:solidFill>
                  <a:srgbClr val="006600"/>
                </a:solidFill>
                <a:latin typeface="Times New Roman" panose="02020603050405020304" pitchFamily="18" charset="0"/>
                <a:ea typeface="宋体" panose="02010600030101010101" pitchFamily="2" charset="-122"/>
              </a:rPr>
              <a:t>……</a:t>
            </a:r>
          </a:p>
        </p:txBody>
      </p:sp>
      <p:sp>
        <p:nvSpPr>
          <p:cNvPr id="41" name="Text Box 41">
            <a:extLst>
              <a:ext uri="{FF2B5EF4-FFF2-40B4-BE49-F238E27FC236}">
                <a16:creationId xmlns:a16="http://schemas.microsoft.com/office/drawing/2014/main" id="{A1D09135-2B6A-4C6B-8E79-E6BFF27EA6D9}"/>
              </a:ext>
            </a:extLst>
          </p:cNvPr>
          <p:cNvSpPr txBox="1">
            <a:spLocks noChangeArrowheads="1"/>
          </p:cNvSpPr>
          <p:nvPr/>
        </p:nvSpPr>
        <p:spPr bwMode="auto">
          <a:xfrm>
            <a:off x="4596996" y="5797550"/>
            <a:ext cx="42291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600" i="0">
                <a:solidFill>
                  <a:srgbClr val="CC0000"/>
                </a:solidFill>
                <a:latin typeface="Times New Roman" panose="02020603050405020304" pitchFamily="18" charset="0"/>
                <a:ea typeface="宋体" panose="02010600030101010101" pitchFamily="2" charset="-122"/>
              </a:rPr>
              <a:t>Cache</a:t>
            </a:r>
            <a:r>
              <a:rPr lang="zh-CN" altLang="en-US" sz="1600" i="0">
                <a:solidFill>
                  <a:srgbClr val="CC0000"/>
                </a:solidFill>
                <a:latin typeface="Times New Roman" panose="02020603050405020304" pitchFamily="18" charset="0"/>
                <a:ea typeface="宋体" panose="02010600030101010101" pitchFamily="2" charset="-122"/>
              </a:rPr>
              <a:t>对程序员</a:t>
            </a:r>
            <a:r>
              <a:rPr lang="en-US" altLang="zh-CN" sz="1600" i="0">
                <a:solidFill>
                  <a:srgbClr val="CC0000"/>
                </a:solidFill>
                <a:latin typeface="Times New Roman" panose="02020603050405020304" pitchFamily="18" charset="0"/>
                <a:ea typeface="宋体" panose="02010600030101010101" pitchFamily="2" charset="-122"/>
              </a:rPr>
              <a:t>(</a:t>
            </a:r>
            <a:r>
              <a:rPr lang="zh-CN" altLang="en-US" sz="1600" i="0">
                <a:solidFill>
                  <a:srgbClr val="CC0000"/>
                </a:solidFill>
                <a:latin typeface="Times New Roman" panose="02020603050405020304" pitchFamily="18" charset="0"/>
                <a:ea typeface="宋体" panose="02010600030101010101" pitchFamily="2" charset="-122"/>
              </a:rPr>
              <a:t>编译器</a:t>
            </a:r>
            <a:r>
              <a:rPr lang="en-US" altLang="zh-CN" sz="1600" i="0">
                <a:solidFill>
                  <a:srgbClr val="CC0000"/>
                </a:solidFill>
                <a:latin typeface="Times New Roman" panose="02020603050405020304" pitchFamily="18" charset="0"/>
                <a:ea typeface="宋体" panose="02010600030101010101" pitchFamily="2" charset="-122"/>
              </a:rPr>
              <a:t>)</a:t>
            </a:r>
            <a:r>
              <a:rPr lang="zh-CN" altLang="en-US" sz="1600" i="0">
                <a:solidFill>
                  <a:srgbClr val="CC0000"/>
                </a:solidFill>
                <a:latin typeface="Times New Roman" panose="02020603050405020304" pitchFamily="18" charset="0"/>
                <a:ea typeface="宋体" panose="02010600030101010101" pitchFamily="2" charset="-122"/>
              </a:rPr>
              <a:t>是否透明？为什么？</a:t>
            </a:r>
          </a:p>
        </p:txBody>
      </p:sp>
      <p:sp>
        <p:nvSpPr>
          <p:cNvPr id="42" name="Text Box 42">
            <a:extLst>
              <a:ext uri="{FF2B5EF4-FFF2-40B4-BE49-F238E27FC236}">
                <a16:creationId xmlns:a16="http://schemas.microsoft.com/office/drawing/2014/main" id="{2D6BFCEF-9BF6-422E-A463-7B7164F8729D}"/>
              </a:ext>
            </a:extLst>
          </p:cNvPr>
          <p:cNvSpPr txBox="1">
            <a:spLocks noChangeArrowheads="1"/>
          </p:cNvSpPr>
          <p:nvPr/>
        </p:nvSpPr>
        <p:spPr bwMode="auto">
          <a:xfrm>
            <a:off x="4604934" y="6051550"/>
            <a:ext cx="43910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20000"/>
              </a:spcBef>
            </a:pPr>
            <a:r>
              <a:rPr lang="zh-CN" altLang="en-US" sz="1600" i="0">
                <a:solidFill>
                  <a:srgbClr val="006600"/>
                </a:solidFill>
                <a:latin typeface="Times New Roman" panose="02020603050405020304" pitchFamily="18" charset="0"/>
                <a:ea typeface="宋体" panose="02010600030101010101" pitchFamily="2" charset="-122"/>
              </a:rPr>
              <a:t>是透明的，程序员</a:t>
            </a:r>
            <a:r>
              <a:rPr lang="en-US" altLang="zh-CN" sz="1600" i="0">
                <a:solidFill>
                  <a:srgbClr val="006600"/>
                </a:solidFill>
                <a:latin typeface="Times New Roman" panose="02020603050405020304" pitchFamily="18" charset="0"/>
                <a:ea typeface="宋体" panose="02010600030101010101" pitchFamily="2" charset="-122"/>
              </a:rPr>
              <a:t>(</a:t>
            </a:r>
            <a:r>
              <a:rPr lang="zh-CN" altLang="en-US" sz="1600" i="0">
                <a:solidFill>
                  <a:srgbClr val="006600"/>
                </a:solidFill>
                <a:latin typeface="Times New Roman" panose="02020603050405020304" pitchFamily="18" charset="0"/>
                <a:ea typeface="宋体" panose="02010600030101010101" pitchFamily="2" charset="-122"/>
              </a:rPr>
              <a:t>编译器</a:t>
            </a:r>
            <a:r>
              <a:rPr lang="en-US" altLang="zh-CN" sz="1600" i="0">
                <a:solidFill>
                  <a:srgbClr val="006600"/>
                </a:solidFill>
                <a:latin typeface="Times New Roman" panose="02020603050405020304" pitchFamily="18" charset="0"/>
                <a:ea typeface="宋体" panose="02010600030101010101" pitchFamily="2" charset="-122"/>
              </a:rPr>
              <a:t>)</a:t>
            </a:r>
            <a:r>
              <a:rPr lang="zh-CN" altLang="en-US" sz="1600" i="0">
                <a:solidFill>
                  <a:srgbClr val="006600"/>
                </a:solidFill>
                <a:latin typeface="Times New Roman" panose="02020603050405020304" pitchFamily="18" charset="0"/>
                <a:ea typeface="宋体" panose="02010600030101010101" pitchFamily="2" charset="-122"/>
              </a:rPr>
              <a:t>在编写</a:t>
            </a:r>
            <a:r>
              <a:rPr lang="en-US" altLang="zh-CN" sz="1600" i="0">
                <a:solidFill>
                  <a:srgbClr val="006600"/>
                </a:solidFill>
                <a:latin typeface="Times New Roman" panose="02020603050405020304" pitchFamily="18" charset="0"/>
                <a:ea typeface="宋体" panose="02010600030101010101" pitchFamily="2" charset="-122"/>
              </a:rPr>
              <a:t>/</a:t>
            </a:r>
            <a:r>
              <a:rPr lang="zh-CN" altLang="en-US" sz="1600" i="0">
                <a:solidFill>
                  <a:srgbClr val="006600"/>
                </a:solidFill>
                <a:latin typeface="Times New Roman" panose="02020603050405020304" pitchFamily="18" charset="0"/>
                <a:ea typeface="宋体" panose="02010600030101010101" pitchFamily="2" charset="-122"/>
              </a:rPr>
              <a:t>生成低级语言程序时无需了解</a:t>
            </a:r>
            <a:r>
              <a:rPr lang="en-US" altLang="zh-CN" sz="1600" i="0">
                <a:solidFill>
                  <a:srgbClr val="006600"/>
                </a:solidFill>
                <a:latin typeface="Times New Roman" panose="02020603050405020304" pitchFamily="18" charset="0"/>
                <a:ea typeface="宋体" panose="02010600030101010101" pitchFamily="2" charset="-122"/>
              </a:rPr>
              <a:t>Cache</a:t>
            </a:r>
            <a:r>
              <a:rPr lang="zh-CN" altLang="en-US" sz="1600" i="0">
                <a:solidFill>
                  <a:srgbClr val="006600"/>
                </a:solidFill>
                <a:latin typeface="Times New Roman" panose="02020603050405020304" pitchFamily="18" charset="0"/>
                <a:ea typeface="宋体" panose="02010600030101010101" pitchFamily="2" charset="-122"/>
              </a:rPr>
              <a:t>是否存在或如何设置。</a:t>
            </a:r>
          </a:p>
        </p:txBody>
      </p:sp>
      <p:sp>
        <p:nvSpPr>
          <p:cNvPr id="43" name="Text Box 44">
            <a:extLst>
              <a:ext uri="{FF2B5EF4-FFF2-40B4-BE49-F238E27FC236}">
                <a16:creationId xmlns:a16="http://schemas.microsoft.com/office/drawing/2014/main" id="{D7937B1D-89A4-4306-88CE-E555A8992BE3}"/>
              </a:ext>
            </a:extLst>
          </p:cNvPr>
          <p:cNvSpPr txBox="1">
            <a:spLocks noChangeArrowheads="1"/>
          </p:cNvSpPr>
          <p:nvPr/>
        </p:nvSpPr>
        <p:spPr bwMode="auto">
          <a:xfrm>
            <a:off x="5973359" y="812868"/>
            <a:ext cx="543877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u="sng" dirty="0">
                <a:solidFill>
                  <a:srgbClr val="CC0000"/>
                </a:solidFill>
                <a:effectLst>
                  <a:outerShdw blurRad="38100" dist="38100" dir="2700000" algn="tl">
                    <a:srgbClr val="C0C0C0"/>
                  </a:outerShdw>
                </a:effectLst>
              </a:rPr>
              <a:t>但是，对</a:t>
            </a:r>
            <a:r>
              <a:rPr lang="en-US" altLang="zh-CN" u="sng" dirty="0">
                <a:solidFill>
                  <a:srgbClr val="CC0000"/>
                </a:solidFill>
                <a:effectLst>
                  <a:outerShdw blurRad="38100" dist="38100" dir="2700000" algn="tl">
                    <a:srgbClr val="C0C0C0"/>
                  </a:outerShdw>
                </a:effectLst>
              </a:rPr>
              <a:t>Cache</a:t>
            </a:r>
            <a:r>
              <a:rPr lang="zh-CN" altLang="en-US" u="sng" dirty="0">
                <a:solidFill>
                  <a:srgbClr val="CC0000"/>
                </a:solidFill>
                <a:effectLst>
                  <a:outerShdw blurRad="38100" dist="38100" dir="2700000" algn="tl">
                    <a:srgbClr val="C0C0C0"/>
                  </a:outerShdw>
                </a:effectLst>
              </a:rPr>
              <a:t>深入了解有助于编写出高效的程序！</a:t>
            </a:r>
          </a:p>
        </p:txBody>
      </p:sp>
      <p:sp>
        <p:nvSpPr>
          <p:cNvPr id="44" name="Text Box 45">
            <a:extLst>
              <a:ext uri="{FF2B5EF4-FFF2-40B4-BE49-F238E27FC236}">
                <a16:creationId xmlns:a16="http://schemas.microsoft.com/office/drawing/2014/main" id="{8E156D70-DCC2-42B4-9E1B-659CCD218C5F}"/>
              </a:ext>
            </a:extLst>
          </p:cNvPr>
          <p:cNvSpPr txBox="1">
            <a:spLocks noChangeArrowheads="1"/>
          </p:cNvSpPr>
          <p:nvPr/>
        </p:nvSpPr>
        <p:spPr bwMode="auto">
          <a:xfrm>
            <a:off x="337734" y="5822950"/>
            <a:ext cx="348615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20000"/>
              </a:spcBef>
            </a:pPr>
            <a:r>
              <a:rPr lang="zh-CN" altLang="en-US" sz="1600" i="0">
                <a:solidFill>
                  <a:srgbClr val="006600"/>
                </a:solidFill>
                <a:latin typeface="Times New Roman" panose="02020603050405020304" pitchFamily="18" charset="0"/>
                <a:ea typeface="宋体" panose="02010600030101010101" pitchFamily="2" charset="-122"/>
              </a:rPr>
              <a:t>主存分成若干大小相同的块，称为主存块</a:t>
            </a:r>
            <a:r>
              <a:rPr lang="en-US" altLang="zh-CN" sz="1600" i="0">
                <a:solidFill>
                  <a:srgbClr val="006600"/>
                </a:solidFill>
                <a:latin typeface="Times New Roman" panose="02020603050405020304" pitchFamily="18" charset="0"/>
                <a:ea typeface="宋体" panose="02010600030101010101" pitchFamily="2" charset="-122"/>
              </a:rPr>
              <a:t>(Block)</a:t>
            </a:r>
            <a:r>
              <a:rPr lang="zh-CN" altLang="en-US" sz="1600" i="0">
                <a:solidFill>
                  <a:srgbClr val="006600"/>
                </a:solidFill>
                <a:latin typeface="Times New Roman" panose="02020603050405020304" pitchFamily="18" charset="0"/>
                <a:ea typeface="宋体" panose="02010600030101010101" pitchFamily="2" charset="-122"/>
              </a:rPr>
              <a:t>，</a:t>
            </a:r>
            <a:r>
              <a:rPr lang="en-US" altLang="zh-CN" sz="1600" i="0">
                <a:solidFill>
                  <a:srgbClr val="006600"/>
                </a:solidFill>
                <a:latin typeface="Times New Roman" panose="02020603050405020304" pitchFamily="18" charset="0"/>
                <a:ea typeface="宋体" panose="02010600030101010101" pitchFamily="2" charset="-122"/>
              </a:rPr>
              <a:t>Cache</a:t>
            </a:r>
            <a:r>
              <a:rPr lang="zh-CN" altLang="en-US" sz="1600" i="0">
                <a:solidFill>
                  <a:srgbClr val="006600"/>
                </a:solidFill>
                <a:latin typeface="Times New Roman" panose="02020603050405020304" pitchFamily="18" charset="0"/>
                <a:ea typeface="宋体" panose="02010600030101010101" pitchFamily="2" charset="-122"/>
              </a:rPr>
              <a:t>也被分成相同大小的块，称为</a:t>
            </a:r>
            <a:r>
              <a:rPr lang="en-US" altLang="zh-CN" sz="1600" i="0">
                <a:solidFill>
                  <a:srgbClr val="006600"/>
                </a:solidFill>
                <a:latin typeface="Times New Roman" panose="02020603050405020304" pitchFamily="18" charset="0"/>
                <a:ea typeface="宋体" panose="02010600030101010101" pitchFamily="2" charset="-122"/>
              </a:rPr>
              <a:t>Cache</a:t>
            </a:r>
            <a:r>
              <a:rPr lang="zh-CN" altLang="en-US" sz="1600" i="0">
                <a:solidFill>
                  <a:srgbClr val="006600"/>
                </a:solidFill>
                <a:latin typeface="Times New Roman" panose="02020603050405020304" pitchFamily="18" charset="0"/>
                <a:ea typeface="宋体" panose="02010600030101010101" pitchFamily="2" charset="-122"/>
              </a:rPr>
              <a:t>行（</a:t>
            </a:r>
            <a:r>
              <a:rPr lang="en-US" altLang="zh-CN" sz="1600" i="0">
                <a:solidFill>
                  <a:srgbClr val="006600"/>
                </a:solidFill>
                <a:latin typeface="Times New Roman" panose="02020603050405020304" pitchFamily="18" charset="0"/>
                <a:ea typeface="宋体" panose="02010600030101010101" pitchFamily="2" charset="-122"/>
              </a:rPr>
              <a:t>line</a:t>
            </a:r>
            <a:r>
              <a:rPr lang="zh-CN" altLang="en-US" sz="1600" i="0">
                <a:solidFill>
                  <a:srgbClr val="006600"/>
                </a:solidFill>
                <a:latin typeface="Times New Roman" panose="02020603050405020304" pitchFamily="18" charset="0"/>
                <a:ea typeface="宋体" panose="02010600030101010101" pitchFamily="2" charset="-122"/>
              </a:rPr>
              <a:t>）或槽（</a:t>
            </a:r>
            <a:r>
              <a:rPr lang="en-US" altLang="zh-CN" sz="1600" i="0">
                <a:solidFill>
                  <a:srgbClr val="006600"/>
                </a:solidFill>
                <a:latin typeface="Times New Roman" panose="02020603050405020304" pitchFamily="18" charset="0"/>
                <a:ea typeface="宋体" panose="02010600030101010101" pitchFamily="2" charset="-122"/>
              </a:rPr>
              <a:t>Slot</a:t>
            </a:r>
            <a:r>
              <a:rPr lang="zh-CN" altLang="en-US" sz="1600" i="0">
                <a:solidFill>
                  <a:srgbClr val="006600"/>
                </a:solidFill>
                <a:latin typeface="Times New Roman" panose="02020603050405020304" pitchFamily="18" charset="0"/>
                <a:ea typeface="宋体" panose="02010600030101010101" pitchFamily="2" charset="-122"/>
              </a:rPr>
              <a:t>）</a:t>
            </a:r>
            <a:endParaRPr lang="en-US" altLang="zh-CN" sz="1600" i="0">
              <a:solidFill>
                <a:srgbClr val="0066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9051647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blinds(horizontal)">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blinds(horizontal)">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blinds(horizontal)">
                                      <p:cBhvr>
                                        <p:cTn id="66" dur="500"/>
                                        <p:tgtEl>
                                          <p:spTgt spid="40">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40">
                                            <p:txEl>
                                              <p:pRg st="1" end="1"/>
                                            </p:txEl>
                                          </p:spTgt>
                                        </p:tgtEl>
                                        <p:attrNameLst>
                                          <p:attrName>style.visibility</p:attrName>
                                        </p:attrNameLst>
                                      </p:cBhvr>
                                      <p:to>
                                        <p:strVal val="visible"/>
                                      </p:to>
                                    </p:set>
                                    <p:animEffect transition="in" filter="blinds(horizontal)">
                                      <p:cBhvr>
                                        <p:cTn id="71" dur="500"/>
                                        <p:tgtEl>
                                          <p:spTgt spid="40">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40">
                                            <p:txEl>
                                              <p:pRg st="2" end="2"/>
                                            </p:txEl>
                                          </p:spTgt>
                                        </p:tgtEl>
                                        <p:attrNameLst>
                                          <p:attrName>style.visibility</p:attrName>
                                        </p:attrNameLst>
                                      </p:cBhvr>
                                      <p:to>
                                        <p:strVal val="visible"/>
                                      </p:to>
                                    </p:set>
                                    <p:animEffect transition="in" filter="blinds(horizontal)">
                                      <p:cBhvr>
                                        <p:cTn id="76" dur="500"/>
                                        <p:tgtEl>
                                          <p:spTgt spid="40">
                                            <p:txEl>
                                              <p:pRg st="2" end="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40">
                                            <p:txEl>
                                              <p:pRg st="3" end="3"/>
                                            </p:txEl>
                                          </p:spTgt>
                                        </p:tgtEl>
                                        <p:attrNameLst>
                                          <p:attrName>style.visibility</p:attrName>
                                        </p:attrNameLst>
                                      </p:cBhvr>
                                      <p:to>
                                        <p:strVal val="visible"/>
                                      </p:to>
                                    </p:set>
                                    <p:animEffect transition="in" filter="blinds(horizontal)">
                                      <p:cBhvr>
                                        <p:cTn id="81" dur="500"/>
                                        <p:tgtEl>
                                          <p:spTgt spid="40">
                                            <p:txEl>
                                              <p:pRg st="3" end="3"/>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40">
                                            <p:txEl>
                                              <p:pRg st="4" end="4"/>
                                            </p:txEl>
                                          </p:spTgt>
                                        </p:tgtEl>
                                        <p:attrNameLst>
                                          <p:attrName>style.visibility</p:attrName>
                                        </p:attrNameLst>
                                      </p:cBhvr>
                                      <p:to>
                                        <p:strVal val="visible"/>
                                      </p:to>
                                    </p:set>
                                    <p:animEffect transition="in" filter="blinds(horizontal)">
                                      <p:cBhvr>
                                        <p:cTn id="86" dur="500"/>
                                        <p:tgtEl>
                                          <p:spTgt spid="40">
                                            <p:txEl>
                                              <p:pRg st="4" end="4"/>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44">
                                            <p:txEl>
                                              <p:pRg st="0" end="0"/>
                                            </p:txEl>
                                          </p:spTgt>
                                        </p:tgtEl>
                                        <p:attrNameLst>
                                          <p:attrName>style.visibility</p:attrName>
                                        </p:attrNameLst>
                                      </p:cBhvr>
                                      <p:to>
                                        <p:strVal val="visible"/>
                                      </p:to>
                                    </p:set>
                                    <p:animEffect transition="in" filter="blinds(horizontal)">
                                      <p:cBhvr>
                                        <p:cTn id="91" dur="500"/>
                                        <p:tgtEl>
                                          <p:spTgt spid="44">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blinds(horizontal)">
                                      <p:cBhvr>
                                        <p:cTn id="96" dur="500"/>
                                        <p:tgtEl>
                                          <p:spTgt spid="41"/>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42">
                                            <p:txEl>
                                              <p:pRg st="0" end="0"/>
                                            </p:txEl>
                                          </p:spTgt>
                                        </p:tgtEl>
                                        <p:attrNameLst>
                                          <p:attrName>style.visibility</p:attrName>
                                        </p:attrNameLst>
                                      </p:cBhvr>
                                      <p:to>
                                        <p:strVal val="visible"/>
                                      </p:to>
                                    </p:set>
                                    <p:animEffect transition="in" filter="blinds(horizontal)">
                                      <p:cBhvr>
                                        <p:cTn id="101" dur="500"/>
                                        <p:tgtEl>
                                          <p:spTgt spid="42">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blinds(horizontal)">
                                      <p:cBhvr>
                                        <p:cTn id="10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autoUpdateAnimBg="0"/>
      <p:bldP spid="29" grpId="0" animBg="1" autoUpdateAnimBg="0"/>
      <p:bldP spid="30" grpId="0" animBg="1" autoUpdateAnimBg="0"/>
      <p:bldP spid="31" grpId="0" animBg="1" autoUpdateAnimBg="0"/>
      <p:bldP spid="32" grpId="0" animBg="1" autoUpdateAnimBg="0"/>
      <p:bldP spid="33" grpId="0" animBg="1" autoUpdateAnimBg="0"/>
      <p:bldP spid="35" grpId="0"/>
      <p:bldP spid="38" grpId="0"/>
      <p:bldP spid="39" grpId="0"/>
      <p:bldP spid="41" grpId="0"/>
      <p:bldP spid="4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6B0568-EE50-4BCB-8CA5-E54DFF689291}"/>
              </a:ext>
            </a:extLst>
          </p:cNvPr>
          <p:cNvSpPr>
            <a:spLocks noGrp="1"/>
          </p:cNvSpPr>
          <p:nvPr>
            <p:ph type="sldNum" sz="quarter" idx="12"/>
          </p:nvPr>
        </p:nvSpPr>
        <p:spPr/>
        <p:txBody>
          <a:bodyPr/>
          <a:lstStyle/>
          <a:p>
            <a:fld id="{D12C7F20-4EEE-4847-AC76-B538472E8A39}" type="slidenum">
              <a:rPr lang="zh-CN" altLang="en-US" smtClean="0"/>
              <a:pPr/>
              <a:t>55</a:t>
            </a:fld>
            <a:endParaRPr lang="zh-CN" altLang="en-US"/>
          </a:p>
        </p:txBody>
      </p:sp>
      <p:sp>
        <p:nvSpPr>
          <p:cNvPr id="3" name="文本占位符 2">
            <a:extLst>
              <a:ext uri="{FF2B5EF4-FFF2-40B4-BE49-F238E27FC236}">
                <a16:creationId xmlns:a16="http://schemas.microsoft.com/office/drawing/2014/main" id="{57AA9B84-C31A-450F-869E-6ACC0AC65AF3}"/>
              </a:ext>
            </a:extLst>
          </p:cNvPr>
          <p:cNvSpPr>
            <a:spLocks noGrp="1"/>
          </p:cNvSpPr>
          <p:nvPr>
            <p:ph type="body" sz="quarter" idx="15"/>
          </p:nvPr>
        </p:nvSpPr>
        <p:spPr>
          <a:xfrm>
            <a:off x="159768" y="698464"/>
            <a:ext cx="11835786" cy="543196"/>
          </a:xfrm>
        </p:spPr>
        <p:txBody>
          <a:bodyPr/>
          <a:lstStyle/>
          <a:p>
            <a:r>
              <a:rPr lang="en-US" altLang="zh-CN" dirty="0"/>
              <a:t>Cache </a:t>
            </a:r>
            <a:r>
              <a:rPr lang="zh-CN" altLang="en-US" dirty="0"/>
              <a:t>的操作过程</a:t>
            </a:r>
          </a:p>
        </p:txBody>
      </p:sp>
      <p:sp>
        <p:nvSpPr>
          <p:cNvPr id="4" name="文本占位符 3">
            <a:extLst>
              <a:ext uri="{FF2B5EF4-FFF2-40B4-BE49-F238E27FC236}">
                <a16:creationId xmlns:a16="http://schemas.microsoft.com/office/drawing/2014/main" id="{E53BD303-BA7A-4FB5-A4A7-2FDCF76FFECF}"/>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4">
            <a:extLst>
              <a:ext uri="{FF2B5EF4-FFF2-40B4-BE49-F238E27FC236}">
                <a16:creationId xmlns:a16="http://schemas.microsoft.com/office/drawing/2014/main" id="{C11CD80F-0E52-402A-90D7-2CD3B39EA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625" y="1018416"/>
            <a:ext cx="7608888"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5">
            <a:extLst>
              <a:ext uri="{FF2B5EF4-FFF2-40B4-BE49-F238E27FC236}">
                <a16:creationId xmlns:a16="http://schemas.microsoft.com/office/drawing/2014/main" id="{34EDC89A-C481-4B69-BA21-826E3791EF36}"/>
              </a:ext>
            </a:extLst>
          </p:cNvPr>
          <p:cNvSpPr>
            <a:spLocks noChangeArrowheads="1"/>
          </p:cNvSpPr>
          <p:nvPr/>
        </p:nvSpPr>
        <p:spPr bwMode="auto">
          <a:xfrm>
            <a:off x="6114113" y="1153353"/>
            <a:ext cx="1617662" cy="990600"/>
          </a:xfrm>
          <a:prstGeom prst="wedgeRoundRectCallout">
            <a:avLst>
              <a:gd name="adj1" fmla="val -39403"/>
              <a:gd name="adj2" fmla="val 126444"/>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i="0">
                <a:solidFill>
                  <a:schemeClr val="hlink"/>
                </a:solidFill>
                <a:latin typeface="Tahoma" panose="020B0604030504040204" pitchFamily="34" charset="0"/>
              </a:rPr>
              <a:t>如果被访问的信息不在</a:t>
            </a:r>
            <a:r>
              <a:rPr lang="en-US" altLang="zh-CN" sz="1400" i="0">
                <a:solidFill>
                  <a:schemeClr val="hlink"/>
                </a:solidFill>
                <a:latin typeface="Tahoma" panose="020B0604030504040204" pitchFamily="34" charset="0"/>
              </a:rPr>
              <a:t>cache</a:t>
            </a:r>
            <a:r>
              <a:rPr lang="zh-CN" altLang="en-US" sz="1400" i="0">
                <a:solidFill>
                  <a:schemeClr val="hlink"/>
                </a:solidFill>
                <a:latin typeface="Tahoma" panose="020B0604030504040204" pitchFamily="34" charset="0"/>
              </a:rPr>
              <a:t>中，称为缺失或失靶</a:t>
            </a:r>
            <a:r>
              <a:rPr lang="en-US" altLang="zh-CN" sz="1400" i="0">
                <a:solidFill>
                  <a:schemeClr val="hlink"/>
                </a:solidFill>
                <a:latin typeface="Tahoma" panose="020B0604030504040204" pitchFamily="34" charset="0"/>
              </a:rPr>
              <a:t>(miss)</a:t>
            </a:r>
            <a:endParaRPr lang="zh-CN" altLang="en-US" sz="1400" i="0">
              <a:solidFill>
                <a:schemeClr val="hlink"/>
              </a:solidFill>
              <a:latin typeface="Tahoma" panose="020B0604030504040204" pitchFamily="34" charset="0"/>
            </a:endParaRPr>
          </a:p>
        </p:txBody>
      </p:sp>
      <p:sp>
        <p:nvSpPr>
          <p:cNvPr id="7" name="AutoShape 6">
            <a:extLst>
              <a:ext uri="{FF2B5EF4-FFF2-40B4-BE49-F238E27FC236}">
                <a16:creationId xmlns:a16="http://schemas.microsoft.com/office/drawing/2014/main" id="{3A201A92-B787-405B-84EB-2A4717A7A6EF}"/>
              </a:ext>
            </a:extLst>
          </p:cNvPr>
          <p:cNvSpPr>
            <a:spLocks noChangeArrowheads="1"/>
          </p:cNvSpPr>
          <p:nvPr/>
        </p:nvSpPr>
        <p:spPr bwMode="auto">
          <a:xfrm flipH="1">
            <a:off x="2545413" y="2845628"/>
            <a:ext cx="798512" cy="1754188"/>
          </a:xfrm>
          <a:prstGeom prst="wedgeRoundRectCallout">
            <a:avLst>
              <a:gd name="adj1" fmla="val -201296"/>
              <a:gd name="adj2" fmla="val -17333"/>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i="0">
                <a:solidFill>
                  <a:schemeClr val="hlink"/>
                </a:solidFill>
                <a:latin typeface="Tahoma" panose="020B0604030504040204" pitchFamily="34" charset="0"/>
              </a:rPr>
              <a:t>如果被访问的信息在</a:t>
            </a:r>
            <a:r>
              <a:rPr lang="en-US" altLang="zh-CN" sz="1400" i="0">
                <a:solidFill>
                  <a:schemeClr val="hlink"/>
                </a:solidFill>
                <a:latin typeface="Tahoma" panose="020B0604030504040204" pitchFamily="34" charset="0"/>
              </a:rPr>
              <a:t>cache</a:t>
            </a:r>
            <a:r>
              <a:rPr lang="zh-CN" altLang="en-US" sz="1400" i="0">
                <a:solidFill>
                  <a:schemeClr val="hlink"/>
                </a:solidFill>
                <a:latin typeface="Tahoma" panose="020B0604030504040204" pitchFamily="34" charset="0"/>
              </a:rPr>
              <a:t>中，称为命中</a:t>
            </a:r>
            <a:r>
              <a:rPr lang="en-US" altLang="zh-CN" sz="1400" i="0">
                <a:solidFill>
                  <a:schemeClr val="hlink"/>
                </a:solidFill>
                <a:latin typeface="Tahoma" panose="020B0604030504040204" pitchFamily="34" charset="0"/>
              </a:rPr>
              <a:t>(hit)</a:t>
            </a:r>
            <a:endParaRPr lang="zh-CN" altLang="en-US" sz="1400" i="0">
              <a:solidFill>
                <a:schemeClr val="hlink"/>
              </a:solidFill>
              <a:latin typeface="Tahoma" panose="020B0604030504040204" pitchFamily="34" charset="0"/>
            </a:endParaRPr>
          </a:p>
        </p:txBody>
      </p:sp>
      <p:grpSp>
        <p:nvGrpSpPr>
          <p:cNvPr id="8" name="Group 36">
            <a:extLst>
              <a:ext uri="{FF2B5EF4-FFF2-40B4-BE49-F238E27FC236}">
                <a16:creationId xmlns:a16="http://schemas.microsoft.com/office/drawing/2014/main" id="{BD38AA13-C330-43D2-BAC2-339A060879AD}"/>
              </a:ext>
            </a:extLst>
          </p:cNvPr>
          <p:cNvGrpSpPr>
            <a:grpSpLocks/>
          </p:cNvGrpSpPr>
          <p:nvPr/>
        </p:nvGrpSpPr>
        <p:grpSpPr bwMode="auto">
          <a:xfrm>
            <a:off x="5722000" y="1450216"/>
            <a:ext cx="5408613" cy="4979987"/>
            <a:chOff x="2020" y="941"/>
            <a:chExt cx="3695" cy="3137"/>
          </a:xfrm>
        </p:grpSpPr>
        <p:sp>
          <p:nvSpPr>
            <p:cNvPr id="9" name="Freeform 33">
              <a:extLst>
                <a:ext uri="{FF2B5EF4-FFF2-40B4-BE49-F238E27FC236}">
                  <a16:creationId xmlns:a16="http://schemas.microsoft.com/office/drawing/2014/main" id="{89F9B5C2-489A-4034-952D-8BFEAE15BAA3}"/>
                </a:ext>
              </a:extLst>
            </p:cNvPr>
            <p:cNvSpPr>
              <a:spLocks/>
            </p:cNvSpPr>
            <p:nvPr/>
          </p:nvSpPr>
          <p:spPr bwMode="auto">
            <a:xfrm>
              <a:off x="2020" y="1423"/>
              <a:ext cx="3695" cy="2655"/>
            </a:xfrm>
            <a:custGeom>
              <a:avLst/>
              <a:gdLst>
                <a:gd name="T0" fmla="*/ 1342 w 3808"/>
                <a:gd name="T1" fmla="*/ 113 h 2655"/>
                <a:gd name="T2" fmla="*/ 520 w 3808"/>
                <a:gd name="T3" fmla="*/ 567 h 2655"/>
                <a:gd name="T4" fmla="*/ 66 w 3808"/>
                <a:gd name="T5" fmla="*/ 1984 h 2655"/>
                <a:gd name="T6" fmla="*/ 917 w 3808"/>
                <a:gd name="T7" fmla="*/ 2551 h 2655"/>
                <a:gd name="T8" fmla="*/ 2448 w 3808"/>
                <a:gd name="T9" fmla="*/ 2608 h 2655"/>
                <a:gd name="T10" fmla="*/ 3610 w 3808"/>
                <a:gd name="T11" fmla="*/ 2296 h 2655"/>
                <a:gd name="T12" fmla="*/ 3638 w 3808"/>
                <a:gd name="T13" fmla="*/ 1162 h 2655"/>
                <a:gd name="T14" fmla="*/ 3355 w 3808"/>
                <a:gd name="T15" fmla="*/ 624 h 2655"/>
                <a:gd name="T16" fmla="*/ 2788 w 3808"/>
                <a:gd name="T17" fmla="*/ 85 h 2655"/>
                <a:gd name="T18" fmla="*/ 1342 w 3808"/>
                <a:gd name="T19" fmla="*/ 113 h 2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08" h="2655">
                  <a:moveTo>
                    <a:pt x="1342" y="113"/>
                  </a:moveTo>
                  <a:cubicBezTo>
                    <a:pt x="964" y="193"/>
                    <a:pt x="733" y="255"/>
                    <a:pt x="520" y="567"/>
                  </a:cubicBezTo>
                  <a:cubicBezTo>
                    <a:pt x="307" y="879"/>
                    <a:pt x="0" y="1653"/>
                    <a:pt x="66" y="1984"/>
                  </a:cubicBezTo>
                  <a:cubicBezTo>
                    <a:pt x="132" y="2315"/>
                    <a:pt x="520" y="2447"/>
                    <a:pt x="917" y="2551"/>
                  </a:cubicBezTo>
                  <a:cubicBezTo>
                    <a:pt x="1314" y="2655"/>
                    <a:pt x="1999" y="2650"/>
                    <a:pt x="2448" y="2608"/>
                  </a:cubicBezTo>
                  <a:cubicBezTo>
                    <a:pt x="2897" y="2566"/>
                    <a:pt x="3412" y="2537"/>
                    <a:pt x="3610" y="2296"/>
                  </a:cubicBezTo>
                  <a:cubicBezTo>
                    <a:pt x="3808" y="2055"/>
                    <a:pt x="3680" y="1441"/>
                    <a:pt x="3638" y="1162"/>
                  </a:cubicBezTo>
                  <a:cubicBezTo>
                    <a:pt x="3596" y="883"/>
                    <a:pt x="3497" y="803"/>
                    <a:pt x="3355" y="624"/>
                  </a:cubicBezTo>
                  <a:cubicBezTo>
                    <a:pt x="3213" y="445"/>
                    <a:pt x="3124" y="170"/>
                    <a:pt x="2788" y="85"/>
                  </a:cubicBezTo>
                  <a:cubicBezTo>
                    <a:pt x="2452" y="0"/>
                    <a:pt x="1720" y="33"/>
                    <a:pt x="1342" y="113"/>
                  </a:cubicBezTo>
                  <a:close/>
                </a:path>
              </a:pathLst>
            </a:custGeom>
            <a:solidFill>
              <a:srgbClr val="FF99CC">
                <a:alpha val="22000"/>
              </a:srgbClr>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0" name="Text Box 34">
              <a:extLst>
                <a:ext uri="{FF2B5EF4-FFF2-40B4-BE49-F238E27FC236}">
                  <a16:creationId xmlns:a16="http://schemas.microsoft.com/office/drawing/2014/main" id="{E7A6BC52-51BA-46A3-B221-4BD32282F0CF}"/>
                </a:ext>
              </a:extLst>
            </p:cNvPr>
            <p:cNvSpPr txBox="1">
              <a:spLocks noChangeArrowheads="1"/>
            </p:cNvSpPr>
            <p:nvPr/>
          </p:nvSpPr>
          <p:spPr bwMode="auto">
            <a:xfrm>
              <a:off x="4099" y="941"/>
              <a:ext cx="76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CC0000"/>
                  </a:solidFill>
                  <a:ea typeface="宋体" panose="02010600030101010101" pitchFamily="2" charset="-122"/>
                </a:rPr>
                <a:t>缺失处理</a:t>
              </a:r>
            </a:p>
          </p:txBody>
        </p:sp>
        <p:sp>
          <p:nvSpPr>
            <p:cNvPr id="11" name="Line 35">
              <a:extLst>
                <a:ext uri="{FF2B5EF4-FFF2-40B4-BE49-F238E27FC236}">
                  <a16:creationId xmlns:a16="http://schemas.microsoft.com/office/drawing/2014/main" id="{BC2D7C8F-1AF2-491E-AC97-1AEE09AE3C89}"/>
                </a:ext>
              </a:extLst>
            </p:cNvPr>
            <p:cNvSpPr>
              <a:spLocks noChangeShapeType="1"/>
            </p:cNvSpPr>
            <p:nvPr/>
          </p:nvSpPr>
          <p:spPr bwMode="auto">
            <a:xfrm flipH="1">
              <a:off x="4326" y="1114"/>
              <a:ext cx="198" cy="309"/>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12" name="Text Box 37">
            <a:extLst>
              <a:ext uri="{FF2B5EF4-FFF2-40B4-BE49-F238E27FC236}">
                <a16:creationId xmlns:a16="http://schemas.microsoft.com/office/drawing/2014/main" id="{848058E7-1108-48A8-9C5C-E0D71D060B19}"/>
              </a:ext>
            </a:extLst>
          </p:cNvPr>
          <p:cNvSpPr txBox="1">
            <a:spLocks noChangeArrowheads="1"/>
          </p:cNvSpPr>
          <p:nvPr/>
        </p:nvSpPr>
        <p:spPr bwMode="auto">
          <a:xfrm>
            <a:off x="451366" y="1374631"/>
            <a:ext cx="3565791"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400" i="0" dirty="0">
                <a:solidFill>
                  <a:srgbClr val="0000FF"/>
                </a:solidFill>
                <a:ea typeface="宋体" panose="02010600030101010101" pitchFamily="2" charset="-122"/>
              </a:rPr>
              <a:t>问题：什么情况下，</a:t>
            </a:r>
            <a:r>
              <a:rPr lang="en-US" altLang="zh-CN" sz="1400" i="0" dirty="0">
                <a:solidFill>
                  <a:srgbClr val="0000FF"/>
                </a:solidFill>
                <a:ea typeface="宋体" panose="02010600030101010101" pitchFamily="2" charset="-122"/>
              </a:rPr>
              <a:t>CPU</a:t>
            </a:r>
            <a:r>
              <a:rPr lang="zh-CN" altLang="en-US" sz="1400" i="0" dirty="0">
                <a:solidFill>
                  <a:srgbClr val="0000FF"/>
                </a:solidFill>
                <a:ea typeface="宋体" panose="02010600030101010101" pitchFamily="2" charset="-122"/>
              </a:rPr>
              <a:t>产生访存要求？</a:t>
            </a:r>
          </a:p>
        </p:txBody>
      </p:sp>
      <p:sp>
        <p:nvSpPr>
          <p:cNvPr id="13" name="Text Box 38">
            <a:extLst>
              <a:ext uri="{FF2B5EF4-FFF2-40B4-BE49-F238E27FC236}">
                <a16:creationId xmlns:a16="http://schemas.microsoft.com/office/drawing/2014/main" id="{57A956FD-D10C-4DF6-AE1D-5F15E58A0A57}"/>
              </a:ext>
            </a:extLst>
          </p:cNvPr>
          <p:cNvSpPr txBox="1">
            <a:spLocks noChangeArrowheads="1"/>
          </p:cNvSpPr>
          <p:nvPr/>
        </p:nvSpPr>
        <p:spPr bwMode="auto">
          <a:xfrm>
            <a:off x="479941" y="1850881"/>
            <a:ext cx="2981919"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400" i="0">
                <a:solidFill>
                  <a:srgbClr val="006600"/>
                </a:solidFill>
                <a:ea typeface="宋体" panose="02010600030101010101" pitchFamily="2" charset="-122"/>
              </a:rPr>
              <a:t>在执行指令过程中，会取指令和读写数据！</a:t>
            </a:r>
          </a:p>
        </p:txBody>
      </p:sp>
    </p:spTree>
    <p:extLst>
      <p:ext uri="{BB962C8B-B14F-4D97-AF65-F5344CB8AC3E}">
        <p14:creationId xmlns:p14="http://schemas.microsoft.com/office/powerpoint/2010/main" val="190684637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2DEC25-CD11-4599-8505-E813E4BA15B2}"/>
              </a:ext>
            </a:extLst>
          </p:cNvPr>
          <p:cNvSpPr>
            <a:spLocks noGrp="1"/>
          </p:cNvSpPr>
          <p:nvPr>
            <p:ph type="sldNum" sz="quarter" idx="12"/>
          </p:nvPr>
        </p:nvSpPr>
        <p:spPr/>
        <p:txBody>
          <a:bodyPr/>
          <a:lstStyle/>
          <a:p>
            <a:fld id="{D12C7F20-4EEE-4847-AC76-B538472E8A39}" type="slidenum">
              <a:rPr lang="zh-CN" altLang="en-US" smtClean="0"/>
              <a:pPr/>
              <a:t>56</a:t>
            </a:fld>
            <a:endParaRPr lang="zh-CN" altLang="en-US"/>
          </a:p>
        </p:txBody>
      </p:sp>
      <p:sp>
        <p:nvSpPr>
          <p:cNvPr id="3" name="文本占位符 2">
            <a:extLst>
              <a:ext uri="{FF2B5EF4-FFF2-40B4-BE49-F238E27FC236}">
                <a16:creationId xmlns:a16="http://schemas.microsoft.com/office/drawing/2014/main" id="{E07EAC31-6011-404E-B039-C83871E83412}"/>
              </a:ext>
            </a:extLst>
          </p:cNvPr>
          <p:cNvSpPr>
            <a:spLocks noGrp="1"/>
          </p:cNvSpPr>
          <p:nvPr>
            <p:ph type="body" sz="quarter" idx="15"/>
          </p:nvPr>
        </p:nvSpPr>
        <p:spPr>
          <a:xfrm>
            <a:off x="159768" y="698463"/>
            <a:ext cx="11835786" cy="435383"/>
          </a:xfrm>
        </p:spPr>
        <p:txBody>
          <a:bodyPr>
            <a:normAutofit fontScale="92500" lnSpcReduction="20000"/>
          </a:bodyPr>
          <a:lstStyle/>
          <a:p>
            <a:r>
              <a:rPr lang="en-US" altLang="zh-CN" dirty="0"/>
              <a:t>Cache</a:t>
            </a:r>
            <a:r>
              <a:rPr lang="zh-CN" altLang="en-US" dirty="0"/>
              <a:t>映射</a:t>
            </a:r>
            <a:r>
              <a:rPr lang="en-US" altLang="zh-CN" dirty="0"/>
              <a:t>(Cache Mapping)</a:t>
            </a:r>
            <a:endParaRPr lang="zh-CN" altLang="en-US" dirty="0"/>
          </a:p>
        </p:txBody>
      </p:sp>
      <p:sp>
        <p:nvSpPr>
          <p:cNvPr id="4" name="文本占位符 3">
            <a:extLst>
              <a:ext uri="{FF2B5EF4-FFF2-40B4-BE49-F238E27FC236}">
                <a16:creationId xmlns:a16="http://schemas.microsoft.com/office/drawing/2014/main" id="{8DD376B7-FBB2-4CE3-82A7-5A00066BF3F8}"/>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7CDD215C-86A4-4125-8015-D4C88CCB247E}"/>
              </a:ext>
            </a:extLst>
          </p:cNvPr>
          <p:cNvSpPr txBox="1">
            <a:spLocks noChangeArrowheads="1"/>
          </p:cNvSpPr>
          <p:nvPr/>
        </p:nvSpPr>
        <p:spPr>
          <a:xfrm>
            <a:off x="629503" y="1133846"/>
            <a:ext cx="8945562" cy="533400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40000"/>
              </a:spcBef>
            </a:pPr>
            <a:r>
              <a:rPr lang="zh-CN" altLang="en-US" sz="2000">
                <a:cs typeface="Arial" panose="020B0604020202020204" pitchFamily="34" charset="0"/>
              </a:rPr>
              <a:t>什么是</a:t>
            </a:r>
            <a:r>
              <a:rPr lang="en-US" altLang="zh-CN" sz="2000">
                <a:cs typeface="Arial" panose="020B0604020202020204" pitchFamily="34" charset="0"/>
              </a:rPr>
              <a:t>Cache</a:t>
            </a:r>
            <a:r>
              <a:rPr lang="zh-CN" altLang="en-US" sz="2000">
                <a:cs typeface="Arial" panose="020B0604020202020204" pitchFamily="34" charset="0"/>
              </a:rPr>
              <a:t>的映射功能？</a:t>
            </a:r>
          </a:p>
          <a:p>
            <a:pPr lvl="1">
              <a:lnSpc>
                <a:spcPct val="120000"/>
              </a:lnSpc>
              <a:spcBef>
                <a:spcPct val="40000"/>
              </a:spcBef>
            </a:pPr>
            <a:r>
              <a:rPr lang="zh-CN" altLang="en-US" sz="1800">
                <a:cs typeface="Arial" panose="020B0604020202020204" pitchFamily="34" charset="0"/>
              </a:rPr>
              <a:t>把访问的局部主存区域取到</a:t>
            </a:r>
            <a:r>
              <a:rPr lang="en-US" altLang="zh-CN" sz="1800">
                <a:cs typeface="Arial" panose="020B0604020202020204" pitchFamily="34" charset="0"/>
              </a:rPr>
              <a:t>Cache</a:t>
            </a:r>
            <a:r>
              <a:rPr lang="zh-CN" altLang="en-US" sz="1800">
                <a:cs typeface="Arial" panose="020B0604020202020204" pitchFamily="34" charset="0"/>
              </a:rPr>
              <a:t>中时，该放到</a:t>
            </a:r>
            <a:r>
              <a:rPr lang="en-US" altLang="zh-CN" sz="1800">
                <a:cs typeface="Arial" panose="020B0604020202020204" pitchFamily="34" charset="0"/>
              </a:rPr>
              <a:t>Cache</a:t>
            </a:r>
            <a:r>
              <a:rPr lang="zh-CN" altLang="en-US" sz="1800">
                <a:cs typeface="Arial" panose="020B0604020202020204" pitchFamily="34" charset="0"/>
              </a:rPr>
              <a:t>的何处？</a:t>
            </a:r>
          </a:p>
          <a:p>
            <a:pPr lvl="1">
              <a:lnSpc>
                <a:spcPct val="120000"/>
              </a:lnSpc>
              <a:spcBef>
                <a:spcPct val="40000"/>
              </a:spcBef>
            </a:pPr>
            <a:r>
              <a:rPr lang="en-US" altLang="zh-CN" sz="1800">
                <a:cs typeface="Arial" panose="020B0604020202020204" pitchFamily="34" charset="0"/>
              </a:rPr>
              <a:t>Cache</a:t>
            </a:r>
            <a:r>
              <a:rPr lang="zh-CN" altLang="en-US" sz="1800">
                <a:cs typeface="Arial" panose="020B0604020202020204" pitchFamily="34" charset="0"/>
              </a:rPr>
              <a:t>槽比主存块少，多个主存块映射到一个</a:t>
            </a:r>
            <a:r>
              <a:rPr lang="en-US" altLang="zh-CN" sz="1800">
                <a:cs typeface="Arial" panose="020B0604020202020204" pitchFamily="34" charset="0"/>
              </a:rPr>
              <a:t>Cache</a:t>
            </a:r>
            <a:r>
              <a:rPr lang="zh-CN" altLang="en-US" sz="1800">
                <a:cs typeface="Arial" panose="020B0604020202020204" pitchFamily="34" charset="0"/>
              </a:rPr>
              <a:t>槽中</a:t>
            </a:r>
          </a:p>
          <a:p>
            <a:pPr>
              <a:lnSpc>
                <a:spcPct val="120000"/>
              </a:lnSpc>
              <a:spcBef>
                <a:spcPct val="40000"/>
              </a:spcBef>
            </a:pPr>
            <a:r>
              <a:rPr lang="zh-CN" altLang="en-US" sz="2000">
                <a:cs typeface="Arial" panose="020B0604020202020204" pitchFamily="34" charset="0"/>
              </a:rPr>
              <a:t>如何进行映射？</a:t>
            </a:r>
          </a:p>
          <a:p>
            <a:pPr lvl="1">
              <a:lnSpc>
                <a:spcPct val="120000"/>
              </a:lnSpc>
              <a:spcBef>
                <a:spcPct val="40000"/>
              </a:spcBef>
            </a:pPr>
            <a:r>
              <a:rPr lang="zh-CN" altLang="en-US" sz="1800">
                <a:cs typeface="Arial" panose="020B0604020202020204" pitchFamily="34" charset="0"/>
              </a:rPr>
              <a:t>把主存划分成大小相等的主存块（</a:t>
            </a:r>
            <a:r>
              <a:rPr lang="en-US" altLang="zh-CN" sz="1800">
                <a:cs typeface="Arial" panose="020B0604020202020204" pitchFamily="34" charset="0"/>
              </a:rPr>
              <a:t>Block</a:t>
            </a:r>
            <a:r>
              <a:rPr lang="zh-CN" altLang="en-US" sz="1800">
                <a:cs typeface="Arial" panose="020B0604020202020204" pitchFamily="34" charset="0"/>
              </a:rPr>
              <a:t>）</a:t>
            </a:r>
          </a:p>
          <a:p>
            <a:pPr lvl="1">
              <a:lnSpc>
                <a:spcPct val="120000"/>
              </a:lnSpc>
              <a:spcBef>
                <a:spcPct val="40000"/>
              </a:spcBef>
            </a:pPr>
            <a:r>
              <a:rPr lang="en-US" altLang="zh-CN" sz="1800">
                <a:cs typeface="Arial" panose="020B0604020202020204" pitchFamily="34" charset="0"/>
              </a:rPr>
              <a:t>Cache</a:t>
            </a:r>
            <a:r>
              <a:rPr lang="zh-CN" altLang="en-US" sz="1800">
                <a:cs typeface="Arial" panose="020B0604020202020204" pitchFamily="34" charset="0"/>
              </a:rPr>
              <a:t>中存放一个主存块的对应单位称为槽（</a:t>
            </a:r>
            <a:r>
              <a:rPr lang="en-US" altLang="zh-CN" sz="1800">
                <a:cs typeface="Arial" panose="020B0604020202020204" pitchFamily="34" charset="0"/>
              </a:rPr>
              <a:t>Slot</a:t>
            </a:r>
            <a:r>
              <a:rPr lang="zh-CN" altLang="en-US" sz="1800">
                <a:cs typeface="Arial" panose="020B0604020202020204" pitchFamily="34" charset="0"/>
              </a:rPr>
              <a:t>）或行（</a:t>
            </a:r>
            <a:r>
              <a:rPr lang="en-US" altLang="zh-CN" sz="1800">
                <a:cs typeface="Arial" panose="020B0604020202020204" pitchFamily="34" charset="0"/>
              </a:rPr>
              <a:t>line</a:t>
            </a:r>
            <a:r>
              <a:rPr lang="zh-CN" altLang="en-US" sz="1800">
                <a:cs typeface="Arial" panose="020B0604020202020204" pitchFamily="34" charset="0"/>
              </a:rPr>
              <a:t>）或块（</a:t>
            </a:r>
            <a:r>
              <a:rPr lang="en-US" altLang="zh-CN" sz="1800">
                <a:cs typeface="Arial" panose="020B0604020202020204" pitchFamily="34" charset="0"/>
              </a:rPr>
              <a:t>Block</a:t>
            </a:r>
            <a:r>
              <a:rPr lang="zh-CN" altLang="en-US" sz="1800">
                <a:cs typeface="Arial" panose="020B0604020202020204" pitchFamily="34" charset="0"/>
              </a:rPr>
              <a:t>）</a:t>
            </a:r>
          </a:p>
          <a:p>
            <a:pPr lvl="1">
              <a:lnSpc>
                <a:spcPct val="120000"/>
              </a:lnSpc>
              <a:spcBef>
                <a:spcPct val="40000"/>
              </a:spcBef>
            </a:pPr>
            <a:r>
              <a:rPr lang="zh-CN" altLang="en-US" sz="1800">
                <a:cs typeface="Arial" panose="020B0604020202020204" pitchFamily="34" charset="0"/>
              </a:rPr>
              <a:t>将主存块和</a:t>
            </a:r>
            <a:r>
              <a:rPr lang="en-US" altLang="zh-CN" sz="1800">
                <a:cs typeface="Arial" panose="020B0604020202020204" pitchFamily="34" charset="0"/>
              </a:rPr>
              <a:t>Cache</a:t>
            </a:r>
            <a:r>
              <a:rPr lang="zh-CN" altLang="en-US" sz="1800">
                <a:cs typeface="Arial" panose="020B0604020202020204" pitchFamily="34" charset="0"/>
              </a:rPr>
              <a:t>槽按照以下三种方式进行映射</a:t>
            </a:r>
          </a:p>
          <a:p>
            <a:pPr lvl="2">
              <a:lnSpc>
                <a:spcPct val="120000"/>
              </a:lnSpc>
              <a:spcBef>
                <a:spcPct val="40000"/>
              </a:spcBef>
            </a:pPr>
            <a:r>
              <a:rPr lang="zh-CN" altLang="en-US">
                <a:cs typeface="Arial" panose="020B0604020202020204" pitchFamily="34" charset="0"/>
              </a:rPr>
              <a:t>直接(</a:t>
            </a:r>
            <a:r>
              <a:rPr lang="en-US" altLang="zh-CN">
                <a:cs typeface="Arial" panose="020B0604020202020204" pitchFamily="34" charset="0"/>
              </a:rPr>
              <a:t>Direct)</a:t>
            </a:r>
            <a:r>
              <a:rPr lang="zh-CN" altLang="en-US">
                <a:cs typeface="Arial" panose="020B0604020202020204" pitchFamily="34" charset="0"/>
              </a:rPr>
              <a:t>：</a:t>
            </a:r>
            <a:r>
              <a:rPr lang="zh-CN" altLang="en-US">
                <a:solidFill>
                  <a:srgbClr val="006600"/>
                </a:solidFill>
                <a:cs typeface="Arial" panose="020B0604020202020204" pitchFamily="34" charset="0"/>
              </a:rPr>
              <a:t>每个主存块映射到</a:t>
            </a:r>
            <a:r>
              <a:rPr lang="en-US" altLang="zh-CN">
                <a:solidFill>
                  <a:srgbClr val="006600"/>
                </a:solidFill>
                <a:cs typeface="Arial" panose="020B0604020202020204" pitchFamily="34" charset="0"/>
              </a:rPr>
              <a:t>Cache</a:t>
            </a:r>
            <a:r>
              <a:rPr lang="zh-CN" altLang="en-US">
                <a:solidFill>
                  <a:srgbClr val="006600"/>
                </a:solidFill>
                <a:cs typeface="Arial" panose="020B0604020202020204" pitchFamily="34" charset="0"/>
              </a:rPr>
              <a:t>的固定槽中</a:t>
            </a:r>
          </a:p>
          <a:p>
            <a:pPr lvl="2">
              <a:lnSpc>
                <a:spcPct val="120000"/>
              </a:lnSpc>
              <a:spcBef>
                <a:spcPct val="40000"/>
              </a:spcBef>
            </a:pPr>
            <a:r>
              <a:rPr lang="zh-CN" altLang="en-US">
                <a:cs typeface="Arial" panose="020B0604020202020204" pitchFamily="34" charset="0"/>
              </a:rPr>
              <a:t>全相联(</a:t>
            </a:r>
            <a:r>
              <a:rPr lang="en-US" altLang="zh-CN">
                <a:cs typeface="Arial" panose="020B0604020202020204" pitchFamily="34" charset="0"/>
              </a:rPr>
              <a:t>Full Associate)</a:t>
            </a:r>
            <a:r>
              <a:rPr lang="zh-CN" altLang="en-US">
                <a:cs typeface="Arial" panose="020B0604020202020204" pitchFamily="34" charset="0"/>
              </a:rPr>
              <a:t>：</a:t>
            </a:r>
            <a:r>
              <a:rPr lang="zh-CN" altLang="en-US">
                <a:solidFill>
                  <a:srgbClr val="006600"/>
                </a:solidFill>
                <a:cs typeface="Arial" panose="020B0604020202020204" pitchFamily="34" charset="0"/>
              </a:rPr>
              <a:t>每个主存块映射到</a:t>
            </a:r>
            <a:r>
              <a:rPr lang="en-US" altLang="zh-CN">
                <a:solidFill>
                  <a:srgbClr val="006600"/>
                </a:solidFill>
                <a:cs typeface="Arial" panose="020B0604020202020204" pitchFamily="34" charset="0"/>
              </a:rPr>
              <a:t>Cache</a:t>
            </a:r>
            <a:r>
              <a:rPr lang="zh-CN" altLang="en-US">
                <a:solidFill>
                  <a:srgbClr val="006600"/>
                </a:solidFill>
                <a:cs typeface="Arial" panose="020B0604020202020204" pitchFamily="34" charset="0"/>
              </a:rPr>
              <a:t>的任意槽中</a:t>
            </a:r>
            <a:endParaRPr lang="zh-CN" altLang="en-US">
              <a:cs typeface="Arial" panose="020B0604020202020204" pitchFamily="34" charset="0"/>
            </a:endParaRPr>
          </a:p>
          <a:p>
            <a:pPr lvl="2">
              <a:lnSpc>
                <a:spcPct val="120000"/>
              </a:lnSpc>
              <a:spcBef>
                <a:spcPct val="40000"/>
              </a:spcBef>
            </a:pPr>
            <a:r>
              <a:rPr lang="zh-CN" altLang="en-US">
                <a:cs typeface="Arial" panose="020B0604020202020204" pitchFamily="34" charset="0"/>
              </a:rPr>
              <a:t>组相联(</a:t>
            </a:r>
            <a:r>
              <a:rPr lang="en-US" altLang="zh-CN">
                <a:cs typeface="Arial" panose="020B0604020202020204" pitchFamily="34" charset="0"/>
              </a:rPr>
              <a:t>Set Associate)</a:t>
            </a:r>
            <a:r>
              <a:rPr lang="zh-CN" altLang="en-US">
                <a:cs typeface="Arial" panose="020B0604020202020204" pitchFamily="34" charset="0"/>
              </a:rPr>
              <a:t>：</a:t>
            </a:r>
            <a:r>
              <a:rPr lang="zh-CN" altLang="en-US">
                <a:solidFill>
                  <a:srgbClr val="006600"/>
                </a:solidFill>
                <a:cs typeface="Arial" panose="020B0604020202020204" pitchFamily="34" charset="0"/>
              </a:rPr>
              <a:t>每个主存块映射到</a:t>
            </a:r>
            <a:r>
              <a:rPr lang="en-US" altLang="zh-CN">
                <a:solidFill>
                  <a:srgbClr val="006600"/>
                </a:solidFill>
                <a:cs typeface="Arial" panose="020B0604020202020204" pitchFamily="34" charset="0"/>
              </a:rPr>
              <a:t>Cache</a:t>
            </a:r>
            <a:r>
              <a:rPr lang="zh-CN" altLang="en-US">
                <a:solidFill>
                  <a:srgbClr val="006600"/>
                </a:solidFill>
                <a:cs typeface="Arial" panose="020B0604020202020204" pitchFamily="34" charset="0"/>
              </a:rPr>
              <a:t>的固定组中的任意槽中</a:t>
            </a:r>
            <a:endParaRPr lang="zh-CN" altLang="en-US">
              <a:cs typeface="Arial" panose="020B0604020202020204" pitchFamily="34" charset="0"/>
            </a:endParaRPr>
          </a:p>
          <a:p>
            <a:pPr lvl="1">
              <a:buFontTx/>
              <a:buNone/>
            </a:pPr>
            <a:r>
              <a:rPr lang="zh-CN" altLang="en-US" sz="1800">
                <a:latin typeface="宋体" panose="02010600030101010101" pitchFamily="2" charset="-122"/>
              </a:rPr>
              <a:t> </a:t>
            </a:r>
            <a:endParaRPr lang="zh-CN" altLang="en-US" sz="1800" dirty="0">
              <a:latin typeface="宋体" panose="02010600030101010101" pitchFamily="2" charset="-122"/>
            </a:endParaRPr>
          </a:p>
        </p:txBody>
      </p:sp>
    </p:spTree>
    <p:extLst>
      <p:ext uri="{BB962C8B-B14F-4D97-AF65-F5344CB8AC3E}">
        <p14:creationId xmlns:p14="http://schemas.microsoft.com/office/powerpoint/2010/main" val="233656264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808080"/>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808080"/>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808080"/>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808080"/>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808080"/>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subTnLst>
                                    <p:animClr clrSpc="rgb" dir="cw">
                                      <p:cBhvr override="childStyle">
                                        <p:cTn dur="1" fill="hold" display="0" masterRel="nextClick" afterEffect="1"/>
                                        <p:tgtEl>
                                          <p:spTgt spid="5">
                                            <p:txEl>
                                              <p:pRg st="8" end="8"/>
                                            </p:txEl>
                                          </p:spTgt>
                                        </p:tgtEl>
                                        <p:attrNameLst>
                                          <p:attrName>ppt_c</p:attrName>
                                        </p:attrNameLst>
                                      </p:cBhvr>
                                      <p:to>
                                        <a:srgbClr val="808080"/>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subTnLst>
                                    <p:animClr clrSpc="rgb" dir="cw">
                                      <p:cBhvr override="childStyle">
                                        <p:cTn dur="1" fill="hold" display="0" masterRel="nextClick" afterEffect="1"/>
                                        <p:tgtEl>
                                          <p:spTgt spid="5">
                                            <p:txEl>
                                              <p:pRg st="9" end="9"/>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46801E1-AE9B-446E-8F6E-FE08ED73BA55}"/>
              </a:ext>
            </a:extLst>
          </p:cNvPr>
          <p:cNvSpPr>
            <a:spLocks noGrp="1"/>
          </p:cNvSpPr>
          <p:nvPr>
            <p:ph type="sldNum" sz="quarter" idx="12"/>
          </p:nvPr>
        </p:nvSpPr>
        <p:spPr/>
        <p:txBody>
          <a:bodyPr/>
          <a:lstStyle/>
          <a:p>
            <a:fld id="{D12C7F20-4EEE-4847-AC76-B538472E8A39}" type="slidenum">
              <a:rPr lang="zh-CN" altLang="en-US" smtClean="0"/>
              <a:pPr/>
              <a:t>57</a:t>
            </a:fld>
            <a:endParaRPr lang="zh-CN" altLang="en-US"/>
          </a:p>
        </p:txBody>
      </p:sp>
      <p:sp>
        <p:nvSpPr>
          <p:cNvPr id="3" name="文本占位符 2">
            <a:extLst>
              <a:ext uri="{FF2B5EF4-FFF2-40B4-BE49-F238E27FC236}">
                <a16:creationId xmlns:a16="http://schemas.microsoft.com/office/drawing/2014/main" id="{01B83530-4DDD-4B1B-AF84-A045E1C3F078}"/>
              </a:ext>
            </a:extLst>
          </p:cNvPr>
          <p:cNvSpPr>
            <a:spLocks noGrp="1"/>
          </p:cNvSpPr>
          <p:nvPr>
            <p:ph type="body" sz="quarter" idx="15"/>
          </p:nvPr>
        </p:nvSpPr>
        <p:spPr>
          <a:xfrm>
            <a:off x="159768" y="698464"/>
            <a:ext cx="11835786" cy="600948"/>
          </a:xfrm>
        </p:spPr>
        <p:txBody>
          <a:bodyPr/>
          <a:lstStyle/>
          <a:p>
            <a:r>
              <a:rPr lang="zh-CN" altLang="en-US" dirty="0"/>
              <a:t>直接映射</a:t>
            </a:r>
          </a:p>
        </p:txBody>
      </p:sp>
      <p:sp>
        <p:nvSpPr>
          <p:cNvPr id="4" name="文本占位符 3">
            <a:extLst>
              <a:ext uri="{FF2B5EF4-FFF2-40B4-BE49-F238E27FC236}">
                <a16:creationId xmlns:a16="http://schemas.microsoft.com/office/drawing/2014/main" id="{3B0984C0-BE77-496B-8806-B72735313AEA}"/>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FB967966-D7DD-4761-A426-F6F31BDDB9ED}"/>
              </a:ext>
            </a:extLst>
          </p:cNvPr>
          <p:cNvSpPr txBox="1">
            <a:spLocks noChangeArrowheads="1"/>
          </p:cNvSpPr>
          <p:nvPr/>
        </p:nvSpPr>
        <p:spPr>
          <a:xfrm>
            <a:off x="453056" y="1194101"/>
            <a:ext cx="8674100" cy="32861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a:solidFill>
                  <a:srgbClr val="CC0000"/>
                </a:solidFill>
              </a:rPr>
              <a:t>Direct  Mapped Cache</a:t>
            </a:r>
            <a:r>
              <a:rPr lang="zh-CN" altLang="en-US" sz="1800">
                <a:cs typeface="Arial" panose="020B0604020202020204" pitchFamily="34" charset="0"/>
              </a:rPr>
              <a:t>（</a:t>
            </a:r>
            <a:r>
              <a:rPr lang="zh-CN" altLang="en-US" sz="1800">
                <a:cs typeface="Arial" panose="020B0604020202020204" pitchFamily="34" charset="0"/>
                <a:hlinkClick r:id="" action="ppaction://hlinkshowjump?jump=nextslide"/>
              </a:rPr>
              <a:t>直接映射</a:t>
            </a:r>
            <a:r>
              <a:rPr lang="en-US" altLang="zh-CN" sz="1800">
                <a:cs typeface="Arial" panose="020B0604020202020204" pitchFamily="34" charset="0"/>
                <a:hlinkClick r:id="" action="ppaction://hlinkshowjump?jump=nextslide"/>
              </a:rPr>
              <a:t>Cache</a:t>
            </a:r>
            <a:r>
              <a:rPr lang="en-US" altLang="zh-CN" sz="1800">
                <a:cs typeface="Arial" panose="020B0604020202020204" pitchFamily="34" charset="0"/>
              </a:rPr>
              <a:t>)</a:t>
            </a:r>
          </a:p>
          <a:p>
            <a:pPr lvl="1"/>
            <a:r>
              <a:rPr lang="zh-CN" altLang="en-US" sz="1800">
                <a:cs typeface="Arial" panose="020B0604020202020204" pitchFamily="34" charset="0"/>
              </a:rPr>
              <a:t>把主存的每一块映射到一个固定的</a:t>
            </a:r>
            <a:r>
              <a:rPr lang="en-US" altLang="zh-CN" sz="1800">
                <a:cs typeface="Arial" panose="020B0604020202020204" pitchFamily="34" charset="0"/>
              </a:rPr>
              <a:t>Cache</a:t>
            </a:r>
            <a:r>
              <a:rPr lang="zh-CN" altLang="en-US" sz="1800">
                <a:cs typeface="Arial" panose="020B0604020202020204" pitchFamily="34" charset="0"/>
              </a:rPr>
              <a:t>槽（行）</a:t>
            </a:r>
            <a:endParaRPr lang="en-US" altLang="zh-CN" sz="1800">
              <a:cs typeface="Arial" panose="020B0604020202020204" pitchFamily="34" charset="0"/>
            </a:endParaRPr>
          </a:p>
          <a:p>
            <a:pPr lvl="1"/>
            <a:r>
              <a:rPr lang="zh-CN" altLang="en-US" sz="1800">
                <a:cs typeface="Arial" panose="020B0604020202020204" pitchFamily="34" charset="0"/>
              </a:rPr>
              <a:t>也称模映射(</a:t>
            </a:r>
            <a:r>
              <a:rPr lang="en-US" altLang="zh-CN" sz="1800">
                <a:cs typeface="Arial" panose="020B0604020202020204" pitchFamily="34" charset="0"/>
              </a:rPr>
              <a:t>Module Mapping)</a:t>
            </a:r>
          </a:p>
          <a:p>
            <a:pPr lvl="1"/>
            <a:r>
              <a:rPr lang="zh-CN" altLang="en-US" sz="1800">
                <a:cs typeface="Arial" panose="020B0604020202020204" pitchFamily="34" charset="0"/>
              </a:rPr>
              <a:t>映射关系为：</a:t>
            </a:r>
          </a:p>
          <a:p>
            <a:pPr>
              <a:buFont typeface="Wingdings" panose="05000000000000000000" pitchFamily="2" charset="2"/>
              <a:buNone/>
            </a:pPr>
            <a:r>
              <a:rPr lang="en-US" altLang="zh-CN" sz="1800">
                <a:cs typeface="Arial" panose="020B0604020202020204" pitchFamily="34" charset="0"/>
              </a:rPr>
              <a:t>         </a:t>
            </a:r>
            <a:r>
              <a:rPr lang="en-US" altLang="zh-CN" sz="1800">
                <a:solidFill>
                  <a:srgbClr val="006600"/>
                </a:solidFill>
                <a:cs typeface="Arial" panose="020B0604020202020204" pitchFamily="34" charset="0"/>
              </a:rPr>
              <a:t>Cache</a:t>
            </a:r>
            <a:r>
              <a:rPr lang="zh-CN" altLang="en-US" sz="1800">
                <a:solidFill>
                  <a:srgbClr val="006600"/>
                </a:solidFill>
                <a:cs typeface="Arial" panose="020B0604020202020204" pitchFamily="34" charset="0"/>
              </a:rPr>
              <a:t>槽号</a:t>
            </a:r>
            <a:r>
              <a:rPr lang="en-US" altLang="zh-CN" sz="1800">
                <a:cs typeface="Arial" panose="020B0604020202020204" pitchFamily="34" charset="0"/>
              </a:rPr>
              <a:t>=</a:t>
            </a:r>
            <a:r>
              <a:rPr lang="zh-CN" altLang="en-US" sz="1800">
                <a:solidFill>
                  <a:srgbClr val="006600"/>
                </a:solidFill>
                <a:cs typeface="Arial" panose="020B0604020202020204" pitchFamily="34" charset="0"/>
              </a:rPr>
              <a:t>主存块号 </a:t>
            </a:r>
            <a:r>
              <a:rPr lang="en-US" altLang="zh-CN" sz="1800">
                <a:cs typeface="Arial" panose="020B0604020202020204" pitchFamily="34" charset="0"/>
              </a:rPr>
              <a:t>mod</a:t>
            </a:r>
            <a:r>
              <a:rPr lang="en-US" altLang="zh-CN" sz="1800">
                <a:solidFill>
                  <a:srgbClr val="006600"/>
                </a:solidFill>
                <a:cs typeface="Arial" panose="020B0604020202020204" pitchFamily="34" charset="0"/>
              </a:rPr>
              <a:t> </a:t>
            </a:r>
            <a:r>
              <a:rPr lang="en-US" altLang="zh-CN" sz="1800">
                <a:solidFill>
                  <a:srgbClr val="800000"/>
                </a:solidFill>
                <a:cs typeface="Arial" panose="020B0604020202020204" pitchFamily="34" charset="0"/>
              </a:rPr>
              <a:t>Cache</a:t>
            </a:r>
            <a:r>
              <a:rPr lang="zh-CN" altLang="en-US" sz="1800">
                <a:solidFill>
                  <a:srgbClr val="800000"/>
                </a:solidFill>
                <a:cs typeface="Arial" panose="020B0604020202020204" pitchFamily="34" charset="0"/>
              </a:rPr>
              <a:t>槽数</a:t>
            </a:r>
          </a:p>
          <a:p>
            <a:pPr>
              <a:buFont typeface="Wingdings" panose="05000000000000000000" pitchFamily="2" charset="2"/>
              <a:buNone/>
            </a:pPr>
            <a:r>
              <a:rPr lang="zh-CN" altLang="en-US" sz="1800">
                <a:solidFill>
                  <a:srgbClr val="006600"/>
                </a:solidFill>
                <a:cs typeface="Arial" panose="020B0604020202020204" pitchFamily="34" charset="0"/>
              </a:rPr>
              <a:t>           举例：4=100 </a:t>
            </a:r>
            <a:r>
              <a:rPr lang="en-US" altLang="zh-CN" sz="1800">
                <a:solidFill>
                  <a:srgbClr val="006600"/>
                </a:solidFill>
                <a:cs typeface="Arial" panose="020B0604020202020204" pitchFamily="34" charset="0"/>
              </a:rPr>
              <a:t>mod </a:t>
            </a:r>
            <a:r>
              <a:rPr lang="en-US" altLang="zh-CN" sz="1800">
                <a:solidFill>
                  <a:srgbClr val="800000"/>
                </a:solidFill>
                <a:cs typeface="Arial" panose="020B0604020202020204" pitchFamily="34" charset="0"/>
              </a:rPr>
              <a:t>16  </a:t>
            </a:r>
            <a:r>
              <a:rPr lang="zh-CN" altLang="en-US" sz="1800">
                <a:solidFill>
                  <a:srgbClr val="800000"/>
                </a:solidFill>
                <a:cs typeface="Arial" panose="020B0604020202020204" pitchFamily="34" charset="0"/>
              </a:rPr>
              <a:t>（假定</a:t>
            </a:r>
            <a:r>
              <a:rPr lang="en-US" altLang="zh-CN" sz="1800">
                <a:solidFill>
                  <a:srgbClr val="800000"/>
                </a:solidFill>
                <a:cs typeface="Arial" panose="020B0604020202020204" pitchFamily="34" charset="0"/>
              </a:rPr>
              <a:t>Cache</a:t>
            </a:r>
            <a:r>
              <a:rPr lang="zh-CN" altLang="en-US" sz="1800">
                <a:solidFill>
                  <a:srgbClr val="800000"/>
                </a:solidFill>
                <a:cs typeface="Arial" panose="020B0604020202020204" pitchFamily="34" charset="0"/>
              </a:rPr>
              <a:t>共有</a:t>
            </a:r>
            <a:r>
              <a:rPr lang="en-US" altLang="zh-CN" sz="1800">
                <a:solidFill>
                  <a:srgbClr val="800000"/>
                </a:solidFill>
                <a:cs typeface="Arial" panose="020B0604020202020204" pitchFamily="34" charset="0"/>
              </a:rPr>
              <a:t>16</a:t>
            </a:r>
            <a:r>
              <a:rPr lang="zh-CN" altLang="en-US" sz="1800">
                <a:solidFill>
                  <a:srgbClr val="800000"/>
                </a:solidFill>
                <a:cs typeface="Arial" panose="020B0604020202020204" pitchFamily="34" charset="0"/>
              </a:rPr>
              <a:t>槽）</a:t>
            </a:r>
          </a:p>
          <a:p>
            <a:pPr>
              <a:buFont typeface="Wingdings" panose="05000000000000000000" pitchFamily="2" charset="2"/>
              <a:buNone/>
            </a:pPr>
            <a:r>
              <a:rPr lang="en-US" altLang="zh-CN" sz="1800">
                <a:solidFill>
                  <a:srgbClr val="006600"/>
                </a:solidFill>
                <a:cs typeface="Arial" panose="020B0604020202020204" pitchFamily="34" charset="0"/>
              </a:rPr>
              <a:t>            (</a:t>
            </a:r>
            <a:r>
              <a:rPr lang="zh-CN" altLang="en-US" sz="1800">
                <a:solidFill>
                  <a:srgbClr val="006600"/>
                </a:solidFill>
                <a:cs typeface="Arial" panose="020B0604020202020204" pitchFamily="34" charset="0"/>
              </a:rPr>
              <a:t>说明：主存第100块应映射到</a:t>
            </a:r>
            <a:r>
              <a:rPr lang="en-US" altLang="zh-CN" sz="1800">
                <a:solidFill>
                  <a:srgbClr val="006600"/>
                </a:solidFill>
                <a:cs typeface="Arial" panose="020B0604020202020204" pitchFamily="34" charset="0"/>
              </a:rPr>
              <a:t>Cache</a:t>
            </a:r>
            <a:r>
              <a:rPr lang="zh-CN" altLang="en-US" sz="1800">
                <a:solidFill>
                  <a:srgbClr val="006600"/>
                </a:solidFill>
                <a:cs typeface="Arial" panose="020B0604020202020204" pitchFamily="34" charset="0"/>
              </a:rPr>
              <a:t>的第4槽中。)</a:t>
            </a:r>
            <a:endParaRPr lang="zh-CN" altLang="en-US" sz="1800" dirty="0">
              <a:solidFill>
                <a:srgbClr val="006600"/>
              </a:solidFill>
              <a:cs typeface="Arial" panose="020B0604020202020204" pitchFamily="34" charset="0"/>
            </a:endParaRPr>
          </a:p>
        </p:txBody>
      </p:sp>
      <p:sp>
        <p:nvSpPr>
          <p:cNvPr id="6" name="Rectangle 5">
            <a:extLst>
              <a:ext uri="{FF2B5EF4-FFF2-40B4-BE49-F238E27FC236}">
                <a16:creationId xmlns:a16="http://schemas.microsoft.com/office/drawing/2014/main" id="{0F26B18D-F00B-4146-89F0-1B27E9524621}"/>
              </a:ext>
            </a:extLst>
          </p:cNvPr>
          <p:cNvSpPr>
            <a:spLocks noChangeArrowheads="1"/>
          </p:cNvSpPr>
          <p:nvPr/>
        </p:nvSpPr>
        <p:spPr bwMode="auto">
          <a:xfrm>
            <a:off x="462581" y="3646789"/>
            <a:ext cx="8185150" cy="3036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80000"/>
              <a:buFont typeface="Wingdings" panose="05000000000000000000" pitchFamily="2" charset="2"/>
              <a:buChar char="u"/>
              <a:defRPr kumimoji="1"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000" b="1">
                <a:solidFill>
                  <a:srgbClr val="000099"/>
                </a:solidFill>
                <a:latin typeface="Arial" panose="020B0604020202020204" pitchFamily="34" charset="0"/>
                <a:ea typeface="宋体" panose="02010600030101010101" pitchFamily="2" charset="-122"/>
              </a:defRPr>
            </a:lvl2pPr>
            <a:lvl3pPr marL="1143000" indent="-228600">
              <a:spcBef>
                <a:spcPct val="20000"/>
              </a:spcBef>
              <a:buChar char="•"/>
              <a:defRPr kumimoji="1" b="1">
                <a:solidFill>
                  <a:srgbClr val="CC3300"/>
                </a:solidFill>
                <a:latin typeface="Arial" panose="020B0604020202020204" pitchFamily="34" charset="0"/>
                <a:ea typeface="宋体" panose="02010600030101010101" pitchFamily="2" charset="-122"/>
              </a:defRPr>
            </a:lvl3pPr>
            <a:lvl4pPr marL="1600200" indent="-228600">
              <a:spcBef>
                <a:spcPct val="20000"/>
              </a:spcBef>
              <a:buChar char="–"/>
              <a:defRPr kumimoji="1" sz="1600" b="1">
                <a:solidFill>
                  <a:srgbClr val="800000"/>
                </a:solidFill>
                <a:latin typeface="Arial" panose="020B0604020202020204" pitchFamily="34" charset="0"/>
                <a:ea typeface="宋体" panose="02010600030101010101" pitchFamily="2" charset="-122"/>
              </a:defRPr>
            </a:lvl4pPr>
            <a:lvl5pPr marL="2057400" indent="-228600">
              <a:spcBef>
                <a:spcPct val="20000"/>
              </a:spcBef>
              <a:defRPr kumimoji="1" sz="1600" b="1">
                <a:solidFill>
                  <a:srgbClr val="800000"/>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9pPr>
          </a:lstStyle>
          <a:p>
            <a:pPr>
              <a:lnSpc>
                <a:spcPct val="105000"/>
              </a:lnSpc>
            </a:pPr>
            <a:r>
              <a:rPr lang="zh-CN" altLang="en-US" sz="1800" i="0">
                <a:cs typeface="Arial" panose="020B0604020202020204" pitchFamily="34" charset="0"/>
              </a:rPr>
              <a:t>特点：</a:t>
            </a:r>
          </a:p>
          <a:p>
            <a:pPr lvl="1">
              <a:lnSpc>
                <a:spcPct val="105000"/>
              </a:lnSpc>
            </a:pPr>
            <a:r>
              <a:rPr lang="zh-CN" altLang="en-US" sz="1800" i="0">
                <a:cs typeface="Arial" panose="020B0604020202020204" pitchFamily="34" charset="0"/>
              </a:rPr>
              <a:t>容易实现，命中时间短</a:t>
            </a:r>
          </a:p>
          <a:p>
            <a:pPr lvl="1">
              <a:lnSpc>
                <a:spcPct val="105000"/>
              </a:lnSpc>
            </a:pPr>
            <a:r>
              <a:rPr lang="zh-CN" altLang="en-US" sz="1800" i="0">
                <a:cs typeface="Arial" panose="020B0604020202020204" pitchFamily="34" charset="0"/>
              </a:rPr>
              <a:t>无需考虑淘汰（替换）问题</a:t>
            </a:r>
          </a:p>
          <a:p>
            <a:pPr lvl="1">
              <a:lnSpc>
                <a:spcPct val="105000"/>
              </a:lnSpc>
            </a:pPr>
            <a:r>
              <a:rPr lang="zh-CN" altLang="en-US" sz="1800" i="0">
                <a:cs typeface="Arial" panose="020B0604020202020204" pitchFamily="34" charset="0"/>
              </a:rPr>
              <a:t>但不够灵活，</a:t>
            </a:r>
            <a:r>
              <a:rPr lang="en-US" altLang="zh-CN" sz="1800" i="0">
                <a:cs typeface="Arial" panose="020B0604020202020204" pitchFamily="34" charset="0"/>
              </a:rPr>
              <a:t>Cache</a:t>
            </a:r>
            <a:r>
              <a:rPr lang="zh-CN" altLang="en-US" sz="1800" i="0">
                <a:cs typeface="Arial" panose="020B0604020202020204" pitchFamily="34" charset="0"/>
              </a:rPr>
              <a:t>存储空间得不到充分利用，命中率低</a:t>
            </a:r>
            <a:endParaRPr lang="en-US" altLang="zh-CN" sz="1800" i="0">
              <a:cs typeface="Arial" panose="020B0604020202020204" pitchFamily="34" charset="0"/>
            </a:endParaRPr>
          </a:p>
          <a:p>
            <a:pPr lvl="1">
              <a:lnSpc>
                <a:spcPct val="105000"/>
              </a:lnSpc>
              <a:buFontTx/>
              <a:buNone/>
            </a:pPr>
            <a:r>
              <a:rPr lang="zh-CN" altLang="en-US" sz="1800" i="0">
                <a:solidFill>
                  <a:srgbClr val="006600"/>
                </a:solidFill>
                <a:cs typeface="Arial" panose="020B0604020202020204" pitchFamily="34" charset="0"/>
              </a:rPr>
              <a:t>  例如，需将主存第0块与第16块同时复制到</a:t>
            </a:r>
            <a:r>
              <a:rPr lang="en-US" altLang="zh-CN" sz="1800" i="0">
                <a:solidFill>
                  <a:srgbClr val="006600"/>
                </a:solidFill>
                <a:cs typeface="Arial" panose="020B0604020202020204" pitchFamily="34" charset="0"/>
              </a:rPr>
              <a:t>Cache</a:t>
            </a:r>
            <a:r>
              <a:rPr lang="zh-CN" altLang="en-US" sz="1800" i="0">
                <a:solidFill>
                  <a:srgbClr val="006600"/>
                </a:solidFill>
                <a:cs typeface="Arial" panose="020B0604020202020204" pitchFamily="34" charset="0"/>
              </a:rPr>
              <a:t>中时，由于它们都只能复制到</a:t>
            </a:r>
            <a:r>
              <a:rPr lang="en-US" altLang="zh-CN" sz="1800" i="0">
                <a:solidFill>
                  <a:srgbClr val="006600"/>
                </a:solidFill>
                <a:cs typeface="Arial" panose="020B0604020202020204" pitchFamily="34" charset="0"/>
              </a:rPr>
              <a:t>Cache</a:t>
            </a:r>
            <a:r>
              <a:rPr lang="zh-CN" altLang="en-US" sz="1800" i="0">
                <a:solidFill>
                  <a:srgbClr val="006600"/>
                </a:solidFill>
                <a:cs typeface="Arial" panose="020B0604020202020204" pitchFamily="34" charset="0"/>
              </a:rPr>
              <a:t>第0槽，即使</a:t>
            </a:r>
            <a:r>
              <a:rPr lang="en-US" altLang="zh-CN" sz="1800" i="0">
                <a:solidFill>
                  <a:srgbClr val="006600"/>
                </a:solidFill>
                <a:cs typeface="Arial" panose="020B0604020202020204" pitchFamily="34" charset="0"/>
              </a:rPr>
              <a:t>Cache</a:t>
            </a:r>
            <a:r>
              <a:rPr lang="zh-CN" altLang="en-US" sz="1800" i="0">
                <a:solidFill>
                  <a:srgbClr val="006600"/>
                </a:solidFill>
                <a:cs typeface="Arial" panose="020B0604020202020204" pitchFamily="34" charset="0"/>
              </a:rPr>
              <a:t>其它槽空闲，也有一个主存块不能写入</a:t>
            </a:r>
            <a:r>
              <a:rPr lang="en-US" altLang="zh-CN" sz="1800" i="0">
                <a:solidFill>
                  <a:srgbClr val="006600"/>
                </a:solidFill>
                <a:cs typeface="Arial" panose="020B0604020202020204" pitchFamily="34" charset="0"/>
              </a:rPr>
              <a:t>Cache。</a:t>
            </a:r>
            <a:r>
              <a:rPr lang="zh-CN" altLang="en-US" sz="1800" i="0">
                <a:solidFill>
                  <a:srgbClr val="006600"/>
                </a:solidFill>
                <a:cs typeface="Arial" panose="020B0604020202020204" pitchFamily="34" charset="0"/>
              </a:rPr>
              <a:t>这样就会产生频繁的 </a:t>
            </a:r>
            <a:r>
              <a:rPr lang="en-US" altLang="zh-CN" sz="1800" i="0">
                <a:solidFill>
                  <a:srgbClr val="006600"/>
                </a:solidFill>
                <a:cs typeface="Arial" panose="020B0604020202020204" pitchFamily="34" charset="0"/>
              </a:rPr>
              <a:t>Cache</a:t>
            </a:r>
            <a:r>
              <a:rPr lang="zh-CN" altLang="en-US" sz="1800" i="0">
                <a:solidFill>
                  <a:srgbClr val="006600"/>
                </a:solidFill>
                <a:cs typeface="Arial" panose="020B0604020202020204" pitchFamily="34" charset="0"/>
              </a:rPr>
              <a:t>装入。</a:t>
            </a:r>
            <a:endParaRPr lang="en-US" altLang="zh-CN" sz="1800" i="0">
              <a:latin typeface="宋体" panose="02010600030101010101" pitchFamily="2" charset="-122"/>
            </a:endParaRPr>
          </a:p>
        </p:txBody>
      </p:sp>
    </p:spTree>
    <p:extLst>
      <p:ext uri="{BB962C8B-B14F-4D97-AF65-F5344CB8AC3E}">
        <p14:creationId xmlns:p14="http://schemas.microsoft.com/office/powerpoint/2010/main" val="49697214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blinds(horizontal)">
                                      <p:cBhvr>
                                        <p:cTn id="25" dur="500"/>
                                        <p:tgtEl>
                                          <p:spTgt spid="5">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linds(horizontal)">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blinds(horizontal)">
                                      <p:cBhvr>
                                        <p:cTn id="33" dur="500"/>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Effect transition="in" filter="blinds(horizontal)">
                                      <p:cBhvr>
                                        <p:cTn id="38" dur="500"/>
                                        <p:tgtEl>
                                          <p:spTgt spid="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Effect transition="in" filter="blinds(horizontal)">
                                      <p:cBhvr>
                                        <p:cTn id="43" dur="500"/>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Effect transition="in" filter="blinds(horizontal)">
                                      <p:cBhvr>
                                        <p:cTn id="4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6992DF-D67D-4584-9090-7E62E49B45DE}"/>
              </a:ext>
            </a:extLst>
          </p:cNvPr>
          <p:cNvSpPr>
            <a:spLocks noGrp="1"/>
          </p:cNvSpPr>
          <p:nvPr>
            <p:ph type="sldNum" sz="quarter" idx="12"/>
          </p:nvPr>
        </p:nvSpPr>
        <p:spPr/>
        <p:txBody>
          <a:bodyPr/>
          <a:lstStyle/>
          <a:p>
            <a:fld id="{D12C7F20-4EEE-4847-AC76-B538472E8A39}" type="slidenum">
              <a:rPr lang="zh-CN" altLang="en-US" smtClean="0"/>
              <a:pPr/>
              <a:t>58</a:t>
            </a:fld>
            <a:endParaRPr lang="zh-CN" altLang="en-US"/>
          </a:p>
        </p:txBody>
      </p:sp>
      <p:sp>
        <p:nvSpPr>
          <p:cNvPr id="3" name="文本占位符 2">
            <a:extLst>
              <a:ext uri="{FF2B5EF4-FFF2-40B4-BE49-F238E27FC236}">
                <a16:creationId xmlns:a16="http://schemas.microsoft.com/office/drawing/2014/main" id="{18EBE3CC-673A-4EBE-A5CC-9579B1590C6A}"/>
              </a:ext>
            </a:extLst>
          </p:cNvPr>
          <p:cNvSpPr>
            <a:spLocks noGrp="1"/>
          </p:cNvSpPr>
          <p:nvPr>
            <p:ph type="body" sz="quarter" idx="15"/>
          </p:nvPr>
        </p:nvSpPr>
        <p:spPr>
          <a:xfrm>
            <a:off x="159768" y="698464"/>
            <a:ext cx="11835786" cy="543196"/>
          </a:xfrm>
        </p:spPr>
        <p:txBody>
          <a:bodyPr/>
          <a:lstStyle/>
          <a:p>
            <a:r>
              <a:rPr lang="zh-CN" altLang="en-US" dirty="0"/>
              <a:t>直接映射</a:t>
            </a:r>
            <a:r>
              <a:rPr lang="en-US" altLang="zh-CN" dirty="0"/>
              <a:t>Cache</a:t>
            </a:r>
            <a:r>
              <a:rPr lang="zh-CN" altLang="en-US" dirty="0"/>
              <a:t>组织示意图</a:t>
            </a:r>
          </a:p>
        </p:txBody>
      </p:sp>
      <p:sp>
        <p:nvSpPr>
          <p:cNvPr id="4" name="文本占位符 3">
            <a:extLst>
              <a:ext uri="{FF2B5EF4-FFF2-40B4-BE49-F238E27FC236}">
                <a16:creationId xmlns:a16="http://schemas.microsoft.com/office/drawing/2014/main" id="{09D43413-00C7-4BF5-81C6-FF5BD5988B13}"/>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3">
            <a:extLst>
              <a:ext uri="{FF2B5EF4-FFF2-40B4-BE49-F238E27FC236}">
                <a16:creationId xmlns:a16="http://schemas.microsoft.com/office/drawing/2014/main" id="{AE245B3B-A025-4362-93CC-89F7D3923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107" y="1130362"/>
            <a:ext cx="6832600" cy="54006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B52ACCCF-3080-4FF1-88F9-29C06FF77980}"/>
              </a:ext>
            </a:extLst>
          </p:cNvPr>
          <p:cNvSpPr>
            <a:spLocks noChangeArrowheads="1"/>
          </p:cNvSpPr>
          <p:nvPr/>
        </p:nvSpPr>
        <p:spPr bwMode="auto">
          <a:xfrm>
            <a:off x="460007" y="1188112"/>
            <a:ext cx="3787775" cy="175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i="0" dirty="0">
                <a:solidFill>
                  <a:schemeClr val="tx1"/>
                </a:solidFill>
                <a:ea typeface="宋体" panose="02010600030101010101" pitchFamily="2" charset="-122"/>
              </a:rPr>
              <a:t>假定：</a:t>
            </a:r>
          </a:p>
          <a:p>
            <a:r>
              <a:rPr lang="zh-CN" altLang="en-US" sz="1600" i="0" dirty="0">
                <a:solidFill>
                  <a:srgbClr val="006600"/>
                </a:solidFill>
                <a:ea typeface="宋体" panose="02010600030101010101" pitchFamily="2" charset="-122"/>
                <a:cs typeface="Arial" panose="020B0604020202020204" pitchFamily="34" charset="0"/>
              </a:rPr>
              <a:t>数据在主存和</a:t>
            </a:r>
            <a:r>
              <a:rPr lang="en-US" altLang="zh-CN" sz="1600" i="0" dirty="0">
                <a:solidFill>
                  <a:srgbClr val="006600"/>
                </a:solidFill>
                <a:ea typeface="宋体" panose="02010600030101010101" pitchFamily="2" charset="-122"/>
                <a:cs typeface="Arial" panose="020B0604020202020204" pitchFamily="34" charset="0"/>
              </a:rPr>
              <a:t>Cache</a:t>
            </a:r>
            <a:r>
              <a:rPr lang="zh-CN" altLang="en-US" sz="1600" i="0" dirty="0">
                <a:solidFill>
                  <a:srgbClr val="006600"/>
                </a:solidFill>
                <a:ea typeface="宋体" panose="02010600030101010101" pitchFamily="2" charset="-122"/>
                <a:cs typeface="Arial" panose="020B0604020202020204" pitchFamily="34" charset="0"/>
              </a:rPr>
              <a:t>之间按块传送的单位为512字。</a:t>
            </a:r>
          </a:p>
          <a:p>
            <a:r>
              <a:rPr lang="en-US" altLang="zh-CN" sz="1600" i="0" dirty="0">
                <a:solidFill>
                  <a:srgbClr val="006600"/>
                </a:solidFill>
                <a:ea typeface="宋体" panose="02010600030101010101" pitchFamily="2" charset="-122"/>
                <a:cs typeface="Arial" panose="020B0604020202020204" pitchFamily="34" charset="0"/>
              </a:rPr>
              <a:t>Cache</a:t>
            </a:r>
            <a:r>
              <a:rPr lang="zh-CN" altLang="en-US" sz="1600" i="0" dirty="0">
                <a:solidFill>
                  <a:srgbClr val="006600"/>
                </a:solidFill>
                <a:ea typeface="宋体" panose="02010600030101010101" pitchFamily="2" charset="-122"/>
                <a:cs typeface="Arial" panose="020B0604020202020204" pitchFamily="34" charset="0"/>
              </a:rPr>
              <a:t>大小：2</a:t>
            </a:r>
            <a:r>
              <a:rPr lang="zh-CN" altLang="en-US" sz="1600" i="0" baseline="30000" dirty="0">
                <a:solidFill>
                  <a:srgbClr val="006600"/>
                </a:solidFill>
                <a:ea typeface="宋体" panose="02010600030101010101" pitchFamily="2" charset="-122"/>
                <a:cs typeface="Arial" panose="020B0604020202020204" pitchFamily="34" charset="0"/>
              </a:rPr>
              <a:t>13</a:t>
            </a:r>
            <a:r>
              <a:rPr lang="zh-CN" altLang="en-US" sz="1600" i="0" dirty="0">
                <a:solidFill>
                  <a:srgbClr val="006600"/>
                </a:solidFill>
                <a:ea typeface="宋体" panose="02010600030101010101" pitchFamily="2" charset="-122"/>
                <a:cs typeface="Arial" panose="020B0604020202020204" pitchFamily="34" charset="0"/>
              </a:rPr>
              <a:t>字=8</a:t>
            </a:r>
            <a:r>
              <a:rPr lang="en-US" altLang="zh-CN" sz="1600" i="0" dirty="0">
                <a:solidFill>
                  <a:srgbClr val="006600"/>
                </a:solidFill>
                <a:ea typeface="宋体" panose="02010600030101010101" pitchFamily="2" charset="-122"/>
                <a:cs typeface="Arial" panose="020B0604020202020204" pitchFamily="34" charset="0"/>
              </a:rPr>
              <a:t>K</a:t>
            </a:r>
            <a:r>
              <a:rPr lang="zh-CN" altLang="en-US" sz="1600" i="0" dirty="0">
                <a:solidFill>
                  <a:srgbClr val="006600"/>
                </a:solidFill>
                <a:ea typeface="宋体" panose="02010600030101010101" pitchFamily="2" charset="-122"/>
                <a:cs typeface="Arial" panose="020B0604020202020204" pitchFamily="34" charset="0"/>
              </a:rPr>
              <a:t>字=16槽 </a:t>
            </a:r>
            <a:r>
              <a:rPr lang="en-US" altLang="zh-CN" sz="1600" i="0" dirty="0">
                <a:solidFill>
                  <a:srgbClr val="006600"/>
                </a:solidFill>
                <a:ea typeface="宋体" panose="02010600030101010101" pitchFamily="2" charset="-122"/>
                <a:cs typeface="Arial" panose="020B0604020202020204" pitchFamily="34" charset="0"/>
              </a:rPr>
              <a:t>x 512</a:t>
            </a:r>
            <a:r>
              <a:rPr lang="zh-CN" altLang="en-US" sz="1600" i="0" dirty="0">
                <a:solidFill>
                  <a:srgbClr val="006600"/>
                </a:solidFill>
                <a:ea typeface="宋体" panose="02010600030101010101" pitchFamily="2" charset="-122"/>
                <a:cs typeface="Arial" panose="020B0604020202020204" pitchFamily="34" charset="0"/>
              </a:rPr>
              <a:t>字/ 槽</a:t>
            </a:r>
          </a:p>
          <a:p>
            <a:r>
              <a:rPr lang="zh-CN" altLang="en-US" sz="1600" i="0" dirty="0">
                <a:solidFill>
                  <a:srgbClr val="006600"/>
                </a:solidFill>
                <a:ea typeface="宋体" panose="02010600030101010101" pitchFamily="2" charset="-122"/>
                <a:cs typeface="Arial" panose="020B0604020202020204" pitchFamily="34" charset="0"/>
              </a:rPr>
              <a:t> 主存大小： 2</a:t>
            </a:r>
            <a:r>
              <a:rPr lang="zh-CN" altLang="en-US" sz="1600" i="0" baseline="30000" dirty="0">
                <a:solidFill>
                  <a:srgbClr val="006600"/>
                </a:solidFill>
                <a:ea typeface="宋体" panose="02010600030101010101" pitchFamily="2" charset="-122"/>
                <a:cs typeface="Arial" panose="020B0604020202020204" pitchFamily="34" charset="0"/>
              </a:rPr>
              <a:t>20</a:t>
            </a:r>
            <a:r>
              <a:rPr lang="zh-CN" altLang="en-US" sz="1600" i="0" dirty="0">
                <a:solidFill>
                  <a:srgbClr val="006600"/>
                </a:solidFill>
                <a:ea typeface="宋体" panose="02010600030101010101" pitchFamily="2" charset="-122"/>
                <a:cs typeface="Arial" panose="020B0604020202020204" pitchFamily="34" charset="0"/>
              </a:rPr>
              <a:t>字=1024</a:t>
            </a:r>
            <a:r>
              <a:rPr lang="en-US" altLang="zh-CN" sz="1600" i="0" dirty="0">
                <a:solidFill>
                  <a:srgbClr val="006600"/>
                </a:solidFill>
                <a:ea typeface="宋体" panose="02010600030101010101" pitchFamily="2" charset="-122"/>
                <a:cs typeface="Arial" panose="020B0604020202020204" pitchFamily="34" charset="0"/>
              </a:rPr>
              <a:t>K</a:t>
            </a:r>
            <a:r>
              <a:rPr lang="zh-CN" altLang="en-US" sz="1600" i="0" dirty="0">
                <a:solidFill>
                  <a:srgbClr val="006600"/>
                </a:solidFill>
                <a:ea typeface="宋体" panose="02010600030101010101" pitchFamily="2" charset="-122"/>
                <a:cs typeface="Arial" panose="020B0604020202020204" pitchFamily="34" charset="0"/>
              </a:rPr>
              <a:t>字=2048块 </a:t>
            </a:r>
            <a:r>
              <a:rPr lang="en-US" altLang="zh-CN" sz="1600" i="0" dirty="0">
                <a:solidFill>
                  <a:srgbClr val="006600"/>
                </a:solidFill>
                <a:ea typeface="宋体" panose="02010600030101010101" pitchFamily="2" charset="-122"/>
                <a:cs typeface="Arial" panose="020B0604020202020204" pitchFamily="34" charset="0"/>
              </a:rPr>
              <a:t>x 512</a:t>
            </a:r>
            <a:r>
              <a:rPr lang="zh-CN" altLang="en-US" sz="1600" i="0" dirty="0">
                <a:solidFill>
                  <a:srgbClr val="006600"/>
                </a:solidFill>
                <a:ea typeface="宋体" panose="02010600030101010101" pitchFamily="2" charset="-122"/>
                <a:cs typeface="Arial" panose="020B0604020202020204" pitchFamily="34" charset="0"/>
              </a:rPr>
              <a:t>字/ 块</a:t>
            </a:r>
          </a:p>
        </p:txBody>
      </p:sp>
      <p:sp>
        <p:nvSpPr>
          <p:cNvPr id="7" name="Text Box 5">
            <a:extLst>
              <a:ext uri="{FF2B5EF4-FFF2-40B4-BE49-F238E27FC236}">
                <a16:creationId xmlns:a16="http://schemas.microsoft.com/office/drawing/2014/main" id="{C5BD88B3-89AE-4E7A-9BE9-B5D8388F45F4}"/>
              </a:ext>
            </a:extLst>
          </p:cNvPr>
          <p:cNvSpPr txBox="1">
            <a:spLocks noChangeArrowheads="1"/>
          </p:cNvSpPr>
          <p:nvPr/>
        </p:nvSpPr>
        <p:spPr bwMode="auto">
          <a:xfrm>
            <a:off x="479057" y="3734531"/>
            <a:ext cx="354216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en-US" altLang="zh-CN" sz="1600" i="0" dirty="0">
                <a:solidFill>
                  <a:srgbClr val="0000FF"/>
                </a:solidFill>
                <a:ea typeface="宋体" panose="02010600030101010101" pitchFamily="2" charset="-122"/>
                <a:cs typeface="Arial" panose="020B0604020202020204" pitchFamily="34" charset="0"/>
              </a:rPr>
              <a:t>Cache</a:t>
            </a:r>
            <a:r>
              <a:rPr lang="zh-CN" altLang="en-US" sz="1600" i="0" dirty="0">
                <a:solidFill>
                  <a:srgbClr val="0000FF"/>
                </a:solidFill>
                <a:ea typeface="宋体" panose="02010600030101010101" pitchFamily="2" charset="-122"/>
                <a:cs typeface="Arial" panose="020B0604020202020204" pitchFamily="34" charset="0"/>
              </a:rPr>
              <a:t>标记（</a:t>
            </a:r>
            <a:r>
              <a:rPr lang="en-US" altLang="zh-CN" sz="1600" i="0" dirty="0">
                <a:solidFill>
                  <a:srgbClr val="0000FF"/>
                </a:solidFill>
                <a:ea typeface="宋体" panose="02010600030101010101" pitchFamily="2" charset="-122"/>
                <a:cs typeface="Arial" panose="020B0604020202020204" pitchFamily="34" charset="0"/>
              </a:rPr>
              <a:t>tag</a:t>
            </a:r>
            <a:r>
              <a:rPr lang="zh-CN" altLang="en-US" sz="1600" i="0" dirty="0">
                <a:solidFill>
                  <a:srgbClr val="0000FF"/>
                </a:solidFill>
                <a:ea typeface="宋体" panose="02010600030101010101" pitchFamily="2" charset="-122"/>
                <a:cs typeface="Arial" panose="020B0604020202020204" pitchFamily="34" charset="0"/>
              </a:rPr>
              <a:t>）指出对应槽取自哪个主存块群</a:t>
            </a:r>
          </a:p>
          <a:p>
            <a:r>
              <a:rPr lang="zh-CN" altLang="en-US" sz="1600" i="0" dirty="0">
                <a:solidFill>
                  <a:srgbClr val="0000FF"/>
                </a:solidFill>
                <a:ea typeface="宋体" panose="02010600030101010101" pitchFamily="2" charset="-122"/>
                <a:cs typeface="Arial" panose="020B0604020202020204" pitchFamily="34" charset="0"/>
              </a:rPr>
              <a:t>主存</a:t>
            </a:r>
            <a:r>
              <a:rPr lang="en-US" altLang="zh-CN" sz="1600" i="0" dirty="0">
                <a:solidFill>
                  <a:srgbClr val="0000FF"/>
                </a:solidFill>
                <a:ea typeface="宋体" panose="02010600030101010101" pitchFamily="2" charset="-122"/>
                <a:cs typeface="Arial" panose="020B0604020202020204" pitchFamily="34" charset="0"/>
              </a:rPr>
              <a:t>tag</a:t>
            </a:r>
            <a:r>
              <a:rPr lang="zh-CN" altLang="en-US" sz="1600" i="0" dirty="0">
                <a:solidFill>
                  <a:srgbClr val="0000FF"/>
                </a:solidFill>
                <a:ea typeface="宋体" panose="02010600030101010101" pitchFamily="2" charset="-122"/>
                <a:cs typeface="Arial" panose="020B0604020202020204" pitchFamily="34" charset="0"/>
              </a:rPr>
              <a:t>指出对应地址位于哪个块群</a:t>
            </a:r>
          </a:p>
        </p:txBody>
      </p:sp>
      <p:sp>
        <p:nvSpPr>
          <p:cNvPr id="8" name="Line 6">
            <a:extLst>
              <a:ext uri="{FF2B5EF4-FFF2-40B4-BE49-F238E27FC236}">
                <a16:creationId xmlns:a16="http://schemas.microsoft.com/office/drawing/2014/main" id="{0CDB3A07-3B32-4CA8-8753-72B9FBC522EB}"/>
              </a:ext>
            </a:extLst>
          </p:cNvPr>
          <p:cNvSpPr>
            <a:spLocks noChangeShapeType="1"/>
          </p:cNvSpPr>
          <p:nvPr/>
        </p:nvSpPr>
        <p:spPr bwMode="auto">
          <a:xfrm flipV="1">
            <a:off x="2049831" y="3416168"/>
            <a:ext cx="2923526" cy="389928"/>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endParaRPr lang="zh-CN" altLang="en-US"/>
          </a:p>
        </p:txBody>
      </p:sp>
      <p:sp>
        <p:nvSpPr>
          <p:cNvPr id="9" name="Line 7">
            <a:extLst>
              <a:ext uri="{FF2B5EF4-FFF2-40B4-BE49-F238E27FC236}">
                <a16:creationId xmlns:a16="http://schemas.microsoft.com/office/drawing/2014/main" id="{83FEB7CC-275A-4E1C-9065-36E205FF69C8}"/>
              </a:ext>
            </a:extLst>
          </p:cNvPr>
          <p:cNvSpPr>
            <a:spLocks noChangeShapeType="1"/>
          </p:cNvSpPr>
          <p:nvPr/>
        </p:nvSpPr>
        <p:spPr bwMode="auto">
          <a:xfrm>
            <a:off x="1135782" y="4418940"/>
            <a:ext cx="3685664" cy="81553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endParaRPr lang="zh-CN" altLang="en-US"/>
          </a:p>
        </p:txBody>
      </p:sp>
      <p:sp>
        <p:nvSpPr>
          <p:cNvPr id="10" name="Text Box 10">
            <a:extLst>
              <a:ext uri="{FF2B5EF4-FFF2-40B4-BE49-F238E27FC236}">
                <a16:creationId xmlns:a16="http://schemas.microsoft.com/office/drawing/2014/main" id="{EA306FA7-999C-4877-9379-BE63261EE92D}"/>
              </a:ext>
            </a:extLst>
          </p:cNvPr>
          <p:cNvSpPr txBox="1">
            <a:spLocks noChangeArrowheads="1"/>
          </p:cNvSpPr>
          <p:nvPr/>
        </p:nvSpPr>
        <p:spPr bwMode="auto">
          <a:xfrm>
            <a:off x="391081" y="4921845"/>
            <a:ext cx="383708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CC0000"/>
                </a:solidFill>
                <a:ea typeface="宋体" panose="02010600030101010101" pitchFamily="2" charset="-122"/>
                <a:cs typeface="Arial" panose="020B0604020202020204" pitchFamily="34" charset="0"/>
              </a:rPr>
              <a:t>举例：假定</a:t>
            </a:r>
            <a:r>
              <a:rPr lang="en-US" altLang="zh-CN" sz="1600" i="0" dirty="0">
                <a:solidFill>
                  <a:srgbClr val="CC0000"/>
                </a:solidFill>
                <a:ea typeface="宋体" panose="02010600030101010101" pitchFamily="2" charset="-122"/>
                <a:cs typeface="Arial" panose="020B0604020202020204" pitchFamily="34" charset="0"/>
              </a:rPr>
              <a:t>Cache</a:t>
            </a:r>
            <a:r>
              <a:rPr lang="zh-CN" altLang="en-US" sz="1600" i="0" dirty="0">
                <a:solidFill>
                  <a:srgbClr val="CC0000"/>
                </a:solidFill>
                <a:ea typeface="宋体" panose="02010600030101010101" pitchFamily="2" charset="-122"/>
                <a:cs typeface="Arial" panose="020B0604020202020204" pitchFamily="34" charset="0"/>
              </a:rPr>
              <a:t>为空，如何对</a:t>
            </a:r>
            <a:r>
              <a:rPr lang="en-US" altLang="zh-CN" sz="1600" i="0" dirty="0">
                <a:solidFill>
                  <a:srgbClr val="CC0000"/>
                </a:solidFill>
                <a:ea typeface="宋体" panose="02010600030101010101" pitchFamily="2" charset="-122"/>
                <a:cs typeface="Arial" panose="020B0604020202020204" pitchFamily="34" charset="0"/>
              </a:rPr>
              <a:t>0220CH</a:t>
            </a:r>
            <a:r>
              <a:rPr lang="zh-CN" altLang="en-US" sz="1600" i="0" dirty="0">
                <a:solidFill>
                  <a:srgbClr val="CC0000"/>
                </a:solidFill>
                <a:ea typeface="宋体" panose="02010600030101010101" pitchFamily="2" charset="-122"/>
                <a:cs typeface="Arial" panose="020B0604020202020204" pitchFamily="34" charset="0"/>
              </a:rPr>
              <a:t>单元进行访问？</a:t>
            </a:r>
          </a:p>
        </p:txBody>
      </p:sp>
      <p:sp>
        <p:nvSpPr>
          <p:cNvPr id="11" name="Text Box 11">
            <a:extLst>
              <a:ext uri="{FF2B5EF4-FFF2-40B4-BE49-F238E27FC236}">
                <a16:creationId xmlns:a16="http://schemas.microsoft.com/office/drawing/2014/main" id="{CCD2788F-7E00-4DDF-BB71-978B760DC92A}"/>
              </a:ext>
            </a:extLst>
          </p:cNvPr>
          <p:cNvSpPr txBox="1">
            <a:spLocks noChangeArrowheads="1"/>
          </p:cNvSpPr>
          <p:nvPr/>
        </p:nvSpPr>
        <p:spPr bwMode="auto">
          <a:xfrm>
            <a:off x="8484819" y="3818599"/>
            <a:ext cx="8667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 name="Text Box 12">
            <a:extLst>
              <a:ext uri="{FF2B5EF4-FFF2-40B4-BE49-F238E27FC236}">
                <a16:creationId xmlns:a16="http://schemas.microsoft.com/office/drawing/2014/main" id="{3F6A863A-9B39-4A63-A296-C0F373ACB1F3}"/>
              </a:ext>
            </a:extLst>
          </p:cNvPr>
          <p:cNvSpPr txBox="1">
            <a:spLocks noChangeArrowheads="1"/>
          </p:cNvSpPr>
          <p:nvPr/>
        </p:nvSpPr>
        <p:spPr bwMode="auto">
          <a:xfrm>
            <a:off x="8465769" y="3513799"/>
            <a:ext cx="77152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600">
                <a:solidFill>
                  <a:srgbClr val="006600"/>
                </a:solidFill>
              </a:rPr>
              <a:t>0220CH</a:t>
            </a:r>
          </a:p>
        </p:txBody>
      </p:sp>
      <p:sp>
        <p:nvSpPr>
          <p:cNvPr id="13" name="Text Box 13">
            <a:extLst>
              <a:ext uri="{FF2B5EF4-FFF2-40B4-BE49-F238E27FC236}">
                <a16:creationId xmlns:a16="http://schemas.microsoft.com/office/drawing/2014/main" id="{378DAC52-DDF4-462E-A9DF-DD9CAE2901B5}"/>
              </a:ext>
            </a:extLst>
          </p:cNvPr>
          <p:cNvSpPr txBox="1">
            <a:spLocks noChangeArrowheads="1"/>
          </p:cNvSpPr>
          <p:nvPr/>
        </p:nvSpPr>
        <p:spPr bwMode="auto">
          <a:xfrm>
            <a:off x="460008" y="5810830"/>
            <a:ext cx="3561214"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en-US" altLang="zh-CN" sz="1400" i="0" dirty="0">
                <a:solidFill>
                  <a:srgbClr val="006600"/>
                </a:solidFill>
                <a:latin typeface="Times New Roman" panose="02020603050405020304" pitchFamily="18" charset="0"/>
                <a:ea typeface="宋体" panose="02010600030101010101" pitchFamily="2" charset="-122"/>
              </a:rPr>
              <a:t>0000 001</a:t>
            </a:r>
            <a:r>
              <a:rPr lang="en-US" altLang="zh-CN" sz="1400" i="0" dirty="0">
                <a:solidFill>
                  <a:srgbClr val="CC0000"/>
                </a:solidFill>
                <a:latin typeface="Times New Roman" panose="02020603050405020304" pitchFamily="18" charset="0"/>
                <a:ea typeface="宋体" panose="02010600030101010101" pitchFamily="2" charset="-122"/>
              </a:rPr>
              <a:t>0 001</a:t>
            </a:r>
            <a:r>
              <a:rPr lang="en-US" altLang="zh-CN" sz="1400" i="0" dirty="0">
                <a:solidFill>
                  <a:srgbClr val="0000FF"/>
                </a:solidFill>
                <a:latin typeface="Times New Roman" panose="02020603050405020304" pitchFamily="18" charset="0"/>
                <a:ea typeface="宋体" panose="02010600030101010101" pitchFamily="2" charset="-122"/>
              </a:rPr>
              <a:t>0 0000 1100B</a:t>
            </a:r>
            <a:r>
              <a:rPr lang="zh-CN" altLang="en-US" sz="1400" i="0" dirty="0">
                <a:solidFill>
                  <a:srgbClr val="0000FF"/>
                </a:solidFill>
                <a:latin typeface="Times New Roman" panose="02020603050405020304" pitchFamily="18" charset="0"/>
                <a:ea typeface="宋体" panose="02010600030101010101" pitchFamily="2" charset="-122"/>
              </a:rPr>
              <a:t>第</a:t>
            </a:r>
            <a:r>
              <a:rPr lang="en-US" altLang="zh-CN" sz="1400" i="0" dirty="0">
                <a:solidFill>
                  <a:srgbClr val="0000FF"/>
                </a:solidFill>
                <a:latin typeface="Times New Roman" panose="02020603050405020304" pitchFamily="18" charset="0"/>
                <a:ea typeface="宋体" panose="02010600030101010101" pitchFamily="2" charset="-122"/>
              </a:rPr>
              <a:t>1</a:t>
            </a:r>
            <a:r>
              <a:rPr lang="zh-CN" altLang="en-US" sz="1400" i="0" dirty="0">
                <a:solidFill>
                  <a:srgbClr val="0000FF"/>
                </a:solidFill>
                <a:latin typeface="Times New Roman" panose="02020603050405020304" pitchFamily="18" charset="0"/>
                <a:ea typeface="宋体" panose="02010600030101010101" pitchFamily="2" charset="-122"/>
              </a:rPr>
              <a:t>块群中的</a:t>
            </a:r>
            <a:r>
              <a:rPr lang="en-US" altLang="zh-CN" sz="1400" i="0" dirty="0">
                <a:solidFill>
                  <a:srgbClr val="0000FF"/>
                </a:solidFill>
                <a:latin typeface="Times New Roman" panose="02020603050405020304" pitchFamily="18" charset="0"/>
                <a:ea typeface="宋体" panose="02010600030101010101" pitchFamily="2" charset="-122"/>
              </a:rPr>
              <a:t>0001</a:t>
            </a:r>
            <a:r>
              <a:rPr lang="zh-CN" altLang="en-US" sz="1400" i="0" dirty="0">
                <a:solidFill>
                  <a:srgbClr val="0000FF"/>
                </a:solidFill>
                <a:latin typeface="Times New Roman" panose="02020603050405020304" pitchFamily="18" charset="0"/>
                <a:ea typeface="宋体" panose="02010600030101010101" pitchFamily="2" charset="-122"/>
              </a:rPr>
              <a:t>块（即第</a:t>
            </a:r>
            <a:r>
              <a:rPr lang="en-US" altLang="zh-CN" sz="1400" i="0" dirty="0">
                <a:solidFill>
                  <a:srgbClr val="0000FF"/>
                </a:solidFill>
                <a:latin typeface="Times New Roman" panose="02020603050405020304" pitchFamily="18" charset="0"/>
                <a:ea typeface="宋体" panose="02010600030101010101" pitchFamily="2" charset="-122"/>
              </a:rPr>
              <a:t>17</a:t>
            </a:r>
            <a:r>
              <a:rPr lang="zh-CN" altLang="en-US" sz="1400" i="0" dirty="0">
                <a:solidFill>
                  <a:srgbClr val="0000FF"/>
                </a:solidFill>
                <a:latin typeface="Times New Roman" panose="02020603050405020304" pitchFamily="18" charset="0"/>
                <a:ea typeface="宋体" panose="02010600030101010101" pitchFamily="2" charset="-122"/>
              </a:rPr>
              <a:t>块）中第</a:t>
            </a:r>
            <a:r>
              <a:rPr lang="en-US" altLang="zh-CN" sz="1400" i="0" dirty="0">
                <a:solidFill>
                  <a:srgbClr val="0000FF"/>
                </a:solidFill>
                <a:latin typeface="Times New Roman" panose="02020603050405020304" pitchFamily="18" charset="0"/>
                <a:ea typeface="宋体" panose="02010600030101010101" pitchFamily="2" charset="-122"/>
              </a:rPr>
              <a:t>12</a:t>
            </a:r>
            <a:r>
              <a:rPr lang="zh-CN" altLang="en-US" sz="1400" i="0" dirty="0">
                <a:solidFill>
                  <a:srgbClr val="0000FF"/>
                </a:solidFill>
                <a:latin typeface="Times New Roman" panose="02020603050405020304" pitchFamily="18" charset="0"/>
                <a:ea typeface="宋体" panose="02010600030101010101" pitchFamily="2" charset="-122"/>
              </a:rPr>
              <a:t>个单元！</a:t>
            </a:r>
          </a:p>
        </p:txBody>
      </p:sp>
      <p:sp>
        <p:nvSpPr>
          <p:cNvPr id="14" name="Rectangle 14">
            <a:extLst>
              <a:ext uri="{FF2B5EF4-FFF2-40B4-BE49-F238E27FC236}">
                <a16:creationId xmlns:a16="http://schemas.microsoft.com/office/drawing/2014/main" id="{6301B5F1-F487-43D5-B829-AB0A5F55053E}"/>
              </a:ext>
            </a:extLst>
          </p:cNvPr>
          <p:cNvSpPr>
            <a:spLocks noChangeArrowheads="1"/>
          </p:cNvSpPr>
          <p:nvPr/>
        </p:nvSpPr>
        <p:spPr bwMode="auto">
          <a:xfrm>
            <a:off x="9351594" y="3456649"/>
            <a:ext cx="790575" cy="333375"/>
          </a:xfrm>
          <a:prstGeom prst="rect">
            <a:avLst/>
          </a:prstGeom>
          <a:solidFill>
            <a:srgbClr val="008000">
              <a:alpha val="39999"/>
            </a:srgbClr>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15" name="Rectangle 15">
            <a:extLst>
              <a:ext uri="{FF2B5EF4-FFF2-40B4-BE49-F238E27FC236}">
                <a16:creationId xmlns:a16="http://schemas.microsoft.com/office/drawing/2014/main" id="{4BEB765E-B03F-4561-AC3C-6CAAEC431963}"/>
              </a:ext>
            </a:extLst>
          </p:cNvPr>
          <p:cNvSpPr>
            <a:spLocks noChangeArrowheads="1"/>
          </p:cNvSpPr>
          <p:nvPr/>
        </p:nvSpPr>
        <p:spPr bwMode="auto">
          <a:xfrm>
            <a:off x="5406657" y="2874037"/>
            <a:ext cx="762000" cy="333375"/>
          </a:xfrm>
          <a:prstGeom prst="rect">
            <a:avLst/>
          </a:prstGeom>
          <a:solidFill>
            <a:srgbClr val="008000">
              <a:alpha val="39999"/>
            </a:srgbClr>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16" name="Rectangle 17">
            <a:extLst>
              <a:ext uri="{FF2B5EF4-FFF2-40B4-BE49-F238E27FC236}">
                <a16:creationId xmlns:a16="http://schemas.microsoft.com/office/drawing/2014/main" id="{6053BA36-B03C-47CE-82A0-5D342DF26C6E}"/>
              </a:ext>
            </a:extLst>
          </p:cNvPr>
          <p:cNvSpPr>
            <a:spLocks noChangeArrowheads="1"/>
          </p:cNvSpPr>
          <p:nvPr/>
        </p:nvSpPr>
        <p:spPr bwMode="auto">
          <a:xfrm>
            <a:off x="4897069" y="2969287"/>
            <a:ext cx="48895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lang="en-US" altLang="zh-CN" sz="1000" i="0">
                <a:solidFill>
                  <a:srgbClr val="CC0000"/>
                </a:solidFill>
              </a:rPr>
              <a:t>0000001</a:t>
            </a:r>
            <a:endParaRPr lang="zh-CN" altLang="en-US" sz="1000" i="0">
              <a:solidFill>
                <a:srgbClr val="CC0000"/>
              </a:solidFill>
            </a:endParaRPr>
          </a:p>
        </p:txBody>
      </p:sp>
    </p:spTree>
    <p:extLst>
      <p:ext uri="{BB962C8B-B14F-4D97-AF65-F5344CB8AC3E}">
        <p14:creationId xmlns:p14="http://schemas.microsoft.com/office/powerpoint/2010/main" val="312081046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horizontal)">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A1495A4-9D69-439F-B9EA-27A69D6DFEE9}"/>
              </a:ext>
            </a:extLst>
          </p:cNvPr>
          <p:cNvSpPr>
            <a:spLocks noGrp="1"/>
          </p:cNvSpPr>
          <p:nvPr>
            <p:ph type="sldNum" sz="quarter" idx="12"/>
          </p:nvPr>
        </p:nvSpPr>
        <p:spPr/>
        <p:txBody>
          <a:bodyPr/>
          <a:lstStyle/>
          <a:p>
            <a:fld id="{D12C7F20-4EEE-4847-AC76-B538472E8A39}" type="slidenum">
              <a:rPr lang="zh-CN" altLang="en-US" smtClean="0"/>
              <a:pPr/>
              <a:t>5</a:t>
            </a:fld>
            <a:endParaRPr lang="zh-CN" altLang="en-US"/>
          </a:p>
        </p:txBody>
      </p:sp>
      <p:sp>
        <p:nvSpPr>
          <p:cNvPr id="3" name="文本占位符 2">
            <a:extLst>
              <a:ext uri="{FF2B5EF4-FFF2-40B4-BE49-F238E27FC236}">
                <a16:creationId xmlns:a16="http://schemas.microsoft.com/office/drawing/2014/main" id="{CFCDFC79-4A25-4A31-81B1-8B707B5B15A1}"/>
              </a:ext>
            </a:extLst>
          </p:cNvPr>
          <p:cNvSpPr>
            <a:spLocks noGrp="1"/>
          </p:cNvSpPr>
          <p:nvPr>
            <p:ph type="body" sz="quarter" idx="15"/>
          </p:nvPr>
        </p:nvSpPr>
        <p:spPr/>
        <p:txBody>
          <a:bodyPr/>
          <a:lstStyle/>
          <a:p>
            <a:pPr lvl="1"/>
            <a:r>
              <a:rPr lang="zh-CN" altLang="en-US" dirty="0"/>
              <a:t>按存储介质分类</a:t>
            </a:r>
            <a:endParaRPr lang="en-US" altLang="zh-CN" dirty="0"/>
          </a:p>
          <a:p>
            <a:pPr lvl="2"/>
            <a:r>
              <a:rPr lang="zh-CN" altLang="en-US" dirty="0"/>
              <a:t>半导体存储器：双极型，静态</a:t>
            </a:r>
            <a:r>
              <a:rPr lang="en-US" altLang="zh-CN" dirty="0"/>
              <a:t>MOS</a:t>
            </a:r>
            <a:r>
              <a:rPr lang="zh-CN" altLang="en-US" dirty="0"/>
              <a:t>型，动态</a:t>
            </a:r>
            <a:r>
              <a:rPr lang="en-US" altLang="zh-CN" dirty="0"/>
              <a:t>MOS</a:t>
            </a:r>
            <a:r>
              <a:rPr lang="zh-CN" altLang="en-US" dirty="0"/>
              <a:t>型</a:t>
            </a:r>
          </a:p>
          <a:p>
            <a:pPr lvl="2"/>
            <a:r>
              <a:rPr lang="zh-CN" altLang="en-US" dirty="0"/>
              <a:t>磁表面存储器：磁盘（</a:t>
            </a:r>
            <a:r>
              <a:rPr lang="en-US" altLang="zh-CN" dirty="0"/>
              <a:t>Disk</a:t>
            </a:r>
            <a:r>
              <a:rPr lang="zh-CN" altLang="en-US" dirty="0"/>
              <a:t>）、磁带 （</a:t>
            </a:r>
            <a:r>
              <a:rPr lang="en-US" altLang="zh-CN" dirty="0"/>
              <a:t>Tape</a:t>
            </a:r>
            <a:r>
              <a:rPr lang="zh-CN" altLang="en-US" dirty="0"/>
              <a:t>）</a:t>
            </a:r>
          </a:p>
          <a:p>
            <a:pPr lvl="2"/>
            <a:r>
              <a:rPr lang="zh-CN" altLang="en-US" dirty="0"/>
              <a:t>光存储器：</a:t>
            </a:r>
            <a:r>
              <a:rPr lang="en-US" altLang="zh-CN" dirty="0"/>
              <a:t>CD</a:t>
            </a:r>
            <a:r>
              <a:rPr lang="zh-CN" altLang="en-US" dirty="0"/>
              <a:t>，</a:t>
            </a:r>
            <a:r>
              <a:rPr lang="en-US" altLang="zh-CN" dirty="0"/>
              <a:t>CD-ROM</a:t>
            </a:r>
            <a:r>
              <a:rPr lang="zh-CN" altLang="en-US" dirty="0"/>
              <a:t>，</a:t>
            </a:r>
            <a:r>
              <a:rPr lang="en-US" altLang="zh-CN" dirty="0"/>
              <a:t>DVD</a:t>
            </a:r>
          </a:p>
          <a:p>
            <a:pPr lvl="1"/>
            <a:r>
              <a:rPr lang="zh-CN" altLang="en-US" dirty="0"/>
              <a:t>按信息的可更改性分类</a:t>
            </a:r>
          </a:p>
          <a:p>
            <a:pPr lvl="2"/>
            <a:r>
              <a:rPr lang="zh-CN" altLang="en-US" dirty="0"/>
              <a:t>读写存储器（</a:t>
            </a:r>
            <a:r>
              <a:rPr lang="en-US" altLang="zh-CN" dirty="0"/>
              <a:t>Read / Write Memory)</a:t>
            </a:r>
            <a:r>
              <a:rPr lang="zh-CN" altLang="en-US" dirty="0"/>
              <a:t>：可读可写</a:t>
            </a:r>
          </a:p>
          <a:p>
            <a:pPr lvl="2"/>
            <a:r>
              <a:rPr lang="zh-CN" altLang="en-US" dirty="0"/>
              <a:t>只读存储器（</a:t>
            </a:r>
            <a:r>
              <a:rPr lang="en-US" altLang="zh-CN" dirty="0"/>
              <a:t>Read Only Memory)</a:t>
            </a:r>
            <a:r>
              <a:rPr lang="zh-CN" altLang="en-US" dirty="0"/>
              <a:t>：只能读不能写</a:t>
            </a:r>
            <a:endParaRPr lang="en-US" altLang="zh-CN" dirty="0"/>
          </a:p>
          <a:p>
            <a:pPr lvl="1"/>
            <a:r>
              <a:rPr lang="zh-CN" altLang="en-US" dirty="0"/>
              <a:t>按断电后信息的可保存性分类</a:t>
            </a:r>
          </a:p>
          <a:p>
            <a:pPr lvl="2"/>
            <a:r>
              <a:rPr lang="zh-CN" altLang="en-US" dirty="0"/>
              <a:t>非易失（不挥发）性存储器</a:t>
            </a:r>
            <a:r>
              <a:rPr lang="en-US" altLang="zh-CN" dirty="0"/>
              <a:t>(Nonvolatile Memory) </a:t>
            </a:r>
          </a:p>
          <a:p>
            <a:pPr marL="913765" lvl="2" indent="0">
              <a:buNone/>
            </a:pPr>
            <a:r>
              <a:rPr lang="zh-CN" altLang="en-US" dirty="0"/>
              <a:t>   信息可一直保留，  不需电源维持。</a:t>
            </a:r>
          </a:p>
          <a:p>
            <a:pPr marL="913765" lvl="2" indent="0">
              <a:buNone/>
            </a:pPr>
            <a:r>
              <a:rPr lang="zh-CN" altLang="en-US" dirty="0"/>
              <a:t> （如 ：</a:t>
            </a:r>
            <a:r>
              <a:rPr lang="en-US" altLang="zh-CN" dirty="0"/>
              <a:t>ROM</a:t>
            </a:r>
            <a:r>
              <a:rPr lang="zh-CN" altLang="en-US" dirty="0"/>
              <a:t>、磁表面存储器、光存储器等）</a:t>
            </a:r>
          </a:p>
          <a:p>
            <a:pPr lvl="2"/>
            <a:r>
              <a:rPr lang="zh-CN" altLang="en-US" dirty="0"/>
              <a:t>易失（挥发）性存储器</a:t>
            </a:r>
            <a:r>
              <a:rPr lang="en-US" altLang="zh-CN" dirty="0"/>
              <a:t>(Volatile Memory) </a:t>
            </a:r>
          </a:p>
          <a:p>
            <a:pPr marL="913765" lvl="2" indent="0">
              <a:buNone/>
            </a:pPr>
            <a:r>
              <a:rPr lang="zh-CN" altLang="en-US" dirty="0"/>
              <a:t>   电源关闭时信息自动丢失。（如：</a:t>
            </a:r>
            <a:r>
              <a:rPr lang="en-US" altLang="zh-CN" dirty="0"/>
              <a:t>RAM</a:t>
            </a:r>
            <a:r>
              <a:rPr lang="zh-CN" altLang="en-US" dirty="0"/>
              <a:t>、</a:t>
            </a:r>
            <a:r>
              <a:rPr lang="en-US" altLang="zh-CN" dirty="0"/>
              <a:t>Cache</a:t>
            </a:r>
            <a:r>
              <a:rPr lang="zh-CN" altLang="en-US" dirty="0"/>
              <a:t>等）</a:t>
            </a:r>
          </a:p>
          <a:p>
            <a:pPr lvl="1"/>
            <a:endParaRPr lang="zh-CN" altLang="en-US" dirty="0"/>
          </a:p>
        </p:txBody>
      </p:sp>
      <p:sp>
        <p:nvSpPr>
          <p:cNvPr id="4" name="文本占位符 3">
            <a:extLst>
              <a:ext uri="{FF2B5EF4-FFF2-40B4-BE49-F238E27FC236}">
                <a16:creationId xmlns:a16="http://schemas.microsoft.com/office/drawing/2014/main" id="{A4BF005E-3BD8-4B93-85FC-0EFCD6C1E5E0}"/>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Tree>
    <p:extLst>
      <p:ext uri="{BB962C8B-B14F-4D97-AF65-F5344CB8AC3E}">
        <p14:creationId xmlns:p14="http://schemas.microsoft.com/office/powerpoint/2010/main" val="79428333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1000"/>
                                        <p:tgtEl>
                                          <p:spTgt spid="3">
                                            <p:txEl>
                                              <p:pRg st="12" end="12"/>
                                            </p:txEl>
                                          </p:spTgt>
                                        </p:tgtEl>
                                      </p:cBhvr>
                                    </p:animEffect>
                                    <p:anim calcmode="lin" valueType="num">
                                      <p:cBhvr>
                                        <p:cTn id="7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25A4F51-0F25-4F23-8DEB-B96430058C36}"/>
              </a:ext>
            </a:extLst>
          </p:cNvPr>
          <p:cNvSpPr>
            <a:spLocks noGrp="1"/>
          </p:cNvSpPr>
          <p:nvPr>
            <p:ph type="sldNum" sz="quarter" idx="12"/>
          </p:nvPr>
        </p:nvSpPr>
        <p:spPr/>
        <p:txBody>
          <a:bodyPr/>
          <a:lstStyle/>
          <a:p>
            <a:fld id="{D12C7F20-4EEE-4847-AC76-B538472E8A39}" type="slidenum">
              <a:rPr lang="zh-CN" altLang="en-US" smtClean="0"/>
              <a:pPr/>
              <a:t>59</a:t>
            </a:fld>
            <a:endParaRPr lang="zh-CN" altLang="en-US"/>
          </a:p>
        </p:txBody>
      </p:sp>
      <p:sp>
        <p:nvSpPr>
          <p:cNvPr id="3" name="文本占位符 2">
            <a:extLst>
              <a:ext uri="{FF2B5EF4-FFF2-40B4-BE49-F238E27FC236}">
                <a16:creationId xmlns:a16="http://schemas.microsoft.com/office/drawing/2014/main" id="{EEA8D970-3C40-446F-A403-69AE16DEAE9F}"/>
              </a:ext>
            </a:extLst>
          </p:cNvPr>
          <p:cNvSpPr>
            <a:spLocks noGrp="1"/>
          </p:cNvSpPr>
          <p:nvPr>
            <p:ph type="body" sz="quarter" idx="15"/>
          </p:nvPr>
        </p:nvSpPr>
        <p:spPr>
          <a:xfrm>
            <a:off x="159768" y="698463"/>
            <a:ext cx="11835786" cy="629823"/>
          </a:xfrm>
        </p:spPr>
        <p:txBody>
          <a:bodyPr/>
          <a:lstStyle/>
          <a:p>
            <a:r>
              <a:rPr lang="en-US" altLang="zh-CN" dirty="0"/>
              <a:t>Cache Organization: Cache Tag and  Cache Index</a:t>
            </a:r>
            <a:endParaRPr lang="zh-CN" altLang="en-US" dirty="0"/>
          </a:p>
        </p:txBody>
      </p:sp>
      <p:sp>
        <p:nvSpPr>
          <p:cNvPr id="4" name="文本占位符 3">
            <a:extLst>
              <a:ext uri="{FF2B5EF4-FFF2-40B4-BE49-F238E27FC236}">
                <a16:creationId xmlns:a16="http://schemas.microsoft.com/office/drawing/2014/main" id="{50981A96-E52F-4797-A467-8CF67F4B55E5}"/>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862CADA4-6F53-4CAD-9B33-4E4A09D11C33}"/>
              </a:ext>
            </a:extLst>
          </p:cNvPr>
          <p:cNvSpPr txBox="1">
            <a:spLocks noChangeArrowheads="1"/>
          </p:cNvSpPr>
          <p:nvPr/>
        </p:nvSpPr>
        <p:spPr>
          <a:xfrm>
            <a:off x="370041" y="1241425"/>
            <a:ext cx="10063743" cy="1194173"/>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a:t>假定主存地址为</a:t>
            </a:r>
            <a:r>
              <a:rPr lang="en-US" altLang="zh-CN" sz="1600"/>
              <a:t>32</a:t>
            </a:r>
            <a:r>
              <a:rPr lang="zh-CN" altLang="en-US" sz="1600"/>
              <a:t>位</a:t>
            </a:r>
            <a:r>
              <a:rPr lang="en-US" altLang="zh-CN" sz="1600"/>
              <a:t>, </a:t>
            </a:r>
            <a:r>
              <a:rPr lang="zh-CN" altLang="en-US" sz="1600"/>
              <a:t>按字节编址</a:t>
            </a:r>
            <a:endParaRPr lang="en-US" altLang="zh-CN" sz="1600"/>
          </a:p>
          <a:p>
            <a:r>
              <a:rPr lang="zh-CN" altLang="en-US" sz="1600"/>
              <a:t>假定</a:t>
            </a:r>
            <a:r>
              <a:rPr lang="en-US" altLang="zh-CN" sz="1600"/>
              <a:t>Cache</a:t>
            </a:r>
            <a:r>
              <a:rPr lang="zh-CN" altLang="en-US" sz="1600"/>
              <a:t>是块大小为</a:t>
            </a:r>
            <a:r>
              <a:rPr lang="en-US" altLang="zh-CN" sz="1600"/>
              <a:t>1B</a:t>
            </a:r>
            <a:r>
              <a:rPr lang="zh-CN" altLang="en-US" sz="1600"/>
              <a:t>的直接映射</a:t>
            </a:r>
            <a:r>
              <a:rPr lang="en-US" altLang="zh-CN" sz="1600"/>
              <a:t>Cache</a:t>
            </a:r>
          </a:p>
          <a:p>
            <a:pPr lvl="1"/>
            <a:r>
              <a:rPr lang="en-US" altLang="zh-CN" sz="1600">
                <a:solidFill>
                  <a:schemeClr val="accent1"/>
                </a:solidFill>
              </a:rPr>
              <a:t>Cache Index</a:t>
            </a:r>
            <a:r>
              <a:rPr lang="en-US" altLang="zh-CN" sz="1600"/>
              <a:t>: The lower  N bits of the memory address</a:t>
            </a:r>
          </a:p>
          <a:p>
            <a:pPr lvl="1"/>
            <a:r>
              <a:rPr lang="en-US" altLang="zh-CN" sz="1600">
                <a:solidFill>
                  <a:schemeClr val="accent1"/>
                </a:solidFill>
              </a:rPr>
              <a:t>Cache Tag</a:t>
            </a:r>
            <a:r>
              <a:rPr lang="en-US" altLang="zh-CN" sz="1600"/>
              <a:t>: The upper (32 - N) bits of the memory address</a:t>
            </a:r>
          </a:p>
        </p:txBody>
      </p:sp>
      <p:sp>
        <p:nvSpPr>
          <p:cNvPr id="6" name="Rectangle 4">
            <a:extLst>
              <a:ext uri="{FF2B5EF4-FFF2-40B4-BE49-F238E27FC236}">
                <a16:creationId xmlns:a16="http://schemas.microsoft.com/office/drawing/2014/main" id="{C467A001-8F9B-4A71-8589-CD9CAF7B2EB7}"/>
              </a:ext>
            </a:extLst>
          </p:cNvPr>
          <p:cNvSpPr>
            <a:spLocks noChangeArrowheads="1"/>
          </p:cNvSpPr>
          <p:nvPr/>
        </p:nvSpPr>
        <p:spPr bwMode="auto">
          <a:xfrm>
            <a:off x="5221442" y="3370262"/>
            <a:ext cx="2032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a16="http://schemas.microsoft.com/office/drawing/2014/main" id="{390809D5-A992-49BC-9425-262C58D7310F}"/>
              </a:ext>
            </a:extLst>
          </p:cNvPr>
          <p:cNvSpPr>
            <a:spLocks noChangeShapeType="1"/>
          </p:cNvSpPr>
          <p:nvPr/>
        </p:nvSpPr>
        <p:spPr bwMode="auto">
          <a:xfrm>
            <a:off x="5221442" y="3662362"/>
            <a:ext cx="203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a:extLst>
              <a:ext uri="{FF2B5EF4-FFF2-40B4-BE49-F238E27FC236}">
                <a16:creationId xmlns:a16="http://schemas.microsoft.com/office/drawing/2014/main" id="{B5D30723-745E-4404-B044-A74C0162156E}"/>
              </a:ext>
            </a:extLst>
          </p:cNvPr>
          <p:cNvSpPr>
            <a:spLocks noChangeShapeType="1"/>
          </p:cNvSpPr>
          <p:nvPr/>
        </p:nvSpPr>
        <p:spPr bwMode="auto">
          <a:xfrm>
            <a:off x="5221442" y="3967162"/>
            <a:ext cx="203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a:extLst>
              <a:ext uri="{FF2B5EF4-FFF2-40B4-BE49-F238E27FC236}">
                <a16:creationId xmlns:a16="http://schemas.microsoft.com/office/drawing/2014/main" id="{45F86CDD-33C9-4F39-B417-A0AEECE45EED}"/>
              </a:ext>
            </a:extLst>
          </p:cNvPr>
          <p:cNvSpPr>
            <a:spLocks noChangeShapeType="1"/>
          </p:cNvSpPr>
          <p:nvPr/>
        </p:nvSpPr>
        <p:spPr bwMode="auto">
          <a:xfrm>
            <a:off x="5221442" y="4271962"/>
            <a:ext cx="203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8">
            <a:extLst>
              <a:ext uri="{FF2B5EF4-FFF2-40B4-BE49-F238E27FC236}">
                <a16:creationId xmlns:a16="http://schemas.microsoft.com/office/drawing/2014/main" id="{130C7EA0-141A-41FB-AED4-45F4D1CDF17F}"/>
              </a:ext>
            </a:extLst>
          </p:cNvPr>
          <p:cNvSpPr>
            <a:spLocks noChangeArrowheads="1"/>
          </p:cNvSpPr>
          <p:nvPr/>
        </p:nvSpPr>
        <p:spPr bwMode="auto">
          <a:xfrm>
            <a:off x="5797705" y="2598737"/>
            <a:ext cx="1270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CC0000"/>
                </a:solidFill>
                <a:latin typeface="Times New Roman" panose="02020603050405020304" pitchFamily="18" charset="0"/>
                <a:ea typeface="宋体" panose="02010600030101010101" pitchFamily="2" charset="-122"/>
              </a:rPr>
              <a:t>Cache Index</a:t>
            </a:r>
          </a:p>
        </p:txBody>
      </p:sp>
      <p:sp>
        <p:nvSpPr>
          <p:cNvPr id="11" name="Rectangle 9">
            <a:extLst>
              <a:ext uri="{FF2B5EF4-FFF2-40B4-BE49-F238E27FC236}">
                <a16:creationId xmlns:a16="http://schemas.microsoft.com/office/drawing/2014/main" id="{F7B2C701-9B8D-4E8C-A5F1-29E5AB244C7F}"/>
              </a:ext>
            </a:extLst>
          </p:cNvPr>
          <p:cNvSpPr>
            <a:spLocks noChangeArrowheads="1"/>
          </p:cNvSpPr>
          <p:nvPr/>
        </p:nvSpPr>
        <p:spPr bwMode="auto">
          <a:xfrm>
            <a:off x="7245505" y="3351212"/>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0</a:t>
            </a:r>
          </a:p>
        </p:txBody>
      </p:sp>
      <p:sp>
        <p:nvSpPr>
          <p:cNvPr id="12" name="Rectangle 10">
            <a:extLst>
              <a:ext uri="{FF2B5EF4-FFF2-40B4-BE49-F238E27FC236}">
                <a16:creationId xmlns:a16="http://schemas.microsoft.com/office/drawing/2014/main" id="{61F1CCB5-073D-4D26-AD90-D19A0B6EB9CF}"/>
              </a:ext>
            </a:extLst>
          </p:cNvPr>
          <p:cNvSpPr>
            <a:spLocks noChangeArrowheads="1"/>
          </p:cNvSpPr>
          <p:nvPr/>
        </p:nvSpPr>
        <p:spPr bwMode="auto">
          <a:xfrm>
            <a:off x="7245505" y="3656012"/>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1</a:t>
            </a:r>
          </a:p>
        </p:txBody>
      </p:sp>
      <p:sp>
        <p:nvSpPr>
          <p:cNvPr id="13" name="Rectangle 11">
            <a:extLst>
              <a:ext uri="{FF2B5EF4-FFF2-40B4-BE49-F238E27FC236}">
                <a16:creationId xmlns:a16="http://schemas.microsoft.com/office/drawing/2014/main" id="{82F27B7F-935F-40AB-8CD0-371F2C7C4CD0}"/>
              </a:ext>
            </a:extLst>
          </p:cNvPr>
          <p:cNvSpPr>
            <a:spLocks noChangeArrowheads="1"/>
          </p:cNvSpPr>
          <p:nvPr/>
        </p:nvSpPr>
        <p:spPr bwMode="auto">
          <a:xfrm>
            <a:off x="7245505" y="3960812"/>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2</a:t>
            </a:r>
          </a:p>
        </p:txBody>
      </p:sp>
      <p:sp>
        <p:nvSpPr>
          <p:cNvPr id="14" name="Rectangle 12">
            <a:extLst>
              <a:ext uri="{FF2B5EF4-FFF2-40B4-BE49-F238E27FC236}">
                <a16:creationId xmlns:a16="http://schemas.microsoft.com/office/drawing/2014/main" id="{12E25A55-E76C-4FEB-AC88-31C06850265B}"/>
              </a:ext>
            </a:extLst>
          </p:cNvPr>
          <p:cNvSpPr>
            <a:spLocks noChangeArrowheads="1"/>
          </p:cNvSpPr>
          <p:nvPr/>
        </p:nvSpPr>
        <p:spPr bwMode="auto">
          <a:xfrm>
            <a:off x="7245505" y="4265612"/>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3</a:t>
            </a:r>
          </a:p>
        </p:txBody>
      </p:sp>
      <p:sp>
        <p:nvSpPr>
          <p:cNvPr id="15" name="Line 13">
            <a:extLst>
              <a:ext uri="{FF2B5EF4-FFF2-40B4-BE49-F238E27FC236}">
                <a16:creationId xmlns:a16="http://schemas.microsoft.com/office/drawing/2014/main" id="{E2196736-4622-47DC-92A4-5AD6972664EC}"/>
              </a:ext>
            </a:extLst>
          </p:cNvPr>
          <p:cNvSpPr>
            <a:spLocks noChangeShapeType="1"/>
          </p:cNvSpPr>
          <p:nvPr/>
        </p:nvSpPr>
        <p:spPr bwMode="auto">
          <a:xfrm>
            <a:off x="5221442" y="4576762"/>
            <a:ext cx="203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
            <a:extLst>
              <a:ext uri="{FF2B5EF4-FFF2-40B4-BE49-F238E27FC236}">
                <a16:creationId xmlns:a16="http://schemas.microsoft.com/office/drawing/2014/main" id="{00DDB872-0E90-437D-8586-9EF040DB51B3}"/>
              </a:ext>
            </a:extLst>
          </p:cNvPr>
          <p:cNvSpPr>
            <a:spLocks noChangeShapeType="1"/>
          </p:cNvSpPr>
          <p:nvPr/>
        </p:nvSpPr>
        <p:spPr bwMode="auto">
          <a:xfrm>
            <a:off x="5221442" y="5186362"/>
            <a:ext cx="203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5">
            <a:extLst>
              <a:ext uri="{FF2B5EF4-FFF2-40B4-BE49-F238E27FC236}">
                <a16:creationId xmlns:a16="http://schemas.microsoft.com/office/drawing/2014/main" id="{8D817EF0-38D9-40F2-94C9-161E7BB21398}"/>
              </a:ext>
            </a:extLst>
          </p:cNvPr>
          <p:cNvSpPr>
            <a:spLocks noChangeArrowheads="1"/>
          </p:cNvSpPr>
          <p:nvPr/>
        </p:nvSpPr>
        <p:spPr bwMode="auto">
          <a:xfrm>
            <a:off x="7245505" y="5180012"/>
            <a:ext cx="7064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2    - 1</a:t>
            </a:r>
          </a:p>
        </p:txBody>
      </p:sp>
      <p:sp>
        <p:nvSpPr>
          <p:cNvPr id="18" name="Rectangle 16">
            <a:extLst>
              <a:ext uri="{FF2B5EF4-FFF2-40B4-BE49-F238E27FC236}">
                <a16:creationId xmlns:a16="http://schemas.microsoft.com/office/drawing/2014/main" id="{A67D9FB9-7123-40BC-8F75-C120A5F2C90E}"/>
              </a:ext>
            </a:extLst>
          </p:cNvPr>
          <p:cNvSpPr>
            <a:spLocks noChangeArrowheads="1"/>
          </p:cNvSpPr>
          <p:nvPr/>
        </p:nvSpPr>
        <p:spPr bwMode="auto">
          <a:xfrm>
            <a:off x="7372505" y="5089525"/>
            <a:ext cx="3095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chemeClr val="tx1"/>
                </a:solidFill>
                <a:latin typeface="Times New Roman" panose="02020603050405020304" pitchFamily="18" charset="0"/>
                <a:ea typeface="宋体" panose="02010600030101010101" pitchFamily="2" charset="-122"/>
              </a:rPr>
              <a:t>N</a:t>
            </a:r>
          </a:p>
        </p:txBody>
      </p:sp>
      <p:sp>
        <p:nvSpPr>
          <p:cNvPr id="19" name="Rectangle 17">
            <a:extLst>
              <a:ext uri="{FF2B5EF4-FFF2-40B4-BE49-F238E27FC236}">
                <a16:creationId xmlns:a16="http://schemas.microsoft.com/office/drawing/2014/main" id="{A5430D4E-F563-478A-B271-2536FAB9A027}"/>
              </a:ext>
            </a:extLst>
          </p:cNvPr>
          <p:cNvSpPr>
            <a:spLocks noChangeArrowheads="1"/>
          </p:cNvSpPr>
          <p:nvPr/>
        </p:nvSpPr>
        <p:spPr bwMode="auto">
          <a:xfrm>
            <a:off x="6178705" y="4632325"/>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20" name="Rectangle 18">
            <a:extLst>
              <a:ext uri="{FF2B5EF4-FFF2-40B4-BE49-F238E27FC236}">
                <a16:creationId xmlns:a16="http://schemas.microsoft.com/office/drawing/2014/main" id="{3B74B950-CD62-4BBE-81D0-A884AC030933}"/>
              </a:ext>
            </a:extLst>
          </p:cNvPr>
          <p:cNvSpPr>
            <a:spLocks noChangeArrowheads="1"/>
          </p:cNvSpPr>
          <p:nvPr/>
        </p:nvSpPr>
        <p:spPr bwMode="auto">
          <a:xfrm>
            <a:off x="5645305" y="3062287"/>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2</a:t>
            </a:r>
          </a:p>
        </p:txBody>
      </p:sp>
      <p:sp>
        <p:nvSpPr>
          <p:cNvPr id="21" name="Rectangle 19">
            <a:extLst>
              <a:ext uri="{FF2B5EF4-FFF2-40B4-BE49-F238E27FC236}">
                <a16:creationId xmlns:a16="http://schemas.microsoft.com/office/drawing/2014/main" id="{2600AFA0-A010-4363-AF50-F3017B95F01D}"/>
              </a:ext>
            </a:extLst>
          </p:cNvPr>
          <p:cNvSpPr>
            <a:spLocks noChangeArrowheads="1"/>
          </p:cNvSpPr>
          <p:nvPr/>
        </p:nvSpPr>
        <p:spPr bwMode="auto">
          <a:xfrm>
            <a:off x="5772305" y="2965450"/>
            <a:ext cx="3095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chemeClr val="tx1"/>
                </a:solidFill>
                <a:latin typeface="Times New Roman" panose="02020603050405020304" pitchFamily="18" charset="0"/>
                <a:ea typeface="宋体" panose="02010600030101010101" pitchFamily="2" charset="-122"/>
              </a:rPr>
              <a:t>N</a:t>
            </a:r>
          </a:p>
        </p:txBody>
      </p:sp>
      <p:sp>
        <p:nvSpPr>
          <p:cNvPr id="22" name="Rectangle 20">
            <a:extLst>
              <a:ext uri="{FF2B5EF4-FFF2-40B4-BE49-F238E27FC236}">
                <a16:creationId xmlns:a16="http://schemas.microsoft.com/office/drawing/2014/main" id="{5BFFB992-87B2-4E6E-BB51-66C215CE9ECA}"/>
              </a:ext>
            </a:extLst>
          </p:cNvPr>
          <p:cNvSpPr>
            <a:spLocks noChangeArrowheads="1"/>
          </p:cNvSpPr>
          <p:nvPr/>
        </p:nvSpPr>
        <p:spPr bwMode="auto">
          <a:xfrm>
            <a:off x="6026305" y="3043237"/>
            <a:ext cx="6556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Bytes</a:t>
            </a:r>
          </a:p>
        </p:txBody>
      </p:sp>
      <p:sp>
        <p:nvSpPr>
          <p:cNvPr id="23" name="Rectangle 22">
            <a:extLst>
              <a:ext uri="{FF2B5EF4-FFF2-40B4-BE49-F238E27FC236}">
                <a16:creationId xmlns:a16="http://schemas.microsoft.com/office/drawing/2014/main" id="{EEBE8BFD-6F33-4099-897D-446933E88906}"/>
              </a:ext>
            </a:extLst>
          </p:cNvPr>
          <p:cNvSpPr>
            <a:spLocks noChangeArrowheads="1"/>
          </p:cNvSpPr>
          <p:nvPr/>
        </p:nvSpPr>
        <p:spPr bwMode="auto">
          <a:xfrm>
            <a:off x="5873905" y="3351212"/>
            <a:ext cx="728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0</a:t>
            </a:r>
          </a:p>
        </p:txBody>
      </p:sp>
      <p:sp>
        <p:nvSpPr>
          <p:cNvPr id="24" name="Rectangle 23">
            <a:extLst>
              <a:ext uri="{FF2B5EF4-FFF2-40B4-BE49-F238E27FC236}">
                <a16:creationId xmlns:a16="http://schemas.microsoft.com/office/drawing/2014/main" id="{7B14612B-C4AF-44A5-B7B1-A8A172BD78D5}"/>
              </a:ext>
            </a:extLst>
          </p:cNvPr>
          <p:cNvSpPr>
            <a:spLocks noChangeArrowheads="1"/>
          </p:cNvSpPr>
          <p:nvPr/>
        </p:nvSpPr>
        <p:spPr bwMode="auto">
          <a:xfrm>
            <a:off x="5873905" y="3656012"/>
            <a:ext cx="728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1</a:t>
            </a:r>
          </a:p>
        </p:txBody>
      </p:sp>
      <p:sp>
        <p:nvSpPr>
          <p:cNvPr id="25" name="Rectangle 24">
            <a:extLst>
              <a:ext uri="{FF2B5EF4-FFF2-40B4-BE49-F238E27FC236}">
                <a16:creationId xmlns:a16="http://schemas.microsoft.com/office/drawing/2014/main" id="{6805DA19-A4D2-4731-A51A-D38839228205}"/>
              </a:ext>
            </a:extLst>
          </p:cNvPr>
          <p:cNvSpPr>
            <a:spLocks noChangeArrowheads="1"/>
          </p:cNvSpPr>
          <p:nvPr/>
        </p:nvSpPr>
        <p:spPr bwMode="auto">
          <a:xfrm>
            <a:off x="5873905" y="3960812"/>
            <a:ext cx="728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2</a:t>
            </a:r>
          </a:p>
        </p:txBody>
      </p:sp>
      <p:sp>
        <p:nvSpPr>
          <p:cNvPr id="26" name="Rectangle 25">
            <a:extLst>
              <a:ext uri="{FF2B5EF4-FFF2-40B4-BE49-F238E27FC236}">
                <a16:creationId xmlns:a16="http://schemas.microsoft.com/office/drawing/2014/main" id="{AD9BEB52-8173-478A-AC8D-F7DEF1D2D93B}"/>
              </a:ext>
            </a:extLst>
          </p:cNvPr>
          <p:cNvSpPr>
            <a:spLocks noChangeArrowheads="1"/>
          </p:cNvSpPr>
          <p:nvPr/>
        </p:nvSpPr>
        <p:spPr bwMode="auto">
          <a:xfrm>
            <a:off x="5873905" y="4265612"/>
            <a:ext cx="728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3</a:t>
            </a:r>
          </a:p>
        </p:txBody>
      </p:sp>
      <p:sp>
        <p:nvSpPr>
          <p:cNvPr id="27" name="Rectangle 26">
            <a:extLst>
              <a:ext uri="{FF2B5EF4-FFF2-40B4-BE49-F238E27FC236}">
                <a16:creationId xmlns:a16="http://schemas.microsoft.com/office/drawing/2014/main" id="{066AB13F-CBA5-446A-A71C-B6471B91E68A}"/>
              </a:ext>
            </a:extLst>
          </p:cNvPr>
          <p:cNvSpPr>
            <a:spLocks noChangeArrowheads="1"/>
          </p:cNvSpPr>
          <p:nvPr/>
        </p:nvSpPr>
        <p:spPr bwMode="auto">
          <a:xfrm>
            <a:off x="5645305" y="5180012"/>
            <a:ext cx="1050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2  - 1</a:t>
            </a:r>
          </a:p>
        </p:txBody>
      </p:sp>
      <p:sp>
        <p:nvSpPr>
          <p:cNvPr id="28" name="Rectangle 27">
            <a:extLst>
              <a:ext uri="{FF2B5EF4-FFF2-40B4-BE49-F238E27FC236}">
                <a16:creationId xmlns:a16="http://schemas.microsoft.com/office/drawing/2014/main" id="{193C6BBC-714D-45D0-81B6-7BD720FAB965}"/>
              </a:ext>
            </a:extLst>
          </p:cNvPr>
          <p:cNvSpPr>
            <a:spLocks noChangeArrowheads="1"/>
          </p:cNvSpPr>
          <p:nvPr/>
        </p:nvSpPr>
        <p:spPr bwMode="auto">
          <a:xfrm>
            <a:off x="649442" y="2617787"/>
            <a:ext cx="7442200" cy="279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9">
            <a:extLst>
              <a:ext uri="{FF2B5EF4-FFF2-40B4-BE49-F238E27FC236}">
                <a16:creationId xmlns:a16="http://schemas.microsoft.com/office/drawing/2014/main" id="{69271AEC-7F55-406E-AA07-05A4A19D67F6}"/>
              </a:ext>
            </a:extLst>
          </p:cNvPr>
          <p:cNvSpPr>
            <a:spLocks noChangeShapeType="1"/>
          </p:cNvSpPr>
          <p:nvPr/>
        </p:nvSpPr>
        <p:spPr bwMode="auto">
          <a:xfrm>
            <a:off x="5665942" y="2617787"/>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30">
            <a:extLst>
              <a:ext uri="{FF2B5EF4-FFF2-40B4-BE49-F238E27FC236}">
                <a16:creationId xmlns:a16="http://schemas.microsoft.com/office/drawing/2014/main" id="{F0D9C2C6-DE96-49FC-AA16-6BF403273846}"/>
              </a:ext>
            </a:extLst>
          </p:cNvPr>
          <p:cNvSpPr>
            <a:spLocks noChangeArrowheads="1"/>
          </p:cNvSpPr>
          <p:nvPr/>
        </p:nvSpPr>
        <p:spPr bwMode="auto">
          <a:xfrm>
            <a:off x="7855105" y="2293937"/>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b="0" i="0">
                <a:solidFill>
                  <a:schemeClr val="tx1"/>
                </a:solidFill>
                <a:latin typeface="Times New Roman" panose="02020603050405020304" pitchFamily="18" charset="0"/>
                <a:ea typeface="宋体" panose="02010600030101010101" pitchFamily="2" charset="-122"/>
              </a:rPr>
              <a:t>0</a:t>
            </a:r>
          </a:p>
        </p:txBody>
      </p:sp>
      <p:sp>
        <p:nvSpPr>
          <p:cNvPr id="31" name="Rectangle 31">
            <a:extLst>
              <a:ext uri="{FF2B5EF4-FFF2-40B4-BE49-F238E27FC236}">
                <a16:creationId xmlns:a16="http://schemas.microsoft.com/office/drawing/2014/main" id="{A4F6A241-2AFA-4012-845F-13F5EC1C8EC8}"/>
              </a:ext>
            </a:extLst>
          </p:cNvPr>
          <p:cNvSpPr>
            <a:spLocks noChangeArrowheads="1"/>
          </p:cNvSpPr>
          <p:nvPr/>
        </p:nvSpPr>
        <p:spPr bwMode="auto">
          <a:xfrm>
            <a:off x="5340505" y="2341562"/>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CC0000"/>
                </a:solidFill>
                <a:ea typeface="宋体" panose="02010600030101010101" pitchFamily="2" charset="-122"/>
                <a:cs typeface="Arial" panose="020B0604020202020204" pitchFamily="34" charset="0"/>
              </a:rPr>
              <a:t>N</a:t>
            </a:r>
          </a:p>
        </p:txBody>
      </p:sp>
      <p:sp>
        <p:nvSpPr>
          <p:cNvPr id="32" name="Rectangle 32">
            <a:extLst>
              <a:ext uri="{FF2B5EF4-FFF2-40B4-BE49-F238E27FC236}">
                <a16:creationId xmlns:a16="http://schemas.microsoft.com/office/drawing/2014/main" id="{8C3B58D6-0526-4DD9-BD02-BCA71566DCBC}"/>
              </a:ext>
            </a:extLst>
          </p:cNvPr>
          <p:cNvSpPr>
            <a:spLocks noChangeArrowheads="1"/>
          </p:cNvSpPr>
          <p:nvPr/>
        </p:nvSpPr>
        <p:spPr bwMode="auto">
          <a:xfrm>
            <a:off x="616105" y="2293937"/>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b="0" i="0">
                <a:solidFill>
                  <a:schemeClr val="tx1"/>
                </a:solidFill>
                <a:latin typeface="Times New Roman" panose="02020603050405020304" pitchFamily="18" charset="0"/>
                <a:ea typeface="宋体" panose="02010600030101010101" pitchFamily="2" charset="-122"/>
              </a:rPr>
              <a:t>31</a:t>
            </a:r>
          </a:p>
        </p:txBody>
      </p:sp>
      <p:sp>
        <p:nvSpPr>
          <p:cNvPr id="33" name="Rectangle 33">
            <a:extLst>
              <a:ext uri="{FF2B5EF4-FFF2-40B4-BE49-F238E27FC236}">
                <a16:creationId xmlns:a16="http://schemas.microsoft.com/office/drawing/2014/main" id="{62C8C7BA-8FEA-4D52-B7C7-59A832FA4410}"/>
              </a:ext>
            </a:extLst>
          </p:cNvPr>
          <p:cNvSpPr>
            <a:spLocks noChangeArrowheads="1"/>
          </p:cNvSpPr>
          <p:nvPr/>
        </p:nvSpPr>
        <p:spPr bwMode="auto">
          <a:xfrm>
            <a:off x="1640042" y="3370262"/>
            <a:ext cx="32512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4">
            <a:extLst>
              <a:ext uri="{FF2B5EF4-FFF2-40B4-BE49-F238E27FC236}">
                <a16:creationId xmlns:a16="http://schemas.microsoft.com/office/drawing/2014/main" id="{BACD76DC-F34F-4D65-8B28-552FC04F8CA5}"/>
              </a:ext>
            </a:extLst>
          </p:cNvPr>
          <p:cNvSpPr>
            <a:spLocks noChangeShapeType="1"/>
          </p:cNvSpPr>
          <p:nvPr/>
        </p:nvSpPr>
        <p:spPr bwMode="auto">
          <a:xfrm flipH="1">
            <a:off x="1614642" y="3662362"/>
            <a:ext cx="330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5">
            <a:extLst>
              <a:ext uri="{FF2B5EF4-FFF2-40B4-BE49-F238E27FC236}">
                <a16:creationId xmlns:a16="http://schemas.microsoft.com/office/drawing/2014/main" id="{52385A01-6453-42AE-B31B-9C03A676E38B}"/>
              </a:ext>
            </a:extLst>
          </p:cNvPr>
          <p:cNvSpPr>
            <a:spLocks noChangeShapeType="1"/>
          </p:cNvSpPr>
          <p:nvPr/>
        </p:nvSpPr>
        <p:spPr bwMode="auto">
          <a:xfrm flipH="1">
            <a:off x="1614642" y="3967162"/>
            <a:ext cx="330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6">
            <a:extLst>
              <a:ext uri="{FF2B5EF4-FFF2-40B4-BE49-F238E27FC236}">
                <a16:creationId xmlns:a16="http://schemas.microsoft.com/office/drawing/2014/main" id="{E66BD32A-1890-4826-BE5F-15C82BAD95C5}"/>
              </a:ext>
            </a:extLst>
          </p:cNvPr>
          <p:cNvSpPr>
            <a:spLocks noChangeShapeType="1"/>
          </p:cNvSpPr>
          <p:nvPr/>
        </p:nvSpPr>
        <p:spPr bwMode="auto">
          <a:xfrm flipH="1">
            <a:off x="1614642" y="4271962"/>
            <a:ext cx="330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7">
            <a:extLst>
              <a:ext uri="{FF2B5EF4-FFF2-40B4-BE49-F238E27FC236}">
                <a16:creationId xmlns:a16="http://schemas.microsoft.com/office/drawing/2014/main" id="{09780A79-D7A5-4FB0-A541-15034F67ACE8}"/>
              </a:ext>
            </a:extLst>
          </p:cNvPr>
          <p:cNvSpPr>
            <a:spLocks noChangeShapeType="1"/>
          </p:cNvSpPr>
          <p:nvPr/>
        </p:nvSpPr>
        <p:spPr bwMode="auto">
          <a:xfrm flipH="1">
            <a:off x="1614642" y="4576762"/>
            <a:ext cx="330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8">
            <a:extLst>
              <a:ext uri="{FF2B5EF4-FFF2-40B4-BE49-F238E27FC236}">
                <a16:creationId xmlns:a16="http://schemas.microsoft.com/office/drawing/2014/main" id="{7D0BDE62-838E-4E59-B210-2BDE61BA0039}"/>
              </a:ext>
            </a:extLst>
          </p:cNvPr>
          <p:cNvSpPr>
            <a:spLocks noChangeShapeType="1"/>
          </p:cNvSpPr>
          <p:nvPr/>
        </p:nvSpPr>
        <p:spPr bwMode="auto">
          <a:xfrm flipH="1">
            <a:off x="1614642" y="5186362"/>
            <a:ext cx="330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39">
            <a:extLst>
              <a:ext uri="{FF2B5EF4-FFF2-40B4-BE49-F238E27FC236}">
                <a16:creationId xmlns:a16="http://schemas.microsoft.com/office/drawing/2014/main" id="{13C03355-DBC0-4196-BBE9-5EAA3B32C0A4}"/>
              </a:ext>
            </a:extLst>
          </p:cNvPr>
          <p:cNvSpPr>
            <a:spLocks noChangeArrowheads="1"/>
          </p:cNvSpPr>
          <p:nvPr/>
        </p:nvSpPr>
        <p:spPr bwMode="auto">
          <a:xfrm>
            <a:off x="3130705" y="4632325"/>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40" name="Rectangle 40">
            <a:extLst>
              <a:ext uri="{FF2B5EF4-FFF2-40B4-BE49-F238E27FC236}">
                <a16:creationId xmlns:a16="http://schemas.microsoft.com/office/drawing/2014/main" id="{C6A51B6C-438D-4FB9-AB47-4E50779FC0F5}"/>
              </a:ext>
            </a:extLst>
          </p:cNvPr>
          <p:cNvSpPr>
            <a:spLocks noChangeArrowheads="1"/>
          </p:cNvSpPr>
          <p:nvPr/>
        </p:nvSpPr>
        <p:spPr bwMode="auto">
          <a:xfrm>
            <a:off x="1987705" y="2598737"/>
            <a:ext cx="1111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CC0000"/>
                </a:solidFill>
                <a:latin typeface="Times New Roman" panose="02020603050405020304" pitchFamily="18" charset="0"/>
                <a:ea typeface="宋体" panose="02010600030101010101" pitchFamily="2" charset="-122"/>
              </a:rPr>
              <a:t>Cache Tag</a:t>
            </a:r>
          </a:p>
        </p:txBody>
      </p:sp>
      <p:sp>
        <p:nvSpPr>
          <p:cNvPr id="41" name="Rectangle 41">
            <a:extLst>
              <a:ext uri="{FF2B5EF4-FFF2-40B4-BE49-F238E27FC236}">
                <a16:creationId xmlns:a16="http://schemas.microsoft.com/office/drawing/2014/main" id="{A8CE8BB0-DBC5-47B2-A107-CB341714D7A2}"/>
              </a:ext>
            </a:extLst>
          </p:cNvPr>
          <p:cNvSpPr>
            <a:spLocks noChangeArrowheads="1"/>
          </p:cNvSpPr>
          <p:nvPr/>
        </p:nvSpPr>
        <p:spPr bwMode="auto">
          <a:xfrm>
            <a:off x="3206905" y="2598737"/>
            <a:ext cx="14747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Example: 0x50</a:t>
            </a:r>
          </a:p>
        </p:txBody>
      </p:sp>
      <p:sp>
        <p:nvSpPr>
          <p:cNvPr id="42" name="Rectangle 43">
            <a:extLst>
              <a:ext uri="{FF2B5EF4-FFF2-40B4-BE49-F238E27FC236}">
                <a16:creationId xmlns:a16="http://schemas.microsoft.com/office/drawing/2014/main" id="{F32E98BE-BB89-49DA-BA9E-8EC0E15C1C76}"/>
              </a:ext>
            </a:extLst>
          </p:cNvPr>
          <p:cNvSpPr>
            <a:spLocks noChangeArrowheads="1"/>
          </p:cNvSpPr>
          <p:nvPr/>
        </p:nvSpPr>
        <p:spPr bwMode="auto">
          <a:xfrm>
            <a:off x="7169305" y="2598737"/>
            <a:ext cx="9429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Ex: 0x03</a:t>
            </a:r>
          </a:p>
        </p:txBody>
      </p:sp>
      <p:sp>
        <p:nvSpPr>
          <p:cNvPr id="43" name="Rectangle 44">
            <a:extLst>
              <a:ext uri="{FF2B5EF4-FFF2-40B4-BE49-F238E27FC236}">
                <a16:creationId xmlns:a16="http://schemas.microsoft.com/office/drawing/2014/main" id="{B1F76F59-BF24-41E6-9926-7E1AC9577BBE}"/>
              </a:ext>
            </a:extLst>
          </p:cNvPr>
          <p:cNvSpPr>
            <a:spLocks noChangeArrowheads="1"/>
          </p:cNvSpPr>
          <p:nvPr/>
        </p:nvSpPr>
        <p:spPr bwMode="auto">
          <a:xfrm>
            <a:off x="2978305" y="4265612"/>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0</a:t>
            </a:r>
            <a:r>
              <a:rPr kumimoji="0" lang="en-US" altLang="zh-CN" sz="1600" i="0">
                <a:solidFill>
                  <a:schemeClr val="tx1"/>
                </a:solidFill>
                <a:latin typeface="Times New Roman" panose="02020603050405020304" pitchFamily="18" charset="0"/>
                <a:ea typeface="宋体" panose="02010600030101010101" pitchFamily="2" charset="-122"/>
              </a:rPr>
              <a:t>x50</a:t>
            </a:r>
          </a:p>
        </p:txBody>
      </p:sp>
      <p:sp>
        <p:nvSpPr>
          <p:cNvPr id="44" name="Rectangle 46">
            <a:extLst>
              <a:ext uri="{FF2B5EF4-FFF2-40B4-BE49-F238E27FC236}">
                <a16:creationId xmlns:a16="http://schemas.microsoft.com/office/drawing/2014/main" id="{95E75AB8-10B3-41D1-8BAA-60C4DCE829B3}"/>
              </a:ext>
            </a:extLst>
          </p:cNvPr>
          <p:cNvSpPr>
            <a:spLocks noChangeArrowheads="1"/>
          </p:cNvSpPr>
          <p:nvPr/>
        </p:nvSpPr>
        <p:spPr bwMode="auto">
          <a:xfrm>
            <a:off x="2513167" y="2941637"/>
            <a:ext cx="17541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0"/>
              </a:spcBef>
            </a:pPr>
            <a:r>
              <a:rPr kumimoji="0" lang="en-US" altLang="zh-CN" sz="1600" i="0">
                <a:solidFill>
                  <a:srgbClr val="0000FF"/>
                </a:solidFill>
                <a:latin typeface="Times New Roman" panose="02020603050405020304" pitchFamily="18" charset="0"/>
                <a:ea typeface="宋体" panose="02010600030101010101" pitchFamily="2" charset="-122"/>
              </a:rPr>
              <a:t>Cache “tag”</a:t>
            </a:r>
          </a:p>
        </p:txBody>
      </p:sp>
      <p:sp>
        <p:nvSpPr>
          <p:cNvPr id="45" name="Rectangle 47">
            <a:extLst>
              <a:ext uri="{FF2B5EF4-FFF2-40B4-BE49-F238E27FC236}">
                <a16:creationId xmlns:a16="http://schemas.microsoft.com/office/drawing/2014/main" id="{B5CA358F-F228-4BFA-8A4F-99054E1A43C7}"/>
              </a:ext>
            </a:extLst>
          </p:cNvPr>
          <p:cNvSpPr>
            <a:spLocks noChangeArrowheads="1"/>
          </p:cNvSpPr>
          <p:nvPr/>
        </p:nvSpPr>
        <p:spPr bwMode="auto">
          <a:xfrm>
            <a:off x="1030442" y="3370262"/>
            <a:ext cx="2794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48">
            <a:extLst>
              <a:ext uri="{FF2B5EF4-FFF2-40B4-BE49-F238E27FC236}">
                <a16:creationId xmlns:a16="http://schemas.microsoft.com/office/drawing/2014/main" id="{1C0D77B7-EE6F-449B-BC62-3566FD714E61}"/>
              </a:ext>
            </a:extLst>
          </p:cNvPr>
          <p:cNvSpPr>
            <a:spLocks noChangeArrowheads="1"/>
          </p:cNvSpPr>
          <p:nvPr/>
        </p:nvSpPr>
        <p:spPr bwMode="auto">
          <a:xfrm>
            <a:off x="620867" y="2941637"/>
            <a:ext cx="9667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0000FF"/>
                </a:solidFill>
                <a:latin typeface="Times New Roman" panose="02020603050405020304" pitchFamily="18" charset="0"/>
                <a:ea typeface="宋体" panose="02010600030101010101" pitchFamily="2" charset="-122"/>
              </a:rPr>
              <a:t>Valid Bit</a:t>
            </a:r>
          </a:p>
        </p:txBody>
      </p:sp>
      <p:sp>
        <p:nvSpPr>
          <p:cNvPr id="47" name="Line 49">
            <a:extLst>
              <a:ext uri="{FF2B5EF4-FFF2-40B4-BE49-F238E27FC236}">
                <a16:creationId xmlns:a16="http://schemas.microsoft.com/office/drawing/2014/main" id="{41FD26F8-E444-4DBB-BE93-60931C8C3D15}"/>
              </a:ext>
            </a:extLst>
          </p:cNvPr>
          <p:cNvSpPr>
            <a:spLocks noChangeShapeType="1"/>
          </p:cNvSpPr>
          <p:nvPr/>
        </p:nvSpPr>
        <p:spPr bwMode="auto">
          <a:xfrm flipH="1">
            <a:off x="1005042" y="3662362"/>
            <a:ext cx="330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50">
            <a:extLst>
              <a:ext uri="{FF2B5EF4-FFF2-40B4-BE49-F238E27FC236}">
                <a16:creationId xmlns:a16="http://schemas.microsoft.com/office/drawing/2014/main" id="{372C3FAC-B46B-41AC-8EAA-81290E6FFC9C}"/>
              </a:ext>
            </a:extLst>
          </p:cNvPr>
          <p:cNvSpPr>
            <a:spLocks noChangeShapeType="1"/>
          </p:cNvSpPr>
          <p:nvPr/>
        </p:nvSpPr>
        <p:spPr bwMode="auto">
          <a:xfrm flipH="1">
            <a:off x="1005042" y="3967162"/>
            <a:ext cx="330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51">
            <a:extLst>
              <a:ext uri="{FF2B5EF4-FFF2-40B4-BE49-F238E27FC236}">
                <a16:creationId xmlns:a16="http://schemas.microsoft.com/office/drawing/2014/main" id="{816FCCCA-57D2-4DD1-BC5F-7ADD58FFB607}"/>
              </a:ext>
            </a:extLst>
          </p:cNvPr>
          <p:cNvSpPr>
            <a:spLocks noChangeShapeType="1"/>
          </p:cNvSpPr>
          <p:nvPr/>
        </p:nvSpPr>
        <p:spPr bwMode="auto">
          <a:xfrm flipH="1">
            <a:off x="1005042" y="4271962"/>
            <a:ext cx="330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52">
            <a:extLst>
              <a:ext uri="{FF2B5EF4-FFF2-40B4-BE49-F238E27FC236}">
                <a16:creationId xmlns:a16="http://schemas.microsoft.com/office/drawing/2014/main" id="{922BBB93-E9F5-4F91-BE8E-38668A60E6D9}"/>
              </a:ext>
            </a:extLst>
          </p:cNvPr>
          <p:cNvSpPr>
            <a:spLocks noChangeShapeType="1"/>
          </p:cNvSpPr>
          <p:nvPr/>
        </p:nvSpPr>
        <p:spPr bwMode="auto">
          <a:xfrm flipH="1">
            <a:off x="1005042" y="4576762"/>
            <a:ext cx="330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53">
            <a:extLst>
              <a:ext uri="{FF2B5EF4-FFF2-40B4-BE49-F238E27FC236}">
                <a16:creationId xmlns:a16="http://schemas.microsoft.com/office/drawing/2014/main" id="{8CB90F50-7862-4F26-BE5D-C8628C4255D7}"/>
              </a:ext>
            </a:extLst>
          </p:cNvPr>
          <p:cNvSpPr>
            <a:spLocks noChangeShapeType="1"/>
          </p:cNvSpPr>
          <p:nvPr/>
        </p:nvSpPr>
        <p:spPr bwMode="auto">
          <a:xfrm flipH="1">
            <a:off x="1005042" y="5186362"/>
            <a:ext cx="330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Rectangle 54">
            <a:extLst>
              <a:ext uri="{FF2B5EF4-FFF2-40B4-BE49-F238E27FC236}">
                <a16:creationId xmlns:a16="http://schemas.microsoft.com/office/drawing/2014/main" id="{326C2034-638D-4DAD-8FD8-931176415E21}"/>
              </a:ext>
            </a:extLst>
          </p:cNvPr>
          <p:cNvSpPr>
            <a:spLocks noChangeArrowheads="1"/>
          </p:cNvSpPr>
          <p:nvPr/>
        </p:nvSpPr>
        <p:spPr bwMode="auto">
          <a:xfrm>
            <a:off x="1073305" y="4632325"/>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53" name="Rectangle 56">
            <a:extLst>
              <a:ext uri="{FF2B5EF4-FFF2-40B4-BE49-F238E27FC236}">
                <a16:creationId xmlns:a16="http://schemas.microsoft.com/office/drawing/2014/main" id="{8875D942-A7EF-488B-8C14-8B812706AE8D}"/>
              </a:ext>
            </a:extLst>
          </p:cNvPr>
          <p:cNvSpPr>
            <a:spLocks noChangeArrowheads="1"/>
          </p:cNvSpPr>
          <p:nvPr/>
        </p:nvSpPr>
        <p:spPr bwMode="auto">
          <a:xfrm>
            <a:off x="6204105" y="5140325"/>
            <a:ext cx="290512"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200" i="0">
                <a:solidFill>
                  <a:schemeClr val="tx1"/>
                </a:solidFill>
                <a:latin typeface="Times New Roman" panose="02020603050405020304" pitchFamily="18" charset="0"/>
                <a:ea typeface="宋体" panose="02010600030101010101" pitchFamily="2" charset="-122"/>
              </a:rPr>
              <a:t>N</a:t>
            </a:r>
          </a:p>
        </p:txBody>
      </p:sp>
      <p:sp>
        <p:nvSpPr>
          <p:cNvPr id="54" name="Rectangle 59">
            <a:extLst>
              <a:ext uri="{FF2B5EF4-FFF2-40B4-BE49-F238E27FC236}">
                <a16:creationId xmlns:a16="http://schemas.microsoft.com/office/drawing/2014/main" id="{2EED05BF-BA10-47F6-934F-5349624B3360}"/>
              </a:ext>
            </a:extLst>
          </p:cNvPr>
          <p:cNvSpPr>
            <a:spLocks noChangeArrowheads="1"/>
          </p:cNvSpPr>
          <p:nvPr/>
        </p:nvSpPr>
        <p:spPr bwMode="auto">
          <a:xfrm>
            <a:off x="6246967" y="2894012"/>
            <a:ext cx="202406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0"/>
              </a:spcBef>
            </a:pPr>
            <a:r>
              <a:rPr kumimoji="0" lang="en-US" altLang="zh-CN" sz="1600" i="0">
                <a:solidFill>
                  <a:srgbClr val="0000FF"/>
                </a:solidFill>
                <a:latin typeface="Times New Roman" panose="02020603050405020304" pitchFamily="18" charset="0"/>
                <a:ea typeface="宋体" panose="02010600030101010101" pitchFamily="2" charset="-122"/>
              </a:rPr>
              <a:t>Cache Data</a:t>
            </a:r>
            <a:r>
              <a:rPr kumimoji="0" lang="en-US" altLang="zh-CN" i="0">
                <a:solidFill>
                  <a:srgbClr val="0000FF"/>
                </a:solidFill>
                <a:latin typeface="Times New Roman" panose="02020603050405020304" pitchFamily="18" charset="0"/>
                <a:ea typeface="宋体" panose="02010600030101010101" pitchFamily="2" charset="-122"/>
              </a:rPr>
              <a:t> </a:t>
            </a:r>
          </a:p>
        </p:txBody>
      </p:sp>
      <p:sp>
        <p:nvSpPr>
          <p:cNvPr id="55" name="Text Box 60">
            <a:extLst>
              <a:ext uri="{FF2B5EF4-FFF2-40B4-BE49-F238E27FC236}">
                <a16:creationId xmlns:a16="http://schemas.microsoft.com/office/drawing/2014/main" id="{E35C80DF-1AFB-43C9-B5F7-378C40D82D7C}"/>
              </a:ext>
            </a:extLst>
          </p:cNvPr>
          <p:cNvSpPr txBox="1">
            <a:spLocks noChangeArrowheads="1"/>
          </p:cNvSpPr>
          <p:nvPr/>
        </p:nvSpPr>
        <p:spPr bwMode="auto">
          <a:xfrm>
            <a:off x="8002742" y="3786187"/>
            <a:ext cx="5588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nvGrpSpPr>
          <p:cNvPr id="56" name="Group 67">
            <a:extLst>
              <a:ext uri="{FF2B5EF4-FFF2-40B4-BE49-F238E27FC236}">
                <a16:creationId xmlns:a16="http://schemas.microsoft.com/office/drawing/2014/main" id="{8FE8B87C-3B1E-4367-AD84-E122CADB1C7A}"/>
              </a:ext>
            </a:extLst>
          </p:cNvPr>
          <p:cNvGrpSpPr>
            <a:grpSpLocks/>
          </p:cNvGrpSpPr>
          <p:nvPr/>
        </p:nvGrpSpPr>
        <p:grpSpPr bwMode="auto">
          <a:xfrm>
            <a:off x="7507442" y="2846387"/>
            <a:ext cx="701675" cy="1577975"/>
            <a:chOff x="4808" y="2024"/>
            <a:chExt cx="442" cy="1240"/>
          </a:xfrm>
        </p:grpSpPr>
        <p:sp>
          <p:nvSpPr>
            <p:cNvPr id="57" name="Line 28">
              <a:extLst>
                <a:ext uri="{FF2B5EF4-FFF2-40B4-BE49-F238E27FC236}">
                  <a16:creationId xmlns:a16="http://schemas.microsoft.com/office/drawing/2014/main" id="{F22F946F-996E-438C-B0A5-4066156155D7}"/>
                </a:ext>
              </a:extLst>
            </p:cNvPr>
            <p:cNvSpPr>
              <a:spLocks noChangeShapeType="1"/>
            </p:cNvSpPr>
            <p:nvPr/>
          </p:nvSpPr>
          <p:spPr bwMode="auto">
            <a:xfrm>
              <a:off x="5088" y="2024"/>
              <a:ext cx="0" cy="1232"/>
            </a:xfrm>
            <a:prstGeom prst="line">
              <a:avLst/>
            </a:prstGeom>
            <a:noFill/>
            <a:ln w="254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42">
              <a:extLst>
                <a:ext uri="{FF2B5EF4-FFF2-40B4-BE49-F238E27FC236}">
                  <a16:creationId xmlns:a16="http://schemas.microsoft.com/office/drawing/2014/main" id="{CF16182D-5300-44CA-B3ED-E6D8CE8FE2B7}"/>
                </a:ext>
              </a:extLst>
            </p:cNvPr>
            <p:cNvSpPr>
              <a:spLocks noChangeShapeType="1"/>
            </p:cNvSpPr>
            <p:nvPr/>
          </p:nvSpPr>
          <p:spPr bwMode="auto">
            <a:xfrm>
              <a:off x="4808" y="3264"/>
              <a:ext cx="272" cy="0"/>
            </a:xfrm>
            <a:prstGeom prst="line">
              <a:avLst/>
            </a:prstGeom>
            <a:noFill/>
            <a:ln w="254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1">
              <a:extLst>
                <a:ext uri="{FF2B5EF4-FFF2-40B4-BE49-F238E27FC236}">
                  <a16:creationId xmlns:a16="http://schemas.microsoft.com/office/drawing/2014/main" id="{A77A6B7F-BD92-4F27-A77E-C49E52449541}"/>
                </a:ext>
              </a:extLst>
            </p:cNvPr>
            <p:cNvSpPr>
              <a:spLocks noChangeArrowheads="1"/>
            </p:cNvSpPr>
            <p:nvPr/>
          </p:nvSpPr>
          <p:spPr bwMode="auto">
            <a:xfrm>
              <a:off x="5105" y="2434"/>
              <a:ext cx="145"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hangingPunct="0">
                <a:spcBef>
                  <a:spcPct val="0"/>
                </a:spcBef>
              </a:pPr>
              <a:r>
                <a:rPr kumimoji="0" lang="en-US" altLang="zh-CN" i="0">
                  <a:solidFill>
                    <a:srgbClr val="CC0000"/>
                  </a:solidFill>
                  <a:ea typeface="宋体" panose="02010600030101010101" pitchFamily="2" charset="-122"/>
                  <a:cs typeface="Arial" panose="020B0604020202020204" pitchFamily="34" charset="0"/>
                </a:rPr>
                <a:t>①</a:t>
              </a:r>
            </a:p>
          </p:txBody>
        </p:sp>
      </p:grpSp>
      <p:grpSp>
        <p:nvGrpSpPr>
          <p:cNvPr id="60" name="Group 70">
            <a:extLst>
              <a:ext uri="{FF2B5EF4-FFF2-40B4-BE49-F238E27FC236}">
                <a16:creationId xmlns:a16="http://schemas.microsoft.com/office/drawing/2014/main" id="{C163D7A5-8C48-421C-BA5E-2B7014ED6D08}"/>
              </a:ext>
            </a:extLst>
          </p:cNvPr>
          <p:cNvGrpSpPr>
            <a:grpSpLocks/>
          </p:cNvGrpSpPr>
          <p:nvPr/>
        </p:nvGrpSpPr>
        <p:grpSpPr bwMode="auto">
          <a:xfrm>
            <a:off x="4221317" y="2827337"/>
            <a:ext cx="1103313" cy="1622425"/>
            <a:chOff x="2738" y="2042"/>
            <a:chExt cx="695" cy="1280"/>
          </a:xfrm>
        </p:grpSpPr>
        <p:sp>
          <p:nvSpPr>
            <p:cNvPr id="61" name="Line 45">
              <a:extLst>
                <a:ext uri="{FF2B5EF4-FFF2-40B4-BE49-F238E27FC236}">
                  <a16:creationId xmlns:a16="http://schemas.microsoft.com/office/drawing/2014/main" id="{93B6971B-8F40-4CB9-A388-7FBAE961E8E2}"/>
                </a:ext>
              </a:extLst>
            </p:cNvPr>
            <p:cNvSpPr>
              <a:spLocks noChangeShapeType="1"/>
            </p:cNvSpPr>
            <p:nvPr/>
          </p:nvSpPr>
          <p:spPr bwMode="auto">
            <a:xfrm>
              <a:off x="2738" y="2042"/>
              <a:ext cx="0" cy="1280"/>
            </a:xfrm>
            <a:prstGeom prst="line">
              <a:avLst/>
            </a:prstGeom>
            <a:noFill/>
            <a:ln w="254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62">
              <a:extLst>
                <a:ext uri="{FF2B5EF4-FFF2-40B4-BE49-F238E27FC236}">
                  <a16:creationId xmlns:a16="http://schemas.microsoft.com/office/drawing/2014/main" id="{FA37EFB8-4CB4-463A-8423-1C13B0BEBE6D}"/>
                </a:ext>
              </a:extLst>
            </p:cNvPr>
            <p:cNvSpPr>
              <a:spLocks noChangeArrowheads="1"/>
            </p:cNvSpPr>
            <p:nvPr/>
          </p:nvSpPr>
          <p:spPr bwMode="auto">
            <a:xfrm>
              <a:off x="2795" y="2242"/>
              <a:ext cx="638"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0" lang="en-US" altLang="zh-CN" i="0">
                  <a:solidFill>
                    <a:srgbClr val="CC0000"/>
                  </a:solidFill>
                  <a:ea typeface="宋体" panose="02010600030101010101" pitchFamily="2" charset="-122"/>
                  <a:cs typeface="Arial" panose="020B0604020202020204" pitchFamily="34" charset="0"/>
                </a:rPr>
                <a:t>② =</a:t>
              </a:r>
              <a:r>
                <a:rPr kumimoji="0" lang="zh-CN" altLang="en-US" i="0">
                  <a:solidFill>
                    <a:srgbClr val="CC0000"/>
                  </a:solidFill>
                  <a:ea typeface="宋体" panose="02010600030101010101" pitchFamily="2" charset="-122"/>
                  <a:cs typeface="Arial" panose="020B0604020202020204" pitchFamily="34" charset="0"/>
                </a:rPr>
                <a:t>否？</a:t>
              </a:r>
            </a:p>
          </p:txBody>
        </p:sp>
      </p:grpSp>
      <p:sp>
        <p:nvSpPr>
          <p:cNvPr id="63" name="Rectangle 63">
            <a:extLst>
              <a:ext uri="{FF2B5EF4-FFF2-40B4-BE49-F238E27FC236}">
                <a16:creationId xmlns:a16="http://schemas.microsoft.com/office/drawing/2014/main" id="{AA2A1F66-65E8-4BC2-A157-9D908092939B}"/>
              </a:ext>
            </a:extLst>
          </p:cNvPr>
          <p:cNvSpPr>
            <a:spLocks noChangeArrowheads="1"/>
          </p:cNvSpPr>
          <p:nvPr/>
        </p:nvSpPr>
        <p:spPr bwMode="auto">
          <a:xfrm>
            <a:off x="55717" y="4284662"/>
            <a:ext cx="116363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0" lang="en-US" altLang="zh-CN" i="0">
                <a:solidFill>
                  <a:srgbClr val="CC0000"/>
                </a:solidFill>
                <a:ea typeface="宋体" panose="02010600030101010101" pitchFamily="2" charset="-122"/>
                <a:cs typeface="Arial" panose="020B0604020202020204" pitchFamily="34" charset="0"/>
              </a:rPr>
              <a:t>③ =1</a:t>
            </a:r>
            <a:r>
              <a:rPr kumimoji="0" lang="zh-CN" altLang="en-US" i="0">
                <a:solidFill>
                  <a:srgbClr val="CC0000"/>
                </a:solidFill>
                <a:ea typeface="宋体" panose="02010600030101010101" pitchFamily="2" charset="-122"/>
                <a:cs typeface="Arial" panose="020B0604020202020204" pitchFamily="34" charset="0"/>
              </a:rPr>
              <a:t>否？</a:t>
            </a:r>
          </a:p>
        </p:txBody>
      </p:sp>
      <p:sp>
        <p:nvSpPr>
          <p:cNvPr id="64" name="Text Box 66">
            <a:extLst>
              <a:ext uri="{FF2B5EF4-FFF2-40B4-BE49-F238E27FC236}">
                <a16:creationId xmlns:a16="http://schemas.microsoft.com/office/drawing/2014/main" id="{E3A5B85E-3AE4-43B1-97ED-8FC9B952FFC8}"/>
              </a:ext>
            </a:extLst>
          </p:cNvPr>
          <p:cNvSpPr txBox="1">
            <a:spLocks noChangeArrowheads="1"/>
          </p:cNvSpPr>
          <p:nvPr/>
        </p:nvSpPr>
        <p:spPr bwMode="auto">
          <a:xfrm>
            <a:off x="1127280" y="4287837"/>
            <a:ext cx="3048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i="0">
                <a:solidFill>
                  <a:schemeClr val="tx1"/>
                </a:solidFill>
              </a:rPr>
              <a:t>1</a:t>
            </a:r>
          </a:p>
        </p:txBody>
      </p:sp>
      <p:sp>
        <p:nvSpPr>
          <p:cNvPr id="65" name="Rectangle 71">
            <a:extLst>
              <a:ext uri="{FF2B5EF4-FFF2-40B4-BE49-F238E27FC236}">
                <a16:creationId xmlns:a16="http://schemas.microsoft.com/office/drawing/2014/main" id="{509E1207-E164-4768-BF9A-9E943EEBAFDC}"/>
              </a:ext>
            </a:extLst>
          </p:cNvPr>
          <p:cNvSpPr>
            <a:spLocks noChangeArrowheads="1"/>
          </p:cNvSpPr>
          <p:nvPr/>
        </p:nvSpPr>
        <p:spPr bwMode="auto">
          <a:xfrm>
            <a:off x="936780" y="3279775"/>
            <a:ext cx="6367462" cy="2271712"/>
          </a:xfrm>
          <a:prstGeom prst="rect">
            <a:avLst/>
          </a:prstGeom>
          <a:solidFill>
            <a:srgbClr val="FF99CC">
              <a:alpha val="53999"/>
            </a:srgbClr>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 name="Rectangle 72">
            <a:extLst>
              <a:ext uri="{FF2B5EF4-FFF2-40B4-BE49-F238E27FC236}">
                <a16:creationId xmlns:a16="http://schemas.microsoft.com/office/drawing/2014/main" id="{48FEC895-41C5-43AD-840C-EE8721021638}"/>
              </a:ext>
            </a:extLst>
          </p:cNvPr>
          <p:cNvSpPr>
            <a:spLocks noChangeArrowheads="1"/>
          </p:cNvSpPr>
          <p:nvPr/>
        </p:nvSpPr>
        <p:spPr bwMode="auto">
          <a:xfrm>
            <a:off x="264621" y="5087504"/>
            <a:ext cx="11945641" cy="1497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3500" tIns="25400" rIns="63500" bIns="25400">
            <a:spAutoFit/>
          </a:bodyPr>
          <a:lstStyle>
            <a:lvl1pPr marL="342900" indent="-342900">
              <a:spcBef>
                <a:spcPct val="20000"/>
              </a:spcBef>
              <a:buClr>
                <a:schemeClr val="accent1"/>
              </a:buClr>
              <a:buSzPct val="80000"/>
              <a:buFont typeface="Wingdings" panose="05000000000000000000" pitchFamily="2" charset="2"/>
              <a:buChar char="u"/>
              <a:defRPr kumimoji="1"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000" b="1">
                <a:solidFill>
                  <a:srgbClr val="000099"/>
                </a:solidFill>
                <a:latin typeface="Arial" panose="020B0604020202020204" pitchFamily="34" charset="0"/>
                <a:ea typeface="宋体" panose="02010600030101010101" pitchFamily="2" charset="-122"/>
              </a:defRPr>
            </a:lvl2pPr>
            <a:lvl3pPr marL="1143000" indent="-228600">
              <a:spcBef>
                <a:spcPct val="20000"/>
              </a:spcBef>
              <a:buChar char="•"/>
              <a:defRPr kumimoji="1" b="1">
                <a:solidFill>
                  <a:srgbClr val="CC3300"/>
                </a:solidFill>
                <a:latin typeface="Arial" panose="020B0604020202020204" pitchFamily="34" charset="0"/>
                <a:ea typeface="宋体" panose="02010600030101010101" pitchFamily="2" charset="-122"/>
              </a:defRPr>
            </a:lvl3pPr>
            <a:lvl4pPr marL="1600200" indent="-228600">
              <a:spcBef>
                <a:spcPct val="20000"/>
              </a:spcBef>
              <a:buChar char="–"/>
              <a:defRPr kumimoji="1" sz="1600" b="1">
                <a:solidFill>
                  <a:srgbClr val="800000"/>
                </a:solidFill>
                <a:latin typeface="Arial" panose="020B0604020202020204" pitchFamily="34" charset="0"/>
                <a:ea typeface="宋体" panose="02010600030101010101" pitchFamily="2" charset="-122"/>
              </a:defRPr>
            </a:lvl4pPr>
            <a:lvl5pPr marL="2057400" indent="-228600">
              <a:spcBef>
                <a:spcPct val="20000"/>
              </a:spcBef>
              <a:defRPr kumimoji="1" sz="1600" b="1">
                <a:solidFill>
                  <a:srgbClr val="800000"/>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9pPr>
          </a:lstStyle>
          <a:p>
            <a:pPr lvl="1">
              <a:lnSpc>
                <a:spcPct val="125000"/>
              </a:lnSpc>
              <a:buFontTx/>
              <a:buNone/>
            </a:pPr>
            <a:endParaRPr lang="en-US" altLang="zh-CN" sz="2400" i="0" dirty="0"/>
          </a:p>
          <a:p>
            <a:pPr lvl="1">
              <a:spcBef>
                <a:spcPct val="0"/>
              </a:spcBef>
            </a:pPr>
            <a:r>
              <a:rPr lang="zh-CN" altLang="en-US" sz="1600" i="0" dirty="0">
                <a:solidFill>
                  <a:srgbClr val="CC3300"/>
                </a:solidFill>
              </a:rPr>
              <a:t>利用了时间局部性：某字节不久又可能被用</a:t>
            </a:r>
            <a:endParaRPr lang="en-US" altLang="zh-CN" sz="1600" i="0" dirty="0">
              <a:solidFill>
                <a:srgbClr val="CC3300"/>
              </a:solidFill>
            </a:endParaRPr>
          </a:p>
          <a:p>
            <a:pPr lvl="1">
              <a:spcBef>
                <a:spcPct val="0"/>
              </a:spcBef>
            </a:pPr>
            <a:r>
              <a:rPr lang="zh-CN" altLang="en-US" sz="1600" i="0" dirty="0">
                <a:solidFill>
                  <a:srgbClr val="0000FF"/>
                </a:solidFill>
              </a:rPr>
              <a:t>没有利用空间局部性：某字节的邻近字节不久可能也被用，但没有被调到</a:t>
            </a:r>
            <a:r>
              <a:rPr lang="en-US" altLang="zh-CN" sz="1600" i="0" dirty="0">
                <a:solidFill>
                  <a:srgbClr val="0000FF"/>
                </a:solidFill>
              </a:rPr>
              <a:t>Cache</a:t>
            </a:r>
            <a:r>
              <a:rPr lang="zh-CN" altLang="en-US" sz="1600" i="0" dirty="0">
                <a:solidFill>
                  <a:srgbClr val="006600"/>
                </a:solidFill>
              </a:rPr>
              <a:t>（每次调入的一块信息只有一个字节！）</a:t>
            </a:r>
          </a:p>
          <a:p>
            <a:pPr lvl="1">
              <a:spcBef>
                <a:spcPct val="0"/>
              </a:spcBef>
            </a:pPr>
            <a:r>
              <a:rPr lang="zh-CN" altLang="en-US" sz="1600" i="0" dirty="0">
                <a:solidFill>
                  <a:srgbClr val="0000FF"/>
                </a:solidFill>
              </a:rPr>
              <a:t>发生冲突概率增大，因为块小使映射到同一个</a:t>
            </a:r>
            <a:r>
              <a:rPr lang="en-US" altLang="zh-CN" sz="1600" i="0" dirty="0">
                <a:solidFill>
                  <a:srgbClr val="0000FF"/>
                </a:solidFill>
              </a:rPr>
              <a:t>Cache</a:t>
            </a:r>
            <a:r>
              <a:rPr lang="zh-CN" altLang="en-US" sz="1600" i="0" dirty="0">
                <a:solidFill>
                  <a:srgbClr val="0000FF"/>
                </a:solidFill>
              </a:rPr>
              <a:t>行的主存块增加</a:t>
            </a:r>
          </a:p>
          <a:p>
            <a:pPr>
              <a:spcBef>
                <a:spcPct val="0"/>
              </a:spcBef>
            </a:pPr>
            <a:r>
              <a:rPr kumimoji="0" lang="zh-CN" altLang="en-US" sz="1600" i="0" dirty="0"/>
              <a:t>可以通过增大块的大小来利用空间局部性</a:t>
            </a:r>
          </a:p>
        </p:txBody>
      </p:sp>
    </p:spTree>
    <p:extLst>
      <p:ext uri="{BB962C8B-B14F-4D97-AF65-F5344CB8AC3E}">
        <p14:creationId xmlns:p14="http://schemas.microsoft.com/office/powerpoint/2010/main" val="416771591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blinds(horizontal)">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blinds(horizontal)">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blinds(horizontal)">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blinds(horizontal)">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6">
                                            <p:txEl>
                                              <p:pRg st="1" end="1"/>
                                            </p:txEl>
                                          </p:spTgt>
                                        </p:tgtEl>
                                        <p:attrNameLst>
                                          <p:attrName>style.visibility</p:attrName>
                                        </p:attrNameLst>
                                      </p:cBhvr>
                                      <p:to>
                                        <p:strVal val="visible"/>
                                      </p:to>
                                    </p:set>
                                    <p:animEffect transition="in" filter="blinds(horizontal)">
                                      <p:cBhvr>
                                        <p:cTn id="37" dur="500"/>
                                        <p:tgtEl>
                                          <p:spTgt spid="66">
                                            <p:txEl>
                                              <p:pRg st="1" end="1"/>
                                            </p:txEl>
                                          </p:spTgt>
                                        </p:tgtEl>
                                      </p:cBhvr>
                                    </p:animEffect>
                                  </p:childTnLst>
                                  <p:subTnLst>
                                    <p:animClr clrSpc="rgb" dir="cw">
                                      <p:cBhvr override="childStyle">
                                        <p:cTn dur="1" fill="hold" display="0" masterRel="nextClick" afterEffect="1"/>
                                        <p:tgtEl>
                                          <p:spTgt spid="66">
                                            <p:txEl>
                                              <p:pRg st="1" end="1"/>
                                            </p:txEl>
                                          </p:spTgt>
                                        </p:tgtEl>
                                        <p:attrNameLst>
                                          <p:attrName>ppt_c</p:attrName>
                                        </p:attrNameLst>
                                      </p:cBhvr>
                                      <p:to>
                                        <a:schemeClr val="accent1"/>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6">
                                            <p:txEl>
                                              <p:pRg st="2" end="2"/>
                                            </p:txEl>
                                          </p:spTgt>
                                        </p:tgtEl>
                                        <p:attrNameLst>
                                          <p:attrName>style.visibility</p:attrName>
                                        </p:attrNameLst>
                                      </p:cBhvr>
                                      <p:to>
                                        <p:strVal val="visible"/>
                                      </p:to>
                                    </p:set>
                                    <p:animEffect transition="in" filter="blinds(horizontal)">
                                      <p:cBhvr>
                                        <p:cTn id="42" dur="500"/>
                                        <p:tgtEl>
                                          <p:spTgt spid="66">
                                            <p:txEl>
                                              <p:pRg st="2" end="2"/>
                                            </p:txEl>
                                          </p:spTgt>
                                        </p:tgtEl>
                                      </p:cBhvr>
                                    </p:animEffect>
                                  </p:childTnLst>
                                  <p:subTnLst>
                                    <p:animClr clrSpc="rgb" dir="cw">
                                      <p:cBhvr override="childStyle">
                                        <p:cTn dur="1" fill="hold" display="0" masterRel="nextClick" afterEffect="1"/>
                                        <p:tgtEl>
                                          <p:spTgt spid="66">
                                            <p:txEl>
                                              <p:pRg st="2" end="2"/>
                                            </p:txEl>
                                          </p:spTgt>
                                        </p:tgtEl>
                                        <p:attrNameLst>
                                          <p:attrName>ppt_c</p:attrName>
                                        </p:attrNameLst>
                                      </p:cBhvr>
                                      <p:to>
                                        <a:schemeClr val="accent1"/>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6">
                                            <p:txEl>
                                              <p:pRg st="3" end="3"/>
                                            </p:txEl>
                                          </p:spTgt>
                                        </p:tgtEl>
                                        <p:attrNameLst>
                                          <p:attrName>style.visibility</p:attrName>
                                        </p:attrNameLst>
                                      </p:cBhvr>
                                      <p:to>
                                        <p:strVal val="visible"/>
                                      </p:to>
                                    </p:set>
                                    <p:animEffect transition="in" filter="blinds(horizontal)">
                                      <p:cBhvr>
                                        <p:cTn id="47" dur="500"/>
                                        <p:tgtEl>
                                          <p:spTgt spid="66">
                                            <p:txEl>
                                              <p:pRg st="3" end="3"/>
                                            </p:txEl>
                                          </p:spTgt>
                                        </p:tgtEl>
                                      </p:cBhvr>
                                    </p:animEffect>
                                  </p:childTnLst>
                                  <p:subTnLst>
                                    <p:animClr clrSpc="rgb" dir="cw">
                                      <p:cBhvr override="childStyle">
                                        <p:cTn dur="1" fill="hold" display="0" masterRel="nextClick" afterEffect="1"/>
                                        <p:tgtEl>
                                          <p:spTgt spid="66">
                                            <p:txEl>
                                              <p:pRg st="3" end="3"/>
                                            </p:txEl>
                                          </p:spTgt>
                                        </p:tgtEl>
                                        <p:attrNameLst>
                                          <p:attrName>ppt_c</p:attrName>
                                        </p:attrNameLst>
                                      </p:cBhvr>
                                      <p:to>
                                        <a:schemeClr val="accent1"/>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6">
                                            <p:txEl>
                                              <p:pRg st="4" end="4"/>
                                            </p:txEl>
                                          </p:spTgt>
                                        </p:tgtEl>
                                        <p:attrNameLst>
                                          <p:attrName>style.visibility</p:attrName>
                                        </p:attrNameLst>
                                      </p:cBhvr>
                                      <p:to>
                                        <p:strVal val="visible"/>
                                      </p:to>
                                    </p:set>
                                    <p:animEffect transition="in" filter="blinds(horizontal)">
                                      <p:cBhvr>
                                        <p:cTn id="52" dur="500"/>
                                        <p:tgtEl>
                                          <p:spTgt spid="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60EBC3C-BB6C-4CC4-BD29-F2061551371D}"/>
              </a:ext>
            </a:extLst>
          </p:cNvPr>
          <p:cNvSpPr>
            <a:spLocks noGrp="1"/>
          </p:cNvSpPr>
          <p:nvPr>
            <p:ph type="sldNum" sz="quarter" idx="12"/>
          </p:nvPr>
        </p:nvSpPr>
        <p:spPr/>
        <p:txBody>
          <a:bodyPr/>
          <a:lstStyle/>
          <a:p>
            <a:fld id="{D12C7F20-4EEE-4847-AC76-B538472E8A39}" type="slidenum">
              <a:rPr lang="zh-CN" altLang="en-US" smtClean="0"/>
              <a:pPr/>
              <a:t>60</a:t>
            </a:fld>
            <a:endParaRPr lang="zh-CN" altLang="en-US"/>
          </a:p>
        </p:txBody>
      </p:sp>
      <p:sp>
        <p:nvSpPr>
          <p:cNvPr id="3" name="文本占位符 2">
            <a:extLst>
              <a:ext uri="{FF2B5EF4-FFF2-40B4-BE49-F238E27FC236}">
                <a16:creationId xmlns:a16="http://schemas.microsoft.com/office/drawing/2014/main" id="{DDF089C3-A45E-4902-AC43-E30D7BE918AC}"/>
              </a:ext>
            </a:extLst>
          </p:cNvPr>
          <p:cNvSpPr>
            <a:spLocks noGrp="1"/>
          </p:cNvSpPr>
          <p:nvPr>
            <p:ph type="body" sz="quarter" idx="15"/>
          </p:nvPr>
        </p:nvSpPr>
        <p:spPr>
          <a:xfrm>
            <a:off x="159768" y="698464"/>
            <a:ext cx="11835786" cy="620198"/>
          </a:xfrm>
        </p:spPr>
        <p:txBody>
          <a:bodyPr/>
          <a:lstStyle/>
          <a:p>
            <a:r>
              <a:rPr lang="en-US" altLang="zh-CN" dirty="0"/>
              <a:t>Ex2: 1 KB Direct Mapped Cache with 32 B Blocks</a:t>
            </a:r>
            <a:endParaRPr lang="zh-CN" altLang="en-US" dirty="0"/>
          </a:p>
        </p:txBody>
      </p:sp>
      <p:sp>
        <p:nvSpPr>
          <p:cNvPr id="4" name="文本占位符 3">
            <a:extLst>
              <a:ext uri="{FF2B5EF4-FFF2-40B4-BE49-F238E27FC236}">
                <a16:creationId xmlns:a16="http://schemas.microsoft.com/office/drawing/2014/main" id="{8C2133CF-3F14-4719-B76B-5AAEB0EDAB3C}"/>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88375B43-DAF8-4344-83E6-8C5BBC5044E5}"/>
              </a:ext>
            </a:extLst>
          </p:cNvPr>
          <p:cNvSpPr txBox="1">
            <a:spLocks noChangeArrowheads="1"/>
          </p:cNvSpPr>
          <p:nvPr/>
        </p:nvSpPr>
        <p:spPr>
          <a:xfrm>
            <a:off x="370171" y="1192931"/>
            <a:ext cx="8191500" cy="985838"/>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205000"/>
              </a:spcBef>
            </a:pPr>
            <a:r>
              <a:rPr lang="en-US" altLang="zh-CN" sz="1800" dirty="0"/>
              <a:t>For a 2</a:t>
            </a:r>
            <a:r>
              <a:rPr lang="en-US" altLang="zh-CN" sz="1800" baseline="48000" dirty="0"/>
              <a:t>N</a:t>
            </a:r>
            <a:r>
              <a:rPr lang="en-US" altLang="zh-CN" sz="1800" baseline="30000" dirty="0"/>
              <a:t> </a:t>
            </a:r>
            <a:r>
              <a:rPr lang="en-US" altLang="zh-CN" sz="1800" dirty="0"/>
              <a:t>byte cache (N=10 in this example):</a:t>
            </a:r>
          </a:p>
          <a:p>
            <a:pPr lvl="1"/>
            <a:r>
              <a:rPr lang="en-US" altLang="zh-CN" sz="1800" dirty="0"/>
              <a:t>The uppermost (32 - N) address bits </a:t>
            </a:r>
            <a:r>
              <a:rPr lang="en-US" altLang="zh-CN" sz="1800" dirty="0">
                <a:solidFill>
                  <a:srgbClr val="CC0000"/>
                </a:solidFill>
              </a:rPr>
              <a:t>are always the Cache Tag</a:t>
            </a:r>
          </a:p>
          <a:p>
            <a:pPr lvl="1"/>
            <a:r>
              <a:rPr lang="en-US" altLang="zh-CN" sz="1800" dirty="0"/>
              <a:t>The lowest M address bits are the Byte Select (Block Size = 2</a:t>
            </a:r>
            <a:r>
              <a:rPr lang="en-US" altLang="zh-CN" sz="1800" baseline="48000" dirty="0"/>
              <a:t>M</a:t>
            </a:r>
            <a:r>
              <a:rPr lang="en-US" altLang="zh-CN" sz="1800" dirty="0"/>
              <a:t>)</a:t>
            </a:r>
          </a:p>
        </p:txBody>
      </p:sp>
      <p:sp>
        <p:nvSpPr>
          <p:cNvPr id="6" name="Rectangle 4">
            <a:extLst>
              <a:ext uri="{FF2B5EF4-FFF2-40B4-BE49-F238E27FC236}">
                <a16:creationId xmlns:a16="http://schemas.microsoft.com/office/drawing/2014/main" id="{BC00F69E-98B9-43A5-AC62-069A5533E290}"/>
              </a:ext>
            </a:extLst>
          </p:cNvPr>
          <p:cNvSpPr>
            <a:spLocks noChangeArrowheads="1"/>
          </p:cNvSpPr>
          <p:nvPr/>
        </p:nvSpPr>
        <p:spPr bwMode="auto">
          <a:xfrm>
            <a:off x="5221571" y="4348881"/>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a16="http://schemas.microsoft.com/office/drawing/2014/main" id="{9EEA3243-EC0C-444D-AE17-4CF5182EC836}"/>
              </a:ext>
            </a:extLst>
          </p:cNvPr>
          <p:cNvSpPr>
            <a:spLocks noChangeShapeType="1"/>
          </p:cNvSpPr>
          <p:nvPr/>
        </p:nvSpPr>
        <p:spPr bwMode="auto">
          <a:xfrm>
            <a:off x="5221571" y="4640981"/>
            <a:ext cx="279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a:extLst>
              <a:ext uri="{FF2B5EF4-FFF2-40B4-BE49-F238E27FC236}">
                <a16:creationId xmlns:a16="http://schemas.microsoft.com/office/drawing/2014/main" id="{41B6D505-42E6-44DE-8DEF-F5087254415E}"/>
              </a:ext>
            </a:extLst>
          </p:cNvPr>
          <p:cNvSpPr>
            <a:spLocks noChangeShapeType="1"/>
          </p:cNvSpPr>
          <p:nvPr/>
        </p:nvSpPr>
        <p:spPr bwMode="auto">
          <a:xfrm>
            <a:off x="5221571" y="4945781"/>
            <a:ext cx="279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a:extLst>
              <a:ext uri="{FF2B5EF4-FFF2-40B4-BE49-F238E27FC236}">
                <a16:creationId xmlns:a16="http://schemas.microsoft.com/office/drawing/2014/main" id="{B2C4B89E-4861-4249-A637-16E399F182D2}"/>
              </a:ext>
            </a:extLst>
          </p:cNvPr>
          <p:cNvSpPr>
            <a:spLocks noChangeShapeType="1"/>
          </p:cNvSpPr>
          <p:nvPr/>
        </p:nvSpPr>
        <p:spPr bwMode="auto">
          <a:xfrm>
            <a:off x="5221571" y="5250581"/>
            <a:ext cx="279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8">
            <a:extLst>
              <a:ext uri="{FF2B5EF4-FFF2-40B4-BE49-F238E27FC236}">
                <a16:creationId xmlns:a16="http://schemas.microsoft.com/office/drawing/2014/main" id="{2ACD9EF0-D8FD-4535-96E2-0EF41C4F2BD9}"/>
              </a:ext>
            </a:extLst>
          </p:cNvPr>
          <p:cNvSpPr>
            <a:spLocks noChangeArrowheads="1"/>
          </p:cNvSpPr>
          <p:nvPr/>
        </p:nvSpPr>
        <p:spPr bwMode="auto">
          <a:xfrm>
            <a:off x="5188234" y="2729631"/>
            <a:ext cx="1270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CC0000"/>
                </a:solidFill>
                <a:latin typeface="Times New Roman" panose="02020603050405020304" pitchFamily="18" charset="0"/>
                <a:ea typeface="宋体" panose="02010600030101010101" pitchFamily="2" charset="-122"/>
              </a:rPr>
              <a:t>Cache Index</a:t>
            </a:r>
          </a:p>
        </p:txBody>
      </p:sp>
      <p:sp>
        <p:nvSpPr>
          <p:cNvPr id="11" name="Rectangle 9">
            <a:extLst>
              <a:ext uri="{FF2B5EF4-FFF2-40B4-BE49-F238E27FC236}">
                <a16:creationId xmlns:a16="http://schemas.microsoft.com/office/drawing/2014/main" id="{852B6B95-0475-4868-B3CD-993D7D12D072}"/>
              </a:ext>
            </a:extLst>
          </p:cNvPr>
          <p:cNvSpPr>
            <a:spLocks noChangeArrowheads="1"/>
          </p:cNvSpPr>
          <p:nvPr/>
        </p:nvSpPr>
        <p:spPr bwMode="auto">
          <a:xfrm>
            <a:off x="8007634" y="4329831"/>
            <a:ext cx="2952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0</a:t>
            </a:r>
          </a:p>
        </p:txBody>
      </p:sp>
      <p:sp>
        <p:nvSpPr>
          <p:cNvPr id="12" name="Rectangle 10">
            <a:extLst>
              <a:ext uri="{FF2B5EF4-FFF2-40B4-BE49-F238E27FC236}">
                <a16:creationId xmlns:a16="http://schemas.microsoft.com/office/drawing/2014/main" id="{A47C7EE2-B2A5-4493-938D-0697C4D609FC}"/>
              </a:ext>
            </a:extLst>
          </p:cNvPr>
          <p:cNvSpPr>
            <a:spLocks noChangeArrowheads="1"/>
          </p:cNvSpPr>
          <p:nvPr/>
        </p:nvSpPr>
        <p:spPr bwMode="auto">
          <a:xfrm>
            <a:off x="8007634" y="4634631"/>
            <a:ext cx="2952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1</a:t>
            </a:r>
          </a:p>
        </p:txBody>
      </p:sp>
      <p:sp>
        <p:nvSpPr>
          <p:cNvPr id="13" name="Rectangle 11">
            <a:extLst>
              <a:ext uri="{FF2B5EF4-FFF2-40B4-BE49-F238E27FC236}">
                <a16:creationId xmlns:a16="http://schemas.microsoft.com/office/drawing/2014/main" id="{5D3CFBBF-0008-4774-8B83-9AB6349C2603}"/>
              </a:ext>
            </a:extLst>
          </p:cNvPr>
          <p:cNvSpPr>
            <a:spLocks noChangeArrowheads="1"/>
          </p:cNvSpPr>
          <p:nvPr/>
        </p:nvSpPr>
        <p:spPr bwMode="auto">
          <a:xfrm>
            <a:off x="8007634" y="4939431"/>
            <a:ext cx="2952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2</a:t>
            </a:r>
          </a:p>
        </p:txBody>
      </p:sp>
      <p:sp>
        <p:nvSpPr>
          <p:cNvPr id="14" name="Rectangle 12">
            <a:extLst>
              <a:ext uri="{FF2B5EF4-FFF2-40B4-BE49-F238E27FC236}">
                <a16:creationId xmlns:a16="http://schemas.microsoft.com/office/drawing/2014/main" id="{23F8F2C1-7F4A-422A-A661-EC56B2B88061}"/>
              </a:ext>
            </a:extLst>
          </p:cNvPr>
          <p:cNvSpPr>
            <a:spLocks noChangeArrowheads="1"/>
          </p:cNvSpPr>
          <p:nvPr/>
        </p:nvSpPr>
        <p:spPr bwMode="auto">
          <a:xfrm>
            <a:off x="8007634" y="5244231"/>
            <a:ext cx="2952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3</a:t>
            </a:r>
          </a:p>
        </p:txBody>
      </p:sp>
      <p:sp>
        <p:nvSpPr>
          <p:cNvPr id="15" name="Line 13">
            <a:extLst>
              <a:ext uri="{FF2B5EF4-FFF2-40B4-BE49-F238E27FC236}">
                <a16:creationId xmlns:a16="http://schemas.microsoft.com/office/drawing/2014/main" id="{D3839AA1-99D1-46AB-949E-425A9DAADE0C}"/>
              </a:ext>
            </a:extLst>
          </p:cNvPr>
          <p:cNvSpPr>
            <a:spLocks noChangeShapeType="1"/>
          </p:cNvSpPr>
          <p:nvPr/>
        </p:nvSpPr>
        <p:spPr bwMode="auto">
          <a:xfrm>
            <a:off x="5221571" y="5555381"/>
            <a:ext cx="279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
            <a:extLst>
              <a:ext uri="{FF2B5EF4-FFF2-40B4-BE49-F238E27FC236}">
                <a16:creationId xmlns:a16="http://schemas.microsoft.com/office/drawing/2014/main" id="{C081268E-94D0-4FCD-8D82-0C01D5F3E1F3}"/>
              </a:ext>
            </a:extLst>
          </p:cNvPr>
          <p:cNvSpPr>
            <a:spLocks noChangeShapeType="1"/>
          </p:cNvSpPr>
          <p:nvPr/>
        </p:nvSpPr>
        <p:spPr bwMode="auto">
          <a:xfrm>
            <a:off x="5221571" y="6164981"/>
            <a:ext cx="279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5">
            <a:extLst>
              <a:ext uri="{FF2B5EF4-FFF2-40B4-BE49-F238E27FC236}">
                <a16:creationId xmlns:a16="http://schemas.microsoft.com/office/drawing/2014/main" id="{3221A03C-F25D-423A-AA58-6116CF43C749}"/>
              </a:ext>
            </a:extLst>
          </p:cNvPr>
          <p:cNvSpPr>
            <a:spLocks noChangeArrowheads="1"/>
          </p:cNvSpPr>
          <p:nvPr/>
        </p:nvSpPr>
        <p:spPr bwMode="auto">
          <a:xfrm>
            <a:off x="6559834" y="5534744"/>
            <a:ext cx="2952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18" name="Rectangle 16">
            <a:extLst>
              <a:ext uri="{FF2B5EF4-FFF2-40B4-BE49-F238E27FC236}">
                <a16:creationId xmlns:a16="http://schemas.microsoft.com/office/drawing/2014/main" id="{BB7CC1C1-19B5-4326-AB1C-7704E7CCD3CF}"/>
              </a:ext>
            </a:extLst>
          </p:cNvPr>
          <p:cNvSpPr>
            <a:spLocks noChangeArrowheads="1"/>
          </p:cNvSpPr>
          <p:nvPr/>
        </p:nvSpPr>
        <p:spPr bwMode="auto">
          <a:xfrm>
            <a:off x="5188234" y="4025031"/>
            <a:ext cx="1241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 </a:t>
            </a:r>
            <a:r>
              <a:rPr kumimoji="0" lang="en-US" altLang="zh-CN" sz="1600" i="0">
                <a:solidFill>
                  <a:srgbClr val="0000FF"/>
                </a:solidFill>
                <a:latin typeface="Times New Roman" panose="02020603050405020304" pitchFamily="18" charset="0"/>
                <a:ea typeface="宋体" panose="02010600030101010101" pitchFamily="2" charset="-122"/>
              </a:rPr>
              <a:t>Cache Data</a:t>
            </a:r>
          </a:p>
        </p:txBody>
      </p:sp>
      <p:sp>
        <p:nvSpPr>
          <p:cNvPr id="19" name="Rectangle 17">
            <a:extLst>
              <a:ext uri="{FF2B5EF4-FFF2-40B4-BE49-F238E27FC236}">
                <a16:creationId xmlns:a16="http://schemas.microsoft.com/office/drawing/2014/main" id="{D2EB20E3-F693-4341-BD61-820CA256E85C}"/>
              </a:ext>
            </a:extLst>
          </p:cNvPr>
          <p:cNvSpPr>
            <a:spLocks noChangeArrowheads="1"/>
          </p:cNvSpPr>
          <p:nvPr/>
        </p:nvSpPr>
        <p:spPr bwMode="auto">
          <a:xfrm>
            <a:off x="7245634" y="4329831"/>
            <a:ext cx="74136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0</a:t>
            </a:r>
          </a:p>
        </p:txBody>
      </p:sp>
      <p:sp>
        <p:nvSpPr>
          <p:cNvPr id="20" name="Rectangle 18">
            <a:extLst>
              <a:ext uri="{FF2B5EF4-FFF2-40B4-BE49-F238E27FC236}">
                <a16:creationId xmlns:a16="http://schemas.microsoft.com/office/drawing/2014/main" id="{644E7B75-FB44-4036-90FD-8AD3F4F70CE3}"/>
              </a:ext>
            </a:extLst>
          </p:cNvPr>
          <p:cNvSpPr>
            <a:spLocks noChangeArrowheads="1"/>
          </p:cNvSpPr>
          <p:nvPr/>
        </p:nvSpPr>
        <p:spPr bwMode="auto">
          <a:xfrm>
            <a:off x="725771" y="2748681"/>
            <a:ext cx="7442200" cy="279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0">
            <a:extLst>
              <a:ext uri="{FF2B5EF4-FFF2-40B4-BE49-F238E27FC236}">
                <a16:creationId xmlns:a16="http://schemas.microsoft.com/office/drawing/2014/main" id="{0735134E-E370-469B-B4B5-01EFF04CFB92}"/>
              </a:ext>
            </a:extLst>
          </p:cNvPr>
          <p:cNvSpPr>
            <a:spLocks noChangeShapeType="1"/>
          </p:cNvSpPr>
          <p:nvPr/>
        </p:nvSpPr>
        <p:spPr bwMode="auto">
          <a:xfrm>
            <a:off x="5132671" y="2748681"/>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21">
            <a:extLst>
              <a:ext uri="{FF2B5EF4-FFF2-40B4-BE49-F238E27FC236}">
                <a16:creationId xmlns:a16="http://schemas.microsoft.com/office/drawing/2014/main" id="{5DC79D96-D0E3-46E1-A2ED-DDB85A929D2B}"/>
              </a:ext>
            </a:extLst>
          </p:cNvPr>
          <p:cNvSpPr>
            <a:spLocks noChangeArrowheads="1"/>
          </p:cNvSpPr>
          <p:nvPr/>
        </p:nvSpPr>
        <p:spPr bwMode="auto">
          <a:xfrm>
            <a:off x="7931434" y="2424831"/>
            <a:ext cx="2952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b="0" i="0">
                <a:solidFill>
                  <a:schemeClr val="tx1"/>
                </a:solidFill>
                <a:latin typeface="Times New Roman" panose="02020603050405020304" pitchFamily="18" charset="0"/>
                <a:ea typeface="宋体" panose="02010600030101010101" pitchFamily="2" charset="-122"/>
              </a:rPr>
              <a:t>0</a:t>
            </a:r>
          </a:p>
        </p:txBody>
      </p:sp>
      <p:sp>
        <p:nvSpPr>
          <p:cNvPr id="23" name="Rectangle 22">
            <a:extLst>
              <a:ext uri="{FF2B5EF4-FFF2-40B4-BE49-F238E27FC236}">
                <a16:creationId xmlns:a16="http://schemas.microsoft.com/office/drawing/2014/main" id="{2AD9C890-9945-4B40-8A25-C0C1B44E0F83}"/>
              </a:ext>
            </a:extLst>
          </p:cNvPr>
          <p:cNvSpPr>
            <a:spLocks noChangeArrowheads="1"/>
          </p:cNvSpPr>
          <p:nvPr/>
        </p:nvSpPr>
        <p:spPr bwMode="auto">
          <a:xfrm>
            <a:off x="6458234" y="2437531"/>
            <a:ext cx="536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b="0" i="0">
                <a:solidFill>
                  <a:schemeClr val="tx1"/>
                </a:solidFill>
                <a:latin typeface="Times New Roman" panose="02020603050405020304" pitchFamily="18" charset="0"/>
                <a:ea typeface="宋体" panose="02010600030101010101" pitchFamily="2" charset="-122"/>
              </a:rPr>
              <a:t>5   4</a:t>
            </a:r>
          </a:p>
        </p:txBody>
      </p:sp>
      <p:sp>
        <p:nvSpPr>
          <p:cNvPr id="24" name="Rectangle 23">
            <a:extLst>
              <a:ext uri="{FF2B5EF4-FFF2-40B4-BE49-F238E27FC236}">
                <a16:creationId xmlns:a16="http://schemas.microsoft.com/office/drawing/2014/main" id="{4F8C2EDA-AAC8-429D-92FC-43BAF21CCAF9}"/>
              </a:ext>
            </a:extLst>
          </p:cNvPr>
          <p:cNvSpPr>
            <a:spLocks noChangeArrowheads="1"/>
          </p:cNvSpPr>
          <p:nvPr/>
        </p:nvSpPr>
        <p:spPr bwMode="auto">
          <a:xfrm>
            <a:off x="692434" y="2424831"/>
            <a:ext cx="3968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b="0" i="0">
                <a:solidFill>
                  <a:schemeClr val="tx1"/>
                </a:solidFill>
                <a:latin typeface="Times New Roman" panose="02020603050405020304" pitchFamily="18" charset="0"/>
                <a:ea typeface="宋体" panose="02010600030101010101" pitchFamily="2" charset="-122"/>
              </a:rPr>
              <a:t>31</a:t>
            </a:r>
          </a:p>
        </p:txBody>
      </p:sp>
      <p:sp>
        <p:nvSpPr>
          <p:cNvPr id="25" name="Rectangle 24">
            <a:extLst>
              <a:ext uri="{FF2B5EF4-FFF2-40B4-BE49-F238E27FC236}">
                <a16:creationId xmlns:a16="http://schemas.microsoft.com/office/drawing/2014/main" id="{5CD3D2A0-FA57-491C-9ED2-7B275D97922B}"/>
              </a:ext>
            </a:extLst>
          </p:cNvPr>
          <p:cNvSpPr>
            <a:spLocks noChangeArrowheads="1"/>
          </p:cNvSpPr>
          <p:nvPr/>
        </p:nvSpPr>
        <p:spPr bwMode="auto">
          <a:xfrm>
            <a:off x="1640171" y="4348881"/>
            <a:ext cx="32512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5">
            <a:extLst>
              <a:ext uri="{FF2B5EF4-FFF2-40B4-BE49-F238E27FC236}">
                <a16:creationId xmlns:a16="http://schemas.microsoft.com/office/drawing/2014/main" id="{0B84646F-D87E-47C0-B43E-F9B6C557DEBC}"/>
              </a:ext>
            </a:extLst>
          </p:cNvPr>
          <p:cNvSpPr>
            <a:spLocks noChangeShapeType="1"/>
          </p:cNvSpPr>
          <p:nvPr/>
        </p:nvSpPr>
        <p:spPr bwMode="auto">
          <a:xfrm flipH="1">
            <a:off x="1614771" y="4640981"/>
            <a:ext cx="330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6">
            <a:extLst>
              <a:ext uri="{FF2B5EF4-FFF2-40B4-BE49-F238E27FC236}">
                <a16:creationId xmlns:a16="http://schemas.microsoft.com/office/drawing/2014/main" id="{EE43594C-B6FE-4934-9BCD-E3ECBB61FBFF}"/>
              </a:ext>
            </a:extLst>
          </p:cNvPr>
          <p:cNvSpPr>
            <a:spLocks noChangeShapeType="1"/>
          </p:cNvSpPr>
          <p:nvPr/>
        </p:nvSpPr>
        <p:spPr bwMode="auto">
          <a:xfrm flipH="1">
            <a:off x="1614771" y="4945781"/>
            <a:ext cx="330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7">
            <a:extLst>
              <a:ext uri="{FF2B5EF4-FFF2-40B4-BE49-F238E27FC236}">
                <a16:creationId xmlns:a16="http://schemas.microsoft.com/office/drawing/2014/main" id="{5F6AA7D5-924B-4D61-B131-70B03768CB34}"/>
              </a:ext>
            </a:extLst>
          </p:cNvPr>
          <p:cNvSpPr>
            <a:spLocks noChangeShapeType="1"/>
          </p:cNvSpPr>
          <p:nvPr/>
        </p:nvSpPr>
        <p:spPr bwMode="auto">
          <a:xfrm flipH="1">
            <a:off x="1614771" y="5250581"/>
            <a:ext cx="330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8">
            <a:extLst>
              <a:ext uri="{FF2B5EF4-FFF2-40B4-BE49-F238E27FC236}">
                <a16:creationId xmlns:a16="http://schemas.microsoft.com/office/drawing/2014/main" id="{A36F6E74-9CB2-4DCD-B1AF-DDBB74239507}"/>
              </a:ext>
            </a:extLst>
          </p:cNvPr>
          <p:cNvSpPr>
            <a:spLocks noChangeShapeType="1"/>
          </p:cNvSpPr>
          <p:nvPr/>
        </p:nvSpPr>
        <p:spPr bwMode="auto">
          <a:xfrm flipH="1">
            <a:off x="1614771" y="5555381"/>
            <a:ext cx="330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9">
            <a:extLst>
              <a:ext uri="{FF2B5EF4-FFF2-40B4-BE49-F238E27FC236}">
                <a16:creationId xmlns:a16="http://schemas.microsoft.com/office/drawing/2014/main" id="{C1E39C21-D3E5-48B0-98FB-644FADA9EEBA}"/>
              </a:ext>
            </a:extLst>
          </p:cNvPr>
          <p:cNvSpPr>
            <a:spLocks noChangeShapeType="1"/>
          </p:cNvSpPr>
          <p:nvPr/>
        </p:nvSpPr>
        <p:spPr bwMode="auto">
          <a:xfrm flipH="1">
            <a:off x="1614771" y="6164981"/>
            <a:ext cx="330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30">
            <a:extLst>
              <a:ext uri="{FF2B5EF4-FFF2-40B4-BE49-F238E27FC236}">
                <a16:creationId xmlns:a16="http://schemas.microsoft.com/office/drawing/2014/main" id="{602B9774-0CCE-45CD-B7FF-F971BF79CA8A}"/>
              </a:ext>
            </a:extLst>
          </p:cNvPr>
          <p:cNvSpPr>
            <a:spLocks noChangeArrowheads="1"/>
          </p:cNvSpPr>
          <p:nvPr/>
        </p:nvSpPr>
        <p:spPr bwMode="auto">
          <a:xfrm>
            <a:off x="3130834" y="5610944"/>
            <a:ext cx="2952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32" name="Rectangle 31">
            <a:extLst>
              <a:ext uri="{FF2B5EF4-FFF2-40B4-BE49-F238E27FC236}">
                <a16:creationId xmlns:a16="http://schemas.microsoft.com/office/drawing/2014/main" id="{CC9C29D6-7EA6-47CC-841C-DAA26DA1D6AB}"/>
              </a:ext>
            </a:extLst>
          </p:cNvPr>
          <p:cNvSpPr>
            <a:spLocks noChangeArrowheads="1"/>
          </p:cNvSpPr>
          <p:nvPr/>
        </p:nvSpPr>
        <p:spPr bwMode="auto">
          <a:xfrm>
            <a:off x="2064034" y="2729631"/>
            <a:ext cx="1111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CC0000"/>
                </a:solidFill>
                <a:latin typeface="Times New Roman" panose="02020603050405020304" pitchFamily="18" charset="0"/>
                <a:ea typeface="宋体" panose="02010600030101010101" pitchFamily="2" charset="-122"/>
              </a:rPr>
              <a:t>Cache Tag</a:t>
            </a:r>
          </a:p>
        </p:txBody>
      </p:sp>
      <p:sp>
        <p:nvSpPr>
          <p:cNvPr id="33" name="Rectangle 32">
            <a:extLst>
              <a:ext uri="{FF2B5EF4-FFF2-40B4-BE49-F238E27FC236}">
                <a16:creationId xmlns:a16="http://schemas.microsoft.com/office/drawing/2014/main" id="{D6786C11-88F6-4B6E-884C-844454753DDE}"/>
              </a:ext>
            </a:extLst>
          </p:cNvPr>
          <p:cNvSpPr>
            <a:spLocks noChangeArrowheads="1"/>
          </p:cNvSpPr>
          <p:nvPr/>
        </p:nvSpPr>
        <p:spPr bwMode="auto">
          <a:xfrm>
            <a:off x="3283234" y="2729631"/>
            <a:ext cx="14747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0000FF"/>
                </a:solidFill>
                <a:latin typeface="Times New Roman" panose="02020603050405020304" pitchFamily="18" charset="0"/>
                <a:ea typeface="宋体" panose="02010600030101010101" pitchFamily="2" charset="-122"/>
              </a:rPr>
              <a:t>Example: 0x50</a:t>
            </a:r>
          </a:p>
        </p:txBody>
      </p:sp>
      <p:sp>
        <p:nvSpPr>
          <p:cNvPr id="34" name="Rectangle 34">
            <a:extLst>
              <a:ext uri="{FF2B5EF4-FFF2-40B4-BE49-F238E27FC236}">
                <a16:creationId xmlns:a16="http://schemas.microsoft.com/office/drawing/2014/main" id="{798EEC39-3A01-46EF-8BBA-857D1C1E4FD6}"/>
              </a:ext>
            </a:extLst>
          </p:cNvPr>
          <p:cNvSpPr>
            <a:spLocks noChangeArrowheads="1"/>
          </p:cNvSpPr>
          <p:nvPr/>
        </p:nvSpPr>
        <p:spPr bwMode="auto">
          <a:xfrm>
            <a:off x="5340634" y="3034431"/>
            <a:ext cx="9429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0000FF"/>
                </a:solidFill>
                <a:latin typeface="Times New Roman" panose="02020603050405020304" pitchFamily="18" charset="0"/>
                <a:ea typeface="宋体" panose="02010600030101010101" pitchFamily="2" charset="-122"/>
              </a:rPr>
              <a:t>Ex: 0x01</a:t>
            </a:r>
          </a:p>
        </p:txBody>
      </p:sp>
      <p:sp>
        <p:nvSpPr>
          <p:cNvPr id="35" name="Rectangle 35">
            <a:extLst>
              <a:ext uri="{FF2B5EF4-FFF2-40B4-BE49-F238E27FC236}">
                <a16:creationId xmlns:a16="http://schemas.microsoft.com/office/drawing/2014/main" id="{80DA51FC-2F60-4467-B1F8-01C86297646B}"/>
              </a:ext>
            </a:extLst>
          </p:cNvPr>
          <p:cNvSpPr>
            <a:spLocks noChangeArrowheads="1"/>
          </p:cNvSpPr>
          <p:nvPr/>
        </p:nvSpPr>
        <p:spPr bwMode="auto">
          <a:xfrm>
            <a:off x="2978434" y="4634631"/>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rgbClr val="CC0000"/>
                </a:solidFill>
                <a:latin typeface="Times New Roman" panose="02020603050405020304" pitchFamily="18" charset="0"/>
                <a:ea typeface="宋体" panose="02010600030101010101" pitchFamily="2" charset="-122"/>
              </a:rPr>
              <a:t>0</a:t>
            </a:r>
            <a:r>
              <a:rPr kumimoji="0" lang="en-US" altLang="zh-CN" sz="1600" i="0">
                <a:solidFill>
                  <a:srgbClr val="CC0000"/>
                </a:solidFill>
                <a:latin typeface="Times New Roman" panose="02020603050405020304" pitchFamily="18" charset="0"/>
                <a:ea typeface="宋体" panose="02010600030101010101" pitchFamily="2" charset="-122"/>
              </a:rPr>
              <a:t>x50</a:t>
            </a:r>
          </a:p>
        </p:txBody>
      </p:sp>
      <p:sp>
        <p:nvSpPr>
          <p:cNvPr id="36" name="Rectangle 38">
            <a:extLst>
              <a:ext uri="{FF2B5EF4-FFF2-40B4-BE49-F238E27FC236}">
                <a16:creationId xmlns:a16="http://schemas.microsoft.com/office/drawing/2014/main" id="{78A99FA3-3C19-4655-AF78-8BEF6BDF66BA}"/>
              </a:ext>
            </a:extLst>
          </p:cNvPr>
          <p:cNvSpPr>
            <a:spLocks noChangeArrowheads="1"/>
          </p:cNvSpPr>
          <p:nvPr/>
        </p:nvSpPr>
        <p:spPr bwMode="auto">
          <a:xfrm>
            <a:off x="1030571" y="4348881"/>
            <a:ext cx="2794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39">
            <a:extLst>
              <a:ext uri="{FF2B5EF4-FFF2-40B4-BE49-F238E27FC236}">
                <a16:creationId xmlns:a16="http://schemas.microsoft.com/office/drawing/2014/main" id="{B0547197-8EA2-41CC-821F-30D6C4DB328B}"/>
              </a:ext>
            </a:extLst>
          </p:cNvPr>
          <p:cNvSpPr>
            <a:spLocks noChangeArrowheads="1"/>
          </p:cNvSpPr>
          <p:nvPr/>
        </p:nvSpPr>
        <p:spPr bwMode="auto">
          <a:xfrm>
            <a:off x="692434" y="4025031"/>
            <a:ext cx="9667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0000FF"/>
                </a:solidFill>
                <a:latin typeface="Times New Roman" panose="02020603050405020304" pitchFamily="18" charset="0"/>
                <a:ea typeface="宋体" panose="02010600030101010101" pitchFamily="2" charset="-122"/>
              </a:rPr>
              <a:t>Valid Bit</a:t>
            </a:r>
          </a:p>
        </p:txBody>
      </p:sp>
      <p:sp>
        <p:nvSpPr>
          <p:cNvPr id="38" name="Line 40">
            <a:extLst>
              <a:ext uri="{FF2B5EF4-FFF2-40B4-BE49-F238E27FC236}">
                <a16:creationId xmlns:a16="http://schemas.microsoft.com/office/drawing/2014/main" id="{9CAA0404-C567-444A-A878-ECD3A3DBC20D}"/>
              </a:ext>
            </a:extLst>
          </p:cNvPr>
          <p:cNvSpPr>
            <a:spLocks noChangeShapeType="1"/>
          </p:cNvSpPr>
          <p:nvPr/>
        </p:nvSpPr>
        <p:spPr bwMode="auto">
          <a:xfrm flipH="1">
            <a:off x="1017871" y="4640981"/>
            <a:ext cx="30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41">
            <a:extLst>
              <a:ext uri="{FF2B5EF4-FFF2-40B4-BE49-F238E27FC236}">
                <a16:creationId xmlns:a16="http://schemas.microsoft.com/office/drawing/2014/main" id="{99FD3ED6-F7D0-47BB-84B4-1CB08CDFB355}"/>
              </a:ext>
            </a:extLst>
          </p:cNvPr>
          <p:cNvSpPr>
            <a:spLocks noChangeShapeType="1"/>
          </p:cNvSpPr>
          <p:nvPr/>
        </p:nvSpPr>
        <p:spPr bwMode="auto">
          <a:xfrm flipH="1">
            <a:off x="1005171" y="4945781"/>
            <a:ext cx="330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42">
            <a:extLst>
              <a:ext uri="{FF2B5EF4-FFF2-40B4-BE49-F238E27FC236}">
                <a16:creationId xmlns:a16="http://schemas.microsoft.com/office/drawing/2014/main" id="{52112DC7-F167-48CD-A7D0-4AEF8778D4AE}"/>
              </a:ext>
            </a:extLst>
          </p:cNvPr>
          <p:cNvSpPr>
            <a:spLocks noChangeShapeType="1"/>
          </p:cNvSpPr>
          <p:nvPr/>
        </p:nvSpPr>
        <p:spPr bwMode="auto">
          <a:xfrm flipH="1">
            <a:off x="1005171" y="5250581"/>
            <a:ext cx="330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43">
            <a:extLst>
              <a:ext uri="{FF2B5EF4-FFF2-40B4-BE49-F238E27FC236}">
                <a16:creationId xmlns:a16="http://schemas.microsoft.com/office/drawing/2014/main" id="{6C936F1D-1364-44BC-8FFA-70041CE28E99}"/>
              </a:ext>
            </a:extLst>
          </p:cNvPr>
          <p:cNvSpPr>
            <a:spLocks noChangeShapeType="1"/>
          </p:cNvSpPr>
          <p:nvPr/>
        </p:nvSpPr>
        <p:spPr bwMode="auto">
          <a:xfrm flipH="1">
            <a:off x="1005171" y="5555381"/>
            <a:ext cx="330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4">
            <a:extLst>
              <a:ext uri="{FF2B5EF4-FFF2-40B4-BE49-F238E27FC236}">
                <a16:creationId xmlns:a16="http://schemas.microsoft.com/office/drawing/2014/main" id="{BE77AC0D-562A-4EC2-811F-AD5235AF3B0D}"/>
              </a:ext>
            </a:extLst>
          </p:cNvPr>
          <p:cNvSpPr>
            <a:spLocks noChangeShapeType="1"/>
          </p:cNvSpPr>
          <p:nvPr/>
        </p:nvSpPr>
        <p:spPr bwMode="auto">
          <a:xfrm flipH="1">
            <a:off x="1005171" y="6164981"/>
            <a:ext cx="330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45">
            <a:extLst>
              <a:ext uri="{FF2B5EF4-FFF2-40B4-BE49-F238E27FC236}">
                <a16:creationId xmlns:a16="http://schemas.microsoft.com/office/drawing/2014/main" id="{0B8A0326-5E17-415C-998F-71B993ABB801}"/>
              </a:ext>
            </a:extLst>
          </p:cNvPr>
          <p:cNvSpPr>
            <a:spLocks noChangeArrowheads="1"/>
          </p:cNvSpPr>
          <p:nvPr/>
        </p:nvSpPr>
        <p:spPr bwMode="auto">
          <a:xfrm>
            <a:off x="1073434" y="5610944"/>
            <a:ext cx="2952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44" name="Rectangle 46">
            <a:extLst>
              <a:ext uri="{FF2B5EF4-FFF2-40B4-BE49-F238E27FC236}">
                <a16:creationId xmlns:a16="http://schemas.microsoft.com/office/drawing/2014/main" id="{E7AE42EF-44DE-4907-802A-E844F3A17ED5}"/>
              </a:ext>
            </a:extLst>
          </p:cNvPr>
          <p:cNvSpPr>
            <a:spLocks noChangeArrowheads="1"/>
          </p:cNvSpPr>
          <p:nvPr/>
        </p:nvSpPr>
        <p:spPr bwMode="auto">
          <a:xfrm>
            <a:off x="8007634" y="6158631"/>
            <a:ext cx="3968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31</a:t>
            </a:r>
          </a:p>
        </p:txBody>
      </p:sp>
      <p:sp>
        <p:nvSpPr>
          <p:cNvPr id="45" name="Line 47">
            <a:extLst>
              <a:ext uri="{FF2B5EF4-FFF2-40B4-BE49-F238E27FC236}">
                <a16:creationId xmlns:a16="http://schemas.microsoft.com/office/drawing/2014/main" id="{B3168039-E724-4A05-BB79-5F966623A97A}"/>
              </a:ext>
            </a:extLst>
          </p:cNvPr>
          <p:cNvSpPr>
            <a:spLocks noChangeShapeType="1"/>
          </p:cNvSpPr>
          <p:nvPr/>
        </p:nvSpPr>
        <p:spPr bwMode="auto">
          <a:xfrm>
            <a:off x="7266271" y="4348881"/>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48">
            <a:extLst>
              <a:ext uri="{FF2B5EF4-FFF2-40B4-BE49-F238E27FC236}">
                <a16:creationId xmlns:a16="http://schemas.microsoft.com/office/drawing/2014/main" id="{5B7C1866-D7EF-4FAB-8E48-96D1EA286825}"/>
              </a:ext>
            </a:extLst>
          </p:cNvPr>
          <p:cNvSpPr>
            <a:spLocks noChangeArrowheads="1"/>
          </p:cNvSpPr>
          <p:nvPr/>
        </p:nvSpPr>
        <p:spPr bwMode="auto">
          <a:xfrm>
            <a:off x="6483634" y="4329831"/>
            <a:ext cx="74136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1</a:t>
            </a:r>
          </a:p>
        </p:txBody>
      </p:sp>
      <p:sp>
        <p:nvSpPr>
          <p:cNvPr id="47" name="Line 49">
            <a:extLst>
              <a:ext uri="{FF2B5EF4-FFF2-40B4-BE49-F238E27FC236}">
                <a16:creationId xmlns:a16="http://schemas.microsoft.com/office/drawing/2014/main" id="{F4B2CC3E-DFD0-4C47-A1AC-086CA5174871}"/>
              </a:ext>
            </a:extLst>
          </p:cNvPr>
          <p:cNvSpPr>
            <a:spLocks noChangeShapeType="1"/>
          </p:cNvSpPr>
          <p:nvPr/>
        </p:nvSpPr>
        <p:spPr bwMode="auto">
          <a:xfrm>
            <a:off x="6504271" y="4348881"/>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50">
            <a:extLst>
              <a:ext uri="{FF2B5EF4-FFF2-40B4-BE49-F238E27FC236}">
                <a16:creationId xmlns:a16="http://schemas.microsoft.com/office/drawing/2014/main" id="{ED996D8E-D778-4BD6-B2AA-81FCED73DBB2}"/>
              </a:ext>
            </a:extLst>
          </p:cNvPr>
          <p:cNvSpPr>
            <a:spLocks noChangeArrowheads="1"/>
          </p:cNvSpPr>
          <p:nvPr/>
        </p:nvSpPr>
        <p:spPr bwMode="auto">
          <a:xfrm>
            <a:off x="5188234" y="4329831"/>
            <a:ext cx="84296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31</a:t>
            </a:r>
          </a:p>
        </p:txBody>
      </p:sp>
      <p:sp>
        <p:nvSpPr>
          <p:cNvPr id="49" name="Line 51">
            <a:extLst>
              <a:ext uri="{FF2B5EF4-FFF2-40B4-BE49-F238E27FC236}">
                <a16:creationId xmlns:a16="http://schemas.microsoft.com/office/drawing/2014/main" id="{A5CF1DA8-E365-488B-865F-853AB626F0F6}"/>
              </a:ext>
            </a:extLst>
          </p:cNvPr>
          <p:cNvSpPr>
            <a:spLocks noChangeShapeType="1"/>
          </p:cNvSpPr>
          <p:nvPr/>
        </p:nvSpPr>
        <p:spPr bwMode="auto">
          <a:xfrm>
            <a:off x="5970871" y="4348881"/>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52">
            <a:extLst>
              <a:ext uri="{FF2B5EF4-FFF2-40B4-BE49-F238E27FC236}">
                <a16:creationId xmlns:a16="http://schemas.microsoft.com/office/drawing/2014/main" id="{631254CE-98BD-4650-92C5-F5B739B30539}"/>
              </a:ext>
            </a:extLst>
          </p:cNvPr>
          <p:cNvSpPr>
            <a:spLocks noChangeArrowheads="1"/>
          </p:cNvSpPr>
          <p:nvPr/>
        </p:nvSpPr>
        <p:spPr bwMode="auto">
          <a:xfrm rot="16200000">
            <a:off x="6107396" y="4244106"/>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51" name="Rectangle 53">
            <a:extLst>
              <a:ext uri="{FF2B5EF4-FFF2-40B4-BE49-F238E27FC236}">
                <a16:creationId xmlns:a16="http://schemas.microsoft.com/office/drawing/2014/main" id="{3D1C674A-B194-40F0-AC4A-00849BEDC831}"/>
              </a:ext>
            </a:extLst>
          </p:cNvPr>
          <p:cNvSpPr>
            <a:spLocks noChangeArrowheads="1"/>
          </p:cNvSpPr>
          <p:nvPr/>
        </p:nvSpPr>
        <p:spPr bwMode="auto">
          <a:xfrm>
            <a:off x="7245634" y="4634631"/>
            <a:ext cx="84296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32</a:t>
            </a:r>
          </a:p>
        </p:txBody>
      </p:sp>
      <p:sp>
        <p:nvSpPr>
          <p:cNvPr id="52" name="Line 54">
            <a:extLst>
              <a:ext uri="{FF2B5EF4-FFF2-40B4-BE49-F238E27FC236}">
                <a16:creationId xmlns:a16="http://schemas.microsoft.com/office/drawing/2014/main" id="{7808C8BA-109F-493A-9A12-3C133F56CAFD}"/>
              </a:ext>
            </a:extLst>
          </p:cNvPr>
          <p:cNvSpPr>
            <a:spLocks noChangeShapeType="1"/>
          </p:cNvSpPr>
          <p:nvPr/>
        </p:nvSpPr>
        <p:spPr bwMode="auto">
          <a:xfrm>
            <a:off x="7266271" y="4653681"/>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55">
            <a:extLst>
              <a:ext uri="{FF2B5EF4-FFF2-40B4-BE49-F238E27FC236}">
                <a16:creationId xmlns:a16="http://schemas.microsoft.com/office/drawing/2014/main" id="{E2CF17FE-D078-4535-B790-29F4F10CC7CE}"/>
              </a:ext>
            </a:extLst>
          </p:cNvPr>
          <p:cNvSpPr>
            <a:spLocks noChangeArrowheads="1"/>
          </p:cNvSpPr>
          <p:nvPr/>
        </p:nvSpPr>
        <p:spPr bwMode="auto">
          <a:xfrm>
            <a:off x="6483634" y="4634631"/>
            <a:ext cx="84296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33</a:t>
            </a:r>
          </a:p>
        </p:txBody>
      </p:sp>
      <p:sp>
        <p:nvSpPr>
          <p:cNvPr id="54" name="Line 56">
            <a:extLst>
              <a:ext uri="{FF2B5EF4-FFF2-40B4-BE49-F238E27FC236}">
                <a16:creationId xmlns:a16="http://schemas.microsoft.com/office/drawing/2014/main" id="{290762A9-DD29-40F5-82DD-12174323A210}"/>
              </a:ext>
            </a:extLst>
          </p:cNvPr>
          <p:cNvSpPr>
            <a:spLocks noChangeShapeType="1"/>
          </p:cNvSpPr>
          <p:nvPr/>
        </p:nvSpPr>
        <p:spPr bwMode="auto">
          <a:xfrm>
            <a:off x="6504271" y="4653681"/>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57">
            <a:extLst>
              <a:ext uri="{FF2B5EF4-FFF2-40B4-BE49-F238E27FC236}">
                <a16:creationId xmlns:a16="http://schemas.microsoft.com/office/drawing/2014/main" id="{8E312F30-739E-4EAF-BFE2-3D4E68CCFB92}"/>
              </a:ext>
            </a:extLst>
          </p:cNvPr>
          <p:cNvSpPr>
            <a:spLocks noChangeArrowheads="1"/>
          </p:cNvSpPr>
          <p:nvPr/>
        </p:nvSpPr>
        <p:spPr bwMode="auto">
          <a:xfrm>
            <a:off x="5188234" y="4634631"/>
            <a:ext cx="84296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63</a:t>
            </a:r>
          </a:p>
        </p:txBody>
      </p:sp>
      <p:sp>
        <p:nvSpPr>
          <p:cNvPr id="56" name="Line 58">
            <a:extLst>
              <a:ext uri="{FF2B5EF4-FFF2-40B4-BE49-F238E27FC236}">
                <a16:creationId xmlns:a16="http://schemas.microsoft.com/office/drawing/2014/main" id="{F884B082-ACBF-4B9B-B6D3-DC0380D431A8}"/>
              </a:ext>
            </a:extLst>
          </p:cNvPr>
          <p:cNvSpPr>
            <a:spLocks noChangeShapeType="1"/>
          </p:cNvSpPr>
          <p:nvPr/>
        </p:nvSpPr>
        <p:spPr bwMode="auto">
          <a:xfrm>
            <a:off x="5970871" y="4653681"/>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59">
            <a:extLst>
              <a:ext uri="{FF2B5EF4-FFF2-40B4-BE49-F238E27FC236}">
                <a16:creationId xmlns:a16="http://schemas.microsoft.com/office/drawing/2014/main" id="{9932A48C-E509-4C00-B30E-61F32C31220B}"/>
              </a:ext>
            </a:extLst>
          </p:cNvPr>
          <p:cNvSpPr>
            <a:spLocks noChangeArrowheads="1"/>
          </p:cNvSpPr>
          <p:nvPr/>
        </p:nvSpPr>
        <p:spPr bwMode="auto">
          <a:xfrm rot="16200000">
            <a:off x="6107396" y="4548906"/>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58" name="Rectangle 60">
            <a:extLst>
              <a:ext uri="{FF2B5EF4-FFF2-40B4-BE49-F238E27FC236}">
                <a16:creationId xmlns:a16="http://schemas.microsoft.com/office/drawing/2014/main" id="{0BF4142C-31CE-42D7-B64A-3191010904AD}"/>
              </a:ext>
            </a:extLst>
          </p:cNvPr>
          <p:cNvSpPr>
            <a:spLocks noChangeArrowheads="1"/>
          </p:cNvSpPr>
          <p:nvPr/>
        </p:nvSpPr>
        <p:spPr bwMode="auto">
          <a:xfrm>
            <a:off x="7093234" y="6158631"/>
            <a:ext cx="94456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992</a:t>
            </a:r>
          </a:p>
        </p:txBody>
      </p:sp>
      <p:sp>
        <p:nvSpPr>
          <p:cNvPr id="59" name="Rectangle 61">
            <a:extLst>
              <a:ext uri="{FF2B5EF4-FFF2-40B4-BE49-F238E27FC236}">
                <a16:creationId xmlns:a16="http://schemas.microsoft.com/office/drawing/2014/main" id="{38697C5F-8FB4-45D9-8D97-02BB706A47B1}"/>
              </a:ext>
            </a:extLst>
          </p:cNvPr>
          <p:cNvSpPr>
            <a:spLocks noChangeArrowheads="1"/>
          </p:cNvSpPr>
          <p:nvPr/>
        </p:nvSpPr>
        <p:spPr bwMode="auto">
          <a:xfrm>
            <a:off x="5188234" y="6158631"/>
            <a:ext cx="104616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1023</a:t>
            </a:r>
          </a:p>
        </p:txBody>
      </p:sp>
      <p:sp>
        <p:nvSpPr>
          <p:cNvPr id="60" name="Rectangle 62">
            <a:extLst>
              <a:ext uri="{FF2B5EF4-FFF2-40B4-BE49-F238E27FC236}">
                <a16:creationId xmlns:a16="http://schemas.microsoft.com/office/drawing/2014/main" id="{C01409C7-017D-47DA-99D3-A588511298DD}"/>
              </a:ext>
            </a:extLst>
          </p:cNvPr>
          <p:cNvSpPr>
            <a:spLocks noChangeArrowheads="1"/>
          </p:cNvSpPr>
          <p:nvPr/>
        </p:nvSpPr>
        <p:spPr bwMode="auto">
          <a:xfrm rot="16200000">
            <a:off x="6564596" y="6072906"/>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61" name="Rectangle 63">
            <a:extLst>
              <a:ext uri="{FF2B5EF4-FFF2-40B4-BE49-F238E27FC236}">
                <a16:creationId xmlns:a16="http://schemas.microsoft.com/office/drawing/2014/main" id="{E55926EE-0FA4-4CFC-8D1F-BB86CED388AC}"/>
              </a:ext>
            </a:extLst>
          </p:cNvPr>
          <p:cNvSpPr>
            <a:spLocks noChangeArrowheads="1"/>
          </p:cNvSpPr>
          <p:nvPr/>
        </p:nvSpPr>
        <p:spPr bwMode="auto">
          <a:xfrm>
            <a:off x="1683034" y="4025031"/>
            <a:ext cx="1162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 </a:t>
            </a:r>
            <a:r>
              <a:rPr kumimoji="0" lang="en-US" altLang="zh-CN" sz="1600" i="0">
                <a:solidFill>
                  <a:srgbClr val="0000FF"/>
                </a:solidFill>
                <a:latin typeface="Times New Roman" panose="02020603050405020304" pitchFamily="18" charset="0"/>
                <a:ea typeface="宋体" panose="02010600030101010101" pitchFamily="2" charset="-122"/>
              </a:rPr>
              <a:t>Cache Tag</a:t>
            </a:r>
          </a:p>
        </p:txBody>
      </p:sp>
      <p:sp>
        <p:nvSpPr>
          <p:cNvPr id="62" name="Line 64">
            <a:extLst>
              <a:ext uri="{FF2B5EF4-FFF2-40B4-BE49-F238E27FC236}">
                <a16:creationId xmlns:a16="http://schemas.microsoft.com/office/drawing/2014/main" id="{0B12A241-437A-4FCA-B077-3F15C47DA098}"/>
              </a:ext>
            </a:extLst>
          </p:cNvPr>
          <p:cNvSpPr>
            <a:spLocks noChangeShapeType="1"/>
          </p:cNvSpPr>
          <p:nvPr/>
        </p:nvSpPr>
        <p:spPr bwMode="auto">
          <a:xfrm>
            <a:off x="6732871" y="2748681"/>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65">
            <a:extLst>
              <a:ext uri="{FF2B5EF4-FFF2-40B4-BE49-F238E27FC236}">
                <a16:creationId xmlns:a16="http://schemas.microsoft.com/office/drawing/2014/main" id="{92E24B70-4AFF-4BD3-BCD0-81B0A705A72D}"/>
              </a:ext>
            </a:extLst>
          </p:cNvPr>
          <p:cNvSpPr>
            <a:spLocks noChangeArrowheads="1"/>
          </p:cNvSpPr>
          <p:nvPr/>
        </p:nvSpPr>
        <p:spPr bwMode="auto">
          <a:xfrm>
            <a:off x="6788434" y="2729631"/>
            <a:ext cx="11366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CC0000"/>
                </a:solidFill>
                <a:latin typeface="Times New Roman" panose="02020603050405020304" pitchFamily="18" charset="0"/>
                <a:ea typeface="宋体" panose="02010600030101010101" pitchFamily="2" charset="-122"/>
              </a:rPr>
              <a:t>Byte Select</a:t>
            </a:r>
          </a:p>
        </p:txBody>
      </p:sp>
      <p:sp>
        <p:nvSpPr>
          <p:cNvPr id="64" name="Rectangle 66">
            <a:extLst>
              <a:ext uri="{FF2B5EF4-FFF2-40B4-BE49-F238E27FC236}">
                <a16:creationId xmlns:a16="http://schemas.microsoft.com/office/drawing/2014/main" id="{B8877165-5CEE-42A8-AEA1-A3B127991905}"/>
              </a:ext>
            </a:extLst>
          </p:cNvPr>
          <p:cNvSpPr>
            <a:spLocks noChangeArrowheads="1"/>
          </p:cNvSpPr>
          <p:nvPr/>
        </p:nvSpPr>
        <p:spPr bwMode="auto">
          <a:xfrm>
            <a:off x="6940834" y="3034431"/>
            <a:ext cx="9429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0000FF"/>
                </a:solidFill>
                <a:latin typeface="Times New Roman" panose="02020603050405020304" pitchFamily="18" charset="0"/>
                <a:ea typeface="宋体" panose="02010600030101010101" pitchFamily="2" charset="-122"/>
              </a:rPr>
              <a:t>Ex: 0x00</a:t>
            </a:r>
          </a:p>
        </p:txBody>
      </p:sp>
      <p:sp>
        <p:nvSpPr>
          <p:cNvPr id="65" name="Rectangle 67">
            <a:extLst>
              <a:ext uri="{FF2B5EF4-FFF2-40B4-BE49-F238E27FC236}">
                <a16:creationId xmlns:a16="http://schemas.microsoft.com/office/drawing/2014/main" id="{B5111A4E-CA80-4DAD-B5B4-262228700860}"/>
              </a:ext>
            </a:extLst>
          </p:cNvPr>
          <p:cNvSpPr>
            <a:spLocks noChangeArrowheads="1"/>
          </p:cNvSpPr>
          <p:nvPr/>
        </p:nvSpPr>
        <p:spPr bwMode="auto">
          <a:xfrm>
            <a:off x="4769134" y="2437531"/>
            <a:ext cx="638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b="0" i="0">
                <a:solidFill>
                  <a:schemeClr val="tx1"/>
                </a:solidFill>
                <a:latin typeface="Times New Roman" panose="02020603050405020304" pitchFamily="18" charset="0"/>
                <a:ea typeface="宋体" panose="02010600030101010101" pitchFamily="2" charset="-122"/>
              </a:rPr>
              <a:t>10   9</a:t>
            </a:r>
          </a:p>
        </p:txBody>
      </p:sp>
      <p:sp>
        <p:nvSpPr>
          <p:cNvPr id="66" name="Text Box 71">
            <a:extLst>
              <a:ext uri="{FF2B5EF4-FFF2-40B4-BE49-F238E27FC236}">
                <a16:creationId xmlns:a16="http://schemas.microsoft.com/office/drawing/2014/main" id="{3D0E5765-7EC7-4FD4-9A8A-CD4030C5FB95}"/>
              </a:ext>
            </a:extLst>
          </p:cNvPr>
          <p:cNvSpPr txBox="1">
            <a:spLocks noChangeArrowheads="1"/>
          </p:cNvSpPr>
          <p:nvPr/>
        </p:nvSpPr>
        <p:spPr bwMode="auto">
          <a:xfrm>
            <a:off x="4600859" y="2178769"/>
            <a:ext cx="376555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a:solidFill>
                  <a:srgbClr val="CC0000"/>
                </a:solidFill>
              </a:rPr>
              <a:t>Suppose Block size is 32B , M=5</a:t>
            </a:r>
            <a:endParaRPr lang="zh-CN" altLang="en-US">
              <a:solidFill>
                <a:srgbClr val="CC0000"/>
              </a:solidFill>
            </a:endParaRPr>
          </a:p>
        </p:txBody>
      </p:sp>
      <p:grpSp>
        <p:nvGrpSpPr>
          <p:cNvPr id="67" name="Group 80">
            <a:extLst>
              <a:ext uri="{FF2B5EF4-FFF2-40B4-BE49-F238E27FC236}">
                <a16:creationId xmlns:a16="http://schemas.microsoft.com/office/drawing/2014/main" id="{B59E98D9-7860-477D-97C8-1BC7D468C516}"/>
              </a:ext>
            </a:extLst>
          </p:cNvPr>
          <p:cNvGrpSpPr>
            <a:grpSpLocks/>
          </p:cNvGrpSpPr>
          <p:nvPr/>
        </p:nvGrpSpPr>
        <p:grpSpPr bwMode="auto">
          <a:xfrm>
            <a:off x="4484971" y="2926481"/>
            <a:ext cx="266700" cy="1879600"/>
            <a:chOff x="2904" y="1704"/>
            <a:chExt cx="168" cy="1184"/>
          </a:xfrm>
        </p:grpSpPr>
        <p:sp>
          <p:nvSpPr>
            <p:cNvPr id="68" name="Line 36">
              <a:extLst>
                <a:ext uri="{FF2B5EF4-FFF2-40B4-BE49-F238E27FC236}">
                  <a16:creationId xmlns:a16="http://schemas.microsoft.com/office/drawing/2014/main" id="{F37F4B73-432E-4A90-828D-2ACE94D6EAB7}"/>
                </a:ext>
              </a:extLst>
            </p:cNvPr>
            <p:cNvSpPr>
              <a:spLocks noChangeShapeType="1"/>
            </p:cNvSpPr>
            <p:nvPr/>
          </p:nvSpPr>
          <p:spPr bwMode="auto">
            <a:xfrm>
              <a:off x="3072" y="1704"/>
              <a:ext cx="0" cy="1184"/>
            </a:xfrm>
            <a:prstGeom prst="line">
              <a:avLst/>
            </a:prstGeom>
            <a:noFill/>
            <a:ln w="254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73">
              <a:extLst>
                <a:ext uri="{FF2B5EF4-FFF2-40B4-BE49-F238E27FC236}">
                  <a16:creationId xmlns:a16="http://schemas.microsoft.com/office/drawing/2014/main" id="{02C45F5D-A4BA-430F-87A8-0CD4188D36E3}"/>
                </a:ext>
              </a:extLst>
            </p:cNvPr>
            <p:cNvSpPr>
              <a:spLocks noChangeArrowheads="1"/>
            </p:cNvSpPr>
            <p:nvPr/>
          </p:nvSpPr>
          <p:spPr bwMode="auto">
            <a:xfrm>
              <a:off x="2904" y="2081"/>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hangingPunct="0">
                <a:spcBef>
                  <a:spcPct val="0"/>
                </a:spcBef>
              </a:pPr>
              <a:r>
                <a:rPr kumimoji="0" lang="en-US" altLang="zh-CN" i="0">
                  <a:solidFill>
                    <a:srgbClr val="CC0000"/>
                  </a:solidFill>
                  <a:latin typeface="宋体" panose="02010600030101010101" pitchFamily="2" charset="-122"/>
                  <a:ea typeface="宋体" panose="02010600030101010101" pitchFamily="2" charset="-122"/>
                  <a:cs typeface="Arial" panose="020B0604020202020204" pitchFamily="34" charset="0"/>
                </a:rPr>
                <a:t>②</a:t>
              </a:r>
            </a:p>
          </p:txBody>
        </p:sp>
      </p:grpSp>
      <p:grpSp>
        <p:nvGrpSpPr>
          <p:cNvPr id="70" name="Group 78">
            <a:extLst>
              <a:ext uri="{FF2B5EF4-FFF2-40B4-BE49-F238E27FC236}">
                <a16:creationId xmlns:a16="http://schemas.microsoft.com/office/drawing/2014/main" id="{BF519A78-D8FA-43D7-B34F-096E7D7A85D6}"/>
              </a:ext>
            </a:extLst>
          </p:cNvPr>
          <p:cNvGrpSpPr>
            <a:grpSpLocks/>
          </p:cNvGrpSpPr>
          <p:nvPr/>
        </p:nvGrpSpPr>
        <p:grpSpPr bwMode="auto">
          <a:xfrm>
            <a:off x="5818471" y="3332881"/>
            <a:ext cx="2819400" cy="1473200"/>
            <a:chOff x="3744" y="1960"/>
            <a:chExt cx="1776" cy="928"/>
          </a:xfrm>
        </p:grpSpPr>
        <p:grpSp>
          <p:nvGrpSpPr>
            <p:cNvPr id="71" name="Group 72">
              <a:extLst>
                <a:ext uri="{FF2B5EF4-FFF2-40B4-BE49-F238E27FC236}">
                  <a16:creationId xmlns:a16="http://schemas.microsoft.com/office/drawing/2014/main" id="{C719667A-6D15-46BB-A6DC-92E171BAA9DF}"/>
                </a:ext>
              </a:extLst>
            </p:cNvPr>
            <p:cNvGrpSpPr>
              <a:grpSpLocks/>
            </p:cNvGrpSpPr>
            <p:nvPr/>
          </p:nvGrpSpPr>
          <p:grpSpPr bwMode="auto">
            <a:xfrm>
              <a:off x="3744" y="1960"/>
              <a:ext cx="1776" cy="928"/>
              <a:chOff x="3744" y="1960"/>
              <a:chExt cx="1776" cy="928"/>
            </a:xfrm>
          </p:grpSpPr>
          <p:sp>
            <p:nvSpPr>
              <p:cNvPr id="73" name="Line 33">
                <a:extLst>
                  <a:ext uri="{FF2B5EF4-FFF2-40B4-BE49-F238E27FC236}">
                    <a16:creationId xmlns:a16="http://schemas.microsoft.com/office/drawing/2014/main" id="{29F3F022-59F6-4B0B-9C5B-2E1E0694391A}"/>
                  </a:ext>
                </a:extLst>
              </p:cNvPr>
              <p:cNvSpPr>
                <a:spLocks noChangeShapeType="1"/>
              </p:cNvSpPr>
              <p:nvPr/>
            </p:nvSpPr>
            <p:spPr bwMode="auto">
              <a:xfrm>
                <a:off x="5240" y="2880"/>
                <a:ext cx="272" cy="0"/>
              </a:xfrm>
              <a:prstGeom prst="line">
                <a:avLst/>
              </a:prstGeom>
              <a:noFill/>
              <a:ln w="254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68">
                <a:extLst>
                  <a:ext uri="{FF2B5EF4-FFF2-40B4-BE49-F238E27FC236}">
                    <a16:creationId xmlns:a16="http://schemas.microsoft.com/office/drawing/2014/main" id="{B28E4F46-8951-42A0-9B5F-4639D1FFA2DF}"/>
                  </a:ext>
                </a:extLst>
              </p:cNvPr>
              <p:cNvSpPr>
                <a:spLocks noChangeShapeType="1"/>
              </p:cNvSpPr>
              <p:nvPr/>
            </p:nvSpPr>
            <p:spPr bwMode="auto">
              <a:xfrm>
                <a:off x="3752" y="2160"/>
                <a:ext cx="1760" cy="0"/>
              </a:xfrm>
              <a:prstGeom prst="line">
                <a:avLst/>
              </a:prstGeom>
              <a:noFill/>
              <a:ln w="254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69">
                <a:extLst>
                  <a:ext uri="{FF2B5EF4-FFF2-40B4-BE49-F238E27FC236}">
                    <a16:creationId xmlns:a16="http://schemas.microsoft.com/office/drawing/2014/main" id="{D4160F53-25BA-4412-9A01-15DB5B6F4A82}"/>
                  </a:ext>
                </a:extLst>
              </p:cNvPr>
              <p:cNvSpPr>
                <a:spLocks noChangeShapeType="1"/>
              </p:cNvSpPr>
              <p:nvPr/>
            </p:nvSpPr>
            <p:spPr bwMode="auto">
              <a:xfrm flipV="1">
                <a:off x="5520" y="2152"/>
                <a:ext cx="0" cy="736"/>
              </a:xfrm>
              <a:prstGeom prst="line">
                <a:avLst/>
              </a:prstGeom>
              <a:noFill/>
              <a:ln w="254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70">
                <a:extLst>
                  <a:ext uri="{FF2B5EF4-FFF2-40B4-BE49-F238E27FC236}">
                    <a16:creationId xmlns:a16="http://schemas.microsoft.com/office/drawing/2014/main" id="{DFD0DE61-1813-4F6E-AB4E-4687997D2ECE}"/>
                  </a:ext>
                </a:extLst>
              </p:cNvPr>
              <p:cNvSpPr>
                <a:spLocks noChangeShapeType="1"/>
              </p:cNvSpPr>
              <p:nvPr/>
            </p:nvSpPr>
            <p:spPr bwMode="auto">
              <a:xfrm flipV="1">
                <a:off x="3744" y="1960"/>
                <a:ext cx="0" cy="208"/>
              </a:xfrm>
              <a:prstGeom prst="line">
                <a:avLst/>
              </a:prstGeom>
              <a:noFill/>
              <a:ln w="254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 name="Rectangle 74">
              <a:extLst>
                <a:ext uri="{FF2B5EF4-FFF2-40B4-BE49-F238E27FC236}">
                  <a16:creationId xmlns:a16="http://schemas.microsoft.com/office/drawing/2014/main" id="{1E5444E0-E268-4CC4-B8EA-558B554F84BB}"/>
                </a:ext>
              </a:extLst>
            </p:cNvPr>
            <p:cNvSpPr>
              <a:spLocks noChangeArrowheads="1"/>
            </p:cNvSpPr>
            <p:nvPr/>
          </p:nvSpPr>
          <p:spPr bwMode="auto">
            <a:xfrm>
              <a:off x="5346" y="2293"/>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CC0000"/>
                  </a:solidFill>
                  <a:ea typeface="宋体" panose="02010600030101010101" pitchFamily="2" charset="-122"/>
                </a:rPr>
                <a:t>①</a:t>
              </a:r>
              <a:endParaRPr kumimoji="0" lang="zh-CN" altLang="en-US" i="0">
                <a:solidFill>
                  <a:srgbClr val="CC0000"/>
                </a:solidFill>
                <a:ea typeface="宋体" panose="02010600030101010101" pitchFamily="2" charset="-122"/>
              </a:endParaRPr>
            </a:p>
          </p:txBody>
        </p:sp>
      </p:grpSp>
      <p:grpSp>
        <p:nvGrpSpPr>
          <p:cNvPr id="77" name="Group 79">
            <a:extLst>
              <a:ext uri="{FF2B5EF4-FFF2-40B4-BE49-F238E27FC236}">
                <a16:creationId xmlns:a16="http://schemas.microsoft.com/office/drawing/2014/main" id="{F037683F-4973-4D03-A4E4-6F5F09B8FFB9}"/>
              </a:ext>
            </a:extLst>
          </p:cNvPr>
          <p:cNvGrpSpPr>
            <a:grpSpLocks/>
          </p:cNvGrpSpPr>
          <p:nvPr/>
        </p:nvGrpSpPr>
        <p:grpSpPr bwMode="auto">
          <a:xfrm>
            <a:off x="7417084" y="3383681"/>
            <a:ext cx="306387" cy="1422400"/>
            <a:chOff x="4751" y="1992"/>
            <a:chExt cx="193" cy="896"/>
          </a:xfrm>
        </p:grpSpPr>
        <p:sp>
          <p:nvSpPr>
            <p:cNvPr id="78" name="Line 19">
              <a:extLst>
                <a:ext uri="{FF2B5EF4-FFF2-40B4-BE49-F238E27FC236}">
                  <a16:creationId xmlns:a16="http://schemas.microsoft.com/office/drawing/2014/main" id="{C4E49F6C-5529-4984-8CB7-9AC6C5D4A90A}"/>
                </a:ext>
              </a:extLst>
            </p:cNvPr>
            <p:cNvSpPr>
              <a:spLocks noChangeShapeType="1"/>
            </p:cNvSpPr>
            <p:nvPr/>
          </p:nvSpPr>
          <p:spPr bwMode="auto">
            <a:xfrm>
              <a:off x="4944" y="1992"/>
              <a:ext cx="0" cy="896"/>
            </a:xfrm>
            <a:prstGeom prst="line">
              <a:avLst/>
            </a:prstGeom>
            <a:noFill/>
            <a:ln w="254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Rectangle 75">
              <a:extLst>
                <a:ext uri="{FF2B5EF4-FFF2-40B4-BE49-F238E27FC236}">
                  <a16:creationId xmlns:a16="http://schemas.microsoft.com/office/drawing/2014/main" id="{B367315A-000E-4530-9438-0329EE09D9AD}"/>
                </a:ext>
              </a:extLst>
            </p:cNvPr>
            <p:cNvSpPr>
              <a:spLocks noChangeArrowheads="1"/>
            </p:cNvSpPr>
            <p:nvPr/>
          </p:nvSpPr>
          <p:spPr bwMode="auto">
            <a:xfrm>
              <a:off x="4751" y="2293"/>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CC0000"/>
                  </a:solidFill>
                  <a:latin typeface="宋体" panose="02010600030101010101" pitchFamily="2" charset="-122"/>
                  <a:ea typeface="宋体" panose="02010600030101010101" pitchFamily="2" charset="-122"/>
                </a:rPr>
                <a:t>④</a:t>
              </a:r>
              <a:endParaRPr kumimoji="0" lang="en-US" altLang="en-US" i="0">
                <a:solidFill>
                  <a:srgbClr val="CC0000"/>
                </a:solidFill>
                <a:latin typeface="宋体" panose="02010600030101010101" pitchFamily="2" charset="-122"/>
                <a:ea typeface="宋体" panose="02010600030101010101" pitchFamily="2" charset="-122"/>
              </a:endParaRPr>
            </a:p>
          </p:txBody>
        </p:sp>
      </p:grpSp>
      <p:grpSp>
        <p:nvGrpSpPr>
          <p:cNvPr id="80" name="Group 81">
            <a:extLst>
              <a:ext uri="{FF2B5EF4-FFF2-40B4-BE49-F238E27FC236}">
                <a16:creationId xmlns:a16="http://schemas.microsoft.com/office/drawing/2014/main" id="{55548CB2-B785-4FBE-A1EC-AD678628B399}"/>
              </a:ext>
            </a:extLst>
          </p:cNvPr>
          <p:cNvGrpSpPr>
            <a:grpSpLocks/>
          </p:cNvGrpSpPr>
          <p:nvPr/>
        </p:nvGrpSpPr>
        <p:grpSpPr bwMode="auto">
          <a:xfrm>
            <a:off x="667034" y="4640981"/>
            <a:ext cx="584200" cy="274638"/>
            <a:chOff x="499" y="2784"/>
            <a:chExt cx="368" cy="173"/>
          </a:xfrm>
        </p:grpSpPr>
        <p:sp>
          <p:nvSpPr>
            <p:cNvPr id="81" name="Rectangle 76">
              <a:extLst>
                <a:ext uri="{FF2B5EF4-FFF2-40B4-BE49-F238E27FC236}">
                  <a16:creationId xmlns:a16="http://schemas.microsoft.com/office/drawing/2014/main" id="{891D48A2-DAAB-4E26-BA18-B4C9FB442EFC}"/>
                </a:ext>
              </a:extLst>
            </p:cNvPr>
            <p:cNvSpPr>
              <a:spLocks noChangeArrowheads="1"/>
            </p:cNvSpPr>
            <p:nvPr/>
          </p:nvSpPr>
          <p:spPr bwMode="auto">
            <a:xfrm>
              <a:off x="499" y="2784"/>
              <a:ext cx="22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0" lang="en-US" altLang="zh-CN" i="0">
                  <a:solidFill>
                    <a:srgbClr val="CC0000"/>
                  </a:solidFill>
                  <a:latin typeface="宋体" panose="02010600030101010101" pitchFamily="2" charset="-122"/>
                  <a:ea typeface="宋体" panose="02010600030101010101" pitchFamily="2" charset="-122"/>
                  <a:cs typeface="Arial" panose="020B0604020202020204" pitchFamily="34" charset="0"/>
                </a:rPr>
                <a:t>③</a:t>
              </a:r>
              <a:r>
                <a:rPr kumimoji="0" lang="en-US" altLang="zh-CN"/>
                <a:t> </a:t>
              </a:r>
              <a:endParaRPr kumimoji="0" lang="zh-CN" altLang="en-US"/>
            </a:p>
          </p:txBody>
        </p:sp>
        <p:sp>
          <p:nvSpPr>
            <p:cNvPr id="82" name="Rectangle 77">
              <a:extLst>
                <a:ext uri="{FF2B5EF4-FFF2-40B4-BE49-F238E27FC236}">
                  <a16:creationId xmlns:a16="http://schemas.microsoft.com/office/drawing/2014/main" id="{5B907E1A-3459-4927-914F-B02016E6A58B}"/>
                </a:ext>
              </a:extLst>
            </p:cNvPr>
            <p:cNvSpPr>
              <a:spLocks noChangeArrowheads="1"/>
            </p:cNvSpPr>
            <p:nvPr/>
          </p:nvSpPr>
          <p:spPr bwMode="auto">
            <a:xfrm>
              <a:off x="787" y="2784"/>
              <a:ext cx="8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CC0000"/>
                  </a:solidFill>
                </a:rPr>
                <a:t>1</a:t>
              </a:r>
              <a:endParaRPr kumimoji="0" lang="zh-CN" altLang="en-US" i="0">
                <a:solidFill>
                  <a:srgbClr val="CC0000"/>
                </a:solidFill>
              </a:endParaRPr>
            </a:p>
          </p:txBody>
        </p:sp>
      </p:grpSp>
    </p:spTree>
    <p:extLst>
      <p:ext uri="{BB962C8B-B14F-4D97-AF65-F5344CB8AC3E}">
        <p14:creationId xmlns:p14="http://schemas.microsoft.com/office/powerpoint/2010/main" val="127061173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blinds(horizontal)">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blinds(horizontal)">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blinds(horizontal)">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blinds(horizontal)">
                                      <p:cBhvr>
                                        <p:cTn id="32" dur="500"/>
                                        <p:tgtEl>
                                          <p:spTgt spid="8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blinds(horizontal)">
                                      <p:cBhvr>
                                        <p:cTn id="3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B645239-62E0-4803-B0CC-1C70CB1A8A01}"/>
              </a:ext>
            </a:extLst>
          </p:cNvPr>
          <p:cNvSpPr>
            <a:spLocks noGrp="1"/>
          </p:cNvSpPr>
          <p:nvPr>
            <p:ph type="sldNum" sz="quarter" idx="12"/>
          </p:nvPr>
        </p:nvSpPr>
        <p:spPr/>
        <p:txBody>
          <a:bodyPr/>
          <a:lstStyle/>
          <a:p>
            <a:fld id="{D12C7F20-4EEE-4847-AC76-B538472E8A39}" type="slidenum">
              <a:rPr lang="zh-CN" altLang="en-US" smtClean="0"/>
              <a:pPr/>
              <a:t>61</a:t>
            </a:fld>
            <a:endParaRPr lang="zh-CN" altLang="en-US"/>
          </a:p>
        </p:txBody>
      </p:sp>
      <p:sp>
        <p:nvSpPr>
          <p:cNvPr id="3" name="文本占位符 2">
            <a:extLst>
              <a:ext uri="{FF2B5EF4-FFF2-40B4-BE49-F238E27FC236}">
                <a16:creationId xmlns:a16="http://schemas.microsoft.com/office/drawing/2014/main" id="{BD7B2CB0-B51F-4789-85D3-8D82A59899A4}"/>
              </a:ext>
            </a:extLst>
          </p:cNvPr>
          <p:cNvSpPr>
            <a:spLocks noGrp="1"/>
          </p:cNvSpPr>
          <p:nvPr>
            <p:ph type="body" sz="quarter" idx="15"/>
          </p:nvPr>
        </p:nvSpPr>
        <p:spPr>
          <a:xfrm>
            <a:off x="159768" y="698463"/>
            <a:ext cx="11835786" cy="533571"/>
          </a:xfrm>
        </p:spPr>
        <p:txBody>
          <a:bodyPr/>
          <a:lstStyle/>
          <a:p>
            <a:r>
              <a:rPr lang="en-US" altLang="zh-CN" dirty="0"/>
              <a:t>Ex3: 64 KB Direct Mapped Cache with 16B Blocks</a:t>
            </a:r>
            <a:endParaRPr lang="zh-CN" altLang="en-US" dirty="0"/>
          </a:p>
        </p:txBody>
      </p:sp>
      <p:sp>
        <p:nvSpPr>
          <p:cNvPr id="4" name="文本占位符 3">
            <a:extLst>
              <a:ext uri="{FF2B5EF4-FFF2-40B4-BE49-F238E27FC236}">
                <a16:creationId xmlns:a16="http://schemas.microsoft.com/office/drawing/2014/main" id="{936F09C1-CFF9-43B6-97F0-FC8D6DD2BF90}"/>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45A22A4E-590B-4822-A90F-74C3199E20DB}"/>
              </a:ext>
            </a:extLst>
          </p:cNvPr>
          <p:cNvSpPr txBox="1">
            <a:spLocks noChangeArrowheads="1"/>
          </p:cNvSpPr>
          <p:nvPr/>
        </p:nvSpPr>
        <p:spPr>
          <a:xfrm>
            <a:off x="289595" y="1175489"/>
            <a:ext cx="11095285" cy="494494"/>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zh-CN" altLang="en-US" sz="1600" dirty="0"/>
              <a:t>假定主存和</a:t>
            </a:r>
            <a:r>
              <a:rPr lang="en-US" altLang="zh-CN" sz="1600" dirty="0"/>
              <a:t>Cache</a:t>
            </a:r>
            <a:r>
              <a:rPr lang="zh-CN" altLang="en-US" sz="1600" dirty="0"/>
              <a:t>之间采用直接映射方式，块大小为</a:t>
            </a:r>
            <a:r>
              <a:rPr lang="en-US" altLang="zh-CN" sz="1600" dirty="0"/>
              <a:t>16B</a:t>
            </a:r>
            <a:r>
              <a:rPr lang="zh-CN" altLang="en-US" sz="1600" dirty="0"/>
              <a:t>。</a:t>
            </a:r>
            <a:r>
              <a:rPr lang="en-US" altLang="zh-CN" sz="1600" dirty="0"/>
              <a:t>Cache</a:t>
            </a:r>
            <a:r>
              <a:rPr lang="zh-CN" altLang="en-US" sz="1600" dirty="0"/>
              <a:t>的数据区容量为</a:t>
            </a:r>
            <a:r>
              <a:rPr lang="en-US" altLang="zh-CN" sz="1600" dirty="0"/>
              <a:t>64KB</a:t>
            </a:r>
            <a:r>
              <a:rPr lang="zh-CN" altLang="en-US" sz="1600" dirty="0"/>
              <a:t>，主存地址为</a:t>
            </a:r>
            <a:r>
              <a:rPr lang="en-US" altLang="zh-CN" sz="1600" dirty="0"/>
              <a:t>32</a:t>
            </a:r>
            <a:r>
              <a:rPr lang="zh-CN" altLang="en-US" sz="1600" dirty="0"/>
              <a:t>位，按字节编址。要求：说明主存地址如何划分，访存过程的硬件实现。</a:t>
            </a:r>
            <a:r>
              <a:rPr lang="en-US" altLang="zh-CN" sz="1600" dirty="0"/>
              <a:t> </a:t>
            </a:r>
          </a:p>
        </p:txBody>
      </p:sp>
      <p:sp>
        <p:nvSpPr>
          <p:cNvPr id="6" name="Freeform 4">
            <a:extLst>
              <a:ext uri="{FF2B5EF4-FFF2-40B4-BE49-F238E27FC236}">
                <a16:creationId xmlns:a16="http://schemas.microsoft.com/office/drawing/2014/main" id="{599DAD1D-6436-4A0A-BCA0-5245D269E27E}"/>
              </a:ext>
            </a:extLst>
          </p:cNvPr>
          <p:cNvSpPr>
            <a:spLocks/>
          </p:cNvSpPr>
          <p:nvPr/>
        </p:nvSpPr>
        <p:spPr bwMode="auto">
          <a:xfrm>
            <a:off x="1755775" y="5086350"/>
            <a:ext cx="61913" cy="55563"/>
          </a:xfrm>
          <a:custGeom>
            <a:avLst/>
            <a:gdLst>
              <a:gd name="T0" fmla="*/ 29 w 31"/>
              <a:gd name="T1" fmla="*/ 0 h 31"/>
              <a:gd name="T2" fmla="*/ 0 w 31"/>
              <a:gd name="T3" fmla="*/ 0 h 31"/>
              <a:gd name="T4" fmla="*/ 14 w 31"/>
              <a:gd name="T5" fmla="*/ 31 h 31"/>
              <a:gd name="T6" fmla="*/ 31 w 31"/>
              <a:gd name="T7" fmla="*/ 0 h 31"/>
              <a:gd name="T8" fmla="*/ 31 w 31"/>
              <a:gd name="T9" fmla="*/ 0 h 31"/>
              <a:gd name="T10" fmla="*/ 29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29" y="0"/>
                </a:moveTo>
                <a:lnTo>
                  <a:pt x="0" y="0"/>
                </a:lnTo>
                <a:lnTo>
                  <a:pt x="14" y="31"/>
                </a:lnTo>
                <a:lnTo>
                  <a:pt x="31" y="0"/>
                </a:lnTo>
                <a:lnTo>
                  <a:pt x="31"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Line 6">
            <a:extLst>
              <a:ext uri="{FF2B5EF4-FFF2-40B4-BE49-F238E27FC236}">
                <a16:creationId xmlns:a16="http://schemas.microsoft.com/office/drawing/2014/main" id="{5F4D3C25-15BF-4829-B07D-22D277894447}"/>
              </a:ext>
            </a:extLst>
          </p:cNvPr>
          <p:cNvSpPr>
            <a:spLocks noChangeShapeType="1"/>
          </p:cNvSpPr>
          <p:nvPr/>
        </p:nvSpPr>
        <p:spPr bwMode="auto">
          <a:xfrm>
            <a:off x="3371850" y="2286000"/>
            <a:ext cx="80963" cy="428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7">
            <a:extLst>
              <a:ext uri="{FF2B5EF4-FFF2-40B4-BE49-F238E27FC236}">
                <a16:creationId xmlns:a16="http://schemas.microsoft.com/office/drawing/2014/main" id="{50E60926-0A77-4D8A-ABE1-195CE4D2416D}"/>
              </a:ext>
            </a:extLst>
          </p:cNvPr>
          <p:cNvSpPr>
            <a:spLocks noChangeArrowheads="1"/>
          </p:cNvSpPr>
          <p:nvPr/>
        </p:nvSpPr>
        <p:spPr bwMode="auto">
          <a:xfrm>
            <a:off x="3476625" y="2168525"/>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1400" i="0">
                <a:solidFill>
                  <a:srgbClr val="000000"/>
                </a:solidFill>
                <a:ea typeface="宋体" panose="02010600030101010101" pitchFamily="2" charset="-122"/>
              </a:rPr>
              <a:t>1</a:t>
            </a:r>
            <a:r>
              <a:rPr lang="en-US" altLang="zh-CN" sz="1400" i="0">
                <a:solidFill>
                  <a:srgbClr val="000000"/>
                </a:solidFill>
                <a:ea typeface="宋体" panose="02010600030101010101" pitchFamily="2" charset="-122"/>
              </a:rPr>
              <a:t>6</a:t>
            </a:r>
            <a:endParaRPr lang="en-US" altLang="zh-CN" sz="1400" i="0">
              <a:solidFill>
                <a:schemeClr val="tx1"/>
              </a:solidFill>
              <a:latin typeface="Times New Roman" panose="02020603050405020304" pitchFamily="18" charset="0"/>
              <a:ea typeface="宋体" panose="02010600030101010101" pitchFamily="2" charset="-122"/>
            </a:endParaRPr>
          </a:p>
        </p:txBody>
      </p:sp>
      <p:sp>
        <p:nvSpPr>
          <p:cNvPr id="9" name="Line 9">
            <a:extLst>
              <a:ext uri="{FF2B5EF4-FFF2-40B4-BE49-F238E27FC236}">
                <a16:creationId xmlns:a16="http://schemas.microsoft.com/office/drawing/2014/main" id="{AFD67688-1521-4A78-8E12-C30B469B6FA2}"/>
              </a:ext>
            </a:extLst>
          </p:cNvPr>
          <p:cNvSpPr>
            <a:spLocks noChangeShapeType="1"/>
          </p:cNvSpPr>
          <p:nvPr/>
        </p:nvSpPr>
        <p:spPr bwMode="auto">
          <a:xfrm>
            <a:off x="3817938" y="2270125"/>
            <a:ext cx="157162"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a:extLst>
              <a:ext uri="{FF2B5EF4-FFF2-40B4-BE49-F238E27FC236}">
                <a16:creationId xmlns:a16="http://schemas.microsoft.com/office/drawing/2014/main" id="{FFF14580-7EDA-46D4-91A7-D706BC654035}"/>
              </a:ext>
            </a:extLst>
          </p:cNvPr>
          <p:cNvSpPr>
            <a:spLocks noChangeArrowheads="1"/>
          </p:cNvSpPr>
          <p:nvPr/>
        </p:nvSpPr>
        <p:spPr bwMode="auto">
          <a:xfrm>
            <a:off x="3937000" y="2168525"/>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1400" i="0">
                <a:solidFill>
                  <a:srgbClr val="000000"/>
                </a:solidFill>
                <a:ea typeface="宋体" panose="02010600030101010101" pitchFamily="2" charset="-122"/>
              </a:rPr>
              <a:t>1</a:t>
            </a:r>
            <a:r>
              <a:rPr lang="en-US" altLang="zh-CN" sz="1400" i="0">
                <a:solidFill>
                  <a:srgbClr val="000000"/>
                </a:solidFill>
                <a:ea typeface="宋体" panose="02010600030101010101" pitchFamily="2" charset="-122"/>
              </a:rPr>
              <a:t>2</a:t>
            </a:r>
            <a:endParaRPr lang="en-US" altLang="zh-CN" sz="1400" i="0">
              <a:solidFill>
                <a:schemeClr val="tx1"/>
              </a:solidFill>
              <a:latin typeface="Times New Roman" panose="02020603050405020304" pitchFamily="18" charset="0"/>
              <a:ea typeface="宋体" panose="02010600030101010101" pitchFamily="2" charset="-122"/>
            </a:endParaRPr>
          </a:p>
        </p:txBody>
      </p:sp>
      <p:sp>
        <p:nvSpPr>
          <p:cNvPr id="11" name="Rectangle 12">
            <a:extLst>
              <a:ext uri="{FF2B5EF4-FFF2-40B4-BE49-F238E27FC236}">
                <a16:creationId xmlns:a16="http://schemas.microsoft.com/office/drawing/2014/main" id="{046FA5C6-FCEE-44CE-BCD6-F67E966A7C3C}"/>
              </a:ext>
            </a:extLst>
          </p:cNvPr>
          <p:cNvSpPr>
            <a:spLocks noChangeArrowheads="1"/>
          </p:cNvSpPr>
          <p:nvPr/>
        </p:nvSpPr>
        <p:spPr bwMode="auto">
          <a:xfrm>
            <a:off x="5586413" y="2203450"/>
            <a:ext cx="11731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chemeClr val="accent1"/>
                </a:solidFill>
                <a:ea typeface="宋体" panose="02010600030101010101" pitchFamily="2" charset="-122"/>
              </a:rPr>
              <a:t>Byte offset</a:t>
            </a:r>
          </a:p>
        </p:txBody>
      </p:sp>
      <p:sp>
        <p:nvSpPr>
          <p:cNvPr id="12" name="Freeform 13">
            <a:extLst>
              <a:ext uri="{FF2B5EF4-FFF2-40B4-BE49-F238E27FC236}">
                <a16:creationId xmlns:a16="http://schemas.microsoft.com/office/drawing/2014/main" id="{5E0B9EA6-5C84-49A7-B410-D0EC979E5404}"/>
              </a:ext>
            </a:extLst>
          </p:cNvPr>
          <p:cNvSpPr>
            <a:spLocks/>
          </p:cNvSpPr>
          <p:nvPr/>
        </p:nvSpPr>
        <p:spPr bwMode="auto">
          <a:xfrm>
            <a:off x="1314450" y="3130550"/>
            <a:ext cx="5762625" cy="1660525"/>
          </a:xfrm>
          <a:custGeom>
            <a:avLst/>
            <a:gdLst>
              <a:gd name="T0" fmla="*/ 2901 w 2903"/>
              <a:gd name="T1" fmla="*/ 913 h 915"/>
              <a:gd name="T2" fmla="*/ 2903 w 2903"/>
              <a:gd name="T3" fmla="*/ 0 h 915"/>
              <a:gd name="T4" fmla="*/ 0 w 2903"/>
              <a:gd name="T5" fmla="*/ 0 h 915"/>
              <a:gd name="T6" fmla="*/ 0 w 2903"/>
              <a:gd name="T7" fmla="*/ 915 h 915"/>
              <a:gd name="T8" fmla="*/ 2903 w 2903"/>
              <a:gd name="T9" fmla="*/ 915 h 915"/>
              <a:gd name="T10" fmla="*/ 2903 w 2903"/>
              <a:gd name="T11" fmla="*/ 915 h 915"/>
            </a:gdLst>
            <a:ahLst/>
            <a:cxnLst>
              <a:cxn ang="0">
                <a:pos x="T0" y="T1"/>
              </a:cxn>
              <a:cxn ang="0">
                <a:pos x="T2" y="T3"/>
              </a:cxn>
              <a:cxn ang="0">
                <a:pos x="T4" y="T5"/>
              </a:cxn>
              <a:cxn ang="0">
                <a:pos x="T6" y="T7"/>
              </a:cxn>
              <a:cxn ang="0">
                <a:pos x="T8" y="T9"/>
              </a:cxn>
              <a:cxn ang="0">
                <a:pos x="T10" y="T11"/>
              </a:cxn>
            </a:cxnLst>
            <a:rect l="0" t="0" r="r" b="b"/>
            <a:pathLst>
              <a:path w="2903" h="915">
                <a:moveTo>
                  <a:pt x="2901" y="913"/>
                </a:moveTo>
                <a:lnTo>
                  <a:pt x="2903" y="0"/>
                </a:lnTo>
                <a:lnTo>
                  <a:pt x="0" y="0"/>
                </a:lnTo>
                <a:lnTo>
                  <a:pt x="0" y="915"/>
                </a:lnTo>
                <a:lnTo>
                  <a:pt x="2903" y="915"/>
                </a:lnTo>
                <a:lnTo>
                  <a:pt x="2903" y="91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Rectangle 14">
            <a:extLst>
              <a:ext uri="{FF2B5EF4-FFF2-40B4-BE49-F238E27FC236}">
                <a16:creationId xmlns:a16="http://schemas.microsoft.com/office/drawing/2014/main" id="{0FA1BFD0-49F3-4F4B-982C-082188237848}"/>
              </a:ext>
            </a:extLst>
          </p:cNvPr>
          <p:cNvSpPr>
            <a:spLocks noChangeArrowheads="1"/>
          </p:cNvSpPr>
          <p:nvPr/>
        </p:nvSpPr>
        <p:spPr bwMode="auto">
          <a:xfrm>
            <a:off x="1384300" y="2949575"/>
            <a:ext cx="1111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900" i="0">
                <a:solidFill>
                  <a:srgbClr val="000000"/>
                </a:solidFill>
                <a:ea typeface="宋体" panose="02010600030101010101" pitchFamily="2" charset="-122"/>
              </a:rPr>
              <a:t>V</a:t>
            </a:r>
            <a:endParaRPr lang="en-US" altLang="zh-CN" sz="2400" i="0">
              <a:solidFill>
                <a:schemeClr val="tx1"/>
              </a:solidFill>
              <a:latin typeface="Times New Roman" panose="02020603050405020304" pitchFamily="18" charset="0"/>
              <a:ea typeface="宋体" panose="02010600030101010101" pitchFamily="2" charset="-122"/>
            </a:endParaRPr>
          </a:p>
        </p:txBody>
      </p:sp>
      <p:sp>
        <p:nvSpPr>
          <p:cNvPr id="14" name="Rectangle 16">
            <a:extLst>
              <a:ext uri="{FF2B5EF4-FFF2-40B4-BE49-F238E27FC236}">
                <a16:creationId xmlns:a16="http://schemas.microsoft.com/office/drawing/2014/main" id="{F422EFEC-B933-4838-A240-FF7334A3C442}"/>
              </a:ext>
            </a:extLst>
          </p:cNvPr>
          <p:cNvSpPr>
            <a:spLocks noChangeArrowheads="1"/>
          </p:cNvSpPr>
          <p:nvPr/>
        </p:nvSpPr>
        <p:spPr bwMode="auto">
          <a:xfrm>
            <a:off x="1649413" y="2916238"/>
            <a:ext cx="2651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en-US" altLang="zh-CN" sz="1400" i="0">
                <a:solidFill>
                  <a:srgbClr val="000000"/>
                </a:solidFill>
                <a:ea typeface="宋体" panose="02010600030101010101" pitchFamily="2" charset="-122"/>
              </a:rPr>
              <a:t>tag</a:t>
            </a:r>
            <a:endParaRPr lang="en-US" altLang="zh-CN" sz="1400" i="0">
              <a:solidFill>
                <a:schemeClr val="tx1"/>
              </a:solidFill>
              <a:latin typeface="Times New Roman" panose="02020603050405020304" pitchFamily="18" charset="0"/>
              <a:ea typeface="宋体" panose="02010600030101010101" pitchFamily="2" charset="-122"/>
            </a:endParaRPr>
          </a:p>
        </p:txBody>
      </p:sp>
      <p:sp>
        <p:nvSpPr>
          <p:cNvPr id="15" name="Freeform 22">
            <a:extLst>
              <a:ext uri="{FF2B5EF4-FFF2-40B4-BE49-F238E27FC236}">
                <a16:creationId xmlns:a16="http://schemas.microsoft.com/office/drawing/2014/main" id="{FD1E8073-EE0E-48B2-9536-DE466618645D}"/>
              </a:ext>
            </a:extLst>
          </p:cNvPr>
          <p:cNvSpPr>
            <a:spLocks/>
          </p:cNvSpPr>
          <p:nvPr/>
        </p:nvSpPr>
        <p:spPr bwMode="auto">
          <a:xfrm>
            <a:off x="1314450" y="3790950"/>
            <a:ext cx="5762625" cy="171450"/>
          </a:xfrm>
          <a:custGeom>
            <a:avLst/>
            <a:gdLst>
              <a:gd name="T0" fmla="*/ 2901 w 2903"/>
              <a:gd name="T1" fmla="*/ 92 h 94"/>
              <a:gd name="T2" fmla="*/ 2903 w 2903"/>
              <a:gd name="T3" fmla="*/ 0 h 94"/>
              <a:gd name="T4" fmla="*/ 0 w 2903"/>
              <a:gd name="T5" fmla="*/ 0 h 94"/>
              <a:gd name="T6" fmla="*/ 0 w 2903"/>
              <a:gd name="T7" fmla="*/ 94 h 94"/>
              <a:gd name="T8" fmla="*/ 2903 w 2903"/>
              <a:gd name="T9" fmla="*/ 94 h 94"/>
              <a:gd name="T10" fmla="*/ 2903 w 2903"/>
              <a:gd name="T11" fmla="*/ 94 h 94"/>
              <a:gd name="T12" fmla="*/ 2901 w 2903"/>
              <a:gd name="T13" fmla="*/ 92 h 94"/>
            </a:gdLst>
            <a:ahLst/>
            <a:cxnLst>
              <a:cxn ang="0">
                <a:pos x="T0" y="T1"/>
              </a:cxn>
              <a:cxn ang="0">
                <a:pos x="T2" y="T3"/>
              </a:cxn>
              <a:cxn ang="0">
                <a:pos x="T4" y="T5"/>
              </a:cxn>
              <a:cxn ang="0">
                <a:pos x="T6" y="T7"/>
              </a:cxn>
              <a:cxn ang="0">
                <a:pos x="T8" y="T9"/>
              </a:cxn>
              <a:cxn ang="0">
                <a:pos x="T10" y="T11"/>
              </a:cxn>
              <a:cxn ang="0">
                <a:pos x="T12" y="T13"/>
              </a:cxn>
            </a:cxnLst>
            <a:rect l="0" t="0" r="r" b="b"/>
            <a:pathLst>
              <a:path w="2903" h="94">
                <a:moveTo>
                  <a:pt x="2901" y="92"/>
                </a:moveTo>
                <a:lnTo>
                  <a:pt x="2903" y="0"/>
                </a:lnTo>
                <a:lnTo>
                  <a:pt x="0" y="0"/>
                </a:lnTo>
                <a:lnTo>
                  <a:pt x="0" y="94"/>
                </a:lnTo>
                <a:lnTo>
                  <a:pt x="2903" y="94"/>
                </a:lnTo>
                <a:lnTo>
                  <a:pt x="2903" y="94"/>
                </a:lnTo>
                <a:lnTo>
                  <a:pt x="2901" y="9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3">
            <a:extLst>
              <a:ext uri="{FF2B5EF4-FFF2-40B4-BE49-F238E27FC236}">
                <a16:creationId xmlns:a16="http://schemas.microsoft.com/office/drawing/2014/main" id="{18C066F5-43A8-4063-9112-C5A40F0342A5}"/>
              </a:ext>
            </a:extLst>
          </p:cNvPr>
          <p:cNvSpPr>
            <a:spLocks/>
          </p:cNvSpPr>
          <p:nvPr/>
        </p:nvSpPr>
        <p:spPr bwMode="auto">
          <a:xfrm>
            <a:off x="1314450" y="3790950"/>
            <a:ext cx="5762625" cy="171450"/>
          </a:xfrm>
          <a:custGeom>
            <a:avLst/>
            <a:gdLst>
              <a:gd name="T0" fmla="*/ 2901 w 2903"/>
              <a:gd name="T1" fmla="*/ 92 h 94"/>
              <a:gd name="T2" fmla="*/ 2903 w 2903"/>
              <a:gd name="T3" fmla="*/ 0 h 94"/>
              <a:gd name="T4" fmla="*/ 0 w 2903"/>
              <a:gd name="T5" fmla="*/ 0 h 94"/>
              <a:gd name="T6" fmla="*/ 0 w 2903"/>
              <a:gd name="T7" fmla="*/ 94 h 94"/>
              <a:gd name="T8" fmla="*/ 2903 w 2903"/>
              <a:gd name="T9" fmla="*/ 94 h 94"/>
              <a:gd name="T10" fmla="*/ 2903 w 2903"/>
              <a:gd name="T11" fmla="*/ 94 h 94"/>
            </a:gdLst>
            <a:ahLst/>
            <a:cxnLst>
              <a:cxn ang="0">
                <a:pos x="T0" y="T1"/>
              </a:cxn>
              <a:cxn ang="0">
                <a:pos x="T2" y="T3"/>
              </a:cxn>
              <a:cxn ang="0">
                <a:pos x="T4" y="T5"/>
              </a:cxn>
              <a:cxn ang="0">
                <a:pos x="T6" y="T7"/>
              </a:cxn>
              <a:cxn ang="0">
                <a:pos x="T8" y="T9"/>
              </a:cxn>
              <a:cxn ang="0">
                <a:pos x="T10" y="T11"/>
              </a:cxn>
            </a:cxnLst>
            <a:rect l="0" t="0" r="r" b="b"/>
            <a:pathLst>
              <a:path w="2903" h="94">
                <a:moveTo>
                  <a:pt x="2901" y="92"/>
                </a:moveTo>
                <a:lnTo>
                  <a:pt x="2903" y="0"/>
                </a:lnTo>
                <a:lnTo>
                  <a:pt x="0" y="0"/>
                </a:lnTo>
                <a:lnTo>
                  <a:pt x="0" y="94"/>
                </a:lnTo>
                <a:lnTo>
                  <a:pt x="2903" y="94"/>
                </a:lnTo>
                <a:lnTo>
                  <a:pt x="2903" y="9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Freeform 24">
            <a:extLst>
              <a:ext uri="{FF2B5EF4-FFF2-40B4-BE49-F238E27FC236}">
                <a16:creationId xmlns:a16="http://schemas.microsoft.com/office/drawing/2014/main" id="{BEC6E227-FA62-48AF-900B-18A2F28681B2}"/>
              </a:ext>
            </a:extLst>
          </p:cNvPr>
          <p:cNvSpPr>
            <a:spLocks/>
          </p:cNvSpPr>
          <p:nvPr/>
        </p:nvSpPr>
        <p:spPr bwMode="auto">
          <a:xfrm>
            <a:off x="1360488" y="3849688"/>
            <a:ext cx="61912" cy="55562"/>
          </a:xfrm>
          <a:custGeom>
            <a:avLst/>
            <a:gdLst>
              <a:gd name="T0" fmla="*/ 14 w 31"/>
              <a:gd name="T1" fmla="*/ 29 h 31"/>
              <a:gd name="T2" fmla="*/ 19 w 31"/>
              <a:gd name="T3" fmla="*/ 31 h 31"/>
              <a:gd name="T4" fmla="*/ 21 w 31"/>
              <a:gd name="T5" fmla="*/ 29 h 31"/>
              <a:gd name="T6" fmla="*/ 23 w 31"/>
              <a:gd name="T7" fmla="*/ 29 h 31"/>
              <a:gd name="T8" fmla="*/ 25 w 31"/>
              <a:gd name="T9" fmla="*/ 26 h 31"/>
              <a:gd name="T10" fmla="*/ 27 w 31"/>
              <a:gd name="T11" fmla="*/ 26 h 31"/>
              <a:gd name="T12" fmla="*/ 29 w 31"/>
              <a:gd name="T13" fmla="*/ 24 h 31"/>
              <a:gd name="T14" fmla="*/ 29 w 31"/>
              <a:gd name="T15" fmla="*/ 22 h 31"/>
              <a:gd name="T16" fmla="*/ 31 w 31"/>
              <a:gd name="T17" fmla="*/ 20 h 31"/>
              <a:gd name="T18" fmla="*/ 31 w 31"/>
              <a:gd name="T19" fmla="*/ 18 h 31"/>
              <a:gd name="T20" fmla="*/ 31 w 31"/>
              <a:gd name="T21" fmla="*/ 14 h 31"/>
              <a:gd name="T22" fmla="*/ 31 w 31"/>
              <a:gd name="T23" fmla="*/ 14 h 31"/>
              <a:gd name="T24" fmla="*/ 31 w 31"/>
              <a:gd name="T25" fmla="*/ 12 h 31"/>
              <a:gd name="T26" fmla="*/ 29 w 31"/>
              <a:gd name="T27" fmla="*/ 10 h 31"/>
              <a:gd name="T28" fmla="*/ 29 w 31"/>
              <a:gd name="T29" fmla="*/ 8 h 31"/>
              <a:gd name="T30" fmla="*/ 27 w 31"/>
              <a:gd name="T31" fmla="*/ 6 h 31"/>
              <a:gd name="T32" fmla="*/ 25 w 31"/>
              <a:gd name="T33" fmla="*/ 4 h 31"/>
              <a:gd name="T34" fmla="*/ 23 w 31"/>
              <a:gd name="T35" fmla="*/ 2 h 31"/>
              <a:gd name="T36" fmla="*/ 21 w 31"/>
              <a:gd name="T37" fmla="*/ 2 h 31"/>
              <a:gd name="T38" fmla="*/ 19 w 31"/>
              <a:gd name="T39" fmla="*/ 0 h 31"/>
              <a:gd name="T40" fmla="*/ 16 w 31"/>
              <a:gd name="T41" fmla="*/ 0 h 31"/>
              <a:gd name="T42" fmla="*/ 12 w 31"/>
              <a:gd name="T43" fmla="*/ 0 h 31"/>
              <a:gd name="T44" fmla="*/ 10 w 31"/>
              <a:gd name="T45" fmla="*/ 2 h 31"/>
              <a:gd name="T46" fmla="*/ 8 w 31"/>
              <a:gd name="T47" fmla="*/ 2 h 31"/>
              <a:gd name="T48" fmla="*/ 6 w 31"/>
              <a:gd name="T49" fmla="*/ 4 h 31"/>
              <a:gd name="T50" fmla="*/ 4 w 31"/>
              <a:gd name="T51" fmla="*/ 4 h 31"/>
              <a:gd name="T52" fmla="*/ 4 w 31"/>
              <a:gd name="T53" fmla="*/ 6 h 31"/>
              <a:gd name="T54" fmla="*/ 2 w 31"/>
              <a:gd name="T55" fmla="*/ 8 h 31"/>
              <a:gd name="T56" fmla="*/ 2 w 31"/>
              <a:gd name="T57" fmla="*/ 10 h 31"/>
              <a:gd name="T58" fmla="*/ 0 w 31"/>
              <a:gd name="T59" fmla="*/ 12 h 31"/>
              <a:gd name="T60" fmla="*/ 0 w 31"/>
              <a:gd name="T61" fmla="*/ 14 h 31"/>
              <a:gd name="T62" fmla="*/ 0 w 31"/>
              <a:gd name="T63" fmla="*/ 18 h 31"/>
              <a:gd name="T64" fmla="*/ 2 w 31"/>
              <a:gd name="T65" fmla="*/ 20 h 31"/>
              <a:gd name="T66" fmla="*/ 2 w 31"/>
              <a:gd name="T67" fmla="*/ 22 h 31"/>
              <a:gd name="T68" fmla="*/ 4 w 31"/>
              <a:gd name="T69" fmla="*/ 24 h 31"/>
              <a:gd name="T70" fmla="*/ 4 w 31"/>
              <a:gd name="T71" fmla="*/ 26 h 31"/>
              <a:gd name="T72" fmla="*/ 6 w 31"/>
              <a:gd name="T73" fmla="*/ 26 h 31"/>
              <a:gd name="T74" fmla="*/ 8 w 31"/>
              <a:gd name="T75" fmla="*/ 29 h 31"/>
              <a:gd name="T76" fmla="*/ 10 w 31"/>
              <a:gd name="T77" fmla="*/ 29 h 31"/>
              <a:gd name="T78" fmla="*/ 12 w 31"/>
              <a:gd name="T79" fmla="*/ 31 h 31"/>
              <a:gd name="T80" fmla="*/ 16 w 31"/>
              <a:gd name="T81" fmla="*/ 31 h 31"/>
              <a:gd name="T82" fmla="*/ 16 w 31"/>
              <a:gd name="T83" fmla="*/ 31 h 31"/>
              <a:gd name="T84" fmla="*/ 14 w 31"/>
              <a:gd name="T8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31">
                <a:moveTo>
                  <a:pt x="14" y="29"/>
                </a:moveTo>
                <a:lnTo>
                  <a:pt x="19" y="31"/>
                </a:lnTo>
                <a:lnTo>
                  <a:pt x="21" y="29"/>
                </a:lnTo>
                <a:lnTo>
                  <a:pt x="23" y="29"/>
                </a:lnTo>
                <a:lnTo>
                  <a:pt x="25" y="26"/>
                </a:lnTo>
                <a:lnTo>
                  <a:pt x="27" y="26"/>
                </a:lnTo>
                <a:lnTo>
                  <a:pt x="29" y="24"/>
                </a:lnTo>
                <a:lnTo>
                  <a:pt x="29" y="22"/>
                </a:lnTo>
                <a:lnTo>
                  <a:pt x="31" y="20"/>
                </a:lnTo>
                <a:lnTo>
                  <a:pt x="31" y="18"/>
                </a:lnTo>
                <a:lnTo>
                  <a:pt x="31" y="14"/>
                </a:lnTo>
                <a:lnTo>
                  <a:pt x="31" y="14"/>
                </a:lnTo>
                <a:lnTo>
                  <a:pt x="31" y="12"/>
                </a:lnTo>
                <a:lnTo>
                  <a:pt x="29" y="10"/>
                </a:lnTo>
                <a:lnTo>
                  <a:pt x="29" y="8"/>
                </a:lnTo>
                <a:lnTo>
                  <a:pt x="27" y="6"/>
                </a:lnTo>
                <a:lnTo>
                  <a:pt x="25" y="4"/>
                </a:lnTo>
                <a:lnTo>
                  <a:pt x="23" y="2"/>
                </a:lnTo>
                <a:lnTo>
                  <a:pt x="21" y="2"/>
                </a:lnTo>
                <a:lnTo>
                  <a:pt x="19" y="0"/>
                </a:lnTo>
                <a:lnTo>
                  <a:pt x="16" y="0"/>
                </a:lnTo>
                <a:lnTo>
                  <a:pt x="12" y="0"/>
                </a:lnTo>
                <a:lnTo>
                  <a:pt x="10" y="2"/>
                </a:lnTo>
                <a:lnTo>
                  <a:pt x="8" y="2"/>
                </a:lnTo>
                <a:lnTo>
                  <a:pt x="6" y="4"/>
                </a:lnTo>
                <a:lnTo>
                  <a:pt x="4" y="4"/>
                </a:lnTo>
                <a:lnTo>
                  <a:pt x="4" y="6"/>
                </a:lnTo>
                <a:lnTo>
                  <a:pt x="2" y="8"/>
                </a:lnTo>
                <a:lnTo>
                  <a:pt x="2" y="10"/>
                </a:lnTo>
                <a:lnTo>
                  <a:pt x="0" y="12"/>
                </a:lnTo>
                <a:lnTo>
                  <a:pt x="0" y="14"/>
                </a:lnTo>
                <a:lnTo>
                  <a:pt x="0" y="18"/>
                </a:lnTo>
                <a:lnTo>
                  <a:pt x="2" y="20"/>
                </a:lnTo>
                <a:lnTo>
                  <a:pt x="2" y="22"/>
                </a:lnTo>
                <a:lnTo>
                  <a:pt x="4" y="24"/>
                </a:lnTo>
                <a:lnTo>
                  <a:pt x="4" y="26"/>
                </a:lnTo>
                <a:lnTo>
                  <a:pt x="6" y="26"/>
                </a:lnTo>
                <a:lnTo>
                  <a:pt x="8" y="29"/>
                </a:lnTo>
                <a:lnTo>
                  <a:pt x="10" y="29"/>
                </a:lnTo>
                <a:lnTo>
                  <a:pt x="12" y="31"/>
                </a:lnTo>
                <a:lnTo>
                  <a:pt x="16" y="31"/>
                </a:lnTo>
                <a:lnTo>
                  <a:pt x="16"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25">
            <a:extLst>
              <a:ext uri="{FF2B5EF4-FFF2-40B4-BE49-F238E27FC236}">
                <a16:creationId xmlns:a16="http://schemas.microsoft.com/office/drawing/2014/main" id="{E33570DD-10EA-447E-BE65-00C1B261DBF5}"/>
              </a:ext>
            </a:extLst>
          </p:cNvPr>
          <p:cNvSpPr>
            <a:spLocks/>
          </p:cNvSpPr>
          <p:nvPr/>
        </p:nvSpPr>
        <p:spPr bwMode="auto">
          <a:xfrm>
            <a:off x="1755775" y="3840163"/>
            <a:ext cx="61913" cy="57150"/>
          </a:xfrm>
          <a:custGeom>
            <a:avLst/>
            <a:gdLst>
              <a:gd name="T0" fmla="*/ 14 w 31"/>
              <a:gd name="T1" fmla="*/ 29 h 31"/>
              <a:gd name="T2" fmla="*/ 16 w 31"/>
              <a:gd name="T3" fmla="*/ 31 h 31"/>
              <a:gd name="T4" fmla="*/ 20 w 31"/>
              <a:gd name="T5" fmla="*/ 29 h 31"/>
              <a:gd name="T6" fmla="*/ 22 w 31"/>
              <a:gd name="T7" fmla="*/ 29 h 31"/>
              <a:gd name="T8" fmla="*/ 25 w 31"/>
              <a:gd name="T9" fmla="*/ 27 h 31"/>
              <a:gd name="T10" fmla="*/ 25 w 31"/>
              <a:gd name="T11" fmla="*/ 27 h 31"/>
              <a:gd name="T12" fmla="*/ 27 w 31"/>
              <a:gd name="T13" fmla="*/ 25 h 31"/>
              <a:gd name="T14" fmla="*/ 29 w 31"/>
              <a:gd name="T15" fmla="*/ 23 h 31"/>
              <a:gd name="T16" fmla="*/ 29 w 31"/>
              <a:gd name="T17" fmla="*/ 21 h 31"/>
              <a:gd name="T18" fmla="*/ 29 w 31"/>
              <a:gd name="T19" fmla="*/ 19 h 31"/>
              <a:gd name="T20" fmla="*/ 31 w 31"/>
              <a:gd name="T21" fmla="*/ 15 h 31"/>
              <a:gd name="T22" fmla="*/ 29 w 31"/>
              <a:gd name="T23" fmla="*/ 13 h 31"/>
              <a:gd name="T24" fmla="*/ 29 w 31"/>
              <a:gd name="T25" fmla="*/ 11 h 31"/>
              <a:gd name="T26" fmla="*/ 29 w 31"/>
              <a:gd name="T27" fmla="*/ 9 h 31"/>
              <a:gd name="T28" fmla="*/ 27 w 31"/>
              <a:gd name="T29" fmla="*/ 7 h 31"/>
              <a:gd name="T30" fmla="*/ 25 w 31"/>
              <a:gd name="T31" fmla="*/ 5 h 31"/>
              <a:gd name="T32" fmla="*/ 25 w 31"/>
              <a:gd name="T33" fmla="*/ 2 h 31"/>
              <a:gd name="T34" fmla="*/ 22 w 31"/>
              <a:gd name="T35" fmla="*/ 2 h 31"/>
              <a:gd name="T36" fmla="*/ 20 w 31"/>
              <a:gd name="T37" fmla="*/ 0 h 31"/>
              <a:gd name="T38" fmla="*/ 16 w 31"/>
              <a:gd name="T39" fmla="*/ 0 h 31"/>
              <a:gd name="T40" fmla="*/ 14 w 31"/>
              <a:gd name="T41" fmla="*/ 0 h 31"/>
              <a:gd name="T42" fmla="*/ 12 w 31"/>
              <a:gd name="T43" fmla="*/ 0 h 31"/>
              <a:gd name="T44" fmla="*/ 10 w 31"/>
              <a:gd name="T45" fmla="*/ 0 h 31"/>
              <a:gd name="T46" fmla="*/ 8 w 31"/>
              <a:gd name="T47" fmla="*/ 2 h 31"/>
              <a:gd name="T48" fmla="*/ 6 w 31"/>
              <a:gd name="T49" fmla="*/ 2 h 31"/>
              <a:gd name="T50" fmla="*/ 4 w 31"/>
              <a:gd name="T51" fmla="*/ 5 h 31"/>
              <a:gd name="T52" fmla="*/ 2 w 31"/>
              <a:gd name="T53" fmla="*/ 7 h 31"/>
              <a:gd name="T54" fmla="*/ 2 w 31"/>
              <a:gd name="T55" fmla="*/ 9 h 31"/>
              <a:gd name="T56" fmla="*/ 0 w 31"/>
              <a:gd name="T57" fmla="*/ 11 h 31"/>
              <a:gd name="T58" fmla="*/ 0 w 31"/>
              <a:gd name="T59" fmla="*/ 13 h 31"/>
              <a:gd name="T60" fmla="*/ 0 w 31"/>
              <a:gd name="T61" fmla="*/ 15 h 31"/>
              <a:gd name="T62" fmla="*/ 0 w 31"/>
              <a:gd name="T63" fmla="*/ 19 h 31"/>
              <a:gd name="T64" fmla="*/ 0 w 31"/>
              <a:gd name="T65" fmla="*/ 21 h 31"/>
              <a:gd name="T66" fmla="*/ 2 w 31"/>
              <a:gd name="T67" fmla="*/ 23 h 31"/>
              <a:gd name="T68" fmla="*/ 2 w 31"/>
              <a:gd name="T69" fmla="*/ 25 h 31"/>
              <a:gd name="T70" fmla="*/ 4 w 31"/>
              <a:gd name="T71" fmla="*/ 27 h 31"/>
              <a:gd name="T72" fmla="*/ 6 w 31"/>
              <a:gd name="T73" fmla="*/ 27 h 31"/>
              <a:gd name="T74" fmla="*/ 8 w 31"/>
              <a:gd name="T75" fmla="*/ 29 h 31"/>
              <a:gd name="T76" fmla="*/ 10 w 31"/>
              <a:gd name="T77" fmla="*/ 29 h 31"/>
              <a:gd name="T78" fmla="*/ 12 w 31"/>
              <a:gd name="T79" fmla="*/ 31 h 31"/>
              <a:gd name="T80" fmla="*/ 14 w 31"/>
              <a:gd name="T81" fmla="*/ 31 h 31"/>
              <a:gd name="T82" fmla="*/ 14 w 31"/>
              <a:gd name="T83" fmla="*/ 31 h 31"/>
              <a:gd name="T84" fmla="*/ 14 w 31"/>
              <a:gd name="T8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31">
                <a:moveTo>
                  <a:pt x="14" y="29"/>
                </a:moveTo>
                <a:lnTo>
                  <a:pt x="16" y="31"/>
                </a:lnTo>
                <a:lnTo>
                  <a:pt x="20" y="29"/>
                </a:lnTo>
                <a:lnTo>
                  <a:pt x="22" y="29"/>
                </a:lnTo>
                <a:lnTo>
                  <a:pt x="25" y="27"/>
                </a:lnTo>
                <a:lnTo>
                  <a:pt x="25" y="27"/>
                </a:lnTo>
                <a:lnTo>
                  <a:pt x="27" y="25"/>
                </a:lnTo>
                <a:lnTo>
                  <a:pt x="29" y="23"/>
                </a:lnTo>
                <a:lnTo>
                  <a:pt x="29" y="21"/>
                </a:lnTo>
                <a:lnTo>
                  <a:pt x="29" y="19"/>
                </a:lnTo>
                <a:lnTo>
                  <a:pt x="31" y="15"/>
                </a:lnTo>
                <a:lnTo>
                  <a:pt x="29" y="13"/>
                </a:lnTo>
                <a:lnTo>
                  <a:pt x="29" y="11"/>
                </a:lnTo>
                <a:lnTo>
                  <a:pt x="29" y="9"/>
                </a:lnTo>
                <a:lnTo>
                  <a:pt x="27" y="7"/>
                </a:lnTo>
                <a:lnTo>
                  <a:pt x="25" y="5"/>
                </a:lnTo>
                <a:lnTo>
                  <a:pt x="25" y="2"/>
                </a:lnTo>
                <a:lnTo>
                  <a:pt x="22" y="2"/>
                </a:lnTo>
                <a:lnTo>
                  <a:pt x="20" y="0"/>
                </a:lnTo>
                <a:lnTo>
                  <a:pt x="16" y="0"/>
                </a:lnTo>
                <a:lnTo>
                  <a:pt x="14" y="0"/>
                </a:lnTo>
                <a:lnTo>
                  <a:pt x="12" y="0"/>
                </a:lnTo>
                <a:lnTo>
                  <a:pt x="10" y="0"/>
                </a:lnTo>
                <a:lnTo>
                  <a:pt x="8" y="2"/>
                </a:lnTo>
                <a:lnTo>
                  <a:pt x="6" y="2"/>
                </a:lnTo>
                <a:lnTo>
                  <a:pt x="4" y="5"/>
                </a:lnTo>
                <a:lnTo>
                  <a:pt x="2" y="7"/>
                </a:lnTo>
                <a:lnTo>
                  <a:pt x="2" y="9"/>
                </a:lnTo>
                <a:lnTo>
                  <a:pt x="0" y="11"/>
                </a:lnTo>
                <a:lnTo>
                  <a:pt x="0" y="13"/>
                </a:lnTo>
                <a:lnTo>
                  <a:pt x="0" y="15"/>
                </a:lnTo>
                <a:lnTo>
                  <a:pt x="0" y="19"/>
                </a:lnTo>
                <a:lnTo>
                  <a:pt x="0" y="21"/>
                </a:lnTo>
                <a:lnTo>
                  <a:pt x="2" y="23"/>
                </a:lnTo>
                <a:lnTo>
                  <a:pt x="2" y="25"/>
                </a:lnTo>
                <a:lnTo>
                  <a:pt x="4" y="27"/>
                </a:lnTo>
                <a:lnTo>
                  <a:pt x="6" y="27"/>
                </a:lnTo>
                <a:lnTo>
                  <a:pt x="8" y="29"/>
                </a:lnTo>
                <a:lnTo>
                  <a:pt x="10" y="29"/>
                </a:lnTo>
                <a:lnTo>
                  <a:pt x="12" y="31"/>
                </a:lnTo>
                <a:lnTo>
                  <a:pt x="14"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26">
            <a:extLst>
              <a:ext uri="{FF2B5EF4-FFF2-40B4-BE49-F238E27FC236}">
                <a16:creationId xmlns:a16="http://schemas.microsoft.com/office/drawing/2014/main" id="{C167558E-B47F-4AEA-8AE9-ACE9BC4F0269}"/>
              </a:ext>
            </a:extLst>
          </p:cNvPr>
          <p:cNvSpPr>
            <a:spLocks/>
          </p:cNvSpPr>
          <p:nvPr/>
        </p:nvSpPr>
        <p:spPr bwMode="auto">
          <a:xfrm>
            <a:off x="2676525" y="3849688"/>
            <a:ext cx="61913" cy="55562"/>
          </a:xfrm>
          <a:custGeom>
            <a:avLst/>
            <a:gdLst>
              <a:gd name="T0" fmla="*/ 14 w 31"/>
              <a:gd name="T1" fmla="*/ 29 h 31"/>
              <a:gd name="T2" fmla="*/ 16 w 31"/>
              <a:gd name="T3" fmla="*/ 31 h 31"/>
              <a:gd name="T4" fmla="*/ 20 w 31"/>
              <a:gd name="T5" fmla="*/ 29 h 31"/>
              <a:gd name="T6" fmla="*/ 22 w 31"/>
              <a:gd name="T7" fmla="*/ 29 h 31"/>
              <a:gd name="T8" fmla="*/ 24 w 31"/>
              <a:gd name="T9" fmla="*/ 26 h 31"/>
              <a:gd name="T10" fmla="*/ 24 w 31"/>
              <a:gd name="T11" fmla="*/ 26 h 31"/>
              <a:gd name="T12" fmla="*/ 26 w 31"/>
              <a:gd name="T13" fmla="*/ 24 h 31"/>
              <a:gd name="T14" fmla="*/ 29 w 31"/>
              <a:gd name="T15" fmla="*/ 22 h 31"/>
              <a:gd name="T16" fmla="*/ 29 w 31"/>
              <a:gd name="T17" fmla="*/ 20 h 31"/>
              <a:gd name="T18" fmla="*/ 31 w 31"/>
              <a:gd name="T19" fmla="*/ 18 h 31"/>
              <a:gd name="T20" fmla="*/ 31 w 31"/>
              <a:gd name="T21" fmla="*/ 14 h 31"/>
              <a:gd name="T22" fmla="*/ 31 w 31"/>
              <a:gd name="T23" fmla="*/ 12 h 31"/>
              <a:gd name="T24" fmla="*/ 29 w 31"/>
              <a:gd name="T25" fmla="*/ 10 h 31"/>
              <a:gd name="T26" fmla="*/ 29 w 31"/>
              <a:gd name="T27" fmla="*/ 8 h 31"/>
              <a:gd name="T28" fmla="*/ 26 w 31"/>
              <a:gd name="T29" fmla="*/ 6 h 31"/>
              <a:gd name="T30" fmla="*/ 24 w 31"/>
              <a:gd name="T31" fmla="*/ 4 h 31"/>
              <a:gd name="T32" fmla="*/ 24 w 31"/>
              <a:gd name="T33" fmla="*/ 4 h 31"/>
              <a:gd name="T34" fmla="*/ 22 w 31"/>
              <a:gd name="T35" fmla="*/ 2 h 31"/>
              <a:gd name="T36" fmla="*/ 20 w 31"/>
              <a:gd name="T37" fmla="*/ 2 h 31"/>
              <a:gd name="T38" fmla="*/ 16 w 31"/>
              <a:gd name="T39" fmla="*/ 0 h 31"/>
              <a:gd name="T40" fmla="*/ 14 w 31"/>
              <a:gd name="T41" fmla="*/ 0 h 31"/>
              <a:gd name="T42" fmla="*/ 12 w 31"/>
              <a:gd name="T43" fmla="*/ 0 h 31"/>
              <a:gd name="T44" fmla="*/ 10 w 31"/>
              <a:gd name="T45" fmla="*/ 2 h 31"/>
              <a:gd name="T46" fmla="*/ 8 w 31"/>
              <a:gd name="T47" fmla="*/ 2 h 31"/>
              <a:gd name="T48" fmla="*/ 6 w 31"/>
              <a:gd name="T49" fmla="*/ 4 h 31"/>
              <a:gd name="T50" fmla="*/ 4 w 31"/>
              <a:gd name="T51" fmla="*/ 4 h 31"/>
              <a:gd name="T52" fmla="*/ 2 w 31"/>
              <a:gd name="T53" fmla="*/ 6 h 31"/>
              <a:gd name="T54" fmla="*/ 2 w 31"/>
              <a:gd name="T55" fmla="*/ 8 h 31"/>
              <a:gd name="T56" fmla="*/ 0 w 31"/>
              <a:gd name="T57" fmla="*/ 10 h 31"/>
              <a:gd name="T58" fmla="*/ 0 w 31"/>
              <a:gd name="T59" fmla="*/ 12 h 31"/>
              <a:gd name="T60" fmla="*/ 0 w 31"/>
              <a:gd name="T61" fmla="*/ 14 h 31"/>
              <a:gd name="T62" fmla="*/ 0 w 31"/>
              <a:gd name="T63" fmla="*/ 18 h 31"/>
              <a:gd name="T64" fmla="*/ 0 w 31"/>
              <a:gd name="T65" fmla="*/ 20 h 31"/>
              <a:gd name="T66" fmla="*/ 2 w 31"/>
              <a:gd name="T67" fmla="*/ 22 h 31"/>
              <a:gd name="T68" fmla="*/ 2 w 31"/>
              <a:gd name="T69" fmla="*/ 24 h 31"/>
              <a:gd name="T70" fmla="*/ 4 w 31"/>
              <a:gd name="T71" fmla="*/ 26 h 31"/>
              <a:gd name="T72" fmla="*/ 6 w 31"/>
              <a:gd name="T73" fmla="*/ 26 h 31"/>
              <a:gd name="T74" fmla="*/ 8 w 31"/>
              <a:gd name="T75" fmla="*/ 29 h 31"/>
              <a:gd name="T76" fmla="*/ 10 w 31"/>
              <a:gd name="T77" fmla="*/ 29 h 31"/>
              <a:gd name="T78" fmla="*/ 12 w 31"/>
              <a:gd name="T79" fmla="*/ 31 h 31"/>
              <a:gd name="T80" fmla="*/ 14 w 31"/>
              <a:gd name="T81" fmla="*/ 31 h 31"/>
              <a:gd name="T82" fmla="*/ 14 w 31"/>
              <a:gd name="T83" fmla="*/ 31 h 31"/>
              <a:gd name="T84" fmla="*/ 14 w 31"/>
              <a:gd name="T8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31">
                <a:moveTo>
                  <a:pt x="14" y="29"/>
                </a:moveTo>
                <a:lnTo>
                  <a:pt x="16" y="31"/>
                </a:lnTo>
                <a:lnTo>
                  <a:pt x="20" y="29"/>
                </a:lnTo>
                <a:lnTo>
                  <a:pt x="22" y="29"/>
                </a:lnTo>
                <a:lnTo>
                  <a:pt x="24" y="26"/>
                </a:lnTo>
                <a:lnTo>
                  <a:pt x="24" y="26"/>
                </a:lnTo>
                <a:lnTo>
                  <a:pt x="26" y="24"/>
                </a:lnTo>
                <a:lnTo>
                  <a:pt x="29" y="22"/>
                </a:lnTo>
                <a:lnTo>
                  <a:pt x="29" y="20"/>
                </a:lnTo>
                <a:lnTo>
                  <a:pt x="31" y="18"/>
                </a:lnTo>
                <a:lnTo>
                  <a:pt x="31" y="14"/>
                </a:lnTo>
                <a:lnTo>
                  <a:pt x="31" y="12"/>
                </a:lnTo>
                <a:lnTo>
                  <a:pt x="29" y="10"/>
                </a:lnTo>
                <a:lnTo>
                  <a:pt x="29" y="8"/>
                </a:lnTo>
                <a:lnTo>
                  <a:pt x="26" y="6"/>
                </a:lnTo>
                <a:lnTo>
                  <a:pt x="24" y="4"/>
                </a:lnTo>
                <a:lnTo>
                  <a:pt x="24" y="4"/>
                </a:lnTo>
                <a:lnTo>
                  <a:pt x="22" y="2"/>
                </a:lnTo>
                <a:lnTo>
                  <a:pt x="20"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27">
            <a:extLst>
              <a:ext uri="{FF2B5EF4-FFF2-40B4-BE49-F238E27FC236}">
                <a16:creationId xmlns:a16="http://schemas.microsoft.com/office/drawing/2014/main" id="{D8F74A8E-9F31-4F2E-8FB0-2C81C9BCD88C}"/>
              </a:ext>
            </a:extLst>
          </p:cNvPr>
          <p:cNvSpPr>
            <a:spLocks/>
          </p:cNvSpPr>
          <p:nvPr/>
        </p:nvSpPr>
        <p:spPr bwMode="auto">
          <a:xfrm>
            <a:off x="1241425" y="3849688"/>
            <a:ext cx="61913" cy="55562"/>
          </a:xfrm>
          <a:custGeom>
            <a:avLst/>
            <a:gdLst>
              <a:gd name="T0" fmla="*/ 0 w 31"/>
              <a:gd name="T1" fmla="*/ 0 h 31"/>
              <a:gd name="T2" fmla="*/ 2 w 31"/>
              <a:gd name="T3" fmla="*/ 31 h 31"/>
              <a:gd name="T4" fmla="*/ 31 w 31"/>
              <a:gd name="T5" fmla="*/ 16 h 31"/>
              <a:gd name="T6" fmla="*/ 2 w 31"/>
              <a:gd name="T7" fmla="*/ 2 h 31"/>
              <a:gd name="T8" fmla="*/ 2 w 31"/>
              <a:gd name="T9" fmla="*/ 2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2" y="31"/>
                </a:lnTo>
                <a:lnTo>
                  <a:pt x="31" y="16"/>
                </a:lnTo>
                <a:lnTo>
                  <a:pt x="2" y="2"/>
                </a:lnTo>
                <a:lnTo>
                  <a:pt x="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29">
            <a:extLst>
              <a:ext uri="{FF2B5EF4-FFF2-40B4-BE49-F238E27FC236}">
                <a16:creationId xmlns:a16="http://schemas.microsoft.com/office/drawing/2014/main" id="{72BEE26F-54AF-4709-85BA-774312D0E29A}"/>
              </a:ext>
            </a:extLst>
          </p:cNvPr>
          <p:cNvSpPr>
            <a:spLocks/>
          </p:cNvSpPr>
          <p:nvPr/>
        </p:nvSpPr>
        <p:spPr bwMode="auto">
          <a:xfrm>
            <a:off x="7935913" y="2973388"/>
            <a:ext cx="100012" cy="80962"/>
          </a:xfrm>
          <a:custGeom>
            <a:avLst/>
            <a:gdLst>
              <a:gd name="T0" fmla="*/ 0 w 31"/>
              <a:gd name="T1" fmla="*/ 29 h 31"/>
              <a:gd name="T2" fmla="*/ 31 w 31"/>
              <a:gd name="T3" fmla="*/ 31 h 31"/>
              <a:gd name="T4" fmla="*/ 16 w 31"/>
              <a:gd name="T5" fmla="*/ 0 h 31"/>
              <a:gd name="T6" fmla="*/ 2 w 31"/>
              <a:gd name="T7" fmla="*/ 31 h 31"/>
              <a:gd name="T8" fmla="*/ 2 w 31"/>
              <a:gd name="T9" fmla="*/ 31 h 31"/>
              <a:gd name="T10" fmla="*/ 0 w 31"/>
              <a:gd name="T11" fmla="*/ 29 h 31"/>
            </a:gdLst>
            <a:ahLst/>
            <a:cxnLst>
              <a:cxn ang="0">
                <a:pos x="T0" y="T1"/>
              </a:cxn>
              <a:cxn ang="0">
                <a:pos x="T2" y="T3"/>
              </a:cxn>
              <a:cxn ang="0">
                <a:pos x="T4" y="T5"/>
              </a:cxn>
              <a:cxn ang="0">
                <a:pos x="T6" y="T7"/>
              </a:cxn>
              <a:cxn ang="0">
                <a:pos x="T8" y="T9"/>
              </a:cxn>
              <a:cxn ang="0">
                <a:pos x="T10" y="T11"/>
              </a:cxn>
            </a:cxnLst>
            <a:rect l="0" t="0" r="r" b="b"/>
            <a:pathLst>
              <a:path w="31" h="31">
                <a:moveTo>
                  <a:pt x="0" y="29"/>
                </a:moveTo>
                <a:lnTo>
                  <a:pt x="31" y="31"/>
                </a:lnTo>
                <a:lnTo>
                  <a:pt x="16" y="0"/>
                </a:lnTo>
                <a:lnTo>
                  <a:pt x="2" y="31"/>
                </a:lnTo>
                <a:lnTo>
                  <a:pt x="2"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30">
            <a:extLst>
              <a:ext uri="{FF2B5EF4-FFF2-40B4-BE49-F238E27FC236}">
                <a16:creationId xmlns:a16="http://schemas.microsoft.com/office/drawing/2014/main" id="{9E7218A0-6830-4A45-9BD5-F46A1A6EE9EB}"/>
              </a:ext>
            </a:extLst>
          </p:cNvPr>
          <p:cNvSpPr>
            <a:spLocks/>
          </p:cNvSpPr>
          <p:nvPr/>
        </p:nvSpPr>
        <p:spPr bwMode="auto">
          <a:xfrm>
            <a:off x="1282700" y="5614988"/>
            <a:ext cx="238125" cy="260350"/>
          </a:xfrm>
          <a:custGeom>
            <a:avLst/>
            <a:gdLst>
              <a:gd name="T0" fmla="*/ 0 w 120"/>
              <a:gd name="T1" fmla="*/ 85 h 143"/>
              <a:gd name="T2" fmla="*/ 2 w 120"/>
              <a:gd name="T3" fmla="*/ 95 h 143"/>
              <a:gd name="T4" fmla="*/ 4 w 120"/>
              <a:gd name="T5" fmla="*/ 103 h 143"/>
              <a:gd name="T6" fmla="*/ 8 w 120"/>
              <a:gd name="T7" fmla="*/ 111 h 143"/>
              <a:gd name="T8" fmla="*/ 12 w 120"/>
              <a:gd name="T9" fmla="*/ 120 h 143"/>
              <a:gd name="T10" fmla="*/ 18 w 120"/>
              <a:gd name="T11" fmla="*/ 126 h 143"/>
              <a:gd name="T12" fmla="*/ 24 w 120"/>
              <a:gd name="T13" fmla="*/ 132 h 143"/>
              <a:gd name="T14" fmla="*/ 33 w 120"/>
              <a:gd name="T15" fmla="*/ 136 h 143"/>
              <a:gd name="T16" fmla="*/ 41 w 120"/>
              <a:gd name="T17" fmla="*/ 140 h 143"/>
              <a:gd name="T18" fmla="*/ 51 w 120"/>
              <a:gd name="T19" fmla="*/ 143 h 143"/>
              <a:gd name="T20" fmla="*/ 62 w 120"/>
              <a:gd name="T21" fmla="*/ 143 h 143"/>
              <a:gd name="T22" fmla="*/ 70 w 120"/>
              <a:gd name="T23" fmla="*/ 143 h 143"/>
              <a:gd name="T24" fmla="*/ 80 w 120"/>
              <a:gd name="T25" fmla="*/ 140 h 143"/>
              <a:gd name="T26" fmla="*/ 89 w 120"/>
              <a:gd name="T27" fmla="*/ 136 h 143"/>
              <a:gd name="T28" fmla="*/ 97 w 120"/>
              <a:gd name="T29" fmla="*/ 132 h 143"/>
              <a:gd name="T30" fmla="*/ 103 w 120"/>
              <a:gd name="T31" fmla="*/ 126 h 143"/>
              <a:gd name="T32" fmla="*/ 109 w 120"/>
              <a:gd name="T33" fmla="*/ 120 h 143"/>
              <a:gd name="T34" fmla="*/ 113 w 120"/>
              <a:gd name="T35" fmla="*/ 111 h 143"/>
              <a:gd name="T36" fmla="*/ 118 w 120"/>
              <a:gd name="T37" fmla="*/ 103 h 143"/>
              <a:gd name="T38" fmla="*/ 120 w 120"/>
              <a:gd name="T39" fmla="*/ 95 h 143"/>
              <a:gd name="T40" fmla="*/ 120 w 120"/>
              <a:gd name="T41" fmla="*/ 85 h 143"/>
              <a:gd name="T42" fmla="*/ 120 w 120"/>
              <a:gd name="T43" fmla="*/ 0 h 143"/>
              <a:gd name="T44" fmla="*/ 2 w 120"/>
              <a:gd name="T45" fmla="*/ 0 h 143"/>
              <a:gd name="T46" fmla="*/ 2 w 120"/>
              <a:gd name="T47" fmla="*/ 85 h 143"/>
              <a:gd name="T48" fmla="*/ 2 w 120"/>
              <a:gd name="T49" fmla="*/ 8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43">
                <a:moveTo>
                  <a:pt x="0" y="85"/>
                </a:moveTo>
                <a:lnTo>
                  <a:pt x="2" y="95"/>
                </a:lnTo>
                <a:lnTo>
                  <a:pt x="4" y="103"/>
                </a:lnTo>
                <a:lnTo>
                  <a:pt x="8" y="111"/>
                </a:lnTo>
                <a:lnTo>
                  <a:pt x="12" y="120"/>
                </a:lnTo>
                <a:lnTo>
                  <a:pt x="18" y="126"/>
                </a:lnTo>
                <a:lnTo>
                  <a:pt x="24" y="132"/>
                </a:lnTo>
                <a:lnTo>
                  <a:pt x="33" y="136"/>
                </a:lnTo>
                <a:lnTo>
                  <a:pt x="41" y="140"/>
                </a:lnTo>
                <a:lnTo>
                  <a:pt x="51" y="143"/>
                </a:lnTo>
                <a:lnTo>
                  <a:pt x="62" y="143"/>
                </a:lnTo>
                <a:lnTo>
                  <a:pt x="70" y="143"/>
                </a:lnTo>
                <a:lnTo>
                  <a:pt x="80" y="140"/>
                </a:lnTo>
                <a:lnTo>
                  <a:pt x="89" y="136"/>
                </a:lnTo>
                <a:lnTo>
                  <a:pt x="97" y="132"/>
                </a:lnTo>
                <a:lnTo>
                  <a:pt x="103" y="126"/>
                </a:lnTo>
                <a:lnTo>
                  <a:pt x="109" y="120"/>
                </a:lnTo>
                <a:lnTo>
                  <a:pt x="113" y="111"/>
                </a:lnTo>
                <a:lnTo>
                  <a:pt x="118" y="103"/>
                </a:lnTo>
                <a:lnTo>
                  <a:pt x="120" y="95"/>
                </a:lnTo>
                <a:lnTo>
                  <a:pt x="120" y="85"/>
                </a:lnTo>
                <a:lnTo>
                  <a:pt x="120" y="0"/>
                </a:lnTo>
                <a:lnTo>
                  <a:pt x="2" y="0"/>
                </a:lnTo>
                <a:lnTo>
                  <a:pt x="2" y="85"/>
                </a:lnTo>
                <a:lnTo>
                  <a:pt x="2" y="8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31">
            <a:extLst>
              <a:ext uri="{FF2B5EF4-FFF2-40B4-BE49-F238E27FC236}">
                <a16:creationId xmlns:a16="http://schemas.microsoft.com/office/drawing/2014/main" id="{737FFC0F-C5E7-4FEA-BD3E-312FBA045631}"/>
              </a:ext>
            </a:extLst>
          </p:cNvPr>
          <p:cNvSpPr>
            <a:spLocks/>
          </p:cNvSpPr>
          <p:nvPr/>
        </p:nvSpPr>
        <p:spPr bwMode="auto">
          <a:xfrm>
            <a:off x="1647825" y="5149850"/>
            <a:ext cx="273050" cy="247650"/>
          </a:xfrm>
          <a:custGeom>
            <a:avLst/>
            <a:gdLst>
              <a:gd name="T0" fmla="*/ 68 w 137"/>
              <a:gd name="T1" fmla="*/ 137 h 137"/>
              <a:gd name="T2" fmla="*/ 81 w 137"/>
              <a:gd name="T3" fmla="*/ 137 h 137"/>
              <a:gd name="T4" fmla="*/ 91 w 137"/>
              <a:gd name="T5" fmla="*/ 135 h 137"/>
              <a:gd name="T6" fmla="*/ 99 w 137"/>
              <a:gd name="T7" fmla="*/ 130 h 137"/>
              <a:gd name="T8" fmla="*/ 110 w 137"/>
              <a:gd name="T9" fmla="*/ 124 h 137"/>
              <a:gd name="T10" fmla="*/ 118 w 137"/>
              <a:gd name="T11" fmla="*/ 118 h 137"/>
              <a:gd name="T12" fmla="*/ 124 w 137"/>
              <a:gd name="T13" fmla="*/ 110 h 137"/>
              <a:gd name="T14" fmla="*/ 130 w 137"/>
              <a:gd name="T15" fmla="*/ 101 h 137"/>
              <a:gd name="T16" fmla="*/ 134 w 137"/>
              <a:gd name="T17" fmla="*/ 91 h 137"/>
              <a:gd name="T18" fmla="*/ 137 w 137"/>
              <a:gd name="T19" fmla="*/ 81 h 137"/>
              <a:gd name="T20" fmla="*/ 137 w 137"/>
              <a:gd name="T21" fmla="*/ 68 h 137"/>
              <a:gd name="T22" fmla="*/ 137 w 137"/>
              <a:gd name="T23" fmla="*/ 58 h 137"/>
              <a:gd name="T24" fmla="*/ 134 w 137"/>
              <a:gd name="T25" fmla="*/ 48 h 137"/>
              <a:gd name="T26" fmla="*/ 130 w 137"/>
              <a:gd name="T27" fmla="*/ 37 h 137"/>
              <a:gd name="T28" fmla="*/ 124 w 137"/>
              <a:gd name="T29" fmla="*/ 29 h 137"/>
              <a:gd name="T30" fmla="*/ 118 w 137"/>
              <a:gd name="T31" fmla="*/ 21 h 137"/>
              <a:gd name="T32" fmla="*/ 110 w 137"/>
              <a:gd name="T33" fmla="*/ 14 h 137"/>
              <a:gd name="T34" fmla="*/ 99 w 137"/>
              <a:gd name="T35" fmla="*/ 8 h 137"/>
              <a:gd name="T36" fmla="*/ 91 w 137"/>
              <a:gd name="T37" fmla="*/ 4 h 137"/>
              <a:gd name="T38" fmla="*/ 81 w 137"/>
              <a:gd name="T39" fmla="*/ 2 h 137"/>
              <a:gd name="T40" fmla="*/ 68 w 137"/>
              <a:gd name="T41" fmla="*/ 0 h 137"/>
              <a:gd name="T42" fmla="*/ 58 w 137"/>
              <a:gd name="T43" fmla="*/ 2 h 137"/>
              <a:gd name="T44" fmla="*/ 47 w 137"/>
              <a:gd name="T45" fmla="*/ 4 h 137"/>
              <a:gd name="T46" fmla="*/ 37 w 137"/>
              <a:gd name="T47" fmla="*/ 8 h 137"/>
              <a:gd name="T48" fmla="*/ 29 w 137"/>
              <a:gd name="T49" fmla="*/ 14 h 137"/>
              <a:gd name="T50" fmla="*/ 21 w 137"/>
              <a:gd name="T51" fmla="*/ 21 h 137"/>
              <a:gd name="T52" fmla="*/ 14 w 137"/>
              <a:gd name="T53" fmla="*/ 29 h 137"/>
              <a:gd name="T54" fmla="*/ 8 w 137"/>
              <a:gd name="T55" fmla="*/ 37 h 137"/>
              <a:gd name="T56" fmla="*/ 4 w 137"/>
              <a:gd name="T57" fmla="*/ 48 h 137"/>
              <a:gd name="T58" fmla="*/ 2 w 137"/>
              <a:gd name="T59" fmla="*/ 58 h 137"/>
              <a:gd name="T60" fmla="*/ 0 w 137"/>
              <a:gd name="T61" fmla="*/ 68 h 137"/>
              <a:gd name="T62" fmla="*/ 2 w 137"/>
              <a:gd name="T63" fmla="*/ 81 h 137"/>
              <a:gd name="T64" fmla="*/ 4 w 137"/>
              <a:gd name="T65" fmla="*/ 91 h 137"/>
              <a:gd name="T66" fmla="*/ 8 w 137"/>
              <a:gd name="T67" fmla="*/ 101 h 137"/>
              <a:gd name="T68" fmla="*/ 14 w 137"/>
              <a:gd name="T69" fmla="*/ 110 h 137"/>
              <a:gd name="T70" fmla="*/ 21 w 137"/>
              <a:gd name="T71" fmla="*/ 118 h 137"/>
              <a:gd name="T72" fmla="*/ 29 w 137"/>
              <a:gd name="T73" fmla="*/ 124 h 137"/>
              <a:gd name="T74" fmla="*/ 37 w 137"/>
              <a:gd name="T75" fmla="*/ 130 h 137"/>
              <a:gd name="T76" fmla="*/ 47 w 137"/>
              <a:gd name="T77" fmla="*/ 135 h 137"/>
              <a:gd name="T78" fmla="*/ 58 w 137"/>
              <a:gd name="T79" fmla="*/ 137 h 137"/>
              <a:gd name="T80" fmla="*/ 68 w 137"/>
              <a:gd name="T81" fmla="*/ 137 h 137"/>
              <a:gd name="T82" fmla="*/ 68 w 137"/>
              <a:gd name="T83"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 h="137">
                <a:moveTo>
                  <a:pt x="68" y="137"/>
                </a:moveTo>
                <a:lnTo>
                  <a:pt x="81" y="137"/>
                </a:lnTo>
                <a:lnTo>
                  <a:pt x="91" y="135"/>
                </a:lnTo>
                <a:lnTo>
                  <a:pt x="99" y="130"/>
                </a:lnTo>
                <a:lnTo>
                  <a:pt x="110" y="124"/>
                </a:lnTo>
                <a:lnTo>
                  <a:pt x="118" y="118"/>
                </a:lnTo>
                <a:lnTo>
                  <a:pt x="124" y="110"/>
                </a:lnTo>
                <a:lnTo>
                  <a:pt x="130" y="101"/>
                </a:lnTo>
                <a:lnTo>
                  <a:pt x="134" y="91"/>
                </a:lnTo>
                <a:lnTo>
                  <a:pt x="137" y="81"/>
                </a:lnTo>
                <a:lnTo>
                  <a:pt x="137" y="68"/>
                </a:lnTo>
                <a:lnTo>
                  <a:pt x="137" y="58"/>
                </a:lnTo>
                <a:lnTo>
                  <a:pt x="134" y="48"/>
                </a:lnTo>
                <a:lnTo>
                  <a:pt x="130" y="37"/>
                </a:lnTo>
                <a:lnTo>
                  <a:pt x="124" y="29"/>
                </a:lnTo>
                <a:lnTo>
                  <a:pt x="118" y="21"/>
                </a:lnTo>
                <a:lnTo>
                  <a:pt x="110" y="14"/>
                </a:lnTo>
                <a:lnTo>
                  <a:pt x="99" y="8"/>
                </a:lnTo>
                <a:lnTo>
                  <a:pt x="91" y="4"/>
                </a:lnTo>
                <a:lnTo>
                  <a:pt x="81" y="2"/>
                </a:lnTo>
                <a:lnTo>
                  <a:pt x="68" y="0"/>
                </a:lnTo>
                <a:lnTo>
                  <a:pt x="58" y="2"/>
                </a:lnTo>
                <a:lnTo>
                  <a:pt x="47" y="4"/>
                </a:lnTo>
                <a:lnTo>
                  <a:pt x="37" y="8"/>
                </a:lnTo>
                <a:lnTo>
                  <a:pt x="29" y="14"/>
                </a:lnTo>
                <a:lnTo>
                  <a:pt x="21" y="21"/>
                </a:lnTo>
                <a:lnTo>
                  <a:pt x="14" y="29"/>
                </a:lnTo>
                <a:lnTo>
                  <a:pt x="8" y="37"/>
                </a:lnTo>
                <a:lnTo>
                  <a:pt x="4" y="48"/>
                </a:lnTo>
                <a:lnTo>
                  <a:pt x="2" y="58"/>
                </a:lnTo>
                <a:lnTo>
                  <a:pt x="0" y="68"/>
                </a:lnTo>
                <a:lnTo>
                  <a:pt x="2" y="81"/>
                </a:lnTo>
                <a:lnTo>
                  <a:pt x="4" y="91"/>
                </a:lnTo>
                <a:lnTo>
                  <a:pt x="8" y="101"/>
                </a:lnTo>
                <a:lnTo>
                  <a:pt x="14" y="110"/>
                </a:lnTo>
                <a:lnTo>
                  <a:pt x="21" y="118"/>
                </a:lnTo>
                <a:lnTo>
                  <a:pt x="29" y="124"/>
                </a:lnTo>
                <a:lnTo>
                  <a:pt x="37" y="130"/>
                </a:lnTo>
                <a:lnTo>
                  <a:pt x="47" y="135"/>
                </a:lnTo>
                <a:lnTo>
                  <a:pt x="58" y="137"/>
                </a:lnTo>
                <a:lnTo>
                  <a:pt x="68" y="137"/>
                </a:lnTo>
                <a:lnTo>
                  <a:pt x="68" y="13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Line 32">
            <a:extLst>
              <a:ext uri="{FF2B5EF4-FFF2-40B4-BE49-F238E27FC236}">
                <a16:creationId xmlns:a16="http://schemas.microsoft.com/office/drawing/2014/main" id="{44A40631-50F6-4D0E-8368-2D97CA09812D}"/>
              </a:ext>
            </a:extLst>
          </p:cNvPr>
          <p:cNvSpPr>
            <a:spLocks noChangeShapeType="1"/>
          </p:cNvSpPr>
          <p:nvPr/>
        </p:nvSpPr>
        <p:spPr bwMode="auto">
          <a:xfrm>
            <a:off x="1706563" y="4897438"/>
            <a:ext cx="155575"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Rectangle 33">
            <a:extLst>
              <a:ext uri="{FF2B5EF4-FFF2-40B4-BE49-F238E27FC236}">
                <a16:creationId xmlns:a16="http://schemas.microsoft.com/office/drawing/2014/main" id="{0B9D51CA-BDC3-4CEE-B7DE-A9F9A8CA3229}"/>
              </a:ext>
            </a:extLst>
          </p:cNvPr>
          <p:cNvSpPr>
            <a:spLocks noChangeArrowheads="1"/>
          </p:cNvSpPr>
          <p:nvPr/>
        </p:nvSpPr>
        <p:spPr bwMode="auto">
          <a:xfrm>
            <a:off x="1841500" y="480060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1</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26" name="Rectangle 34">
            <a:extLst>
              <a:ext uri="{FF2B5EF4-FFF2-40B4-BE49-F238E27FC236}">
                <a16:creationId xmlns:a16="http://schemas.microsoft.com/office/drawing/2014/main" id="{FFD0D1F4-665F-4EBC-A704-4F07C695047F}"/>
              </a:ext>
            </a:extLst>
          </p:cNvPr>
          <p:cNvSpPr>
            <a:spLocks noChangeArrowheads="1"/>
          </p:cNvSpPr>
          <p:nvPr/>
        </p:nvSpPr>
        <p:spPr bwMode="auto">
          <a:xfrm>
            <a:off x="1920875" y="480060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6</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27" name="Line 35">
            <a:extLst>
              <a:ext uri="{FF2B5EF4-FFF2-40B4-BE49-F238E27FC236}">
                <a16:creationId xmlns:a16="http://schemas.microsoft.com/office/drawing/2014/main" id="{7352DCD6-031F-4232-B9DC-69A0EEFD2757}"/>
              </a:ext>
            </a:extLst>
          </p:cNvPr>
          <p:cNvSpPr>
            <a:spLocks noChangeShapeType="1"/>
          </p:cNvSpPr>
          <p:nvPr/>
        </p:nvSpPr>
        <p:spPr bwMode="auto">
          <a:xfrm>
            <a:off x="1782763" y="3867150"/>
            <a:ext cx="3175" cy="12334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Freeform 39">
            <a:extLst>
              <a:ext uri="{FF2B5EF4-FFF2-40B4-BE49-F238E27FC236}">
                <a16:creationId xmlns:a16="http://schemas.microsoft.com/office/drawing/2014/main" id="{804618B9-5B42-4465-A2E6-D7F9BDE7C4BB}"/>
              </a:ext>
            </a:extLst>
          </p:cNvPr>
          <p:cNvSpPr>
            <a:spLocks/>
          </p:cNvSpPr>
          <p:nvPr/>
        </p:nvSpPr>
        <p:spPr bwMode="auto">
          <a:xfrm>
            <a:off x="1579563" y="5246688"/>
            <a:ext cx="60325" cy="57150"/>
          </a:xfrm>
          <a:custGeom>
            <a:avLst/>
            <a:gdLst>
              <a:gd name="T0" fmla="*/ 0 w 31"/>
              <a:gd name="T1" fmla="*/ 0 h 31"/>
              <a:gd name="T2" fmla="*/ 2 w 31"/>
              <a:gd name="T3" fmla="*/ 31 h 31"/>
              <a:gd name="T4" fmla="*/ 31 w 31"/>
              <a:gd name="T5" fmla="*/ 14 h 31"/>
              <a:gd name="T6" fmla="*/ 2 w 31"/>
              <a:gd name="T7" fmla="*/ 0 h 31"/>
              <a:gd name="T8" fmla="*/ 2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2" y="31"/>
                </a:lnTo>
                <a:lnTo>
                  <a:pt x="31" y="14"/>
                </a:lnTo>
                <a:lnTo>
                  <a:pt x="2"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41">
            <a:extLst>
              <a:ext uri="{FF2B5EF4-FFF2-40B4-BE49-F238E27FC236}">
                <a16:creationId xmlns:a16="http://schemas.microsoft.com/office/drawing/2014/main" id="{78F405FB-1B74-4A27-8E6E-3BC47B8F2A44}"/>
              </a:ext>
            </a:extLst>
          </p:cNvPr>
          <p:cNvSpPr>
            <a:spLocks/>
          </p:cNvSpPr>
          <p:nvPr/>
        </p:nvSpPr>
        <p:spPr bwMode="auto">
          <a:xfrm>
            <a:off x="2700338" y="3875088"/>
            <a:ext cx="1497012" cy="1527175"/>
          </a:xfrm>
          <a:custGeom>
            <a:avLst/>
            <a:gdLst>
              <a:gd name="T0" fmla="*/ 0 w 754"/>
              <a:gd name="T1" fmla="*/ 0 h 841"/>
              <a:gd name="T2" fmla="*/ 0 w 754"/>
              <a:gd name="T3" fmla="*/ 776 h 841"/>
              <a:gd name="T4" fmla="*/ 754 w 754"/>
              <a:gd name="T5" fmla="*/ 776 h 841"/>
              <a:gd name="T6" fmla="*/ 754 w 754"/>
              <a:gd name="T7" fmla="*/ 841 h 841"/>
            </a:gdLst>
            <a:ahLst/>
            <a:cxnLst>
              <a:cxn ang="0">
                <a:pos x="T0" y="T1"/>
              </a:cxn>
              <a:cxn ang="0">
                <a:pos x="T2" y="T3"/>
              </a:cxn>
              <a:cxn ang="0">
                <a:pos x="T4" y="T5"/>
              </a:cxn>
              <a:cxn ang="0">
                <a:pos x="T6" y="T7"/>
              </a:cxn>
            </a:cxnLst>
            <a:rect l="0" t="0" r="r" b="b"/>
            <a:pathLst>
              <a:path w="754" h="841">
                <a:moveTo>
                  <a:pt x="0" y="0"/>
                </a:moveTo>
                <a:lnTo>
                  <a:pt x="0" y="776"/>
                </a:lnTo>
                <a:lnTo>
                  <a:pt x="754" y="776"/>
                </a:lnTo>
                <a:lnTo>
                  <a:pt x="754" y="84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42">
            <a:extLst>
              <a:ext uri="{FF2B5EF4-FFF2-40B4-BE49-F238E27FC236}">
                <a16:creationId xmlns:a16="http://schemas.microsoft.com/office/drawing/2014/main" id="{068E2CB7-433F-47E6-920D-F42E293B11F3}"/>
              </a:ext>
            </a:extLst>
          </p:cNvPr>
          <p:cNvSpPr>
            <a:spLocks/>
          </p:cNvSpPr>
          <p:nvPr/>
        </p:nvSpPr>
        <p:spPr bwMode="auto">
          <a:xfrm>
            <a:off x="4467225" y="3043238"/>
            <a:ext cx="3513138" cy="2989262"/>
          </a:xfrm>
          <a:custGeom>
            <a:avLst/>
            <a:gdLst>
              <a:gd name="T0" fmla="*/ 1783 w 1783"/>
              <a:gd name="T1" fmla="*/ 0 h 1976"/>
              <a:gd name="T2" fmla="*/ 1783 w 1783"/>
              <a:gd name="T3" fmla="*/ 1976 h 1976"/>
              <a:gd name="T4" fmla="*/ 0 w 1783"/>
              <a:gd name="T5" fmla="*/ 1976 h 1976"/>
              <a:gd name="T6" fmla="*/ 0 w 1783"/>
              <a:gd name="T7" fmla="*/ 1793 h 1976"/>
            </a:gdLst>
            <a:ahLst/>
            <a:cxnLst>
              <a:cxn ang="0">
                <a:pos x="T0" y="T1"/>
              </a:cxn>
              <a:cxn ang="0">
                <a:pos x="T2" y="T3"/>
              </a:cxn>
              <a:cxn ang="0">
                <a:pos x="T4" y="T5"/>
              </a:cxn>
              <a:cxn ang="0">
                <a:pos x="T6" y="T7"/>
              </a:cxn>
            </a:cxnLst>
            <a:rect l="0" t="0" r="r" b="b"/>
            <a:pathLst>
              <a:path w="1783" h="1976">
                <a:moveTo>
                  <a:pt x="1783" y="0"/>
                </a:moveTo>
                <a:lnTo>
                  <a:pt x="1783" y="1976"/>
                </a:lnTo>
                <a:lnTo>
                  <a:pt x="0" y="1976"/>
                </a:lnTo>
                <a:lnTo>
                  <a:pt x="0" y="179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Line 43">
            <a:extLst>
              <a:ext uri="{FF2B5EF4-FFF2-40B4-BE49-F238E27FC236}">
                <a16:creationId xmlns:a16="http://schemas.microsoft.com/office/drawing/2014/main" id="{917D4A74-6F24-43FB-81DD-B5E76FF08945}"/>
              </a:ext>
            </a:extLst>
          </p:cNvPr>
          <p:cNvSpPr>
            <a:spLocks noChangeShapeType="1"/>
          </p:cNvSpPr>
          <p:nvPr/>
        </p:nvSpPr>
        <p:spPr bwMode="auto">
          <a:xfrm>
            <a:off x="2627313" y="4908550"/>
            <a:ext cx="15398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Rectangle 44">
            <a:extLst>
              <a:ext uri="{FF2B5EF4-FFF2-40B4-BE49-F238E27FC236}">
                <a16:creationId xmlns:a16="http://schemas.microsoft.com/office/drawing/2014/main" id="{34E46E6B-1457-44F5-BDAC-E826EFF4378B}"/>
              </a:ext>
            </a:extLst>
          </p:cNvPr>
          <p:cNvSpPr>
            <a:spLocks noChangeArrowheads="1"/>
          </p:cNvSpPr>
          <p:nvPr/>
        </p:nvSpPr>
        <p:spPr bwMode="auto">
          <a:xfrm>
            <a:off x="2765425"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3</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33" name="Rectangle 45">
            <a:extLst>
              <a:ext uri="{FF2B5EF4-FFF2-40B4-BE49-F238E27FC236}">
                <a16:creationId xmlns:a16="http://schemas.microsoft.com/office/drawing/2014/main" id="{CE9EB2C2-B530-414C-AA2A-445DF6C513F3}"/>
              </a:ext>
            </a:extLst>
          </p:cNvPr>
          <p:cNvSpPr>
            <a:spLocks noChangeArrowheads="1"/>
          </p:cNvSpPr>
          <p:nvPr/>
        </p:nvSpPr>
        <p:spPr bwMode="auto">
          <a:xfrm>
            <a:off x="28400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2</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34" name="Freeform 46">
            <a:extLst>
              <a:ext uri="{FF2B5EF4-FFF2-40B4-BE49-F238E27FC236}">
                <a16:creationId xmlns:a16="http://schemas.microsoft.com/office/drawing/2014/main" id="{B07F5744-ADED-4616-8585-E0E21E213C14}"/>
              </a:ext>
            </a:extLst>
          </p:cNvPr>
          <p:cNvSpPr>
            <a:spLocks/>
          </p:cNvSpPr>
          <p:nvPr/>
        </p:nvSpPr>
        <p:spPr bwMode="auto">
          <a:xfrm>
            <a:off x="1989138" y="2878138"/>
            <a:ext cx="61912" cy="60325"/>
          </a:xfrm>
          <a:custGeom>
            <a:avLst/>
            <a:gdLst>
              <a:gd name="T0" fmla="*/ 0 w 31"/>
              <a:gd name="T1" fmla="*/ 0 h 33"/>
              <a:gd name="T2" fmla="*/ 0 w 31"/>
              <a:gd name="T3" fmla="*/ 33 h 33"/>
              <a:gd name="T4" fmla="*/ 31 w 31"/>
              <a:gd name="T5" fmla="*/ 17 h 33"/>
              <a:gd name="T6" fmla="*/ 0 w 31"/>
              <a:gd name="T7" fmla="*/ 2 h 33"/>
              <a:gd name="T8" fmla="*/ 0 w 31"/>
              <a:gd name="T9" fmla="*/ 2 h 33"/>
              <a:gd name="T10" fmla="*/ 0 w 31"/>
              <a:gd name="T11" fmla="*/ 0 h 33"/>
            </a:gdLst>
            <a:ahLst/>
            <a:cxnLst>
              <a:cxn ang="0">
                <a:pos x="T0" y="T1"/>
              </a:cxn>
              <a:cxn ang="0">
                <a:pos x="T2" y="T3"/>
              </a:cxn>
              <a:cxn ang="0">
                <a:pos x="T4" y="T5"/>
              </a:cxn>
              <a:cxn ang="0">
                <a:pos x="T6" y="T7"/>
              </a:cxn>
              <a:cxn ang="0">
                <a:pos x="T8" y="T9"/>
              </a:cxn>
              <a:cxn ang="0">
                <a:pos x="T10" y="T11"/>
              </a:cxn>
            </a:cxnLst>
            <a:rect l="0" t="0" r="r" b="b"/>
            <a:pathLst>
              <a:path w="31" h="33">
                <a:moveTo>
                  <a:pt x="0" y="0"/>
                </a:moveTo>
                <a:lnTo>
                  <a:pt x="0" y="33"/>
                </a:lnTo>
                <a:lnTo>
                  <a:pt x="31" y="17"/>
                </a:lnTo>
                <a:lnTo>
                  <a:pt x="0" y="2"/>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47">
            <a:extLst>
              <a:ext uri="{FF2B5EF4-FFF2-40B4-BE49-F238E27FC236}">
                <a16:creationId xmlns:a16="http://schemas.microsoft.com/office/drawing/2014/main" id="{02A4548A-0814-42A5-81CB-79674BE96734}"/>
              </a:ext>
            </a:extLst>
          </p:cNvPr>
          <p:cNvSpPr>
            <a:spLocks/>
          </p:cNvSpPr>
          <p:nvPr/>
        </p:nvSpPr>
        <p:spPr bwMode="auto">
          <a:xfrm>
            <a:off x="7146925" y="3130550"/>
            <a:ext cx="63500" cy="57150"/>
          </a:xfrm>
          <a:custGeom>
            <a:avLst/>
            <a:gdLst>
              <a:gd name="T0" fmla="*/ 0 w 32"/>
              <a:gd name="T1" fmla="*/ 29 h 31"/>
              <a:gd name="T2" fmla="*/ 32 w 32"/>
              <a:gd name="T3" fmla="*/ 31 h 31"/>
              <a:gd name="T4" fmla="*/ 17 w 32"/>
              <a:gd name="T5" fmla="*/ 0 h 31"/>
              <a:gd name="T6" fmla="*/ 0 w 32"/>
              <a:gd name="T7" fmla="*/ 31 h 31"/>
              <a:gd name="T8" fmla="*/ 0 w 32"/>
              <a:gd name="T9" fmla="*/ 31 h 31"/>
              <a:gd name="T10" fmla="*/ 0 w 32"/>
              <a:gd name="T11" fmla="*/ 29 h 31"/>
            </a:gdLst>
            <a:ahLst/>
            <a:cxnLst>
              <a:cxn ang="0">
                <a:pos x="T0" y="T1"/>
              </a:cxn>
              <a:cxn ang="0">
                <a:pos x="T2" y="T3"/>
              </a:cxn>
              <a:cxn ang="0">
                <a:pos x="T4" y="T5"/>
              </a:cxn>
              <a:cxn ang="0">
                <a:pos x="T6" y="T7"/>
              </a:cxn>
              <a:cxn ang="0">
                <a:pos x="T8" y="T9"/>
              </a:cxn>
              <a:cxn ang="0">
                <a:pos x="T10" y="T11"/>
              </a:cxn>
            </a:cxnLst>
            <a:rect l="0" t="0" r="r" b="b"/>
            <a:pathLst>
              <a:path w="32" h="31">
                <a:moveTo>
                  <a:pt x="0" y="29"/>
                </a:moveTo>
                <a:lnTo>
                  <a:pt x="32" y="31"/>
                </a:lnTo>
                <a:lnTo>
                  <a:pt x="17" y="0"/>
                </a:lnTo>
                <a:lnTo>
                  <a:pt x="0" y="31"/>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48">
            <a:extLst>
              <a:ext uri="{FF2B5EF4-FFF2-40B4-BE49-F238E27FC236}">
                <a16:creationId xmlns:a16="http://schemas.microsoft.com/office/drawing/2014/main" id="{FA258301-7DEF-49BA-B86B-BA57F8E8943E}"/>
              </a:ext>
            </a:extLst>
          </p:cNvPr>
          <p:cNvSpPr>
            <a:spLocks/>
          </p:cNvSpPr>
          <p:nvPr/>
        </p:nvSpPr>
        <p:spPr bwMode="auto">
          <a:xfrm>
            <a:off x="7146925" y="4732338"/>
            <a:ext cx="63500" cy="55562"/>
          </a:xfrm>
          <a:custGeom>
            <a:avLst/>
            <a:gdLst>
              <a:gd name="T0" fmla="*/ 29 w 32"/>
              <a:gd name="T1" fmla="*/ 0 h 31"/>
              <a:gd name="T2" fmla="*/ 0 w 32"/>
              <a:gd name="T3" fmla="*/ 0 h 31"/>
              <a:gd name="T4" fmla="*/ 17 w 32"/>
              <a:gd name="T5" fmla="*/ 31 h 31"/>
              <a:gd name="T6" fmla="*/ 32 w 32"/>
              <a:gd name="T7" fmla="*/ 0 h 31"/>
              <a:gd name="T8" fmla="*/ 32 w 32"/>
              <a:gd name="T9" fmla="*/ 0 h 31"/>
              <a:gd name="T10" fmla="*/ 29 w 32"/>
              <a:gd name="T11" fmla="*/ 0 h 31"/>
            </a:gdLst>
            <a:ahLst/>
            <a:cxnLst>
              <a:cxn ang="0">
                <a:pos x="T0" y="T1"/>
              </a:cxn>
              <a:cxn ang="0">
                <a:pos x="T2" y="T3"/>
              </a:cxn>
              <a:cxn ang="0">
                <a:pos x="T4" y="T5"/>
              </a:cxn>
              <a:cxn ang="0">
                <a:pos x="T6" y="T7"/>
              </a:cxn>
              <a:cxn ang="0">
                <a:pos x="T8" y="T9"/>
              </a:cxn>
              <a:cxn ang="0">
                <a:pos x="T10" y="T11"/>
              </a:cxn>
            </a:cxnLst>
            <a:rect l="0" t="0" r="r" b="b"/>
            <a:pathLst>
              <a:path w="32" h="31">
                <a:moveTo>
                  <a:pt x="29" y="0"/>
                </a:moveTo>
                <a:lnTo>
                  <a:pt x="0" y="0"/>
                </a:lnTo>
                <a:lnTo>
                  <a:pt x="17" y="31"/>
                </a:lnTo>
                <a:lnTo>
                  <a:pt x="32" y="0"/>
                </a:lnTo>
                <a:lnTo>
                  <a:pt x="3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Line 49">
            <a:extLst>
              <a:ext uri="{FF2B5EF4-FFF2-40B4-BE49-F238E27FC236}">
                <a16:creationId xmlns:a16="http://schemas.microsoft.com/office/drawing/2014/main" id="{EE188C98-AF32-4342-A245-CCCD2579DA15}"/>
              </a:ext>
            </a:extLst>
          </p:cNvPr>
          <p:cNvSpPr>
            <a:spLocks noChangeShapeType="1"/>
          </p:cNvSpPr>
          <p:nvPr/>
        </p:nvSpPr>
        <p:spPr bwMode="auto">
          <a:xfrm>
            <a:off x="7177088" y="3168650"/>
            <a:ext cx="3175" cy="15779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Rectangle 50">
            <a:extLst>
              <a:ext uri="{FF2B5EF4-FFF2-40B4-BE49-F238E27FC236}">
                <a16:creationId xmlns:a16="http://schemas.microsoft.com/office/drawing/2014/main" id="{9E0ED729-AA92-4915-8C21-6D34B8F2452B}"/>
              </a:ext>
            </a:extLst>
          </p:cNvPr>
          <p:cNvSpPr>
            <a:spLocks noChangeArrowheads="1"/>
          </p:cNvSpPr>
          <p:nvPr/>
        </p:nvSpPr>
        <p:spPr bwMode="auto">
          <a:xfrm>
            <a:off x="7264400" y="32734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39" name="Freeform 51">
            <a:extLst>
              <a:ext uri="{FF2B5EF4-FFF2-40B4-BE49-F238E27FC236}">
                <a16:creationId xmlns:a16="http://schemas.microsoft.com/office/drawing/2014/main" id="{00EF2C0E-52A4-4732-8092-E49514CAD072}"/>
              </a:ext>
            </a:extLst>
          </p:cNvPr>
          <p:cNvSpPr>
            <a:spLocks/>
          </p:cNvSpPr>
          <p:nvPr/>
        </p:nvSpPr>
        <p:spPr bwMode="auto">
          <a:xfrm>
            <a:off x="2055813" y="2882900"/>
            <a:ext cx="60325" cy="55563"/>
          </a:xfrm>
          <a:custGeom>
            <a:avLst/>
            <a:gdLst>
              <a:gd name="T0" fmla="*/ 29 w 31"/>
              <a:gd name="T1" fmla="*/ 29 h 31"/>
              <a:gd name="T2" fmla="*/ 31 w 31"/>
              <a:gd name="T3" fmla="*/ 0 h 31"/>
              <a:gd name="T4" fmla="*/ 0 w 31"/>
              <a:gd name="T5" fmla="*/ 15 h 31"/>
              <a:gd name="T6" fmla="*/ 31 w 31"/>
              <a:gd name="T7" fmla="*/ 31 h 31"/>
              <a:gd name="T8" fmla="*/ 31 w 31"/>
              <a:gd name="T9" fmla="*/ 31 h 31"/>
              <a:gd name="T10" fmla="*/ 29 w 31"/>
              <a:gd name="T11" fmla="*/ 29 h 31"/>
            </a:gdLst>
            <a:ahLst/>
            <a:cxnLst>
              <a:cxn ang="0">
                <a:pos x="T0" y="T1"/>
              </a:cxn>
              <a:cxn ang="0">
                <a:pos x="T2" y="T3"/>
              </a:cxn>
              <a:cxn ang="0">
                <a:pos x="T4" y="T5"/>
              </a:cxn>
              <a:cxn ang="0">
                <a:pos x="T6" y="T7"/>
              </a:cxn>
              <a:cxn ang="0">
                <a:pos x="T8" y="T9"/>
              </a:cxn>
              <a:cxn ang="0">
                <a:pos x="T10" y="T11"/>
              </a:cxn>
            </a:cxnLst>
            <a:rect l="0" t="0" r="r" b="b"/>
            <a:pathLst>
              <a:path w="31" h="31">
                <a:moveTo>
                  <a:pt x="29" y="29"/>
                </a:moveTo>
                <a:lnTo>
                  <a:pt x="31" y="0"/>
                </a:lnTo>
                <a:lnTo>
                  <a:pt x="0" y="15"/>
                </a:lnTo>
                <a:lnTo>
                  <a:pt x="31" y="31"/>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2">
            <a:extLst>
              <a:ext uri="{FF2B5EF4-FFF2-40B4-BE49-F238E27FC236}">
                <a16:creationId xmlns:a16="http://schemas.microsoft.com/office/drawing/2014/main" id="{11F41471-89F2-4C74-8648-2738CFB25B6D}"/>
              </a:ext>
            </a:extLst>
          </p:cNvPr>
          <p:cNvSpPr>
            <a:spLocks/>
          </p:cNvSpPr>
          <p:nvPr/>
        </p:nvSpPr>
        <p:spPr bwMode="auto">
          <a:xfrm>
            <a:off x="7015163" y="2878138"/>
            <a:ext cx="61912" cy="60325"/>
          </a:xfrm>
          <a:custGeom>
            <a:avLst/>
            <a:gdLst>
              <a:gd name="T0" fmla="*/ 0 w 31"/>
              <a:gd name="T1" fmla="*/ 0 h 33"/>
              <a:gd name="T2" fmla="*/ 0 w 31"/>
              <a:gd name="T3" fmla="*/ 33 h 33"/>
              <a:gd name="T4" fmla="*/ 31 w 31"/>
              <a:gd name="T5" fmla="*/ 17 h 33"/>
              <a:gd name="T6" fmla="*/ 0 w 31"/>
              <a:gd name="T7" fmla="*/ 2 h 33"/>
              <a:gd name="T8" fmla="*/ 0 w 31"/>
              <a:gd name="T9" fmla="*/ 2 h 33"/>
              <a:gd name="T10" fmla="*/ 0 w 31"/>
              <a:gd name="T11" fmla="*/ 0 h 33"/>
            </a:gdLst>
            <a:ahLst/>
            <a:cxnLst>
              <a:cxn ang="0">
                <a:pos x="T0" y="T1"/>
              </a:cxn>
              <a:cxn ang="0">
                <a:pos x="T2" y="T3"/>
              </a:cxn>
              <a:cxn ang="0">
                <a:pos x="T4" y="T5"/>
              </a:cxn>
              <a:cxn ang="0">
                <a:pos x="T6" y="T7"/>
              </a:cxn>
              <a:cxn ang="0">
                <a:pos x="T8" y="T9"/>
              </a:cxn>
              <a:cxn ang="0">
                <a:pos x="T10" y="T11"/>
              </a:cxn>
            </a:cxnLst>
            <a:rect l="0" t="0" r="r" b="b"/>
            <a:pathLst>
              <a:path w="31" h="33">
                <a:moveTo>
                  <a:pt x="0" y="0"/>
                </a:moveTo>
                <a:lnTo>
                  <a:pt x="0" y="33"/>
                </a:lnTo>
                <a:lnTo>
                  <a:pt x="31" y="17"/>
                </a:lnTo>
                <a:lnTo>
                  <a:pt x="0" y="2"/>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53">
            <a:extLst>
              <a:ext uri="{FF2B5EF4-FFF2-40B4-BE49-F238E27FC236}">
                <a16:creationId xmlns:a16="http://schemas.microsoft.com/office/drawing/2014/main" id="{4BB1BB5C-9BC2-4220-80B6-BEB75733EFDF}"/>
              </a:ext>
            </a:extLst>
          </p:cNvPr>
          <p:cNvSpPr>
            <a:spLocks/>
          </p:cNvSpPr>
          <p:nvPr/>
        </p:nvSpPr>
        <p:spPr bwMode="auto">
          <a:xfrm>
            <a:off x="1533525" y="2882900"/>
            <a:ext cx="61913" cy="55563"/>
          </a:xfrm>
          <a:custGeom>
            <a:avLst/>
            <a:gdLst>
              <a:gd name="T0" fmla="*/ 29 w 31"/>
              <a:gd name="T1" fmla="*/ 29 h 31"/>
              <a:gd name="T2" fmla="*/ 31 w 31"/>
              <a:gd name="T3" fmla="*/ 0 h 31"/>
              <a:gd name="T4" fmla="*/ 0 w 31"/>
              <a:gd name="T5" fmla="*/ 15 h 31"/>
              <a:gd name="T6" fmla="*/ 31 w 31"/>
              <a:gd name="T7" fmla="*/ 31 h 31"/>
              <a:gd name="T8" fmla="*/ 31 w 31"/>
              <a:gd name="T9" fmla="*/ 31 h 31"/>
              <a:gd name="T10" fmla="*/ 29 w 31"/>
              <a:gd name="T11" fmla="*/ 29 h 31"/>
            </a:gdLst>
            <a:ahLst/>
            <a:cxnLst>
              <a:cxn ang="0">
                <a:pos x="T0" y="T1"/>
              </a:cxn>
              <a:cxn ang="0">
                <a:pos x="T2" y="T3"/>
              </a:cxn>
              <a:cxn ang="0">
                <a:pos x="T4" y="T5"/>
              </a:cxn>
              <a:cxn ang="0">
                <a:pos x="T6" y="T7"/>
              </a:cxn>
              <a:cxn ang="0">
                <a:pos x="T8" y="T9"/>
              </a:cxn>
              <a:cxn ang="0">
                <a:pos x="T10" y="T11"/>
              </a:cxn>
            </a:cxnLst>
            <a:rect l="0" t="0" r="r" b="b"/>
            <a:pathLst>
              <a:path w="31" h="31">
                <a:moveTo>
                  <a:pt x="29" y="29"/>
                </a:moveTo>
                <a:lnTo>
                  <a:pt x="31" y="0"/>
                </a:lnTo>
                <a:lnTo>
                  <a:pt x="0" y="15"/>
                </a:lnTo>
                <a:lnTo>
                  <a:pt x="31" y="31"/>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Line 54">
            <a:extLst>
              <a:ext uri="{FF2B5EF4-FFF2-40B4-BE49-F238E27FC236}">
                <a16:creationId xmlns:a16="http://schemas.microsoft.com/office/drawing/2014/main" id="{37487B76-CEAD-4B68-99FF-B025098938ED}"/>
              </a:ext>
            </a:extLst>
          </p:cNvPr>
          <p:cNvSpPr>
            <a:spLocks noChangeShapeType="1"/>
          </p:cNvSpPr>
          <p:nvPr/>
        </p:nvSpPr>
        <p:spPr bwMode="auto">
          <a:xfrm>
            <a:off x="1579563" y="2909888"/>
            <a:ext cx="417512"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55">
            <a:extLst>
              <a:ext uri="{FF2B5EF4-FFF2-40B4-BE49-F238E27FC236}">
                <a16:creationId xmlns:a16="http://schemas.microsoft.com/office/drawing/2014/main" id="{AB5641EB-4A32-4CD2-8FF9-01306AF9D988}"/>
              </a:ext>
            </a:extLst>
          </p:cNvPr>
          <p:cNvSpPr>
            <a:spLocks noChangeShapeType="1"/>
          </p:cNvSpPr>
          <p:nvPr/>
        </p:nvSpPr>
        <p:spPr bwMode="auto">
          <a:xfrm>
            <a:off x="2108200" y="2909888"/>
            <a:ext cx="4922838"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Rectangle 69">
            <a:extLst>
              <a:ext uri="{FF2B5EF4-FFF2-40B4-BE49-F238E27FC236}">
                <a16:creationId xmlns:a16="http://schemas.microsoft.com/office/drawing/2014/main" id="{9C5F3284-392E-4BE5-B8DD-E7FC35FADB75}"/>
              </a:ext>
            </a:extLst>
          </p:cNvPr>
          <p:cNvSpPr>
            <a:spLocks noChangeArrowheads="1"/>
          </p:cNvSpPr>
          <p:nvPr/>
        </p:nvSpPr>
        <p:spPr bwMode="auto">
          <a:xfrm>
            <a:off x="3944938" y="2646363"/>
            <a:ext cx="2952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en-US" altLang="zh-CN" sz="1400" i="0">
                <a:solidFill>
                  <a:srgbClr val="000000"/>
                </a:solidFill>
                <a:ea typeface="宋体" panose="02010600030101010101" pitchFamily="2" charset="-122"/>
              </a:rPr>
              <a:t>128</a:t>
            </a:r>
            <a:endParaRPr lang="en-US" altLang="zh-CN" sz="1400" i="0">
              <a:solidFill>
                <a:schemeClr val="tx1"/>
              </a:solidFill>
              <a:latin typeface="Times New Roman" panose="02020603050405020304" pitchFamily="18" charset="0"/>
              <a:ea typeface="宋体" panose="02010600030101010101" pitchFamily="2" charset="-122"/>
            </a:endParaRPr>
          </a:p>
        </p:txBody>
      </p:sp>
      <p:sp>
        <p:nvSpPr>
          <p:cNvPr id="45" name="Freeform 72">
            <a:extLst>
              <a:ext uri="{FF2B5EF4-FFF2-40B4-BE49-F238E27FC236}">
                <a16:creationId xmlns:a16="http://schemas.microsoft.com/office/drawing/2014/main" id="{80C60676-5639-48F8-B606-50F44AAF2B54}"/>
              </a:ext>
            </a:extLst>
          </p:cNvPr>
          <p:cNvSpPr>
            <a:spLocks/>
          </p:cNvSpPr>
          <p:nvPr/>
        </p:nvSpPr>
        <p:spPr bwMode="auto">
          <a:xfrm>
            <a:off x="4016375" y="5449888"/>
            <a:ext cx="903288" cy="250825"/>
          </a:xfrm>
          <a:custGeom>
            <a:avLst/>
            <a:gdLst>
              <a:gd name="T0" fmla="*/ 68 w 455"/>
              <a:gd name="T1" fmla="*/ 136 h 138"/>
              <a:gd name="T2" fmla="*/ 58 w 455"/>
              <a:gd name="T3" fmla="*/ 136 h 138"/>
              <a:gd name="T4" fmla="*/ 47 w 455"/>
              <a:gd name="T5" fmla="*/ 134 h 138"/>
              <a:gd name="T6" fmla="*/ 37 w 455"/>
              <a:gd name="T7" fmla="*/ 130 h 138"/>
              <a:gd name="T8" fmla="*/ 29 w 455"/>
              <a:gd name="T9" fmla="*/ 124 h 138"/>
              <a:gd name="T10" fmla="*/ 20 w 455"/>
              <a:gd name="T11" fmla="*/ 118 h 138"/>
              <a:gd name="T12" fmla="*/ 12 w 455"/>
              <a:gd name="T13" fmla="*/ 109 h 138"/>
              <a:gd name="T14" fmla="*/ 8 w 455"/>
              <a:gd name="T15" fmla="*/ 101 h 138"/>
              <a:gd name="T16" fmla="*/ 4 w 455"/>
              <a:gd name="T17" fmla="*/ 91 h 138"/>
              <a:gd name="T18" fmla="*/ 0 w 455"/>
              <a:gd name="T19" fmla="*/ 80 h 138"/>
              <a:gd name="T20" fmla="*/ 0 w 455"/>
              <a:gd name="T21" fmla="*/ 70 h 138"/>
              <a:gd name="T22" fmla="*/ 0 w 455"/>
              <a:gd name="T23" fmla="*/ 58 h 138"/>
              <a:gd name="T24" fmla="*/ 4 w 455"/>
              <a:gd name="T25" fmla="*/ 47 h 138"/>
              <a:gd name="T26" fmla="*/ 8 w 455"/>
              <a:gd name="T27" fmla="*/ 37 h 138"/>
              <a:gd name="T28" fmla="*/ 12 w 455"/>
              <a:gd name="T29" fmla="*/ 29 h 138"/>
              <a:gd name="T30" fmla="*/ 20 w 455"/>
              <a:gd name="T31" fmla="*/ 20 h 138"/>
              <a:gd name="T32" fmla="*/ 29 w 455"/>
              <a:gd name="T33" fmla="*/ 14 h 138"/>
              <a:gd name="T34" fmla="*/ 37 w 455"/>
              <a:gd name="T35" fmla="*/ 8 h 138"/>
              <a:gd name="T36" fmla="*/ 47 w 455"/>
              <a:gd name="T37" fmla="*/ 4 h 138"/>
              <a:gd name="T38" fmla="*/ 58 w 455"/>
              <a:gd name="T39" fmla="*/ 2 h 138"/>
              <a:gd name="T40" fmla="*/ 68 w 455"/>
              <a:gd name="T41" fmla="*/ 0 h 138"/>
              <a:gd name="T42" fmla="*/ 387 w 455"/>
              <a:gd name="T43" fmla="*/ 0 h 138"/>
              <a:gd name="T44" fmla="*/ 399 w 455"/>
              <a:gd name="T45" fmla="*/ 2 h 138"/>
              <a:gd name="T46" fmla="*/ 410 w 455"/>
              <a:gd name="T47" fmla="*/ 4 h 138"/>
              <a:gd name="T48" fmla="*/ 420 w 455"/>
              <a:gd name="T49" fmla="*/ 8 h 138"/>
              <a:gd name="T50" fmla="*/ 428 w 455"/>
              <a:gd name="T51" fmla="*/ 14 h 138"/>
              <a:gd name="T52" fmla="*/ 437 w 455"/>
              <a:gd name="T53" fmla="*/ 20 h 138"/>
              <a:gd name="T54" fmla="*/ 443 w 455"/>
              <a:gd name="T55" fmla="*/ 29 h 138"/>
              <a:gd name="T56" fmla="*/ 449 w 455"/>
              <a:gd name="T57" fmla="*/ 37 h 138"/>
              <a:gd name="T58" fmla="*/ 453 w 455"/>
              <a:gd name="T59" fmla="*/ 47 h 138"/>
              <a:gd name="T60" fmla="*/ 455 w 455"/>
              <a:gd name="T61" fmla="*/ 58 h 138"/>
              <a:gd name="T62" fmla="*/ 455 w 455"/>
              <a:gd name="T63" fmla="*/ 70 h 138"/>
              <a:gd name="T64" fmla="*/ 455 w 455"/>
              <a:gd name="T65" fmla="*/ 80 h 138"/>
              <a:gd name="T66" fmla="*/ 453 w 455"/>
              <a:gd name="T67" fmla="*/ 91 h 138"/>
              <a:gd name="T68" fmla="*/ 449 w 455"/>
              <a:gd name="T69" fmla="*/ 101 h 138"/>
              <a:gd name="T70" fmla="*/ 443 w 455"/>
              <a:gd name="T71" fmla="*/ 109 h 138"/>
              <a:gd name="T72" fmla="*/ 437 w 455"/>
              <a:gd name="T73" fmla="*/ 118 h 138"/>
              <a:gd name="T74" fmla="*/ 428 w 455"/>
              <a:gd name="T75" fmla="*/ 124 h 138"/>
              <a:gd name="T76" fmla="*/ 420 w 455"/>
              <a:gd name="T77" fmla="*/ 130 h 138"/>
              <a:gd name="T78" fmla="*/ 410 w 455"/>
              <a:gd name="T79" fmla="*/ 134 h 138"/>
              <a:gd name="T80" fmla="*/ 399 w 455"/>
              <a:gd name="T81" fmla="*/ 136 h 138"/>
              <a:gd name="T82" fmla="*/ 387 w 455"/>
              <a:gd name="T83" fmla="*/ 138 h 138"/>
              <a:gd name="T84" fmla="*/ 68 w 455"/>
              <a:gd name="T85" fmla="*/ 138 h 138"/>
              <a:gd name="T86" fmla="*/ 68 w 455"/>
              <a:gd name="T8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5" h="138">
                <a:moveTo>
                  <a:pt x="68" y="136"/>
                </a:moveTo>
                <a:lnTo>
                  <a:pt x="58" y="136"/>
                </a:lnTo>
                <a:lnTo>
                  <a:pt x="47" y="134"/>
                </a:lnTo>
                <a:lnTo>
                  <a:pt x="37" y="130"/>
                </a:lnTo>
                <a:lnTo>
                  <a:pt x="29" y="124"/>
                </a:lnTo>
                <a:lnTo>
                  <a:pt x="20" y="118"/>
                </a:lnTo>
                <a:lnTo>
                  <a:pt x="12" y="109"/>
                </a:lnTo>
                <a:lnTo>
                  <a:pt x="8" y="101"/>
                </a:lnTo>
                <a:lnTo>
                  <a:pt x="4" y="91"/>
                </a:lnTo>
                <a:lnTo>
                  <a:pt x="0" y="80"/>
                </a:lnTo>
                <a:lnTo>
                  <a:pt x="0" y="70"/>
                </a:lnTo>
                <a:lnTo>
                  <a:pt x="0" y="58"/>
                </a:lnTo>
                <a:lnTo>
                  <a:pt x="4" y="47"/>
                </a:lnTo>
                <a:lnTo>
                  <a:pt x="8" y="37"/>
                </a:lnTo>
                <a:lnTo>
                  <a:pt x="12" y="29"/>
                </a:lnTo>
                <a:lnTo>
                  <a:pt x="20" y="20"/>
                </a:lnTo>
                <a:lnTo>
                  <a:pt x="29" y="14"/>
                </a:lnTo>
                <a:lnTo>
                  <a:pt x="37" y="8"/>
                </a:lnTo>
                <a:lnTo>
                  <a:pt x="47" y="4"/>
                </a:lnTo>
                <a:lnTo>
                  <a:pt x="58" y="2"/>
                </a:lnTo>
                <a:lnTo>
                  <a:pt x="68" y="0"/>
                </a:lnTo>
                <a:lnTo>
                  <a:pt x="387" y="0"/>
                </a:lnTo>
                <a:lnTo>
                  <a:pt x="399" y="2"/>
                </a:lnTo>
                <a:lnTo>
                  <a:pt x="410" y="4"/>
                </a:lnTo>
                <a:lnTo>
                  <a:pt x="420" y="8"/>
                </a:lnTo>
                <a:lnTo>
                  <a:pt x="428" y="14"/>
                </a:lnTo>
                <a:lnTo>
                  <a:pt x="437" y="20"/>
                </a:lnTo>
                <a:lnTo>
                  <a:pt x="443" y="29"/>
                </a:lnTo>
                <a:lnTo>
                  <a:pt x="449" y="37"/>
                </a:lnTo>
                <a:lnTo>
                  <a:pt x="453" y="47"/>
                </a:lnTo>
                <a:lnTo>
                  <a:pt x="455" y="58"/>
                </a:lnTo>
                <a:lnTo>
                  <a:pt x="455" y="70"/>
                </a:lnTo>
                <a:lnTo>
                  <a:pt x="455" y="80"/>
                </a:lnTo>
                <a:lnTo>
                  <a:pt x="453" y="91"/>
                </a:lnTo>
                <a:lnTo>
                  <a:pt x="449" y="101"/>
                </a:lnTo>
                <a:lnTo>
                  <a:pt x="443" y="109"/>
                </a:lnTo>
                <a:lnTo>
                  <a:pt x="437" y="118"/>
                </a:lnTo>
                <a:lnTo>
                  <a:pt x="428" y="124"/>
                </a:lnTo>
                <a:lnTo>
                  <a:pt x="420" y="130"/>
                </a:lnTo>
                <a:lnTo>
                  <a:pt x="410" y="134"/>
                </a:lnTo>
                <a:lnTo>
                  <a:pt x="399" y="136"/>
                </a:lnTo>
                <a:lnTo>
                  <a:pt x="387" y="138"/>
                </a:lnTo>
                <a:lnTo>
                  <a:pt x="68" y="138"/>
                </a:lnTo>
                <a:lnTo>
                  <a:pt x="68" y="13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73">
            <a:extLst>
              <a:ext uri="{FF2B5EF4-FFF2-40B4-BE49-F238E27FC236}">
                <a16:creationId xmlns:a16="http://schemas.microsoft.com/office/drawing/2014/main" id="{D9232848-12CC-43BB-97EA-19959557D6B5}"/>
              </a:ext>
            </a:extLst>
          </p:cNvPr>
          <p:cNvSpPr>
            <a:spLocks/>
          </p:cNvSpPr>
          <p:nvPr/>
        </p:nvSpPr>
        <p:spPr bwMode="auto">
          <a:xfrm>
            <a:off x="3929063" y="3849688"/>
            <a:ext cx="61912" cy="55562"/>
          </a:xfrm>
          <a:custGeom>
            <a:avLst/>
            <a:gdLst>
              <a:gd name="T0" fmla="*/ 15 w 31"/>
              <a:gd name="T1" fmla="*/ 29 h 31"/>
              <a:gd name="T2" fmla="*/ 19 w 31"/>
              <a:gd name="T3" fmla="*/ 31 h 31"/>
              <a:gd name="T4" fmla="*/ 21 w 31"/>
              <a:gd name="T5" fmla="*/ 29 h 31"/>
              <a:gd name="T6" fmla="*/ 23 w 31"/>
              <a:gd name="T7" fmla="*/ 29 h 31"/>
              <a:gd name="T8" fmla="*/ 25 w 31"/>
              <a:gd name="T9" fmla="*/ 26 h 31"/>
              <a:gd name="T10" fmla="*/ 27 w 31"/>
              <a:gd name="T11" fmla="*/ 26 h 31"/>
              <a:gd name="T12" fmla="*/ 29 w 31"/>
              <a:gd name="T13" fmla="*/ 24 h 31"/>
              <a:gd name="T14" fmla="*/ 29 w 31"/>
              <a:gd name="T15" fmla="*/ 22 h 31"/>
              <a:gd name="T16" fmla="*/ 31 w 31"/>
              <a:gd name="T17" fmla="*/ 20 h 31"/>
              <a:gd name="T18" fmla="*/ 31 w 31"/>
              <a:gd name="T19" fmla="*/ 18 h 31"/>
              <a:gd name="T20" fmla="*/ 31 w 31"/>
              <a:gd name="T21" fmla="*/ 14 h 31"/>
              <a:gd name="T22" fmla="*/ 31 w 31"/>
              <a:gd name="T23" fmla="*/ 12 h 31"/>
              <a:gd name="T24" fmla="*/ 31 w 31"/>
              <a:gd name="T25" fmla="*/ 10 h 31"/>
              <a:gd name="T26" fmla="*/ 29 w 31"/>
              <a:gd name="T27" fmla="*/ 8 h 31"/>
              <a:gd name="T28" fmla="*/ 29 w 31"/>
              <a:gd name="T29" fmla="*/ 6 h 31"/>
              <a:gd name="T30" fmla="*/ 27 w 31"/>
              <a:gd name="T31" fmla="*/ 4 h 31"/>
              <a:gd name="T32" fmla="*/ 25 w 31"/>
              <a:gd name="T33" fmla="*/ 4 h 31"/>
              <a:gd name="T34" fmla="*/ 23 w 31"/>
              <a:gd name="T35" fmla="*/ 2 h 31"/>
              <a:gd name="T36" fmla="*/ 21 w 31"/>
              <a:gd name="T37" fmla="*/ 2 h 31"/>
              <a:gd name="T38" fmla="*/ 19 w 31"/>
              <a:gd name="T39" fmla="*/ 0 h 31"/>
              <a:gd name="T40" fmla="*/ 17 w 31"/>
              <a:gd name="T41" fmla="*/ 0 h 31"/>
              <a:gd name="T42" fmla="*/ 15 w 31"/>
              <a:gd name="T43" fmla="*/ 0 h 31"/>
              <a:gd name="T44" fmla="*/ 10 w 31"/>
              <a:gd name="T45" fmla="*/ 2 h 31"/>
              <a:gd name="T46" fmla="*/ 8 w 31"/>
              <a:gd name="T47" fmla="*/ 2 h 31"/>
              <a:gd name="T48" fmla="*/ 6 w 31"/>
              <a:gd name="T49" fmla="*/ 4 h 31"/>
              <a:gd name="T50" fmla="*/ 6 w 31"/>
              <a:gd name="T51" fmla="*/ 4 h 31"/>
              <a:gd name="T52" fmla="*/ 4 w 31"/>
              <a:gd name="T53" fmla="*/ 6 h 31"/>
              <a:gd name="T54" fmla="*/ 2 w 31"/>
              <a:gd name="T55" fmla="*/ 8 h 31"/>
              <a:gd name="T56" fmla="*/ 2 w 31"/>
              <a:gd name="T57" fmla="*/ 10 h 31"/>
              <a:gd name="T58" fmla="*/ 0 w 31"/>
              <a:gd name="T59" fmla="*/ 12 h 31"/>
              <a:gd name="T60" fmla="*/ 0 w 31"/>
              <a:gd name="T61" fmla="*/ 14 h 31"/>
              <a:gd name="T62" fmla="*/ 0 w 31"/>
              <a:gd name="T63" fmla="*/ 18 h 31"/>
              <a:gd name="T64" fmla="*/ 2 w 31"/>
              <a:gd name="T65" fmla="*/ 20 h 31"/>
              <a:gd name="T66" fmla="*/ 2 w 31"/>
              <a:gd name="T67" fmla="*/ 22 h 31"/>
              <a:gd name="T68" fmla="*/ 4 w 31"/>
              <a:gd name="T69" fmla="*/ 24 h 31"/>
              <a:gd name="T70" fmla="*/ 6 w 31"/>
              <a:gd name="T71" fmla="*/ 26 h 31"/>
              <a:gd name="T72" fmla="*/ 6 w 31"/>
              <a:gd name="T73" fmla="*/ 26 h 31"/>
              <a:gd name="T74" fmla="*/ 8 w 31"/>
              <a:gd name="T75" fmla="*/ 29 h 31"/>
              <a:gd name="T76" fmla="*/ 10 w 31"/>
              <a:gd name="T77" fmla="*/ 29 h 31"/>
              <a:gd name="T78" fmla="*/ 15 w 31"/>
              <a:gd name="T79" fmla="*/ 31 h 31"/>
              <a:gd name="T80" fmla="*/ 17 w 31"/>
              <a:gd name="T81" fmla="*/ 31 h 31"/>
              <a:gd name="T82" fmla="*/ 17 w 31"/>
              <a:gd name="T83" fmla="*/ 31 h 31"/>
              <a:gd name="T84" fmla="*/ 15 w 31"/>
              <a:gd name="T8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31">
                <a:moveTo>
                  <a:pt x="15"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31" y="10"/>
                </a:lnTo>
                <a:lnTo>
                  <a:pt x="29" y="8"/>
                </a:lnTo>
                <a:lnTo>
                  <a:pt x="29" y="6"/>
                </a:lnTo>
                <a:lnTo>
                  <a:pt x="27" y="4"/>
                </a:lnTo>
                <a:lnTo>
                  <a:pt x="25" y="4"/>
                </a:lnTo>
                <a:lnTo>
                  <a:pt x="23" y="2"/>
                </a:lnTo>
                <a:lnTo>
                  <a:pt x="21" y="2"/>
                </a:lnTo>
                <a:lnTo>
                  <a:pt x="19" y="0"/>
                </a:lnTo>
                <a:lnTo>
                  <a:pt x="17" y="0"/>
                </a:lnTo>
                <a:lnTo>
                  <a:pt x="15" y="0"/>
                </a:lnTo>
                <a:lnTo>
                  <a:pt x="10" y="2"/>
                </a:lnTo>
                <a:lnTo>
                  <a:pt x="8" y="2"/>
                </a:lnTo>
                <a:lnTo>
                  <a:pt x="6" y="4"/>
                </a:lnTo>
                <a:lnTo>
                  <a:pt x="6" y="4"/>
                </a:lnTo>
                <a:lnTo>
                  <a:pt x="4" y="6"/>
                </a:lnTo>
                <a:lnTo>
                  <a:pt x="2" y="8"/>
                </a:lnTo>
                <a:lnTo>
                  <a:pt x="2" y="10"/>
                </a:lnTo>
                <a:lnTo>
                  <a:pt x="0" y="12"/>
                </a:lnTo>
                <a:lnTo>
                  <a:pt x="0" y="14"/>
                </a:lnTo>
                <a:lnTo>
                  <a:pt x="0" y="18"/>
                </a:lnTo>
                <a:lnTo>
                  <a:pt x="2" y="20"/>
                </a:lnTo>
                <a:lnTo>
                  <a:pt x="2" y="22"/>
                </a:lnTo>
                <a:lnTo>
                  <a:pt x="4" y="24"/>
                </a:lnTo>
                <a:lnTo>
                  <a:pt x="6" y="26"/>
                </a:lnTo>
                <a:lnTo>
                  <a:pt x="6" y="26"/>
                </a:lnTo>
                <a:lnTo>
                  <a:pt x="8" y="29"/>
                </a:lnTo>
                <a:lnTo>
                  <a:pt x="10" y="29"/>
                </a:lnTo>
                <a:lnTo>
                  <a:pt x="15" y="31"/>
                </a:lnTo>
                <a:lnTo>
                  <a:pt x="17" y="31"/>
                </a:lnTo>
                <a:lnTo>
                  <a:pt x="17"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Line 74">
            <a:extLst>
              <a:ext uri="{FF2B5EF4-FFF2-40B4-BE49-F238E27FC236}">
                <a16:creationId xmlns:a16="http://schemas.microsoft.com/office/drawing/2014/main" id="{3DEEED28-7F0A-4AEC-B27F-A0B916C2CFD0}"/>
              </a:ext>
            </a:extLst>
          </p:cNvPr>
          <p:cNvSpPr>
            <a:spLocks noChangeShapeType="1"/>
          </p:cNvSpPr>
          <p:nvPr/>
        </p:nvSpPr>
        <p:spPr bwMode="auto">
          <a:xfrm>
            <a:off x="3879850" y="4908550"/>
            <a:ext cx="160338"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Rectangle 75">
            <a:extLst>
              <a:ext uri="{FF2B5EF4-FFF2-40B4-BE49-F238E27FC236}">
                <a16:creationId xmlns:a16="http://schemas.microsoft.com/office/drawing/2014/main" id="{8799271A-3226-4A1E-941A-C30A12218C28}"/>
              </a:ext>
            </a:extLst>
          </p:cNvPr>
          <p:cNvSpPr>
            <a:spLocks noChangeArrowheads="1"/>
          </p:cNvSpPr>
          <p:nvPr/>
        </p:nvSpPr>
        <p:spPr bwMode="auto">
          <a:xfrm>
            <a:off x="40211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3</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49" name="Rectangle 76">
            <a:extLst>
              <a:ext uri="{FF2B5EF4-FFF2-40B4-BE49-F238E27FC236}">
                <a16:creationId xmlns:a16="http://schemas.microsoft.com/office/drawing/2014/main" id="{37BA6983-D478-47CF-81F2-45DF164F4510}"/>
              </a:ext>
            </a:extLst>
          </p:cNvPr>
          <p:cNvSpPr>
            <a:spLocks noChangeArrowheads="1"/>
          </p:cNvSpPr>
          <p:nvPr/>
        </p:nvSpPr>
        <p:spPr bwMode="auto">
          <a:xfrm>
            <a:off x="40973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2</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50" name="Freeform 77">
            <a:extLst>
              <a:ext uri="{FF2B5EF4-FFF2-40B4-BE49-F238E27FC236}">
                <a16:creationId xmlns:a16="http://schemas.microsoft.com/office/drawing/2014/main" id="{821DEFF4-A8C3-4C2F-A8DC-43C9D193DB62}"/>
              </a:ext>
            </a:extLst>
          </p:cNvPr>
          <p:cNvSpPr>
            <a:spLocks/>
          </p:cNvSpPr>
          <p:nvPr/>
        </p:nvSpPr>
        <p:spPr bwMode="auto">
          <a:xfrm>
            <a:off x="5180013" y="3849688"/>
            <a:ext cx="57150" cy="55562"/>
          </a:xfrm>
          <a:custGeom>
            <a:avLst/>
            <a:gdLst>
              <a:gd name="T0" fmla="*/ 14 w 29"/>
              <a:gd name="T1" fmla="*/ 29 h 31"/>
              <a:gd name="T2" fmla="*/ 16 w 29"/>
              <a:gd name="T3" fmla="*/ 31 h 31"/>
              <a:gd name="T4" fmla="*/ 18 w 29"/>
              <a:gd name="T5" fmla="*/ 29 h 31"/>
              <a:gd name="T6" fmla="*/ 20 w 29"/>
              <a:gd name="T7" fmla="*/ 29 h 31"/>
              <a:gd name="T8" fmla="*/ 22 w 29"/>
              <a:gd name="T9" fmla="*/ 26 h 31"/>
              <a:gd name="T10" fmla="*/ 24 w 29"/>
              <a:gd name="T11" fmla="*/ 26 h 31"/>
              <a:gd name="T12" fmla="*/ 27 w 29"/>
              <a:gd name="T13" fmla="*/ 24 h 31"/>
              <a:gd name="T14" fmla="*/ 29 w 29"/>
              <a:gd name="T15" fmla="*/ 22 h 31"/>
              <a:gd name="T16" fmla="*/ 29 w 29"/>
              <a:gd name="T17" fmla="*/ 20 h 31"/>
              <a:gd name="T18" fmla="*/ 29 w 29"/>
              <a:gd name="T19" fmla="*/ 18 h 31"/>
              <a:gd name="T20" fmla="*/ 29 w 29"/>
              <a:gd name="T21" fmla="*/ 14 h 31"/>
              <a:gd name="T22" fmla="*/ 29 w 29"/>
              <a:gd name="T23" fmla="*/ 12 h 31"/>
              <a:gd name="T24" fmla="*/ 29 w 29"/>
              <a:gd name="T25" fmla="*/ 10 h 31"/>
              <a:gd name="T26" fmla="*/ 29 w 29"/>
              <a:gd name="T27" fmla="*/ 8 h 31"/>
              <a:gd name="T28" fmla="*/ 27 w 29"/>
              <a:gd name="T29" fmla="*/ 6 h 31"/>
              <a:gd name="T30" fmla="*/ 24 w 29"/>
              <a:gd name="T31" fmla="*/ 4 h 31"/>
              <a:gd name="T32" fmla="*/ 22 w 29"/>
              <a:gd name="T33" fmla="*/ 4 h 31"/>
              <a:gd name="T34" fmla="*/ 20 w 29"/>
              <a:gd name="T35" fmla="*/ 2 h 31"/>
              <a:gd name="T36" fmla="*/ 18 w 29"/>
              <a:gd name="T37" fmla="*/ 2 h 31"/>
              <a:gd name="T38" fmla="*/ 16 w 29"/>
              <a:gd name="T39" fmla="*/ 0 h 31"/>
              <a:gd name="T40" fmla="*/ 14 w 29"/>
              <a:gd name="T41" fmla="*/ 0 h 31"/>
              <a:gd name="T42" fmla="*/ 12 w 29"/>
              <a:gd name="T43" fmla="*/ 0 h 31"/>
              <a:gd name="T44" fmla="*/ 10 w 29"/>
              <a:gd name="T45" fmla="*/ 2 h 31"/>
              <a:gd name="T46" fmla="*/ 8 w 29"/>
              <a:gd name="T47" fmla="*/ 2 h 31"/>
              <a:gd name="T48" fmla="*/ 6 w 29"/>
              <a:gd name="T49" fmla="*/ 4 h 31"/>
              <a:gd name="T50" fmla="*/ 4 w 29"/>
              <a:gd name="T51" fmla="*/ 4 h 31"/>
              <a:gd name="T52" fmla="*/ 2 w 29"/>
              <a:gd name="T53" fmla="*/ 6 h 31"/>
              <a:gd name="T54" fmla="*/ 2 w 29"/>
              <a:gd name="T55" fmla="*/ 8 h 31"/>
              <a:gd name="T56" fmla="*/ 0 w 29"/>
              <a:gd name="T57" fmla="*/ 10 h 31"/>
              <a:gd name="T58" fmla="*/ 0 w 29"/>
              <a:gd name="T59" fmla="*/ 12 h 31"/>
              <a:gd name="T60" fmla="*/ 0 w 29"/>
              <a:gd name="T61" fmla="*/ 14 h 31"/>
              <a:gd name="T62" fmla="*/ 0 w 29"/>
              <a:gd name="T63" fmla="*/ 18 h 31"/>
              <a:gd name="T64" fmla="*/ 0 w 29"/>
              <a:gd name="T65" fmla="*/ 20 h 31"/>
              <a:gd name="T66" fmla="*/ 2 w 29"/>
              <a:gd name="T67" fmla="*/ 22 h 31"/>
              <a:gd name="T68" fmla="*/ 2 w 29"/>
              <a:gd name="T69" fmla="*/ 24 h 31"/>
              <a:gd name="T70" fmla="*/ 4 w 29"/>
              <a:gd name="T71" fmla="*/ 26 h 31"/>
              <a:gd name="T72" fmla="*/ 6 w 29"/>
              <a:gd name="T73" fmla="*/ 26 h 31"/>
              <a:gd name="T74" fmla="*/ 8 w 29"/>
              <a:gd name="T75" fmla="*/ 29 h 31"/>
              <a:gd name="T76" fmla="*/ 10 w 29"/>
              <a:gd name="T77" fmla="*/ 29 h 31"/>
              <a:gd name="T78" fmla="*/ 12 w 29"/>
              <a:gd name="T79" fmla="*/ 31 h 31"/>
              <a:gd name="T80" fmla="*/ 14 w 29"/>
              <a:gd name="T81" fmla="*/ 31 h 31"/>
              <a:gd name="T82" fmla="*/ 14 w 29"/>
              <a:gd name="T83" fmla="*/ 31 h 31"/>
              <a:gd name="T84" fmla="*/ 14 w 29"/>
              <a:gd name="T8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31">
                <a:moveTo>
                  <a:pt x="14" y="29"/>
                </a:moveTo>
                <a:lnTo>
                  <a:pt x="16" y="31"/>
                </a:lnTo>
                <a:lnTo>
                  <a:pt x="18" y="29"/>
                </a:lnTo>
                <a:lnTo>
                  <a:pt x="20" y="29"/>
                </a:lnTo>
                <a:lnTo>
                  <a:pt x="22" y="26"/>
                </a:lnTo>
                <a:lnTo>
                  <a:pt x="24" y="26"/>
                </a:lnTo>
                <a:lnTo>
                  <a:pt x="27" y="24"/>
                </a:lnTo>
                <a:lnTo>
                  <a:pt x="29" y="22"/>
                </a:lnTo>
                <a:lnTo>
                  <a:pt x="29" y="20"/>
                </a:lnTo>
                <a:lnTo>
                  <a:pt x="29" y="18"/>
                </a:lnTo>
                <a:lnTo>
                  <a:pt x="29" y="14"/>
                </a:lnTo>
                <a:lnTo>
                  <a:pt x="29" y="12"/>
                </a:lnTo>
                <a:lnTo>
                  <a:pt x="29" y="10"/>
                </a:lnTo>
                <a:lnTo>
                  <a:pt x="29" y="8"/>
                </a:lnTo>
                <a:lnTo>
                  <a:pt x="27" y="6"/>
                </a:lnTo>
                <a:lnTo>
                  <a:pt x="24" y="4"/>
                </a:lnTo>
                <a:lnTo>
                  <a:pt x="22" y="4"/>
                </a:lnTo>
                <a:lnTo>
                  <a:pt x="20" y="2"/>
                </a:lnTo>
                <a:lnTo>
                  <a:pt x="18"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78">
            <a:extLst>
              <a:ext uri="{FF2B5EF4-FFF2-40B4-BE49-F238E27FC236}">
                <a16:creationId xmlns:a16="http://schemas.microsoft.com/office/drawing/2014/main" id="{FDAE23CF-69CC-4672-8BB4-DB04C6EC8411}"/>
              </a:ext>
            </a:extLst>
          </p:cNvPr>
          <p:cNvSpPr>
            <a:spLocks/>
          </p:cNvSpPr>
          <p:nvPr/>
        </p:nvSpPr>
        <p:spPr bwMode="auto">
          <a:xfrm>
            <a:off x="4557713" y="3875088"/>
            <a:ext cx="646112" cy="1527175"/>
          </a:xfrm>
          <a:custGeom>
            <a:avLst/>
            <a:gdLst>
              <a:gd name="T0" fmla="*/ 325 w 325"/>
              <a:gd name="T1" fmla="*/ 0 h 841"/>
              <a:gd name="T2" fmla="*/ 325 w 325"/>
              <a:gd name="T3" fmla="*/ 685 h 841"/>
              <a:gd name="T4" fmla="*/ 0 w 325"/>
              <a:gd name="T5" fmla="*/ 685 h 841"/>
              <a:gd name="T6" fmla="*/ 0 w 325"/>
              <a:gd name="T7" fmla="*/ 841 h 841"/>
            </a:gdLst>
            <a:ahLst/>
            <a:cxnLst>
              <a:cxn ang="0">
                <a:pos x="T0" y="T1"/>
              </a:cxn>
              <a:cxn ang="0">
                <a:pos x="T2" y="T3"/>
              </a:cxn>
              <a:cxn ang="0">
                <a:pos x="T4" y="T5"/>
              </a:cxn>
              <a:cxn ang="0">
                <a:pos x="T6" y="T7"/>
              </a:cxn>
            </a:cxnLst>
            <a:rect l="0" t="0" r="r" b="b"/>
            <a:pathLst>
              <a:path w="325" h="841">
                <a:moveTo>
                  <a:pt x="325" y="0"/>
                </a:moveTo>
                <a:lnTo>
                  <a:pt x="325" y="685"/>
                </a:lnTo>
                <a:lnTo>
                  <a:pt x="0" y="685"/>
                </a:lnTo>
                <a:lnTo>
                  <a:pt x="0" y="84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79">
            <a:extLst>
              <a:ext uri="{FF2B5EF4-FFF2-40B4-BE49-F238E27FC236}">
                <a16:creationId xmlns:a16="http://schemas.microsoft.com/office/drawing/2014/main" id="{A599CB98-647A-4371-B4D5-5C147DF69AF7}"/>
              </a:ext>
            </a:extLst>
          </p:cNvPr>
          <p:cNvSpPr>
            <a:spLocks noChangeShapeType="1"/>
          </p:cNvSpPr>
          <p:nvPr/>
        </p:nvSpPr>
        <p:spPr bwMode="auto">
          <a:xfrm>
            <a:off x="5129213" y="4908550"/>
            <a:ext cx="155575"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Rectangle 80">
            <a:extLst>
              <a:ext uri="{FF2B5EF4-FFF2-40B4-BE49-F238E27FC236}">
                <a16:creationId xmlns:a16="http://schemas.microsoft.com/office/drawing/2014/main" id="{7ED7BCD7-2B49-4EA5-9F29-B180912A703C}"/>
              </a:ext>
            </a:extLst>
          </p:cNvPr>
          <p:cNvSpPr>
            <a:spLocks noChangeArrowheads="1"/>
          </p:cNvSpPr>
          <p:nvPr/>
        </p:nvSpPr>
        <p:spPr bwMode="auto">
          <a:xfrm>
            <a:off x="52657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3</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54" name="Rectangle 81">
            <a:extLst>
              <a:ext uri="{FF2B5EF4-FFF2-40B4-BE49-F238E27FC236}">
                <a16:creationId xmlns:a16="http://schemas.microsoft.com/office/drawing/2014/main" id="{FD6CD334-33A4-4928-97F7-40995BD17329}"/>
              </a:ext>
            </a:extLst>
          </p:cNvPr>
          <p:cNvSpPr>
            <a:spLocks noChangeArrowheads="1"/>
          </p:cNvSpPr>
          <p:nvPr/>
        </p:nvSpPr>
        <p:spPr bwMode="auto">
          <a:xfrm>
            <a:off x="53419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2</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55" name="Freeform 82">
            <a:extLst>
              <a:ext uri="{FF2B5EF4-FFF2-40B4-BE49-F238E27FC236}">
                <a16:creationId xmlns:a16="http://schemas.microsoft.com/office/drawing/2014/main" id="{0F4D89BE-32D5-4D6D-900E-65CEB4B5175E}"/>
              </a:ext>
            </a:extLst>
          </p:cNvPr>
          <p:cNvSpPr>
            <a:spLocks/>
          </p:cNvSpPr>
          <p:nvPr/>
        </p:nvSpPr>
        <p:spPr bwMode="auto">
          <a:xfrm>
            <a:off x="6432550" y="3849688"/>
            <a:ext cx="60325" cy="55562"/>
          </a:xfrm>
          <a:custGeom>
            <a:avLst/>
            <a:gdLst>
              <a:gd name="T0" fmla="*/ 15 w 31"/>
              <a:gd name="T1" fmla="*/ 29 h 31"/>
              <a:gd name="T2" fmla="*/ 17 w 31"/>
              <a:gd name="T3" fmla="*/ 31 h 31"/>
              <a:gd name="T4" fmla="*/ 21 w 31"/>
              <a:gd name="T5" fmla="*/ 29 h 31"/>
              <a:gd name="T6" fmla="*/ 23 w 31"/>
              <a:gd name="T7" fmla="*/ 29 h 31"/>
              <a:gd name="T8" fmla="*/ 25 w 31"/>
              <a:gd name="T9" fmla="*/ 26 h 31"/>
              <a:gd name="T10" fmla="*/ 25 w 31"/>
              <a:gd name="T11" fmla="*/ 26 h 31"/>
              <a:gd name="T12" fmla="*/ 27 w 31"/>
              <a:gd name="T13" fmla="*/ 24 h 31"/>
              <a:gd name="T14" fmla="*/ 29 w 31"/>
              <a:gd name="T15" fmla="*/ 22 h 31"/>
              <a:gd name="T16" fmla="*/ 29 w 31"/>
              <a:gd name="T17" fmla="*/ 20 h 31"/>
              <a:gd name="T18" fmla="*/ 29 w 31"/>
              <a:gd name="T19" fmla="*/ 18 h 31"/>
              <a:gd name="T20" fmla="*/ 31 w 31"/>
              <a:gd name="T21" fmla="*/ 14 h 31"/>
              <a:gd name="T22" fmla="*/ 29 w 31"/>
              <a:gd name="T23" fmla="*/ 12 h 31"/>
              <a:gd name="T24" fmla="*/ 29 w 31"/>
              <a:gd name="T25" fmla="*/ 10 h 31"/>
              <a:gd name="T26" fmla="*/ 29 w 31"/>
              <a:gd name="T27" fmla="*/ 8 h 31"/>
              <a:gd name="T28" fmla="*/ 27 w 31"/>
              <a:gd name="T29" fmla="*/ 6 h 31"/>
              <a:gd name="T30" fmla="*/ 25 w 31"/>
              <a:gd name="T31" fmla="*/ 4 h 31"/>
              <a:gd name="T32" fmla="*/ 25 w 31"/>
              <a:gd name="T33" fmla="*/ 4 h 31"/>
              <a:gd name="T34" fmla="*/ 23 w 31"/>
              <a:gd name="T35" fmla="*/ 2 h 31"/>
              <a:gd name="T36" fmla="*/ 21 w 31"/>
              <a:gd name="T37" fmla="*/ 2 h 31"/>
              <a:gd name="T38" fmla="*/ 17 w 31"/>
              <a:gd name="T39" fmla="*/ 0 h 31"/>
              <a:gd name="T40" fmla="*/ 15 w 31"/>
              <a:gd name="T41" fmla="*/ 0 h 31"/>
              <a:gd name="T42" fmla="*/ 13 w 31"/>
              <a:gd name="T43" fmla="*/ 0 h 31"/>
              <a:gd name="T44" fmla="*/ 11 w 31"/>
              <a:gd name="T45" fmla="*/ 2 h 31"/>
              <a:gd name="T46" fmla="*/ 8 w 31"/>
              <a:gd name="T47" fmla="*/ 2 h 31"/>
              <a:gd name="T48" fmla="*/ 6 w 31"/>
              <a:gd name="T49" fmla="*/ 4 h 31"/>
              <a:gd name="T50" fmla="*/ 4 w 31"/>
              <a:gd name="T51" fmla="*/ 4 h 31"/>
              <a:gd name="T52" fmla="*/ 2 w 31"/>
              <a:gd name="T53" fmla="*/ 6 h 31"/>
              <a:gd name="T54" fmla="*/ 2 w 31"/>
              <a:gd name="T55" fmla="*/ 8 h 31"/>
              <a:gd name="T56" fmla="*/ 0 w 31"/>
              <a:gd name="T57" fmla="*/ 10 h 31"/>
              <a:gd name="T58" fmla="*/ 0 w 31"/>
              <a:gd name="T59" fmla="*/ 12 h 31"/>
              <a:gd name="T60" fmla="*/ 0 w 31"/>
              <a:gd name="T61" fmla="*/ 14 h 31"/>
              <a:gd name="T62" fmla="*/ 0 w 31"/>
              <a:gd name="T63" fmla="*/ 18 h 31"/>
              <a:gd name="T64" fmla="*/ 0 w 31"/>
              <a:gd name="T65" fmla="*/ 20 h 31"/>
              <a:gd name="T66" fmla="*/ 2 w 31"/>
              <a:gd name="T67" fmla="*/ 22 h 31"/>
              <a:gd name="T68" fmla="*/ 2 w 31"/>
              <a:gd name="T69" fmla="*/ 24 h 31"/>
              <a:gd name="T70" fmla="*/ 4 w 31"/>
              <a:gd name="T71" fmla="*/ 26 h 31"/>
              <a:gd name="T72" fmla="*/ 6 w 31"/>
              <a:gd name="T73" fmla="*/ 26 h 31"/>
              <a:gd name="T74" fmla="*/ 8 w 31"/>
              <a:gd name="T75" fmla="*/ 29 h 31"/>
              <a:gd name="T76" fmla="*/ 11 w 31"/>
              <a:gd name="T77" fmla="*/ 29 h 31"/>
              <a:gd name="T78" fmla="*/ 13 w 31"/>
              <a:gd name="T79" fmla="*/ 31 h 31"/>
              <a:gd name="T80" fmla="*/ 15 w 31"/>
              <a:gd name="T81" fmla="*/ 31 h 31"/>
              <a:gd name="T82" fmla="*/ 15 w 31"/>
              <a:gd name="T83" fmla="*/ 31 h 31"/>
              <a:gd name="T84" fmla="*/ 15 w 31"/>
              <a:gd name="T8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31">
                <a:moveTo>
                  <a:pt x="15" y="29"/>
                </a:moveTo>
                <a:lnTo>
                  <a:pt x="17" y="31"/>
                </a:lnTo>
                <a:lnTo>
                  <a:pt x="21" y="29"/>
                </a:lnTo>
                <a:lnTo>
                  <a:pt x="23" y="29"/>
                </a:lnTo>
                <a:lnTo>
                  <a:pt x="25" y="26"/>
                </a:lnTo>
                <a:lnTo>
                  <a:pt x="25" y="26"/>
                </a:lnTo>
                <a:lnTo>
                  <a:pt x="27" y="24"/>
                </a:lnTo>
                <a:lnTo>
                  <a:pt x="29" y="22"/>
                </a:lnTo>
                <a:lnTo>
                  <a:pt x="29" y="20"/>
                </a:lnTo>
                <a:lnTo>
                  <a:pt x="29" y="18"/>
                </a:lnTo>
                <a:lnTo>
                  <a:pt x="31" y="14"/>
                </a:lnTo>
                <a:lnTo>
                  <a:pt x="29" y="12"/>
                </a:lnTo>
                <a:lnTo>
                  <a:pt x="29" y="10"/>
                </a:lnTo>
                <a:lnTo>
                  <a:pt x="29" y="8"/>
                </a:lnTo>
                <a:lnTo>
                  <a:pt x="27" y="6"/>
                </a:lnTo>
                <a:lnTo>
                  <a:pt x="25" y="4"/>
                </a:lnTo>
                <a:lnTo>
                  <a:pt x="25" y="4"/>
                </a:lnTo>
                <a:lnTo>
                  <a:pt x="23" y="2"/>
                </a:lnTo>
                <a:lnTo>
                  <a:pt x="21" y="2"/>
                </a:lnTo>
                <a:lnTo>
                  <a:pt x="17" y="0"/>
                </a:lnTo>
                <a:lnTo>
                  <a:pt x="15" y="0"/>
                </a:lnTo>
                <a:lnTo>
                  <a:pt x="13" y="0"/>
                </a:lnTo>
                <a:lnTo>
                  <a:pt x="11"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1" y="29"/>
                </a:lnTo>
                <a:lnTo>
                  <a:pt x="13" y="31"/>
                </a:lnTo>
                <a:lnTo>
                  <a:pt x="15" y="31"/>
                </a:lnTo>
                <a:lnTo>
                  <a:pt x="15"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83">
            <a:extLst>
              <a:ext uri="{FF2B5EF4-FFF2-40B4-BE49-F238E27FC236}">
                <a16:creationId xmlns:a16="http://schemas.microsoft.com/office/drawing/2014/main" id="{19E43F5A-A0AD-4C6C-9FDD-F3088E1E132B}"/>
              </a:ext>
            </a:extLst>
          </p:cNvPr>
          <p:cNvSpPr>
            <a:spLocks/>
          </p:cNvSpPr>
          <p:nvPr/>
        </p:nvSpPr>
        <p:spPr bwMode="auto">
          <a:xfrm>
            <a:off x="4738688" y="3875088"/>
            <a:ext cx="1722437" cy="1522412"/>
          </a:xfrm>
          <a:custGeom>
            <a:avLst/>
            <a:gdLst>
              <a:gd name="T0" fmla="*/ 866 w 868"/>
              <a:gd name="T1" fmla="*/ 0 h 839"/>
              <a:gd name="T2" fmla="*/ 868 w 868"/>
              <a:gd name="T3" fmla="*/ 776 h 839"/>
              <a:gd name="T4" fmla="*/ 0 w 868"/>
              <a:gd name="T5" fmla="*/ 776 h 839"/>
              <a:gd name="T6" fmla="*/ 0 w 868"/>
              <a:gd name="T7" fmla="*/ 839 h 839"/>
            </a:gdLst>
            <a:ahLst/>
            <a:cxnLst>
              <a:cxn ang="0">
                <a:pos x="T0" y="T1"/>
              </a:cxn>
              <a:cxn ang="0">
                <a:pos x="T2" y="T3"/>
              </a:cxn>
              <a:cxn ang="0">
                <a:pos x="T4" y="T5"/>
              </a:cxn>
              <a:cxn ang="0">
                <a:pos x="T6" y="T7"/>
              </a:cxn>
            </a:cxnLst>
            <a:rect l="0" t="0" r="r" b="b"/>
            <a:pathLst>
              <a:path w="868" h="839">
                <a:moveTo>
                  <a:pt x="866" y="0"/>
                </a:moveTo>
                <a:lnTo>
                  <a:pt x="868" y="776"/>
                </a:lnTo>
                <a:lnTo>
                  <a:pt x="0" y="776"/>
                </a:lnTo>
                <a:lnTo>
                  <a:pt x="0" y="83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Line 84">
            <a:extLst>
              <a:ext uri="{FF2B5EF4-FFF2-40B4-BE49-F238E27FC236}">
                <a16:creationId xmlns:a16="http://schemas.microsoft.com/office/drawing/2014/main" id="{C98DF530-4893-4C11-9593-2D4869D04681}"/>
              </a:ext>
            </a:extLst>
          </p:cNvPr>
          <p:cNvSpPr>
            <a:spLocks noChangeShapeType="1"/>
          </p:cNvSpPr>
          <p:nvPr/>
        </p:nvSpPr>
        <p:spPr bwMode="auto">
          <a:xfrm>
            <a:off x="6381750" y="4908550"/>
            <a:ext cx="157163"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Rectangle 85">
            <a:extLst>
              <a:ext uri="{FF2B5EF4-FFF2-40B4-BE49-F238E27FC236}">
                <a16:creationId xmlns:a16="http://schemas.microsoft.com/office/drawing/2014/main" id="{33D621A4-4F75-454E-891F-74484D6A573B}"/>
              </a:ext>
            </a:extLst>
          </p:cNvPr>
          <p:cNvSpPr>
            <a:spLocks noChangeArrowheads="1"/>
          </p:cNvSpPr>
          <p:nvPr/>
        </p:nvSpPr>
        <p:spPr bwMode="auto">
          <a:xfrm>
            <a:off x="65230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3</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59" name="Rectangle 86">
            <a:extLst>
              <a:ext uri="{FF2B5EF4-FFF2-40B4-BE49-F238E27FC236}">
                <a16:creationId xmlns:a16="http://schemas.microsoft.com/office/drawing/2014/main" id="{F56F5BF3-A6D0-48D1-9BAA-45C71D390C35}"/>
              </a:ext>
            </a:extLst>
          </p:cNvPr>
          <p:cNvSpPr>
            <a:spLocks noChangeArrowheads="1"/>
          </p:cNvSpPr>
          <p:nvPr/>
        </p:nvSpPr>
        <p:spPr bwMode="auto">
          <a:xfrm>
            <a:off x="6596063"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2</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60" name="Freeform 87">
            <a:extLst>
              <a:ext uri="{FF2B5EF4-FFF2-40B4-BE49-F238E27FC236}">
                <a16:creationId xmlns:a16="http://schemas.microsoft.com/office/drawing/2014/main" id="{3517BAB3-274B-4F6B-AD35-B7181CE5B892}"/>
              </a:ext>
            </a:extLst>
          </p:cNvPr>
          <p:cNvSpPr>
            <a:spLocks/>
          </p:cNvSpPr>
          <p:nvPr/>
        </p:nvSpPr>
        <p:spPr bwMode="auto">
          <a:xfrm>
            <a:off x="4167188" y="5384800"/>
            <a:ext cx="57150" cy="57150"/>
          </a:xfrm>
          <a:custGeom>
            <a:avLst/>
            <a:gdLst>
              <a:gd name="T0" fmla="*/ 29 w 29"/>
              <a:gd name="T1" fmla="*/ 0 h 31"/>
              <a:gd name="T2" fmla="*/ 0 w 29"/>
              <a:gd name="T3" fmla="*/ 2 h 31"/>
              <a:gd name="T4" fmla="*/ 15 w 29"/>
              <a:gd name="T5" fmla="*/ 31 h 31"/>
              <a:gd name="T6" fmla="*/ 29 w 29"/>
              <a:gd name="T7" fmla="*/ 2 h 31"/>
              <a:gd name="T8" fmla="*/ 29 w 29"/>
              <a:gd name="T9" fmla="*/ 2 h 31"/>
              <a:gd name="T10" fmla="*/ 29 w 29"/>
              <a:gd name="T11" fmla="*/ 0 h 31"/>
            </a:gdLst>
            <a:ahLst/>
            <a:cxnLst>
              <a:cxn ang="0">
                <a:pos x="T0" y="T1"/>
              </a:cxn>
              <a:cxn ang="0">
                <a:pos x="T2" y="T3"/>
              </a:cxn>
              <a:cxn ang="0">
                <a:pos x="T4" y="T5"/>
              </a:cxn>
              <a:cxn ang="0">
                <a:pos x="T6" y="T7"/>
              </a:cxn>
              <a:cxn ang="0">
                <a:pos x="T8" y="T9"/>
              </a:cxn>
              <a:cxn ang="0">
                <a:pos x="T10" y="T11"/>
              </a:cxn>
            </a:cxnLst>
            <a:rect l="0" t="0" r="r" b="b"/>
            <a:pathLst>
              <a:path w="29" h="31">
                <a:moveTo>
                  <a:pt x="29" y="0"/>
                </a:moveTo>
                <a:lnTo>
                  <a:pt x="0" y="2"/>
                </a:lnTo>
                <a:lnTo>
                  <a:pt x="15" y="31"/>
                </a:lnTo>
                <a:lnTo>
                  <a:pt x="29" y="2"/>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88">
            <a:extLst>
              <a:ext uri="{FF2B5EF4-FFF2-40B4-BE49-F238E27FC236}">
                <a16:creationId xmlns:a16="http://schemas.microsoft.com/office/drawing/2014/main" id="{F3DB0D2F-A19E-4C56-95D2-FAD16F0BA30C}"/>
              </a:ext>
            </a:extLst>
          </p:cNvPr>
          <p:cNvSpPr>
            <a:spLocks/>
          </p:cNvSpPr>
          <p:nvPr/>
        </p:nvSpPr>
        <p:spPr bwMode="auto">
          <a:xfrm>
            <a:off x="4348163" y="5384800"/>
            <a:ext cx="57150" cy="57150"/>
          </a:xfrm>
          <a:custGeom>
            <a:avLst/>
            <a:gdLst>
              <a:gd name="T0" fmla="*/ 29 w 29"/>
              <a:gd name="T1" fmla="*/ 0 h 31"/>
              <a:gd name="T2" fmla="*/ 0 w 29"/>
              <a:gd name="T3" fmla="*/ 2 h 31"/>
              <a:gd name="T4" fmla="*/ 15 w 29"/>
              <a:gd name="T5" fmla="*/ 31 h 31"/>
              <a:gd name="T6" fmla="*/ 29 w 29"/>
              <a:gd name="T7" fmla="*/ 2 h 31"/>
              <a:gd name="T8" fmla="*/ 29 w 29"/>
              <a:gd name="T9" fmla="*/ 2 h 31"/>
              <a:gd name="T10" fmla="*/ 29 w 29"/>
              <a:gd name="T11" fmla="*/ 0 h 31"/>
            </a:gdLst>
            <a:ahLst/>
            <a:cxnLst>
              <a:cxn ang="0">
                <a:pos x="T0" y="T1"/>
              </a:cxn>
              <a:cxn ang="0">
                <a:pos x="T2" y="T3"/>
              </a:cxn>
              <a:cxn ang="0">
                <a:pos x="T4" y="T5"/>
              </a:cxn>
              <a:cxn ang="0">
                <a:pos x="T6" y="T7"/>
              </a:cxn>
              <a:cxn ang="0">
                <a:pos x="T8" y="T9"/>
              </a:cxn>
              <a:cxn ang="0">
                <a:pos x="T10" y="T11"/>
              </a:cxn>
            </a:cxnLst>
            <a:rect l="0" t="0" r="r" b="b"/>
            <a:pathLst>
              <a:path w="29" h="31">
                <a:moveTo>
                  <a:pt x="29" y="0"/>
                </a:moveTo>
                <a:lnTo>
                  <a:pt x="0" y="2"/>
                </a:lnTo>
                <a:lnTo>
                  <a:pt x="15" y="31"/>
                </a:lnTo>
                <a:lnTo>
                  <a:pt x="29" y="2"/>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89">
            <a:extLst>
              <a:ext uri="{FF2B5EF4-FFF2-40B4-BE49-F238E27FC236}">
                <a16:creationId xmlns:a16="http://schemas.microsoft.com/office/drawing/2014/main" id="{20902307-33DE-4419-A3B4-723B7220C838}"/>
              </a:ext>
            </a:extLst>
          </p:cNvPr>
          <p:cNvSpPr>
            <a:spLocks/>
          </p:cNvSpPr>
          <p:nvPr/>
        </p:nvSpPr>
        <p:spPr bwMode="auto">
          <a:xfrm>
            <a:off x="4529138" y="5384800"/>
            <a:ext cx="60325" cy="57150"/>
          </a:xfrm>
          <a:custGeom>
            <a:avLst/>
            <a:gdLst>
              <a:gd name="T0" fmla="*/ 29 w 31"/>
              <a:gd name="T1" fmla="*/ 0 h 31"/>
              <a:gd name="T2" fmla="*/ 0 w 31"/>
              <a:gd name="T3" fmla="*/ 2 h 31"/>
              <a:gd name="T4" fmla="*/ 15 w 31"/>
              <a:gd name="T5" fmla="*/ 31 h 31"/>
              <a:gd name="T6" fmla="*/ 31 w 31"/>
              <a:gd name="T7" fmla="*/ 2 h 31"/>
              <a:gd name="T8" fmla="*/ 31 w 31"/>
              <a:gd name="T9" fmla="*/ 2 h 31"/>
              <a:gd name="T10" fmla="*/ 29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29" y="0"/>
                </a:moveTo>
                <a:lnTo>
                  <a:pt x="0" y="2"/>
                </a:lnTo>
                <a:lnTo>
                  <a:pt x="15" y="31"/>
                </a:lnTo>
                <a:lnTo>
                  <a:pt x="31" y="2"/>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90">
            <a:extLst>
              <a:ext uri="{FF2B5EF4-FFF2-40B4-BE49-F238E27FC236}">
                <a16:creationId xmlns:a16="http://schemas.microsoft.com/office/drawing/2014/main" id="{64CF7617-B5AF-444C-A35D-F04113E331D8}"/>
              </a:ext>
            </a:extLst>
          </p:cNvPr>
          <p:cNvSpPr>
            <a:spLocks/>
          </p:cNvSpPr>
          <p:nvPr/>
        </p:nvSpPr>
        <p:spPr bwMode="auto">
          <a:xfrm>
            <a:off x="4711700" y="5384800"/>
            <a:ext cx="60325" cy="57150"/>
          </a:xfrm>
          <a:custGeom>
            <a:avLst/>
            <a:gdLst>
              <a:gd name="T0" fmla="*/ 29 w 31"/>
              <a:gd name="T1" fmla="*/ 0 h 31"/>
              <a:gd name="T2" fmla="*/ 0 w 31"/>
              <a:gd name="T3" fmla="*/ 2 h 31"/>
              <a:gd name="T4" fmla="*/ 14 w 31"/>
              <a:gd name="T5" fmla="*/ 31 h 31"/>
              <a:gd name="T6" fmla="*/ 31 w 31"/>
              <a:gd name="T7" fmla="*/ 2 h 31"/>
              <a:gd name="T8" fmla="*/ 31 w 31"/>
              <a:gd name="T9" fmla="*/ 2 h 31"/>
              <a:gd name="T10" fmla="*/ 29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29" y="0"/>
                </a:moveTo>
                <a:lnTo>
                  <a:pt x="0" y="2"/>
                </a:lnTo>
                <a:lnTo>
                  <a:pt x="14" y="31"/>
                </a:lnTo>
                <a:lnTo>
                  <a:pt x="31" y="2"/>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Line 91">
            <a:extLst>
              <a:ext uri="{FF2B5EF4-FFF2-40B4-BE49-F238E27FC236}">
                <a16:creationId xmlns:a16="http://schemas.microsoft.com/office/drawing/2014/main" id="{11CE836E-2CED-4436-AD4B-5F95333F74CB}"/>
              </a:ext>
            </a:extLst>
          </p:cNvPr>
          <p:cNvSpPr>
            <a:spLocks noChangeShapeType="1"/>
          </p:cNvSpPr>
          <p:nvPr/>
        </p:nvSpPr>
        <p:spPr bwMode="auto">
          <a:xfrm>
            <a:off x="4221163" y="2270125"/>
            <a:ext cx="16033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Rectangle 92">
            <a:extLst>
              <a:ext uri="{FF2B5EF4-FFF2-40B4-BE49-F238E27FC236}">
                <a16:creationId xmlns:a16="http://schemas.microsoft.com/office/drawing/2014/main" id="{3FF82A88-2031-4B4B-925E-4DC0A158DC6B}"/>
              </a:ext>
            </a:extLst>
          </p:cNvPr>
          <p:cNvSpPr>
            <a:spLocks noChangeArrowheads="1"/>
          </p:cNvSpPr>
          <p:nvPr/>
        </p:nvSpPr>
        <p:spPr bwMode="auto">
          <a:xfrm>
            <a:off x="4341813" y="215106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1400" i="0">
                <a:solidFill>
                  <a:srgbClr val="000000"/>
                </a:solidFill>
                <a:ea typeface="宋体" panose="02010600030101010101" pitchFamily="2" charset="-122"/>
              </a:rPr>
              <a:t>2</a:t>
            </a:r>
            <a:endParaRPr lang="zh-CN" altLang="en-US" sz="1400" i="0">
              <a:solidFill>
                <a:schemeClr val="tx1"/>
              </a:solidFill>
              <a:latin typeface="Times New Roman" panose="02020603050405020304" pitchFamily="18" charset="0"/>
              <a:ea typeface="宋体" panose="02010600030101010101" pitchFamily="2" charset="-122"/>
            </a:endParaRPr>
          </a:p>
        </p:txBody>
      </p:sp>
      <p:sp>
        <p:nvSpPr>
          <p:cNvPr id="66" name="Line 93">
            <a:extLst>
              <a:ext uri="{FF2B5EF4-FFF2-40B4-BE49-F238E27FC236}">
                <a16:creationId xmlns:a16="http://schemas.microsoft.com/office/drawing/2014/main" id="{3B99F56E-F518-44BB-820B-ECE367310FBC}"/>
              </a:ext>
            </a:extLst>
          </p:cNvPr>
          <p:cNvSpPr>
            <a:spLocks noChangeShapeType="1"/>
          </p:cNvSpPr>
          <p:nvPr/>
        </p:nvSpPr>
        <p:spPr bwMode="auto">
          <a:xfrm>
            <a:off x="4389438" y="5816600"/>
            <a:ext cx="157162" cy="873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Rectangle 94">
            <a:extLst>
              <a:ext uri="{FF2B5EF4-FFF2-40B4-BE49-F238E27FC236}">
                <a16:creationId xmlns:a16="http://schemas.microsoft.com/office/drawing/2014/main" id="{5579254F-C2EE-4EEB-A432-B7B1A323D0DD}"/>
              </a:ext>
            </a:extLst>
          </p:cNvPr>
          <p:cNvSpPr>
            <a:spLocks noChangeArrowheads="1"/>
          </p:cNvSpPr>
          <p:nvPr/>
        </p:nvSpPr>
        <p:spPr bwMode="auto">
          <a:xfrm>
            <a:off x="4524375" y="57213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3</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68" name="Rectangle 95">
            <a:extLst>
              <a:ext uri="{FF2B5EF4-FFF2-40B4-BE49-F238E27FC236}">
                <a16:creationId xmlns:a16="http://schemas.microsoft.com/office/drawing/2014/main" id="{B2FD1455-3772-4CA3-ACEC-39E7A9B5DEB2}"/>
              </a:ext>
            </a:extLst>
          </p:cNvPr>
          <p:cNvSpPr>
            <a:spLocks noChangeArrowheads="1"/>
          </p:cNvSpPr>
          <p:nvPr/>
        </p:nvSpPr>
        <p:spPr bwMode="auto">
          <a:xfrm>
            <a:off x="4603750" y="57213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2</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69" name="Freeform 96">
            <a:extLst>
              <a:ext uri="{FF2B5EF4-FFF2-40B4-BE49-F238E27FC236}">
                <a16:creationId xmlns:a16="http://schemas.microsoft.com/office/drawing/2014/main" id="{001C65BA-FF13-4F92-B6C0-185799A9E1B3}"/>
              </a:ext>
            </a:extLst>
          </p:cNvPr>
          <p:cNvSpPr>
            <a:spLocks/>
          </p:cNvSpPr>
          <p:nvPr/>
        </p:nvSpPr>
        <p:spPr bwMode="auto">
          <a:xfrm>
            <a:off x="3959225" y="3875088"/>
            <a:ext cx="419100" cy="1522412"/>
          </a:xfrm>
          <a:custGeom>
            <a:avLst/>
            <a:gdLst>
              <a:gd name="T0" fmla="*/ 211 w 211"/>
              <a:gd name="T1" fmla="*/ 839 h 839"/>
              <a:gd name="T2" fmla="*/ 211 w 211"/>
              <a:gd name="T3" fmla="*/ 685 h 839"/>
              <a:gd name="T4" fmla="*/ 0 w 211"/>
              <a:gd name="T5" fmla="*/ 685 h 839"/>
              <a:gd name="T6" fmla="*/ 0 w 211"/>
              <a:gd name="T7" fmla="*/ 0 h 839"/>
            </a:gdLst>
            <a:ahLst/>
            <a:cxnLst>
              <a:cxn ang="0">
                <a:pos x="T0" y="T1"/>
              </a:cxn>
              <a:cxn ang="0">
                <a:pos x="T2" y="T3"/>
              </a:cxn>
              <a:cxn ang="0">
                <a:pos x="T4" y="T5"/>
              </a:cxn>
              <a:cxn ang="0">
                <a:pos x="T6" y="T7"/>
              </a:cxn>
            </a:cxnLst>
            <a:rect l="0" t="0" r="r" b="b"/>
            <a:pathLst>
              <a:path w="211" h="839">
                <a:moveTo>
                  <a:pt x="211" y="839"/>
                </a:moveTo>
                <a:lnTo>
                  <a:pt x="211" y="685"/>
                </a:lnTo>
                <a:lnTo>
                  <a:pt x="0" y="685"/>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 name="Line 97">
            <a:extLst>
              <a:ext uri="{FF2B5EF4-FFF2-40B4-BE49-F238E27FC236}">
                <a16:creationId xmlns:a16="http://schemas.microsoft.com/office/drawing/2014/main" id="{9781AC38-408A-4886-918D-53BA4AC8D056}"/>
              </a:ext>
            </a:extLst>
          </p:cNvPr>
          <p:cNvSpPr>
            <a:spLocks noChangeShapeType="1"/>
          </p:cNvSpPr>
          <p:nvPr/>
        </p:nvSpPr>
        <p:spPr bwMode="auto">
          <a:xfrm flipV="1">
            <a:off x="1468438" y="3141663"/>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98">
            <a:extLst>
              <a:ext uri="{FF2B5EF4-FFF2-40B4-BE49-F238E27FC236}">
                <a16:creationId xmlns:a16="http://schemas.microsoft.com/office/drawing/2014/main" id="{D40CC285-285F-416E-B653-E3483AE4BE47}"/>
              </a:ext>
            </a:extLst>
          </p:cNvPr>
          <p:cNvSpPr>
            <a:spLocks noChangeShapeType="1"/>
          </p:cNvSpPr>
          <p:nvPr/>
        </p:nvSpPr>
        <p:spPr bwMode="auto">
          <a:xfrm flipV="1">
            <a:off x="2087563" y="3141663"/>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99">
            <a:extLst>
              <a:ext uri="{FF2B5EF4-FFF2-40B4-BE49-F238E27FC236}">
                <a16:creationId xmlns:a16="http://schemas.microsoft.com/office/drawing/2014/main" id="{C5F9BAA5-5D51-4025-93EF-453584B296CE}"/>
              </a:ext>
            </a:extLst>
          </p:cNvPr>
          <p:cNvSpPr>
            <a:spLocks noChangeShapeType="1"/>
          </p:cNvSpPr>
          <p:nvPr/>
        </p:nvSpPr>
        <p:spPr bwMode="auto">
          <a:xfrm flipV="1">
            <a:off x="3328988" y="3141663"/>
            <a:ext cx="4762"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100">
            <a:extLst>
              <a:ext uri="{FF2B5EF4-FFF2-40B4-BE49-F238E27FC236}">
                <a16:creationId xmlns:a16="http://schemas.microsoft.com/office/drawing/2014/main" id="{F9D994F3-D87F-4E50-B360-B5F4DCB56763}"/>
              </a:ext>
            </a:extLst>
          </p:cNvPr>
          <p:cNvSpPr>
            <a:spLocks noChangeShapeType="1"/>
          </p:cNvSpPr>
          <p:nvPr/>
        </p:nvSpPr>
        <p:spPr bwMode="auto">
          <a:xfrm flipV="1">
            <a:off x="4586288" y="3141663"/>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101">
            <a:extLst>
              <a:ext uri="{FF2B5EF4-FFF2-40B4-BE49-F238E27FC236}">
                <a16:creationId xmlns:a16="http://schemas.microsoft.com/office/drawing/2014/main" id="{3EF444A2-2F03-49E4-8B85-69CDE1DF1438}"/>
              </a:ext>
            </a:extLst>
          </p:cNvPr>
          <p:cNvSpPr>
            <a:spLocks noChangeShapeType="1"/>
          </p:cNvSpPr>
          <p:nvPr/>
        </p:nvSpPr>
        <p:spPr bwMode="auto">
          <a:xfrm flipV="1">
            <a:off x="5837238" y="3141663"/>
            <a:ext cx="1587"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102">
            <a:extLst>
              <a:ext uri="{FF2B5EF4-FFF2-40B4-BE49-F238E27FC236}">
                <a16:creationId xmlns:a16="http://schemas.microsoft.com/office/drawing/2014/main" id="{E806A5B6-9990-4FD2-BA2B-0324C67625D4}"/>
              </a:ext>
            </a:extLst>
          </p:cNvPr>
          <p:cNvSpPr>
            <a:spLocks noChangeShapeType="1"/>
          </p:cNvSpPr>
          <p:nvPr/>
        </p:nvSpPr>
        <p:spPr bwMode="auto">
          <a:xfrm flipH="1">
            <a:off x="1322388" y="329565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103">
            <a:extLst>
              <a:ext uri="{FF2B5EF4-FFF2-40B4-BE49-F238E27FC236}">
                <a16:creationId xmlns:a16="http://schemas.microsoft.com/office/drawing/2014/main" id="{4381208D-36AD-47EF-9162-1BD6855E9A6B}"/>
              </a:ext>
            </a:extLst>
          </p:cNvPr>
          <p:cNvSpPr>
            <a:spLocks noChangeShapeType="1"/>
          </p:cNvSpPr>
          <p:nvPr/>
        </p:nvSpPr>
        <p:spPr bwMode="auto">
          <a:xfrm flipH="1">
            <a:off x="1322388" y="3460750"/>
            <a:ext cx="5743575" cy="47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104">
            <a:extLst>
              <a:ext uri="{FF2B5EF4-FFF2-40B4-BE49-F238E27FC236}">
                <a16:creationId xmlns:a16="http://schemas.microsoft.com/office/drawing/2014/main" id="{6E6E9F16-D996-4540-89F8-A67F3B3E2895}"/>
              </a:ext>
            </a:extLst>
          </p:cNvPr>
          <p:cNvSpPr>
            <a:spLocks noChangeShapeType="1"/>
          </p:cNvSpPr>
          <p:nvPr/>
        </p:nvSpPr>
        <p:spPr bwMode="auto">
          <a:xfrm flipH="1">
            <a:off x="1322388" y="3625850"/>
            <a:ext cx="5743575" cy="47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105">
            <a:extLst>
              <a:ext uri="{FF2B5EF4-FFF2-40B4-BE49-F238E27FC236}">
                <a16:creationId xmlns:a16="http://schemas.microsoft.com/office/drawing/2014/main" id="{3BB78853-06F9-4573-AAC4-9F22A89A78C6}"/>
              </a:ext>
            </a:extLst>
          </p:cNvPr>
          <p:cNvSpPr>
            <a:spLocks noChangeShapeType="1"/>
          </p:cNvSpPr>
          <p:nvPr/>
        </p:nvSpPr>
        <p:spPr bwMode="auto">
          <a:xfrm flipH="1">
            <a:off x="1322388" y="3790950"/>
            <a:ext cx="5743575" cy="6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106">
            <a:extLst>
              <a:ext uri="{FF2B5EF4-FFF2-40B4-BE49-F238E27FC236}">
                <a16:creationId xmlns:a16="http://schemas.microsoft.com/office/drawing/2014/main" id="{8C533812-E569-443D-89C0-6A9E11D730E8}"/>
              </a:ext>
            </a:extLst>
          </p:cNvPr>
          <p:cNvSpPr>
            <a:spLocks noChangeShapeType="1"/>
          </p:cNvSpPr>
          <p:nvPr/>
        </p:nvSpPr>
        <p:spPr bwMode="auto">
          <a:xfrm flipH="1">
            <a:off x="1322388" y="3959225"/>
            <a:ext cx="5743575"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107">
            <a:extLst>
              <a:ext uri="{FF2B5EF4-FFF2-40B4-BE49-F238E27FC236}">
                <a16:creationId xmlns:a16="http://schemas.microsoft.com/office/drawing/2014/main" id="{173558AA-A6A0-4A2D-BE66-7755A1728226}"/>
              </a:ext>
            </a:extLst>
          </p:cNvPr>
          <p:cNvSpPr>
            <a:spLocks noChangeShapeType="1"/>
          </p:cNvSpPr>
          <p:nvPr/>
        </p:nvSpPr>
        <p:spPr bwMode="auto">
          <a:xfrm flipH="1">
            <a:off x="1322388" y="41275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108">
            <a:extLst>
              <a:ext uri="{FF2B5EF4-FFF2-40B4-BE49-F238E27FC236}">
                <a16:creationId xmlns:a16="http://schemas.microsoft.com/office/drawing/2014/main" id="{A1B2DF4D-1C4E-4A4B-8610-8849E2D72658}"/>
              </a:ext>
            </a:extLst>
          </p:cNvPr>
          <p:cNvSpPr>
            <a:spLocks noChangeShapeType="1"/>
          </p:cNvSpPr>
          <p:nvPr/>
        </p:nvSpPr>
        <p:spPr bwMode="auto">
          <a:xfrm flipH="1">
            <a:off x="1322388" y="42926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109">
            <a:extLst>
              <a:ext uri="{FF2B5EF4-FFF2-40B4-BE49-F238E27FC236}">
                <a16:creationId xmlns:a16="http://schemas.microsoft.com/office/drawing/2014/main" id="{F6508D97-EA90-4A75-8B57-FE0BBDD4DB3B}"/>
              </a:ext>
            </a:extLst>
          </p:cNvPr>
          <p:cNvSpPr>
            <a:spLocks noChangeShapeType="1"/>
          </p:cNvSpPr>
          <p:nvPr/>
        </p:nvSpPr>
        <p:spPr bwMode="auto">
          <a:xfrm flipH="1">
            <a:off x="1322388" y="44577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110">
            <a:extLst>
              <a:ext uri="{FF2B5EF4-FFF2-40B4-BE49-F238E27FC236}">
                <a16:creationId xmlns:a16="http://schemas.microsoft.com/office/drawing/2014/main" id="{4EF6B5B1-2299-48D0-BAD1-B2FABF078434}"/>
              </a:ext>
            </a:extLst>
          </p:cNvPr>
          <p:cNvSpPr>
            <a:spLocks noChangeShapeType="1"/>
          </p:cNvSpPr>
          <p:nvPr/>
        </p:nvSpPr>
        <p:spPr bwMode="auto">
          <a:xfrm flipH="1">
            <a:off x="1322388" y="46228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Freeform 111">
            <a:extLst>
              <a:ext uri="{FF2B5EF4-FFF2-40B4-BE49-F238E27FC236}">
                <a16:creationId xmlns:a16="http://schemas.microsoft.com/office/drawing/2014/main" id="{F4932114-685F-4987-B4D4-0C8B3EC50DA0}"/>
              </a:ext>
            </a:extLst>
          </p:cNvPr>
          <p:cNvSpPr>
            <a:spLocks/>
          </p:cNvSpPr>
          <p:nvPr/>
        </p:nvSpPr>
        <p:spPr bwMode="auto">
          <a:xfrm>
            <a:off x="2981325" y="1941513"/>
            <a:ext cx="1731963" cy="209550"/>
          </a:xfrm>
          <a:custGeom>
            <a:avLst/>
            <a:gdLst>
              <a:gd name="T0" fmla="*/ 0 w 757"/>
              <a:gd name="T1" fmla="*/ 101 h 101"/>
              <a:gd name="T2" fmla="*/ 0 w 757"/>
              <a:gd name="T3" fmla="*/ 0 h 101"/>
              <a:gd name="T4" fmla="*/ 757 w 757"/>
              <a:gd name="T5" fmla="*/ 0 h 101"/>
              <a:gd name="T6" fmla="*/ 757 w 757"/>
              <a:gd name="T7" fmla="*/ 101 h 101"/>
              <a:gd name="T8" fmla="*/ 0 w 757"/>
              <a:gd name="T9" fmla="*/ 101 h 101"/>
              <a:gd name="T10" fmla="*/ 0 w 757"/>
              <a:gd name="T11" fmla="*/ 101 h 101"/>
            </a:gdLst>
            <a:ahLst/>
            <a:cxnLst>
              <a:cxn ang="0">
                <a:pos x="T0" y="T1"/>
              </a:cxn>
              <a:cxn ang="0">
                <a:pos x="T2" y="T3"/>
              </a:cxn>
              <a:cxn ang="0">
                <a:pos x="T4" y="T5"/>
              </a:cxn>
              <a:cxn ang="0">
                <a:pos x="T6" y="T7"/>
              </a:cxn>
              <a:cxn ang="0">
                <a:pos x="T8" y="T9"/>
              </a:cxn>
              <a:cxn ang="0">
                <a:pos x="T10" y="T11"/>
              </a:cxn>
            </a:cxnLst>
            <a:rect l="0" t="0" r="r" b="b"/>
            <a:pathLst>
              <a:path w="757" h="101">
                <a:moveTo>
                  <a:pt x="0" y="101"/>
                </a:moveTo>
                <a:lnTo>
                  <a:pt x="0" y="0"/>
                </a:lnTo>
                <a:lnTo>
                  <a:pt x="757" y="0"/>
                </a:lnTo>
                <a:lnTo>
                  <a:pt x="757" y="101"/>
                </a:lnTo>
                <a:lnTo>
                  <a:pt x="0" y="101"/>
                </a:lnTo>
                <a:lnTo>
                  <a:pt x="0" y="10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 name="Rectangle 112">
            <a:extLst>
              <a:ext uri="{FF2B5EF4-FFF2-40B4-BE49-F238E27FC236}">
                <a16:creationId xmlns:a16="http://schemas.microsoft.com/office/drawing/2014/main" id="{789375AC-1074-4227-947D-C92797A9EE96}"/>
              </a:ext>
            </a:extLst>
          </p:cNvPr>
          <p:cNvSpPr>
            <a:spLocks noChangeArrowheads="1"/>
          </p:cNvSpPr>
          <p:nvPr/>
        </p:nvSpPr>
        <p:spPr bwMode="auto">
          <a:xfrm>
            <a:off x="2954338" y="1746250"/>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1400" i="0">
                <a:solidFill>
                  <a:srgbClr val="000000"/>
                </a:solidFill>
                <a:ea typeface="宋体" panose="02010600030101010101" pitchFamily="2" charset="-122"/>
              </a:rPr>
              <a:t>3</a:t>
            </a:r>
            <a:r>
              <a:rPr lang="en-US" altLang="zh-CN" sz="1400" i="0">
                <a:solidFill>
                  <a:srgbClr val="000000"/>
                </a:solidFill>
                <a:ea typeface="宋体" panose="02010600030101010101" pitchFamily="2" charset="-122"/>
              </a:rPr>
              <a:t>1</a:t>
            </a:r>
            <a:endParaRPr lang="en-US" altLang="zh-CN" sz="1400" i="0">
              <a:solidFill>
                <a:schemeClr val="tx1"/>
              </a:solidFill>
              <a:latin typeface="Times New Roman" panose="02020603050405020304" pitchFamily="18" charset="0"/>
              <a:ea typeface="宋体" panose="02010600030101010101" pitchFamily="2" charset="-122"/>
            </a:endParaRPr>
          </a:p>
        </p:txBody>
      </p:sp>
      <p:sp>
        <p:nvSpPr>
          <p:cNvPr id="86" name="Rectangle 115">
            <a:extLst>
              <a:ext uri="{FF2B5EF4-FFF2-40B4-BE49-F238E27FC236}">
                <a16:creationId xmlns:a16="http://schemas.microsoft.com/office/drawing/2014/main" id="{7CE5982F-0A43-4D1C-A4F4-11D85F20A229}"/>
              </a:ext>
            </a:extLst>
          </p:cNvPr>
          <p:cNvSpPr>
            <a:spLocks noChangeArrowheads="1"/>
          </p:cNvSpPr>
          <p:nvPr/>
        </p:nvSpPr>
        <p:spPr bwMode="auto">
          <a:xfrm>
            <a:off x="3194050" y="1771650"/>
            <a:ext cx="333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 </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87" name="Rectangle 116">
            <a:extLst>
              <a:ext uri="{FF2B5EF4-FFF2-40B4-BE49-F238E27FC236}">
                <a16:creationId xmlns:a16="http://schemas.microsoft.com/office/drawing/2014/main" id="{28FCFFCC-20FD-4D0D-8140-AFCA53465810}"/>
              </a:ext>
            </a:extLst>
          </p:cNvPr>
          <p:cNvSpPr>
            <a:spLocks noChangeArrowheads="1"/>
          </p:cNvSpPr>
          <p:nvPr/>
        </p:nvSpPr>
        <p:spPr bwMode="auto">
          <a:xfrm>
            <a:off x="3230563" y="1771650"/>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 </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88" name="Rectangle 117">
            <a:extLst>
              <a:ext uri="{FF2B5EF4-FFF2-40B4-BE49-F238E27FC236}">
                <a16:creationId xmlns:a16="http://schemas.microsoft.com/office/drawing/2014/main" id="{319F3D03-74C1-4856-BC82-6911CB65C74F}"/>
              </a:ext>
            </a:extLst>
          </p:cNvPr>
          <p:cNvSpPr>
            <a:spLocks noChangeArrowheads="1"/>
          </p:cNvSpPr>
          <p:nvPr/>
        </p:nvSpPr>
        <p:spPr bwMode="auto">
          <a:xfrm>
            <a:off x="3382963" y="1771650"/>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 </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89" name="Rectangle 118">
            <a:extLst>
              <a:ext uri="{FF2B5EF4-FFF2-40B4-BE49-F238E27FC236}">
                <a16:creationId xmlns:a16="http://schemas.microsoft.com/office/drawing/2014/main" id="{00C2A75C-7C5B-4E6B-A2D6-31953117F5E2}"/>
              </a:ext>
            </a:extLst>
          </p:cNvPr>
          <p:cNvSpPr>
            <a:spLocks noChangeArrowheads="1"/>
          </p:cNvSpPr>
          <p:nvPr/>
        </p:nvSpPr>
        <p:spPr bwMode="auto">
          <a:xfrm>
            <a:off x="3419475" y="1771650"/>
            <a:ext cx="333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900" b="0" i="0">
                <a:solidFill>
                  <a:srgbClr val="000000"/>
                </a:solidFill>
                <a:ea typeface="宋体" panose="02010600030101010101" pitchFamily="2" charset="-122"/>
              </a:rPr>
              <a:t> </a:t>
            </a:r>
            <a:endParaRPr lang="zh-CN" altLang="en-US" sz="2400" b="0" i="0">
              <a:solidFill>
                <a:schemeClr val="tx1"/>
              </a:solidFill>
              <a:latin typeface="Times New Roman" panose="02020603050405020304" pitchFamily="18" charset="0"/>
              <a:ea typeface="宋体" panose="02010600030101010101" pitchFamily="2" charset="-122"/>
            </a:endParaRPr>
          </a:p>
        </p:txBody>
      </p:sp>
      <p:sp>
        <p:nvSpPr>
          <p:cNvPr id="90" name="AutoShape 119">
            <a:extLst>
              <a:ext uri="{FF2B5EF4-FFF2-40B4-BE49-F238E27FC236}">
                <a16:creationId xmlns:a16="http://schemas.microsoft.com/office/drawing/2014/main" id="{BA1ECD6D-DEEA-494B-8723-9A13A267F9D6}"/>
              </a:ext>
            </a:extLst>
          </p:cNvPr>
          <p:cNvSpPr>
            <a:spLocks noChangeArrowheads="1"/>
          </p:cNvSpPr>
          <p:nvPr/>
        </p:nvSpPr>
        <p:spPr bwMode="auto">
          <a:xfrm>
            <a:off x="7743825" y="2243138"/>
            <a:ext cx="558800" cy="241300"/>
          </a:xfrm>
          <a:prstGeom prst="roundRect">
            <a:avLst>
              <a:gd name="adj" fmla="val 375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120">
            <a:extLst>
              <a:ext uri="{FF2B5EF4-FFF2-40B4-BE49-F238E27FC236}">
                <a16:creationId xmlns:a16="http://schemas.microsoft.com/office/drawing/2014/main" id="{8EA84A0E-1690-420E-AAD5-76AE0BE0648C}"/>
              </a:ext>
            </a:extLst>
          </p:cNvPr>
          <p:cNvSpPr>
            <a:spLocks noChangeShapeType="1"/>
          </p:cNvSpPr>
          <p:nvPr/>
        </p:nvSpPr>
        <p:spPr bwMode="auto">
          <a:xfrm flipV="1">
            <a:off x="7972425" y="2471738"/>
            <a:ext cx="0" cy="304800"/>
          </a:xfrm>
          <a:prstGeom prst="line">
            <a:avLst/>
          </a:prstGeom>
          <a:noFill/>
          <a:ln w="254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Text Box 124">
            <a:extLst>
              <a:ext uri="{FF2B5EF4-FFF2-40B4-BE49-F238E27FC236}">
                <a16:creationId xmlns:a16="http://schemas.microsoft.com/office/drawing/2014/main" id="{34F0DAFB-D811-43B3-B714-8753AB7EDB3F}"/>
              </a:ext>
            </a:extLst>
          </p:cNvPr>
          <p:cNvSpPr txBox="1">
            <a:spLocks noChangeArrowheads="1"/>
          </p:cNvSpPr>
          <p:nvPr/>
        </p:nvSpPr>
        <p:spPr bwMode="auto">
          <a:xfrm>
            <a:off x="5518150" y="5721350"/>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Data</a:t>
            </a:r>
          </a:p>
        </p:txBody>
      </p:sp>
      <p:sp>
        <p:nvSpPr>
          <p:cNvPr id="93" name="Text Box 125">
            <a:extLst>
              <a:ext uri="{FF2B5EF4-FFF2-40B4-BE49-F238E27FC236}">
                <a16:creationId xmlns:a16="http://schemas.microsoft.com/office/drawing/2014/main" id="{5E99805B-BE7B-45C3-9A36-8D46123FCCEB}"/>
              </a:ext>
            </a:extLst>
          </p:cNvPr>
          <p:cNvSpPr txBox="1">
            <a:spLocks noChangeArrowheads="1"/>
          </p:cNvSpPr>
          <p:nvPr/>
        </p:nvSpPr>
        <p:spPr bwMode="auto">
          <a:xfrm>
            <a:off x="7677150" y="2724150"/>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Word</a:t>
            </a:r>
          </a:p>
        </p:txBody>
      </p:sp>
      <p:sp>
        <p:nvSpPr>
          <p:cNvPr id="94" name="Line 126">
            <a:extLst>
              <a:ext uri="{FF2B5EF4-FFF2-40B4-BE49-F238E27FC236}">
                <a16:creationId xmlns:a16="http://schemas.microsoft.com/office/drawing/2014/main" id="{BD4D37CE-B9B7-4CC4-8BCE-0375126BD0B3}"/>
              </a:ext>
            </a:extLst>
          </p:cNvPr>
          <p:cNvSpPr>
            <a:spLocks noChangeShapeType="1"/>
          </p:cNvSpPr>
          <p:nvPr/>
        </p:nvSpPr>
        <p:spPr bwMode="auto">
          <a:xfrm flipH="1" flipV="1">
            <a:off x="7985125" y="1963738"/>
            <a:ext cx="0" cy="279400"/>
          </a:xfrm>
          <a:prstGeom prst="line">
            <a:avLst/>
          </a:prstGeom>
          <a:noFill/>
          <a:ln w="254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127">
            <a:extLst>
              <a:ext uri="{FF2B5EF4-FFF2-40B4-BE49-F238E27FC236}">
                <a16:creationId xmlns:a16="http://schemas.microsoft.com/office/drawing/2014/main" id="{484E99EE-7076-442A-BCB9-B462D616DB64}"/>
              </a:ext>
            </a:extLst>
          </p:cNvPr>
          <p:cNvSpPr>
            <a:spLocks noChangeShapeType="1"/>
          </p:cNvSpPr>
          <p:nvPr/>
        </p:nvSpPr>
        <p:spPr bwMode="auto">
          <a:xfrm>
            <a:off x="4529138" y="2265363"/>
            <a:ext cx="169862"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Rectangle 128">
            <a:extLst>
              <a:ext uri="{FF2B5EF4-FFF2-40B4-BE49-F238E27FC236}">
                <a16:creationId xmlns:a16="http://schemas.microsoft.com/office/drawing/2014/main" id="{E0E94ADA-5856-4264-B1D7-821470EE6E97}"/>
              </a:ext>
            </a:extLst>
          </p:cNvPr>
          <p:cNvSpPr>
            <a:spLocks noChangeArrowheads="1"/>
          </p:cNvSpPr>
          <p:nvPr/>
        </p:nvSpPr>
        <p:spPr bwMode="auto">
          <a:xfrm>
            <a:off x="4656138" y="215106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1400" i="0">
                <a:solidFill>
                  <a:srgbClr val="000000"/>
                </a:solidFill>
                <a:ea typeface="宋体" panose="02010600030101010101" pitchFamily="2" charset="-122"/>
              </a:rPr>
              <a:t>2</a:t>
            </a:r>
            <a:endParaRPr lang="zh-CN" altLang="en-US" sz="1400" i="0">
              <a:solidFill>
                <a:schemeClr val="tx1"/>
              </a:solidFill>
              <a:latin typeface="Times New Roman" panose="02020603050405020304" pitchFamily="18" charset="0"/>
              <a:ea typeface="宋体" panose="02010600030101010101" pitchFamily="2" charset="-122"/>
            </a:endParaRPr>
          </a:p>
        </p:txBody>
      </p:sp>
      <p:sp>
        <p:nvSpPr>
          <p:cNvPr id="97" name="Rectangle 130">
            <a:extLst>
              <a:ext uri="{FF2B5EF4-FFF2-40B4-BE49-F238E27FC236}">
                <a16:creationId xmlns:a16="http://schemas.microsoft.com/office/drawing/2014/main" id="{2A5943E0-D64E-4561-A31E-C55545731EEB}"/>
              </a:ext>
            </a:extLst>
          </p:cNvPr>
          <p:cNvSpPr>
            <a:spLocks noChangeArrowheads="1"/>
          </p:cNvSpPr>
          <p:nvPr/>
        </p:nvSpPr>
        <p:spPr bwMode="auto">
          <a:xfrm>
            <a:off x="4619625" y="17018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1400" i="0">
                <a:solidFill>
                  <a:srgbClr val="000000"/>
                </a:solidFill>
                <a:ea typeface="宋体" panose="02010600030101010101" pitchFamily="2" charset="-122"/>
              </a:rPr>
              <a:t>0</a:t>
            </a:r>
            <a:endParaRPr lang="zh-CN" altLang="en-US" sz="1400" i="0">
              <a:solidFill>
                <a:schemeClr val="tx1"/>
              </a:solidFill>
              <a:latin typeface="Times New Roman" panose="02020603050405020304" pitchFamily="18" charset="0"/>
              <a:ea typeface="宋体" panose="02010600030101010101" pitchFamily="2" charset="-122"/>
            </a:endParaRPr>
          </a:p>
        </p:txBody>
      </p:sp>
      <p:sp>
        <p:nvSpPr>
          <p:cNvPr id="98" name="Line 131">
            <a:extLst>
              <a:ext uri="{FF2B5EF4-FFF2-40B4-BE49-F238E27FC236}">
                <a16:creationId xmlns:a16="http://schemas.microsoft.com/office/drawing/2014/main" id="{5FE5B0F5-CEBF-4D40-B698-D3DAED95DB81}"/>
              </a:ext>
            </a:extLst>
          </p:cNvPr>
          <p:cNvSpPr>
            <a:spLocks noChangeShapeType="1"/>
          </p:cNvSpPr>
          <p:nvPr/>
        </p:nvSpPr>
        <p:spPr bwMode="auto">
          <a:xfrm>
            <a:off x="4148138" y="1938338"/>
            <a:ext cx="0" cy="2301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Text Box 132">
            <a:extLst>
              <a:ext uri="{FF2B5EF4-FFF2-40B4-BE49-F238E27FC236}">
                <a16:creationId xmlns:a16="http://schemas.microsoft.com/office/drawing/2014/main" id="{15E78A3D-67C5-47DF-B30D-162F3D643A5E}"/>
              </a:ext>
            </a:extLst>
          </p:cNvPr>
          <p:cNvSpPr txBox="1">
            <a:spLocks noChangeArrowheads="1"/>
          </p:cNvSpPr>
          <p:nvPr/>
        </p:nvSpPr>
        <p:spPr bwMode="auto">
          <a:xfrm>
            <a:off x="7664450" y="1695450"/>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a:t>
            </a:r>
          </a:p>
        </p:txBody>
      </p:sp>
      <p:sp>
        <p:nvSpPr>
          <p:cNvPr id="100" name="Rectangle 133">
            <a:extLst>
              <a:ext uri="{FF2B5EF4-FFF2-40B4-BE49-F238E27FC236}">
                <a16:creationId xmlns:a16="http://schemas.microsoft.com/office/drawing/2014/main" id="{2417DC34-084C-4922-8197-DB7D9C839933}"/>
              </a:ext>
            </a:extLst>
          </p:cNvPr>
          <p:cNvSpPr>
            <a:spLocks noChangeArrowheads="1"/>
          </p:cNvSpPr>
          <p:nvPr/>
        </p:nvSpPr>
        <p:spPr bwMode="auto">
          <a:xfrm>
            <a:off x="5532438" y="2508250"/>
            <a:ext cx="11731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rgbClr val="800000"/>
                </a:solidFill>
                <a:ea typeface="宋体" panose="02010600030101010101" pitchFamily="2" charset="-122"/>
              </a:rPr>
              <a:t>Block offset</a:t>
            </a:r>
          </a:p>
        </p:txBody>
      </p:sp>
      <p:sp>
        <p:nvSpPr>
          <p:cNvPr id="101" name="Rectangle 134">
            <a:extLst>
              <a:ext uri="{FF2B5EF4-FFF2-40B4-BE49-F238E27FC236}">
                <a16:creationId xmlns:a16="http://schemas.microsoft.com/office/drawing/2014/main" id="{CCB1120A-16B9-4ED1-AB6F-7E8C237D4B38}"/>
              </a:ext>
            </a:extLst>
          </p:cNvPr>
          <p:cNvSpPr>
            <a:spLocks noChangeArrowheads="1"/>
          </p:cNvSpPr>
          <p:nvPr/>
        </p:nvSpPr>
        <p:spPr bwMode="auto">
          <a:xfrm>
            <a:off x="3224213" y="1671638"/>
            <a:ext cx="14430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chemeClr val="tx1"/>
                </a:solidFill>
                <a:ea typeface="宋体" panose="02010600030101010101" pitchFamily="2" charset="-122"/>
              </a:rPr>
              <a:t>Memory Address</a:t>
            </a:r>
          </a:p>
        </p:txBody>
      </p:sp>
      <p:sp>
        <p:nvSpPr>
          <p:cNvPr id="102" name="Rectangle 135">
            <a:extLst>
              <a:ext uri="{FF2B5EF4-FFF2-40B4-BE49-F238E27FC236}">
                <a16:creationId xmlns:a16="http://schemas.microsoft.com/office/drawing/2014/main" id="{A202650D-2181-4D4B-B522-FD94425DD715}"/>
              </a:ext>
            </a:extLst>
          </p:cNvPr>
          <p:cNvSpPr>
            <a:spLocks noChangeArrowheads="1"/>
          </p:cNvSpPr>
          <p:nvPr/>
        </p:nvSpPr>
        <p:spPr bwMode="auto">
          <a:xfrm>
            <a:off x="1463675" y="2270125"/>
            <a:ext cx="11731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rgbClr val="0000FF"/>
                </a:solidFill>
                <a:ea typeface="宋体" panose="02010600030101010101" pitchFamily="2" charset="-122"/>
              </a:rPr>
              <a:t>Tag</a:t>
            </a:r>
          </a:p>
        </p:txBody>
      </p:sp>
      <p:sp>
        <p:nvSpPr>
          <p:cNvPr id="103" name="Rectangle 136">
            <a:extLst>
              <a:ext uri="{FF2B5EF4-FFF2-40B4-BE49-F238E27FC236}">
                <a16:creationId xmlns:a16="http://schemas.microsoft.com/office/drawing/2014/main" id="{5E4C2272-F206-4DBF-9A80-060CC3D8410B}"/>
              </a:ext>
            </a:extLst>
          </p:cNvPr>
          <p:cNvSpPr>
            <a:spLocks noChangeArrowheads="1"/>
          </p:cNvSpPr>
          <p:nvPr/>
        </p:nvSpPr>
        <p:spPr bwMode="auto">
          <a:xfrm>
            <a:off x="2847975" y="2508250"/>
            <a:ext cx="11731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rgbClr val="CC0000"/>
                </a:solidFill>
                <a:ea typeface="宋体" panose="02010600030101010101" pitchFamily="2" charset="-122"/>
              </a:rPr>
              <a:t>Index</a:t>
            </a:r>
            <a:endParaRPr lang="zh-CN" altLang="en-US" sz="1200" i="0">
              <a:solidFill>
                <a:srgbClr val="CC0000"/>
              </a:solidFill>
              <a:ea typeface="宋体" panose="02010600030101010101" pitchFamily="2" charset="-122"/>
            </a:endParaRPr>
          </a:p>
        </p:txBody>
      </p:sp>
      <p:sp>
        <p:nvSpPr>
          <p:cNvPr id="104" name="Rectangle 137">
            <a:extLst>
              <a:ext uri="{FF2B5EF4-FFF2-40B4-BE49-F238E27FC236}">
                <a16:creationId xmlns:a16="http://schemas.microsoft.com/office/drawing/2014/main" id="{82D3F551-8672-4477-96CF-23FD8769C423}"/>
              </a:ext>
            </a:extLst>
          </p:cNvPr>
          <p:cNvSpPr>
            <a:spLocks noChangeArrowheads="1"/>
          </p:cNvSpPr>
          <p:nvPr/>
        </p:nvSpPr>
        <p:spPr bwMode="auto">
          <a:xfrm>
            <a:off x="7896225" y="2247900"/>
            <a:ext cx="3778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chemeClr val="tx1"/>
                </a:solidFill>
                <a:ea typeface="宋体" panose="02010600030101010101" pitchFamily="2" charset="-122"/>
              </a:rPr>
              <a:t>Mux</a:t>
            </a:r>
          </a:p>
        </p:txBody>
      </p:sp>
      <p:sp>
        <p:nvSpPr>
          <p:cNvPr id="105" name="Line 138">
            <a:extLst>
              <a:ext uri="{FF2B5EF4-FFF2-40B4-BE49-F238E27FC236}">
                <a16:creationId xmlns:a16="http://schemas.microsoft.com/office/drawing/2014/main" id="{83D27C8C-973C-4E64-BDEA-90BAA6FB9358}"/>
              </a:ext>
            </a:extLst>
          </p:cNvPr>
          <p:cNvSpPr>
            <a:spLocks noChangeShapeType="1"/>
          </p:cNvSpPr>
          <p:nvPr/>
        </p:nvSpPr>
        <p:spPr bwMode="auto">
          <a:xfrm flipH="1">
            <a:off x="3632200" y="1941513"/>
            <a:ext cx="0" cy="214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Rectangle 139">
            <a:extLst>
              <a:ext uri="{FF2B5EF4-FFF2-40B4-BE49-F238E27FC236}">
                <a16:creationId xmlns:a16="http://schemas.microsoft.com/office/drawing/2014/main" id="{75CA892C-61C3-4EFC-B06D-7F8B7C788358}"/>
              </a:ext>
            </a:extLst>
          </p:cNvPr>
          <p:cNvSpPr>
            <a:spLocks noChangeArrowheads="1"/>
          </p:cNvSpPr>
          <p:nvPr/>
        </p:nvSpPr>
        <p:spPr bwMode="auto">
          <a:xfrm>
            <a:off x="7210425" y="3848100"/>
            <a:ext cx="1173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chemeClr val="tx1"/>
                </a:solidFill>
                <a:ea typeface="宋体" panose="02010600030101010101" pitchFamily="2" charset="-122"/>
              </a:rPr>
              <a:t>4K</a:t>
            </a:r>
          </a:p>
          <a:p>
            <a:pPr eaLnBrk="0" hangingPunct="0">
              <a:spcBef>
                <a:spcPct val="0"/>
              </a:spcBef>
            </a:pPr>
            <a:r>
              <a:rPr lang="en-US" altLang="zh-CN" sz="1200" i="0">
                <a:solidFill>
                  <a:schemeClr val="tx1"/>
                </a:solidFill>
                <a:ea typeface="宋体" panose="02010600030101010101" pitchFamily="2" charset="-122"/>
              </a:rPr>
              <a:t>Entries</a:t>
            </a:r>
          </a:p>
        </p:txBody>
      </p:sp>
      <p:sp>
        <p:nvSpPr>
          <p:cNvPr id="107" name="Text Box 140">
            <a:extLst>
              <a:ext uri="{FF2B5EF4-FFF2-40B4-BE49-F238E27FC236}">
                <a16:creationId xmlns:a16="http://schemas.microsoft.com/office/drawing/2014/main" id="{7278BE88-4619-4BEB-9872-58EA0A18A4DE}"/>
              </a:ext>
            </a:extLst>
          </p:cNvPr>
          <p:cNvSpPr txBox="1">
            <a:spLocks noChangeArrowheads="1"/>
          </p:cNvSpPr>
          <p:nvPr/>
        </p:nvSpPr>
        <p:spPr bwMode="auto">
          <a:xfrm>
            <a:off x="1697038" y="5143500"/>
            <a:ext cx="560387"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a:t>=</a:t>
            </a:r>
          </a:p>
        </p:txBody>
      </p:sp>
      <p:sp>
        <p:nvSpPr>
          <p:cNvPr id="108" name="Rectangle 141">
            <a:extLst>
              <a:ext uri="{FF2B5EF4-FFF2-40B4-BE49-F238E27FC236}">
                <a16:creationId xmlns:a16="http://schemas.microsoft.com/office/drawing/2014/main" id="{4EBB8D89-6FA4-4B34-9F1F-09AAF0D03153}"/>
              </a:ext>
            </a:extLst>
          </p:cNvPr>
          <p:cNvSpPr>
            <a:spLocks noChangeArrowheads="1"/>
          </p:cNvSpPr>
          <p:nvPr/>
        </p:nvSpPr>
        <p:spPr bwMode="auto">
          <a:xfrm>
            <a:off x="4394200" y="5448300"/>
            <a:ext cx="3778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lang="en-US" altLang="zh-CN" sz="1200" i="0">
                <a:solidFill>
                  <a:schemeClr val="tx1"/>
                </a:solidFill>
                <a:ea typeface="宋体" panose="02010600030101010101" pitchFamily="2" charset="-122"/>
              </a:rPr>
              <a:t>Mux</a:t>
            </a:r>
          </a:p>
        </p:txBody>
      </p:sp>
      <p:sp>
        <p:nvSpPr>
          <p:cNvPr id="109" name="Rectangle 143">
            <a:extLst>
              <a:ext uri="{FF2B5EF4-FFF2-40B4-BE49-F238E27FC236}">
                <a16:creationId xmlns:a16="http://schemas.microsoft.com/office/drawing/2014/main" id="{1269E8D3-98A2-4FD0-8CAF-030115706C52}"/>
              </a:ext>
            </a:extLst>
          </p:cNvPr>
          <p:cNvSpPr>
            <a:spLocks noChangeArrowheads="1"/>
          </p:cNvSpPr>
          <p:nvPr/>
        </p:nvSpPr>
        <p:spPr bwMode="auto">
          <a:xfrm>
            <a:off x="1677988" y="2703513"/>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zh-CN" altLang="en-US" sz="1400" i="0">
                <a:solidFill>
                  <a:srgbClr val="000000"/>
                </a:solidFill>
                <a:ea typeface="宋体" panose="02010600030101010101" pitchFamily="2" charset="-122"/>
              </a:rPr>
              <a:t>1</a:t>
            </a:r>
            <a:r>
              <a:rPr lang="en-US" altLang="zh-CN" sz="1400" i="0">
                <a:solidFill>
                  <a:srgbClr val="000000"/>
                </a:solidFill>
                <a:ea typeface="宋体" panose="02010600030101010101" pitchFamily="2" charset="-122"/>
              </a:rPr>
              <a:t>6</a:t>
            </a:r>
            <a:endParaRPr lang="en-US" altLang="zh-CN" sz="1400" i="0">
              <a:solidFill>
                <a:schemeClr val="tx1"/>
              </a:solidFill>
              <a:latin typeface="Times New Roman" panose="02020603050405020304" pitchFamily="18" charset="0"/>
              <a:ea typeface="宋体" panose="02010600030101010101" pitchFamily="2" charset="-122"/>
            </a:endParaRPr>
          </a:p>
        </p:txBody>
      </p:sp>
      <p:sp>
        <p:nvSpPr>
          <p:cNvPr id="110" name="Line 144">
            <a:extLst>
              <a:ext uri="{FF2B5EF4-FFF2-40B4-BE49-F238E27FC236}">
                <a16:creationId xmlns:a16="http://schemas.microsoft.com/office/drawing/2014/main" id="{86613A3C-B81A-4E31-B529-8690DE74FB2D}"/>
              </a:ext>
            </a:extLst>
          </p:cNvPr>
          <p:cNvSpPr>
            <a:spLocks noChangeShapeType="1"/>
          </p:cNvSpPr>
          <p:nvPr/>
        </p:nvSpPr>
        <p:spPr bwMode="auto">
          <a:xfrm>
            <a:off x="4440238" y="1925638"/>
            <a:ext cx="0" cy="2301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Rectangle 145">
            <a:extLst>
              <a:ext uri="{FF2B5EF4-FFF2-40B4-BE49-F238E27FC236}">
                <a16:creationId xmlns:a16="http://schemas.microsoft.com/office/drawing/2014/main" id="{E6FF868B-F02E-46D2-B5CD-BF4387F02C39}"/>
              </a:ext>
            </a:extLst>
          </p:cNvPr>
          <p:cNvSpPr>
            <a:spLocks noChangeArrowheads="1"/>
          </p:cNvSpPr>
          <p:nvPr/>
        </p:nvSpPr>
        <p:spPr bwMode="auto">
          <a:xfrm>
            <a:off x="3963988" y="2928938"/>
            <a:ext cx="3635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lang="en-US" altLang="zh-CN" sz="1400" i="0">
                <a:solidFill>
                  <a:srgbClr val="000000"/>
                </a:solidFill>
                <a:ea typeface="宋体" panose="02010600030101010101" pitchFamily="2" charset="-122"/>
              </a:rPr>
              <a:t>data</a:t>
            </a:r>
            <a:endParaRPr lang="en-US" altLang="zh-CN" sz="1400" i="0">
              <a:solidFill>
                <a:schemeClr val="tx1"/>
              </a:solidFill>
              <a:latin typeface="Times New Roman" panose="02020603050405020304" pitchFamily="18" charset="0"/>
              <a:ea typeface="宋体" panose="02010600030101010101" pitchFamily="2" charset="-122"/>
            </a:endParaRPr>
          </a:p>
        </p:txBody>
      </p:sp>
      <p:grpSp>
        <p:nvGrpSpPr>
          <p:cNvPr id="112" name="Group 157">
            <a:extLst>
              <a:ext uri="{FF2B5EF4-FFF2-40B4-BE49-F238E27FC236}">
                <a16:creationId xmlns:a16="http://schemas.microsoft.com/office/drawing/2014/main" id="{203DDFBA-EB10-496B-86F1-800C0A61B59E}"/>
              </a:ext>
            </a:extLst>
          </p:cNvPr>
          <p:cNvGrpSpPr>
            <a:grpSpLocks/>
          </p:cNvGrpSpPr>
          <p:nvPr/>
        </p:nvGrpSpPr>
        <p:grpSpPr bwMode="auto">
          <a:xfrm>
            <a:off x="4294188" y="2147888"/>
            <a:ext cx="3400425" cy="3727450"/>
            <a:chOff x="2675" y="1761"/>
            <a:chExt cx="2142" cy="2348"/>
          </a:xfrm>
        </p:grpSpPr>
        <p:sp>
          <p:nvSpPr>
            <p:cNvPr id="113" name="Freeform 71">
              <a:extLst>
                <a:ext uri="{FF2B5EF4-FFF2-40B4-BE49-F238E27FC236}">
                  <a16:creationId xmlns:a16="http://schemas.microsoft.com/office/drawing/2014/main" id="{5AA82463-FF90-4879-AC7A-8EBC854CA849}"/>
                </a:ext>
              </a:extLst>
            </p:cNvPr>
            <p:cNvSpPr>
              <a:spLocks/>
            </p:cNvSpPr>
            <p:nvPr/>
          </p:nvSpPr>
          <p:spPr bwMode="auto">
            <a:xfrm>
              <a:off x="2675" y="1761"/>
              <a:ext cx="2142" cy="2160"/>
            </a:xfrm>
            <a:custGeom>
              <a:avLst/>
              <a:gdLst>
                <a:gd name="T0" fmla="*/ 315 w 1713"/>
                <a:gd name="T1" fmla="*/ 1888 h 1890"/>
                <a:gd name="T2" fmla="*/ 1713 w 1713"/>
                <a:gd name="T3" fmla="*/ 1890 h 1890"/>
                <a:gd name="T4" fmla="*/ 1713 w 1713"/>
                <a:gd name="T5" fmla="*/ 298 h 1890"/>
                <a:gd name="T6" fmla="*/ 0 w 1713"/>
                <a:gd name="T7" fmla="*/ 298 h 1890"/>
                <a:gd name="T8" fmla="*/ 0 w 1713"/>
                <a:gd name="T9" fmla="*/ 0 h 1890"/>
              </a:gdLst>
              <a:ahLst/>
              <a:cxnLst>
                <a:cxn ang="0">
                  <a:pos x="T0" y="T1"/>
                </a:cxn>
                <a:cxn ang="0">
                  <a:pos x="T2" y="T3"/>
                </a:cxn>
                <a:cxn ang="0">
                  <a:pos x="T4" y="T5"/>
                </a:cxn>
                <a:cxn ang="0">
                  <a:pos x="T6" y="T7"/>
                </a:cxn>
                <a:cxn ang="0">
                  <a:pos x="T8" y="T9"/>
                </a:cxn>
              </a:cxnLst>
              <a:rect l="0" t="0" r="r" b="b"/>
              <a:pathLst>
                <a:path w="1713" h="1890">
                  <a:moveTo>
                    <a:pt x="315" y="1888"/>
                  </a:moveTo>
                  <a:lnTo>
                    <a:pt x="1713" y="1890"/>
                  </a:lnTo>
                  <a:lnTo>
                    <a:pt x="1713" y="298"/>
                  </a:lnTo>
                  <a:lnTo>
                    <a:pt x="0" y="298"/>
                  </a:lnTo>
                  <a:lnTo>
                    <a:pt x="0" y="0"/>
                  </a:lnTo>
                </a:path>
              </a:pathLst>
            </a:custGeom>
            <a:noFill/>
            <a:ln w="22225">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 name="Rectangle 149">
              <a:extLst>
                <a:ext uri="{FF2B5EF4-FFF2-40B4-BE49-F238E27FC236}">
                  <a16:creationId xmlns:a16="http://schemas.microsoft.com/office/drawing/2014/main" id="{8A2BD2D5-5C02-43B0-886F-5C5F2D0F5F8E}"/>
                </a:ext>
              </a:extLst>
            </p:cNvPr>
            <p:cNvSpPr>
              <a:spLocks noChangeArrowheads="1"/>
            </p:cNvSpPr>
            <p:nvPr/>
          </p:nvSpPr>
          <p:spPr bwMode="auto">
            <a:xfrm>
              <a:off x="3069" y="3936"/>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hangingPunct="0">
                <a:spcBef>
                  <a:spcPct val="0"/>
                </a:spcBef>
              </a:pPr>
              <a:r>
                <a:rPr kumimoji="0" lang="en-US" altLang="zh-CN" i="0">
                  <a:solidFill>
                    <a:schemeClr val="hlink"/>
                  </a:solidFill>
                  <a:ea typeface="宋体" panose="02010600030101010101" pitchFamily="2" charset="-122"/>
                  <a:cs typeface="Arial" panose="020B0604020202020204" pitchFamily="34" charset="0"/>
                </a:rPr>
                <a:t>④</a:t>
              </a:r>
            </a:p>
          </p:txBody>
        </p:sp>
      </p:grpSp>
      <p:grpSp>
        <p:nvGrpSpPr>
          <p:cNvPr id="115" name="Group 151">
            <a:extLst>
              <a:ext uri="{FF2B5EF4-FFF2-40B4-BE49-F238E27FC236}">
                <a16:creationId xmlns:a16="http://schemas.microsoft.com/office/drawing/2014/main" id="{35E4CC43-0132-4F5F-AAFD-4D0068123074}"/>
              </a:ext>
            </a:extLst>
          </p:cNvPr>
          <p:cNvGrpSpPr>
            <a:grpSpLocks/>
          </p:cNvGrpSpPr>
          <p:nvPr/>
        </p:nvGrpSpPr>
        <p:grpSpPr bwMode="auto">
          <a:xfrm>
            <a:off x="1138238" y="2147888"/>
            <a:ext cx="2744787" cy="1730375"/>
            <a:chOff x="687" y="1761"/>
            <a:chExt cx="1729" cy="1090"/>
          </a:xfrm>
        </p:grpSpPr>
        <p:sp>
          <p:nvSpPr>
            <p:cNvPr id="116" name="Freeform 28">
              <a:extLst>
                <a:ext uri="{FF2B5EF4-FFF2-40B4-BE49-F238E27FC236}">
                  <a16:creationId xmlns:a16="http://schemas.microsoft.com/office/drawing/2014/main" id="{C78C7197-E47E-42A6-8AF0-884A670BB87C}"/>
                </a:ext>
              </a:extLst>
            </p:cNvPr>
            <p:cNvSpPr>
              <a:spLocks/>
            </p:cNvSpPr>
            <p:nvPr/>
          </p:nvSpPr>
          <p:spPr bwMode="auto">
            <a:xfrm>
              <a:off x="687" y="1761"/>
              <a:ext cx="1729" cy="1090"/>
            </a:xfrm>
            <a:custGeom>
              <a:avLst/>
              <a:gdLst>
                <a:gd name="T0" fmla="*/ 1383 w 1383"/>
                <a:gd name="T1" fmla="*/ 0 h 954"/>
                <a:gd name="T2" fmla="*/ 1383 w 1383"/>
                <a:gd name="T3" fmla="*/ 298 h 954"/>
                <a:gd name="T4" fmla="*/ 0 w 1383"/>
                <a:gd name="T5" fmla="*/ 298 h 954"/>
                <a:gd name="T6" fmla="*/ 0 w 1383"/>
                <a:gd name="T7" fmla="*/ 954 h 954"/>
                <a:gd name="T8" fmla="*/ 64 w 1383"/>
                <a:gd name="T9" fmla="*/ 954 h 954"/>
              </a:gdLst>
              <a:ahLst/>
              <a:cxnLst>
                <a:cxn ang="0">
                  <a:pos x="T0" y="T1"/>
                </a:cxn>
                <a:cxn ang="0">
                  <a:pos x="T2" y="T3"/>
                </a:cxn>
                <a:cxn ang="0">
                  <a:pos x="T4" y="T5"/>
                </a:cxn>
                <a:cxn ang="0">
                  <a:pos x="T6" y="T7"/>
                </a:cxn>
                <a:cxn ang="0">
                  <a:pos x="T8" y="T9"/>
                </a:cxn>
              </a:cxnLst>
              <a:rect l="0" t="0" r="r" b="b"/>
              <a:pathLst>
                <a:path w="1383" h="954">
                  <a:moveTo>
                    <a:pt x="1383" y="0"/>
                  </a:moveTo>
                  <a:lnTo>
                    <a:pt x="1383" y="298"/>
                  </a:lnTo>
                  <a:lnTo>
                    <a:pt x="0" y="298"/>
                  </a:lnTo>
                  <a:lnTo>
                    <a:pt x="0" y="954"/>
                  </a:lnTo>
                  <a:lnTo>
                    <a:pt x="64" y="954"/>
                  </a:lnTo>
                </a:path>
              </a:pathLst>
            </a:custGeom>
            <a:noFill/>
            <a:ln w="22225">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 name="Rectangle 150">
              <a:extLst>
                <a:ext uri="{FF2B5EF4-FFF2-40B4-BE49-F238E27FC236}">
                  <a16:creationId xmlns:a16="http://schemas.microsoft.com/office/drawing/2014/main" id="{634AC159-61AE-455D-9FEC-96E05E368B0D}"/>
                </a:ext>
              </a:extLst>
            </p:cNvPr>
            <p:cNvSpPr>
              <a:spLocks noChangeArrowheads="1"/>
            </p:cNvSpPr>
            <p:nvPr/>
          </p:nvSpPr>
          <p:spPr bwMode="auto">
            <a:xfrm>
              <a:off x="2228" y="1861"/>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CC0000"/>
                  </a:solidFill>
                  <a:ea typeface="宋体" panose="02010600030101010101" pitchFamily="2" charset="-122"/>
                </a:rPr>
                <a:t>①</a:t>
              </a:r>
              <a:endParaRPr kumimoji="0" lang="zh-CN" altLang="en-US" i="0">
                <a:solidFill>
                  <a:srgbClr val="CC0000"/>
                </a:solidFill>
                <a:ea typeface="宋体" panose="02010600030101010101" pitchFamily="2" charset="-122"/>
              </a:endParaRPr>
            </a:p>
          </p:txBody>
        </p:sp>
      </p:grpSp>
      <p:grpSp>
        <p:nvGrpSpPr>
          <p:cNvPr id="118" name="Group 153">
            <a:extLst>
              <a:ext uri="{FF2B5EF4-FFF2-40B4-BE49-F238E27FC236}">
                <a16:creationId xmlns:a16="http://schemas.microsoft.com/office/drawing/2014/main" id="{A985699E-FDCD-4DF4-BA91-F62D318EA427}"/>
              </a:ext>
            </a:extLst>
          </p:cNvPr>
          <p:cNvGrpSpPr>
            <a:grpSpLocks/>
          </p:cNvGrpSpPr>
          <p:nvPr/>
        </p:nvGrpSpPr>
        <p:grpSpPr bwMode="auto">
          <a:xfrm>
            <a:off x="1031875" y="2125663"/>
            <a:ext cx="2395538" cy="3151187"/>
            <a:chOff x="620" y="1747"/>
            <a:chExt cx="1509" cy="1985"/>
          </a:xfrm>
        </p:grpSpPr>
        <p:sp>
          <p:nvSpPr>
            <p:cNvPr id="119" name="Freeform 40">
              <a:extLst>
                <a:ext uri="{FF2B5EF4-FFF2-40B4-BE49-F238E27FC236}">
                  <a16:creationId xmlns:a16="http://schemas.microsoft.com/office/drawing/2014/main" id="{BDD1271F-6003-43F2-8B7E-D545CA204377}"/>
                </a:ext>
              </a:extLst>
            </p:cNvPr>
            <p:cNvSpPr>
              <a:spLocks/>
            </p:cNvSpPr>
            <p:nvPr/>
          </p:nvSpPr>
          <p:spPr bwMode="auto">
            <a:xfrm>
              <a:off x="620" y="1761"/>
              <a:ext cx="1509" cy="1971"/>
            </a:xfrm>
            <a:custGeom>
              <a:avLst/>
              <a:gdLst>
                <a:gd name="T0" fmla="*/ 1207 w 1207"/>
                <a:gd name="T1" fmla="*/ 0 h 1724"/>
                <a:gd name="T2" fmla="*/ 1207 w 1207"/>
                <a:gd name="T3" fmla="*/ 184 h 1724"/>
                <a:gd name="T4" fmla="*/ 0 w 1207"/>
                <a:gd name="T5" fmla="*/ 184 h 1724"/>
                <a:gd name="T6" fmla="*/ 0 w 1207"/>
                <a:gd name="T7" fmla="*/ 1724 h 1724"/>
                <a:gd name="T8" fmla="*/ 286 w 1207"/>
                <a:gd name="T9" fmla="*/ 1724 h 1724"/>
              </a:gdLst>
              <a:ahLst/>
              <a:cxnLst>
                <a:cxn ang="0">
                  <a:pos x="T0" y="T1"/>
                </a:cxn>
                <a:cxn ang="0">
                  <a:pos x="T2" y="T3"/>
                </a:cxn>
                <a:cxn ang="0">
                  <a:pos x="T4" y="T5"/>
                </a:cxn>
                <a:cxn ang="0">
                  <a:pos x="T6" y="T7"/>
                </a:cxn>
                <a:cxn ang="0">
                  <a:pos x="T8" y="T9"/>
                </a:cxn>
              </a:cxnLst>
              <a:rect l="0" t="0" r="r" b="b"/>
              <a:pathLst>
                <a:path w="1207" h="1724">
                  <a:moveTo>
                    <a:pt x="1207" y="0"/>
                  </a:moveTo>
                  <a:lnTo>
                    <a:pt x="1207" y="184"/>
                  </a:lnTo>
                  <a:lnTo>
                    <a:pt x="0" y="184"/>
                  </a:lnTo>
                  <a:lnTo>
                    <a:pt x="0" y="1724"/>
                  </a:lnTo>
                  <a:lnTo>
                    <a:pt x="286" y="1724"/>
                  </a:lnTo>
                </a:path>
              </a:pathLst>
            </a:custGeom>
            <a:noFill/>
            <a:ln w="2222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 name="Rectangle 152">
              <a:extLst>
                <a:ext uri="{FF2B5EF4-FFF2-40B4-BE49-F238E27FC236}">
                  <a16:creationId xmlns:a16="http://schemas.microsoft.com/office/drawing/2014/main" id="{6E025B7F-693F-4E1B-A705-9959C1B21E07}"/>
                </a:ext>
              </a:extLst>
            </p:cNvPr>
            <p:cNvSpPr>
              <a:spLocks noChangeArrowheads="1"/>
            </p:cNvSpPr>
            <p:nvPr/>
          </p:nvSpPr>
          <p:spPr bwMode="auto">
            <a:xfrm>
              <a:off x="1932" y="1747"/>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0000FF"/>
                  </a:solidFill>
                  <a:ea typeface="宋体" panose="02010600030101010101" pitchFamily="2" charset="-122"/>
                </a:rPr>
                <a:t>②</a:t>
              </a:r>
              <a:endParaRPr kumimoji="0" lang="zh-CN" altLang="en-US" i="0">
                <a:solidFill>
                  <a:srgbClr val="0000FF"/>
                </a:solidFill>
                <a:ea typeface="宋体" panose="02010600030101010101" pitchFamily="2" charset="-122"/>
              </a:endParaRPr>
            </a:p>
          </p:txBody>
        </p:sp>
      </p:grpSp>
      <p:grpSp>
        <p:nvGrpSpPr>
          <p:cNvPr id="121" name="Group 161">
            <a:extLst>
              <a:ext uri="{FF2B5EF4-FFF2-40B4-BE49-F238E27FC236}">
                <a16:creationId xmlns:a16="http://schemas.microsoft.com/office/drawing/2014/main" id="{92D6CBDD-473A-43DD-8B53-867FAD98D576}"/>
              </a:ext>
            </a:extLst>
          </p:cNvPr>
          <p:cNvGrpSpPr>
            <a:grpSpLocks/>
          </p:cNvGrpSpPr>
          <p:nvPr/>
        </p:nvGrpSpPr>
        <p:grpSpPr bwMode="auto">
          <a:xfrm>
            <a:off x="654050" y="2127250"/>
            <a:ext cx="1171575" cy="3913188"/>
            <a:chOff x="382" y="1748"/>
            <a:chExt cx="738" cy="2465"/>
          </a:xfrm>
        </p:grpSpPr>
        <p:sp>
          <p:nvSpPr>
            <p:cNvPr id="122" name="Freeform 5">
              <a:extLst>
                <a:ext uri="{FF2B5EF4-FFF2-40B4-BE49-F238E27FC236}">
                  <a16:creationId xmlns:a16="http://schemas.microsoft.com/office/drawing/2014/main" id="{67137735-2CA0-48DA-BCF8-0EB872FF0BA3}"/>
                </a:ext>
              </a:extLst>
            </p:cNvPr>
            <p:cNvSpPr>
              <a:spLocks/>
            </p:cNvSpPr>
            <p:nvPr/>
          </p:nvSpPr>
          <p:spPr bwMode="auto">
            <a:xfrm>
              <a:off x="506" y="1929"/>
              <a:ext cx="39" cy="35"/>
            </a:xfrm>
            <a:custGeom>
              <a:avLst/>
              <a:gdLst>
                <a:gd name="T0" fmla="*/ 0 w 31"/>
                <a:gd name="T1" fmla="*/ 29 h 31"/>
                <a:gd name="T2" fmla="*/ 31 w 31"/>
                <a:gd name="T3" fmla="*/ 31 h 31"/>
                <a:gd name="T4" fmla="*/ 17 w 31"/>
                <a:gd name="T5" fmla="*/ 0 h 31"/>
                <a:gd name="T6" fmla="*/ 0 w 31"/>
                <a:gd name="T7" fmla="*/ 31 h 31"/>
                <a:gd name="T8" fmla="*/ 0 w 31"/>
                <a:gd name="T9" fmla="*/ 31 h 31"/>
                <a:gd name="T10" fmla="*/ 0 w 31"/>
                <a:gd name="T11" fmla="*/ 29 h 31"/>
              </a:gdLst>
              <a:ahLst/>
              <a:cxnLst>
                <a:cxn ang="0">
                  <a:pos x="T0" y="T1"/>
                </a:cxn>
                <a:cxn ang="0">
                  <a:pos x="T2" y="T3"/>
                </a:cxn>
                <a:cxn ang="0">
                  <a:pos x="T4" y="T5"/>
                </a:cxn>
                <a:cxn ang="0">
                  <a:pos x="T6" y="T7"/>
                </a:cxn>
                <a:cxn ang="0">
                  <a:pos x="T8" y="T9"/>
                </a:cxn>
                <a:cxn ang="0">
                  <a:pos x="T10" y="T11"/>
                </a:cxn>
              </a:cxnLst>
              <a:rect l="0" t="0" r="r" b="b"/>
              <a:pathLst>
                <a:path w="31" h="31">
                  <a:moveTo>
                    <a:pt x="0" y="29"/>
                  </a:moveTo>
                  <a:lnTo>
                    <a:pt x="31" y="31"/>
                  </a:lnTo>
                  <a:lnTo>
                    <a:pt x="17" y="0"/>
                  </a:lnTo>
                  <a:lnTo>
                    <a:pt x="0" y="31"/>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Text Box 123">
              <a:extLst>
                <a:ext uri="{FF2B5EF4-FFF2-40B4-BE49-F238E27FC236}">
                  <a16:creationId xmlns:a16="http://schemas.microsoft.com/office/drawing/2014/main" id="{533C3813-9EB6-4ED8-A30F-9639DF8A1FE8}"/>
                </a:ext>
              </a:extLst>
            </p:cNvPr>
            <p:cNvSpPr txBox="1">
              <a:spLocks noChangeArrowheads="1"/>
            </p:cNvSpPr>
            <p:nvPr/>
          </p:nvSpPr>
          <p:spPr bwMode="auto">
            <a:xfrm>
              <a:off x="382" y="1748"/>
              <a:ext cx="29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Hit</a:t>
              </a:r>
            </a:p>
          </p:txBody>
        </p:sp>
        <p:grpSp>
          <p:nvGrpSpPr>
            <p:cNvPr id="124" name="Group 156">
              <a:extLst>
                <a:ext uri="{FF2B5EF4-FFF2-40B4-BE49-F238E27FC236}">
                  <a16:creationId xmlns:a16="http://schemas.microsoft.com/office/drawing/2014/main" id="{26C99394-0C43-4345-8EAC-987CD24CB7AD}"/>
                </a:ext>
              </a:extLst>
            </p:cNvPr>
            <p:cNvGrpSpPr>
              <a:grpSpLocks/>
            </p:cNvGrpSpPr>
            <p:nvPr/>
          </p:nvGrpSpPr>
          <p:grpSpPr bwMode="auto">
            <a:xfrm>
              <a:off x="527" y="1956"/>
              <a:ext cx="593" cy="2257"/>
              <a:chOff x="527" y="1956"/>
              <a:chExt cx="593" cy="2257"/>
            </a:xfrm>
          </p:grpSpPr>
          <p:sp>
            <p:nvSpPr>
              <p:cNvPr id="125" name="Line 36">
                <a:extLst>
                  <a:ext uri="{FF2B5EF4-FFF2-40B4-BE49-F238E27FC236}">
                    <a16:creationId xmlns:a16="http://schemas.microsoft.com/office/drawing/2014/main" id="{BEA830A5-6BFB-4AB4-91FB-3CB1B7EC793B}"/>
                  </a:ext>
                </a:extLst>
              </p:cNvPr>
              <p:cNvSpPr>
                <a:spLocks noChangeShapeType="1"/>
              </p:cNvSpPr>
              <p:nvPr/>
            </p:nvSpPr>
            <p:spPr bwMode="auto">
              <a:xfrm>
                <a:off x="845" y="2849"/>
                <a:ext cx="2" cy="1094"/>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Freeform 38">
                <a:extLst>
                  <a:ext uri="{FF2B5EF4-FFF2-40B4-BE49-F238E27FC236}">
                    <a16:creationId xmlns:a16="http://schemas.microsoft.com/office/drawing/2014/main" id="{02E29200-36B8-4361-B0FC-588D98BF2550}"/>
                  </a:ext>
                </a:extLst>
              </p:cNvPr>
              <p:cNvSpPr>
                <a:spLocks/>
              </p:cNvSpPr>
              <p:nvPr/>
            </p:nvSpPr>
            <p:spPr bwMode="auto">
              <a:xfrm>
                <a:off x="527" y="1956"/>
                <a:ext cx="320" cy="2257"/>
              </a:xfrm>
              <a:custGeom>
                <a:avLst/>
                <a:gdLst>
                  <a:gd name="T0" fmla="*/ 256 w 256"/>
                  <a:gd name="T1" fmla="*/ 1883 h 1974"/>
                  <a:gd name="T2" fmla="*/ 256 w 256"/>
                  <a:gd name="T3" fmla="*/ 1974 h 1974"/>
                  <a:gd name="T4" fmla="*/ 0 w 256"/>
                  <a:gd name="T5" fmla="*/ 1974 h 1974"/>
                  <a:gd name="T6" fmla="*/ 0 w 256"/>
                  <a:gd name="T7" fmla="*/ 0 h 1974"/>
                </a:gdLst>
                <a:ahLst/>
                <a:cxnLst>
                  <a:cxn ang="0">
                    <a:pos x="T0" y="T1"/>
                  </a:cxn>
                  <a:cxn ang="0">
                    <a:pos x="T2" y="T3"/>
                  </a:cxn>
                  <a:cxn ang="0">
                    <a:pos x="T4" y="T5"/>
                  </a:cxn>
                  <a:cxn ang="0">
                    <a:pos x="T6" y="T7"/>
                  </a:cxn>
                </a:cxnLst>
                <a:rect l="0" t="0" r="r" b="b"/>
                <a:pathLst>
                  <a:path w="256" h="1974">
                    <a:moveTo>
                      <a:pt x="256" y="1883"/>
                    </a:moveTo>
                    <a:lnTo>
                      <a:pt x="256" y="1974"/>
                    </a:lnTo>
                    <a:lnTo>
                      <a:pt x="0" y="1974"/>
                    </a:lnTo>
                    <a:lnTo>
                      <a:pt x="0" y="0"/>
                    </a:lnTo>
                  </a:path>
                </a:pathLst>
              </a:custGeom>
              <a:noFill/>
              <a:ln w="28575" cmpd="sng">
                <a:solidFill>
                  <a:srgbClr val="00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7" name="Group 155">
                <a:extLst>
                  <a:ext uri="{FF2B5EF4-FFF2-40B4-BE49-F238E27FC236}">
                    <a16:creationId xmlns:a16="http://schemas.microsoft.com/office/drawing/2014/main" id="{29F5DD6F-74FD-4B4A-8CF2-921BE07AC8A3}"/>
                  </a:ext>
                </a:extLst>
              </p:cNvPr>
              <p:cNvGrpSpPr>
                <a:grpSpLocks/>
              </p:cNvGrpSpPr>
              <p:nvPr/>
            </p:nvGrpSpPr>
            <p:grpSpPr bwMode="auto">
              <a:xfrm>
                <a:off x="887" y="3808"/>
                <a:ext cx="233" cy="294"/>
                <a:chOff x="887" y="3808"/>
                <a:chExt cx="233" cy="294"/>
              </a:xfrm>
            </p:grpSpPr>
            <p:sp>
              <p:nvSpPr>
                <p:cNvPr id="128" name="Freeform 37">
                  <a:extLst>
                    <a:ext uri="{FF2B5EF4-FFF2-40B4-BE49-F238E27FC236}">
                      <a16:creationId xmlns:a16="http://schemas.microsoft.com/office/drawing/2014/main" id="{03902587-A439-45E2-8503-9F7A4F9A6CD3}"/>
                    </a:ext>
                  </a:extLst>
                </p:cNvPr>
                <p:cNvSpPr>
                  <a:spLocks/>
                </p:cNvSpPr>
                <p:nvPr/>
              </p:nvSpPr>
              <p:spPr bwMode="auto">
                <a:xfrm>
                  <a:off x="887" y="3808"/>
                  <a:ext cx="206" cy="129"/>
                </a:xfrm>
                <a:custGeom>
                  <a:avLst/>
                  <a:gdLst>
                    <a:gd name="T0" fmla="*/ 165 w 165"/>
                    <a:gd name="T1" fmla="*/ 0 h 113"/>
                    <a:gd name="T2" fmla="*/ 165 w 165"/>
                    <a:gd name="T3" fmla="*/ 58 h 113"/>
                    <a:gd name="T4" fmla="*/ 0 w 165"/>
                    <a:gd name="T5" fmla="*/ 58 h 113"/>
                    <a:gd name="T6" fmla="*/ 0 w 165"/>
                    <a:gd name="T7" fmla="*/ 113 h 113"/>
                  </a:gdLst>
                  <a:ahLst/>
                  <a:cxnLst>
                    <a:cxn ang="0">
                      <a:pos x="T0" y="T1"/>
                    </a:cxn>
                    <a:cxn ang="0">
                      <a:pos x="T2" y="T3"/>
                    </a:cxn>
                    <a:cxn ang="0">
                      <a:pos x="T4" y="T5"/>
                    </a:cxn>
                    <a:cxn ang="0">
                      <a:pos x="T6" y="T7"/>
                    </a:cxn>
                  </a:cxnLst>
                  <a:rect l="0" t="0" r="r" b="b"/>
                  <a:pathLst>
                    <a:path w="165" h="113">
                      <a:moveTo>
                        <a:pt x="165" y="0"/>
                      </a:moveTo>
                      <a:lnTo>
                        <a:pt x="165" y="58"/>
                      </a:lnTo>
                      <a:lnTo>
                        <a:pt x="0" y="58"/>
                      </a:lnTo>
                      <a:lnTo>
                        <a:pt x="0" y="113"/>
                      </a:lnTo>
                    </a:path>
                  </a:pathLst>
                </a:custGeom>
                <a:noFill/>
                <a:ln w="28575" cmpd="sng">
                  <a:solidFill>
                    <a:srgbClr val="00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 name="Rectangle 154">
                  <a:extLst>
                    <a:ext uri="{FF2B5EF4-FFF2-40B4-BE49-F238E27FC236}">
                      <a16:creationId xmlns:a16="http://schemas.microsoft.com/office/drawing/2014/main" id="{9B1766BB-C66E-4D20-88E8-CFD461889FB7}"/>
                    </a:ext>
                  </a:extLst>
                </p:cNvPr>
                <p:cNvSpPr>
                  <a:spLocks noChangeArrowheads="1"/>
                </p:cNvSpPr>
                <p:nvPr/>
              </p:nvSpPr>
              <p:spPr bwMode="auto">
                <a:xfrm>
                  <a:off x="975" y="3929"/>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006600"/>
                      </a:solidFill>
                      <a:ea typeface="宋体" panose="02010600030101010101" pitchFamily="2" charset="-122"/>
                    </a:rPr>
                    <a:t>③</a:t>
                  </a:r>
                  <a:endParaRPr kumimoji="0" lang="zh-CN" altLang="en-US" i="0">
                    <a:solidFill>
                      <a:srgbClr val="006600"/>
                    </a:solidFill>
                    <a:ea typeface="宋体" panose="02010600030101010101" pitchFamily="2" charset="-122"/>
                  </a:endParaRPr>
                </a:p>
              </p:txBody>
            </p:sp>
          </p:grpSp>
        </p:grpSp>
      </p:grpSp>
      <p:grpSp>
        <p:nvGrpSpPr>
          <p:cNvPr id="130" name="Group 160">
            <a:extLst>
              <a:ext uri="{FF2B5EF4-FFF2-40B4-BE49-F238E27FC236}">
                <a16:creationId xmlns:a16="http://schemas.microsoft.com/office/drawing/2014/main" id="{4D5836A1-826B-4E81-A4A3-FD02BA7D8290}"/>
              </a:ext>
            </a:extLst>
          </p:cNvPr>
          <p:cNvGrpSpPr>
            <a:grpSpLocks/>
          </p:cNvGrpSpPr>
          <p:nvPr/>
        </p:nvGrpSpPr>
        <p:grpSpPr bwMode="auto">
          <a:xfrm>
            <a:off x="4594225" y="2151063"/>
            <a:ext cx="3111500" cy="274637"/>
            <a:chOff x="2864" y="1763"/>
            <a:chExt cx="1960" cy="173"/>
          </a:xfrm>
        </p:grpSpPr>
        <p:grpSp>
          <p:nvGrpSpPr>
            <p:cNvPr id="131" name="Group 158">
              <a:extLst>
                <a:ext uri="{FF2B5EF4-FFF2-40B4-BE49-F238E27FC236}">
                  <a16:creationId xmlns:a16="http://schemas.microsoft.com/office/drawing/2014/main" id="{52F0709B-B7E3-4482-8E5D-FB54BB630BA4}"/>
                </a:ext>
              </a:extLst>
            </p:cNvPr>
            <p:cNvGrpSpPr>
              <a:grpSpLocks/>
            </p:cNvGrpSpPr>
            <p:nvPr/>
          </p:nvGrpSpPr>
          <p:grpSpPr bwMode="auto">
            <a:xfrm>
              <a:off x="2864" y="1765"/>
              <a:ext cx="1960" cy="168"/>
              <a:chOff x="2864" y="1765"/>
              <a:chExt cx="1960" cy="168"/>
            </a:xfrm>
          </p:grpSpPr>
          <p:sp>
            <p:nvSpPr>
              <p:cNvPr id="133" name="Line 121">
                <a:extLst>
                  <a:ext uri="{FF2B5EF4-FFF2-40B4-BE49-F238E27FC236}">
                    <a16:creationId xmlns:a16="http://schemas.microsoft.com/office/drawing/2014/main" id="{7B509408-4A11-4A15-B893-DF7E71A4ACFF}"/>
                  </a:ext>
                </a:extLst>
              </p:cNvPr>
              <p:cNvSpPr>
                <a:spLocks noChangeShapeType="1"/>
              </p:cNvSpPr>
              <p:nvPr/>
            </p:nvSpPr>
            <p:spPr bwMode="auto">
              <a:xfrm>
                <a:off x="2864" y="1765"/>
                <a:ext cx="0" cy="168"/>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Line 122">
                <a:extLst>
                  <a:ext uri="{FF2B5EF4-FFF2-40B4-BE49-F238E27FC236}">
                    <a16:creationId xmlns:a16="http://schemas.microsoft.com/office/drawing/2014/main" id="{AB29C97D-951F-41ED-B980-FCD6C27FC185}"/>
                  </a:ext>
                </a:extLst>
              </p:cNvPr>
              <p:cNvSpPr>
                <a:spLocks noChangeShapeType="1"/>
              </p:cNvSpPr>
              <p:nvPr/>
            </p:nvSpPr>
            <p:spPr bwMode="auto">
              <a:xfrm>
                <a:off x="2864" y="1925"/>
                <a:ext cx="1960" cy="0"/>
              </a:xfrm>
              <a:prstGeom prst="line">
                <a:avLst/>
              </a:prstGeom>
              <a:noFill/>
              <a:ln w="222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2" name="Rectangle 159">
              <a:extLst>
                <a:ext uri="{FF2B5EF4-FFF2-40B4-BE49-F238E27FC236}">
                  <a16:creationId xmlns:a16="http://schemas.microsoft.com/office/drawing/2014/main" id="{CB8DBF93-24B2-4FCD-8E1D-4FE386326F55}"/>
                </a:ext>
              </a:extLst>
            </p:cNvPr>
            <p:cNvSpPr>
              <a:spLocks noChangeArrowheads="1"/>
            </p:cNvSpPr>
            <p:nvPr/>
          </p:nvSpPr>
          <p:spPr bwMode="auto">
            <a:xfrm>
              <a:off x="3122" y="1763"/>
              <a:ext cx="18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hangingPunct="0">
                <a:spcBef>
                  <a:spcPct val="0"/>
                </a:spcBef>
              </a:pPr>
              <a:r>
                <a:rPr kumimoji="0" lang="en-US" altLang="zh-CN" i="0">
                  <a:solidFill>
                    <a:schemeClr val="accent1"/>
                  </a:solidFill>
                  <a:ea typeface="宋体" panose="02010600030101010101" pitchFamily="2" charset="-122"/>
                  <a:cs typeface="Arial" panose="020B0604020202020204" pitchFamily="34" charset="0"/>
                </a:rPr>
                <a:t>⑤</a:t>
              </a:r>
              <a:r>
                <a:rPr kumimoji="0" lang="en-US" altLang="zh-CN"/>
                <a:t> </a:t>
              </a:r>
            </a:p>
          </p:txBody>
        </p:sp>
      </p:grpSp>
      <p:sp>
        <p:nvSpPr>
          <p:cNvPr id="135" name="Text Box 162">
            <a:extLst>
              <a:ext uri="{FF2B5EF4-FFF2-40B4-BE49-F238E27FC236}">
                <a16:creationId xmlns:a16="http://schemas.microsoft.com/office/drawing/2014/main" id="{32DF1031-629C-4381-A53E-1FFF709A98C1}"/>
              </a:ext>
            </a:extLst>
          </p:cNvPr>
          <p:cNvSpPr txBox="1">
            <a:spLocks noChangeArrowheads="1"/>
          </p:cNvSpPr>
          <p:nvPr/>
        </p:nvSpPr>
        <p:spPr bwMode="auto">
          <a:xfrm>
            <a:off x="8394701" y="2646363"/>
            <a:ext cx="2509837"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dirty="0">
                <a:solidFill>
                  <a:srgbClr val="006600"/>
                </a:solidFill>
                <a:ea typeface="宋体" panose="02010600030101010101" pitchFamily="2" charset="-122"/>
              </a:rPr>
              <a:t>共 </a:t>
            </a:r>
            <a:r>
              <a:rPr lang="en-US" altLang="zh-CN" sz="1600" i="0" dirty="0">
                <a:solidFill>
                  <a:srgbClr val="006600"/>
                </a:solidFill>
                <a:ea typeface="宋体" panose="02010600030101010101" pitchFamily="2" charset="-122"/>
              </a:rPr>
              <a:t>(64K / 16)= </a:t>
            </a:r>
            <a:r>
              <a:rPr lang="en-US" altLang="zh-CN" sz="1600" i="0" dirty="0">
                <a:solidFill>
                  <a:srgbClr val="006600"/>
                </a:solidFill>
              </a:rPr>
              <a:t>4K</a:t>
            </a:r>
            <a:r>
              <a:rPr lang="en-US" altLang="zh-CN" sz="1600" i="0" dirty="0">
                <a:solidFill>
                  <a:srgbClr val="006600"/>
                </a:solidFill>
                <a:ea typeface="宋体" panose="02010600030101010101" pitchFamily="2" charset="-122"/>
              </a:rPr>
              <a:t> </a:t>
            </a:r>
            <a:r>
              <a:rPr lang="zh-CN" altLang="en-US" sz="1600" i="0" dirty="0">
                <a:solidFill>
                  <a:srgbClr val="006600"/>
                </a:solidFill>
                <a:ea typeface="宋体" panose="02010600030101010101" pitchFamily="2" charset="-122"/>
              </a:rPr>
              <a:t>行</a:t>
            </a:r>
          </a:p>
        </p:txBody>
      </p:sp>
      <p:sp>
        <p:nvSpPr>
          <p:cNvPr id="136" name="Text Box 163">
            <a:extLst>
              <a:ext uri="{FF2B5EF4-FFF2-40B4-BE49-F238E27FC236}">
                <a16:creationId xmlns:a16="http://schemas.microsoft.com/office/drawing/2014/main" id="{0802B2E5-0C69-4B91-BACC-4C634893C0FB}"/>
              </a:ext>
            </a:extLst>
          </p:cNvPr>
          <p:cNvSpPr txBox="1">
            <a:spLocks noChangeArrowheads="1"/>
          </p:cNvSpPr>
          <p:nvPr/>
        </p:nvSpPr>
        <p:spPr bwMode="auto">
          <a:xfrm>
            <a:off x="8455025" y="2264227"/>
            <a:ext cx="561975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dirty="0">
                <a:solidFill>
                  <a:srgbClr val="CC0000"/>
                </a:solidFill>
                <a:ea typeface="宋体" panose="02010600030101010101" pitchFamily="2" charset="-122"/>
              </a:rPr>
              <a:t>问题：</a:t>
            </a:r>
            <a:r>
              <a:rPr lang="en-US" altLang="zh-CN" sz="1600" i="0" dirty="0">
                <a:solidFill>
                  <a:srgbClr val="CC0000"/>
                </a:solidFill>
                <a:ea typeface="宋体" panose="02010600030101010101" pitchFamily="2" charset="-122"/>
              </a:rPr>
              <a:t>Cache</a:t>
            </a:r>
            <a:r>
              <a:rPr lang="zh-CN" altLang="en-US" sz="1600" i="0" dirty="0">
                <a:solidFill>
                  <a:srgbClr val="CC0000"/>
                </a:solidFill>
                <a:ea typeface="宋体" panose="02010600030101010101" pitchFamily="2" charset="-122"/>
              </a:rPr>
              <a:t>有多少行？容量多大？</a:t>
            </a:r>
          </a:p>
        </p:txBody>
      </p:sp>
      <p:sp>
        <p:nvSpPr>
          <p:cNvPr id="137" name="Text Box 164">
            <a:extLst>
              <a:ext uri="{FF2B5EF4-FFF2-40B4-BE49-F238E27FC236}">
                <a16:creationId xmlns:a16="http://schemas.microsoft.com/office/drawing/2014/main" id="{E133B5CC-A212-4FE8-AE7B-7791FE9897BD}"/>
              </a:ext>
            </a:extLst>
          </p:cNvPr>
          <p:cNvSpPr txBox="1">
            <a:spLocks noChangeArrowheads="1"/>
          </p:cNvSpPr>
          <p:nvPr/>
        </p:nvSpPr>
        <p:spPr bwMode="auto">
          <a:xfrm>
            <a:off x="8468545" y="3013075"/>
            <a:ext cx="3441997"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006600"/>
                </a:solidFill>
                <a:ea typeface="宋体" panose="02010600030101010101" pitchFamily="2" charset="-122"/>
              </a:rPr>
              <a:t>容量 </a:t>
            </a:r>
            <a:r>
              <a:rPr lang="en-US" altLang="zh-CN" sz="1600" i="0" dirty="0">
                <a:solidFill>
                  <a:srgbClr val="006600"/>
                </a:solidFill>
              </a:rPr>
              <a:t>4Kx(1+16)+64Kx8=580Kbits=72.5KB,</a:t>
            </a:r>
            <a:r>
              <a:rPr lang="zh-CN" altLang="en-US" sz="1600" i="0" dirty="0">
                <a:solidFill>
                  <a:srgbClr val="006600"/>
                </a:solidFill>
                <a:latin typeface="Times New Roman" panose="02020603050405020304" pitchFamily="18" charset="0"/>
                <a:ea typeface="宋体" panose="02010600030101010101" pitchFamily="2" charset="-122"/>
              </a:rPr>
              <a:t>数据占</a:t>
            </a:r>
            <a:r>
              <a:rPr lang="en-US" altLang="zh-CN" sz="1600" i="0" dirty="0">
                <a:solidFill>
                  <a:srgbClr val="006600"/>
                </a:solidFill>
                <a:latin typeface="Times New Roman" panose="02020603050405020304" pitchFamily="18" charset="0"/>
                <a:ea typeface="宋体" panose="02010600030101010101" pitchFamily="2" charset="-122"/>
              </a:rPr>
              <a:t>64KB / 72.5KB = 88.3%</a:t>
            </a:r>
            <a:r>
              <a:rPr lang="en-US" altLang="zh-CN" sz="1600" dirty="0">
                <a:solidFill>
                  <a:srgbClr val="CC0000"/>
                </a:solidFill>
                <a:latin typeface="Times New Roman" panose="02020603050405020304" pitchFamily="18" charset="0"/>
                <a:ea typeface="宋体" panose="02010600030101010101" pitchFamily="2" charset="-122"/>
              </a:rPr>
              <a:t> </a:t>
            </a:r>
            <a:r>
              <a:rPr lang="en-US" altLang="zh-CN" sz="1600" i="0" dirty="0">
                <a:solidFill>
                  <a:srgbClr val="CC0000"/>
                </a:solidFill>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316690630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blinds(horizontal)">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blinds(horizontal)">
                                      <p:cBhvr>
                                        <p:cTn id="12" dur="500"/>
                                        <p:tgtEl>
                                          <p:spTgt spid="1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blinds(horizontal)">
                                      <p:cBhvr>
                                        <p:cTn id="17" dur="5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blinds(horizontal)">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blinds(horizontal)">
                                      <p:cBhvr>
                                        <p:cTn id="27" dur="500"/>
                                        <p:tgtEl>
                                          <p:spTgt spid="1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blinds(horizontal)">
                                      <p:cBhvr>
                                        <p:cTn id="32" dur="500"/>
                                        <p:tgtEl>
                                          <p:spTgt spid="1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5"/>
                                        </p:tgtEl>
                                        <p:attrNameLst>
                                          <p:attrName>style.visibility</p:attrName>
                                        </p:attrNameLst>
                                      </p:cBhvr>
                                      <p:to>
                                        <p:strVal val="visible"/>
                                      </p:to>
                                    </p:set>
                                    <p:animEffect transition="in" filter="blinds(horizontal)">
                                      <p:cBhvr>
                                        <p:cTn id="37" dur="500"/>
                                        <p:tgtEl>
                                          <p:spTgt spid="1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blinds(horizontal)">
                                      <p:cBhvr>
                                        <p:cTn id="42"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6" grpId="0"/>
      <p:bldP spid="13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8077968-6C3D-4EB6-9DB6-D3F181AD50DC}"/>
              </a:ext>
            </a:extLst>
          </p:cNvPr>
          <p:cNvSpPr>
            <a:spLocks noGrp="1"/>
          </p:cNvSpPr>
          <p:nvPr>
            <p:ph type="sldNum" sz="quarter" idx="12"/>
          </p:nvPr>
        </p:nvSpPr>
        <p:spPr/>
        <p:txBody>
          <a:bodyPr/>
          <a:lstStyle/>
          <a:p>
            <a:fld id="{D12C7F20-4EEE-4847-AC76-B538472E8A39}" type="slidenum">
              <a:rPr lang="zh-CN" altLang="en-US" smtClean="0"/>
              <a:pPr/>
              <a:t>62</a:t>
            </a:fld>
            <a:endParaRPr lang="zh-CN" altLang="en-US"/>
          </a:p>
        </p:txBody>
      </p:sp>
      <p:sp>
        <p:nvSpPr>
          <p:cNvPr id="3" name="文本占位符 2">
            <a:extLst>
              <a:ext uri="{FF2B5EF4-FFF2-40B4-BE49-F238E27FC236}">
                <a16:creationId xmlns:a16="http://schemas.microsoft.com/office/drawing/2014/main" id="{DF5796A3-AD7A-4FD0-9EB9-2A5FEF231A97}"/>
              </a:ext>
            </a:extLst>
          </p:cNvPr>
          <p:cNvSpPr>
            <a:spLocks noGrp="1"/>
          </p:cNvSpPr>
          <p:nvPr>
            <p:ph type="body" sz="quarter" idx="15"/>
          </p:nvPr>
        </p:nvSpPr>
        <p:spPr>
          <a:xfrm>
            <a:off x="159768" y="698464"/>
            <a:ext cx="11835786" cy="668324"/>
          </a:xfrm>
        </p:spPr>
        <p:txBody>
          <a:bodyPr/>
          <a:lstStyle/>
          <a:p>
            <a:r>
              <a:rPr lang="zh-CN" altLang="en-US" dirty="0"/>
              <a:t>如何计算</a:t>
            </a:r>
            <a:r>
              <a:rPr lang="en-US" altLang="zh-CN" dirty="0"/>
              <a:t>Cache</a:t>
            </a:r>
            <a:r>
              <a:rPr lang="zh-CN" altLang="en-US" dirty="0"/>
              <a:t>的容量？</a:t>
            </a:r>
          </a:p>
        </p:txBody>
      </p:sp>
      <p:sp>
        <p:nvSpPr>
          <p:cNvPr id="4" name="文本占位符 3">
            <a:extLst>
              <a:ext uri="{FF2B5EF4-FFF2-40B4-BE49-F238E27FC236}">
                <a16:creationId xmlns:a16="http://schemas.microsoft.com/office/drawing/2014/main" id="{696F4F00-0693-4836-8A0D-65BA14F402FF}"/>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Text Box 3">
            <a:extLst>
              <a:ext uri="{FF2B5EF4-FFF2-40B4-BE49-F238E27FC236}">
                <a16:creationId xmlns:a16="http://schemas.microsoft.com/office/drawing/2014/main" id="{997D1CA3-5F91-4D66-B8BD-5E0BA475F714}"/>
              </a:ext>
            </a:extLst>
          </p:cNvPr>
          <p:cNvSpPr txBox="1">
            <a:spLocks noChangeArrowheads="1"/>
          </p:cNvSpPr>
          <p:nvPr/>
        </p:nvSpPr>
        <p:spPr bwMode="auto">
          <a:xfrm>
            <a:off x="337733" y="1143000"/>
            <a:ext cx="7023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en-US" altLang="zh-CN" i="0" dirty="0">
                <a:solidFill>
                  <a:schemeClr val="tx1"/>
                </a:solidFill>
                <a:ea typeface="宋体" panose="02010600030101010101" pitchFamily="2" charset="-122"/>
              </a:rPr>
              <a:t>Consider a cache with </a:t>
            </a:r>
            <a:r>
              <a:rPr kumimoji="0" lang="en-US" altLang="zh-CN" i="0" dirty="0">
                <a:solidFill>
                  <a:srgbClr val="CC0000"/>
                </a:solidFill>
                <a:ea typeface="宋体" panose="02010600030101010101" pitchFamily="2" charset="-122"/>
              </a:rPr>
              <a:t>64 Blocks</a:t>
            </a:r>
            <a:r>
              <a:rPr kumimoji="0" lang="en-US" altLang="zh-CN" i="0" dirty="0">
                <a:solidFill>
                  <a:schemeClr val="tx1"/>
                </a:solidFill>
                <a:ea typeface="宋体" panose="02010600030101010101" pitchFamily="2" charset="-122"/>
              </a:rPr>
              <a:t> and </a:t>
            </a:r>
            <a:r>
              <a:rPr kumimoji="0" lang="en-US" altLang="zh-CN" i="0" dirty="0">
                <a:solidFill>
                  <a:srgbClr val="CC0000"/>
                </a:solidFill>
                <a:ea typeface="宋体" panose="02010600030101010101" pitchFamily="2" charset="-122"/>
              </a:rPr>
              <a:t>a block size of 16 bytes</a:t>
            </a:r>
            <a:r>
              <a:rPr kumimoji="0" lang="en-US" altLang="zh-CN" i="0" dirty="0">
                <a:solidFill>
                  <a:schemeClr val="tx1"/>
                </a:solidFill>
                <a:ea typeface="宋体" panose="02010600030101010101" pitchFamily="2" charset="-122"/>
              </a:rPr>
              <a:t>. </a:t>
            </a:r>
          </a:p>
          <a:p>
            <a:pPr eaLnBrk="0" hangingPunct="0">
              <a:spcBef>
                <a:spcPct val="0"/>
              </a:spcBef>
            </a:pPr>
            <a:r>
              <a:rPr kumimoji="0" lang="en-US" altLang="zh-CN" i="0" dirty="0">
                <a:solidFill>
                  <a:srgbClr val="006600"/>
                </a:solidFill>
                <a:ea typeface="宋体" panose="02010600030101010101" pitchFamily="2" charset="-122"/>
              </a:rPr>
              <a:t>What block number does byte address 1200 map to?</a:t>
            </a:r>
          </a:p>
        </p:txBody>
      </p:sp>
      <p:sp>
        <p:nvSpPr>
          <p:cNvPr id="6" name="Text Box 4">
            <a:extLst>
              <a:ext uri="{FF2B5EF4-FFF2-40B4-BE49-F238E27FC236}">
                <a16:creationId xmlns:a16="http://schemas.microsoft.com/office/drawing/2014/main" id="{220A7739-9D64-4010-84D8-6A58A51DAAD2}"/>
              </a:ext>
            </a:extLst>
          </p:cNvPr>
          <p:cNvSpPr txBox="1">
            <a:spLocks noChangeArrowheads="1"/>
          </p:cNvSpPr>
          <p:nvPr/>
        </p:nvSpPr>
        <p:spPr bwMode="auto">
          <a:xfrm>
            <a:off x="474258" y="1745912"/>
            <a:ext cx="589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zh-CN" altLang="en-US" i="0" dirty="0">
                <a:solidFill>
                  <a:srgbClr val="0000FF"/>
                </a:solidFill>
                <a:ea typeface="宋体" panose="02010600030101010101" pitchFamily="2" charset="-122"/>
              </a:rPr>
              <a:t>答：地址</a:t>
            </a:r>
            <a:r>
              <a:rPr kumimoji="0" lang="en-US" altLang="zh-CN" i="0" dirty="0">
                <a:solidFill>
                  <a:srgbClr val="0000FF"/>
                </a:solidFill>
                <a:ea typeface="宋体" panose="02010600030101010101" pitchFamily="2" charset="-122"/>
              </a:rPr>
              <a:t>1200</a:t>
            </a:r>
            <a:r>
              <a:rPr kumimoji="0" lang="zh-CN" altLang="en-US" i="0" dirty="0">
                <a:solidFill>
                  <a:srgbClr val="0000FF"/>
                </a:solidFill>
                <a:ea typeface="宋体" panose="02010600030101010101" pitchFamily="2" charset="-122"/>
              </a:rPr>
              <a:t>对应存放在第</a:t>
            </a:r>
            <a:r>
              <a:rPr kumimoji="0" lang="en-US" altLang="zh-CN" i="0" dirty="0">
                <a:solidFill>
                  <a:srgbClr val="0000FF"/>
                </a:solidFill>
                <a:ea typeface="宋体" panose="02010600030101010101" pitchFamily="2" charset="-122"/>
              </a:rPr>
              <a:t>11</a:t>
            </a:r>
            <a:r>
              <a:rPr kumimoji="0" lang="zh-CN" altLang="en-US" i="0" dirty="0">
                <a:solidFill>
                  <a:srgbClr val="0000FF"/>
                </a:solidFill>
                <a:ea typeface="宋体" panose="02010600030101010101" pitchFamily="2" charset="-122"/>
              </a:rPr>
              <a:t>槽。</a:t>
            </a:r>
          </a:p>
          <a:p>
            <a:pPr eaLnBrk="0" hangingPunct="0">
              <a:spcBef>
                <a:spcPct val="0"/>
              </a:spcBef>
            </a:pPr>
            <a:r>
              <a:rPr kumimoji="0" lang="zh-CN" altLang="en-US" i="0" dirty="0">
                <a:solidFill>
                  <a:srgbClr val="0000FF"/>
                </a:solidFill>
                <a:ea typeface="宋体" panose="02010600030101010101" pitchFamily="2" charset="-122"/>
              </a:rPr>
              <a:t>       因为：</a:t>
            </a:r>
            <a:r>
              <a:rPr kumimoji="0" lang="en-US" altLang="zh-CN" i="0" dirty="0">
                <a:solidFill>
                  <a:srgbClr val="0000FF"/>
                </a:solidFill>
                <a:ea typeface="宋体" panose="02010600030101010101" pitchFamily="2" charset="-122"/>
              </a:rPr>
              <a:t> [1200/16=75] module 64 = 11</a:t>
            </a:r>
          </a:p>
        </p:txBody>
      </p:sp>
      <p:sp>
        <p:nvSpPr>
          <p:cNvPr id="7" name="Text Box 5">
            <a:extLst>
              <a:ext uri="{FF2B5EF4-FFF2-40B4-BE49-F238E27FC236}">
                <a16:creationId xmlns:a16="http://schemas.microsoft.com/office/drawing/2014/main" id="{F093C48B-D72F-4B8C-BE6B-C7CD28177B7F}"/>
              </a:ext>
            </a:extLst>
          </p:cNvPr>
          <p:cNvSpPr txBox="1">
            <a:spLocks noChangeArrowheads="1"/>
          </p:cNvSpPr>
          <p:nvPr/>
        </p:nvSpPr>
        <p:spPr bwMode="auto">
          <a:xfrm>
            <a:off x="337733" y="2312752"/>
            <a:ext cx="8281988"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15000"/>
              </a:lnSpc>
              <a:spcBef>
                <a:spcPct val="0"/>
              </a:spcBef>
            </a:pPr>
            <a:r>
              <a:rPr kumimoji="0" lang="en-US" altLang="zh-CN" i="0">
                <a:solidFill>
                  <a:srgbClr val="006600"/>
                </a:solidFill>
                <a:ea typeface="宋体" panose="02010600030101010101" pitchFamily="2" charset="-122"/>
              </a:rPr>
              <a:t>How many total bits are required for a directed mapped cache with 16K Entries of data and 1-word blocks, assuming a 32-bit address?</a:t>
            </a:r>
          </a:p>
          <a:p>
            <a:pPr eaLnBrk="0" hangingPunct="0">
              <a:lnSpc>
                <a:spcPct val="115000"/>
              </a:lnSpc>
              <a:spcBef>
                <a:spcPct val="0"/>
              </a:spcBef>
            </a:pPr>
            <a:r>
              <a:rPr kumimoji="0" lang="en-US" altLang="zh-CN" i="0">
                <a:solidFill>
                  <a:srgbClr val="CC3300"/>
                </a:solidFill>
                <a:ea typeface="宋体" panose="02010600030101010101" pitchFamily="2" charset="-122"/>
              </a:rPr>
              <a:t>(Cache :</a:t>
            </a:r>
            <a:r>
              <a:rPr kumimoji="0" lang="zh-CN" altLang="en-US" i="0">
                <a:solidFill>
                  <a:srgbClr val="CC3300"/>
                </a:solidFill>
                <a:ea typeface="宋体" panose="02010600030101010101" pitchFamily="2" charset="-122"/>
              </a:rPr>
              <a:t>直接映射方式 、</a:t>
            </a:r>
            <a:r>
              <a:rPr kumimoji="0" lang="en-US" altLang="zh-CN" i="0">
                <a:solidFill>
                  <a:srgbClr val="CC3300"/>
                </a:solidFill>
                <a:ea typeface="宋体" panose="02010600030101010101" pitchFamily="2" charset="-122"/>
              </a:rPr>
              <a:t>16K</a:t>
            </a:r>
            <a:r>
              <a:rPr kumimoji="0" lang="zh-CN" altLang="en-US" i="0">
                <a:solidFill>
                  <a:srgbClr val="CC3300"/>
                </a:solidFill>
                <a:ea typeface="宋体" panose="02010600030101010101" pitchFamily="2" charset="-122"/>
              </a:rPr>
              <a:t>项数据、块大小为</a:t>
            </a:r>
            <a:r>
              <a:rPr kumimoji="0" lang="en-US" altLang="zh-CN" i="0">
                <a:solidFill>
                  <a:srgbClr val="CC3300"/>
                </a:solidFill>
                <a:ea typeface="宋体" panose="02010600030101010101" pitchFamily="2" charset="-122"/>
              </a:rPr>
              <a:t>1</a:t>
            </a:r>
            <a:r>
              <a:rPr kumimoji="0" lang="zh-CN" altLang="en-US" i="0">
                <a:solidFill>
                  <a:srgbClr val="CC3300"/>
                </a:solidFill>
                <a:ea typeface="宋体" panose="02010600030101010101" pitchFamily="2" charset="-122"/>
              </a:rPr>
              <a:t>个</a:t>
            </a:r>
            <a:r>
              <a:rPr kumimoji="0" lang="en-US" altLang="zh-CN" i="0">
                <a:solidFill>
                  <a:srgbClr val="CC3300"/>
                </a:solidFill>
                <a:ea typeface="宋体" panose="02010600030101010101" pitchFamily="2" charset="-122"/>
              </a:rPr>
              <a:t>32</a:t>
            </a:r>
            <a:r>
              <a:rPr kumimoji="0" lang="zh-CN" altLang="en-US" i="0">
                <a:solidFill>
                  <a:srgbClr val="CC3300"/>
                </a:solidFill>
                <a:ea typeface="宋体" panose="02010600030101010101" pitchFamily="2" charset="-122"/>
              </a:rPr>
              <a:t>位字、</a:t>
            </a:r>
            <a:r>
              <a:rPr kumimoji="0" lang="en-US" altLang="zh-CN" i="0">
                <a:solidFill>
                  <a:srgbClr val="CC3300"/>
                </a:solidFill>
                <a:ea typeface="宋体" panose="02010600030101010101" pitchFamily="2" charset="-122"/>
              </a:rPr>
              <a:t>32</a:t>
            </a:r>
            <a:r>
              <a:rPr kumimoji="0" lang="zh-CN" altLang="en-US" i="0">
                <a:solidFill>
                  <a:srgbClr val="CC3300"/>
                </a:solidFill>
                <a:ea typeface="宋体" panose="02010600030101010101" pitchFamily="2" charset="-122"/>
              </a:rPr>
              <a:t>位地址</a:t>
            </a:r>
            <a:r>
              <a:rPr kumimoji="0" lang="en-US" altLang="zh-CN" i="0">
                <a:solidFill>
                  <a:srgbClr val="CC3300"/>
                </a:solidFill>
                <a:ea typeface="宋体" panose="02010600030101010101" pitchFamily="2" charset="-122"/>
              </a:rPr>
              <a:t>)</a:t>
            </a:r>
          </a:p>
          <a:p>
            <a:pPr eaLnBrk="0" hangingPunct="0">
              <a:lnSpc>
                <a:spcPct val="115000"/>
              </a:lnSpc>
              <a:spcBef>
                <a:spcPct val="0"/>
              </a:spcBef>
            </a:pPr>
            <a:r>
              <a:rPr kumimoji="0" lang="zh-CN" altLang="en-US" sz="2000" i="0">
                <a:solidFill>
                  <a:srgbClr val="CC3300"/>
                </a:solidFill>
                <a:ea typeface="宋体" panose="02010600030101010101" pitchFamily="2" charset="-122"/>
              </a:rPr>
              <a:t>      </a:t>
            </a:r>
            <a:r>
              <a:rPr kumimoji="0" lang="zh-CN" altLang="en-US" sz="2000" i="0">
                <a:solidFill>
                  <a:srgbClr val="0000FF"/>
                </a:solidFill>
                <a:ea typeface="宋体" panose="02010600030101010101" pitchFamily="2" charset="-122"/>
              </a:rPr>
              <a:t> </a:t>
            </a:r>
            <a:r>
              <a:rPr kumimoji="0" lang="zh-CN" altLang="en-US" i="0">
                <a:solidFill>
                  <a:srgbClr val="0000FF"/>
                </a:solidFill>
                <a:ea typeface="宋体" panose="02010600030101010101" pitchFamily="2" charset="-122"/>
              </a:rPr>
              <a:t>答：</a:t>
            </a:r>
            <a:r>
              <a:rPr kumimoji="0" lang="en-US" altLang="zh-CN" i="0">
                <a:solidFill>
                  <a:srgbClr val="0000FF"/>
                </a:solidFill>
                <a:ea typeface="宋体" panose="02010600030101010101" pitchFamily="2" charset="-122"/>
              </a:rPr>
              <a:t>Cache</a:t>
            </a:r>
            <a:r>
              <a:rPr kumimoji="0" lang="zh-CN" altLang="en-US" i="0">
                <a:solidFill>
                  <a:srgbClr val="0000FF"/>
                </a:solidFill>
                <a:ea typeface="宋体" panose="02010600030101010101" pitchFamily="2" charset="-122"/>
              </a:rPr>
              <a:t>的存储布局如下：</a:t>
            </a:r>
          </a:p>
        </p:txBody>
      </p:sp>
      <p:sp>
        <p:nvSpPr>
          <p:cNvPr id="8" name="Text Box 6">
            <a:extLst>
              <a:ext uri="{FF2B5EF4-FFF2-40B4-BE49-F238E27FC236}">
                <a16:creationId xmlns:a16="http://schemas.microsoft.com/office/drawing/2014/main" id="{6F3CB032-5101-4BAB-B4FF-6C1D979B470E}"/>
              </a:ext>
            </a:extLst>
          </p:cNvPr>
          <p:cNvSpPr txBox="1">
            <a:spLocks noChangeArrowheads="1"/>
          </p:cNvSpPr>
          <p:nvPr/>
        </p:nvSpPr>
        <p:spPr bwMode="auto">
          <a:xfrm>
            <a:off x="766358" y="3584339"/>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endParaRPr kumimoji="0" lang="zh-CN" altLang="en-US" sz="2000" i="0">
              <a:solidFill>
                <a:schemeClr val="tx1"/>
              </a:solidFill>
              <a:latin typeface="Times New Roman" panose="02020603050405020304" pitchFamily="18" charset="0"/>
              <a:ea typeface="宋体" panose="02010600030101010101" pitchFamily="2" charset="-122"/>
            </a:endParaRPr>
          </a:p>
        </p:txBody>
      </p:sp>
      <p:sp>
        <p:nvSpPr>
          <p:cNvPr id="9" name="Text Box 7">
            <a:extLst>
              <a:ext uri="{FF2B5EF4-FFF2-40B4-BE49-F238E27FC236}">
                <a16:creationId xmlns:a16="http://schemas.microsoft.com/office/drawing/2014/main" id="{1990FDF4-6079-4550-B2DD-A1DEA98371D5}"/>
              </a:ext>
            </a:extLst>
          </p:cNvPr>
          <p:cNvSpPr txBox="1">
            <a:spLocks noChangeArrowheads="1"/>
          </p:cNvSpPr>
          <p:nvPr/>
        </p:nvSpPr>
        <p:spPr bwMode="auto">
          <a:xfrm>
            <a:off x="285346" y="5502039"/>
            <a:ext cx="7483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zh-CN" altLang="en-US" i="0">
                <a:solidFill>
                  <a:srgbClr val="CC3300"/>
                </a:solidFill>
                <a:ea typeface="宋体" panose="02010600030101010101" pitchFamily="2" charset="-122"/>
              </a:rPr>
              <a:t>所以，</a:t>
            </a:r>
            <a:r>
              <a:rPr kumimoji="0" lang="en-US" altLang="zh-CN" i="0">
                <a:solidFill>
                  <a:srgbClr val="CC3300"/>
                </a:solidFill>
                <a:ea typeface="宋体" panose="02010600030101010101" pitchFamily="2" charset="-122"/>
              </a:rPr>
              <a:t>Cache</a:t>
            </a:r>
            <a:r>
              <a:rPr kumimoji="0" lang="zh-CN" altLang="en-US" i="0">
                <a:solidFill>
                  <a:srgbClr val="CC3300"/>
                </a:solidFill>
                <a:ea typeface="宋体" panose="02010600030101010101" pitchFamily="2" charset="-122"/>
              </a:rPr>
              <a:t>的大小为：</a:t>
            </a:r>
            <a:r>
              <a:rPr kumimoji="0" lang="en-US" altLang="zh-CN" i="0">
                <a:solidFill>
                  <a:srgbClr val="CC3300"/>
                </a:solidFill>
                <a:ea typeface="宋体" panose="02010600030101010101" pitchFamily="2" charset="-122"/>
              </a:rPr>
              <a:t>2</a:t>
            </a:r>
            <a:r>
              <a:rPr kumimoji="0" lang="en-US" altLang="zh-CN" i="0" baseline="42000">
                <a:solidFill>
                  <a:srgbClr val="CC3300"/>
                </a:solidFill>
                <a:ea typeface="宋体" panose="02010600030101010101" pitchFamily="2" charset="-122"/>
              </a:rPr>
              <a:t>14</a:t>
            </a:r>
            <a:r>
              <a:rPr kumimoji="0" lang="en-US" altLang="zh-CN" i="0">
                <a:solidFill>
                  <a:srgbClr val="CC3300"/>
                </a:solidFill>
                <a:ea typeface="宋体" panose="02010600030101010101" pitchFamily="2" charset="-122"/>
              </a:rPr>
              <a:t> ×(32 + (32-14-2)+1) = 2</a:t>
            </a:r>
            <a:r>
              <a:rPr kumimoji="0" lang="en-US" altLang="zh-CN" i="0" baseline="42000">
                <a:solidFill>
                  <a:srgbClr val="CC3300"/>
                </a:solidFill>
                <a:ea typeface="宋体" panose="02010600030101010101" pitchFamily="2" charset="-122"/>
              </a:rPr>
              <a:t>14</a:t>
            </a:r>
            <a:r>
              <a:rPr kumimoji="0" lang="en-US" altLang="zh-CN" i="0">
                <a:solidFill>
                  <a:srgbClr val="CC3300"/>
                </a:solidFill>
                <a:ea typeface="宋体" panose="02010600030101010101" pitchFamily="2" charset="-122"/>
              </a:rPr>
              <a:t>×49 = 784 Kbits</a:t>
            </a:r>
          </a:p>
        </p:txBody>
      </p:sp>
      <p:grpSp>
        <p:nvGrpSpPr>
          <p:cNvPr id="10" name="Group 8">
            <a:extLst>
              <a:ext uri="{FF2B5EF4-FFF2-40B4-BE49-F238E27FC236}">
                <a16:creationId xmlns:a16="http://schemas.microsoft.com/office/drawing/2014/main" id="{69EFF49E-88D5-4F0A-84A4-B14AF0ECF47F}"/>
              </a:ext>
            </a:extLst>
          </p:cNvPr>
          <p:cNvGrpSpPr>
            <a:grpSpLocks/>
          </p:cNvGrpSpPr>
          <p:nvPr/>
        </p:nvGrpSpPr>
        <p:grpSpPr bwMode="auto">
          <a:xfrm>
            <a:off x="1334683" y="3743089"/>
            <a:ext cx="6330950" cy="1757363"/>
            <a:chOff x="598" y="2312"/>
            <a:chExt cx="3988" cy="1365"/>
          </a:xfrm>
        </p:grpSpPr>
        <p:sp>
          <p:nvSpPr>
            <p:cNvPr id="11" name="Rectangle 9">
              <a:extLst>
                <a:ext uri="{FF2B5EF4-FFF2-40B4-BE49-F238E27FC236}">
                  <a16:creationId xmlns:a16="http://schemas.microsoft.com/office/drawing/2014/main" id="{81FB4800-AE33-4539-8C97-8FBADFA9A338}"/>
                </a:ext>
              </a:extLst>
            </p:cNvPr>
            <p:cNvSpPr>
              <a:spLocks noChangeArrowheads="1"/>
            </p:cNvSpPr>
            <p:nvPr/>
          </p:nvSpPr>
          <p:spPr bwMode="auto">
            <a:xfrm>
              <a:off x="888" y="2328"/>
              <a:ext cx="1208" cy="8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0">
              <a:extLst>
                <a:ext uri="{FF2B5EF4-FFF2-40B4-BE49-F238E27FC236}">
                  <a16:creationId xmlns:a16="http://schemas.microsoft.com/office/drawing/2014/main" id="{C1F830EB-FD84-4A90-839A-76A62A5E96B7}"/>
                </a:ext>
              </a:extLst>
            </p:cNvPr>
            <p:cNvSpPr>
              <a:spLocks noChangeArrowheads="1"/>
            </p:cNvSpPr>
            <p:nvPr/>
          </p:nvSpPr>
          <p:spPr bwMode="auto">
            <a:xfrm>
              <a:off x="2232" y="2328"/>
              <a:ext cx="1872" cy="8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1">
              <a:extLst>
                <a:ext uri="{FF2B5EF4-FFF2-40B4-BE49-F238E27FC236}">
                  <a16:creationId xmlns:a16="http://schemas.microsoft.com/office/drawing/2014/main" id="{002C9AEF-3703-4ED7-A840-C69E024C178D}"/>
                </a:ext>
              </a:extLst>
            </p:cNvPr>
            <p:cNvSpPr>
              <a:spLocks noChangeArrowheads="1"/>
            </p:cNvSpPr>
            <p:nvPr/>
          </p:nvSpPr>
          <p:spPr bwMode="auto">
            <a:xfrm>
              <a:off x="624" y="2328"/>
              <a:ext cx="184" cy="8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2">
              <a:extLst>
                <a:ext uri="{FF2B5EF4-FFF2-40B4-BE49-F238E27FC236}">
                  <a16:creationId xmlns:a16="http://schemas.microsoft.com/office/drawing/2014/main" id="{2D5BBEC8-FEAA-43DB-B791-88F04F3C6FB6}"/>
                </a:ext>
              </a:extLst>
            </p:cNvPr>
            <p:cNvSpPr txBox="1">
              <a:spLocks noChangeArrowheads="1"/>
            </p:cNvSpPr>
            <p:nvPr/>
          </p:nvSpPr>
          <p:spPr bwMode="auto">
            <a:xfrm>
              <a:off x="1126" y="3392"/>
              <a:ext cx="72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zh-CN" altLang="en-US" i="0">
                  <a:solidFill>
                    <a:schemeClr val="tx1"/>
                  </a:solidFill>
                  <a:latin typeface="Times New Roman" panose="02020603050405020304" pitchFamily="18" charset="0"/>
                  <a:ea typeface="宋体" panose="02010600030101010101" pitchFamily="2" charset="-122"/>
                </a:rPr>
                <a:t>32 –14 –2 </a:t>
              </a:r>
            </a:p>
          </p:txBody>
        </p:sp>
        <p:sp>
          <p:nvSpPr>
            <p:cNvPr id="15" name="Text Box 13">
              <a:extLst>
                <a:ext uri="{FF2B5EF4-FFF2-40B4-BE49-F238E27FC236}">
                  <a16:creationId xmlns:a16="http://schemas.microsoft.com/office/drawing/2014/main" id="{F6205E65-1082-4E58-AA82-240F4562E8E8}"/>
                </a:ext>
              </a:extLst>
            </p:cNvPr>
            <p:cNvSpPr txBox="1">
              <a:spLocks noChangeArrowheads="1"/>
            </p:cNvSpPr>
            <p:nvPr/>
          </p:nvSpPr>
          <p:spPr bwMode="auto">
            <a:xfrm>
              <a:off x="3102" y="3376"/>
              <a:ext cx="26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zh-CN" altLang="en-US" i="0">
                  <a:solidFill>
                    <a:schemeClr val="tx1"/>
                  </a:solidFill>
                  <a:latin typeface="Times New Roman" panose="02020603050405020304" pitchFamily="18" charset="0"/>
                  <a:ea typeface="宋体" panose="02010600030101010101" pitchFamily="2" charset="-122"/>
                </a:rPr>
                <a:t>32</a:t>
              </a:r>
            </a:p>
          </p:txBody>
        </p:sp>
        <p:sp>
          <p:nvSpPr>
            <p:cNvPr id="16" name="AutoShape 14">
              <a:extLst>
                <a:ext uri="{FF2B5EF4-FFF2-40B4-BE49-F238E27FC236}">
                  <a16:creationId xmlns:a16="http://schemas.microsoft.com/office/drawing/2014/main" id="{86CE12F3-66A0-4ADA-A99E-29873D8E0F31}"/>
                </a:ext>
              </a:extLst>
            </p:cNvPr>
            <p:cNvSpPr>
              <a:spLocks/>
            </p:cNvSpPr>
            <p:nvPr/>
          </p:nvSpPr>
          <p:spPr bwMode="auto">
            <a:xfrm rot="5400000">
              <a:off x="1428" y="2756"/>
              <a:ext cx="128" cy="1176"/>
            </a:xfrm>
            <a:prstGeom prst="rightBrace">
              <a:avLst>
                <a:gd name="adj1" fmla="val 74436"/>
                <a:gd name="adj2" fmla="val 4793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AutoShape 15">
              <a:extLst>
                <a:ext uri="{FF2B5EF4-FFF2-40B4-BE49-F238E27FC236}">
                  <a16:creationId xmlns:a16="http://schemas.microsoft.com/office/drawing/2014/main" id="{E8D94D65-ECDD-4CF4-9641-AEAA3A1B9002}"/>
                </a:ext>
              </a:extLst>
            </p:cNvPr>
            <p:cNvSpPr>
              <a:spLocks/>
            </p:cNvSpPr>
            <p:nvPr/>
          </p:nvSpPr>
          <p:spPr bwMode="auto">
            <a:xfrm rot="5400000">
              <a:off x="3108" y="2420"/>
              <a:ext cx="136" cy="1808"/>
            </a:xfrm>
            <a:prstGeom prst="rightBrace">
              <a:avLst>
                <a:gd name="adj1" fmla="val 107707"/>
                <a:gd name="adj2" fmla="val 4793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AutoShape 16">
              <a:extLst>
                <a:ext uri="{FF2B5EF4-FFF2-40B4-BE49-F238E27FC236}">
                  <a16:creationId xmlns:a16="http://schemas.microsoft.com/office/drawing/2014/main" id="{EC591381-F099-47B3-B298-30C1D17297B6}"/>
                </a:ext>
              </a:extLst>
            </p:cNvPr>
            <p:cNvSpPr>
              <a:spLocks/>
            </p:cNvSpPr>
            <p:nvPr/>
          </p:nvSpPr>
          <p:spPr bwMode="auto">
            <a:xfrm rot="10800000">
              <a:off x="4184" y="2312"/>
              <a:ext cx="56" cy="896"/>
            </a:xfrm>
            <a:prstGeom prst="leftBrace">
              <a:avLst>
                <a:gd name="adj1" fmla="val 133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7">
              <a:extLst>
                <a:ext uri="{FF2B5EF4-FFF2-40B4-BE49-F238E27FC236}">
                  <a16:creationId xmlns:a16="http://schemas.microsoft.com/office/drawing/2014/main" id="{6B5F049D-DFE1-47FC-9306-D5DFF4119C5D}"/>
                </a:ext>
              </a:extLst>
            </p:cNvPr>
            <p:cNvSpPr txBox="1">
              <a:spLocks noChangeArrowheads="1"/>
            </p:cNvSpPr>
            <p:nvPr/>
          </p:nvSpPr>
          <p:spPr bwMode="auto">
            <a:xfrm>
              <a:off x="4262" y="2663"/>
              <a:ext cx="18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zh-CN" altLang="en-US" i="0">
                  <a:solidFill>
                    <a:schemeClr val="tx1"/>
                  </a:solidFill>
                  <a:latin typeface="Times New Roman" panose="02020603050405020304" pitchFamily="18" charset="0"/>
                  <a:ea typeface="宋体" panose="02010600030101010101" pitchFamily="2" charset="-122"/>
                </a:rPr>
                <a:t>2</a:t>
              </a:r>
            </a:p>
          </p:txBody>
        </p:sp>
        <p:sp>
          <p:nvSpPr>
            <p:cNvPr id="20" name="Text Box 18">
              <a:extLst>
                <a:ext uri="{FF2B5EF4-FFF2-40B4-BE49-F238E27FC236}">
                  <a16:creationId xmlns:a16="http://schemas.microsoft.com/office/drawing/2014/main" id="{2A8CEE19-E7B4-4468-86EE-9ABC02952DB4}"/>
                </a:ext>
              </a:extLst>
            </p:cNvPr>
            <p:cNvSpPr txBox="1">
              <a:spLocks noChangeArrowheads="1"/>
            </p:cNvSpPr>
            <p:nvPr/>
          </p:nvSpPr>
          <p:spPr bwMode="auto">
            <a:xfrm>
              <a:off x="4326" y="2560"/>
              <a:ext cx="26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zh-CN" altLang="en-US" i="0">
                  <a:solidFill>
                    <a:schemeClr val="tx1"/>
                  </a:solidFill>
                  <a:latin typeface="Times New Roman" panose="02020603050405020304" pitchFamily="18" charset="0"/>
                  <a:ea typeface="宋体" panose="02010600030101010101" pitchFamily="2" charset="-122"/>
                </a:rPr>
                <a:t>14</a:t>
              </a:r>
            </a:p>
          </p:txBody>
        </p:sp>
        <p:sp>
          <p:nvSpPr>
            <p:cNvPr id="21" name="Text Box 19">
              <a:extLst>
                <a:ext uri="{FF2B5EF4-FFF2-40B4-BE49-F238E27FC236}">
                  <a16:creationId xmlns:a16="http://schemas.microsoft.com/office/drawing/2014/main" id="{A409F5D9-CEA9-4A5C-A4F6-5C14CEFD8C9A}"/>
                </a:ext>
              </a:extLst>
            </p:cNvPr>
            <p:cNvSpPr txBox="1">
              <a:spLocks noChangeArrowheads="1"/>
            </p:cNvSpPr>
            <p:nvPr/>
          </p:nvSpPr>
          <p:spPr bwMode="auto">
            <a:xfrm>
              <a:off x="598" y="3232"/>
              <a:ext cx="18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zh-CN" altLang="en-US" i="0">
                  <a:solidFill>
                    <a:schemeClr val="tx1"/>
                  </a:solidFill>
                  <a:latin typeface="Times New Roman" panose="02020603050405020304" pitchFamily="18" charset="0"/>
                  <a:ea typeface="宋体" panose="02010600030101010101" pitchFamily="2" charset="-122"/>
                </a:rPr>
                <a:t>1</a:t>
              </a:r>
            </a:p>
          </p:txBody>
        </p:sp>
      </p:grpSp>
      <p:sp>
        <p:nvSpPr>
          <p:cNvPr id="22" name="Text Box 20">
            <a:extLst>
              <a:ext uri="{FF2B5EF4-FFF2-40B4-BE49-F238E27FC236}">
                <a16:creationId xmlns:a16="http://schemas.microsoft.com/office/drawing/2014/main" id="{A26B9A3E-40CF-4C89-BC18-08B6EBD3E795}"/>
              </a:ext>
            </a:extLst>
          </p:cNvPr>
          <p:cNvSpPr txBox="1">
            <a:spLocks noChangeArrowheads="1"/>
          </p:cNvSpPr>
          <p:nvPr/>
        </p:nvSpPr>
        <p:spPr bwMode="auto">
          <a:xfrm>
            <a:off x="466321" y="5886214"/>
            <a:ext cx="2378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0000FF"/>
                </a:solidFill>
                <a:latin typeface="宋体" panose="02010600030101010101" pitchFamily="2" charset="-122"/>
                <a:ea typeface="宋体" panose="02010600030101010101" pitchFamily="2" charset="-122"/>
                <a:cs typeface="Arial" panose="020B0604020202020204" pitchFamily="34" charset="0"/>
              </a:rPr>
              <a:t>若块大小为</a:t>
            </a:r>
            <a:r>
              <a:rPr lang="en-US" altLang="zh-CN" i="0">
                <a:solidFill>
                  <a:srgbClr val="0000FF"/>
                </a:solidFill>
                <a:latin typeface="宋体" panose="02010600030101010101" pitchFamily="2" charset="-122"/>
                <a:ea typeface="宋体" panose="02010600030101010101" pitchFamily="2" charset="-122"/>
                <a:cs typeface="Arial" panose="020B0604020202020204" pitchFamily="34" charset="0"/>
              </a:rPr>
              <a:t>4</a:t>
            </a:r>
            <a:r>
              <a:rPr lang="zh-CN" altLang="en-US" i="0">
                <a:solidFill>
                  <a:srgbClr val="0000FF"/>
                </a:solidFill>
                <a:latin typeface="宋体" panose="02010600030101010101" pitchFamily="2" charset="-122"/>
                <a:ea typeface="宋体" panose="02010600030101010101" pitchFamily="2" charset="-122"/>
                <a:cs typeface="Arial" panose="020B0604020202020204" pitchFamily="34" charset="0"/>
              </a:rPr>
              <a:t>个字呢？</a:t>
            </a:r>
          </a:p>
        </p:txBody>
      </p:sp>
      <p:sp>
        <p:nvSpPr>
          <p:cNvPr id="23" name="Text Box 21">
            <a:extLst>
              <a:ext uri="{FF2B5EF4-FFF2-40B4-BE49-F238E27FC236}">
                <a16:creationId xmlns:a16="http://schemas.microsoft.com/office/drawing/2014/main" id="{F4E7FD1B-AAE8-41BA-8547-341DB72BB7A0}"/>
              </a:ext>
            </a:extLst>
          </p:cNvPr>
          <p:cNvSpPr txBox="1">
            <a:spLocks noChangeArrowheads="1"/>
          </p:cNvSpPr>
          <p:nvPr/>
        </p:nvSpPr>
        <p:spPr bwMode="auto">
          <a:xfrm>
            <a:off x="2671358" y="5873514"/>
            <a:ext cx="5768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en-US" altLang="zh-CN" i="0" dirty="0">
                <a:solidFill>
                  <a:srgbClr val="0000FF"/>
                </a:solidFill>
                <a:ea typeface="宋体" panose="02010600030101010101" pitchFamily="2" charset="-122"/>
                <a:cs typeface="Arial" panose="020B0604020202020204" pitchFamily="34" charset="0"/>
              </a:rPr>
              <a:t>2</a:t>
            </a:r>
            <a:r>
              <a:rPr kumimoji="0" lang="en-US" altLang="zh-CN" i="0" baseline="42000" dirty="0">
                <a:solidFill>
                  <a:srgbClr val="0000FF"/>
                </a:solidFill>
                <a:ea typeface="宋体" panose="02010600030101010101" pitchFamily="2" charset="-122"/>
                <a:cs typeface="Arial" panose="020B0604020202020204" pitchFamily="34" charset="0"/>
              </a:rPr>
              <a:t>14</a:t>
            </a:r>
            <a:r>
              <a:rPr kumimoji="0" lang="en-US" altLang="zh-CN" i="0" dirty="0">
                <a:solidFill>
                  <a:srgbClr val="0000FF"/>
                </a:solidFill>
                <a:ea typeface="宋体" panose="02010600030101010101" pitchFamily="2" charset="-122"/>
                <a:cs typeface="Arial" panose="020B0604020202020204" pitchFamily="34" charset="0"/>
              </a:rPr>
              <a:t> ×(</a:t>
            </a:r>
            <a:r>
              <a:rPr kumimoji="0" lang="en-US" altLang="zh-CN" i="0" dirty="0">
                <a:solidFill>
                  <a:srgbClr val="CC0000"/>
                </a:solidFill>
                <a:cs typeface="Arial" panose="020B0604020202020204" pitchFamily="34" charset="0"/>
              </a:rPr>
              <a:t>4×</a:t>
            </a:r>
            <a:r>
              <a:rPr kumimoji="0" lang="en-US" altLang="zh-CN" i="0" dirty="0">
                <a:solidFill>
                  <a:srgbClr val="0000FF"/>
                </a:solidFill>
                <a:cs typeface="Arial" panose="020B0604020202020204" pitchFamily="34" charset="0"/>
              </a:rPr>
              <a:t>32</a:t>
            </a:r>
            <a:r>
              <a:rPr kumimoji="0" lang="en-US" altLang="zh-CN" i="0" dirty="0">
                <a:solidFill>
                  <a:srgbClr val="0000FF"/>
                </a:solidFill>
                <a:ea typeface="宋体" panose="02010600030101010101" pitchFamily="2" charset="-122"/>
                <a:cs typeface="Arial" panose="020B0604020202020204" pitchFamily="34" charset="0"/>
              </a:rPr>
              <a:t> + (32-14-2</a:t>
            </a:r>
            <a:r>
              <a:rPr kumimoji="0" lang="en-US" altLang="zh-CN" i="0" dirty="0">
                <a:solidFill>
                  <a:srgbClr val="CC0000"/>
                </a:solidFill>
                <a:ea typeface="宋体" panose="02010600030101010101" pitchFamily="2" charset="-122"/>
                <a:cs typeface="Arial" panose="020B0604020202020204" pitchFamily="34" charset="0"/>
              </a:rPr>
              <a:t>-2</a:t>
            </a:r>
            <a:r>
              <a:rPr kumimoji="0" lang="en-US" altLang="zh-CN" i="0" dirty="0">
                <a:solidFill>
                  <a:srgbClr val="0000FF"/>
                </a:solidFill>
                <a:ea typeface="宋体" panose="02010600030101010101" pitchFamily="2" charset="-122"/>
                <a:cs typeface="Arial" panose="020B0604020202020204" pitchFamily="34" charset="0"/>
              </a:rPr>
              <a:t>)+1) = 2</a:t>
            </a:r>
            <a:r>
              <a:rPr kumimoji="0" lang="en-US" altLang="zh-CN" i="0" baseline="42000" dirty="0">
                <a:solidFill>
                  <a:srgbClr val="0000FF"/>
                </a:solidFill>
                <a:ea typeface="宋体" panose="02010600030101010101" pitchFamily="2" charset="-122"/>
                <a:cs typeface="Arial" panose="020B0604020202020204" pitchFamily="34" charset="0"/>
              </a:rPr>
              <a:t>14</a:t>
            </a:r>
            <a:r>
              <a:rPr kumimoji="0" lang="en-US" altLang="zh-CN" i="0" dirty="0">
                <a:solidFill>
                  <a:srgbClr val="0000FF"/>
                </a:solidFill>
                <a:ea typeface="宋体" panose="02010600030101010101" pitchFamily="2" charset="-122"/>
                <a:cs typeface="Arial" panose="020B0604020202020204" pitchFamily="34" charset="0"/>
              </a:rPr>
              <a:t>×143 = 2288 Kbits</a:t>
            </a:r>
          </a:p>
        </p:txBody>
      </p:sp>
      <p:sp>
        <p:nvSpPr>
          <p:cNvPr id="24" name="Text Box 23">
            <a:extLst>
              <a:ext uri="{FF2B5EF4-FFF2-40B4-BE49-F238E27FC236}">
                <a16:creationId xmlns:a16="http://schemas.microsoft.com/office/drawing/2014/main" id="{659B2FAE-77B8-4261-AB3B-60A528A3BBE6}"/>
              </a:ext>
            </a:extLst>
          </p:cNvPr>
          <p:cNvSpPr txBox="1">
            <a:spLocks noChangeArrowheads="1"/>
          </p:cNvSpPr>
          <p:nvPr/>
        </p:nvSpPr>
        <p:spPr bwMode="auto">
          <a:xfrm>
            <a:off x="4471583" y="3384314"/>
            <a:ext cx="39687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a:ea typeface="宋体" panose="02010600030101010101" pitchFamily="2" charset="-122"/>
              </a:rPr>
              <a:t>Cache</a:t>
            </a:r>
            <a:r>
              <a:rPr lang="zh-CN" altLang="en-US">
                <a:ea typeface="宋体" panose="02010600030101010101" pitchFamily="2" charset="-122"/>
              </a:rPr>
              <a:t>共有</a:t>
            </a:r>
            <a:r>
              <a:rPr lang="en-US" altLang="zh-CN">
                <a:ea typeface="宋体" panose="02010600030101010101" pitchFamily="2" charset="-122"/>
              </a:rPr>
              <a:t>16K x 4B= 64KB</a:t>
            </a:r>
            <a:r>
              <a:rPr lang="zh-CN" altLang="en-US">
                <a:ea typeface="宋体" panose="02010600030101010101" pitchFamily="2" charset="-122"/>
              </a:rPr>
              <a:t>数据</a:t>
            </a:r>
          </a:p>
        </p:txBody>
      </p:sp>
      <p:sp>
        <p:nvSpPr>
          <p:cNvPr id="25" name="Text Box 25">
            <a:extLst>
              <a:ext uri="{FF2B5EF4-FFF2-40B4-BE49-F238E27FC236}">
                <a16:creationId xmlns:a16="http://schemas.microsoft.com/office/drawing/2014/main" id="{D0302F76-7DD7-4A2A-BBD4-9591E031CBFC}"/>
              </a:ext>
            </a:extLst>
          </p:cNvPr>
          <p:cNvSpPr txBox="1">
            <a:spLocks noChangeArrowheads="1"/>
          </p:cNvSpPr>
          <p:nvPr/>
        </p:nvSpPr>
        <p:spPr bwMode="auto">
          <a:xfrm>
            <a:off x="420283" y="6214827"/>
            <a:ext cx="237807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0000FF"/>
                </a:solidFill>
                <a:latin typeface="宋体" panose="02010600030101010101" pitchFamily="2" charset="-122"/>
                <a:ea typeface="宋体" panose="02010600030101010101" pitchFamily="2" charset="-122"/>
                <a:cs typeface="Arial" panose="020B0604020202020204" pitchFamily="34" charset="0"/>
              </a:rPr>
              <a:t>若块大小为</a:t>
            </a:r>
            <a:r>
              <a:rPr lang="en-US" altLang="zh-CN" i="0">
                <a:solidFill>
                  <a:srgbClr val="0000FF"/>
                </a:solidFill>
                <a:ea typeface="宋体" panose="02010600030101010101" pitchFamily="2" charset="-122"/>
                <a:cs typeface="Arial" panose="020B0604020202020204" pitchFamily="34" charset="0"/>
              </a:rPr>
              <a:t>2</a:t>
            </a:r>
            <a:r>
              <a:rPr lang="en-US" altLang="zh-CN" i="0" baseline="30000">
                <a:solidFill>
                  <a:srgbClr val="0000FF"/>
                </a:solidFill>
                <a:ea typeface="宋体" panose="02010600030101010101" pitchFamily="2" charset="-122"/>
                <a:cs typeface="Arial" panose="020B0604020202020204" pitchFamily="34" charset="0"/>
              </a:rPr>
              <a:t>m</a:t>
            </a:r>
            <a:r>
              <a:rPr lang="zh-CN" altLang="en-US" i="0">
                <a:solidFill>
                  <a:srgbClr val="0000FF"/>
                </a:solidFill>
                <a:latin typeface="宋体" panose="02010600030101010101" pitchFamily="2" charset="-122"/>
                <a:ea typeface="宋体" panose="02010600030101010101" pitchFamily="2" charset="-122"/>
                <a:cs typeface="Arial" panose="020B0604020202020204" pitchFamily="34" charset="0"/>
              </a:rPr>
              <a:t>个字呢？</a:t>
            </a:r>
          </a:p>
        </p:txBody>
      </p:sp>
      <p:sp>
        <p:nvSpPr>
          <p:cNvPr id="26" name="Text Box 26">
            <a:extLst>
              <a:ext uri="{FF2B5EF4-FFF2-40B4-BE49-F238E27FC236}">
                <a16:creationId xmlns:a16="http://schemas.microsoft.com/office/drawing/2014/main" id="{FC21B0EA-6A7C-4405-B6D6-58CA80EC08E2}"/>
              </a:ext>
            </a:extLst>
          </p:cNvPr>
          <p:cNvSpPr txBox="1">
            <a:spLocks noChangeArrowheads="1"/>
          </p:cNvSpPr>
          <p:nvPr/>
        </p:nvSpPr>
        <p:spPr bwMode="auto">
          <a:xfrm>
            <a:off x="2734858" y="6211652"/>
            <a:ext cx="353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en-US" altLang="zh-CN" i="0">
                <a:solidFill>
                  <a:srgbClr val="0000FF"/>
                </a:solidFill>
                <a:ea typeface="宋体" panose="02010600030101010101" pitchFamily="2" charset="-122"/>
                <a:cs typeface="Arial" panose="020B0604020202020204" pitchFamily="34" charset="0"/>
              </a:rPr>
              <a:t>2</a:t>
            </a:r>
            <a:r>
              <a:rPr kumimoji="0" lang="en-US" altLang="zh-CN" i="0" baseline="42000">
                <a:solidFill>
                  <a:srgbClr val="0000FF"/>
                </a:solidFill>
                <a:ea typeface="宋体" panose="02010600030101010101" pitchFamily="2" charset="-122"/>
                <a:cs typeface="Arial" panose="020B0604020202020204" pitchFamily="34" charset="0"/>
              </a:rPr>
              <a:t>14</a:t>
            </a:r>
            <a:r>
              <a:rPr kumimoji="0" lang="en-US" altLang="zh-CN" i="0">
                <a:solidFill>
                  <a:srgbClr val="0000FF"/>
                </a:solidFill>
                <a:ea typeface="宋体" panose="02010600030101010101" pitchFamily="2" charset="-122"/>
                <a:cs typeface="Arial" panose="020B0604020202020204" pitchFamily="34" charset="0"/>
              </a:rPr>
              <a:t> ×(</a:t>
            </a:r>
            <a:r>
              <a:rPr kumimoji="0" lang="en-US" altLang="zh-CN" i="0">
                <a:solidFill>
                  <a:srgbClr val="CC0000"/>
                </a:solidFill>
                <a:cs typeface="Arial" panose="020B0604020202020204" pitchFamily="34" charset="0"/>
              </a:rPr>
              <a:t>2</a:t>
            </a:r>
            <a:r>
              <a:rPr kumimoji="0" lang="en-US" altLang="zh-CN" i="0" baseline="30000">
                <a:solidFill>
                  <a:srgbClr val="CC0000"/>
                </a:solidFill>
                <a:cs typeface="Arial" panose="020B0604020202020204" pitchFamily="34" charset="0"/>
              </a:rPr>
              <a:t>m</a:t>
            </a:r>
            <a:r>
              <a:rPr kumimoji="0" lang="en-US" altLang="zh-CN" i="0">
                <a:solidFill>
                  <a:srgbClr val="CC0000"/>
                </a:solidFill>
                <a:cs typeface="Arial" panose="020B0604020202020204" pitchFamily="34" charset="0"/>
              </a:rPr>
              <a:t>×</a:t>
            </a:r>
            <a:r>
              <a:rPr kumimoji="0" lang="en-US" altLang="zh-CN" i="0">
                <a:solidFill>
                  <a:srgbClr val="0000FF"/>
                </a:solidFill>
                <a:cs typeface="Arial" panose="020B0604020202020204" pitchFamily="34" charset="0"/>
              </a:rPr>
              <a:t>32</a:t>
            </a:r>
            <a:r>
              <a:rPr kumimoji="0" lang="en-US" altLang="zh-CN" i="0">
                <a:solidFill>
                  <a:srgbClr val="0000FF"/>
                </a:solidFill>
                <a:ea typeface="宋体" panose="02010600030101010101" pitchFamily="2" charset="-122"/>
                <a:cs typeface="Arial" panose="020B0604020202020204" pitchFamily="34" charset="0"/>
              </a:rPr>
              <a:t> + (32-14-2</a:t>
            </a:r>
            <a:r>
              <a:rPr kumimoji="0" lang="en-US" altLang="zh-CN" i="0">
                <a:solidFill>
                  <a:srgbClr val="CC0000"/>
                </a:solidFill>
                <a:ea typeface="宋体" panose="02010600030101010101" pitchFamily="2" charset="-122"/>
                <a:cs typeface="Arial" panose="020B0604020202020204" pitchFamily="34" charset="0"/>
              </a:rPr>
              <a:t>- m</a:t>
            </a:r>
            <a:r>
              <a:rPr kumimoji="0" lang="en-US" altLang="zh-CN" i="0">
                <a:solidFill>
                  <a:srgbClr val="0000FF"/>
                </a:solidFill>
                <a:ea typeface="宋体" panose="02010600030101010101" pitchFamily="2" charset="-122"/>
                <a:cs typeface="Arial" panose="020B0604020202020204" pitchFamily="34" charset="0"/>
              </a:rPr>
              <a:t>)+1) </a:t>
            </a:r>
          </a:p>
        </p:txBody>
      </p:sp>
    </p:spTree>
    <p:extLst>
      <p:ext uri="{BB962C8B-B14F-4D97-AF65-F5344CB8AC3E}">
        <p14:creationId xmlns:p14="http://schemas.microsoft.com/office/powerpoint/2010/main" val="386527271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blinds(horizontal)">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blinds(horizontal)">
                                      <p:cBhvr>
                                        <p:cTn id="30" dur="500"/>
                                        <p:tgtEl>
                                          <p:spTgt spid="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linds(horizontal)">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blinds(horizontal)">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blinds(horizontal)">
                                      <p:cBhvr>
                                        <p:cTn id="6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uiExpand="1" build="allAtOnce" autoUpdateAnimBg="0"/>
      <p:bldP spid="9" grpId="0" autoUpdateAnimBg="0"/>
      <p:bldP spid="22" grpId="0"/>
      <p:bldP spid="23" grpId="0" autoUpdateAnimBg="0"/>
      <p:bldP spid="24" grpId="0"/>
      <p:bldP spid="25" grpId="0"/>
      <p:bldP spid="26"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3C16829-759E-47D3-9679-10DD7E271D09}"/>
              </a:ext>
            </a:extLst>
          </p:cNvPr>
          <p:cNvSpPr>
            <a:spLocks noGrp="1"/>
          </p:cNvSpPr>
          <p:nvPr>
            <p:ph type="sldNum" sz="quarter" idx="12"/>
          </p:nvPr>
        </p:nvSpPr>
        <p:spPr/>
        <p:txBody>
          <a:bodyPr/>
          <a:lstStyle/>
          <a:p>
            <a:fld id="{D12C7F20-4EEE-4847-AC76-B538472E8A39}" type="slidenum">
              <a:rPr lang="zh-CN" altLang="en-US" smtClean="0"/>
              <a:pPr/>
              <a:t>63</a:t>
            </a:fld>
            <a:endParaRPr lang="zh-CN" altLang="en-US"/>
          </a:p>
        </p:txBody>
      </p:sp>
      <p:sp>
        <p:nvSpPr>
          <p:cNvPr id="3" name="文本占位符 2">
            <a:extLst>
              <a:ext uri="{FF2B5EF4-FFF2-40B4-BE49-F238E27FC236}">
                <a16:creationId xmlns:a16="http://schemas.microsoft.com/office/drawing/2014/main" id="{E57A41A1-54BA-4ECF-925B-36E3E3FFE238}"/>
              </a:ext>
            </a:extLst>
          </p:cNvPr>
          <p:cNvSpPr>
            <a:spLocks noGrp="1"/>
          </p:cNvSpPr>
          <p:nvPr>
            <p:ph type="body" sz="quarter" idx="15"/>
          </p:nvPr>
        </p:nvSpPr>
        <p:spPr>
          <a:xfrm>
            <a:off x="159768" y="698463"/>
            <a:ext cx="11835786" cy="435383"/>
          </a:xfrm>
        </p:spPr>
        <p:txBody>
          <a:bodyPr>
            <a:normAutofit fontScale="92500" lnSpcReduction="20000"/>
          </a:bodyPr>
          <a:lstStyle/>
          <a:p>
            <a:r>
              <a:rPr lang="zh-CN" altLang="en-US" dirty="0"/>
              <a:t>全相联映射</a:t>
            </a:r>
            <a:r>
              <a:rPr lang="en-US" altLang="zh-CN" dirty="0"/>
              <a:t>Cache</a:t>
            </a:r>
            <a:r>
              <a:rPr lang="zh-CN" altLang="en-US" dirty="0"/>
              <a:t>组织示意图</a:t>
            </a:r>
          </a:p>
        </p:txBody>
      </p:sp>
      <p:sp>
        <p:nvSpPr>
          <p:cNvPr id="4" name="文本占位符 3">
            <a:extLst>
              <a:ext uri="{FF2B5EF4-FFF2-40B4-BE49-F238E27FC236}">
                <a16:creationId xmlns:a16="http://schemas.microsoft.com/office/drawing/2014/main" id="{CE763056-EC4E-4B35-9C73-CC75D8855EC4}"/>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2">
            <a:extLst>
              <a:ext uri="{FF2B5EF4-FFF2-40B4-BE49-F238E27FC236}">
                <a16:creationId xmlns:a16="http://schemas.microsoft.com/office/drawing/2014/main" id="{75BE992A-FCA9-4949-9EAF-EAAD3B454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7419" y="1619621"/>
            <a:ext cx="5340350" cy="44561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55F43FB-7F71-48C8-937A-FF98326B067E}"/>
              </a:ext>
            </a:extLst>
          </p:cNvPr>
          <p:cNvSpPr>
            <a:spLocks noChangeArrowheads="1"/>
          </p:cNvSpPr>
          <p:nvPr/>
        </p:nvSpPr>
        <p:spPr bwMode="auto">
          <a:xfrm>
            <a:off x="510305" y="1503127"/>
            <a:ext cx="4408203" cy="9848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chemeClr val="tx1"/>
                </a:solidFill>
                <a:ea typeface="宋体" panose="02010600030101010101" pitchFamily="2" charset="-122"/>
              </a:rPr>
              <a:t>假定：</a:t>
            </a:r>
          </a:p>
          <a:p>
            <a:r>
              <a:rPr lang="zh-CN" altLang="en-US" sz="1600" i="0" dirty="0">
                <a:solidFill>
                  <a:srgbClr val="006600"/>
                </a:solidFill>
                <a:ea typeface="宋体" panose="02010600030101010101" pitchFamily="2" charset="-122"/>
                <a:cs typeface="Arial" panose="020B0604020202020204" pitchFamily="34" charset="0"/>
              </a:rPr>
              <a:t>数据在主存和</a:t>
            </a:r>
            <a:r>
              <a:rPr lang="en-US" altLang="zh-CN" sz="1600" i="0" dirty="0">
                <a:solidFill>
                  <a:srgbClr val="006600"/>
                </a:solidFill>
                <a:ea typeface="宋体" panose="02010600030101010101" pitchFamily="2" charset="-122"/>
                <a:cs typeface="Arial" panose="020B0604020202020204" pitchFamily="34" charset="0"/>
              </a:rPr>
              <a:t>Cache</a:t>
            </a:r>
            <a:r>
              <a:rPr lang="zh-CN" altLang="en-US" sz="1600" i="0" dirty="0">
                <a:solidFill>
                  <a:srgbClr val="006600"/>
                </a:solidFill>
                <a:ea typeface="宋体" panose="02010600030101010101" pitchFamily="2" charset="-122"/>
                <a:cs typeface="Arial" panose="020B0604020202020204" pitchFamily="34" charset="0"/>
              </a:rPr>
              <a:t>之间块传送的单位为512字。</a:t>
            </a:r>
          </a:p>
          <a:p>
            <a:r>
              <a:rPr lang="en-US" altLang="zh-CN" sz="1600" i="0" dirty="0">
                <a:solidFill>
                  <a:srgbClr val="006600"/>
                </a:solidFill>
                <a:ea typeface="宋体" panose="02010600030101010101" pitchFamily="2" charset="-122"/>
                <a:cs typeface="Arial" panose="020B0604020202020204" pitchFamily="34" charset="0"/>
              </a:rPr>
              <a:t>Cache</a:t>
            </a:r>
            <a:r>
              <a:rPr lang="zh-CN" altLang="en-US" sz="1600" i="0" dirty="0">
                <a:solidFill>
                  <a:srgbClr val="006600"/>
                </a:solidFill>
                <a:ea typeface="宋体" panose="02010600030101010101" pitchFamily="2" charset="-122"/>
                <a:cs typeface="Arial" panose="020B0604020202020204" pitchFamily="34" charset="0"/>
              </a:rPr>
              <a:t>大小：2</a:t>
            </a:r>
            <a:r>
              <a:rPr lang="zh-CN" altLang="en-US" sz="1600" i="0" baseline="30000" dirty="0">
                <a:solidFill>
                  <a:srgbClr val="006600"/>
                </a:solidFill>
                <a:ea typeface="宋体" panose="02010600030101010101" pitchFamily="2" charset="-122"/>
                <a:cs typeface="Arial" panose="020B0604020202020204" pitchFamily="34" charset="0"/>
              </a:rPr>
              <a:t>13</a:t>
            </a:r>
            <a:r>
              <a:rPr lang="zh-CN" altLang="en-US" sz="1600" i="0" dirty="0">
                <a:solidFill>
                  <a:srgbClr val="006600"/>
                </a:solidFill>
                <a:ea typeface="宋体" panose="02010600030101010101" pitchFamily="2" charset="-122"/>
                <a:cs typeface="Arial" panose="020B0604020202020204" pitchFamily="34" charset="0"/>
              </a:rPr>
              <a:t>字=8</a:t>
            </a:r>
            <a:r>
              <a:rPr lang="en-US" altLang="zh-CN" sz="1600" i="0" dirty="0">
                <a:solidFill>
                  <a:srgbClr val="006600"/>
                </a:solidFill>
                <a:ea typeface="宋体" panose="02010600030101010101" pitchFamily="2" charset="-122"/>
                <a:cs typeface="Arial" panose="020B0604020202020204" pitchFamily="34" charset="0"/>
              </a:rPr>
              <a:t>K</a:t>
            </a:r>
            <a:r>
              <a:rPr lang="zh-CN" altLang="en-US" sz="1600" i="0" dirty="0">
                <a:solidFill>
                  <a:srgbClr val="006600"/>
                </a:solidFill>
                <a:ea typeface="宋体" panose="02010600030101010101" pitchFamily="2" charset="-122"/>
                <a:cs typeface="Arial" panose="020B0604020202020204" pitchFamily="34" charset="0"/>
              </a:rPr>
              <a:t>字=16槽 </a:t>
            </a:r>
            <a:r>
              <a:rPr lang="en-US" altLang="zh-CN" sz="1600" i="0" dirty="0">
                <a:solidFill>
                  <a:srgbClr val="006600"/>
                </a:solidFill>
                <a:ea typeface="宋体" panose="02010600030101010101" pitchFamily="2" charset="-122"/>
                <a:cs typeface="Arial" panose="020B0604020202020204" pitchFamily="34" charset="0"/>
              </a:rPr>
              <a:t>x 512</a:t>
            </a:r>
            <a:r>
              <a:rPr lang="zh-CN" altLang="en-US" sz="1600" i="0" dirty="0">
                <a:solidFill>
                  <a:srgbClr val="006600"/>
                </a:solidFill>
                <a:ea typeface="宋体" panose="02010600030101010101" pitchFamily="2" charset="-122"/>
                <a:cs typeface="Arial" panose="020B0604020202020204" pitchFamily="34" charset="0"/>
              </a:rPr>
              <a:t>字/ 槽</a:t>
            </a:r>
          </a:p>
          <a:p>
            <a:r>
              <a:rPr lang="zh-CN" altLang="en-US" sz="1600" i="0" dirty="0">
                <a:solidFill>
                  <a:srgbClr val="006600"/>
                </a:solidFill>
                <a:ea typeface="宋体" panose="02010600030101010101" pitchFamily="2" charset="-122"/>
                <a:cs typeface="Arial" panose="020B0604020202020204" pitchFamily="34" charset="0"/>
              </a:rPr>
              <a:t> 主存大小： 2</a:t>
            </a:r>
            <a:r>
              <a:rPr lang="zh-CN" altLang="en-US" sz="1600" i="0" baseline="30000" dirty="0">
                <a:solidFill>
                  <a:srgbClr val="006600"/>
                </a:solidFill>
                <a:ea typeface="宋体" panose="02010600030101010101" pitchFamily="2" charset="-122"/>
                <a:cs typeface="Arial" panose="020B0604020202020204" pitchFamily="34" charset="0"/>
              </a:rPr>
              <a:t>20</a:t>
            </a:r>
            <a:r>
              <a:rPr lang="zh-CN" altLang="en-US" sz="1600" i="0" dirty="0">
                <a:solidFill>
                  <a:srgbClr val="006600"/>
                </a:solidFill>
                <a:ea typeface="宋体" panose="02010600030101010101" pitchFamily="2" charset="-122"/>
                <a:cs typeface="Arial" panose="020B0604020202020204" pitchFamily="34" charset="0"/>
              </a:rPr>
              <a:t>字=1024</a:t>
            </a:r>
            <a:r>
              <a:rPr lang="en-US" altLang="zh-CN" sz="1600" i="0" dirty="0">
                <a:solidFill>
                  <a:srgbClr val="006600"/>
                </a:solidFill>
                <a:ea typeface="宋体" panose="02010600030101010101" pitchFamily="2" charset="-122"/>
                <a:cs typeface="Arial" panose="020B0604020202020204" pitchFamily="34" charset="0"/>
              </a:rPr>
              <a:t>K</a:t>
            </a:r>
            <a:r>
              <a:rPr lang="zh-CN" altLang="en-US" sz="1600" i="0" dirty="0">
                <a:solidFill>
                  <a:srgbClr val="006600"/>
                </a:solidFill>
                <a:ea typeface="宋体" panose="02010600030101010101" pitchFamily="2" charset="-122"/>
                <a:cs typeface="Arial" panose="020B0604020202020204" pitchFamily="34" charset="0"/>
              </a:rPr>
              <a:t>字=2048块 </a:t>
            </a:r>
            <a:r>
              <a:rPr lang="en-US" altLang="zh-CN" sz="1600" i="0" dirty="0">
                <a:solidFill>
                  <a:srgbClr val="006600"/>
                </a:solidFill>
                <a:ea typeface="宋体" panose="02010600030101010101" pitchFamily="2" charset="-122"/>
                <a:cs typeface="Arial" panose="020B0604020202020204" pitchFamily="34" charset="0"/>
              </a:rPr>
              <a:t>x 512</a:t>
            </a:r>
            <a:r>
              <a:rPr lang="zh-CN" altLang="en-US" sz="1600" i="0" dirty="0">
                <a:solidFill>
                  <a:srgbClr val="006600"/>
                </a:solidFill>
                <a:ea typeface="宋体" panose="02010600030101010101" pitchFamily="2" charset="-122"/>
                <a:cs typeface="Arial" panose="020B0604020202020204" pitchFamily="34" charset="0"/>
              </a:rPr>
              <a:t>字/ 块</a:t>
            </a:r>
          </a:p>
        </p:txBody>
      </p:sp>
      <p:sp>
        <p:nvSpPr>
          <p:cNvPr id="7" name="Text Box 6">
            <a:extLst>
              <a:ext uri="{FF2B5EF4-FFF2-40B4-BE49-F238E27FC236}">
                <a16:creationId xmlns:a16="http://schemas.microsoft.com/office/drawing/2014/main" id="{09AB411E-7FAB-4E2F-BA54-03CBC7E88847}"/>
              </a:ext>
            </a:extLst>
          </p:cNvPr>
          <p:cNvSpPr txBox="1">
            <a:spLocks noChangeArrowheads="1"/>
          </p:cNvSpPr>
          <p:nvPr/>
        </p:nvSpPr>
        <p:spPr bwMode="auto">
          <a:xfrm>
            <a:off x="708744" y="3644664"/>
            <a:ext cx="4210215"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en-US" altLang="zh-CN" sz="1600" i="0">
                <a:solidFill>
                  <a:srgbClr val="0000FF"/>
                </a:solidFill>
                <a:ea typeface="宋体" panose="02010600030101010101" pitchFamily="2" charset="-122"/>
                <a:cs typeface="Arial" panose="020B0604020202020204" pitchFamily="34" charset="0"/>
              </a:rPr>
              <a:t>Cache</a:t>
            </a:r>
            <a:r>
              <a:rPr lang="zh-CN" altLang="en-US" sz="1600" i="0">
                <a:solidFill>
                  <a:srgbClr val="0000FF"/>
                </a:solidFill>
                <a:ea typeface="宋体" panose="02010600030101010101" pitchFamily="2" charset="-122"/>
                <a:cs typeface="Arial" panose="020B0604020202020204" pitchFamily="34" charset="0"/>
              </a:rPr>
              <a:t>标记（</a:t>
            </a:r>
            <a:r>
              <a:rPr lang="en-US" altLang="zh-CN" sz="1600" i="0">
                <a:solidFill>
                  <a:srgbClr val="0000FF"/>
                </a:solidFill>
                <a:ea typeface="宋体" panose="02010600030101010101" pitchFamily="2" charset="-122"/>
                <a:cs typeface="Arial" panose="020B0604020202020204" pitchFamily="34" charset="0"/>
              </a:rPr>
              <a:t>tag</a:t>
            </a:r>
            <a:r>
              <a:rPr lang="zh-CN" altLang="en-US" sz="1600" i="0">
                <a:solidFill>
                  <a:srgbClr val="0000FF"/>
                </a:solidFill>
                <a:ea typeface="宋体" panose="02010600030101010101" pitchFamily="2" charset="-122"/>
                <a:cs typeface="Arial" panose="020B0604020202020204" pitchFamily="34" charset="0"/>
              </a:rPr>
              <a:t>）指出对应槽取自哪个主存块</a:t>
            </a:r>
          </a:p>
          <a:p>
            <a:r>
              <a:rPr lang="zh-CN" altLang="en-US" sz="1600" i="0">
                <a:solidFill>
                  <a:srgbClr val="0000FF"/>
                </a:solidFill>
                <a:ea typeface="宋体" panose="02010600030101010101" pitchFamily="2" charset="-122"/>
                <a:cs typeface="Arial" panose="020B0604020202020204" pitchFamily="34" charset="0"/>
              </a:rPr>
              <a:t>主存</a:t>
            </a:r>
            <a:r>
              <a:rPr lang="en-US" altLang="zh-CN" sz="1600" i="0">
                <a:solidFill>
                  <a:srgbClr val="0000FF"/>
                </a:solidFill>
                <a:ea typeface="宋体" panose="02010600030101010101" pitchFamily="2" charset="-122"/>
                <a:cs typeface="Arial" panose="020B0604020202020204" pitchFamily="34" charset="0"/>
              </a:rPr>
              <a:t>tag</a:t>
            </a:r>
            <a:r>
              <a:rPr lang="zh-CN" altLang="en-US" sz="1600" i="0">
                <a:solidFill>
                  <a:srgbClr val="0000FF"/>
                </a:solidFill>
                <a:ea typeface="宋体" panose="02010600030101010101" pitchFamily="2" charset="-122"/>
                <a:cs typeface="Arial" panose="020B0604020202020204" pitchFamily="34" charset="0"/>
              </a:rPr>
              <a:t>指出对应地址位于哪个主存块</a:t>
            </a:r>
          </a:p>
        </p:txBody>
      </p:sp>
      <p:sp>
        <p:nvSpPr>
          <p:cNvPr id="8" name="Line 7">
            <a:extLst>
              <a:ext uri="{FF2B5EF4-FFF2-40B4-BE49-F238E27FC236}">
                <a16:creationId xmlns:a16="http://schemas.microsoft.com/office/drawing/2014/main" id="{00AC2D17-223E-42B4-917D-F298F1ED7CE8}"/>
              </a:ext>
            </a:extLst>
          </p:cNvPr>
          <p:cNvSpPr>
            <a:spLocks noChangeShapeType="1"/>
          </p:cNvSpPr>
          <p:nvPr/>
        </p:nvSpPr>
        <p:spPr bwMode="auto">
          <a:xfrm flipV="1">
            <a:off x="2413719" y="2890601"/>
            <a:ext cx="2826688" cy="839787"/>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endParaRPr lang="zh-CN" altLang="en-US"/>
          </a:p>
        </p:txBody>
      </p:sp>
      <p:sp>
        <p:nvSpPr>
          <p:cNvPr id="9" name="Line 8">
            <a:extLst>
              <a:ext uri="{FF2B5EF4-FFF2-40B4-BE49-F238E27FC236}">
                <a16:creationId xmlns:a16="http://schemas.microsoft.com/office/drawing/2014/main" id="{E8901ADB-4B18-4E9F-8CAE-F7D90DE3746B}"/>
              </a:ext>
            </a:extLst>
          </p:cNvPr>
          <p:cNvSpPr>
            <a:spLocks noChangeShapeType="1"/>
          </p:cNvSpPr>
          <p:nvPr/>
        </p:nvSpPr>
        <p:spPr bwMode="auto">
          <a:xfrm>
            <a:off x="1504232" y="4123772"/>
            <a:ext cx="4079818" cy="1336992"/>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endParaRPr lang="zh-CN" altLang="en-US"/>
          </a:p>
        </p:txBody>
      </p:sp>
      <p:sp>
        <p:nvSpPr>
          <p:cNvPr id="10" name="Text Box 9">
            <a:extLst>
              <a:ext uri="{FF2B5EF4-FFF2-40B4-BE49-F238E27FC236}">
                <a16:creationId xmlns:a16="http://schemas.microsoft.com/office/drawing/2014/main" id="{4AC838EF-C65A-4E25-9484-126C06E18DA2}"/>
              </a:ext>
            </a:extLst>
          </p:cNvPr>
          <p:cNvSpPr txBox="1">
            <a:spLocks noChangeArrowheads="1"/>
          </p:cNvSpPr>
          <p:nvPr/>
        </p:nvSpPr>
        <p:spPr bwMode="auto">
          <a:xfrm>
            <a:off x="622232" y="4552714"/>
            <a:ext cx="4167279"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CC0000"/>
                </a:solidFill>
                <a:ea typeface="宋体" panose="02010600030101010101" pitchFamily="2" charset="-122"/>
                <a:cs typeface="Arial" panose="020B0604020202020204" pitchFamily="34" charset="0"/>
              </a:rPr>
              <a:t>两个标记相等时，说明要找的地址在对应槽中。比较所有标记都不等，则缺失。</a:t>
            </a:r>
          </a:p>
        </p:txBody>
      </p:sp>
      <p:sp>
        <p:nvSpPr>
          <p:cNvPr id="11" name="Text Box 12">
            <a:extLst>
              <a:ext uri="{FF2B5EF4-FFF2-40B4-BE49-F238E27FC236}">
                <a16:creationId xmlns:a16="http://schemas.microsoft.com/office/drawing/2014/main" id="{4652D58E-4AB7-43DA-A2FC-1D28CB4D892A}"/>
              </a:ext>
            </a:extLst>
          </p:cNvPr>
          <p:cNvSpPr txBox="1">
            <a:spLocks noChangeArrowheads="1"/>
          </p:cNvSpPr>
          <p:nvPr/>
        </p:nvSpPr>
        <p:spPr bwMode="auto">
          <a:xfrm>
            <a:off x="604527" y="5216289"/>
            <a:ext cx="421975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CC0000"/>
                </a:solidFill>
                <a:ea typeface="宋体" panose="02010600030101010101" pitchFamily="2" charset="-122"/>
                <a:cs typeface="Arial" panose="020B0604020202020204" pitchFamily="34" charset="0"/>
              </a:rPr>
              <a:t>举例：假定</a:t>
            </a:r>
            <a:r>
              <a:rPr lang="en-US" altLang="zh-CN" sz="1600" i="0" dirty="0">
                <a:solidFill>
                  <a:srgbClr val="CC0000"/>
                </a:solidFill>
                <a:ea typeface="宋体" panose="02010600030101010101" pitchFamily="2" charset="-122"/>
                <a:cs typeface="Arial" panose="020B0604020202020204" pitchFamily="34" charset="0"/>
              </a:rPr>
              <a:t>Cache</a:t>
            </a:r>
            <a:r>
              <a:rPr lang="zh-CN" altLang="en-US" sz="1600" i="0" dirty="0">
                <a:solidFill>
                  <a:srgbClr val="CC0000"/>
                </a:solidFill>
                <a:ea typeface="宋体" panose="02010600030101010101" pitchFamily="2" charset="-122"/>
                <a:cs typeface="Arial" panose="020B0604020202020204" pitchFamily="34" charset="0"/>
              </a:rPr>
              <a:t>为空，如何对</a:t>
            </a:r>
            <a:r>
              <a:rPr lang="en-US" altLang="zh-CN" sz="1600" i="0" dirty="0">
                <a:solidFill>
                  <a:srgbClr val="CC0000"/>
                </a:solidFill>
                <a:ea typeface="宋体" panose="02010600030101010101" pitchFamily="2" charset="-122"/>
                <a:cs typeface="Arial" panose="020B0604020202020204" pitchFamily="34" charset="0"/>
              </a:rPr>
              <a:t>01E0CH</a:t>
            </a:r>
            <a:r>
              <a:rPr lang="zh-CN" altLang="en-US" sz="1600" i="0" dirty="0">
                <a:solidFill>
                  <a:srgbClr val="CC0000"/>
                </a:solidFill>
                <a:ea typeface="宋体" panose="02010600030101010101" pitchFamily="2" charset="-122"/>
                <a:cs typeface="Arial" panose="020B0604020202020204" pitchFamily="34" charset="0"/>
              </a:rPr>
              <a:t>单元进行访问？</a:t>
            </a:r>
          </a:p>
        </p:txBody>
      </p:sp>
      <p:sp>
        <p:nvSpPr>
          <p:cNvPr id="12" name="Text Box 13">
            <a:extLst>
              <a:ext uri="{FF2B5EF4-FFF2-40B4-BE49-F238E27FC236}">
                <a16:creationId xmlns:a16="http://schemas.microsoft.com/office/drawing/2014/main" id="{F440CDAD-CCA0-4A53-8952-3E6422DBA57C}"/>
              </a:ext>
            </a:extLst>
          </p:cNvPr>
          <p:cNvSpPr txBox="1">
            <a:spLocks noChangeArrowheads="1"/>
          </p:cNvSpPr>
          <p:nvPr/>
        </p:nvSpPr>
        <p:spPr bwMode="auto">
          <a:xfrm>
            <a:off x="630956" y="5868541"/>
            <a:ext cx="4568402"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en-US" altLang="zh-CN" sz="1600" i="0" dirty="0">
                <a:solidFill>
                  <a:srgbClr val="006600"/>
                </a:solidFill>
                <a:latin typeface="Times New Roman" panose="02020603050405020304" pitchFamily="18" charset="0"/>
                <a:ea typeface="宋体" panose="02010600030101010101" pitchFamily="2" charset="-122"/>
              </a:rPr>
              <a:t>0000 0001 111</a:t>
            </a:r>
            <a:r>
              <a:rPr lang="en-US" altLang="zh-CN" sz="1600" i="0" dirty="0">
                <a:solidFill>
                  <a:srgbClr val="0000FF"/>
                </a:solidFill>
                <a:latin typeface="Times New Roman" panose="02020603050405020304" pitchFamily="18" charset="0"/>
                <a:ea typeface="宋体" panose="02010600030101010101" pitchFamily="2" charset="-122"/>
              </a:rPr>
              <a:t>0 0000 1100B  </a:t>
            </a:r>
            <a:r>
              <a:rPr lang="zh-CN" altLang="en-US" sz="1600" i="0" dirty="0">
                <a:solidFill>
                  <a:srgbClr val="0000FF"/>
                </a:solidFill>
                <a:latin typeface="Times New Roman" panose="02020603050405020304" pitchFamily="18" charset="0"/>
                <a:ea typeface="宋体" panose="02010600030101010101" pitchFamily="2" charset="-122"/>
              </a:rPr>
              <a:t>是第</a:t>
            </a:r>
            <a:r>
              <a:rPr lang="en-US" altLang="zh-CN" sz="1600" i="0" dirty="0">
                <a:solidFill>
                  <a:srgbClr val="0000FF"/>
                </a:solidFill>
                <a:latin typeface="Times New Roman" panose="02020603050405020304" pitchFamily="18" charset="0"/>
                <a:ea typeface="宋体" panose="02010600030101010101" pitchFamily="2" charset="-122"/>
              </a:rPr>
              <a:t>15</a:t>
            </a:r>
            <a:r>
              <a:rPr lang="zh-CN" altLang="en-US" sz="1600" i="0" dirty="0">
                <a:solidFill>
                  <a:srgbClr val="0000FF"/>
                </a:solidFill>
                <a:latin typeface="Times New Roman" panose="02020603050405020304" pitchFamily="18" charset="0"/>
                <a:ea typeface="宋体" panose="02010600030101010101" pitchFamily="2" charset="-122"/>
              </a:rPr>
              <a:t>块中的第</a:t>
            </a:r>
            <a:r>
              <a:rPr lang="en-US" altLang="zh-CN" sz="1600" i="0" dirty="0">
                <a:solidFill>
                  <a:srgbClr val="0000FF"/>
                </a:solidFill>
                <a:latin typeface="Times New Roman" panose="02020603050405020304" pitchFamily="18" charset="0"/>
                <a:ea typeface="宋体" panose="02010600030101010101" pitchFamily="2" charset="-122"/>
              </a:rPr>
              <a:t>12</a:t>
            </a:r>
            <a:r>
              <a:rPr lang="zh-CN" altLang="en-US" sz="1600" i="0" dirty="0">
                <a:solidFill>
                  <a:srgbClr val="0000FF"/>
                </a:solidFill>
                <a:latin typeface="Times New Roman" panose="02020603050405020304" pitchFamily="18" charset="0"/>
                <a:ea typeface="宋体" panose="02010600030101010101" pitchFamily="2" charset="-122"/>
              </a:rPr>
              <a:t>个单元！可映射到任意</a:t>
            </a:r>
            <a:r>
              <a:rPr lang="en-US" altLang="zh-CN" sz="1600" i="0" dirty="0">
                <a:solidFill>
                  <a:srgbClr val="0000FF"/>
                </a:solidFill>
                <a:latin typeface="Times New Roman" panose="02020603050405020304" pitchFamily="18" charset="0"/>
                <a:ea typeface="宋体" panose="02010600030101010101" pitchFamily="2" charset="-122"/>
              </a:rPr>
              <a:t>cache</a:t>
            </a:r>
            <a:r>
              <a:rPr lang="zh-CN" altLang="en-US" sz="1600" i="0" dirty="0">
                <a:solidFill>
                  <a:srgbClr val="0000FF"/>
                </a:solidFill>
                <a:latin typeface="Times New Roman" panose="02020603050405020304" pitchFamily="18" charset="0"/>
                <a:ea typeface="宋体" panose="02010600030101010101" pitchFamily="2" charset="-122"/>
              </a:rPr>
              <a:t>槽中</a:t>
            </a:r>
          </a:p>
        </p:txBody>
      </p:sp>
      <p:sp>
        <p:nvSpPr>
          <p:cNvPr id="13" name="Rectangle 14">
            <a:extLst>
              <a:ext uri="{FF2B5EF4-FFF2-40B4-BE49-F238E27FC236}">
                <a16:creationId xmlns:a16="http://schemas.microsoft.com/office/drawing/2014/main" id="{50DE37D0-E664-46B6-9E8B-D32DCC9C9D51}"/>
              </a:ext>
            </a:extLst>
          </p:cNvPr>
          <p:cNvSpPr>
            <a:spLocks noChangeArrowheads="1"/>
          </p:cNvSpPr>
          <p:nvPr/>
        </p:nvSpPr>
        <p:spPr bwMode="auto">
          <a:xfrm>
            <a:off x="7898531" y="3855802"/>
            <a:ext cx="809625" cy="360362"/>
          </a:xfrm>
          <a:prstGeom prst="rect">
            <a:avLst/>
          </a:prstGeom>
          <a:solidFill>
            <a:srgbClr val="008000">
              <a:alpha val="39999"/>
            </a:srgbClr>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14" name="Line 15">
            <a:extLst>
              <a:ext uri="{FF2B5EF4-FFF2-40B4-BE49-F238E27FC236}">
                <a16:creationId xmlns:a16="http://schemas.microsoft.com/office/drawing/2014/main" id="{74B43CA3-C0AC-49A3-B1B4-AF5F19C45AA5}"/>
              </a:ext>
            </a:extLst>
          </p:cNvPr>
          <p:cNvSpPr>
            <a:spLocks noChangeShapeType="1"/>
          </p:cNvSpPr>
          <p:nvPr/>
        </p:nvSpPr>
        <p:spPr bwMode="auto">
          <a:xfrm>
            <a:off x="630956" y="2962039"/>
            <a:ext cx="1388298"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endParaRPr lang="zh-CN" altLang="en-US"/>
          </a:p>
        </p:txBody>
      </p:sp>
      <p:sp>
        <p:nvSpPr>
          <p:cNvPr id="15" name="Line 16">
            <a:extLst>
              <a:ext uri="{FF2B5EF4-FFF2-40B4-BE49-F238E27FC236}">
                <a16:creationId xmlns:a16="http://schemas.microsoft.com/office/drawing/2014/main" id="{B2B6A209-9417-4193-A196-F346DCD7C0C4}"/>
              </a:ext>
            </a:extLst>
          </p:cNvPr>
          <p:cNvSpPr>
            <a:spLocks noChangeShapeType="1"/>
          </p:cNvSpPr>
          <p:nvPr/>
        </p:nvSpPr>
        <p:spPr bwMode="auto">
          <a:xfrm>
            <a:off x="1543769" y="3579577"/>
            <a:ext cx="1388298"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endParaRPr lang="zh-CN" altLang="en-US"/>
          </a:p>
        </p:txBody>
      </p:sp>
      <p:sp>
        <p:nvSpPr>
          <p:cNvPr id="16" name="Rectangle 17">
            <a:extLst>
              <a:ext uri="{FF2B5EF4-FFF2-40B4-BE49-F238E27FC236}">
                <a16:creationId xmlns:a16="http://schemas.microsoft.com/office/drawing/2014/main" id="{0056CDD5-6BAE-4851-B31C-9FCD8CA5903A}"/>
              </a:ext>
            </a:extLst>
          </p:cNvPr>
          <p:cNvSpPr>
            <a:spLocks noChangeArrowheads="1"/>
          </p:cNvSpPr>
          <p:nvPr/>
        </p:nvSpPr>
        <p:spPr bwMode="auto">
          <a:xfrm>
            <a:off x="473741" y="1126384"/>
            <a:ext cx="87010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nSpc>
                <a:spcPct val="130000"/>
              </a:lnSpc>
              <a:spcBef>
                <a:spcPct val="30000"/>
              </a:spcBef>
              <a:buClr>
                <a:schemeClr val="accent1"/>
              </a:buClr>
              <a:buSzPct val="80000"/>
              <a:buFont typeface="Wingdings" panose="05000000000000000000" pitchFamily="2" charset="2"/>
              <a:buNone/>
            </a:pPr>
            <a:r>
              <a:rPr lang="zh-CN" altLang="en-US" i="0" dirty="0">
                <a:solidFill>
                  <a:schemeClr val="tx1"/>
                </a:solidFill>
                <a:latin typeface="Times New Roman" panose="02020603050405020304" pitchFamily="18" charset="0"/>
                <a:ea typeface="宋体" panose="02010600030101010101" pitchFamily="2" charset="-122"/>
              </a:rPr>
              <a:t>各主存块可装到</a:t>
            </a:r>
            <a:r>
              <a:rPr lang="en-US" altLang="zh-CN" i="0" dirty="0">
                <a:solidFill>
                  <a:schemeClr val="tx1"/>
                </a:solidFill>
                <a:latin typeface="Times New Roman" panose="02020603050405020304" pitchFamily="18" charset="0"/>
                <a:ea typeface="宋体" panose="02010600030101010101" pitchFamily="2" charset="-122"/>
              </a:rPr>
              <a:t>Cache</a:t>
            </a:r>
            <a:r>
              <a:rPr lang="zh-CN" altLang="en-US" i="0" dirty="0">
                <a:solidFill>
                  <a:schemeClr val="tx1"/>
                </a:solidFill>
                <a:latin typeface="Times New Roman" panose="02020603050405020304" pitchFamily="18" charset="0"/>
                <a:ea typeface="宋体" panose="02010600030101010101" pitchFamily="2" charset="-122"/>
              </a:rPr>
              <a:t>任一槽</a:t>
            </a:r>
            <a:r>
              <a:rPr lang="en-US" altLang="zh-CN" i="0" dirty="0">
                <a:solidFill>
                  <a:schemeClr val="tx1"/>
                </a:solidFill>
                <a:latin typeface="Times New Roman" panose="02020603050405020304" pitchFamily="18" charset="0"/>
                <a:ea typeface="宋体" panose="02010600030101010101" pitchFamily="2" charset="-122"/>
              </a:rPr>
              <a:t>Slot（</a:t>
            </a:r>
            <a:r>
              <a:rPr lang="zh-CN" altLang="en-US" i="0" dirty="0">
                <a:solidFill>
                  <a:schemeClr val="tx1"/>
                </a:solidFill>
                <a:latin typeface="Times New Roman" panose="02020603050405020304" pitchFamily="18" charset="0"/>
                <a:ea typeface="宋体" panose="02010600030101010101" pitchFamily="2" charset="-122"/>
              </a:rPr>
              <a:t>行</a:t>
            </a:r>
            <a:r>
              <a:rPr lang="en-US" altLang="zh-CN" i="0" dirty="0">
                <a:solidFill>
                  <a:schemeClr val="tx1"/>
                </a:solidFill>
                <a:latin typeface="Times New Roman" panose="02020603050405020304" pitchFamily="18" charset="0"/>
                <a:ea typeface="宋体" panose="02010600030101010101" pitchFamily="2" charset="-122"/>
              </a:rPr>
              <a:t>Line</a:t>
            </a:r>
            <a:r>
              <a:rPr lang="zh-CN" altLang="en-US" i="0" dirty="0">
                <a:solidFill>
                  <a:schemeClr val="tx1"/>
                </a:solidFill>
                <a:latin typeface="Times New Roman" panose="02020603050405020304" pitchFamily="18" charset="0"/>
                <a:ea typeface="宋体" panose="02010600030101010101" pitchFamily="2" charset="-122"/>
              </a:rPr>
              <a:t>或项</a:t>
            </a:r>
            <a:r>
              <a:rPr lang="en-US" altLang="zh-CN" i="0" dirty="0">
                <a:solidFill>
                  <a:schemeClr val="tx1"/>
                </a:solidFill>
                <a:latin typeface="Times New Roman" panose="02020603050405020304" pitchFamily="18" charset="0"/>
                <a:ea typeface="宋体" panose="02010600030101010101" pitchFamily="2" charset="-122"/>
              </a:rPr>
              <a:t>Entry）</a:t>
            </a:r>
            <a:r>
              <a:rPr lang="zh-CN" altLang="en-US" i="0" dirty="0">
                <a:solidFill>
                  <a:schemeClr val="tx1"/>
                </a:solidFill>
                <a:latin typeface="Times New Roman" panose="02020603050405020304" pitchFamily="18" charset="0"/>
                <a:ea typeface="宋体" panose="02010600030101010101" pitchFamily="2" charset="-122"/>
              </a:rPr>
              <a:t>中。称为全映射或全相联映射</a:t>
            </a:r>
          </a:p>
        </p:txBody>
      </p:sp>
    </p:spTree>
    <p:extLst>
      <p:ext uri="{BB962C8B-B14F-4D97-AF65-F5344CB8AC3E}">
        <p14:creationId xmlns:p14="http://schemas.microsoft.com/office/powerpoint/2010/main" val="222862068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4400B91-9206-4FFC-94DF-5EB88D0CF920}"/>
              </a:ext>
            </a:extLst>
          </p:cNvPr>
          <p:cNvSpPr>
            <a:spLocks noGrp="1"/>
          </p:cNvSpPr>
          <p:nvPr>
            <p:ph type="sldNum" sz="quarter" idx="12"/>
          </p:nvPr>
        </p:nvSpPr>
        <p:spPr/>
        <p:txBody>
          <a:bodyPr/>
          <a:lstStyle/>
          <a:p>
            <a:fld id="{D12C7F20-4EEE-4847-AC76-B538472E8A39}" type="slidenum">
              <a:rPr lang="zh-CN" altLang="en-US" smtClean="0"/>
              <a:pPr/>
              <a:t>64</a:t>
            </a:fld>
            <a:endParaRPr lang="zh-CN" altLang="en-US"/>
          </a:p>
        </p:txBody>
      </p:sp>
      <p:sp>
        <p:nvSpPr>
          <p:cNvPr id="3" name="文本占位符 2">
            <a:extLst>
              <a:ext uri="{FF2B5EF4-FFF2-40B4-BE49-F238E27FC236}">
                <a16:creationId xmlns:a16="http://schemas.microsoft.com/office/drawing/2014/main" id="{ECAF90E1-5A2B-4E3C-87B2-B19D743F74C7}"/>
              </a:ext>
            </a:extLst>
          </p:cNvPr>
          <p:cNvSpPr>
            <a:spLocks noGrp="1"/>
          </p:cNvSpPr>
          <p:nvPr>
            <p:ph type="body" sz="quarter" idx="15"/>
          </p:nvPr>
        </p:nvSpPr>
        <p:spPr>
          <a:xfrm>
            <a:off x="159768" y="698464"/>
            <a:ext cx="11835786" cy="600948"/>
          </a:xfrm>
        </p:spPr>
        <p:txBody>
          <a:bodyPr/>
          <a:lstStyle/>
          <a:p>
            <a:r>
              <a:rPr lang="zh-CN" altLang="en-US" dirty="0"/>
              <a:t>举例：</a:t>
            </a:r>
            <a:r>
              <a:rPr lang="en-US" altLang="zh-CN" dirty="0"/>
              <a:t>Fully Associative</a:t>
            </a:r>
            <a:endParaRPr lang="zh-CN" altLang="en-US" dirty="0"/>
          </a:p>
        </p:txBody>
      </p:sp>
      <p:sp>
        <p:nvSpPr>
          <p:cNvPr id="4" name="文本占位符 3">
            <a:extLst>
              <a:ext uri="{FF2B5EF4-FFF2-40B4-BE49-F238E27FC236}">
                <a16:creationId xmlns:a16="http://schemas.microsoft.com/office/drawing/2014/main" id="{9F2FCFD7-A1D3-42E4-8730-AA86CE428221}"/>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0A4CD39B-EC46-4EDF-B3F4-2E8E3B2AF28C}"/>
              </a:ext>
            </a:extLst>
          </p:cNvPr>
          <p:cNvSpPr txBox="1">
            <a:spLocks noChangeArrowheads="1"/>
          </p:cNvSpPr>
          <p:nvPr/>
        </p:nvSpPr>
        <p:spPr>
          <a:xfrm>
            <a:off x="341295" y="1214202"/>
            <a:ext cx="10910637" cy="2305050"/>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a:t>Fully Associative Cache </a:t>
            </a:r>
          </a:p>
          <a:p>
            <a:pPr lvl="1"/>
            <a:r>
              <a:rPr lang="zh-CN" altLang="en-US" sz="1800">
                <a:solidFill>
                  <a:srgbClr val="CC3300"/>
                </a:solidFill>
              </a:rPr>
              <a:t>无需</a:t>
            </a:r>
            <a:r>
              <a:rPr lang="en-US" altLang="zh-CN" sz="1800">
                <a:solidFill>
                  <a:srgbClr val="CC3300"/>
                </a:solidFill>
              </a:rPr>
              <a:t>Cache</a:t>
            </a:r>
            <a:r>
              <a:rPr lang="zh-CN" altLang="en-US" sz="1800">
                <a:solidFill>
                  <a:srgbClr val="CC3300"/>
                </a:solidFill>
              </a:rPr>
              <a:t>索引，为什么？</a:t>
            </a:r>
          </a:p>
          <a:p>
            <a:pPr lvl="1">
              <a:buFontTx/>
              <a:buNone/>
            </a:pPr>
            <a:r>
              <a:rPr lang="zh-CN" altLang="en-US" sz="1800">
                <a:solidFill>
                  <a:srgbClr val="CC3300"/>
                </a:solidFill>
              </a:rPr>
              <a:t>     </a:t>
            </a:r>
            <a:r>
              <a:rPr lang="zh-CN" altLang="en-US" sz="1800">
                <a:solidFill>
                  <a:srgbClr val="0000FF"/>
                </a:solidFill>
              </a:rPr>
              <a:t>因为同时比较所有</a:t>
            </a:r>
            <a:r>
              <a:rPr lang="en-US" altLang="zh-CN" sz="1800">
                <a:solidFill>
                  <a:srgbClr val="0000FF"/>
                </a:solidFill>
              </a:rPr>
              <a:t>Cache</a:t>
            </a:r>
            <a:r>
              <a:rPr lang="zh-CN" altLang="en-US" sz="1800">
                <a:solidFill>
                  <a:srgbClr val="0000FF"/>
                </a:solidFill>
              </a:rPr>
              <a:t>项的标志</a:t>
            </a:r>
            <a:endParaRPr lang="en-US" altLang="zh-CN" sz="1800">
              <a:solidFill>
                <a:srgbClr val="0000FF"/>
              </a:solidFill>
            </a:endParaRPr>
          </a:p>
          <a:p>
            <a:r>
              <a:rPr lang="en-US" altLang="zh-CN" sz="1800"/>
              <a:t>By definition: </a:t>
            </a:r>
            <a:r>
              <a:rPr lang="en-US" altLang="zh-CN" sz="1800">
                <a:solidFill>
                  <a:srgbClr val="CC0000"/>
                </a:solidFill>
              </a:rPr>
              <a:t>Conflict Miss</a:t>
            </a:r>
            <a:r>
              <a:rPr lang="en-US" altLang="zh-CN" sz="1800"/>
              <a:t> = 0</a:t>
            </a:r>
          </a:p>
          <a:p>
            <a:pPr lvl="1"/>
            <a:r>
              <a:rPr lang="en-US" altLang="zh-CN" sz="1600"/>
              <a:t>(</a:t>
            </a:r>
            <a:r>
              <a:rPr lang="zh-CN" altLang="en-US" sz="1600"/>
              <a:t>全相联映射没有</a:t>
            </a:r>
            <a:r>
              <a:rPr lang="zh-CN" altLang="en-US" sz="1600">
                <a:solidFill>
                  <a:srgbClr val="CC0000"/>
                </a:solidFill>
              </a:rPr>
              <a:t>冲突失靶</a:t>
            </a:r>
            <a:r>
              <a:rPr lang="zh-CN" altLang="en-US" sz="1600"/>
              <a:t>，因为只要有空闲</a:t>
            </a:r>
            <a:r>
              <a:rPr lang="en-US" altLang="zh-CN" sz="1600"/>
              <a:t>Cache</a:t>
            </a:r>
            <a:r>
              <a:rPr lang="zh-CN" altLang="en-US" sz="1600"/>
              <a:t>块，都不会发生冲突</a:t>
            </a:r>
            <a:r>
              <a:rPr lang="en-US" altLang="zh-CN" sz="1600"/>
              <a:t>)</a:t>
            </a:r>
          </a:p>
          <a:p>
            <a:r>
              <a:rPr lang="en-US" altLang="zh-CN" sz="1800"/>
              <a:t>Example: 32bits memory address,</a:t>
            </a:r>
            <a:r>
              <a:rPr lang="zh-CN" altLang="en-US" sz="1800"/>
              <a:t> </a:t>
            </a:r>
            <a:r>
              <a:rPr lang="en-US" altLang="zh-CN" sz="1800"/>
              <a:t>32 B blocks.</a:t>
            </a:r>
            <a:r>
              <a:rPr lang="en-US" altLang="zh-CN" sz="2000"/>
              <a:t> </a:t>
            </a:r>
            <a:r>
              <a:rPr lang="zh-CN" altLang="en-US" sz="1800"/>
              <a:t>比较器位数多长？</a:t>
            </a:r>
          </a:p>
          <a:p>
            <a:pPr lvl="1"/>
            <a:r>
              <a:rPr lang="en-US" altLang="zh-CN" sz="1800"/>
              <a:t> we need N </a:t>
            </a:r>
            <a:r>
              <a:rPr lang="en-US" altLang="zh-CN" sz="1800">
                <a:solidFill>
                  <a:srgbClr val="CC0000"/>
                </a:solidFill>
              </a:rPr>
              <a:t>27-bit </a:t>
            </a:r>
            <a:r>
              <a:rPr lang="en-US" altLang="zh-CN" sz="1800"/>
              <a:t>comparators</a:t>
            </a:r>
          </a:p>
        </p:txBody>
      </p:sp>
      <p:grpSp>
        <p:nvGrpSpPr>
          <p:cNvPr id="6" name="Group 71">
            <a:extLst>
              <a:ext uri="{FF2B5EF4-FFF2-40B4-BE49-F238E27FC236}">
                <a16:creationId xmlns:a16="http://schemas.microsoft.com/office/drawing/2014/main" id="{1FA0FF87-1FA4-4408-A4C9-625743E25429}"/>
              </a:ext>
            </a:extLst>
          </p:cNvPr>
          <p:cNvGrpSpPr>
            <a:grpSpLocks/>
          </p:cNvGrpSpPr>
          <p:nvPr/>
        </p:nvGrpSpPr>
        <p:grpSpPr bwMode="auto">
          <a:xfrm>
            <a:off x="441376" y="3322786"/>
            <a:ext cx="8005762" cy="3140075"/>
            <a:chOff x="563" y="2020"/>
            <a:chExt cx="5043" cy="1978"/>
          </a:xfrm>
        </p:grpSpPr>
        <p:sp>
          <p:nvSpPr>
            <p:cNvPr id="7" name="Rectangle 13">
              <a:extLst>
                <a:ext uri="{FF2B5EF4-FFF2-40B4-BE49-F238E27FC236}">
                  <a16:creationId xmlns:a16="http://schemas.microsoft.com/office/drawing/2014/main" id="{50AC899D-2B46-44E2-9BB3-BC9AEA51C9C0}"/>
                </a:ext>
              </a:extLst>
            </p:cNvPr>
            <p:cNvSpPr>
              <a:spLocks noChangeArrowheads="1"/>
            </p:cNvSpPr>
            <p:nvPr/>
          </p:nvSpPr>
          <p:spPr bwMode="auto">
            <a:xfrm>
              <a:off x="5123" y="202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0</a:t>
              </a:r>
            </a:p>
          </p:txBody>
        </p:sp>
        <p:sp>
          <p:nvSpPr>
            <p:cNvPr id="8" name="Rectangle 14">
              <a:extLst>
                <a:ext uri="{FF2B5EF4-FFF2-40B4-BE49-F238E27FC236}">
                  <a16:creationId xmlns:a16="http://schemas.microsoft.com/office/drawing/2014/main" id="{758826EF-C3EB-4A52-9FB6-AA81B03FE75F}"/>
                </a:ext>
              </a:extLst>
            </p:cNvPr>
            <p:cNvSpPr>
              <a:spLocks noChangeArrowheads="1"/>
            </p:cNvSpPr>
            <p:nvPr/>
          </p:nvSpPr>
          <p:spPr bwMode="auto">
            <a:xfrm>
              <a:off x="4355" y="202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4</a:t>
              </a:r>
            </a:p>
          </p:txBody>
        </p:sp>
        <p:sp>
          <p:nvSpPr>
            <p:cNvPr id="9" name="Rectangle 15">
              <a:extLst>
                <a:ext uri="{FF2B5EF4-FFF2-40B4-BE49-F238E27FC236}">
                  <a16:creationId xmlns:a16="http://schemas.microsoft.com/office/drawing/2014/main" id="{8895DB80-0C23-4B4E-9989-0A25C0887D76}"/>
                </a:ext>
              </a:extLst>
            </p:cNvPr>
            <p:cNvSpPr>
              <a:spLocks noChangeArrowheads="1"/>
            </p:cNvSpPr>
            <p:nvPr/>
          </p:nvSpPr>
          <p:spPr bwMode="auto">
            <a:xfrm>
              <a:off x="563" y="2020"/>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31</a:t>
              </a:r>
            </a:p>
          </p:txBody>
        </p:sp>
        <p:grpSp>
          <p:nvGrpSpPr>
            <p:cNvPr id="10" name="Group 70">
              <a:extLst>
                <a:ext uri="{FF2B5EF4-FFF2-40B4-BE49-F238E27FC236}">
                  <a16:creationId xmlns:a16="http://schemas.microsoft.com/office/drawing/2014/main" id="{C0BBD0C5-D92C-4275-85C7-96A0454113E2}"/>
                </a:ext>
              </a:extLst>
            </p:cNvPr>
            <p:cNvGrpSpPr>
              <a:grpSpLocks/>
            </p:cNvGrpSpPr>
            <p:nvPr/>
          </p:nvGrpSpPr>
          <p:grpSpPr bwMode="auto">
            <a:xfrm>
              <a:off x="584" y="2212"/>
              <a:ext cx="5022" cy="1786"/>
              <a:chOff x="584" y="2212"/>
              <a:chExt cx="5022" cy="1786"/>
            </a:xfrm>
          </p:grpSpPr>
          <p:sp>
            <p:nvSpPr>
              <p:cNvPr id="11" name="Rectangle 4">
                <a:extLst>
                  <a:ext uri="{FF2B5EF4-FFF2-40B4-BE49-F238E27FC236}">
                    <a16:creationId xmlns:a16="http://schemas.microsoft.com/office/drawing/2014/main" id="{11046AF2-0871-419C-B3E0-605A00FD25AB}"/>
                  </a:ext>
                </a:extLst>
              </p:cNvPr>
              <p:cNvSpPr>
                <a:spLocks noChangeArrowheads="1"/>
              </p:cNvSpPr>
              <p:nvPr/>
            </p:nvSpPr>
            <p:spPr bwMode="auto">
              <a:xfrm>
                <a:off x="3800" y="2840"/>
                <a:ext cx="1760"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5">
                <a:extLst>
                  <a:ext uri="{FF2B5EF4-FFF2-40B4-BE49-F238E27FC236}">
                    <a16:creationId xmlns:a16="http://schemas.microsoft.com/office/drawing/2014/main" id="{50508481-0DA6-49C5-8981-658094BE545E}"/>
                  </a:ext>
                </a:extLst>
              </p:cNvPr>
              <p:cNvSpPr>
                <a:spLocks noChangeShapeType="1"/>
              </p:cNvSpPr>
              <p:nvPr/>
            </p:nvSpPr>
            <p:spPr bwMode="auto">
              <a:xfrm>
                <a:off x="3800" y="3024"/>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6">
                <a:extLst>
                  <a:ext uri="{FF2B5EF4-FFF2-40B4-BE49-F238E27FC236}">
                    <a16:creationId xmlns:a16="http://schemas.microsoft.com/office/drawing/2014/main" id="{CBBC1A55-657C-4CE0-BF9E-FE7FFFAD68D7}"/>
                  </a:ext>
                </a:extLst>
              </p:cNvPr>
              <p:cNvSpPr>
                <a:spLocks noChangeShapeType="1"/>
              </p:cNvSpPr>
              <p:nvPr/>
            </p:nvSpPr>
            <p:spPr bwMode="auto">
              <a:xfrm>
                <a:off x="3800" y="3216"/>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7">
                <a:extLst>
                  <a:ext uri="{FF2B5EF4-FFF2-40B4-BE49-F238E27FC236}">
                    <a16:creationId xmlns:a16="http://schemas.microsoft.com/office/drawing/2014/main" id="{FC8B2AAB-786E-4CFD-A308-64DEDECF2DEE}"/>
                  </a:ext>
                </a:extLst>
              </p:cNvPr>
              <p:cNvSpPr>
                <a:spLocks noChangeShapeType="1"/>
              </p:cNvSpPr>
              <p:nvPr/>
            </p:nvSpPr>
            <p:spPr bwMode="auto">
              <a:xfrm>
                <a:off x="3800" y="3408"/>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8">
                <a:extLst>
                  <a:ext uri="{FF2B5EF4-FFF2-40B4-BE49-F238E27FC236}">
                    <a16:creationId xmlns:a16="http://schemas.microsoft.com/office/drawing/2014/main" id="{AD69BDA9-98C7-4931-A8ED-ED17CAC0113F}"/>
                  </a:ext>
                </a:extLst>
              </p:cNvPr>
              <p:cNvSpPr>
                <a:spLocks noChangeShapeType="1"/>
              </p:cNvSpPr>
              <p:nvPr/>
            </p:nvSpPr>
            <p:spPr bwMode="auto">
              <a:xfrm>
                <a:off x="3800" y="3600"/>
                <a:ext cx="17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9">
                <a:extLst>
                  <a:ext uri="{FF2B5EF4-FFF2-40B4-BE49-F238E27FC236}">
                    <a16:creationId xmlns:a16="http://schemas.microsoft.com/office/drawing/2014/main" id="{9E8E01BD-8B22-43DF-9B47-4951FFC50557}"/>
                  </a:ext>
                </a:extLst>
              </p:cNvPr>
              <p:cNvSpPr>
                <a:spLocks noChangeArrowheads="1"/>
              </p:cNvSpPr>
              <p:nvPr/>
            </p:nvSpPr>
            <p:spPr bwMode="auto">
              <a:xfrm>
                <a:off x="4643" y="3635"/>
                <a:ext cx="186"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17" name="Rectangle 10">
                <a:extLst>
                  <a:ext uri="{FF2B5EF4-FFF2-40B4-BE49-F238E27FC236}">
                    <a16:creationId xmlns:a16="http://schemas.microsoft.com/office/drawing/2014/main" id="{30490A79-AF5E-4F10-860B-EC30980867A1}"/>
                  </a:ext>
                </a:extLst>
              </p:cNvPr>
              <p:cNvSpPr>
                <a:spLocks noChangeArrowheads="1"/>
              </p:cNvSpPr>
              <p:nvPr/>
            </p:nvSpPr>
            <p:spPr bwMode="auto">
              <a:xfrm>
                <a:off x="3923" y="2636"/>
                <a:ext cx="78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dirty="0">
                    <a:solidFill>
                      <a:schemeClr val="tx1"/>
                    </a:solidFill>
                    <a:latin typeface="Times New Roman" panose="02020603050405020304" pitchFamily="18" charset="0"/>
                    <a:ea typeface="宋体" panose="02010600030101010101" pitchFamily="2" charset="-122"/>
                  </a:rPr>
                  <a:t> </a:t>
                </a:r>
                <a:r>
                  <a:rPr kumimoji="0" lang="en-US" altLang="zh-CN" sz="1600" i="0" dirty="0">
                    <a:solidFill>
                      <a:srgbClr val="0000FF"/>
                    </a:solidFill>
                    <a:latin typeface="Times New Roman" panose="02020603050405020304" pitchFamily="18" charset="0"/>
                    <a:ea typeface="宋体" panose="02010600030101010101" pitchFamily="2" charset="-122"/>
                  </a:rPr>
                  <a:t>Cache Data</a:t>
                </a:r>
              </a:p>
            </p:txBody>
          </p:sp>
          <p:sp>
            <p:nvSpPr>
              <p:cNvPr id="18" name="Rectangle 11">
                <a:extLst>
                  <a:ext uri="{FF2B5EF4-FFF2-40B4-BE49-F238E27FC236}">
                    <a16:creationId xmlns:a16="http://schemas.microsoft.com/office/drawing/2014/main" id="{D91F026E-3ED2-4BE1-86A5-40C79E8191DC}"/>
                  </a:ext>
                </a:extLst>
              </p:cNvPr>
              <p:cNvSpPr>
                <a:spLocks noChangeArrowheads="1"/>
              </p:cNvSpPr>
              <p:nvPr/>
            </p:nvSpPr>
            <p:spPr bwMode="auto">
              <a:xfrm>
                <a:off x="5075" y="2828"/>
                <a:ext cx="46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0</a:t>
                </a:r>
              </a:p>
            </p:txBody>
          </p:sp>
          <p:sp>
            <p:nvSpPr>
              <p:cNvPr id="19" name="Rectangle 12">
                <a:extLst>
                  <a:ext uri="{FF2B5EF4-FFF2-40B4-BE49-F238E27FC236}">
                    <a16:creationId xmlns:a16="http://schemas.microsoft.com/office/drawing/2014/main" id="{1B6935DE-FDD9-468F-8CAF-0FE14C4AB309}"/>
                  </a:ext>
                </a:extLst>
              </p:cNvPr>
              <p:cNvSpPr>
                <a:spLocks noChangeArrowheads="1"/>
              </p:cNvSpPr>
              <p:nvPr/>
            </p:nvSpPr>
            <p:spPr bwMode="auto">
              <a:xfrm>
                <a:off x="584" y="2224"/>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16">
                <a:extLst>
                  <a:ext uri="{FF2B5EF4-FFF2-40B4-BE49-F238E27FC236}">
                    <a16:creationId xmlns:a16="http://schemas.microsoft.com/office/drawing/2014/main" id="{90BB1F6E-0D2E-4766-BCE0-1158301D239B}"/>
                  </a:ext>
                </a:extLst>
              </p:cNvPr>
              <p:cNvSpPr>
                <a:spLocks noChangeArrowheads="1"/>
              </p:cNvSpPr>
              <p:nvPr/>
            </p:nvSpPr>
            <p:spPr bwMode="auto">
              <a:xfrm>
                <a:off x="1688" y="2840"/>
                <a:ext cx="1856"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7">
                <a:extLst>
                  <a:ext uri="{FF2B5EF4-FFF2-40B4-BE49-F238E27FC236}">
                    <a16:creationId xmlns:a16="http://schemas.microsoft.com/office/drawing/2014/main" id="{2E34DAE5-CAE3-4B30-B12D-0051D386C9C8}"/>
                  </a:ext>
                </a:extLst>
              </p:cNvPr>
              <p:cNvSpPr>
                <a:spLocks noChangeShapeType="1"/>
              </p:cNvSpPr>
              <p:nvPr/>
            </p:nvSpPr>
            <p:spPr bwMode="auto">
              <a:xfrm flipH="1">
                <a:off x="1672" y="3024"/>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8">
                <a:extLst>
                  <a:ext uri="{FF2B5EF4-FFF2-40B4-BE49-F238E27FC236}">
                    <a16:creationId xmlns:a16="http://schemas.microsoft.com/office/drawing/2014/main" id="{5DF06A48-FB70-409D-86A3-7DABBE80B372}"/>
                  </a:ext>
                </a:extLst>
              </p:cNvPr>
              <p:cNvSpPr>
                <a:spLocks noChangeShapeType="1"/>
              </p:cNvSpPr>
              <p:nvPr/>
            </p:nvSpPr>
            <p:spPr bwMode="auto">
              <a:xfrm flipH="1">
                <a:off x="1672" y="3216"/>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9">
                <a:extLst>
                  <a:ext uri="{FF2B5EF4-FFF2-40B4-BE49-F238E27FC236}">
                    <a16:creationId xmlns:a16="http://schemas.microsoft.com/office/drawing/2014/main" id="{8E3F47A6-FE41-47D2-95A8-C6ABD9365C52}"/>
                  </a:ext>
                </a:extLst>
              </p:cNvPr>
              <p:cNvSpPr>
                <a:spLocks noChangeShapeType="1"/>
              </p:cNvSpPr>
              <p:nvPr/>
            </p:nvSpPr>
            <p:spPr bwMode="auto">
              <a:xfrm flipH="1">
                <a:off x="1672" y="3408"/>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0">
                <a:extLst>
                  <a:ext uri="{FF2B5EF4-FFF2-40B4-BE49-F238E27FC236}">
                    <a16:creationId xmlns:a16="http://schemas.microsoft.com/office/drawing/2014/main" id="{C0E19D84-18CC-4731-8359-68739DA07655}"/>
                  </a:ext>
                </a:extLst>
              </p:cNvPr>
              <p:cNvSpPr>
                <a:spLocks noChangeShapeType="1"/>
              </p:cNvSpPr>
              <p:nvPr/>
            </p:nvSpPr>
            <p:spPr bwMode="auto">
              <a:xfrm flipH="1">
                <a:off x="1672" y="3600"/>
                <a:ext cx="18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21">
                <a:extLst>
                  <a:ext uri="{FF2B5EF4-FFF2-40B4-BE49-F238E27FC236}">
                    <a16:creationId xmlns:a16="http://schemas.microsoft.com/office/drawing/2014/main" id="{DAB448F6-806C-4FCE-9B2E-8CDE6B07A9DA}"/>
                  </a:ext>
                </a:extLst>
              </p:cNvPr>
              <p:cNvSpPr>
                <a:spLocks noChangeArrowheads="1"/>
              </p:cNvSpPr>
              <p:nvPr/>
            </p:nvSpPr>
            <p:spPr bwMode="auto">
              <a:xfrm>
                <a:off x="2435" y="3635"/>
                <a:ext cx="186"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26" name="Rectangle 22">
                <a:extLst>
                  <a:ext uri="{FF2B5EF4-FFF2-40B4-BE49-F238E27FC236}">
                    <a16:creationId xmlns:a16="http://schemas.microsoft.com/office/drawing/2014/main" id="{F51B0B88-E304-49EC-953A-A51310997BAC}"/>
                  </a:ext>
                </a:extLst>
              </p:cNvPr>
              <p:cNvSpPr>
                <a:spLocks noChangeArrowheads="1"/>
              </p:cNvSpPr>
              <p:nvPr/>
            </p:nvSpPr>
            <p:spPr bwMode="auto">
              <a:xfrm>
                <a:off x="2147" y="2212"/>
                <a:ext cx="144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 Tag (27 bits long)</a:t>
                </a:r>
              </a:p>
            </p:txBody>
          </p:sp>
          <p:sp>
            <p:nvSpPr>
              <p:cNvPr id="27" name="Rectangle 23">
                <a:extLst>
                  <a:ext uri="{FF2B5EF4-FFF2-40B4-BE49-F238E27FC236}">
                    <a16:creationId xmlns:a16="http://schemas.microsoft.com/office/drawing/2014/main" id="{A1859E2D-7168-435A-9B0F-AD04B4D2E433}"/>
                  </a:ext>
                </a:extLst>
              </p:cNvPr>
              <p:cNvSpPr>
                <a:spLocks noChangeArrowheads="1"/>
              </p:cNvSpPr>
              <p:nvPr/>
            </p:nvSpPr>
            <p:spPr bwMode="auto">
              <a:xfrm>
                <a:off x="3608" y="2840"/>
                <a:ext cx="128" cy="11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24">
                <a:extLst>
                  <a:ext uri="{FF2B5EF4-FFF2-40B4-BE49-F238E27FC236}">
                    <a16:creationId xmlns:a16="http://schemas.microsoft.com/office/drawing/2014/main" id="{044DD068-7A49-45E0-9335-68E407E2CE44}"/>
                  </a:ext>
                </a:extLst>
              </p:cNvPr>
              <p:cNvSpPr>
                <a:spLocks noChangeArrowheads="1"/>
              </p:cNvSpPr>
              <p:nvPr/>
            </p:nvSpPr>
            <p:spPr bwMode="auto">
              <a:xfrm>
                <a:off x="3347" y="2636"/>
                <a:ext cx="6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0000FF"/>
                    </a:solidFill>
                    <a:latin typeface="Times New Roman" panose="02020603050405020304" pitchFamily="18" charset="0"/>
                    <a:ea typeface="宋体" panose="02010600030101010101" pitchFamily="2" charset="-122"/>
                  </a:rPr>
                  <a:t>Valid Bit</a:t>
                </a:r>
              </a:p>
            </p:txBody>
          </p:sp>
          <p:sp>
            <p:nvSpPr>
              <p:cNvPr id="29" name="Line 25">
                <a:extLst>
                  <a:ext uri="{FF2B5EF4-FFF2-40B4-BE49-F238E27FC236}">
                    <a16:creationId xmlns:a16="http://schemas.microsoft.com/office/drawing/2014/main" id="{E1D79D84-BBCC-4698-9C3E-B2C4F16A6564}"/>
                  </a:ext>
                </a:extLst>
              </p:cNvPr>
              <p:cNvSpPr>
                <a:spLocks noChangeShapeType="1"/>
              </p:cNvSpPr>
              <p:nvPr/>
            </p:nvSpPr>
            <p:spPr bwMode="auto">
              <a:xfrm flipH="1">
                <a:off x="3592" y="3024"/>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6">
                <a:extLst>
                  <a:ext uri="{FF2B5EF4-FFF2-40B4-BE49-F238E27FC236}">
                    <a16:creationId xmlns:a16="http://schemas.microsoft.com/office/drawing/2014/main" id="{82B7EC89-83BF-4E9F-9ED3-BFE4CB1C21A3}"/>
                  </a:ext>
                </a:extLst>
              </p:cNvPr>
              <p:cNvSpPr>
                <a:spLocks noChangeShapeType="1"/>
              </p:cNvSpPr>
              <p:nvPr/>
            </p:nvSpPr>
            <p:spPr bwMode="auto">
              <a:xfrm flipH="1">
                <a:off x="3592" y="3216"/>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7">
                <a:extLst>
                  <a:ext uri="{FF2B5EF4-FFF2-40B4-BE49-F238E27FC236}">
                    <a16:creationId xmlns:a16="http://schemas.microsoft.com/office/drawing/2014/main" id="{3A7924CD-8D3E-477A-AAC9-B32E646B8417}"/>
                  </a:ext>
                </a:extLst>
              </p:cNvPr>
              <p:cNvSpPr>
                <a:spLocks noChangeShapeType="1"/>
              </p:cNvSpPr>
              <p:nvPr/>
            </p:nvSpPr>
            <p:spPr bwMode="auto">
              <a:xfrm flipH="1">
                <a:off x="3592" y="3408"/>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8">
                <a:extLst>
                  <a:ext uri="{FF2B5EF4-FFF2-40B4-BE49-F238E27FC236}">
                    <a16:creationId xmlns:a16="http://schemas.microsoft.com/office/drawing/2014/main" id="{3A2F4876-39BE-47C3-AD85-2179E7C8574D}"/>
                  </a:ext>
                </a:extLst>
              </p:cNvPr>
              <p:cNvSpPr>
                <a:spLocks noChangeShapeType="1"/>
              </p:cNvSpPr>
              <p:nvPr/>
            </p:nvSpPr>
            <p:spPr bwMode="auto">
              <a:xfrm flipH="1">
                <a:off x="3592" y="3600"/>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29">
                <a:extLst>
                  <a:ext uri="{FF2B5EF4-FFF2-40B4-BE49-F238E27FC236}">
                    <a16:creationId xmlns:a16="http://schemas.microsoft.com/office/drawing/2014/main" id="{F58AFB68-CFBD-4D94-899B-BF9C59752CB0}"/>
                  </a:ext>
                </a:extLst>
              </p:cNvPr>
              <p:cNvSpPr>
                <a:spLocks noChangeArrowheads="1"/>
              </p:cNvSpPr>
              <p:nvPr/>
            </p:nvSpPr>
            <p:spPr bwMode="auto">
              <a:xfrm>
                <a:off x="3587" y="3635"/>
                <a:ext cx="186"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34" name="Line 30">
                <a:extLst>
                  <a:ext uri="{FF2B5EF4-FFF2-40B4-BE49-F238E27FC236}">
                    <a16:creationId xmlns:a16="http://schemas.microsoft.com/office/drawing/2014/main" id="{B8D6F1C4-1108-41DA-8E89-06F3F86D63F0}"/>
                  </a:ext>
                </a:extLst>
              </p:cNvPr>
              <p:cNvSpPr>
                <a:spLocks noChangeShapeType="1"/>
              </p:cNvSpPr>
              <p:nvPr/>
            </p:nvSpPr>
            <p:spPr bwMode="auto">
              <a:xfrm>
                <a:off x="5088" y="284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31">
                <a:extLst>
                  <a:ext uri="{FF2B5EF4-FFF2-40B4-BE49-F238E27FC236}">
                    <a16:creationId xmlns:a16="http://schemas.microsoft.com/office/drawing/2014/main" id="{B12E660A-A96E-49FD-9811-95FEF87EC728}"/>
                  </a:ext>
                </a:extLst>
              </p:cNvPr>
              <p:cNvSpPr>
                <a:spLocks noChangeArrowheads="1"/>
              </p:cNvSpPr>
              <p:nvPr/>
            </p:nvSpPr>
            <p:spPr bwMode="auto">
              <a:xfrm>
                <a:off x="4595" y="2828"/>
                <a:ext cx="46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1</a:t>
                </a:r>
              </a:p>
            </p:txBody>
          </p:sp>
          <p:sp>
            <p:nvSpPr>
              <p:cNvPr id="36" name="Line 32">
                <a:extLst>
                  <a:ext uri="{FF2B5EF4-FFF2-40B4-BE49-F238E27FC236}">
                    <a16:creationId xmlns:a16="http://schemas.microsoft.com/office/drawing/2014/main" id="{65E51F95-0740-40AC-B7EF-601D73CD0C6C}"/>
                  </a:ext>
                </a:extLst>
              </p:cNvPr>
              <p:cNvSpPr>
                <a:spLocks noChangeShapeType="1"/>
              </p:cNvSpPr>
              <p:nvPr/>
            </p:nvSpPr>
            <p:spPr bwMode="auto">
              <a:xfrm>
                <a:off x="4608" y="284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33">
                <a:extLst>
                  <a:ext uri="{FF2B5EF4-FFF2-40B4-BE49-F238E27FC236}">
                    <a16:creationId xmlns:a16="http://schemas.microsoft.com/office/drawing/2014/main" id="{B1620535-287C-4035-AD2A-E2223DFC5E43}"/>
                  </a:ext>
                </a:extLst>
              </p:cNvPr>
              <p:cNvSpPr>
                <a:spLocks noChangeArrowheads="1"/>
              </p:cNvSpPr>
              <p:nvPr/>
            </p:nvSpPr>
            <p:spPr bwMode="auto">
              <a:xfrm>
                <a:off x="3779" y="2828"/>
                <a:ext cx="531"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31</a:t>
                </a:r>
              </a:p>
            </p:txBody>
          </p:sp>
          <p:sp>
            <p:nvSpPr>
              <p:cNvPr id="38" name="Line 34">
                <a:extLst>
                  <a:ext uri="{FF2B5EF4-FFF2-40B4-BE49-F238E27FC236}">
                    <a16:creationId xmlns:a16="http://schemas.microsoft.com/office/drawing/2014/main" id="{8DC4B872-16A3-405E-8019-9ED5D1986280}"/>
                  </a:ext>
                </a:extLst>
              </p:cNvPr>
              <p:cNvSpPr>
                <a:spLocks noChangeShapeType="1"/>
              </p:cNvSpPr>
              <p:nvPr/>
            </p:nvSpPr>
            <p:spPr bwMode="auto">
              <a:xfrm>
                <a:off x="4272" y="2840"/>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35">
                <a:extLst>
                  <a:ext uri="{FF2B5EF4-FFF2-40B4-BE49-F238E27FC236}">
                    <a16:creationId xmlns:a16="http://schemas.microsoft.com/office/drawing/2014/main" id="{79739DEA-9592-4344-B97E-9EB4B37DF188}"/>
                  </a:ext>
                </a:extLst>
              </p:cNvPr>
              <p:cNvSpPr>
                <a:spLocks noChangeArrowheads="1"/>
              </p:cNvSpPr>
              <p:nvPr/>
            </p:nvSpPr>
            <p:spPr bwMode="auto">
              <a:xfrm rot="16200000">
                <a:off x="4358" y="2774"/>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40" name="Rectangle 36">
                <a:extLst>
                  <a:ext uri="{FF2B5EF4-FFF2-40B4-BE49-F238E27FC236}">
                    <a16:creationId xmlns:a16="http://schemas.microsoft.com/office/drawing/2014/main" id="{22FDFBAE-170D-471A-A3EE-081A3D51DEB9}"/>
                  </a:ext>
                </a:extLst>
              </p:cNvPr>
              <p:cNvSpPr>
                <a:spLocks noChangeArrowheads="1"/>
              </p:cNvSpPr>
              <p:nvPr/>
            </p:nvSpPr>
            <p:spPr bwMode="auto">
              <a:xfrm>
                <a:off x="5075" y="3020"/>
                <a:ext cx="531"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32</a:t>
                </a:r>
              </a:p>
            </p:txBody>
          </p:sp>
          <p:sp>
            <p:nvSpPr>
              <p:cNvPr id="41" name="Line 37">
                <a:extLst>
                  <a:ext uri="{FF2B5EF4-FFF2-40B4-BE49-F238E27FC236}">
                    <a16:creationId xmlns:a16="http://schemas.microsoft.com/office/drawing/2014/main" id="{73B472FD-4AB8-45DC-AEB1-BB36180D30FC}"/>
                  </a:ext>
                </a:extLst>
              </p:cNvPr>
              <p:cNvSpPr>
                <a:spLocks noChangeShapeType="1"/>
              </p:cNvSpPr>
              <p:nvPr/>
            </p:nvSpPr>
            <p:spPr bwMode="auto">
              <a:xfrm>
                <a:off x="5088" y="303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38">
                <a:extLst>
                  <a:ext uri="{FF2B5EF4-FFF2-40B4-BE49-F238E27FC236}">
                    <a16:creationId xmlns:a16="http://schemas.microsoft.com/office/drawing/2014/main" id="{882E2AF8-32F0-4381-8745-F3F645DDCCAD}"/>
                  </a:ext>
                </a:extLst>
              </p:cNvPr>
              <p:cNvSpPr>
                <a:spLocks noChangeArrowheads="1"/>
              </p:cNvSpPr>
              <p:nvPr/>
            </p:nvSpPr>
            <p:spPr bwMode="auto">
              <a:xfrm>
                <a:off x="4595" y="3020"/>
                <a:ext cx="531"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33</a:t>
                </a:r>
              </a:p>
            </p:txBody>
          </p:sp>
          <p:sp>
            <p:nvSpPr>
              <p:cNvPr id="43" name="Line 39">
                <a:extLst>
                  <a:ext uri="{FF2B5EF4-FFF2-40B4-BE49-F238E27FC236}">
                    <a16:creationId xmlns:a16="http://schemas.microsoft.com/office/drawing/2014/main" id="{AA7C4D85-9F5F-4D26-AA36-61946FFC4DD0}"/>
                  </a:ext>
                </a:extLst>
              </p:cNvPr>
              <p:cNvSpPr>
                <a:spLocks noChangeShapeType="1"/>
              </p:cNvSpPr>
              <p:nvPr/>
            </p:nvSpPr>
            <p:spPr bwMode="auto">
              <a:xfrm>
                <a:off x="4608" y="303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40">
                <a:extLst>
                  <a:ext uri="{FF2B5EF4-FFF2-40B4-BE49-F238E27FC236}">
                    <a16:creationId xmlns:a16="http://schemas.microsoft.com/office/drawing/2014/main" id="{1E99827D-753A-4BC7-B154-9EA383CDA0BE}"/>
                  </a:ext>
                </a:extLst>
              </p:cNvPr>
              <p:cNvSpPr>
                <a:spLocks noChangeArrowheads="1"/>
              </p:cNvSpPr>
              <p:nvPr/>
            </p:nvSpPr>
            <p:spPr bwMode="auto">
              <a:xfrm>
                <a:off x="3779" y="3020"/>
                <a:ext cx="531"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63</a:t>
                </a:r>
              </a:p>
            </p:txBody>
          </p:sp>
          <p:sp>
            <p:nvSpPr>
              <p:cNvPr id="45" name="Line 41">
                <a:extLst>
                  <a:ext uri="{FF2B5EF4-FFF2-40B4-BE49-F238E27FC236}">
                    <a16:creationId xmlns:a16="http://schemas.microsoft.com/office/drawing/2014/main" id="{7CCA90E1-0A99-4E3C-A51B-7CB90BAB953F}"/>
                  </a:ext>
                </a:extLst>
              </p:cNvPr>
              <p:cNvSpPr>
                <a:spLocks noChangeShapeType="1"/>
              </p:cNvSpPr>
              <p:nvPr/>
            </p:nvSpPr>
            <p:spPr bwMode="auto">
              <a:xfrm>
                <a:off x="4272" y="3032"/>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42">
                <a:extLst>
                  <a:ext uri="{FF2B5EF4-FFF2-40B4-BE49-F238E27FC236}">
                    <a16:creationId xmlns:a16="http://schemas.microsoft.com/office/drawing/2014/main" id="{3BF95FED-12D2-43B5-8E74-6F96A3D21C02}"/>
                  </a:ext>
                </a:extLst>
              </p:cNvPr>
              <p:cNvSpPr>
                <a:spLocks noChangeArrowheads="1"/>
              </p:cNvSpPr>
              <p:nvPr/>
            </p:nvSpPr>
            <p:spPr bwMode="auto">
              <a:xfrm rot="16200000">
                <a:off x="4358" y="2966"/>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47" name="Rectangle 43">
                <a:extLst>
                  <a:ext uri="{FF2B5EF4-FFF2-40B4-BE49-F238E27FC236}">
                    <a16:creationId xmlns:a16="http://schemas.microsoft.com/office/drawing/2014/main" id="{7D8BD080-2310-4173-B387-DDBC6C69CE0D}"/>
                  </a:ext>
                </a:extLst>
              </p:cNvPr>
              <p:cNvSpPr>
                <a:spLocks noChangeArrowheads="1"/>
              </p:cNvSpPr>
              <p:nvPr/>
            </p:nvSpPr>
            <p:spPr bwMode="auto">
              <a:xfrm>
                <a:off x="1667" y="2636"/>
                <a:ext cx="73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 </a:t>
                </a:r>
                <a:r>
                  <a:rPr kumimoji="0" lang="en-US" altLang="zh-CN" sz="1600" i="0">
                    <a:solidFill>
                      <a:srgbClr val="0000FF"/>
                    </a:solidFill>
                    <a:latin typeface="Times New Roman" panose="02020603050405020304" pitchFamily="18" charset="0"/>
                    <a:ea typeface="宋体" panose="02010600030101010101" pitchFamily="2" charset="-122"/>
                  </a:rPr>
                  <a:t>Cache Tag</a:t>
                </a:r>
              </a:p>
            </p:txBody>
          </p:sp>
          <p:sp>
            <p:nvSpPr>
              <p:cNvPr id="48" name="Line 44">
                <a:extLst>
                  <a:ext uri="{FF2B5EF4-FFF2-40B4-BE49-F238E27FC236}">
                    <a16:creationId xmlns:a16="http://schemas.microsoft.com/office/drawing/2014/main" id="{0B35FC9C-45E5-47C8-A149-4D799376A9DF}"/>
                  </a:ext>
                </a:extLst>
              </p:cNvPr>
              <p:cNvSpPr>
                <a:spLocks noChangeShapeType="1"/>
              </p:cNvSpPr>
              <p:nvPr/>
            </p:nvSpPr>
            <p:spPr bwMode="auto">
              <a:xfrm>
                <a:off x="4368" y="222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45">
                <a:extLst>
                  <a:ext uri="{FF2B5EF4-FFF2-40B4-BE49-F238E27FC236}">
                    <a16:creationId xmlns:a16="http://schemas.microsoft.com/office/drawing/2014/main" id="{089EA485-D00B-40B8-8004-6AAE73E6C6E5}"/>
                  </a:ext>
                </a:extLst>
              </p:cNvPr>
              <p:cNvSpPr>
                <a:spLocks noChangeArrowheads="1"/>
              </p:cNvSpPr>
              <p:nvPr/>
            </p:nvSpPr>
            <p:spPr bwMode="auto">
              <a:xfrm>
                <a:off x="4403" y="2212"/>
                <a:ext cx="7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Byte Select</a:t>
                </a:r>
              </a:p>
            </p:txBody>
          </p:sp>
          <p:sp>
            <p:nvSpPr>
              <p:cNvPr id="50" name="Rectangle 46">
                <a:extLst>
                  <a:ext uri="{FF2B5EF4-FFF2-40B4-BE49-F238E27FC236}">
                    <a16:creationId xmlns:a16="http://schemas.microsoft.com/office/drawing/2014/main" id="{CC91E12E-2CDC-4B2E-88CF-C9F2FD2C486D}"/>
                  </a:ext>
                </a:extLst>
              </p:cNvPr>
              <p:cNvSpPr>
                <a:spLocks noChangeArrowheads="1"/>
              </p:cNvSpPr>
              <p:nvPr/>
            </p:nvSpPr>
            <p:spPr bwMode="auto">
              <a:xfrm>
                <a:off x="4499" y="2404"/>
                <a:ext cx="59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CC0000"/>
                    </a:solidFill>
                    <a:latin typeface="Times New Roman" panose="02020603050405020304" pitchFamily="18" charset="0"/>
                    <a:ea typeface="宋体" panose="02010600030101010101" pitchFamily="2" charset="-122"/>
                  </a:rPr>
                  <a:t>Ex: 0x01</a:t>
                </a:r>
              </a:p>
            </p:txBody>
          </p:sp>
          <p:sp>
            <p:nvSpPr>
              <p:cNvPr id="51" name="Oval 47">
                <a:extLst>
                  <a:ext uri="{FF2B5EF4-FFF2-40B4-BE49-F238E27FC236}">
                    <a16:creationId xmlns:a16="http://schemas.microsoft.com/office/drawing/2014/main" id="{2EA3D765-DF62-4EFF-AE5F-1217592F61CE}"/>
                  </a:ext>
                </a:extLst>
              </p:cNvPr>
              <p:cNvSpPr>
                <a:spLocks noChangeArrowheads="1"/>
              </p:cNvSpPr>
              <p:nvPr/>
            </p:nvSpPr>
            <p:spPr bwMode="auto">
              <a:xfrm>
                <a:off x="1256" y="2840"/>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Rectangle 48">
                <a:extLst>
                  <a:ext uri="{FF2B5EF4-FFF2-40B4-BE49-F238E27FC236}">
                    <a16:creationId xmlns:a16="http://schemas.microsoft.com/office/drawing/2014/main" id="{4222A981-386A-495E-8E84-E4C7D2DE2DF8}"/>
                  </a:ext>
                </a:extLst>
              </p:cNvPr>
              <p:cNvSpPr>
                <a:spLocks noChangeArrowheads="1"/>
              </p:cNvSpPr>
              <p:nvPr/>
            </p:nvSpPr>
            <p:spPr bwMode="auto">
              <a:xfrm>
                <a:off x="1264" y="2829"/>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a:t>
                </a:r>
              </a:p>
            </p:txBody>
          </p:sp>
          <p:sp>
            <p:nvSpPr>
              <p:cNvPr id="53" name="Line 49">
                <a:extLst>
                  <a:ext uri="{FF2B5EF4-FFF2-40B4-BE49-F238E27FC236}">
                    <a16:creationId xmlns:a16="http://schemas.microsoft.com/office/drawing/2014/main" id="{F1C3468E-6DA5-4FB8-AA6D-16211AE89EFB}"/>
                  </a:ext>
                </a:extLst>
              </p:cNvPr>
              <p:cNvSpPr>
                <a:spLocks noChangeShapeType="1"/>
              </p:cNvSpPr>
              <p:nvPr/>
            </p:nvSpPr>
            <p:spPr bwMode="auto">
              <a:xfrm flipH="1">
                <a:off x="1432" y="2928"/>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Oval 50">
                <a:extLst>
                  <a:ext uri="{FF2B5EF4-FFF2-40B4-BE49-F238E27FC236}">
                    <a16:creationId xmlns:a16="http://schemas.microsoft.com/office/drawing/2014/main" id="{D4101ABC-21D9-4AE4-8B76-C3A4CF6BF07B}"/>
                  </a:ext>
                </a:extLst>
              </p:cNvPr>
              <p:cNvSpPr>
                <a:spLocks noChangeArrowheads="1"/>
              </p:cNvSpPr>
              <p:nvPr/>
            </p:nvSpPr>
            <p:spPr bwMode="auto">
              <a:xfrm>
                <a:off x="1256" y="3224"/>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51">
                <a:extLst>
                  <a:ext uri="{FF2B5EF4-FFF2-40B4-BE49-F238E27FC236}">
                    <a16:creationId xmlns:a16="http://schemas.microsoft.com/office/drawing/2014/main" id="{526959E8-EAA7-46FA-AE71-877C352B50BF}"/>
                  </a:ext>
                </a:extLst>
              </p:cNvPr>
              <p:cNvSpPr>
                <a:spLocks noChangeArrowheads="1"/>
              </p:cNvSpPr>
              <p:nvPr/>
            </p:nvSpPr>
            <p:spPr bwMode="auto">
              <a:xfrm>
                <a:off x="1247" y="3212"/>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a:t>
                </a:r>
              </a:p>
            </p:txBody>
          </p:sp>
          <p:sp>
            <p:nvSpPr>
              <p:cNvPr id="56" name="Line 52">
                <a:extLst>
                  <a:ext uri="{FF2B5EF4-FFF2-40B4-BE49-F238E27FC236}">
                    <a16:creationId xmlns:a16="http://schemas.microsoft.com/office/drawing/2014/main" id="{462687D9-0922-40B2-9CB4-6D718FB26E87}"/>
                  </a:ext>
                </a:extLst>
              </p:cNvPr>
              <p:cNvSpPr>
                <a:spLocks noChangeShapeType="1"/>
              </p:cNvSpPr>
              <p:nvPr/>
            </p:nvSpPr>
            <p:spPr bwMode="auto">
              <a:xfrm flipH="1">
                <a:off x="1432" y="3312"/>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Oval 53">
                <a:extLst>
                  <a:ext uri="{FF2B5EF4-FFF2-40B4-BE49-F238E27FC236}">
                    <a16:creationId xmlns:a16="http://schemas.microsoft.com/office/drawing/2014/main" id="{5B66917D-8B75-4AE7-A507-07E09B4C944D}"/>
                  </a:ext>
                </a:extLst>
              </p:cNvPr>
              <p:cNvSpPr>
                <a:spLocks noChangeArrowheads="1"/>
              </p:cNvSpPr>
              <p:nvPr/>
            </p:nvSpPr>
            <p:spPr bwMode="auto">
              <a:xfrm>
                <a:off x="1016" y="3032"/>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54">
                <a:extLst>
                  <a:ext uri="{FF2B5EF4-FFF2-40B4-BE49-F238E27FC236}">
                    <a16:creationId xmlns:a16="http://schemas.microsoft.com/office/drawing/2014/main" id="{4DC3BD72-AA27-47F5-B381-6DA050274CC0}"/>
                  </a:ext>
                </a:extLst>
              </p:cNvPr>
              <p:cNvSpPr>
                <a:spLocks noChangeArrowheads="1"/>
              </p:cNvSpPr>
              <p:nvPr/>
            </p:nvSpPr>
            <p:spPr bwMode="auto">
              <a:xfrm>
                <a:off x="1020" y="3020"/>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a:t>
                </a:r>
              </a:p>
            </p:txBody>
          </p:sp>
          <p:sp>
            <p:nvSpPr>
              <p:cNvPr id="59" name="Line 55">
                <a:extLst>
                  <a:ext uri="{FF2B5EF4-FFF2-40B4-BE49-F238E27FC236}">
                    <a16:creationId xmlns:a16="http://schemas.microsoft.com/office/drawing/2014/main" id="{954FB939-E1F9-40FC-8AC9-6E592A46D154}"/>
                  </a:ext>
                </a:extLst>
              </p:cNvPr>
              <p:cNvSpPr>
                <a:spLocks noChangeShapeType="1"/>
              </p:cNvSpPr>
              <p:nvPr/>
            </p:nvSpPr>
            <p:spPr bwMode="auto">
              <a:xfrm flipH="1">
                <a:off x="1192" y="3120"/>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56">
                <a:extLst>
                  <a:ext uri="{FF2B5EF4-FFF2-40B4-BE49-F238E27FC236}">
                    <a16:creationId xmlns:a16="http://schemas.microsoft.com/office/drawing/2014/main" id="{57E2E973-1FCD-4F38-B4F2-AE25AC83457E}"/>
                  </a:ext>
                </a:extLst>
              </p:cNvPr>
              <p:cNvSpPr>
                <a:spLocks noChangeArrowheads="1"/>
              </p:cNvSpPr>
              <p:nvPr/>
            </p:nvSpPr>
            <p:spPr bwMode="auto">
              <a:xfrm>
                <a:off x="1016" y="3416"/>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7">
                <a:extLst>
                  <a:ext uri="{FF2B5EF4-FFF2-40B4-BE49-F238E27FC236}">
                    <a16:creationId xmlns:a16="http://schemas.microsoft.com/office/drawing/2014/main" id="{61DCC549-FE89-4205-909E-F4FEFBD83EE7}"/>
                  </a:ext>
                </a:extLst>
              </p:cNvPr>
              <p:cNvSpPr>
                <a:spLocks noChangeShapeType="1"/>
              </p:cNvSpPr>
              <p:nvPr/>
            </p:nvSpPr>
            <p:spPr bwMode="auto">
              <a:xfrm flipH="1">
                <a:off x="1192" y="3504"/>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58">
                <a:extLst>
                  <a:ext uri="{FF2B5EF4-FFF2-40B4-BE49-F238E27FC236}">
                    <a16:creationId xmlns:a16="http://schemas.microsoft.com/office/drawing/2014/main" id="{86FF9102-0A5D-4EEE-A08A-CF7B3FB2FEF6}"/>
                  </a:ext>
                </a:extLst>
              </p:cNvPr>
              <p:cNvSpPr>
                <a:spLocks noChangeArrowheads="1"/>
              </p:cNvSpPr>
              <p:nvPr/>
            </p:nvSpPr>
            <p:spPr bwMode="auto">
              <a:xfrm>
                <a:off x="1020" y="3404"/>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a:t>
                </a:r>
              </a:p>
            </p:txBody>
          </p:sp>
          <p:sp>
            <p:nvSpPr>
              <p:cNvPr id="63" name="Line 59">
                <a:extLst>
                  <a:ext uri="{FF2B5EF4-FFF2-40B4-BE49-F238E27FC236}">
                    <a16:creationId xmlns:a16="http://schemas.microsoft.com/office/drawing/2014/main" id="{6B0A1B1C-BD54-460D-A4BB-1708EE4AAAAC}"/>
                  </a:ext>
                </a:extLst>
              </p:cNvPr>
              <p:cNvSpPr>
                <a:spLocks noChangeShapeType="1"/>
              </p:cNvSpPr>
              <p:nvPr/>
            </p:nvSpPr>
            <p:spPr bwMode="auto">
              <a:xfrm>
                <a:off x="672" y="2404"/>
                <a:ext cx="0" cy="14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0">
                <a:extLst>
                  <a:ext uri="{FF2B5EF4-FFF2-40B4-BE49-F238E27FC236}">
                    <a16:creationId xmlns:a16="http://schemas.microsoft.com/office/drawing/2014/main" id="{2272FE6A-68AD-4301-8DB3-A4E6C17BC560}"/>
                  </a:ext>
                </a:extLst>
              </p:cNvPr>
              <p:cNvSpPr>
                <a:spLocks noChangeShapeType="1"/>
              </p:cNvSpPr>
              <p:nvPr/>
            </p:nvSpPr>
            <p:spPr bwMode="auto">
              <a:xfrm>
                <a:off x="680" y="3504"/>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1">
                <a:extLst>
                  <a:ext uri="{FF2B5EF4-FFF2-40B4-BE49-F238E27FC236}">
                    <a16:creationId xmlns:a16="http://schemas.microsoft.com/office/drawing/2014/main" id="{3F7780A0-76C6-42A0-B64F-BA531B05093D}"/>
                  </a:ext>
                </a:extLst>
              </p:cNvPr>
              <p:cNvSpPr>
                <a:spLocks noChangeShapeType="1"/>
              </p:cNvSpPr>
              <p:nvPr/>
            </p:nvSpPr>
            <p:spPr bwMode="auto">
              <a:xfrm>
                <a:off x="680" y="3120"/>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2">
                <a:extLst>
                  <a:ext uri="{FF2B5EF4-FFF2-40B4-BE49-F238E27FC236}">
                    <a16:creationId xmlns:a16="http://schemas.microsoft.com/office/drawing/2014/main" id="{D18A0EC2-260E-4651-8815-63ACDD92F7CF}"/>
                  </a:ext>
                </a:extLst>
              </p:cNvPr>
              <p:cNvSpPr>
                <a:spLocks noChangeShapeType="1"/>
              </p:cNvSpPr>
              <p:nvPr/>
            </p:nvSpPr>
            <p:spPr bwMode="auto">
              <a:xfrm>
                <a:off x="680" y="3312"/>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63">
                <a:extLst>
                  <a:ext uri="{FF2B5EF4-FFF2-40B4-BE49-F238E27FC236}">
                    <a16:creationId xmlns:a16="http://schemas.microsoft.com/office/drawing/2014/main" id="{99F11097-9B31-4847-8B62-54E481ADB2E0}"/>
                  </a:ext>
                </a:extLst>
              </p:cNvPr>
              <p:cNvSpPr>
                <a:spLocks noChangeShapeType="1"/>
              </p:cNvSpPr>
              <p:nvPr/>
            </p:nvSpPr>
            <p:spPr bwMode="auto">
              <a:xfrm>
                <a:off x="680" y="2928"/>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Oval 64">
                <a:extLst>
                  <a:ext uri="{FF2B5EF4-FFF2-40B4-BE49-F238E27FC236}">
                    <a16:creationId xmlns:a16="http://schemas.microsoft.com/office/drawing/2014/main" id="{2A941D3F-4E8E-4501-A6EB-E7504B83222C}"/>
                  </a:ext>
                </a:extLst>
              </p:cNvPr>
              <p:cNvSpPr>
                <a:spLocks noChangeArrowheads="1"/>
              </p:cNvSpPr>
              <p:nvPr/>
            </p:nvSpPr>
            <p:spPr bwMode="auto">
              <a:xfrm>
                <a:off x="1016" y="3800"/>
                <a:ext cx="176" cy="17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5">
                <a:extLst>
                  <a:ext uri="{FF2B5EF4-FFF2-40B4-BE49-F238E27FC236}">
                    <a16:creationId xmlns:a16="http://schemas.microsoft.com/office/drawing/2014/main" id="{670464E1-6D4D-4A44-80B6-8361C62C1B68}"/>
                  </a:ext>
                </a:extLst>
              </p:cNvPr>
              <p:cNvSpPr>
                <a:spLocks noChangeShapeType="1"/>
              </p:cNvSpPr>
              <p:nvPr/>
            </p:nvSpPr>
            <p:spPr bwMode="auto">
              <a:xfrm flipH="1">
                <a:off x="1192" y="3888"/>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66">
                <a:extLst>
                  <a:ext uri="{FF2B5EF4-FFF2-40B4-BE49-F238E27FC236}">
                    <a16:creationId xmlns:a16="http://schemas.microsoft.com/office/drawing/2014/main" id="{ECC7C881-4FCF-4DF4-8ED7-9F123956F965}"/>
                  </a:ext>
                </a:extLst>
              </p:cNvPr>
              <p:cNvSpPr>
                <a:spLocks noChangeArrowheads="1"/>
              </p:cNvSpPr>
              <p:nvPr/>
            </p:nvSpPr>
            <p:spPr bwMode="auto">
              <a:xfrm>
                <a:off x="1020" y="3788"/>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a:t>
                </a:r>
              </a:p>
            </p:txBody>
          </p:sp>
          <p:sp>
            <p:nvSpPr>
              <p:cNvPr id="71" name="Line 67">
                <a:extLst>
                  <a:ext uri="{FF2B5EF4-FFF2-40B4-BE49-F238E27FC236}">
                    <a16:creationId xmlns:a16="http://schemas.microsoft.com/office/drawing/2014/main" id="{C57DF863-D3D3-4529-B9F8-BE278F941C7B}"/>
                  </a:ext>
                </a:extLst>
              </p:cNvPr>
              <p:cNvSpPr>
                <a:spLocks noChangeShapeType="1"/>
              </p:cNvSpPr>
              <p:nvPr/>
            </p:nvSpPr>
            <p:spPr bwMode="auto">
              <a:xfrm>
                <a:off x="680" y="3888"/>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68">
                <a:extLst>
                  <a:ext uri="{FF2B5EF4-FFF2-40B4-BE49-F238E27FC236}">
                    <a16:creationId xmlns:a16="http://schemas.microsoft.com/office/drawing/2014/main" id="{3D0CE5A4-E070-4624-BBF1-3B4D75BB3D18}"/>
                  </a:ext>
                </a:extLst>
              </p:cNvPr>
              <p:cNvSpPr>
                <a:spLocks noChangeShapeType="1"/>
              </p:cNvSpPr>
              <p:nvPr/>
            </p:nvSpPr>
            <p:spPr bwMode="auto">
              <a:xfrm>
                <a:off x="4848" y="2614"/>
                <a:ext cx="0" cy="21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69">
                <a:extLst>
                  <a:ext uri="{FF2B5EF4-FFF2-40B4-BE49-F238E27FC236}">
                    <a16:creationId xmlns:a16="http://schemas.microsoft.com/office/drawing/2014/main" id="{2F12A4B7-D238-438E-BEEC-BDF0B9BBE322}"/>
                  </a:ext>
                </a:extLst>
              </p:cNvPr>
              <p:cNvSpPr>
                <a:spLocks noChangeArrowheads="1"/>
              </p:cNvSpPr>
              <p:nvPr/>
            </p:nvSpPr>
            <p:spPr bwMode="auto">
              <a:xfrm>
                <a:off x="1323" y="3587"/>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grpSp>
      </p:grpSp>
    </p:spTree>
    <p:extLst>
      <p:ext uri="{BB962C8B-B14F-4D97-AF65-F5344CB8AC3E}">
        <p14:creationId xmlns:p14="http://schemas.microsoft.com/office/powerpoint/2010/main" val="90421298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D135760-8F8C-419C-A150-FCC7A873FB30}"/>
              </a:ext>
            </a:extLst>
          </p:cNvPr>
          <p:cNvSpPr>
            <a:spLocks noGrp="1"/>
          </p:cNvSpPr>
          <p:nvPr>
            <p:ph type="sldNum" sz="quarter" idx="12"/>
          </p:nvPr>
        </p:nvSpPr>
        <p:spPr/>
        <p:txBody>
          <a:bodyPr/>
          <a:lstStyle/>
          <a:p>
            <a:fld id="{D12C7F20-4EEE-4847-AC76-B538472E8A39}" type="slidenum">
              <a:rPr lang="zh-CN" altLang="en-US" smtClean="0"/>
              <a:pPr/>
              <a:t>65</a:t>
            </a:fld>
            <a:endParaRPr lang="zh-CN" altLang="en-US"/>
          </a:p>
        </p:txBody>
      </p:sp>
      <p:sp>
        <p:nvSpPr>
          <p:cNvPr id="3" name="文本占位符 2">
            <a:extLst>
              <a:ext uri="{FF2B5EF4-FFF2-40B4-BE49-F238E27FC236}">
                <a16:creationId xmlns:a16="http://schemas.microsoft.com/office/drawing/2014/main" id="{2182DAAE-26CC-462B-AFFD-5982A7208FDB}"/>
              </a:ext>
            </a:extLst>
          </p:cNvPr>
          <p:cNvSpPr>
            <a:spLocks noGrp="1"/>
          </p:cNvSpPr>
          <p:nvPr>
            <p:ph type="body" sz="quarter" idx="15"/>
          </p:nvPr>
        </p:nvSpPr>
        <p:spPr/>
        <p:txBody>
          <a:bodyPr/>
          <a:lstStyle/>
          <a:p>
            <a:r>
              <a:rPr lang="zh-CN" altLang="en-US" dirty="0"/>
              <a:t>全相连映射</a:t>
            </a:r>
          </a:p>
        </p:txBody>
      </p:sp>
      <p:sp>
        <p:nvSpPr>
          <p:cNvPr id="4" name="文本占位符 3">
            <a:extLst>
              <a:ext uri="{FF2B5EF4-FFF2-40B4-BE49-F238E27FC236}">
                <a16:creationId xmlns:a16="http://schemas.microsoft.com/office/drawing/2014/main" id="{03A6378B-E227-4DC8-9AC9-A317152965CD}"/>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2">
            <a:extLst>
              <a:ext uri="{FF2B5EF4-FFF2-40B4-BE49-F238E27FC236}">
                <a16:creationId xmlns:a16="http://schemas.microsoft.com/office/drawing/2014/main" id="{F0533315-37F6-478E-9977-F547031B0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51" y="1348980"/>
            <a:ext cx="7601018" cy="467418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33840567-CAC8-4A53-83B7-B761986545D8}"/>
              </a:ext>
            </a:extLst>
          </p:cNvPr>
          <p:cNvSpPr>
            <a:spLocks noChangeArrowheads="1"/>
          </p:cNvSpPr>
          <p:nvPr/>
        </p:nvSpPr>
        <p:spPr bwMode="auto">
          <a:xfrm>
            <a:off x="7347355" y="1020258"/>
            <a:ext cx="4792136" cy="959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80000"/>
              <a:buFont typeface="Wingdings" panose="05000000000000000000" pitchFamily="2" charset="2"/>
              <a:buChar char="u"/>
              <a:defRPr kumimoji="1"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000" b="1">
                <a:solidFill>
                  <a:srgbClr val="000099"/>
                </a:solidFill>
                <a:latin typeface="Arial" panose="020B0604020202020204" pitchFamily="34" charset="0"/>
                <a:ea typeface="宋体" panose="02010600030101010101" pitchFamily="2" charset="-122"/>
              </a:defRPr>
            </a:lvl2pPr>
            <a:lvl3pPr marL="1143000" indent="-228600">
              <a:spcBef>
                <a:spcPct val="20000"/>
              </a:spcBef>
              <a:buChar char="•"/>
              <a:defRPr kumimoji="1" b="1">
                <a:solidFill>
                  <a:srgbClr val="CC3300"/>
                </a:solidFill>
                <a:latin typeface="Arial" panose="020B0604020202020204" pitchFamily="34" charset="0"/>
                <a:ea typeface="宋体" panose="02010600030101010101" pitchFamily="2" charset="-122"/>
              </a:defRPr>
            </a:lvl3pPr>
            <a:lvl4pPr marL="1600200" indent="-228600">
              <a:spcBef>
                <a:spcPct val="20000"/>
              </a:spcBef>
              <a:buChar char="–"/>
              <a:defRPr kumimoji="1" sz="1600" b="1">
                <a:solidFill>
                  <a:srgbClr val="800000"/>
                </a:solidFill>
                <a:latin typeface="Arial" panose="020B0604020202020204" pitchFamily="34" charset="0"/>
                <a:ea typeface="宋体" panose="02010600030101010101" pitchFamily="2" charset="-122"/>
              </a:defRPr>
            </a:lvl4pPr>
            <a:lvl5pPr marL="2057400" indent="-228600">
              <a:spcBef>
                <a:spcPct val="20000"/>
              </a:spcBef>
              <a:defRPr kumimoji="1" sz="1600" b="1">
                <a:solidFill>
                  <a:srgbClr val="800000"/>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9pPr>
          </a:lstStyle>
          <a:p>
            <a:pPr lvl="1">
              <a:spcBef>
                <a:spcPct val="0"/>
              </a:spcBef>
            </a:pPr>
            <a:r>
              <a:rPr lang="zh-CN" altLang="en-US" sz="1600" i="0" dirty="0">
                <a:solidFill>
                  <a:srgbClr val="CC0000"/>
                </a:solidFill>
                <a:latin typeface="宋体" panose="02010600030101010101" pitchFamily="2" charset="-122"/>
              </a:rPr>
              <a:t>比直接映射灵活，命中率高。</a:t>
            </a:r>
          </a:p>
          <a:p>
            <a:pPr lvl="1">
              <a:spcBef>
                <a:spcPct val="0"/>
              </a:spcBef>
            </a:pPr>
            <a:r>
              <a:rPr lang="zh-CN" altLang="en-US" sz="1600" i="0" dirty="0">
                <a:solidFill>
                  <a:srgbClr val="CC0000"/>
                </a:solidFill>
                <a:latin typeface="宋体" panose="02010600030101010101" pitchFamily="2" charset="-122"/>
              </a:rPr>
              <a:t>采用相联存取技术（按内容访问），实现复杂、速度慢。</a:t>
            </a:r>
          </a:p>
          <a:p>
            <a:pPr lvl="1">
              <a:spcBef>
                <a:spcPct val="0"/>
              </a:spcBef>
            </a:pPr>
            <a:r>
              <a:rPr lang="en-US" altLang="zh-CN" sz="1600" i="0" dirty="0">
                <a:solidFill>
                  <a:srgbClr val="CC0000"/>
                </a:solidFill>
                <a:cs typeface="Arial" panose="020B0604020202020204" pitchFamily="34" charset="0"/>
              </a:rPr>
              <a:t>Cache</a:t>
            </a:r>
            <a:r>
              <a:rPr lang="zh-CN" altLang="en-US" sz="1600" i="0" dirty="0">
                <a:solidFill>
                  <a:srgbClr val="CC0000"/>
                </a:solidFill>
                <a:cs typeface="Arial" panose="020B0604020202020204" pitchFamily="34" charset="0"/>
              </a:rPr>
              <a:t>标志</a:t>
            </a:r>
            <a:r>
              <a:rPr lang="zh-CN" altLang="en-US" sz="1600" i="0" dirty="0">
                <a:solidFill>
                  <a:srgbClr val="CC0000"/>
                </a:solidFill>
                <a:latin typeface="宋体" panose="02010600030101010101" pitchFamily="2" charset="-122"/>
              </a:rPr>
              <a:t>位数增加，比较逻辑成本随之增加。</a:t>
            </a:r>
            <a:endParaRPr lang="zh-CN" altLang="en-US" sz="1600" i="0" dirty="0">
              <a:solidFill>
                <a:srgbClr val="CC0000"/>
              </a:solidFill>
            </a:endParaRPr>
          </a:p>
        </p:txBody>
      </p:sp>
      <p:sp>
        <p:nvSpPr>
          <p:cNvPr id="8" name="Text Box 5">
            <a:extLst>
              <a:ext uri="{FF2B5EF4-FFF2-40B4-BE49-F238E27FC236}">
                <a16:creationId xmlns:a16="http://schemas.microsoft.com/office/drawing/2014/main" id="{782C0F34-2AB9-4D76-B080-1F371453CABE}"/>
              </a:ext>
            </a:extLst>
          </p:cNvPr>
          <p:cNvSpPr txBox="1">
            <a:spLocks noChangeArrowheads="1"/>
          </p:cNvSpPr>
          <p:nvPr/>
        </p:nvSpPr>
        <p:spPr bwMode="auto">
          <a:xfrm>
            <a:off x="8350502" y="2833047"/>
            <a:ext cx="2181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dirty="0"/>
              <a:t>不适合大容量</a:t>
            </a:r>
            <a:r>
              <a:rPr lang="en-US" altLang="zh-CN" dirty="0"/>
              <a:t>Cache</a:t>
            </a:r>
          </a:p>
        </p:txBody>
      </p:sp>
    </p:spTree>
    <p:extLst>
      <p:ext uri="{BB962C8B-B14F-4D97-AF65-F5344CB8AC3E}">
        <p14:creationId xmlns:p14="http://schemas.microsoft.com/office/powerpoint/2010/main" val="324851921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8B1FB2-2BAB-4D81-B63A-5A4D4D482A8B}"/>
              </a:ext>
            </a:extLst>
          </p:cNvPr>
          <p:cNvSpPr>
            <a:spLocks noGrp="1"/>
          </p:cNvSpPr>
          <p:nvPr>
            <p:ph type="sldNum" sz="quarter" idx="12"/>
          </p:nvPr>
        </p:nvSpPr>
        <p:spPr/>
        <p:txBody>
          <a:bodyPr/>
          <a:lstStyle/>
          <a:p>
            <a:fld id="{D12C7F20-4EEE-4847-AC76-B538472E8A39}" type="slidenum">
              <a:rPr lang="zh-CN" altLang="en-US" smtClean="0"/>
              <a:pPr/>
              <a:t>66</a:t>
            </a:fld>
            <a:endParaRPr lang="zh-CN" altLang="en-US"/>
          </a:p>
        </p:txBody>
      </p:sp>
      <p:sp>
        <p:nvSpPr>
          <p:cNvPr id="3" name="文本占位符 2">
            <a:extLst>
              <a:ext uri="{FF2B5EF4-FFF2-40B4-BE49-F238E27FC236}">
                <a16:creationId xmlns:a16="http://schemas.microsoft.com/office/drawing/2014/main" id="{EF2FED36-EC67-4491-B6D0-A27253FA8548}"/>
              </a:ext>
            </a:extLst>
          </p:cNvPr>
          <p:cNvSpPr>
            <a:spLocks noGrp="1"/>
          </p:cNvSpPr>
          <p:nvPr>
            <p:ph type="body" sz="quarter" idx="15"/>
          </p:nvPr>
        </p:nvSpPr>
        <p:spPr>
          <a:xfrm>
            <a:off x="159768" y="698464"/>
            <a:ext cx="11835786" cy="620198"/>
          </a:xfrm>
        </p:spPr>
        <p:txBody>
          <a:bodyPr/>
          <a:lstStyle/>
          <a:p>
            <a:r>
              <a:rPr lang="zh-CN" altLang="en-US" dirty="0"/>
              <a:t>组相联映射（</a:t>
            </a:r>
            <a:r>
              <a:rPr lang="en-US" altLang="zh-CN" dirty="0"/>
              <a:t>Set Associative</a:t>
            </a:r>
            <a:r>
              <a:rPr lang="zh-CN" altLang="en-US" dirty="0"/>
              <a:t>）</a:t>
            </a:r>
          </a:p>
        </p:txBody>
      </p:sp>
      <p:sp>
        <p:nvSpPr>
          <p:cNvPr id="4" name="文本占位符 3">
            <a:extLst>
              <a:ext uri="{FF2B5EF4-FFF2-40B4-BE49-F238E27FC236}">
                <a16:creationId xmlns:a16="http://schemas.microsoft.com/office/drawing/2014/main" id="{B0C2D409-810B-44F8-8301-BA50632DA635}"/>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30143040-FB85-47C6-86FF-BDC870CAB787}"/>
              </a:ext>
            </a:extLst>
          </p:cNvPr>
          <p:cNvSpPr txBox="1">
            <a:spLocks noChangeArrowheads="1"/>
          </p:cNvSpPr>
          <p:nvPr/>
        </p:nvSpPr>
        <p:spPr>
          <a:xfrm>
            <a:off x="634830" y="1224882"/>
            <a:ext cx="7148512" cy="333057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1800">
                <a:hlinkClick r:id="" action="ppaction://hlinkshowjump?jump=nextslide"/>
              </a:rPr>
              <a:t>组相联映射</a:t>
            </a:r>
            <a:r>
              <a:rPr lang="zh-CN" altLang="en-US" sz="1800"/>
              <a:t>结合直接映射和全相联映射的特点</a:t>
            </a:r>
          </a:p>
          <a:p>
            <a:pPr>
              <a:lnSpc>
                <a:spcPct val="110000"/>
              </a:lnSpc>
            </a:pPr>
            <a:r>
              <a:rPr lang="zh-CN" altLang="en-US" sz="1800"/>
              <a:t>将</a:t>
            </a:r>
            <a:r>
              <a:rPr lang="en-US" altLang="zh-CN" sz="1800"/>
              <a:t>Cache</a:t>
            </a:r>
            <a:r>
              <a:rPr lang="zh-CN" altLang="en-US" sz="1800"/>
              <a:t>所有槽分组，把主存块映射到</a:t>
            </a:r>
            <a:r>
              <a:rPr lang="en-US" altLang="zh-CN" sz="1800"/>
              <a:t>Cache</a:t>
            </a:r>
            <a:r>
              <a:rPr lang="zh-CN" altLang="en-US" sz="1800"/>
              <a:t>固定组的任一槽中。也即：组间模映射、组内全映射。映射关系为：</a:t>
            </a:r>
          </a:p>
          <a:p>
            <a:pPr>
              <a:lnSpc>
                <a:spcPct val="110000"/>
              </a:lnSpc>
              <a:buFont typeface="Wingdings" panose="05000000000000000000" pitchFamily="2" charset="2"/>
              <a:buNone/>
            </a:pPr>
            <a:r>
              <a:rPr lang="en-US" altLang="zh-CN" sz="1800"/>
              <a:t>     </a:t>
            </a:r>
            <a:r>
              <a:rPr lang="en-US" altLang="zh-CN" sz="1800">
                <a:solidFill>
                  <a:srgbClr val="006600"/>
                </a:solidFill>
              </a:rPr>
              <a:t>Cache</a:t>
            </a:r>
            <a:r>
              <a:rPr lang="zh-CN" altLang="en-US" sz="1800">
                <a:solidFill>
                  <a:srgbClr val="006600"/>
                </a:solidFill>
              </a:rPr>
              <a:t>组号</a:t>
            </a:r>
            <a:r>
              <a:rPr lang="en-US" altLang="zh-CN" sz="1800"/>
              <a:t>=</a:t>
            </a:r>
            <a:r>
              <a:rPr lang="zh-CN" altLang="en-US" sz="1800">
                <a:solidFill>
                  <a:srgbClr val="006600"/>
                </a:solidFill>
              </a:rPr>
              <a:t>主存块号 </a:t>
            </a:r>
            <a:r>
              <a:rPr lang="en-US" altLang="zh-CN" sz="1800"/>
              <a:t>mod</a:t>
            </a:r>
            <a:r>
              <a:rPr lang="en-US" altLang="zh-CN" sz="1800">
                <a:solidFill>
                  <a:srgbClr val="006600"/>
                </a:solidFill>
              </a:rPr>
              <a:t> </a:t>
            </a:r>
            <a:r>
              <a:rPr lang="en-US" altLang="zh-CN" sz="1800">
                <a:solidFill>
                  <a:srgbClr val="800000"/>
                </a:solidFill>
              </a:rPr>
              <a:t>Cache</a:t>
            </a:r>
            <a:r>
              <a:rPr lang="zh-CN" altLang="en-US" sz="1800">
                <a:solidFill>
                  <a:srgbClr val="800000"/>
                </a:solidFill>
              </a:rPr>
              <a:t>组数</a:t>
            </a:r>
          </a:p>
          <a:p>
            <a:pPr>
              <a:lnSpc>
                <a:spcPct val="110000"/>
              </a:lnSpc>
              <a:buFont typeface="Wingdings" panose="05000000000000000000" pitchFamily="2" charset="2"/>
              <a:buNone/>
            </a:pPr>
            <a:r>
              <a:rPr lang="zh-CN" altLang="en-US" sz="1800">
                <a:solidFill>
                  <a:srgbClr val="006600"/>
                </a:solidFill>
              </a:rPr>
              <a:t>     举例：假定</a:t>
            </a:r>
            <a:r>
              <a:rPr lang="en-US" altLang="zh-CN" sz="1800">
                <a:solidFill>
                  <a:srgbClr val="006600"/>
                </a:solidFill>
              </a:rPr>
              <a:t>Cache</a:t>
            </a:r>
            <a:r>
              <a:rPr lang="zh-CN" altLang="en-US" sz="1800">
                <a:solidFill>
                  <a:srgbClr val="006600"/>
                </a:solidFill>
              </a:rPr>
              <a:t>划分为：8</a:t>
            </a:r>
            <a:r>
              <a:rPr lang="en-US" altLang="zh-CN" sz="1800">
                <a:solidFill>
                  <a:srgbClr val="006600"/>
                </a:solidFill>
              </a:rPr>
              <a:t>K</a:t>
            </a:r>
            <a:r>
              <a:rPr lang="zh-CN" altLang="en-US" sz="1800">
                <a:solidFill>
                  <a:srgbClr val="006600"/>
                </a:solidFill>
              </a:rPr>
              <a:t>字=8组</a:t>
            </a:r>
            <a:r>
              <a:rPr lang="en-US" altLang="zh-CN" sz="1800">
                <a:solidFill>
                  <a:srgbClr val="006600"/>
                </a:solidFill>
              </a:rPr>
              <a:t>x2</a:t>
            </a:r>
            <a:r>
              <a:rPr lang="zh-CN" altLang="en-US" sz="1800">
                <a:solidFill>
                  <a:srgbClr val="006600"/>
                </a:solidFill>
              </a:rPr>
              <a:t>槽/组</a:t>
            </a:r>
            <a:r>
              <a:rPr lang="en-US" altLang="zh-CN" sz="1800">
                <a:solidFill>
                  <a:srgbClr val="006600"/>
                </a:solidFill>
              </a:rPr>
              <a:t>x512</a:t>
            </a:r>
            <a:r>
              <a:rPr lang="zh-CN" altLang="en-US" sz="1800">
                <a:solidFill>
                  <a:srgbClr val="006600"/>
                </a:solidFill>
              </a:rPr>
              <a:t>字/槽</a:t>
            </a:r>
          </a:p>
          <a:p>
            <a:pPr>
              <a:lnSpc>
                <a:spcPct val="110000"/>
              </a:lnSpc>
              <a:buFont typeface="Wingdings" panose="05000000000000000000" pitchFamily="2" charset="2"/>
              <a:buNone/>
            </a:pPr>
            <a:r>
              <a:rPr lang="en-US" altLang="zh-CN" sz="1800">
                <a:solidFill>
                  <a:srgbClr val="006600"/>
                </a:solidFill>
              </a:rPr>
              <a:t>                 4=100 mod </a:t>
            </a:r>
            <a:r>
              <a:rPr lang="en-US" altLang="zh-CN" sz="1800">
                <a:solidFill>
                  <a:srgbClr val="800000"/>
                </a:solidFill>
              </a:rPr>
              <a:t>8</a:t>
            </a:r>
          </a:p>
          <a:p>
            <a:pPr>
              <a:lnSpc>
                <a:spcPct val="110000"/>
              </a:lnSpc>
              <a:buFont typeface="Wingdings" panose="05000000000000000000" pitchFamily="2" charset="2"/>
              <a:buNone/>
            </a:pPr>
            <a:r>
              <a:rPr lang="en-US" altLang="zh-CN" sz="1800">
                <a:solidFill>
                  <a:srgbClr val="006600"/>
                </a:solidFill>
              </a:rPr>
              <a:t>     (</a:t>
            </a:r>
            <a:r>
              <a:rPr lang="zh-CN" altLang="en-US" sz="1800">
                <a:solidFill>
                  <a:srgbClr val="006600"/>
                </a:solidFill>
              </a:rPr>
              <a:t>主存第100块应映射到</a:t>
            </a:r>
            <a:r>
              <a:rPr lang="en-US" altLang="zh-CN" sz="1800">
                <a:solidFill>
                  <a:srgbClr val="006600"/>
                </a:solidFill>
              </a:rPr>
              <a:t>Cache</a:t>
            </a:r>
            <a:r>
              <a:rPr lang="zh-CN" altLang="en-US" sz="1800">
                <a:solidFill>
                  <a:srgbClr val="006600"/>
                </a:solidFill>
              </a:rPr>
              <a:t>的第4组的任意槽中。)</a:t>
            </a:r>
          </a:p>
          <a:p>
            <a:pPr>
              <a:lnSpc>
                <a:spcPct val="110000"/>
              </a:lnSpc>
              <a:buFont typeface="Wingdings" panose="05000000000000000000" pitchFamily="2" charset="2"/>
              <a:buNone/>
            </a:pPr>
            <a:r>
              <a:rPr lang="zh-CN" altLang="en-US" sz="1800">
                <a:latin typeface="宋体" panose="02010600030101010101" pitchFamily="2" charset="-122"/>
              </a:rPr>
              <a:t>   </a:t>
            </a:r>
            <a:endParaRPr lang="zh-CN" altLang="en-US" sz="1800"/>
          </a:p>
        </p:txBody>
      </p:sp>
      <p:sp>
        <p:nvSpPr>
          <p:cNvPr id="6" name="Rectangle 4">
            <a:extLst>
              <a:ext uri="{FF2B5EF4-FFF2-40B4-BE49-F238E27FC236}">
                <a16:creationId xmlns:a16="http://schemas.microsoft.com/office/drawing/2014/main" id="{5F79FE83-E363-4069-A719-920CE07CC682}"/>
              </a:ext>
            </a:extLst>
          </p:cNvPr>
          <p:cNvSpPr>
            <a:spLocks noChangeArrowheads="1"/>
          </p:cNvSpPr>
          <p:nvPr/>
        </p:nvSpPr>
        <p:spPr bwMode="auto">
          <a:xfrm>
            <a:off x="218905" y="4088732"/>
            <a:ext cx="8228012" cy="2316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80000"/>
              <a:buFont typeface="Wingdings" panose="05000000000000000000" pitchFamily="2" charset="2"/>
              <a:buChar char="u"/>
              <a:defRPr kumimoji="1"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000" b="1">
                <a:solidFill>
                  <a:srgbClr val="000099"/>
                </a:solidFill>
                <a:latin typeface="Arial" panose="020B0604020202020204" pitchFamily="34" charset="0"/>
                <a:ea typeface="宋体" panose="02010600030101010101" pitchFamily="2" charset="-122"/>
              </a:defRPr>
            </a:lvl2pPr>
            <a:lvl3pPr marL="1143000" indent="-228600">
              <a:spcBef>
                <a:spcPct val="20000"/>
              </a:spcBef>
              <a:buChar char="•"/>
              <a:defRPr kumimoji="1" b="1">
                <a:solidFill>
                  <a:srgbClr val="CC3300"/>
                </a:solidFill>
                <a:latin typeface="Arial" panose="020B0604020202020204" pitchFamily="34" charset="0"/>
                <a:ea typeface="宋体" panose="02010600030101010101" pitchFamily="2" charset="-122"/>
              </a:defRPr>
            </a:lvl3pPr>
            <a:lvl4pPr marL="1600200" indent="-228600">
              <a:spcBef>
                <a:spcPct val="20000"/>
              </a:spcBef>
              <a:buChar char="–"/>
              <a:defRPr kumimoji="1" sz="1600" b="1">
                <a:solidFill>
                  <a:srgbClr val="800000"/>
                </a:solidFill>
                <a:latin typeface="Arial" panose="020B0604020202020204" pitchFamily="34" charset="0"/>
                <a:ea typeface="宋体" panose="02010600030101010101" pitchFamily="2" charset="-122"/>
              </a:defRPr>
            </a:lvl4pPr>
            <a:lvl5pPr marL="2057400" indent="-228600">
              <a:spcBef>
                <a:spcPct val="20000"/>
              </a:spcBef>
              <a:defRPr kumimoji="1" sz="1600" b="1">
                <a:solidFill>
                  <a:srgbClr val="800000"/>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9pPr>
          </a:lstStyle>
          <a:p>
            <a:pPr>
              <a:lnSpc>
                <a:spcPct val="90000"/>
              </a:lnSpc>
              <a:spcBef>
                <a:spcPct val="70000"/>
              </a:spcBef>
            </a:pPr>
            <a:r>
              <a:rPr lang="zh-CN" altLang="en-US" sz="2000" i="0">
                <a:latin typeface="宋体" panose="02010600030101010101" pitchFamily="2" charset="-122"/>
              </a:rPr>
              <a:t>特点：</a:t>
            </a:r>
          </a:p>
          <a:p>
            <a:pPr lvl="1">
              <a:lnSpc>
                <a:spcPct val="115000"/>
              </a:lnSpc>
              <a:spcBef>
                <a:spcPct val="30000"/>
              </a:spcBef>
            </a:pPr>
            <a:r>
              <a:rPr lang="zh-CN" altLang="en-US" i="0">
                <a:latin typeface="Times New Roman" panose="02020603050405020304" pitchFamily="18" charset="0"/>
              </a:rPr>
              <a:t>结合了直接映射和全相联映射的优点。当</a:t>
            </a:r>
            <a:r>
              <a:rPr lang="en-US" altLang="zh-CN" i="0">
                <a:latin typeface="Times New Roman" panose="02020603050405020304" pitchFamily="18" charset="0"/>
              </a:rPr>
              <a:t>Cache</a:t>
            </a:r>
            <a:r>
              <a:rPr lang="zh-CN" altLang="en-US" i="0">
                <a:latin typeface="Times New Roman" panose="02020603050405020304" pitchFamily="18" charset="0"/>
              </a:rPr>
              <a:t>的组数为1时，则变为相联映射；当每组只有一个槽时，则变为直接映射。</a:t>
            </a:r>
          </a:p>
          <a:p>
            <a:pPr lvl="1">
              <a:lnSpc>
                <a:spcPct val="115000"/>
              </a:lnSpc>
              <a:spcBef>
                <a:spcPct val="30000"/>
              </a:spcBef>
            </a:pPr>
            <a:r>
              <a:rPr lang="zh-CN" altLang="en-US" i="0">
                <a:latin typeface="Times New Roman" panose="02020603050405020304" pitchFamily="18" charset="0"/>
              </a:rPr>
              <a:t>每组两个槽（称为2路组相联）较常用。一般每组4个槽以上的情况很少用。在较大容量的</a:t>
            </a:r>
            <a:r>
              <a:rPr lang="en-US" altLang="zh-CN" i="0">
                <a:latin typeface="Times New Roman" panose="02020603050405020304" pitchFamily="18" charset="0"/>
              </a:rPr>
              <a:t>L2 Cahce</a:t>
            </a:r>
            <a:r>
              <a:rPr lang="zh-CN" altLang="en-US" i="0">
                <a:latin typeface="Times New Roman" panose="02020603050405020304" pitchFamily="18" charset="0"/>
              </a:rPr>
              <a:t>和</a:t>
            </a:r>
            <a:r>
              <a:rPr lang="en-US" altLang="zh-CN" i="0">
                <a:latin typeface="Times New Roman" panose="02020603050405020304" pitchFamily="18" charset="0"/>
              </a:rPr>
              <a:t>L3 Cahce</a:t>
            </a:r>
            <a:r>
              <a:rPr lang="zh-CN" altLang="en-US" i="0">
                <a:latin typeface="Times New Roman" panose="02020603050405020304" pitchFamily="18" charset="0"/>
              </a:rPr>
              <a:t>中使用</a:t>
            </a:r>
            <a:r>
              <a:rPr lang="en-US" altLang="zh-CN" i="0">
                <a:latin typeface="Times New Roman" panose="02020603050405020304" pitchFamily="18" charset="0"/>
              </a:rPr>
              <a:t>4-</a:t>
            </a:r>
            <a:r>
              <a:rPr lang="zh-CN" altLang="en-US" i="0">
                <a:latin typeface="Times New Roman" panose="02020603050405020304" pitchFamily="18" charset="0"/>
              </a:rPr>
              <a:t>路以上。</a:t>
            </a:r>
          </a:p>
        </p:txBody>
      </p:sp>
    </p:spTree>
    <p:extLst>
      <p:ext uri="{BB962C8B-B14F-4D97-AF65-F5344CB8AC3E}">
        <p14:creationId xmlns:p14="http://schemas.microsoft.com/office/powerpoint/2010/main" val="410660307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blinds(horizontal)">
                                      <p:cBhvr>
                                        <p:cTn id="33" dur="500"/>
                                        <p:tgtEl>
                                          <p:spTgt spid="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blinds(horizontal)">
                                      <p:cBhvr>
                                        <p:cTn id="38" dur="500"/>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blinds(horizontal)">
                                      <p:cBhvr>
                                        <p:cTn id="4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2D3F971-FDFA-47A7-8E23-12ADF09F79CD}"/>
              </a:ext>
            </a:extLst>
          </p:cNvPr>
          <p:cNvSpPr>
            <a:spLocks noGrp="1"/>
          </p:cNvSpPr>
          <p:nvPr>
            <p:ph type="sldNum" sz="quarter" idx="12"/>
          </p:nvPr>
        </p:nvSpPr>
        <p:spPr/>
        <p:txBody>
          <a:bodyPr/>
          <a:lstStyle/>
          <a:p>
            <a:fld id="{D12C7F20-4EEE-4847-AC76-B538472E8A39}" type="slidenum">
              <a:rPr lang="zh-CN" altLang="en-US" smtClean="0"/>
              <a:pPr/>
              <a:t>67</a:t>
            </a:fld>
            <a:endParaRPr lang="zh-CN" altLang="en-US"/>
          </a:p>
        </p:txBody>
      </p:sp>
      <p:sp>
        <p:nvSpPr>
          <p:cNvPr id="3" name="文本占位符 2">
            <a:extLst>
              <a:ext uri="{FF2B5EF4-FFF2-40B4-BE49-F238E27FC236}">
                <a16:creationId xmlns:a16="http://schemas.microsoft.com/office/drawing/2014/main" id="{2D704D4E-5E47-467A-9472-4AEA7FA7548F}"/>
              </a:ext>
            </a:extLst>
          </p:cNvPr>
          <p:cNvSpPr>
            <a:spLocks noGrp="1"/>
          </p:cNvSpPr>
          <p:nvPr>
            <p:ph type="body" sz="quarter" idx="15"/>
          </p:nvPr>
        </p:nvSpPr>
        <p:spPr>
          <a:xfrm>
            <a:off x="159768" y="698464"/>
            <a:ext cx="11835786" cy="668324"/>
          </a:xfrm>
        </p:spPr>
        <p:txBody>
          <a:bodyPr/>
          <a:lstStyle/>
          <a:p>
            <a:r>
              <a:rPr lang="zh-CN" altLang="en-US" dirty="0"/>
              <a:t>组相联映射的</a:t>
            </a:r>
            <a:r>
              <a:rPr lang="en-US" altLang="zh-CN" dirty="0"/>
              <a:t>Cache</a:t>
            </a:r>
            <a:r>
              <a:rPr lang="zh-CN" altLang="en-US" dirty="0"/>
              <a:t>组织图</a:t>
            </a:r>
          </a:p>
        </p:txBody>
      </p:sp>
      <p:sp>
        <p:nvSpPr>
          <p:cNvPr id="4" name="文本占位符 3">
            <a:extLst>
              <a:ext uri="{FF2B5EF4-FFF2-40B4-BE49-F238E27FC236}">
                <a16:creationId xmlns:a16="http://schemas.microsoft.com/office/drawing/2014/main" id="{D8196DFE-CAE4-4CC3-98A0-D3FFF6A81087}"/>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3">
            <a:extLst>
              <a:ext uri="{FF2B5EF4-FFF2-40B4-BE49-F238E27FC236}">
                <a16:creationId xmlns:a16="http://schemas.microsoft.com/office/drawing/2014/main" id="{7A3E6CE9-0AB5-41FE-9E23-C8FC1ADAD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914" y="777850"/>
            <a:ext cx="5468938" cy="52609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B5E03388-C442-4AF2-B0CD-382452CC8622}"/>
              </a:ext>
            </a:extLst>
          </p:cNvPr>
          <p:cNvSpPr>
            <a:spLocks noChangeArrowheads="1"/>
          </p:cNvSpPr>
          <p:nvPr/>
        </p:nvSpPr>
        <p:spPr bwMode="auto">
          <a:xfrm>
            <a:off x="486067" y="1228237"/>
            <a:ext cx="3361290" cy="175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i="0" dirty="0">
                <a:solidFill>
                  <a:schemeClr val="tx1"/>
                </a:solidFill>
                <a:ea typeface="宋体" panose="02010600030101010101" pitchFamily="2" charset="-122"/>
              </a:rPr>
              <a:t>假定：</a:t>
            </a:r>
          </a:p>
          <a:p>
            <a:r>
              <a:rPr lang="zh-CN" altLang="en-US" sz="1600" i="0" dirty="0">
                <a:solidFill>
                  <a:srgbClr val="006600"/>
                </a:solidFill>
                <a:ea typeface="宋体" panose="02010600030101010101" pitchFamily="2" charset="-122"/>
                <a:cs typeface="Arial" panose="020B0604020202020204" pitchFamily="34" charset="0"/>
              </a:rPr>
              <a:t>数据在主存和</a:t>
            </a:r>
            <a:r>
              <a:rPr lang="en-US" altLang="zh-CN" sz="1600" i="0" dirty="0">
                <a:solidFill>
                  <a:srgbClr val="006600"/>
                </a:solidFill>
                <a:ea typeface="宋体" panose="02010600030101010101" pitchFamily="2" charset="-122"/>
                <a:cs typeface="Arial" panose="020B0604020202020204" pitchFamily="34" charset="0"/>
              </a:rPr>
              <a:t>Cache</a:t>
            </a:r>
            <a:r>
              <a:rPr lang="zh-CN" altLang="en-US" sz="1600" i="0" dirty="0">
                <a:solidFill>
                  <a:srgbClr val="006600"/>
                </a:solidFill>
                <a:ea typeface="宋体" panose="02010600030101010101" pitchFamily="2" charset="-122"/>
                <a:cs typeface="Arial" panose="020B0604020202020204" pitchFamily="34" charset="0"/>
              </a:rPr>
              <a:t>之间按块传送的单位为512字。</a:t>
            </a:r>
          </a:p>
          <a:p>
            <a:r>
              <a:rPr lang="en-US" altLang="zh-CN" sz="1600" i="0" dirty="0">
                <a:solidFill>
                  <a:srgbClr val="006600"/>
                </a:solidFill>
                <a:ea typeface="宋体" panose="02010600030101010101" pitchFamily="2" charset="-122"/>
                <a:cs typeface="Arial" panose="020B0604020202020204" pitchFamily="34" charset="0"/>
              </a:rPr>
              <a:t>Cache</a:t>
            </a:r>
            <a:r>
              <a:rPr lang="zh-CN" altLang="en-US" sz="1600" i="0" dirty="0">
                <a:solidFill>
                  <a:srgbClr val="006600"/>
                </a:solidFill>
                <a:ea typeface="宋体" panose="02010600030101010101" pitchFamily="2" charset="-122"/>
                <a:cs typeface="Arial" panose="020B0604020202020204" pitchFamily="34" charset="0"/>
              </a:rPr>
              <a:t>大小：2</a:t>
            </a:r>
            <a:r>
              <a:rPr lang="zh-CN" altLang="en-US" sz="1600" i="0" baseline="30000" dirty="0">
                <a:solidFill>
                  <a:srgbClr val="006600"/>
                </a:solidFill>
                <a:ea typeface="宋体" panose="02010600030101010101" pitchFamily="2" charset="-122"/>
                <a:cs typeface="Arial" panose="020B0604020202020204" pitchFamily="34" charset="0"/>
              </a:rPr>
              <a:t>13</a:t>
            </a:r>
            <a:r>
              <a:rPr lang="zh-CN" altLang="en-US" sz="1600" i="0" dirty="0">
                <a:solidFill>
                  <a:srgbClr val="006600"/>
                </a:solidFill>
                <a:ea typeface="宋体" panose="02010600030101010101" pitchFamily="2" charset="-122"/>
                <a:cs typeface="Arial" panose="020B0604020202020204" pitchFamily="34" charset="0"/>
              </a:rPr>
              <a:t>字=8</a:t>
            </a:r>
            <a:r>
              <a:rPr lang="en-US" altLang="zh-CN" sz="1600" i="0" dirty="0">
                <a:solidFill>
                  <a:srgbClr val="006600"/>
                </a:solidFill>
                <a:ea typeface="宋体" panose="02010600030101010101" pitchFamily="2" charset="-122"/>
                <a:cs typeface="Arial" panose="020B0604020202020204" pitchFamily="34" charset="0"/>
              </a:rPr>
              <a:t>K</a:t>
            </a:r>
            <a:r>
              <a:rPr lang="zh-CN" altLang="en-US" sz="1600" i="0" dirty="0">
                <a:solidFill>
                  <a:srgbClr val="006600"/>
                </a:solidFill>
                <a:ea typeface="宋体" panose="02010600030101010101" pitchFamily="2" charset="-122"/>
                <a:cs typeface="Arial" panose="020B0604020202020204" pitchFamily="34" charset="0"/>
              </a:rPr>
              <a:t>字=16槽 </a:t>
            </a:r>
            <a:r>
              <a:rPr lang="en-US" altLang="zh-CN" sz="1600" i="0" dirty="0">
                <a:solidFill>
                  <a:srgbClr val="006600"/>
                </a:solidFill>
                <a:ea typeface="宋体" panose="02010600030101010101" pitchFamily="2" charset="-122"/>
                <a:cs typeface="Arial" panose="020B0604020202020204" pitchFamily="34" charset="0"/>
              </a:rPr>
              <a:t>x 512</a:t>
            </a:r>
            <a:r>
              <a:rPr lang="zh-CN" altLang="en-US" sz="1600" i="0" dirty="0">
                <a:solidFill>
                  <a:srgbClr val="006600"/>
                </a:solidFill>
                <a:ea typeface="宋体" panose="02010600030101010101" pitchFamily="2" charset="-122"/>
                <a:cs typeface="Arial" panose="020B0604020202020204" pitchFamily="34" charset="0"/>
              </a:rPr>
              <a:t>字/ 槽</a:t>
            </a:r>
            <a:r>
              <a:rPr lang="en-US" altLang="zh-CN" sz="1600" i="0" dirty="0">
                <a:solidFill>
                  <a:srgbClr val="006600"/>
                </a:solidFill>
                <a:ea typeface="宋体" panose="02010600030101010101" pitchFamily="2" charset="-122"/>
                <a:cs typeface="Arial" panose="020B0604020202020204" pitchFamily="34" charset="0"/>
              </a:rPr>
              <a:t>=8</a:t>
            </a:r>
            <a:r>
              <a:rPr lang="zh-CN" altLang="en-US" sz="1600" i="0" dirty="0">
                <a:solidFill>
                  <a:srgbClr val="006600"/>
                </a:solidFill>
                <a:ea typeface="宋体" panose="02010600030101010101" pitchFamily="2" charset="-122"/>
                <a:cs typeface="Arial" panose="020B0604020202020204" pitchFamily="34" charset="0"/>
              </a:rPr>
              <a:t>组</a:t>
            </a:r>
            <a:r>
              <a:rPr lang="en-US" altLang="zh-CN" sz="1600" i="0" dirty="0">
                <a:solidFill>
                  <a:srgbClr val="006600"/>
                </a:solidFill>
                <a:ea typeface="宋体" panose="02010600030101010101" pitchFamily="2" charset="-122"/>
                <a:cs typeface="Arial" panose="020B0604020202020204" pitchFamily="34" charset="0"/>
              </a:rPr>
              <a:t>x2</a:t>
            </a:r>
            <a:r>
              <a:rPr lang="zh-CN" altLang="en-US" sz="1600" i="0" dirty="0">
                <a:solidFill>
                  <a:srgbClr val="006600"/>
                </a:solidFill>
                <a:ea typeface="宋体" panose="02010600030101010101" pitchFamily="2" charset="-122"/>
                <a:cs typeface="Arial" panose="020B0604020202020204" pitchFamily="34" charset="0"/>
              </a:rPr>
              <a:t>槽</a:t>
            </a:r>
            <a:r>
              <a:rPr lang="en-US" altLang="zh-CN" sz="1600" i="0" dirty="0">
                <a:solidFill>
                  <a:srgbClr val="006600"/>
                </a:solidFill>
                <a:ea typeface="宋体" panose="02010600030101010101" pitchFamily="2" charset="-122"/>
                <a:cs typeface="Arial" panose="020B0604020202020204" pitchFamily="34" charset="0"/>
              </a:rPr>
              <a:t>/ </a:t>
            </a:r>
            <a:r>
              <a:rPr lang="zh-CN" altLang="en-US" sz="1600" i="0" dirty="0">
                <a:solidFill>
                  <a:srgbClr val="006600"/>
                </a:solidFill>
                <a:ea typeface="宋体" panose="02010600030101010101" pitchFamily="2" charset="-122"/>
                <a:cs typeface="Arial" panose="020B0604020202020204" pitchFamily="34" charset="0"/>
              </a:rPr>
              <a:t>组</a:t>
            </a:r>
            <a:r>
              <a:rPr lang="en-US" altLang="zh-CN" sz="1600" i="0" dirty="0">
                <a:solidFill>
                  <a:srgbClr val="006600"/>
                </a:solidFill>
                <a:ea typeface="宋体" panose="02010600030101010101" pitchFamily="2" charset="-122"/>
                <a:cs typeface="Arial" panose="020B0604020202020204" pitchFamily="34" charset="0"/>
              </a:rPr>
              <a:t>x512</a:t>
            </a:r>
            <a:r>
              <a:rPr lang="zh-CN" altLang="en-US" sz="1600" i="0" dirty="0">
                <a:solidFill>
                  <a:srgbClr val="006600"/>
                </a:solidFill>
                <a:ea typeface="宋体" panose="02010600030101010101" pitchFamily="2" charset="-122"/>
                <a:cs typeface="Arial" panose="020B0604020202020204" pitchFamily="34" charset="0"/>
              </a:rPr>
              <a:t>字</a:t>
            </a:r>
            <a:r>
              <a:rPr lang="en-US" altLang="zh-CN" sz="1600" i="0" dirty="0">
                <a:solidFill>
                  <a:srgbClr val="006600"/>
                </a:solidFill>
                <a:ea typeface="宋体" panose="02010600030101010101" pitchFamily="2" charset="-122"/>
                <a:cs typeface="Arial" panose="020B0604020202020204" pitchFamily="34" charset="0"/>
              </a:rPr>
              <a:t>/ </a:t>
            </a:r>
            <a:r>
              <a:rPr lang="zh-CN" altLang="en-US" sz="1600" i="0" dirty="0">
                <a:solidFill>
                  <a:srgbClr val="006600"/>
                </a:solidFill>
                <a:ea typeface="宋体" panose="02010600030101010101" pitchFamily="2" charset="-122"/>
                <a:cs typeface="Arial" panose="020B0604020202020204" pitchFamily="34" charset="0"/>
              </a:rPr>
              <a:t>槽</a:t>
            </a:r>
          </a:p>
          <a:p>
            <a:r>
              <a:rPr lang="zh-CN" altLang="en-US" sz="1600" i="0" dirty="0">
                <a:solidFill>
                  <a:srgbClr val="006600"/>
                </a:solidFill>
                <a:ea typeface="宋体" panose="02010600030101010101" pitchFamily="2" charset="-122"/>
                <a:cs typeface="Arial" panose="020B0604020202020204" pitchFamily="34" charset="0"/>
              </a:rPr>
              <a:t> 主存大小： 2</a:t>
            </a:r>
            <a:r>
              <a:rPr lang="zh-CN" altLang="en-US" sz="1600" i="0" baseline="30000" dirty="0">
                <a:solidFill>
                  <a:srgbClr val="006600"/>
                </a:solidFill>
                <a:ea typeface="宋体" panose="02010600030101010101" pitchFamily="2" charset="-122"/>
                <a:cs typeface="Arial" panose="020B0604020202020204" pitchFamily="34" charset="0"/>
              </a:rPr>
              <a:t>20</a:t>
            </a:r>
            <a:r>
              <a:rPr lang="zh-CN" altLang="en-US" sz="1600" i="0" dirty="0">
                <a:solidFill>
                  <a:srgbClr val="006600"/>
                </a:solidFill>
                <a:ea typeface="宋体" panose="02010600030101010101" pitchFamily="2" charset="-122"/>
                <a:cs typeface="Arial" panose="020B0604020202020204" pitchFamily="34" charset="0"/>
              </a:rPr>
              <a:t>字=1024</a:t>
            </a:r>
            <a:r>
              <a:rPr lang="en-US" altLang="zh-CN" sz="1600" i="0" dirty="0">
                <a:solidFill>
                  <a:srgbClr val="006600"/>
                </a:solidFill>
                <a:ea typeface="宋体" panose="02010600030101010101" pitchFamily="2" charset="-122"/>
                <a:cs typeface="Arial" panose="020B0604020202020204" pitchFamily="34" charset="0"/>
              </a:rPr>
              <a:t>K</a:t>
            </a:r>
            <a:r>
              <a:rPr lang="zh-CN" altLang="en-US" sz="1600" i="0" dirty="0">
                <a:solidFill>
                  <a:srgbClr val="006600"/>
                </a:solidFill>
                <a:ea typeface="宋体" panose="02010600030101010101" pitchFamily="2" charset="-122"/>
                <a:cs typeface="Arial" panose="020B0604020202020204" pitchFamily="34" charset="0"/>
              </a:rPr>
              <a:t>字=2048块 </a:t>
            </a:r>
            <a:r>
              <a:rPr lang="en-US" altLang="zh-CN" sz="1600" i="0" dirty="0">
                <a:solidFill>
                  <a:srgbClr val="006600"/>
                </a:solidFill>
                <a:ea typeface="宋体" panose="02010600030101010101" pitchFamily="2" charset="-122"/>
                <a:cs typeface="Arial" panose="020B0604020202020204" pitchFamily="34" charset="0"/>
              </a:rPr>
              <a:t>x 512</a:t>
            </a:r>
            <a:r>
              <a:rPr lang="zh-CN" altLang="en-US" sz="1600" i="0" dirty="0">
                <a:solidFill>
                  <a:srgbClr val="006600"/>
                </a:solidFill>
                <a:ea typeface="宋体" panose="02010600030101010101" pitchFamily="2" charset="-122"/>
                <a:cs typeface="Arial" panose="020B0604020202020204" pitchFamily="34" charset="0"/>
              </a:rPr>
              <a:t>字/ 块</a:t>
            </a:r>
          </a:p>
        </p:txBody>
      </p:sp>
      <p:sp>
        <p:nvSpPr>
          <p:cNvPr id="7" name="Text Box 5">
            <a:extLst>
              <a:ext uri="{FF2B5EF4-FFF2-40B4-BE49-F238E27FC236}">
                <a16:creationId xmlns:a16="http://schemas.microsoft.com/office/drawing/2014/main" id="{40368A1B-B176-4B2B-BB6B-437C0E4AADB9}"/>
              </a:ext>
            </a:extLst>
          </p:cNvPr>
          <p:cNvSpPr txBox="1">
            <a:spLocks noChangeArrowheads="1"/>
          </p:cNvSpPr>
          <p:nvPr/>
        </p:nvSpPr>
        <p:spPr bwMode="auto">
          <a:xfrm>
            <a:off x="457492" y="3297372"/>
            <a:ext cx="3625091" cy="9848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en-US" altLang="zh-CN" sz="1600" i="0" dirty="0">
                <a:solidFill>
                  <a:srgbClr val="0000FF"/>
                </a:solidFill>
                <a:ea typeface="宋体" panose="02010600030101010101" pitchFamily="2" charset="-122"/>
                <a:cs typeface="Arial" panose="020B0604020202020204" pitchFamily="34" charset="0"/>
              </a:rPr>
              <a:t>Cache</a:t>
            </a:r>
            <a:r>
              <a:rPr lang="zh-CN" altLang="en-US" sz="1600" i="0" dirty="0">
                <a:solidFill>
                  <a:srgbClr val="0000FF"/>
                </a:solidFill>
                <a:ea typeface="宋体" panose="02010600030101010101" pitchFamily="2" charset="-122"/>
                <a:cs typeface="Arial" panose="020B0604020202020204" pitchFamily="34" charset="0"/>
              </a:rPr>
              <a:t>标记（</a:t>
            </a:r>
            <a:r>
              <a:rPr lang="en-US" altLang="zh-CN" sz="1600" i="0" dirty="0">
                <a:solidFill>
                  <a:srgbClr val="0000FF"/>
                </a:solidFill>
                <a:ea typeface="宋体" panose="02010600030101010101" pitchFamily="2" charset="-122"/>
                <a:cs typeface="Arial" panose="020B0604020202020204" pitchFamily="34" charset="0"/>
              </a:rPr>
              <a:t>tag</a:t>
            </a:r>
            <a:r>
              <a:rPr lang="zh-CN" altLang="en-US" sz="1600" i="0" dirty="0">
                <a:solidFill>
                  <a:srgbClr val="0000FF"/>
                </a:solidFill>
                <a:ea typeface="宋体" panose="02010600030101010101" pitchFamily="2" charset="-122"/>
                <a:cs typeface="Arial" panose="020B0604020202020204" pitchFamily="34" charset="0"/>
              </a:rPr>
              <a:t>）指出对应槽取自哪个主存组群</a:t>
            </a:r>
          </a:p>
          <a:p>
            <a:r>
              <a:rPr lang="zh-CN" altLang="en-US" sz="1600" i="0" dirty="0">
                <a:solidFill>
                  <a:srgbClr val="0000FF"/>
                </a:solidFill>
                <a:ea typeface="宋体" panose="02010600030101010101" pitchFamily="2" charset="-122"/>
                <a:cs typeface="Arial" panose="020B0604020202020204" pitchFamily="34" charset="0"/>
              </a:rPr>
              <a:t>主存</a:t>
            </a:r>
            <a:r>
              <a:rPr lang="en-US" altLang="zh-CN" sz="1600" i="0" dirty="0">
                <a:solidFill>
                  <a:srgbClr val="0000FF"/>
                </a:solidFill>
                <a:ea typeface="宋体" panose="02010600030101010101" pitchFamily="2" charset="-122"/>
                <a:cs typeface="Arial" panose="020B0604020202020204" pitchFamily="34" charset="0"/>
              </a:rPr>
              <a:t>tag</a:t>
            </a:r>
            <a:r>
              <a:rPr lang="zh-CN" altLang="en-US" sz="1600" i="0" dirty="0">
                <a:solidFill>
                  <a:srgbClr val="0000FF"/>
                </a:solidFill>
                <a:ea typeface="宋体" panose="02010600030101010101" pitchFamily="2" charset="-122"/>
                <a:cs typeface="Arial" panose="020B0604020202020204" pitchFamily="34" charset="0"/>
              </a:rPr>
              <a:t>指出对应地址位于哪个主存组群中</a:t>
            </a:r>
          </a:p>
        </p:txBody>
      </p:sp>
      <p:sp>
        <p:nvSpPr>
          <p:cNvPr id="8" name="Line 6">
            <a:extLst>
              <a:ext uri="{FF2B5EF4-FFF2-40B4-BE49-F238E27FC236}">
                <a16:creationId xmlns:a16="http://schemas.microsoft.com/office/drawing/2014/main" id="{643C390B-3387-4B7A-90F5-E65337DBD8C0}"/>
              </a:ext>
            </a:extLst>
          </p:cNvPr>
          <p:cNvSpPr>
            <a:spLocks noChangeShapeType="1"/>
          </p:cNvSpPr>
          <p:nvPr/>
        </p:nvSpPr>
        <p:spPr bwMode="auto">
          <a:xfrm flipV="1">
            <a:off x="1596558" y="2600299"/>
            <a:ext cx="3918718" cy="753749"/>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endParaRPr lang="zh-CN" altLang="en-US"/>
          </a:p>
        </p:txBody>
      </p:sp>
      <p:sp>
        <p:nvSpPr>
          <p:cNvPr id="9" name="Line 7">
            <a:extLst>
              <a:ext uri="{FF2B5EF4-FFF2-40B4-BE49-F238E27FC236}">
                <a16:creationId xmlns:a16="http://schemas.microsoft.com/office/drawing/2014/main" id="{60397F82-B0C6-4C37-89E6-2C725816588C}"/>
              </a:ext>
            </a:extLst>
          </p:cNvPr>
          <p:cNvSpPr>
            <a:spLocks noChangeShapeType="1"/>
          </p:cNvSpPr>
          <p:nvPr/>
        </p:nvSpPr>
        <p:spPr bwMode="auto">
          <a:xfrm>
            <a:off x="1472664" y="3975234"/>
            <a:ext cx="3609975" cy="1185059"/>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endParaRPr lang="zh-CN" altLang="en-US"/>
          </a:p>
        </p:txBody>
      </p:sp>
      <p:sp>
        <p:nvSpPr>
          <p:cNvPr id="10" name="Text Box 8">
            <a:extLst>
              <a:ext uri="{FF2B5EF4-FFF2-40B4-BE49-F238E27FC236}">
                <a16:creationId xmlns:a16="http://schemas.microsoft.com/office/drawing/2014/main" id="{9C903BA2-50C0-4663-97BD-5D3C48FFEC1D}"/>
              </a:ext>
            </a:extLst>
          </p:cNvPr>
          <p:cNvSpPr txBox="1">
            <a:spLocks noChangeArrowheads="1"/>
          </p:cNvSpPr>
          <p:nvPr/>
        </p:nvSpPr>
        <p:spPr bwMode="auto">
          <a:xfrm>
            <a:off x="486067" y="4401479"/>
            <a:ext cx="3113781"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CC0000"/>
                </a:solidFill>
                <a:ea typeface="宋体" panose="02010600030101010101" pitchFamily="2" charset="-122"/>
                <a:cs typeface="Arial" panose="020B0604020202020204" pitchFamily="34" charset="0"/>
              </a:rPr>
              <a:t>两个标记相等时，说明要找的地址在对应槽中</a:t>
            </a:r>
          </a:p>
        </p:txBody>
      </p:sp>
      <p:sp>
        <p:nvSpPr>
          <p:cNvPr id="11" name="Text Box 9">
            <a:extLst>
              <a:ext uri="{FF2B5EF4-FFF2-40B4-BE49-F238E27FC236}">
                <a16:creationId xmlns:a16="http://schemas.microsoft.com/office/drawing/2014/main" id="{8A128128-3493-493F-8687-62C78FFD8762}"/>
              </a:ext>
            </a:extLst>
          </p:cNvPr>
          <p:cNvSpPr txBox="1">
            <a:spLocks noChangeArrowheads="1"/>
          </p:cNvSpPr>
          <p:nvPr/>
        </p:nvSpPr>
        <p:spPr bwMode="auto">
          <a:xfrm>
            <a:off x="5206533" y="5976724"/>
            <a:ext cx="274161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dirty="0">
                <a:solidFill>
                  <a:srgbClr val="006600"/>
                </a:solidFill>
                <a:ea typeface="宋体" panose="02010600030101010101" pitchFamily="2" charset="-122"/>
                <a:cs typeface="Arial" panose="020B0604020202020204" pitchFamily="34" charset="0"/>
              </a:rPr>
              <a:t>将主存地址标记和固定</a:t>
            </a:r>
            <a:r>
              <a:rPr lang="en-US" altLang="zh-CN" sz="1600" i="0" dirty="0">
                <a:solidFill>
                  <a:srgbClr val="006600"/>
                </a:solidFill>
                <a:ea typeface="宋体" panose="02010600030101010101" pitchFamily="2" charset="-122"/>
                <a:cs typeface="Arial" panose="020B0604020202020204" pitchFamily="34" charset="0"/>
              </a:rPr>
              <a:t>Cache</a:t>
            </a:r>
            <a:r>
              <a:rPr lang="zh-CN" altLang="en-US" sz="1600" i="0" dirty="0">
                <a:solidFill>
                  <a:srgbClr val="006600"/>
                </a:solidFill>
                <a:ea typeface="宋体" panose="02010600030101010101" pitchFamily="2" charset="-122"/>
                <a:cs typeface="Arial" panose="020B0604020202020204" pitchFamily="34" charset="0"/>
              </a:rPr>
              <a:t>组中每个</a:t>
            </a:r>
            <a:r>
              <a:rPr lang="en-US" altLang="zh-CN" sz="1600" i="0" dirty="0">
                <a:solidFill>
                  <a:srgbClr val="006600"/>
                </a:solidFill>
                <a:ea typeface="宋体" panose="02010600030101010101" pitchFamily="2" charset="-122"/>
                <a:cs typeface="Arial" panose="020B0604020202020204" pitchFamily="34" charset="0"/>
              </a:rPr>
              <a:t>Cache</a:t>
            </a:r>
            <a:r>
              <a:rPr lang="zh-CN" altLang="en-US" sz="1600" i="0" dirty="0">
                <a:solidFill>
                  <a:srgbClr val="006600"/>
                </a:solidFill>
                <a:ea typeface="宋体" panose="02010600030101010101" pitchFamily="2" charset="-122"/>
                <a:cs typeface="Arial" panose="020B0604020202020204" pitchFamily="34" charset="0"/>
              </a:rPr>
              <a:t>标记进行比较</a:t>
            </a:r>
          </a:p>
        </p:txBody>
      </p:sp>
      <p:sp>
        <p:nvSpPr>
          <p:cNvPr id="12" name="Text Box 11">
            <a:extLst>
              <a:ext uri="{FF2B5EF4-FFF2-40B4-BE49-F238E27FC236}">
                <a16:creationId xmlns:a16="http://schemas.microsoft.com/office/drawing/2014/main" id="{A51AD74B-06F6-46AD-99CD-6176E02BC1BF}"/>
              </a:ext>
            </a:extLst>
          </p:cNvPr>
          <p:cNvSpPr txBox="1">
            <a:spLocks noChangeArrowheads="1"/>
          </p:cNvSpPr>
          <p:nvPr/>
        </p:nvSpPr>
        <p:spPr bwMode="auto">
          <a:xfrm>
            <a:off x="340017" y="4979329"/>
            <a:ext cx="3758164"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a:solidFill>
                  <a:srgbClr val="CC0000"/>
                </a:solidFill>
                <a:latin typeface="Times New Roman" panose="02020603050405020304" pitchFamily="18" charset="0"/>
                <a:ea typeface="宋体" panose="02010600030101010101" pitchFamily="2" charset="-122"/>
                <a:cs typeface="Arial" panose="020B0604020202020204" pitchFamily="34" charset="0"/>
              </a:rPr>
              <a:t>举例：假定</a:t>
            </a:r>
            <a:r>
              <a:rPr lang="en-US" altLang="zh-CN" sz="1600" i="0">
                <a:solidFill>
                  <a:srgbClr val="CC0000"/>
                </a:solidFill>
                <a:latin typeface="Times New Roman" panose="02020603050405020304" pitchFamily="18" charset="0"/>
                <a:ea typeface="宋体" panose="02010600030101010101" pitchFamily="2" charset="-122"/>
                <a:cs typeface="Arial" panose="020B0604020202020204" pitchFamily="34" charset="0"/>
              </a:rPr>
              <a:t>Cache</a:t>
            </a:r>
            <a:r>
              <a:rPr lang="zh-CN" altLang="en-US" sz="1600" i="0">
                <a:solidFill>
                  <a:srgbClr val="CC0000"/>
                </a:solidFill>
                <a:latin typeface="Times New Roman" panose="02020603050405020304" pitchFamily="18" charset="0"/>
                <a:ea typeface="宋体" panose="02010600030101010101" pitchFamily="2" charset="-122"/>
                <a:cs typeface="Arial" panose="020B0604020202020204" pitchFamily="34" charset="0"/>
              </a:rPr>
              <a:t>为空，如何对</a:t>
            </a:r>
            <a:r>
              <a:rPr lang="en-US" altLang="zh-CN" sz="1600" i="0">
                <a:solidFill>
                  <a:srgbClr val="CC0000"/>
                </a:solidFill>
                <a:latin typeface="Times New Roman" panose="02020603050405020304" pitchFamily="18" charset="0"/>
                <a:ea typeface="宋体" panose="02010600030101010101" pitchFamily="2" charset="-122"/>
                <a:cs typeface="Arial" panose="020B0604020202020204" pitchFamily="34" charset="0"/>
              </a:rPr>
              <a:t>0120CH</a:t>
            </a:r>
            <a:r>
              <a:rPr lang="zh-CN" altLang="en-US" sz="1600" i="0">
                <a:solidFill>
                  <a:srgbClr val="CC0000"/>
                </a:solidFill>
                <a:latin typeface="Times New Roman" panose="02020603050405020304" pitchFamily="18" charset="0"/>
                <a:ea typeface="宋体" panose="02010600030101010101" pitchFamily="2" charset="-122"/>
                <a:cs typeface="Arial" panose="020B0604020202020204" pitchFamily="34" charset="0"/>
              </a:rPr>
              <a:t>单元进行访问？</a:t>
            </a:r>
          </a:p>
        </p:txBody>
      </p:sp>
      <p:sp>
        <p:nvSpPr>
          <p:cNvPr id="13" name="Text Box 12">
            <a:extLst>
              <a:ext uri="{FF2B5EF4-FFF2-40B4-BE49-F238E27FC236}">
                <a16:creationId xmlns:a16="http://schemas.microsoft.com/office/drawing/2014/main" id="{928DEA66-ADFA-426B-BF4C-6489569AC0D7}"/>
              </a:ext>
            </a:extLst>
          </p:cNvPr>
          <p:cNvSpPr txBox="1">
            <a:spLocks noChangeArrowheads="1"/>
          </p:cNvSpPr>
          <p:nvPr/>
        </p:nvSpPr>
        <p:spPr bwMode="auto">
          <a:xfrm>
            <a:off x="320967" y="5531779"/>
            <a:ext cx="4356203" cy="689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20000"/>
              </a:spcBef>
            </a:pPr>
            <a:r>
              <a:rPr lang="en-US" altLang="zh-CN" sz="1400" i="0">
                <a:solidFill>
                  <a:srgbClr val="006600"/>
                </a:solidFill>
                <a:latin typeface="Times New Roman" panose="02020603050405020304" pitchFamily="18" charset="0"/>
                <a:ea typeface="宋体" panose="02010600030101010101" pitchFamily="2" charset="-122"/>
              </a:rPr>
              <a:t>0000 0001</a:t>
            </a:r>
            <a:r>
              <a:rPr lang="en-US" altLang="zh-CN" sz="1400" i="0">
                <a:solidFill>
                  <a:srgbClr val="CC0000"/>
                </a:solidFill>
                <a:latin typeface="Times New Roman" panose="02020603050405020304" pitchFamily="18" charset="0"/>
                <a:ea typeface="宋体" panose="02010600030101010101" pitchFamily="2" charset="-122"/>
              </a:rPr>
              <a:t> 001</a:t>
            </a:r>
            <a:r>
              <a:rPr lang="en-US" altLang="zh-CN" sz="1400" i="0">
                <a:solidFill>
                  <a:srgbClr val="0000FF"/>
                </a:solidFill>
                <a:latin typeface="Times New Roman" panose="02020603050405020304" pitchFamily="18" charset="0"/>
                <a:ea typeface="宋体" panose="02010600030101010101" pitchFamily="2" charset="-122"/>
              </a:rPr>
              <a:t>0 0000 1100B</a:t>
            </a:r>
            <a:r>
              <a:rPr lang="zh-CN" altLang="en-US" sz="1400" i="0">
                <a:solidFill>
                  <a:srgbClr val="0000FF"/>
                </a:solidFill>
                <a:latin typeface="Times New Roman" panose="02020603050405020304" pitchFamily="18" charset="0"/>
                <a:ea typeface="宋体" panose="02010600030101010101" pitchFamily="2" charset="-122"/>
              </a:rPr>
              <a:t>是第</a:t>
            </a:r>
            <a:r>
              <a:rPr lang="en-US" altLang="zh-CN" sz="1400" i="0">
                <a:solidFill>
                  <a:srgbClr val="0000FF"/>
                </a:solidFill>
                <a:latin typeface="Times New Roman" panose="02020603050405020304" pitchFamily="18" charset="0"/>
                <a:ea typeface="宋体" panose="02010600030101010101" pitchFamily="2" charset="-122"/>
              </a:rPr>
              <a:t>1</a:t>
            </a:r>
            <a:r>
              <a:rPr lang="zh-CN" altLang="en-US" sz="1400" i="0">
                <a:solidFill>
                  <a:srgbClr val="0000FF"/>
                </a:solidFill>
                <a:latin typeface="Times New Roman" panose="02020603050405020304" pitchFamily="18" charset="0"/>
                <a:ea typeface="宋体" panose="02010600030101010101" pitchFamily="2" charset="-122"/>
              </a:rPr>
              <a:t>组群中的</a:t>
            </a:r>
            <a:r>
              <a:rPr lang="en-US" altLang="zh-CN" sz="1400" i="0">
                <a:solidFill>
                  <a:srgbClr val="0000FF"/>
                </a:solidFill>
                <a:latin typeface="Times New Roman" panose="02020603050405020304" pitchFamily="18" charset="0"/>
                <a:ea typeface="宋体" panose="02010600030101010101" pitchFamily="2" charset="-122"/>
              </a:rPr>
              <a:t>001</a:t>
            </a:r>
            <a:r>
              <a:rPr lang="zh-CN" altLang="en-US" sz="1400" i="0">
                <a:solidFill>
                  <a:srgbClr val="0000FF"/>
                </a:solidFill>
                <a:latin typeface="Times New Roman" panose="02020603050405020304" pitchFamily="18" charset="0"/>
                <a:ea typeface="宋体" panose="02010600030101010101" pitchFamily="2" charset="-122"/>
              </a:rPr>
              <a:t>块（即第</a:t>
            </a:r>
            <a:r>
              <a:rPr lang="en-US" altLang="zh-CN" sz="1400" i="0">
                <a:solidFill>
                  <a:srgbClr val="0000FF"/>
                </a:solidFill>
                <a:latin typeface="Times New Roman" panose="02020603050405020304" pitchFamily="18" charset="0"/>
                <a:ea typeface="宋体" panose="02010600030101010101" pitchFamily="2" charset="-122"/>
              </a:rPr>
              <a:t>9</a:t>
            </a:r>
            <a:r>
              <a:rPr lang="zh-CN" altLang="en-US" sz="1400" i="0">
                <a:solidFill>
                  <a:srgbClr val="0000FF"/>
                </a:solidFill>
                <a:latin typeface="Times New Roman" panose="02020603050405020304" pitchFamily="18" charset="0"/>
                <a:ea typeface="宋体" panose="02010600030101010101" pitchFamily="2" charset="-122"/>
              </a:rPr>
              <a:t>块）中第</a:t>
            </a:r>
            <a:r>
              <a:rPr lang="en-US" altLang="zh-CN" sz="1400" i="0">
                <a:solidFill>
                  <a:srgbClr val="0000FF"/>
                </a:solidFill>
                <a:latin typeface="Times New Roman" panose="02020603050405020304" pitchFamily="18" charset="0"/>
                <a:ea typeface="宋体" panose="02010600030101010101" pitchFamily="2" charset="-122"/>
              </a:rPr>
              <a:t>12</a:t>
            </a:r>
            <a:r>
              <a:rPr lang="zh-CN" altLang="en-US" sz="1400" i="0">
                <a:solidFill>
                  <a:srgbClr val="0000FF"/>
                </a:solidFill>
                <a:latin typeface="Times New Roman" panose="02020603050405020304" pitchFamily="18" charset="0"/>
                <a:ea typeface="宋体" panose="02010600030101010101" pitchFamily="2" charset="-122"/>
              </a:rPr>
              <a:t>个单元。</a:t>
            </a:r>
            <a:r>
              <a:rPr lang="en-US" altLang="zh-CN" sz="1400" i="0">
                <a:solidFill>
                  <a:srgbClr val="0000FF"/>
                </a:solidFill>
                <a:latin typeface="Times New Roman" panose="02020603050405020304" pitchFamily="18" charset="0"/>
                <a:ea typeface="宋体" panose="02010600030101010101" pitchFamily="2" charset="-122"/>
              </a:rPr>
              <a:t> </a:t>
            </a:r>
          </a:p>
          <a:p>
            <a:pPr>
              <a:spcBef>
                <a:spcPct val="20000"/>
              </a:spcBef>
            </a:pPr>
            <a:r>
              <a:rPr lang="zh-CN" altLang="en-US" sz="1400" i="0">
                <a:solidFill>
                  <a:srgbClr val="0000FF"/>
                </a:solidFill>
                <a:latin typeface="Times New Roman" panose="02020603050405020304" pitchFamily="18" charset="0"/>
                <a:ea typeface="宋体" panose="02010600030101010101" pitchFamily="2" charset="-122"/>
              </a:rPr>
              <a:t>所以，映射到第一组中。</a:t>
            </a:r>
          </a:p>
        </p:txBody>
      </p:sp>
      <p:sp>
        <p:nvSpPr>
          <p:cNvPr id="14" name="Rectangle 13">
            <a:extLst>
              <a:ext uri="{FF2B5EF4-FFF2-40B4-BE49-F238E27FC236}">
                <a16:creationId xmlns:a16="http://schemas.microsoft.com/office/drawing/2014/main" id="{001BB147-D669-463F-88E2-7B372576A6D7}"/>
              </a:ext>
            </a:extLst>
          </p:cNvPr>
          <p:cNvSpPr>
            <a:spLocks noChangeArrowheads="1"/>
          </p:cNvSpPr>
          <p:nvPr/>
        </p:nvSpPr>
        <p:spPr bwMode="auto">
          <a:xfrm>
            <a:off x="8760946" y="3184501"/>
            <a:ext cx="685800" cy="360362"/>
          </a:xfrm>
          <a:prstGeom prst="rect">
            <a:avLst/>
          </a:prstGeom>
          <a:solidFill>
            <a:srgbClr val="008000">
              <a:alpha val="39999"/>
            </a:srgbClr>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15" name="Line 14">
            <a:extLst>
              <a:ext uri="{FF2B5EF4-FFF2-40B4-BE49-F238E27FC236}">
                <a16:creationId xmlns:a16="http://schemas.microsoft.com/office/drawing/2014/main" id="{6B747C29-03B1-42DD-A3F5-F3DDB2316BD9}"/>
              </a:ext>
            </a:extLst>
          </p:cNvPr>
          <p:cNvSpPr>
            <a:spLocks noChangeShapeType="1"/>
          </p:cNvSpPr>
          <p:nvPr/>
        </p:nvSpPr>
        <p:spPr bwMode="auto">
          <a:xfrm flipH="1" flipV="1">
            <a:off x="6646396" y="3095601"/>
            <a:ext cx="2070100" cy="269875"/>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6" name="Rectangle 15">
            <a:extLst>
              <a:ext uri="{FF2B5EF4-FFF2-40B4-BE49-F238E27FC236}">
                <a16:creationId xmlns:a16="http://schemas.microsoft.com/office/drawing/2014/main" id="{99F6E75D-2ABF-4860-A41F-B50B243BD431}"/>
              </a:ext>
            </a:extLst>
          </p:cNvPr>
          <p:cNvSpPr>
            <a:spLocks noChangeArrowheads="1"/>
          </p:cNvSpPr>
          <p:nvPr/>
        </p:nvSpPr>
        <p:spPr bwMode="auto">
          <a:xfrm>
            <a:off x="5849471" y="2714601"/>
            <a:ext cx="619125" cy="333375"/>
          </a:xfrm>
          <a:prstGeom prst="rect">
            <a:avLst/>
          </a:prstGeom>
          <a:solidFill>
            <a:srgbClr val="008000">
              <a:alpha val="39999"/>
            </a:srgbClr>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17" name="Rectangle 16">
            <a:extLst>
              <a:ext uri="{FF2B5EF4-FFF2-40B4-BE49-F238E27FC236}">
                <a16:creationId xmlns:a16="http://schemas.microsoft.com/office/drawing/2014/main" id="{F6440563-ABDC-4756-80C5-3ADEE4386F10}"/>
              </a:ext>
            </a:extLst>
          </p:cNvPr>
          <p:cNvSpPr>
            <a:spLocks noChangeArrowheads="1"/>
          </p:cNvSpPr>
          <p:nvPr/>
        </p:nvSpPr>
        <p:spPr bwMode="auto">
          <a:xfrm>
            <a:off x="5857408" y="3074963"/>
            <a:ext cx="619125" cy="333375"/>
          </a:xfrm>
          <a:prstGeom prst="rect">
            <a:avLst/>
          </a:prstGeom>
          <a:solidFill>
            <a:srgbClr val="008000">
              <a:alpha val="39999"/>
            </a:srgbClr>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Tree>
    <p:extLst>
      <p:ext uri="{BB962C8B-B14F-4D97-AF65-F5344CB8AC3E}">
        <p14:creationId xmlns:p14="http://schemas.microsoft.com/office/powerpoint/2010/main" val="360638567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linds(horizontal)">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linds(horizontal)">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3224737-017E-496D-816F-77C546AE5D33}"/>
              </a:ext>
            </a:extLst>
          </p:cNvPr>
          <p:cNvSpPr>
            <a:spLocks noGrp="1"/>
          </p:cNvSpPr>
          <p:nvPr>
            <p:ph type="sldNum" sz="quarter" idx="12"/>
          </p:nvPr>
        </p:nvSpPr>
        <p:spPr>
          <a:xfrm>
            <a:off x="14036907" y="6227068"/>
            <a:ext cx="457898" cy="271858"/>
          </a:xfrm>
        </p:spPr>
        <p:txBody>
          <a:bodyPr/>
          <a:lstStyle/>
          <a:p>
            <a:fld id="{D12C7F20-4EEE-4847-AC76-B538472E8A39}" type="slidenum">
              <a:rPr lang="zh-CN" altLang="en-US" smtClean="0"/>
              <a:pPr/>
              <a:t>68</a:t>
            </a:fld>
            <a:endParaRPr lang="zh-CN" altLang="en-US"/>
          </a:p>
        </p:txBody>
      </p:sp>
      <p:sp>
        <p:nvSpPr>
          <p:cNvPr id="3" name="文本占位符 2">
            <a:extLst>
              <a:ext uri="{FF2B5EF4-FFF2-40B4-BE49-F238E27FC236}">
                <a16:creationId xmlns:a16="http://schemas.microsoft.com/office/drawing/2014/main" id="{90A916FB-BDF2-463C-BDDE-CA9CA21291FA}"/>
              </a:ext>
            </a:extLst>
          </p:cNvPr>
          <p:cNvSpPr>
            <a:spLocks noGrp="1"/>
          </p:cNvSpPr>
          <p:nvPr>
            <p:ph type="body" sz="quarter" idx="15"/>
          </p:nvPr>
        </p:nvSpPr>
        <p:spPr>
          <a:xfrm>
            <a:off x="159768" y="698464"/>
            <a:ext cx="11835786" cy="677950"/>
          </a:xfrm>
        </p:spPr>
        <p:txBody>
          <a:bodyPr/>
          <a:lstStyle/>
          <a:p>
            <a:r>
              <a:rPr lang="zh-CN" altLang="en-US" dirty="0"/>
              <a:t>例</a:t>
            </a:r>
            <a:r>
              <a:rPr lang="en-US" altLang="zh-CN" dirty="0"/>
              <a:t>1</a:t>
            </a:r>
            <a:r>
              <a:rPr lang="zh-CN" altLang="en-US" dirty="0"/>
              <a:t>：</a:t>
            </a:r>
            <a:r>
              <a:rPr lang="en-US" altLang="zh-CN" dirty="0"/>
              <a:t>A Two-way Set Associative Cache</a:t>
            </a:r>
            <a:endParaRPr lang="zh-CN" altLang="en-US" dirty="0"/>
          </a:p>
        </p:txBody>
      </p:sp>
      <p:sp>
        <p:nvSpPr>
          <p:cNvPr id="4" name="文本占位符 3">
            <a:extLst>
              <a:ext uri="{FF2B5EF4-FFF2-40B4-BE49-F238E27FC236}">
                <a16:creationId xmlns:a16="http://schemas.microsoft.com/office/drawing/2014/main" id="{50CECC48-CA66-440C-97DF-A8A4B6A57B3C}"/>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54EA9190-60B6-4802-950C-4954072A99B8}"/>
              </a:ext>
            </a:extLst>
          </p:cNvPr>
          <p:cNvSpPr txBox="1">
            <a:spLocks noChangeArrowheads="1"/>
          </p:cNvSpPr>
          <p:nvPr/>
        </p:nvSpPr>
        <p:spPr>
          <a:xfrm>
            <a:off x="436638" y="1168376"/>
            <a:ext cx="10659761" cy="2362200"/>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pPr>
            <a:r>
              <a:rPr lang="en-US" altLang="zh-CN" sz="1800" dirty="0"/>
              <a:t>N-way set associative</a:t>
            </a:r>
          </a:p>
          <a:p>
            <a:pPr lvl="1">
              <a:lnSpc>
                <a:spcPct val="120000"/>
              </a:lnSpc>
              <a:spcBef>
                <a:spcPct val="0"/>
              </a:spcBef>
            </a:pPr>
            <a:r>
              <a:rPr lang="en-US" altLang="zh-CN" sz="1800" dirty="0"/>
              <a:t>N entries for each Cache Index </a:t>
            </a:r>
            <a:r>
              <a:rPr lang="en-US" altLang="zh-CN" sz="1800" dirty="0">
                <a:solidFill>
                  <a:srgbClr val="CC3300"/>
                </a:solidFill>
              </a:rPr>
              <a:t>(</a:t>
            </a:r>
            <a:r>
              <a:rPr lang="zh-CN" altLang="en-US" sz="1800" dirty="0">
                <a:solidFill>
                  <a:srgbClr val="CC3300"/>
                </a:solidFill>
              </a:rPr>
              <a:t>每个</a:t>
            </a:r>
            <a:r>
              <a:rPr lang="en-US" altLang="zh-CN" sz="1800" dirty="0">
                <a:solidFill>
                  <a:srgbClr val="CC3300"/>
                </a:solidFill>
              </a:rPr>
              <a:t>Cache</a:t>
            </a:r>
            <a:r>
              <a:rPr lang="zh-CN" altLang="en-US" sz="1800" dirty="0">
                <a:solidFill>
                  <a:srgbClr val="CC3300"/>
                </a:solidFill>
              </a:rPr>
              <a:t>组有</a:t>
            </a:r>
            <a:r>
              <a:rPr lang="en-US" altLang="zh-CN" sz="1800" dirty="0">
                <a:solidFill>
                  <a:srgbClr val="CC3300"/>
                </a:solidFill>
              </a:rPr>
              <a:t>N</a:t>
            </a:r>
            <a:r>
              <a:rPr lang="zh-CN" altLang="en-US" sz="1800" dirty="0">
                <a:solidFill>
                  <a:srgbClr val="CC3300"/>
                </a:solidFill>
              </a:rPr>
              <a:t>槽 </a:t>
            </a:r>
            <a:r>
              <a:rPr lang="en-US" altLang="zh-CN" sz="1800" dirty="0">
                <a:solidFill>
                  <a:srgbClr val="CC3300"/>
                </a:solidFill>
              </a:rPr>
              <a:t>or </a:t>
            </a:r>
            <a:r>
              <a:rPr lang="zh-CN" altLang="en-US" sz="1800" dirty="0">
                <a:solidFill>
                  <a:srgbClr val="CC3300"/>
                </a:solidFill>
              </a:rPr>
              <a:t>行</a:t>
            </a:r>
            <a:r>
              <a:rPr lang="en-US" altLang="zh-CN" sz="1800" dirty="0">
                <a:solidFill>
                  <a:srgbClr val="CC3300"/>
                </a:solidFill>
              </a:rPr>
              <a:t> )</a:t>
            </a:r>
            <a:endParaRPr lang="zh-CN" altLang="en-US" sz="1800" dirty="0">
              <a:solidFill>
                <a:srgbClr val="CC3300"/>
              </a:solidFill>
            </a:endParaRPr>
          </a:p>
          <a:p>
            <a:pPr lvl="1">
              <a:lnSpc>
                <a:spcPct val="120000"/>
              </a:lnSpc>
              <a:spcBef>
                <a:spcPct val="0"/>
              </a:spcBef>
            </a:pPr>
            <a:r>
              <a:rPr lang="en-US" altLang="zh-CN" sz="1800" dirty="0"/>
              <a:t>N </a:t>
            </a:r>
            <a:r>
              <a:rPr lang="zh-CN" altLang="en-US" sz="1800" dirty="0"/>
              <a:t>个直接映射的行并行操作</a:t>
            </a:r>
          </a:p>
          <a:p>
            <a:pPr>
              <a:lnSpc>
                <a:spcPct val="120000"/>
              </a:lnSpc>
              <a:spcBef>
                <a:spcPct val="0"/>
              </a:spcBef>
            </a:pPr>
            <a:r>
              <a:rPr lang="en-US" altLang="zh-CN" sz="1800" dirty="0"/>
              <a:t>Example: </a:t>
            </a:r>
            <a:r>
              <a:rPr lang="en-US" altLang="zh-CN" sz="1800" dirty="0">
                <a:solidFill>
                  <a:srgbClr val="CC0000"/>
                </a:solidFill>
              </a:rPr>
              <a:t>Two-way set</a:t>
            </a:r>
            <a:r>
              <a:rPr lang="en-US" altLang="zh-CN" sz="1800" dirty="0"/>
              <a:t> associative cache</a:t>
            </a:r>
          </a:p>
          <a:p>
            <a:pPr lvl="1">
              <a:lnSpc>
                <a:spcPct val="120000"/>
              </a:lnSpc>
              <a:spcBef>
                <a:spcPct val="0"/>
              </a:spcBef>
            </a:pPr>
            <a:r>
              <a:rPr lang="en-US" altLang="zh-CN" sz="1800" dirty="0"/>
              <a:t>Cache Index </a:t>
            </a:r>
            <a:r>
              <a:rPr lang="zh-CN" altLang="en-US" sz="1800" dirty="0"/>
              <a:t>选择其中的一个</a:t>
            </a:r>
            <a:r>
              <a:rPr lang="en-US" altLang="zh-CN" sz="1800" dirty="0"/>
              <a:t>Cache</a:t>
            </a:r>
            <a:r>
              <a:rPr lang="zh-CN" altLang="en-US" sz="1800" dirty="0"/>
              <a:t>行集合（</a:t>
            </a:r>
            <a:r>
              <a:rPr lang="en-US" altLang="zh-CN" sz="1800" dirty="0"/>
              <a:t>2</a:t>
            </a:r>
            <a:r>
              <a:rPr lang="zh-CN" altLang="en-US" sz="1800" dirty="0"/>
              <a:t>行）</a:t>
            </a:r>
          </a:p>
          <a:p>
            <a:pPr lvl="1">
              <a:lnSpc>
                <a:spcPct val="120000"/>
              </a:lnSpc>
              <a:spcBef>
                <a:spcPct val="0"/>
              </a:spcBef>
            </a:pPr>
            <a:r>
              <a:rPr lang="zh-CN" altLang="en-US" sz="1800" dirty="0"/>
              <a:t>对这个集合中的两个</a:t>
            </a:r>
            <a:r>
              <a:rPr lang="en-US" altLang="zh-CN" sz="1800" dirty="0"/>
              <a:t>Cache</a:t>
            </a:r>
            <a:r>
              <a:rPr lang="zh-CN" altLang="en-US" sz="1800" dirty="0"/>
              <a:t>行的</a:t>
            </a:r>
            <a:r>
              <a:rPr lang="en-US" altLang="zh-CN" sz="1800" dirty="0"/>
              <a:t>Tag</a:t>
            </a:r>
            <a:r>
              <a:rPr lang="zh-CN" altLang="en-US" sz="1800" dirty="0">
                <a:solidFill>
                  <a:srgbClr val="CC0000"/>
                </a:solidFill>
              </a:rPr>
              <a:t>并行</a:t>
            </a:r>
            <a:r>
              <a:rPr lang="zh-CN" altLang="en-US" sz="1800" dirty="0"/>
              <a:t>进行比较</a:t>
            </a:r>
          </a:p>
          <a:p>
            <a:pPr lvl="1">
              <a:lnSpc>
                <a:spcPct val="120000"/>
              </a:lnSpc>
              <a:spcBef>
                <a:spcPct val="0"/>
              </a:spcBef>
            </a:pPr>
            <a:r>
              <a:rPr lang="zh-CN" altLang="en-US" sz="1800" dirty="0"/>
              <a:t>根据比较结果确定信息在哪个行，或不在</a:t>
            </a:r>
            <a:r>
              <a:rPr lang="en-US" altLang="zh-CN" sz="1800" dirty="0"/>
              <a:t>Cache</a:t>
            </a:r>
            <a:r>
              <a:rPr lang="zh-CN" altLang="en-US" sz="1800" dirty="0"/>
              <a:t>中</a:t>
            </a:r>
          </a:p>
        </p:txBody>
      </p:sp>
      <p:sp>
        <p:nvSpPr>
          <p:cNvPr id="6" name="Rectangle 4">
            <a:extLst>
              <a:ext uri="{FF2B5EF4-FFF2-40B4-BE49-F238E27FC236}">
                <a16:creationId xmlns:a16="http://schemas.microsoft.com/office/drawing/2014/main" id="{D99D2211-BE8D-4E21-A15F-6CF10E8948CB}"/>
              </a:ext>
            </a:extLst>
          </p:cNvPr>
          <p:cNvSpPr>
            <a:spLocks noChangeArrowheads="1"/>
          </p:cNvSpPr>
          <p:nvPr/>
        </p:nvSpPr>
        <p:spPr bwMode="auto">
          <a:xfrm>
            <a:off x="5180195" y="3767113"/>
            <a:ext cx="15748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a16="http://schemas.microsoft.com/office/drawing/2014/main" id="{64D7A51C-821C-4944-A154-3F24D55DCA3F}"/>
              </a:ext>
            </a:extLst>
          </p:cNvPr>
          <p:cNvSpPr>
            <a:spLocks noChangeShapeType="1"/>
          </p:cNvSpPr>
          <p:nvPr/>
        </p:nvSpPr>
        <p:spPr bwMode="auto">
          <a:xfrm>
            <a:off x="5180195" y="4059213"/>
            <a:ext cx="157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a:extLst>
              <a:ext uri="{FF2B5EF4-FFF2-40B4-BE49-F238E27FC236}">
                <a16:creationId xmlns:a16="http://schemas.microsoft.com/office/drawing/2014/main" id="{AFDD681B-934B-4681-B936-097ED9C63DD2}"/>
              </a:ext>
            </a:extLst>
          </p:cNvPr>
          <p:cNvSpPr>
            <a:spLocks noChangeShapeType="1"/>
          </p:cNvSpPr>
          <p:nvPr/>
        </p:nvSpPr>
        <p:spPr bwMode="auto">
          <a:xfrm>
            <a:off x="5180195" y="4668813"/>
            <a:ext cx="157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7">
            <a:extLst>
              <a:ext uri="{FF2B5EF4-FFF2-40B4-BE49-F238E27FC236}">
                <a16:creationId xmlns:a16="http://schemas.microsoft.com/office/drawing/2014/main" id="{EBB938D3-FDF7-494D-9865-58013D478EFE}"/>
              </a:ext>
            </a:extLst>
          </p:cNvPr>
          <p:cNvSpPr>
            <a:spLocks noChangeArrowheads="1"/>
          </p:cNvSpPr>
          <p:nvPr/>
        </p:nvSpPr>
        <p:spPr bwMode="auto">
          <a:xfrm>
            <a:off x="5375458" y="3443263"/>
            <a:ext cx="1190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0000FF"/>
                </a:solidFill>
                <a:latin typeface="Times New Roman" panose="02020603050405020304" pitchFamily="18" charset="0"/>
                <a:ea typeface="宋体" panose="02010600030101010101" pitchFamily="2" charset="-122"/>
              </a:rPr>
              <a:t>Cache Data</a:t>
            </a:r>
          </a:p>
        </p:txBody>
      </p:sp>
      <p:sp>
        <p:nvSpPr>
          <p:cNvPr id="10" name="Rectangle 8">
            <a:extLst>
              <a:ext uri="{FF2B5EF4-FFF2-40B4-BE49-F238E27FC236}">
                <a16:creationId xmlns:a16="http://schemas.microsoft.com/office/drawing/2014/main" id="{5422F725-09B0-4641-BF43-847D5D7A2DF6}"/>
              </a:ext>
            </a:extLst>
          </p:cNvPr>
          <p:cNvSpPr>
            <a:spLocks noChangeArrowheads="1"/>
          </p:cNvSpPr>
          <p:nvPr/>
        </p:nvSpPr>
        <p:spPr bwMode="auto">
          <a:xfrm>
            <a:off x="5299258" y="3748063"/>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 Block 0</a:t>
            </a:r>
          </a:p>
        </p:txBody>
      </p:sp>
      <p:sp>
        <p:nvSpPr>
          <p:cNvPr id="11" name="Rectangle 9">
            <a:extLst>
              <a:ext uri="{FF2B5EF4-FFF2-40B4-BE49-F238E27FC236}">
                <a16:creationId xmlns:a16="http://schemas.microsoft.com/office/drawing/2014/main" id="{2CCE5FC0-F2D9-4EC6-8CF1-48E79A4AEB62}"/>
              </a:ext>
            </a:extLst>
          </p:cNvPr>
          <p:cNvSpPr>
            <a:spLocks noChangeArrowheads="1"/>
          </p:cNvSpPr>
          <p:nvPr/>
        </p:nvSpPr>
        <p:spPr bwMode="auto">
          <a:xfrm>
            <a:off x="3275195" y="3767113"/>
            <a:ext cx="17272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a:extLst>
              <a:ext uri="{FF2B5EF4-FFF2-40B4-BE49-F238E27FC236}">
                <a16:creationId xmlns:a16="http://schemas.microsoft.com/office/drawing/2014/main" id="{F50805B0-EDBB-4D86-91D4-C11FC59A5AA9}"/>
              </a:ext>
            </a:extLst>
          </p:cNvPr>
          <p:cNvSpPr>
            <a:spLocks noChangeShapeType="1"/>
          </p:cNvSpPr>
          <p:nvPr/>
        </p:nvSpPr>
        <p:spPr bwMode="auto">
          <a:xfrm flipH="1" flipV="1">
            <a:off x="3273608" y="4059213"/>
            <a:ext cx="17303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a:extLst>
              <a:ext uri="{FF2B5EF4-FFF2-40B4-BE49-F238E27FC236}">
                <a16:creationId xmlns:a16="http://schemas.microsoft.com/office/drawing/2014/main" id="{8561F1A6-C505-45E0-B0CF-BDABE5AEAAE3}"/>
              </a:ext>
            </a:extLst>
          </p:cNvPr>
          <p:cNvSpPr>
            <a:spLocks noChangeShapeType="1"/>
          </p:cNvSpPr>
          <p:nvPr/>
        </p:nvSpPr>
        <p:spPr bwMode="auto">
          <a:xfrm flipH="1">
            <a:off x="3278370" y="4668813"/>
            <a:ext cx="172561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2">
            <a:extLst>
              <a:ext uri="{FF2B5EF4-FFF2-40B4-BE49-F238E27FC236}">
                <a16:creationId xmlns:a16="http://schemas.microsoft.com/office/drawing/2014/main" id="{3EA1B25E-9B8A-43B8-9992-1DDDDB258D55}"/>
              </a:ext>
            </a:extLst>
          </p:cNvPr>
          <p:cNvSpPr>
            <a:spLocks noChangeArrowheads="1"/>
          </p:cNvSpPr>
          <p:nvPr/>
        </p:nvSpPr>
        <p:spPr bwMode="auto">
          <a:xfrm>
            <a:off x="2894195" y="3767113"/>
            <a:ext cx="2032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a:extLst>
              <a:ext uri="{FF2B5EF4-FFF2-40B4-BE49-F238E27FC236}">
                <a16:creationId xmlns:a16="http://schemas.microsoft.com/office/drawing/2014/main" id="{B7B72D0F-BA2C-4068-A784-714F4DBB9339}"/>
              </a:ext>
            </a:extLst>
          </p:cNvPr>
          <p:cNvSpPr>
            <a:spLocks noChangeShapeType="1"/>
          </p:cNvSpPr>
          <p:nvPr/>
        </p:nvSpPr>
        <p:spPr bwMode="auto">
          <a:xfrm flipH="1" flipV="1">
            <a:off x="2892608" y="4059213"/>
            <a:ext cx="1968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
            <a:extLst>
              <a:ext uri="{FF2B5EF4-FFF2-40B4-BE49-F238E27FC236}">
                <a16:creationId xmlns:a16="http://schemas.microsoft.com/office/drawing/2014/main" id="{8B9FB933-D979-45BA-8A19-2FC37A39EA4A}"/>
              </a:ext>
            </a:extLst>
          </p:cNvPr>
          <p:cNvSpPr>
            <a:spLocks noChangeShapeType="1"/>
          </p:cNvSpPr>
          <p:nvPr/>
        </p:nvSpPr>
        <p:spPr bwMode="auto">
          <a:xfrm flipH="1">
            <a:off x="2902133" y="4668813"/>
            <a:ext cx="1920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5">
            <a:extLst>
              <a:ext uri="{FF2B5EF4-FFF2-40B4-BE49-F238E27FC236}">
                <a16:creationId xmlns:a16="http://schemas.microsoft.com/office/drawing/2014/main" id="{767A4201-3095-4660-B6D6-58DCFA41D5EB}"/>
              </a:ext>
            </a:extLst>
          </p:cNvPr>
          <p:cNvSpPr>
            <a:spLocks noChangeArrowheads="1"/>
          </p:cNvSpPr>
          <p:nvPr/>
        </p:nvSpPr>
        <p:spPr bwMode="auto">
          <a:xfrm>
            <a:off x="3546658" y="3443263"/>
            <a:ext cx="1111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0000FF"/>
                </a:solidFill>
                <a:latin typeface="Times New Roman" panose="02020603050405020304" pitchFamily="18" charset="0"/>
                <a:ea typeface="宋体" panose="02010600030101010101" pitchFamily="2" charset="-122"/>
              </a:rPr>
              <a:t>Cache Tag</a:t>
            </a:r>
          </a:p>
        </p:txBody>
      </p:sp>
      <p:sp>
        <p:nvSpPr>
          <p:cNvPr id="18" name="Rectangle 17">
            <a:extLst>
              <a:ext uri="{FF2B5EF4-FFF2-40B4-BE49-F238E27FC236}">
                <a16:creationId xmlns:a16="http://schemas.microsoft.com/office/drawing/2014/main" id="{43D2D9FE-12F2-4577-A356-FB6D07591F2E}"/>
              </a:ext>
            </a:extLst>
          </p:cNvPr>
          <p:cNvSpPr>
            <a:spLocks noChangeArrowheads="1"/>
          </p:cNvSpPr>
          <p:nvPr/>
        </p:nvSpPr>
        <p:spPr bwMode="auto">
          <a:xfrm>
            <a:off x="4003858" y="4114776"/>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19" name="Rectangle 18">
            <a:extLst>
              <a:ext uri="{FF2B5EF4-FFF2-40B4-BE49-F238E27FC236}">
                <a16:creationId xmlns:a16="http://schemas.microsoft.com/office/drawing/2014/main" id="{EC430980-57F7-4246-8C2E-238A952659EF}"/>
              </a:ext>
            </a:extLst>
          </p:cNvPr>
          <p:cNvSpPr>
            <a:spLocks noChangeArrowheads="1"/>
          </p:cNvSpPr>
          <p:nvPr/>
        </p:nvSpPr>
        <p:spPr bwMode="auto">
          <a:xfrm>
            <a:off x="2860858" y="4114776"/>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20" name="Rectangle 19">
            <a:extLst>
              <a:ext uri="{FF2B5EF4-FFF2-40B4-BE49-F238E27FC236}">
                <a16:creationId xmlns:a16="http://schemas.microsoft.com/office/drawing/2014/main" id="{72D48A17-D7E6-4D8E-97C2-D9527DFDB05B}"/>
              </a:ext>
            </a:extLst>
          </p:cNvPr>
          <p:cNvSpPr>
            <a:spLocks noChangeArrowheads="1"/>
          </p:cNvSpPr>
          <p:nvPr/>
        </p:nvSpPr>
        <p:spPr bwMode="auto">
          <a:xfrm>
            <a:off x="5832658" y="4114776"/>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21" name="Rectangle 20">
            <a:extLst>
              <a:ext uri="{FF2B5EF4-FFF2-40B4-BE49-F238E27FC236}">
                <a16:creationId xmlns:a16="http://schemas.microsoft.com/office/drawing/2014/main" id="{5A5C784B-D542-4825-9FE8-B80DE6D81BCA}"/>
              </a:ext>
            </a:extLst>
          </p:cNvPr>
          <p:cNvSpPr>
            <a:spLocks noChangeArrowheads="1"/>
          </p:cNvSpPr>
          <p:nvPr/>
        </p:nvSpPr>
        <p:spPr bwMode="auto">
          <a:xfrm>
            <a:off x="7526520" y="3767113"/>
            <a:ext cx="15748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1">
            <a:extLst>
              <a:ext uri="{FF2B5EF4-FFF2-40B4-BE49-F238E27FC236}">
                <a16:creationId xmlns:a16="http://schemas.microsoft.com/office/drawing/2014/main" id="{D1AC56A6-E4FB-4A9F-BDE0-ED71BED69E9F}"/>
              </a:ext>
            </a:extLst>
          </p:cNvPr>
          <p:cNvSpPr>
            <a:spLocks noChangeShapeType="1"/>
          </p:cNvSpPr>
          <p:nvPr/>
        </p:nvSpPr>
        <p:spPr bwMode="auto">
          <a:xfrm flipH="1" flipV="1">
            <a:off x="7529695" y="4059213"/>
            <a:ext cx="157321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2">
            <a:extLst>
              <a:ext uri="{FF2B5EF4-FFF2-40B4-BE49-F238E27FC236}">
                <a16:creationId xmlns:a16="http://schemas.microsoft.com/office/drawing/2014/main" id="{E704E834-1AE8-48BE-A402-7EF6A94BC16C}"/>
              </a:ext>
            </a:extLst>
          </p:cNvPr>
          <p:cNvSpPr>
            <a:spLocks noChangeShapeType="1"/>
          </p:cNvSpPr>
          <p:nvPr/>
        </p:nvSpPr>
        <p:spPr bwMode="auto">
          <a:xfrm flipH="1">
            <a:off x="7534458" y="4668813"/>
            <a:ext cx="15922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3">
            <a:extLst>
              <a:ext uri="{FF2B5EF4-FFF2-40B4-BE49-F238E27FC236}">
                <a16:creationId xmlns:a16="http://schemas.microsoft.com/office/drawing/2014/main" id="{B31238DC-6BAF-4F67-9EAB-0419A9F0255D}"/>
              </a:ext>
            </a:extLst>
          </p:cNvPr>
          <p:cNvSpPr>
            <a:spLocks noChangeArrowheads="1"/>
          </p:cNvSpPr>
          <p:nvPr/>
        </p:nvSpPr>
        <p:spPr bwMode="auto">
          <a:xfrm flipH="1">
            <a:off x="7709083" y="3449613"/>
            <a:ext cx="1190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0000FF"/>
                </a:solidFill>
                <a:latin typeface="Times New Roman" panose="02020603050405020304" pitchFamily="18" charset="0"/>
                <a:ea typeface="宋体" panose="02010600030101010101" pitchFamily="2" charset="-122"/>
              </a:rPr>
              <a:t>Cache Data</a:t>
            </a:r>
          </a:p>
        </p:txBody>
      </p:sp>
      <p:sp>
        <p:nvSpPr>
          <p:cNvPr id="25" name="Rectangle 24">
            <a:extLst>
              <a:ext uri="{FF2B5EF4-FFF2-40B4-BE49-F238E27FC236}">
                <a16:creationId xmlns:a16="http://schemas.microsoft.com/office/drawing/2014/main" id="{9EB1DEC3-2BA2-4DA3-AC1B-3862BA55B056}"/>
              </a:ext>
            </a:extLst>
          </p:cNvPr>
          <p:cNvSpPr>
            <a:spLocks noChangeArrowheads="1"/>
          </p:cNvSpPr>
          <p:nvPr/>
        </p:nvSpPr>
        <p:spPr bwMode="auto">
          <a:xfrm flipH="1">
            <a:off x="7553508" y="3754413"/>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 Block 0</a:t>
            </a:r>
          </a:p>
        </p:txBody>
      </p:sp>
      <p:sp>
        <p:nvSpPr>
          <p:cNvPr id="26" name="Rectangle 25">
            <a:extLst>
              <a:ext uri="{FF2B5EF4-FFF2-40B4-BE49-F238E27FC236}">
                <a16:creationId xmlns:a16="http://schemas.microsoft.com/office/drawing/2014/main" id="{18044EF0-77CF-4155-A593-2BFA11427925}"/>
              </a:ext>
            </a:extLst>
          </p:cNvPr>
          <p:cNvSpPr>
            <a:spLocks noChangeArrowheads="1"/>
          </p:cNvSpPr>
          <p:nvPr/>
        </p:nvSpPr>
        <p:spPr bwMode="auto">
          <a:xfrm>
            <a:off x="9279120" y="3767113"/>
            <a:ext cx="17272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6">
            <a:extLst>
              <a:ext uri="{FF2B5EF4-FFF2-40B4-BE49-F238E27FC236}">
                <a16:creationId xmlns:a16="http://schemas.microsoft.com/office/drawing/2014/main" id="{FD606E88-0C4A-442E-A0DF-EE1B00F576A8}"/>
              </a:ext>
            </a:extLst>
          </p:cNvPr>
          <p:cNvSpPr>
            <a:spLocks noChangeShapeType="1"/>
          </p:cNvSpPr>
          <p:nvPr/>
        </p:nvSpPr>
        <p:spPr bwMode="auto">
          <a:xfrm>
            <a:off x="9279120" y="4059213"/>
            <a:ext cx="172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7">
            <a:extLst>
              <a:ext uri="{FF2B5EF4-FFF2-40B4-BE49-F238E27FC236}">
                <a16:creationId xmlns:a16="http://schemas.microsoft.com/office/drawing/2014/main" id="{1F6F0BBB-6877-4CEA-A5BA-137C8DE9BB2A}"/>
              </a:ext>
            </a:extLst>
          </p:cNvPr>
          <p:cNvSpPr>
            <a:spLocks noChangeShapeType="1"/>
          </p:cNvSpPr>
          <p:nvPr/>
        </p:nvSpPr>
        <p:spPr bwMode="auto">
          <a:xfrm>
            <a:off x="9279120" y="4668813"/>
            <a:ext cx="172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28">
            <a:extLst>
              <a:ext uri="{FF2B5EF4-FFF2-40B4-BE49-F238E27FC236}">
                <a16:creationId xmlns:a16="http://schemas.microsoft.com/office/drawing/2014/main" id="{1B0D8185-94AE-4DB0-BB33-50F61E201E0F}"/>
              </a:ext>
            </a:extLst>
          </p:cNvPr>
          <p:cNvSpPr>
            <a:spLocks noChangeArrowheads="1"/>
          </p:cNvSpPr>
          <p:nvPr/>
        </p:nvSpPr>
        <p:spPr bwMode="auto">
          <a:xfrm>
            <a:off x="11184120" y="3767113"/>
            <a:ext cx="2032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9">
            <a:extLst>
              <a:ext uri="{FF2B5EF4-FFF2-40B4-BE49-F238E27FC236}">
                <a16:creationId xmlns:a16="http://schemas.microsoft.com/office/drawing/2014/main" id="{AE377F6D-9591-4C54-8EFB-0A4CBECAEF95}"/>
              </a:ext>
            </a:extLst>
          </p:cNvPr>
          <p:cNvSpPr>
            <a:spLocks noChangeShapeType="1"/>
          </p:cNvSpPr>
          <p:nvPr/>
        </p:nvSpPr>
        <p:spPr bwMode="auto">
          <a:xfrm>
            <a:off x="11184120" y="4059213"/>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30">
            <a:extLst>
              <a:ext uri="{FF2B5EF4-FFF2-40B4-BE49-F238E27FC236}">
                <a16:creationId xmlns:a16="http://schemas.microsoft.com/office/drawing/2014/main" id="{E691955B-A34B-4C0C-AA42-800B67750433}"/>
              </a:ext>
            </a:extLst>
          </p:cNvPr>
          <p:cNvSpPr>
            <a:spLocks noChangeShapeType="1"/>
          </p:cNvSpPr>
          <p:nvPr/>
        </p:nvSpPr>
        <p:spPr bwMode="auto">
          <a:xfrm>
            <a:off x="11184120" y="4668813"/>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31">
            <a:extLst>
              <a:ext uri="{FF2B5EF4-FFF2-40B4-BE49-F238E27FC236}">
                <a16:creationId xmlns:a16="http://schemas.microsoft.com/office/drawing/2014/main" id="{8898B147-27ED-4B01-BBE4-877D1B01238B}"/>
              </a:ext>
            </a:extLst>
          </p:cNvPr>
          <p:cNvSpPr>
            <a:spLocks noChangeArrowheads="1"/>
          </p:cNvSpPr>
          <p:nvPr/>
        </p:nvSpPr>
        <p:spPr bwMode="auto">
          <a:xfrm flipH="1">
            <a:off x="9615670" y="3449613"/>
            <a:ext cx="1111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0000FF"/>
                </a:solidFill>
                <a:latin typeface="Times New Roman" panose="02020603050405020304" pitchFamily="18" charset="0"/>
                <a:ea typeface="宋体" panose="02010600030101010101" pitchFamily="2" charset="-122"/>
              </a:rPr>
              <a:t>Cache Tag</a:t>
            </a:r>
          </a:p>
        </p:txBody>
      </p:sp>
      <p:sp>
        <p:nvSpPr>
          <p:cNvPr id="33" name="Rectangle 32">
            <a:extLst>
              <a:ext uri="{FF2B5EF4-FFF2-40B4-BE49-F238E27FC236}">
                <a16:creationId xmlns:a16="http://schemas.microsoft.com/office/drawing/2014/main" id="{95C95904-2B23-41BE-B2C9-CAAE39A89B0C}"/>
              </a:ext>
            </a:extLst>
          </p:cNvPr>
          <p:cNvSpPr>
            <a:spLocks noChangeArrowheads="1"/>
          </p:cNvSpPr>
          <p:nvPr/>
        </p:nvSpPr>
        <p:spPr bwMode="auto">
          <a:xfrm flipH="1">
            <a:off x="10988858" y="3449613"/>
            <a:ext cx="6556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0000FF"/>
                </a:solidFill>
                <a:latin typeface="Times New Roman" panose="02020603050405020304" pitchFamily="18" charset="0"/>
                <a:ea typeface="宋体" panose="02010600030101010101" pitchFamily="2" charset="-122"/>
              </a:rPr>
              <a:t>Valid</a:t>
            </a:r>
          </a:p>
        </p:txBody>
      </p:sp>
      <p:sp>
        <p:nvSpPr>
          <p:cNvPr id="34" name="Rectangle 33">
            <a:extLst>
              <a:ext uri="{FF2B5EF4-FFF2-40B4-BE49-F238E27FC236}">
                <a16:creationId xmlns:a16="http://schemas.microsoft.com/office/drawing/2014/main" id="{D666B253-01A7-4263-A117-2CF02D0804F2}"/>
              </a:ext>
            </a:extLst>
          </p:cNvPr>
          <p:cNvSpPr>
            <a:spLocks noChangeArrowheads="1"/>
          </p:cNvSpPr>
          <p:nvPr/>
        </p:nvSpPr>
        <p:spPr bwMode="auto">
          <a:xfrm flipH="1">
            <a:off x="9988733" y="4121126"/>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35" name="Rectangle 34">
            <a:extLst>
              <a:ext uri="{FF2B5EF4-FFF2-40B4-BE49-F238E27FC236}">
                <a16:creationId xmlns:a16="http://schemas.microsoft.com/office/drawing/2014/main" id="{5455CF4C-3A4F-46D5-A450-1CBFC160A935}"/>
              </a:ext>
            </a:extLst>
          </p:cNvPr>
          <p:cNvSpPr>
            <a:spLocks noChangeArrowheads="1"/>
          </p:cNvSpPr>
          <p:nvPr/>
        </p:nvSpPr>
        <p:spPr bwMode="auto">
          <a:xfrm flipH="1">
            <a:off x="11131733" y="4121126"/>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36" name="Rectangle 35">
            <a:extLst>
              <a:ext uri="{FF2B5EF4-FFF2-40B4-BE49-F238E27FC236}">
                <a16:creationId xmlns:a16="http://schemas.microsoft.com/office/drawing/2014/main" id="{2B1D3820-A4A5-48B1-8087-918C9E40CBF7}"/>
              </a:ext>
            </a:extLst>
          </p:cNvPr>
          <p:cNvSpPr>
            <a:spLocks noChangeArrowheads="1"/>
          </p:cNvSpPr>
          <p:nvPr/>
        </p:nvSpPr>
        <p:spPr bwMode="auto">
          <a:xfrm flipH="1">
            <a:off x="8159933" y="4121126"/>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37" name="Rectangle 38">
            <a:extLst>
              <a:ext uri="{FF2B5EF4-FFF2-40B4-BE49-F238E27FC236}">
                <a16:creationId xmlns:a16="http://schemas.microsoft.com/office/drawing/2014/main" id="{8B748512-7907-4A22-9B96-A99B4C3C6ED9}"/>
              </a:ext>
            </a:extLst>
          </p:cNvPr>
          <p:cNvSpPr>
            <a:spLocks noChangeArrowheads="1"/>
          </p:cNvSpPr>
          <p:nvPr/>
        </p:nvSpPr>
        <p:spPr bwMode="auto">
          <a:xfrm>
            <a:off x="6500995" y="3270226"/>
            <a:ext cx="1270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0"/>
              </a:spcBef>
            </a:pPr>
            <a:r>
              <a:rPr kumimoji="0" lang="en-US" altLang="zh-CN" sz="1600" i="0">
                <a:solidFill>
                  <a:srgbClr val="CC0000"/>
                </a:solidFill>
                <a:latin typeface="Times New Roman" panose="02020603050405020304" pitchFamily="18" charset="0"/>
                <a:ea typeface="宋体" panose="02010600030101010101" pitchFamily="2" charset="-122"/>
              </a:rPr>
              <a:t>Cache Index</a:t>
            </a:r>
          </a:p>
        </p:txBody>
      </p:sp>
      <p:sp>
        <p:nvSpPr>
          <p:cNvPr id="38" name="Line 40">
            <a:extLst>
              <a:ext uri="{FF2B5EF4-FFF2-40B4-BE49-F238E27FC236}">
                <a16:creationId xmlns:a16="http://schemas.microsoft.com/office/drawing/2014/main" id="{6BD5ED68-5683-4CBB-A6D9-4293C55C0BD8}"/>
              </a:ext>
            </a:extLst>
          </p:cNvPr>
          <p:cNvSpPr>
            <a:spLocks noChangeShapeType="1"/>
          </p:cNvSpPr>
          <p:nvPr/>
        </p:nvSpPr>
        <p:spPr bwMode="auto">
          <a:xfrm>
            <a:off x="5942195" y="5430813"/>
            <a:ext cx="24447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41">
            <a:extLst>
              <a:ext uri="{FF2B5EF4-FFF2-40B4-BE49-F238E27FC236}">
                <a16:creationId xmlns:a16="http://schemas.microsoft.com/office/drawing/2014/main" id="{2C0B1B4C-F685-4062-B436-3BB28B9E021C}"/>
              </a:ext>
            </a:extLst>
          </p:cNvPr>
          <p:cNvSpPr>
            <a:spLocks noChangeShapeType="1"/>
          </p:cNvSpPr>
          <p:nvPr/>
        </p:nvSpPr>
        <p:spPr bwMode="auto">
          <a:xfrm>
            <a:off x="5942195" y="5443513"/>
            <a:ext cx="209550" cy="2921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42">
            <a:extLst>
              <a:ext uri="{FF2B5EF4-FFF2-40B4-BE49-F238E27FC236}">
                <a16:creationId xmlns:a16="http://schemas.microsoft.com/office/drawing/2014/main" id="{F746F4FF-9509-4245-800C-02D150A02FEE}"/>
              </a:ext>
            </a:extLst>
          </p:cNvPr>
          <p:cNvSpPr>
            <a:spLocks noChangeShapeType="1"/>
          </p:cNvSpPr>
          <p:nvPr/>
        </p:nvSpPr>
        <p:spPr bwMode="auto">
          <a:xfrm>
            <a:off x="6145395" y="5735613"/>
            <a:ext cx="1981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43">
            <a:extLst>
              <a:ext uri="{FF2B5EF4-FFF2-40B4-BE49-F238E27FC236}">
                <a16:creationId xmlns:a16="http://schemas.microsoft.com/office/drawing/2014/main" id="{7830E969-094A-4D2E-B539-526A474BB614}"/>
              </a:ext>
            </a:extLst>
          </p:cNvPr>
          <p:cNvSpPr>
            <a:spLocks noChangeShapeType="1"/>
          </p:cNvSpPr>
          <p:nvPr/>
        </p:nvSpPr>
        <p:spPr bwMode="auto">
          <a:xfrm flipH="1">
            <a:off x="8121833" y="5424463"/>
            <a:ext cx="265112" cy="3127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44">
            <a:extLst>
              <a:ext uri="{FF2B5EF4-FFF2-40B4-BE49-F238E27FC236}">
                <a16:creationId xmlns:a16="http://schemas.microsoft.com/office/drawing/2014/main" id="{097D50E3-FC1C-42D1-A111-146CD87BD8D6}"/>
              </a:ext>
            </a:extLst>
          </p:cNvPr>
          <p:cNvSpPr>
            <a:spLocks noChangeArrowheads="1"/>
          </p:cNvSpPr>
          <p:nvPr/>
        </p:nvSpPr>
        <p:spPr bwMode="auto">
          <a:xfrm>
            <a:off x="6899458" y="5424463"/>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Mux</a:t>
            </a:r>
          </a:p>
        </p:txBody>
      </p:sp>
      <p:sp>
        <p:nvSpPr>
          <p:cNvPr id="43" name="Rectangle 47">
            <a:extLst>
              <a:ext uri="{FF2B5EF4-FFF2-40B4-BE49-F238E27FC236}">
                <a16:creationId xmlns:a16="http://schemas.microsoft.com/office/drawing/2014/main" id="{1460FF08-3C8F-4DA0-94B5-5A24868F4F35}"/>
              </a:ext>
            </a:extLst>
          </p:cNvPr>
          <p:cNvSpPr>
            <a:spLocks noChangeArrowheads="1"/>
          </p:cNvSpPr>
          <p:nvPr/>
        </p:nvSpPr>
        <p:spPr bwMode="auto">
          <a:xfrm>
            <a:off x="7585258" y="5372076"/>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400" b="0" i="0">
                <a:solidFill>
                  <a:schemeClr val="tx1"/>
                </a:solidFill>
                <a:latin typeface="Times New Roman" panose="02020603050405020304" pitchFamily="18" charset="0"/>
                <a:ea typeface="宋体" panose="02010600030101010101" pitchFamily="2" charset="-122"/>
              </a:rPr>
              <a:t>0</a:t>
            </a:r>
          </a:p>
        </p:txBody>
      </p:sp>
      <p:sp>
        <p:nvSpPr>
          <p:cNvPr id="44" name="Rectangle 48">
            <a:extLst>
              <a:ext uri="{FF2B5EF4-FFF2-40B4-BE49-F238E27FC236}">
                <a16:creationId xmlns:a16="http://schemas.microsoft.com/office/drawing/2014/main" id="{B473CA3E-B3FF-48C6-AB7C-C6C315F1F60B}"/>
              </a:ext>
            </a:extLst>
          </p:cNvPr>
          <p:cNvSpPr>
            <a:spLocks noChangeArrowheads="1"/>
          </p:cNvSpPr>
          <p:nvPr/>
        </p:nvSpPr>
        <p:spPr bwMode="auto">
          <a:xfrm>
            <a:off x="6442258" y="5372076"/>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400" b="0" i="0">
                <a:solidFill>
                  <a:schemeClr val="tx1"/>
                </a:solidFill>
                <a:latin typeface="Times New Roman" panose="02020603050405020304" pitchFamily="18" charset="0"/>
                <a:ea typeface="宋体" panose="02010600030101010101" pitchFamily="2" charset="-122"/>
              </a:rPr>
              <a:t>1</a:t>
            </a:r>
          </a:p>
        </p:txBody>
      </p:sp>
      <p:sp>
        <p:nvSpPr>
          <p:cNvPr id="45" name="Rectangle 49">
            <a:extLst>
              <a:ext uri="{FF2B5EF4-FFF2-40B4-BE49-F238E27FC236}">
                <a16:creationId xmlns:a16="http://schemas.microsoft.com/office/drawing/2014/main" id="{64AFCD72-02E2-4932-859B-50AC9A8EDE79}"/>
              </a:ext>
            </a:extLst>
          </p:cNvPr>
          <p:cNvSpPr>
            <a:spLocks noChangeArrowheads="1"/>
          </p:cNvSpPr>
          <p:nvPr/>
        </p:nvSpPr>
        <p:spPr bwMode="auto">
          <a:xfrm>
            <a:off x="6061258" y="5448276"/>
            <a:ext cx="5413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b="0" i="0">
                <a:solidFill>
                  <a:schemeClr val="tx1"/>
                </a:solidFill>
                <a:latin typeface="Times New Roman" panose="02020603050405020304" pitchFamily="18" charset="0"/>
                <a:ea typeface="宋体" panose="02010600030101010101" pitchFamily="2" charset="-122"/>
              </a:rPr>
              <a:t>Sel 1</a:t>
            </a:r>
          </a:p>
        </p:txBody>
      </p:sp>
      <p:sp>
        <p:nvSpPr>
          <p:cNvPr id="46" name="Rectangle 50">
            <a:extLst>
              <a:ext uri="{FF2B5EF4-FFF2-40B4-BE49-F238E27FC236}">
                <a16:creationId xmlns:a16="http://schemas.microsoft.com/office/drawing/2014/main" id="{54772C75-ABFF-442D-A63F-DDF740E3C4AE}"/>
              </a:ext>
            </a:extLst>
          </p:cNvPr>
          <p:cNvSpPr>
            <a:spLocks noChangeArrowheads="1"/>
          </p:cNvSpPr>
          <p:nvPr/>
        </p:nvSpPr>
        <p:spPr bwMode="auto">
          <a:xfrm>
            <a:off x="7737658" y="5448276"/>
            <a:ext cx="5413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b="0" i="0">
                <a:solidFill>
                  <a:schemeClr val="tx1"/>
                </a:solidFill>
                <a:latin typeface="Times New Roman" panose="02020603050405020304" pitchFamily="18" charset="0"/>
                <a:ea typeface="宋体" panose="02010600030101010101" pitchFamily="2" charset="-122"/>
              </a:rPr>
              <a:t>Sel 0</a:t>
            </a:r>
          </a:p>
        </p:txBody>
      </p:sp>
      <p:sp>
        <p:nvSpPr>
          <p:cNvPr id="47" name="Arc 54">
            <a:extLst>
              <a:ext uri="{FF2B5EF4-FFF2-40B4-BE49-F238E27FC236}">
                <a16:creationId xmlns:a16="http://schemas.microsoft.com/office/drawing/2014/main" id="{17D7C050-E1B6-4596-98ED-DCAD9925E7DE}"/>
              </a:ext>
            </a:extLst>
          </p:cNvPr>
          <p:cNvSpPr>
            <a:spLocks/>
          </p:cNvSpPr>
          <p:nvPr/>
        </p:nvSpPr>
        <p:spPr bwMode="auto">
          <a:xfrm>
            <a:off x="5523095" y="5445101"/>
            <a:ext cx="304800"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rc 55">
            <a:extLst>
              <a:ext uri="{FF2B5EF4-FFF2-40B4-BE49-F238E27FC236}">
                <a16:creationId xmlns:a16="http://schemas.microsoft.com/office/drawing/2014/main" id="{0156C3D3-B106-456F-8709-F62E275534EE}"/>
              </a:ext>
            </a:extLst>
          </p:cNvPr>
          <p:cNvSpPr>
            <a:spLocks/>
          </p:cNvSpPr>
          <p:nvPr/>
        </p:nvSpPr>
        <p:spPr bwMode="auto">
          <a:xfrm rot="10800000">
            <a:off x="5524683" y="5673701"/>
            <a:ext cx="304800" cy="215900"/>
          </a:xfrm>
          <a:custGeom>
            <a:avLst/>
            <a:gdLst>
              <a:gd name="G0" fmla="+- 21600 0 0"/>
              <a:gd name="G1" fmla="+- 21600 0 0"/>
              <a:gd name="G2" fmla="+- 21600 0 0"/>
              <a:gd name="T0" fmla="*/ 0 w 21600"/>
              <a:gd name="T1" fmla="*/ 21600 h 21600"/>
              <a:gd name="T2" fmla="*/ 214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56">
            <a:extLst>
              <a:ext uri="{FF2B5EF4-FFF2-40B4-BE49-F238E27FC236}">
                <a16:creationId xmlns:a16="http://schemas.microsoft.com/office/drawing/2014/main" id="{4CE9D7A7-8EB2-4E45-A400-6CA83851ED22}"/>
              </a:ext>
            </a:extLst>
          </p:cNvPr>
          <p:cNvSpPr>
            <a:spLocks noChangeShapeType="1"/>
          </p:cNvSpPr>
          <p:nvPr/>
        </p:nvSpPr>
        <p:spPr bwMode="auto">
          <a:xfrm flipH="1">
            <a:off x="5307195" y="5449863"/>
            <a:ext cx="215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57">
            <a:extLst>
              <a:ext uri="{FF2B5EF4-FFF2-40B4-BE49-F238E27FC236}">
                <a16:creationId xmlns:a16="http://schemas.microsoft.com/office/drawing/2014/main" id="{5F1F194E-7C66-4F88-B9AD-18701139523D}"/>
              </a:ext>
            </a:extLst>
          </p:cNvPr>
          <p:cNvSpPr>
            <a:spLocks noChangeShapeType="1"/>
          </p:cNvSpPr>
          <p:nvPr/>
        </p:nvSpPr>
        <p:spPr bwMode="auto">
          <a:xfrm>
            <a:off x="5319895" y="5443513"/>
            <a:ext cx="0" cy="431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58">
            <a:extLst>
              <a:ext uri="{FF2B5EF4-FFF2-40B4-BE49-F238E27FC236}">
                <a16:creationId xmlns:a16="http://schemas.microsoft.com/office/drawing/2014/main" id="{07C5BEA9-8054-46B2-BF70-C8B17D8EDD0A}"/>
              </a:ext>
            </a:extLst>
          </p:cNvPr>
          <p:cNvSpPr>
            <a:spLocks noChangeShapeType="1"/>
          </p:cNvSpPr>
          <p:nvPr/>
        </p:nvSpPr>
        <p:spPr bwMode="auto">
          <a:xfrm flipH="1">
            <a:off x="5307195" y="5888013"/>
            <a:ext cx="215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9">
            <a:extLst>
              <a:ext uri="{FF2B5EF4-FFF2-40B4-BE49-F238E27FC236}">
                <a16:creationId xmlns:a16="http://schemas.microsoft.com/office/drawing/2014/main" id="{377AABB0-020C-44A0-AAA9-FDB4902689C3}"/>
              </a:ext>
            </a:extLst>
          </p:cNvPr>
          <p:cNvSpPr>
            <a:spLocks noChangeShapeType="1"/>
          </p:cNvSpPr>
          <p:nvPr/>
        </p:nvSpPr>
        <p:spPr bwMode="auto">
          <a:xfrm flipV="1">
            <a:off x="5835833" y="5653063"/>
            <a:ext cx="252412" cy="1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61">
            <a:extLst>
              <a:ext uri="{FF2B5EF4-FFF2-40B4-BE49-F238E27FC236}">
                <a16:creationId xmlns:a16="http://schemas.microsoft.com/office/drawing/2014/main" id="{50B6ACA7-0596-46FD-B772-297AB1B659C5}"/>
              </a:ext>
            </a:extLst>
          </p:cNvPr>
          <p:cNvSpPr>
            <a:spLocks noChangeShapeType="1"/>
          </p:cNvSpPr>
          <p:nvPr/>
        </p:nvSpPr>
        <p:spPr bwMode="auto">
          <a:xfrm flipH="1">
            <a:off x="5078595" y="5811813"/>
            <a:ext cx="25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62">
            <a:extLst>
              <a:ext uri="{FF2B5EF4-FFF2-40B4-BE49-F238E27FC236}">
                <a16:creationId xmlns:a16="http://schemas.microsoft.com/office/drawing/2014/main" id="{129371A9-7F17-4524-993C-EBAB306EA301}"/>
              </a:ext>
            </a:extLst>
          </p:cNvPr>
          <p:cNvSpPr>
            <a:spLocks noChangeArrowheads="1"/>
          </p:cNvSpPr>
          <p:nvPr/>
        </p:nvSpPr>
        <p:spPr bwMode="auto">
          <a:xfrm>
            <a:off x="3927658" y="5348263"/>
            <a:ext cx="993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Compare</a:t>
            </a:r>
          </a:p>
        </p:txBody>
      </p:sp>
      <p:sp>
        <p:nvSpPr>
          <p:cNvPr id="55" name="Arc 70">
            <a:extLst>
              <a:ext uri="{FF2B5EF4-FFF2-40B4-BE49-F238E27FC236}">
                <a16:creationId xmlns:a16="http://schemas.microsoft.com/office/drawing/2014/main" id="{1026634E-EAC2-41CF-A486-57CAE7E574B8}"/>
              </a:ext>
            </a:extLst>
          </p:cNvPr>
          <p:cNvSpPr>
            <a:spLocks/>
          </p:cNvSpPr>
          <p:nvPr/>
        </p:nvSpPr>
        <p:spPr bwMode="auto">
          <a:xfrm>
            <a:off x="8483783" y="5445101"/>
            <a:ext cx="304800" cy="215900"/>
          </a:xfrm>
          <a:custGeom>
            <a:avLst/>
            <a:gdLst>
              <a:gd name="G0" fmla="+- 21600 0 0"/>
              <a:gd name="G1" fmla="+- 21600 0 0"/>
              <a:gd name="G2" fmla="+- 21600 0 0"/>
              <a:gd name="T0" fmla="*/ 0 w 21600"/>
              <a:gd name="T1" fmla="*/ 21600 h 21600"/>
              <a:gd name="T2" fmla="*/ 214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Arc 71">
            <a:extLst>
              <a:ext uri="{FF2B5EF4-FFF2-40B4-BE49-F238E27FC236}">
                <a16:creationId xmlns:a16="http://schemas.microsoft.com/office/drawing/2014/main" id="{6094B1AE-7188-46BC-934A-7CD5FFCB342E}"/>
              </a:ext>
            </a:extLst>
          </p:cNvPr>
          <p:cNvSpPr>
            <a:spLocks/>
          </p:cNvSpPr>
          <p:nvPr/>
        </p:nvSpPr>
        <p:spPr bwMode="auto">
          <a:xfrm rot="10800000">
            <a:off x="8469495" y="5673701"/>
            <a:ext cx="304800"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72">
            <a:extLst>
              <a:ext uri="{FF2B5EF4-FFF2-40B4-BE49-F238E27FC236}">
                <a16:creationId xmlns:a16="http://schemas.microsoft.com/office/drawing/2014/main" id="{92F85152-7D74-4F67-914F-2C3A5CC87081}"/>
              </a:ext>
            </a:extLst>
          </p:cNvPr>
          <p:cNvSpPr>
            <a:spLocks noChangeShapeType="1"/>
          </p:cNvSpPr>
          <p:nvPr/>
        </p:nvSpPr>
        <p:spPr bwMode="auto">
          <a:xfrm>
            <a:off x="8799695" y="5449863"/>
            <a:ext cx="1651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73">
            <a:extLst>
              <a:ext uri="{FF2B5EF4-FFF2-40B4-BE49-F238E27FC236}">
                <a16:creationId xmlns:a16="http://schemas.microsoft.com/office/drawing/2014/main" id="{6E67BFDF-F7D7-4CDE-839E-59E617E71C75}"/>
              </a:ext>
            </a:extLst>
          </p:cNvPr>
          <p:cNvSpPr>
            <a:spLocks noChangeShapeType="1"/>
          </p:cNvSpPr>
          <p:nvPr/>
        </p:nvSpPr>
        <p:spPr bwMode="auto">
          <a:xfrm>
            <a:off x="8977495" y="5443513"/>
            <a:ext cx="0" cy="4508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74">
            <a:extLst>
              <a:ext uri="{FF2B5EF4-FFF2-40B4-BE49-F238E27FC236}">
                <a16:creationId xmlns:a16="http://schemas.microsoft.com/office/drawing/2014/main" id="{41812A6C-354A-49A1-95EC-431F67A906D7}"/>
              </a:ext>
            </a:extLst>
          </p:cNvPr>
          <p:cNvSpPr>
            <a:spLocks noChangeShapeType="1"/>
          </p:cNvSpPr>
          <p:nvPr/>
        </p:nvSpPr>
        <p:spPr bwMode="auto">
          <a:xfrm>
            <a:off x="8774295" y="5888013"/>
            <a:ext cx="1905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75">
            <a:extLst>
              <a:ext uri="{FF2B5EF4-FFF2-40B4-BE49-F238E27FC236}">
                <a16:creationId xmlns:a16="http://schemas.microsoft.com/office/drawing/2014/main" id="{5791F3A3-8FBB-4B5B-BC1D-71C523E3D3BD}"/>
              </a:ext>
            </a:extLst>
          </p:cNvPr>
          <p:cNvSpPr>
            <a:spLocks noChangeShapeType="1"/>
          </p:cNvSpPr>
          <p:nvPr/>
        </p:nvSpPr>
        <p:spPr bwMode="auto">
          <a:xfrm flipH="1">
            <a:off x="8202795" y="5659413"/>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77">
            <a:extLst>
              <a:ext uri="{FF2B5EF4-FFF2-40B4-BE49-F238E27FC236}">
                <a16:creationId xmlns:a16="http://schemas.microsoft.com/office/drawing/2014/main" id="{EFB0FB76-705E-4271-820A-62997D853CAC}"/>
              </a:ext>
            </a:extLst>
          </p:cNvPr>
          <p:cNvSpPr>
            <a:spLocks noChangeArrowheads="1"/>
          </p:cNvSpPr>
          <p:nvPr/>
        </p:nvSpPr>
        <p:spPr bwMode="auto">
          <a:xfrm flipH="1">
            <a:off x="9369608" y="5354613"/>
            <a:ext cx="993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Compare</a:t>
            </a:r>
          </a:p>
        </p:txBody>
      </p:sp>
      <p:sp>
        <p:nvSpPr>
          <p:cNvPr id="62" name="Oval 83">
            <a:extLst>
              <a:ext uri="{FF2B5EF4-FFF2-40B4-BE49-F238E27FC236}">
                <a16:creationId xmlns:a16="http://schemas.microsoft.com/office/drawing/2014/main" id="{8A7D2FB2-B201-4438-A679-53CDD72BD740}"/>
              </a:ext>
            </a:extLst>
          </p:cNvPr>
          <p:cNvSpPr>
            <a:spLocks noChangeArrowheads="1"/>
          </p:cNvSpPr>
          <p:nvPr/>
        </p:nvSpPr>
        <p:spPr bwMode="auto">
          <a:xfrm>
            <a:off x="6170795" y="5824513"/>
            <a:ext cx="431800" cy="4318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3" name="Group 109">
            <a:extLst>
              <a:ext uri="{FF2B5EF4-FFF2-40B4-BE49-F238E27FC236}">
                <a16:creationId xmlns:a16="http://schemas.microsoft.com/office/drawing/2014/main" id="{128ADF30-DFD1-43A8-BB2A-58E80FAC085F}"/>
              </a:ext>
            </a:extLst>
          </p:cNvPr>
          <p:cNvGrpSpPr>
            <a:grpSpLocks/>
          </p:cNvGrpSpPr>
          <p:nvPr/>
        </p:nvGrpSpPr>
        <p:grpSpPr bwMode="auto">
          <a:xfrm>
            <a:off x="5934258" y="5657826"/>
            <a:ext cx="2370137" cy="962025"/>
            <a:chOff x="2115" y="3567"/>
            <a:chExt cx="1493" cy="606"/>
          </a:xfrm>
        </p:grpSpPr>
        <p:grpSp>
          <p:nvGrpSpPr>
            <p:cNvPr id="64" name="Group 108">
              <a:extLst>
                <a:ext uri="{FF2B5EF4-FFF2-40B4-BE49-F238E27FC236}">
                  <a16:creationId xmlns:a16="http://schemas.microsoft.com/office/drawing/2014/main" id="{2D2EE095-05B5-4D09-9906-B6C0C244B9F7}"/>
                </a:ext>
              </a:extLst>
            </p:cNvPr>
            <p:cNvGrpSpPr>
              <a:grpSpLocks/>
            </p:cNvGrpSpPr>
            <p:nvPr/>
          </p:nvGrpSpPr>
          <p:grpSpPr bwMode="auto">
            <a:xfrm>
              <a:off x="2115" y="3567"/>
              <a:ext cx="1493" cy="351"/>
              <a:chOff x="2115" y="3567"/>
              <a:chExt cx="1493" cy="351"/>
            </a:xfrm>
          </p:grpSpPr>
          <p:sp>
            <p:nvSpPr>
              <p:cNvPr id="68" name="Rectangle 84">
                <a:extLst>
                  <a:ext uri="{FF2B5EF4-FFF2-40B4-BE49-F238E27FC236}">
                    <a16:creationId xmlns:a16="http://schemas.microsoft.com/office/drawing/2014/main" id="{D046669B-7848-449F-947D-35A3429E32EE}"/>
                  </a:ext>
                </a:extLst>
              </p:cNvPr>
              <p:cNvSpPr>
                <a:spLocks noChangeArrowheads="1"/>
              </p:cNvSpPr>
              <p:nvPr/>
            </p:nvSpPr>
            <p:spPr bwMode="auto">
              <a:xfrm>
                <a:off x="2243" y="3708"/>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OR</a:t>
                </a:r>
              </a:p>
            </p:txBody>
          </p:sp>
          <p:sp>
            <p:nvSpPr>
              <p:cNvPr id="69" name="Line 85">
                <a:extLst>
                  <a:ext uri="{FF2B5EF4-FFF2-40B4-BE49-F238E27FC236}">
                    <a16:creationId xmlns:a16="http://schemas.microsoft.com/office/drawing/2014/main" id="{55C3ABD3-77BC-41DD-96F8-BB2E31A1A289}"/>
                  </a:ext>
                </a:extLst>
              </p:cNvPr>
              <p:cNvSpPr>
                <a:spLocks noChangeShapeType="1"/>
              </p:cNvSpPr>
              <p:nvPr/>
            </p:nvSpPr>
            <p:spPr bwMode="auto">
              <a:xfrm>
                <a:off x="2115" y="3567"/>
                <a:ext cx="1" cy="2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86">
                <a:extLst>
                  <a:ext uri="{FF2B5EF4-FFF2-40B4-BE49-F238E27FC236}">
                    <a16:creationId xmlns:a16="http://schemas.microsoft.com/office/drawing/2014/main" id="{0CA38CFA-AF42-47F2-81E3-FF4F9B6CDE0F}"/>
                  </a:ext>
                </a:extLst>
              </p:cNvPr>
              <p:cNvSpPr>
                <a:spLocks noChangeShapeType="1"/>
              </p:cNvSpPr>
              <p:nvPr/>
            </p:nvSpPr>
            <p:spPr bwMode="auto">
              <a:xfrm>
                <a:off x="2120" y="3802"/>
                <a:ext cx="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87">
                <a:extLst>
                  <a:ext uri="{FF2B5EF4-FFF2-40B4-BE49-F238E27FC236}">
                    <a16:creationId xmlns:a16="http://schemas.microsoft.com/office/drawing/2014/main" id="{6ED0A91F-37DE-4176-9AFC-6218985AB877}"/>
                  </a:ext>
                </a:extLst>
              </p:cNvPr>
              <p:cNvSpPr>
                <a:spLocks noChangeShapeType="1"/>
              </p:cNvSpPr>
              <p:nvPr/>
            </p:nvSpPr>
            <p:spPr bwMode="auto">
              <a:xfrm>
                <a:off x="3600" y="3576"/>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88">
                <a:extLst>
                  <a:ext uri="{FF2B5EF4-FFF2-40B4-BE49-F238E27FC236}">
                    <a16:creationId xmlns:a16="http://schemas.microsoft.com/office/drawing/2014/main" id="{59E2FC53-5EC8-483B-B6F4-AAFA15EA5B86}"/>
                  </a:ext>
                </a:extLst>
              </p:cNvPr>
              <p:cNvSpPr>
                <a:spLocks noChangeShapeType="1"/>
              </p:cNvSpPr>
              <p:nvPr/>
            </p:nvSpPr>
            <p:spPr bwMode="auto">
              <a:xfrm flipV="1">
                <a:off x="2539" y="3804"/>
                <a:ext cx="1069"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 name="Line 89">
              <a:extLst>
                <a:ext uri="{FF2B5EF4-FFF2-40B4-BE49-F238E27FC236}">
                  <a16:creationId xmlns:a16="http://schemas.microsoft.com/office/drawing/2014/main" id="{BC131B2D-A3A5-4846-8D78-2B1258A99CDB}"/>
                </a:ext>
              </a:extLst>
            </p:cNvPr>
            <p:cNvSpPr>
              <a:spLocks noChangeShapeType="1"/>
            </p:cNvSpPr>
            <p:nvPr/>
          </p:nvSpPr>
          <p:spPr bwMode="auto">
            <a:xfrm>
              <a:off x="2420" y="3949"/>
              <a:ext cx="0" cy="2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90">
              <a:extLst>
                <a:ext uri="{FF2B5EF4-FFF2-40B4-BE49-F238E27FC236}">
                  <a16:creationId xmlns:a16="http://schemas.microsoft.com/office/drawing/2014/main" id="{3C61AD9C-40DF-45DE-B9F2-F0879CA22336}"/>
                </a:ext>
              </a:extLst>
            </p:cNvPr>
            <p:cNvSpPr>
              <a:spLocks noChangeArrowheads="1"/>
            </p:cNvSpPr>
            <p:nvPr/>
          </p:nvSpPr>
          <p:spPr bwMode="auto">
            <a:xfrm>
              <a:off x="2115" y="3934"/>
              <a:ext cx="29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Hit</a:t>
              </a:r>
            </a:p>
          </p:txBody>
        </p:sp>
        <p:sp>
          <p:nvSpPr>
            <p:cNvPr id="67" name="Rectangle 91">
              <a:extLst>
                <a:ext uri="{FF2B5EF4-FFF2-40B4-BE49-F238E27FC236}">
                  <a16:creationId xmlns:a16="http://schemas.microsoft.com/office/drawing/2014/main" id="{1E985B97-85BC-40BA-AA8E-B61808FE0120}"/>
                </a:ext>
              </a:extLst>
            </p:cNvPr>
            <p:cNvSpPr>
              <a:spLocks noChangeArrowheads="1"/>
            </p:cNvSpPr>
            <p:nvPr/>
          </p:nvSpPr>
          <p:spPr bwMode="auto">
            <a:xfrm>
              <a:off x="2508" y="3971"/>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hangingPunct="0">
                <a:spcBef>
                  <a:spcPct val="0"/>
                </a:spcBef>
              </a:pPr>
              <a:r>
                <a:rPr kumimoji="0" lang="en-US" altLang="zh-CN" i="0">
                  <a:solidFill>
                    <a:schemeClr val="tx1"/>
                  </a:solidFill>
                  <a:ea typeface="宋体" panose="02010600030101010101" pitchFamily="2" charset="-122"/>
                </a:rPr>
                <a:t>④</a:t>
              </a:r>
            </a:p>
          </p:txBody>
        </p:sp>
      </p:grpSp>
      <p:grpSp>
        <p:nvGrpSpPr>
          <p:cNvPr id="73" name="Group 95">
            <a:extLst>
              <a:ext uri="{FF2B5EF4-FFF2-40B4-BE49-F238E27FC236}">
                <a16:creationId xmlns:a16="http://schemas.microsoft.com/office/drawing/2014/main" id="{79A7E3D1-3AA8-45A9-9DDF-30794CF61403}"/>
              </a:ext>
            </a:extLst>
          </p:cNvPr>
          <p:cNvGrpSpPr>
            <a:grpSpLocks/>
          </p:cNvGrpSpPr>
          <p:nvPr/>
        </p:nvGrpSpPr>
        <p:grpSpPr bwMode="auto">
          <a:xfrm>
            <a:off x="2817995" y="3530576"/>
            <a:ext cx="8661400" cy="1506537"/>
            <a:chOff x="152" y="2227"/>
            <a:chExt cx="5456" cy="949"/>
          </a:xfrm>
        </p:grpSpPr>
        <p:sp>
          <p:nvSpPr>
            <p:cNvPr id="74" name="Line 36">
              <a:extLst>
                <a:ext uri="{FF2B5EF4-FFF2-40B4-BE49-F238E27FC236}">
                  <a16:creationId xmlns:a16="http://schemas.microsoft.com/office/drawing/2014/main" id="{D6BF5C36-585C-4405-9B4F-29CCB739D528}"/>
                </a:ext>
              </a:extLst>
            </p:cNvPr>
            <p:cNvSpPr>
              <a:spLocks noChangeShapeType="1"/>
            </p:cNvSpPr>
            <p:nvPr/>
          </p:nvSpPr>
          <p:spPr bwMode="auto">
            <a:xfrm>
              <a:off x="2880" y="2227"/>
              <a:ext cx="0" cy="805"/>
            </a:xfrm>
            <a:prstGeom prst="line">
              <a:avLst/>
            </a:prstGeom>
            <a:noFill/>
            <a:ln w="254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37">
              <a:extLst>
                <a:ext uri="{FF2B5EF4-FFF2-40B4-BE49-F238E27FC236}">
                  <a16:creationId xmlns:a16="http://schemas.microsoft.com/office/drawing/2014/main" id="{CF87A5C9-BD2E-45D0-AC75-C3184AD8A4B0}"/>
                </a:ext>
              </a:extLst>
            </p:cNvPr>
            <p:cNvSpPr>
              <a:spLocks noChangeShapeType="1"/>
            </p:cNvSpPr>
            <p:nvPr/>
          </p:nvSpPr>
          <p:spPr bwMode="auto">
            <a:xfrm>
              <a:off x="2648" y="3040"/>
              <a:ext cx="464" cy="0"/>
            </a:xfrm>
            <a:prstGeom prst="line">
              <a:avLst/>
            </a:prstGeom>
            <a:noFill/>
            <a:ln w="254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39">
              <a:extLst>
                <a:ext uri="{FF2B5EF4-FFF2-40B4-BE49-F238E27FC236}">
                  <a16:creationId xmlns:a16="http://schemas.microsoft.com/office/drawing/2014/main" id="{896DE903-687A-4B54-B693-BB616AED467C}"/>
                </a:ext>
              </a:extLst>
            </p:cNvPr>
            <p:cNvSpPr>
              <a:spLocks noChangeArrowheads="1"/>
            </p:cNvSpPr>
            <p:nvPr/>
          </p:nvSpPr>
          <p:spPr bwMode="auto">
            <a:xfrm>
              <a:off x="152" y="2856"/>
              <a:ext cx="5456" cy="320"/>
            </a:xfrm>
            <a:prstGeom prst="rect">
              <a:avLst/>
            </a:prstGeom>
            <a:noFill/>
            <a:ln w="25400">
              <a:solidFill>
                <a:schemeClr val="accent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92">
              <a:extLst>
                <a:ext uri="{FF2B5EF4-FFF2-40B4-BE49-F238E27FC236}">
                  <a16:creationId xmlns:a16="http://schemas.microsoft.com/office/drawing/2014/main" id="{479F8C42-D9A7-4E94-B86A-DDBC0DF98176}"/>
                </a:ext>
              </a:extLst>
            </p:cNvPr>
            <p:cNvSpPr>
              <a:spLocks noChangeArrowheads="1"/>
            </p:cNvSpPr>
            <p:nvPr/>
          </p:nvSpPr>
          <p:spPr bwMode="auto">
            <a:xfrm>
              <a:off x="2933" y="2544"/>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CC0000"/>
                  </a:solidFill>
                  <a:ea typeface="宋体" panose="02010600030101010101" pitchFamily="2" charset="-122"/>
                </a:rPr>
                <a:t>①</a:t>
              </a:r>
              <a:endParaRPr kumimoji="0" lang="zh-CN" altLang="en-US" i="0">
                <a:solidFill>
                  <a:srgbClr val="CC0000"/>
                </a:solidFill>
                <a:ea typeface="宋体" panose="02010600030101010101" pitchFamily="2" charset="-122"/>
              </a:endParaRPr>
            </a:p>
          </p:txBody>
        </p:sp>
      </p:grpSp>
      <p:grpSp>
        <p:nvGrpSpPr>
          <p:cNvPr id="78" name="Group 103">
            <a:extLst>
              <a:ext uri="{FF2B5EF4-FFF2-40B4-BE49-F238E27FC236}">
                <a16:creationId xmlns:a16="http://schemas.microsoft.com/office/drawing/2014/main" id="{68DBBA20-D7D0-42F7-A9A4-411A0077D605}"/>
              </a:ext>
            </a:extLst>
          </p:cNvPr>
          <p:cNvGrpSpPr>
            <a:grpSpLocks/>
          </p:cNvGrpSpPr>
          <p:nvPr/>
        </p:nvGrpSpPr>
        <p:grpSpPr bwMode="auto">
          <a:xfrm>
            <a:off x="3108508" y="4833913"/>
            <a:ext cx="7989887" cy="915988"/>
            <a:chOff x="335" y="3048"/>
            <a:chExt cx="5033" cy="577"/>
          </a:xfrm>
        </p:grpSpPr>
        <p:sp>
          <p:nvSpPr>
            <p:cNvPr id="79" name="Oval 53">
              <a:extLst>
                <a:ext uri="{FF2B5EF4-FFF2-40B4-BE49-F238E27FC236}">
                  <a16:creationId xmlns:a16="http://schemas.microsoft.com/office/drawing/2014/main" id="{612431A4-ACFE-47EC-A23B-9E9154405A90}"/>
                </a:ext>
              </a:extLst>
            </p:cNvPr>
            <p:cNvSpPr>
              <a:spLocks noChangeArrowheads="1"/>
            </p:cNvSpPr>
            <p:nvPr/>
          </p:nvSpPr>
          <p:spPr bwMode="auto">
            <a:xfrm>
              <a:off x="872" y="3336"/>
              <a:ext cx="560" cy="272"/>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Oval 69">
              <a:extLst>
                <a:ext uri="{FF2B5EF4-FFF2-40B4-BE49-F238E27FC236}">
                  <a16:creationId xmlns:a16="http://schemas.microsoft.com/office/drawing/2014/main" id="{15241AD0-1364-4B49-B15A-1CF29A61C7BC}"/>
                </a:ext>
              </a:extLst>
            </p:cNvPr>
            <p:cNvSpPr>
              <a:spLocks noChangeArrowheads="1"/>
            </p:cNvSpPr>
            <p:nvPr/>
          </p:nvSpPr>
          <p:spPr bwMode="auto">
            <a:xfrm>
              <a:off x="4286" y="3332"/>
              <a:ext cx="618" cy="293"/>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 name="Group 98">
              <a:extLst>
                <a:ext uri="{FF2B5EF4-FFF2-40B4-BE49-F238E27FC236}">
                  <a16:creationId xmlns:a16="http://schemas.microsoft.com/office/drawing/2014/main" id="{3C6BC8EE-DB03-432C-A3FB-976A69376737}"/>
                </a:ext>
              </a:extLst>
            </p:cNvPr>
            <p:cNvGrpSpPr>
              <a:grpSpLocks/>
            </p:cNvGrpSpPr>
            <p:nvPr/>
          </p:nvGrpSpPr>
          <p:grpSpPr bwMode="auto">
            <a:xfrm>
              <a:off x="335" y="3048"/>
              <a:ext cx="5033" cy="424"/>
              <a:chOff x="335" y="3048"/>
              <a:chExt cx="5033" cy="424"/>
            </a:xfrm>
          </p:grpSpPr>
          <p:sp>
            <p:nvSpPr>
              <p:cNvPr id="82" name="Line 66">
                <a:extLst>
                  <a:ext uri="{FF2B5EF4-FFF2-40B4-BE49-F238E27FC236}">
                    <a16:creationId xmlns:a16="http://schemas.microsoft.com/office/drawing/2014/main" id="{83FA087D-8680-41AD-AE2F-3CCC70360CB2}"/>
                  </a:ext>
                </a:extLst>
              </p:cNvPr>
              <p:cNvSpPr>
                <a:spLocks noChangeShapeType="1"/>
              </p:cNvSpPr>
              <p:nvPr/>
            </p:nvSpPr>
            <p:spPr bwMode="auto">
              <a:xfrm>
                <a:off x="1148" y="3048"/>
                <a:ext cx="4" cy="284"/>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67">
                <a:extLst>
                  <a:ext uri="{FF2B5EF4-FFF2-40B4-BE49-F238E27FC236}">
                    <a16:creationId xmlns:a16="http://schemas.microsoft.com/office/drawing/2014/main" id="{8528A178-E053-4B5E-A7A7-1F43598A6ABD}"/>
                  </a:ext>
                </a:extLst>
              </p:cNvPr>
              <p:cNvSpPr>
                <a:spLocks noChangeShapeType="1"/>
              </p:cNvSpPr>
              <p:nvPr/>
            </p:nvSpPr>
            <p:spPr bwMode="auto">
              <a:xfrm flipH="1">
                <a:off x="376" y="3472"/>
                <a:ext cx="496" cy="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Rectangle 68">
                <a:extLst>
                  <a:ext uri="{FF2B5EF4-FFF2-40B4-BE49-F238E27FC236}">
                    <a16:creationId xmlns:a16="http://schemas.microsoft.com/office/drawing/2014/main" id="{6D44A1E5-24F2-46AF-945D-D941FB5E804A}"/>
                  </a:ext>
                </a:extLst>
              </p:cNvPr>
              <p:cNvSpPr>
                <a:spLocks noChangeArrowheads="1"/>
              </p:cNvSpPr>
              <p:nvPr/>
            </p:nvSpPr>
            <p:spPr bwMode="auto">
              <a:xfrm>
                <a:off x="335" y="3276"/>
                <a:ext cx="52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rgbClr val="0000FF"/>
                    </a:solidFill>
                    <a:latin typeface="Times New Roman" panose="02020603050405020304" pitchFamily="18" charset="0"/>
                    <a:ea typeface="宋体" panose="02010600030101010101" pitchFamily="2" charset="-122"/>
                  </a:rPr>
                  <a:t>Adr Tag</a:t>
                </a:r>
              </a:p>
            </p:txBody>
          </p:sp>
          <p:sp>
            <p:nvSpPr>
              <p:cNvPr id="85" name="Line 81">
                <a:extLst>
                  <a:ext uri="{FF2B5EF4-FFF2-40B4-BE49-F238E27FC236}">
                    <a16:creationId xmlns:a16="http://schemas.microsoft.com/office/drawing/2014/main" id="{B21C2CBC-FEC2-4EC6-AD9E-EF539A7D83F8}"/>
                  </a:ext>
                </a:extLst>
              </p:cNvPr>
              <p:cNvSpPr>
                <a:spLocks noChangeShapeType="1"/>
              </p:cNvSpPr>
              <p:nvPr/>
            </p:nvSpPr>
            <p:spPr bwMode="auto">
              <a:xfrm>
                <a:off x="4604" y="3048"/>
                <a:ext cx="0" cy="288"/>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82">
                <a:extLst>
                  <a:ext uri="{FF2B5EF4-FFF2-40B4-BE49-F238E27FC236}">
                    <a16:creationId xmlns:a16="http://schemas.microsoft.com/office/drawing/2014/main" id="{4FFFD758-EB16-4D83-A831-576683C99865}"/>
                  </a:ext>
                </a:extLst>
              </p:cNvPr>
              <p:cNvSpPr>
                <a:spLocks noChangeShapeType="1"/>
              </p:cNvSpPr>
              <p:nvPr/>
            </p:nvSpPr>
            <p:spPr bwMode="auto">
              <a:xfrm>
                <a:off x="4904" y="3472"/>
                <a:ext cx="464" cy="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93">
                <a:extLst>
                  <a:ext uri="{FF2B5EF4-FFF2-40B4-BE49-F238E27FC236}">
                    <a16:creationId xmlns:a16="http://schemas.microsoft.com/office/drawing/2014/main" id="{170F5F87-B7EF-4420-9EBC-13C14ACDB0AB}"/>
                  </a:ext>
                </a:extLst>
              </p:cNvPr>
              <p:cNvSpPr>
                <a:spLocks noChangeArrowheads="1"/>
              </p:cNvSpPr>
              <p:nvPr/>
            </p:nvSpPr>
            <p:spPr bwMode="auto">
              <a:xfrm>
                <a:off x="1204" y="3136"/>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0000FF"/>
                    </a:solidFill>
                    <a:ea typeface="宋体" panose="02010600030101010101" pitchFamily="2" charset="-122"/>
                  </a:rPr>
                  <a:t>②</a:t>
                </a:r>
                <a:endParaRPr kumimoji="0" lang="zh-CN" altLang="en-US" i="0">
                  <a:solidFill>
                    <a:srgbClr val="0000FF"/>
                  </a:solidFill>
                  <a:ea typeface="宋体" panose="02010600030101010101" pitchFamily="2" charset="-122"/>
                </a:endParaRPr>
              </a:p>
            </p:txBody>
          </p:sp>
          <p:sp>
            <p:nvSpPr>
              <p:cNvPr id="88" name="Rectangle 97">
                <a:extLst>
                  <a:ext uri="{FF2B5EF4-FFF2-40B4-BE49-F238E27FC236}">
                    <a16:creationId xmlns:a16="http://schemas.microsoft.com/office/drawing/2014/main" id="{1C6B3ADA-C327-4CC1-8691-513D1C03B063}"/>
                  </a:ext>
                </a:extLst>
              </p:cNvPr>
              <p:cNvSpPr>
                <a:spLocks noChangeArrowheads="1"/>
              </p:cNvSpPr>
              <p:nvPr/>
            </p:nvSpPr>
            <p:spPr bwMode="auto">
              <a:xfrm>
                <a:off x="4694" y="3133"/>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0000FF"/>
                    </a:solidFill>
                    <a:ea typeface="宋体" panose="02010600030101010101" pitchFamily="2" charset="-122"/>
                  </a:rPr>
                  <a:t>②</a:t>
                </a:r>
                <a:endParaRPr kumimoji="0" lang="zh-CN" altLang="en-US" i="0">
                  <a:solidFill>
                    <a:srgbClr val="0000FF"/>
                  </a:solidFill>
                  <a:ea typeface="宋体" panose="02010600030101010101" pitchFamily="2" charset="-122"/>
                </a:endParaRPr>
              </a:p>
            </p:txBody>
          </p:sp>
        </p:grpSp>
      </p:grpSp>
      <p:grpSp>
        <p:nvGrpSpPr>
          <p:cNvPr id="89" name="Group 102">
            <a:extLst>
              <a:ext uri="{FF2B5EF4-FFF2-40B4-BE49-F238E27FC236}">
                <a16:creationId xmlns:a16="http://schemas.microsoft.com/office/drawing/2014/main" id="{A80F3BB0-4B27-48C2-900C-F7033ECE1874}"/>
              </a:ext>
            </a:extLst>
          </p:cNvPr>
          <p:cNvGrpSpPr>
            <a:grpSpLocks/>
          </p:cNvGrpSpPr>
          <p:nvPr/>
        </p:nvGrpSpPr>
        <p:grpSpPr bwMode="auto">
          <a:xfrm>
            <a:off x="3021195" y="4833913"/>
            <a:ext cx="8231188" cy="1314450"/>
            <a:chOff x="280" y="3048"/>
            <a:chExt cx="5185" cy="828"/>
          </a:xfrm>
        </p:grpSpPr>
        <p:grpSp>
          <p:nvGrpSpPr>
            <p:cNvPr id="90" name="Group 99">
              <a:extLst>
                <a:ext uri="{FF2B5EF4-FFF2-40B4-BE49-F238E27FC236}">
                  <a16:creationId xmlns:a16="http://schemas.microsoft.com/office/drawing/2014/main" id="{298BB9B2-3F07-40CE-997A-984513F53BB4}"/>
                </a:ext>
              </a:extLst>
            </p:cNvPr>
            <p:cNvGrpSpPr>
              <a:grpSpLocks/>
            </p:cNvGrpSpPr>
            <p:nvPr/>
          </p:nvGrpSpPr>
          <p:grpSpPr bwMode="auto">
            <a:xfrm>
              <a:off x="280" y="3048"/>
              <a:ext cx="5185" cy="630"/>
              <a:chOff x="280" y="3048"/>
              <a:chExt cx="5185" cy="630"/>
            </a:xfrm>
          </p:grpSpPr>
          <p:sp>
            <p:nvSpPr>
              <p:cNvPr id="93" name="Line 60">
                <a:extLst>
                  <a:ext uri="{FF2B5EF4-FFF2-40B4-BE49-F238E27FC236}">
                    <a16:creationId xmlns:a16="http://schemas.microsoft.com/office/drawing/2014/main" id="{DB00255C-7754-4D39-8FBF-65B15DA9C085}"/>
                  </a:ext>
                </a:extLst>
              </p:cNvPr>
              <p:cNvSpPr>
                <a:spLocks noChangeShapeType="1"/>
              </p:cNvSpPr>
              <p:nvPr/>
            </p:nvSpPr>
            <p:spPr bwMode="auto">
              <a:xfrm flipH="1">
                <a:off x="1576" y="3472"/>
                <a:ext cx="160"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63">
                <a:extLst>
                  <a:ext uri="{FF2B5EF4-FFF2-40B4-BE49-F238E27FC236}">
                    <a16:creationId xmlns:a16="http://schemas.microsoft.com/office/drawing/2014/main" id="{B5F8BE94-1F6A-44B8-973E-D283F5B37EF3}"/>
                  </a:ext>
                </a:extLst>
              </p:cNvPr>
              <p:cNvSpPr>
                <a:spLocks noChangeShapeType="1"/>
              </p:cNvSpPr>
              <p:nvPr/>
            </p:nvSpPr>
            <p:spPr bwMode="auto">
              <a:xfrm>
                <a:off x="1448" y="3472"/>
                <a:ext cx="128"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64">
                <a:extLst>
                  <a:ext uri="{FF2B5EF4-FFF2-40B4-BE49-F238E27FC236}">
                    <a16:creationId xmlns:a16="http://schemas.microsoft.com/office/drawing/2014/main" id="{8AC06E7B-9064-49CF-93C1-F01C523D6879}"/>
                  </a:ext>
                </a:extLst>
              </p:cNvPr>
              <p:cNvSpPr>
                <a:spLocks noChangeShapeType="1"/>
              </p:cNvSpPr>
              <p:nvPr/>
            </p:nvSpPr>
            <p:spPr bwMode="auto">
              <a:xfrm flipH="1">
                <a:off x="280" y="3664"/>
                <a:ext cx="1312"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65">
                <a:extLst>
                  <a:ext uri="{FF2B5EF4-FFF2-40B4-BE49-F238E27FC236}">
                    <a16:creationId xmlns:a16="http://schemas.microsoft.com/office/drawing/2014/main" id="{D7C2D5C2-5B9E-4CE6-86DC-05062944011A}"/>
                  </a:ext>
                </a:extLst>
              </p:cNvPr>
              <p:cNvSpPr>
                <a:spLocks noChangeShapeType="1"/>
              </p:cNvSpPr>
              <p:nvPr/>
            </p:nvSpPr>
            <p:spPr bwMode="auto">
              <a:xfrm>
                <a:off x="288" y="3048"/>
                <a:ext cx="0" cy="608"/>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76">
                <a:extLst>
                  <a:ext uri="{FF2B5EF4-FFF2-40B4-BE49-F238E27FC236}">
                    <a16:creationId xmlns:a16="http://schemas.microsoft.com/office/drawing/2014/main" id="{8DD537C6-51E5-4621-AA8A-DDFAB8DE337B}"/>
                  </a:ext>
                </a:extLst>
              </p:cNvPr>
              <p:cNvSpPr>
                <a:spLocks noChangeShapeType="1"/>
              </p:cNvSpPr>
              <p:nvPr/>
            </p:nvSpPr>
            <p:spPr bwMode="auto">
              <a:xfrm>
                <a:off x="4040" y="3472"/>
                <a:ext cx="128"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78">
                <a:extLst>
                  <a:ext uri="{FF2B5EF4-FFF2-40B4-BE49-F238E27FC236}">
                    <a16:creationId xmlns:a16="http://schemas.microsoft.com/office/drawing/2014/main" id="{19DD8ACE-6EE7-4373-9C96-057E9FFAB66F}"/>
                  </a:ext>
                </a:extLst>
              </p:cNvPr>
              <p:cNvSpPr>
                <a:spLocks noChangeShapeType="1"/>
              </p:cNvSpPr>
              <p:nvPr/>
            </p:nvSpPr>
            <p:spPr bwMode="auto">
              <a:xfrm flipH="1">
                <a:off x="4168" y="3472"/>
                <a:ext cx="160"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79">
                <a:extLst>
                  <a:ext uri="{FF2B5EF4-FFF2-40B4-BE49-F238E27FC236}">
                    <a16:creationId xmlns:a16="http://schemas.microsoft.com/office/drawing/2014/main" id="{2AD1C1A8-BBF1-45E0-B87C-F1E3DC873DCC}"/>
                  </a:ext>
                </a:extLst>
              </p:cNvPr>
              <p:cNvSpPr>
                <a:spLocks noChangeShapeType="1"/>
              </p:cNvSpPr>
              <p:nvPr/>
            </p:nvSpPr>
            <p:spPr bwMode="auto">
              <a:xfrm>
                <a:off x="4032" y="3664"/>
                <a:ext cx="1432"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80">
                <a:extLst>
                  <a:ext uri="{FF2B5EF4-FFF2-40B4-BE49-F238E27FC236}">
                    <a16:creationId xmlns:a16="http://schemas.microsoft.com/office/drawing/2014/main" id="{7E4A9394-9CC6-483C-8611-370A0EF495AA}"/>
                  </a:ext>
                </a:extLst>
              </p:cNvPr>
              <p:cNvSpPr>
                <a:spLocks noChangeShapeType="1"/>
              </p:cNvSpPr>
              <p:nvPr/>
            </p:nvSpPr>
            <p:spPr bwMode="auto">
              <a:xfrm>
                <a:off x="5465" y="3070"/>
                <a:ext cx="0" cy="608"/>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 name="Rectangle 100">
              <a:extLst>
                <a:ext uri="{FF2B5EF4-FFF2-40B4-BE49-F238E27FC236}">
                  <a16:creationId xmlns:a16="http://schemas.microsoft.com/office/drawing/2014/main" id="{42F2E3AE-2886-4F58-BF04-E9B8F3BEA6FD}"/>
                </a:ext>
              </a:extLst>
            </p:cNvPr>
            <p:cNvSpPr>
              <a:spLocks noChangeArrowheads="1"/>
            </p:cNvSpPr>
            <p:nvPr/>
          </p:nvSpPr>
          <p:spPr bwMode="auto">
            <a:xfrm>
              <a:off x="3831" y="3703"/>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800000"/>
                  </a:solidFill>
                  <a:ea typeface="宋体" panose="02010600030101010101" pitchFamily="2" charset="-122"/>
                </a:rPr>
                <a:t>③</a:t>
              </a:r>
              <a:endParaRPr kumimoji="0" lang="zh-CN" altLang="en-US" i="0">
                <a:solidFill>
                  <a:srgbClr val="800000"/>
                </a:solidFill>
                <a:ea typeface="宋体" panose="02010600030101010101" pitchFamily="2" charset="-122"/>
              </a:endParaRPr>
            </a:p>
          </p:txBody>
        </p:sp>
        <p:sp>
          <p:nvSpPr>
            <p:cNvPr id="92" name="Rectangle 101">
              <a:extLst>
                <a:ext uri="{FF2B5EF4-FFF2-40B4-BE49-F238E27FC236}">
                  <a16:creationId xmlns:a16="http://schemas.microsoft.com/office/drawing/2014/main" id="{F36EE9E9-0952-4524-8500-C90CC7BCD0A3}"/>
                </a:ext>
              </a:extLst>
            </p:cNvPr>
            <p:cNvSpPr>
              <a:spLocks noChangeArrowheads="1"/>
            </p:cNvSpPr>
            <p:nvPr/>
          </p:nvSpPr>
          <p:spPr bwMode="auto">
            <a:xfrm>
              <a:off x="1784" y="3703"/>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kumimoji="0" lang="en-US" altLang="zh-CN" i="0">
                  <a:solidFill>
                    <a:srgbClr val="800000"/>
                  </a:solidFill>
                  <a:ea typeface="宋体" panose="02010600030101010101" pitchFamily="2" charset="-122"/>
                </a:rPr>
                <a:t>③</a:t>
              </a:r>
              <a:endParaRPr kumimoji="0" lang="zh-CN" altLang="en-US" i="0">
                <a:solidFill>
                  <a:srgbClr val="800000"/>
                </a:solidFill>
                <a:ea typeface="宋体" panose="02010600030101010101" pitchFamily="2" charset="-122"/>
              </a:endParaRPr>
            </a:p>
          </p:txBody>
        </p:sp>
      </p:grpSp>
      <p:grpSp>
        <p:nvGrpSpPr>
          <p:cNvPr id="101" name="Group 112">
            <a:extLst>
              <a:ext uri="{FF2B5EF4-FFF2-40B4-BE49-F238E27FC236}">
                <a16:creationId xmlns:a16="http://schemas.microsoft.com/office/drawing/2014/main" id="{2B73031F-82D7-4544-A7B6-C2948968DDFC}"/>
              </a:ext>
            </a:extLst>
          </p:cNvPr>
          <p:cNvGrpSpPr>
            <a:grpSpLocks/>
          </p:cNvGrpSpPr>
          <p:nvPr/>
        </p:nvGrpSpPr>
        <p:grpSpPr bwMode="auto">
          <a:xfrm>
            <a:off x="6539095" y="4833913"/>
            <a:ext cx="1879600" cy="1651000"/>
            <a:chOff x="2496" y="3048"/>
            <a:chExt cx="1184" cy="1040"/>
          </a:xfrm>
        </p:grpSpPr>
        <p:sp>
          <p:nvSpPr>
            <p:cNvPr id="102" name="Rectangle 52">
              <a:extLst>
                <a:ext uri="{FF2B5EF4-FFF2-40B4-BE49-F238E27FC236}">
                  <a16:creationId xmlns:a16="http://schemas.microsoft.com/office/drawing/2014/main" id="{E245810F-A468-49F5-873E-7D9D0BBEE85D}"/>
                </a:ext>
              </a:extLst>
            </p:cNvPr>
            <p:cNvSpPr>
              <a:spLocks noChangeArrowheads="1"/>
            </p:cNvSpPr>
            <p:nvPr/>
          </p:nvSpPr>
          <p:spPr bwMode="auto">
            <a:xfrm>
              <a:off x="2880" y="3878"/>
              <a:ext cx="80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rgbClr val="CC0000"/>
                  </a:solidFill>
                  <a:latin typeface="Times New Roman" panose="02020603050405020304" pitchFamily="18" charset="0"/>
                  <a:ea typeface="宋体" panose="02010600030101010101" pitchFamily="2" charset="-122"/>
                </a:rPr>
                <a:t>Cache Block</a:t>
              </a:r>
            </a:p>
          </p:txBody>
        </p:sp>
        <p:grpSp>
          <p:nvGrpSpPr>
            <p:cNvPr id="103" name="Group 110">
              <a:extLst>
                <a:ext uri="{FF2B5EF4-FFF2-40B4-BE49-F238E27FC236}">
                  <a16:creationId xmlns:a16="http://schemas.microsoft.com/office/drawing/2014/main" id="{F60A3ADF-BDF4-4381-85A8-90A5CB0F3E43}"/>
                </a:ext>
              </a:extLst>
            </p:cNvPr>
            <p:cNvGrpSpPr>
              <a:grpSpLocks/>
            </p:cNvGrpSpPr>
            <p:nvPr/>
          </p:nvGrpSpPr>
          <p:grpSpPr bwMode="auto">
            <a:xfrm>
              <a:off x="2496" y="3048"/>
              <a:ext cx="974" cy="1040"/>
              <a:chOff x="2496" y="3048"/>
              <a:chExt cx="974" cy="1040"/>
            </a:xfrm>
          </p:grpSpPr>
          <p:sp>
            <p:nvSpPr>
              <p:cNvPr id="105" name="Line 45">
                <a:extLst>
                  <a:ext uri="{FF2B5EF4-FFF2-40B4-BE49-F238E27FC236}">
                    <a16:creationId xmlns:a16="http://schemas.microsoft.com/office/drawing/2014/main" id="{3BA33FF9-31B7-4C46-B705-1F25A01228B7}"/>
                  </a:ext>
                </a:extLst>
              </p:cNvPr>
              <p:cNvSpPr>
                <a:spLocks noChangeShapeType="1"/>
              </p:cNvSpPr>
              <p:nvPr/>
            </p:nvSpPr>
            <p:spPr bwMode="auto">
              <a:xfrm>
                <a:off x="2496" y="3048"/>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Line 46">
                <a:extLst>
                  <a:ext uri="{FF2B5EF4-FFF2-40B4-BE49-F238E27FC236}">
                    <a16:creationId xmlns:a16="http://schemas.microsoft.com/office/drawing/2014/main" id="{31A25FD8-D786-4B23-B89D-6CE013F2685F}"/>
                  </a:ext>
                </a:extLst>
              </p:cNvPr>
              <p:cNvSpPr>
                <a:spLocks noChangeShapeType="1"/>
              </p:cNvSpPr>
              <p:nvPr/>
            </p:nvSpPr>
            <p:spPr bwMode="auto">
              <a:xfrm>
                <a:off x="3264" y="3048"/>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7" name="Group 107">
                <a:extLst>
                  <a:ext uri="{FF2B5EF4-FFF2-40B4-BE49-F238E27FC236}">
                    <a16:creationId xmlns:a16="http://schemas.microsoft.com/office/drawing/2014/main" id="{83712C80-B29F-48BB-AC10-C45A887B2594}"/>
                  </a:ext>
                </a:extLst>
              </p:cNvPr>
              <p:cNvGrpSpPr>
                <a:grpSpLocks/>
              </p:cNvGrpSpPr>
              <p:nvPr/>
            </p:nvGrpSpPr>
            <p:grpSpPr bwMode="auto">
              <a:xfrm>
                <a:off x="2592" y="3214"/>
                <a:ext cx="878" cy="874"/>
                <a:chOff x="2592" y="3214"/>
                <a:chExt cx="878" cy="874"/>
              </a:xfrm>
            </p:grpSpPr>
            <p:sp>
              <p:nvSpPr>
                <p:cNvPr id="108" name="Line 51">
                  <a:extLst>
                    <a:ext uri="{FF2B5EF4-FFF2-40B4-BE49-F238E27FC236}">
                      <a16:creationId xmlns:a16="http://schemas.microsoft.com/office/drawing/2014/main" id="{6C6EA18F-3A44-43BE-80D3-B3E96AC57505}"/>
                    </a:ext>
                  </a:extLst>
                </p:cNvPr>
                <p:cNvSpPr>
                  <a:spLocks noChangeShapeType="1"/>
                </p:cNvSpPr>
                <p:nvPr/>
              </p:nvSpPr>
              <p:spPr bwMode="auto">
                <a:xfrm>
                  <a:off x="2880" y="3624"/>
                  <a:ext cx="0" cy="46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66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9" name="Group 106">
                  <a:extLst>
                    <a:ext uri="{FF2B5EF4-FFF2-40B4-BE49-F238E27FC236}">
                      <a16:creationId xmlns:a16="http://schemas.microsoft.com/office/drawing/2014/main" id="{A3FC6001-A9D6-4045-8E3E-5F1C1E6FD288}"/>
                    </a:ext>
                  </a:extLst>
                </p:cNvPr>
                <p:cNvGrpSpPr>
                  <a:grpSpLocks/>
                </p:cNvGrpSpPr>
                <p:nvPr/>
              </p:nvGrpSpPr>
              <p:grpSpPr bwMode="auto">
                <a:xfrm>
                  <a:off x="2592" y="3214"/>
                  <a:ext cx="878" cy="194"/>
                  <a:chOff x="2592" y="3214"/>
                  <a:chExt cx="878" cy="194"/>
                </a:xfrm>
              </p:grpSpPr>
              <p:sp>
                <p:nvSpPr>
                  <p:cNvPr id="110" name="Rectangle 104">
                    <a:extLst>
                      <a:ext uri="{FF2B5EF4-FFF2-40B4-BE49-F238E27FC236}">
                        <a16:creationId xmlns:a16="http://schemas.microsoft.com/office/drawing/2014/main" id="{B1CDDDD2-7C79-4AFA-B17E-47D0D4B0F947}"/>
                      </a:ext>
                    </a:extLst>
                  </p:cNvPr>
                  <p:cNvSpPr>
                    <a:spLocks noChangeArrowheads="1"/>
                  </p:cNvSpPr>
                  <p:nvPr/>
                </p:nvSpPr>
                <p:spPr bwMode="auto">
                  <a:xfrm>
                    <a:off x="2592" y="3235"/>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hangingPunct="0">
                      <a:spcBef>
                        <a:spcPct val="0"/>
                      </a:spcBef>
                    </a:pPr>
                    <a:r>
                      <a:rPr kumimoji="0" lang="en-US" altLang="zh-CN" i="0">
                        <a:solidFill>
                          <a:srgbClr val="006600"/>
                        </a:solidFill>
                        <a:ea typeface="宋体" panose="02010600030101010101" pitchFamily="2" charset="-122"/>
                      </a:rPr>
                      <a:t>⑤</a:t>
                    </a:r>
                  </a:p>
                </p:txBody>
              </p:sp>
              <p:sp>
                <p:nvSpPr>
                  <p:cNvPr id="111" name="Rectangle 105">
                    <a:extLst>
                      <a:ext uri="{FF2B5EF4-FFF2-40B4-BE49-F238E27FC236}">
                        <a16:creationId xmlns:a16="http://schemas.microsoft.com/office/drawing/2014/main" id="{9E578BCE-0422-4E41-A9C2-465023485D7F}"/>
                      </a:ext>
                    </a:extLst>
                  </p:cNvPr>
                  <p:cNvSpPr>
                    <a:spLocks noChangeArrowheads="1"/>
                  </p:cNvSpPr>
                  <p:nvPr/>
                </p:nvSpPr>
                <p:spPr bwMode="auto">
                  <a:xfrm>
                    <a:off x="3325" y="3214"/>
                    <a:ext cx="14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hangingPunct="0">
                      <a:spcBef>
                        <a:spcPct val="0"/>
                      </a:spcBef>
                    </a:pPr>
                    <a:r>
                      <a:rPr kumimoji="0" lang="en-US" altLang="zh-CN" i="0">
                        <a:solidFill>
                          <a:srgbClr val="006600"/>
                        </a:solidFill>
                        <a:ea typeface="宋体" panose="02010600030101010101" pitchFamily="2" charset="-122"/>
                      </a:rPr>
                      <a:t>⑤</a:t>
                    </a:r>
                  </a:p>
                </p:txBody>
              </p:sp>
            </p:grpSp>
          </p:grpSp>
        </p:grpSp>
        <p:sp>
          <p:nvSpPr>
            <p:cNvPr id="104" name="Line 111">
              <a:extLst>
                <a:ext uri="{FF2B5EF4-FFF2-40B4-BE49-F238E27FC236}">
                  <a16:creationId xmlns:a16="http://schemas.microsoft.com/office/drawing/2014/main" id="{BCC98999-4D2E-44A8-A1E8-66721A78701A}"/>
                </a:ext>
              </a:extLst>
            </p:cNvPr>
            <p:cNvSpPr>
              <a:spLocks noChangeShapeType="1"/>
            </p:cNvSpPr>
            <p:nvPr/>
          </p:nvSpPr>
          <p:spPr bwMode="auto">
            <a:xfrm>
              <a:off x="2904" y="3618"/>
              <a:ext cx="0" cy="4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Tree>
    <p:extLst>
      <p:ext uri="{BB962C8B-B14F-4D97-AF65-F5344CB8AC3E}">
        <p14:creationId xmlns:p14="http://schemas.microsoft.com/office/powerpoint/2010/main" val="29268851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blinds(horizontal)">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blinds(horizontal)">
                                      <p:cBhvr>
                                        <p:cTn id="42" dur="500"/>
                                        <p:tgtEl>
                                          <p:spTgt spid="7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blinds(horizontal)">
                                      <p:cBhvr>
                                        <p:cTn id="47" dur="500"/>
                                        <p:tgtEl>
                                          <p:spTgt spid="8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blinds(horizontal)">
                                      <p:cBhvr>
                                        <p:cTn id="52" dur="5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blinds(horizontal)">
                                      <p:cBhvr>
                                        <p:cTn id="5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F906D1B-53D8-4AB6-AC0D-095D9E8AB532}"/>
              </a:ext>
            </a:extLst>
          </p:cNvPr>
          <p:cNvSpPr>
            <a:spLocks noGrp="1"/>
          </p:cNvSpPr>
          <p:nvPr>
            <p:ph type="sldNum" sz="quarter" idx="12"/>
          </p:nvPr>
        </p:nvSpPr>
        <p:spPr/>
        <p:txBody>
          <a:bodyPr/>
          <a:lstStyle/>
          <a:p>
            <a:fld id="{D12C7F20-4EEE-4847-AC76-B538472E8A39}" type="slidenum">
              <a:rPr lang="zh-CN" altLang="en-US" smtClean="0"/>
              <a:pPr/>
              <a:t>6</a:t>
            </a:fld>
            <a:endParaRPr lang="zh-CN" altLang="en-US"/>
          </a:p>
        </p:txBody>
      </p:sp>
      <p:sp>
        <p:nvSpPr>
          <p:cNvPr id="3" name="文本占位符 2">
            <a:extLst>
              <a:ext uri="{FF2B5EF4-FFF2-40B4-BE49-F238E27FC236}">
                <a16:creationId xmlns:a16="http://schemas.microsoft.com/office/drawing/2014/main" id="{5FA66B5B-B168-48BA-9C60-EB4716E5786D}"/>
              </a:ext>
            </a:extLst>
          </p:cNvPr>
          <p:cNvSpPr>
            <a:spLocks noGrp="1"/>
          </p:cNvSpPr>
          <p:nvPr>
            <p:ph type="body" sz="quarter" idx="15"/>
          </p:nvPr>
        </p:nvSpPr>
        <p:spPr/>
        <p:txBody>
          <a:bodyPr/>
          <a:lstStyle/>
          <a:p>
            <a:pPr lvl="1"/>
            <a:r>
              <a:rPr lang="zh-CN" altLang="en-US" dirty="0"/>
              <a:t>按功能</a:t>
            </a:r>
            <a:r>
              <a:rPr lang="en-US" altLang="zh-CN" dirty="0"/>
              <a:t>/</a:t>
            </a:r>
            <a:r>
              <a:rPr lang="zh-CN" altLang="en-US" dirty="0"/>
              <a:t>容量</a:t>
            </a:r>
            <a:r>
              <a:rPr lang="en-US" altLang="zh-CN" dirty="0"/>
              <a:t>/</a:t>
            </a:r>
            <a:r>
              <a:rPr lang="zh-CN" altLang="en-US" dirty="0"/>
              <a:t>速度</a:t>
            </a:r>
            <a:r>
              <a:rPr lang="en-US" altLang="zh-CN" dirty="0"/>
              <a:t>/</a:t>
            </a:r>
            <a:r>
              <a:rPr lang="zh-CN" altLang="en-US" dirty="0"/>
              <a:t>所在位置分类</a:t>
            </a:r>
            <a:endParaRPr lang="en-US" altLang="zh-CN" dirty="0"/>
          </a:p>
          <a:p>
            <a:pPr lvl="2"/>
            <a:r>
              <a:rPr lang="zh-CN" altLang="en-US" dirty="0"/>
              <a:t>寄存器</a:t>
            </a:r>
            <a:r>
              <a:rPr lang="en-US" altLang="zh-CN" dirty="0"/>
              <a:t>(Register)</a:t>
            </a:r>
          </a:p>
          <a:p>
            <a:pPr lvl="3"/>
            <a:r>
              <a:rPr lang="zh-CN" altLang="en-US" dirty="0"/>
              <a:t>封装在</a:t>
            </a:r>
            <a:r>
              <a:rPr lang="en-US" altLang="zh-CN" dirty="0"/>
              <a:t>CPU</a:t>
            </a:r>
            <a:r>
              <a:rPr lang="zh-CN" altLang="en-US" dirty="0"/>
              <a:t>内，用于存放当前正在执行的指令和使用的数据</a:t>
            </a:r>
          </a:p>
          <a:p>
            <a:pPr lvl="3"/>
            <a:r>
              <a:rPr lang="zh-CN" altLang="en-US" dirty="0"/>
              <a:t>用触发器实现，速度快，容量小（几十个）</a:t>
            </a:r>
          </a:p>
          <a:p>
            <a:pPr lvl="2"/>
            <a:r>
              <a:rPr lang="zh-CN" altLang="en-US" dirty="0"/>
              <a:t>高速缓存</a:t>
            </a:r>
            <a:r>
              <a:rPr lang="en-US" altLang="zh-CN" dirty="0"/>
              <a:t>(Cache)</a:t>
            </a:r>
          </a:p>
          <a:p>
            <a:pPr lvl="3"/>
            <a:r>
              <a:rPr lang="zh-CN" altLang="en-US" dirty="0"/>
              <a:t>位于</a:t>
            </a:r>
            <a:r>
              <a:rPr lang="en-US" altLang="zh-CN" dirty="0"/>
              <a:t>CPU</a:t>
            </a:r>
            <a:r>
              <a:rPr lang="zh-CN" altLang="en-US" dirty="0"/>
              <a:t>内部或附近，用来存放当前要执行的局部程序段和数据</a:t>
            </a:r>
          </a:p>
          <a:p>
            <a:pPr lvl="3"/>
            <a:r>
              <a:rPr lang="zh-CN" altLang="en-US" dirty="0"/>
              <a:t>用</a:t>
            </a:r>
            <a:r>
              <a:rPr lang="en-US" altLang="zh-CN" dirty="0"/>
              <a:t>SRAM</a:t>
            </a:r>
            <a:r>
              <a:rPr lang="zh-CN" altLang="en-US" dirty="0"/>
              <a:t>实现，速度可与</a:t>
            </a:r>
            <a:r>
              <a:rPr lang="en-US" altLang="zh-CN" dirty="0"/>
              <a:t>CPU</a:t>
            </a:r>
            <a:r>
              <a:rPr lang="zh-CN" altLang="en-US" dirty="0"/>
              <a:t>匹配，容量小（几</a:t>
            </a:r>
            <a:r>
              <a:rPr lang="en-US" altLang="zh-CN" dirty="0"/>
              <a:t>MB</a:t>
            </a:r>
            <a:r>
              <a:rPr lang="zh-CN" altLang="en-US" dirty="0"/>
              <a:t>）</a:t>
            </a:r>
          </a:p>
          <a:p>
            <a:pPr lvl="2"/>
            <a:r>
              <a:rPr lang="zh-CN" altLang="en-US" dirty="0"/>
              <a:t>内存储器</a:t>
            </a:r>
            <a:r>
              <a:rPr lang="en-US" altLang="zh-CN" dirty="0"/>
              <a:t>MM</a:t>
            </a:r>
            <a:r>
              <a:rPr lang="zh-CN" altLang="en-US" dirty="0"/>
              <a:t>（主存储器</a:t>
            </a:r>
            <a:r>
              <a:rPr lang="en-US" altLang="zh-CN" dirty="0"/>
              <a:t>Main (Primary) Memory</a:t>
            </a:r>
            <a:r>
              <a:rPr lang="zh-CN" altLang="en-US" dirty="0"/>
              <a:t>）</a:t>
            </a:r>
          </a:p>
          <a:p>
            <a:pPr lvl="3"/>
            <a:r>
              <a:rPr lang="zh-CN" altLang="en-US" dirty="0"/>
              <a:t>位于</a:t>
            </a:r>
            <a:r>
              <a:rPr lang="en-US" altLang="zh-CN" dirty="0"/>
              <a:t>CPU</a:t>
            </a:r>
            <a:r>
              <a:rPr lang="zh-CN" altLang="en-US" dirty="0"/>
              <a:t>之外，用来存放已被启动的程序及所用的数据</a:t>
            </a:r>
          </a:p>
          <a:p>
            <a:pPr lvl="3"/>
            <a:r>
              <a:rPr lang="zh-CN" altLang="en-US" dirty="0"/>
              <a:t>用</a:t>
            </a:r>
            <a:r>
              <a:rPr lang="en-US" altLang="zh-CN" dirty="0"/>
              <a:t>DRAM</a:t>
            </a:r>
            <a:r>
              <a:rPr lang="zh-CN" altLang="en-US" dirty="0"/>
              <a:t>实现，速度较快，容量较大（几</a:t>
            </a:r>
            <a:r>
              <a:rPr lang="en-US" altLang="zh-CN" dirty="0"/>
              <a:t>GB</a:t>
            </a:r>
            <a:r>
              <a:rPr lang="zh-CN" altLang="en-US" dirty="0"/>
              <a:t>）</a:t>
            </a:r>
          </a:p>
          <a:p>
            <a:pPr lvl="2"/>
            <a:r>
              <a:rPr lang="zh-CN" altLang="en-US" dirty="0"/>
              <a:t>外存储器</a:t>
            </a:r>
            <a:r>
              <a:rPr lang="en-US" altLang="zh-CN" dirty="0"/>
              <a:t>AM (</a:t>
            </a:r>
            <a:r>
              <a:rPr lang="zh-CN" altLang="en-US" dirty="0"/>
              <a:t>辅助存储器</a:t>
            </a:r>
            <a:r>
              <a:rPr lang="en-US" altLang="zh-CN" dirty="0"/>
              <a:t>Auxiliary / Secondary  Storage)</a:t>
            </a:r>
          </a:p>
          <a:p>
            <a:pPr lvl="3"/>
            <a:r>
              <a:rPr lang="zh-CN" altLang="en-US" dirty="0"/>
              <a:t>位于主机之外，用来存放暂不运行的程序、数据或存档文件</a:t>
            </a:r>
          </a:p>
          <a:p>
            <a:pPr lvl="3"/>
            <a:r>
              <a:rPr lang="zh-CN" altLang="en-US" dirty="0"/>
              <a:t>用磁表面或光存储器实现，容量大而速度慢</a:t>
            </a:r>
          </a:p>
          <a:p>
            <a:pPr lvl="2"/>
            <a:endParaRPr lang="zh-CN" altLang="en-US" dirty="0"/>
          </a:p>
        </p:txBody>
      </p:sp>
      <p:sp>
        <p:nvSpPr>
          <p:cNvPr id="4" name="文本占位符 3">
            <a:extLst>
              <a:ext uri="{FF2B5EF4-FFF2-40B4-BE49-F238E27FC236}">
                <a16:creationId xmlns:a16="http://schemas.microsoft.com/office/drawing/2014/main" id="{72594E1F-F2D1-4245-AB4B-73A1A8CF2A04}"/>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Tree>
    <p:extLst>
      <p:ext uri="{BB962C8B-B14F-4D97-AF65-F5344CB8AC3E}">
        <p14:creationId xmlns:p14="http://schemas.microsoft.com/office/powerpoint/2010/main" val="404148620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Effect transition="in" filter="fade">
                                      <p:cBhvr>
                                        <p:cTn id="68" dur="1000"/>
                                        <p:tgtEl>
                                          <p:spTgt spid="3">
                                            <p:txEl>
                                              <p:pRg st="12" end="12"/>
                                            </p:txEl>
                                          </p:spTgt>
                                        </p:tgtEl>
                                      </p:cBhvr>
                                    </p:animEffect>
                                    <p:anim calcmode="lin" valueType="num">
                                      <p:cBhvr>
                                        <p:cTn id="6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62AD19E-FE8B-4AC1-9381-EB721DFA898E}"/>
              </a:ext>
            </a:extLst>
          </p:cNvPr>
          <p:cNvSpPr>
            <a:spLocks noGrp="1"/>
          </p:cNvSpPr>
          <p:nvPr>
            <p:ph type="sldNum" sz="quarter" idx="12"/>
          </p:nvPr>
        </p:nvSpPr>
        <p:spPr/>
        <p:txBody>
          <a:bodyPr/>
          <a:lstStyle/>
          <a:p>
            <a:fld id="{D12C7F20-4EEE-4847-AC76-B538472E8A39}" type="slidenum">
              <a:rPr lang="zh-CN" altLang="en-US" smtClean="0"/>
              <a:pPr/>
              <a:t>69</a:t>
            </a:fld>
            <a:endParaRPr lang="zh-CN" altLang="en-US"/>
          </a:p>
        </p:txBody>
      </p:sp>
      <p:sp>
        <p:nvSpPr>
          <p:cNvPr id="3" name="文本占位符 2">
            <a:extLst>
              <a:ext uri="{FF2B5EF4-FFF2-40B4-BE49-F238E27FC236}">
                <a16:creationId xmlns:a16="http://schemas.microsoft.com/office/drawing/2014/main" id="{41A2624F-60DC-4A90-B156-A5FAC4306CED}"/>
              </a:ext>
            </a:extLst>
          </p:cNvPr>
          <p:cNvSpPr>
            <a:spLocks noGrp="1"/>
          </p:cNvSpPr>
          <p:nvPr>
            <p:ph type="body" sz="quarter" idx="15"/>
          </p:nvPr>
        </p:nvSpPr>
        <p:spPr>
          <a:xfrm>
            <a:off x="159768" y="698464"/>
            <a:ext cx="11835786" cy="783828"/>
          </a:xfrm>
        </p:spPr>
        <p:txBody>
          <a:bodyPr/>
          <a:lstStyle/>
          <a:p>
            <a:r>
              <a:rPr lang="zh-CN" altLang="en-US" dirty="0"/>
              <a:t>例</a:t>
            </a:r>
            <a:r>
              <a:rPr lang="en-US" altLang="zh-CN" dirty="0"/>
              <a:t>2</a:t>
            </a:r>
            <a:r>
              <a:rPr lang="zh-CN" altLang="en-US" dirty="0"/>
              <a:t>：</a:t>
            </a:r>
            <a:r>
              <a:rPr lang="en-US" altLang="zh-CN" dirty="0"/>
              <a:t>A N-way Set Associative Cache</a:t>
            </a:r>
            <a:endParaRPr lang="zh-CN" altLang="en-US" dirty="0"/>
          </a:p>
        </p:txBody>
      </p:sp>
      <p:sp>
        <p:nvSpPr>
          <p:cNvPr id="4" name="文本占位符 3">
            <a:extLst>
              <a:ext uri="{FF2B5EF4-FFF2-40B4-BE49-F238E27FC236}">
                <a16:creationId xmlns:a16="http://schemas.microsoft.com/office/drawing/2014/main" id="{C5EC2D8A-4BEB-4966-B428-44CF133764A9}"/>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2">
            <a:extLst>
              <a:ext uri="{FF2B5EF4-FFF2-40B4-BE49-F238E27FC236}">
                <a16:creationId xmlns:a16="http://schemas.microsoft.com/office/drawing/2014/main" id="{411F2806-63F3-4F27-B45D-3E4233D2E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02" y="1262280"/>
            <a:ext cx="8423709" cy="5134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3660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D4649BB-3174-4A9D-81DD-FCACFB98A882}"/>
              </a:ext>
            </a:extLst>
          </p:cNvPr>
          <p:cNvSpPr>
            <a:spLocks noGrp="1"/>
          </p:cNvSpPr>
          <p:nvPr>
            <p:ph type="sldNum" sz="quarter" idx="12"/>
          </p:nvPr>
        </p:nvSpPr>
        <p:spPr/>
        <p:txBody>
          <a:bodyPr/>
          <a:lstStyle/>
          <a:p>
            <a:fld id="{D12C7F20-4EEE-4847-AC76-B538472E8A39}" type="slidenum">
              <a:rPr lang="zh-CN" altLang="en-US" smtClean="0"/>
              <a:pPr/>
              <a:t>70</a:t>
            </a:fld>
            <a:endParaRPr lang="zh-CN" altLang="en-US"/>
          </a:p>
        </p:txBody>
      </p:sp>
      <p:sp>
        <p:nvSpPr>
          <p:cNvPr id="3" name="文本占位符 2">
            <a:extLst>
              <a:ext uri="{FF2B5EF4-FFF2-40B4-BE49-F238E27FC236}">
                <a16:creationId xmlns:a16="http://schemas.microsoft.com/office/drawing/2014/main" id="{79D7B614-4A92-40C1-849C-17B3289E451E}"/>
              </a:ext>
            </a:extLst>
          </p:cNvPr>
          <p:cNvSpPr>
            <a:spLocks noGrp="1"/>
          </p:cNvSpPr>
          <p:nvPr>
            <p:ph type="body" sz="quarter" idx="15"/>
          </p:nvPr>
        </p:nvSpPr>
        <p:spPr>
          <a:xfrm>
            <a:off x="159768" y="698464"/>
            <a:ext cx="11835786" cy="562446"/>
          </a:xfrm>
        </p:spPr>
        <p:txBody>
          <a:bodyPr/>
          <a:lstStyle/>
          <a:p>
            <a:r>
              <a:rPr lang="en-US" altLang="zh-CN" dirty="0"/>
              <a:t>Disadvantage of Set Associative Cache</a:t>
            </a:r>
            <a:endParaRPr lang="zh-CN" altLang="en-US" dirty="0"/>
          </a:p>
        </p:txBody>
      </p:sp>
      <p:sp>
        <p:nvSpPr>
          <p:cNvPr id="4" name="文本占位符 3">
            <a:extLst>
              <a:ext uri="{FF2B5EF4-FFF2-40B4-BE49-F238E27FC236}">
                <a16:creationId xmlns:a16="http://schemas.microsoft.com/office/drawing/2014/main" id="{5B04614B-2F86-47BD-BF58-4830A1D15C53}"/>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BC9943D9-1438-4DF6-AD59-1022489B8C1C}"/>
              </a:ext>
            </a:extLst>
          </p:cNvPr>
          <p:cNvSpPr txBox="1">
            <a:spLocks noChangeArrowheads="1"/>
          </p:cNvSpPr>
          <p:nvPr/>
        </p:nvSpPr>
        <p:spPr>
          <a:xfrm>
            <a:off x="417229" y="1142975"/>
            <a:ext cx="8653463" cy="1916113"/>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ct val="30000"/>
              </a:spcBef>
            </a:pPr>
            <a:r>
              <a:rPr lang="en-US" altLang="zh-CN" sz="1800"/>
              <a:t>N-way Set Associative Cache</a:t>
            </a:r>
            <a:r>
              <a:rPr lang="zh-CN" altLang="en-US" sz="1800"/>
              <a:t>相对于 </a:t>
            </a:r>
            <a:r>
              <a:rPr lang="en-US" altLang="zh-CN" sz="1800"/>
              <a:t>Direct Mapped Cache:</a:t>
            </a:r>
          </a:p>
          <a:p>
            <a:pPr lvl="1">
              <a:lnSpc>
                <a:spcPct val="115000"/>
              </a:lnSpc>
              <a:spcBef>
                <a:spcPct val="30000"/>
              </a:spcBef>
            </a:pPr>
            <a:r>
              <a:rPr lang="zh-CN" altLang="en-US" sz="1800">
                <a:solidFill>
                  <a:srgbClr val="CC3300"/>
                </a:solidFill>
              </a:rPr>
              <a:t>比较器的个数为：</a:t>
            </a:r>
            <a:r>
              <a:rPr lang="en-US" altLang="zh-CN" sz="1800">
                <a:solidFill>
                  <a:srgbClr val="CC3300"/>
                </a:solidFill>
              </a:rPr>
              <a:t>N:1</a:t>
            </a:r>
          </a:p>
          <a:p>
            <a:pPr lvl="1">
              <a:lnSpc>
                <a:spcPct val="115000"/>
              </a:lnSpc>
              <a:spcBef>
                <a:spcPct val="30000"/>
              </a:spcBef>
            </a:pPr>
            <a:r>
              <a:rPr lang="zh-CN" altLang="en-US" sz="1800">
                <a:solidFill>
                  <a:srgbClr val="CC3300"/>
                </a:solidFill>
              </a:rPr>
              <a:t>需要额外的</a:t>
            </a:r>
            <a:r>
              <a:rPr lang="en-US" altLang="zh-CN" sz="1800">
                <a:solidFill>
                  <a:srgbClr val="CC3300"/>
                </a:solidFill>
              </a:rPr>
              <a:t>MUX</a:t>
            </a:r>
            <a:r>
              <a:rPr lang="zh-CN" altLang="en-US" sz="1800">
                <a:solidFill>
                  <a:srgbClr val="CC3300"/>
                </a:solidFill>
              </a:rPr>
              <a:t>延时</a:t>
            </a:r>
            <a:endParaRPr lang="en-US" altLang="zh-CN" sz="1800">
              <a:solidFill>
                <a:srgbClr val="CC3300"/>
              </a:solidFill>
            </a:endParaRPr>
          </a:p>
          <a:p>
            <a:pPr lvl="1">
              <a:lnSpc>
                <a:spcPct val="115000"/>
              </a:lnSpc>
              <a:spcBef>
                <a:spcPct val="30000"/>
              </a:spcBef>
            </a:pPr>
            <a:r>
              <a:rPr lang="zh-CN" altLang="en-US" sz="1800">
                <a:solidFill>
                  <a:srgbClr val="CC3300"/>
                </a:solidFill>
              </a:rPr>
              <a:t>数据在判断是否命中后才被得到，而直接映射可“投机”预取</a:t>
            </a:r>
          </a:p>
          <a:p>
            <a:pPr lvl="1">
              <a:lnSpc>
                <a:spcPct val="115000"/>
              </a:lnSpc>
              <a:spcBef>
                <a:spcPct val="30000"/>
              </a:spcBef>
              <a:buFontTx/>
              <a:buNone/>
            </a:pPr>
            <a:r>
              <a:rPr lang="zh-CN" altLang="en-US" sz="1600"/>
              <a:t>     在直接映射中，可</a:t>
            </a:r>
            <a:r>
              <a:rPr lang="zh-CN" altLang="en-US" sz="1600">
                <a:sym typeface="Wingdings" panose="05000000000000000000" pitchFamily="2" charset="2"/>
              </a:rPr>
              <a:t>认为总是命中</a:t>
            </a:r>
            <a:r>
              <a:rPr lang="en-US" altLang="zh-CN" sz="1600">
                <a:sym typeface="Wingdings" panose="05000000000000000000" pitchFamily="2" charset="2"/>
              </a:rPr>
              <a:t>, </a:t>
            </a:r>
            <a:r>
              <a:rPr lang="zh-CN" altLang="en-US" sz="1600">
                <a:sym typeface="Wingdings" panose="05000000000000000000" pitchFamily="2" charset="2"/>
              </a:rPr>
              <a:t>所以可先把数据取来，若失靶则再恢复</a:t>
            </a:r>
          </a:p>
        </p:txBody>
      </p:sp>
      <p:sp>
        <p:nvSpPr>
          <p:cNvPr id="6" name="Rectangle 4">
            <a:extLst>
              <a:ext uri="{FF2B5EF4-FFF2-40B4-BE49-F238E27FC236}">
                <a16:creationId xmlns:a16="http://schemas.microsoft.com/office/drawing/2014/main" id="{2A7C4551-40C9-45F5-A7BE-5EFB29091782}"/>
              </a:ext>
            </a:extLst>
          </p:cNvPr>
          <p:cNvSpPr>
            <a:spLocks noChangeArrowheads="1"/>
          </p:cNvSpPr>
          <p:nvPr/>
        </p:nvSpPr>
        <p:spPr bwMode="auto">
          <a:xfrm>
            <a:off x="5599998" y="3654411"/>
            <a:ext cx="15748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a:extLst>
              <a:ext uri="{FF2B5EF4-FFF2-40B4-BE49-F238E27FC236}">
                <a16:creationId xmlns:a16="http://schemas.microsoft.com/office/drawing/2014/main" id="{1BC22A66-64C8-4EC0-8285-7669A3EDF757}"/>
              </a:ext>
            </a:extLst>
          </p:cNvPr>
          <p:cNvSpPr>
            <a:spLocks noChangeShapeType="1"/>
          </p:cNvSpPr>
          <p:nvPr/>
        </p:nvSpPr>
        <p:spPr bwMode="auto">
          <a:xfrm flipH="1">
            <a:off x="5574598" y="3946511"/>
            <a:ext cx="162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a:extLst>
              <a:ext uri="{FF2B5EF4-FFF2-40B4-BE49-F238E27FC236}">
                <a16:creationId xmlns:a16="http://schemas.microsoft.com/office/drawing/2014/main" id="{EC308B4E-1E9D-4A16-A095-064058D7C51E}"/>
              </a:ext>
            </a:extLst>
          </p:cNvPr>
          <p:cNvSpPr>
            <a:spLocks noChangeShapeType="1"/>
          </p:cNvSpPr>
          <p:nvPr/>
        </p:nvSpPr>
        <p:spPr bwMode="auto">
          <a:xfrm flipH="1">
            <a:off x="5593648" y="4556111"/>
            <a:ext cx="15827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7">
            <a:extLst>
              <a:ext uri="{FF2B5EF4-FFF2-40B4-BE49-F238E27FC236}">
                <a16:creationId xmlns:a16="http://schemas.microsoft.com/office/drawing/2014/main" id="{6D2F5C68-292D-4FE5-ACC4-8922F75CB68C}"/>
              </a:ext>
            </a:extLst>
          </p:cNvPr>
          <p:cNvSpPr>
            <a:spLocks noChangeArrowheads="1"/>
          </p:cNvSpPr>
          <p:nvPr/>
        </p:nvSpPr>
        <p:spPr bwMode="auto">
          <a:xfrm flipH="1">
            <a:off x="5782561" y="3336911"/>
            <a:ext cx="1190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 Data</a:t>
            </a:r>
          </a:p>
        </p:txBody>
      </p:sp>
      <p:sp>
        <p:nvSpPr>
          <p:cNvPr id="10" name="Rectangle 8">
            <a:extLst>
              <a:ext uri="{FF2B5EF4-FFF2-40B4-BE49-F238E27FC236}">
                <a16:creationId xmlns:a16="http://schemas.microsoft.com/office/drawing/2014/main" id="{73F9B5DE-9F32-4330-80BD-3EEC2BF463B2}"/>
              </a:ext>
            </a:extLst>
          </p:cNvPr>
          <p:cNvSpPr>
            <a:spLocks noChangeArrowheads="1"/>
          </p:cNvSpPr>
          <p:nvPr/>
        </p:nvSpPr>
        <p:spPr bwMode="auto">
          <a:xfrm flipH="1">
            <a:off x="5626986" y="3641711"/>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 Block 0</a:t>
            </a:r>
          </a:p>
        </p:txBody>
      </p:sp>
      <p:sp>
        <p:nvSpPr>
          <p:cNvPr id="11" name="Rectangle 9">
            <a:extLst>
              <a:ext uri="{FF2B5EF4-FFF2-40B4-BE49-F238E27FC236}">
                <a16:creationId xmlns:a16="http://schemas.microsoft.com/office/drawing/2014/main" id="{922E4FEE-0129-434F-8E62-DC4CD5073438}"/>
              </a:ext>
            </a:extLst>
          </p:cNvPr>
          <p:cNvSpPr>
            <a:spLocks noChangeArrowheads="1"/>
          </p:cNvSpPr>
          <p:nvPr/>
        </p:nvSpPr>
        <p:spPr bwMode="auto">
          <a:xfrm>
            <a:off x="7352598" y="3654411"/>
            <a:ext cx="17272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a:extLst>
              <a:ext uri="{FF2B5EF4-FFF2-40B4-BE49-F238E27FC236}">
                <a16:creationId xmlns:a16="http://schemas.microsoft.com/office/drawing/2014/main" id="{148DDE96-A828-4E70-A392-481DC2215815}"/>
              </a:ext>
            </a:extLst>
          </p:cNvPr>
          <p:cNvSpPr>
            <a:spLocks noChangeShapeType="1"/>
          </p:cNvSpPr>
          <p:nvPr/>
        </p:nvSpPr>
        <p:spPr bwMode="auto">
          <a:xfrm>
            <a:off x="7352598" y="3946511"/>
            <a:ext cx="172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a:extLst>
              <a:ext uri="{FF2B5EF4-FFF2-40B4-BE49-F238E27FC236}">
                <a16:creationId xmlns:a16="http://schemas.microsoft.com/office/drawing/2014/main" id="{D6BDF138-569C-443E-9918-B9C38D8F8239}"/>
              </a:ext>
            </a:extLst>
          </p:cNvPr>
          <p:cNvSpPr>
            <a:spLocks noChangeShapeType="1"/>
          </p:cNvSpPr>
          <p:nvPr/>
        </p:nvSpPr>
        <p:spPr bwMode="auto">
          <a:xfrm>
            <a:off x="7352598" y="4556111"/>
            <a:ext cx="172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2">
            <a:extLst>
              <a:ext uri="{FF2B5EF4-FFF2-40B4-BE49-F238E27FC236}">
                <a16:creationId xmlns:a16="http://schemas.microsoft.com/office/drawing/2014/main" id="{B2E4BF42-0F84-4FD0-9804-0E4AF29E1423}"/>
              </a:ext>
            </a:extLst>
          </p:cNvPr>
          <p:cNvSpPr>
            <a:spLocks noChangeArrowheads="1"/>
          </p:cNvSpPr>
          <p:nvPr/>
        </p:nvSpPr>
        <p:spPr bwMode="auto">
          <a:xfrm>
            <a:off x="9257598" y="3654411"/>
            <a:ext cx="2032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a:extLst>
              <a:ext uri="{FF2B5EF4-FFF2-40B4-BE49-F238E27FC236}">
                <a16:creationId xmlns:a16="http://schemas.microsoft.com/office/drawing/2014/main" id="{55364A6C-9DC3-462E-9CBF-21C362176BBC}"/>
              </a:ext>
            </a:extLst>
          </p:cNvPr>
          <p:cNvSpPr>
            <a:spLocks noChangeShapeType="1"/>
          </p:cNvSpPr>
          <p:nvPr/>
        </p:nvSpPr>
        <p:spPr bwMode="auto">
          <a:xfrm>
            <a:off x="9257598" y="3946511"/>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
            <a:extLst>
              <a:ext uri="{FF2B5EF4-FFF2-40B4-BE49-F238E27FC236}">
                <a16:creationId xmlns:a16="http://schemas.microsoft.com/office/drawing/2014/main" id="{B5540C86-9C3F-4F64-BCDA-D565F9755AE5}"/>
              </a:ext>
            </a:extLst>
          </p:cNvPr>
          <p:cNvSpPr>
            <a:spLocks noChangeShapeType="1"/>
          </p:cNvSpPr>
          <p:nvPr/>
        </p:nvSpPr>
        <p:spPr bwMode="auto">
          <a:xfrm>
            <a:off x="9257598" y="4556111"/>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5">
            <a:extLst>
              <a:ext uri="{FF2B5EF4-FFF2-40B4-BE49-F238E27FC236}">
                <a16:creationId xmlns:a16="http://schemas.microsoft.com/office/drawing/2014/main" id="{D943E128-A577-44DD-A926-B223C8BDB51F}"/>
              </a:ext>
            </a:extLst>
          </p:cNvPr>
          <p:cNvSpPr>
            <a:spLocks noChangeArrowheads="1"/>
          </p:cNvSpPr>
          <p:nvPr/>
        </p:nvSpPr>
        <p:spPr bwMode="auto">
          <a:xfrm flipH="1">
            <a:off x="7689148" y="3336911"/>
            <a:ext cx="1111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 Tag</a:t>
            </a:r>
          </a:p>
        </p:txBody>
      </p:sp>
      <p:sp>
        <p:nvSpPr>
          <p:cNvPr id="18" name="Rectangle 16">
            <a:extLst>
              <a:ext uri="{FF2B5EF4-FFF2-40B4-BE49-F238E27FC236}">
                <a16:creationId xmlns:a16="http://schemas.microsoft.com/office/drawing/2014/main" id="{06AC330E-97E4-4406-98B2-0FC821A62D0E}"/>
              </a:ext>
            </a:extLst>
          </p:cNvPr>
          <p:cNvSpPr>
            <a:spLocks noChangeArrowheads="1"/>
          </p:cNvSpPr>
          <p:nvPr/>
        </p:nvSpPr>
        <p:spPr bwMode="auto">
          <a:xfrm flipH="1">
            <a:off x="9062336" y="3336911"/>
            <a:ext cx="6556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Valid</a:t>
            </a:r>
          </a:p>
        </p:txBody>
      </p:sp>
      <p:sp>
        <p:nvSpPr>
          <p:cNvPr id="19" name="Rectangle 17">
            <a:extLst>
              <a:ext uri="{FF2B5EF4-FFF2-40B4-BE49-F238E27FC236}">
                <a16:creationId xmlns:a16="http://schemas.microsoft.com/office/drawing/2014/main" id="{B14A85D2-0AFA-4CA7-A284-91AEC28D6AA4}"/>
              </a:ext>
            </a:extLst>
          </p:cNvPr>
          <p:cNvSpPr>
            <a:spLocks noChangeArrowheads="1"/>
          </p:cNvSpPr>
          <p:nvPr/>
        </p:nvSpPr>
        <p:spPr bwMode="auto">
          <a:xfrm flipH="1">
            <a:off x="8062211" y="4008423"/>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20" name="Rectangle 18">
            <a:extLst>
              <a:ext uri="{FF2B5EF4-FFF2-40B4-BE49-F238E27FC236}">
                <a16:creationId xmlns:a16="http://schemas.microsoft.com/office/drawing/2014/main" id="{D34828EA-7ABA-45ED-AEBD-F1FB6C090A84}"/>
              </a:ext>
            </a:extLst>
          </p:cNvPr>
          <p:cNvSpPr>
            <a:spLocks noChangeArrowheads="1"/>
          </p:cNvSpPr>
          <p:nvPr/>
        </p:nvSpPr>
        <p:spPr bwMode="auto">
          <a:xfrm flipH="1">
            <a:off x="9205211" y="4008423"/>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21" name="Rectangle 19">
            <a:extLst>
              <a:ext uri="{FF2B5EF4-FFF2-40B4-BE49-F238E27FC236}">
                <a16:creationId xmlns:a16="http://schemas.microsoft.com/office/drawing/2014/main" id="{2612A809-F0D7-4327-85B9-22C285BFF2BC}"/>
              </a:ext>
            </a:extLst>
          </p:cNvPr>
          <p:cNvSpPr>
            <a:spLocks noChangeArrowheads="1"/>
          </p:cNvSpPr>
          <p:nvPr/>
        </p:nvSpPr>
        <p:spPr bwMode="auto">
          <a:xfrm flipH="1">
            <a:off x="6233411" y="4008423"/>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22" name="Rectangle 20">
            <a:extLst>
              <a:ext uri="{FF2B5EF4-FFF2-40B4-BE49-F238E27FC236}">
                <a16:creationId xmlns:a16="http://schemas.microsoft.com/office/drawing/2014/main" id="{7BE67EC1-FAB4-4229-9E5F-88D5E7B160E9}"/>
              </a:ext>
            </a:extLst>
          </p:cNvPr>
          <p:cNvSpPr>
            <a:spLocks noChangeArrowheads="1"/>
          </p:cNvSpPr>
          <p:nvPr/>
        </p:nvSpPr>
        <p:spPr bwMode="auto">
          <a:xfrm>
            <a:off x="3253673" y="3654411"/>
            <a:ext cx="15748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a:extLst>
              <a:ext uri="{FF2B5EF4-FFF2-40B4-BE49-F238E27FC236}">
                <a16:creationId xmlns:a16="http://schemas.microsoft.com/office/drawing/2014/main" id="{ABC0FDEF-372D-40CB-83A5-0D1A6F372801}"/>
              </a:ext>
            </a:extLst>
          </p:cNvPr>
          <p:cNvSpPr>
            <a:spLocks noChangeShapeType="1"/>
          </p:cNvSpPr>
          <p:nvPr/>
        </p:nvSpPr>
        <p:spPr bwMode="auto">
          <a:xfrm>
            <a:off x="3253673" y="3946511"/>
            <a:ext cx="157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a:extLst>
              <a:ext uri="{FF2B5EF4-FFF2-40B4-BE49-F238E27FC236}">
                <a16:creationId xmlns:a16="http://schemas.microsoft.com/office/drawing/2014/main" id="{3E118617-9166-4328-8D3F-2721AB37843E}"/>
              </a:ext>
            </a:extLst>
          </p:cNvPr>
          <p:cNvSpPr>
            <a:spLocks noChangeShapeType="1"/>
          </p:cNvSpPr>
          <p:nvPr/>
        </p:nvSpPr>
        <p:spPr bwMode="auto">
          <a:xfrm>
            <a:off x="3253673" y="4556111"/>
            <a:ext cx="157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23">
            <a:extLst>
              <a:ext uri="{FF2B5EF4-FFF2-40B4-BE49-F238E27FC236}">
                <a16:creationId xmlns:a16="http://schemas.microsoft.com/office/drawing/2014/main" id="{3DB2BBB0-8EC0-41C7-9124-46D2C2140529}"/>
              </a:ext>
            </a:extLst>
          </p:cNvPr>
          <p:cNvSpPr>
            <a:spLocks noChangeArrowheads="1"/>
          </p:cNvSpPr>
          <p:nvPr/>
        </p:nvSpPr>
        <p:spPr bwMode="auto">
          <a:xfrm>
            <a:off x="3448936" y="3330561"/>
            <a:ext cx="1190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 Data</a:t>
            </a:r>
          </a:p>
        </p:txBody>
      </p:sp>
      <p:sp>
        <p:nvSpPr>
          <p:cNvPr id="26" name="Rectangle 24">
            <a:extLst>
              <a:ext uri="{FF2B5EF4-FFF2-40B4-BE49-F238E27FC236}">
                <a16:creationId xmlns:a16="http://schemas.microsoft.com/office/drawing/2014/main" id="{150A71DE-6181-4253-A537-B17C24809243}"/>
              </a:ext>
            </a:extLst>
          </p:cNvPr>
          <p:cNvSpPr>
            <a:spLocks noChangeArrowheads="1"/>
          </p:cNvSpPr>
          <p:nvPr/>
        </p:nvSpPr>
        <p:spPr bwMode="auto">
          <a:xfrm>
            <a:off x="3372736" y="3635361"/>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 Block 0</a:t>
            </a:r>
          </a:p>
        </p:txBody>
      </p:sp>
      <p:sp>
        <p:nvSpPr>
          <p:cNvPr id="27" name="Rectangle 25">
            <a:extLst>
              <a:ext uri="{FF2B5EF4-FFF2-40B4-BE49-F238E27FC236}">
                <a16:creationId xmlns:a16="http://schemas.microsoft.com/office/drawing/2014/main" id="{01900846-7C80-4D10-9016-EE159CE6CA7B}"/>
              </a:ext>
            </a:extLst>
          </p:cNvPr>
          <p:cNvSpPr>
            <a:spLocks noChangeArrowheads="1"/>
          </p:cNvSpPr>
          <p:nvPr/>
        </p:nvSpPr>
        <p:spPr bwMode="auto">
          <a:xfrm>
            <a:off x="1348673" y="3654411"/>
            <a:ext cx="17272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6">
            <a:extLst>
              <a:ext uri="{FF2B5EF4-FFF2-40B4-BE49-F238E27FC236}">
                <a16:creationId xmlns:a16="http://schemas.microsoft.com/office/drawing/2014/main" id="{5D3DB8D1-1BC7-4239-BA29-5157C4BC6947}"/>
              </a:ext>
            </a:extLst>
          </p:cNvPr>
          <p:cNvSpPr>
            <a:spLocks noChangeShapeType="1"/>
          </p:cNvSpPr>
          <p:nvPr/>
        </p:nvSpPr>
        <p:spPr bwMode="auto">
          <a:xfrm flipH="1">
            <a:off x="1323273" y="3946511"/>
            <a:ext cx="1778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a:extLst>
              <a:ext uri="{FF2B5EF4-FFF2-40B4-BE49-F238E27FC236}">
                <a16:creationId xmlns:a16="http://schemas.microsoft.com/office/drawing/2014/main" id="{0001DF5E-888E-4038-8291-AD4A5DC30565}"/>
              </a:ext>
            </a:extLst>
          </p:cNvPr>
          <p:cNvSpPr>
            <a:spLocks noChangeShapeType="1"/>
          </p:cNvSpPr>
          <p:nvPr/>
        </p:nvSpPr>
        <p:spPr bwMode="auto">
          <a:xfrm flipH="1">
            <a:off x="1323273" y="4556111"/>
            <a:ext cx="1778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28">
            <a:extLst>
              <a:ext uri="{FF2B5EF4-FFF2-40B4-BE49-F238E27FC236}">
                <a16:creationId xmlns:a16="http://schemas.microsoft.com/office/drawing/2014/main" id="{B679E135-2A52-442A-9314-0979A13BFB93}"/>
              </a:ext>
            </a:extLst>
          </p:cNvPr>
          <p:cNvSpPr>
            <a:spLocks noChangeArrowheads="1"/>
          </p:cNvSpPr>
          <p:nvPr/>
        </p:nvSpPr>
        <p:spPr bwMode="auto">
          <a:xfrm>
            <a:off x="967673" y="3654411"/>
            <a:ext cx="2032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9">
            <a:extLst>
              <a:ext uri="{FF2B5EF4-FFF2-40B4-BE49-F238E27FC236}">
                <a16:creationId xmlns:a16="http://schemas.microsoft.com/office/drawing/2014/main" id="{70941F3F-1404-45E8-B355-5AAB52913037}"/>
              </a:ext>
            </a:extLst>
          </p:cNvPr>
          <p:cNvSpPr>
            <a:spLocks noChangeShapeType="1"/>
          </p:cNvSpPr>
          <p:nvPr/>
        </p:nvSpPr>
        <p:spPr bwMode="auto">
          <a:xfrm flipH="1">
            <a:off x="942273" y="3946511"/>
            <a:ext cx="25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
            <a:extLst>
              <a:ext uri="{FF2B5EF4-FFF2-40B4-BE49-F238E27FC236}">
                <a16:creationId xmlns:a16="http://schemas.microsoft.com/office/drawing/2014/main" id="{CF0437A9-C583-42E0-9587-E5E42D290D71}"/>
              </a:ext>
            </a:extLst>
          </p:cNvPr>
          <p:cNvSpPr>
            <a:spLocks noChangeShapeType="1"/>
          </p:cNvSpPr>
          <p:nvPr/>
        </p:nvSpPr>
        <p:spPr bwMode="auto">
          <a:xfrm flipH="1">
            <a:off x="942273" y="4556111"/>
            <a:ext cx="25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31">
            <a:extLst>
              <a:ext uri="{FF2B5EF4-FFF2-40B4-BE49-F238E27FC236}">
                <a16:creationId xmlns:a16="http://schemas.microsoft.com/office/drawing/2014/main" id="{3884F4CC-E8D0-40E9-ABA1-F26CA7CFD4E7}"/>
              </a:ext>
            </a:extLst>
          </p:cNvPr>
          <p:cNvSpPr>
            <a:spLocks noChangeArrowheads="1"/>
          </p:cNvSpPr>
          <p:nvPr/>
        </p:nvSpPr>
        <p:spPr bwMode="auto">
          <a:xfrm>
            <a:off x="1620136" y="3330561"/>
            <a:ext cx="1111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 Tag</a:t>
            </a:r>
          </a:p>
        </p:txBody>
      </p:sp>
      <p:sp>
        <p:nvSpPr>
          <p:cNvPr id="34" name="Rectangle 33">
            <a:extLst>
              <a:ext uri="{FF2B5EF4-FFF2-40B4-BE49-F238E27FC236}">
                <a16:creationId xmlns:a16="http://schemas.microsoft.com/office/drawing/2014/main" id="{DD09D79F-5721-4183-91AF-6A4B4C3C7CC6}"/>
              </a:ext>
            </a:extLst>
          </p:cNvPr>
          <p:cNvSpPr>
            <a:spLocks noChangeArrowheads="1"/>
          </p:cNvSpPr>
          <p:nvPr/>
        </p:nvSpPr>
        <p:spPr bwMode="auto">
          <a:xfrm>
            <a:off x="2077336" y="4002073"/>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35" name="Rectangle 34">
            <a:extLst>
              <a:ext uri="{FF2B5EF4-FFF2-40B4-BE49-F238E27FC236}">
                <a16:creationId xmlns:a16="http://schemas.microsoft.com/office/drawing/2014/main" id="{7A7006F7-AFB3-491A-BB40-5985CAEBDB85}"/>
              </a:ext>
            </a:extLst>
          </p:cNvPr>
          <p:cNvSpPr>
            <a:spLocks noChangeArrowheads="1"/>
          </p:cNvSpPr>
          <p:nvPr/>
        </p:nvSpPr>
        <p:spPr bwMode="auto">
          <a:xfrm>
            <a:off x="934336" y="4002073"/>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36" name="Rectangle 35">
            <a:extLst>
              <a:ext uri="{FF2B5EF4-FFF2-40B4-BE49-F238E27FC236}">
                <a16:creationId xmlns:a16="http://schemas.microsoft.com/office/drawing/2014/main" id="{8F02E8CD-3F08-4CDA-9156-4BB6BA3C31EF}"/>
              </a:ext>
            </a:extLst>
          </p:cNvPr>
          <p:cNvSpPr>
            <a:spLocks noChangeArrowheads="1"/>
          </p:cNvSpPr>
          <p:nvPr/>
        </p:nvSpPr>
        <p:spPr bwMode="auto">
          <a:xfrm>
            <a:off x="3906136" y="4002073"/>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2400" i="0">
                <a:solidFill>
                  <a:schemeClr val="tx1"/>
                </a:solidFill>
                <a:latin typeface="Times New Roman" panose="02020603050405020304" pitchFamily="18" charset="0"/>
                <a:ea typeface="宋体" panose="02010600030101010101" pitchFamily="2" charset="-122"/>
              </a:rPr>
              <a:t>:</a:t>
            </a:r>
          </a:p>
        </p:txBody>
      </p:sp>
      <p:sp>
        <p:nvSpPr>
          <p:cNvPr id="37" name="Line 36">
            <a:extLst>
              <a:ext uri="{FF2B5EF4-FFF2-40B4-BE49-F238E27FC236}">
                <a16:creationId xmlns:a16="http://schemas.microsoft.com/office/drawing/2014/main" id="{9A335B90-22FA-4AA5-8AFF-116A2527951B}"/>
              </a:ext>
            </a:extLst>
          </p:cNvPr>
          <p:cNvSpPr>
            <a:spLocks noChangeShapeType="1"/>
          </p:cNvSpPr>
          <p:nvPr/>
        </p:nvSpPr>
        <p:spPr bwMode="auto">
          <a:xfrm>
            <a:off x="5222173" y="3425811"/>
            <a:ext cx="0" cy="1270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7">
            <a:extLst>
              <a:ext uri="{FF2B5EF4-FFF2-40B4-BE49-F238E27FC236}">
                <a16:creationId xmlns:a16="http://schemas.microsoft.com/office/drawing/2014/main" id="{13D74383-181F-4B7A-8B4E-6D497014B6A2}"/>
              </a:ext>
            </a:extLst>
          </p:cNvPr>
          <p:cNvSpPr>
            <a:spLocks noChangeShapeType="1"/>
          </p:cNvSpPr>
          <p:nvPr/>
        </p:nvSpPr>
        <p:spPr bwMode="auto">
          <a:xfrm>
            <a:off x="4853873" y="4708511"/>
            <a:ext cx="7366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38">
            <a:extLst>
              <a:ext uri="{FF2B5EF4-FFF2-40B4-BE49-F238E27FC236}">
                <a16:creationId xmlns:a16="http://schemas.microsoft.com/office/drawing/2014/main" id="{80A55FDF-C914-469F-BCC4-7C483D142743}"/>
              </a:ext>
            </a:extLst>
          </p:cNvPr>
          <p:cNvSpPr>
            <a:spLocks noChangeArrowheads="1"/>
          </p:cNvSpPr>
          <p:nvPr/>
        </p:nvSpPr>
        <p:spPr bwMode="auto">
          <a:xfrm>
            <a:off x="4744336" y="3101961"/>
            <a:ext cx="1270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 Index</a:t>
            </a:r>
          </a:p>
        </p:txBody>
      </p:sp>
      <p:sp>
        <p:nvSpPr>
          <p:cNvPr id="40" name="Rectangle 39">
            <a:extLst>
              <a:ext uri="{FF2B5EF4-FFF2-40B4-BE49-F238E27FC236}">
                <a16:creationId xmlns:a16="http://schemas.microsoft.com/office/drawing/2014/main" id="{471F939B-19C3-417A-9371-72F24EA50940}"/>
              </a:ext>
            </a:extLst>
          </p:cNvPr>
          <p:cNvSpPr>
            <a:spLocks noChangeArrowheads="1"/>
          </p:cNvSpPr>
          <p:nvPr/>
        </p:nvSpPr>
        <p:spPr bwMode="auto">
          <a:xfrm>
            <a:off x="891473" y="4416411"/>
            <a:ext cx="8661400" cy="508000"/>
          </a:xfrm>
          <a:prstGeom prst="rect">
            <a:avLst/>
          </a:prstGeom>
          <a:noFill/>
          <a:ln w="25400">
            <a:solidFill>
              <a:schemeClr val="accent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40">
            <a:extLst>
              <a:ext uri="{FF2B5EF4-FFF2-40B4-BE49-F238E27FC236}">
                <a16:creationId xmlns:a16="http://schemas.microsoft.com/office/drawing/2014/main" id="{DE5A5E26-017B-450E-9471-AC686DC62C4B}"/>
              </a:ext>
            </a:extLst>
          </p:cNvPr>
          <p:cNvSpPr>
            <a:spLocks noChangeShapeType="1"/>
          </p:cNvSpPr>
          <p:nvPr/>
        </p:nvSpPr>
        <p:spPr bwMode="auto">
          <a:xfrm>
            <a:off x="4015673" y="5318111"/>
            <a:ext cx="2413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1">
            <a:extLst>
              <a:ext uri="{FF2B5EF4-FFF2-40B4-BE49-F238E27FC236}">
                <a16:creationId xmlns:a16="http://schemas.microsoft.com/office/drawing/2014/main" id="{9E115268-F0CD-4845-BB6B-949C2C399CEF}"/>
              </a:ext>
            </a:extLst>
          </p:cNvPr>
          <p:cNvSpPr>
            <a:spLocks noChangeShapeType="1"/>
          </p:cNvSpPr>
          <p:nvPr/>
        </p:nvSpPr>
        <p:spPr bwMode="auto">
          <a:xfrm>
            <a:off x="4015673" y="5330811"/>
            <a:ext cx="217488" cy="2984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2">
            <a:extLst>
              <a:ext uri="{FF2B5EF4-FFF2-40B4-BE49-F238E27FC236}">
                <a16:creationId xmlns:a16="http://schemas.microsoft.com/office/drawing/2014/main" id="{B1E1016C-2023-4BC0-ADE8-3673770E07AC}"/>
              </a:ext>
            </a:extLst>
          </p:cNvPr>
          <p:cNvSpPr>
            <a:spLocks noChangeShapeType="1"/>
          </p:cNvSpPr>
          <p:nvPr/>
        </p:nvSpPr>
        <p:spPr bwMode="auto">
          <a:xfrm>
            <a:off x="4215698" y="5622911"/>
            <a:ext cx="19843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3">
            <a:extLst>
              <a:ext uri="{FF2B5EF4-FFF2-40B4-BE49-F238E27FC236}">
                <a16:creationId xmlns:a16="http://schemas.microsoft.com/office/drawing/2014/main" id="{9769F904-EFF7-4EDA-9445-44598BDE28B5}"/>
              </a:ext>
            </a:extLst>
          </p:cNvPr>
          <p:cNvSpPr>
            <a:spLocks noChangeShapeType="1"/>
          </p:cNvSpPr>
          <p:nvPr/>
        </p:nvSpPr>
        <p:spPr bwMode="auto">
          <a:xfrm flipH="1">
            <a:off x="6195311" y="5321286"/>
            <a:ext cx="239712" cy="303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44">
            <a:extLst>
              <a:ext uri="{FF2B5EF4-FFF2-40B4-BE49-F238E27FC236}">
                <a16:creationId xmlns:a16="http://schemas.microsoft.com/office/drawing/2014/main" id="{CA7FC8D8-09B0-42CB-A840-590A0817D574}"/>
              </a:ext>
            </a:extLst>
          </p:cNvPr>
          <p:cNvSpPr>
            <a:spLocks noChangeArrowheads="1"/>
          </p:cNvSpPr>
          <p:nvPr/>
        </p:nvSpPr>
        <p:spPr bwMode="auto">
          <a:xfrm>
            <a:off x="4972936" y="5311761"/>
            <a:ext cx="587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Mux</a:t>
            </a:r>
          </a:p>
        </p:txBody>
      </p:sp>
      <p:sp>
        <p:nvSpPr>
          <p:cNvPr id="46" name="Line 45">
            <a:extLst>
              <a:ext uri="{FF2B5EF4-FFF2-40B4-BE49-F238E27FC236}">
                <a16:creationId xmlns:a16="http://schemas.microsoft.com/office/drawing/2014/main" id="{2A67068E-A2B2-4983-9C67-639ACDEDD993}"/>
              </a:ext>
            </a:extLst>
          </p:cNvPr>
          <p:cNvSpPr>
            <a:spLocks noChangeShapeType="1"/>
          </p:cNvSpPr>
          <p:nvPr/>
        </p:nvSpPr>
        <p:spPr bwMode="auto">
          <a:xfrm>
            <a:off x="4612573" y="4721211"/>
            <a:ext cx="0" cy="584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6">
            <a:extLst>
              <a:ext uri="{FF2B5EF4-FFF2-40B4-BE49-F238E27FC236}">
                <a16:creationId xmlns:a16="http://schemas.microsoft.com/office/drawing/2014/main" id="{9F0F21E2-4898-44B6-9B7B-19EDFD5359D5}"/>
              </a:ext>
            </a:extLst>
          </p:cNvPr>
          <p:cNvSpPr>
            <a:spLocks noChangeShapeType="1"/>
          </p:cNvSpPr>
          <p:nvPr/>
        </p:nvSpPr>
        <p:spPr bwMode="auto">
          <a:xfrm>
            <a:off x="5831773" y="4721211"/>
            <a:ext cx="0" cy="584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47">
            <a:extLst>
              <a:ext uri="{FF2B5EF4-FFF2-40B4-BE49-F238E27FC236}">
                <a16:creationId xmlns:a16="http://schemas.microsoft.com/office/drawing/2014/main" id="{ADC79DBF-0952-4629-B7E8-CA54EB4F957D}"/>
              </a:ext>
            </a:extLst>
          </p:cNvPr>
          <p:cNvSpPr>
            <a:spLocks noChangeArrowheads="1"/>
          </p:cNvSpPr>
          <p:nvPr/>
        </p:nvSpPr>
        <p:spPr bwMode="auto">
          <a:xfrm>
            <a:off x="5658736" y="5259373"/>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400" b="0" i="0">
                <a:solidFill>
                  <a:schemeClr val="tx1"/>
                </a:solidFill>
                <a:latin typeface="Times New Roman" panose="02020603050405020304" pitchFamily="18" charset="0"/>
                <a:ea typeface="宋体" panose="02010600030101010101" pitchFamily="2" charset="-122"/>
              </a:rPr>
              <a:t>0</a:t>
            </a:r>
          </a:p>
        </p:txBody>
      </p:sp>
      <p:sp>
        <p:nvSpPr>
          <p:cNvPr id="49" name="Rectangle 48">
            <a:extLst>
              <a:ext uri="{FF2B5EF4-FFF2-40B4-BE49-F238E27FC236}">
                <a16:creationId xmlns:a16="http://schemas.microsoft.com/office/drawing/2014/main" id="{E4D28426-A837-4E35-9D48-4A81B4C1B2DC}"/>
              </a:ext>
            </a:extLst>
          </p:cNvPr>
          <p:cNvSpPr>
            <a:spLocks noChangeArrowheads="1"/>
          </p:cNvSpPr>
          <p:nvPr/>
        </p:nvSpPr>
        <p:spPr bwMode="auto">
          <a:xfrm>
            <a:off x="4515736" y="5259373"/>
            <a:ext cx="269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400" b="0" i="0">
                <a:solidFill>
                  <a:schemeClr val="tx1"/>
                </a:solidFill>
                <a:latin typeface="Times New Roman" panose="02020603050405020304" pitchFamily="18" charset="0"/>
                <a:ea typeface="宋体" panose="02010600030101010101" pitchFamily="2" charset="-122"/>
              </a:rPr>
              <a:t>1</a:t>
            </a:r>
          </a:p>
        </p:txBody>
      </p:sp>
      <p:sp>
        <p:nvSpPr>
          <p:cNvPr id="50" name="Rectangle 49">
            <a:extLst>
              <a:ext uri="{FF2B5EF4-FFF2-40B4-BE49-F238E27FC236}">
                <a16:creationId xmlns:a16="http://schemas.microsoft.com/office/drawing/2014/main" id="{78C5EC9D-032D-4C53-BF4B-343D2DA62FB6}"/>
              </a:ext>
            </a:extLst>
          </p:cNvPr>
          <p:cNvSpPr>
            <a:spLocks noChangeArrowheads="1"/>
          </p:cNvSpPr>
          <p:nvPr/>
        </p:nvSpPr>
        <p:spPr bwMode="auto">
          <a:xfrm>
            <a:off x="4134736" y="5335573"/>
            <a:ext cx="4968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b="0" i="0">
                <a:solidFill>
                  <a:schemeClr val="tx1"/>
                </a:solidFill>
                <a:latin typeface="Times New Roman" panose="02020603050405020304" pitchFamily="18" charset="0"/>
                <a:ea typeface="宋体" panose="02010600030101010101" pitchFamily="2" charset="-122"/>
              </a:rPr>
              <a:t>Sel1</a:t>
            </a:r>
          </a:p>
        </p:txBody>
      </p:sp>
      <p:sp>
        <p:nvSpPr>
          <p:cNvPr id="51" name="Rectangle 50">
            <a:extLst>
              <a:ext uri="{FF2B5EF4-FFF2-40B4-BE49-F238E27FC236}">
                <a16:creationId xmlns:a16="http://schemas.microsoft.com/office/drawing/2014/main" id="{3530031A-EC8A-47E6-8B15-CA1B244A4B20}"/>
              </a:ext>
            </a:extLst>
          </p:cNvPr>
          <p:cNvSpPr>
            <a:spLocks noChangeArrowheads="1"/>
          </p:cNvSpPr>
          <p:nvPr/>
        </p:nvSpPr>
        <p:spPr bwMode="auto">
          <a:xfrm>
            <a:off x="5811136" y="5335573"/>
            <a:ext cx="4968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b="0" i="0">
                <a:solidFill>
                  <a:schemeClr val="tx1"/>
                </a:solidFill>
                <a:latin typeface="Times New Roman" panose="02020603050405020304" pitchFamily="18" charset="0"/>
                <a:ea typeface="宋体" panose="02010600030101010101" pitchFamily="2" charset="-122"/>
              </a:rPr>
              <a:t>Sel0</a:t>
            </a:r>
          </a:p>
        </p:txBody>
      </p:sp>
      <p:sp>
        <p:nvSpPr>
          <p:cNvPr id="52" name="Line 51">
            <a:extLst>
              <a:ext uri="{FF2B5EF4-FFF2-40B4-BE49-F238E27FC236}">
                <a16:creationId xmlns:a16="http://schemas.microsoft.com/office/drawing/2014/main" id="{3263D5C3-4D86-4A7A-9075-4609B8A9CE84}"/>
              </a:ext>
            </a:extLst>
          </p:cNvPr>
          <p:cNvSpPr>
            <a:spLocks noChangeShapeType="1"/>
          </p:cNvSpPr>
          <p:nvPr/>
        </p:nvSpPr>
        <p:spPr bwMode="auto">
          <a:xfrm>
            <a:off x="5222173" y="5635611"/>
            <a:ext cx="0" cy="736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52">
            <a:extLst>
              <a:ext uri="{FF2B5EF4-FFF2-40B4-BE49-F238E27FC236}">
                <a16:creationId xmlns:a16="http://schemas.microsoft.com/office/drawing/2014/main" id="{44887DF1-6276-4DC3-83DF-86AD69E831CF}"/>
              </a:ext>
            </a:extLst>
          </p:cNvPr>
          <p:cNvSpPr>
            <a:spLocks noChangeArrowheads="1"/>
          </p:cNvSpPr>
          <p:nvPr/>
        </p:nvSpPr>
        <p:spPr bwMode="auto">
          <a:xfrm>
            <a:off x="5277736" y="6073761"/>
            <a:ext cx="1270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 Block</a:t>
            </a:r>
          </a:p>
        </p:txBody>
      </p:sp>
      <p:sp>
        <p:nvSpPr>
          <p:cNvPr id="54" name="Oval 53">
            <a:extLst>
              <a:ext uri="{FF2B5EF4-FFF2-40B4-BE49-F238E27FC236}">
                <a16:creationId xmlns:a16="http://schemas.microsoft.com/office/drawing/2014/main" id="{E78F9AF1-AC6B-40CF-A49A-1EC5760B723D}"/>
              </a:ext>
            </a:extLst>
          </p:cNvPr>
          <p:cNvSpPr>
            <a:spLocks noChangeArrowheads="1"/>
          </p:cNvSpPr>
          <p:nvPr/>
        </p:nvSpPr>
        <p:spPr bwMode="auto">
          <a:xfrm>
            <a:off x="2034473" y="5178411"/>
            <a:ext cx="889000" cy="4318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Arc 54">
            <a:extLst>
              <a:ext uri="{FF2B5EF4-FFF2-40B4-BE49-F238E27FC236}">
                <a16:creationId xmlns:a16="http://schemas.microsoft.com/office/drawing/2014/main" id="{999E8EA9-DB91-4A5F-AAF4-53302A8765B1}"/>
              </a:ext>
            </a:extLst>
          </p:cNvPr>
          <p:cNvSpPr>
            <a:spLocks/>
          </p:cNvSpPr>
          <p:nvPr/>
        </p:nvSpPr>
        <p:spPr bwMode="auto">
          <a:xfrm>
            <a:off x="3583873" y="5332398"/>
            <a:ext cx="304800"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Arc 55">
            <a:extLst>
              <a:ext uri="{FF2B5EF4-FFF2-40B4-BE49-F238E27FC236}">
                <a16:creationId xmlns:a16="http://schemas.microsoft.com/office/drawing/2014/main" id="{3D215AC5-E608-413A-9D82-59F9E8F1004B}"/>
              </a:ext>
            </a:extLst>
          </p:cNvPr>
          <p:cNvSpPr>
            <a:spLocks/>
          </p:cNvSpPr>
          <p:nvPr/>
        </p:nvSpPr>
        <p:spPr bwMode="auto">
          <a:xfrm rot="10800000">
            <a:off x="3598161" y="5560998"/>
            <a:ext cx="304800" cy="215900"/>
          </a:xfrm>
          <a:custGeom>
            <a:avLst/>
            <a:gdLst>
              <a:gd name="G0" fmla="+- 21600 0 0"/>
              <a:gd name="G1" fmla="+- 21600 0 0"/>
              <a:gd name="G2" fmla="+- 21600 0 0"/>
              <a:gd name="T0" fmla="*/ 0 w 21600"/>
              <a:gd name="T1" fmla="*/ 21600 h 21600"/>
              <a:gd name="T2" fmla="*/ 214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6">
            <a:extLst>
              <a:ext uri="{FF2B5EF4-FFF2-40B4-BE49-F238E27FC236}">
                <a16:creationId xmlns:a16="http://schemas.microsoft.com/office/drawing/2014/main" id="{73ECFB1B-9BF6-4A9B-8D93-B61C985A4412}"/>
              </a:ext>
            </a:extLst>
          </p:cNvPr>
          <p:cNvSpPr>
            <a:spLocks noChangeShapeType="1"/>
          </p:cNvSpPr>
          <p:nvPr/>
        </p:nvSpPr>
        <p:spPr bwMode="auto">
          <a:xfrm flipH="1">
            <a:off x="3380673" y="5332398"/>
            <a:ext cx="215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7">
            <a:extLst>
              <a:ext uri="{FF2B5EF4-FFF2-40B4-BE49-F238E27FC236}">
                <a16:creationId xmlns:a16="http://schemas.microsoft.com/office/drawing/2014/main" id="{E6D365CD-CEEC-45BF-A84B-139873D9575F}"/>
              </a:ext>
            </a:extLst>
          </p:cNvPr>
          <p:cNvSpPr>
            <a:spLocks noChangeShapeType="1"/>
          </p:cNvSpPr>
          <p:nvPr/>
        </p:nvSpPr>
        <p:spPr bwMode="auto">
          <a:xfrm>
            <a:off x="3393373" y="5330811"/>
            <a:ext cx="0" cy="4603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8">
            <a:extLst>
              <a:ext uri="{FF2B5EF4-FFF2-40B4-BE49-F238E27FC236}">
                <a16:creationId xmlns:a16="http://schemas.microsoft.com/office/drawing/2014/main" id="{C1F43F02-38EC-44C1-A280-583E11AF5230}"/>
              </a:ext>
            </a:extLst>
          </p:cNvPr>
          <p:cNvSpPr>
            <a:spLocks noChangeShapeType="1"/>
          </p:cNvSpPr>
          <p:nvPr/>
        </p:nvSpPr>
        <p:spPr bwMode="auto">
          <a:xfrm flipH="1">
            <a:off x="3380673" y="5775311"/>
            <a:ext cx="215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9">
            <a:extLst>
              <a:ext uri="{FF2B5EF4-FFF2-40B4-BE49-F238E27FC236}">
                <a16:creationId xmlns:a16="http://schemas.microsoft.com/office/drawing/2014/main" id="{784EA222-BDD3-415D-B0B7-0194D51F9B45}"/>
              </a:ext>
            </a:extLst>
          </p:cNvPr>
          <p:cNvSpPr>
            <a:spLocks noChangeShapeType="1"/>
          </p:cNvSpPr>
          <p:nvPr/>
        </p:nvSpPr>
        <p:spPr bwMode="auto">
          <a:xfrm>
            <a:off x="3914073" y="5546711"/>
            <a:ext cx="25241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60">
            <a:extLst>
              <a:ext uri="{FF2B5EF4-FFF2-40B4-BE49-F238E27FC236}">
                <a16:creationId xmlns:a16="http://schemas.microsoft.com/office/drawing/2014/main" id="{EB1F1B4F-B9AB-4B1F-9C71-943DA97CE476}"/>
              </a:ext>
            </a:extLst>
          </p:cNvPr>
          <p:cNvSpPr>
            <a:spLocks noChangeShapeType="1"/>
          </p:cNvSpPr>
          <p:nvPr/>
        </p:nvSpPr>
        <p:spPr bwMode="auto">
          <a:xfrm flipH="1">
            <a:off x="3152073" y="5394311"/>
            <a:ext cx="25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1">
            <a:extLst>
              <a:ext uri="{FF2B5EF4-FFF2-40B4-BE49-F238E27FC236}">
                <a16:creationId xmlns:a16="http://schemas.microsoft.com/office/drawing/2014/main" id="{1C0CE203-7AA9-429C-8D6A-E34B8E1605B6}"/>
              </a:ext>
            </a:extLst>
          </p:cNvPr>
          <p:cNvSpPr>
            <a:spLocks noChangeShapeType="1"/>
          </p:cNvSpPr>
          <p:nvPr/>
        </p:nvSpPr>
        <p:spPr bwMode="auto">
          <a:xfrm flipH="1">
            <a:off x="3152073" y="5699111"/>
            <a:ext cx="25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62">
            <a:extLst>
              <a:ext uri="{FF2B5EF4-FFF2-40B4-BE49-F238E27FC236}">
                <a16:creationId xmlns:a16="http://schemas.microsoft.com/office/drawing/2014/main" id="{172CCA1E-7E07-4DB0-9CDA-02DFA9942CA9}"/>
              </a:ext>
            </a:extLst>
          </p:cNvPr>
          <p:cNvSpPr>
            <a:spLocks noChangeArrowheads="1"/>
          </p:cNvSpPr>
          <p:nvPr/>
        </p:nvSpPr>
        <p:spPr bwMode="auto">
          <a:xfrm>
            <a:off x="2001136" y="5235561"/>
            <a:ext cx="993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Compare</a:t>
            </a:r>
          </a:p>
        </p:txBody>
      </p:sp>
      <p:sp>
        <p:nvSpPr>
          <p:cNvPr id="64" name="Line 63">
            <a:extLst>
              <a:ext uri="{FF2B5EF4-FFF2-40B4-BE49-F238E27FC236}">
                <a16:creationId xmlns:a16="http://schemas.microsoft.com/office/drawing/2014/main" id="{5D470767-2E82-4481-876B-CC8D32AF0F02}"/>
              </a:ext>
            </a:extLst>
          </p:cNvPr>
          <p:cNvSpPr>
            <a:spLocks noChangeShapeType="1"/>
          </p:cNvSpPr>
          <p:nvPr/>
        </p:nvSpPr>
        <p:spPr bwMode="auto">
          <a:xfrm>
            <a:off x="2948873" y="5394311"/>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4">
            <a:extLst>
              <a:ext uri="{FF2B5EF4-FFF2-40B4-BE49-F238E27FC236}">
                <a16:creationId xmlns:a16="http://schemas.microsoft.com/office/drawing/2014/main" id="{97CC6B54-69B0-44BF-ABB9-FCA8BB9D58B2}"/>
              </a:ext>
            </a:extLst>
          </p:cNvPr>
          <p:cNvSpPr>
            <a:spLocks noChangeShapeType="1"/>
          </p:cNvSpPr>
          <p:nvPr/>
        </p:nvSpPr>
        <p:spPr bwMode="auto">
          <a:xfrm flipH="1">
            <a:off x="1094673" y="5699111"/>
            <a:ext cx="208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5">
            <a:extLst>
              <a:ext uri="{FF2B5EF4-FFF2-40B4-BE49-F238E27FC236}">
                <a16:creationId xmlns:a16="http://schemas.microsoft.com/office/drawing/2014/main" id="{5C1F2C9E-4319-461B-B6B4-785C423B195B}"/>
              </a:ext>
            </a:extLst>
          </p:cNvPr>
          <p:cNvSpPr>
            <a:spLocks noChangeShapeType="1"/>
          </p:cNvSpPr>
          <p:nvPr/>
        </p:nvSpPr>
        <p:spPr bwMode="auto">
          <a:xfrm>
            <a:off x="1107373" y="4721211"/>
            <a:ext cx="0" cy="965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66">
            <a:extLst>
              <a:ext uri="{FF2B5EF4-FFF2-40B4-BE49-F238E27FC236}">
                <a16:creationId xmlns:a16="http://schemas.microsoft.com/office/drawing/2014/main" id="{1A210B6F-9514-4EA0-BB54-C717CF0EF283}"/>
              </a:ext>
            </a:extLst>
          </p:cNvPr>
          <p:cNvSpPr>
            <a:spLocks noChangeShapeType="1"/>
          </p:cNvSpPr>
          <p:nvPr/>
        </p:nvSpPr>
        <p:spPr bwMode="auto">
          <a:xfrm>
            <a:off x="2478973" y="4721211"/>
            <a:ext cx="0" cy="4603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7">
            <a:extLst>
              <a:ext uri="{FF2B5EF4-FFF2-40B4-BE49-F238E27FC236}">
                <a16:creationId xmlns:a16="http://schemas.microsoft.com/office/drawing/2014/main" id="{259BD4B5-B9DA-4D95-BB81-FAA6277BBDB9}"/>
              </a:ext>
            </a:extLst>
          </p:cNvPr>
          <p:cNvSpPr>
            <a:spLocks noChangeShapeType="1"/>
          </p:cNvSpPr>
          <p:nvPr/>
        </p:nvSpPr>
        <p:spPr bwMode="auto">
          <a:xfrm flipH="1">
            <a:off x="1247073" y="5394311"/>
            <a:ext cx="787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68">
            <a:extLst>
              <a:ext uri="{FF2B5EF4-FFF2-40B4-BE49-F238E27FC236}">
                <a16:creationId xmlns:a16="http://schemas.microsoft.com/office/drawing/2014/main" id="{3D724C3D-9610-487D-BFAD-1C66FE767BFE}"/>
              </a:ext>
            </a:extLst>
          </p:cNvPr>
          <p:cNvSpPr>
            <a:spLocks noChangeArrowheads="1"/>
          </p:cNvSpPr>
          <p:nvPr/>
        </p:nvSpPr>
        <p:spPr bwMode="auto">
          <a:xfrm>
            <a:off x="1177223" y="5083161"/>
            <a:ext cx="8286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400" i="0">
                <a:solidFill>
                  <a:schemeClr val="tx1"/>
                </a:solidFill>
                <a:latin typeface="Times New Roman" panose="02020603050405020304" pitchFamily="18" charset="0"/>
                <a:ea typeface="宋体" panose="02010600030101010101" pitchFamily="2" charset="-122"/>
              </a:rPr>
              <a:t>Adr Tag</a:t>
            </a:r>
          </a:p>
        </p:txBody>
      </p:sp>
      <p:sp>
        <p:nvSpPr>
          <p:cNvPr id="70" name="Oval 69">
            <a:extLst>
              <a:ext uri="{FF2B5EF4-FFF2-40B4-BE49-F238E27FC236}">
                <a16:creationId xmlns:a16="http://schemas.microsoft.com/office/drawing/2014/main" id="{EF251BC1-4F01-4D37-86D2-0B34E9A8A141}"/>
              </a:ext>
            </a:extLst>
          </p:cNvPr>
          <p:cNvSpPr>
            <a:spLocks noChangeArrowheads="1"/>
          </p:cNvSpPr>
          <p:nvPr/>
        </p:nvSpPr>
        <p:spPr bwMode="auto">
          <a:xfrm>
            <a:off x="7520873" y="5178411"/>
            <a:ext cx="889000" cy="4318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Arc 70">
            <a:extLst>
              <a:ext uri="{FF2B5EF4-FFF2-40B4-BE49-F238E27FC236}">
                <a16:creationId xmlns:a16="http://schemas.microsoft.com/office/drawing/2014/main" id="{1A9C104A-05D1-46EC-BFEA-9F1AB6B40157}"/>
              </a:ext>
            </a:extLst>
          </p:cNvPr>
          <p:cNvSpPr>
            <a:spLocks/>
          </p:cNvSpPr>
          <p:nvPr/>
        </p:nvSpPr>
        <p:spPr bwMode="auto">
          <a:xfrm>
            <a:off x="6557261" y="5332398"/>
            <a:ext cx="304800" cy="215900"/>
          </a:xfrm>
          <a:custGeom>
            <a:avLst/>
            <a:gdLst>
              <a:gd name="G0" fmla="+- 21600 0 0"/>
              <a:gd name="G1" fmla="+- 21600 0 0"/>
              <a:gd name="G2" fmla="+- 21600 0 0"/>
              <a:gd name="T0" fmla="*/ 0 w 21600"/>
              <a:gd name="T1" fmla="*/ 21600 h 21600"/>
              <a:gd name="T2" fmla="*/ 214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Arc 71">
            <a:extLst>
              <a:ext uri="{FF2B5EF4-FFF2-40B4-BE49-F238E27FC236}">
                <a16:creationId xmlns:a16="http://schemas.microsoft.com/office/drawing/2014/main" id="{28C05AB2-CFD0-4F3D-8B4F-76E60ABC6BEA}"/>
              </a:ext>
            </a:extLst>
          </p:cNvPr>
          <p:cNvSpPr>
            <a:spLocks/>
          </p:cNvSpPr>
          <p:nvPr/>
        </p:nvSpPr>
        <p:spPr bwMode="auto">
          <a:xfrm rot="10800000">
            <a:off x="6542973" y="5560998"/>
            <a:ext cx="304800"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72">
            <a:extLst>
              <a:ext uri="{FF2B5EF4-FFF2-40B4-BE49-F238E27FC236}">
                <a16:creationId xmlns:a16="http://schemas.microsoft.com/office/drawing/2014/main" id="{2D1C5935-2990-4E35-A739-016D2A7BCB37}"/>
              </a:ext>
            </a:extLst>
          </p:cNvPr>
          <p:cNvSpPr>
            <a:spLocks noChangeShapeType="1"/>
          </p:cNvSpPr>
          <p:nvPr/>
        </p:nvSpPr>
        <p:spPr bwMode="auto">
          <a:xfrm>
            <a:off x="6873173" y="5327636"/>
            <a:ext cx="1841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73">
            <a:extLst>
              <a:ext uri="{FF2B5EF4-FFF2-40B4-BE49-F238E27FC236}">
                <a16:creationId xmlns:a16="http://schemas.microsoft.com/office/drawing/2014/main" id="{26A3B75D-65A7-45E0-86BA-BC9053631CFC}"/>
              </a:ext>
            </a:extLst>
          </p:cNvPr>
          <p:cNvSpPr>
            <a:spLocks noChangeShapeType="1"/>
          </p:cNvSpPr>
          <p:nvPr/>
        </p:nvSpPr>
        <p:spPr bwMode="auto">
          <a:xfrm flipH="1">
            <a:off x="7050973" y="5321286"/>
            <a:ext cx="0" cy="465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74">
            <a:extLst>
              <a:ext uri="{FF2B5EF4-FFF2-40B4-BE49-F238E27FC236}">
                <a16:creationId xmlns:a16="http://schemas.microsoft.com/office/drawing/2014/main" id="{AE5789BA-BADD-4145-A08A-A78F8D21650B}"/>
              </a:ext>
            </a:extLst>
          </p:cNvPr>
          <p:cNvSpPr>
            <a:spLocks noChangeShapeType="1"/>
          </p:cNvSpPr>
          <p:nvPr/>
        </p:nvSpPr>
        <p:spPr bwMode="auto">
          <a:xfrm>
            <a:off x="6849361" y="5780073"/>
            <a:ext cx="2079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75">
            <a:extLst>
              <a:ext uri="{FF2B5EF4-FFF2-40B4-BE49-F238E27FC236}">
                <a16:creationId xmlns:a16="http://schemas.microsoft.com/office/drawing/2014/main" id="{2E317257-80F5-4E49-82F9-3F6C7FA61D2B}"/>
              </a:ext>
            </a:extLst>
          </p:cNvPr>
          <p:cNvSpPr>
            <a:spLocks noChangeShapeType="1"/>
          </p:cNvSpPr>
          <p:nvPr/>
        </p:nvSpPr>
        <p:spPr bwMode="auto">
          <a:xfrm flipH="1">
            <a:off x="6276273" y="5546711"/>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76">
            <a:extLst>
              <a:ext uri="{FF2B5EF4-FFF2-40B4-BE49-F238E27FC236}">
                <a16:creationId xmlns:a16="http://schemas.microsoft.com/office/drawing/2014/main" id="{ACA7F20D-E5EA-4C31-AE7A-D536451BD3DA}"/>
              </a:ext>
            </a:extLst>
          </p:cNvPr>
          <p:cNvSpPr>
            <a:spLocks noChangeShapeType="1"/>
          </p:cNvSpPr>
          <p:nvPr/>
        </p:nvSpPr>
        <p:spPr bwMode="auto">
          <a:xfrm>
            <a:off x="7063673" y="5394311"/>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77">
            <a:extLst>
              <a:ext uri="{FF2B5EF4-FFF2-40B4-BE49-F238E27FC236}">
                <a16:creationId xmlns:a16="http://schemas.microsoft.com/office/drawing/2014/main" id="{018A8ADA-0BFF-4F75-AE11-F7DD8F2BE5AC}"/>
              </a:ext>
            </a:extLst>
          </p:cNvPr>
          <p:cNvSpPr>
            <a:spLocks noChangeArrowheads="1"/>
          </p:cNvSpPr>
          <p:nvPr/>
        </p:nvSpPr>
        <p:spPr bwMode="auto">
          <a:xfrm flipH="1">
            <a:off x="7443086" y="5241911"/>
            <a:ext cx="993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Compare</a:t>
            </a:r>
          </a:p>
        </p:txBody>
      </p:sp>
      <p:sp>
        <p:nvSpPr>
          <p:cNvPr id="79" name="Line 78">
            <a:extLst>
              <a:ext uri="{FF2B5EF4-FFF2-40B4-BE49-F238E27FC236}">
                <a16:creationId xmlns:a16="http://schemas.microsoft.com/office/drawing/2014/main" id="{7F973BA6-7125-4DC7-B92B-E5A860B2BE0B}"/>
              </a:ext>
            </a:extLst>
          </p:cNvPr>
          <p:cNvSpPr>
            <a:spLocks noChangeShapeType="1"/>
          </p:cNvSpPr>
          <p:nvPr/>
        </p:nvSpPr>
        <p:spPr bwMode="auto">
          <a:xfrm flipH="1">
            <a:off x="7266873" y="5394311"/>
            <a:ext cx="25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9">
            <a:extLst>
              <a:ext uri="{FF2B5EF4-FFF2-40B4-BE49-F238E27FC236}">
                <a16:creationId xmlns:a16="http://schemas.microsoft.com/office/drawing/2014/main" id="{ABBF5107-DA69-4EEA-B34D-7B36A4D63CDF}"/>
              </a:ext>
            </a:extLst>
          </p:cNvPr>
          <p:cNvSpPr>
            <a:spLocks noChangeShapeType="1"/>
          </p:cNvSpPr>
          <p:nvPr/>
        </p:nvSpPr>
        <p:spPr bwMode="auto">
          <a:xfrm>
            <a:off x="7049386" y="5699111"/>
            <a:ext cx="22748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80">
            <a:extLst>
              <a:ext uri="{FF2B5EF4-FFF2-40B4-BE49-F238E27FC236}">
                <a16:creationId xmlns:a16="http://schemas.microsoft.com/office/drawing/2014/main" id="{FCCD8310-3674-4556-B09F-FF5B5BCC59C9}"/>
              </a:ext>
            </a:extLst>
          </p:cNvPr>
          <p:cNvSpPr>
            <a:spLocks noChangeShapeType="1"/>
          </p:cNvSpPr>
          <p:nvPr/>
        </p:nvSpPr>
        <p:spPr bwMode="auto">
          <a:xfrm>
            <a:off x="9336973" y="4721211"/>
            <a:ext cx="0" cy="965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81">
            <a:extLst>
              <a:ext uri="{FF2B5EF4-FFF2-40B4-BE49-F238E27FC236}">
                <a16:creationId xmlns:a16="http://schemas.microsoft.com/office/drawing/2014/main" id="{C5F20D69-E2C5-4C2E-8178-CBF804A1FD23}"/>
              </a:ext>
            </a:extLst>
          </p:cNvPr>
          <p:cNvSpPr>
            <a:spLocks noChangeShapeType="1"/>
          </p:cNvSpPr>
          <p:nvPr/>
        </p:nvSpPr>
        <p:spPr bwMode="auto">
          <a:xfrm>
            <a:off x="7965373" y="4630723"/>
            <a:ext cx="0" cy="584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82">
            <a:extLst>
              <a:ext uri="{FF2B5EF4-FFF2-40B4-BE49-F238E27FC236}">
                <a16:creationId xmlns:a16="http://schemas.microsoft.com/office/drawing/2014/main" id="{9CA08822-DBFA-45B7-B851-9B4AB41FC149}"/>
              </a:ext>
            </a:extLst>
          </p:cNvPr>
          <p:cNvSpPr>
            <a:spLocks noChangeShapeType="1"/>
          </p:cNvSpPr>
          <p:nvPr/>
        </p:nvSpPr>
        <p:spPr bwMode="auto">
          <a:xfrm>
            <a:off x="8435273" y="5394311"/>
            <a:ext cx="736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Oval 83">
            <a:extLst>
              <a:ext uri="{FF2B5EF4-FFF2-40B4-BE49-F238E27FC236}">
                <a16:creationId xmlns:a16="http://schemas.microsoft.com/office/drawing/2014/main" id="{9085A39F-40BC-4A8D-8FB8-72BC9B7ECDB1}"/>
              </a:ext>
            </a:extLst>
          </p:cNvPr>
          <p:cNvSpPr>
            <a:spLocks noChangeArrowheads="1"/>
          </p:cNvSpPr>
          <p:nvPr/>
        </p:nvSpPr>
        <p:spPr bwMode="auto">
          <a:xfrm>
            <a:off x="4244273" y="5711811"/>
            <a:ext cx="431800" cy="4318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Rectangle 84">
            <a:extLst>
              <a:ext uri="{FF2B5EF4-FFF2-40B4-BE49-F238E27FC236}">
                <a16:creationId xmlns:a16="http://schemas.microsoft.com/office/drawing/2014/main" id="{A2B22DD5-1746-4E55-9854-58B1ADB6A84A}"/>
              </a:ext>
            </a:extLst>
          </p:cNvPr>
          <p:cNvSpPr>
            <a:spLocks noChangeArrowheads="1"/>
          </p:cNvSpPr>
          <p:nvPr/>
        </p:nvSpPr>
        <p:spPr bwMode="auto">
          <a:xfrm>
            <a:off x="4210936" y="5768961"/>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OR</a:t>
            </a:r>
          </a:p>
        </p:txBody>
      </p:sp>
      <p:sp>
        <p:nvSpPr>
          <p:cNvPr id="86" name="Line 85">
            <a:extLst>
              <a:ext uri="{FF2B5EF4-FFF2-40B4-BE49-F238E27FC236}">
                <a16:creationId xmlns:a16="http://schemas.microsoft.com/office/drawing/2014/main" id="{698F22F9-2C89-48A2-A645-EED769B5488D}"/>
              </a:ext>
            </a:extLst>
          </p:cNvPr>
          <p:cNvSpPr>
            <a:spLocks noChangeShapeType="1"/>
          </p:cNvSpPr>
          <p:nvPr/>
        </p:nvSpPr>
        <p:spPr bwMode="auto">
          <a:xfrm>
            <a:off x="4002973" y="5559411"/>
            <a:ext cx="0" cy="365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86">
            <a:extLst>
              <a:ext uri="{FF2B5EF4-FFF2-40B4-BE49-F238E27FC236}">
                <a16:creationId xmlns:a16="http://schemas.microsoft.com/office/drawing/2014/main" id="{6D6FB4B8-FB70-4D01-BF9A-FB2A33A9C43D}"/>
              </a:ext>
            </a:extLst>
          </p:cNvPr>
          <p:cNvSpPr>
            <a:spLocks noChangeShapeType="1"/>
          </p:cNvSpPr>
          <p:nvPr/>
        </p:nvSpPr>
        <p:spPr bwMode="auto">
          <a:xfrm>
            <a:off x="3996623" y="5927711"/>
            <a:ext cx="2222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87">
            <a:extLst>
              <a:ext uri="{FF2B5EF4-FFF2-40B4-BE49-F238E27FC236}">
                <a16:creationId xmlns:a16="http://schemas.microsoft.com/office/drawing/2014/main" id="{C7841423-F91C-4F4C-9888-ED86E5315383}"/>
              </a:ext>
            </a:extLst>
          </p:cNvPr>
          <p:cNvSpPr>
            <a:spLocks noChangeShapeType="1"/>
          </p:cNvSpPr>
          <p:nvPr/>
        </p:nvSpPr>
        <p:spPr bwMode="auto">
          <a:xfrm>
            <a:off x="6365173" y="5559411"/>
            <a:ext cx="0" cy="3746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88">
            <a:extLst>
              <a:ext uri="{FF2B5EF4-FFF2-40B4-BE49-F238E27FC236}">
                <a16:creationId xmlns:a16="http://schemas.microsoft.com/office/drawing/2014/main" id="{4716D492-AECA-47FE-A395-33697E4CB5F3}"/>
              </a:ext>
            </a:extLst>
          </p:cNvPr>
          <p:cNvSpPr>
            <a:spLocks noChangeShapeType="1"/>
          </p:cNvSpPr>
          <p:nvPr/>
        </p:nvSpPr>
        <p:spPr bwMode="auto">
          <a:xfrm>
            <a:off x="4682423" y="5927711"/>
            <a:ext cx="16891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89">
            <a:extLst>
              <a:ext uri="{FF2B5EF4-FFF2-40B4-BE49-F238E27FC236}">
                <a16:creationId xmlns:a16="http://schemas.microsoft.com/office/drawing/2014/main" id="{B977E4B9-F36A-4BE0-B272-40E5AB9A7B62}"/>
              </a:ext>
            </a:extLst>
          </p:cNvPr>
          <p:cNvSpPr>
            <a:spLocks noChangeShapeType="1"/>
          </p:cNvSpPr>
          <p:nvPr/>
        </p:nvSpPr>
        <p:spPr bwMode="auto">
          <a:xfrm>
            <a:off x="4460173" y="6169011"/>
            <a:ext cx="0" cy="355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Rectangle 90">
            <a:extLst>
              <a:ext uri="{FF2B5EF4-FFF2-40B4-BE49-F238E27FC236}">
                <a16:creationId xmlns:a16="http://schemas.microsoft.com/office/drawing/2014/main" id="{3B6F542F-BFB5-409A-82FF-9DC34C2D152C}"/>
              </a:ext>
            </a:extLst>
          </p:cNvPr>
          <p:cNvSpPr>
            <a:spLocks noChangeArrowheads="1"/>
          </p:cNvSpPr>
          <p:nvPr/>
        </p:nvSpPr>
        <p:spPr bwMode="auto">
          <a:xfrm>
            <a:off x="3982336" y="6226161"/>
            <a:ext cx="4651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Hit</a:t>
            </a:r>
          </a:p>
        </p:txBody>
      </p:sp>
    </p:spTree>
    <p:extLst>
      <p:ext uri="{BB962C8B-B14F-4D97-AF65-F5344CB8AC3E}">
        <p14:creationId xmlns:p14="http://schemas.microsoft.com/office/powerpoint/2010/main" val="76509806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46DA6F9-02A7-4E6F-9A62-3BB349442592}"/>
              </a:ext>
            </a:extLst>
          </p:cNvPr>
          <p:cNvSpPr>
            <a:spLocks noGrp="1"/>
          </p:cNvSpPr>
          <p:nvPr>
            <p:ph type="sldNum" sz="quarter" idx="12"/>
          </p:nvPr>
        </p:nvSpPr>
        <p:spPr/>
        <p:txBody>
          <a:bodyPr/>
          <a:lstStyle/>
          <a:p>
            <a:fld id="{D12C7F20-4EEE-4847-AC76-B538472E8A39}" type="slidenum">
              <a:rPr lang="zh-CN" altLang="en-US" smtClean="0"/>
              <a:pPr/>
              <a:t>71</a:t>
            </a:fld>
            <a:endParaRPr lang="zh-CN" altLang="en-US"/>
          </a:p>
        </p:txBody>
      </p:sp>
      <p:sp>
        <p:nvSpPr>
          <p:cNvPr id="3" name="文本占位符 2">
            <a:extLst>
              <a:ext uri="{FF2B5EF4-FFF2-40B4-BE49-F238E27FC236}">
                <a16:creationId xmlns:a16="http://schemas.microsoft.com/office/drawing/2014/main" id="{00278CC4-584A-4D83-BF40-1C33C53337C2}"/>
              </a:ext>
            </a:extLst>
          </p:cNvPr>
          <p:cNvSpPr>
            <a:spLocks noGrp="1"/>
          </p:cNvSpPr>
          <p:nvPr>
            <p:ph type="body" sz="quarter" idx="15"/>
          </p:nvPr>
        </p:nvSpPr>
        <p:spPr>
          <a:xfrm>
            <a:off x="159768" y="698464"/>
            <a:ext cx="11835786" cy="880080"/>
          </a:xfrm>
        </p:spPr>
        <p:txBody>
          <a:bodyPr/>
          <a:lstStyle/>
          <a:p>
            <a:r>
              <a:rPr lang="zh-CN" altLang="en-US" dirty="0"/>
              <a:t>三种映射方式总结</a:t>
            </a:r>
          </a:p>
        </p:txBody>
      </p:sp>
      <p:sp>
        <p:nvSpPr>
          <p:cNvPr id="4" name="文本占位符 3">
            <a:extLst>
              <a:ext uri="{FF2B5EF4-FFF2-40B4-BE49-F238E27FC236}">
                <a16:creationId xmlns:a16="http://schemas.microsoft.com/office/drawing/2014/main" id="{F41ECF28-75ED-4D90-B227-F54DA8C18786}"/>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2">
            <a:extLst>
              <a:ext uri="{FF2B5EF4-FFF2-40B4-BE49-F238E27FC236}">
                <a16:creationId xmlns:a16="http://schemas.microsoft.com/office/drawing/2014/main" id="{C9105110-817F-4777-89B4-B0EEC4BD4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260" y="1325377"/>
            <a:ext cx="7839472" cy="506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6267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CE8145-FC7B-481C-A6D2-DD5CAF036FFD}"/>
              </a:ext>
            </a:extLst>
          </p:cNvPr>
          <p:cNvSpPr>
            <a:spLocks noGrp="1"/>
          </p:cNvSpPr>
          <p:nvPr>
            <p:ph type="sldNum" sz="quarter" idx="12"/>
          </p:nvPr>
        </p:nvSpPr>
        <p:spPr/>
        <p:txBody>
          <a:bodyPr/>
          <a:lstStyle/>
          <a:p>
            <a:fld id="{D12C7F20-4EEE-4847-AC76-B538472E8A39}" type="slidenum">
              <a:rPr lang="zh-CN" altLang="en-US" smtClean="0"/>
              <a:pPr/>
              <a:t>72</a:t>
            </a:fld>
            <a:endParaRPr lang="zh-CN" altLang="en-US"/>
          </a:p>
        </p:txBody>
      </p:sp>
      <p:sp>
        <p:nvSpPr>
          <p:cNvPr id="3" name="文本占位符 2">
            <a:extLst>
              <a:ext uri="{FF2B5EF4-FFF2-40B4-BE49-F238E27FC236}">
                <a16:creationId xmlns:a16="http://schemas.microsoft.com/office/drawing/2014/main" id="{FF633362-CFB0-4FCA-A89C-B97901F57AAA}"/>
              </a:ext>
            </a:extLst>
          </p:cNvPr>
          <p:cNvSpPr>
            <a:spLocks noGrp="1"/>
          </p:cNvSpPr>
          <p:nvPr>
            <p:ph type="body" sz="quarter" idx="15"/>
          </p:nvPr>
        </p:nvSpPr>
        <p:spPr>
          <a:xfrm>
            <a:off x="159768" y="698464"/>
            <a:ext cx="11835786" cy="677950"/>
          </a:xfrm>
        </p:spPr>
        <p:txBody>
          <a:bodyPr/>
          <a:lstStyle/>
          <a:p>
            <a:r>
              <a:rPr lang="zh-CN" altLang="en-US" dirty="0"/>
              <a:t>命中率、失靶率、失靶损失</a:t>
            </a:r>
          </a:p>
        </p:txBody>
      </p:sp>
      <p:sp>
        <p:nvSpPr>
          <p:cNvPr id="4" name="文本占位符 3">
            <a:extLst>
              <a:ext uri="{FF2B5EF4-FFF2-40B4-BE49-F238E27FC236}">
                <a16:creationId xmlns:a16="http://schemas.microsoft.com/office/drawing/2014/main" id="{DEC76479-0CA2-430D-A94C-1A80280B3124}"/>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7" name="Rectangle 3">
            <a:extLst>
              <a:ext uri="{FF2B5EF4-FFF2-40B4-BE49-F238E27FC236}">
                <a16:creationId xmlns:a16="http://schemas.microsoft.com/office/drawing/2014/main" id="{9BF07818-83CF-474C-A6AD-512719A5673B}"/>
              </a:ext>
            </a:extLst>
          </p:cNvPr>
          <p:cNvSpPr txBox="1">
            <a:spLocks noChangeArrowheads="1"/>
          </p:cNvSpPr>
          <p:nvPr/>
        </p:nvSpPr>
        <p:spPr>
          <a:xfrm>
            <a:off x="415624" y="1245219"/>
            <a:ext cx="7745413" cy="4213225"/>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35000"/>
              </a:spcBef>
            </a:pPr>
            <a:r>
              <a:rPr lang="en-US" altLang="zh-CN" sz="1800"/>
              <a:t>Hit: </a:t>
            </a:r>
            <a:r>
              <a:rPr lang="zh-CN" altLang="en-US" sz="1800"/>
              <a:t>要访问的信息在</a:t>
            </a:r>
            <a:r>
              <a:rPr lang="en-US" altLang="zh-CN" sz="1800"/>
              <a:t>Cache</a:t>
            </a:r>
            <a:r>
              <a:rPr lang="zh-CN" altLang="en-US" sz="1800"/>
              <a:t>中 </a:t>
            </a:r>
          </a:p>
          <a:p>
            <a:pPr lvl="1">
              <a:lnSpc>
                <a:spcPct val="120000"/>
              </a:lnSpc>
              <a:spcBef>
                <a:spcPct val="35000"/>
              </a:spcBef>
            </a:pPr>
            <a:r>
              <a:rPr lang="en-US" altLang="zh-CN" sz="1800">
                <a:solidFill>
                  <a:schemeClr val="accent1"/>
                </a:solidFill>
              </a:rPr>
              <a:t>Hit Rate</a:t>
            </a:r>
            <a:r>
              <a:rPr lang="en-US" altLang="zh-CN" sz="1800">
                <a:solidFill>
                  <a:srgbClr val="CC3300"/>
                </a:solidFill>
              </a:rPr>
              <a:t>(</a:t>
            </a:r>
            <a:r>
              <a:rPr lang="zh-CN" altLang="en-US" sz="1800">
                <a:solidFill>
                  <a:srgbClr val="CC3300"/>
                </a:solidFill>
              </a:rPr>
              <a:t>命中率)</a:t>
            </a:r>
            <a:r>
              <a:rPr lang="zh-CN" altLang="en-US" sz="1800"/>
              <a:t>：在</a:t>
            </a:r>
            <a:r>
              <a:rPr lang="en-US" altLang="zh-CN" sz="1800"/>
              <a:t>Cache</a:t>
            </a:r>
            <a:r>
              <a:rPr lang="zh-CN" altLang="en-US" sz="1800"/>
              <a:t>中的概率</a:t>
            </a:r>
          </a:p>
          <a:p>
            <a:pPr lvl="1">
              <a:lnSpc>
                <a:spcPct val="120000"/>
              </a:lnSpc>
              <a:spcBef>
                <a:spcPct val="35000"/>
              </a:spcBef>
            </a:pPr>
            <a:r>
              <a:rPr lang="en-US" altLang="zh-CN" sz="1800">
                <a:solidFill>
                  <a:schemeClr val="accent1"/>
                </a:solidFill>
              </a:rPr>
              <a:t>Hit Time </a:t>
            </a:r>
            <a:r>
              <a:rPr lang="en-US" altLang="zh-CN" sz="1800">
                <a:solidFill>
                  <a:srgbClr val="CC3300"/>
                </a:solidFill>
              </a:rPr>
              <a:t>(</a:t>
            </a:r>
            <a:r>
              <a:rPr lang="zh-CN" altLang="en-US" sz="1800">
                <a:solidFill>
                  <a:srgbClr val="CC3300"/>
                </a:solidFill>
              </a:rPr>
              <a:t>命中时间</a:t>
            </a:r>
            <a:r>
              <a:rPr lang="en-US" altLang="zh-CN" sz="1800">
                <a:solidFill>
                  <a:srgbClr val="CC3300"/>
                </a:solidFill>
              </a:rPr>
              <a:t>)</a:t>
            </a:r>
            <a:r>
              <a:rPr lang="en-US" altLang="zh-CN" sz="1800">
                <a:solidFill>
                  <a:schemeClr val="accent1"/>
                </a:solidFill>
              </a:rPr>
              <a:t> </a:t>
            </a:r>
            <a:r>
              <a:rPr lang="zh-CN" altLang="en-US" sz="1800"/>
              <a:t>：在</a:t>
            </a:r>
            <a:r>
              <a:rPr lang="en-US" altLang="zh-CN" sz="1800"/>
              <a:t>Cache</a:t>
            </a:r>
            <a:r>
              <a:rPr lang="zh-CN" altLang="en-US" sz="1800"/>
              <a:t>中的访问时间，包括：</a:t>
            </a:r>
            <a:endParaRPr lang="en-US" altLang="zh-CN" sz="1800"/>
          </a:p>
          <a:p>
            <a:pPr lvl="2">
              <a:lnSpc>
                <a:spcPct val="120000"/>
              </a:lnSpc>
              <a:spcBef>
                <a:spcPct val="35000"/>
              </a:spcBef>
              <a:buFontTx/>
              <a:buNone/>
            </a:pPr>
            <a:r>
              <a:rPr lang="en-US" altLang="zh-CN">
                <a:solidFill>
                  <a:srgbClr val="000099"/>
                </a:solidFill>
              </a:rPr>
              <a:t>Time to determine hit/miss + Cache access time </a:t>
            </a:r>
          </a:p>
          <a:p>
            <a:pPr lvl="2">
              <a:lnSpc>
                <a:spcPct val="120000"/>
              </a:lnSpc>
              <a:spcBef>
                <a:spcPct val="35000"/>
              </a:spcBef>
              <a:buFontTx/>
              <a:buNone/>
            </a:pPr>
            <a:r>
              <a:rPr lang="en-US" altLang="zh-CN"/>
              <a:t>(</a:t>
            </a:r>
            <a:r>
              <a:rPr lang="zh-CN" altLang="en-US"/>
              <a:t>即： 判断时间</a:t>
            </a:r>
            <a:r>
              <a:rPr lang="en-US" altLang="zh-CN"/>
              <a:t>+</a:t>
            </a:r>
            <a:r>
              <a:rPr lang="en-US" altLang="zh-CN" sz="1600"/>
              <a:t>Cache</a:t>
            </a:r>
            <a:r>
              <a:rPr lang="zh-CN" altLang="en-US"/>
              <a:t>访问</a:t>
            </a:r>
            <a:r>
              <a:rPr lang="en-US" altLang="zh-CN"/>
              <a:t>)</a:t>
            </a:r>
            <a:endParaRPr lang="zh-CN" altLang="en-US"/>
          </a:p>
          <a:p>
            <a:pPr>
              <a:lnSpc>
                <a:spcPct val="120000"/>
              </a:lnSpc>
              <a:spcBef>
                <a:spcPct val="35000"/>
              </a:spcBef>
            </a:pPr>
            <a:r>
              <a:rPr lang="en-US" altLang="zh-CN" sz="1800"/>
              <a:t>Miss: </a:t>
            </a:r>
            <a:r>
              <a:rPr lang="zh-CN" altLang="en-US" sz="1800"/>
              <a:t>要找的信息不在</a:t>
            </a:r>
            <a:r>
              <a:rPr lang="en-US" altLang="zh-CN" sz="2000"/>
              <a:t>Cache</a:t>
            </a:r>
            <a:r>
              <a:rPr lang="zh-CN" altLang="en-US" sz="1800"/>
              <a:t>中</a:t>
            </a:r>
          </a:p>
          <a:p>
            <a:pPr lvl="1">
              <a:lnSpc>
                <a:spcPct val="120000"/>
              </a:lnSpc>
              <a:spcBef>
                <a:spcPct val="35000"/>
              </a:spcBef>
            </a:pPr>
            <a:r>
              <a:rPr lang="en-US" altLang="zh-CN" sz="1800">
                <a:solidFill>
                  <a:schemeClr val="accent1"/>
                </a:solidFill>
              </a:rPr>
              <a:t>Miss Rate </a:t>
            </a:r>
            <a:r>
              <a:rPr lang="en-US" altLang="zh-CN" sz="1800">
                <a:solidFill>
                  <a:srgbClr val="CC3300"/>
                </a:solidFill>
              </a:rPr>
              <a:t>(</a:t>
            </a:r>
            <a:r>
              <a:rPr lang="zh-CN" altLang="en-US" sz="1800">
                <a:solidFill>
                  <a:srgbClr val="CC3300"/>
                </a:solidFill>
              </a:rPr>
              <a:t>缺失率</a:t>
            </a:r>
            <a:r>
              <a:rPr lang="en-US" altLang="zh-CN" sz="1800">
                <a:solidFill>
                  <a:srgbClr val="CC3300"/>
                </a:solidFill>
              </a:rPr>
              <a:t>)</a:t>
            </a:r>
            <a:r>
              <a:rPr lang="en-US" altLang="zh-CN" sz="1800"/>
              <a:t> = 1 - (Hit Rate)</a:t>
            </a:r>
          </a:p>
          <a:p>
            <a:pPr lvl="1">
              <a:lnSpc>
                <a:spcPct val="120000"/>
              </a:lnSpc>
              <a:spcBef>
                <a:spcPct val="35000"/>
              </a:spcBef>
            </a:pPr>
            <a:r>
              <a:rPr lang="en-US" altLang="zh-CN" sz="1800">
                <a:solidFill>
                  <a:schemeClr val="accent1"/>
                </a:solidFill>
              </a:rPr>
              <a:t>Miss Penalty </a:t>
            </a:r>
            <a:r>
              <a:rPr lang="en-US" altLang="zh-CN" sz="1800">
                <a:solidFill>
                  <a:srgbClr val="CC3300"/>
                </a:solidFill>
              </a:rPr>
              <a:t>(</a:t>
            </a:r>
            <a:r>
              <a:rPr lang="zh-CN" altLang="en-US" sz="1800">
                <a:solidFill>
                  <a:srgbClr val="CC3300"/>
                </a:solidFill>
              </a:rPr>
              <a:t>缺失损失)</a:t>
            </a:r>
            <a:r>
              <a:rPr lang="zh-CN" altLang="en-US" sz="1800"/>
              <a:t>：访问一个主存块所花时间</a:t>
            </a:r>
          </a:p>
          <a:p>
            <a:pPr>
              <a:lnSpc>
                <a:spcPct val="120000"/>
              </a:lnSpc>
              <a:spcBef>
                <a:spcPct val="35000"/>
              </a:spcBef>
            </a:pPr>
            <a:r>
              <a:rPr lang="en-US" altLang="zh-CN" sz="1800"/>
              <a:t>Hit Time &lt;&lt; Miss Penalty  </a:t>
            </a:r>
            <a:r>
              <a:rPr lang="zh-CN" altLang="en-US" sz="1800">
                <a:solidFill>
                  <a:srgbClr val="006600"/>
                </a:solidFill>
              </a:rPr>
              <a:t>（</a:t>
            </a:r>
            <a:r>
              <a:rPr lang="en-US" altLang="zh-CN" sz="1800">
                <a:solidFill>
                  <a:srgbClr val="006600"/>
                </a:solidFill>
              </a:rPr>
              <a:t>Why?</a:t>
            </a:r>
            <a:r>
              <a:rPr lang="zh-CN" altLang="en-US" sz="1800">
                <a:solidFill>
                  <a:srgbClr val="006600"/>
                </a:solidFill>
              </a:rPr>
              <a:t>）</a:t>
            </a:r>
          </a:p>
          <a:p>
            <a:pPr>
              <a:spcBef>
                <a:spcPct val="35000"/>
              </a:spcBef>
              <a:buFont typeface="Wingdings" panose="05000000000000000000" pitchFamily="2" charset="2"/>
              <a:buNone/>
            </a:pPr>
            <a:endParaRPr lang="en-US" altLang="zh-CN" sz="1800">
              <a:solidFill>
                <a:schemeClr val="accent1"/>
              </a:solidFill>
            </a:endParaRPr>
          </a:p>
        </p:txBody>
      </p:sp>
    </p:spTree>
    <p:extLst>
      <p:ext uri="{BB962C8B-B14F-4D97-AF65-F5344CB8AC3E}">
        <p14:creationId xmlns:p14="http://schemas.microsoft.com/office/powerpoint/2010/main" val="54283265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blinds(horizontal)">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blinds(horizontal)">
                                      <p:cBhvr>
                                        <p:cTn id="32" dur="500"/>
                                        <p:tgtEl>
                                          <p:spTgt spid="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blinds(horizontal)">
                                      <p:cBhvr>
                                        <p:cTn id="3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5A8C39-9237-41FA-9D45-DDF23FE2E390}"/>
              </a:ext>
            </a:extLst>
          </p:cNvPr>
          <p:cNvSpPr>
            <a:spLocks noGrp="1"/>
          </p:cNvSpPr>
          <p:nvPr>
            <p:ph type="sldNum" sz="quarter" idx="12"/>
          </p:nvPr>
        </p:nvSpPr>
        <p:spPr/>
        <p:txBody>
          <a:bodyPr/>
          <a:lstStyle/>
          <a:p>
            <a:fld id="{D12C7F20-4EEE-4847-AC76-B538472E8A39}" type="slidenum">
              <a:rPr lang="zh-CN" altLang="en-US" smtClean="0"/>
              <a:pPr/>
              <a:t>73</a:t>
            </a:fld>
            <a:endParaRPr lang="zh-CN" altLang="en-US"/>
          </a:p>
        </p:txBody>
      </p:sp>
      <p:sp>
        <p:nvSpPr>
          <p:cNvPr id="3" name="文本占位符 2">
            <a:extLst>
              <a:ext uri="{FF2B5EF4-FFF2-40B4-BE49-F238E27FC236}">
                <a16:creationId xmlns:a16="http://schemas.microsoft.com/office/drawing/2014/main" id="{6FC7A0C4-27C4-4532-8271-B88FC53B26A1}"/>
              </a:ext>
            </a:extLst>
          </p:cNvPr>
          <p:cNvSpPr>
            <a:spLocks noGrp="1"/>
          </p:cNvSpPr>
          <p:nvPr>
            <p:ph type="body" sz="quarter" idx="15"/>
          </p:nvPr>
        </p:nvSpPr>
        <p:spPr>
          <a:xfrm>
            <a:off x="159768" y="698463"/>
            <a:ext cx="11835786" cy="658699"/>
          </a:xfrm>
        </p:spPr>
        <p:txBody>
          <a:bodyPr/>
          <a:lstStyle/>
          <a:p>
            <a:r>
              <a:rPr lang="en-US" altLang="zh-CN" dirty="0"/>
              <a:t>Average access time(</a:t>
            </a:r>
            <a:r>
              <a:rPr lang="zh-CN" altLang="en-US" dirty="0"/>
              <a:t>平均访问时间）</a:t>
            </a:r>
          </a:p>
        </p:txBody>
      </p:sp>
      <p:sp>
        <p:nvSpPr>
          <p:cNvPr id="4" name="文本占位符 3">
            <a:extLst>
              <a:ext uri="{FF2B5EF4-FFF2-40B4-BE49-F238E27FC236}">
                <a16:creationId xmlns:a16="http://schemas.microsoft.com/office/drawing/2014/main" id="{9B5391C4-6D68-44E9-B5A0-0DFA8D45412C}"/>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2">
            <a:extLst>
              <a:ext uri="{FF2B5EF4-FFF2-40B4-BE49-F238E27FC236}">
                <a16:creationId xmlns:a16="http://schemas.microsoft.com/office/drawing/2014/main" id="{0C3B838A-D04E-4994-861C-826109BB3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304" y="1180268"/>
            <a:ext cx="7616792" cy="4878217"/>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a:extLst>
              <a:ext uri="{FF2B5EF4-FFF2-40B4-BE49-F238E27FC236}">
                <a16:creationId xmlns:a16="http://schemas.microsoft.com/office/drawing/2014/main" id="{1DB4CD7D-6CBE-4408-8BCD-908629120712}"/>
              </a:ext>
            </a:extLst>
          </p:cNvPr>
          <p:cNvSpPr txBox="1">
            <a:spLocks noChangeArrowheads="1"/>
          </p:cNvSpPr>
          <p:nvPr/>
        </p:nvSpPr>
        <p:spPr bwMode="auto">
          <a:xfrm>
            <a:off x="1370430" y="4082348"/>
            <a:ext cx="440213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dirty="0">
                <a:solidFill>
                  <a:srgbClr val="CC0000"/>
                </a:solidFill>
                <a:ea typeface="宋体" panose="02010600030101010101" pitchFamily="2" charset="-122"/>
              </a:rPr>
              <a:t>要提高平均访问速度，必须提高命中率！</a:t>
            </a:r>
          </a:p>
        </p:txBody>
      </p:sp>
      <p:sp>
        <p:nvSpPr>
          <p:cNvPr id="7" name="Line 7">
            <a:extLst>
              <a:ext uri="{FF2B5EF4-FFF2-40B4-BE49-F238E27FC236}">
                <a16:creationId xmlns:a16="http://schemas.microsoft.com/office/drawing/2014/main" id="{AEF6CECD-19F6-4EDF-AE59-8F26666BE356}"/>
              </a:ext>
            </a:extLst>
          </p:cNvPr>
          <p:cNvSpPr>
            <a:spLocks noChangeShapeType="1"/>
          </p:cNvSpPr>
          <p:nvPr/>
        </p:nvSpPr>
        <p:spPr bwMode="auto">
          <a:xfrm>
            <a:off x="2051050" y="5678488"/>
            <a:ext cx="315913" cy="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8" name="Line 8">
            <a:extLst>
              <a:ext uri="{FF2B5EF4-FFF2-40B4-BE49-F238E27FC236}">
                <a16:creationId xmlns:a16="http://schemas.microsoft.com/office/drawing/2014/main" id="{02929B22-D469-40A4-A431-A18DDB8D3127}"/>
              </a:ext>
            </a:extLst>
          </p:cNvPr>
          <p:cNvSpPr>
            <a:spLocks noChangeShapeType="1"/>
          </p:cNvSpPr>
          <p:nvPr/>
        </p:nvSpPr>
        <p:spPr bwMode="auto">
          <a:xfrm>
            <a:off x="3357563" y="5678488"/>
            <a:ext cx="944562" cy="1587"/>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1" name="Text Box 4">
            <a:extLst>
              <a:ext uri="{FF2B5EF4-FFF2-40B4-BE49-F238E27FC236}">
                <a16:creationId xmlns:a16="http://schemas.microsoft.com/office/drawing/2014/main" id="{7EF2A84F-FD49-479F-B00D-00F97BE69CD6}"/>
              </a:ext>
            </a:extLst>
          </p:cNvPr>
          <p:cNvSpPr txBox="1">
            <a:spLocks noChangeArrowheads="1"/>
          </p:cNvSpPr>
          <p:nvPr/>
        </p:nvSpPr>
        <p:spPr bwMode="auto">
          <a:xfrm>
            <a:off x="1187550" y="5789403"/>
            <a:ext cx="7281863"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20000"/>
              </a:spcBef>
            </a:pPr>
            <a:r>
              <a:rPr lang="en-US" altLang="zh-CN" sz="1600" i="0" dirty="0">
                <a:solidFill>
                  <a:srgbClr val="CC3300"/>
                </a:solidFill>
                <a:ea typeface="宋体" panose="02010600030101010101" pitchFamily="2" charset="-122"/>
                <a:cs typeface="Arial" panose="020B0604020202020204" pitchFamily="34" charset="0"/>
              </a:rPr>
              <a:t>Cache</a:t>
            </a:r>
            <a:r>
              <a:rPr lang="zh-CN" altLang="en-US" sz="1600" i="0" dirty="0">
                <a:solidFill>
                  <a:srgbClr val="CC3300"/>
                </a:solidFill>
                <a:ea typeface="宋体" panose="02010600030101010101" pitchFamily="2" charset="-122"/>
                <a:cs typeface="Arial" panose="020B0604020202020204" pitchFamily="34" charset="0"/>
              </a:rPr>
              <a:t>对程序员是透明的：程序不用管信息在主存还是在</a:t>
            </a:r>
            <a:r>
              <a:rPr lang="en-US" altLang="zh-CN" sz="1600" i="0" dirty="0">
                <a:solidFill>
                  <a:srgbClr val="CC3300"/>
                </a:solidFill>
                <a:ea typeface="宋体" panose="02010600030101010101" pitchFamily="2" charset="-122"/>
                <a:cs typeface="Arial" panose="020B0604020202020204" pitchFamily="34" charset="0"/>
              </a:rPr>
              <a:t>Cache</a:t>
            </a:r>
            <a:r>
              <a:rPr lang="zh-CN" altLang="en-US" sz="1600" i="0" dirty="0">
                <a:solidFill>
                  <a:srgbClr val="CC3300"/>
                </a:solidFill>
                <a:ea typeface="宋体" panose="02010600030101010101" pitchFamily="2" charset="-122"/>
                <a:cs typeface="Arial" panose="020B0604020202020204" pitchFamily="34" charset="0"/>
              </a:rPr>
              <a:t>！</a:t>
            </a:r>
          </a:p>
          <a:p>
            <a:pPr>
              <a:spcBef>
                <a:spcPct val="20000"/>
              </a:spcBef>
            </a:pPr>
            <a:r>
              <a:rPr lang="zh-CN" altLang="en-US" sz="1600" i="0" dirty="0">
                <a:solidFill>
                  <a:srgbClr val="CC3300"/>
                </a:solidFill>
                <a:ea typeface="宋体" panose="02010600030101010101" pitchFamily="2" charset="-122"/>
                <a:cs typeface="Arial" panose="020B0604020202020204" pitchFamily="34" charset="0"/>
              </a:rPr>
              <a:t>完全由硬件完成在主存和</a:t>
            </a:r>
            <a:r>
              <a:rPr lang="en-US" altLang="zh-CN" sz="1600" i="0" dirty="0">
                <a:solidFill>
                  <a:srgbClr val="CC3300"/>
                </a:solidFill>
                <a:ea typeface="宋体" panose="02010600030101010101" pitchFamily="2" charset="-122"/>
                <a:cs typeface="Arial" panose="020B0604020202020204" pitchFamily="34" charset="0"/>
              </a:rPr>
              <a:t>Cache</a:t>
            </a:r>
            <a:r>
              <a:rPr lang="zh-CN" altLang="en-US" sz="1600" i="0" dirty="0">
                <a:solidFill>
                  <a:srgbClr val="CC3300"/>
                </a:solidFill>
                <a:ea typeface="宋体" panose="02010600030101010101" pitchFamily="2" charset="-122"/>
                <a:cs typeface="Arial" panose="020B0604020202020204" pitchFamily="34" charset="0"/>
              </a:rPr>
              <a:t>之间的信息交换</a:t>
            </a:r>
          </a:p>
        </p:txBody>
      </p:sp>
    </p:spTree>
    <p:extLst>
      <p:ext uri="{BB962C8B-B14F-4D97-AF65-F5344CB8AC3E}">
        <p14:creationId xmlns:p14="http://schemas.microsoft.com/office/powerpoint/2010/main" val="303792411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uiExpand="1" build="allAtOnce"/>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30772DA-7990-4074-9674-CA801141C8C2}"/>
              </a:ext>
            </a:extLst>
          </p:cNvPr>
          <p:cNvSpPr>
            <a:spLocks noGrp="1"/>
          </p:cNvSpPr>
          <p:nvPr>
            <p:ph type="sldNum" sz="quarter" idx="12"/>
          </p:nvPr>
        </p:nvSpPr>
        <p:spPr/>
        <p:txBody>
          <a:bodyPr/>
          <a:lstStyle/>
          <a:p>
            <a:fld id="{D12C7F20-4EEE-4847-AC76-B538472E8A39}" type="slidenum">
              <a:rPr lang="zh-CN" altLang="en-US" smtClean="0"/>
              <a:pPr/>
              <a:t>74</a:t>
            </a:fld>
            <a:endParaRPr lang="zh-CN" altLang="en-US"/>
          </a:p>
        </p:txBody>
      </p:sp>
      <p:sp>
        <p:nvSpPr>
          <p:cNvPr id="3" name="文本占位符 2">
            <a:extLst>
              <a:ext uri="{FF2B5EF4-FFF2-40B4-BE49-F238E27FC236}">
                <a16:creationId xmlns:a16="http://schemas.microsoft.com/office/drawing/2014/main" id="{C1AE75EC-79EB-44F0-9606-13A126E44688}"/>
              </a:ext>
            </a:extLst>
          </p:cNvPr>
          <p:cNvSpPr>
            <a:spLocks noGrp="1"/>
          </p:cNvSpPr>
          <p:nvPr>
            <p:ph type="body" sz="quarter" idx="15"/>
          </p:nvPr>
        </p:nvSpPr>
        <p:spPr>
          <a:xfrm>
            <a:off x="159768" y="698464"/>
            <a:ext cx="11835786" cy="726076"/>
          </a:xfrm>
        </p:spPr>
        <p:txBody>
          <a:bodyPr/>
          <a:lstStyle/>
          <a:p>
            <a:r>
              <a:rPr lang="zh-CN" altLang="en-US" dirty="0"/>
              <a:t>看看命中率对平均访问时间的影响</a:t>
            </a:r>
          </a:p>
        </p:txBody>
      </p:sp>
      <p:sp>
        <p:nvSpPr>
          <p:cNvPr id="4" name="文本占位符 3">
            <a:extLst>
              <a:ext uri="{FF2B5EF4-FFF2-40B4-BE49-F238E27FC236}">
                <a16:creationId xmlns:a16="http://schemas.microsoft.com/office/drawing/2014/main" id="{5D80ADCF-717A-4FC6-91EB-269BB19F2973}"/>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4">
            <a:extLst>
              <a:ext uri="{FF2B5EF4-FFF2-40B4-BE49-F238E27FC236}">
                <a16:creationId xmlns:a16="http://schemas.microsoft.com/office/drawing/2014/main" id="{DCA56227-9B5D-411E-A8D8-EB4B28CE2233}"/>
              </a:ext>
            </a:extLst>
          </p:cNvPr>
          <p:cNvSpPr txBox="1">
            <a:spLocks noChangeArrowheads="1"/>
          </p:cNvSpPr>
          <p:nvPr/>
        </p:nvSpPr>
        <p:spPr>
          <a:xfrm>
            <a:off x="639211" y="1172595"/>
            <a:ext cx="3460750" cy="5248275"/>
          </a:xfrm>
          <a:prstGeom prst="rect">
            <a:avLst/>
          </a:prstGeom>
          <a:noFill/>
          <a:ln/>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10000"/>
              </a:spcBef>
            </a:pPr>
            <a:r>
              <a:rPr lang="zh-CN" altLang="en-US"/>
              <a:t>  </a:t>
            </a:r>
            <a:r>
              <a:rPr lang="zh-CN" altLang="en-US" sz="1800">
                <a:latin typeface="Times New Roman" panose="02020603050405020304" pitchFamily="18" charset="0"/>
              </a:rPr>
              <a:t>设平均访问时间</a:t>
            </a:r>
            <a:r>
              <a:rPr lang="en-US" altLang="zh-CN" sz="1800">
                <a:latin typeface="Times New Roman" panose="02020603050405020304" pitchFamily="18" charset="0"/>
              </a:rPr>
              <a:t>T</a:t>
            </a:r>
            <a:r>
              <a:rPr lang="zh-CN" altLang="en-US" sz="1800">
                <a:latin typeface="Times New Roman" panose="02020603050405020304" pitchFamily="18" charset="0"/>
              </a:rPr>
              <a:t> ：</a:t>
            </a:r>
          </a:p>
          <a:p>
            <a:pPr marL="365125" lvl="1" indent="-182563">
              <a:lnSpc>
                <a:spcPct val="110000"/>
              </a:lnSpc>
              <a:spcBef>
                <a:spcPct val="10000"/>
              </a:spcBef>
              <a:buFontTx/>
              <a:buNone/>
            </a:pPr>
            <a:r>
              <a:rPr lang="en-US" altLang="zh-CN" sz="1800">
                <a:latin typeface="Times New Roman" panose="02020603050405020304" pitchFamily="18" charset="0"/>
              </a:rPr>
              <a:t>T = HT</a:t>
            </a:r>
            <a:r>
              <a:rPr lang="en-US" altLang="zh-CN" sz="1800" baseline="-25000">
                <a:latin typeface="Times New Roman" panose="02020603050405020304" pitchFamily="18" charset="0"/>
              </a:rPr>
              <a:t>C</a:t>
            </a:r>
            <a:r>
              <a:rPr lang="en-US" altLang="zh-CN" sz="1800">
                <a:latin typeface="Times New Roman" panose="02020603050405020304" pitchFamily="18" charset="0"/>
              </a:rPr>
              <a:t>+ (1 - H)(T</a:t>
            </a:r>
            <a:r>
              <a:rPr lang="en-US" altLang="zh-CN" sz="1800" baseline="-25000">
                <a:latin typeface="Times New Roman" panose="02020603050405020304" pitchFamily="18" charset="0"/>
              </a:rPr>
              <a:t>C</a:t>
            </a:r>
            <a:r>
              <a:rPr lang="en-US" altLang="zh-CN" sz="1800">
                <a:latin typeface="Times New Roman" panose="02020603050405020304" pitchFamily="18" charset="0"/>
              </a:rPr>
              <a:t>+ T</a:t>
            </a:r>
            <a:r>
              <a:rPr lang="en-US" altLang="zh-CN" sz="1800" baseline="-25000">
                <a:latin typeface="Times New Roman" panose="02020603050405020304" pitchFamily="18" charset="0"/>
              </a:rPr>
              <a:t>M</a:t>
            </a:r>
            <a:r>
              <a:rPr lang="en-US" altLang="zh-CN" sz="1800">
                <a:latin typeface="Times New Roman" panose="02020603050405020304" pitchFamily="18" charset="0"/>
              </a:rPr>
              <a:t>)</a:t>
            </a:r>
          </a:p>
          <a:p>
            <a:pPr marL="365125" lvl="1" indent="-182563">
              <a:lnSpc>
                <a:spcPct val="110000"/>
              </a:lnSpc>
              <a:spcBef>
                <a:spcPct val="10000"/>
              </a:spcBef>
              <a:buFontTx/>
              <a:buNone/>
            </a:pPr>
            <a:r>
              <a:rPr lang="en-US" altLang="zh-CN" sz="1800">
                <a:latin typeface="Times New Roman" panose="02020603050405020304" pitchFamily="18" charset="0"/>
              </a:rPr>
              <a:t>   = T</a:t>
            </a:r>
            <a:r>
              <a:rPr lang="en-US" altLang="zh-CN" sz="1800" baseline="-25000">
                <a:latin typeface="Times New Roman" panose="02020603050405020304" pitchFamily="18" charset="0"/>
              </a:rPr>
              <a:t>C</a:t>
            </a:r>
            <a:r>
              <a:rPr lang="en-US" altLang="zh-CN" sz="1800">
                <a:latin typeface="Times New Roman" panose="02020603050405020304" pitchFamily="18" charset="0"/>
              </a:rPr>
              <a:t>+ (1 - H)T</a:t>
            </a:r>
            <a:r>
              <a:rPr lang="en-US" altLang="zh-CN" sz="1800" baseline="-25000">
                <a:latin typeface="Times New Roman" panose="02020603050405020304" pitchFamily="18" charset="0"/>
              </a:rPr>
              <a:t>M</a:t>
            </a:r>
          </a:p>
          <a:p>
            <a:pPr marL="365125" lvl="1" indent="-182563">
              <a:lnSpc>
                <a:spcPct val="110000"/>
              </a:lnSpc>
              <a:spcBef>
                <a:spcPct val="10000"/>
              </a:spcBef>
            </a:pPr>
            <a:endParaRPr lang="en-US" altLang="zh-CN" sz="1800">
              <a:latin typeface="Times New Roman" panose="02020603050405020304" pitchFamily="18" charset="0"/>
            </a:endParaRPr>
          </a:p>
          <a:p>
            <a:pPr marL="0" indent="0">
              <a:lnSpc>
                <a:spcPct val="110000"/>
              </a:lnSpc>
              <a:spcBef>
                <a:spcPct val="10000"/>
              </a:spcBef>
            </a:pPr>
            <a:r>
              <a:rPr lang="zh-CN" altLang="en-US" sz="1800">
                <a:latin typeface="Times New Roman" panose="02020603050405020304" pitchFamily="18" charset="0"/>
              </a:rPr>
              <a:t>例</a:t>
            </a:r>
            <a:r>
              <a:rPr lang="en-US" altLang="zh-CN" sz="1800">
                <a:latin typeface="Times New Roman" panose="02020603050405020304" pitchFamily="18" charset="0"/>
              </a:rPr>
              <a:t>1. </a:t>
            </a:r>
            <a:r>
              <a:rPr lang="zh-CN" altLang="en-US" sz="1800">
                <a:latin typeface="Times New Roman" panose="02020603050405020304" pitchFamily="18" charset="0"/>
              </a:rPr>
              <a:t>若命中率</a:t>
            </a:r>
            <a:r>
              <a:rPr lang="en-US" altLang="zh-CN" sz="1800">
                <a:latin typeface="Times New Roman" panose="02020603050405020304" pitchFamily="18" charset="0"/>
              </a:rPr>
              <a:t>H=0.85, Tc=1 ns,</a:t>
            </a:r>
          </a:p>
          <a:p>
            <a:pPr marL="0" indent="0">
              <a:lnSpc>
                <a:spcPct val="110000"/>
              </a:lnSpc>
              <a:spcBef>
                <a:spcPct val="10000"/>
              </a:spcBef>
              <a:buFont typeface="Wingdings" panose="05000000000000000000" pitchFamily="2" charset="2"/>
              <a:buNone/>
            </a:pPr>
            <a:r>
              <a:rPr lang="en-US" altLang="zh-CN" sz="1800">
                <a:latin typeface="Times New Roman" panose="02020603050405020304" pitchFamily="18" charset="0"/>
              </a:rPr>
              <a:t>           T</a:t>
            </a:r>
            <a:r>
              <a:rPr lang="en-US" altLang="zh-CN" sz="1800" baseline="-25000">
                <a:latin typeface="Times New Roman" panose="02020603050405020304" pitchFamily="18" charset="0"/>
              </a:rPr>
              <a:t>M</a:t>
            </a:r>
            <a:r>
              <a:rPr lang="en-US" altLang="zh-CN" sz="1800">
                <a:latin typeface="Times New Roman" panose="02020603050405020304" pitchFamily="18" charset="0"/>
              </a:rPr>
              <a:t> =20ns</a:t>
            </a:r>
            <a:r>
              <a:rPr lang="zh-CN" altLang="en-US" sz="1800">
                <a:latin typeface="Times New Roman" panose="02020603050405020304" pitchFamily="18" charset="0"/>
              </a:rPr>
              <a:t>，则平均访问时</a:t>
            </a:r>
          </a:p>
          <a:p>
            <a:pPr marL="0" indent="0">
              <a:lnSpc>
                <a:spcPct val="110000"/>
              </a:lnSpc>
              <a:spcBef>
                <a:spcPct val="10000"/>
              </a:spcBef>
              <a:buFont typeface="Wingdings" panose="05000000000000000000" pitchFamily="2" charset="2"/>
              <a:buNone/>
            </a:pPr>
            <a:r>
              <a:rPr lang="zh-CN" altLang="en-US" sz="1800">
                <a:latin typeface="Times New Roman" panose="02020603050405020304" pitchFamily="18" charset="0"/>
              </a:rPr>
              <a:t>           间</a:t>
            </a:r>
            <a:r>
              <a:rPr lang="en-US" altLang="zh-CN" sz="1800">
                <a:latin typeface="Times New Roman" panose="02020603050405020304" pitchFamily="18" charset="0"/>
              </a:rPr>
              <a:t>T</a:t>
            </a:r>
            <a:r>
              <a:rPr lang="zh-CN" altLang="en-US" sz="1800">
                <a:latin typeface="Times New Roman" panose="02020603050405020304" pitchFamily="18" charset="0"/>
              </a:rPr>
              <a:t>为多少？</a:t>
            </a:r>
          </a:p>
          <a:p>
            <a:pPr marL="365125" lvl="1" indent="-182563">
              <a:lnSpc>
                <a:spcPct val="110000"/>
              </a:lnSpc>
              <a:spcBef>
                <a:spcPct val="10000"/>
              </a:spcBef>
              <a:buFontTx/>
              <a:buNone/>
            </a:pPr>
            <a:r>
              <a:rPr lang="zh-CN" altLang="en-US" sz="1800">
                <a:latin typeface="Times New Roman" panose="02020603050405020304" pitchFamily="18" charset="0"/>
              </a:rPr>
              <a:t>	答： </a:t>
            </a:r>
            <a:r>
              <a:rPr lang="en-US" altLang="zh-CN" sz="1800">
                <a:latin typeface="Times New Roman" panose="02020603050405020304" pitchFamily="18" charset="0"/>
              </a:rPr>
              <a:t>T = 4ns  </a:t>
            </a:r>
          </a:p>
          <a:p>
            <a:pPr marL="365125" lvl="1" indent="-182563">
              <a:lnSpc>
                <a:spcPct val="110000"/>
              </a:lnSpc>
              <a:spcBef>
                <a:spcPct val="10000"/>
              </a:spcBef>
              <a:buFontTx/>
              <a:buNone/>
            </a:pPr>
            <a:endParaRPr lang="en-US" altLang="zh-CN" sz="1800">
              <a:latin typeface="Times New Roman" panose="02020603050405020304" pitchFamily="18" charset="0"/>
            </a:endParaRPr>
          </a:p>
          <a:p>
            <a:pPr marL="0" indent="0">
              <a:lnSpc>
                <a:spcPct val="110000"/>
              </a:lnSpc>
              <a:spcBef>
                <a:spcPct val="10000"/>
              </a:spcBef>
            </a:pPr>
            <a:r>
              <a:rPr lang="zh-CN" altLang="en-US" sz="1800">
                <a:latin typeface="Times New Roman" panose="02020603050405020304" pitchFamily="18" charset="0"/>
              </a:rPr>
              <a:t>例</a:t>
            </a:r>
            <a:r>
              <a:rPr lang="en-US" altLang="zh-CN" sz="1800">
                <a:latin typeface="Times New Roman" panose="02020603050405020304" pitchFamily="18" charset="0"/>
              </a:rPr>
              <a:t>2. </a:t>
            </a:r>
            <a:r>
              <a:rPr lang="zh-CN" altLang="en-US" sz="1800">
                <a:latin typeface="Times New Roman" panose="02020603050405020304" pitchFamily="18" charset="0"/>
              </a:rPr>
              <a:t>若命中率</a:t>
            </a:r>
            <a:r>
              <a:rPr lang="en-US" altLang="zh-CN" sz="1800">
                <a:latin typeface="Times New Roman" panose="02020603050405020304" pitchFamily="18" charset="0"/>
              </a:rPr>
              <a:t>H</a:t>
            </a:r>
            <a:r>
              <a:rPr lang="zh-CN" altLang="en-US" sz="1800">
                <a:latin typeface="Times New Roman" panose="02020603050405020304" pitchFamily="18" charset="0"/>
              </a:rPr>
              <a:t>提高到</a:t>
            </a:r>
            <a:r>
              <a:rPr lang="en-US" altLang="zh-CN" sz="1800">
                <a:latin typeface="Times New Roman" panose="02020603050405020304" pitchFamily="18" charset="0"/>
              </a:rPr>
              <a:t>0.95</a:t>
            </a:r>
            <a:r>
              <a:rPr lang="zh-CN" altLang="en-US" sz="1800">
                <a:latin typeface="Times New Roman" panose="02020603050405020304" pitchFamily="18" charset="0"/>
              </a:rPr>
              <a:t>，</a:t>
            </a:r>
          </a:p>
          <a:p>
            <a:pPr marL="0" indent="0">
              <a:lnSpc>
                <a:spcPct val="110000"/>
              </a:lnSpc>
              <a:spcBef>
                <a:spcPct val="10000"/>
              </a:spcBef>
              <a:buFont typeface="Wingdings" panose="05000000000000000000" pitchFamily="2" charset="2"/>
              <a:buNone/>
            </a:pPr>
            <a:r>
              <a:rPr lang="zh-CN" altLang="en-US" sz="1800">
                <a:latin typeface="Times New Roman" panose="02020603050405020304" pitchFamily="18" charset="0"/>
              </a:rPr>
              <a:t>           则结果又如何？ </a:t>
            </a:r>
          </a:p>
          <a:p>
            <a:pPr marL="365125" lvl="1" indent="-182563">
              <a:lnSpc>
                <a:spcPct val="110000"/>
              </a:lnSpc>
              <a:spcBef>
                <a:spcPct val="10000"/>
              </a:spcBef>
              <a:buFontTx/>
              <a:buNone/>
            </a:pPr>
            <a:r>
              <a:rPr lang="zh-CN" altLang="en-US" sz="1800">
                <a:latin typeface="Times New Roman" panose="02020603050405020304" pitchFamily="18" charset="0"/>
              </a:rPr>
              <a:t>	答： </a:t>
            </a:r>
            <a:r>
              <a:rPr lang="en-US" altLang="zh-CN" sz="1800">
                <a:latin typeface="Times New Roman" panose="02020603050405020304" pitchFamily="18" charset="0"/>
              </a:rPr>
              <a:t>T = 2ns</a:t>
            </a:r>
          </a:p>
          <a:p>
            <a:pPr marL="365125" lvl="1" indent="-182563">
              <a:lnSpc>
                <a:spcPct val="110000"/>
              </a:lnSpc>
              <a:spcBef>
                <a:spcPct val="10000"/>
              </a:spcBef>
              <a:buFontTx/>
              <a:buNone/>
            </a:pPr>
            <a:endParaRPr lang="en-US" altLang="zh-CN" sz="1800">
              <a:latin typeface="Times New Roman" panose="02020603050405020304" pitchFamily="18" charset="0"/>
            </a:endParaRPr>
          </a:p>
          <a:p>
            <a:pPr marL="0" indent="0">
              <a:lnSpc>
                <a:spcPct val="110000"/>
              </a:lnSpc>
              <a:spcBef>
                <a:spcPct val="10000"/>
              </a:spcBef>
            </a:pPr>
            <a:r>
              <a:rPr lang="zh-CN" altLang="en-US" sz="1800">
                <a:latin typeface="Times New Roman" panose="02020603050405020304" pitchFamily="18" charset="0"/>
              </a:rPr>
              <a:t>例</a:t>
            </a:r>
            <a:r>
              <a:rPr lang="en-US" altLang="zh-CN" sz="1800">
                <a:latin typeface="Times New Roman" panose="02020603050405020304" pitchFamily="18" charset="0"/>
              </a:rPr>
              <a:t>3. </a:t>
            </a:r>
            <a:r>
              <a:rPr lang="zh-CN" altLang="en-US" sz="1800">
                <a:latin typeface="Times New Roman" panose="02020603050405020304" pitchFamily="18" charset="0"/>
              </a:rPr>
              <a:t>若命中率为</a:t>
            </a:r>
            <a:r>
              <a:rPr lang="en-US" altLang="zh-CN" sz="1800">
                <a:latin typeface="Times New Roman" panose="02020603050405020304" pitchFamily="18" charset="0"/>
              </a:rPr>
              <a:t>0.99</a:t>
            </a:r>
            <a:r>
              <a:rPr lang="zh-CN" altLang="en-US" sz="1800">
                <a:latin typeface="Times New Roman" panose="02020603050405020304" pitchFamily="18" charset="0"/>
              </a:rPr>
              <a:t>呢？ </a:t>
            </a:r>
          </a:p>
          <a:p>
            <a:pPr marL="365125" lvl="1" indent="-182563">
              <a:lnSpc>
                <a:spcPct val="110000"/>
              </a:lnSpc>
              <a:spcBef>
                <a:spcPct val="10000"/>
              </a:spcBef>
              <a:buFontTx/>
              <a:buNone/>
            </a:pPr>
            <a:r>
              <a:rPr lang="zh-CN" altLang="en-US" sz="1800">
                <a:latin typeface="Times New Roman" panose="02020603050405020304" pitchFamily="18" charset="0"/>
              </a:rPr>
              <a:t>   答</a:t>
            </a:r>
            <a:r>
              <a:rPr lang="en-US" altLang="zh-CN" sz="1800">
                <a:latin typeface="Times New Roman" panose="02020603050405020304" pitchFamily="18" charset="0"/>
              </a:rPr>
              <a:t>:   T = 1.2ns</a:t>
            </a:r>
            <a:endParaRPr lang="zh-CN" altLang="en-US" sz="1800">
              <a:latin typeface="Times New Roman" panose="02020603050405020304" pitchFamily="18" charset="0"/>
            </a:endParaRPr>
          </a:p>
        </p:txBody>
      </p:sp>
      <p:sp>
        <p:nvSpPr>
          <p:cNvPr id="6" name="Text Box 5">
            <a:extLst>
              <a:ext uri="{FF2B5EF4-FFF2-40B4-BE49-F238E27FC236}">
                <a16:creationId xmlns:a16="http://schemas.microsoft.com/office/drawing/2014/main" id="{E188E19C-3B74-415B-8B18-D6B39BAB7E52}"/>
              </a:ext>
            </a:extLst>
          </p:cNvPr>
          <p:cNvSpPr txBox="1">
            <a:spLocks noChangeArrowheads="1"/>
          </p:cNvSpPr>
          <p:nvPr/>
        </p:nvSpPr>
        <p:spPr bwMode="auto">
          <a:xfrm>
            <a:off x="4520649" y="6085907"/>
            <a:ext cx="40989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CC0000"/>
                </a:solidFill>
                <a:ea typeface="宋体" panose="02010600030101010101" pitchFamily="2" charset="-122"/>
              </a:rPr>
              <a:t>访问速度与命中率的关系非常大！</a:t>
            </a:r>
          </a:p>
        </p:txBody>
      </p:sp>
      <p:grpSp>
        <p:nvGrpSpPr>
          <p:cNvPr id="7" name="Group 15">
            <a:extLst>
              <a:ext uri="{FF2B5EF4-FFF2-40B4-BE49-F238E27FC236}">
                <a16:creationId xmlns:a16="http://schemas.microsoft.com/office/drawing/2014/main" id="{41FDF6B0-6676-4B66-8AC3-A37B0B5A651B}"/>
              </a:ext>
            </a:extLst>
          </p:cNvPr>
          <p:cNvGrpSpPr>
            <a:grpSpLocks/>
          </p:cNvGrpSpPr>
          <p:nvPr/>
        </p:nvGrpSpPr>
        <p:grpSpPr bwMode="auto">
          <a:xfrm>
            <a:off x="3899936" y="1159895"/>
            <a:ext cx="5307013" cy="4783137"/>
            <a:chOff x="144" y="573"/>
            <a:chExt cx="5491" cy="2449"/>
          </a:xfrm>
        </p:grpSpPr>
        <p:pic>
          <p:nvPicPr>
            <p:cNvPr id="8" name="Picture 16">
              <a:extLst>
                <a:ext uri="{FF2B5EF4-FFF2-40B4-BE49-F238E27FC236}">
                  <a16:creationId xmlns:a16="http://schemas.microsoft.com/office/drawing/2014/main" id="{F9CA118E-1CDE-4DCA-99E4-098C1A90E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 y="573"/>
              <a:ext cx="5491" cy="2449"/>
            </a:xfrm>
            <a:prstGeom prst="rect">
              <a:avLst/>
            </a:prstGeom>
            <a:noFill/>
            <a:extLst>
              <a:ext uri="{909E8E84-426E-40DD-AFC4-6F175D3DCCD1}">
                <a14:hiddenFill xmlns:a14="http://schemas.microsoft.com/office/drawing/2010/main">
                  <a:solidFill>
                    <a:srgbClr val="FFFFFF"/>
                  </a:solidFill>
                </a14:hiddenFill>
              </a:ext>
            </a:extLst>
          </p:spPr>
        </p:pic>
        <p:sp>
          <p:nvSpPr>
            <p:cNvPr id="9" name="Line 17">
              <a:extLst>
                <a:ext uri="{FF2B5EF4-FFF2-40B4-BE49-F238E27FC236}">
                  <a16:creationId xmlns:a16="http://schemas.microsoft.com/office/drawing/2014/main" id="{6C03E6FE-B2AB-48CC-B2E2-3EDB3DB922C2}"/>
                </a:ext>
              </a:extLst>
            </p:cNvPr>
            <p:cNvSpPr>
              <a:spLocks noChangeShapeType="1"/>
            </p:cNvSpPr>
            <p:nvPr/>
          </p:nvSpPr>
          <p:spPr bwMode="auto">
            <a:xfrm>
              <a:off x="924" y="1395"/>
              <a:ext cx="510" cy="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0" name="Line 18">
              <a:extLst>
                <a:ext uri="{FF2B5EF4-FFF2-40B4-BE49-F238E27FC236}">
                  <a16:creationId xmlns:a16="http://schemas.microsoft.com/office/drawing/2014/main" id="{8DCB37E4-634F-4ACE-8A17-6638E3736D38}"/>
                </a:ext>
              </a:extLst>
            </p:cNvPr>
            <p:cNvSpPr>
              <a:spLocks noChangeShapeType="1"/>
            </p:cNvSpPr>
            <p:nvPr/>
          </p:nvSpPr>
          <p:spPr bwMode="auto">
            <a:xfrm>
              <a:off x="2426" y="1706"/>
              <a:ext cx="652" cy="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1" name="Line 19">
              <a:extLst>
                <a:ext uri="{FF2B5EF4-FFF2-40B4-BE49-F238E27FC236}">
                  <a16:creationId xmlns:a16="http://schemas.microsoft.com/office/drawing/2014/main" id="{8A99AFFF-7E8A-449E-AB49-29D65C2F45EF}"/>
                </a:ext>
              </a:extLst>
            </p:cNvPr>
            <p:cNvSpPr>
              <a:spLocks noChangeShapeType="1"/>
            </p:cNvSpPr>
            <p:nvPr/>
          </p:nvSpPr>
          <p:spPr bwMode="auto">
            <a:xfrm>
              <a:off x="2086" y="1877"/>
              <a:ext cx="2892" cy="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Tree>
    <p:extLst>
      <p:ext uri="{BB962C8B-B14F-4D97-AF65-F5344CB8AC3E}">
        <p14:creationId xmlns:p14="http://schemas.microsoft.com/office/powerpoint/2010/main" val="252091938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linds(horizontal)">
                                      <p:cBhvr>
                                        <p:cTn id="10" dur="500"/>
                                        <p:tgtEl>
                                          <p:spTgt spid="5">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blinds(horizontal)">
                                      <p:cBhvr>
                                        <p:cTn id="13" dur="500"/>
                                        <p:tgtEl>
                                          <p:spTgt spid="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7" end="7"/>
                                            </p:txEl>
                                          </p:spTgt>
                                        </p:tgtEl>
                                        <p:attrNameLst>
                                          <p:attrName>style.visibility</p:attrName>
                                        </p:attrNameLst>
                                      </p:cBhvr>
                                      <p:to>
                                        <p:strVal val="visible"/>
                                      </p:to>
                                    </p:set>
                                    <p:animEffect transition="in" filter="blinds(horizontal)">
                                      <p:cBhvr>
                                        <p:cTn id="18" dur="500"/>
                                        <p:tgtEl>
                                          <p:spTgt spid="5">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Effect transition="in" filter="blinds(horizontal)">
                                      <p:cBhvr>
                                        <p:cTn id="23" dur="500"/>
                                        <p:tgtEl>
                                          <p:spTgt spid="5">
                                            <p:txEl>
                                              <p:pRg st="9" end="9"/>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10" end="10"/>
                                            </p:txEl>
                                          </p:spTgt>
                                        </p:tgtEl>
                                        <p:attrNameLst>
                                          <p:attrName>style.visibility</p:attrName>
                                        </p:attrNameLst>
                                      </p:cBhvr>
                                      <p:to>
                                        <p:strVal val="visible"/>
                                      </p:to>
                                    </p:set>
                                    <p:animEffect transition="in" filter="blinds(horizontal)">
                                      <p:cBhvr>
                                        <p:cTn id="26" dur="500"/>
                                        <p:tgtEl>
                                          <p:spTgt spid="5">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animEffect transition="in" filter="blinds(horizontal)">
                                      <p:cBhvr>
                                        <p:cTn id="31" dur="500"/>
                                        <p:tgtEl>
                                          <p:spTgt spid="5">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
                                            <p:txEl>
                                              <p:pRg st="13" end="13"/>
                                            </p:txEl>
                                          </p:spTgt>
                                        </p:tgtEl>
                                        <p:attrNameLst>
                                          <p:attrName>style.visibility</p:attrName>
                                        </p:attrNameLst>
                                      </p:cBhvr>
                                      <p:to>
                                        <p:strVal val="visible"/>
                                      </p:to>
                                    </p:set>
                                    <p:animEffect transition="in" filter="blinds(horizontal)">
                                      <p:cBhvr>
                                        <p:cTn id="36" dur="500"/>
                                        <p:tgtEl>
                                          <p:spTgt spid="5">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animEffect transition="in" filter="blinds(horizontal)">
                                      <p:cBhvr>
                                        <p:cTn id="41" dur="500"/>
                                        <p:tgtEl>
                                          <p:spTgt spid="5">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linds(horizontal)">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C3897FA-9AEF-40FC-A12C-84763DED6AFA}"/>
              </a:ext>
            </a:extLst>
          </p:cNvPr>
          <p:cNvSpPr>
            <a:spLocks noGrp="1"/>
          </p:cNvSpPr>
          <p:nvPr>
            <p:ph type="sldNum" sz="quarter" idx="12"/>
          </p:nvPr>
        </p:nvSpPr>
        <p:spPr/>
        <p:txBody>
          <a:bodyPr/>
          <a:lstStyle/>
          <a:p>
            <a:fld id="{D12C7F20-4EEE-4847-AC76-B538472E8A39}" type="slidenum">
              <a:rPr lang="zh-CN" altLang="en-US" smtClean="0"/>
              <a:pPr/>
              <a:t>75</a:t>
            </a:fld>
            <a:endParaRPr lang="zh-CN" altLang="en-US"/>
          </a:p>
        </p:txBody>
      </p:sp>
      <p:sp>
        <p:nvSpPr>
          <p:cNvPr id="3" name="文本占位符 2">
            <a:extLst>
              <a:ext uri="{FF2B5EF4-FFF2-40B4-BE49-F238E27FC236}">
                <a16:creationId xmlns:a16="http://schemas.microsoft.com/office/drawing/2014/main" id="{8A1CB3BC-0883-4555-9560-0437DD902687}"/>
              </a:ext>
            </a:extLst>
          </p:cNvPr>
          <p:cNvSpPr>
            <a:spLocks noGrp="1"/>
          </p:cNvSpPr>
          <p:nvPr>
            <p:ph type="body" sz="quarter" idx="15"/>
          </p:nvPr>
        </p:nvSpPr>
        <p:spPr>
          <a:xfrm>
            <a:off x="159768" y="698463"/>
            <a:ext cx="11835786" cy="706825"/>
          </a:xfrm>
        </p:spPr>
        <p:txBody>
          <a:bodyPr/>
          <a:lstStyle/>
          <a:p>
            <a:r>
              <a:rPr lang="zh-CN" altLang="en-US" dirty="0"/>
              <a:t>高速缓存的失靶率和关联度</a:t>
            </a:r>
          </a:p>
        </p:txBody>
      </p:sp>
      <p:sp>
        <p:nvSpPr>
          <p:cNvPr id="4" name="文本占位符 3">
            <a:extLst>
              <a:ext uri="{FF2B5EF4-FFF2-40B4-BE49-F238E27FC236}">
                <a16:creationId xmlns:a16="http://schemas.microsoft.com/office/drawing/2014/main" id="{13C366B4-DD4F-418B-B5B4-8C628F0FBAFB}"/>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6" name="Rectangle 3">
            <a:extLst>
              <a:ext uri="{FF2B5EF4-FFF2-40B4-BE49-F238E27FC236}">
                <a16:creationId xmlns:a16="http://schemas.microsoft.com/office/drawing/2014/main" id="{B8DC196E-039A-4930-922F-49F5FD29390D}"/>
              </a:ext>
            </a:extLst>
          </p:cNvPr>
          <p:cNvSpPr txBox="1">
            <a:spLocks noChangeArrowheads="1"/>
          </p:cNvSpPr>
          <p:nvPr/>
        </p:nvSpPr>
        <p:spPr>
          <a:xfrm>
            <a:off x="381802" y="1244364"/>
            <a:ext cx="8640763" cy="533400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三种映射方式</a:t>
            </a:r>
          </a:p>
          <a:p>
            <a:pPr lvl="1"/>
            <a:r>
              <a:rPr lang="zh-CN" altLang="en-US" sz="2000" dirty="0"/>
              <a:t>直接映射：唯一映射（只有一个可能的位置）</a:t>
            </a:r>
          </a:p>
          <a:p>
            <a:pPr lvl="1"/>
            <a:r>
              <a:rPr lang="zh-CN" altLang="en-US" sz="2000" dirty="0"/>
              <a:t>全相联映射：任意映射（每个位置都可能）</a:t>
            </a:r>
          </a:p>
          <a:p>
            <a:pPr lvl="1"/>
            <a:r>
              <a:rPr lang="en-US" altLang="zh-CN" sz="2000" dirty="0"/>
              <a:t>N-</a:t>
            </a:r>
            <a:r>
              <a:rPr lang="zh-CN" altLang="en-US" sz="2000" dirty="0"/>
              <a:t>路组相联映射：</a:t>
            </a:r>
            <a:r>
              <a:rPr lang="en-US" altLang="zh-CN" sz="2000" dirty="0"/>
              <a:t>N-</a:t>
            </a:r>
            <a:r>
              <a:rPr lang="zh-CN" altLang="en-US" sz="2000" dirty="0"/>
              <a:t>路映射（有</a:t>
            </a:r>
            <a:r>
              <a:rPr lang="en-US" altLang="zh-CN" sz="2000" dirty="0"/>
              <a:t>N</a:t>
            </a:r>
            <a:r>
              <a:rPr lang="zh-CN" altLang="en-US" sz="2000" dirty="0"/>
              <a:t>个可能的位置）</a:t>
            </a:r>
          </a:p>
          <a:p>
            <a:r>
              <a:rPr lang="zh-CN" altLang="en-US" sz="2400" dirty="0"/>
              <a:t>什么叫关联度？</a:t>
            </a:r>
          </a:p>
          <a:p>
            <a:pPr lvl="1"/>
            <a:r>
              <a:rPr lang="zh-CN" altLang="en-US" sz="2000" dirty="0"/>
              <a:t>一个主存块映射到</a:t>
            </a:r>
            <a:r>
              <a:rPr lang="en-US" altLang="zh-CN" sz="2000" dirty="0"/>
              <a:t>Cache</a:t>
            </a:r>
            <a:r>
              <a:rPr lang="zh-CN" altLang="en-US" sz="2000" dirty="0"/>
              <a:t>中时，可能存放的位置个数</a:t>
            </a:r>
          </a:p>
          <a:p>
            <a:pPr lvl="2"/>
            <a:r>
              <a:rPr lang="zh-CN" altLang="en-US" sz="1800" dirty="0"/>
              <a:t>直接映射：关联度最低，为</a:t>
            </a:r>
            <a:r>
              <a:rPr lang="en-US" altLang="zh-CN" sz="1800" dirty="0"/>
              <a:t>1</a:t>
            </a:r>
          </a:p>
          <a:p>
            <a:pPr lvl="2"/>
            <a:r>
              <a:rPr lang="zh-CN" altLang="en-US" sz="1800" dirty="0"/>
              <a:t>全相联映射：关联度最高，为</a:t>
            </a:r>
            <a:r>
              <a:rPr lang="en-US" altLang="zh-CN" sz="1800" dirty="0"/>
              <a:t>Cache</a:t>
            </a:r>
            <a:r>
              <a:rPr lang="zh-CN" altLang="en-US" sz="1800" dirty="0"/>
              <a:t>行数</a:t>
            </a:r>
          </a:p>
          <a:p>
            <a:pPr lvl="2"/>
            <a:r>
              <a:rPr lang="en-US" altLang="zh-CN" sz="1800" dirty="0"/>
              <a:t>N-</a:t>
            </a:r>
            <a:r>
              <a:rPr lang="zh-CN" altLang="en-US" sz="1800" dirty="0"/>
              <a:t>路组相联映射：关联度居中，为</a:t>
            </a:r>
            <a:r>
              <a:rPr lang="en-US" altLang="zh-CN" sz="1800" dirty="0"/>
              <a:t>N</a:t>
            </a:r>
          </a:p>
          <a:p>
            <a:r>
              <a:rPr lang="zh-CN" altLang="en-US" sz="2400" dirty="0"/>
              <a:t>关联度和</a:t>
            </a:r>
            <a:r>
              <a:rPr lang="en-US" altLang="zh-CN" sz="2400" dirty="0"/>
              <a:t>miss rate</a:t>
            </a:r>
            <a:r>
              <a:rPr lang="zh-CN" altLang="en-US" sz="2400" dirty="0"/>
              <a:t>有什么关系呢？和命中时间的关系呢？</a:t>
            </a:r>
          </a:p>
          <a:p>
            <a:pPr lvl="1"/>
            <a:r>
              <a:rPr lang="zh-CN" altLang="en-US" sz="2000" dirty="0"/>
              <a:t>直观上，你的结论是什么？（ </a:t>
            </a:r>
            <a:r>
              <a:rPr lang="en-US" altLang="zh-CN" sz="2000" dirty="0"/>
              <a:t>Cache</a:t>
            </a:r>
            <a:r>
              <a:rPr lang="zh-CN" altLang="en-US" sz="2000" dirty="0"/>
              <a:t>大小和块大小一定时 ）</a:t>
            </a:r>
          </a:p>
          <a:p>
            <a:pPr lvl="2"/>
            <a:r>
              <a:rPr lang="zh-CN" altLang="en-US" sz="1800" dirty="0"/>
              <a:t>失靶率：直接映射最高，全相联映射最低</a:t>
            </a:r>
          </a:p>
          <a:p>
            <a:pPr lvl="2"/>
            <a:r>
              <a:rPr lang="zh-CN" altLang="en-US" sz="1800" dirty="0"/>
              <a:t>命中时间：直接映射最小，全相联映射最大</a:t>
            </a:r>
          </a:p>
          <a:p>
            <a:pPr lvl="1"/>
            <a:r>
              <a:rPr lang="zh-CN" altLang="en-US" sz="2000" dirty="0"/>
              <a:t>用例子来说明</a:t>
            </a:r>
          </a:p>
        </p:txBody>
      </p:sp>
    </p:spTree>
    <p:extLst>
      <p:ext uri="{BB962C8B-B14F-4D97-AF65-F5344CB8AC3E}">
        <p14:creationId xmlns:p14="http://schemas.microsoft.com/office/powerpoint/2010/main" val="383392170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blinds(horizontal)">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linds(horizontal)">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blinds(horizontal)">
                                      <p:cBhvr>
                                        <p:cTn id="42" dur="500"/>
                                        <p:tgtEl>
                                          <p:spTgt spid="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blinds(horizontal)">
                                      <p:cBhvr>
                                        <p:cTn id="47" dur="500"/>
                                        <p:tgtEl>
                                          <p:spTgt spid="6">
                                            <p:txEl>
                                              <p:pRg st="11" end="11"/>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6">
                                            <p:txEl>
                                              <p:pRg st="12" end="12"/>
                                            </p:txEl>
                                          </p:spTgt>
                                        </p:tgtEl>
                                        <p:attrNameLst>
                                          <p:attrName>style.visibility</p:attrName>
                                        </p:attrNameLst>
                                      </p:cBhvr>
                                      <p:to>
                                        <p:strVal val="visible"/>
                                      </p:to>
                                    </p:set>
                                    <p:animEffect transition="in" filter="blinds(horizontal)">
                                      <p:cBhvr>
                                        <p:cTn id="50" dur="500"/>
                                        <p:tgtEl>
                                          <p:spTgt spid="6">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
                                            <p:txEl>
                                              <p:pRg st="13" end="13"/>
                                            </p:txEl>
                                          </p:spTgt>
                                        </p:tgtEl>
                                        <p:attrNameLst>
                                          <p:attrName>style.visibility</p:attrName>
                                        </p:attrNameLst>
                                      </p:cBhvr>
                                      <p:to>
                                        <p:strVal val="visible"/>
                                      </p:to>
                                    </p:set>
                                    <p:animEffect transition="in" filter="blinds(horizontal)">
                                      <p:cBhvr>
                                        <p:cTn id="55"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DED2900-FC40-4BDB-A524-F2A793944C87}"/>
              </a:ext>
            </a:extLst>
          </p:cNvPr>
          <p:cNvSpPr>
            <a:spLocks noGrp="1"/>
          </p:cNvSpPr>
          <p:nvPr>
            <p:ph type="sldNum" sz="quarter" idx="12"/>
          </p:nvPr>
        </p:nvSpPr>
        <p:spPr/>
        <p:txBody>
          <a:bodyPr/>
          <a:lstStyle/>
          <a:p>
            <a:fld id="{D12C7F20-4EEE-4847-AC76-B538472E8A39}" type="slidenum">
              <a:rPr lang="zh-CN" altLang="en-US" smtClean="0"/>
              <a:pPr/>
              <a:t>76</a:t>
            </a:fld>
            <a:endParaRPr lang="zh-CN" altLang="en-US"/>
          </a:p>
        </p:txBody>
      </p:sp>
      <p:sp>
        <p:nvSpPr>
          <p:cNvPr id="3" name="文本占位符 2">
            <a:extLst>
              <a:ext uri="{FF2B5EF4-FFF2-40B4-BE49-F238E27FC236}">
                <a16:creationId xmlns:a16="http://schemas.microsoft.com/office/drawing/2014/main" id="{6D623BD5-8015-4B73-B1DF-C88324F3ABA5}"/>
              </a:ext>
            </a:extLst>
          </p:cNvPr>
          <p:cNvSpPr>
            <a:spLocks noGrp="1"/>
          </p:cNvSpPr>
          <p:nvPr>
            <p:ph type="body" sz="quarter" idx="15"/>
          </p:nvPr>
        </p:nvSpPr>
        <p:spPr>
          <a:xfrm>
            <a:off x="159768" y="698464"/>
            <a:ext cx="11835786" cy="649074"/>
          </a:xfrm>
        </p:spPr>
        <p:txBody>
          <a:bodyPr/>
          <a:lstStyle/>
          <a:p>
            <a:r>
              <a:rPr lang="zh-CN" altLang="en-US" dirty="0"/>
              <a:t>关联度示例</a:t>
            </a:r>
          </a:p>
        </p:txBody>
      </p:sp>
      <p:sp>
        <p:nvSpPr>
          <p:cNvPr id="4" name="文本占位符 3">
            <a:extLst>
              <a:ext uri="{FF2B5EF4-FFF2-40B4-BE49-F238E27FC236}">
                <a16:creationId xmlns:a16="http://schemas.microsoft.com/office/drawing/2014/main" id="{7E5052CE-A964-4182-B473-2BE72F7C463E}"/>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3">
            <a:extLst>
              <a:ext uri="{FF2B5EF4-FFF2-40B4-BE49-F238E27FC236}">
                <a16:creationId xmlns:a16="http://schemas.microsoft.com/office/drawing/2014/main" id="{81B4F642-E4FA-44AE-BE31-DC09CC20C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35192" y="1140326"/>
            <a:ext cx="2705100" cy="313690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id="{62DC8849-07DD-40AB-A855-F340549D0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97655" y="1106989"/>
            <a:ext cx="3057525" cy="1768475"/>
          </a:xfrm>
          <a:prstGeom prst="rect">
            <a:avLst/>
          </a:prstGeom>
          <a:noFill/>
          <a:ln/>
          <a:extLs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a:extLst>
              <a:ext uri="{FF2B5EF4-FFF2-40B4-BE49-F238E27FC236}">
                <a16:creationId xmlns:a16="http://schemas.microsoft.com/office/drawing/2014/main" id="{C757BCBB-947B-4659-ADC4-78C345FC2C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161005" y="3423151"/>
            <a:ext cx="4702175" cy="127635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a:extLst>
              <a:ext uri="{FF2B5EF4-FFF2-40B4-BE49-F238E27FC236}">
                <a16:creationId xmlns:a16="http://schemas.microsoft.com/office/drawing/2014/main" id="{6B5B8113-08BF-47AC-89FC-8AD0DA6BF7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930442" y="5225715"/>
            <a:ext cx="7508875" cy="930275"/>
          </a:xfrm>
          <a:prstGeom prst="rect">
            <a:avLst/>
          </a:prstGeom>
          <a:noFill/>
          <a:ln/>
          <a:extLs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7">
            <a:extLst>
              <a:ext uri="{FF2B5EF4-FFF2-40B4-BE49-F238E27FC236}">
                <a16:creationId xmlns:a16="http://schemas.microsoft.com/office/drawing/2014/main" id="{1F90B3AE-47CA-4095-BFE7-7AA9A90BE18F}"/>
              </a:ext>
            </a:extLst>
          </p:cNvPr>
          <p:cNvSpPr txBox="1">
            <a:spLocks noChangeArrowheads="1"/>
          </p:cNvSpPr>
          <p:nvPr/>
        </p:nvSpPr>
        <p:spPr bwMode="auto">
          <a:xfrm>
            <a:off x="930442" y="4455026"/>
            <a:ext cx="16129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0000FF"/>
                </a:solidFill>
                <a:latin typeface="宋体" panose="02010600030101010101" pitchFamily="2" charset="-122"/>
                <a:ea typeface="宋体" panose="02010600030101010101" pitchFamily="2" charset="-122"/>
              </a:rPr>
              <a:t>关联度为多少？</a:t>
            </a:r>
          </a:p>
        </p:txBody>
      </p:sp>
      <p:sp>
        <p:nvSpPr>
          <p:cNvPr id="10" name="Text Box 8">
            <a:extLst>
              <a:ext uri="{FF2B5EF4-FFF2-40B4-BE49-F238E27FC236}">
                <a16:creationId xmlns:a16="http://schemas.microsoft.com/office/drawing/2014/main" id="{66012715-6184-4C06-9FC9-31BD25C1B0A8}"/>
              </a:ext>
            </a:extLst>
          </p:cNvPr>
          <p:cNvSpPr txBox="1">
            <a:spLocks noChangeArrowheads="1"/>
          </p:cNvSpPr>
          <p:nvPr/>
        </p:nvSpPr>
        <p:spPr bwMode="auto">
          <a:xfrm>
            <a:off x="2644942" y="4467726"/>
            <a:ext cx="495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i="0">
                <a:solidFill>
                  <a:srgbClr val="CC0000"/>
                </a:solidFill>
                <a:ea typeface="宋体" panose="02010600030101010101" pitchFamily="2" charset="-122"/>
              </a:rPr>
              <a:t>1</a:t>
            </a:r>
          </a:p>
        </p:txBody>
      </p:sp>
      <p:sp>
        <p:nvSpPr>
          <p:cNvPr id="11" name="Text Box 9">
            <a:extLst>
              <a:ext uri="{FF2B5EF4-FFF2-40B4-BE49-F238E27FC236}">
                <a16:creationId xmlns:a16="http://schemas.microsoft.com/office/drawing/2014/main" id="{B8B3D4EE-6907-4318-8A4B-AEDFDFA73619}"/>
              </a:ext>
            </a:extLst>
          </p:cNvPr>
          <p:cNvSpPr txBox="1">
            <a:spLocks noChangeArrowheads="1"/>
          </p:cNvSpPr>
          <p:nvPr/>
        </p:nvSpPr>
        <p:spPr bwMode="auto">
          <a:xfrm>
            <a:off x="5567530" y="2843714"/>
            <a:ext cx="16129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0000FF"/>
                </a:solidFill>
                <a:latin typeface="宋体" panose="02010600030101010101" pitchFamily="2" charset="-122"/>
                <a:ea typeface="宋体" panose="02010600030101010101" pitchFamily="2" charset="-122"/>
              </a:rPr>
              <a:t>关联度为多少？</a:t>
            </a:r>
          </a:p>
        </p:txBody>
      </p:sp>
      <p:sp>
        <p:nvSpPr>
          <p:cNvPr id="12" name="Text Box 10">
            <a:extLst>
              <a:ext uri="{FF2B5EF4-FFF2-40B4-BE49-F238E27FC236}">
                <a16:creationId xmlns:a16="http://schemas.microsoft.com/office/drawing/2014/main" id="{1B5159DD-92FB-444D-B903-2CE8E7F28048}"/>
              </a:ext>
            </a:extLst>
          </p:cNvPr>
          <p:cNvSpPr txBox="1">
            <a:spLocks noChangeArrowheads="1"/>
          </p:cNvSpPr>
          <p:nvPr/>
        </p:nvSpPr>
        <p:spPr bwMode="auto">
          <a:xfrm>
            <a:off x="7282030" y="2856414"/>
            <a:ext cx="495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i="0">
                <a:solidFill>
                  <a:srgbClr val="CC0000"/>
                </a:solidFill>
                <a:ea typeface="宋体" panose="02010600030101010101" pitchFamily="2" charset="-122"/>
              </a:rPr>
              <a:t>2</a:t>
            </a:r>
          </a:p>
        </p:txBody>
      </p:sp>
      <p:sp>
        <p:nvSpPr>
          <p:cNvPr id="13" name="Text Box 11">
            <a:extLst>
              <a:ext uri="{FF2B5EF4-FFF2-40B4-BE49-F238E27FC236}">
                <a16:creationId xmlns:a16="http://schemas.microsoft.com/office/drawing/2014/main" id="{4DCDD56C-2762-4325-A2C7-C2EA3A49032C}"/>
              </a:ext>
            </a:extLst>
          </p:cNvPr>
          <p:cNvSpPr txBox="1">
            <a:spLocks noChangeArrowheads="1"/>
          </p:cNvSpPr>
          <p:nvPr/>
        </p:nvSpPr>
        <p:spPr bwMode="auto">
          <a:xfrm>
            <a:off x="5885029" y="4639927"/>
            <a:ext cx="16129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0000FF"/>
                </a:solidFill>
                <a:latin typeface="宋体" panose="02010600030101010101" pitchFamily="2" charset="-122"/>
                <a:ea typeface="宋体" panose="02010600030101010101" pitchFamily="2" charset="-122"/>
              </a:rPr>
              <a:t>关联度为多少？</a:t>
            </a:r>
          </a:p>
        </p:txBody>
      </p:sp>
      <p:sp>
        <p:nvSpPr>
          <p:cNvPr id="14" name="Text Box 12">
            <a:extLst>
              <a:ext uri="{FF2B5EF4-FFF2-40B4-BE49-F238E27FC236}">
                <a16:creationId xmlns:a16="http://schemas.microsoft.com/office/drawing/2014/main" id="{009E6E54-FA45-4739-A6E3-43C23D23AE0F}"/>
              </a:ext>
            </a:extLst>
          </p:cNvPr>
          <p:cNvSpPr txBox="1">
            <a:spLocks noChangeArrowheads="1"/>
          </p:cNvSpPr>
          <p:nvPr/>
        </p:nvSpPr>
        <p:spPr bwMode="auto">
          <a:xfrm>
            <a:off x="7586829" y="4678027"/>
            <a:ext cx="495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i="0">
                <a:solidFill>
                  <a:srgbClr val="CC0000"/>
                </a:solidFill>
                <a:ea typeface="宋体" panose="02010600030101010101" pitchFamily="2" charset="-122"/>
              </a:rPr>
              <a:t>4</a:t>
            </a:r>
          </a:p>
        </p:txBody>
      </p:sp>
      <p:sp>
        <p:nvSpPr>
          <p:cNvPr id="15" name="Text Box 13">
            <a:extLst>
              <a:ext uri="{FF2B5EF4-FFF2-40B4-BE49-F238E27FC236}">
                <a16:creationId xmlns:a16="http://schemas.microsoft.com/office/drawing/2014/main" id="{BEE53D93-D7CF-4EA7-91BE-87F8DD33648D}"/>
              </a:ext>
            </a:extLst>
          </p:cNvPr>
          <p:cNvSpPr txBox="1">
            <a:spLocks noChangeArrowheads="1"/>
          </p:cNvSpPr>
          <p:nvPr/>
        </p:nvSpPr>
        <p:spPr bwMode="auto">
          <a:xfrm>
            <a:off x="3143417" y="6229015"/>
            <a:ext cx="16129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0000FF"/>
                </a:solidFill>
                <a:latin typeface="宋体" panose="02010600030101010101" pitchFamily="2" charset="-122"/>
                <a:ea typeface="宋体" panose="02010600030101010101" pitchFamily="2" charset="-122"/>
              </a:rPr>
              <a:t>关联度为多少？</a:t>
            </a:r>
          </a:p>
        </p:txBody>
      </p:sp>
      <p:sp>
        <p:nvSpPr>
          <p:cNvPr id="16" name="Text Box 14">
            <a:extLst>
              <a:ext uri="{FF2B5EF4-FFF2-40B4-BE49-F238E27FC236}">
                <a16:creationId xmlns:a16="http://schemas.microsoft.com/office/drawing/2014/main" id="{93986119-55B2-4952-9FE5-2E0536CE43A4}"/>
              </a:ext>
            </a:extLst>
          </p:cNvPr>
          <p:cNvSpPr txBox="1">
            <a:spLocks noChangeArrowheads="1"/>
          </p:cNvSpPr>
          <p:nvPr/>
        </p:nvSpPr>
        <p:spPr bwMode="auto">
          <a:xfrm>
            <a:off x="4857917" y="6229015"/>
            <a:ext cx="495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i="0">
                <a:solidFill>
                  <a:srgbClr val="CC0000"/>
                </a:solidFill>
                <a:ea typeface="宋体" panose="02010600030101010101" pitchFamily="2" charset="-122"/>
              </a:rPr>
              <a:t>8</a:t>
            </a:r>
          </a:p>
        </p:txBody>
      </p:sp>
    </p:spTree>
    <p:extLst>
      <p:ext uri="{BB962C8B-B14F-4D97-AF65-F5344CB8AC3E}">
        <p14:creationId xmlns:p14="http://schemas.microsoft.com/office/powerpoint/2010/main" val="250138703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linds(horizont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linds(horizontal)">
                                      <p:cBhvr>
                                        <p:cTn id="46" dur="500"/>
                                        <p:tgtEl>
                                          <p:spTgt spid="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blinds(horizontal)">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9222ED9-CBD7-4E94-8DBE-411F3EB1999C}"/>
              </a:ext>
            </a:extLst>
          </p:cNvPr>
          <p:cNvSpPr>
            <a:spLocks noGrp="1"/>
          </p:cNvSpPr>
          <p:nvPr>
            <p:ph type="sldNum" sz="quarter" idx="12"/>
          </p:nvPr>
        </p:nvSpPr>
        <p:spPr/>
        <p:txBody>
          <a:bodyPr/>
          <a:lstStyle/>
          <a:p>
            <a:fld id="{D12C7F20-4EEE-4847-AC76-B538472E8A39}" type="slidenum">
              <a:rPr lang="zh-CN" altLang="en-US" smtClean="0"/>
              <a:pPr/>
              <a:t>77</a:t>
            </a:fld>
            <a:endParaRPr lang="zh-CN" altLang="en-US"/>
          </a:p>
        </p:txBody>
      </p:sp>
      <p:sp>
        <p:nvSpPr>
          <p:cNvPr id="3" name="文本占位符 2">
            <a:extLst>
              <a:ext uri="{FF2B5EF4-FFF2-40B4-BE49-F238E27FC236}">
                <a16:creationId xmlns:a16="http://schemas.microsoft.com/office/drawing/2014/main" id="{915EA10B-328F-45F1-94C1-ABC6E5169A63}"/>
              </a:ext>
            </a:extLst>
          </p:cNvPr>
          <p:cNvSpPr>
            <a:spLocks noGrp="1"/>
          </p:cNvSpPr>
          <p:nvPr>
            <p:ph type="body" sz="quarter" idx="15"/>
          </p:nvPr>
        </p:nvSpPr>
        <p:spPr>
          <a:xfrm>
            <a:off x="159768" y="698463"/>
            <a:ext cx="11835786" cy="793453"/>
          </a:xfrm>
        </p:spPr>
        <p:txBody>
          <a:bodyPr/>
          <a:lstStyle/>
          <a:p>
            <a:r>
              <a:rPr lang="zh-CN" altLang="en-US" dirty="0"/>
              <a:t>例子：</a:t>
            </a:r>
            <a:r>
              <a:rPr lang="en-US" altLang="zh-CN" dirty="0"/>
              <a:t>Cache</a:t>
            </a:r>
            <a:r>
              <a:rPr lang="zh-CN" altLang="en-US" dirty="0"/>
              <a:t>缺失和关联度</a:t>
            </a:r>
          </a:p>
        </p:txBody>
      </p:sp>
      <p:sp>
        <p:nvSpPr>
          <p:cNvPr id="4" name="文本占位符 3">
            <a:extLst>
              <a:ext uri="{FF2B5EF4-FFF2-40B4-BE49-F238E27FC236}">
                <a16:creationId xmlns:a16="http://schemas.microsoft.com/office/drawing/2014/main" id="{7B013AB3-18D3-47C7-B94D-CBB5F3A3F343}"/>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19570418-035A-48A7-8F5D-D547340A1D9B}"/>
              </a:ext>
            </a:extLst>
          </p:cNvPr>
          <p:cNvSpPr txBox="1">
            <a:spLocks noChangeArrowheads="1"/>
          </p:cNvSpPr>
          <p:nvPr/>
        </p:nvSpPr>
        <p:spPr>
          <a:xfrm>
            <a:off x="365760" y="1267059"/>
            <a:ext cx="3354388" cy="367030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600"/>
              <a:t>设有三个大小相等的</a:t>
            </a:r>
            <a:r>
              <a:rPr lang="en-US" altLang="zh-CN" sz="1600"/>
              <a:t>Cache</a:t>
            </a:r>
            <a:r>
              <a:rPr lang="zh-CN" altLang="en-US" sz="1600"/>
              <a:t>，都有四行，每行一个字。</a:t>
            </a:r>
            <a:endParaRPr lang="en-US" altLang="zh-CN" sz="1600"/>
          </a:p>
          <a:p>
            <a:pPr lvl="1">
              <a:lnSpc>
                <a:spcPct val="120000"/>
              </a:lnSpc>
            </a:pPr>
            <a:r>
              <a:rPr lang="en-US" altLang="zh-CN" sz="1600"/>
              <a:t>Cache1: </a:t>
            </a:r>
            <a:r>
              <a:rPr lang="zh-CN" altLang="en-US" sz="1600"/>
              <a:t>全相联</a:t>
            </a:r>
          </a:p>
          <a:p>
            <a:pPr lvl="1">
              <a:lnSpc>
                <a:spcPct val="120000"/>
              </a:lnSpc>
            </a:pPr>
            <a:r>
              <a:rPr lang="en-US" altLang="zh-CN" sz="1600"/>
              <a:t>Cache2: 2-</a:t>
            </a:r>
            <a:r>
              <a:rPr lang="zh-CN" altLang="en-US" sz="1600"/>
              <a:t>路组相联</a:t>
            </a:r>
          </a:p>
          <a:p>
            <a:pPr lvl="1">
              <a:lnSpc>
                <a:spcPct val="120000"/>
              </a:lnSpc>
            </a:pPr>
            <a:r>
              <a:rPr lang="en-US" altLang="zh-CN" sz="1600"/>
              <a:t>Cache3: </a:t>
            </a:r>
            <a:r>
              <a:rPr lang="zh-CN" altLang="en-US" sz="1600"/>
              <a:t>直接映射</a:t>
            </a:r>
          </a:p>
          <a:p>
            <a:pPr>
              <a:lnSpc>
                <a:spcPct val="120000"/>
              </a:lnSpc>
              <a:buFont typeface="Wingdings" panose="05000000000000000000" pitchFamily="2" charset="2"/>
              <a:buNone/>
            </a:pPr>
            <a:r>
              <a:rPr lang="zh-CN" altLang="en-US" sz="1600"/>
              <a:t>      按以下主存块地址顺序访问，其缺失次数各为多少？</a:t>
            </a:r>
          </a:p>
        </p:txBody>
      </p:sp>
      <p:pic>
        <p:nvPicPr>
          <p:cNvPr id="6" name="Picture 4">
            <a:extLst>
              <a:ext uri="{FF2B5EF4-FFF2-40B4-BE49-F238E27FC236}">
                <a16:creationId xmlns:a16="http://schemas.microsoft.com/office/drawing/2014/main" id="{9175FEDA-296C-46EE-AB04-9134B1753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529647" y="1279760"/>
            <a:ext cx="7818537" cy="1473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8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5">
            <a:extLst>
              <a:ext uri="{FF2B5EF4-FFF2-40B4-BE49-F238E27FC236}">
                <a16:creationId xmlns:a16="http://schemas.microsoft.com/office/drawing/2014/main" id="{2A0B770F-4B2D-4331-B08C-FC76B326D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502660" y="3059172"/>
            <a:ext cx="7739647" cy="1319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8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6">
            <a:extLst>
              <a:ext uri="{FF2B5EF4-FFF2-40B4-BE49-F238E27FC236}">
                <a16:creationId xmlns:a16="http://schemas.microsoft.com/office/drawing/2014/main" id="{CC4B121C-CE0A-42FC-A44C-DD10DF5A94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9647" y="4740334"/>
            <a:ext cx="7739647" cy="1468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 Box 7">
            <a:extLst>
              <a:ext uri="{FF2B5EF4-FFF2-40B4-BE49-F238E27FC236}">
                <a16:creationId xmlns:a16="http://schemas.microsoft.com/office/drawing/2014/main" id="{70C45823-7178-4199-809C-FC0828A7CA09}"/>
              </a:ext>
            </a:extLst>
          </p:cNvPr>
          <p:cNvSpPr txBox="1">
            <a:spLocks noChangeArrowheads="1"/>
          </p:cNvSpPr>
          <p:nvPr/>
        </p:nvSpPr>
        <p:spPr bwMode="auto">
          <a:xfrm>
            <a:off x="594360" y="3781659"/>
            <a:ext cx="22479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0000FF"/>
                </a:solidFill>
                <a:ea typeface="宋体" panose="02010600030101010101" pitchFamily="2" charset="-122"/>
              </a:rPr>
              <a:t>右边三种情况各对应哪种</a:t>
            </a:r>
            <a:r>
              <a:rPr lang="en-US" altLang="zh-CN" i="0">
                <a:solidFill>
                  <a:srgbClr val="0000FF"/>
                </a:solidFill>
                <a:ea typeface="宋体" panose="02010600030101010101" pitchFamily="2" charset="-122"/>
              </a:rPr>
              <a:t>Cache?</a:t>
            </a:r>
          </a:p>
        </p:txBody>
      </p:sp>
      <p:sp>
        <p:nvSpPr>
          <p:cNvPr id="10" name="Text Box 8">
            <a:extLst>
              <a:ext uri="{FF2B5EF4-FFF2-40B4-BE49-F238E27FC236}">
                <a16:creationId xmlns:a16="http://schemas.microsoft.com/office/drawing/2014/main" id="{0C5B6E65-F2C9-44CF-A57B-84DAD8B32131}"/>
              </a:ext>
            </a:extLst>
          </p:cNvPr>
          <p:cNvSpPr txBox="1">
            <a:spLocks noChangeArrowheads="1"/>
          </p:cNvSpPr>
          <p:nvPr/>
        </p:nvSpPr>
        <p:spPr bwMode="auto">
          <a:xfrm>
            <a:off x="772160" y="4378559"/>
            <a:ext cx="133350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20000"/>
              </a:spcBef>
            </a:pPr>
            <a:r>
              <a:rPr lang="zh-CN" altLang="en-US" i="0">
                <a:solidFill>
                  <a:srgbClr val="CC0000"/>
                </a:solidFill>
                <a:latin typeface="宋体" panose="02010600030101010101" pitchFamily="2" charset="-122"/>
                <a:ea typeface="宋体" panose="02010600030101010101" pitchFamily="2" charset="-122"/>
              </a:rPr>
              <a:t>直接映射</a:t>
            </a:r>
          </a:p>
          <a:p>
            <a:pPr>
              <a:spcBef>
                <a:spcPct val="20000"/>
              </a:spcBef>
            </a:pPr>
            <a:r>
              <a:rPr lang="en-US" altLang="zh-CN" i="0">
                <a:solidFill>
                  <a:srgbClr val="CC0000"/>
                </a:solidFill>
                <a:latin typeface="宋体" panose="02010600030101010101" pitchFamily="2" charset="-122"/>
                <a:ea typeface="宋体" panose="02010600030101010101" pitchFamily="2" charset="-122"/>
              </a:rPr>
              <a:t>2</a:t>
            </a:r>
            <a:r>
              <a:rPr lang="zh-CN" altLang="en-US" i="0">
                <a:solidFill>
                  <a:srgbClr val="CC0000"/>
                </a:solidFill>
                <a:latin typeface="宋体" panose="02010600030101010101" pitchFamily="2" charset="-122"/>
                <a:ea typeface="宋体" panose="02010600030101010101" pitchFamily="2" charset="-122"/>
              </a:rPr>
              <a:t>路组相联</a:t>
            </a:r>
          </a:p>
          <a:p>
            <a:pPr>
              <a:spcBef>
                <a:spcPct val="20000"/>
              </a:spcBef>
            </a:pPr>
            <a:r>
              <a:rPr lang="zh-CN" altLang="en-US" i="0">
                <a:solidFill>
                  <a:srgbClr val="CC0000"/>
                </a:solidFill>
                <a:latin typeface="宋体" panose="02010600030101010101" pitchFamily="2" charset="-122"/>
                <a:ea typeface="宋体" panose="02010600030101010101" pitchFamily="2" charset="-122"/>
              </a:rPr>
              <a:t>全相联</a:t>
            </a:r>
          </a:p>
        </p:txBody>
      </p:sp>
      <p:sp>
        <p:nvSpPr>
          <p:cNvPr id="11" name="Line 9">
            <a:extLst>
              <a:ext uri="{FF2B5EF4-FFF2-40B4-BE49-F238E27FC236}">
                <a16:creationId xmlns:a16="http://schemas.microsoft.com/office/drawing/2014/main" id="{C36FCA3A-0AE8-4782-A75C-4DDB230847E7}"/>
              </a:ext>
            </a:extLst>
          </p:cNvPr>
          <p:cNvSpPr>
            <a:spLocks noChangeShapeType="1"/>
          </p:cNvSpPr>
          <p:nvPr/>
        </p:nvSpPr>
        <p:spPr bwMode="auto">
          <a:xfrm flipV="1">
            <a:off x="1762760" y="2562459"/>
            <a:ext cx="1803400" cy="20320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 name="Line 10">
            <a:extLst>
              <a:ext uri="{FF2B5EF4-FFF2-40B4-BE49-F238E27FC236}">
                <a16:creationId xmlns:a16="http://schemas.microsoft.com/office/drawing/2014/main" id="{9FD98AFD-1383-4CA4-8721-7A3746A6B356}"/>
              </a:ext>
            </a:extLst>
          </p:cNvPr>
          <p:cNvSpPr>
            <a:spLocks noChangeShapeType="1"/>
          </p:cNvSpPr>
          <p:nvPr/>
        </p:nvSpPr>
        <p:spPr bwMode="auto">
          <a:xfrm flipV="1">
            <a:off x="1851660" y="3921359"/>
            <a:ext cx="1562100" cy="9017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3" name="Line 11">
            <a:extLst>
              <a:ext uri="{FF2B5EF4-FFF2-40B4-BE49-F238E27FC236}">
                <a16:creationId xmlns:a16="http://schemas.microsoft.com/office/drawing/2014/main" id="{4FA40747-9798-43A2-8532-7E5D00F1661C}"/>
              </a:ext>
            </a:extLst>
          </p:cNvPr>
          <p:cNvSpPr>
            <a:spLocks noChangeShapeType="1"/>
          </p:cNvSpPr>
          <p:nvPr/>
        </p:nvSpPr>
        <p:spPr bwMode="auto">
          <a:xfrm>
            <a:off x="1508760" y="5191359"/>
            <a:ext cx="1816100" cy="4318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4" name="Text Box 12">
            <a:extLst>
              <a:ext uri="{FF2B5EF4-FFF2-40B4-BE49-F238E27FC236}">
                <a16:creationId xmlns:a16="http://schemas.microsoft.com/office/drawing/2014/main" id="{055AB004-9D84-4210-B847-52DA1D65F212}"/>
              </a:ext>
            </a:extLst>
          </p:cNvPr>
          <p:cNvSpPr txBox="1">
            <a:spLocks noChangeArrowheads="1"/>
          </p:cNvSpPr>
          <p:nvPr/>
        </p:nvSpPr>
        <p:spPr bwMode="auto">
          <a:xfrm>
            <a:off x="6096000" y="2831540"/>
            <a:ext cx="2984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600" dirty="0">
                <a:solidFill>
                  <a:srgbClr val="CC0000"/>
                </a:solidFill>
                <a:ea typeface="宋体" panose="02010600030101010101" pitchFamily="2" charset="-122"/>
              </a:rPr>
              <a:t>Cache</a:t>
            </a:r>
            <a:r>
              <a:rPr lang="zh-CN" altLang="en-US" sz="1600" dirty="0">
                <a:solidFill>
                  <a:srgbClr val="CC0000"/>
                </a:solidFill>
                <a:ea typeface="宋体" panose="02010600030101010101" pitchFamily="2" charset="-122"/>
              </a:rPr>
              <a:t>块号</a:t>
            </a:r>
            <a:r>
              <a:rPr lang="en-US" altLang="zh-CN" sz="1600" dirty="0">
                <a:solidFill>
                  <a:srgbClr val="CC0000"/>
                </a:solidFill>
                <a:ea typeface="宋体" panose="02010600030101010101" pitchFamily="2" charset="-122"/>
              </a:rPr>
              <a:t>=</a:t>
            </a:r>
            <a:r>
              <a:rPr lang="zh-CN" altLang="en-US" sz="1600" dirty="0">
                <a:solidFill>
                  <a:srgbClr val="CC0000"/>
                </a:solidFill>
                <a:ea typeface="宋体" panose="02010600030101010101" pitchFamily="2" charset="-122"/>
              </a:rPr>
              <a:t>主存块号 </a:t>
            </a:r>
            <a:r>
              <a:rPr lang="en-US" altLang="zh-CN" sz="1600" dirty="0">
                <a:solidFill>
                  <a:srgbClr val="CC0000"/>
                </a:solidFill>
                <a:ea typeface="宋体" panose="02010600030101010101" pitchFamily="2" charset="-122"/>
              </a:rPr>
              <a:t>mod 4</a:t>
            </a:r>
          </a:p>
        </p:txBody>
      </p:sp>
      <p:sp>
        <p:nvSpPr>
          <p:cNvPr id="15" name="Text Box 13">
            <a:extLst>
              <a:ext uri="{FF2B5EF4-FFF2-40B4-BE49-F238E27FC236}">
                <a16:creationId xmlns:a16="http://schemas.microsoft.com/office/drawing/2014/main" id="{4B251822-6231-4D18-B14A-CBDF4298C187}"/>
              </a:ext>
            </a:extLst>
          </p:cNvPr>
          <p:cNvSpPr txBox="1">
            <a:spLocks noChangeArrowheads="1"/>
          </p:cNvSpPr>
          <p:nvPr/>
        </p:nvSpPr>
        <p:spPr bwMode="auto">
          <a:xfrm>
            <a:off x="5988977" y="4401395"/>
            <a:ext cx="29845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600" dirty="0">
                <a:solidFill>
                  <a:srgbClr val="CC0000"/>
                </a:solidFill>
                <a:ea typeface="宋体" panose="02010600030101010101" pitchFamily="2" charset="-122"/>
              </a:rPr>
              <a:t>Cache</a:t>
            </a:r>
            <a:r>
              <a:rPr lang="zh-CN" altLang="en-US" sz="1600" dirty="0">
                <a:solidFill>
                  <a:srgbClr val="CC0000"/>
                </a:solidFill>
                <a:ea typeface="宋体" panose="02010600030101010101" pitchFamily="2" charset="-122"/>
              </a:rPr>
              <a:t>组号</a:t>
            </a:r>
            <a:r>
              <a:rPr lang="en-US" altLang="zh-CN" sz="1600" dirty="0">
                <a:solidFill>
                  <a:srgbClr val="CC0000"/>
                </a:solidFill>
                <a:ea typeface="宋体" panose="02010600030101010101" pitchFamily="2" charset="-122"/>
              </a:rPr>
              <a:t>=</a:t>
            </a:r>
            <a:r>
              <a:rPr lang="zh-CN" altLang="en-US" sz="1600" dirty="0">
                <a:solidFill>
                  <a:srgbClr val="CC0000"/>
                </a:solidFill>
                <a:ea typeface="宋体" panose="02010600030101010101" pitchFamily="2" charset="-122"/>
              </a:rPr>
              <a:t>主存块号 </a:t>
            </a:r>
            <a:r>
              <a:rPr lang="en-US" altLang="zh-CN" sz="1600" dirty="0">
                <a:solidFill>
                  <a:srgbClr val="CC0000"/>
                </a:solidFill>
                <a:ea typeface="宋体" panose="02010600030101010101" pitchFamily="2" charset="-122"/>
              </a:rPr>
              <a:t>mod 2</a:t>
            </a:r>
          </a:p>
        </p:txBody>
      </p:sp>
      <p:sp>
        <p:nvSpPr>
          <p:cNvPr id="16" name="Text Box 14">
            <a:extLst>
              <a:ext uri="{FF2B5EF4-FFF2-40B4-BE49-F238E27FC236}">
                <a16:creationId xmlns:a16="http://schemas.microsoft.com/office/drawing/2014/main" id="{17014C72-D0DC-4A04-AF80-A2ABBE292A7A}"/>
              </a:ext>
            </a:extLst>
          </p:cNvPr>
          <p:cNvSpPr txBox="1">
            <a:spLocks noChangeArrowheads="1"/>
          </p:cNvSpPr>
          <p:nvPr/>
        </p:nvSpPr>
        <p:spPr bwMode="auto">
          <a:xfrm>
            <a:off x="581660" y="5508859"/>
            <a:ext cx="209550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20000"/>
              </a:spcBef>
            </a:pPr>
            <a:r>
              <a:rPr lang="zh-CN" altLang="en-US" sz="1600" i="0">
                <a:solidFill>
                  <a:srgbClr val="006600"/>
                </a:solidFill>
                <a:ea typeface="宋体" panose="02010600030101010101" pitchFamily="2" charset="-122"/>
              </a:rPr>
              <a:t>全相联的缺失率最低</a:t>
            </a:r>
          </a:p>
          <a:p>
            <a:pPr>
              <a:spcBef>
                <a:spcPct val="20000"/>
              </a:spcBef>
            </a:pPr>
            <a:r>
              <a:rPr lang="zh-CN" altLang="en-US" sz="1600" i="0">
                <a:solidFill>
                  <a:srgbClr val="006600"/>
                </a:solidFill>
                <a:ea typeface="宋体" panose="02010600030101010101" pitchFamily="2" charset="-122"/>
              </a:rPr>
              <a:t>直接映射最高！</a:t>
            </a:r>
          </a:p>
        </p:txBody>
      </p:sp>
      <p:sp>
        <p:nvSpPr>
          <p:cNvPr id="17" name="Text Box 15">
            <a:extLst>
              <a:ext uri="{FF2B5EF4-FFF2-40B4-BE49-F238E27FC236}">
                <a16:creationId xmlns:a16="http://schemas.microsoft.com/office/drawing/2014/main" id="{70C39F5C-BADD-47FE-928A-76DB51B82190}"/>
              </a:ext>
            </a:extLst>
          </p:cNvPr>
          <p:cNvSpPr txBox="1">
            <a:spLocks noChangeArrowheads="1"/>
          </p:cNvSpPr>
          <p:nvPr/>
        </p:nvSpPr>
        <p:spPr bwMode="auto">
          <a:xfrm>
            <a:off x="608648" y="6145447"/>
            <a:ext cx="23114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20000"/>
              </a:spcBef>
            </a:pPr>
            <a:r>
              <a:rPr lang="zh-CN" altLang="en-US" sz="1600" i="0">
                <a:solidFill>
                  <a:srgbClr val="CC0000"/>
                </a:solidFill>
                <a:ea typeface="宋体" panose="02010600030101010101" pitchFamily="2" charset="-122"/>
              </a:rPr>
              <a:t>相联度高，则缺失率低</a:t>
            </a:r>
          </a:p>
        </p:txBody>
      </p:sp>
    </p:spTree>
    <p:extLst>
      <p:ext uri="{BB962C8B-B14F-4D97-AF65-F5344CB8AC3E}">
        <p14:creationId xmlns:p14="http://schemas.microsoft.com/office/powerpoint/2010/main" val="38183136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linds(horizontal)">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linds(horizontal)">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blinds(horizontal)">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linds(horizontal)">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blinds(horizontal)">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blinds(horizontal)">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blinds(horizontal)">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blinds(horizontal)">
                                      <p:cBhvr>
                                        <p:cTn id="8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p:bldP spid="10" grpId="0"/>
      <p:bldP spid="14" grpId="0"/>
      <p:bldP spid="15" grpId="0"/>
      <p:bldP spid="16" grpId="0"/>
      <p:bldP spid="1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5291C69-979E-4065-B9AB-C3C4D55055D4}"/>
              </a:ext>
            </a:extLst>
          </p:cNvPr>
          <p:cNvSpPr>
            <a:spLocks noGrp="1"/>
          </p:cNvSpPr>
          <p:nvPr>
            <p:ph type="sldNum" sz="quarter" idx="12"/>
          </p:nvPr>
        </p:nvSpPr>
        <p:spPr/>
        <p:txBody>
          <a:bodyPr/>
          <a:lstStyle/>
          <a:p>
            <a:fld id="{D12C7F20-4EEE-4847-AC76-B538472E8A39}" type="slidenum">
              <a:rPr lang="zh-CN" altLang="en-US" smtClean="0"/>
              <a:pPr/>
              <a:t>78</a:t>
            </a:fld>
            <a:endParaRPr lang="zh-CN" altLang="en-US"/>
          </a:p>
        </p:txBody>
      </p:sp>
      <p:sp>
        <p:nvSpPr>
          <p:cNvPr id="3" name="文本占位符 2">
            <a:extLst>
              <a:ext uri="{FF2B5EF4-FFF2-40B4-BE49-F238E27FC236}">
                <a16:creationId xmlns:a16="http://schemas.microsoft.com/office/drawing/2014/main" id="{80688938-00A3-4602-9165-17188DCB6894}"/>
              </a:ext>
            </a:extLst>
          </p:cNvPr>
          <p:cNvSpPr>
            <a:spLocks noGrp="1"/>
          </p:cNvSpPr>
          <p:nvPr>
            <p:ph type="body" sz="quarter" idx="15"/>
          </p:nvPr>
        </p:nvSpPr>
        <p:spPr>
          <a:xfrm>
            <a:off x="159768" y="698463"/>
            <a:ext cx="11835786" cy="533571"/>
          </a:xfrm>
        </p:spPr>
        <p:txBody>
          <a:bodyPr/>
          <a:lstStyle/>
          <a:p>
            <a:r>
              <a:rPr lang="zh-CN" altLang="en-US" dirty="0"/>
              <a:t>关联度与标记位大小</a:t>
            </a:r>
          </a:p>
        </p:txBody>
      </p:sp>
      <p:sp>
        <p:nvSpPr>
          <p:cNvPr id="4" name="文本占位符 3">
            <a:extLst>
              <a:ext uri="{FF2B5EF4-FFF2-40B4-BE49-F238E27FC236}">
                <a16:creationId xmlns:a16="http://schemas.microsoft.com/office/drawing/2014/main" id="{C071B4E5-4D4A-4F4B-ABE1-ECF48F079842}"/>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3">
            <a:extLst>
              <a:ext uri="{FF2B5EF4-FFF2-40B4-BE49-F238E27FC236}">
                <a16:creationId xmlns:a16="http://schemas.microsoft.com/office/drawing/2014/main" id="{E36D782D-7745-4805-9E60-5D5F06F7C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33321" y="1232034"/>
            <a:ext cx="5543967" cy="489733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8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4">
            <a:extLst>
              <a:ext uri="{FF2B5EF4-FFF2-40B4-BE49-F238E27FC236}">
                <a16:creationId xmlns:a16="http://schemas.microsoft.com/office/drawing/2014/main" id="{62D870A0-24A6-4C77-8805-07A3411E8FBB}"/>
              </a:ext>
            </a:extLst>
          </p:cNvPr>
          <p:cNvSpPr txBox="1">
            <a:spLocks noChangeArrowheads="1"/>
          </p:cNvSpPr>
          <p:nvPr/>
        </p:nvSpPr>
        <p:spPr bwMode="auto">
          <a:xfrm>
            <a:off x="4470064" y="962159"/>
            <a:ext cx="21971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dirty="0">
                <a:solidFill>
                  <a:srgbClr val="0000FF"/>
                </a:solidFill>
                <a:ea typeface="宋体" panose="02010600030101010101" pitchFamily="2" charset="-122"/>
              </a:rPr>
              <a:t>主存地址</a:t>
            </a:r>
            <a:r>
              <a:rPr lang="en-US" altLang="zh-CN" sz="1600" i="0" dirty="0">
                <a:solidFill>
                  <a:srgbClr val="0000FF"/>
                </a:solidFill>
                <a:ea typeface="宋体" panose="02010600030101010101" pitchFamily="2" charset="-122"/>
              </a:rPr>
              <a:t>32</a:t>
            </a:r>
            <a:r>
              <a:rPr lang="zh-CN" altLang="en-US" sz="1600" i="0" dirty="0">
                <a:solidFill>
                  <a:srgbClr val="0000FF"/>
                </a:solidFill>
                <a:ea typeface="宋体" panose="02010600030101010101" pitchFamily="2" charset="-122"/>
              </a:rPr>
              <a:t>位，块大小为</a:t>
            </a:r>
            <a:r>
              <a:rPr lang="en-US" altLang="zh-CN" sz="1600" i="0" dirty="0">
                <a:solidFill>
                  <a:srgbClr val="0000FF"/>
                </a:solidFill>
                <a:ea typeface="宋体" panose="02010600030101010101" pitchFamily="2" charset="-122"/>
              </a:rPr>
              <a:t>16</a:t>
            </a:r>
            <a:r>
              <a:rPr lang="zh-CN" altLang="en-US" sz="1600" i="0" dirty="0">
                <a:solidFill>
                  <a:srgbClr val="0000FF"/>
                </a:solidFill>
                <a:ea typeface="宋体" panose="02010600030101010101" pitchFamily="2" charset="-122"/>
              </a:rPr>
              <a:t>字节，</a:t>
            </a:r>
            <a:r>
              <a:rPr lang="en-US" altLang="zh-CN" sz="1600" i="0" dirty="0">
                <a:solidFill>
                  <a:srgbClr val="0000FF"/>
                </a:solidFill>
                <a:ea typeface="宋体" panose="02010600030101010101" pitchFamily="2" charset="-122"/>
              </a:rPr>
              <a:t>Cache</a:t>
            </a:r>
            <a:r>
              <a:rPr lang="zh-CN" altLang="en-US" sz="1600" i="0" dirty="0">
                <a:solidFill>
                  <a:srgbClr val="0000FF"/>
                </a:solidFill>
                <a:ea typeface="宋体" panose="02010600030101010101" pitchFamily="2" charset="-122"/>
              </a:rPr>
              <a:t>总大小为</a:t>
            </a:r>
            <a:r>
              <a:rPr lang="en-US" altLang="zh-CN" sz="1600" i="0" dirty="0">
                <a:solidFill>
                  <a:srgbClr val="0000FF"/>
                </a:solidFill>
                <a:ea typeface="宋体" panose="02010600030101010101" pitchFamily="2" charset="-122"/>
              </a:rPr>
              <a:t>4K</a:t>
            </a:r>
            <a:r>
              <a:rPr lang="zh-CN" altLang="en-US" sz="1600" i="0" dirty="0">
                <a:solidFill>
                  <a:srgbClr val="0000FF"/>
                </a:solidFill>
                <a:ea typeface="宋体" panose="02010600030101010101" pitchFamily="2" charset="-122"/>
              </a:rPr>
              <a:t>块，问：标志位的总位数是多少？</a:t>
            </a:r>
          </a:p>
        </p:txBody>
      </p:sp>
      <p:sp>
        <p:nvSpPr>
          <p:cNvPr id="7" name="Text Box 5">
            <a:extLst>
              <a:ext uri="{FF2B5EF4-FFF2-40B4-BE49-F238E27FC236}">
                <a16:creationId xmlns:a16="http://schemas.microsoft.com/office/drawing/2014/main" id="{825D3FE9-3BC0-439D-8E8A-87CAC6DE8B9B}"/>
              </a:ext>
            </a:extLst>
          </p:cNvPr>
          <p:cNvSpPr txBox="1">
            <a:spLocks noChangeArrowheads="1"/>
          </p:cNvSpPr>
          <p:nvPr/>
        </p:nvSpPr>
        <p:spPr bwMode="auto">
          <a:xfrm>
            <a:off x="7422127" y="987559"/>
            <a:ext cx="3780663"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a:solidFill>
                  <a:schemeClr val="tx1"/>
                </a:solidFill>
                <a:ea typeface="宋体" panose="02010600030101010101" pitchFamily="2" charset="-122"/>
              </a:rPr>
              <a:t>块内地址占几位？</a:t>
            </a:r>
          </a:p>
        </p:txBody>
      </p:sp>
      <p:sp>
        <p:nvSpPr>
          <p:cNvPr id="8" name="Text Box 6">
            <a:extLst>
              <a:ext uri="{FF2B5EF4-FFF2-40B4-BE49-F238E27FC236}">
                <a16:creationId xmlns:a16="http://schemas.microsoft.com/office/drawing/2014/main" id="{F623B5EF-038F-420B-8FBD-E632AA7BD807}"/>
              </a:ext>
            </a:extLst>
          </p:cNvPr>
          <p:cNvSpPr txBox="1">
            <a:spLocks noChangeArrowheads="1"/>
          </p:cNvSpPr>
          <p:nvPr/>
        </p:nvSpPr>
        <p:spPr bwMode="auto">
          <a:xfrm>
            <a:off x="9098528" y="962159"/>
            <a:ext cx="1094402"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en-US" altLang="zh-CN" i="0">
                <a:solidFill>
                  <a:srgbClr val="CC0000"/>
                </a:solidFill>
                <a:ea typeface="宋体" panose="02010600030101010101" pitchFamily="2" charset="-122"/>
              </a:rPr>
              <a:t>4</a:t>
            </a:r>
            <a:r>
              <a:rPr lang="zh-CN" altLang="en-US" i="0">
                <a:solidFill>
                  <a:srgbClr val="CC0000"/>
                </a:solidFill>
                <a:ea typeface="宋体" panose="02010600030101010101" pitchFamily="2" charset="-122"/>
              </a:rPr>
              <a:t>位</a:t>
            </a:r>
          </a:p>
        </p:txBody>
      </p:sp>
      <p:sp>
        <p:nvSpPr>
          <p:cNvPr id="9" name="Text Box 7">
            <a:extLst>
              <a:ext uri="{FF2B5EF4-FFF2-40B4-BE49-F238E27FC236}">
                <a16:creationId xmlns:a16="http://schemas.microsoft.com/office/drawing/2014/main" id="{E205C217-43CD-436B-AA13-EC5F3F0E2F20}"/>
              </a:ext>
            </a:extLst>
          </p:cNvPr>
          <p:cNvSpPr txBox="1">
            <a:spLocks noChangeArrowheads="1"/>
          </p:cNvSpPr>
          <p:nvPr/>
        </p:nvSpPr>
        <p:spPr bwMode="auto">
          <a:xfrm>
            <a:off x="7360215" y="1903547"/>
            <a:ext cx="4750701"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0"/>
              </a:spcBef>
            </a:pPr>
            <a:r>
              <a:rPr lang="zh-CN" altLang="en-US" sz="1600" i="0">
                <a:solidFill>
                  <a:srgbClr val="CC0000"/>
                </a:solidFill>
                <a:ea typeface="宋体" panose="02010600030101010101" pitchFamily="2" charset="-122"/>
              </a:rPr>
              <a:t>相当于每组</a:t>
            </a:r>
            <a:r>
              <a:rPr lang="en-US" altLang="zh-CN" sz="1600" i="0">
                <a:solidFill>
                  <a:srgbClr val="CC0000"/>
                </a:solidFill>
                <a:ea typeface="宋体" panose="02010600030101010101" pitchFamily="2" charset="-122"/>
              </a:rPr>
              <a:t>1</a:t>
            </a:r>
            <a:r>
              <a:rPr lang="zh-CN" altLang="en-US" sz="1600" i="0">
                <a:solidFill>
                  <a:srgbClr val="CC0000"/>
                </a:solidFill>
                <a:ea typeface="宋体" panose="02010600030101010101" pitchFamily="2" charset="-122"/>
              </a:rPr>
              <a:t>块，共</a:t>
            </a:r>
            <a:r>
              <a:rPr lang="en-US" altLang="zh-CN" sz="1600" i="0">
                <a:solidFill>
                  <a:srgbClr val="CC0000"/>
                </a:solidFill>
                <a:ea typeface="宋体" panose="02010600030101010101" pitchFamily="2" charset="-122"/>
              </a:rPr>
              <a:t>4K</a:t>
            </a:r>
            <a:r>
              <a:rPr lang="zh-CN" altLang="en-US" sz="1600" i="0">
                <a:solidFill>
                  <a:srgbClr val="CC0000"/>
                </a:solidFill>
                <a:ea typeface="宋体" panose="02010600030101010101" pitchFamily="2" charset="-122"/>
              </a:rPr>
              <a:t>组</a:t>
            </a:r>
          </a:p>
          <a:p>
            <a:pPr>
              <a:spcBef>
                <a:spcPct val="0"/>
              </a:spcBef>
            </a:pPr>
            <a:r>
              <a:rPr lang="zh-CN" altLang="en-US" sz="1600" i="0">
                <a:solidFill>
                  <a:srgbClr val="CC0000"/>
                </a:solidFill>
                <a:ea typeface="宋体" panose="02010600030101010101" pitchFamily="2" charset="-122"/>
              </a:rPr>
              <a:t>标志占</a:t>
            </a:r>
            <a:r>
              <a:rPr lang="en-US" altLang="zh-CN" sz="1600" i="0">
                <a:solidFill>
                  <a:srgbClr val="CC0000"/>
                </a:solidFill>
                <a:ea typeface="宋体" panose="02010600030101010101" pitchFamily="2" charset="-122"/>
              </a:rPr>
              <a:t>32-4-12=16</a:t>
            </a:r>
            <a:r>
              <a:rPr lang="zh-CN" altLang="en-US" sz="1600" i="0">
                <a:solidFill>
                  <a:srgbClr val="CC0000"/>
                </a:solidFill>
                <a:ea typeface="宋体" panose="02010600030101010101" pitchFamily="2" charset="-122"/>
              </a:rPr>
              <a:t>位</a:t>
            </a:r>
          </a:p>
          <a:p>
            <a:pPr>
              <a:spcBef>
                <a:spcPct val="0"/>
              </a:spcBef>
            </a:pPr>
            <a:r>
              <a:rPr lang="zh-CN" altLang="en-US" sz="1600" i="0">
                <a:solidFill>
                  <a:srgbClr val="CC0000"/>
                </a:solidFill>
                <a:ea typeface="宋体" panose="02010600030101010101" pitchFamily="2" charset="-122"/>
              </a:rPr>
              <a:t>总位数占</a:t>
            </a:r>
            <a:r>
              <a:rPr lang="en-US" altLang="zh-CN" sz="1600" i="0">
                <a:solidFill>
                  <a:srgbClr val="CC0000"/>
                </a:solidFill>
                <a:ea typeface="宋体" panose="02010600030101010101" pitchFamily="2" charset="-122"/>
              </a:rPr>
              <a:t>4Kx16=64K</a:t>
            </a:r>
            <a:r>
              <a:rPr lang="zh-CN" altLang="en-US" sz="1600" i="0">
                <a:solidFill>
                  <a:srgbClr val="CC0000"/>
                </a:solidFill>
                <a:ea typeface="宋体" panose="02010600030101010101" pitchFamily="2" charset="-122"/>
              </a:rPr>
              <a:t>位</a:t>
            </a:r>
          </a:p>
        </p:txBody>
      </p:sp>
      <p:sp>
        <p:nvSpPr>
          <p:cNvPr id="10" name="Text Box 8">
            <a:extLst>
              <a:ext uri="{FF2B5EF4-FFF2-40B4-BE49-F238E27FC236}">
                <a16:creationId xmlns:a16="http://schemas.microsoft.com/office/drawing/2014/main" id="{B4BBAF50-DD7C-408E-B1E1-2A59E33508D0}"/>
              </a:ext>
            </a:extLst>
          </p:cNvPr>
          <p:cNvSpPr txBox="1">
            <a:spLocks noChangeArrowheads="1"/>
          </p:cNvSpPr>
          <p:nvPr/>
        </p:nvSpPr>
        <p:spPr bwMode="auto">
          <a:xfrm>
            <a:off x="7358627" y="1571759"/>
            <a:ext cx="3929899"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a:solidFill>
                  <a:schemeClr val="tx1"/>
                </a:solidFill>
                <a:ea typeface="宋体" panose="02010600030101010101" pitchFamily="2" charset="-122"/>
              </a:rPr>
              <a:t>直接映射方式下：</a:t>
            </a:r>
          </a:p>
        </p:txBody>
      </p:sp>
      <p:sp>
        <p:nvSpPr>
          <p:cNvPr id="11" name="Text Box 9">
            <a:extLst>
              <a:ext uri="{FF2B5EF4-FFF2-40B4-BE49-F238E27FC236}">
                <a16:creationId xmlns:a16="http://schemas.microsoft.com/office/drawing/2014/main" id="{24C4961C-D343-427A-900C-DC8F06D8D9DD}"/>
              </a:ext>
            </a:extLst>
          </p:cNvPr>
          <p:cNvSpPr txBox="1">
            <a:spLocks noChangeArrowheads="1"/>
          </p:cNvSpPr>
          <p:nvPr/>
        </p:nvSpPr>
        <p:spPr bwMode="auto">
          <a:xfrm>
            <a:off x="7372916" y="2830647"/>
            <a:ext cx="4576592"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kumimoji="0" lang="zh-CN" altLang="en-US" sz="1600" i="0">
                <a:solidFill>
                  <a:schemeClr val="tx1"/>
                </a:solidFill>
                <a:ea typeface="宋体" panose="02010600030101010101" pitchFamily="2" charset="-122"/>
              </a:rPr>
              <a:t>关联度增加一倍</a:t>
            </a:r>
            <a:r>
              <a:rPr kumimoji="0" lang="en-US" altLang="zh-CN" sz="1600" i="0">
                <a:solidFill>
                  <a:srgbClr val="CC0000"/>
                </a:solidFill>
              </a:rPr>
              <a:t>(2-way)</a:t>
            </a:r>
            <a:endParaRPr kumimoji="0" lang="zh-CN" altLang="en-US" sz="1600" i="0">
              <a:solidFill>
                <a:schemeClr val="tx1"/>
              </a:solidFill>
              <a:ea typeface="宋体" panose="02010600030101010101" pitchFamily="2" charset="-122"/>
            </a:endParaRPr>
          </a:p>
          <a:p>
            <a:pPr>
              <a:spcBef>
                <a:spcPct val="20000"/>
              </a:spcBef>
            </a:pPr>
            <a:r>
              <a:rPr kumimoji="0" lang="zh-CN" altLang="en-US" sz="1600" i="0">
                <a:solidFill>
                  <a:srgbClr val="CC0000"/>
                </a:solidFill>
                <a:ea typeface="宋体" panose="02010600030101010101" pitchFamily="2" charset="-122"/>
              </a:rPr>
              <a:t>每组</a:t>
            </a:r>
            <a:r>
              <a:rPr kumimoji="0" lang="en-US" altLang="zh-CN" sz="1600" i="0">
                <a:solidFill>
                  <a:srgbClr val="CC0000"/>
                </a:solidFill>
                <a:ea typeface="宋体" panose="02010600030101010101" pitchFamily="2" charset="-122"/>
              </a:rPr>
              <a:t>2</a:t>
            </a:r>
            <a:r>
              <a:rPr kumimoji="0" lang="zh-CN" altLang="en-US" sz="1600" i="0">
                <a:solidFill>
                  <a:srgbClr val="CC0000"/>
                </a:solidFill>
                <a:ea typeface="宋体" panose="02010600030101010101" pitchFamily="2" charset="-122"/>
              </a:rPr>
              <a:t>块，共</a:t>
            </a:r>
            <a:r>
              <a:rPr kumimoji="0" lang="en-US" altLang="zh-CN" sz="1600" i="0">
                <a:solidFill>
                  <a:srgbClr val="CC0000"/>
                </a:solidFill>
                <a:ea typeface="宋体" panose="02010600030101010101" pitchFamily="2" charset="-122"/>
              </a:rPr>
              <a:t>2K</a:t>
            </a:r>
            <a:r>
              <a:rPr kumimoji="0" lang="zh-CN" altLang="en-US" sz="1600" i="0">
                <a:solidFill>
                  <a:srgbClr val="CC0000"/>
                </a:solidFill>
                <a:ea typeface="宋体" panose="02010600030101010101" pitchFamily="2" charset="-122"/>
              </a:rPr>
              <a:t>组</a:t>
            </a:r>
            <a:endParaRPr lang="zh-CN" altLang="en-US" sz="1600" i="0">
              <a:solidFill>
                <a:srgbClr val="CC0000"/>
              </a:solidFill>
              <a:ea typeface="宋体" panose="02010600030101010101" pitchFamily="2" charset="-122"/>
            </a:endParaRPr>
          </a:p>
        </p:txBody>
      </p:sp>
      <p:sp>
        <p:nvSpPr>
          <p:cNvPr id="12" name="Text Box 10">
            <a:extLst>
              <a:ext uri="{FF2B5EF4-FFF2-40B4-BE49-F238E27FC236}">
                <a16:creationId xmlns:a16="http://schemas.microsoft.com/office/drawing/2014/main" id="{C3C50C96-8C84-4A4A-8AD6-0C12610713B0}"/>
              </a:ext>
            </a:extLst>
          </p:cNvPr>
          <p:cNvSpPr txBox="1">
            <a:spLocks noChangeArrowheads="1"/>
          </p:cNvSpPr>
          <p:nvPr/>
        </p:nvSpPr>
        <p:spPr bwMode="auto">
          <a:xfrm>
            <a:off x="7361802" y="3365634"/>
            <a:ext cx="4750701"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0"/>
              </a:spcBef>
            </a:pPr>
            <a:r>
              <a:rPr lang="zh-CN" altLang="en-US" sz="1600" i="0">
                <a:solidFill>
                  <a:srgbClr val="CC0000"/>
                </a:solidFill>
                <a:ea typeface="宋体" panose="02010600030101010101" pitchFamily="2" charset="-122"/>
              </a:rPr>
              <a:t>标志占</a:t>
            </a:r>
            <a:r>
              <a:rPr lang="en-US" altLang="zh-CN" sz="1600" i="0">
                <a:solidFill>
                  <a:srgbClr val="CC0000"/>
                </a:solidFill>
                <a:ea typeface="宋体" panose="02010600030101010101" pitchFamily="2" charset="-122"/>
              </a:rPr>
              <a:t>32-4-11=17</a:t>
            </a:r>
            <a:r>
              <a:rPr lang="zh-CN" altLang="en-US" sz="1600" i="0">
                <a:solidFill>
                  <a:srgbClr val="CC0000"/>
                </a:solidFill>
                <a:ea typeface="宋体" panose="02010600030101010101" pitchFamily="2" charset="-122"/>
              </a:rPr>
              <a:t>位</a:t>
            </a:r>
          </a:p>
          <a:p>
            <a:pPr>
              <a:spcBef>
                <a:spcPct val="0"/>
              </a:spcBef>
            </a:pPr>
            <a:r>
              <a:rPr lang="zh-CN" altLang="en-US" sz="1600" i="0">
                <a:solidFill>
                  <a:srgbClr val="CC0000"/>
                </a:solidFill>
                <a:ea typeface="宋体" panose="02010600030101010101" pitchFamily="2" charset="-122"/>
              </a:rPr>
              <a:t>总位数占</a:t>
            </a:r>
            <a:r>
              <a:rPr lang="en-US" altLang="zh-CN" sz="1600" i="0">
                <a:solidFill>
                  <a:srgbClr val="CC0000"/>
                </a:solidFill>
                <a:ea typeface="宋体" panose="02010600030101010101" pitchFamily="2" charset="-122"/>
              </a:rPr>
              <a:t>4Kx17=68K</a:t>
            </a:r>
            <a:r>
              <a:rPr lang="zh-CN" altLang="en-US" sz="1600" i="0">
                <a:solidFill>
                  <a:srgbClr val="CC0000"/>
                </a:solidFill>
                <a:ea typeface="宋体" panose="02010600030101010101" pitchFamily="2" charset="-122"/>
              </a:rPr>
              <a:t>位</a:t>
            </a:r>
          </a:p>
        </p:txBody>
      </p:sp>
      <p:sp>
        <p:nvSpPr>
          <p:cNvPr id="13" name="Text Box 11">
            <a:extLst>
              <a:ext uri="{FF2B5EF4-FFF2-40B4-BE49-F238E27FC236}">
                <a16:creationId xmlns:a16="http://schemas.microsoft.com/office/drawing/2014/main" id="{922C230E-7FD4-43BF-9D69-B47775337A3C}"/>
              </a:ext>
            </a:extLst>
          </p:cNvPr>
          <p:cNvSpPr txBox="1">
            <a:spLocks noChangeArrowheads="1"/>
          </p:cNvSpPr>
          <p:nvPr/>
        </p:nvSpPr>
        <p:spPr bwMode="auto">
          <a:xfrm>
            <a:off x="7399903" y="4051434"/>
            <a:ext cx="4576592"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kumimoji="0" lang="zh-CN" altLang="en-US" sz="1600" i="0">
                <a:solidFill>
                  <a:schemeClr val="tx1"/>
                </a:solidFill>
                <a:ea typeface="宋体" panose="02010600030101010101" pitchFamily="2" charset="-122"/>
              </a:rPr>
              <a:t>关联度增加</a:t>
            </a:r>
            <a:r>
              <a:rPr kumimoji="0" lang="en-US" altLang="zh-CN" sz="1600" i="0">
                <a:solidFill>
                  <a:schemeClr val="tx1"/>
                </a:solidFill>
                <a:ea typeface="宋体" panose="02010600030101010101" pitchFamily="2" charset="-122"/>
              </a:rPr>
              <a:t>2</a:t>
            </a:r>
            <a:r>
              <a:rPr kumimoji="0" lang="zh-CN" altLang="en-US" sz="1600" i="0">
                <a:solidFill>
                  <a:schemeClr val="tx1"/>
                </a:solidFill>
                <a:ea typeface="宋体" panose="02010600030101010101" pitchFamily="2" charset="-122"/>
              </a:rPr>
              <a:t>倍</a:t>
            </a:r>
            <a:r>
              <a:rPr kumimoji="0" lang="en-US" altLang="zh-CN" sz="1600" i="0">
                <a:solidFill>
                  <a:srgbClr val="CC0000"/>
                </a:solidFill>
              </a:rPr>
              <a:t>(4-way)</a:t>
            </a:r>
            <a:endParaRPr kumimoji="0" lang="zh-CN" altLang="en-US" sz="1600" i="0">
              <a:solidFill>
                <a:schemeClr val="tx1"/>
              </a:solidFill>
              <a:ea typeface="宋体" panose="02010600030101010101" pitchFamily="2" charset="-122"/>
            </a:endParaRPr>
          </a:p>
          <a:p>
            <a:pPr>
              <a:spcBef>
                <a:spcPct val="20000"/>
              </a:spcBef>
            </a:pPr>
            <a:r>
              <a:rPr kumimoji="0" lang="zh-CN" altLang="en-US" sz="1600" i="0">
                <a:solidFill>
                  <a:srgbClr val="CC0000"/>
                </a:solidFill>
                <a:ea typeface="宋体" panose="02010600030101010101" pitchFamily="2" charset="-122"/>
              </a:rPr>
              <a:t>每组</a:t>
            </a:r>
            <a:r>
              <a:rPr kumimoji="0" lang="en-US" altLang="zh-CN" sz="1600" i="0">
                <a:solidFill>
                  <a:srgbClr val="CC0000"/>
                </a:solidFill>
                <a:ea typeface="宋体" panose="02010600030101010101" pitchFamily="2" charset="-122"/>
              </a:rPr>
              <a:t>4</a:t>
            </a:r>
            <a:r>
              <a:rPr kumimoji="0" lang="zh-CN" altLang="en-US" sz="1600" i="0">
                <a:solidFill>
                  <a:srgbClr val="CC0000"/>
                </a:solidFill>
                <a:ea typeface="宋体" panose="02010600030101010101" pitchFamily="2" charset="-122"/>
              </a:rPr>
              <a:t>块，共</a:t>
            </a:r>
            <a:r>
              <a:rPr kumimoji="0" lang="en-US" altLang="zh-CN" sz="1600" i="0">
                <a:solidFill>
                  <a:srgbClr val="CC0000"/>
                </a:solidFill>
                <a:ea typeface="宋体" panose="02010600030101010101" pitchFamily="2" charset="-122"/>
              </a:rPr>
              <a:t>1K</a:t>
            </a:r>
            <a:r>
              <a:rPr kumimoji="0" lang="zh-CN" altLang="en-US" sz="1600" i="0">
                <a:solidFill>
                  <a:srgbClr val="CC0000"/>
                </a:solidFill>
                <a:ea typeface="宋体" panose="02010600030101010101" pitchFamily="2" charset="-122"/>
              </a:rPr>
              <a:t>组</a:t>
            </a:r>
            <a:endParaRPr lang="zh-CN" altLang="en-US" sz="1600" i="0">
              <a:solidFill>
                <a:srgbClr val="CC0000"/>
              </a:solidFill>
              <a:ea typeface="宋体" panose="02010600030101010101" pitchFamily="2" charset="-122"/>
            </a:endParaRPr>
          </a:p>
        </p:txBody>
      </p:sp>
      <p:sp>
        <p:nvSpPr>
          <p:cNvPr id="14" name="Text Box 12">
            <a:extLst>
              <a:ext uri="{FF2B5EF4-FFF2-40B4-BE49-F238E27FC236}">
                <a16:creationId xmlns:a16="http://schemas.microsoft.com/office/drawing/2014/main" id="{9A16062C-08C6-4815-8B13-461D0B2E8CC2}"/>
              </a:ext>
            </a:extLst>
          </p:cNvPr>
          <p:cNvSpPr txBox="1">
            <a:spLocks noChangeArrowheads="1"/>
          </p:cNvSpPr>
          <p:nvPr/>
        </p:nvSpPr>
        <p:spPr bwMode="auto">
          <a:xfrm>
            <a:off x="7388790" y="4586422"/>
            <a:ext cx="4750701"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0"/>
              </a:spcBef>
            </a:pPr>
            <a:r>
              <a:rPr lang="zh-CN" altLang="en-US" sz="1600" i="0">
                <a:solidFill>
                  <a:srgbClr val="CC0000"/>
                </a:solidFill>
                <a:ea typeface="宋体" panose="02010600030101010101" pitchFamily="2" charset="-122"/>
              </a:rPr>
              <a:t>标志占</a:t>
            </a:r>
            <a:r>
              <a:rPr lang="en-US" altLang="zh-CN" sz="1600" i="0">
                <a:solidFill>
                  <a:srgbClr val="CC0000"/>
                </a:solidFill>
                <a:ea typeface="宋体" panose="02010600030101010101" pitchFamily="2" charset="-122"/>
              </a:rPr>
              <a:t>32-4-10=18</a:t>
            </a:r>
            <a:r>
              <a:rPr lang="zh-CN" altLang="en-US" sz="1600" i="0">
                <a:solidFill>
                  <a:srgbClr val="CC0000"/>
                </a:solidFill>
                <a:ea typeface="宋体" panose="02010600030101010101" pitchFamily="2" charset="-122"/>
              </a:rPr>
              <a:t>位</a:t>
            </a:r>
          </a:p>
          <a:p>
            <a:pPr>
              <a:spcBef>
                <a:spcPct val="0"/>
              </a:spcBef>
            </a:pPr>
            <a:r>
              <a:rPr lang="zh-CN" altLang="en-US" sz="1600" i="0">
                <a:solidFill>
                  <a:srgbClr val="CC0000"/>
                </a:solidFill>
                <a:ea typeface="宋体" panose="02010600030101010101" pitchFamily="2" charset="-122"/>
              </a:rPr>
              <a:t>总位数占</a:t>
            </a:r>
            <a:r>
              <a:rPr lang="en-US" altLang="zh-CN" sz="1600" i="0">
                <a:solidFill>
                  <a:srgbClr val="CC0000"/>
                </a:solidFill>
                <a:ea typeface="宋体" panose="02010600030101010101" pitchFamily="2" charset="-122"/>
              </a:rPr>
              <a:t>4Kx18=72K</a:t>
            </a:r>
            <a:r>
              <a:rPr lang="zh-CN" altLang="en-US" sz="1600" i="0">
                <a:solidFill>
                  <a:srgbClr val="CC0000"/>
                </a:solidFill>
                <a:ea typeface="宋体" panose="02010600030101010101" pitchFamily="2" charset="-122"/>
              </a:rPr>
              <a:t>位</a:t>
            </a:r>
          </a:p>
        </p:txBody>
      </p:sp>
      <p:sp>
        <p:nvSpPr>
          <p:cNvPr id="15" name="Text Box 13">
            <a:extLst>
              <a:ext uri="{FF2B5EF4-FFF2-40B4-BE49-F238E27FC236}">
                <a16:creationId xmlns:a16="http://schemas.microsoft.com/office/drawing/2014/main" id="{2246FE52-2666-4E72-91A8-F4D0382CC009}"/>
              </a:ext>
            </a:extLst>
          </p:cNvPr>
          <p:cNvSpPr txBox="1">
            <a:spLocks noChangeArrowheads="1"/>
          </p:cNvSpPr>
          <p:nvPr/>
        </p:nvSpPr>
        <p:spPr bwMode="auto">
          <a:xfrm>
            <a:off x="7388791" y="5335722"/>
            <a:ext cx="4576592"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kumimoji="0" lang="zh-CN" altLang="en-US" sz="1600" i="0">
                <a:solidFill>
                  <a:schemeClr val="tx1"/>
                </a:solidFill>
                <a:ea typeface="宋体" panose="02010600030101010101" pitchFamily="2" charset="-122"/>
              </a:rPr>
              <a:t>全相联时：</a:t>
            </a:r>
          </a:p>
          <a:p>
            <a:pPr>
              <a:spcBef>
                <a:spcPct val="20000"/>
              </a:spcBef>
            </a:pPr>
            <a:r>
              <a:rPr kumimoji="0" lang="zh-CN" altLang="en-US" sz="1600" i="0">
                <a:solidFill>
                  <a:srgbClr val="CC0000"/>
                </a:solidFill>
                <a:ea typeface="宋体" panose="02010600030101010101" pitchFamily="2" charset="-122"/>
              </a:rPr>
              <a:t>整个为</a:t>
            </a:r>
            <a:r>
              <a:rPr kumimoji="0" lang="en-US" altLang="zh-CN" sz="1600" i="0">
                <a:solidFill>
                  <a:srgbClr val="CC0000"/>
                </a:solidFill>
                <a:ea typeface="宋体" panose="02010600030101010101" pitchFamily="2" charset="-122"/>
              </a:rPr>
              <a:t>1</a:t>
            </a:r>
            <a:r>
              <a:rPr kumimoji="0" lang="zh-CN" altLang="en-US" sz="1600" i="0">
                <a:solidFill>
                  <a:srgbClr val="CC0000"/>
                </a:solidFill>
                <a:ea typeface="宋体" panose="02010600030101010101" pitchFamily="2" charset="-122"/>
              </a:rPr>
              <a:t>组，每组</a:t>
            </a:r>
            <a:r>
              <a:rPr kumimoji="0" lang="en-US" altLang="zh-CN" sz="1600" i="0">
                <a:solidFill>
                  <a:srgbClr val="CC0000"/>
                </a:solidFill>
                <a:ea typeface="宋体" panose="02010600030101010101" pitchFamily="2" charset="-122"/>
              </a:rPr>
              <a:t>4K</a:t>
            </a:r>
            <a:r>
              <a:rPr kumimoji="0" lang="zh-CN" altLang="en-US" sz="1600" i="0">
                <a:solidFill>
                  <a:srgbClr val="CC0000"/>
                </a:solidFill>
                <a:ea typeface="宋体" panose="02010600030101010101" pitchFamily="2" charset="-122"/>
              </a:rPr>
              <a:t>块</a:t>
            </a:r>
            <a:endParaRPr lang="zh-CN" altLang="en-US" sz="1600" i="0">
              <a:solidFill>
                <a:srgbClr val="CC0000"/>
              </a:solidFill>
              <a:ea typeface="宋体" panose="02010600030101010101" pitchFamily="2" charset="-122"/>
            </a:endParaRPr>
          </a:p>
        </p:txBody>
      </p:sp>
      <p:sp>
        <p:nvSpPr>
          <p:cNvPr id="16" name="Text Box 14">
            <a:extLst>
              <a:ext uri="{FF2B5EF4-FFF2-40B4-BE49-F238E27FC236}">
                <a16:creationId xmlns:a16="http://schemas.microsoft.com/office/drawing/2014/main" id="{03F759DE-DFFB-474F-80F2-54AAFDC7AAAE}"/>
              </a:ext>
            </a:extLst>
          </p:cNvPr>
          <p:cNvSpPr txBox="1">
            <a:spLocks noChangeArrowheads="1"/>
          </p:cNvSpPr>
          <p:nvPr/>
        </p:nvSpPr>
        <p:spPr bwMode="auto">
          <a:xfrm>
            <a:off x="7377677" y="5870709"/>
            <a:ext cx="4750701"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0"/>
              </a:spcBef>
            </a:pPr>
            <a:r>
              <a:rPr lang="zh-CN" altLang="en-US" sz="1600" i="0">
                <a:solidFill>
                  <a:srgbClr val="CC0000"/>
                </a:solidFill>
                <a:ea typeface="宋体" panose="02010600030101010101" pitchFamily="2" charset="-122"/>
              </a:rPr>
              <a:t>标志占</a:t>
            </a:r>
            <a:r>
              <a:rPr lang="en-US" altLang="zh-CN" sz="1600" i="0">
                <a:solidFill>
                  <a:srgbClr val="CC0000"/>
                </a:solidFill>
                <a:ea typeface="宋体" panose="02010600030101010101" pitchFamily="2" charset="-122"/>
              </a:rPr>
              <a:t>32-4=28</a:t>
            </a:r>
            <a:r>
              <a:rPr lang="zh-CN" altLang="en-US" sz="1600" i="0">
                <a:solidFill>
                  <a:srgbClr val="CC0000"/>
                </a:solidFill>
                <a:ea typeface="宋体" panose="02010600030101010101" pitchFamily="2" charset="-122"/>
              </a:rPr>
              <a:t>位</a:t>
            </a:r>
          </a:p>
          <a:p>
            <a:pPr>
              <a:spcBef>
                <a:spcPct val="0"/>
              </a:spcBef>
            </a:pPr>
            <a:r>
              <a:rPr lang="zh-CN" altLang="en-US" sz="1600" i="0">
                <a:solidFill>
                  <a:srgbClr val="CC0000"/>
                </a:solidFill>
                <a:ea typeface="宋体" panose="02010600030101010101" pitchFamily="2" charset="-122"/>
              </a:rPr>
              <a:t>总位数占</a:t>
            </a:r>
            <a:r>
              <a:rPr lang="en-US" altLang="zh-CN" sz="1600" i="0">
                <a:solidFill>
                  <a:srgbClr val="CC0000"/>
                </a:solidFill>
                <a:ea typeface="宋体" panose="02010600030101010101" pitchFamily="2" charset="-122"/>
              </a:rPr>
              <a:t>4Kx28=112K</a:t>
            </a:r>
            <a:r>
              <a:rPr lang="zh-CN" altLang="en-US" sz="1600" i="0">
                <a:solidFill>
                  <a:srgbClr val="CC0000"/>
                </a:solidFill>
                <a:ea typeface="宋体" panose="02010600030101010101" pitchFamily="2" charset="-122"/>
              </a:rPr>
              <a:t>位</a:t>
            </a:r>
          </a:p>
        </p:txBody>
      </p:sp>
      <p:sp>
        <p:nvSpPr>
          <p:cNvPr id="17" name="Text Box 16">
            <a:extLst>
              <a:ext uri="{FF2B5EF4-FFF2-40B4-BE49-F238E27FC236}">
                <a16:creationId xmlns:a16="http://schemas.microsoft.com/office/drawing/2014/main" id="{0A5AFBC3-2903-4A6D-BDD9-C23EC4151135}"/>
              </a:ext>
            </a:extLst>
          </p:cNvPr>
          <p:cNvSpPr txBox="1">
            <a:spLocks noChangeArrowheads="1"/>
          </p:cNvSpPr>
          <p:nvPr/>
        </p:nvSpPr>
        <p:spPr bwMode="auto">
          <a:xfrm>
            <a:off x="2692418" y="5884894"/>
            <a:ext cx="11684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1600" i="0" dirty="0">
                <a:solidFill>
                  <a:srgbClr val="CC0000"/>
                </a:solidFill>
                <a:ea typeface="宋体" panose="02010600030101010101" pitchFamily="2" charset="-122"/>
              </a:rPr>
              <a:t>如何只取其中某字节？</a:t>
            </a:r>
          </a:p>
        </p:txBody>
      </p:sp>
    </p:spTree>
    <p:extLst>
      <p:ext uri="{BB962C8B-B14F-4D97-AF65-F5344CB8AC3E}">
        <p14:creationId xmlns:p14="http://schemas.microsoft.com/office/powerpoint/2010/main" val="51190229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blinds(horizontal)">
                                      <p:cBhvr>
                                        <p:cTn id="37" dur="5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xEl>
                                              <p:pRg st="1" end="1"/>
                                            </p:txEl>
                                          </p:spTgt>
                                        </p:tgtEl>
                                        <p:attrNameLst>
                                          <p:attrName>style.visibility</p:attrName>
                                        </p:attrNameLst>
                                      </p:cBhvr>
                                      <p:to>
                                        <p:strVal val="visible"/>
                                      </p:to>
                                    </p:set>
                                    <p:animEffect transition="in" filter="blinds(horizontal)">
                                      <p:cBhvr>
                                        <p:cTn id="42" dur="500"/>
                                        <p:tgtEl>
                                          <p:spTgt spid="1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Effect transition="in" filter="blinds(horizontal)">
                                      <p:cBhvr>
                                        <p:cTn id="52" dur="500"/>
                                        <p:tgtEl>
                                          <p:spTgt spid="1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3">
                                            <p:txEl>
                                              <p:pRg st="1" end="1"/>
                                            </p:txEl>
                                          </p:spTgt>
                                        </p:tgtEl>
                                        <p:attrNameLst>
                                          <p:attrName>style.visibility</p:attrName>
                                        </p:attrNameLst>
                                      </p:cBhvr>
                                      <p:to>
                                        <p:strVal val="visible"/>
                                      </p:to>
                                    </p:set>
                                    <p:animEffect transition="in" filter="blinds(horizontal)">
                                      <p:cBhvr>
                                        <p:cTn id="57" dur="500"/>
                                        <p:tgtEl>
                                          <p:spTgt spid="13">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linds(horizontal)">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5">
                                            <p:txEl>
                                              <p:pRg st="0" end="0"/>
                                            </p:txEl>
                                          </p:spTgt>
                                        </p:tgtEl>
                                        <p:attrNameLst>
                                          <p:attrName>style.visibility</p:attrName>
                                        </p:attrNameLst>
                                      </p:cBhvr>
                                      <p:to>
                                        <p:strVal val="visible"/>
                                      </p:to>
                                    </p:set>
                                    <p:animEffect transition="in" filter="blinds(horizontal)">
                                      <p:cBhvr>
                                        <p:cTn id="67" dur="500"/>
                                        <p:tgtEl>
                                          <p:spTgt spid="1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5">
                                            <p:txEl>
                                              <p:pRg st="1" end="1"/>
                                            </p:txEl>
                                          </p:spTgt>
                                        </p:tgtEl>
                                        <p:attrNameLst>
                                          <p:attrName>style.visibility</p:attrName>
                                        </p:attrNameLst>
                                      </p:cBhvr>
                                      <p:to>
                                        <p:strVal val="visible"/>
                                      </p:to>
                                    </p:set>
                                    <p:animEffect transition="in" filter="blinds(horizontal)">
                                      <p:cBhvr>
                                        <p:cTn id="72" dur="500"/>
                                        <p:tgtEl>
                                          <p:spTgt spid="15">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14"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9BD173A-2C78-46B3-9283-9DBB7FC04FC9}"/>
              </a:ext>
            </a:extLst>
          </p:cNvPr>
          <p:cNvSpPr>
            <a:spLocks noGrp="1"/>
          </p:cNvSpPr>
          <p:nvPr>
            <p:ph type="sldNum" sz="quarter" idx="12"/>
          </p:nvPr>
        </p:nvSpPr>
        <p:spPr/>
        <p:txBody>
          <a:bodyPr/>
          <a:lstStyle/>
          <a:p>
            <a:fld id="{D12C7F20-4EEE-4847-AC76-B538472E8A39}" type="slidenum">
              <a:rPr lang="zh-CN" altLang="en-US" smtClean="0"/>
              <a:pPr/>
              <a:t>7</a:t>
            </a:fld>
            <a:endParaRPr lang="zh-CN" altLang="en-US"/>
          </a:p>
        </p:txBody>
      </p:sp>
      <p:sp>
        <p:nvSpPr>
          <p:cNvPr id="3" name="文本占位符 2">
            <a:extLst>
              <a:ext uri="{FF2B5EF4-FFF2-40B4-BE49-F238E27FC236}">
                <a16:creationId xmlns:a16="http://schemas.microsoft.com/office/drawing/2014/main" id="{DC78C74F-4649-4E2B-9D90-094DFEA82B6C}"/>
              </a:ext>
            </a:extLst>
          </p:cNvPr>
          <p:cNvSpPr>
            <a:spLocks noGrp="1"/>
          </p:cNvSpPr>
          <p:nvPr>
            <p:ph type="body" sz="quarter" idx="15"/>
          </p:nvPr>
        </p:nvSpPr>
        <p:spPr/>
        <p:txBody>
          <a:bodyPr/>
          <a:lstStyle/>
          <a:p>
            <a:r>
              <a:rPr lang="zh-CN" altLang="en-US" dirty="0"/>
              <a:t>内存与外存的关系及比较</a:t>
            </a:r>
          </a:p>
        </p:txBody>
      </p:sp>
      <p:sp>
        <p:nvSpPr>
          <p:cNvPr id="4" name="文本占位符 3">
            <a:extLst>
              <a:ext uri="{FF2B5EF4-FFF2-40B4-BE49-F238E27FC236}">
                <a16:creationId xmlns:a16="http://schemas.microsoft.com/office/drawing/2014/main" id="{591400F8-AE7F-427B-B2F8-3130AE83A1E5}"/>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grpSp>
        <p:nvGrpSpPr>
          <p:cNvPr id="5" name="Group 4">
            <a:extLst>
              <a:ext uri="{FF2B5EF4-FFF2-40B4-BE49-F238E27FC236}">
                <a16:creationId xmlns:a16="http://schemas.microsoft.com/office/drawing/2014/main" id="{2F10BB62-8656-4EEA-8E91-8C2435F08932}"/>
              </a:ext>
            </a:extLst>
          </p:cNvPr>
          <p:cNvGrpSpPr>
            <a:grpSpLocks/>
          </p:cNvGrpSpPr>
          <p:nvPr/>
        </p:nvGrpSpPr>
        <p:grpSpPr bwMode="auto">
          <a:xfrm>
            <a:off x="4239493" y="1201738"/>
            <a:ext cx="1611265" cy="2157412"/>
            <a:chOff x="2419" y="1680"/>
            <a:chExt cx="1014" cy="1360"/>
          </a:xfrm>
        </p:grpSpPr>
        <p:sp>
          <p:nvSpPr>
            <p:cNvPr id="6" name="Rectangle 5">
              <a:extLst>
                <a:ext uri="{FF2B5EF4-FFF2-40B4-BE49-F238E27FC236}">
                  <a16:creationId xmlns:a16="http://schemas.microsoft.com/office/drawing/2014/main" id="{80EFBEB5-EA3E-4F24-8956-4B00E4089960}"/>
                </a:ext>
              </a:extLst>
            </p:cNvPr>
            <p:cNvSpPr>
              <a:spLocks noChangeArrowheads="1"/>
            </p:cNvSpPr>
            <p:nvPr/>
          </p:nvSpPr>
          <p:spPr bwMode="auto">
            <a:xfrm>
              <a:off x="2419" y="1680"/>
              <a:ext cx="1014" cy="1360"/>
            </a:xfrm>
            <a:prstGeom prst="rect">
              <a:avLst/>
            </a:prstGeom>
            <a:solidFill>
              <a:srgbClr val="FFFFFF"/>
            </a:solidFill>
            <a:ln w="28575">
              <a:solidFill>
                <a:srgbClr val="000000"/>
              </a:solidFill>
              <a:miter lim="800000"/>
              <a:headEnd/>
              <a:tailEnd/>
            </a:ln>
          </p:spPr>
          <p:txBody>
            <a:bodyPr/>
            <a:lstStyle/>
            <a:p>
              <a:endParaRPr lang="zh-CN" altLang="en-US" sz="1600">
                <a:solidFill>
                  <a:srgbClr val="1A78C3"/>
                </a:solidFill>
                <a:latin typeface="+mj-ea"/>
                <a:ea typeface="+mj-ea"/>
              </a:endParaRPr>
            </a:p>
          </p:txBody>
        </p:sp>
        <p:sp>
          <p:nvSpPr>
            <p:cNvPr id="7" name="Text Box 6">
              <a:extLst>
                <a:ext uri="{FF2B5EF4-FFF2-40B4-BE49-F238E27FC236}">
                  <a16:creationId xmlns:a16="http://schemas.microsoft.com/office/drawing/2014/main" id="{F491FFE3-859F-4105-9F7A-B86405A570FB}"/>
                </a:ext>
              </a:extLst>
            </p:cNvPr>
            <p:cNvSpPr txBox="1">
              <a:spLocks noChangeArrowheads="1"/>
            </p:cNvSpPr>
            <p:nvPr/>
          </p:nvSpPr>
          <p:spPr bwMode="auto">
            <a:xfrm>
              <a:off x="2988" y="2022"/>
              <a:ext cx="39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i="0" dirty="0">
                  <a:solidFill>
                    <a:srgbClr val="1A78C3"/>
                  </a:solidFill>
                  <a:latin typeface="+mj-ea"/>
                  <a:ea typeface="+mj-ea"/>
                </a:rPr>
                <a:t>内存储器</a:t>
              </a:r>
            </a:p>
          </p:txBody>
        </p:sp>
      </p:grpSp>
      <p:grpSp>
        <p:nvGrpSpPr>
          <p:cNvPr id="8" name="Group 7">
            <a:extLst>
              <a:ext uri="{FF2B5EF4-FFF2-40B4-BE49-F238E27FC236}">
                <a16:creationId xmlns:a16="http://schemas.microsoft.com/office/drawing/2014/main" id="{9A009686-0378-4140-84AD-1C932FB13A8A}"/>
              </a:ext>
            </a:extLst>
          </p:cNvPr>
          <p:cNvGrpSpPr>
            <a:grpSpLocks/>
          </p:cNvGrpSpPr>
          <p:nvPr/>
        </p:nvGrpSpPr>
        <p:grpSpPr bwMode="auto">
          <a:xfrm>
            <a:off x="1161332" y="1887538"/>
            <a:ext cx="1196975" cy="793750"/>
            <a:chOff x="480" y="2112"/>
            <a:chExt cx="754" cy="500"/>
          </a:xfrm>
        </p:grpSpPr>
        <p:sp>
          <p:nvSpPr>
            <p:cNvPr id="9" name="AutoShape 8">
              <a:extLst>
                <a:ext uri="{FF2B5EF4-FFF2-40B4-BE49-F238E27FC236}">
                  <a16:creationId xmlns:a16="http://schemas.microsoft.com/office/drawing/2014/main" id="{750CFA15-C684-450F-BECD-BD19383919C4}"/>
                </a:ext>
              </a:extLst>
            </p:cNvPr>
            <p:cNvSpPr>
              <a:spLocks noChangeArrowheads="1"/>
            </p:cNvSpPr>
            <p:nvPr/>
          </p:nvSpPr>
          <p:spPr bwMode="auto">
            <a:xfrm>
              <a:off x="512" y="2112"/>
              <a:ext cx="693" cy="470"/>
            </a:xfrm>
            <a:prstGeom prst="can">
              <a:avLst>
                <a:gd name="adj" fmla="val 25000"/>
              </a:avLst>
            </a:prstGeom>
            <a:solidFill>
              <a:srgbClr val="FFFFFF"/>
            </a:solidFill>
            <a:ln w="28575">
              <a:solidFill>
                <a:srgbClr val="000000"/>
              </a:solidFill>
              <a:round/>
              <a:headEnd/>
              <a:tailEnd/>
            </a:ln>
          </p:spPr>
          <p:txBody>
            <a:bodyPr/>
            <a:lstStyle/>
            <a:p>
              <a:endParaRPr lang="zh-CN" altLang="en-US" sz="1600">
                <a:solidFill>
                  <a:srgbClr val="1A78C3"/>
                </a:solidFill>
                <a:latin typeface="+mj-ea"/>
                <a:ea typeface="+mj-ea"/>
              </a:endParaRPr>
            </a:p>
          </p:txBody>
        </p:sp>
        <p:sp>
          <p:nvSpPr>
            <p:cNvPr id="10" name="Text Box 9">
              <a:extLst>
                <a:ext uri="{FF2B5EF4-FFF2-40B4-BE49-F238E27FC236}">
                  <a16:creationId xmlns:a16="http://schemas.microsoft.com/office/drawing/2014/main" id="{F7840EA2-81CF-41BF-94A5-574E05095ED0}"/>
                </a:ext>
              </a:extLst>
            </p:cNvPr>
            <p:cNvSpPr txBox="1">
              <a:spLocks noChangeArrowheads="1"/>
            </p:cNvSpPr>
            <p:nvPr/>
          </p:nvSpPr>
          <p:spPr bwMode="auto">
            <a:xfrm>
              <a:off x="480" y="2303"/>
              <a:ext cx="7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200" i="0" dirty="0">
                  <a:solidFill>
                    <a:srgbClr val="1A78C3"/>
                  </a:solidFill>
                  <a:latin typeface="+mj-ea"/>
                  <a:ea typeface="+mj-ea"/>
                </a:rPr>
                <a:t>外存储器</a:t>
              </a:r>
            </a:p>
          </p:txBody>
        </p:sp>
      </p:grpSp>
      <p:sp>
        <p:nvSpPr>
          <p:cNvPr id="11" name="Rectangle 10">
            <a:extLst>
              <a:ext uri="{FF2B5EF4-FFF2-40B4-BE49-F238E27FC236}">
                <a16:creationId xmlns:a16="http://schemas.microsoft.com/office/drawing/2014/main" id="{67590507-EA31-4DCB-94A5-61DAA25F6FEF}"/>
              </a:ext>
            </a:extLst>
          </p:cNvPr>
          <p:cNvSpPr>
            <a:spLocks noChangeArrowheads="1"/>
          </p:cNvSpPr>
          <p:nvPr/>
        </p:nvSpPr>
        <p:spPr bwMode="auto">
          <a:xfrm>
            <a:off x="7784382" y="1201738"/>
            <a:ext cx="1257300" cy="2157412"/>
          </a:xfrm>
          <a:prstGeom prst="rect">
            <a:avLst/>
          </a:prstGeom>
          <a:solidFill>
            <a:srgbClr val="FFFFFF"/>
          </a:solidFill>
          <a:ln w="28575">
            <a:solidFill>
              <a:srgbClr val="000000"/>
            </a:solidFill>
            <a:miter lim="800000"/>
            <a:headEnd/>
            <a:tailEnd/>
          </a:ln>
        </p:spPr>
        <p:txBody>
          <a:bodyPr/>
          <a:lstStyle/>
          <a:p>
            <a:endParaRPr lang="zh-CN" altLang="en-US" sz="1600">
              <a:solidFill>
                <a:srgbClr val="1A78C3"/>
              </a:solidFill>
              <a:latin typeface="+mj-ea"/>
              <a:ea typeface="+mj-ea"/>
            </a:endParaRPr>
          </a:p>
        </p:txBody>
      </p:sp>
      <p:sp>
        <p:nvSpPr>
          <p:cNvPr id="12" name="Text Box 11">
            <a:extLst>
              <a:ext uri="{FF2B5EF4-FFF2-40B4-BE49-F238E27FC236}">
                <a16:creationId xmlns:a16="http://schemas.microsoft.com/office/drawing/2014/main" id="{4EBF083C-1B8C-4F67-AEBB-1C3CE43AC719}"/>
              </a:ext>
            </a:extLst>
          </p:cNvPr>
          <p:cNvSpPr txBox="1">
            <a:spLocks noChangeArrowheads="1"/>
          </p:cNvSpPr>
          <p:nvPr/>
        </p:nvSpPr>
        <p:spPr bwMode="auto">
          <a:xfrm>
            <a:off x="7832007" y="1358106"/>
            <a:ext cx="1196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i="0" dirty="0">
                <a:solidFill>
                  <a:srgbClr val="1A78C3"/>
                </a:solidFill>
                <a:latin typeface="+mj-ea"/>
                <a:ea typeface="+mj-ea"/>
              </a:rPr>
              <a:t>CPU</a:t>
            </a:r>
          </a:p>
        </p:txBody>
      </p:sp>
      <p:grpSp>
        <p:nvGrpSpPr>
          <p:cNvPr id="13" name="Group 12">
            <a:extLst>
              <a:ext uri="{FF2B5EF4-FFF2-40B4-BE49-F238E27FC236}">
                <a16:creationId xmlns:a16="http://schemas.microsoft.com/office/drawing/2014/main" id="{3B533717-B2AD-44C2-A4A9-926D9BF4846E}"/>
              </a:ext>
            </a:extLst>
          </p:cNvPr>
          <p:cNvGrpSpPr>
            <a:grpSpLocks/>
          </p:cNvGrpSpPr>
          <p:nvPr/>
        </p:nvGrpSpPr>
        <p:grpSpPr bwMode="auto">
          <a:xfrm>
            <a:off x="2305919" y="1300163"/>
            <a:ext cx="3200400" cy="2128837"/>
            <a:chOff x="1201" y="1742"/>
            <a:chExt cx="2016" cy="1341"/>
          </a:xfrm>
        </p:grpSpPr>
        <p:grpSp>
          <p:nvGrpSpPr>
            <p:cNvPr id="14" name="Group 13">
              <a:extLst>
                <a:ext uri="{FF2B5EF4-FFF2-40B4-BE49-F238E27FC236}">
                  <a16:creationId xmlns:a16="http://schemas.microsoft.com/office/drawing/2014/main" id="{57520FCC-E41B-4A73-9900-46905808D2A3}"/>
                </a:ext>
              </a:extLst>
            </p:cNvPr>
            <p:cNvGrpSpPr>
              <a:grpSpLocks/>
            </p:cNvGrpSpPr>
            <p:nvPr/>
          </p:nvGrpSpPr>
          <p:grpSpPr bwMode="auto">
            <a:xfrm>
              <a:off x="2474" y="1742"/>
              <a:ext cx="743" cy="1341"/>
              <a:chOff x="2474" y="1742"/>
              <a:chExt cx="743" cy="1341"/>
            </a:xfrm>
          </p:grpSpPr>
          <p:sp>
            <p:nvSpPr>
              <p:cNvPr id="17" name="Text Box 14">
                <a:extLst>
                  <a:ext uri="{FF2B5EF4-FFF2-40B4-BE49-F238E27FC236}">
                    <a16:creationId xmlns:a16="http://schemas.microsoft.com/office/drawing/2014/main" id="{628F764E-4733-4C64-A4FC-EBEE874169F6}"/>
                  </a:ext>
                </a:extLst>
              </p:cNvPr>
              <p:cNvSpPr txBox="1">
                <a:spLocks noChangeArrowheads="1"/>
              </p:cNvSpPr>
              <p:nvPr/>
            </p:nvSpPr>
            <p:spPr bwMode="auto">
              <a:xfrm>
                <a:off x="2474" y="1782"/>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100" i="0">
                    <a:solidFill>
                      <a:srgbClr val="1A78C3"/>
                    </a:solidFill>
                    <a:latin typeface="+mj-ea"/>
                    <a:ea typeface="+mj-ea"/>
                  </a:rPr>
                  <a:t>指令1</a:t>
                </a:r>
              </a:p>
            </p:txBody>
          </p:sp>
          <p:sp>
            <p:nvSpPr>
              <p:cNvPr id="18" name="Text Box 15">
                <a:extLst>
                  <a:ext uri="{FF2B5EF4-FFF2-40B4-BE49-F238E27FC236}">
                    <a16:creationId xmlns:a16="http://schemas.microsoft.com/office/drawing/2014/main" id="{C2A5A303-7903-414E-9B11-8E0B73C81C71}"/>
                  </a:ext>
                </a:extLst>
              </p:cNvPr>
              <p:cNvSpPr txBox="1">
                <a:spLocks noChangeArrowheads="1"/>
              </p:cNvSpPr>
              <p:nvPr/>
            </p:nvSpPr>
            <p:spPr bwMode="auto">
              <a:xfrm>
                <a:off x="2474" y="1911"/>
                <a:ext cx="55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100" i="0">
                    <a:solidFill>
                      <a:srgbClr val="1A78C3"/>
                    </a:solidFill>
                    <a:latin typeface="+mj-ea"/>
                    <a:ea typeface="+mj-ea"/>
                  </a:rPr>
                  <a:t>指令2</a:t>
                </a:r>
              </a:p>
            </p:txBody>
          </p:sp>
          <p:sp>
            <p:nvSpPr>
              <p:cNvPr id="19" name="Text Box 16">
                <a:extLst>
                  <a:ext uri="{FF2B5EF4-FFF2-40B4-BE49-F238E27FC236}">
                    <a16:creationId xmlns:a16="http://schemas.microsoft.com/office/drawing/2014/main" id="{1EAC45D2-9D87-4492-83AD-08971F2740D9}"/>
                  </a:ext>
                </a:extLst>
              </p:cNvPr>
              <p:cNvSpPr txBox="1">
                <a:spLocks noChangeArrowheads="1"/>
              </p:cNvSpPr>
              <p:nvPr/>
            </p:nvSpPr>
            <p:spPr bwMode="auto">
              <a:xfrm>
                <a:off x="2474" y="2117"/>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100" i="0">
                    <a:solidFill>
                      <a:srgbClr val="1A78C3"/>
                    </a:solidFill>
                    <a:latin typeface="+mj-ea"/>
                    <a:ea typeface="+mj-ea"/>
                  </a:rPr>
                  <a:t>指令</a:t>
                </a:r>
                <a:r>
                  <a:rPr kumimoji="0" lang="en-US" altLang="zh-CN" sz="1100" i="0">
                    <a:solidFill>
                      <a:srgbClr val="1A78C3"/>
                    </a:solidFill>
                    <a:latin typeface="+mj-ea"/>
                    <a:ea typeface="+mj-ea"/>
                  </a:rPr>
                  <a:t>k</a:t>
                </a:r>
              </a:p>
              <a:p>
                <a:pPr algn="just"/>
                <a:endParaRPr kumimoji="0" lang="en-US" altLang="zh-CN" sz="1100" i="0">
                  <a:solidFill>
                    <a:srgbClr val="1A78C3"/>
                  </a:solidFill>
                  <a:latin typeface="+mj-ea"/>
                  <a:ea typeface="+mj-ea"/>
                </a:endParaRPr>
              </a:p>
            </p:txBody>
          </p:sp>
          <p:sp>
            <p:nvSpPr>
              <p:cNvPr id="20" name="Text Box 17">
                <a:extLst>
                  <a:ext uri="{FF2B5EF4-FFF2-40B4-BE49-F238E27FC236}">
                    <a16:creationId xmlns:a16="http://schemas.microsoft.com/office/drawing/2014/main" id="{E37229B0-7A5B-4C1A-85B9-089FA1F571A9}"/>
                  </a:ext>
                </a:extLst>
              </p:cNvPr>
              <p:cNvSpPr txBox="1">
                <a:spLocks noChangeArrowheads="1"/>
              </p:cNvSpPr>
              <p:nvPr/>
            </p:nvSpPr>
            <p:spPr bwMode="auto">
              <a:xfrm>
                <a:off x="2474" y="2298"/>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100" i="0">
                    <a:solidFill>
                      <a:srgbClr val="1A78C3"/>
                    </a:solidFill>
                    <a:latin typeface="+mj-ea"/>
                    <a:ea typeface="+mj-ea"/>
                  </a:rPr>
                  <a:t>指令</a:t>
                </a:r>
                <a:r>
                  <a:rPr kumimoji="0" lang="en-US" altLang="zh-CN" sz="1100" i="0">
                    <a:solidFill>
                      <a:srgbClr val="1A78C3"/>
                    </a:solidFill>
                    <a:latin typeface="+mj-ea"/>
                    <a:ea typeface="+mj-ea"/>
                  </a:rPr>
                  <a:t>n</a:t>
                </a:r>
              </a:p>
              <a:p>
                <a:pPr algn="just"/>
                <a:endParaRPr kumimoji="0" lang="en-US" altLang="zh-CN" sz="1100" i="0">
                  <a:solidFill>
                    <a:srgbClr val="1A78C3"/>
                  </a:solidFill>
                  <a:latin typeface="+mj-ea"/>
                  <a:ea typeface="+mj-ea"/>
                </a:endParaRPr>
              </a:p>
            </p:txBody>
          </p:sp>
          <p:sp>
            <p:nvSpPr>
              <p:cNvPr id="21" name="Line 18">
                <a:extLst>
                  <a:ext uri="{FF2B5EF4-FFF2-40B4-BE49-F238E27FC236}">
                    <a16:creationId xmlns:a16="http://schemas.microsoft.com/office/drawing/2014/main" id="{78E049B1-5CA5-432C-B1C6-3B6B77BAA999}"/>
                  </a:ext>
                </a:extLst>
              </p:cNvPr>
              <p:cNvSpPr>
                <a:spLocks noChangeShapeType="1"/>
              </p:cNvSpPr>
              <p:nvPr/>
            </p:nvSpPr>
            <p:spPr bwMode="auto">
              <a:xfrm>
                <a:off x="2660" y="2075"/>
                <a:ext cx="136"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600">
                  <a:solidFill>
                    <a:srgbClr val="1A78C3"/>
                  </a:solidFill>
                  <a:latin typeface="+mj-ea"/>
                  <a:ea typeface="+mj-ea"/>
                </a:endParaRPr>
              </a:p>
            </p:txBody>
          </p:sp>
          <p:sp>
            <p:nvSpPr>
              <p:cNvPr id="22" name="Line 19">
                <a:extLst>
                  <a:ext uri="{FF2B5EF4-FFF2-40B4-BE49-F238E27FC236}">
                    <a16:creationId xmlns:a16="http://schemas.microsoft.com/office/drawing/2014/main" id="{40EA87A7-7367-4E30-9798-E87FA803CCB3}"/>
                  </a:ext>
                </a:extLst>
              </p:cNvPr>
              <p:cNvSpPr>
                <a:spLocks noChangeShapeType="1"/>
              </p:cNvSpPr>
              <p:nvPr/>
            </p:nvSpPr>
            <p:spPr bwMode="auto">
              <a:xfrm>
                <a:off x="2654" y="2266"/>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600">
                  <a:solidFill>
                    <a:srgbClr val="1A78C3"/>
                  </a:solidFill>
                  <a:latin typeface="+mj-ea"/>
                  <a:ea typeface="+mj-ea"/>
                </a:endParaRPr>
              </a:p>
            </p:txBody>
          </p:sp>
          <p:sp>
            <p:nvSpPr>
              <p:cNvPr id="23" name="Rectangle 20">
                <a:extLst>
                  <a:ext uri="{FF2B5EF4-FFF2-40B4-BE49-F238E27FC236}">
                    <a16:creationId xmlns:a16="http://schemas.microsoft.com/office/drawing/2014/main" id="{52CF8536-0243-4545-AFFA-C19290D90F17}"/>
                  </a:ext>
                </a:extLst>
              </p:cNvPr>
              <p:cNvSpPr>
                <a:spLocks noChangeArrowheads="1"/>
              </p:cNvSpPr>
              <p:nvPr/>
            </p:nvSpPr>
            <p:spPr bwMode="auto">
              <a:xfrm>
                <a:off x="2524" y="1742"/>
                <a:ext cx="470" cy="69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600">
                  <a:solidFill>
                    <a:srgbClr val="1A78C3"/>
                  </a:solidFill>
                  <a:latin typeface="+mj-ea"/>
                  <a:ea typeface="+mj-ea"/>
                </a:endParaRPr>
              </a:p>
            </p:txBody>
          </p:sp>
          <p:sp>
            <p:nvSpPr>
              <p:cNvPr id="24" name="Text Box 21">
                <a:extLst>
                  <a:ext uri="{FF2B5EF4-FFF2-40B4-BE49-F238E27FC236}">
                    <a16:creationId xmlns:a16="http://schemas.microsoft.com/office/drawing/2014/main" id="{D22A958D-1B39-45F1-A5F9-92CE2440FFA4}"/>
                  </a:ext>
                </a:extLst>
              </p:cNvPr>
              <p:cNvSpPr txBox="1">
                <a:spLocks noChangeArrowheads="1"/>
              </p:cNvSpPr>
              <p:nvPr/>
            </p:nvSpPr>
            <p:spPr bwMode="auto">
              <a:xfrm>
                <a:off x="2809" y="1742"/>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200" i="0">
                    <a:solidFill>
                      <a:srgbClr val="1A78C3"/>
                    </a:solidFill>
                    <a:latin typeface="+mj-ea"/>
                    <a:ea typeface="+mj-ea"/>
                  </a:rPr>
                  <a:t>程序</a:t>
                </a:r>
                <a:endParaRPr kumimoji="0" lang="zh-CN" altLang="en-US" sz="1600" i="0">
                  <a:solidFill>
                    <a:srgbClr val="1A78C3"/>
                  </a:solidFill>
                  <a:latin typeface="+mj-ea"/>
                  <a:ea typeface="+mj-ea"/>
                </a:endParaRPr>
              </a:p>
            </p:txBody>
          </p:sp>
          <p:sp>
            <p:nvSpPr>
              <p:cNvPr id="25" name="Text Box 22">
                <a:extLst>
                  <a:ext uri="{FF2B5EF4-FFF2-40B4-BE49-F238E27FC236}">
                    <a16:creationId xmlns:a16="http://schemas.microsoft.com/office/drawing/2014/main" id="{90AFE0A7-5756-4C4A-B26C-C78115464AE2}"/>
                  </a:ext>
                </a:extLst>
              </p:cNvPr>
              <p:cNvSpPr txBox="1">
                <a:spLocks noChangeArrowheads="1"/>
              </p:cNvSpPr>
              <p:nvPr/>
            </p:nvSpPr>
            <p:spPr bwMode="auto">
              <a:xfrm>
                <a:off x="2474" y="2504"/>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100" i="0">
                    <a:solidFill>
                      <a:srgbClr val="1A78C3"/>
                    </a:solidFill>
                    <a:latin typeface="+mj-ea"/>
                    <a:ea typeface="+mj-ea"/>
                  </a:rPr>
                  <a:t>数据1</a:t>
                </a:r>
              </a:p>
            </p:txBody>
          </p:sp>
          <p:sp>
            <p:nvSpPr>
              <p:cNvPr id="26" name="Text Box 23">
                <a:extLst>
                  <a:ext uri="{FF2B5EF4-FFF2-40B4-BE49-F238E27FC236}">
                    <a16:creationId xmlns:a16="http://schemas.microsoft.com/office/drawing/2014/main" id="{87A27631-4523-4678-AA39-3CCF9FEED1AA}"/>
                  </a:ext>
                </a:extLst>
              </p:cNvPr>
              <p:cNvSpPr txBox="1">
                <a:spLocks noChangeArrowheads="1"/>
              </p:cNvSpPr>
              <p:nvPr/>
            </p:nvSpPr>
            <p:spPr bwMode="auto">
              <a:xfrm>
                <a:off x="2474" y="2648"/>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100" i="0">
                    <a:solidFill>
                      <a:srgbClr val="1A78C3"/>
                    </a:solidFill>
                    <a:latin typeface="+mj-ea"/>
                    <a:ea typeface="+mj-ea"/>
                  </a:rPr>
                  <a:t>数据2</a:t>
                </a:r>
              </a:p>
            </p:txBody>
          </p:sp>
          <p:sp>
            <p:nvSpPr>
              <p:cNvPr id="27" name="Text Box 24">
                <a:extLst>
                  <a:ext uri="{FF2B5EF4-FFF2-40B4-BE49-F238E27FC236}">
                    <a16:creationId xmlns:a16="http://schemas.microsoft.com/office/drawing/2014/main" id="{DC18BABF-FE81-41A1-ACA1-B412AE562BDD}"/>
                  </a:ext>
                </a:extLst>
              </p:cNvPr>
              <p:cNvSpPr txBox="1">
                <a:spLocks noChangeArrowheads="1"/>
              </p:cNvSpPr>
              <p:nvPr/>
            </p:nvSpPr>
            <p:spPr bwMode="auto">
              <a:xfrm>
                <a:off x="2478" y="2792"/>
                <a:ext cx="6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100" i="0">
                    <a:solidFill>
                      <a:srgbClr val="1A78C3"/>
                    </a:solidFill>
                    <a:latin typeface="+mj-ea"/>
                    <a:ea typeface="+mj-ea"/>
                  </a:rPr>
                  <a:t>数据</a:t>
                </a:r>
                <a:r>
                  <a:rPr kumimoji="0" lang="en-US" altLang="zh-CN" sz="1100" i="0">
                    <a:solidFill>
                      <a:srgbClr val="1A78C3"/>
                    </a:solidFill>
                    <a:latin typeface="+mj-ea"/>
                    <a:ea typeface="+mj-ea"/>
                  </a:rPr>
                  <a:t>m</a:t>
                </a:r>
              </a:p>
            </p:txBody>
          </p:sp>
          <p:sp>
            <p:nvSpPr>
              <p:cNvPr id="28" name="Line 25">
                <a:extLst>
                  <a:ext uri="{FF2B5EF4-FFF2-40B4-BE49-F238E27FC236}">
                    <a16:creationId xmlns:a16="http://schemas.microsoft.com/office/drawing/2014/main" id="{33DDEED7-4FF2-4DF2-A729-78FD0438D76A}"/>
                  </a:ext>
                </a:extLst>
              </p:cNvPr>
              <p:cNvSpPr>
                <a:spLocks noChangeShapeType="1"/>
              </p:cNvSpPr>
              <p:nvPr/>
            </p:nvSpPr>
            <p:spPr bwMode="auto">
              <a:xfrm>
                <a:off x="2636" y="2799"/>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600">
                  <a:solidFill>
                    <a:srgbClr val="1A78C3"/>
                  </a:solidFill>
                  <a:latin typeface="+mj-ea"/>
                  <a:ea typeface="+mj-ea"/>
                </a:endParaRPr>
              </a:p>
            </p:txBody>
          </p:sp>
          <p:sp>
            <p:nvSpPr>
              <p:cNvPr id="29" name="Rectangle 26">
                <a:extLst>
                  <a:ext uri="{FF2B5EF4-FFF2-40B4-BE49-F238E27FC236}">
                    <a16:creationId xmlns:a16="http://schemas.microsoft.com/office/drawing/2014/main" id="{5271527A-1FE2-43D6-81F8-EDED8FC7B014}"/>
                  </a:ext>
                </a:extLst>
              </p:cNvPr>
              <p:cNvSpPr>
                <a:spLocks noChangeArrowheads="1"/>
              </p:cNvSpPr>
              <p:nvPr/>
            </p:nvSpPr>
            <p:spPr bwMode="auto">
              <a:xfrm>
                <a:off x="2524" y="2514"/>
                <a:ext cx="470" cy="44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600">
                  <a:solidFill>
                    <a:srgbClr val="1A78C3"/>
                  </a:solidFill>
                  <a:latin typeface="+mj-ea"/>
                  <a:ea typeface="+mj-ea"/>
                </a:endParaRPr>
              </a:p>
            </p:txBody>
          </p:sp>
          <p:sp>
            <p:nvSpPr>
              <p:cNvPr id="30" name="Text Box 27">
                <a:extLst>
                  <a:ext uri="{FF2B5EF4-FFF2-40B4-BE49-F238E27FC236}">
                    <a16:creationId xmlns:a16="http://schemas.microsoft.com/office/drawing/2014/main" id="{AE864F6E-AA09-462C-BBD0-55043136500F}"/>
                  </a:ext>
                </a:extLst>
              </p:cNvPr>
              <p:cNvSpPr txBox="1">
                <a:spLocks noChangeArrowheads="1"/>
              </p:cNvSpPr>
              <p:nvPr/>
            </p:nvSpPr>
            <p:spPr bwMode="auto">
              <a:xfrm>
                <a:off x="2809" y="2488"/>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200" i="0">
                    <a:solidFill>
                      <a:srgbClr val="1A78C3"/>
                    </a:solidFill>
                    <a:latin typeface="+mj-ea"/>
                    <a:ea typeface="+mj-ea"/>
                  </a:rPr>
                  <a:t>数据</a:t>
                </a:r>
                <a:endParaRPr kumimoji="0" lang="zh-CN" altLang="en-US" sz="1600" i="0">
                  <a:solidFill>
                    <a:srgbClr val="1A78C3"/>
                  </a:solidFill>
                  <a:latin typeface="+mj-ea"/>
                  <a:ea typeface="+mj-ea"/>
                </a:endParaRPr>
              </a:p>
            </p:txBody>
          </p:sp>
        </p:grpSp>
        <p:sp>
          <p:nvSpPr>
            <p:cNvPr id="15" name="Line 28">
              <a:extLst>
                <a:ext uri="{FF2B5EF4-FFF2-40B4-BE49-F238E27FC236}">
                  <a16:creationId xmlns:a16="http://schemas.microsoft.com/office/drawing/2014/main" id="{0501F6A5-918B-44F9-B8F5-D31961F2F392}"/>
                </a:ext>
              </a:extLst>
            </p:cNvPr>
            <p:cNvSpPr>
              <a:spLocks noChangeShapeType="1"/>
            </p:cNvSpPr>
            <p:nvPr/>
          </p:nvSpPr>
          <p:spPr bwMode="auto">
            <a:xfrm>
              <a:off x="1205" y="2273"/>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a:solidFill>
                  <a:srgbClr val="1A78C3"/>
                </a:solidFill>
                <a:latin typeface="+mj-ea"/>
                <a:ea typeface="+mj-ea"/>
              </a:endParaRPr>
            </a:p>
          </p:txBody>
        </p:sp>
        <p:sp>
          <p:nvSpPr>
            <p:cNvPr id="16" name="Text Box 29">
              <a:extLst>
                <a:ext uri="{FF2B5EF4-FFF2-40B4-BE49-F238E27FC236}">
                  <a16:creationId xmlns:a16="http://schemas.microsoft.com/office/drawing/2014/main" id="{E38B154B-86F9-4451-BCC5-32AC2E5CA1A3}"/>
                </a:ext>
              </a:extLst>
            </p:cNvPr>
            <p:cNvSpPr txBox="1">
              <a:spLocks noChangeArrowheads="1"/>
            </p:cNvSpPr>
            <p:nvPr/>
          </p:nvSpPr>
          <p:spPr bwMode="auto">
            <a:xfrm>
              <a:off x="1201" y="1823"/>
              <a:ext cx="122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zh-CN" altLang="en-US" sz="1400" i="0" dirty="0">
                  <a:solidFill>
                    <a:srgbClr val="1A78C3"/>
                  </a:solidFill>
                  <a:latin typeface="+mj-ea"/>
                  <a:ea typeface="+mj-ea"/>
                </a:rPr>
                <a:t>①任务启动时，执行该任务的程序和数据从外存成批传到内存</a:t>
              </a:r>
            </a:p>
          </p:txBody>
        </p:sp>
      </p:grpSp>
      <p:grpSp>
        <p:nvGrpSpPr>
          <p:cNvPr id="31" name="Group 30">
            <a:extLst>
              <a:ext uri="{FF2B5EF4-FFF2-40B4-BE49-F238E27FC236}">
                <a16:creationId xmlns:a16="http://schemas.microsoft.com/office/drawing/2014/main" id="{FDEF43EF-B30F-4B0B-8E54-7C4C2DF53A88}"/>
              </a:ext>
            </a:extLst>
          </p:cNvPr>
          <p:cNvGrpSpPr>
            <a:grpSpLocks/>
          </p:cNvGrpSpPr>
          <p:nvPr/>
        </p:nvGrpSpPr>
        <p:grpSpPr bwMode="auto">
          <a:xfrm>
            <a:off x="5858744" y="1506538"/>
            <a:ext cx="1960563" cy="855662"/>
            <a:chOff x="3439" y="1872"/>
            <a:chExt cx="1235" cy="539"/>
          </a:xfrm>
        </p:grpSpPr>
        <p:sp>
          <p:nvSpPr>
            <p:cNvPr id="32" name="Line 31">
              <a:extLst>
                <a:ext uri="{FF2B5EF4-FFF2-40B4-BE49-F238E27FC236}">
                  <a16:creationId xmlns:a16="http://schemas.microsoft.com/office/drawing/2014/main" id="{1712C094-54F5-4E4B-B70F-EE9F830F87AD}"/>
                </a:ext>
              </a:extLst>
            </p:cNvPr>
            <p:cNvSpPr>
              <a:spLocks noChangeShapeType="1"/>
            </p:cNvSpPr>
            <p:nvPr/>
          </p:nvSpPr>
          <p:spPr bwMode="auto">
            <a:xfrm>
              <a:off x="3439" y="2246"/>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a:solidFill>
                  <a:srgbClr val="1A78C3"/>
                </a:solidFill>
                <a:latin typeface="+mj-ea"/>
                <a:ea typeface="+mj-ea"/>
              </a:endParaRPr>
            </a:p>
          </p:txBody>
        </p:sp>
        <p:sp>
          <p:nvSpPr>
            <p:cNvPr id="33" name="Text Box 32">
              <a:extLst>
                <a:ext uri="{FF2B5EF4-FFF2-40B4-BE49-F238E27FC236}">
                  <a16:creationId xmlns:a16="http://schemas.microsoft.com/office/drawing/2014/main" id="{E4083A80-1173-45F8-AD81-79974EB37C8A}"/>
                </a:ext>
              </a:extLst>
            </p:cNvPr>
            <p:cNvSpPr txBox="1">
              <a:spLocks noChangeArrowheads="1"/>
            </p:cNvSpPr>
            <p:nvPr/>
          </p:nvSpPr>
          <p:spPr bwMode="auto">
            <a:xfrm>
              <a:off x="3457" y="1872"/>
              <a:ext cx="1217"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zh-CN" altLang="en-US" sz="1400" i="0">
                  <a:solidFill>
                    <a:srgbClr val="1A78C3"/>
                  </a:solidFill>
                  <a:latin typeface="+mj-ea"/>
                  <a:ea typeface="+mj-ea"/>
                </a:rPr>
                <a:t>②</a:t>
              </a:r>
              <a:r>
                <a:rPr kumimoji="0" lang="en-US" altLang="zh-CN" sz="1400" i="0">
                  <a:solidFill>
                    <a:srgbClr val="1A78C3"/>
                  </a:solidFill>
                  <a:latin typeface="+mj-ea"/>
                  <a:ea typeface="+mj-ea"/>
                </a:rPr>
                <a:t>CPU</a:t>
              </a:r>
              <a:r>
                <a:rPr kumimoji="0" lang="zh-CN" altLang="en-US" sz="1400" i="0">
                  <a:solidFill>
                    <a:srgbClr val="1A78C3"/>
                  </a:solidFill>
                  <a:latin typeface="+mj-ea"/>
                  <a:ea typeface="+mj-ea"/>
                </a:rPr>
                <a:t>从内存中逐条读取该程序的指令及相关的数据</a:t>
              </a:r>
            </a:p>
          </p:txBody>
        </p:sp>
      </p:grpSp>
      <p:grpSp>
        <p:nvGrpSpPr>
          <p:cNvPr id="34" name="Group 33">
            <a:extLst>
              <a:ext uri="{FF2B5EF4-FFF2-40B4-BE49-F238E27FC236}">
                <a16:creationId xmlns:a16="http://schemas.microsoft.com/office/drawing/2014/main" id="{1D1C2437-11FD-4895-B6D9-924EF4974C8E}"/>
              </a:ext>
            </a:extLst>
          </p:cNvPr>
          <p:cNvGrpSpPr>
            <a:grpSpLocks/>
          </p:cNvGrpSpPr>
          <p:nvPr/>
        </p:nvGrpSpPr>
        <p:grpSpPr bwMode="auto">
          <a:xfrm>
            <a:off x="5858744" y="2384425"/>
            <a:ext cx="1920875" cy="892175"/>
            <a:chOff x="3439" y="2425"/>
            <a:chExt cx="1211" cy="562"/>
          </a:xfrm>
        </p:grpSpPr>
        <p:sp>
          <p:nvSpPr>
            <p:cNvPr id="35" name="Line 34">
              <a:extLst>
                <a:ext uri="{FF2B5EF4-FFF2-40B4-BE49-F238E27FC236}">
                  <a16:creationId xmlns:a16="http://schemas.microsoft.com/office/drawing/2014/main" id="{88F0654D-10DC-451C-9D90-D32E6F7EF789}"/>
                </a:ext>
              </a:extLst>
            </p:cNvPr>
            <p:cNvSpPr>
              <a:spLocks noChangeShapeType="1"/>
            </p:cNvSpPr>
            <p:nvPr/>
          </p:nvSpPr>
          <p:spPr bwMode="auto">
            <a:xfrm flipH="1">
              <a:off x="3439" y="2425"/>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a:solidFill>
                  <a:srgbClr val="1A78C3"/>
                </a:solidFill>
                <a:latin typeface="+mj-ea"/>
                <a:ea typeface="+mj-ea"/>
              </a:endParaRPr>
            </a:p>
          </p:txBody>
        </p:sp>
        <p:sp>
          <p:nvSpPr>
            <p:cNvPr id="36" name="Text Box 35">
              <a:extLst>
                <a:ext uri="{FF2B5EF4-FFF2-40B4-BE49-F238E27FC236}">
                  <a16:creationId xmlns:a16="http://schemas.microsoft.com/office/drawing/2014/main" id="{2D33E8CE-656E-4437-9E9D-A4B4C887C200}"/>
                </a:ext>
              </a:extLst>
            </p:cNvPr>
            <p:cNvSpPr txBox="1">
              <a:spLocks noChangeArrowheads="1"/>
            </p:cNvSpPr>
            <p:nvPr/>
          </p:nvSpPr>
          <p:spPr bwMode="auto">
            <a:xfrm>
              <a:off x="3457" y="2448"/>
              <a:ext cx="119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zh-CN" altLang="en-US" sz="1400" i="0">
                  <a:solidFill>
                    <a:srgbClr val="1A78C3"/>
                  </a:solidFill>
                  <a:latin typeface="+mj-ea"/>
                  <a:ea typeface="+mj-ea"/>
                </a:rPr>
                <a:t>④将指令的运算处理结果送回内存保存</a:t>
              </a:r>
            </a:p>
          </p:txBody>
        </p:sp>
      </p:grpSp>
      <p:grpSp>
        <p:nvGrpSpPr>
          <p:cNvPr id="37" name="Group 36">
            <a:extLst>
              <a:ext uri="{FF2B5EF4-FFF2-40B4-BE49-F238E27FC236}">
                <a16:creationId xmlns:a16="http://schemas.microsoft.com/office/drawing/2014/main" id="{D4E48FB9-DDCF-4394-9DB9-5E54F8B6EA0B}"/>
              </a:ext>
            </a:extLst>
          </p:cNvPr>
          <p:cNvGrpSpPr>
            <a:grpSpLocks/>
          </p:cNvGrpSpPr>
          <p:nvPr/>
        </p:nvGrpSpPr>
        <p:grpSpPr bwMode="auto">
          <a:xfrm>
            <a:off x="2305919" y="2420938"/>
            <a:ext cx="1955800" cy="842962"/>
            <a:chOff x="1201" y="2447"/>
            <a:chExt cx="1232" cy="533"/>
          </a:xfrm>
        </p:grpSpPr>
        <p:sp>
          <p:nvSpPr>
            <p:cNvPr id="38" name="Line 37">
              <a:extLst>
                <a:ext uri="{FF2B5EF4-FFF2-40B4-BE49-F238E27FC236}">
                  <a16:creationId xmlns:a16="http://schemas.microsoft.com/office/drawing/2014/main" id="{ABF295C7-C140-478F-9A83-8F0C787000B4}"/>
                </a:ext>
              </a:extLst>
            </p:cNvPr>
            <p:cNvSpPr>
              <a:spLocks noChangeShapeType="1"/>
            </p:cNvSpPr>
            <p:nvPr/>
          </p:nvSpPr>
          <p:spPr bwMode="auto">
            <a:xfrm flipH="1">
              <a:off x="1205" y="2451"/>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a:solidFill>
                  <a:srgbClr val="1A78C3"/>
                </a:solidFill>
                <a:latin typeface="+mj-ea"/>
                <a:ea typeface="+mj-ea"/>
              </a:endParaRPr>
            </a:p>
          </p:txBody>
        </p:sp>
        <p:sp>
          <p:nvSpPr>
            <p:cNvPr id="39" name="Text Box 38">
              <a:extLst>
                <a:ext uri="{FF2B5EF4-FFF2-40B4-BE49-F238E27FC236}">
                  <a16:creationId xmlns:a16="http://schemas.microsoft.com/office/drawing/2014/main" id="{EE154E3E-22AD-441D-98A1-869A61F2F122}"/>
                </a:ext>
              </a:extLst>
            </p:cNvPr>
            <p:cNvSpPr txBox="1">
              <a:spLocks noChangeArrowheads="1"/>
            </p:cNvSpPr>
            <p:nvPr/>
          </p:nvSpPr>
          <p:spPr bwMode="auto">
            <a:xfrm>
              <a:off x="1201" y="2447"/>
              <a:ext cx="123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zh-CN" altLang="en-US" sz="1400" i="0">
                  <a:solidFill>
                    <a:srgbClr val="1A78C3"/>
                  </a:solidFill>
                  <a:latin typeface="+mj-ea"/>
                  <a:ea typeface="+mj-ea"/>
                </a:rPr>
                <a:t>⑤任务完成后，将处理得到的全部结果成批传送到外存以长久保存</a:t>
              </a:r>
            </a:p>
          </p:txBody>
        </p:sp>
      </p:grpSp>
      <p:sp>
        <p:nvSpPr>
          <p:cNvPr id="40" name="Text Box 39">
            <a:extLst>
              <a:ext uri="{FF2B5EF4-FFF2-40B4-BE49-F238E27FC236}">
                <a16:creationId xmlns:a16="http://schemas.microsoft.com/office/drawing/2014/main" id="{AF9200BE-16FE-403B-B9F5-7CB736BEA68E}"/>
              </a:ext>
            </a:extLst>
          </p:cNvPr>
          <p:cNvSpPr txBox="1">
            <a:spLocks noChangeArrowheads="1"/>
          </p:cNvSpPr>
          <p:nvPr/>
        </p:nvSpPr>
        <p:spPr bwMode="auto">
          <a:xfrm>
            <a:off x="7870107" y="1724025"/>
            <a:ext cx="1217612"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370013"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zh-CN" altLang="en-US" sz="1400" i="0" dirty="0">
                <a:solidFill>
                  <a:srgbClr val="1A78C3"/>
                </a:solidFill>
                <a:latin typeface="+mj-ea"/>
                <a:ea typeface="+mj-ea"/>
              </a:rPr>
              <a:t>③逐条执行指令，按指令要求完成对数据的运算和处理</a:t>
            </a:r>
          </a:p>
        </p:txBody>
      </p:sp>
      <p:sp>
        <p:nvSpPr>
          <p:cNvPr id="41" name="Rectangle 3">
            <a:extLst>
              <a:ext uri="{FF2B5EF4-FFF2-40B4-BE49-F238E27FC236}">
                <a16:creationId xmlns:a16="http://schemas.microsoft.com/office/drawing/2014/main" id="{F665680F-EBDA-40B5-A02A-7BAE7286A0D1}"/>
              </a:ext>
            </a:extLst>
          </p:cNvPr>
          <p:cNvSpPr txBox="1">
            <a:spLocks noChangeArrowheads="1"/>
          </p:cNvSpPr>
          <p:nvPr/>
        </p:nvSpPr>
        <p:spPr>
          <a:xfrm>
            <a:off x="5441232" y="3827117"/>
            <a:ext cx="4265612" cy="2481263"/>
          </a:xfrm>
          <a:prstGeom prst="rect">
            <a:avLst/>
          </a:prstGeom>
          <a:noFill/>
          <a:ln>
            <a:solidFill>
              <a:srgbClr val="0033CC"/>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717550">
              <a:buFont typeface="Wingdings" panose="05000000000000000000" pitchFamily="2" charset="2"/>
              <a:buChar char="n"/>
            </a:pPr>
            <a:r>
              <a:rPr lang="zh-CN" altLang="en-US" sz="1600" dirty="0">
                <a:solidFill>
                  <a:srgbClr val="ED7D31"/>
                </a:solidFill>
              </a:rPr>
              <a:t>内存储器（简称内存或主存）</a:t>
            </a:r>
          </a:p>
          <a:p>
            <a:pPr marL="644525" lvl="1" indent="-285750" defTabSz="717550">
              <a:buFont typeface="Wingdings" panose="05000000000000000000" pitchFamily="2" charset="2"/>
              <a:buChar char="n"/>
            </a:pPr>
            <a:r>
              <a:rPr lang="zh-CN" altLang="en-US" sz="1600" dirty="0">
                <a:solidFill>
                  <a:srgbClr val="ED7D31"/>
                </a:solidFill>
              </a:rPr>
              <a:t>存取速度快</a:t>
            </a:r>
          </a:p>
          <a:p>
            <a:pPr marL="644525" lvl="1" indent="-285750" defTabSz="717550">
              <a:buFont typeface="Wingdings" panose="05000000000000000000" pitchFamily="2" charset="2"/>
              <a:buChar char="n"/>
            </a:pPr>
            <a:r>
              <a:rPr lang="zh-CN" altLang="en-US" sz="1600" dirty="0">
                <a:solidFill>
                  <a:srgbClr val="ED7D31"/>
                </a:solidFill>
              </a:rPr>
              <a:t>成本高、容量相对较小</a:t>
            </a:r>
          </a:p>
          <a:p>
            <a:pPr marL="644525" lvl="1" indent="-285750" defTabSz="717550">
              <a:lnSpc>
                <a:spcPct val="130000"/>
              </a:lnSpc>
              <a:buFont typeface="Wingdings" panose="05000000000000000000" pitchFamily="2" charset="2"/>
              <a:buChar char="n"/>
            </a:pPr>
            <a:r>
              <a:rPr lang="zh-CN" altLang="en-US" sz="1600" dirty="0">
                <a:solidFill>
                  <a:srgbClr val="ED7D31"/>
                </a:solidFill>
              </a:rPr>
              <a:t>直接与</a:t>
            </a:r>
            <a:r>
              <a:rPr lang="en-US" altLang="zh-CN" sz="1600" dirty="0">
                <a:solidFill>
                  <a:srgbClr val="ED7D31"/>
                </a:solidFill>
              </a:rPr>
              <a:t>CPU</a:t>
            </a:r>
            <a:r>
              <a:rPr lang="zh-CN" altLang="en-US" sz="1600" dirty="0">
                <a:solidFill>
                  <a:srgbClr val="ED7D31"/>
                </a:solidFill>
              </a:rPr>
              <a:t>连接，</a:t>
            </a:r>
            <a:r>
              <a:rPr lang="en-US" altLang="zh-CN" sz="1600" dirty="0">
                <a:solidFill>
                  <a:srgbClr val="ED7D31"/>
                </a:solidFill>
              </a:rPr>
              <a:t>CPU(</a:t>
            </a:r>
            <a:r>
              <a:rPr lang="zh-CN" altLang="en-US" sz="1600" dirty="0">
                <a:solidFill>
                  <a:srgbClr val="ED7D31"/>
                </a:solidFill>
              </a:rPr>
              <a:t>指令)可以对</a:t>
            </a:r>
            <a:r>
              <a:rPr lang="zh-CN" altLang="en-US" sz="1600" dirty="0">
                <a:solidFill>
                  <a:srgbClr val="ED7D31"/>
                </a:solidFill>
                <a:latin typeface="宋体" panose="02010600030101010101" pitchFamily="2" charset="-122"/>
              </a:rPr>
              <a:t>内存中的指令及数据进行读、写操作</a:t>
            </a:r>
            <a:endParaRPr lang="en-US" altLang="zh-CN" sz="1600" dirty="0">
              <a:solidFill>
                <a:srgbClr val="ED7D31"/>
              </a:solidFill>
            </a:endParaRPr>
          </a:p>
          <a:p>
            <a:pPr marL="644525" lvl="1" indent="-285750" defTabSz="717550">
              <a:buFont typeface="Wingdings" panose="05000000000000000000" pitchFamily="2" charset="2"/>
              <a:buChar char="n"/>
            </a:pPr>
            <a:r>
              <a:rPr lang="zh-CN" altLang="en-US" sz="1600" dirty="0">
                <a:solidFill>
                  <a:srgbClr val="ED7D31"/>
                </a:solidFill>
                <a:latin typeface="宋体" panose="02010600030101010101" pitchFamily="2" charset="-122"/>
              </a:rPr>
              <a:t>属于易失性存储器(</a:t>
            </a:r>
            <a:r>
              <a:rPr lang="en-US" altLang="zh-CN" sz="1600" dirty="0">
                <a:solidFill>
                  <a:srgbClr val="ED7D31"/>
                </a:solidFill>
              </a:rPr>
              <a:t>volatile</a:t>
            </a:r>
            <a:r>
              <a:rPr lang="zh-CN" altLang="en-US" sz="1600" dirty="0">
                <a:solidFill>
                  <a:srgbClr val="ED7D31"/>
                </a:solidFill>
                <a:latin typeface="宋体" panose="02010600030101010101" pitchFamily="2" charset="-122"/>
              </a:rPr>
              <a:t>)，用于</a:t>
            </a:r>
            <a:r>
              <a:rPr lang="zh-CN" altLang="en-US" sz="1600" dirty="0">
                <a:solidFill>
                  <a:srgbClr val="ED7D31"/>
                </a:solidFill>
              </a:rPr>
              <a:t>临时存放正在运行的程序和数据</a:t>
            </a:r>
          </a:p>
        </p:txBody>
      </p:sp>
      <p:sp>
        <p:nvSpPr>
          <p:cNvPr id="42" name="Rectangle 40">
            <a:extLst>
              <a:ext uri="{FF2B5EF4-FFF2-40B4-BE49-F238E27FC236}">
                <a16:creationId xmlns:a16="http://schemas.microsoft.com/office/drawing/2014/main" id="{2BD80AFB-C9D7-4595-A4FB-EBCCA1DBC164}"/>
              </a:ext>
            </a:extLst>
          </p:cNvPr>
          <p:cNvSpPr>
            <a:spLocks noChangeArrowheads="1"/>
          </p:cNvSpPr>
          <p:nvPr/>
        </p:nvSpPr>
        <p:spPr bwMode="auto">
          <a:xfrm>
            <a:off x="1161332" y="3827117"/>
            <a:ext cx="4267200" cy="2481263"/>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50" tIns="44480" rIns="88950" bIns="44480"/>
          <a:lstStyle>
            <a:lvl1pPr marL="90488" indent="-90488" defTabSz="717550">
              <a:spcBef>
                <a:spcPct val="20000"/>
              </a:spcBef>
              <a:buClr>
                <a:schemeClr val="accent1"/>
              </a:buClr>
              <a:buSzPct val="80000"/>
              <a:buFont typeface="Wingdings" panose="05000000000000000000" pitchFamily="2" charset="2"/>
              <a:buChar char="u"/>
              <a:defRPr kumimoji="1" sz="2400" b="1">
                <a:solidFill>
                  <a:schemeClr val="tx1"/>
                </a:solidFill>
                <a:latin typeface="Arial" panose="020B0604020202020204" pitchFamily="34" charset="0"/>
                <a:ea typeface="宋体" panose="02010600030101010101" pitchFamily="2" charset="-122"/>
              </a:defRPr>
            </a:lvl1pPr>
            <a:lvl2pPr marL="355600" indent="-84138" defTabSz="717550">
              <a:spcBef>
                <a:spcPct val="20000"/>
              </a:spcBef>
              <a:buChar char="–"/>
              <a:defRPr kumimoji="1" sz="2000" b="1">
                <a:solidFill>
                  <a:srgbClr val="000099"/>
                </a:solidFill>
                <a:latin typeface="Arial" panose="020B0604020202020204" pitchFamily="34" charset="0"/>
                <a:ea typeface="宋体" panose="02010600030101010101" pitchFamily="2" charset="-122"/>
              </a:defRPr>
            </a:lvl2pPr>
            <a:lvl3pPr marL="941388" indent="-177800" defTabSz="717550">
              <a:spcBef>
                <a:spcPct val="20000"/>
              </a:spcBef>
              <a:buChar char="•"/>
              <a:defRPr kumimoji="1" b="1">
                <a:solidFill>
                  <a:srgbClr val="CC3300"/>
                </a:solidFill>
                <a:latin typeface="Arial" panose="020B0604020202020204" pitchFamily="34" charset="0"/>
                <a:ea typeface="宋体" panose="02010600030101010101" pitchFamily="2" charset="-122"/>
              </a:defRPr>
            </a:lvl3pPr>
            <a:lvl4pPr marL="1300163" indent="-179388" defTabSz="717550">
              <a:spcBef>
                <a:spcPct val="20000"/>
              </a:spcBef>
              <a:buChar char="–"/>
              <a:defRPr kumimoji="1" sz="1600" b="1">
                <a:solidFill>
                  <a:srgbClr val="800000"/>
                </a:solidFill>
                <a:latin typeface="Arial" panose="020B0604020202020204" pitchFamily="34" charset="0"/>
                <a:ea typeface="宋体" panose="02010600030101010101" pitchFamily="2" charset="-122"/>
              </a:defRPr>
            </a:lvl4pPr>
            <a:lvl5pPr marL="1658938" indent="-179388" defTabSz="717550">
              <a:spcBef>
                <a:spcPct val="20000"/>
              </a:spcBef>
              <a:defRPr kumimoji="1" sz="1600" b="1">
                <a:solidFill>
                  <a:srgbClr val="800000"/>
                </a:solidFill>
                <a:latin typeface="Arial" panose="020B0604020202020204" pitchFamily="34" charset="0"/>
                <a:ea typeface="宋体" panose="02010600030101010101" pitchFamily="2" charset="-122"/>
              </a:defRPr>
            </a:lvl5pPr>
            <a:lvl6pPr marL="2116138" indent="-179388" defTabSz="71755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6pPr>
            <a:lvl7pPr marL="2573338" indent="-179388" defTabSz="71755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7pPr>
            <a:lvl8pPr marL="3030538" indent="-179388" defTabSz="71755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8pPr>
            <a:lvl9pPr marL="3487738" indent="-179388" defTabSz="71755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9pPr>
          </a:lstStyle>
          <a:p>
            <a:pPr>
              <a:buFont typeface="Wingdings" panose="05000000000000000000" pitchFamily="2" charset="2"/>
              <a:buChar char="n"/>
            </a:pPr>
            <a:r>
              <a:rPr lang="zh-CN" altLang="en-US" sz="1600" i="0" dirty="0">
                <a:solidFill>
                  <a:srgbClr val="1A78C3"/>
                </a:solidFill>
              </a:rPr>
              <a:t> 外存储器（简称</a:t>
            </a:r>
            <a:r>
              <a:rPr lang="zh-CN" altLang="pt-BR" sz="1600" i="0" dirty="0">
                <a:solidFill>
                  <a:srgbClr val="1A78C3"/>
                </a:solidFill>
              </a:rPr>
              <a:t>外存</a:t>
            </a:r>
            <a:r>
              <a:rPr lang="zh-CN" altLang="en-US" sz="1600" i="0" dirty="0">
                <a:solidFill>
                  <a:srgbClr val="1A78C3"/>
                </a:solidFill>
              </a:rPr>
              <a:t>或辅存）</a:t>
            </a:r>
          </a:p>
          <a:p>
            <a:pPr lvl="1">
              <a:lnSpc>
                <a:spcPct val="110000"/>
              </a:lnSpc>
              <a:buFont typeface="Wingdings" panose="05000000000000000000" pitchFamily="2" charset="2"/>
              <a:buChar char="n"/>
            </a:pPr>
            <a:r>
              <a:rPr lang="zh-CN" altLang="en-US" sz="1600" i="0" dirty="0">
                <a:solidFill>
                  <a:srgbClr val="1A78C3"/>
                </a:solidFill>
              </a:rPr>
              <a:t> 存取速度慢</a:t>
            </a:r>
          </a:p>
          <a:p>
            <a:pPr lvl="1">
              <a:lnSpc>
                <a:spcPct val="110000"/>
              </a:lnSpc>
              <a:buFont typeface="Wingdings" panose="05000000000000000000" pitchFamily="2" charset="2"/>
              <a:buChar char="n"/>
            </a:pPr>
            <a:r>
              <a:rPr lang="zh-CN" altLang="en-US" sz="1600" i="0" dirty="0">
                <a:solidFill>
                  <a:srgbClr val="1A78C3"/>
                </a:solidFill>
              </a:rPr>
              <a:t> 成本低、容量很大</a:t>
            </a:r>
          </a:p>
          <a:p>
            <a:pPr lvl="1">
              <a:lnSpc>
                <a:spcPct val="110000"/>
              </a:lnSpc>
              <a:buFont typeface="Wingdings" panose="05000000000000000000" pitchFamily="2" charset="2"/>
              <a:buChar char="n"/>
            </a:pPr>
            <a:r>
              <a:rPr lang="zh-CN" altLang="en-US" sz="1600" i="0" dirty="0">
                <a:solidFill>
                  <a:srgbClr val="1A78C3"/>
                </a:solidFill>
              </a:rPr>
              <a:t> 不与</a:t>
            </a:r>
            <a:r>
              <a:rPr lang="en-US" altLang="zh-CN" sz="1600" i="0" dirty="0">
                <a:solidFill>
                  <a:srgbClr val="1A78C3"/>
                </a:solidFill>
              </a:rPr>
              <a:t>CPU</a:t>
            </a:r>
            <a:r>
              <a:rPr lang="zh-CN" altLang="en-US" sz="1600" i="0" dirty="0">
                <a:solidFill>
                  <a:srgbClr val="1A78C3"/>
                </a:solidFill>
              </a:rPr>
              <a:t>直接连接，程序运行时，外存中的程序及相关数据须先传送到内存，然后才能被</a:t>
            </a:r>
            <a:r>
              <a:rPr lang="en-US" altLang="zh-CN" sz="1600" i="0" dirty="0">
                <a:solidFill>
                  <a:srgbClr val="1A78C3"/>
                </a:solidFill>
              </a:rPr>
              <a:t>CPU</a:t>
            </a:r>
            <a:r>
              <a:rPr lang="zh-CN" altLang="en-US" sz="1600" i="0" dirty="0">
                <a:solidFill>
                  <a:srgbClr val="1A78C3"/>
                </a:solidFill>
              </a:rPr>
              <a:t>使用。</a:t>
            </a:r>
          </a:p>
          <a:p>
            <a:pPr lvl="1">
              <a:lnSpc>
                <a:spcPct val="110000"/>
              </a:lnSpc>
              <a:buFont typeface="Wingdings" panose="05000000000000000000" pitchFamily="2" charset="2"/>
              <a:buChar char="n"/>
            </a:pPr>
            <a:r>
              <a:rPr lang="zh-CN" altLang="en-US" sz="1600" i="0" dirty="0">
                <a:solidFill>
                  <a:srgbClr val="1A78C3"/>
                </a:solidFill>
                <a:latin typeface="宋体" panose="02010600030101010101" pitchFamily="2" charset="-122"/>
              </a:rPr>
              <a:t> 属于非易失性存储器(</a:t>
            </a:r>
            <a:r>
              <a:rPr lang="en-US" altLang="zh-CN" sz="1600" i="0" dirty="0">
                <a:solidFill>
                  <a:srgbClr val="1A78C3"/>
                </a:solidFill>
              </a:rPr>
              <a:t>Nonvolatile</a:t>
            </a:r>
            <a:r>
              <a:rPr lang="zh-CN" altLang="en-US" sz="1600" i="0" dirty="0">
                <a:solidFill>
                  <a:srgbClr val="1A78C3"/>
                </a:solidFill>
                <a:latin typeface="宋体" panose="02010600030101010101" pitchFamily="2" charset="-122"/>
              </a:rPr>
              <a:t>)，用于长久存放系统中几乎所有的信息</a:t>
            </a:r>
          </a:p>
        </p:txBody>
      </p:sp>
    </p:spTree>
    <p:extLst>
      <p:ext uri="{BB962C8B-B14F-4D97-AF65-F5344CB8AC3E}">
        <p14:creationId xmlns:p14="http://schemas.microsoft.com/office/powerpoint/2010/main" val="42603859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horizontal)">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
                                            <p:bg/>
                                          </p:spTgt>
                                        </p:tgtEl>
                                        <p:attrNameLst>
                                          <p:attrName>style.visibility</p:attrName>
                                        </p:attrNameLst>
                                      </p:cBhvr>
                                      <p:to>
                                        <p:strVal val="visible"/>
                                      </p:to>
                                    </p:set>
                                    <p:animEffect transition="in" filter="blinds(horizontal)">
                                      <p:cBhvr>
                                        <p:cTn id="32" dur="500"/>
                                        <p:tgtEl>
                                          <p:spTgt spid="42">
                                            <p:bg/>
                                          </p:spTgt>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42">
                                            <p:txEl>
                                              <p:pRg st="0" end="0"/>
                                            </p:txEl>
                                          </p:spTgt>
                                        </p:tgtEl>
                                        <p:attrNameLst>
                                          <p:attrName>style.visibility</p:attrName>
                                        </p:attrNameLst>
                                      </p:cBhvr>
                                      <p:to>
                                        <p:strVal val="visible"/>
                                      </p:to>
                                    </p:set>
                                    <p:animEffect transition="in" filter="blinds(horizontal)">
                                      <p:cBhvr>
                                        <p:cTn id="36" dur="500"/>
                                        <p:tgtEl>
                                          <p:spTgt spid="42">
                                            <p:txEl>
                                              <p:pRg st="0" end="0"/>
                                            </p:txEl>
                                          </p:spTgt>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42">
                                            <p:txEl>
                                              <p:pRg st="1" end="1"/>
                                            </p:txEl>
                                          </p:spTgt>
                                        </p:tgtEl>
                                        <p:attrNameLst>
                                          <p:attrName>style.visibility</p:attrName>
                                        </p:attrNameLst>
                                      </p:cBhvr>
                                      <p:to>
                                        <p:strVal val="visible"/>
                                      </p:to>
                                    </p:set>
                                    <p:animEffect transition="in" filter="fade">
                                      <p:cBhvr>
                                        <p:cTn id="39" dur="1000"/>
                                        <p:tgtEl>
                                          <p:spTgt spid="42">
                                            <p:txEl>
                                              <p:pRg st="1" end="1"/>
                                            </p:txEl>
                                          </p:spTgt>
                                        </p:tgtEl>
                                      </p:cBhvr>
                                    </p:animEffect>
                                    <p:anim calcmode="lin" valueType="num">
                                      <p:cBhvr>
                                        <p:cTn id="40" dur="1000" fill="hold"/>
                                        <p:tgtEl>
                                          <p:spTgt spid="42">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42">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42">
                                            <p:txEl>
                                              <p:pRg st="1" end="1"/>
                                            </p:txEl>
                                          </p:spTgt>
                                        </p:tgtEl>
                                        <p:attrNameLst>
                                          <p:attrName>ppt_c</p:attrName>
                                        </p:attrNameLst>
                                      </p:cBhvr>
                                      <p:to>
                                        <a:schemeClr val="accent1"/>
                                      </p:to>
                                    </p:animClr>
                                  </p:subTnLst>
                                </p:cTn>
                              </p:par>
                              <p:par>
                                <p:cTn id="42" presetID="42" presetClass="entr" presetSubtype="0" fill="hold" grpId="0" nodeType="withEffect">
                                  <p:stCondLst>
                                    <p:cond delay="0"/>
                                  </p:stCondLst>
                                  <p:childTnLst>
                                    <p:set>
                                      <p:cBhvr>
                                        <p:cTn id="43" dur="1" fill="hold">
                                          <p:stCondLst>
                                            <p:cond delay="0"/>
                                          </p:stCondLst>
                                        </p:cTn>
                                        <p:tgtEl>
                                          <p:spTgt spid="42">
                                            <p:txEl>
                                              <p:pRg st="2" end="2"/>
                                            </p:txEl>
                                          </p:spTgt>
                                        </p:tgtEl>
                                        <p:attrNameLst>
                                          <p:attrName>style.visibility</p:attrName>
                                        </p:attrNameLst>
                                      </p:cBhvr>
                                      <p:to>
                                        <p:strVal val="visible"/>
                                      </p:to>
                                    </p:set>
                                    <p:animEffect transition="in" filter="fade">
                                      <p:cBhvr>
                                        <p:cTn id="44" dur="1000"/>
                                        <p:tgtEl>
                                          <p:spTgt spid="42">
                                            <p:txEl>
                                              <p:pRg st="2" end="2"/>
                                            </p:txEl>
                                          </p:spTgt>
                                        </p:tgtEl>
                                      </p:cBhvr>
                                    </p:animEffect>
                                    <p:anim calcmode="lin" valueType="num">
                                      <p:cBhvr>
                                        <p:cTn id="45" dur="1000" fill="hold"/>
                                        <p:tgtEl>
                                          <p:spTgt spid="42">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42">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42">
                                            <p:txEl>
                                              <p:pRg st="2" end="2"/>
                                            </p:txEl>
                                          </p:spTgt>
                                        </p:tgtEl>
                                        <p:attrNameLst>
                                          <p:attrName>ppt_c</p:attrName>
                                        </p:attrNameLst>
                                      </p:cBhvr>
                                      <p:to>
                                        <a:schemeClr val="accent1"/>
                                      </p:to>
                                    </p:animClr>
                                  </p:subTnLst>
                                </p:cTn>
                              </p:par>
                              <p:par>
                                <p:cTn id="47" presetID="42" presetClass="entr" presetSubtype="0" fill="hold" grpId="0" nodeType="withEffect">
                                  <p:stCondLst>
                                    <p:cond delay="0"/>
                                  </p:stCondLst>
                                  <p:childTnLst>
                                    <p:set>
                                      <p:cBhvr>
                                        <p:cTn id="48" dur="1" fill="hold">
                                          <p:stCondLst>
                                            <p:cond delay="0"/>
                                          </p:stCondLst>
                                        </p:cTn>
                                        <p:tgtEl>
                                          <p:spTgt spid="42">
                                            <p:txEl>
                                              <p:pRg st="3" end="3"/>
                                            </p:txEl>
                                          </p:spTgt>
                                        </p:tgtEl>
                                        <p:attrNameLst>
                                          <p:attrName>style.visibility</p:attrName>
                                        </p:attrNameLst>
                                      </p:cBhvr>
                                      <p:to>
                                        <p:strVal val="visible"/>
                                      </p:to>
                                    </p:set>
                                    <p:animEffect transition="in" filter="fade">
                                      <p:cBhvr>
                                        <p:cTn id="49" dur="1000"/>
                                        <p:tgtEl>
                                          <p:spTgt spid="42">
                                            <p:txEl>
                                              <p:pRg st="3" end="3"/>
                                            </p:txEl>
                                          </p:spTgt>
                                        </p:tgtEl>
                                      </p:cBhvr>
                                    </p:animEffect>
                                    <p:anim calcmode="lin" valueType="num">
                                      <p:cBhvr>
                                        <p:cTn id="50" dur="1000" fill="hold"/>
                                        <p:tgtEl>
                                          <p:spTgt spid="42">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42">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42">
                                            <p:txEl>
                                              <p:pRg st="3" end="3"/>
                                            </p:txEl>
                                          </p:spTgt>
                                        </p:tgtEl>
                                        <p:attrNameLst>
                                          <p:attrName>ppt_c</p:attrName>
                                        </p:attrNameLst>
                                      </p:cBhvr>
                                      <p:to>
                                        <a:schemeClr val="accent1"/>
                                      </p:to>
                                    </p:animClr>
                                  </p:subTnLst>
                                </p:cTn>
                              </p:par>
                              <p:par>
                                <p:cTn id="52" presetID="42" presetClass="entr" presetSubtype="0" fill="hold" grpId="0" nodeType="withEffect">
                                  <p:stCondLst>
                                    <p:cond delay="0"/>
                                  </p:stCondLst>
                                  <p:childTnLst>
                                    <p:set>
                                      <p:cBhvr>
                                        <p:cTn id="53" dur="1" fill="hold">
                                          <p:stCondLst>
                                            <p:cond delay="0"/>
                                          </p:stCondLst>
                                        </p:cTn>
                                        <p:tgtEl>
                                          <p:spTgt spid="42">
                                            <p:txEl>
                                              <p:pRg st="4" end="4"/>
                                            </p:txEl>
                                          </p:spTgt>
                                        </p:tgtEl>
                                        <p:attrNameLst>
                                          <p:attrName>style.visibility</p:attrName>
                                        </p:attrNameLst>
                                      </p:cBhvr>
                                      <p:to>
                                        <p:strVal val="visible"/>
                                      </p:to>
                                    </p:set>
                                    <p:animEffect transition="in" filter="fade">
                                      <p:cBhvr>
                                        <p:cTn id="54" dur="1000"/>
                                        <p:tgtEl>
                                          <p:spTgt spid="42">
                                            <p:txEl>
                                              <p:pRg st="4" end="4"/>
                                            </p:txEl>
                                          </p:spTgt>
                                        </p:tgtEl>
                                      </p:cBhvr>
                                    </p:animEffect>
                                    <p:anim calcmode="lin" valueType="num">
                                      <p:cBhvr>
                                        <p:cTn id="55" dur="1000" fill="hold"/>
                                        <p:tgtEl>
                                          <p:spTgt spid="42">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42">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42">
                                            <p:txEl>
                                              <p:pRg st="4" end="4"/>
                                            </p:txEl>
                                          </p:spTgt>
                                        </p:tgtEl>
                                        <p:attrNameLst>
                                          <p:attrName>ppt_c</p:attrName>
                                        </p:attrNameLst>
                                      </p:cBhvr>
                                      <p:to>
                                        <a:schemeClr val="accent1"/>
                                      </p:to>
                                    </p:animClr>
                                  </p:sub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1">
                                            <p:bg/>
                                          </p:spTgt>
                                        </p:tgtEl>
                                        <p:attrNameLst>
                                          <p:attrName>style.visibility</p:attrName>
                                        </p:attrNameLst>
                                      </p:cBhvr>
                                      <p:to>
                                        <p:strVal val="visible"/>
                                      </p:to>
                                    </p:set>
                                    <p:animEffect transition="in" filter="blinds(horizontal)">
                                      <p:cBhvr>
                                        <p:cTn id="61" dur="500"/>
                                        <p:tgtEl>
                                          <p:spTgt spid="41">
                                            <p:bg/>
                                          </p:spTgt>
                                        </p:tgtEl>
                                      </p:cBhvr>
                                    </p:animEffect>
                                  </p:child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41">
                                            <p:txEl>
                                              <p:pRg st="0" end="0"/>
                                            </p:txEl>
                                          </p:spTgt>
                                        </p:tgtEl>
                                        <p:attrNameLst>
                                          <p:attrName>style.visibility</p:attrName>
                                        </p:attrNameLst>
                                      </p:cBhvr>
                                      <p:to>
                                        <p:strVal val="visible"/>
                                      </p:to>
                                    </p:set>
                                    <p:animEffect transition="in" filter="blinds(horizontal)">
                                      <p:cBhvr>
                                        <p:cTn id="65" dur="500"/>
                                        <p:tgtEl>
                                          <p:spTgt spid="41">
                                            <p:txEl>
                                              <p:pRg st="0" end="0"/>
                                            </p:txEl>
                                          </p:spTgt>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41">
                                            <p:txEl>
                                              <p:pRg st="1" end="1"/>
                                            </p:txEl>
                                          </p:spTgt>
                                        </p:tgtEl>
                                        <p:attrNameLst>
                                          <p:attrName>style.visibility</p:attrName>
                                        </p:attrNameLst>
                                      </p:cBhvr>
                                      <p:to>
                                        <p:strVal val="visible"/>
                                      </p:to>
                                    </p:set>
                                    <p:animEffect transition="in" filter="fade">
                                      <p:cBhvr>
                                        <p:cTn id="68" dur="1000"/>
                                        <p:tgtEl>
                                          <p:spTgt spid="41">
                                            <p:txEl>
                                              <p:pRg st="1" end="1"/>
                                            </p:txEl>
                                          </p:spTgt>
                                        </p:tgtEl>
                                      </p:cBhvr>
                                    </p:animEffect>
                                    <p:anim calcmode="lin" valueType="num">
                                      <p:cBhvr>
                                        <p:cTn id="69" dur="1000" fill="hold"/>
                                        <p:tgtEl>
                                          <p:spTgt spid="41">
                                            <p:txEl>
                                              <p:pRg st="1" end="1"/>
                                            </p:txEl>
                                          </p:spTgt>
                                        </p:tgtEl>
                                        <p:attrNameLst>
                                          <p:attrName>ppt_x</p:attrName>
                                        </p:attrNameLst>
                                      </p:cBhvr>
                                      <p:tavLst>
                                        <p:tav tm="0">
                                          <p:val>
                                            <p:strVal val="#ppt_x"/>
                                          </p:val>
                                        </p:tav>
                                        <p:tav tm="100000">
                                          <p:val>
                                            <p:strVal val="#ppt_x"/>
                                          </p:val>
                                        </p:tav>
                                      </p:tavLst>
                                    </p:anim>
                                    <p:anim calcmode="lin" valueType="num">
                                      <p:cBhvr>
                                        <p:cTn id="70" dur="1000" fill="hold"/>
                                        <p:tgtEl>
                                          <p:spTgt spid="41">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41">
                                            <p:txEl>
                                              <p:pRg st="1" end="1"/>
                                            </p:txEl>
                                          </p:spTgt>
                                        </p:tgtEl>
                                        <p:attrNameLst>
                                          <p:attrName>ppt_c</p:attrName>
                                        </p:attrNameLst>
                                      </p:cBhvr>
                                      <p:to>
                                        <a:schemeClr val="hlink"/>
                                      </p:to>
                                    </p:animClr>
                                  </p:subTnLst>
                                </p:cTn>
                              </p:par>
                              <p:par>
                                <p:cTn id="71" presetID="42" presetClass="entr" presetSubtype="0" fill="hold" grpId="0" nodeType="withEffect">
                                  <p:stCondLst>
                                    <p:cond delay="0"/>
                                  </p:stCondLst>
                                  <p:childTnLst>
                                    <p:set>
                                      <p:cBhvr>
                                        <p:cTn id="72" dur="1" fill="hold">
                                          <p:stCondLst>
                                            <p:cond delay="0"/>
                                          </p:stCondLst>
                                        </p:cTn>
                                        <p:tgtEl>
                                          <p:spTgt spid="41">
                                            <p:txEl>
                                              <p:pRg st="2" end="2"/>
                                            </p:txEl>
                                          </p:spTgt>
                                        </p:tgtEl>
                                        <p:attrNameLst>
                                          <p:attrName>style.visibility</p:attrName>
                                        </p:attrNameLst>
                                      </p:cBhvr>
                                      <p:to>
                                        <p:strVal val="visible"/>
                                      </p:to>
                                    </p:set>
                                    <p:animEffect transition="in" filter="fade">
                                      <p:cBhvr>
                                        <p:cTn id="73" dur="1000"/>
                                        <p:tgtEl>
                                          <p:spTgt spid="41">
                                            <p:txEl>
                                              <p:pRg st="2" end="2"/>
                                            </p:txEl>
                                          </p:spTgt>
                                        </p:tgtEl>
                                      </p:cBhvr>
                                    </p:animEffect>
                                    <p:anim calcmode="lin" valueType="num">
                                      <p:cBhvr>
                                        <p:cTn id="74" dur="1000" fill="hold"/>
                                        <p:tgtEl>
                                          <p:spTgt spid="41">
                                            <p:txEl>
                                              <p:pRg st="2" end="2"/>
                                            </p:txEl>
                                          </p:spTgt>
                                        </p:tgtEl>
                                        <p:attrNameLst>
                                          <p:attrName>ppt_x</p:attrName>
                                        </p:attrNameLst>
                                      </p:cBhvr>
                                      <p:tavLst>
                                        <p:tav tm="0">
                                          <p:val>
                                            <p:strVal val="#ppt_x"/>
                                          </p:val>
                                        </p:tav>
                                        <p:tav tm="100000">
                                          <p:val>
                                            <p:strVal val="#ppt_x"/>
                                          </p:val>
                                        </p:tav>
                                      </p:tavLst>
                                    </p:anim>
                                    <p:anim calcmode="lin" valueType="num">
                                      <p:cBhvr>
                                        <p:cTn id="75" dur="1000" fill="hold"/>
                                        <p:tgtEl>
                                          <p:spTgt spid="41">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41">
                                            <p:txEl>
                                              <p:pRg st="2" end="2"/>
                                            </p:txEl>
                                          </p:spTgt>
                                        </p:tgtEl>
                                        <p:attrNameLst>
                                          <p:attrName>ppt_c</p:attrName>
                                        </p:attrNameLst>
                                      </p:cBhvr>
                                      <p:to>
                                        <a:schemeClr val="hlink"/>
                                      </p:to>
                                    </p:animClr>
                                  </p:subTnLst>
                                </p:cTn>
                              </p:par>
                              <p:par>
                                <p:cTn id="76" presetID="42" presetClass="entr" presetSubtype="0" fill="hold" grpId="0" nodeType="withEffect">
                                  <p:stCondLst>
                                    <p:cond delay="0"/>
                                  </p:stCondLst>
                                  <p:childTnLst>
                                    <p:set>
                                      <p:cBhvr>
                                        <p:cTn id="77" dur="1" fill="hold">
                                          <p:stCondLst>
                                            <p:cond delay="0"/>
                                          </p:stCondLst>
                                        </p:cTn>
                                        <p:tgtEl>
                                          <p:spTgt spid="41">
                                            <p:txEl>
                                              <p:pRg st="3" end="3"/>
                                            </p:txEl>
                                          </p:spTgt>
                                        </p:tgtEl>
                                        <p:attrNameLst>
                                          <p:attrName>style.visibility</p:attrName>
                                        </p:attrNameLst>
                                      </p:cBhvr>
                                      <p:to>
                                        <p:strVal val="visible"/>
                                      </p:to>
                                    </p:set>
                                    <p:animEffect transition="in" filter="fade">
                                      <p:cBhvr>
                                        <p:cTn id="78" dur="1000"/>
                                        <p:tgtEl>
                                          <p:spTgt spid="41">
                                            <p:txEl>
                                              <p:pRg st="3" end="3"/>
                                            </p:txEl>
                                          </p:spTgt>
                                        </p:tgtEl>
                                      </p:cBhvr>
                                    </p:animEffect>
                                    <p:anim calcmode="lin" valueType="num">
                                      <p:cBhvr>
                                        <p:cTn id="79" dur="1000" fill="hold"/>
                                        <p:tgtEl>
                                          <p:spTgt spid="41">
                                            <p:txEl>
                                              <p:pRg st="3" end="3"/>
                                            </p:txEl>
                                          </p:spTgt>
                                        </p:tgtEl>
                                        <p:attrNameLst>
                                          <p:attrName>ppt_x</p:attrName>
                                        </p:attrNameLst>
                                      </p:cBhvr>
                                      <p:tavLst>
                                        <p:tav tm="0">
                                          <p:val>
                                            <p:strVal val="#ppt_x"/>
                                          </p:val>
                                        </p:tav>
                                        <p:tav tm="100000">
                                          <p:val>
                                            <p:strVal val="#ppt_x"/>
                                          </p:val>
                                        </p:tav>
                                      </p:tavLst>
                                    </p:anim>
                                    <p:anim calcmode="lin" valueType="num">
                                      <p:cBhvr>
                                        <p:cTn id="80" dur="1000" fill="hold"/>
                                        <p:tgtEl>
                                          <p:spTgt spid="41">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41">
                                            <p:txEl>
                                              <p:pRg st="3" end="3"/>
                                            </p:txEl>
                                          </p:spTgt>
                                        </p:tgtEl>
                                        <p:attrNameLst>
                                          <p:attrName>ppt_c</p:attrName>
                                        </p:attrNameLst>
                                      </p:cBhvr>
                                      <p:to>
                                        <a:schemeClr val="hlink"/>
                                      </p:to>
                                    </p:animClr>
                                  </p:subTnLst>
                                </p:cTn>
                              </p:par>
                              <p:par>
                                <p:cTn id="81" presetID="42" presetClass="entr" presetSubtype="0" fill="hold" grpId="0" nodeType="withEffect">
                                  <p:stCondLst>
                                    <p:cond delay="0"/>
                                  </p:stCondLst>
                                  <p:childTnLst>
                                    <p:set>
                                      <p:cBhvr>
                                        <p:cTn id="82" dur="1" fill="hold">
                                          <p:stCondLst>
                                            <p:cond delay="0"/>
                                          </p:stCondLst>
                                        </p:cTn>
                                        <p:tgtEl>
                                          <p:spTgt spid="41">
                                            <p:txEl>
                                              <p:pRg st="4" end="4"/>
                                            </p:txEl>
                                          </p:spTgt>
                                        </p:tgtEl>
                                        <p:attrNameLst>
                                          <p:attrName>style.visibility</p:attrName>
                                        </p:attrNameLst>
                                      </p:cBhvr>
                                      <p:to>
                                        <p:strVal val="visible"/>
                                      </p:to>
                                    </p:set>
                                    <p:animEffect transition="in" filter="fade">
                                      <p:cBhvr>
                                        <p:cTn id="83" dur="1000"/>
                                        <p:tgtEl>
                                          <p:spTgt spid="41">
                                            <p:txEl>
                                              <p:pRg st="4" end="4"/>
                                            </p:txEl>
                                          </p:spTgt>
                                        </p:tgtEl>
                                      </p:cBhvr>
                                    </p:animEffect>
                                    <p:anim calcmode="lin" valueType="num">
                                      <p:cBhvr>
                                        <p:cTn id="84" dur="1000" fill="hold"/>
                                        <p:tgtEl>
                                          <p:spTgt spid="41">
                                            <p:txEl>
                                              <p:pRg st="4" end="4"/>
                                            </p:txEl>
                                          </p:spTgt>
                                        </p:tgtEl>
                                        <p:attrNameLst>
                                          <p:attrName>ppt_x</p:attrName>
                                        </p:attrNameLst>
                                      </p:cBhvr>
                                      <p:tavLst>
                                        <p:tav tm="0">
                                          <p:val>
                                            <p:strVal val="#ppt_x"/>
                                          </p:val>
                                        </p:tav>
                                        <p:tav tm="100000">
                                          <p:val>
                                            <p:strVal val="#ppt_x"/>
                                          </p:val>
                                        </p:tav>
                                      </p:tavLst>
                                    </p:anim>
                                    <p:anim calcmode="lin" valueType="num">
                                      <p:cBhvr>
                                        <p:cTn id="85" dur="1000" fill="hold"/>
                                        <p:tgtEl>
                                          <p:spTgt spid="41">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41">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P spid="41" grpId="0" uiExpand="1" build="p" bldLvl="2" animBg="1" autoUpdateAnimBg="0"/>
      <p:bldP spid="42" grpId="0" uiExpand="1" build="p" bldLvl="2"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FCEC544-9B60-44F6-89E0-9022D073F354}"/>
              </a:ext>
            </a:extLst>
          </p:cNvPr>
          <p:cNvSpPr>
            <a:spLocks noGrp="1"/>
          </p:cNvSpPr>
          <p:nvPr>
            <p:ph type="sldNum" sz="quarter" idx="12"/>
          </p:nvPr>
        </p:nvSpPr>
        <p:spPr/>
        <p:txBody>
          <a:bodyPr/>
          <a:lstStyle/>
          <a:p>
            <a:fld id="{D12C7F20-4EEE-4847-AC76-B538472E8A39}" type="slidenum">
              <a:rPr lang="zh-CN" altLang="en-US" smtClean="0"/>
              <a:pPr/>
              <a:t>79</a:t>
            </a:fld>
            <a:endParaRPr lang="zh-CN" altLang="en-US"/>
          </a:p>
        </p:txBody>
      </p:sp>
      <p:sp>
        <p:nvSpPr>
          <p:cNvPr id="3" name="文本占位符 2">
            <a:extLst>
              <a:ext uri="{FF2B5EF4-FFF2-40B4-BE49-F238E27FC236}">
                <a16:creationId xmlns:a16="http://schemas.microsoft.com/office/drawing/2014/main" id="{00CB63D6-D1C6-4942-9D94-716DA4C1014F}"/>
              </a:ext>
            </a:extLst>
          </p:cNvPr>
          <p:cNvSpPr>
            <a:spLocks noGrp="1"/>
          </p:cNvSpPr>
          <p:nvPr>
            <p:ph type="body" sz="quarter" idx="15"/>
          </p:nvPr>
        </p:nvSpPr>
        <p:spPr/>
        <p:txBody>
          <a:bodyPr/>
          <a:lstStyle/>
          <a:p>
            <a:r>
              <a:rPr lang="en-US" altLang="zh-CN" dirty="0"/>
              <a:t>The Need to Replace! (</a:t>
            </a:r>
            <a:r>
              <a:rPr lang="zh-CN" altLang="en-US" dirty="0"/>
              <a:t>何时需要替换？</a:t>
            </a:r>
            <a:r>
              <a:rPr lang="en-US" altLang="zh-CN" dirty="0"/>
              <a:t>)</a:t>
            </a:r>
            <a:endParaRPr lang="zh-CN" altLang="en-US" dirty="0"/>
          </a:p>
        </p:txBody>
      </p:sp>
      <p:sp>
        <p:nvSpPr>
          <p:cNvPr id="4" name="文本占位符 3">
            <a:extLst>
              <a:ext uri="{FF2B5EF4-FFF2-40B4-BE49-F238E27FC236}">
                <a16:creationId xmlns:a16="http://schemas.microsoft.com/office/drawing/2014/main" id="{AF015D1E-6F1A-4473-9898-48E62366E077}"/>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215FA2FE-7C3D-4D67-A52A-3A6F99906C20}"/>
              </a:ext>
            </a:extLst>
          </p:cNvPr>
          <p:cNvSpPr txBox="1">
            <a:spLocks noChangeArrowheads="1"/>
          </p:cNvSpPr>
          <p:nvPr/>
        </p:nvSpPr>
        <p:spPr>
          <a:xfrm>
            <a:off x="447174" y="1286269"/>
            <a:ext cx="10795134" cy="4698979"/>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1800"/>
              <a:t>Direct Mapped Cache:</a:t>
            </a:r>
            <a:endParaRPr lang="en-US" altLang="zh-CN" sz="1800">
              <a:solidFill>
                <a:srgbClr val="CC3300"/>
              </a:solidFill>
            </a:endParaRPr>
          </a:p>
          <a:p>
            <a:pPr lvl="1">
              <a:lnSpc>
                <a:spcPct val="120000"/>
              </a:lnSpc>
            </a:pPr>
            <a:r>
              <a:rPr lang="zh-CN" altLang="en-US" sz="2000"/>
              <a:t>映射唯一，无需考虑替换，毫无选择地用新信息替换老信息</a:t>
            </a:r>
          </a:p>
          <a:p>
            <a:pPr>
              <a:lnSpc>
                <a:spcPct val="120000"/>
              </a:lnSpc>
            </a:pPr>
            <a:r>
              <a:rPr lang="en-US" altLang="zh-CN" sz="1800"/>
              <a:t>N-way Set Associative Cache: </a:t>
            </a:r>
            <a:endParaRPr lang="en-US" altLang="zh-CN" sz="1800">
              <a:solidFill>
                <a:srgbClr val="CC3300"/>
              </a:solidFill>
            </a:endParaRPr>
          </a:p>
          <a:p>
            <a:pPr lvl="1">
              <a:lnSpc>
                <a:spcPct val="120000"/>
              </a:lnSpc>
            </a:pPr>
            <a:r>
              <a:rPr lang="zh-CN" altLang="en-US" sz="2000"/>
              <a:t>每个主存数据有</a:t>
            </a:r>
            <a:r>
              <a:rPr lang="en-US" altLang="zh-CN" sz="2000"/>
              <a:t>N</a:t>
            </a:r>
            <a:r>
              <a:rPr lang="zh-CN" altLang="en-US" sz="2000"/>
              <a:t>个</a:t>
            </a:r>
            <a:r>
              <a:rPr lang="en-US" altLang="zh-CN" sz="2000"/>
              <a:t>Cache</a:t>
            </a:r>
            <a:r>
              <a:rPr lang="zh-CN" altLang="en-US" sz="2000"/>
              <a:t>槽可选择，需考虑替换</a:t>
            </a:r>
            <a:endParaRPr lang="en-US" altLang="zh-CN" sz="2000"/>
          </a:p>
          <a:p>
            <a:pPr>
              <a:lnSpc>
                <a:spcPct val="120000"/>
              </a:lnSpc>
            </a:pPr>
            <a:r>
              <a:rPr lang="en-US" altLang="zh-CN" sz="1800"/>
              <a:t>Fully Associative Cache:</a:t>
            </a:r>
            <a:endParaRPr lang="en-US" altLang="zh-CN" sz="1800">
              <a:solidFill>
                <a:srgbClr val="CC3300"/>
              </a:solidFill>
            </a:endParaRPr>
          </a:p>
          <a:p>
            <a:pPr lvl="1">
              <a:lnSpc>
                <a:spcPct val="120000"/>
              </a:lnSpc>
            </a:pPr>
            <a:r>
              <a:rPr lang="zh-CN" altLang="en-US" sz="2000"/>
              <a:t>每个主存数据可存放到</a:t>
            </a:r>
            <a:r>
              <a:rPr lang="en-US" altLang="zh-CN" sz="2000"/>
              <a:t>Cache</a:t>
            </a:r>
            <a:r>
              <a:rPr lang="zh-CN" altLang="en-US" sz="2000"/>
              <a:t>任意槽中，需考虑替换</a:t>
            </a:r>
            <a:endParaRPr lang="en-US" altLang="zh-CN" sz="2000"/>
          </a:p>
          <a:p>
            <a:pPr>
              <a:lnSpc>
                <a:spcPct val="120000"/>
              </a:lnSpc>
              <a:buFont typeface="Wingdings" panose="05000000000000000000" pitchFamily="2" charset="2"/>
              <a:buNone/>
            </a:pPr>
            <a:r>
              <a:rPr lang="zh-CN" altLang="en-US" sz="1800">
                <a:solidFill>
                  <a:srgbClr val="CC0000"/>
                </a:solidFill>
              </a:rPr>
              <a:t>结论：若</a:t>
            </a:r>
            <a:r>
              <a:rPr lang="en-US" altLang="zh-CN" sz="1800">
                <a:solidFill>
                  <a:srgbClr val="CC0000"/>
                </a:solidFill>
              </a:rPr>
              <a:t>Cache miss in a N-way Set Associative or Fully Associative Cache</a:t>
            </a:r>
            <a:r>
              <a:rPr lang="zh-CN" altLang="en-US" sz="1800">
                <a:solidFill>
                  <a:srgbClr val="CC0000"/>
                </a:solidFill>
              </a:rPr>
              <a:t>，则可能需要替换。其过程为：</a:t>
            </a:r>
          </a:p>
          <a:p>
            <a:pPr lvl="1">
              <a:lnSpc>
                <a:spcPct val="120000"/>
              </a:lnSpc>
            </a:pPr>
            <a:r>
              <a:rPr lang="zh-CN" altLang="en-US" sz="2000"/>
              <a:t>从主存取出一个新块</a:t>
            </a:r>
          </a:p>
          <a:p>
            <a:pPr lvl="1">
              <a:lnSpc>
                <a:spcPct val="120000"/>
              </a:lnSpc>
            </a:pPr>
            <a:r>
              <a:rPr lang="zh-CN" altLang="en-US" sz="2000"/>
              <a:t>选择一个有映射关系的空</a:t>
            </a:r>
            <a:r>
              <a:rPr lang="en-US" altLang="zh-CN" sz="2000"/>
              <a:t>Cache</a:t>
            </a:r>
            <a:r>
              <a:rPr lang="zh-CN" altLang="en-US" sz="2000"/>
              <a:t>槽</a:t>
            </a:r>
          </a:p>
          <a:p>
            <a:pPr lvl="1">
              <a:lnSpc>
                <a:spcPct val="120000"/>
              </a:lnSpc>
            </a:pPr>
            <a:r>
              <a:rPr lang="zh-CN" altLang="en-US" sz="2000"/>
              <a:t>对应的</a:t>
            </a:r>
            <a:r>
              <a:rPr lang="en-US" altLang="zh-CN" sz="2000"/>
              <a:t>Cache</a:t>
            </a:r>
            <a:r>
              <a:rPr lang="zh-CN" altLang="en-US" sz="2000"/>
              <a:t>槽已被占满而需要调入新的主存块时，必须考虑从</a:t>
            </a:r>
            <a:r>
              <a:rPr lang="en-US" altLang="zh-CN" sz="2000"/>
              <a:t>cache</a:t>
            </a:r>
            <a:r>
              <a:rPr lang="zh-CN" altLang="en-US" sz="2000"/>
              <a:t>槽中调出一个主存块</a:t>
            </a:r>
            <a:endParaRPr lang="en-US" altLang="zh-CN" sz="2000"/>
          </a:p>
        </p:txBody>
      </p:sp>
    </p:spTree>
    <p:extLst>
      <p:ext uri="{BB962C8B-B14F-4D97-AF65-F5344CB8AC3E}">
        <p14:creationId xmlns:p14="http://schemas.microsoft.com/office/powerpoint/2010/main" val="152707234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linds(horizontal)">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blinds(horizontal)">
                                      <p:cBhvr>
                                        <p:cTn id="3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7E67B73-3794-4899-99EE-D0041B06CE32}"/>
              </a:ext>
            </a:extLst>
          </p:cNvPr>
          <p:cNvSpPr>
            <a:spLocks noGrp="1"/>
          </p:cNvSpPr>
          <p:nvPr>
            <p:ph type="sldNum" sz="quarter" idx="12"/>
          </p:nvPr>
        </p:nvSpPr>
        <p:spPr/>
        <p:txBody>
          <a:bodyPr/>
          <a:lstStyle/>
          <a:p>
            <a:fld id="{D12C7F20-4EEE-4847-AC76-B538472E8A39}" type="slidenum">
              <a:rPr lang="zh-CN" altLang="en-US" smtClean="0"/>
              <a:pPr/>
              <a:t>80</a:t>
            </a:fld>
            <a:endParaRPr lang="zh-CN" altLang="en-US"/>
          </a:p>
        </p:txBody>
      </p:sp>
      <p:sp>
        <p:nvSpPr>
          <p:cNvPr id="3" name="文本占位符 2">
            <a:extLst>
              <a:ext uri="{FF2B5EF4-FFF2-40B4-BE49-F238E27FC236}">
                <a16:creationId xmlns:a16="http://schemas.microsoft.com/office/drawing/2014/main" id="{4B17E86A-C3DE-4020-896A-5EA509065748}"/>
              </a:ext>
            </a:extLst>
          </p:cNvPr>
          <p:cNvSpPr>
            <a:spLocks noGrp="1"/>
          </p:cNvSpPr>
          <p:nvPr>
            <p:ph type="body" sz="quarter" idx="15"/>
          </p:nvPr>
        </p:nvSpPr>
        <p:spPr>
          <a:xfrm>
            <a:off x="159768" y="698463"/>
            <a:ext cx="11835786" cy="639449"/>
          </a:xfrm>
        </p:spPr>
        <p:txBody>
          <a:bodyPr/>
          <a:lstStyle/>
          <a:p>
            <a:r>
              <a:rPr lang="zh-CN" altLang="en-US" dirty="0"/>
              <a:t>替换</a:t>
            </a:r>
            <a:r>
              <a:rPr lang="en-US" altLang="zh-CN" dirty="0"/>
              <a:t>(Replacement)</a:t>
            </a:r>
            <a:r>
              <a:rPr lang="zh-CN" altLang="en-US" dirty="0"/>
              <a:t>算法</a:t>
            </a:r>
          </a:p>
        </p:txBody>
      </p:sp>
      <p:sp>
        <p:nvSpPr>
          <p:cNvPr id="4" name="文本占位符 3">
            <a:extLst>
              <a:ext uri="{FF2B5EF4-FFF2-40B4-BE49-F238E27FC236}">
                <a16:creationId xmlns:a16="http://schemas.microsoft.com/office/drawing/2014/main" id="{4571E2A3-CAE0-4AE3-A4C8-DD85821C533C}"/>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BF264944-35A0-4B28-A86C-E3D21510D509}"/>
              </a:ext>
            </a:extLst>
          </p:cNvPr>
          <p:cNvSpPr txBox="1">
            <a:spLocks noChangeArrowheads="1"/>
          </p:cNvSpPr>
          <p:nvPr/>
        </p:nvSpPr>
        <p:spPr>
          <a:xfrm>
            <a:off x="381903" y="1097380"/>
            <a:ext cx="10706400" cy="526097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5000"/>
              </a:lnSpc>
            </a:pPr>
            <a:r>
              <a:rPr lang="zh-CN" altLang="en-US" sz="2400">
                <a:cs typeface="Arial" panose="020B0604020202020204" pitchFamily="34" charset="0"/>
              </a:rPr>
              <a:t>问题举例：</a:t>
            </a:r>
          </a:p>
          <a:p>
            <a:pPr lvl="1" algn="just">
              <a:lnSpc>
                <a:spcPct val="125000"/>
              </a:lnSpc>
              <a:buFontTx/>
              <a:buNone/>
            </a:pPr>
            <a:r>
              <a:rPr lang="zh-CN" altLang="en-US" sz="2000">
                <a:cs typeface="Arial" panose="020B0604020202020204" pitchFamily="34" charset="0"/>
              </a:rPr>
              <a:t>    组相联映射时，假定第0组的两个槽分别被主存第0和8块占满，此时若需调入主存第16块，根据映射关系，它只能放到</a:t>
            </a:r>
            <a:r>
              <a:rPr lang="en-US" altLang="zh-CN" sz="2000">
                <a:cs typeface="Arial" panose="020B0604020202020204" pitchFamily="34" charset="0"/>
              </a:rPr>
              <a:t>Cache</a:t>
            </a:r>
            <a:r>
              <a:rPr lang="zh-CN" altLang="en-US" sz="2000">
                <a:cs typeface="Arial" panose="020B0604020202020204" pitchFamily="34" charset="0"/>
              </a:rPr>
              <a:t>第一组，因此，第一组中必须调出一块，那么调出哪一块呢？</a:t>
            </a:r>
          </a:p>
          <a:p>
            <a:pPr lvl="1" algn="just">
              <a:lnSpc>
                <a:spcPct val="125000"/>
              </a:lnSpc>
              <a:buFontTx/>
              <a:buNone/>
            </a:pPr>
            <a:r>
              <a:rPr lang="zh-CN" altLang="en-US" sz="2000">
                <a:cs typeface="Arial" panose="020B0604020202020204" pitchFamily="34" charset="0"/>
              </a:rPr>
              <a:t>    这就是淘汰策略问题，也称替换算法。</a:t>
            </a:r>
          </a:p>
          <a:p>
            <a:pPr algn="just">
              <a:lnSpc>
                <a:spcPct val="125000"/>
              </a:lnSpc>
            </a:pPr>
            <a:r>
              <a:rPr lang="zh-CN" altLang="en-US" sz="2400">
                <a:cs typeface="Arial" panose="020B0604020202020204" pitchFamily="34" charset="0"/>
              </a:rPr>
              <a:t>常用替换算法有：</a:t>
            </a:r>
          </a:p>
          <a:p>
            <a:pPr lvl="1" algn="just">
              <a:lnSpc>
                <a:spcPct val="125000"/>
              </a:lnSpc>
            </a:pPr>
            <a:r>
              <a:rPr lang="zh-CN" altLang="en-US" sz="2000">
                <a:cs typeface="Arial" panose="020B0604020202020204" pitchFamily="34" charset="0"/>
              </a:rPr>
              <a:t>先进先出</a:t>
            </a:r>
            <a:r>
              <a:rPr lang="en-US" altLang="zh-CN" sz="2000">
                <a:cs typeface="Arial" panose="020B0604020202020204" pitchFamily="34" charset="0"/>
              </a:rPr>
              <a:t>FIFO</a:t>
            </a:r>
            <a:r>
              <a:rPr lang="zh-CN" altLang="en-US" sz="2000">
                <a:cs typeface="Arial" panose="020B0604020202020204" pitchFamily="34" charset="0"/>
              </a:rPr>
              <a:t> （</a:t>
            </a:r>
            <a:r>
              <a:rPr lang="en-US" altLang="zh-CN" sz="2000">
                <a:cs typeface="Arial" panose="020B0604020202020204" pitchFamily="34" charset="0"/>
              </a:rPr>
              <a:t>first-in-first-out）</a:t>
            </a:r>
          </a:p>
          <a:p>
            <a:pPr lvl="1" algn="just">
              <a:lnSpc>
                <a:spcPct val="125000"/>
              </a:lnSpc>
            </a:pPr>
            <a:r>
              <a:rPr lang="zh-CN" altLang="en-US" sz="2000">
                <a:cs typeface="Arial" panose="020B0604020202020204" pitchFamily="34" charset="0"/>
              </a:rPr>
              <a:t>最近最少用</a:t>
            </a:r>
            <a:r>
              <a:rPr lang="en-US" altLang="zh-CN" sz="2000">
                <a:cs typeface="Arial" panose="020B0604020202020204" pitchFamily="34" charset="0"/>
              </a:rPr>
              <a:t>LRU</a:t>
            </a:r>
            <a:r>
              <a:rPr lang="zh-CN" altLang="en-US" sz="2000">
                <a:cs typeface="Arial" panose="020B0604020202020204" pitchFamily="34" charset="0"/>
              </a:rPr>
              <a:t> （</a:t>
            </a:r>
            <a:r>
              <a:rPr lang="en-US" altLang="zh-CN" sz="2000">
                <a:cs typeface="Arial" panose="020B0604020202020204" pitchFamily="34" charset="0"/>
              </a:rPr>
              <a:t> least-recently used）</a:t>
            </a:r>
          </a:p>
          <a:p>
            <a:pPr lvl="1" algn="just">
              <a:lnSpc>
                <a:spcPct val="125000"/>
              </a:lnSpc>
            </a:pPr>
            <a:r>
              <a:rPr lang="zh-CN" altLang="en-US" sz="2000">
                <a:cs typeface="Arial" panose="020B0604020202020204" pitchFamily="34" charset="0"/>
              </a:rPr>
              <a:t>最不经常用</a:t>
            </a:r>
            <a:r>
              <a:rPr lang="en-US" altLang="zh-CN" sz="2000">
                <a:cs typeface="Arial" panose="020B0604020202020204" pitchFamily="34" charset="0"/>
              </a:rPr>
              <a:t>LFU</a:t>
            </a:r>
            <a:r>
              <a:rPr lang="zh-CN" altLang="en-US" sz="2000">
                <a:cs typeface="Arial" panose="020B0604020202020204" pitchFamily="34" charset="0"/>
              </a:rPr>
              <a:t> （</a:t>
            </a:r>
            <a:r>
              <a:rPr lang="en-US" altLang="zh-CN" sz="2000">
                <a:cs typeface="Arial" panose="020B0604020202020204" pitchFamily="34" charset="0"/>
              </a:rPr>
              <a:t> least-frequently used）</a:t>
            </a:r>
          </a:p>
          <a:p>
            <a:pPr lvl="1" algn="just">
              <a:lnSpc>
                <a:spcPct val="125000"/>
              </a:lnSpc>
            </a:pPr>
            <a:r>
              <a:rPr lang="zh-CN" altLang="en-US" sz="2000">
                <a:cs typeface="Arial" panose="020B0604020202020204" pitchFamily="34" charset="0"/>
              </a:rPr>
              <a:t>随机替换算法（</a:t>
            </a:r>
            <a:r>
              <a:rPr lang="en-US" altLang="zh-CN" sz="2000">
                <a:cs typeface="Arial" panose="020B0604020202020204" pitchFamily="34" charset="0"/>
              </a:rPr>
              <a:t>Random）</a:t>
            </a:r>
          </a:p>
          <a:p>
            <a:pPr lvl="1" algn="just">
              <a:lnSpc>
                <a:spcPct val="125000"/>
              </a:lnSpc>
              <a:buFontTx/>
              <a:buNone/>
            </a:pPr>
            <a:r>
              <a:rPr lang="zh-CN" altLang="en-US" sz="2000">
                <a:latin typeface="宋体" panose="02010600030101010101" pitchFamily="2" charset="-122"/>
              </a:rPr>
              <a:t>等等</a:t>
            </a:r>
          </a:p>
        </p:txBody>
      </p:sp>
      <p:sp>
        <p:nvSpPr>
          <p:cNvPr id="6" name="Text Box 4">
            <a:extLst>
              <a:ext uri="{FF2B5EF4-FFF2-40B4-BE49-F238E27FC236}">
                <a16:creationId xmlns:a16="http://schemas.microsoft.com/office/drawing/2014/main" id="{B4C024F5-CEBC-4ED2-82B4-4A6E6B4D0D2C}"/>
              </a:ext>
            </a:extLst>
          </p:cNvPr>
          <p:cNvSpPr txBox="1">
            <a:spLocks noChangeArrowheads="1"/>
          </p:cNvSpPr>
          <p:nvPr/>
        </p:nvSpPr>
        <p:spPr bwMode="auto">
          <a:xfrm>
            <a:off x="878790" y="5997993"/>
            <a:ext cx="9446475"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a:solidFill>
                  <a:srgbClr val="CC0000"/>
                </a:solidFill>
                <a:ea typeface="宋体" panose="02010600030101010101" pitchFamily="2" charset="-122"/>
              </a:rPr>
              <a:t>这里的替换策略和后面的虚拟存储器所用的替换策略类似，将是以后操作系统课程的重要内容，本课程只做简单介绍。有兴趣的同学可以自学。</a:t>
            </a:r>
          </a:p>
        </p:txBody>
      </p:sp>
    </p:spTree>
    <p:extLst>
      <p:ext uri="{BB962C8B-B14F-4D97-AF65-F5344CB8AC3E}">
        <p14:creationId xmlns:p14="http://schemas.microsoft.com/office/powerpoint/2010/main" val="343526573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6BBE999-384C-4C48-B253-593D00390A30}"/>
              </a:ext>
            </a:extLst>
          </p:cNvPr>
          <p:cNvSpPr>
            <a:spLocks noGrp="1"/>
          </p:cNvSpPr>
          <p:nvPr>
            <p:ph type="sldNum" sz="quarter" idx="12"/>
          </p:nvPr>
        </p:nvSpPr>
        <p:spPr/>
        <p:txBody>
          <a:bodyPr/>
          <a:lstStyle/>
          <a:p>
            <a:fld id="{D12C7F20-4EEE-4847-AC76-B538472E8A39}" type="slidenum">
              <a:rPr lang="zh-CN" altLang="en-US" smtClean="0"/>
              <a:pPr/>
              <a:t>81</a:t>
            </a:fld>
            <a:endParaRPr lang="zh-CN" altLang="en-US"/>
          </a:p>
        </p:txBody>
      </p:sp>
      <p:sp>
        <p:nvSpPr>
          <p:cNvPr id="3" name="文本占位符 2">
            <a:extLst>
              <a:ext uri="{FF2B5EF4-FFF2-40B4-BE49-F238E27FC236}">
                <a16:creationId xmlns:a16="http://schemas.microsoft.com/office/drawing/2014/main" id="{1DFF2325-2B30-479E-8787-A1E4687DE8A8}"/>
              </a:ext>
            </a:extLst>
          </p:cNvPr>
          <p:cNvSpPr>
            <a:spLocks noGrp="1"/>
          </p:cNvSpPr>
          <p:nvPr>
            <p:ph type="body" sz="quarter" idx="15"/>
          </p:nvPr>
        </p:nvSpPr>
        <p:spPr>
          <a:xfrm>
            <a:off x="159768" y="698464"/>
            <a:ext cx="11835786" cy="668324"/>
          </a:xfrm>
        </p:spPr>
        <p:txBody>
          <a:bodyPr/>
          <a:lstStyle/>
          <a:p>
            <a:r>
              <a:rPr lang="zh-CN" altLang="en-US" dirty="0"/>
              <a:t>写策略（</a:t>
            </a:r>
            <a:r>
              <a:rPr lang="en-US" altLang="zh-CN" dirty="0"/>
              <a:t>Cache</a:t>
            </a:r>
            <a:r>
              <a:rPr lang="zh-CN" altLang="en-US" dirty="0"/>
              <a:t>一致性问题）</a:t>
            </a:r>
          </a:p>
        </p:txBody>
      </p:sp>
      <p:sp>
        <p:nvSpPr>
          <p:cNvPr id="4" name="文本占位符 3">
            <a:extLst>
              <a:ext uri="{FF2B5EF4-FFF2-40B4-BE49-F238E27FC236}">
                <a16:creationId xmlns:a16="http://schemas.microsoft.com/office/drawing/2014/main" id="{5DC85DF4-3DF1-4B62-B46F-D24167FB8153}"/>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3F595BC9-8F05-47C4-BD29-E04ADD5FA1B4}"/>
              </a:ext>
            </a:extLst>
          </p:cNvPr>
          <p:cNvSpPr txBox="1">
            <a:spLocks noChangeArrowheads="1"/>
          </p:cNvSpPr>
          <p:nvPr/>
        </p:nvSpPr>
        <p:spPr>
          <a:xfrm>
            <a:off x="268122" y="1263507"/>
            <a:ext cx="11727432" cy="5418138"/>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1700"/>
              <a:t>为何要保持在</a:t>
            </a:r>
            <a:r>
              <a:rPr lang="en-US" altLang="zh-CN" sz="1700"/>
              <a:t>Cache</a:t>
            </a:r>
            <a:r>
              <a:rPr lang="zh-CN" altLang="en-US" sz="1700"/>
              <a:t>和主存中数据的一致？</a:t>
            </a:r>
          </a:p>
          <a:p>
            <a:pPr lvl="1">
              <a:lnSpc>
                <a:spcPct val="130000"/>
              </a:lnSpc>
              <a:buFont typeface="Arial" panose="020B0604020202020204" pitchFamily="34" charset="0"/>
              <a:buChar char="–"/>
            </a:pPr>
            <a:r>
              <a:rPr lang="zh-CN" altLang="en-US" sz="1700"/>
              <a:t>因为</a:t>
            </a:r>
            <a:r>
              <a:rPr lang="en-US" altLang="zh-CN" sz="1700"/>
              <a:t>Cache</a:t>
            </a:r>
            <a:r>
              <a:rPr lang="zh-CN" altLang="en-US" sz="1700"/>
              <a:t>中的内容是主存块副本，当对</a:t>
            </a:r>
            <a:r>
              <a:rPr lang="en-US" altLang="zh-CN" sz="1700"/>
              <a:t>Cache</a:t>
            </a:r>
            <a:r>
              <a:rPr lang="zh-CN" altLang="en-US" sz="1700"/>
              <a:t>中的内容进行更新时，就存在</a:t>
            </a:r>
            <a:r>
              <a:rPr lang="en-US" altLang="zh-CN" sz="1700"/>
              <a:t>Cache</a:t>
            </a:r>
            <a:r>
              <a:rPr lang="zh-CN" altLang="en-US" sz="1700"/>
              <a:t>和主存如何保持一致的问题。</a:t>
            </a:r>
          </a:p>
          <a:p>
            <a:pPr lvl="1">
              <a:lnSpc>
                <a:spcPct val="130000"/>
              </a:lnSpc>
              <a:buFont typeface="Arial" panose="020B0604020202020204" pitchFamily="34" charset="0"/>
              <a:buChar char="–"/>
            </a:pPr>
            <a:r>
              <a:rPr lang="zh-CN" altLang="en-US" sz="1700"/>
              <a:t>以下情况也会出现</a:t>
            </a:r>
            <a:r>
              <a:rPr lang="zh-CN" altLang="en-US" sz="1700">
                <a:latin typeface="Times New Roman" panose="02020603050405020304" pitchFamily="18" charset="0"/>
              </a:rPr>
              <a:t>“</a:t>
            </a:r>
            <a:r>
              <a:rPr lang="en-US" altLang="zh-CN" sz="1700"/>
              <a:t>Cache</a:t>
            </a:r>
            <a:r>
              <a:rPr lang="zh-CN" altLang="en-US" sz="1700"/>
              <a:t>一致性问题</a:t>
            </a:r>
            <a:r>
              <a:rPr lang="zh-CN" altLang="en-US" sz="1700">
                <a:latin typeface="Times New Roman" panose="02020603050405020304" pitchFamily="18" charset="0"/>
              </a:rPr>
              <a:t>”</a:t>
            </a:r>
            <a:endParaRPr lang="zh-CN" altLang="en-US" sz="1700"/>
          </a:p>
          <a:p>
            <a:pPr lvl="2">
              <a:lnSpc>
                <a:spcPct val="130000"/>
              </a:lnSpc>
            </a:pPr>
            <a:r>
              <a:rPr lang="zh-CN" altLang="en-US" sz="1700"/>
              <a:t>当多个设备都允许访问主存时</a:t>
            </a:r>
          </a:p>
          <a:p>
            <a:pPr lvl="2">
              <a:lnSpc>
                <a:spcPct val="130000"/>
              </a:lnSpc>
              <a:buFontTx/>
              <a:buNone/>
            </a:pPr>
            <a:r>
              <a:rPr lang="zh-CN" altLang="en-US" sz="1700"/>
              <a:t>   </a:t>
            </a:r>
            <a:r>
              <a:rPr lang="zh-CN" altLang="en-US" sz="1700">
                <a:solidFill>
                  <a:srgbClr val="006600"/>
                </a:solidFill>
              </a:rPr>
              <a:t>例如：</a:t>
            </a:r>
            <a:r>
              <a:rPr lang="en-US" altLang="zh-CN" sz="1700">
                <a:solidFill>
                  <a:srgbClr val="006600"/>
                </a:solidFill>
              </a:rPr>
              <a:t>I/O</a:t>
            </a:r>
            <a:r>
              <a:rPr lang="zh-CN" altLang="en-US" sz="1700">
                <a:solidFill>
                  <a:srgbClr val="006600"/>
                </a:solidFill>
              </a:rPr>
              <a:t>设备可直接读写内存时，如果</a:t>
            </a:r>
            <a:r>
              <a:rPr lang="en-US" altLang="zh-CN" sz="1700">
                <a:solidFill>
                  <a:srgbClr val="006600"/>
                </a:solidFill>
              </a:rPr>
              <a:t>Cache</a:t>
            </a:r>
            <a:r>
              <a:rPr lang="zh-CN" altLang="en-US" sz="1700">
                <a:solidFill>
                  <a:srgbClr val="006600"/>
                </a:solidFill>
              </a:rPr>
              <a:t>中的内容被修改，则</a:t>
            </a:r>
            <a:r>
              <a:rPr lang="en-US" altLang="zh-CN" sz="1700">
                <a:solidFill>
                  <a:srgbClr val="006600"/>
                </a:solidFill>
              </a:rPr>
              <a:t>I/O</a:t>
            </a:r>
            <a:r>
              <a:rPr lang="zh-CN" altLang="en-US" sz="1700">
                <a:solidFill>
                  <a:srgbClr val="006600"/>
                </a:solidFill>
              </a:rPr>
              <a:t>设备读出的对应主存单元的内容无效；若</a:t>
            </a:r>
            <a:r>
              <a:rPr lang="en-US" altLang="zh-CN" sz="1700">
                <a:solidFill>
                  <a:srgbClr val="006600"/>
                </a:solidFill>
              </a:rPr>
              <a:t>I/O</a:t>
            </a:r>
            <a:r>
              <a:rPr lang="zh-CN" altLang="en-US" sz="1700">
                <a:solidFill>
                  <a:srgbClr val="006600"/>
                </a:solidFill>
              </a:rPr>
              <a:t>设备修改了主存单元的内容，则对应</a:t>
            </a:r>
            <a:r>
              <a:rPr lang="en-US" altLang="zh-CN" sz="1700">
                <a:solidFill>
                  <a:srgbClr val="006600"/>
                </a:solidFill>
              </a:rPr>
              <a:t>Cache</a:t>
            </a:r>
            <a:r>
              <a:rPr lang="zh-CN" altLang="en-US" sz="1700">
                <a:solidFill>
                  <a:srgbClr val="006600"/>
                </a:solidFill>
              </a:rPr>
              <a:t>槽中的内容无效。</a:t>
            </a:r>
          </a:p>
          <a:p>
            <a:pPr lvl="2">
              <a:lnSpc>
                <a:spcPct val="130000"/>
              </a:lnSpc>
            </a:pPr>
            <a:r>
              <a:rPr lang="zh-CN" altLang="en-US" sz="1700"/>
              <a:t>当多个</a:t>
            </a:r>
            <a:r>
              <a:rPr lang="en-US" altLang="zh-CN" sz="1700"/>
              <a:t>CPU</a:t>
            </a:r>
            <a:r>
              <a:rPr lang="zh-CN" altLang="en-US" sz="1700"/>
              <a:t>都带有各自的</a:t>
            </a:r>
            <a:r>
              <a:rPr lang="en-US" altLang="zh-CN" sz="1700"/>
              <a:t>Cache</a:t>
            </a:r>
            <a:r>
              <a:rPr lang="zh-CN" altLang="en-US" sz="1700"/>
              <a:t>而共享主存时</a:t>
            </a:r>
          </a:p>
          <a:p>
            <a:pPr lvl="2">
              <a:lnSpc>
                <a:spcPct val="130000"/>
              </a:lnSpc>
              <a:buFontTx/>
              <a:buNone/>
            </a:pPr>
            <a:r>
              <a:rPr lang="zh-CN" altLang="en-US" sz="1700"/>
              <a:t>   </a:t>
            </a:r>
            <a:r>
              <a:rPr lang="zh-CN" altLang="en-US" sz="1700">
                <a:solidFill>
                  <a:srgbClr val="006600"/>
                </a:solidFill>
              </a:rPr>
              <a:t>某个</a:t>
            </a:r>
            <a:r>
              <a:rPr lang="en-US" altLang="zh-CN" sz="1700">
                <a:solidFill>
                  <a:srgbClr val="006600"/>
                </a:solidFill>
              </a:rPr>
              <a:t>CPU</a:t>
            </a:r>
            <a:r>
              <a:rPr lang="zh-CN" altLang="en-US" sz="1700">
                <a:solidFill>
                  <a:srgbClr val="006600"/>
                </a:solidFill>
              </a:rPr>
              <a:t>修改了自身</a:t>
            </a:r>
            <a:r>
              <a:rPr lang="en-US" altLang="zh-CN" sz="1700">
                <a:solidFill>
                  <a:srgbClr val="006600"/>
                </a:solidFill>
              </a:rPr>
              <a:t>Cache</a:t>
            </a:r>
            <a:r>
              <a:rPr lang="zh-CN" altLang="en-US" sz="1700">
                <a:solidFill>
                  <a:srgbClr val="006600"/>
                </a:solidFill>
              </a:rPr>
              <a:t>中的内容，则对应的主存单元和其他</a:t>
            </a:r>
            <a:r>
              <a:rPr lang="en-US" altLang="zh-CN" sz="1700">
                <a:solidFill>
                  <a:srgbClr val="006600"/>
                </a:solidFill>
              </a:rPr>
              <a:t>CPU</a:t>
            </a:r>
            <a:r>
              <a:rPr lang="zh-CN" altLang="en-US" sz="1700">
                <a:solidFill>
                  <a:srgbClr val="006600"/>
                </a:solidFill>
              </a:rPr>
              <a:t>中对应的</a:t>
            </a:r>
            <a:r>
              <a:rPr lang="en-US" altLang="zh-CN" sz="1700">
                <a:solidFill>
                  <a:srgbClr val="006600"/>
                </a:solidFill>
              </a:rPr>
              <a:t>Cache</a:t>
            </a:r>
            <a:r>
              <a:rPr lang="zh-CN" altLang="en-US" sz="1700">
                <a:solidFill>
                  <a:srgbClr val="006600"/>
                </a:solidFill>
              </a:rPr>
              <a:t>槽的内容都变为无效。</a:t>
            </a:r>
          </a:p>
          <a:p>
            <a:pPr>
              <a:lnSpc>
                <a:spcPct val="130000"/>
              </a:lnSpc>
            </a:pPr>
            <a:r>
              <a:rPr lang="zh-CN" altLang="en-US" sz="1700"/>
              <a:t>有两种情况</a:t>
            </a:r>
          </a:p>
          <a:p>
            <a:pPr lvl="1">
              <a:lnSpc>
                <a:spcPct val="130000"/>
              </a:lnSpc>
            </a:pPr>
            <a:r>
              <a:rPr lang="zh-CN" altLang="en-US" sz="1700"/>
              <a:t>写命中（</a:t>
            </a:r>
            <a:r>
              <a:rPr lang="en-US" altLang="zh-CN" sz="1700"/>
              <a:t>Write Hit</a:t>
            </a:r>
            <a:r>
              <a:rPr lang="zh-CN" altLang="en-US" sz="1700"/>
              <a:t>）：要写的单元已经在</a:t>
            </a:r>
            <a:r>
              <a:rPr lang="en-US" altLang="zh-CN" sz="1700"/>
              <a:t>Cache</a:t>
            </a:r>
            <a:r>
              <a:rPr lang="zh-CN" altLang="en-US" sz="1700"/>
              <a:t>中</a:t>
            </a:r>
          </a:p>
          <a:p>
            <a:pPr lvl="1">
              <a:lnSpc>
                <a:spcPct val="130000"/>
              </a:lnSpc>
            </a:pPr>
            <a:r>
              <a:rPr lang="zh-CN" altLang="en-US" sz="1700"/>
              <a:t>写不命中（</a:t>
            </a:r>
            <a:r>
              <a:rPr lang="en-US" altLang="zh-CN" sz="1700"/>
              <a:t>Write Miss</a:t>
            </a:r>
            <a:r>
              <a:rPr lang="zh-CN" altLang="en-US" sz="1700"/>
              <a:t>）：要写的单元不在</a:t>
            </a:r>
            <a:r>
              <a:rPr lang="en-US" altLang="zh-CN" sz="1700"/>
              <a:t>Cache</a:t>
            </a:r>
            <a:r>
              <a:rPr lang="zh-CN" altLang="en-US" sz="1700"/>
              <a:t>中</a:t>
            </a:r>
            <a:endParaRPr lang="en-US" altLang="zh-CN" sz="1700"/>
          </a:p>
        </p:txBody>
      </p:sp>
    </p:spTree>
    <p:extLst>
      <p:ext uri="{BB962C8B-B14F-4D97-AF65-F5344CB8AC3E}">
        <p14:creationId xmlns:p14="http://schemas.microsoft.com/office/powerpoint/2010/main" val="37846733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13BE19E-4B56-419E-8C1F-39DA1C695915}"/>
              </a:ext>
            </a:extLst>
          </p:cNvPr>
          <p:cNvSpPr>
            <a:spLocks noGrp="1"/>
          </p:cNvSpPr>
          <p:nvPr>
            <p:ph type="sldNum" sz="quarter" idx="12"/>
          </p:nvPr>
        </p:nvSpPr>
        <p:spPr/>
        <p:txBody>
          <a:bodyPr/>
          <a:lstStyle/>
          <a:p>
            <a:fld id="{D12C7F20-4EEE-4847-AC76-B538472E8A39}" type="slidenum">
              <a:rPr lang="zh-CN" altLang="en-US" smtClean="0"/>
              <a:pPr/>
              <a:t>82</a:t>
            </a:fld>
            <a:endParaRPr lang="zh-CN" altLang="en-US"/>
          </a:p>
        </p:txBody>
      </p:sp>
      <p:sp>
        <p:nvSpPr>
          <p:cNvPr id="3" name="文本占位符 2">
            <a:extLst>
              <a:ext uri="{FF2B5EF4-FFF2-40B4-BE49-F238E27FC236}">
                <a16:creationId xmlns:a16="http://schemas.microsoft.com/office/drawing/2014/main" id="{2CBA4D89-2D99-48B6-8D75-6FA839DE9211}"/>
              </a:ext>
            </a:extLst>
          </p:cNvPr>
          <p:cNvSpPr>
            <a:spLocks noGrp="1"/>
          </p:cNvSpPr>
          <p:nvPr>
            <p:ph type="body" sz="quarter" idx="15"/>
          </p:nvPr>
        </p:nvSpPr>
        <p:spPr>
          <a:xfrm>
            <a:off x="159768" y="698463"/>
            <a:ext cx="11835786" cy="764577"/>
          </a:xfrm>
        </p:spPr>
        <p:txBody>
          <a:bodyPr/>
          <a:lstStyle/>
          <a:p>
            <a:r>
              <a:rPr lang="zh-CN" altLang="en-US" dirty="0"/>
              <a:t>基本的</a:t>
            </a:r>
            <a:r>
              <a:rPr lang="en-US" altLang="zh-CN" dirty="0"/>
              <a:t>Cache</a:t>
            </a:r>
            <a:r>
              <a:rPr lang="zh-CN" altLang="en-US" dirty="0"/>
              <a:t>处理算法 </a:t>
            </a:r>
          </a:p>
        </p:txBody>
      </p:sp>
      <p:sp>
        <p:nvSpPr>
          <p:cNvPr id="4" name="文本占位符 3">
            <a:extLst>
              <a:ext uri="{FF2B5EF4-FFF2-40B4-BE49-F238E27FC236}">
                <a16:creationId xmlns:a16="http://schemas.microsoft.com/office/drawing/2014/main" id="{038392CA-CD50-4651-98A8-FFFC5E5D0B81}"/>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2">
            <a:extLst>
              <a:ext uri="{FF2B5EF4-FFF2-40B4-BE49-F238E27FC236}">
                <a16:creationId xmlns:a16="http://schemas.microsoft.com/office/drawing/2014/main" id="{D3B6A86C-8B77-46E9-81A2-67A8212FF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398" y="1300597"/>
            <a:ext cx="7844589" cy="4738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353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B92FCE9-1B53-466A-8FC3-1D0864229A4B}"/>
              </a:ext>
            </a:extLst>
          </p:cNvPr>
          <p:cNvSpPr>
            <a:spLocks noGrp="1"/>
          </p:cNvSpPr>
          <p:nvPr>
            <p:ph type="sldNum" sz="quarter" idx="12"/>
          </p:nvPr>
        </p:nvSpPr>
        <p:spPr/>
        <p:txBody>
          <a:bodyPr/>
          <a:lstStyle/>
          <a:p>
            <a:fld id="{D12C7F20-4EEE-4847-AC76-B538472E8A39}" type="slidenum">
              <a:rPr lang="zh-CN" altLang="en-US" smtClean="0"/>
              <a:pPr/>
              <a:t>83</a:t>
            </a:fld>
            <a:endParaRPr lang="zh-CN" altLang="en-US"/>
          </a:p>
        </p:txBody>
      </p:sp>
      <p:sp>
        <p:nvSpPr>
          <p:cNvPr id="3" name="文本占位符 2">
            <a:extLst>
              <a:ext uri="{FF2B5EF4-FFF2-40B4-BE49-F238E27FC236}">
                <a16:creationId xmlns:a16="http://schemas.microsoft.com/office/drawing/2014/main" id="{6C863395-47B6-4844-B942-8405F4CD9D71}"/>
              </a:ext>
            </a:extLst>
          </p:cNvPr>
          <p:cNvSpPr>
            <a:spLocks noGrp="1"/>
          </p:cNvSpPr>
          <p:nvPr>
            <p:ph type="body" sz="quarter" idx="15"/>
          </p:nvPr>
        </p:nvSpPr>
        <p:spPr>
          <a:xfrm>
            <a:off x="159768" y="698463"/>
            <a:ext cx="11835786" cy="687575"/>
          </a:xfrm>
        </p:spPr>
        <p:txBody>
          <a:bodyPr/>
          <a:lstStyle/>
          <a:p>
            <a:r>
              <a:rPr lang="en-US" altLang="zh-CN" dirty="0"/>
              <a:t>Write Policy: Write Through versus Write Back</a:t>
            </a:r>
            <a:endParaRPr lang="zh-CN" altLang="en-US" dirty="0"/>
          </a:p>
        </p:txBody>
      </p:sp>
      <p:sp>
        <p:nvSpPr>
          <p:cNvPr id="4" name="文本占位符 3">
            <a:extLst>
              <a:ext uri="{FF2B5EF4-FFF2-40B4-BE49-F238E27FC236}">
                <a16:creationId xmlns:a16="http://schemas.microsoft.com/office/drawing/2014/main" id="{2C0AE5C4-C388-40B6-BC6F-161916A214E0}"/>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9A570F35-C913-4F4A-A961-EFEA0D88EA9A}"/>
              </a:ext>
            </a:extLst>
          </p:cNvPr>
          <p:cNvSpPr txBox="1">
            <a:spLocks noChangeArrowheads="1"/>
          </p:cNvSpPr>
          <p:nvPr/>
        </p:nvSpPr>
        <p:spPr>
          <a:xfrm>
            <a:off x="408672" y="1196932"/>
            <a:ext cx="11272921" cy="4978400"/>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10000"/>
              </a:spcBef>
            </a:pPr>
            <a:r>
              <a:rPr lang="zh-CN" altLang="en-US" sz="1700"/>
              <a:t>处理</a:t>
            </a:r>
            <a:r>
              <a:rPr lang="en-US" altLang="zh-CN" sz="1700"/>
              <a:t>Cache</a:t>
            </a:r>
            <a:r>
              <a:rPr lang="zh-CN" altLang="en-US" sz="1700"/>
              <a:t>读比</a:t>
            </a:r>
            <a:r>
              <a:rPr lang="en-US" altLang="zh-CN" sz="1700"/>
              <a:t>Cache</a:t>
            </a:r>
            <a:r>
              <a:rPr lang="zh-CN" altLang="en-US" sz="1700"/>
              <a:t>写更容易，</a:t>
            </a:r>
            <a:r>
              <a:rPr lang="zh-CN" altLang="en-US" sz="1700">
                <a:solidFill>
                  <a:srgbClr val="006600"/>
                </a:solidFill>
              </a:rPr>
              <a:t>指令</a:t>
            </a:r>
            <a:r>
              <a:rPr lang="en-US" altLang="zh-CN" sz="1700">
                <a:solidFill>
                  <a:srgbClr val="006600"/>
                </a:solidFill>
              </a:rPr>
              <a:t>Cache</a:t>
            </a:r>
            <a:r>
              <a:rPr lang="zh-CN" altLang="en-US" sz="1700">
                <a:solidFill>
                  <a:srgbClr val="006600"/>
                </a:solidFill>
              </a:rPr>
              <a:t>比数据</a:t>
            </a:r>
            <a:r>
              <a:rPr lang="en-US" altLang="zh-CN" sz="1700">
                <a:solidFill>
                  <a:srgbClr val="006600"/>
                </a:solidFill>
              </a:rPr>
              <a:t>Cache</a:t>
            </a:r>
            <a:r>
              <a:rPr lang="zh-CN" altLang="en-US" sz="1700">
                <a:solidFill>
                  <a:srgbClr val="006600"/>
                </a:solidFill>
              </a:rPr>
              <a:t>容易设计</a:t>
            </a:r>
            <a:endParaRPr lang="en-US" altLang="zh-CN" sz="1700">
              <a:solidFill>
                <a:srgbClr val="006600"/>
              </a:solidFill>
            </a:endParaRPr>
          </a:p>
          <a:p>
            <a:pPr>
              <a:lnSpc>
                <a:spcPct val="110000"/>
              </a:lnSpc>
              <a:spcBef>
                <a:spcPct val="10000"/>
              </a:spcBef>
            </a:pPr>
            <a:r>
              <a:rPr lang="zh-CN" altLang="en-US" sz="1700"/>
              <a:t>对于写命中，有</a:t>
            </a:r>
            <a:r>
              <a:rPr lang="en-US" altLang="zh-CN" sz="1700"/>
              <a:t>Two options </a:t>
            </a:r>
          </a:p>
          <a:p>
            <a:pPr lvl="1">
              <a:lnSpc>
                <a:spcPct val="110000"/>
              </a:lnSpc>
              <a:spcBef>
                <a:spcPct val="10000"/>
              </a:spcBef>
            </a:pPr>
            <a:r>
              <a:rPr lang="en-US" altLang="zh-CN" sz="1700">
                <a:solidFill>
                  <a:srgbClr val="800000"/>
                </a:solidFill>
                <a:hlinkClick r:id="rId2" action="ppaction://hlinksldjump"/>
              </a:rPr>
              <a:t>Write Through </a:t>
            </a:r>
            <a:r>
              <a:rPr lang="en-US" altLang="zh-CN" sz="1700">
                <a:solidFill>
                  <a:srgbClr val="CC3300"/>
                </a:solidFill>
              </a:rPr>
              <a:t>(</a:t>
            </a:r>
            <a:r>
              <a:rPr lang="zh-CN" altLang="en-US" sz="1700">
                <a:solidFill>
                  <a:srgbClr val="CC3300"/>
                </a:solidFill>
              </a:rPr>
              <a:t>通过式写、写直达、直写)</a:t>
            </a:r>
            <a:r>
              <a:rPr lang="en-US" altLang="zh-CN" sz="1700"/>
              <a:t> </a:t>
            </a:r>
          </a:p>
          <a:p>
            <a:pPr lvl="2">
              <a:lnSpc>
                <a:spcPct val="110000"/>
              </a:lnSpc>
              <a:spcBef>
                <a:spcPct val="10000"/>
              </a:spcBef>
            </a:pPr>
            <a:r>
              <a:rPr lang="zh-CN" altLang="en-US" sz="1700">
                <a:solidFill>
                  <a:srgbClr val="006600"/>
                </a:solidFill>
              </a:rPr>
              <a:t>同时写</a:t>
            </a:r>
            <a:r>
              <a:rPr lang="en-US" altLang="zh-CN" sz="1700">
                <a:solidFill>
                  <a:srgbClr val="006600"/>
                </a:solidFill>
              </a:rPr>
              <a:t>Cache</a:t>
            </a:r>
            <a:r>
              <a:rPr lang="zh-CN" altLang="en-US" sz="1700">
                <a:solidFill>
                  <a:srgbClr val="006600"/>
                </a:solidFill>
              </a:rPr>
              <a:t>和主存单元</a:t>
            </a:r>
            <a:endParaRPr lang="en-US" altLang="zh-CN" sz="1700">
              <a:solidFill>
                <a:srgbClr val="006600"/>
              </a:solidFill>
            </a:endParaRPr>
          </a:p>
          <a:p>
            <a:pPr lvl="2">
              <a:lnSpc>
                <a:spcPct val="110000"/>
              </a:lnSpc>
              <a:spcBef>
                <a:spcPct val="10000"/>
              </a:spcBef>
            </a:pPr>
            <a:r>
              <a:rPr lang="en-US" altLang="zh-CN" sz="1700">
                <a:solidFill>
                  <a:srgbClr val="006600"/>
                </a:solidFill>
              </a:rPr>
              <a:t>What!!! How can this be?  Memory is too slow(&gt;100Cycles)?</a:t>
            </a:r>
          </a:p>
          <a:p>
            <a:pPr lvl="3">
              <a:lnSpc>
                <a:spcPct val="110000"/>
              </a:lnSpc>
              <a:spcBef>
                <a:spcPct val="10000"/>
              </a:spcBef>
              <a:buFontTx/>
              <a:buNone/>
            </a:pPr>
            <a:r>
              <a:rPr lang="en-US" altLang="zh-CN" sz="1700">
                <a:solidFill>
                  <a:srgbClr val="0000FF"/>
                </a:solidFill>
              </a:rPr>
              <a:t>10%</a:t>
            </a:r>
            <a:r>
              <a:rPr lang="zh-CN" altLang="en-US" sz="1700">
                <a:solidFill>
                  <a:srgbClr val="0000FF"/>
                </a:solidFill>
              </a:rPr>
              <a:t>的存储指令使</a:t>
            </a:r>
            <a:r>
              <a:rPr lang="en-US" altLang="zh-CN" sz="1700">
                <a:solidFill>
                  <a:srgbClr val="0000FF"/>
                </a:solidFill>
              </a:rPr>
              <a:t>CPI</a:t>
            </a:r>
            <a:r>
              <a:rPr lang="zh-CN" altLang="en-US" sz="1700">
                <a:solidFill>
                  <a:srgbClr val="0000FF"/>
                </a:solidFill>
              </a:rPr>
              <a:t>增加到：</a:t>
            </a:r>
            <a:r>
              <a:rPr lang="en-US" altLang="zh-CN" sz="1700">
                <a:solidFill>
                  <a:srgbClr val="0000FF"/>
                </a:solidFill>
              </a:rPr>
              <a:t>1.0+100x10%=11</a:t>
            </a:r>
          </a:p>
          <a:p>
            <a:pPr lvl="2">
              <a:lnSpc>
                <a:spcPct val="110000"/>
              </a:lnSpc>
              <a:spcBef>
                <a:spcPct val="10000"/>
              </a:spcBef>
            </a:pPr>
            <a:r>
              <a:rPr lang="zh-CN" altLang="en-US" sz="1700">
                <a:solidFill>
                  <a:srgbClr val="006600"/>
                </a:solidFill>
              </a:rPr>
              <a:t>使用写缓冲（</a:t>
            </a:r>
            <a:r>
              <a:rPr lang="en-US" altLang="zh-CN" sz="1700">
                <a:solidFill>
                  <a:srgbClr val="006600"/>
                </a:solidFill>
                <a:hlinkClick r:id="rId3" action="ppaction://hlinksldjump"/>
              </a:rPr>
              <a:t>Write Buffer</a:t>
            </a:r>
            <a:r>
              <a:rPr lang="zh-CN" altLang="en-US" sz="1700">
                <a:solidFill>
                  <a:srgbClr val="006600"/>
                </a:solidFill>
              </a:rPr>
              <a:t>）</a:t>
            </a:r>
          </a:p>
          <a:p>
            <a:pPr lvl="1">
              <a:lnSpc>
                <a:spcPct val="110000"/>
              </a:lnSpc>
              <a:spcBef>
                <a:spcPct val="10000"/>
              </a:spcBef>
            </a:pPr>
            <a:r>
              <a:rPr lang="en-US" altLang="zh-CN" sz="1700">
                <a:solidFill>
                  <a:srgbClr val="800000"/>
                </a:solidFill>
                <a:hlinkClick r:id="rId4" action="ppaction://hlinksldjump"/>
              </a:rPr>
              <a:t>Write Back </a:t>
            </a:r>
            <a:r>
              <a:rPr lang="en-US" altLang="zh-CN" sz="1700">
                <a:solidFill>
                  <a:srgbClr val="CC3300"/>
                </a:solidFill>
              </a:rPr>
              <a:t>(</a:t>
            </a:r>
            <a:r>
              <a:rPr lang="zh-CN" altLang="en-US" sz="1700">
                <a:solidFill>
                  <a:srgbClr val="CC3300"/>
                </a:solidFill>
              </a:rPr>
              <a:t>一次性写、写回、回写)</a:t>
            </a:r>
            <a:r>
              <a:rPr lang="en-US" altLang="zh-CN" sz="1700"/>
              <a:t> </a:t>
            </a:r>
          </a:p>
          <a:p>
            <a:pPr lvl="2">
              <a:lnSpc>
                <a:spcPct val="110000"/>
              </a:lnSpc>
              <a:spcBef>
                <a:spcPct val="10000"/>
              </a:spcBef>
            </a:pPr>
            <a:r>
              <a:rPr lang="zh-CN" altLang="en-US" sz="1700">
                <a:solidFill>
                  <a:srgbClr val="006600"/>
                </a:solidFill>
              </a:rPr>
              <a:t>在失靶时一次写回</a:t>
            </a:r>
            <a:r>
              <a:rPr lang="en-US" altLang="zh-CN" sz="1700">
                <a:solidFill>
                  <a:srgbClr val="006600"/>
                </a:solidFill>
              </a:rPr>
              <a:t>Cache</a:t>
            </a:r>
            <a:r>
              <a:rPr lang="zh-CN" altLang="en-US" sz="1700">
                <a:solidFill>
                  <a:srgbClr val="006600"/>
                </a:solidFill>
              </a:rPr>
              <a:t>块，每块有个修改位（“</a:t>
            </a:r>
            <a:r>
              <a:rPr lang="en-US" altLang="zh-CN" sz="1700">
                <a:solidFill>
                  <a:srgbClr val="006600"/>
                </a:solidFill>
              </a:rPr>
              <a:t>dirty bit-</a:t>
            </a:r>
            <a:r>
              <a:rPr lang="zh-CN" altLang="en-US" sz="1700">
                <a:solidFill>
                  <a:srgbClr val="006600"/>
                </a:solidFill>
              </a:rPr>
              <a:t>脏位”）</a:t>
            </a:r>
            <a:endParaRPr lang="en-US" altLang="zh-CN" sz="1700">
              <a:solidFill>
                <a:srgbClr val="006600"/>
              </a:solidFill>
            </a:endParaRPr>
          </a:p>
          <a:p>
            <a:pPr lvl="2">
              <a:lnSpc>
                <a:spcPct val="110000"/>
              </a:lnSpc>
              <a:spcBef>
                <a:spcPct val="10000"/>
              </a:spcBef>
            </a:pPr>
            <a:r>
              <a:rPr lang="zh-CN" altLang="en-US" sz="1700">
                <a:solidFill>
                  <a:srgbClr val="006600"/>
                </a:solidFill>
              </a:rPr>
              <a:t>大大降低主存带宽需求，控制可能很复杂</a:t>
            </a:r>
          </a:p>
          <a:p>
            <a:pPr>
              <a:lnSpc>
                <a:spcPct val="110000"/>
              </a:lnSpc>
              <a:spcBef>
                <a:spcPct val="10000"/>
              </a:spcBef>
            </a:pPr>
            <a:r>
              <a:rPr lang="zh-CN" altLang="en-US" sz="1700"/>
              <a:t>对于写不命中，有</a:t>
            </a:r>
            <a:r>
              <a:rPr lang="en-US" altLang="zh-CN" sz="1700"/>
              <a:t>Two options</a:t>
            </a:r>
          </a:p>
          <a:p>
            <a:pPr lvl="1">
              <a:lnSpc>
                <a:spcPct val="110000"/>
              </a:lnSpc>
              <a:spcBef>
                <a:spcPct val="10000"/>
              </a:spcBef>
            </a:pPr>
            <a:r>
              <a:rPr lang="en-US" altLang="zh-CN" sz="1700">
                <a:solidFill>
                  <a:srgbClr val="800000"/>
                </a:solidFill>
              </a:rPr>
              <a:t>Write Allocate </a:t>
            </a:r>
            <a:r>
              <a:rPr lang="en-US" altLang="zh-CN" sz="1700">
                <a:solidFill>
                  <a:srgbClr val="CC3300"/>
                </a:solidFill>
              </a:rPr>
              <a:t>(</a:t>
            </a:r>
            <a:r>
              <a:rPr lang="zh-CN" altLang="en-US" sz="1700">
                <a:solidFill>
                  <a:srgbClr val="CC3300"/>
                </a:solidFill>
              </a:rPr>
              <a:t>写分配)</a:t>
            </a:r>
            <a:r>
              <a:rPr lang="en-US" altLang="zh-CN" sz="1700"/>
              <a:t> </a:t>
            </a:r>
          </a:p>
          <a:p>
            <a:pPr lvl="2">
              <a:lnSpc>
                <a:spcPct val="110000"/>
              </a:lnSpc>
              <a:spcBef>
                <a:spcPct val="10000"/>
              </a:spcBef>
            </a:pPr>
            <a:r>
              <a:rPr lang="zh-CN" altLang="en-US" sz="1700">
                <a:solidFill>
                  <a:srgbClr val="006600"/>
                </a:solidFill>
              </a:rPr>
              <a:t>将主存块装入</a:t>
            </a:r>
            <a:r>
              <a:rPr lang="en-US" altLang="zh-CN" sz="1700">
                <a:solidFill>
                  <a:srgbClr val="006600"/>
                </a:solidFill>
              </a:rPr>
              <a:t>Cache</a:t>
            </a:r>
            <a:r>
              <a:rPr lang="zh-CN" altLang="en-US" sz="1700">
                <a:solidFill>
                  <a:srgbClr val="006600"/>
                </a:solidFill>
              </a:rPr>
              <a:t>，然后更新相应单元</a:t>
            </a:r>
          </a:p>
          <a:p>
            <a:pPr lvl="2">
              <a:lnSpc>
                <a:spcPct val="110000"/>
              </a:lnSpc>
              <a:spcBef>
                <a:spcPct val="10000"/>
              </a:spcBef>
            </a:pPr>
            <a:r>
              <a:rPr lang="zh-CN" altLang="en-US" sz="1700">
                <a:solidFill>
                  <a:srgbClr val="006600"/>
                </a:solidFill>
              </a:rPr>
              <a:t>试图利用空间局部性，但每次都要从主存读一个块</a:t>
            </a:r>
          </a:p>
          <a:p>
            <a:pPr lvl="1">
              <a:lnSpc>
                <a:spcPct val="110000"/>
              </a:lnSpc>
              <a:spcBef>
                <a:spcPct val="10000"/>
              </a:spcBef>
            </a:pPr>
            <a:r>
              <a:rPr lang="en-US" altLang="zh-CN" sz="1700">
                <a:solidFill>
                  <a:srgbClr val="800000"/>
                </a:solidFill>
              </a:rPr>
              <a:t>Not Write Allocate </a:t>
            </a:r>
            <a:r>
              <a:rPr lang="en-US" altLang="zh-CN" sz="1700">
                <a:solidFill>
                  <a:srgbClr val="CC3300"/>
                </a:solidFill>
              </a:rPr>
              <a:t>(</a:t>
            </a:r>
            <a:r>
              <a:rPr lang="zh-CN" altLang="en-US" sz="1700">
                <a:solidFill>
                  <a:srgbClr val="CC3300"/>
                </a:solidFill>
              </a:rPr>
              <a:t>非写分配)</a:t>
            </a:r>
            <a:r>
              <a:rPr lang="en-US" altLang="zh-CN" sz="1700"/>
              <a:t> </a:t>
            </a:r>
          </a:p>
          <a:p>
            <a:pPr lvl="2">
              <a:lnSpc>
                <a:spcPct val="110000"/>
              </a:lnSpc>
              <a:spcBef>
                <a:spcPct val="10000"/>
              </a:spcBef>
            </a:pPr>
            <a:r>
              <a:rPr lang="zh-CN" altLang="en-US" sz="1700">
                <a:solidFill>
                  <a:srgbClr val="006600"/>
                </a:solidFill>
              </a:rPr>
              <a:t>直接写主存单元，不装入主存块到</a:t>
            </a:r>
            <a:r>
              <a:rPr lang="en-US" altLang="zh-CN" sz="1700">
                <a:solidFill>
                  <a:srgbClr val="006600"/>
                </a:solidFill>
              </a:rPr>
              <a:t>Cache</a:t>
            </a:r>
          </a:p>
        </p:txBody>
      </p:sp>
      <p:sp>
        <p:nvSpPr>
          <p:cNvPr id="7" name="Rectangle 6">
            <a:extLst>
              <a:ext uri="{FF2B5EF4-FFF2-40B4-BE49-F238E27FC236}">
                <a16:creationId xmlns:a16="http://schemas.microsoft.com/office/drawing/2014/main" id="{C5CBB95A-0463-4BA4-AB83-4D2DC5622F8B}"/>
              </a:ext>
            </a:extLst>
          </p:cNvPr>
          <p:cNvSpPr>
            <a:spLocks noChangeArrowheads="1"/>
          </p:cNvSpPr>
          <p:nvPr/>
        </p:nvSpPr>
        <p:spPr bwMode="auto">
          <a:xfrm>
            <a:off x="8110186" y="4892482"/>
            <a:ext cx="4332969"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0"/>
              </a:spcBef>
            </a:pPr>
            <a:r>
              <a:rPr lang="zh-CN" altLang="en-US" sz="1600" i="0" dirty="0">
                <a:solidFill>
                  <a:srgbClr val="CC3300"/>
                </a:solidFill>
                <a:ea typeface="宋体" panose="02010600030101010101" pitchFamily="2" charset="-122"/>
              </a:rPr>
              <a:t>直写</a:t>
            </a:r>
            <a:r>
              <a:rPr lang="en-US" altLang="zh-CN" sz="1600" i="0" dirty="0">
                <a:solidFill>
                  <a:srgbClr val="CC3300"/>
                </a:solidFill>
                <a:ea typeface="宋体" panose="02010600030101010101" pitchFamily="2" charset="-122"/>
              </a:rPr>
              <a:t>Cache</a:t>
            </a:r>
            <a:r>
              <a:rPr lang="zh-CN" altLang="en-US" sz="1600" i="0" dirty="0">
                <a:solidFill>
                  <a:srgbClr val="CC3300"/>
                </a:solidFill>
                <a:ea typeface="宋体" panose="02010600030101010101" pitchFamily="2" charset="-122"/>
              </a:rPr>
              <a:t>可用非写分配或写分配</a:t>
            </a:r>
          </a:p>
          <a:p>
            <a:pPr>
              <a:spcBef>
                <a:spcPct val="0"/>
              </a:spcBef>
            </a:pPr>
            <a:r>
              <a:rPr lang="zh-CN" altLang="en-US" sz="1600" i="0" dirty="0">
                <a:solidFill>
                  <a:srgbClr val="CC3300"/>
                </a:solidFill>
                <a:ea typeface="宋体" panose="02010600030101010101" pitchFamily="2" charset="-122"/>
              </a:rPr>
              <a:t>写回</a:t>
            </a:r>
            <a:r>
              <a:rPr lang="en-US" altLang="zh-CN" sz="1600" i="0" dirty="0">
                <a:solidFill>
                  <a:srgbClr val="CC3300"/>
                </a:solidFill>
                <a:ea typeface="宋体" panose="02010600030101010101" pitchFamily="2" charset="-122"/>
              </a:rPr>
              <a:t>Cache</a:t>
            </a:r>
            <a:r>
              <a:rPr lang="zh-CN" altLang="en-US" sz="1600" i="0" dirty="0">
                <a:solidFill>
                  <a:srgbClr val="CC3300"/>
                </a:solidFill>
                <a:ea typeface="宋体" panose="02010600030101010101" pitchFamily="2" charset="-122"/>
              </a:rPr>
              <a:t>通常用写分配</a:t>
            </a:r>
          </a:p>
        </p:txBody>
      </p:sp>
      <p:sp>
        <p:nvSpPr>
          <p:cNvPr id="8" name="Rectangle 8">
            <a:extLst>
              <a:ext uri="{FF2B5EF4-FFF2-40B4-BE49-F238E27FC236}">
                <a16:creationId xmlns:a16="http://schemas.microsoft.com/office/drawing/2014/main" id="{B67C3A22-56EB-4A3A-9053-F01DAA883880}"/>
              </a:ext>
            </a:extLst>
          </p:cNvPr>
          <p:cNvSpPr>
            <a:spLocks noChangeArrowheads="1"/>
          </p:cNvSpPr>
          <p:nvPr/>
        </p:nvSpPr>
        <p:spPr bwMode="auto">
          <a:xfrm>
            <a:off x="8110186" y="5641063"/>
            <a:ext cx="1219839"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i="0" dirty="0">
                <a:solidFill>
                  <a:srgbClr val="CC3300"/>
                </a:solidFill>
              </a:rPr>
              <a:t>为什么？</a:t>
            </a:r>
          </a:p>
        </p:txBody>
      </p:sp>
    </p:spTree>
    <p:extLst>
      <p:ext uri="{BB962C8B-B14F-4D97-AF65-F5344CB8AC3E}">
        <p14:creationId xmlns:p14="http://schemas.microsoft.com/office/powerpoint/2010/main" val="209982937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blinds(horizontal)">
                                      <p:cBhvr>
                                        <p:cTn id="22" dur="500"/>
                                        <p:tgtEl>
                                          <p:spTgt spid="5">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blinds(horizontal)">
                                      <p:cBhvr>
                                        <p:cTn id="27" dur="500"/>
                                        <p:tgtEl>
                                          <p:spTgt spid="5">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animEffect transition="in" filter="blinds(horizontal)">
                                      <p:cBhvr>
                                        <p:cTn id="32" dur="500"/>
                                        <p:tgtEl>
                                          <p:spTgt spid="5">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Effect transition="in" filter="blinds(horizontal)">
                                      <p:cBhvr>
                                        <p:cTn id="37" dur="500"/>
                                        <p:tgtEl>
                                          <p:spTgt spid="5">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13" end="13"/>
                                            </p:txEl>
                                          </p:spTgt>
                                        </p:tgtEl>
                                        <p:attrNameLst>
                                          <p:attrName>style.visibility</p:attrName>
                                        </p:attrNameLst>
                                      </p:cBhvr>
                                      <p:to>
                                        <p:strVal val="visible"/>
                                      </p:to>
                                    </p:set>
                                    <p:animEffect transition="in" filter="blinds(horizontal)">
                                      <p:cBhvr>
                                        <p:cTn id="42" dur="500"/>
                                        <p:tgtEl>
                                          <p:spTgt spid="5">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blinds(horizontal)">
                                      <p:cBhvr>
                                        <p:cTn id="47" dur="500"/>
                                        <p:tgtEl>
                                          <p:spTgt spid="5">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5" end="15"/>
                                            </p:txEl>
                                          </p:spTgt>
                                        </p:tgtEl>
                                        <p:attrNameLst>
                                          <p:attrName>style.visibility</p:attrName>
                                        </p:attrNameLst>
                                      </p:cBhvr>
                                      <p:to>
                                        <p:strVal val="visible"/>
                                      </p:to>
                                    </p:set>
                                    <p:animEffect transition="in" filter="blinds(horizontal)">
                                      <p:cBhvr>
                                        <p:cTn id="52" dur="500"/>
                                        <p:tgtEl>
                                          <p:spTgt spid="5">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linds(horizontal)">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C8D0E2-793B-48AE-BC30-879338A345FA}"/>
              </a:ext>
            </a:extLst>
          </p:cNvPr>
          <p:cNvSpPr>
            <a:spLocks noGrp="1"/>
          </p:cNvSpPr>
          <p:nvPr>
            <p:ph type="sldNum" sz="quarter" idx="12"/>
          </p:nvPr>
        </p:nvSpPr>
        <p:spPr/>
        <p:txBody>
          <a:bodyPr/>
          <a:lstStyle/>
          <a:p>
            <a:fld id="{D12C7F20-4EEE-4847-AC76-B538472E8A39}" type="slidenum">
              <a:rPr lang="zh-CN" altLang="en-US" smtClean="0"/>
              <a:pPr/>
              <a:t>84</a:t>
            </a:fld>
            <a:endParaRPr lang="zh-CN" altLang="en-US"/>
          </a:p>
        </p:txBody>
      </p:sp>
      <p:sp>
        <p:nvSpPr>
          <p:cNvPr id="3" name="文本占位符 2">
            <a:extLst>
              <a:ext uri="{FF2B5EF4-FFF2-40B4-BE49-F238E27FC236}">
                <a16:creationId xmlns:a16="http://schemas.microsoft.com/office/drawing/2014/main" id="{2DC13F1B-464B-4D1F-8BB9-2749A1C6A8FA}"/>
              </a:ext>
            </a:extLst>
          </p:cNvPr>
          <p:cNvSpPr>
            <a:spLocks noGrp="1"/>
          </p:cNvSpPr>
          <p:nvPr>
            <p:ph type="body" sz="quarter" idx="15"/>
          </p:nvPr>
        </p:nvSpPr>
        <p:spPr>
          <a:xfrm>
            <a:off x="159768" y="698464"/>
            <a:ext cx="11835786" cy="697200"/>
          </a:xfrm>
        </p:spPr>
        <p:txBody>
          <a:bodyPr/>
          <a:lstStyle/>
          <a:p>
            <a:r>
              <a:rPr lang="en-US" altLang="zh-CN" dirty="0"/>
              <a:t>Write Through</a:t>
            </a:r>
            <a:r>
              <a:rPr lang="zh-CN" altLang="en-US" dirty="0"/>
              <a:t>中的</a:t>
            </a:r>
            <a:r>
              <a:rPr lang="en-US" altLang="zh-CN" dirty="0"/>
              <a:t>Write Buffer</a:t>
            </a:r>
            <a:endParaRPr lang="zh-CN" altLang="en-US" dirty="0"/>
          </a:p>
        </p:txBody>
      </p:sp>
      <p:sp>
        <p:nvSpPr>
          <p:cNvPr id="4" name="文本占位符 3">
            <a:extLst>
              <a:ext uri="{FF2B5EF4-FFF2-40B4-BE49-F238E27FC236}">
                <a16:creationId xmlns:a16="http://schemas.microsoft.com/office/drawing/2014/main" id="{BFD24CED-FBCF-4709-BC0E-FAC132802B2F}"/>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FB6C3124-ECFB-4B5E-8379-034740AE4B4F}"/>
              </a:ext>
            </a:extLst>
          </p:cNvPr>
          <p:cNvSpPr txBox="1">
            <a:spLocks noChangeArrowheads="1"/>
          </p:cNvSpPr>
          <p:nvPr/>
        </p:nvSpPr>
        <p:spPr>
          <a:xfrm>
            <a:off x="277194" y="2717132"/>
            <a:ext cx="11914806" cy="3435556"/>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800" dirty="0"/>
              <a:t>在 </a:t>
            </a:r>
            <a:r>
              <a:rPr lang="en-US" altLang="zh-CN" sz="1800" dirty="0"/>
              <a:t>Cache </a:t>
            </a:r>
            <a:r>
              <a:rPr lang="zh-CN" altLang="en-US" sz="1800" dirty="0"/>
              <a:t>和 </a:t>
            </a:r>
            <a:r>
              <a:rPr lang="en-US" altLang="zh-CN" sz="1800" dirty="0"/>
              <a:t>Memory</a:t>
            </a:r>
            <a:r>
              <a:rPr lang="zh-CN" altLang="en-US" sz="1800" dirty="0"/>
              <a:t>之间加一个</a:t>
            </a:r>
            <a:r>
              <a:rPr lang="en-US" altLang="zh-CN" sz="1800" dirty="0"/>
              <a:t>Write Buffer </a:t>
            </a:r>
            <a:endParaRPr lang="zh-CN" altLang="en-US" sz="1800" dirty="0"/>
          </a:p>
          <a:p>
            <a:pPr lvl="1">
              <a:lnSpc>
                <a:spcPct val="120000"/>
              </a:lnSpc>
            </a:pPr>
            <a:r>
              <a:rPr lang="en-US" altLang="zh-CN" sz="2000" dirty="0"/>
              <a:t>Processor: </a:t>
            </a:r>
            <a:r>
              <a:rPr lang="zh-CN" altLang="en-US" sz="2000" dirty="0">
                <a:solidFill>
                  <a:srgbClr val="CC3300"/>
                </a:solidFill>
              </a:rPr>
              <a:t>同时写数据到</a:t>
            </a:r>
            <a:r>
              <a:rPr lang="en-US" altLang="zh-CN" sz="2000" dirty="0">
                <a:solidFill>
                  <a:srgbClr val="CC3300"/>
                </a:solidFill>
              </a:rPr>
              <a:t>Cache</a:t>
            </a:r>
            <a:r>
              <a:rPr lang="zh-CN" altLang="en-US" sz="2000" dirty="0">
                <a:solidFill>
                  <a:srgbClr val="CC3300"/>
                </a:solidFill>
              </a:rPr>
              <a:t>和</a:t>
            </a:r>
            <a:r>
              <a:rPr lang="en-US" altLang="zh-CN" sz="2000" dirty="0">
                <a:solidFill>
                  <a:srgbClr val="CC3300"/>
                </a:solidFill>
              </a:rPr>
              <a:t>Write Buffer</a:t>
            </a:r>
            <a:endParaRPr lang="zh-CN" altLang="en-US" sz="2000" dirty="0">
              <a:solidFill>
                <a:srgbClr val="CC3300"/>
              </a:solidFill>
            </a:endParaRPr>
          </a:p>
          <a:p>
            <a:pPr lvl="1">
              <a:lnSpc>
                <a:spcPct val="120000"/>
              </a:lnSpc>
            </a:pPr>
            <a:r>
              <a:rPr lang="en-US" altLang="zh-CN" sz="2000" dirty="0"/>
              <a:t>Memory controller: </a:t>
            </a:r>
            <a:r>
              <a:rPr lang="zh-CN" altLang="en-US" sz="2000" dirty="0">
                <a:solidFill>
                  <a:srgbClr val="CC3300"/>
                </a:solidFill>
              </a:rPr>
              <a:t>将缓冲内容写主存</a:t>
            </a:r>
            <a:endParaRPr lang="en-US" altLang="zh-CN" sz="2000" dirty="0"/>
          </a:p>
          <a:p>
            <a:pPr>
              <a:lnSpc>
                <a:spcPct val="120000"/>
              </a:lnSpc>
            </a:pPr>
            <a:r>
              <a:rPr lang="en-US" altLang="zh-CN" sz="1800" dirty="0"/>
              <a:t>Write buffer (</a:t>
            </a:r>
            <a:r>
              <a:rPr lang="zh-CN" altLang="en-US" sz="1800" dirty="0"/>
              <a:t>写缓冲</a:t>
            </a:r>
            <a:r>
              <a:rPr lang="en-US" altLang="zh-CN" sz="1800" dirty="0"/>
              <a:t>) </a:t>
            </a:r>
            <a:r>
              <a:rPr lang="zh-CN" altLang="en-US" sz="1800" dirty="0"/>
              <a:t>是一个</a:t>
            </a:r>
            <a:r>
              <a:rPr lang="en-US" altLang="zh-CN" sz="1800" dirty="0"/>
              <a:t>FIFO</a:t>
            </a:r>
            <a:r>
              <a:rPr lang="zh-CN" altLang="en-US" sz="1800" dirty="0"/>
              <a:t>队列</a:t>
            </a:r>
            <a:endParaRPr lang="en-US" altLang="zh-CN" sz="1800" dirty="0"/>
          </a:p>
          <a:p>
            <a:pPr lvl="1">
              <a:lnSpc>
                <a:spcPct val="120000"/>
              </a:lnSpc>
            </a:pPr>
            <a:r>
              <a:rPr lang="zh-CN" altLang="en-US" sz="2000" dirty="0">
                <a:solidFill>
                  <a:srgbClr val="CC3300"/>
                </a:solidFill>
              </a:rPr>
              <a:t>一般有</a:t>
            </a:r>
            <a:r>
              <a:rPr lang="en-US" altLang="zh-CN" sz="2000" dirty="0">
                <a:solidFill>
                  <a:srgbClr val="CC3300"/>
                </a:solidFill>
              </a:rPr>
              <a:t>4</a:t>
            </a:r>
            <a:r>
              <a:rPr lang="zh-CN" altLang="en-US" sz="2000" dirty="0">
                <a:solidFill>
                  <a:srgbClr val="CC3300"/>
                </a:solidFill>
              </a:rPr>
              <a:t>项</a:t>
            </a:r>
            <a:endParaRPr lang="en-US" altLang="zh-CN" sz="2000" dirty="0"/>
          </a:p>
          <a:p>
            <a:pPr lvl="1">
              <a:lnSpc>
                <a:spcPct val="120000"/>
              </a:lnSpc>
            </a:pPr>
            <a:r>
              <a:rPr lang="zh-CN" altLang="en-US" sz="2000" dirty="0">
                <a:solidFill>
                  <a:srgbClr val="CC3300"/>
                </a:solidFill>
              </a:rPr>
              <a:t>在存数频率</a:t>
            </a:r>
            <a:r>
              <a:rPr lang="en-US" altLang="zh-CN" sz="2000" dirty="0">
                <a:solidFill>
                  <a:srgbClr val="CC3300"/>
                </a:solidFill>
              </a:rPr>
              <a:t>&lt;&lt;DRAM</a:t>
            </a:r>
            <a:r>
              <a:rPr lang="zh-CN" altLang="en-US" sz="2000" dirty="0">
                <a:solidFill>
                  <a:srgbClr val="CC3300"/>
                </a:solidFill>
              </a:rPr>
              <a:t>写（周期）频率情况下，效果好</a:t>
            </a:r>
            <a:endParaRPr lang="en-US" altLang="zh-CN" sz="2000" dirty="0"/>
          </a:p>
          <a:p>
            <a:pPr>
              <a:lnSpc>
                <a:spcPct val="120000"/>
              </a:lnSpc>
            </a:pPr>
            <a:r>
              <a:rPr lang="zh-CN" altLang="en-US" sz="1800" dirty="0"/>
              <a:t>最棘手的问题</a:t>
            </a:r>
            <a:endParaRPr lang="en-US" altLang="zh-CN" sz="1800" dirty="0"/>
          </a:p>
          <a:p>
            <a:pPr lvl="1">
              <a:lnSpc>
                <a:spcPct val="120000"/>
              </a:lnSpc>
            </a:pPr>
            <a:r>
              <a:rPr lang="en-US" altLang="zh-CN" sz="2000" dirty="0"/>
              <a:t>Store frequency &gt;  1 / DRAM write cycle</a:t>
            </a:r>
            <a:r>
              <a:rPr lang="en-US" altLang="zh-CN" sz="2000" dirty="0">
                <a:solidFill>
                  <a:srgbClr val="CC3300"/>
                </a:solidFill>
              </a:rPr>
              <a:t>(</a:t>
            </a:r>
            <a:r>
              <a:rPr lang="zh-CN" altLang="en-US" sz="2000" dirty="0">
                <a:solidFill>
                  <a:srgbClr val="CC3300"/>
                </a:solidFill>
              </a:rPr>
              <a:t>频繁写</a:t>
            </a:r>
            <a:r>
              <a:rPr lang="en-US" altLang="zh-CN" sz="2000" dirty="0">
                <a:solidFill>
                  <a:srgbClr val="CC3300"/>
                </a:solidFill>
              </a:rPr>
              <a:t>)</a:t>
            </a:r>
            <a:r>
              <a:rPr lang="zh-CN" altLang="en-US" sz="2000" dirty="0">
                <a:solidFill>
                  <a:srgbClr val="0000FF"/>
                </a:solidFill>
              </a:rPr>
              <a:t>时，使</a:t>
            </a:r>
            <a:r>
              <a:rPr lang="en-US" altLang="zh-CN" sz="2000" dirty="0"/>
              <a:t>Write buffer </a:t>
            </a:r>
            <a:r>
              <a:rPr lang="zh-CN" altLang="en-US" sz="2000" dirty="0">
                <a:solidFill>
                  <a:srgbClr val="CC3300"/>
                </a:solidFill>
              </a:rPr>
              <a:t>饱和</a:t>
            </a:r>
            <a:r>
              <a:rPr lang="en-US" altLang="zh-CN" sz="2000" dirty="0">
                <a:solidFill>
                  <a:srgbClr val="CC3300"/>
                </a:solidFill>
              </a:rPr>
              <a:t>(</a:t>
            </a:r>
            <a:r>
              <a:rPr lang="zh-CN" altLang="en-US" sz="2000" dirty="0">
                <a:solidFill>
                  <a:srgbClr val="CC3300"/>
                </a:solidFill>
              </a:rPr>
              <a:t>溢出</a:t>
            </a:r>
            <a:r>
              <a:rPr lang="en-US" altLang="zh-CN" sz="2000" dirty="0">
                <a:solidFill>
                  <a:srgbClr val="CC3300"/>
                </a:solidFill>
              </a:rPr>
              <a:t>)</a:t>
            </a:r>
            <a:r>
              <a:rPr lang="zh-CN" altLang="en-US" sz="2000" dirty="0">
                <a:solidFill>
                  <a:srgbClr val="CC3300"/>
                </a:solidFill>
              </a:rPr>
              <a:t>，会发生阻塞</a:t>
            </a:r>
          </a:p>
        </p:txBody>
      </p:sp>
      <p:sp>
        <p:nvSpPr>
          <p:cNvPr id="6" name="Rectangle 4">
            <a:extLst>
              <a:ext uri="{FF2B5EF4-FFF2-40B4-BE49-F238E27FC236}">
                <a16:creationId xmlns:a16="http://schemas.microsoft.com/office/drawing/2014/main" id="{BFDF0BFD-729F-422A-A135-B16F9AFD9119}"/>
              </a:ext>
            </a:extLst>
          </p:cNvPr>
          <p:cNvSpPr>
            <a:spLocks noChangeArrowheads="1"/>
          </p:cNvSpPr>
          <p:nvPr/>
        </p:nvSpPr>
        <p:spPr bwMode="auto">
          <a:xfrm>
            <a:off x="1020144" y="1243932"/>
            <a:ext cx="12700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5">
            <a:extLst>
              <a:ext uri="{FF2B5EF4-FFF2-40B4-BE49-F238E27FC236}">
                <a16:creationId xmlns:a16="http://schemas.microsoft.com/office/drawing/2014/main" id="{0BAD7F95-D7B8-45D4-AF20-4548E886A79A}"/>
              </a:ext>
            </a:extLst>
          </p:cNvPr>
          <p:cNvSpPr>
            <a:spLocks noChangeArrowheads="1"/>
          </p:cNvSpPr>
          <p:nvPr/>
        </p:nvSpPr>
        <p:spPr bwMode="auto">
          <a:xfrm>
            <a:off x="1139207" y="1529682"/>
            <a:ext cx="10414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Processor</a:t>
            </a:r>
          </a:p>
        </p:txBody>
      </p:sp>
      <p:sp>
        <p:nvSpPr>
          <p:cNvPr id="8" name="Rectangle 6">
            <a:extLst>
              <a:ext uri="{FF2B5EF4-FFF2-40B4-BE49-F238E27FC236}">
                <a16:creationId xmlns:a16="http://schemas.microsoft.com/office/drawing/2014/main" id="{C6685837-2376-43DF-99E3-FFB40C8D1D9F}"/>
              </a:ext>
            </a:extLst>
          </p:cNvPr>
          <p:cNvSpPr>
            <a:spLocks noChangeArrowheads="1"/>
          </p:cNvSpPr>
          <p:nvPr/>
        </p:nvSpPr>
        <p:spPr bwMode="auto">
          <a:xfrm>
            <a:off x="3458544" y="1243932"/>
            <a:ext cx="889000" cy="584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7">
            <a:extLst>
              <a:ext uri="{FF2B5EF4-FFF2-40B4-BE49-F238E27FC236}">
                <a16:creationId xmlns:a16="http://schemas.microsoft.com/office/drawing/2014/main" id="{301AC55F-E1BB-4AAB-8DBA-504C1399210B}"/>
              </a:ext>
            </a:extLst>
          </p:cNvPr>
          <p:cNvSpPr>
            <a:spLocks noChangeArrowheads="1"/>
          </p:cNvSpPr>
          <p:nvPr/>
        </p:nvSpPr>
        <p:spPr bwMode="auto">
          <a:xfrm>
            <a:off x="3577607" y="1377282"/>
            <a:ext cx="73501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a:t>
            </a:r>
          </a:p>
        </p:txBody>
      </p:sp>
      <p:sp>
        <p:nvSpPr>
          <p:cNvPr id="10" name="Rectangle 8">
            <a:extLst>
              <a:ext uri="{FF2B5EF4-FFF2-40B4-BE49-F238E27FC236}">
                <a16:creationId xmlns:a16="http://schemas.microsoft.com/office/drawing/2014/main" id="{E3A638A7-B691-41AC-A7BB-23AA78E9698A}"/>
              </a:ext>
            </a:extLst>
          </p:cNvPr>
          <p:cNvSpPr>
            <a:spLocks noChangeArrowheads="1"/>
          </p:cNvSpPr>
          <p:nvPr/>
        </p:nvSpPr>
        <p:spPr bwMode="auto">
          <a:xfrm>
            <a:off x="3458544" y="1929732"/>
            <a:ext cx="889000" cy="279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a:extLst>
              <a:ext uri="{FF2B5EF4-FFF2-40B4-BE49-F238E27FC236}">
                <a16:creationId xmlns:a16="http://schemas.microsoft.com/office/drawing/2014/main" id="{5AE64A5F-774E-4FAB-A0E1-1601FCE69E67}"/>
              </a:ext>
            </a:extLst>
          </p:cNvPr>
          <p:cNvSpPr>
            <a:spLocks noChangeShapeType="1"/>
          </p:cNvSpPr>
          <p:nvPr/>
        </p:nvSpPr>
        <p:spPr bwMode="auto">
          <a:xfrm>
            <a:off x="3674444" y="1929732"/>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a:extLst>
              <a:ext uri="{FF2B5EF4-FFF2-40B4-BE49-F238E27FC236}">
                <a16:creationId xmlns:a16="http://schemas.microsoft.com/office/drawing/2014/main" id="{7A09F8E9-31C2-421F-BAB7-47E8DCFA178C}"/>
              </a:ext>
            </a:extLst>
          </p:cNvPr>
          <p:cNvSpPr>
            <a:spLocks noChangeShapeType="1"/>
          </p:cNvSpPr>
          <p:nvPr/>
        </p:nvSpPr>
        <p:spPr bwMode="auto">
          <a:xfrm>
            <a:off x="3903044" y="1929732"/>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a:extLst>
              <a:ext uri="{FF2B5EF4-FFF2-40B4-BE49-F238E27FC236}">
                <a16:creationId xmlns:a16="http://schemas.microsoft.com/office/drawing/2014/main" id="{8E22CF38-CEDE-4710-8A54-C0537B42D610}"/>
              </a:ext>
            </a:extLst>
          </p:cNvPr>
          <p:cNvSpPr>
            <a:spLocks noChangeShapeType="1"/>
          </p:cNvSpPr>
          <p:nvPr/>
        </p:nvSpPr>
        <p:spPr bwMode="auto">
          <a:xfrm>
            <a:off x="4131644" y="1929732"/>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a:extLst>
              <a:ext uri="{FF2B5EF4-FFF2-40B4-BE49-F238E27FC236}">
                <a16:creationId xmlns:a16="http://schemas.microsoft.com/office/drawing/2014/main" id="{B0BDB3DE-8F09-4955-B2B4-48583B1419F7}"/>
              </a:ext>
            </a:extLst>
          </p:cNvPr>
          <p:cNvSpPr>
            <a:spLocks noChangeShapeType="1"/>
          </p:cNvSpPr>
          <p:nvPr/>
        </p:nvSpPr>
        <p:spPr bwMode="auto">
          <a:xfrm>
            <a:off x="3001344" y="2069432"/>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a:extLst>
              <a:ext uri="{FF2B5EF4-FFF2-40B4-BE49-F238E27FC236}">
                <a16:creationId xmlns:a16="http://schemas.microsoft.com/office/drawing/2014/main" id="{226EEA73-5AFD-4E8D-A42A-9A2550A6BD0C}"/>
              </a:ext>
            </a:extLst>
          </p:cNvPr>
          <p:cNvSpPr>
            <a:spLocks noChangeShapeType="1"/>
          </p:cNvSpPr>
          <p:nvPr/>
        </p:nvSpPr>
        <p:spPr bwMode="auto">
          <a:xfrm>
            <a:off x="2315544" y="1536032"/>
            <a:ext cx="11176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4">
            <a:extLst>
              <a:ext uri="{FF2B5EF4-FFF2-40B4-BE49-F238E27FC236}">
                <a16:creationId xmlns:a16="http://schemas.microsoft.com/office/drawing/2014/main" id="{1C4EC037-29A6-40C8-BD34-8F059120A65A}"/>
              </a:ext>
            </a:extLst>
          </p:cNvPr>
          <p:cNvSpPr>
            <a:spLocks noChangeArrowheads="1"/>
          </p:cNvSpPr>
          <p:nvPr/>
        </p:nvSpPr>
        <p:spPr bwMode="auto">
          <a:xfrm>
            <a:off x="3234707" y="2215482"/>
            <a:ext cx="1306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Write Buffer</a:t>
            </a:r>
          </a:p>
        </p:txBody>
      </p:sp>
      <p:sp>
        <p:nvSpPr>
          <p:cNvPr id="17" name="Rectangle 15">
            <a:extLst>
              <a:ext uri="{FF2B5EF4-FFF2-40B4-BE49-F238E27FC236}">
                <a16:creationId xmlns:a16="http://schemas.microsoft.com/office/drawing/2014/main" id="{E8E712F7-2909-4897-A38F-3E343DB56434}"/>
              </a:ext>
            </a:extLst>
          </p:cNvPr>
          <p:cNvSpPr>
            <a:spLocks noChangeArrowheads="1"/>
          </p:cNvSpPr>
          <p:nvPr/>
        </p:nvSpPr>
        <p:spPr bwMode="auto">
          <a:xfrm>
            <a:off x="5711207" y="1243932"/>
            <a:ext cx="10414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6">
            <a:extLst>
              <a:ext uri="{FF2B5EF4-FFF2-40B4-BE49-F238E27FC236}">
                <a16:creationId xmlns:a16="http://schemas.microsoft.com/office/drawing/2014/main" id="{39CC8CBF-21C5-4EA0-94D4-EA94D4ABA6CC}"/>
              </a:ext>
            </a:extLst>
          </p:cNvPr>
          <p:cNvSpPr>
            <a:spLocks noChangeArrowheads="1"/>
          </p:cNvSpPr>
          <p:nvPr/>
        </p:nvSpPr>
        <p:spPr bwMode="auto">
          <a:xfrm>
            <a:off x="5830269" y="1529682"/>
            <a:ext cx="811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DRAM</a:t>
            </a:r>
          </a:p>
        </p:txBody>
      </p:sp>
      <p:sp>
        <p:nvSpPr>
          <p:cNvPr id="19" name="Line 17">
            <a:extLst>
              <a:ext uri="{FF2B5EF4-FFF2-40B4-BE49-F238E27FC236}">
                <a16:creationId xmlns:a16="http://schemas.microsoft.com/office/drawing/2014/main" id="{867408F6-333A-4A02-A59E-88943CC9BC0F}"/>
              </a:ext>
            </a:extLst>
          </p:cNvPr>
          <p:cNvSpPr>
            <a:spLocks noChangeShapeType="1"/>
          </p:cNvSpPr>
          <p:nvPr/>
        </p:nvSpPr>
        <p:spPr bwMode="auto">
          <a:xfrm>
            <a:off x="4372944" y="2069432"/>
            <a:ext cx="13096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a:extLst>
              <a:ext uri="{FF2B5EF4-FFF2-40B4-BE49-F238E27FC236}">
                <a16:creationId xmlns:a16="http://schemas.microsoft.com/office/drawing/2014/main" id="{0D9F2F96-181A-4188-B040-05BD466A2D47}"/>
              </a:ext>
            </a:extLst>
          </p:cNvPr>
          <p:cNvSpPr>
            <a:spLocks noChangeShapeType="1"/>
          </p:cNvSpPr>
          <p:nvPr/>
        </p:nvSpPr>
        <p:spPr bwMode="auto">
          <a:xfrm>
            <a:off x="4372944" y="1536032"/>
            <a:ext cx="1338263" cy="158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a:extLst>
              <a:ext uri="{FF2B5EF4-FFF2-40B4-BE49-F238E27FC236}">
                <a16:creationId xmlns:a16="http://schemas.microsoft.com/office/drawing/2014/main" id="{9EE15AE9-D4AE-409D-BB16-128E4C7E6C88}"/>
              </a:ext>
            </a:extLst>
          </p:cNvPr>
          <p:cNvSpPr>
            <a:spLocks noChangeShapeType="1"/>
          </p:cNvSpPr>
          <p:nvPr/>
        </p:nvSpPr>
        <p:spPr bwMode="auto">
          <a:xfrm>
            <a:off x="2988644" y="1548732"/>
            <a:ext cx="0" cy="508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20">
            <a:extLst>
              <a:ext uri="{FF2B5EF4-FFF2-40B4-BE49-F238E27FC236}">
                <a16:creationId xmlns:a16="http://schemas.microsoft.com/office/drawing/2014/main" id="{5238EA49-23C7-41D1-8086-265E91C9FFA5}"/>
              </a:ext>
            </a:extLst>
          </p:cNvPr>
          <p:cNvSpPr txBox="1">
            <a:spLocks noChangeArrowheads="1"/>
          </p:cNvSpPr>
          <p:nvPr/>
        </p:nvSpPr>
        <p:spPr bwMode="auto">
          <a:xfrm>
            <a:off x="4607894" y="2082132"/>
            <a:ext cx="9144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nSpc>
                <a:spcPct val="95000"/>
              </a:lnSpc>
              <a:spcBef>
                <a:spcPct val="0"/>
              </a:spcBef>
            </a:pPr>
            <a:r>
              <a:rPr lang="en-US" altLang="zh-CN" sz="1500" i="0">
                <a:solidFill>
                  <a:srgbClr val="0000FF"/>
                </a:solidFill>
                <a:ea typeface="宋体" panose="02010600030101010101" pitchFamily="2" charset="-122"/>
              </a:rPr>
              <a:t>Memory Controller</a:t>
            </a:r>
          </a:p>
        </p:txBody>
      </p:sp>
    </p:spTree>
    <p:extLst>
      <p:ext uri="{BB962C8B-B14F-4D97-AF65-F5344CB8AC3E}">
        <p14:creationId xmlns:p14="http://schemas.microsoft.com/office/powerpoint/2010/main" val="38264051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500"/>
                                        <p:tgtEl>
                                          <p:spTgt spid="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linds(horizontal)">
                                      <p:cBhvr>
                                        <p:cTn id="18" dur="500"/>
                                        <p:tgtEl>
                                          <p:spTgt spid="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blinds(horizontal)">
                                      <p:cBhvr>
                                        <p:cTn id="2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1DD78D4-655B-4513-82C5-7AA5BEAA66D3}"/>
              </a:ext>
            </a:extLst>
          </p:cNvPr>
          <p:cNvSpPr>
            <a:spLocks noGrp="1"/>
          </p:cNvSpPr>
          <p:nvPr>
            <p:ph type="sldNum" sz="quarter" idx="12"/>
          </p:nvPr>
        </p:nvSpPr>
        <p:spPr/>
        <p:txBody>
          <a:bodyPr/>
          <a:lstStyle/>
          <a:p>
            <a:fld id="{D12C7F20-4EEE-4847-AC76-B538472E8A39}" type="slidenum">
              <a:rPr lang="zh-CN" altLang="en-US" smtClean="0"/>
              <a:pPr/>
              <a:t>85</a:t>
            </a:fld>
            <a:endParaRPr lang="zh-CN" altLang="en-US"/>
          </a:p>
        </p:txBody>
      </p:sp>
      <p:sp>
        <p:nvSpPr>
          <p:cNvPr id="3" name="文本占位符 2">
            <a:extLst>
              <a:ext uri="{FF2B5EF4-FFF2-40B4-BE49-F238E27FC236}">
                <a16:creationId xmlns:a16="http://schemas.microsoft.com/office/drawing/2014/main" id="{5DD01BFD-6465-45DF-A559-804AA71E6772}"/>
              </a:ext>
            </a:extLst>
          </p:cNvPr>
          <p:cNvSpPr>
            <a:spLocks noGrp="1"/>
          </p:cNvSpPr>
          <p:nvPr>
            <p:ph type="body" sz="quarter" idx="15"/>
          </p:nvPr>
        </p:nvSpPr>
        <p:spPr>
          <a:xfrm>
            <a:off x="159768" y="698463"/>
            <a:ext cx="11835786" cy="610573"/>
          </a:xfrm>
        </p:spPr>
        <p:txBody>
          <a:bodyPr/>
          <a:lstStyle/>
          <a:p>
            <a:r>
              <a:rPr lang="en-US" altLang="zh-CN" dirty="0"/>
              <a:t>Write Buffer Saturation</a:t>
            </a:r>
            <a:r>
              <a:rPr lang="zh-CN" altLang="en-US" dirty="0"/>
              <a:t>（写缓冲饱和）</a:t>
            </a:r>
          </a:p>
        </p:txBody>
      </p:sp>
      <p:sp>
        <p:nvSpPr>
          <p:cNvPr id="4" name="文本占位符 3">
            <a:extLst>
              <a:ext uri="{FF2B5EF4-FFF2-40B4-BE49-F238E27FC236}">
                <a16:creationId xmlns:a16="http://schemas.microsoft.com/office/drawing/2014/main" id="{AEC57191-223D-4D0E-B8EC-3B00A38EE5FE}"/>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D5803667-87E8-46A6-B542-48FEBA4228A0}"/>
              </a:ext>
            </a:extLst>
          </p:cNvPr>
          <p:cNvSpPr txBox="1">
            <a:spLocks noChangeArrowheads="1"/>
          </p:cNvSpPr>
          <p:nvPr/>
        </p:nvSpPr>
        <p:spPr>
          <a:xfrm>
            <a:off x="159768" y="2555913"/>
            <a:ext cx="11375433" cy="3884612"/>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t>发生写缓冲饱和的可能性</a:t>
            </a:r>
            <a:endParaRPr lang="en-US" altLang="zh-CN" sz="1800" dirty="0"/>
          </a:p>
          <a:p>
            <a:pPr lvl="1"/>
            <a:r>
              <a:rPr lang="en-US" altLang="zh-CN" sz="1600" dirty="0"/>
              <a:t>The CPU Cycle Time   &lt;  DRAM Write Cycle Time </a:t>
            </a:r>
            <a:r>
              <a:rPr lang="en-US" altLang="zh-CN" sz="1600" dirty="0">
                <a:solidFill>
                  <a:srgbClr val="CC3300"/>
                </a:solidFill>
              </a:rPr>
              <a:t>(</a:t>
            </a:r>
            <a:r>
              <a:rPr lang="zh-CN" altLang="en-US" sz="1600" dirty="0">
                <a:solidFill>
                  <a:srgbClr val="CC3300"/>
                </a:solidFill>
              </a:rPr>
              <a:t>客观上如此</a:t>
            </a:r>
            <a:r>
              <a:rPr lang="en-US" altLang="zh-CN" sz="1600" dirty="0">
                <a:solidFill>
                  <a:srgbClr val="CC3300"/>
                </a:solidFill>
              </a:rPr>
              <a:t>)</a:t>
            </a:r>
          </a:p>
          <a:p>
            <a:pPr lvl="1"/>
            <a:r>
              <a:rPr lang="en-US" altLang="zh-CN" sz="1600" dirty="0"/>
              <a:t>Store frequency  </a:t>
            </a:r>
            <a:r>
              <a:rPr lang="en-US" altLang="zh-CN" sz="1600" dirty="0">
                <a:latin typeface="宋体" panose="02010600030101010101" pitchFamily="2" charset="-122"/>
              </a:rPr>
              <a:t>&gt;&gt; </a:t>
            </a:r>
            <a:r>
              <a:rPr lang="en-US" altLang="zh-CN" sz="1600" dirty="0"/>
              <a:t>1/ DRAM write cycle</a:t>
            </a:r>
            <a:r>
              <a:rPr lang="en-US" altLang="zh-CN" sz="1600" dirty="0">
                <a:solidFill>
                  <a:srgbClr val="CC3300"/>
                </a:solidFill>
              </a:rPr>
              <a:t>(</a:t>
            </a:r>
            <a:r>
              <a:rPr lang="zh-CN" altLang="en-US" sz="1600" dirty="0">
                <a:solidFill>
                  <a:srgbClr val="CC3300"/>
                </a:solidFill>
              </a:rPr>
              <a:t>又发生频繁写</a:t>
            </a:r>
            <a:r>
              <a:rPr lang="en-US" altLang="zh-CN" sz="1600" dirty="0">
                <a:solidFill>
                  <a:srgbClr val="CC3300"/>
                </a:solidFill>
              </a:rPr>
              <a:t>)</a:t>
            </a:r>
            <a:endParaRPr lang="en-US" altLang="zh-CN" sz="1600" dirty="0"/>
          </a:p>
          <a:p>
            <a:pPr lvl="2">
              <a:buFontTx/>
              <a:buNone/>
            </a:pPr>
            <a:r>
              <a:rPr lang="zh-CN" altLang="en-US" sz="1600" dirty="0"/>
              <a:t>即：如果</a:t>
            </a:r>
            <a:r>
              <a:rPr lang="en-US" altLang="zh-CN" sz="1600" dirty="0"/>
              <a:t>CPU </a:t>
            </a:r>
            <a:r>
              <a:rPr lang="zh-CN" altLang="en-US" sz="1600" dirty="0"/>
              <a:t>时钟宽度远远小于</a:t>
            </a:r>
            <a:r>
              <a:rPr lang="en-US" altLang="zh-CN" sz="1600" dirty="0"/>
              <a:t>DRAM</a:t>
            </a:r>
            <a:r>
              <a:rPr lang="zh-CN" altLang="en-US" sz="1600" dirty="0"/>
              <a:t>写周期，并且一段时间内发生大量的写操作，则不管写缓冲多大，都会发生写缓冲</a:t>
            </a:r>
            <a:r>
              <a:rPr lang="zh-CN" altLang="en-US" dirty="0"/>
              <a:t>溢出（饱和）</a:t>
            </a:r>
          </a:p>
          <a:p>
            <a:pPr lvl="2">
              <a:buFontTx/>
              <a:buNone/>
            </a:pPr>
            <a:endParaRPr lang="en-US" altLang="zh-CN" sz="500" dirty="0"/>
          </a:p>
          <a:p>
            <a:r>
              <a:rPr lang="zh-CN" altLang="en-US" sz="1800" dirty="0"/>
              <a:t>如何解决写缓冲饱和？</a:t>
            </a:r>
            <a:endParaRPr lang="en-US" altLang="zh-CN" sz="1800" dirty="0"/>
          </a:p>
          <a:p>
            <a:pPr lvl="1"/>
            <a:r>
              <a:rPr lang="zh-CN" altLang="en-US" sz="1800" dirty="0"/>
              <a:t>加一个二级</a:t>
            </a:r>
            <a:r>
              <a:rPr lang="en-US" altLang="zh-CN" sz="1800" dirty="0"/>
              <a:t>Cache</a:t>
            </a:r>
          </a:p>
          <a:p>
            <a:pPr lvl="1"/>
            <a:endParaRPr lang="en-US" altLang="zh-CN" sz="1800" dirty="0"/>
          </a:p>
          <a:p>
            <a:pPr lvl="1"/>
            <a:endParaRPr lang="en-US" altLang="zh-CN" sz="1800" dirty="0"/>
          </a:p>
          <a:p>
            <a:pPr lvl="1"/>
            <a:endParaRPr lang="en-US" altLang="zh-CN" sz="1800" dirty="0"/>
          </a:p>
          <a:p>
            <a:pPr lvl="1"/>
            <a:endParaRPr lang="en-US" altLang="zh-CN" sz="1800" dirty="0"/>
          </a:p>
          <a:p>
            <a:pPr lvl="1"/>
            <a:r>
              <a:rPr lang="zh-CN" altLang="en-US" sz="1800" dirty="0"/>
              <a:t>使用</a:t>
            </a:r>
            <a:r>
              <a:rPr lang="en-US" altLang="zh-CN" sz="1800" dirty="0"/>
              <a:t>Write Back</a:t>
            </a:r>
            <a:r>
              <a:rPr lang="zh-CN" altLang="en-US" sz="1800" dirty="0"/>
              <a:t>方式的</a:t>
            </a:r>
            <a:r>
              <a:rPr lang="en-US" altLang="zh-CN" sz="1800" dirty="0"/>
              <a:t>Cache</a:t>
            </a:r>
          </a:p>
        </p:txBody>
      </p:sp>
      <p:sp>
        <p:nvSpPr>
          <p:cNvPr id="6" name="Rectangle 4">
            <a:extLst>
              <a:ext uri="{FF2B5EF4-FFF2-40B4-BE49-F238E27FC236}">
                <a16:creationId xmlns:a16="http://schemas.microsoft.com/office/drawing/2014/main" id="{F3323576-1C6B-469F-AD7D-8322F75E433F}"/>
              </a:ext>
            </a:extLst>
          </p:cNvPr>
          <p:cNvSpPr>
            <a:spLocks noChangeArrowheads="1"/>
          </p:cNvSpPr>
          <p:nvPr/>
        </p:nvSpPr>
        <p:spPr bwMode="auto">
          <a:xfrm>
            <a:off x="473075" y="1335537"/>
            <a:ext cx="12700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5">
            <a:extLst>
              <a:ext uri="{FF2B5EF4-FFF2-40B4-BE49-F238E27FC236}">
                <a16:creationId xmlns:a16="http://schemas.microsoft.com/office/drawing/2014/main" id="{0297FFE1-2188-4236-BE4D-CC1860C1C1E6}"/>
              </a:ext>
            </a:extLst>
          </p:cNvPr>
          <p:cNvSpPr>
            <a:spLocks noChangeArrowheads="1"/>
          </p:cNvSpPr>
          <p:nvPr/>
        </p:nvSpPr>
        <p:spPr bwMode="auto">
          <a:xfrm>
            <a:off x="592138" y="1621287"/>
            <a:ext cx="1028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Processor</a:t>
            </a:r>
          </a:p>
        </p:txBody>
      </p:sp>
      <p:sp>
        <p:nvSpPr>
          <p:cNvPr id="8" name="Rectangle 6">
            <a:extLst>
              <a:ext uri="{FF2B5EF4-FFF2-40B4-BE49-F238E27FC236}">
                <a16:creationId xmlns:a16="http://schemas.microsoft.com/office/drawing/2014/main" id="{941EEFB5-3F83-4761-BB18-98E12ABE0263}"/>
              </a:ext>
            </a:extLst>
          </p:cNvPr>
          <p:cNvSpPr>
            <a:spLocks noChangeArrowheads="1"/>
          </p:cNvSpPr>
          <p:nvPr/>
        </p:nvSpPr>
        <p:spPr bwMode="auto">
          <a:xfrm>
            <a:off x="2911475" y="1335537"/>
            <a:ext cx="889000" cy="584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7">
            <a:extLst>
              <a:ext uri="{FF2B5EF4-FFF2-40B4-BE49-F238E27FC236}">
                <a16:creationId xmlns:a16="http://schemas.microsoft.com/office/drawing/2014/main" id="{7872FBDB-FE58-4C43-976A-CF0F3F0ADD55}"/>
              </a:ext>
            </a:extLst>
          </p:cNvPr>
          <p:cNvSpPr>
            <a:spLocks noChangeArrowheads="1"/>
          </p:cNvSpPr>
          <p:nvPr/>
        </p:nvSpPr>
        <p:spPr bwMode="auto">
          <a:xfrm>
            <a:off x="3030538" y="1468887"/>
            <a:ext cx="7223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a:t>
            </a:r>
          </a:p>
        </p:txBody>
      </p:sp>
      <p:sp>
        <p:nvSpPr>
          <p:cNvPr id="10" name="Rectangle 8">
            <a:extLst>
              <a:ext uri="{FF2B5EF4-FFF2-40B4-BE49-F238E27FC236}">
                <a16:creationId xmlns:a16="http://schemas.microsoft.com/office/drawing/2014/main" id="{0978BAF1-5A68-4851-8FB1-45A83E108486}"/>
              </a:ext>
            </a:extLst>
          </p:cNvPr>
          <p:cNvSpPr>
            <a:spLocks noChangeArrowheads="1"/>
          </p:cNvSpPr>
          <p:nvPr/>
        </p:nvSpPr>
        <p:spPr bwMode="auto">
          <a:xfrm>
            <a:off x="2911475" y="2021337"/>
            <a:ext cx="889000" cy="279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a:extLst>
              <a:ext uri="{FF2B5EF4-FFF2-40B4-BE49-F238E27FC236}">
                <a16:creationId xmlns:a16="http://schemas.microsoft.com/office/drawing/2014/main" id="{A5C96B84-E8D2-4E84-8D4B-B7BD2704E918}"/>
              </a:ext>
            </a:extLst>
          </p:cNvPr>
          <p:cNvSpPr>
            <a:spLocks noChangeShapeType="1"/>
          </p:cNvSpPr>
          <p:nvPr/>
        </p:nvSpPr>
        <p:spPr bwMode="auto">
          <a:xfrm>
            <a:off x="3127375" y="2021337"/>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a:extLst>
              <a:ext uri="{FF2B5EF4-FFF2-40B4-BE49-F238E27FC236}">
                <a16:creationId xmlns:a16="http://schemas.microsoft.com/office/drawing/2014/main" id="{2AE511AC-9811-4409-9E5B-9CB81D7E7AB5}"/>
              </a:ext>
            </a:extLst>
          </p:cNvPr>
          <p:cNvSpPr>
            <a:spLocks noChangeShapeType="1"/>
          </p:cNvSpPr>
          <p:nvPr/>
        </p:nvSpPr>
        <p:spPr bwMode="auto">
          <a:xfrm>
            <a:off x="3355975" y="2021337"/>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a:extLst>
              <a:ext uri="{FF2B5EF4-FFF2-40B4-BE49-F238E27FC236}">
                <a16:creationId xmlns:a16="http://schemas.microsoft.com/office/drawing/2014/main" id="{BDC5B6DA-3EE8-45DE-B680-0A32D7EE5BE6}"/>
              </a:ext>
            </a:extLst>
          </p:cNvPr>
          <p:cNvSpPr>
            <a:spLocks noChangeShapeType="1"/>
          </p:cNvSpPr>
          <p:nvPr/>
        </p:nvSpPr>
        <p:spPr bwMode="auto">
          <a:xfrm>
            <a:off x="3584575" y="2021337"/>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a:extLst>
              <a:ext uri="{FF2B5EF4-FFF2-40B4-BE49-F238E27FC236}">
                <a16:creationId xmlns:a16="http://schemas.microsoft.com/office/drawing/2014/main" id="{7E0279AC-8EA2-44F9-8176-C37AE8154C86}"/>
              </a:ext>
            </a:extLst>
          </p:cNvPr>
          <p:cNvSpPr>
            <a:spLocks noChangeShapeType="1"/>
          </p:cNvSpPr>
          <p:nvPr/>
        </p:nvSpPr>
        <p:spPr bwMode="auto">
          <a:xfrm>
            <a:off x="2454275" y="2161037"/>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a:extLst>
              <a:ext uri="{FF2B5EF4-FFF2-40B4-BE49-F238E27FC236}">
                <a16:creationId xmlns:a16="http://schemas.microsoft.com/office/drawing/2014/main" id="{5F7BB83F-1C02-4B02-AF40-2E846136C358}"/>
              </a:ext>
            </a:extLst>
          </p:cNvPr>
          <p:cNvSpPr>
            <a:spLocks noChangeShapeType="1"/>
          </p:cNvSpPr>
          <p:nvPr/>
        </p:nvSpPr>
        <p:spPr bwMode="auto">
          <a:xfrm>
            <a:off x="1768475" y="1627637"/>
            <a:ext cx="11176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4">
            <a:extLst>
              <a:ext uri="{FF2B5EF4-FFF2-40B4-BE49-F238E27FC236}">
                <a16:creationId xmlns:a16="http://schemas.microsoft.com/office/drawing/2014/main" id="{C7F7812D-8157-4217-B5E6-A102493C8BDB}"/>
              </a:ext>
            </a:extLst>
          </p:cNvPr>
          <p:cNvSpPr>
            <a:spLocks noChangeArrowheads="1"/>
          </p:cNvSpPr>
          <p:nvPr/>
        </p:nvSpPr>
        <p:spPr bwMode="auto">
          <a:xfrm>
            <a:off x="4170363" y="1970088"/>
            <a:ext cx="1306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dirty="0">
                <a:solidFill>
                  <a:schemeClr val="tx1"/>
                </a:solidFill>
                <a:latin typeface="Times New Roman" panose="02020603050405020304" pitchFamily="18" charset="0"/>
                <a:ea typeface="宋体" panose="02010600030101010101" pitchFamily="2" charset="-122"/>
              </a:rPr>
              <a:t>Write Buffer</a:t>
            </a:r>
          </a:p>
        </p:txBody>
      </p:sp>
      <p:sp>
        <p:nvSpPr>
          <p:cNvPr id="17" name="Rectangle 15">
            <a:extLst>
              <a:ext uri="{FF2B5EF4-FFF2-40B4-BE49-F238E27FC236}">
                <a16:creationId xmlns:a16="http://schemas.microsoft.com/office/drawing/2014/main" id="{4A29F798-9D91-4613-95E5-47C3F0B4BD5E}"/>
              </a:ext>
            </a:extLst>
          </p:cNvPr>
          <p:cNvSpPr>
            <a:spLocks noChangeArrowheads="1"/>
          </p:cNvSpPr>
          <p:nvPr/>
        </p:nvSpPr>
        <p:spPr bwMode="auto">
          <a:xfrm>
            <a:off x="4435475" y="1335537"/>
            <a:ext cx="10414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6">
            <a:extLst>
              <a:ext uri="{FF2B5EF4-FFF2-40B4-BE49-F238E27FC236}">
                <a16:creationId xmlns:a16="http://schemas.microsoft.com/office/drawing/2014/main" id="{CDCC9A4A-E9E7-4464-8EEC-8B15F41AA4BA}"/>
              </a:ext>
            </a:extLst>
          </p:cNvPr>
          <p:cNvSpPr>
            <a:spLocks noChangeArrowheads="1"/>
          </p:cNvSpPr>
          <p:nvPr/>
        </p:nvSpPr>
        <p:spPr bwMode="auto">
          <a:xfrm>
            <a:off x="4554538" y="1621287"/>
            <a:ext cx="811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DRAM</a:t>
            </a:r>
          </a:p>
        </p:txBody>
      </p:sp>
      <p:sp>
        <p:nvSpPr>
          <p:cNvPr id="19" name="Line 17">
            <a:extLst>
              <a:ext uri="{FF2B5EF4-FFF2-40B4-BE49-F238E27FC236}">
                <a16:creationId xmlns:a16="http://schemas.microsoft.com/office/drawing/2014/main" id="{74BD8371-08B9-461A-BFE2-B968D8B5EB16}"/>
              </a:ext>
            </a:extLst>
          </p:cNvPr>
          <p:cNvSpPr>
            <a:spLocks noChangeShapeType="1"/>
          </p:cNvSpPr>
          <p:nvPr/>
        </p:nvSpPr>
        <p:spPr bwMode="auto">
          <a:xfrm>
            <a:off x="3825875" y="2161037"/>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a:extLst>
              <a:ext uri="{FF2B5EF4-FFF2-40B4-BE49-F238E27FC236}">
                <a16:creationId xmlns:a16="http://schemas.microsoft.com/office/drawing/2014/main" id="{E5B9C2AC-7B1E-4728-971E-5AB99B8EACA4}"/>
              </a:ext>
            </a:extLst>
          </p:cNvPr>
          <p:cNvSpPr>
            <a:spLocks noChangeShapeType="1"/>
          </p:cNvSpPr>
          <p:nvPr/>
        </p:nvSpPr>
        <p:spPr bwMode="auto">
          <a:xfrm>
            <a:off x="3825875" y="1627637"/>
            <a:ext cx="584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a:extLst>
              <a:ext uri="{FF2B5EF4-FFF2-40B4-BE49-F238E27FC236}">
                <a16:creationId xmlns:a16="http://schemas.microsoft.com/office/drawing/2014/main" id="{05CD08BC-5D5A-4AAF-8C95-827E677970BE}"/>
              </a:ext>
            </a:extLst>
          </p:cNvPr>
          <p:cNvSpPr>
            <a:spLocks noChangeShapeType="1"/>
          </p:cNvSpPr>
          <p:nvPr/>
        </p:nvSpPr>
        <p:spPr bwMode="auto">
          <a:xfrm>
            <a:off x="2441575" y="1640337"/>
            <a:ext cx="0" cy="508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Group 41">
            <a:extLst>
              <a:ext uri="{FF2B5EF4-FFF2-40B4-BE49-F238E27FC236}">
                <a16:creationId xmlns:a16="http://schemas.microsoft.com/office/drawing/2014/main" id="{D799A42F-9F37-4B6B-AC7B-A51B1B0BE74D}"/>
              </a:ext>
            </a:extLst>
          </p:cNvPr>
          <p:cNvGrpSpPr>
            <a:grpSpLocks/>
          </p:cNvGrpSpPr>
          <p:nvPr/>
        </p:nvGrpSpPr>
        <p:grpSpPr bwMode="auto">
          <a:xfrm>
            <a:off x="906463" y="4840774"/>
            <a:ext cx="6527800" cy="1304925"/>
            <a:chOff x="824" y="2869"/>
            <a:chExt cx="4112" cy="822"/>
          </a:xfrm>
        </p:grpSpPr>
        <p:sp>
          <p:nvSpPr>
            <p:cNvPr id="23" name="Rectangle 30">
              <a:extLst>
                <a:ext uri="{FF2B5EF4-FFF2-40B4-BE49-F238E27FC236}">
                  <a16:creationId xmlns:a16="http://schemas.microsoft.com/office/drawing/2014/main" id="{B77729A6-EFFE-4AD7-93E9-765F8B180CCB}"/>
                </a:ext>
              </a:extLst>
            </p:cNvPr>
            <p:cNvSpPr>
              <a:spLocks noChangeArrowheads="1"/>
            </p:cNvSpPr>
            <p:nvPr/>
          </p:nvSpPr>
          <p:spPr bwMode="auto">
            <a:xfrm>
              <a:off x="2291" y="3481"/>
              <a:ext cx="8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Write Buffer</a:t>
              </a:r>
            </a:p>
          </p:txBody>
        </p:sp>
        <p:grpSp>
          <p:nvGrpSpPr>
            <p:cNvPr id="24" name="Group 40">
              <a:extLst>
                <a:ext uri="{FF2B5EF4-FFF2-40B4-BE49-F238E27FC236}">
                  <a16:creationId xmlns:a16="http://schemas.microsoft.com/office/drawing/2014/main" id="{CE0F2BB4-12C5-40C6-947A-332ECD7A592B}"/>
                </a:ext>
              </a:extLst>
            </p:cNvPr>
            <p:cNvGrpSpPr>
              <a:grpSpLocks/>
            </p:cNvGrpSpPr>
            <p:nvPr/>
          </p:nvGrpSpPr>
          <p:grpSpPr bwMode="auto">
            <a:xfrm>
              <a:off x="824" y="2869"/>
              <a:ext cx="4112" cy="608"/>
              <a:chOff x="824" y="2869"/>
              <a:chExt cx="4112" cy="608"/>
            </a:xfrm>
          </p:grpSpPr>
          <p:sp>
            <p:nvSpPr>
              <p:cNvPr id="25" name="Rectangle 20">
                <a:extLst>
                  <a:ext uri="{FF2B5EF4-FFF2-40B4-BE49-F238E27FC236}">
                    <a16:creationId xmlns:a16="http://schemas.microsoft.com/office/drawing/2014/main" id="{0A842940-57F7-4466-B3EF-82E8105F3B16}"/>
                  </a:ext>
                </a:extLst>
              </p:cNvPr>
              <p:cNvSpPr>
                <a:spLocks noChangeArrowheads="1"/>
              </p:cNvSpPr>
              <p:nvPr/>
            </p:nvSpPr>
            <p:spPr bwMode="auto">
              <a:xfrm>
                <a:off x="824" y="2869"/>
                <a:ext cx="800" cy="60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21">
                <a:extLst>
                  <a:ext uri="{FF2B5EF4-FFF2-40B4-BE49-F238E27FC236}">
                    <a16:creationId xmlns:a16="http://schemas.microsoft.com/office/drawing/2014/main" id="{F40CCA9C-2909-4AA3-9F7A-DB2FB12CA13C}"/>
                  </a:ext>
                </a:extLst>
              </p:cNvPr>
              <p:cNvSpPr>
                <a:spLocks noChangeArrowheads="1"/>
              </p:cNvSpPr>
              <p:nvPr/>
            </p:nvSpPr>
            <p:spPr bwMode="auto">
              <a:xfrm>
                <a:off x="899" y="3049"/>
                <a:ext cx="6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Processor</a:t>
                </a:r>
              </a:p>
            </p:txBody>
          </p:sp>
          <p:sp>
            <p:nvSpPr>
              <p:cNvPr id="27" name="Rectangle 22">
                <a:extLst>
                  <a:ext uri="{FF2B5EF4-FFF2-40B4-BE49-F238E27FC236}">
                    <a16:creationId xmlns:a16="http://schemas.microsoft.com/office/drawing/2014/main" id="{D84AEFC8-8B6F-4063-BF29-048A9CC8F8BA}"/>
                  </a:ext>
                </a:extLst>
              </p:cNvPr>
              <p:cNvSpPr>
                <a:spLocks noChangeArrowheads="1"/>
              </p:cNvSpPr>
              <p:nvPr/>
            </p:nvSpPr>
            <p:spPr bwMode="auto">
              <a:xfrm>
                <a:off x="2360" y="2869"/>
                <a:ext cx="560" cy="36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23">
                <a:extLst>
                  <a:ext uri="{FF2B5EF4-FFF2-40B4-BE49-F238E27FC236}">
                    <a16:creationId xmlns:a16="http://schemas.microsoft.com/office/drawing/2014/main" id="{31B3D355-7886-4357-9813-B4948D92E30F}"/>
                  </a:ext>
                </a:extLst>
              </p:cNvPr>
              <p:cNvSpPr>
                <a:spLocks noChangeArrowheads="1"/>
              </p:cNvSpPr>
              <p:nvPr/>
            </p:nvSpPr>
            <p:spPr bwMode="auto">
              <a:xfrm>
                <a:off x="2435" y="2953"/>
                <a:ext cx="45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Cache</a:t>
                </a:r>
              </a:p>
            </p:txBody>
          </p:sp>
          <p:sp>
            <p:nvSpPr>
              <p:cNvPr id="29" name="Rectangle 24">
                <a:extLst>
                  <a:ext uri="{FF2B5EF4-FFF2-40B4-BE49-F238E27FC236}">
                    <a16:creationId xmlns:a16="http://schemas.microsoft.com/office/drawing/2014/main" id="{71F43B63-FE05-40AD-ACFF-4E1D96F40AD8}"/>
                  </a:ext>
                </a:extLst>
              </p:cNvPr>
              <p:cNvSpPr>
                <a:spLocks noChangeArrowheads="1"/>
              </p:cNvSpPr>
              <p:nvPr/>
            </p:nvSpPr>
            <p:spPr bwMode="auto">
              <a:xfrm>
                <a:off x="2360" y="3301"/>
                <a:ext cx="56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5">
                <a:extLst>
                  <a:ext uri="{FF2B5EF4-FFF2-40B4-BE49-F238E27FC236}">
                    <a16:creationId xmlns:a16="http://schemas.microsoft.com/office/drawing/2014/main" id="{E98217B7-1049-4DB4-8B75-5F4CC3D5682F}"/>
                  </a:ext>
                </a:extLst>
              </p:cNvPr>
              <p:cNvSpPr>
                <a:spLocks noChangeShapeType="1"/>
              </p:cNvSpPr>
              <p:nvPr/>
            </p:nvSpPr>
            <p:spPr bwMode="auto">
              <a:xfrm>
                <a:off x="2496" y="3301"/>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6">
                <a:extLst>
                  <a:ext uri="{FF2B5EF4-FFF2-40B4-BE49-F238E27FC236}">
                    <a16:creationId xmlns:a16="http://schemas.microsoft.com/office/drawing/2014/main" id="{6D116CE0-9970-4CDF-B515-154F48133A93}"/>
                  </a:ext>
                </a:extLst>
              </p:cNvPr>
              <p:cNvSpPr>
                <a:spLocks noChangeShapeType="1"/>
              </p:cNvSpPr>
              <p:nvPr/>
            </p:nvSpPr>
            <p:spPr bwMode="auto">
              <a:xfrm>
                <a:off x="2640" y="3301"/>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7">
                <a:extLst>
                  <a:ext uri="{FF2B5EF4-FFF2-40B4-BE49-F238E27FC236}">
                    <a16:creationId xmlns:a16="http://schemas.microsoft.com/office/drawing/2014/main" id="{8FD86EAA-A964-4C96-A038-075D89586A38}"/>
                  </a:ext>
                </a:extLst>
              </p:cNvPr>
              <p:cNvSpPr>
                <a:spLocks noChangeShapeType="1"/>
              </p:cNvSpPr>
              <p:nvPr/>
            </p:nvSpPr>
            <p:spPr bwMode="auto">
              <a:xfrm>
                <a:off x="2784" y="3301"/>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8">
                <a:extLst>
                  <a:ext uri="{FF2B5EF4-FFF2-40B4-BE49-F238E27FC236}">
                    <a16:creationId xmlns:a16="http://schemas.microsoft.com/office/drawing/2014/main" id="{C7FF9A1D-22C3-4CA9-8714-250813976C40}"/>
                  </a:ext>
                </a:extLst>
              </p:cNvPr>
              <p:cNvSpPr>
                <a:spLocks noChangeShapeType="1"/>
              </p:cNvSpPr>
              <p:nvPr/>
            </p:nvSpPr>
            <p:spPr bwMode="auto">
              <a:xfrm>
                <a:off x="2072" y="3389"/>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9">
                <a:extLst>
                  <a:ext uri="{FF2B5EF4-FFF2-40B4-BE49-F238E27FC236}">
                    <a16:creationId xmlns:a16="http://schemas.microsoft.com/office/drawing/2014/main" id="{F4B631BF-7E03-4DE5-AA85-8541B6F8C809}"/>
                  </a:ext>
                </a:extLst>
              </p:cNvPr>
              <p:cNvSpPr>
                <a:spLocks noChangeShapeType="1"/>
              </p:cNvSpPr>
              <p:nvPr/>
            </p:nvSpPr>
            <p:spPr bwMode="auto">
              <a:xfrm>
                <a:off x="1640" y="3053"/>
                <a:ext cx="704"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31">
                <a:extLst>
                  <a:ext uri="{FF2B5EF4-FFF2-40B4-BE49-F238E27FC236}">
                    <a16:creationId xmlns:a16="http://schemas.microsoft.com/office/drawing/2014/main" id="{242BE71E-4872-40E2-BA3D-8AC17D10A21A}"/>
                  </a:ext>
                </a:extLst>
              </p:cNvPr>
              <p:cNvSpPr>
                <a:spLocks noChangeArrowheads="1"/>
              </p:cNvSpPr>
              <p:nvPr/>
            </p:nvSpPr>
            <p:spPr bwMode="auto">
              <a:xfrm>
                <a:off x="4280" y="2869"/>
                <a:ext cx="656" cy="60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32">
                <a:extLst>
                  <a:ext uri="{FF2B5EF4-FFF2-40B4-BE49-F238E27FC236}">
                    <a16:creationId xmlns:a16="http://schemas.microsoft.com/office/drawing/2014/main" id="{21A2CDD7-4675-49CB-B426-548F723480BE}"/>
                  </a:ext>
                </a:extLst>
              </p:cNvPr>
              <p:cNvSpPr>
                <a:spLocks noChangeArrowheads="1"/>
              </p:cNvSpPr>
              <p:nvPr/>
            </p:nvSpPr>
            <p:spPr bwMode="auto">
              <a:xfrm>
                <a:off x="4355" y="3049"/>
                <a:ext cx="51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DRAM</a:t>
                </a:r>
              </a:p>
            </p:txBody>
          </p:sp>
          <p:sp>
            <p:nvSpPr>
              <p:cNvPr id="37" name="Line 33">
                <a:extLst>
                  <a:ext uri="{FF2B5EF4-FFF2-40B4-BE49-F238E27FC236}">
                    <a16:creationId xmlns:a16="http://schemas.microsoft.com/office/drawing/2014/main" id="{51222039-4F64-4427-88A8-840090F1323D}"/>
                  </a:ext>
                </a:extLst>
              </p:cNvPr>
              <p:cNvSpPr>
                <a:spLocks noChangeShapeType="1"/>
              </p:cNvSpPr>
              <p:nvPr/>
            </p:nvSpPr>
            <p:spPr bwMode="auto">
              <a:xfrm>
                <a:off x="2936" y="3389"/>
                <a:ext cx="3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4">
                <a:extLst>
                  <a:ext uri="{FF2B5EF4-FFF2-40B4-BE49-F238E27FC236}">
                    <a16:creationId xmlns:a16="http://schemas.microsoft.com/office/drawing/2014/main" id="{7929D7E0-846F-47D4-9666-F6422ABF4261}"/>
                  </a:ext>
                </a:extLst>
              </p:cNvPr>
              <p:cNvSpPr>
                <a:spLocks noChangeShapeType="1"/>
              </p:cNvSpPr>
              <p:nvPr/>
            </p:nvSpPr>
            <p:spPr bwMode="auto">
              <a:xfrm>
                <a:off x="2936" y="3053"/>
                <a:ext cx="368"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5">
                <a:extLst>
                  <a:ext uri="{FF2B5EF4-FFF2-40B4-BE49-F238E27FC236}">
                    <a16:creationId xmlns:a16="http://schemas.microsoft.com/office/drawing/2014/main" id="{D971BDBC-BA43-4074-A144-4BAB0B86E714}"/>
                  </a:ext>
                </a:extLst>
              </p:cNvPr>
              <p:cNvSpPr>
                <a:spLocks noChangeShapeType="1"/>
              </p:cNvSpPr>
              <p:nvPr/>
            </p:nvSpPr>
            <p:spPr bwMode="auto">
              <a:xfrm>
                <a:off x="2064" y="3061"/>
                <a:ext cx="0" cy="3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36">
                <a:extLst>
                  <a:ext uri="{FF2B5EF4-FFF2-40B4-BE49-F238E27FC236}">
                    <a16:creationId xmlns:a16="http://schemas.microsoft.com/office/drawing/2014/main" id="{48C506A1-98D2-488F-9489-27C45A805597}"/>
                  </a:ext>
                </a:extLst>
              </p:cNvPr>
              <p:cNvSpPr>
                <a:spLocks noChangeArrowheads="1"/>
              </p:cNvSpPr>
              <p:nvPr/>
            </p:nvSpPr>
            <p:spPr bwMode="auto">
              <a:xfrm>
                <a:off x="3320" y="2869"/>
                <a:ext cx="416" cy="60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37">
                <a:extLst>
                  <a:ext uri="{FF2B5EF4-FFF2-40B4-BE49-F238E27FC236}">
                    <a16:creationId xmlns:a16="http://schemas.microsoft.com/office/drawing/2014/main" id="{EF3BA433-E502-4128-999C-5B7E878929F3}"/>
                  </a:ext>
                </a:extLst>
              </p:cNvPr>
              <p:cNvSpPr>
                <a:spLocks noChangeArrowheads="1"/>
              </p:cNvSpPr>
              <p:nvPr/>
            </p:nvSpPr>
            <p:spPr bwMode="auto">
              <a:xfrm>
                <a:off x="3303" y="3001"/>
                <a:ext cx="455"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dirty="0">
                    <a:solidFill>
                      <a:schemeClr val="tx1"/>
                    </a:solidFill>
                    <a:latin typeface="Times New Roman" panose="02020603050405020304" pitchFamily="18" charset="0"/>
                    <a:ea typeface="宋体" panose="02010600030101010101" pitchFamily="2" charset="-122"/>
                  </a:rPr>
                  <a:t>L2</a:t>
                </a:r>
              </a:p>
              <a:p>
                <a:pPr algn="ctr" eaLnBrk="0" hangingPunct="0">
                  <a:spcBef>
                    <a:spcPct val="0"/>
                  </a:spcBef>
                </a:pPr>
                <a:r>
                  <a:rPr kumimoji="0" lang="en-US" altLang="zh-CN" sz="1600" i="0" dirty="0">
                    <a:solidFill>
                      <a:schemeClr val="tx1"/>
                    </a:solidFill>
                    <a:latin typeface="Times New Roman" panose="02020603050405020304" pitchFamily="18" charset="0"/>
                    <a:ea typeface="宋体" panose="02010600030101010101" pitchFamily="2" charset="-122"/>
                  </a:rPr>
                  <a:t>Cache</a:t>
                </a:r>
              </a:p>
            </p:txBody>
          </p:sp>
          <p:sp>
            <p:nvSpPr>
              <p:cNvPr id="42" name="Line 38">
                <a:extLst>
                  <a:ext uri="{FF2B5EF4-FFF2-40B4-BE49-F238E27FC236}">
                    <a16:creationId xmlns:a16="http://schemas.microsoft.com/office/drawing/2014/main" id="{4B819306-7FF4-460B-A7E5-E98A019D7CE7}"/>
                  </a:ext>
                </a:extLst>
              </p:cNvPr>
              <p:cNvSpPr>
                <a:spLocks noChangeShapeType="1"/>
              </p:cNvSpPr>
              <p:nvPr/>
            </p:nvSpPr>
            <p:spPr bwMode="auto">
              <a:xfrm>
                <a:off x="3752" y="3149"/>
                <a:ext cx="512"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74115749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animEffect transition="in" filter="blinds(horizontal)">
                                      <p:cBhvr>
                                        <p:cTn id="3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00A0DC0-A972-4186-9FA4-19F685B722AC}"/>
              </a:ext>
            </a:extLst>
          </p:cNvPr>
          <p:cNvSpPr>
            <a:spLocks noGrp="1"/>
          </p:cNvSpPr>
          <p:nvPr>
            <p:ph type="sldNum" sz="quarter" idx="12"/>
          </p:nvPr>
        </p:nvSpPr>
        <p:spPr/>
        <p:txBody>
          <a:bodyPr/>
          <a:lstStyle/>
          <a:p>
            <a:fld id="{D12C7F20-4EEE-4847-AC76-B538472E8A39}" type="slidenum">
              <a:rPr lang="zh-CN" altLang="en-US" smtClean="0"/>
              <a:pPr/>
              <a:t>86</a:t>
            </a:fld>
            <a:endParaRPr lang="zh-CN" altLang="en-US"/>
          </a:p>
        </p:txBody>
      </p:sp>
      <p:sp>
        <p:nvSpPr>
          <p:cNvPr id="3" name="文本占位符 2">
            <a:extLst>
              <a:ext uri="{FF2B5EF4-FFF2-40B4-BE49-F238E27FC236}">
                <a16:creationId xmlns:a16="http://schemas.microsoft.com/office/drawing/2014/main" id="{053FA476-3AF4-4FE6-8C35-63F4415B330C}"/>
              </a:ext>
            </a:extLst>
          </p:cNvPr>
          <p:cNvSpPr>
            <a:spLocks noGrp="1"/>
          </p:cNvSpPr>
          <p:nvPr>
            <p:ph type="body" sz="quarter" idx="15"/>
          </p:nvPr>
        </p:nvSpPr>
        <p:spPr/>
        <p:txBody>
          <a:bodyPr/>
          <a:lstStyle/>
          <a:p>
            <a:r>
              <a:rPr lang="zh-CN" altLang="en-US" dirty="0"/>
              <a:t>写策略（</a:t>
            </a:r>
            <a:r>
              <a:rPr lang="en-US" altLang="zh-CN" dirty="0"/>
              <a:t>Cache</a:t>
            </a:r>
            <a:r>
              <a:rPr lang="zh-CN" altLang="en-US" dirty="0"/>
              <a:t>一致性问题）</a:t>
            </a:r>
          </a:p>
        </p:txBody>
      </p:sp>
      <p:sp>
        <p:nvSpPr>
          <p:cNvPr id="4" name="文本占位符 3">
            <a:extLst>
              <a:ext uri="{FF2B5EF4-FFF2-40B4-BE49-F238E27FC236}">
                <a16:creationId xmlns:a16="http://schemas.microsoft.com/office/drawing/2014/main" id="{C179CE72-2852-4664-8D40-9E0762116197}"/>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2">
            <a:extLst>
              <a:ext uri="{FF2B5EF4-FFF2-40B4-BE49-F238E27FC236}">
                <a16:creationId xmlns:a16="http://schemas.microsoft.com/office/drawing/2014/main" id="{6E7D85A1-87AB-47DA-B6FC-EA3EE20A8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18" y="1138001"/>
            <a:ext cx="8703077" cy="5434013"/>
          </a:xfrm>
          <a:prstGeom prst="rect">
            <a:avLst/>
          </a:prstGeom>
          <a:noFill/>
          <a:extLst>
            <a:ext uri="{909E8E84-426E-40DD-AFC4-6F175D3DCCD1}">
              <a14:hiddenFill xmlns:a14="http://schemas.microsoft.com/office/drawing/2010/main">
                <a:solidFill>
                  <a:srgbClr val="FFFFFF"/>
                </a:solidFill>
              </a14:hiddenFill>
            </a:ext>
          </a:extLst>
        </p:spPr>
      </p:pic>
      <p:sp>
        <p:nvSpPr>
          <p:cNvPr id="6" name="Line 9">
            <a:extLst>
              <a:ext uri="{FF2B5EF4-FFF2-40B4-BE49-F238E27FC236}">
                <a16:creationId xmlns:a16="http://schemas.microsoft.com/office/drawing/2014/main" id="{3BBEFBF0-CDC9-4C1A-A0CB-BAFE2B9EA4EC}"/>
              </a:ext>
            </a:extLst>
          </p:cNvPr>
          <p:cNvSpPr>
            <a:spLocks noChangeShapeType="1"/>
          </p:cNvSpPr>
          <p:nvPr/>
        </p:nvSpPr>
        <p:spPr bwMode="auto">
          <a:xfrm>
            <a:off x="2326605" y="6243401"/>
            <a:ext cx="5147221" cy="952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endParaRPr lang="zh-CN" altLang="en-US"/>
          </a:p>
        </p:txBody>
      </p:sp>
      <p:sp>
        <p:nvSpPr>
          <p:cNvPr id="7" name="Rectangle 10">
            <a:extLst>
              <a:ext uri="{FF2B5EF4-FFF2-40B4-BE49-F238E27FC236}">
                <a16:creationId xmlns:a16="http://schemas.microsoft.com/office/drawing/2014/main" id="{5895B94A-35E2-48AC-AE0B-8D0284FE82CB}"/>
              </a:ext>
            </a:extLst>
          </p:cNvPr>
          <p:cNvSpPr>
            <a:spLocks noChangeArrowheads="1"/>
          </p:cNvSpPr>
          <p:nvPr/>
        </p:nvSpPr>
        <p:spPr bwMode="auto">
          <a:xfrm>
            <a:off x="2764755" y="1138001"/>
            <a:ext cx="4267027" cy="609600"/>
          </a:xfrm>
          <a:prstGeom prst="rect">
            <a:avLst/>
          </a:prstGeom>
          <a:solidFill>
            <a:srgbClr val="FFFFFF"/>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p>
            <a:endParaRPr lang="zh-CN" altLang="en-US"/>
          </a:p>
        </p:txBody>
      </p:sp>
      <p:sp>
        <p:nvSpPr>
          <p:cNvPr id="8" name="Text Box 6">
            <a:extLst>
              <a:ext uri="{FF2B5EF4-FFF2-40B4-BE49-F238E27FC236}">
                <a16:creationId xmlns:a16="http://schemas.microsoft.com/office/drawing/2014/main" id="{F780128A-4407-495A-81F3-4223EEDD7CC2}"/>
              </a:ext>
            </a:extLst>
          </p:cNvPr>
          <p:cNvSpPr txBox="1">
            <a:spLocks noChangeArrowheads="1"/>
          </p:cNvSpPr>
          <p:nvPr/>
        </p:nvSpPr>
        <p:spPr bwMode="auto">
          <a:xfrm>
            <a:off x="593056" y="1309451"/>
            <a:ext cx="11835786" cy="307777"/>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20000"/>
              </a:spcBef>
            </a:pPr>
            <a:r>
              <a:rPr lang="zh-CN" altLang="en-US" sz="2000" dirty="0">
                <a:solidFill>
                  <a:srgbClr val="CC0000"/>
                </a:solidFill>
              </a:rPr>
              <a:t>问题</a:t>
            </a:r>
            <a:r>
              <a:rPr lang="en-US" altLang="zh-CN" sz="2000" dirty="0">
                <a:solidFill>
                  <a:srgbClr val="CC0000"/>
                </a:solidFill>
              </a:rPr>
              <a:t>1</a:t>
            </a:r>
            <a:r>
              <a:rPr lang="zh-CN" altLang="en-US" sz="2000" dirty="0">
                <a:solidFill>
                  <a:srgbClr val="CC0000"/>
                </a:solidFill>
              </a:rPr>
              <a:t>：以下算法描述的是哪种写策略？</a:t>
            </a:r>
            <a:r>
              <a:rPr lang="en-US" altLang="zh-CN" sz="2000" dirty="0">
                <a:solidFill>
                  <a:srgbClr val="0000FF"/>
                </a:solidFill>
              </a:rPr>
              <a:t>Write Through </a:t>
            </a:r>
            <a:r>
              <a:rPr lang="zh-CN" altLang="en-US" sz="2000" dirty="0">
                <a:solidFill>
                  <a:srgbClr val="0000FF"/>
                </a:solidFill>
              </a:rPr>
              <a:t>、</a:t>
            </a:r>
            <a:r>
              <a:rPr lang="en-US" altLang="zh-CN" sz="2000" dirty="0">
                <a:solidFill>
                  <a:srgbClr val="0000FF"/>
                </a:solidFill>
              </a:rPr>
              <a:t>Write Allocate</a:t>
            </a:r>
            <a:r>
              <a:rPr lang="zh-CN" altLang="en-US" sz="2000" dirty="0">
                <a:solidFill>
                  <a:srgbClr val="0000FF"/>
                </a:solidFill>
              </a:rPr>
              <a:t>！</a:t>
            </a:r>
          </a:p>
        </p:txBody>
      </p:sp>
      <p:sp>
        <p:nvSpPr>
          <p:cNvPr id="9" name="Text Box 8">
            <a:extLst>
              <a:ext uri="{FF2B5EF4-FFF2-40B4-BE49-F238E27FC236}">
                <a16:creationId xmlns:a16="http://schemas.microsoft.com/office/drawing/2014/main" id="{C8FDA8B6-3D93-45E0-844B-B4DD4520F7AA}"/>
              </a:ext>
            </a:extLst>
          </p:cNvPr>
          <p:cNvSpPr txBox="1">
            <a:spLocks noChangeArrowheads="1"/>
          </p:cNvSpPr>
          <p:nvPr/>
        </p:nvSpPr>
        <p:spPr bwMode="auto">
          <a:xfrm>
            <a:off x="0" y="1680344"/>
            <a:ext cx="6559951" cy="307777"/>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20000"/>
              </a:spcBef>
            </a:pPr>
            <a:r>
              <a:rPr lang="zh-CN" altLang="en-US" sz="2000" dirty="0">
                <a:solidFill>
                  <a:srgbClr val="CC0000"/>
                </a:solidFill>
              </a:rPr>
              <a:t>        问题</a:t>
            </a:r>
            <a:r>
              <a:rPr lang="en-US" altLang="zh-CN" sz="2000" dirty="0">
                <a:solidFill>
                  <a:srgbClr val="CC0000"/>
                </a:solidFill>
              </a:rPr>
              <a:t>2</a:t>
            </a:r>
            <a:r>
              <a:rPr lang="zh-CN" altLang="en-US" sz="2000" dirty="0">
                <a:solidFill>
                  <a:srgbClr val="CC0000"/>
                </a:solidFill>
              </a:rPr>
              <a:t>：如果用非写分配， 则如何修改算法？</a:t>
            </a:r>
          </a:p>
        </p:txBody>
      </p:sp>
    </p:spTree>
    <p:extLst>
      <p:ext uri="{BB962C8B-B14F-4D97-AF65-F5344CB8AC3E}">
        <p14:creationId xmlns:p14="http://schemas.microsoft.com/office/powerpoint/2010/main" val="314448227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3AAB12B-5EC3-4D60-9A8A-A7284FA1C2BD}"/>
              </a:ext>
            </a:extLst>
          </p:cNvPr>
          <p:cNvSpPr>
            <a:spLocks noGrp="1"/>
          </p:cNvSpPr>
          <p:nvPr>
            <p:ph type="sldNum" sz="quarter" idx="12"/>
          </p:nvPr>
        </p:nvSpPr>
        <p:spPr/>
        <p:txBody>
          <a:bodyPr/>
          <a:lstStyle/>
          <a:p>
            <a:fld id="{D12C7F20-4EEE-4847-AC76-B538472E8A39}" type="slidenum">
              <a:rPr lang="zh-CN" altLang="en-US" smtClean="0"/>
              <a:pPr/>
              <a:t>87</a:t>
            </a:fld>
            <a:endParaRPr lang="zh-CN" altLang="en-US"/>
          </a:p>
        </p:txBody>
      </p:sp>
      <p:sp>
        <p:nvSpPr>
          <p:cNvPr id="3" name="文本占位符 2">
            <a:extLst>
              <a:ext uri="{FF2B5EF4-FFF2-40B4-BE49-F238E27FC236}">
                <a16:creationId xmlns:a16="http://schemas.microsoft.com/office/drawing/2014/main" id="{B65C5380-1C0A-4F42-87B5-AF1B19798679}"/>
              </a:ext>
            </a:extLst>
          </p:cNvPr>
          <p:cNvSpPr>
            <a:spLocks noGrp="1"/>
          </p:cNvSpPr>
          <p:nvPr>
            <p:ph type="body" sz="quarter" idx="15"/>
          </p:nvPr>
        </p:nvSpPr>
        <p:spPr>
          <a:xfrm>
            <a:off x="159768" y="698464"/>
            <a:ext cx="11835786" cy="543196"/>
          </a:xfrm>
        </p:spPr>
        <p:txBody>
          <a:bodyPr/>
          <a:lstStyle/>
          <a:p>
            <a:r>
              <a:rPr lang="zh-CN" altLang="en-US" dirty="0"/>
              <a:t>写策略</a:t>
            </a:r>
            <a:r>
              <a:rPr lang="en-US" altLang="zh-CN" dirty="0"/>
              <a:t>2</a:t>
            </a:r>
            <a:r>
              <a:rPr lang="zh-CN" altLang="en-US" dirty="0"/>
              <a:t>：</a:t>
            </a:r>
            <a:r>
              <a:rPr lang="en-US" altLang="zh-CN" dirty="0"/>
              <a:t>Write Back</a:t>
            </a:r>
            <a:r>
              <a:rPr lang="zh-CN" altLang="en-US" dirty="0"/>
              <a:t>算法 </a:t>
            </a:r>
          </a:p>
        </p:txBody>
      </p:sp>
      <p:sp>
        <p:nvSpPr>
          <p:cNvPr id="4" name="文本占位符 3">
            <a:extLst>
              <a:ext uri="{FF2B5EF4-FFF2-40B4-BE49-F238E27FC236}">
                <a16:creationId xmlns:a16="http://schemas.microsoft.com/office/drawing/2014/main" id="{D61CE451-A334-492A-A080-A77EFDEEAA2B}"/>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2">
            <a:extLst>
              <a:ext uri="{FF2B5EF4-FFF2-40B4-BE49-F238E27FC236}">
                <a16:creationId xmlns:a16="http://schemas.microsoft.com/office/drawing/2014/main" id="{FA66E63B-88BB-4D89-8F94-40DC0FC64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27" y="1238250"/>
            <a:ext cx="8915400" cy="5326062"/>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a:extLst>
              <a:ext uri="{FF2B5EF4-FFF2-40B4-BE49-F238E27FC236}">
                <a16:creationId xmlns:a16="http://schemas.microsoft.com/office/drawing/2014/main" id="{3C208FF4-9A43-473E-A64E-C30991739067}"/>
              </a:ext>
            </a:extLst>
          </p:cNvPr>
          <p:cNvSpPr txBox="1">
            <a:spLocks noChangeArrowheads="1"/>
          </p:cNvSpPr>
          <p:nvPr/>
        </p:nvSpPr>
        <p:spPr bwMode="auto">
          <a:xfrm>
            <a:off x="581927" y="1220787"/>
            <a:ext cx="8267700" cy="669925"/>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20000"/>
              </a:spcBef>
            </a:pPr>
            <a:r>
              <a:rPr lang="zh-CN" altLang="en-US" sz="2000" dirty="0">
                <a:solidFill>
                  <a:srgbClr val="CC0000"/>
                </a:solidFill>
              </a:rPr>
              <a:t>问题：以下算法描述的是哪种写策略？</a:t>
            </a:r>
          </a:p>
          <a:p>
            <a:pPr>
              <a:spcBef>
                <a:spcPct val="20000"/>
              </a:spcBef>
            </a:pPr>
            <a:r>
              <a:rPr lang="en-US" altLang="zh-CN" sz="2000" dirty="0">
                <a:solidFill>
                  <a:srgbClr val="0000FF"/>
                </a:solidFill>
              </a:rPr>
              <a:t>Write Back </a:t>
            </a:r>
            <a:r>
              <a:rPr lang="zh-CN" altLang="en-US" sz="2000" dirty="0">
                <a:solidFill>
                  <a:srgbClr val="0000FF"/>
                </a:solidFill>
              </a:rPr>
              <a:t>、</a:t>
            </a:r>
            <a:r>
              <a:rPr lang="en-US" altLang="zh-CN" sz="2000" dirty="0">
                <a:solidFill>
                  <a:srgbClr val="0000FF"/>
                </a:solidFill>
              </a:rPr>
              <a:t>Write Allocate</a:t>
            </a:r>
            <a:r>
              <a:rPr lang="zh-CN" altLang="en-US" sz="2000" dirty="0">
                <a:solidFill>
                  <a:srgbClr val="0000FF"/>
                </a:solidFill>
              </a:rPr>
              <a:t>！</a:t>
            </a:r>
          </a:p>
        </p:txBody>
      </p:sp>
    </p:spTree>
    <p:extLst>
      <p:ext uri="{BB962C8B-B14F-4D97-AF65-F5344CB8AC3E}">
        <p14:creationId xmlns:p14="http://schemas.microsoft.com/office/powerpoint/2010/main" val="382162215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E32E35F-95D1-479B-A2B6-85A4F3498148}"/>
              </a:ext>
            </a:extLst>
          </p:cNvPr>
          <p:cNvSpPr>
            <a:spLocks noGrp="1"/>
          </p:cNvSpPr>
          <p:nvPr>
            <p:ph type="sldNum" sz="quarter" idx="12"/>
          </p:nvPr>
        </p:nvSpPr>
        <p:spPr/>
        <p:txBody>
          <a:bodyPr/>
          <a:lstStyle/>
          <a:p>
            <a:fld id="{D12C7F20-4EEE-4847-AC76-B538472E8A39}" type="slidenum">
              <a:rPr lang="zh-CN" altLang="en-US" smtClean="0"/>
              <a:pPr/>
              <a:t>88</a:t>
            </a:fld>
            <a:endParaRPr lang="zh-CN" altLang="en-US"/>
          </a:p>
        </p:txBody>
      </p:sp>
      <p:sp>
        <p:nvSpPr>
          <p:cNvPr id="3" name="文本占位符 2">
            <a:extLst>
              <a:ext uri="{FF2B5EF4-FFF2-40B4-BE49-F238E27FC236}">
                <a16:creationId xmlns:a16="http://schemas.microsoft.com/office/drawing/2014/main" id="{615ADFCC-BBBC-4F89-91ED-2EE8A35C9F40}"/>
              </a:ext>
            </a:extLst>
          </p:cNvPr>
          <p:cNvSpPr>
            <a:spLocks noGrp="1"/>
          </p:cNvSpPr>
          <p:nvPr>
            <p:ph type="body" sz="quarter" idx="15"/>
          </p:nvPr>
        </p:nvSpPr>
        <p:spPr>
          <a:xfrm>
            <a:off x="159768" y="698464"/>
            <a:ext cx="11835786" cy="591322"/>
          </a:xfrm>
        </p:spPr>
        <p:txBody>
          <a:bodyPr/>
          <a:lstStyle/>
          <a:p>
            <a:r>
              <a:rPr lang="zh-CN" altLang="en-US" dirty="0"/>
              <a:t>写策略</a:t>
            </a:r>
            <a:r>
              <a:rPr lang="en-US" altLang="zh-CN" dirty="0"/>
              <a:t>2</a:t>
            </a:r>
            <a:r>
              <a:rPr lang="zh-CN" altLang="en-US" dirty="0"/>
              <a:t>：</a:t>
            </a:r>
            <a:r>
              <a:rPr lang="en-US" altLang="zh-CN" dirty="0"/>
              <a:t>Write Back</a:t>
            </a:r>
            <a:r>
              <a:rPr lang="zh-CN" altLang="en-US" dirty="0"/>
              <a:t>中的修改（“脏”）位 </a:t>
            </a:r>
          </a:p>
        </p:txBody>
      </p:sp>
      <p:sp>
        <p:nvSpPr>
          <p:cNvPr id="4" name="文本占位符 3">
            <a:extLst>
              <a:ext uri="{FF2B5EF4-FFF2-40B4-BE49-F238E27FC236}">
                <a16:creationId xmlns:a16="http://schemas.microsoft.com/office/drawing/2014/main" id="{A8CC12BF-DC5A-4E01-A754-34B8DC38658E}"/>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2">
            <a:extLst>
              <a:ext uri="{FF2B5EF4-FFF2-40B4-BE49-F238E27FC236}">
                <a16:creationId xmlns:a16="http://schemas.microsoft.com/office/drawing/2014/main" id="{353853DE-212B-413E-A972-739EEDBF5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54" y="1205072"/>
            <a:ext cx="8226153" cy="537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39271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7762D1E-87CC-4F75-8A9C-1D4A329F6D09}"/>
              </a:ext>
            </a:extLst>
          </p:cNvPr>
          <p:cNvSpPr>
            <a:spLocks noGrp="1"/>
          </p:cNvSpPr>
          <p:nvPr>
            <p:ph type="sldNum" sz="quarter" idx="12"/>
          </p:nvPr>
        </p:nvSpPr>
        <p:spPr/>
        <p:txBody>
          <a:bodyPr/>
          <a:lstStyle/>
          <a:p>
            <a:fld id="{D12C7F20-4EEE-4847-AC76-B538472E8A39}" type="slidenum">
              <a:rPr lang="zh-CN" altLang="en-US" smtClean="0"/>
              <a:pPr/>
              <a:t>8</a:t>
            </a:fld>
            <a:endParaRPr lang="zh-CN" altLang="en-US"/>
          </a:p>
        </p:txBody>
      </p:sp>
      <p:sp>
        <p:nvSpPr>
          <p:cNvPr id="3" name="文本占位符 2">
            <a:extLst>
              <a:ext uri="{FF2B5EF4-FFF2-40B4-BE49-F238E27FC236}">
                <a16:creationId xmlns:a16="http://schemas.microsoft.com/office/drawing/2014/main" id="{F29D47B9-05AB-4870-9A3A-BC90A40C12C9}"/>
              </a:ext>
            </a:extLst>
          </p:cNvPr>
          <p:cNvSpPr>
            <a:spLocks noGrp="1"/>
          </p:cNvSpPr>
          <p:nvPr>
            <p:ph type="body" sz="quarter" idx="15"/>
          </p:nvPr>
        </p:nvSpPr>
        <p:spPr>
          <a:xfrm>
            <a:off x="159768" y="698464"/>
            <a:ext cx="11835786" cy="600948"/>
          </a:xfrm>
        </p:spPr>
        <p:txBody>
          <a:bodyPr/>
          <a:lstStyle/>
          <a:p>
            <a:r>
              <a:rPr lang="zh-CN" altLang="en-US" dirty="0"/>
              <a:t>问题：主存中存放的是什么信息？</a:t>
            </a:r>
            <a:r>
              <a:rPr lang="en-US" altLang="zh-CN" dirty="0"/>
              <a:t>CPU</a:t>
            </a:r>
            <a:r>
              <a:rPr lang="zh-CN" altLang="en-US" dirty="0"/>
              <a:t>何时会访问主存？</a:t>
            </a:r>
          </a:p>
          <a:p>
            <a:endParaRPr lang="zh-CN" altLang="en-US" dirty="0"/>
          </a:p>
        </p:txBody>
      </p:sp>
      <p:sp>
        <p:nvSpPr>
          <p:cNvPr id="4" name="文本占位符 3">
            <a:extLst>
              <a:ext uri="{FF2B5EF4-FFF2-40B4-BE49-F238E27FC236}">
                <a16:creationId xmlns:a16="http://schemas.microsoft.com/office/drawing/2014/main" id="{B9951FEE-EB9D-4F52-BBE9-ED0BC9E9AA94}"/>
              </a:ext>
            </a:extLst>
          </p:cNvPr>
          <p:cNvSpPr>
            <a:spLocks noGrp="1"/>
          </p:cNvSpPr>
          <p:nvPr>
            <p:ph type="body" sz="quarter" idx="16"/>
          </p:nvPr>
        </p:nvSpPr>
        <p:spPr/>
        <p:txBody>
          <a:bodyPr/>
          <a:lstStyle/>
          <a:p>
            <a:r>
              <a:rPr lang="en-US" altLang="zh-CN" dirty="0"/>
              <a:t>1.</a:t>
            </a:r>
            <a:r>
              <a:rPr lang="zh-CN" altLang="en-US" dirty="0"/>
              <a:t>基本概念和主存储器 </a:t>
            </a:r>
          </a:p>
          <a:p>
            <a:endParaRPr lang="zh-CN" altLang="en-US" dirty="0"/>
          </a:p>
        </p:txBody>
      </p:sp>
      <p:sp>
        <p:nvSpPr>
          <p:cNvPr id="6" name="Rectangle 96">
            <a:extLst>
              <a:ext uri="{FF2B5EF4-FFF2-40B4-BE49-F238E27FC236}">
                <a16:creationId xmlns:a16="http://schemas.microsoft.com/office/drawing/2014/main" id="{97DEB1C3-2F4B-4A76-A857-A3D810B00EB7}"/>
              </a:ext>
            </a:extLst>
          </p:cNvPr>
          <p:cNvSpPr>
            <a:spLocks noChangeArrowheads="1"/>
          </p:cNvSpPr>
          <p:nvPr/>
        </p:nvSpPr>
        <p:spPr bwMode="auto">
          <a:xfrm>
            <a:off x="2825666" y="1299412"/>
            <a:ext cx="6300787" cy="3409950"/>
          </a:xfrm>
          <a:prstGeom prst="rect">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97">
            <a:extLst>
              <a:ext uri="{FF2B5EF4-FFF2-40B4-BE49-F238E27FC236}">
                <a16:creationId xmlns:a16="http://schemas.microsoft.com/office/drawing/2014/main" id="{639CF525-CFD1-4885-93C4-3562D8BFEAE7}"/>
              </a:ext>
            </a:extLst>
          </p:cNvPr>
          <p:cNvSpPr>
            <a:spLocks noChangeArrowheads="1"/>
          </p:cNvSpPr>
          <p:nvPr/>
        </p:nvSpPr>
        <p:spPr bwMode="auto">
          <a:xfrm>
            <a:off x="350753" y="1248612"/>
            <a:ext cx="1755775" cy="3419475"/>
          </a:xfrm>
          <a:prstGeom prst="rect">
            <a:avLst/>
          </a:prstGeom>
          <a:solidFill>
            <a:srgbClr val="99CC00">
              <a:alpha val="20000"/>
            </a:srgb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98">
            <a:extLst>
              <a:ext uri="{FF2B5EF4-FFF2-40B4-BE49-F238E27FC236}">
                <a16:creationId xmlns:a16="http://schemas.microsoft.com/office/drawing/2014/main" id="{BD733F4B-783B-4046-AD33-55C67066B49D}"/>
              </a:ext>
            </a:extLst>
          </p:cNvPr>
          <p:cNvSpPr txBox="1">
            <a:spLocks noChangeArrowheads="1"/>
          </p:cNvSpPr>
          <p:nvPr/>
        </p:nvSpPr>
        <p:spPr bwMode="auto">
          <a:xfrm>
            <a:off x="2916153" y="2336049"/>
            <a:ext cx="371475" cy="1287463"/>
          </a:xfrm>
          <a:prstGeom prst="rect">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vert="eaVert" lIns="0" tIns="0" rIns="0"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sz="1500" b="0" i="0">
                <a:solidFill>
                  <a:srgbClr val="000000"/>
                </a:solidFill>
                <a:latin typeface="宋体" panose="02010600030101010101" pitchFamily="2" charset="-122"/>
              </a:rPr>
              <a:t>地址寄存器</a:t>
            </a:r>
            <a:endParaRPr lang="zh-CN" altLang="en-US" sz="2300" b="0" i="0">
              <a:latin typeface="宋体" panose="02010600030101010101" pitchFamily="2" charset="-122"/>
            </a:endParaRPr>
          </a:p>
        </p:txBody>
      </p:sp>
      <p:sp>
        <p:nvSpPr>
          <p:cNvPr id="9" name="Text Box 99">
            <a:extLst>
              <a:ext uri="{FF2B5EF4-FFF2-40B4-BE49-F238E27FC236}">
                <a16:creationId xmlns:a16="http://schemas.microsoft.com/office/drawing/2014/main" id="{0E05BC63-7740-488B-A143-367BD3D7D39D}"/>
              </a:ext>
            </a:extLst>
          </p:cNvPr>
          <p:cNvSpPr txBox="1">
            <a:spLocks noChangeArrowheads="1"/>
          </p:cNvSpPr>
          <p:nvPr/>
        </p:nvSpPr>
        <p:spPr bwMode="auto">
          <a:xfrm>
            <a:off x="3482891" y="2337637"/>
            <a:ext cx="360362" cy="1319212"/>
          </a:xfrm>
          <a:prstGeom prst="rect">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vert="eaVert" lIns="0" tIns="0" rIns="0"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sz="1500" b="0" i="0">
                <a:solidFill>
                  <a:srgbClr val="000000"/>
                </a:solidFill>
                <a:latin typeface="宋体" panose="02010600030101010101" pitchFamily="2" charset="-122"/>
              </a:rPr>
              <a:t>地址译码器</a:t>
            </a:r>
            <a:endParaRPr lang="zh-CN" altLang="en-US" sz="2300" b="0" i="0">
              <a:latin typeface="宋体" panose="02010600030101010101" pitchFamily="2" charset="-122"/>
            </a:endParaRPr>
          </a:p>
        </p:txBody>
      </p:sp>
      <p:sp>
        <p:nvSpPr>
          <p:cNvPr id="10" name="Line 100">
            <a:extLst>
              <a:ext uri="{FF2B5EF4-FFF2-40B4-BE49-F238E27FC236}">
                <a16:creationId xmlns:a16="http://schemas.microsoft.com/office/drawing/2014/main" id="{F8243523-0D98-4084-A3BD-CD53545FA28E}"/>
              </a:ext>
            </a:extLst>
          </p:cNvPr>
          <p:cNvSpPr>
            <a:spLocks noChangeShapeType="1"/>
          </p:cNvSpPr>
          <p:nvPr/>
        </p:nvSpPr>
        <p:spPr bwMode="auto">
          <a:xfrm flipV="1">
            <a:off x="3849603" y="2199524"/>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 name="Line 101">
            <a:extLst>
              <a:ext uri="{FF2B5EF4-FFF2-40B4-BE49-F238E27FC236}">
                <a16:creationId xmlns:a16="http://schemas.microsoft.com/office/drawing/2014/main" id="{8953EBF7-F3DF-4270-9B4B-23080F3A1B1E}"/>
              </a:ext>
            </a:extLst>
          </p:cNvPr>
          <p:cNvSpPr>
            <a:spLocks noChangeShapeType="1"/>
          </p:cNvSpPr>
          <p:nvPr/>
        </p:nvSpPr>
        <p:spPr bwMode="auto">
          <a:xfrm flipV="1">
            <a:off x="3846428" y="2297949"/>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2" name="Line 102">
            <a:extLst>
              <a:ext uri="{FF2B5EF4-FFF2-40B4-BE49-F238E27FC236}">
                <a16:creationId xmlns:a16="http://schemas.microsoft.com/office/drawing/2014/main" id="{26152B1F-8262-45CB-9EEB-ED63DB955D7C}"/>
              </a:ext>
            </a:extLst>
          </p:cNvPr>
          <p:cNvSpPr>
            <a:spLocks noChangeShapeType="1"/>
          </p:cNvSpPr>
          <p:nvPr/>
        </p:nvSpPr>
        <p:spPr bwMode="auto">
          <a:xfrm flipV="1">
            <a:off x="3849603" y="2397962"/>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3" name="Line 103">
            <a:extLst>
              <a:ext uri="{FF2B5EF4-FFF2-40B4-BE49-F238E27FC236}">
                <a16:creationId xmlns:a16="http://schemas.microsoft.com/office/drawing/2014/main" id="{684F696E-6368-428E-8D8D-F6AC38A76353}"/>
              </a:ext>
            </a:extLst>
          </p:cNvPr>
          <p:cNvSpPr>
            <a:spLocks noChangeShapeType="1"/>
          </p:cNvSpPr>
          <p:nvPr/>
        </p:nvSpPr>
        <p:spPr bwMode="auto">
          <a:xfrm flipV="1">
            <a:off x="3849603" y="2496387"/>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4" name="Line 104">
            <a:extLst>
              <a:ext uri="{FF2B5EF4-FFF2-40B4-BE49-F238E27FC236}">
                <a16:creationId xmlns:a16="http://schemas.microsoft.com/office/drawing/2014/main" id="{8682B216-1A9C-447E-90D3-DDF512184855}"/>
              </a:ext>
            </a:extLst>
          </p:cNvPr>
          <p:cNvSpPr>
            <a:spLocks noChangeShapeType="1"/>
          </p:cNvSpPr>
          <p:nvPr/>
        </p:nvSpPr>
        <p:spPr bwMode="auto">
          <a:xfrm>
            <a:off x="3849603" y="3456824"/>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5" name="Line 105">
            <a:extLst>
              <a:ext uri="{FF2B5EF4-FFF2-40B4-BE49-F238E27FC236}">
                <a16:creationId xmlns:a16="http://schemas.microsoft.com/office/drawing/2014/main" id="{FA1C2556-F9D0-4222-AA63-33412439EBDE}"/>
              </a:ext>
            </a:extLst>
          </p:cNvPr>
          <p:cNvSpPr>
            <a:spLocks noChangeShapeType="1"/>
          </p:cNvSpPr>
          <p:nvPr/>
        </p:nvSpPr>
        <p:spPr bwMode="auto">
          <a:xfrm>
            <a:off x="3849603" y="3521912"/>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nvGrpSpPr>
          <p:cNvPr id="16" name="Group 106">
            <a:extLst>
              <a:ext uri="{FF2B5EF4-FFF2-40B4-BE49-F238E27FC236}">
                <a16:creationId xmlns:a16="http://schemas.microsoft.com/office/drawing/2014/main" id="{BA4A02CD-2477-4F4B-9071-01499496732E}"/>
              </a:ext>
            </a:extLst>
          </p:cNvPr>
          <p:cNvGrpSpPr>
            <a:grpSpLocks/>
          </p:cNvGrpSpPr>
          <p:nvPr/>
        </p:nvGrpSpPr>
        <p:grpSpPr bwMode="auto">
          <a:xfrm>
            <a:off x="3925803" y="3713999"/>
            <a:ext cx="1555750" cy="587375"/>
            <a:chOff x="2249" y="1828"/>
            <a:chExt cx="980" cy="370"/>
          </a:xfrm>
        </p:grpSpPr>
        <p:sp>
          <p:nvSpPr>
            <p:cNvPr id="17" name="Text Box 107">
              <a:extLst>
                <a:ext uri="{FF2B5EF4-FFF2-40B4-BE49-F238E27FC236}">
                  <a16:creationId xmlns:a16="http://schemas.microsoft.com/office/drawing/2014/main" id="{FFA025B0-7C7D-4C4E-9C04-3F3038380AD1}"/>
                </a:ext>
              </a:extLst>
            </p:cNvPr>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lIns="0" tIns="0" rIns="0" bIns="0"/>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sz="1500" b="0" i="0">
                  <a:solidFill>
                    <a:srgbClr val="000000"/>
                  </a:solidFill>
                  <a:latin typeface="宋体" panose="02010600030101010101" pitchFamily="2" charset="-122"/>
                </a:rPr>
                <a:t>读写控制电路</a:t>
              </a:r>
              <a:endParaRPr lang="zh-CN" altLang="en-US" sz="2300" b="0" i="0">
                <a:latin typeface="Arial" panose="020B0604020202020204" pitchFamily="34" charset="0"/>
              </a:endParaRPr>
            </a:p>
          </p:txBody>
        </p:sp>
        <p:sp>
          <p:nvSpPr>
            <p:cNvPr id="18" name="Line 108">
              <a:extLst>
                <a:ext uri="{FF2B5EF4-FFF2-40B4-BE49-F238E27FC236}">
                  <a16:creationId xmlns:a16="http://schemas.microsoft.com/office/drawing/2014/main" id="{5454D625-4FA6-447D-A5FA-0151726BE972}"/>
                </a:ext>
              </a:extLst>
            </p:cNvPr>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
        <p:nvSpPr>
          <p:cNvPr id="19" name="Line 109">
            <a:extLst>
              <a:ext uri="{FF2B5EF4-FFF2-40B4-BE49-F238E27FC236}">
                <a16:creationId xmlns:a16="http://schemas.microsoft.com/office/drawing/2014/main" id="{AEA8682A-4B65-4DA3-B02C-A0A239E59DD7}"/>
              </a:ext>
            </a:extLst>
          </p:cNvPr>
          <p:cNvSpPr>
            <a:spLocks noChangeShapeType="1"/>
          </p:cNvSpPr>
          <p:nvPr/>
        </p:nvSpPr>
        <p:spPr bwMode="auto">
          <a:xfrm>
            <a:off x="2123991" y="4074362"/>
            <a:ext cx="1731962" cy="0"/>
          </a:xfrm>
          <a:prstGeom prst="line">
            <a:avLst/>
          </a:prstGeom>
          <a:noFill/>
          <a:ln w="28575" cap="sq">
            <a:solidFill>
              <a:schemeClr val="tx1"/>
            </a:solidFill>
            <a:round/>
            <a:headEnd type="none" w="sm" len="sm"/>
            <a:tailEnd type="triangle" w="med" len="med"/>
          </a:ln>
          <a:effectLst>
            <a:outerShdw dist="3592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20" name="Text Box 110">
            <a:extLst>
              <a:ext uri="{FF2B5EF4-FFF2-40B4-BE49-F238E27FC236}">
                <a16:creationId xmlns:a16="http://schemas.microsoft.com/office/drawing/2014/main" id="{90865706-0043-43B0-A964-21BD1EFB213B}"/>
              </a:ext>
            </a:extLst>
          </p:cNvPr>
          <p:cNvSpPr txBox="1">
            <a:spLocks noChangeArrowheads="1"/>
          </p:cNvSpPr>
          <p:nvPr/>
        </p:nvSpPr>
        <p:spPr bwMode="auto">
          <a:xfrm>
            <a:off x="1855703" y="3667962"/>
            <a:ext cx="1239838" cy="506412"/>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sz="1600" b="0" i="0">
                <a:latin typeface="黑体" panose="02010609060101010101" pitchFamily="49" charset="-122"/>
              </a:rPr>
              <a:t>控制线</a:t>
            </a:r>
            <a:endParaRPr lang="zh-CN" altLang="en-US" sz="1600" b="0" i="0">
              <a:latin typeface="Arial" panose="020B0604020202020204" pitchFamily="34" charset="0"/>
            </a:endParaRPr>
          </a:p>
        </p:txBody>
      </p:sp>
      <p:sp>
        <p:nvSpPr>
          <p:cNvPr id="21" name="Text Box 111">
            <a:extLst>
              <a:ext uri="{FF2B5EF4-FFF2-40B4-BE49-F238E27FC236}">
                <a16:creationId xmlns:a16="http://schemas.microsoft.com/office/drawing/2014/main" id="{DCED70C7-2F2E-4A32-B851-A55C0F91C22F}"/>
              </a:ext>
            </a:extLst>
          </p:cNvPr>
          <p:cNvSpPr txBox="1">
            <a:spLocks noChangeArrowheads="1"/>
          </p:cNvSpPr>
          <p:nvPr/>
        </p:nvSpPr>
        <p:spPr bwMode="auto">
          <a:xfrm>
            <a:off x="796841" y="3829887"/>
            <a:ext cx="1579562" cy="56832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zh-CN" altLang="en-US" sz="1500" b="0" i="0"/>
              <a:t>读</a:t>
            </a:r>
            <a:r>
              <a:rPr lang="en-US" altLang="zh-CN" sz="1500" b="0" i="0"/>
              <a:t>/</a:t>
            </a:r>
            <a:r>
              <a:rPr lang="zh-CN" altLang="en-US" sz="1500" b="0" i="0"/>
              <a:t>写控制信号</a:t>
            </a:r>
            <a:endParaRPr lang="zh-CN" altLang="en-US" sz="2300" b="0" i="0">
              <a:latin typeface="Arial" panose="020B0604020202020204" pitchFamily="34" charset="0"/>
            </a:endParaRPr>
          </a:p>
        </p:txBody>
      </p:sp>
      <p:grpSp>
        <p:nvGrpSpPr>
          <p:cNvPr id="22" name="Group 112">
            <a:extLst>
              <a:ext uri="{FF2B5EF4-FFF2-40B4-BE49-F238E27FC236}">
                <a16:creationId xmlns:a16="http://schemas.microsoft.com/office/drawing/2014/main" id="{354AB51B-0CA4-41A2-A790-DB1D72DFFBEA}"/>
              </a:ext>
            </a:extLst>
          </p:cNvPr>
          <p:cNvGrpSpPr>
            <a:grpSpLocks/>
          </p:cNvGrpSpPr>
          <p:nvPr/>
        </p:nvGrpSpPr>
        <p:grpSpPr bwMode="auto">
          <a:xfrm>
            <a:off x="4254416" y="2145549"/>
            <a:ext cx="1609725" cy="1558925"/>
            <a:chOff x="2589" y="854"/>
            <a:chExt cx="1014" cy="982"/>
          </a:xfrm>
        </p:grpSpPr>
        <p:sp>
          <p:nvSpPr>
            <p:cNvPr id="23" name="Text Box 113">
              <a:extLst>
                <a:ext uri="{FF2B5EF4-FFF2-40B4-BE49-F238E27FC236}">
                  <a16:creationId xmlns:a16="http://schemas.microsoft.com/office/drawing/2014/main" id="{3728EFF0-180C-43DF-8107-0F96BB6CA92C}"/>
                </a:ext>
              </a:extLst>
            </p:cNvPr>
            <p:cNvSpPr txBox="1">
              <a:spLocks noChangeArrowheads="1"/>
            </p:cNvSpPr>
            <p:nvPr/>
          </p:nvSpPr>
          <p:spPr bwMode="auto">
            <a:xfrm>
              <a:off x="3177" y="992"/>
              <a:ext cx="426" cy="789"/>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vert="eaVert"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1500" b="0" i="0">
                  <a:solidFill>
                    <a:srgbClr val="000000"/>
                  </a:solidFill>
                  <a:latin typeface="宋体" panose="02010600030101010101" pitchFamily="2" charset="-122"/>
                </a:rPr>
                <a:t>记忆单元</a:t>
              </a:r>
              <a:endParaRPr lang="zh-CN" altLang="en-US" sz="2300" b="0" i="0">
                <a:latin typeface="宋体" panose="02010600030101010101" pitchFamily="2" charset="-122"/>
              </a:endParaRPr>
            </a:p>
          </p:txBody>
        </p:sp>
        <p:sp>
          <p:nvSpPr>
            <p:cNvPr id="24" name="Rectangle 114">
              <a:extLst>
                <a:ext uri="{FF2B5EF4-FFF2-40B4-BE49-F238E27FC236}">
                  <a16:creationId xmlns:a16="http://schemas.microsoft.com/office/drawing/2014/main" id="{086C70AE-1E12-491A-9EC3-6200B9841042}"/>
                </a:ext>
              </a:extLst>
            </p:cNvPr>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endParaRPr lang="zh-CN" altLang="en-US"/>
            </a:p>
          </p:txBody>
        </p:sp>
        <p:sp>
          <p:nvSpPr>
            <p:cNvPr id="25" name="Line 115">
              <a:extLst>
                <a:ext uri="{FF2B5EF4-FFF2-40B4-BE49-F238E27FC236}">
                  <a16:creationId xmlns:a16="http://schemas.microsoft.com/office/drawing/2014/main" id="{F87CE8C9-38FA-4999-964A-4083100996C0}"/>
                </a:ext>
              </a:extLst>
            </p:cNvPr>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endParaRPr lang="zh-CN" altLang="en-US"/>
            </a:p>
          </p:txBody>
        </p:sp>
        <p:sp>
          <p:nvSpPr>
            <p:cNvPr id="26" name="Line 116">
              <a:extLst>
                <a:ext uri="{FF2B5EF4-FFF2-40B4-BE49-F238E27FC236}">
                  <a16:creationId xmlns:a16="http://schemas.microsoft.com/office/drawing/2014/main" id="{77D6822D-8D2A-46BA-86A5-8FC4D3DBD8C0}"/>
                </a:ext>
              </a:extLst>
            </p:cNvPr>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endParaRPr lang="zh-CN" altLang="en-US"/>
            </a:p>
          </p:txBody>
        </p:sp>
        <p:sp>
          <p:nvSpPr>
            <p:cNvPr id="27" name="Text Box 117">
              <a:extLst>
                <a:ext uri="{FF2B5EF4-FFF2-40B4-BE49-F238E27FC236}">
                  <a16:creationId xmlns:a16="http://schemas.microsoft.com/office/drawing/2014/main" id="{BE97F6C7-BB48-4BE8-AB09-BBE293062E90}"/>
                </a:ext>
              </a:extLst>
            </p:cNvPr>
            <p:cNvSpPr txBox="1">
              <a:spLocks noChangeArrowheads="1"/>
            </p:cNvSpPr>
            <p:nvPr/>
          </p:nvSpPr>
          <p:spPr bwMode="auto">
            <a:xfrm>
              <a:off x="2613" y="1140"/>
              <a:ext cx="498" cy="692"/>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vert="eaVert"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sz="900" b="0" i="0">
                  <a:solidFill>
                    <a:srgbClr val="808080"/>
                  </a:solidFill>
                  <a:effectLst>
                    <a:outerShdw blurRad="38100" dist="38100" dir="2700000" algn="tl">
                      <a:srgbClr val="C0C0C0"/>
                    </a:outerShdw>
                  </a:effectLst>
                  <a:latin typeface="黑体" panose="02010609060101010101" pitchFamily="49" charset="-122"/>
                  <a:ea typeface="黑体" panose="02010609060101010101" pitchFamily="49" charset="-122"/>
                  <a:sym typeface="Marlett" pitchFamily="2" charset="2"/>
                </a:rPr>
                <a:t></a:t>
              </a:r>
              <a:endParaRPr lang="zh-CN" altLang="en-US" sz="2300" b="0" i="0">
                <a:latin typeface="Arial" panose="020B0604020202020204" pitchFamily="34" charset="0"/>
              </a:endParaRPr>
            </a:p>
          </p:txBody>
        </p:sp>
        <p:grpSp>
          <p:nvGrpSpPr>
            <p:cNvPr id="28" name="Group 118">
              <a:extLst>
                <a:ext uri="{FF2B5EF4-FFF2-40B4-BE49-F238E27FC236}">
                  <a16:creationId xmlns:a16="http://schemas.microsoft.com/office/drawing/2014/main" id="{978CB16A-6BE1-4A44-BC40-B72D0629D863}"/>
                </a:ext>
              </a:extLst>
            </p:cNvPr>
            <p:cNvGrpSpPr>
              <a:grpSpLocks/>
            </p:cNvGrpSpPr>
            <p:nvPr/>
          </p:nvGrpSpPr>
          <p:grpSpPr bwMode="auto">
            <a:xfrm>
              <a:off x="2589" y="854"/>
              <a:ext cx="622" cy="443"/>
              <a:chOff x="5628" y="10821"/>
              <a:chExt cx="936" cy="609"/>
            </a:xfrm>
          </p:grpSpPr>
          <p:sp>
            <p:nvSpPr>
              <p:cNvPr id="38" name="Line 119">
                <a:extLst>
                  <a:ext uri="{FF2B5EF4-FFF2-40B4-BE49-F238E27FC236}">
                    <a16:creationId xmlns:a16="http://schemas.microsoft.com/office/drawing/2014/main" id="{F699FF91-7FBD-4628-B060-0D94493FDECD}"/>
                  </a:ext>
                </a:extLst>
              </p:cNvPr>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endParaRPr lang="zh-CN" altLang="en-US"/>
              </a:p>
            </p:txBody>
          </p:sp>
          <p:sp>
            <p:nvSpPr>
              <p:cNvPr id="39" name="Line 120">
                <a:extLst>
                  <a:ext uri="{FF2B5EF4-FFF2-40B4-BE49-F238E27FC236}">
                    <a16:creationId xmlns:a16="http://schemas.microsoft.com/office/drawing/2014/main" id="{7B8DDAE3-2BC2-49E4-8742-427CBC484291}"/>
                  </a:ext>
                </a:extLst>
              </p:cNvPr>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endParaRPr lang="zh-CN" altLang="en-US"/>
              </a:p>
            </p:txBody>
          </p:sp>
          <p:sp>
            <p:nvSpPr>
              <p:cNvPr id="40" name="Line 121">
                <a:extLst>
                  <a:ext uri="{FF2B5EF4-FFF2-40B4-BE49-F238E27FC236}">
                    <a16:creationId xmlns:a16="http://schemas.microsoft.com/office/drawing/2014/main" id="{35FCBFD2-521F-47D7-A8E5-C6EC1940F613}"/>
                  </a:ext>
                </a:extLst>
              </p:cNvPr>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endParaRPr lang="zh-CN" altLang="en-US"/>
              </a:p>
            </p:txBody>
          </p:sp>
          <p:sp>
            <p:nvSpPr>
              <p:cNvPr id="41" name="Line 122">
                <a:extLst>
                  <a:ext uri="{FF2B5EF4-FFF2-40B4-BE49-F238E27FC236}">
                    <a16:creationId xmlns:a16="http://schemas.microsoft.com/office/drawing/2014/main" id="{79E9BD3D-9D9E-4DCB-A640-D7FAD21E4A73}"/>
                  </a:ext>
                </a:extLst>
              </p:cNvPr>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endParaRPr lang="zh-CN" altLang="en-US"/>
              </a:p>
            </p:txBody>
          </p:sp>
          <p:sp>
            <p:nvSpPr>
              <p:cNvPr id="42" name="Line 123">
                <a:extLst>
                  <a:ext uri="{FF2B5EF4-FFF2-40B4-BE49-F238E27FC236}">
                    <a16:creationId xmlns:a16="http://schemas.microsoft.com/office/drawing/2014/main" id="{28666AB4-7F67-4E13-AA23-6AB2F6FAAD1F}"/>
                  </a:ext>
                </a:extLst>
              </p:cNvPr>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endParaRPr lang="zh-CN" altLang="en-US"/>
              </a:p>
            </p:txBody>
          </p:sp>
          <p:sp>
            <p:nvSpPr>
              <p:cNvPr id="43" name="Line 124">
                <a:extLst>
                  <a:ext uri="{FF2B5EF4-FFF2-40B4-BE49-F238E27FC236}">
                    <a16:creationId xmlns:a16="http://schemas.microsoft.com/office/drawing/2014/main" id="{688D8302-336A-4D02-9B6C-44656AE53CB8}"/>
                  </a:ext>
                </a:extLst>
              </p:cNvPr>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endParaRPr lang="zh-CN" altLang="en-US"/>
              </a:p>
            </p:txBody>
          </p:sp>
          <p:sp>
            <p:nvSpPr>
              <p:cNvPr id="44" name="Line 125">
                <a:extLst>
                  <a:ext uri="{FF2B5EF4-FFF2-40B4-BE49-F238E27FC236}">
                    <a16:creationId xmlns:a16="http://schemas.microsoft.com/office/drawing/2014/main" id="{5D864423-044D-4CFA-9252-6762EF75F57E}"/>
                  </a:ext>
                </a:extLst>
              </p:cNvPr>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anchor="ctr"/>
              <a:lstStyle/>
              <a:p>
                <a:endParaRPr lang="zh-CN" altLang="en-US"/>
              </a:p>
            </p:txBody>
          </p:sp>
          <p:sp>
            <p:nvSpPr>
              <p:cNvPr id="45" name="Line 126">
                <a:extLst>
                  <a:ext uri="{FF2B5EF4-FFF2-40B4-BE49-F238E27FC236}">
                    <a16:creationId xmlns:a16="http://schemas.microsoft.com/office/drawing/2014/main" id="{D9D87F6D-398A-4CFC-A0C0-743D0795D2BF}"/>
                  </a:ext>
                </a:extLst>
              </p:cNvPr>
              <p:cNvSpPr>
                <a:spLocks noChangeShapeType="1"/>
              </p:cNvSpPr>
              <p:nvPr/>
            </p:nvSpPr>
            <p:spPr bwMode="auto">
              <a:xfrm>
                <a:off x="6102"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127">
                <a:extLst>
                  <a:ext uri="{FF2B5EF4-FFF2-40B4-BE49-F238E27FC236}">
                    <a16:creationId xmlns:a16="http://schemas.microsoft.com/office/drawing/2014/main" id="{98C2B33C-5534-44CE-BE47-23E7AB7D9C92}"/>
                  </a:ext>
                </a:extLst>
              </p:cNvPr>
              <p:cNvSpPr>
                <a:spLocks noChangeShapeType="1"/>
              </p:cNvSpPr>
              <p:nvPr/>
            </p:nvSpPr>
            <p:spPr bwMode="auto">
              <a:xfrm>
                <a:off x="6210"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128">
                <a:extLst>
                  <a:ext uri="{FF2B5EF4-FFF2-40B4-BE49-F238E27FC236}">
                    <a16:creationId xmlns:a16="http://schemas.microsoft.com/office/drawing/2014/main" id="{3F20E57A-DD0F-4285-8433-F1DBA0998A37}"/>
                  </a:ext>
                </a:extLst>
              </p:cNvPr>
              <p:cNvSpPr>
                <a:spLocks noChangeShapeType="1"/>
              </p:cNvSpPr>
              <p:nvPr/>
            </p:nvSpPr>
            <p:spPr bwMode="auto">
              <a:xfrm>
                <a:off x="6336"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129">
                <a:extLst>
                  <a:ext uri="{FF2B5EF4-FFF2-40B4-BE49-F238E27FC236}">
                    <a16:creationId xmlns:a16="http://schemas.microsoft.com/office/drawing/2014/main" id="{C7015CB9-0221-484F-AED1-D7B6BFEBA22A}"/>
                  </a:ext>
                </a:extLst>
              </p:cNvPr>
              <p:cNvSpPr>
                <a:spLocks noChangeShapeType="1"/>
              </p:cNvSpPr>
              <p:nvPr/>
            </p:nvSpPr>
            <p:spPr bwMode="auto">
              <a:xfrm>
                <a:off x="644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130">
                <a:extLst>
                  <a:ext uri="{FF2B5EF4-FFF2-40B4-BE49-F238E27FC236}">
                    <a16:creationId xmlns:a16="http://schemas.microsoft.com/office/drawing/2014/main" id="{D1B925BC-1213-4068-B45F-417DBF4E77D5}"/>
                  </a:ext>
                </a:extLst>
              </p:cNvPr>
              <p:cNvSpPr>
                <a:spLocks noChangeShapeType="1"/>
              </p:cNvSpPr>
              <p:nvPr/>
            </p:nvSpPr>
            <p:spPr bwMode="auto">
              <a:xfrm>
                <a:off x="575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131">
                <a:extLst>
                  <a:ext uri="{FF2B5EF4-FFF2-40B4-BE49-F238E27FC236}">
                    <a16:creationId xmlns:a16="http://schemas.microsoft.com/office/drawing/2014/main" id="{E25B619F-583B-47D6-A2DD-EC33F14C52CF}"/>
                  </a:ext>
                </a:extLst>
              </p:cNvPr>
              <p:cNvSpPr>
                <a:spLocks noChangeShapeType="1"/>
              </p:cNvSpPr>
              <p:nvPr/>
            </p:nvSpPr>
            <p:spPr bwMode="auto">
              <a:xfrm>
                <a:off x="5882" y="10839"/>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132">
                <a:extLst>
                  <a:ext uri="{FF2B5EF4-FFF2-40B4-BE49-F238E27FC236}">
                    <a16:creationId xmlns:a16="http://schemas.microsoft.com/office/drawing/2014/main" id="{8B6711A4-CD37-4BF3-82D9-60D78F1F0741}"/>
                  </a:ext>
                </a:extLst>
              </p:cNvPr>
              <p:cNvSpPr>
                <a:spLocks noChangeShapeType="1"/>
              </p:cNvSpPr>
              <p:nvPr/>
            </p:nvSpPr>
            <p:spPr bwMode="auto">
              <a:xfrm>
                <a:off x="5994" y="10821"/>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 name="Group 133">
              <a:extLst>
                <a:ext uri="{FF2B5EF4-FFF2-40B4-BE49-F238E27FC236}">
                  <a16:creationId xmlns:a16="http://schemas.microsoft.com/office/drawing/2014/main" id="{A83A4A96-4ECD-49D0-AB63-676E4C30D93B}"/>
                </a:ext>
              </a:extLst>
            </p:cNvPr>
            <p:cNvGrpSpPr>
              <a:grpSpLocks/>
            </p:cNvGrpSpPr>
            <p:nvPr/>
          </p:nvGrpSpPr>
          <p:grpSpPr bwMode="auto">
            <a:xfrm>
              <a:off x="2666" y="1720"/>
              <a:ext cx="458" cy="103"/>
              <a:chOff x="7470" y="11487"/>
              <a:chExt cx="690" cy="609"/>
            </a:xfrm>
          </p:grpSpPr>
          <p:sp>
            <p:nvSpPr>
              <p:cNvPr id="31" name="Line 134">
                <a:extLst>
                  <a:ext uri="{FF2B5EF4-FFF2-40B4-BE49-F238E27FC236}">
                    <a16:creationId xmlns:a16="http://schemas.microsoft.com/office/drawing/2014/main" id="{150B4D58-DE89-4091-B410-059540F32FAE}"/>
                  </a:ext>
                </a:extLst>
              </p:cNvPr>
              <p:cNvSpPr>
                <a:spLocks noChangeShapeType="1"/>
              </p:cNvSpPr>
              <p:nvPr/>
            </p:nvSpPr>
            <p:spPr bwMode="auto">
              <a:xfrm>
                <a:off x="7818"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35">
                <a:extLst>
                  <a:ext uri="{FF2B5EF4-FFF2-40B4-BE49-F238E27FC236}">
                    <a16:creationId xmlns:a16="http://schemas.microsoft.com/office/drawing/2014/main" id="{18730262-4F7B-43E7-AB9E-DF9EEFF3429B}"/>
                  </a:ext>
                </a:extLst>
              </p:cNvPr>
              <p:cNvSpPr>
                <a:spLocks noChangeShapeType="1"/>
              </p:cNvSpPr>
              <p:nvPr/>
            </p:nvSpPr>
            <p:spPr bwMode="auto">
              <a:xfrm>
                <a:off x="7926"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36">
                <a:extLst>
                  <a:ext uri="{FF2B5EF4-FFF2-40B4-BE49-F238E27FC236}">
                    <a16:creationId xmlns:a16="http://schemas.microsoft.com/office/drawing/2014/main" id="{AFCC5312-7A91-4A5E-91D5-EE5F4C547765}"/>
                  </a:ext>
                </a:extLst>
              </p:cNvPr>
              <p:cNvSpPr>
                <a:spLocks noChangeShapeType="1"/>
              </p:cNvSpPr>
              <p:nvPr/>
            </p:nvSpPr>
            <p:spPr bwMode="auto">
              <a:xfrm>
                <a:off x="8052"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137">
                <a:extLst>
                  <a:ext uri="{FF2B5EF4-FFF2-40B4-BE49-F238E27FC236}">
                    <a16:creationId xmlns:a16="http://schemas.microsoft.com/office/drawing/2014/main" id="{F9C8F37B-4925-46CD-8DFD-14BC16BD8B4F}"/>
                  </a:ext>
                </a:extLst>
              </p:cNvPr>
              <p:cNvSpPr>
                <a:spLocks noChangeShapeType="1"/>
              </p:cNvSpPr>
              <p:nvPr/>
            </p:nvSpPr>
            <p:spPr bwMode="auto">
              <a:xfrm>
                <a:off x="816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138">
                <a:extLst>
                  <a:ext uri="{FF2B5EF4-FFF2-40B4-BE49-F238E27FC236}">
                    <a16:creationId xmlns:a16="http://schemas.microsoft.com/office/drawing/2014/main" id="{F9E45610-5572-4E22-9A1E-79FF44CFDAA5}"/>
                  </a:ext>
                </a:extLst>
              </p:cNvPr>
              <p:cNvSpPr>
                <a:spLocks noChangeShapeType="1"/>
              </p:cNvSpPr>
              <p:nvPr/>
            </p:nvSpPr>
            <p:spPr bwMode="auto">
              <a:xfrm>
                <a:off x="747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39">
                <a:extLst>
                  <a:ext uri="{FF2B5EF4-FFF2-40B4-BE49-F238E27FC236}">
                    <a16:creationId xmlns:a16="http://schemas.microsoft.com/office/drawing/2014/main" id="{2634CB29-230D-4096-9FF2-8A432F49004F}"/>
                  </a:ext>
                </a:extLst>
              </p:cNvPr>
              <p:cNvSpPr>
                <a:spLocks noChangeShapeType="1"/>
              </p:cNvSpPr>
              <p:nvPr/>
            </p:nvSpPr>
            <p:spPr bwMode="auto">
              <a:xfrm>
                <a:off x="7598" y="11505"/>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40">
                <a:extLst>
                  <a:ext uri="{FF2B5EF4-FFF2-40B4-BE49-F238E27FC236}">
                    <a16:creationId xmlns:a16="http://schemas.microsoft.com/office/drawing/2014/main" id="{C6ADA8F7-AF67-4C8C-B6F1-2365885095FA}"/>
                  </a:ext>
                </a:extLst>
              </p:cNvPr>
              <p:cNvSpPr>
                <a:spLocks noChangeShapeType="1"/>
              </p:cNvSpPr>
              <p:nvPr/>
            </p:nvSpPr>
            <p:spPr bwMode="auto">
              <a:xfrm>
                <a:off x="7710" y="1148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 name="Line 141">
              <a:extLst>
                <a:ext uri="{FF2B5EF4-FFF2-40B4-BE49-F238E27FC236}">
                  <a16:creationId xmlns:a16="http://schemas.microsoft.com/office/drawing/2014/main" id="{94357EC5-BC3C-4780-AC97-9B95A0255E4F}"/>
                </a:ext>
              </a:extLst>
            </p:cNvPr>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
        <p:nvSpPr>
          <p:cNvPr id="52" name="Text Box 142">
            <a:extLst>
              <a:ext uri="{FF2B5EF4-FFF2-40B4-BE49-F238E27FC236}">
                <a16:creationId xmlns:a16="http://schemas.microsoft.com/office/drawing/2014/main" id="{D767E12D-C490-4F80-A334-6E2A7BF28A73}"/>
              </a:ext>
            </a:extLst>
          </p:cNvPr>
          <p:cNvSpPr txBox="1">
            <a:spLocks noChangeArrowheads="1"/>
          </p:cNvSpPr>
          <p:nvPr/>
        </p:nvSpPr>
        <p:spPr bwMode="auto">
          <a:xfrm>
            <a:off x="1881103" y="1497849"/>
            <a:ext cx="1217613" cy="51593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sz="1500" b="0" i="0">
                <a:latin typeface="宋体" panose="02010600030101010101" pitchFamily="2" charset="-122"/>
              </a:rPr>
              <a:t>数据线</a:t>
            </a:r>
            <a:endParaRPr lang="zh-CN" altLang="en-US" sz="2300" b="0" i="0">
              <a:latin typeface="宋体" panose="02010600030101010101" pitchFamily="2" charset="-122"/>
            </a:endParaRPr>
          </a:p>
        </p:txBody>
      </p:sp>
      <p:sp>
        <p:nvSpPr>
          <p:cNvPr id="53" name="Freeform 143">
            <a:extLst>
              <a:ext uri="{FF2B5EF4-FFF2-40B4-BE49-F238E27FC236}">
                <a16:creationId xmlns:a16="http://schemas.microsoft.com/office/drawing/2014/main" id="{E18C3FC1-36E2-4FCD-ADE9-E373EB6A0F40}"/>
              </a:ext>
            </a:extLst>
          </p:cNvPr>
          <p:cNvSpPr>
            <a:spLocks/>
          </p:cNvSpPr>
          <p:nvPr/>
        </p:nvSpPr>
        <p:spPr bwMode="auto">
          <a:xfrm>
            <a:off x="2109703" y="1893137"/>
            <a:ext cx="2560638" cy="246062"/>
          </a:xfrm>
          <a:custGeom>
            <a:avLst/>
            <a:gdLst>
              <a:gd name="T0" fmla="*/ 2688 w 2688"/>
              <a:gd name="T1" fmla="*/ 144 h 144"/>
              <a:gd name="T2" fmla="*/ 2688 w 2688"/>
              <a:gd name="T3" fmla="*/ 0 h 144"/>
              <a:gd name="T4" fmla="*/ 0 w 2688"/>
              <a:gd name="T5" fmla="*/ 0 h 144"/>
            </a:gdLst>
            <a:ahLst/>
            <a:cxnLst>
              <a:cxn ang="0">
                <a:pos x="T0" y="T1"/>
              </a:cxn>
              <a:cxn ang="0">
                <a:pos x="T2" y="T3"/>
              </a:cxn>
              <a:cxn ang="0">
                <a:pos x="T4" y="T5"/>
              </a:cxn>
            </a:cxnLst>
            <a:rect l="0" t="0" r="r" b="b"/>
            <a:pathLst>
              <a:path w="2688" h="144">
                <a:moveTo>
                  <a:pt x="2688" y="144"/>
                </a:moveTo>
                <a:lnTo>
                  <a:pt x="2688" y="0"/>
                </a:lnTo>
                <a:lnTo>
                  <a:pt x="0" y="0"/>
                </a:lnTo>
              </a:path>
            </a:pathLst>
          </a:custGeom>
          <a:noFill/>
          <a:ln w="28575" cmpd="sng">
            <a:solidFill>
              <a:schemeClr val="tx1"/>
            </a:solidFill>
            <a:round/>
            <a:headEnd type="triangle" w="med" len="med"/>
            <a:tailEnd type="triangle" w="med" len="med"/>
          </a:ln>
          <a:effectLst>
            <a:outerShdw dist="35921" dir="2700000" algn="ctr" rotWithShape="0">
              <a:srgbClr val="FFFFFF"/>
            </a:outerShdw>
          </a:effectLst>
          <a:extLst>
            <a:ext uri="{909E8E84-426E-40DD-AFC4-6F175D3DCCD1}">
              <a14:hiddenFill xmlns:a14="http://schemas.microsoft.com/office/drawing/2010/main">
                <a:solidFill>
                  <a:srgbClr val="CCFF99"/>
                </a:solidFill>
              </a14:hiddenFill>
            </a:ext>
          </a:extLst>
        </p:spPr>
        <p:txBody>
          <a:bodyPr/>
          <a:lstStyle/>
          <a:p>
            <a:endParaRPr lang="zh-CN" altLang="en-US"/>
          </a:p>
        </p:txBody>
      </p:sp>
      <p:sp>
        <p:nvSpPr>
          <p:cNvPr id="54" name="Text Box 144">
            <a:extLst>
              <a:ext uri="{FF2B5EF4-FFF2-40B4-BE49-F238E27FC236}">
                <a16:creationId xmlns:a16="http://schemas.microsoft.com/office/drawing/2014/main" id="{AC23018B-149F-4CAF-B428-F78F1F6F3D15}"/>
              </a:ext>
            </a:extLst>
          </p:cNvPr>
          <p:cNvSpPr txBox="1">
            <a:spLocks noChangeArrowheads="1"/>
          </p:cNvSpPr>
          <p:nvPr/>
        </p:nvSpPr>
        <p:spPr bwMode="auto">
          <a:xfrm>
            <a:off x="900028" y="1320049"/>
            <a:ext cx="1438275" cy="59531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1500" b="0" i="0">
                <a:solidFill>
                  <a:srgbClr val="000000"/>
                </a:solidFill>
              </a:rPr>
              <a:t>读</a:t>
            </a:r>
            <a:r>
              <a:rPr lang="en-US" altLang="zh-CN" sz="1500" b="0" i="0">
                <a:solidFill>
                  <a:srgbClr val="000000"/>
                </a:solidFill>
              </a:rPr>
              <a:t>/</a:t>
            </a:r>
            <a:r>
              <a:rPr lang="zh-CN" altLang="en-US" sz="1500" b="0" i="0">
                <a:solidFill>
                  <a:srgbClr val="000000"/>
                </a:solidFill>
              </a:rPr>
              <a:t>写的数据</a:t>
            </a:r>
            <a:endParaRPr lang="zh-CN" altLang="en-US" sz="2300" b="0" i="0">
              <a:latin typeface="Arial" panose="020B0604020202020204" pitchFamily="34" charset="0"/>
            </a:endParaRPr>
          </a:p>
        </p:txBody>
      </p:sp>
      <p:sp>
        <p:nvSpPr>
          <p:cNvPr id="55" name="Text Box 145">
            <a:extLst>
              <a:ext uri="{FF2B5EF4-FFF2-40B4-BE49-F238E27FC236}">
                <a16:creationId xmlns:a16="http://schemas.microsoft.com/office/drawing/2014/main" id="{763AC4E7-48D1-419D-B09A-89E66DF6ABC4}"/>
              </a:ext>
            </a:extLst>
          </p:cNvPr>
          <p:cNvSpPr txBox="1">
            <a:spLocks noChangeArrowheads="1"/>
          </p:cNvSpPr>
          <p:nvPr/>
        </p:nvSpPr>
        <p:spPr bwMode="auto">
          <a:xfrm>
            <a:off x="2106528" y="1878849"/>
            <a:ext cx="963613"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500" b="0" i="0">
                <a:latin typeface="Arial" panose="020B0604020202020204" pitchFamily="34" charset="0"/>
              </a:rPr>
              <a:t>(64</a:t>
            </a:r>
            <a:r>
              <a:rPr lang="zh-CN" altLang="en-US" sz="1500" b="0" i="0">
                <a:latin typeface="Arial" panose="020B0604020202020204" pitchFamily="34" charset="0"/>
              </a:rPr>
              <a:t>位</a:t>
            </a:r>
            <a:r>
              <a:rPr lang="en-US" altLang="zh-CN" sz="1500" b="0" i="0">
                <a:latin typeface="Arial" panose="020B0604020202020204" pitchFamily="34" charset="0"/>
              </a:rPr>
              <a:t>)</a:t>
            </a:r>
          </a:p>
        </p:txBody>
      </p:sp>
      <p:sp>
        <p:nvSpPr>
          <p:cNvPr id="56" name="Text Box 146">
            <a:extLst>
              <a:ext uri="{FF2B5EF4-FFF2-40B4-BE49-F238E27FC236}">
                <a16:creationId xmlns:a16="http://schemas.microsoft.com/office/drawing/2014/main" id="{5E19920D-3FE7-4FC1-8259-70A0D4666C20}"/>
              </a:ext>
            </a:extLst>
          </p:cNvPr>
          <p:cNvSpPr txBox="1">
            <a:spLocks noChangeArrowheads="1"/>
          </p:cNvSpPr>
          <p:nvPr/>
        </p:nvSpPr>
        <p:spPr bwMode="auto">
          <a:xfrm>
            <a:off x="890503" y="2418599"/>
            <a:ext cx="1366838" cy="539750"/>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1500" b="0" i="0"/>
              <a:t>主存地址</a:t>
            </a:r>
            <a:endParaRPr lang="zh-CN" altLang="en-US" sz="2300" b="0" i="0">
              <a:latin typeface="Arial" panose="020B0604020202020204" pitchFamily="34" charset="0"/>
            </a:endParaRPr>
          </a:p>
        </p:txBody>
      </p:sp>
      <p:sp>
        <p:nvSpPr>
          <p:cNvPr id="57" name="Text Box 147">
            <a:extLst>
              <a:ext uri="{FF2B5EF4-FFF2-40B4-BE49-F238E27FC236}">
                <a16:creationId xmlns:a16="http://schemas.microsoft.com/office/drawing/2014/main" id="{8075EEBC-17FD-466E-98F1-8993932C5887}"/>
              </a:ext>
            </a:extLst>
          </p:cNvPr>
          <p:cNvSpPr txBox="1">
            <a:spLocks noChangeArrowheads="1"/>
          </p:cNvSpPr>
          <p:nvPr/>
        </p:nvSpPr>
        <p:spPr bwMode="auto">
          <a:xfrm>
            <a:off x="2087478" y="2597987"/>
            <a:ext cx="828675" cy="360362"/>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lIns="116623" tIns="58311" rIns="116623" bIns="58311"/>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1500" b="0" i="0">
                <a:latin typeface="黑体" panose="02010609060101010101" pitchFamily="49" charset="-122"/>
              </a:rPr>
              <a:t>地址线</a:t>
            </a:r>
            <a:endParaRPr lang="zh-CN" altLang="en-US" sz="2300" b="0" i="0">
              <a:latin typeface="Arial" panose="020B0604020202020204" pitchFamily="34" charset="0"/>
            </a:endParaRPr>
          </a:p>
        </p:txBody>
      </p:sp>
      <p:sp>
        <p:nvSpPr>
          <p:cNvPr id="58" name="Text Box 148">
            <a:extLst>
              <a:ext uri="{FF2B5EF4-FFF2-40B4-BE49-F238E27FC236}">
                <a16:creationId xmlns:a16="http://schemas.microsoft.com/office/drawing/2014/main" id="{5BDDA2F4-0A36-459C-9778-3D39B967FCDD}"/>
              </a:ext>
            </a:extLst>
          </p:cNvPr>
          <p:cNvSpPr txBox="1">
            <a:spLocks noChangeArrowheads="1"/>
          </p:cNvSpPr>
          <p:nvPr/>
        </p:nvSpPr>
        <p:spPr bwMode="auto">
          <a:xfrm>
            <a:off x="2087478" y="2958349"/>
            <a:ext cx="963613"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500" b="0" i="0">
                <a:latin typeface="Arial" panose="020B0604020202020204" pitchFamily="34" charset="0"/>
              </a:rPr>
              <a:t>(36</a:t>
            </a:r>
            <a:r>
              <a:rPr lang="zh-CN" altLang="en-US" sz="1500" b="0" i="0">
                <a:latin typeface="Arial" panose="020B0604020202020204" pitchFamily="34" charset="0"/>
              </a:rPr>
              <a:t>位</a:t>
            </a:r>
            <a:r>
              <a:rPr lang="en-US" altLang="zh-CN" sz="1500" b="0" i="0">
                <a:latin typeface="Arial" panose="020B0604020202020204" pitchFamily="34" charset="0"/>
              </a:rPr>
              <a:t>)</a:t>
            </a:r>
          </a:p>
        </p:txBody>
      </p:sp>
      <p:grpSp>
        <p:nvGrpSpPr>
          <p:cNvPr id="59" name="Group 149">
            <a:extLst>
              <a:ext uri="{FF2B5EF4-FFF2-40B4-BE49-F238E27FC236}">
                <a16:creationId xmlns:a16="http://schemas.microsoft.com/office/drawing/2014/main" id="{C8D8AF03-1669-428F-9531-C927E0A69459}"/>
              </a:ext>
            </a:extLst>
          </p:cNvPr>
          <p:cNvGrpSpPr>
            <a:grpSpLocks/>
          </p:cNvGrpSpPr>
          <p:nvPr/>
        </p:nvGrpSpPr>
        <p:grpSpPr bwMode="auto">
          <a:xfrm>
            <a:off x="5775241" y="1713749"/>
            <a:ext cx="3216275" cy="2936875"/>
            <a:chOff x="3603" y="582"/>
            <a:chExt cx="2026" cy="1850"/>
          </a:xfrm>
        </p:grpSpPr>
        <p:grpSp>
          <p:nvGrpSpPr>
            <p:cNvPr id="60" name="Group 150">
              <a:extLst>
                <a:ext uri="{FF2B5EF4-FFF2-40B4-BE49-F238E27FC236}">
                  <a16:creationId xmlns:a16="http://schemas.microsoft.com/office/drawing/2014/main" id="{44C9E8FD-80F6-445A-8DFD-49EC8D32902F}"/>
                </a:ext>
              </a:extLst>
            </p:cNvPr>
            <p:cNvGrpSpPr>
              <a:grpSpLocks/>
            </p:cNvGrpSpPr>
            <p:nvPr/>
          </p:nvGrpSpPr>
          <p:grpSpPr bwMode="auto">
            <a:xfrm>
              <a:off x="3603" y="731"/>
              <a:ext cx="1836" cy="1601"/>
              <a:chOff x="2666" y="1073"/>
              <a:chExt cx="1439" cy="1256"/>
            </a:xfrm>
          </p:grpSpPr>
          <p:grpSp>
            <p:nvGrpSpPr>
              <p:cNvPr id="62" name="Group 151">
                <a:extLst>
                  <a:ext uri="{FF2B5EF4-FFF2-40B4-BE49-F238E27FC236}">
                    <a16:creationId xmlns:a16="http://schemas.microsoft.com/office/drawing/2014/main" id="{95F7D9F0-487F-4FD7-B306-5A03FFD68E3C}"/>
                  </a:ext>
                </a:extLst>
              </p:cNvPr>
              <p:cNvGrpSpPr>
                <a:grpSpLocks/>
              </p:cNvGrpSpPr>
              <p:nvPr/>
            </p:nvGrpSpPr>
            <p:grpSpPr bwMode="auto">
              <a:xfrm>
                <a:off x="3273" y="1076"/>
                <a:ext cx="595" cy="1192"/>
                <a:chOff x="4598" y="40"/>
                <a:chExt cx="829" cy="1508"/>
              </a:xfrm>
            </p:grpSpPr>
            <p:sp>
              <p:nvSpPr>
                <p:cNvPr id="79" name="Rectangle 152">
                  <a:extLst>
                    <a:ext uri="{FF2B5EF4-FFF2-40B4-BE49-F238E27FC236}">
                      <a16:creationId xmlns:a16="http://schemas.microsoft.com/office/drawing/2014/main" id="{ADFC0AD9-69FC-447F-9556-F5955CC18264}"/>
                    </a:ext>
                  </a:extLst>
                </p:cNvPr>
                <p:cNvSpPr>
                  <a:spLocks noChangeArrowheads="1"/>
                </p:cNvSpPr>
                <p:nvPr/>
              </p:nvSpPr>
              <p:spPr bwMode="auto">
                <a:xfrm>
                  <a:off x="4600" y="40"/>
                  <a:ext cx="827" cy="1508"/>
                </a:xfrm>
                <a:prstGeom prst="rect">
                  <a:avLst/>
                </a:prstGeom>
                <a:noFill/>
                <a:ln w="12700" algn="ctr">
                  <a:solidFill>
                    <a:srgbClr val="0033CC"/>
                  </a:solidFill>
                  <a:miter lim="800000"/>
                  <a:headEnd/>
                  <a:tailEnd/>
                </a:ln>
                <a:effectLst/>
                <a:extLst>
                  <a:ext uri="{909E8E84-426E-40DD-AFC4-6F175D3DCCD1}">
                    <a14:hiddenFill xmlns:a14="http://schemas.microsoft.com/office/drawing/2010/main">
                      <a:solidFill>
                        <a:srgbClr val="CCCC99"/>
                      </a:solid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nchor="ctr"/>
                <a:lstStyle/>
                <a:p>
                  <a:endParaRPr lang="zh-CN" altLang="en-US"/>
                </a:p>
              </p:txBody>
            </p:sp>
            <p:sp>
              <p:nvSpPr>
                <p:cNvPr id="80" name="Line 153">
                  <a:extLst>
                    <a:ext uri="{FF2B5EF4-FFF2-40B4-BE49-F238E27FC236}">
                      <a16:creationId xmlns:a16="http://schemas.microsoft.com/office/drawing/2014/main" id="{88DC5249-D5F7-40CA-98A5-85E290DC02B6}"/>
                    </a:ext>
                  </a:extLst>
                </p:cNvPr>
                <p:cNvSpPr>
                  <a:spLocks noChangeShapeType="1"/>
                </p:cNvSpPr>
                <p:nvPr/>
              </p:nvSpPr>
              <p:spPr bwMode="auto">
                <a:xfrm>
                  <a:off x="4600" y="796"/>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endParaRPr lang="zh-CN" altLang="en-US"/>
                </a:p>
              </p:txBody>
            </p:sp>
            <p:sp>
              <p:nvSpPr>
                <p:cNvPr id="81" name="Line 154">
                  <a:extLst>
                    <a:ext uri="{FF2B5EF4-FFF2-40B4-BE49-F238E27FC236}">
                      <a16:creationId xmlns:a16="http://schemas.microsoft.com/office/drawing/2014/main" id="{A92AB443-FB63-4940-851A-85CC02CC8F66}"/>
                    </a:ext>
                  </a:extLst>
                </p:cNvPr>
                <p:cNvSpPr>
                  <a:spLocks noChangeShapeType="1"/>
                </p:cNvSpPr>
                <p:nvPr/>
              </p:nvSpPr>
              <p:spPr bwMode="auto">
                <a:xfrm>
                  <a:off x="4608" y="409"/>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endParaRPr lang="zh-CN" altLang="en-US"/>
                </a:p>
              </p:txBody>
            </p:sp>
            <p:sp>
              <p:nvSpPr>
                <p:cNvPr id="82" name="Line 155">
                  <a:extLst>
                    <a:ext uri="{FF2B5EF4-FFF2-40B4-BE49-F238E27FC236}">
                      <a16:creationId xmlns:a16="http://schemas.microsoft.com/office/drawing/2014/main" id="{7DDB9637-F2B7-45BC-9782-8E6EE2A4CC60}"/>
                    </a:ext>
                  </a:extLst>
                </p:cNvPr>
                <p:cNvSpPr>
                  <a:spLocks noChangeShapeType="1"/>
                </p:cNvSpPr>
                <p:nvPr/>
              </p:nvSpPr>
              <p:spPr bwMode="auto">
                <a:xfrm>
                  <a:off x="4599" y="606"/>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endParaRPr lang="zh-CN" altLang="en-US"/>
                </a:p>
              </p:txBody>
            </p:sp>
            <p:sp>
              <p:nvSpPr>
                <p:cNvPr id="83" name="Line 156">
                  <a:extLst>
                    <a:ext uri="{FF2B5EF4-FFF2-40B4-BE49-F238E27FC236}">
                      <a16:creationId xmlns:a16="http://schemas.microsoft.com/office/drawing/2014/main" id="{CB401794-D741-4FFA-9CC2-00E29C70488C}"/>
                    </a:ext>
                  </a:extLst>
                </p:cNvPr>
                <p:cNvSpPr>
                  <a:spLocks noChangeShapeType="1"/>
                </p:cNvSpPr>
                <p:nvPr/>
              </p:nvSpPr>
              <p:spPr bwMode="auto">
                <a:xfrm>
                  <a:off x="4599" y="227"/>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endParaRPr lang="zh-CN" altLang="en-US"/>
                </a:p>
              </p:txBody>
            </p:sp>
            <p:sp>
              <p:nvSpPr>
                <p:cNvPr id="84" name="Line 157">
                  <a:extLst>
                    <a:ext uri="{FF2B5EF4-FFF2-40B4-BE49-F238E27FC236}">
                      <a16:creationId xmlns:a16="http://schemas.microsoft.com/office/drawing/2014/main" id="{F92376D6-F357-4C95-AEE2-639F9B1EE9E7}"/>
                    </a:ext>
                  </a:extLst>
                </p:cNvPr>
                <p:cNvSpPr>
                  <a:spLocks noChangeShapeType="1"/>
                </p:cNvSpPr>
                <p:nvPr/>
              </p:nvSpPr>
              <p:spPr bwMode="auto">
                <a:xfrm>
                  <a:off x="4607" y="698"/>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endParaRPr lang="zh-CN" altLang="en-US"/>
                </a:p>
              </p:txBody>
            </p:sp>
            <p:sp>
              <p:nvSpPr>
                <p:cNvPr id="85" name="Line 158">
                  <a:extLst>
                    <a:ext uri="{FF2B5EF4-FFF2-40B4-BE49-F238E27FC236}">
                      <a16:creationId xmlns:a16="http://schemas.microsoft.com/office/drawing/2014/main" id="{9C60681B-7078-437D-A123-3A667F4F158A}"/>
                    </a:ext>
                  </a:extLst>
                </p:cNvPr>
                <p:cNvSpPr>
                  <a:spLocks noChangeShapeType="1"/>
                </p:cNvSpPr>
                <p:nvPr/>
              </p:nvSpPr>
              <p:spPr bwMode="auto">
                <a:xfrm>
                  <a:off x="4599" y="311"/>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endParaRPr lang="zh-CN" altLang="en-US"/>
                </a:p>
              </p:txBody>
            </p:sp>
            <p:sp>
              <p:nvSpPr>
                <p:cNvPr id="86" name="Line 159">
                  <a:extLst>
                    <a:ext uri="{FF2B5EF4-FFF2-40B4-BE49-F238E27FC236}">
                      <a16:creationId xmlns:a16="http://schemas.microsoft.com/office/drawing/2014/main" id="{2762DA50-E932-4DD8-B8D1-A24EE48C6195}"/>
                    </a:ext>
                  </a:extLst>
                </p:cNvPr>
                <p:cNvSpPr>
                  <a:spLocks noChangeShapeType="1"/>
                </p:cNvSpPr>
                <p:nvPr/>
              </p:nvSpPr>
              <p:spPr bwMode="auto">
                <a:xfrm>
                  <a:off x="4606" y="508"/>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endParaRPr lang="zh-CN" altLang="en-US"/>
                </a:p>
              </p:txBody>
            </p:sp>
            <p:sp>
              <p:nvSpPr>
                <p:cNvPr id="87" name="Line 160">
                  <a:extLst>
                    <a:ext uri="{FF2B5EF4-FFF2-40B4-BE49-F238E27FC236}">
                      <a16:creationId xmlns:a16="http://schemas.microsoft.com/office/drawing/2014/main" id="{5E5B1397-AE50-43DA-A798-B1B461810E5E}"/>
                    </a:ext>
                  </a:extLst>
                </p:cNvPr>
                <p:cNvSpPr>
                  <a:spLocks noChangeShapeType="1"/>
                </p:cNvSpPr>
                <p:nvPr/>
              </p:nvSpPr>
              <p:spPr bwMode="auto">
                <a:xfrm>
                  <a:off x="4606" y="129"/>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endParaRPr lang="zh-CN" altLang="en-US"/>
                </a:p>
              </p:txBody>
            </p:sp>
            <p:sp>
              <p:nvSpPr>
                <p:cNvPr id="88" name="Line 161">
                  <a:extLst>
                    <a:ext uri="{FF2B5EF4-FFF2-40B4-BE49-F238E27FC236}">
                      <a16:creationId xmlns:a16="http://schemas.microsoft.com/office/drawing/2014/main" id="{D762C7A7-D3F4-4EEA-9604-9CE5981CA13E}"/>
                    </a:ext>
                  </a:extLst>
                </p:cNvPr>
                <p:cNvSpPr>
                  <a:spLocks noChangeShapeType="1"/>
                </p:cNvSpPr>
                <p:nvPr/>
              </p:nvSpPr>
              <p:spPr bwMode="auto">
                <a:xfrm>
                  <a:off x="4608" y="1433"/>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endParaRPr lang="zh-CN" altLang="en-US"/>
                </a:p>
              </p:txBody>
            </p:sp>
            <p:sp>
              <p:nvSpPr>
                <p:cNvPr id="89" name="Line 162">
                  <a:extLst>
                    <a:ext uri="{FF2B5EF4-FFF2-40B4-BE49-F238E27FC236}">
                      <a16:creationId xmlns:a16="http://schemas.microsoft.com/office/drawing/2014/main" id="{389A8F00-EF5E-4EC9-B39A-182B3DAE60BA}"/>
                    </a:ext>
                  </a:extLst>
                </p:cNvPr>
                <p:cNvSpPr>
                  <a:spLocks noChangeShapeType="1"/>
                </p:cNvSpPr>
                <p:nvPr/>
              </p:nvSpPr>
              <p:spPr bwMode="auto">
                <a:xfrm>
                  <a:off x="4600" y="887"/>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endParaRPr lang="zh-CN" altLang="en-US"/>
                </a:p>
              </p:txBody>
            </p:sp>
            <p:sp>
              <p:nvSpPr>
                <p:cNvPr id="90" name="Line 163">
                  <a:extLst>
                    <a:ext uri="{FF2B5EF4-FFF2-40B4-BE49-F238E27FC236}">
                      <a16:creationId xmlns:a16="http://schemas.microsoft.com/office/drawing/2014/main" id="{921C2BE5-B3E2-40F1-8D0B-A4D1325FE1A8}"/>
                    </a:ext>
                  </a:extLst>
                </p:cNvPr>
                <p:cNvSpPr>
                  <a:spLocks noChangeShapeType="1"/>
                </p:cNvSpPr>
                <p:nvPr/>
              </p:nvSpPr>
              <p:spPr bwMode="auto">
                <a:xfrm>
                  <a:off x="4607" y="1335"/>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endParaRPr lang="zh-CN" altLang="en-US"/>
                </a:p>
              </p:txBody>
            </p:sp>
            <p:sp>
              <p:nvSpPr>
                <p:cNvPr id="91" name="Line 164">
                  <a:extLst>
                    <a:ext uri="{FF2B5EF4-FFF2-40B4-BE49-F238E27FC236}">
                      <a16:creationId xmlns:a16="http://schemas.microsoft.com/office/drawing/2014/main" id="{04B7AACF-2716-44C2-908F-BCDE9C5C5C41}"/>
                    </a:ext>
                  </a:extLst>
                </p:cNvPr>
                <p:cNvSpPr>
                  <a:spLocks noChangeShapeType="1"/>
                </p:cNvSpPr>
                <p:nvPr/>
              </p:nvSpPr>
              <p:spPr bwMode="auto">
                <a:xfrm>
                  <a:off x="4598" y="986"/>
                  <a:ext cx="8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endParaRPr lang="zh-CN" altLang="en-US"/>
                </a:p>
              </p:txBody>
            </p:sp>
          </p:grpSp>
          <p:sp>
            <p:nvSpPr>
              <p:cNvPr id="63" name="Text Box 165">
                <a:extLst>
                  <a:ext uri="{FF2B5EF4-FFF2-40B4-BE49-F238E27FC236}">
                    <a16:creationId xmlns:a16="http://schemas.microsoft.com/office/drawing/2014/main" id="{6C97F007-B8CA-4850-A391-96863758E691}"/>
                  </a:ext>
                </a:extLst>
              </p:cNvPr>
              <p:cNvSpPr txBox="1">
                <a:spLocks noChangeArrowheads="1"/>
              </p:cNvSpPr>
              <p:nvPr/>
            </p:nvSpPr>
            <p:spPr bwMode="auto">
              <a:xfrm>
                <a:off x="3452" y="1902"/>
                <a:ext cx="197" cy="222"/>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vert="eaVert" lIns="66475" tIns="33237" rIns="66475" bIns="33237"/>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80000"/>
                  </a:lnSpc>
                </a:pPr>
                <a:r>
                  <a:rPr lang="en-US" altLang="zh-CN" sz="1300" i="0">
                    <a:solidFill>
                      <a:srgbClr val="000000"/>
                    </a:solidFill>
                    <a:latin typeface="Arial" panose="020B0604020202020204" pitchFamily="34" charset="0"/>
                  </a:rPr>
                  <a:t>·····		</a:t>
                </a:r>
                <a:endParaRPr lang="en-US" altLang="zh-CN" sz="2600" b="0" i="0">
                  <a:latin typeface="Arial" panose="020B0604020202020204" pitchFamily="34" charset="0"/>
                </a:endParaRPr>
              </a:p>
            </p:txBody>
          </p:sp>
          <p:sp>
            <p:nvSpPr>
              <p:cNvPr id="64" name="Text Box 166">
                <a:extLst>
                  <a:ext uri="{FF2B5EF4-FFF2-40B4-BE49-F238E27FC236}">
                    <a16:creationId xmlns:a16="http://schemas.microsoft.com/office/drawing/2014/main" id="{3E10873F-4CF9-4E3B-A42B-CD195B46CAD4}"/>
                  </a:ext>
                </a:extLst>
              </p:cNvPr>
              <p:cNvSpPr txBox="1">
                <a:spLocks noChangeArrowheads="1"/>
              </p:cNvSpPr>
              <p:nvPr/>
            </p:nvSpPr>
            <p:spPr bwMode="auto">
              <a:xfrm>
                <a:off x="3198" y="1143"/>
                <a:ext cx="756" cy="152"/>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228600"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80000"/>
                  </a:lnSpc>
                </a:pPr>
                <a:r>
                  <a:rPr lang="en-US" altLang="zh-CN" sz="1300" i="0">
                    <a:solidFill>
                      <a:srgbClr val="000000"/>
                    </a:solidFill>
                    <a:latin typeface="Arial" panose="020B0604020202020204" pitchFamily="34" charset="0"/>
                  </a:rPr>
                  <a:t>01101001</a:t>
                </a:r>
                <a:endParaRPr lang="en-US" altLang="zh-CN" sz="2600" b="0" i="0">
                  <a:latin typeface="Arial" panose="020B0604020202020204" pitchFamily="34" charset="0"/>
                </a:endParaRPr>
              </a:p>
            </p:txBody>
          </p:sp>
          <p:sp>
            <p:nvSpPr>
              <p:cNvPr id="65" name="Text Box 167">
                <a:extLst>
                  <a:ext uri="{FF2B5EF4-FFF2-40B4-BE49-F238E27FC236}">
                    <a16:creationId xmlns:a16="http://schemas.microsoft.com/office/drawing/2014/main" id="{165CFD4F-4BAF-413F-8FF5-D3825B345C74}"/>
                  </a:ext>
                </a:extLst>
              </p:cNvPr>
              <p:cNvSpPr txBox="1">
                <a:spLocks noChangeArrowheads="1"/>
              </p:cNvSpPr>
              <p:nvPr/>
            </p:nvSpPr>
            <p:spPr bwMode="auto">
              <a:xfrm>
                <a:off x="3187" y="1361"/>
                <a:ext cx="756" cy="152"/>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228600"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80000"/>
                  </a:lnSpc>
                </a:pPr>
                <a:r>
                  <a:rPr lang="en-US" altLang="zh-CN" sz="1300" i="0">
                    <a:solidFill>
                      <a:srgbClr val="000000"/>
                    </a:solidFill>
                    <a:latin typeface="Arial" panose="020B0604020202020204" pitchFamily="34" charset="0"/>
                  </a:rPr>
                  <a:t>10101010</a:t>
                </a:r>
                <a:endParaRPr lang="en-US" altLang="zh-CN" sz="2600" b="0" i="0">
                  <a:latin typeface="Arial" panose="020B0604020202020204" pitchFamily="34" charset="0"/>
                </a:endParaRPr>
              </a:p>
            </p:txBody>
          </p:sp>
          <p:sp>
            <p:nvSpPr>
              <p:cNvPr id="66" name="Text Box 168">
                <a:extLst>
                  <a:ext uri="{FF2B5EF4-FFF2-40B4-BE49-F238E27FC236}">
                    <a16:creationId xmlns:a16="http://schemas.microsoft.com/office/drawing/2014/main" id="{CC96DA45-8367-4B11-B39F-DCA583D8DFD8}"/>
                  </a:ext>
                </a:extLst>
              </p:cNvPr>
              <p:cNvSpPr txBox="1">
                <a:spLocks noChangeArrowheads="1"/>
              </p:cNvSpPr>
              <p:nvPr/>
            </p:nvSpPr>
            <p:spPr bwMode="auto">
              <a:xfrm>
                <a:off x="3898" y="1502"/>
                <a:ext cx="207" cy="492"/>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80000"/>
                  </a:lnSpc>
                </a:pPr>
                <a:r>
                  <a:rPr lang="zh-CN" altLang="en-US" sz="1600" b="0" i="0">
                    <a:solidFill>
                      <a:srgbClr val="000000"/>
                    </a:solidFill>
                    <a:latin typeface="Arial" panose="020B0604020202020204" pitchFamily="34" charset="0"/>
                  </a:rPr>
                  <a:t>存储内容</a:t>
                </a:r>
                <a:endParaRPr lang="zh-CN" altLang="en-US" sz="1600" b="0" i="0">
                  <a:latin typeface="Arial" panose="020B0604020202020204" pitchFamily="34" charset="0"/>
                </a:endParaRPr>
              </a:p>
            </p:txBody>
          </p:sp>
          <p:sp>
            <p:nvSpPr>
              <p:cNvPr id="67" name="Line 169">
                <a:extLst>
                  <a:ext uri="{FF2B5EF4-FFF2-40B4-BE49-F238E27FC236}">
                    <a16:creationId xmlns:a16="http://schemas.microsoft.com/office/drawing/2014/main" id="{BF5D0EE4-FE51-4492-B1FF-3F9BAE803383}"/>
                  </a:ext>
                </a:extLst>
              </p:cNvPr>
              <p:cNvSpPr>
                <a:spLocks noChangeShapeType="1"/>
              </p:cNvSpPr>
              <p:nvPr/>
            </p:nvSpPr>
            <p:spPr bwMode="auto">
              <a:xfrm flipH="1" flipV="1">
                <a:off x="3784" y="1411"/>
                <a:ext cx="148" cy="142"/>
              </a:xfrm>
              <a:prstGeom prst="line">
                <a:avLst/>
              </a:prstGeom>
              <a:noFill/>
              <a:ln w="127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a:lstStyle/>
              <a:p>
                <a:endParaRPr lang="zh-CN" altLang="en-US"/>
              </a:p>
            </p:txBody>
          </p:sp>
          <p:grpSp>
            <p:nvGrpSpPr>
              <p:cNvPr id="68" name="Group 170">
                <a:extLst>
                  <a:ext uri="{FF2B5EF4-FFF2-40B4-BE49-F238E27FC236}">
                    <a16:creationId xmlns:a16="http://schemas.microsoft.com/office/drawing/2014/main" id="{BF01FA04-F885-45BE-BCAF-7E218873054D}"/>
                  </a:ext>
                </a:extLst>
              </p:cNvPr>
              <p:cNvGrpSpPr>
                <a:grpSpLocks/>
              </p:cNvGrpSpPr>
              <p:nvPr/>
            </p:nvGrpSpPr>
            <p:grpSpPr bwMode="auto">
              <a:xfrm>
                <a:off x="2666" y="1073"/>
                <a:ext cx="839" cy="1256"/>
                <a:chOff x="2666" y="1073"/>
                <a:chExt cx="839" cy="1256"/>
              </a:xfrm>
            </p:grpSpPr>
            <p:sp>
              <p:nvSpPr>
                <p:cNvPr id="69" name="Text Box 171">
                  <a:extLst>
                    <a:ext uri="{FF2B5EF4-FFF2-40B4-BE49-F238E27FC236}">
                      <a16:creationId xmlns:a16="http://schemas.microsoft.com/office/drawing/2014/main" id="{B7D23632-2222-448A-B456-AFB00302823F}"/>
                    </a:ext>
                  </a:extLst>
                </p:cNvPr>
                <p:cNvSpPr txBox="1">
                  <a:spLocks noChangeArrowheads="1"/>
                </p:cNvSpPr>
                <p:nvPr/>
              </p:nvSpPr>
              <p:spPr bwMode="auto">
                <a:xfrm>
                  <a:off x="2881" y="1143"/>
                  <a:ext cx="622"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228600" indent="1588"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80000"/>
                    </a:lnSpc>
                  </a:pPr>
                  <a:r>
                    <a:rPr lang="en-US" altLang="zh-CN" sz="1300" i="0">
                      <a:solidFill>
                        <a:srgbClr val="990033"/>
                      </a:solidFill>
                      <a:latin typeface="Arial" panose="020B0604020202020204" pitchFamily="34" charset="0"/>
                    </a:rPr>
                    <a:t>00001</a:t>
                  </a:r>
                  <a:endParaRPr lang="en-US" altLang="zh-CN" sz="2600" b="0" i="0">
                    <a:latin typeface="Arial" panose="020B0604020202020204" pitchFamily="34" charset="0"/>
                  </a:endParaRPr>
                </a:p>
              </p:txBody>
            </p:sp>
            <p:sp>
              <p:nvSpPr>
                <p:cNvPr id="70" name="Text Box 172">
                  <a:extLst>
                    <a:ext uri="{FF2B5EF4-FFF2-40B4-BE49-F238E27FC236}">
                      <a16:creationId xmlns:a16="http://schemas.microsoft.com/office/drawing/2014/main" id="{ABF23CA7-1BA0-488F-A910-2195ED11DEA6}"/>
                    </a:ext>
                  </a:extLst>
                </p:cNvPr>
                <p:cNvSpPr txBox="1">
                  <a:spLocks noChangeArrowheads="1"/>
                </p:cNvSpPr>
                <p:nvPr/>
              </p:nvSpPr>
              <p:spPr bwMode="auto">
                <a:xfrm>
                  <a:off x="2881" y="1073"/>
                  <a:ext cx="622"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230188"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80000"/>
                    </a:lnSpc>
                  </a:pPr>
                  <a:r>
                    <a:rPr lang="en-US" altLang="zh-CN" sz="1300" i="0">
                      <a:solidFill>
                        <a:srgbClr val="990033"/>
                      </a:solidFill>
                      <a:latin typeface="Arial" panose="020B0604020202020204" pitchFamily="34" charset="0"/>
                    </a:rPr>
                    <a:t>00000</a:t>
                  </a:r>
                  <a:endParaRPr lang="en-US" altLang="zh-CN" sz="2600" b="0" i="0">
                    <a:latin typeface="Arial" panose="020B0604020202020204" pitchFamily="34" charset="0"/>
                  </a:endParaRPr>
                </a:p>
              </p:txBody>
            </p:sp>
            <p:sp>
              <p:nvSpPr>
                <p:cNvPr id="71" name="Text Box 173">
                  <a:extLst>
                    <a:ext uri="{FF2B5EF4-FFF2-40B4-BE49-F238E27FC236}">
                      <a16:creationId xmlns:a16="http://schemas.microsoft.com/office/drawing/2014/main" id="{80B0865C-D07D-4916-8E9A-24E316ECA3D0}"/>
                    </a:ext>
                  </a:extLst>
                </p:cNvPr>
                <p:cNvSpPr txBox="1">
                  <a:spLocks noChangeArrowheads="1"/>
                </p:cNvSpPr>
                <p:nvPr/>
              </p:nvSpPr>
              <p:spPr bwMode="auto">
                <a:xfrm>
                  <a:off x="2881" y="1221"/>
                  <a:ext cx="622"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230188"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80000"/>
                    </a:lnSpc>
                  </a:pPr>
                  <a:r>
                    <a:rPr lang="en-US" altLang="zh-CN" sz="1300" i="0">
                      <a:solidFill>
                        <a:srgbClr val="990033"/>
                      </a:solidFill>
                      <a:latin typeface="Arial" panose="020B0604020202020204" pitchFamily="34" charset="0"/>
                    </a:rPr>
                    <a:t>00010</a:t>
                  </a:r>
                  <a:endParaRPr lang="en-US" altLang="zh-CN" sz="2600" b="0" i="0">
                    <a:latin typeface="Arial" panose="020B0604020202020204" pitchFamily="34" charset="0"/>
                  </a:endParaRPr>
                </a:p>
              </p:txBody>
            </p:sp>
            <p:sp>
              <p:nvSpPr>
                <p:cNvPr id="72" name="Text Box 174">
                  <a:extLst>
                    <a:ext uri="{FF2B5EF4-FFF2-40B4-BE49-F238E27FC236}">
                      <a16:creationId xmlns:a16="http://schemas.microsoft.com/office/drawing/2014/main" id="{5D811EBA-E1C3-4C28-8350-FBB13EBEDC24}"/>
                    </a:ext>
                  </a:extLst>
                </p:cNvPr>
                <p:cNvSpPr txBox="1">
                  <a:spLocks noChangeArrowheads="1"/>
                </p:cNvSpPr>
                <p:nvPr/>
              </p:nvSpPr>
              <p:spPr bwMode="auto">
                <a:xfrm>
                  <a:off x="2881" y="1293"/>
                  <a:ext cx="622" cy="144"/>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230188"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80000"/>
                    </a:lnSpc>
                  </a:pPr>
                  <a:r>
                    <a:rPr lang="en-US" altLang="zh-CN" sz="1300" i="0">
                      <a:solidFill>
                        <a:srgbClr val="990033"/>
                      </a:solidFill>
                      <a:latin typeface="Arial" panose="020B0604020202020204" pitchFamily="34" charset="0"/>
                    </a:rPr>
                    <a:t>00011</a:t>
                  </a:r>
                  <a:endParaRPr lang="en-US" altLang="zh-CN" sz="2600" b="0" i="0">
                    <a:latin typeface="Arial" panose="020B0604020202020204" pitchFamily="34" charset="0"/>
                  </a:endParaRPr>
                </a:p>
              </p:txBody>
            </p:sp>
            <p:sp>
              <p:nvSpPr>
                <p:cNvPr id="73" name="Text Box 175">
                  <a:extLst>
                    <a:ext uri="{FF2B5EF4-FFF2-40B4-BE49-F238E27FC236}">
                      <a16:creationId xmlns:a16="http://schemas.microsoft.com/office/drawing/2014/main" id="{C8A8F8FF-1C61-43B1-A2BC-4787D8FC4239}"/>
                    </a:ext>
                  </a:extLst>
                </p:cNvPr>
                <p:cNvSpPr txBox="1">
                  <a:spLocks noChangeArrowheads="1"/>
                </p:cNvSpPr>
                <p:nvPr/>
              </p:nvSpPr>
              <p:spPr bwMode="auto">
                <a:xfrm>
                  <a:off x="2882" y="1365"/>
                  <a:ext cx="623"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228600" indent="1588"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80000"/>
                    </a:lnSpc>
                  </a:pPr>
                  <a:r>
                    <a:rPr lang="en-US" altLang="zh-CN" sz="1300" i="0">
                      <a:solidFill>
                        <a:srgbClr val="990033"/>
                      </a:solidFill>
                      <a:latin typeface="Arial" panose="020B0604020202020204" pitchFamily="34" charset="0"/>
                    </a:rPr>
                    <a:t>00100</a:t>
                  </a:r>
                  <a:endParaRPr lang="en-US" altLang="zh-CN" sz="2600" b="0" i="0">
                    <a:latin typeface="Arial" panose="020B0604020202020204" pitchFamily="34" charset="0"/>
                  </a:endParaRPr>
                </a:p>
              </p:txBody>
            </p:sp>
            <p:sp>
              <p:nvSpPr>
                <p:cNvPr id="74" name="Text Box 176">
                  <a:extLst>
                    <a:ext uri="{FF2B5EF4-FFF2-40B4-BE49-F238E27FC236}">
                      <a16:creationId xmlns:a16="http://schemas.microsoft.com/office/drawing/2014/main" id="{02076BF1-72D8-48FA-BC06-C4538C4387D5}"/>
                    </a:ext>
                  </a:extLst>
                </p:cNvPr>
                <p:cNvSpPr txBox="1">
                  <a:spLocks noChangeArrowheads="1"/>
                </p:cNvSpPr>
                <p:nvPr/>
              </p:nvSpPr>
              <p:spPr bwMode="auto">
                <a:xfrm>
                  <a:off x="2882" y="2097"/>
                  <a:ext cx="623"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228600" indent="1588"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80000"/>
                    </a:lnSpc>
                  </a:pPr>
                  <a:r>
                    <a:rPr lang="en-US" altLang="zh-CN" sz="1300" i="0">
                      <a:solidFill>
                        <a:srgbClr val="990033"/>
                      </a:solidFill>
                      <a:latin typeface="Arial" panose="020B0604020202020204" pitchFamily="34" charset="0"/>
                    </a:rPr>
                    <a:t>11110</a:t>
                  </a:r>
                  <a:endParaRPr lang="en-US" altLang="zh-CN" sz="2600" b="0" i="0">
                    <a:latin typeface="Arial" panose="020B0604020202020204" pitchFamily="34" charset="0"/>
                  </a:endParaRPr>
                </a:p>
              </p:txBody>
            </p:sp>
            <p:sp>
              <p:nvSpPr>
                <p:cNvPr id="75" name="Text Box 177">
                  <a:extLst>
                    <a:ext uri="{FF2B5EF4-FFF2-40B4-BE49-F238E27FC236}">
                      <a16:creationId xmlns:a16="http://schemas.microsoft.com/office/drawing/2014/main" id="{9C3430DE-906D-4F3C-9A22-D0C7DEDE78D2}"/>
                    </a:ext>
                  </a:extLst>
                </p:cNvPr>
                <p:cNvSpPr txBox="1">
                  <a:spLocks noChangeArrowheads="1"/>
                </p:cNvSpPr>
                <p:nvPr/>
              </p:nvSpPr>
              <p:spPr bwMode="auto">
                <a:xfrm>
                  <a:off x="2882" y="2184"/>
                  <a:ext cx="623" cy="145"/>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228600" indent="1588"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80000"/>
                    </a:lnSpc>
                  </a:pPr>
                  <a:r>
                    <a:rPr lang="en-US" altLang="zh-CN" sz="1300" i="0">
                      <a:solidFill>
                        <a:srgbClr val="990033"/>
                      </a:solidFill>
                      <a:latin typeface="Arial" panose="020B0604020202020204" pitchFamily="34" charset="0"/>
                    </a:rPr>
                    <a:t>11111</a:t>
                  </a:r>
                  <a:endParaRPr lang="en-US" altLang="zh-CN" sz="2600" b="0" i="0">
                    <a:latin typeface="Arial" panose="020B0604020202020204" pitchFamily="34" charset="0"/>
                  </a:endParaRPr>
                </a:p>
              </p:txBody>
            </p:sp>
            <p:sp>
              <p:nvSpPr>
                <p:cNvPr id="76" name="Text Box 178">
                  <a:extLst>
                    <a:ext uri="{FF2B5EF4-FFF2-40B4-BE49-F238E27FC236}">
                      <a16:creationId xmlns:a16="http://schemas.microsoft.com/office/drawing/2014/main" id="{91251FF2-0F05-4D5F-AD95-4C493494AF7D}"/>
                    </a:ext>
                  </a:extLst>
                </p:cNvPr>
                <p:cNvSpPr txBox="1">
                  <a:spLocks noChangeArrowheads="1"/>
                </p:cNvSpPr>
                <p:nvPr/>
              </p:nvSpPr>
              <p:spPr bwMode="auto">
                <a:xfrm>
                  <a:off x="3131" y="1520"/>
                  <a:ext cx="159" cy="474"/>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vert="eaVert" lIns="66475" tIns="33237" rIns="66475" bIns="33237"/>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228600" indent="1588"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80000"/>
                    </a:lnSpc>
                  </a:pPr>
                  <a:r>
                    <a:rPr lang="en-US" altLang="zh-CN" sz="1300" i="0">
                      <a:solidFill>
                        <a:srgbClr val="990033"/>
                      </a:solidFill>
                      <a:latin typeface="Arial" panose="020B0604020202020204" pitchFamily="34" charset="0"/>
                    </a:rPr>
                    <a:t>·······</a:t>
                  </a:r>
                  <a:endParaRPr lang="en-US" altLang="zh-CN" sz="2600" b="0" i="0">
                    <a:latin typeface="Arial" panose="020B0604020202020204" pitchFamily="34" charset="0"/>
                  </a:endParaRPr>
                </a:p>
              </p:txBody>
            </p:sp>
            <p:sp>
              <p:nvSpPr>
                <p:cNvPr id="77" name="Text Box 179">
                  <a:extLst>
                    <a:ext uri="{FF2B5EF4-FFF2-40B4-BE49-F238E27FC236}">
                      <a16:creationId xmlns:a16="http://schemas.microsoft.com/office/drawing/2014/main" id="{A615F4D6-FE0A-47E3-B984-65516569992B}"/>
                    </a:ext>
                  </a:extLst>
                </p:cNvPr>
                <p:cNvSpPr txBox="1">
                  <a:spLocks noChangeArrowheads="1"/>
                </p:cNvSpPr>
                <p:nvPr/>
              </p:nvSpPr>
              <p:spPr bwMode="auto">
                <a:xfrm>
                  <a:off x="2666" y="1521"/>
                  <a:ext cx="318" cy="403"/>
                </a:xfrm>
                <a:prstGeom prst="rect">
                  <a:avLst/>
                </a:prstGeom>
                <a:noFill/>
                <a:ln>
                  <a:noFill/>
                </a:ln>
                <a:effectLst/>
                <a:extLst>
                  <a:ext uri="{909E8E84-426E-40DD-AFC4-6F175D3DCCD1}">
                    <a14:hiddenFill xmlns:a14="http://schemas.microsoft.com/office/drawing/2010/main">
                      <a:solidFill>
                        <a:srgbClr val="CCCC99"/>
                      </a:solidFill>
                    </a14:hiddenFill>
                  </a:ext>
                  <a:ext uri="{91240B29-F687-4F45-9708-019B960494DF}">
                    <a14:hiddenLine xmlns:a14="http://schemas.microsoft.com/office/drawing/2010/main" w="19050" algn="ctr">
                      <a:solidFill>
                        <a:srgbClr val="0033CC"/>
                      </a:solidFill>
                      <a:miter lim="800000"/>
                      <a:headEnd/>
                      <a:tailEnd/>
                    </a14:hiddenLine>
                  </a:ext>
                  <a:ext uri="{AF507438-7753-43E0-B8FC-AC1667EBCBE1}">
                    <a14:hiddenEffects xmlns:a14="http://schemas.microsoft.com/office/drawing/2010/main">
                      <a:effectLst>
                        <a:outerShdw dist="35921" dir="2700000" algn="ctr" rotWithShape="0">
                          <a:srgbClr val="330033"/>
                        </a:outerShdw>
                      </a:effectLst>
                    </a14:hiddenEffects>
                  </a:ext>
                </a:extLst>
              </p:spPr>
              <p:txBody>
                <a:bodyPr lIns="66475" tIns="33237" rIns="66475" bIns="33237"/>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80000"/>
                    </a:lnSpc>
                  </a:pPr>
                  <a:r>
                    <a:rPr lang="zh-CN" altLang="en-US" sz="1600" b="0" i="0">
                      <a:latin typeface="Arial" panose="020B0604020202020204" pitchFamily="34" charset="0"/>
                    </a:rPr>
                    <a:t>存储</a:t>
                  </a:r>
                </a:p>
                <a:p>
                  <a:pPr algn="just" eaLnBrk="1" hangingPunct="1">
                    <a:lnSpc>
                      <a:spcPct val="80000"/>
                    </a:lnSpc>
                  </a:pPr>
                  <a:r>
                    <a:rPr lang="zh-CN" altLang="en-US" sz="1600" b="0" i="0">
                      <a:latin typeface="Arial" panose="020B0604020202020204" pitchFamily="34" charset="0"/>
                    </a:rPr>
                    <a:t>单元</a:t>
                  </a:r>
                </a:p>
                <a:p>
                  <a:pPr algn="just" eaLnBrk="1" hangingPunct="1">
                    <a:lnSpc>
                      <a:spcPct val="80000"/>
                    </a:lnSpc>
                  </a:pPr>
                  <a:r>
                    <a:rPr lang="zh-CN" altLang="en-US" sz="1600" b="0" i="0">
                      <a:latin typeface="Arial" panose="020B0604020202020204" pitchFamily="34" charset="0"/>
                    </a:rPr>
                    <a:t>地址</a:t>
                  </a:r>
                </a:p>
              </p:txBody>
            </p:sp>
            <p:sp>
              <p:nvSpPr>
                <p:cNvPr id="78" name="AutoShape 180">
                  <a:extLst>
                    <a:ext uri="{FF2B5EF4-FFF2-40B4-BE49-F238E27FC236}">
                      <a16:creationId xmlns:a16="http://schemas.microsoft.com/office/drawing/2014/main" id="{108331AF-0F76-4D1A-9802-A9455D70DEA2}"/>
                    </a:ext>
                  </a:extLst>
                </p:cNvPr>
                <p:cNvSpPr>
                  <a:spLocks/>
                </p:cNvSpPr>
                <p:nvPr/>
              </p:nvSpPr>
              <p:spPr bwMode="auto">
                <a:xfrm>
                  <a:off x="2958" y="1119"/>
                  <a:ext cx="56" cy="1113"/>
                </a:xfrm>
                <a:prstGeom prst="leftBrace">
                  <a:avLst>
                    <a:gd name="adj1" fmla="val 165625"/>
                    <a:gd name="adj2" fmla="val 50000"/>
                  </a:avLst>
                </a:prstGeom>
                <a:noFill/>
                <a:ln w="19050">
                  <a:solidFill>
                    <a:srgbClr val="990033"/>
                  </a:solidFill>
                  <a:round/>
                  <a:headEnd/>
                  <a:tailEnd/>
                </a:ln>
                <a:effectLst/>
                <a:extLst>
                  <a:ext uri="{909E8E84-426E-40DD-AFC4-6F175D3DCCD1}">
                    <a14:hiddenFill xmlns:a14="http://schemas.microsoft.com/office/drawing/2010/main">
                      <a:solidFill>
                        <a:srgbClr val="CCCC99"/>
                      </a:solidFill>
                    </a14:hiddenFill>
                  </a:ext>
                  <a:ext uri="{AF507438-7753-43E0-B8FC-AC1667EBCBE1}">
                    <a14:hiddenEffects xmlns:a14="http://schemas.microsoft.com/office/drawing/2010/main">
                      <a:effectLst>
                        <a:outerShdw dist="35921" dir="2700000" algn="ctr" rotWithShape="0">
                          <a:srgbClr val="330033"/>
                        </a:outerShdw>
                      </a:effectLst>
                    </a14:hiddenEffects>
                  </a:ext>
                </a:extLst>
              </p:spPr>
              <p:txBody>
                <a:bodyPr lIns="116623" tIns="58311" rIns="116623" bIns="58311" anchor="ctr"/>
                <a:lstStyle>
                  <a:lvl1pPr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582613"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66813"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749425"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332038"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7892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464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7036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6083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230000"/>
                    </a:lnSpc>
                  </a:pPr>
                  <a:endParaRPr lang="zh-CN" altLang="en-US" sz="2600" b="0" i="0">
                    <a:latin typeface="Arial" panose="020B0604020202020204" pitchFamily="34" charset="0"/>
                  </a:endParaRPr>
                </a:p>
              </p:txBody>
            </p:sp>
          </p:grpSp>
        </p:grpSp>
        <p:sp>
          <p:nvSpPr>
            <p:cNvPr id="61" name="Oval 181">
              <a:extLst>
                <a:ext uri="{FF2B5EF4-FFF2-40B4-BE49-F238E27FC236}">
                  <a16:creationId xmlns:a16="http://schemas.microsoft.com/office/drawing/2014/main" id="{F1CBAA3F-B787-4897-A66D-6D2EC33A1610}"/>
                </a:ext>
              </a:extLst>
            </p:cNvPr>
            <p:cNvSpPr>
              <a:spLocks noChangeArrowheads="1"/>
            </p:cNvSpPr>
            <p:nvPr/>
          </p:nvSpPr>
          <p:spPr bwMode="auto">
            <a:xfrm>
              <a:off x="3603" y="582"/>
              <a:ext cx="2026" cy="1850"/>
            </a:xfrm>
            <a:prstGeom prst="ellipse">
              <a:avLst/>
            </a:prstGeom>
            <a:noFill/>
            <a:ln w="19050">
              <a:solidFill>
                <a:srgbClr val="0000CC"/>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 name="Text Box 182">
            <a:extLst>
              <a:ext uri="{FF2B5EF4-FFF2-40B4-BE49-F238E27FC236}">
                <a16:creationId xmlns:a16="http://schemas.microsoft.com/office/drawing/2014/main" id="{5FC31434-0620-4FA8-B634-4E7603D8861F}"/>
              </a:ext>
            </a:extLst>
          </p:cNvPr>
          <p:cNvSpPr txBox="1">
            <a:spLocks noChangeArrowheads="1"/>
          </p:cNvSpPr>
          <p:nvPr/>
        </p:nvSpPr>
        <p:spPr bwMode="auto">
          <a:xfrm>
            <a:off x="890503" y="1697874"/>
            <a:ext cx="1223963" cy="38576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zh-CN" b="0" i="0">
                <a:solidFill>
                  <a:schemeClr val="tx1"/>
                </a:solidFill>
                <a:ea typeface="宋体" panose="02010600030101010101" pitchFamily="2" charset="-122"/>
              </a:rPr>
              <a:t>MDR</a:t>
            </a:r>
          </a:p>
        </p:txBody>
      </p:sp>
      <p:sp>
        <p:nvSpPr>
          <p:cNvPr id="93" name="Text Box 183">
            <a:extLst>
              <a:ext uri="{FF2B5EF4-FFF2-40B4-BE49-F238E27FC236}">
                <a16:creationId xmlns:a16="http://schemas.microsoft.com/office/drawing/2014/main" id="{FEBF2320-2AD8-4152-8D62-34FBC4AE9784}"/>
              </a:ext>
            </a:extLst>
          </p:cNvPr>
          <p:cNvSpPr txBox="1">
            <a:spLocks noChangeArrowheads="1"/>
          </p:cNvSpPr>
          <p:nvPr/>
        </p:nvSpPr>
        <p:spPr bwMode="auto">
          <a:xfrm>
            <a:off x="882566" y="2798012"/>
            <a:ext cx="1223962" cy="3857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zh-CN" b="0" i="0">
                <a:solidFill>
                  <a:schemeClr val="tx1"/>
                </a:solidFill>
                <a:ea typeface="宋体" panose="02010600030101010101" pitchFamily="2" charset="-122"/>
              </a:rPr>
              <a:t>MAR</a:t>
            </a:r>
          </a:p>
        </p:txBody>
      </p:sp>
      <p:sp>
        <p:nvSpPr>
          <p:cNvPr id="94" name="Line 184">
            <a:extLst>
              <a:ext uri="{FF2B5EF4-FFF2-40B4-BE49-F238E27FC236}">
                <a16:creationId xmlns:a16="http://schemas.microsoft.com/office/drawing/2014/main" id="{6C241CE9-646C-4CC0-9E2B-C4CC8A3DDEC4}"/>
              </a:ext>
            </a:extLst>
          </p:cNvPr>
          <p:cNvSpPr>
            <a:spLocks noChangeShapeType="1"/>
          </p:cNvSpPr>
          <p:nvPr/>
        </p:nvSpPr>
        <p:spPr bwMode="auto">
          <a:xfrm>
            <a:off x="3274928" y="3004387"/>
            <a:ext cx="2254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Text Box 185">
            <a:extLst>
              <a:ext uri="{FF2B5EF4-FFF2-40B4-BE49-F238E27FC236}">
                <a16:creationId xmlns:a16="http://schemas.microsoft.com/office/drawing/2014/main" id="{B24345FA-34A4-4B67-8EC6-2408ED9B4E5F}"/>
              </a:ext>
            </a:extLst>
          </p:cNvPr>
          <p:cNvSpPr txBox="1">
            <a:spLocks noChangeArrowheads="1"/>
          </p:cNvSpPr>
          <p:nvPr/>
        </p:nvSpPr>
        <p:spPr bwMode="auto">
          <a:xfrm>
            <a:off x="530141" y="3453649"/>
            <a:ext cx="944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i="0">
                <a:solidFill>
                  <a:schemeClr val="tx1"/>
                </a:solidFill>
                <a:ea typeface="宋体" panose="02010600030101010101" pitchFamily="2" charset="-122"/>
              </a:rPr>
              <a:t>CPU</a:t>
            </a:r>
          </a:p>
        </p:txBody>
      </p:sp>
      <p:sp>
        <p:nvSpPr>
          <p:cNvPr id="96" name="Text Box 186">
            <a:extLst>
              <a:ext uri="{FF2B5EF4-FFF2-40B4-BE49-F238E27FC236}">
                <a16:creationId xmlns:a16="http://schemas.microsoft.com/office/drawing/2014/main" id="{8B9783E8-46E3-4589-B446-1C55168219C8}"/>
              </a:ext>
            </a:extLst>
          </p:cNvPr>
          <p:cNvSpPr txBox="1">
            <a:spLocks noChangeArrowheads="1"/>
          </p:cNvSpPr>
          <p:nvPr/>
        </p:nvSpPr>
        <p:spPr bwMode="auto">
          <a:xfrm>
            <a:off x="5302166" y="1383549"/>
            <a:ext cx="809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i="0">
                <a:solidFill>
                  <a:schemeClr val="tx1"/>
                </a:solidFill>
                <a:ea typeface="宋体" panose="02010600030101010101" pitchFamily="2" charset="-122"/>
              </a:rPr>
              <a:t>MM</a:t>
            </a:r>
          </a:p>
        </p:txBody>
      </p:sp>
      <p:sp>
        <p:nvSpPr>
          <p:cNvPr id="97" name="Line 187">
            <a:extLst>
              <a:ext uri="{FF2B5EF4-FFF2-40B4-BE49-F238E27FC236}">
                <a16:creationId xmlns:a16="http://schemas.microsoft.com/office/drawing/2014/main" id="{304A41DE-50B0-446B-A656-7E85DD10C965}"/>
              </a:ext>
            </a:extLst>
          </p:cNvPr>
          <p:cNvSpPr>
            <a:spLocks noChangeShapeType="1"/>
          </p:cNvSpPr>
          <p:nvPr/>
        </p:nvSpPr>
        <p:spPr bwMode="auto">
          <a:xfrm>
            <a:off x="2106528" y="3004387"/>
            <a:ext cx="8096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5465442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linds(horizontal)">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03F2D83-5304-45DB-8C2F-AF34CA5040DC}"/>
              </a:ext>
            </a:extLst>
          </p:cNvPr>
          <p:cNvSpPr>
            <a:spLocks noGrp="1"/>
          </p:cNvSpPr>
          <p:nvPr>
            <p:ph type="sldNum" sz="quarter" idx="12"/>
          </p:nvPr>
        </p:nvSpPr>
        <p:spPr/>
        <p:txBody>
          <a:bodyPr/>
          <a:lstStyle/>
          <a:p>
            <a:fld id="{D12C7F20-4EEE-4847-AC76-B538472E8A39}" type="slidenum">
              <a:rPr lang="zh-CN" altLang="en-US" smtClean="0"/>
              <a:pPr/>
              <a:t>89</a:t>
            </a:fld>
            <a:endParaRPr lang="zh-CN" altLang="en-US"/>
          </a:p>
        </p:txBody>
      </p:sp>
      <p:sp>
        <p:nvSpPr>
          <p:cNvPr id="3" name="文本占位符 2">
            <a:extLst>
              <a:ext uri="{FF2B5EF4-FFF2-40B4-BE49-F238E27FC236}">
                <a16:creationId xmlns:a16="http://schemas.microsoft.com/office/drawing/2014/main" id="{98D646C5-34DB-40AB-B446-F719297D1264}"/>
              </a:ext>
            </a:extLst>
          </p:cNvPr>
          <p:cNvSpPr>
            <a:spLocks noGrp="1"/>
          </p:cNvSpPr>
          <p:nvPr>
            <p:ph type="body" sz="quarter" idx="15"/>
          </p:nvPr>
        </p:nvSpPr>
        <p:spPr>
          <a:xfrm>
            <a:off x="159768" y="698463"/>
            <a:ext cx="11835786" cy="552821"/>
          </a:xfrm>
        </p:spPr>
        <p:txBody>
          <a:bodyPr/>
          <a:lstStyle/>
          <a:p>
            <a:r>
              <a:rPr lang="en-US" altLang="zh-CN" dirty="0"/>
              <a:t>Cache</a:t>
            </a:r>
            <a:r>
              <a:rPr lang="zh-CN" altLang="en-US" dirty="0"/>
              <a:t>性能评估与改善</a:t>
            </a:r>
          </a:p>
        </p:txBody>
      </p:sp>
      <p:sp>
        <p:nvSpPr>
          <p:cNvPr id="4" name="文本占位符 3">
            <a:extLst>
              <a:ext uri="{FF2B5EF4-FFF2-40B4-BE49-F238E27FC236}">
                <a16:creationId xmlns:a16="http://schemas.microsoft.com/office/drawing/2014/main" id="{5B2B6CFB-1E12-491A-8D26-76E7DC4B5A44}"/>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76D1B50E-CCE0-465A-B7B9-3EF0079B2D48}"/>
              </a:ext>
            </a:extLst>
          </p:cNvPr>
          <p:cNvSpPr txBox="1">
            <a:spLocks noChangeArrowheads="1"/>
          </p:cNvSpPr>
          <p:nvPr/>
        </p:nvSpPr>
        <p:spPr>
          <a:xfrm>
            <a:off x="443645" y="1171734"/>
            <a:ext cx="11466897" cy="5678488"/>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altLang="zh-CN" sz="1800"/>
              <a:t>CPU</a:t>
            </a:r>
            <a:r>
              <a:rPr lang="zh-CN" altLang="en-US" sz="1800"/>
              <a:t>时间：</a:t>
            </a:r>
            <a:r>
              <a:rPr lang="en-US" altLang="zh-CN" sz="1800"/>
              <a:t>CPU</a:t>
            </a:r>
            <a:r>
              <a:rPr lang="zh-CN" altLang="en-US" sz="1800"/>
              <a:t>执行时间</a:t>
            </a:r>
            <a:r>
              <a:rPr lang="en-US" altLang="zh-CN" sz="1800"/>
              <a:t>+</a:t>
            </a:r>
            <a:r>
              <a:rPr lang="zh-CN" altLang="en-US" sz="1800"/>
              <a:t>等待内存访问时间。即：</a:t>
            </a:r>
          </a:p>
          <a:p>
            <a:pPr lvl="1">
              <a:lnSpc>
                <a:spcPct val="125000"/>
              </a:lnSpc>
            </a:pPr>
            <a:r>
              <a:rPr lang="en-US" altLang="zh-CN" sz="1800"/>
              <a:t>CPU</a:t>
            </a:r>
            <a:r>
              <a:rPr lang="zh-CN" altLang="en-US" sz="1800"/>
              <a:t>时间</a:t>
            </a:r>
            <a:r>
              <a:rPr lang="en-US" altLang="zh-CN" sz="1800"/>
              <a:t>=</a:t>
            </a:r>
            <a:r>
              <a:rPr lang="zh-CN" altLang="en-US" sz="1800"/>
              <a:t>（</a:t>
            </a:r>
            <a:r>
              <a:rPr lang="en-US" altLang="zh-CN" sz="1800"/>
              <a:t>CPU</a:t>
            </a:r>
            <a:r>
              <a:rPr lang="zh-CN" altLang="en-US" sz="1800"/>
              <a:t>执行时钟数</a:t>
            </a:r>
            <a:r>
              <a:rPr lang="en-US" altLang="zh-CN" sz="1800"/>
              <a:t>+Cache</a:t>
            </a:r>
            <a:r>
              <a:rPr lang="zh-CN" altLang="en-US" sz="1800"/>
              <a:t>缺失引起阻塞的时钟数）</a:t>
            </a:r>
            <a:r>
              <a:rPr lang="en-US" altLang="zh-CN" sz="1800"/>
              <a:t>X </a:t>
            </a:r>
            <a:r>
              <a:rPr lang="zh-CN" altLang="en-US" sz="1800"/>
              <a:t>时钟周期</a:t>
            </a:r>
          </a:p>
          <a:p>
            <a:pPr lvl="1">
              <a:lnSpc>
                <a:spcPct val="125000"/>
              </a:lnSpc>
            </a:pPr>
            <a:r>
              <a:rPr lang="en-US" altLang="zh-CN" sz="1800"/>
              <a:t>Cache</a:t>
            </a:r>
            <a:r>
              <a:rPr lang="zh-CN" altLang="en-US" sz="1800"/>
              <a:t>缺失引起阻塞的时钟数</a:t>
            </a:r>
            <a:r>
              <a:rPr lang="en-US" altLang="zh-CN" sz="1800"/>
              <a:t>=</a:t>
            </a:r>
            <a:r>
              <a:rPr lang="zh-CN" altLang="en-US" sz="1800"/>
              <a:t>读操作阻塞时钟数</a:t>
            </a:r>
            <a:r>
              <a:rPr lang="en-US" altLang="zh-CN" sz="1800"/>
              <a:t>+</a:t>
            </a:r>
            <a:r>
              <a:rPr lang="zh-CN" altLang="en-US" sz="1800"/>
              <a:t>写操作阻塞时钟数</a:t>
            </a:r>
          </a:p>
          <a:p>
            <a:pPr lvl="1">
              <a:lnSpc>
                <a:spcPct val="125000"/>
              </a:lnSpc>
            </a:pPr>
            <a:r>
              <a:rPr lang="zh-CN" altLang="en-US" sz="1800"/>
              <a:t>读操作阻塞时钟数</a:t>
            </a:r>
            <a:r>
              <a:rPr lang="en-US" altLang="zh-CN" sz="1800"/>
              <a:t>=(</a:t>
            </a:r>
            <a:r>
              <a:rPr lang="zh-CN" altLang="en-US" sz="1800"/>
              <a:t>读的次数 </a:t>
            </a:r>
            <a:r>
              <a:rPr lang="en-US" altLang="zh-CN" sz="1800"/>
              <a:t>/ </a:t>
            </a:r>
            <a:r>
              <a:rPr lang="zh-CN" altLang="en-US" sz="1800"/>
              <a:t>程序</a:t>
            </a:r>
            <a:r>
              <a:rPr lang="en-US" altLang="zh-CN" sz="1800"/>
              <a:t>) x </a:t>
            </a:r>
            <a:r>
              <a:rPr lang="zh-CN" altLang="en-US" sz="1800"/>
              <a:t>读缺失率 </a:t>
            </a:r>
            <a:r>
              <a:rPr lang="en-US" altLang="zh-CN" sz="1800"/>
              <a:t>x </a:t>
            </a:r>
            <a:r>
              <a:rPr lang="zh-CN" altLang="en-US" sz="1800"/>
              <a:t>读缺失损失</a:t>
            </a:r>
          </a:p>
          <a:p>
            <a:pPr lvl="1">
              <a:lnSpc>
                <a:spcPct val="125000"/>
              </a:lnSpc>
            </a:pPr>
            <a:r>
              <a:rPr lang="zh-CN" altLang="en-US" sz="1800"/>
              <a:t>写操作的情况较复杂：</a:t>
            </a:r>
          </a:p>
          <a:p>
            <a:pPr lvl="2">
              <a:lnSpc>
                <a:spcPct val="125000"/>
              </a:lnSpc>
            </a:pPr>
            <a:r>
              <a:rPr lang="zh-CN" altLang="en-US" sz="1600"/>
              <a:t>回写（</a:t>
            </a:r>
            <a:r>
              <a:rPr lang="en-US" altLang="zh-CN" sz="1600"/>
              <a:t>write back</a:t>
            </a:r>
            <a:r>
              <a:rPr lang="zh-CN" altLang="en-US" sz="1600"/>
              <a:t>）</a:t>
            </a:r>
            <a:r>
              <a:rPr lang="en-US" altLang="zh-CN" sz="1600"/>
              <a:t>:</a:t>
            </a:r>
          </a:p>
          <a:p>
            <a:pPr lvl="2">
              <a:lnSpc>
                <a:spcPct val="125000"/>
              </a:lnSpc>
              <a:buFontTx/>
              <a:buNone/>
            </a:pPr>
            <a:r>
              <a:rPr lang="en-US" altLang="zh-CN" sz="1600"/>
              <a:t>    </a:t>
            </a:r>
            <a:r>
              <a:rPr lang="zh-CN" altLang="en-US" sz="1600">
                <a:solidFill>
                  <a:srgbClr val="0000FF"/>
                </a:solidFill>
              </a:rPr>
              <a:t>替换时，需要一次性回写一个块，故会产生一些附加回写阻塞</a:t>
            </a:r>
          </a:p>
          <a:p>
            <a:pPr lvl="2">
              <a:lnSpc>
                <a:spcPct val="125000"/>
              </a:lnSpc>
              <a:buFontTx/>
              <a:buNone/>
            </a:pPr>
            <a:r>
              <a:rPr lang="zh-CN" altLang="en-US" sz="1600"/>
              <a:t>    </a:t>
            </a:r>
            <a:r>
              <a:rPr lang="zh-CN" altLang="en-US" sz="1600">
                <a:solidFill>
                  <a:srgbClr val="006600"/>
                </a:solidFill>
              </a:rPr>
              <a:t>写操作阻塞时钟数</a:t>
            </a:r>
            <a:r>
              <a:rPr lang="en-US" altLang="zh-CN" sz="1600">
                <a:solidFill>
                  <a:srgbClr val="006600"/>
                </a:solidFill>
              </a:rPr>
              <a:t>=(</a:t>
            </a:r>
            <a:r>
              <a:rPr lang="zh-CN" altLang="en-US" sz="1600">
                <a:solidFill>
                  <a:srgbClr val="006600"/>
                </a:solidFill>
              </a:rPr>
              <a:t>写次数</a:t>
            </a:r>
            <a:r>
              <a:rPr lang="en-US" altLang="zh-CN" sz="1600">
                <a:solidFill>
                  <a:srgbClr val="006600"/>
                </a:solidFill>
              </a:rPr>
              <a:t>/ </a:t>
            </a:r>
            <a:r>
              <a:rPr lang="zh-CN" altLang="en-US" sz="1600">
                <a:solidFill>
                  <a:srgbClr val="006600"/>
                </a:solidFill>
              </a:rPr>
              <a:t>程序</a:t>
            </a:r>
            <a:r>
              <a:rPr lang="en-US" altLang="zh-CN" sz="1600">
                <a:solidFill>
                  <a:srgbClr val="006600"/>
                </a:solidFill>
              </a:rPr>
              <a:t>) x </a:t>
            </a:r>
            <a:r>
              <a:rPr lang="zh-CN" altLang="en-US" sz="1600">
                <a:solidFill>
                  <a:srgbClr val="006600"/>
                </a:solidFill>
              </a:rPr>
              <a:t>写缺失率 </a:t>
            </a:r>
            <a:r>
              <a:rPr lang="en-US" altLang="zh-CN" sz="1600">
                <a:solidFill>
                  <a:srgbClr val="006600"/>
                </a:solidFill>
              </a:rPr>
              <a:t>x </a:t>
            </a:r>
            <a:r>
              <a:rPr lang="zh-CN" altLang="en-US" sz="1600">
                <a:solidFill>
                  <a:srgbClr val="006600"/>
                </a:solidFill>
              </a:rPr>
              <a:t>写缺失损失</a:t>
            </a:r>
            <a:r>
              <a:rPr lang="en-US" altLang="zh-CN" sz="1600">
                <a:solidFill>
                  <a:srgbClr val="006600"/>
                </a:solidFill>
              </a:rPr>
              <a:t>+</a:t>
            </a:r>
            <a:r>
              <a:rPr lang="zh-CN" altLang="en-US" sz="1600">
                <a:solidFill>
                  <a:srgbClr val="006600"/>
                </a:solidFill>
              </a:rPr>
              <a:t>回写阻塞</a:t>
            </a:r>
          </a:p>
          <a:p>
            <a:pPr lvl="2">
              <a:lnSpc>
                <a:spcPct val="125000"/>
              </a:lnSpc>
            </a:pPr>
            <a:r>
              <a:rPr lang="zh-CN" altLang="en-US" sz="1600"/>
              <a:t>直写（</a:t>
            </a:r>
            <a:r>
              <a:rPr lang="en-US" altLang="zh-CN" sz="1600"/>
              <a:t>write through</a:t>
            </a:r>
            <a:r>
              <a:rPr lang="zh-CN" altLang="en-US" sz="1600"/>
              <a:t>）</a:t>
            </a:r>
            <a:r>
              <a:rPr lang="en-US" altLang="zh-CN" sz="1600"/>
              <a:t>:</a:t>
            </a:r>
          </a:p>
          <a:p>
            <a:pPr lvl="2">
              <a:lnSpc>
                <a:spcPct val="125000"/>
              </a:lnSpc>
              <a:buFontTx/>
              <a:buNone/>
            </a:pPr>
            <a:r>
              <a:rPr lang="en-US" altLang="zh-CN" sz="1600"/>
              <a:t>    </a:t>
            </a:r>
            <a:r>
              <a:rPr lang="zh-CN" altLang="en-US" sz="1600">
                <a:solidFill>
                  <a:srgbClr val="0000FF"/>
                </a:solidFill>
              </a:rPr>
              <a:t>包括写失靶和</a:t>
            </a:r>
            <a:r>
              <a:rPr lang="en-US" altLang="zh-CN" sz="1600">
                <a:solidFill>
                  <a:srgbClr val="0000FF"/>
                </a:solidFill>
              </a:rPr>
              <a:t>write buffer</a:t>
            </a:r>
            <a:r>
              <a:rPr lang="zh-CN" altLang="en-US" sz="1600">
                <a:solidFill>
                  <a:srgbClr val="0000FF"/>
                </a:solidFill>
              </a:rPr>
              <a:t>阻塞两部分</a:t>
            </a:r>
          </a:p>
          <a:p>
            <a:pPr lvl="2">
              <a:lnSpc>
                <a:spcPct val="125000"/>
              </a:lnSpc>
              <a:buFontTx/>
              <a:buNone/>
            </a:pPr>
            <a:r>
              <a:rPr lang="zh-CN" altLang="en-US" sz="1600"/>
              <a:t>    </a:t>
            </a:r>
            <a:r>
              <a:rPr lang="zh-CN" altLang="en-US" sz="1600">
                <a:solidFill>
                  <a:srgbClr val="006600"/>
                </a:solidFill>
              </a:rPr>
              <a:t>写操作阻塞时钟数</a:t>
            </a:r>
            <a:r>
              <a:rPr lang="en-US" altLang="zh-CN" sz="1600">
                <a:solidFill>
                  <a:srgbClr val="006600"/>
                </a:solidFill>
              </a:rPr>
              <a:t>=(</a:t>
            </a:r>
            <a:r>
              <a:rPr lang="zh-CN" altLang="en-US" sz="1600">
                <a:solidFill>
                  <a:srgbClr val="006600"/>
                </a:solidFill>
              </a:rPr>
              <a:t>写次数</a:t>
            </a:r>
            <a:r>
              <a:rPr lang="en-US" altLang="zh-CN" sz="1600">
                <a:solidFill>
                  <a:srgbClr val="006600"/>
                </a:solidFill>
              </a:rPr>
              <a:t>/ </a:t>
            </a:r>
            <a:r>
              <a:rPr lang="zh-CN" altLang="en-US" sz="1600">
                <a:solidFill>
                  <a:srgbClr val="006600"/>
                </a:solidFill>
              </a:rPr>
              <a:t>程序</a:t>
            </a:r>
            <a:r>
              <a:rPr lang="en-US" altLang="zh-CN" sz="1600">
                <a:solidFill>
                  <a:srgbClr val="006600"/>
                </a:solidFill>
              </a:rPr>
              <a:t>) x </a:t>
            </a:r>
            <a:r>
              <a:rPr lang="zh-CN" altLang="en-US" sz="1600">
                <a:solidFill>
                  <a:srgbClr val="006600"/>
                </a:solidFill>
              </a:rPr>
              <a:t>写缺失率 </a:t>
            </a:r>
            <a:r>
              <a:rPr lang="en-US" altLang="zh-CN" sz="1600">
                <a:solidFill>
                  <a:srgbClr val="006600"/>
                </a:solidFill>
              </a:rPr>
              <a:t>x </a:t>
            </a:r>
            <a:r>
              <a:rPr lang="zh-CN" altLang="en-US" sz="1600">
                <a:solidFill>
                  <a:srgbClr val="006600"/>
                </a:solidFill>
              </a:rPr>
              <a:t>写缺失损失</a:t>
            </a:r>
            <a:r>
              <a:rPr lang="en-US" altLang="zh-CN" sz="1600">
                <a:solidFill>
                  <a:srgbClr val="006600"/>
                </a:solidFill>
              </a:rPr>
              <a:t>+</a:t>
            </a:r>
            <a:r>
              <a:rPr lang="zh-CN" altLang="en-US" sz="1600">
                <a:solidFill>
                  <a:srgbClr val="006600"/>
                </a:solidFill>
              </a:rPr>
              <a:t>写缓冲阻塞</a:t>
            </a:r>
          </a:p>
          <a:p>
            <a:pPr lvl="1">
              <a:lnSpc>
                <a:spcPct val="125000"/>
              </a:lnSpc>
            </a:pPr>
            <a:r>
              <a:rPr lang="zh-CN" altLang="en-US" sz="1800"/>
              <a:t>假定回写阻塞或写缓冲阻塞可以忽略不计，则可将读和写综合考虑：</a:t>
            </a:r>
          </a:p>
          <a:p>
            <a:pPr lvl="2">
              <a:lnSpc>
                <a:spcPct val="125000"/>
              </a:lnSpc>
            </a:pPr>
            <a:r>
              <a:rPr lang="zh-CN" altLang="en-US" sz="1600"/>
              <a:t>内存阻塞时钟数</a:t>
            </a:r>
            <a:r>
              <a:rPr lang="en-US" altLang="zh-CN" sz="1600"/>
              <a:t>=(</a:t>
            </a:r>
            <a:r>
              <a:rPr lang="zh-CN" altLang="en-US" sz="1600"/>
              <a:t>访存次数 </a:t>
            </a:r>
            <a:r>
              <a:rPr lang="en-US" altLang="zh-CN" sz="1600"/>
              <a:t>/ </a:t>
            </a:r>
            <a:r>
              <a:rPr lang="zh-CN" altLang="en-US" sz="1600"/>
              <a:t>程序</a:t>
            </a:r>
            <a:r>
              <a:rPr lang="en-US" altLang="zh-CN" sz="1600"/>
              <a:t>) x </a:t>
            </a:r>
            <a:r>
              <a:rPr lang="zh-CN" altLang="en-US" sz="1600"/>
              <a:t>缺失率 </a:t>
            </a:r>
            <a:r>
              <a:rPr lang="en-US" altLang="zh-CN" sz="1600"/>
              <a:t>x </a:t>
            </a:r>
            <a:r>
              <a:rPr lang="zh-CN" altLang="en-US" sz="1600"/>
              <a:t>缺失损失</a:t>
            </a:r>
          </a:p>
          <a:p>
            <a:pPr lvl="2">
              <a:lnSpc>
                <a:spcPct val="125000"/>
              </a:lnSpc>
            </a:pPr>
            <a:r>
              <a:rPr lang="zh-CN" altLang="en-US" sz="1600"/>
              <a:t>内存阻塞时钟数</a:t>
            </a:r>
            <a:r>
              <a:rPr lang="en-US" altLang="zh-CN" sz="1600"/>
              <a:t>=(</a:t>
            </a:r>
            <a:r>
              <a:rPr lang="zh-CN" altLang="en-US" sz="1600"/>
              <a:t>指令条数 </a:t>
            </a:r>
            <a:r>
              <a:rPr lang="en-US" altLang="zh-CN" sz="1600"/>
              <a:t>/ </a:t>
            </a:r>
            <a:r>
              <a:rPr lang="zh-CN" altLang="en-US" sz="1600"/>
              <a:t>程序</a:t>
            </a:r>
            <a:r>
              <a:rPr lang="en-US" altLang="zh-CN" sz="1600"/>
              <a:t>) x (</a:t>
            </a:r>
            <a:r>
              <a:rPr lang="zh-CN" altLang="en-US" sz="1600"/>
              <a:t>缺失数</a:t>
            </a:r>
            <a:r>
              <a:rPr lang="en-US" altLang="zh-CN" sz="1600"/>
              <a:t>/ </a:t>
            </a:r>
            <a:r>
              <a:rPr lang="zh-CN" altLang="en-US" sz="1600"/>
              <a:t>指令</a:t>
            </a:r>
            <a:r>
              <a:rPr lang="en-US" altLang="zh-CN" sz="1600"/>
              <a:t>) x</a:t>
            </a:r>
            <a:r>
              <a:rPr lang="zh-CN" altLang="en-US" sz="1600"/>
              <a:t>缺失损失</a:t>
            </a:r>
          </a:p>
          <a:p>
            <a:pPr>
              <a:lnSpc>
                <a:spcPct val="125000"/>
              </a:lnSpc>
            </a:pPr>
            <a:endParaRPr lang="zh-CN" altLang="en-US" sz="1600"/>
          </a:p>
        </p:txBody>
      </p:sp>
    </p:spTree>
    <p:extLst>
      <p:ext uri="{BB962C8B-B14F-4D97-AF65-F5344CB8AC3E}">
        <p14:creationId xmlns:p14="http://schemas.microsoft.com/office/powerpoint/2010/main" val="43327732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linds(horizontal)">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blinds(horizontal)">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blinds(horizontal)">
                                      <p:cBhvr>
                                        <p:cTn id="52" dur="500"/>
                                        <p:tgtEl>
                                          <p:spTgt spid="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Effect transition="in" filter="blinds(horizontal)">
                                      <p:cBhvr>
                                        <p:cTn id="57" dur="500"/>
                                        <p:tgtEl>
                                          <p:spTgt spid="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xEl>
                                              <p:pRg st="12" end="12"/>
                                            </p:txEl>
                                          </p:spTgt>
                                        </p:tgtEl>
                                        <p:attrNameLst>
                                          <p:attrName>style.visibility</p:attrName>
                                        </p:attrNameLst>
                                      </p:cBhvr>
                                      <p:to>
                                        <p:strVal val="visible"/>
                                      </p:to>
                                    </p:set>
                                    <p:animEffect transition="in" filter="blinds(horizontal)">
                                      <p:cBhvr>
                                        <p:cTn id="62" dur="500"/>
                                        <p:tgtEl>
                                          <p:spTgt spid="5">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Effect transition="in" filter="blinds(horizontal)">
                                      <p:cBhvr>
                                        <p:cTn id="67"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A819801-D44C-418C-9FB1-0169F3B85D8E}"/>
              </a:ext>
            </a:extLst>
          </p:cNvPr>
          <p:cNvSpPr>
            <a:spLocks noGrp="1"/>
          </p:cNvSpPr>
          <p:nvPr>
            <p:ph type="sldNum" sz="quarter" idx="12"/>
          </p:nvPr>
        </p:nvSpPr>
        <p:spPr/>
        <p:txBody>
          <a:bodyPr/>
          <a:lstStyle/>
          <a:p>
            <a:fld id="{D12C7F20-4EEE-4847-AC76-B538472E8A39}" type="slidenum">
              <a:rPr lang="zh-CN" altLang="en-US" smtClean="0"/>
              <a:pPr/>
              <a:t>90</a:t>
            </a:fld>
            <a:endParaRPr lang="zh-CN" altLang="en-US"/>
          </a:p>
        </p:txBody>
      </p:sp>
      <p:sp>
        <p:nvSpPr>
          <p:cNvPr id="3" name="文本占位符 2">
            <a:extLst>
              <a:ext uri="{FF2B5EF4-FFF2-40B4-BE49-F238E27FC236}">
                <a16:creationId xmlns:a16="http://schemas.microsoft.com/office/drawing/2014/main" id="{F6328570-E601-49D1-BDBE-A31517336586}"/>
              </a:ext>
            </a:extLst>
          </p:cNvPr>
          <p:cNvSpPr>
            <a:spLocks noGrp="1"/>
          </p:cNvSpPr>
          <p:nvPr>
            <p:ph type="body" sz="quarter" idx="15"/>
          </p:nvPr>
        </p:nvSpPr>
        <p:spPr>
          <a:xfrm>
            <a:off x="159768" y="698464"/>
            <a:ext cx="11835786" cy="435382"/>
          </a:xfrm>
        </p:spPr>
        <p:txBody>
          <a:bodyPr>
            <a:normAutofit fontScale="92500" lnSpcReduction="20000"/>
          </a:bodyPr>
          <a:lstStyle/>
          <a:p>
            <a:r>
              <a:rPr lang="zh-CN" altLang="en-US" dirty="0"/>
              <a:t>举例</a:t>
            </a:r>
            <a:r>
              <a:rPr lang="en-US" altLang="zh-CN" dirty="0"/>
              <a:t>: </a:t>
            </a:r>
            <a:r>
              <a:rPr lang="zh-CN" altLang="en-US" dirty="0"/>
              <a:t>失靶带来的损失到底多大？</a:t>
            </a:r>
          </a:p>
        </p:txBody>
      </p:sp>
      <p:sp>
        <p:nvSpPr>
          <p:cNvPr id="4" name="文本占位符 3">
            <a:extLst>
              <a:ext uri="{FF2B5EF4-FFF2-40B4-BE49-F238E27FC236}">
                <a16:creationId xmlns:a16="http://schemas.microsoft.com/office/drawing/2014/main" id="{3A7C441A-4474-49FF-BAD6-3BC71CB3CD65}"/>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293CE592-08CF-441B-8BE2-82AAA2294352}"/>
              </a:ext>
            </a:extLst>
          </p:cNvPr>
          <p:cNvSpPr txBox="1">
            <a:spLocks noChangeArrowheads="1"/>
          </p:cNvSpPr>
          <p:nvPr/>
        </p:nvSpPr>
        <p:spPr>
          <a:xfrm>
            <a:off x="196447" y="1133846"/>
            <a:ext cx="11652252" cy="533400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anose="05000000000000000000" pitchFamily="2" charset="2"/>
              <a:buNone/>
            </a:pPr>
            <a:r>
              <a:rPr lang="zh-CN" altLang="en-US" sz="2000" dirty="0"/>
              <a:t>     设</a:t>
            </a:r>
            <a:r>
              <a:rPr lang="en-US" altLang="zh-CN" sz="2000" dirty="0"/>
              <a:t>Code Cache</a:t>
            </a:r>
            <a:r>
              <a:rPr lang="zh-CN" altLang="en-US" sz="2000" dirty="0"/>
              <a:t>的缺失率为</a:t>
            </a:r>
            <a:r>
              <a:rPr lang="en-US" altLang="zh-CN" sz="2000" dirty="0"/>
              <a:t>2%</a:t>
            </a:r>
            <a:r>
              <a:rPr lang="zh-CN" altLang="en-US" sz="2000" dirty="0"/>
              <a:t>，</a:t>
            </a:r>
            <a:r>
              <a:rPr lang="en-US" altLang="zh-CN" sz="2000" dirty="0"/>
              <a:t>Data Cache</a:t>
            </a:r>
            <a:r>
              <a:rPr lang="zh-CN" altLang="en-US" sz="2000" dirty="0"/>
              <a:t>的缺失率为</a:t>
            </a:r>
            <a:r>
              <a:rPr lang="en-US" altLang="zh-CN" sz="2000" dirty="0"/>
              <a:t>4%</a:t>
            </a:r>
            <a:r>
              <a:rPr lang="zh-CN" altLang="en-US" sz="2000" dirty="0"/>
              <a:t>。假定一个处理器在没有任何存储器阻塞时的</a:t>
            </a:r>
            <a:r>
              <a:rPr lang="en-US" altLang="zh-CN" sz="2000" dirty="0"/>
              <a:t>CPI</a:t>
            </a:r>
            <a:r>
              <a:rPr lang="zh-CN" altLang="en-US" sz="2000" dirty="0"/>
              <a:t>为</a:t>
            </a:r>
            <a:r>
              <a:rPr lang="en-US" altLang="zh-CN" sz="2000" dirty="0"/>
              <a:t>2</a:t>
            </a:r>
            <a:r>
              <a:rPr lang="zh-CN" altLang="en-US" sz="2000" dirty="0"/>
              <a:t>，</a:t>
            </a:r>
            <a:r>
              <a:rPr lang="en-US" altLang="zh-CN" sz="2000" dirty="0"/>
              <a:t>miss penalty</a:t>
            </a:r>
            <a:r>
              <a:rPr lang="zh-CN" altLang="en-US" sz="2000" dirty="0"/>
              <a:t>为</a:t>
            </a:r>
            <a:r>
              <a:rPr lang="en-US" altLang="zh-CN" sz="2000" dirty="0"/>
              <a:t>100</a:t>
            </a:r>
            <a:r>
              <a:rPr lang="zh-CN" altLang="en-US" sz="2000" dirty="0"/>
              <a:t>个时钟。如果用</a:t>
            </a:r>
            <a:r>
              <a:rPr lang="en-US" altLang="zh-CN" sz="2000" dirty="0"/>
              <a:t>SPECint2000</a:t>
            </a:r>
            <a:r>
              <a:rPr lang="zh-CN" altLang="en-US" sz="2000" dirty="0"/>
              <a:t>来衡量，则使用完全没有缺失的完美</a:t>
            </a:r>
            <a:r>
              <a:rPr lang="en-US" altLang="zh-CN" sz="2000" dirty="0"/>
              <a:t>Cache</a:t>
            </a:r>
            <a:r>
              <a:rPr lang="zh-CN" altLang="en-US" sz="2000" dirty="0"/>
              <a:t>，处理器的速度会快多少？</a:t>
            </a:r>
          </a:p>
          <a:p>
            <a:pPr lvl="1">
              <a:lnSpc>
                <a:spcPct val="110000"/>
              </a:lnSpc>
              <a:buFontTx/>
              <a:buNone/>
            </a:pPr>
            <a:r>
              <a:rPr lang="zh-CN" altLang="en-US" sz="1800" dirty="0"/>
              <a:t>分析过程如下：</a:t>
            </a:r>
          </a:p>
          <a:p>
            <a:pPr lvl="1">
              <a:lnSpc>
                <a:spcPct val="110000"/>
              </a:lnSpc>
              <a:buFontTx/>
              <a:buNone/>
            </a:pPr>
            <a:r>
              <a:rPr lang="zh-CN" altLang="en-US" sz="1800" dirty="0"/>
              <a:t>指令的缺失时钟数为：</a:t>
            </a:r>
            <a:r>
              <a:rPr lang="en-US" altLang="zh-CN" sz="1800" dirty="0"/>
              <a:t>Ix2%x100=2.0xI</a:t>
            </a:r>
          </a:p>
          <a:p>
            <a:pPr lvl="1">
              <a:lnSpc>
                <a:spcPct val="110000"/>
              </a:lnSpc>
              <a:buFontTx/>
              <a:buNone/>
            </a:pPr>
            <a:r>
              <a:rPr lang="en-US" altLang="zh-CN" sz="1800" dirty="0"/>
              <a:t>SPECint2000</a:t>
            </a:r>
            <a:r>
              <a:rPr lang="zh-CN" altLang="en-US" sz="1800" dirty="0"/>
              <a:t>的访存指令</a:t>
            </a:r>
            <a:r>
              <a:rPr lang="en-US" altLang="zh-CN" sz="1800" dirty="0"/>
              <a:t>(Load</a:t>
            </a:r>
            <a:r>
              <a:rPr lang="zh-CN" altLang="en-US" sz="1800" dirty="0"/>
              <a:t>和</a:t>
            </a:r>
            <a:r>
              <a:rPr lang="en-US" altLang="zh-CN" sz="1800" dirty="0"/>
              <a:t>Store)</a:t>
            </a:r>
            <a:r>
              <a:rPr lang="zh-CN" altLang="en-US" sz="1800" dirty="0"/>
              <a:t>频度为：</a:t>
            </a:r>
            <a:r>
              <a:rPr lang="en-US" altLang="zh-CN" sz="1800" dirty="0"/>
              <a:t>36%</a:t>
            </a:r>
            <a:r>
              <a:rPr lang="zh-CN" altLang="en-US" sz="1800" dirty="0"/>
              <a:t>，所以</a:t>
            </a:r>
          </a:p>
          <a:p>
            <a:pPr lvl="1">
              <a:lnSpc>
                <a:spcPct val="110000"/>
              </a:lnSpc>
              <a:buFontTx/>
              <a:buNone/>
            </a:pPr>
            <a:r>
              <a:rPr lang="zh-CN" altLang="en-US" sz="1800" dirty="0"/>
              <a:t>数据的缺失时钟数为：</a:t>
            </a:r>
            <a:r>
              <a:rPr lang="en-US" altLang="zh-CN" sz="1800" dirty="0"/>
              <a:t>Ix36%x4%x100=1.44xI</a:t>
            </a:r>
          </a:p>
          <a:p>
            <a:pPr lvl="1">
              <a:lnSpc>
                <a:spcPct val="110000"/>
              </a:lnSpc>
              <a:buFontTx/>
              <a:buNone/>
            </a:pPr>
            <a:r>
              <a:rPr lang="zh-CN" altLang="en-US" sz="1800" dirty="0"/>
              <a:t>指令和数据总的缺失时钟数为：</a:t>
            </a:r>
            <a:r>
              <a:rPr lang="en-US" altLang="zh-CN" sz="1800" dirty="0"/>
              <a:t>2xI+1.44xI=3.44I</a:t>
            </a:r>
            <a:r>
              <a:rPr lang="zh-CN" altLang="en-US" sz="1800" dirty="0"/>
              <a:t>，也即：</a:t>
            </a:r>
          </a:p>
          <a:p>
            <a:pPr lvl="1">
              <a:lnSpc>
                <a:spcPct val="110000"/>
              </a:lnSpc>
              <a:buFontTx/>
              <a:buNone/>
            </a:pPr>
            <a:r>
              <a:rPr lang="zh-CN" altLang="en-US" sz="1800" dirty="0"/>
              <a:t>平均每条指令要有</a:t>
            </a:r>
            <a:r>
              <a:rPr lang="en-US" altLang="zh-CN" sz="1800" dirty="0"/>
              <a:t>3.44</a:t>
            </a:r>
            <a:r>
              <a:rPr lang="zh-CN" altLang="en-US" sz="1800" dirty="0"/>
              <a:t>个时钟处在存储器阻塞状态</a:t>
            </a:r>
          </a:p>
          <a:p>
            <a:pPr lvl="1">
              <a:lnSpc>
                <a:spcPct val="110000"/>
              </a:lnSpc>
              <a:buFontTx/>
              <a:buNone/>
            </a:pPr>
            <a:r>
              <a:rPr lang="zh-CN" altLang="en-US" sz="1800" dirty="0"/>
              <a:t>因此，因为存储器阻塞而使得</a:t>
            </a:r>
            <a:r>
              <a:rPr lang="en-US" altLang="zh-CN" sz="1800" dirty="0"/>
              <a:t>CPI</a:t>
            </a:r>
            <a:r>
              <a:rPr lang="zh-CN" altLang="en-US" sz="1800" dirty="0"/>
              <a:t>数增大到</a:t>
            </a:r>
            <a:r>
              <a:rPr lang="en-US" altLang="zh-CN" sz="1800" dirty="0"/>
              <a:t>2+3.44=5.44. </a:t>
            </a:r>
            <a:r>
              <a:rPr lang="zh-CN" altLang="en-US" sz="1800" dirty="0"/>
              <a:t>故：</a:t>
            </a:r>
          </a:p>
          <a:p>
            <a:pPr lvl="1">
              <a:buFontTx/>
              <a:buNone/>
            </a:pPr>
            <a:endParaRPr lang="zh-CN" altLang="en-US" sz="1800" dirty="0"/>
          </a:p>
          <a:p>
            <a:pPr lvl="1">
              <a:buFontTx/>
              <a:buNone/>
            </a:pPr>
            <a:endParaRPr lang="zh-CN" altLang="en-US" sz="1800" dirty="0"/>
          </a:p>
        </p:txBody>
      </p:sp>
      <p:grpSp>
        <p:nvGrpSpPr>
          <p:cNvPr id="6" name="Group 13">
            <a:extLst>
              <a:ext uri="{FF2B5EF4-FFF2-40B4-BE49-F238E27FC236}">
                <a16:creationId xmlns:a16="http://schemas.microsoft.com/office/drawing/2014/main" id="{94102383-F813-4F2D-8FAB-01C0BC51815F}"/>
              </a:ext>
            </a:extLst>
          </p:cNvPr>
          <p:cNvGrpSpPr>
            <a:grpSpLocks/>
          </p:cNvGrpSpPr>
          <p:nvPr/>
        </p:nvGrpSpPr>
        <p:grpSpPr bwMode="auto">
          <a:xfrm>
            <a:off x="772710" y="5208959"/>
            <a:ext cx="7867342" cy="703262"/>
            <a:chOff x="555" y="3191"/>
            <a:chExt cx="5018" cy="443"/>
          </a:xfrm>
        </p:grpSpPr>
        <p:sp>
          <p:nvSpPr>
            <p:cNvPr id="7" name="Text Box 4">
              <a:extLst>
                <a:ext uri="{FF2B5EF4-FFF2-40B4-BE49-F238E27FC236}">
                  <a16:creationId xmlns:a16="http://schemas.microsoft.com/office/drawing/2014/main" id="{21DAA523-90AE-4205-985A-524B6742B357}"/>
                </a:ext>
              </a:extLst>
            </p:cNvPr>
            <p:cNvSpPr txBox="1">
              <a:spLocks noChangeArrowheads="1"/>
            </p:cNvSpPr>
            <p:nvPr/>
          </p:nvSpPr>
          <p:spPr bwMode="auto">
            <a:xfrm>
              <a:off x="810" y="3219"/>
              <a:ext cx="2297"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40000"/>
                </a:spcBef>
              </a:pPr>
              <a:r>
                <a:rPr lang="en-US" altLang="zh-CN" i="0">
                  <a:solidFill>
                    <a:schemeClr val="tx1"/>
                  </a:solidFill>
                </a:rPr>
                <a:t>CPU time with stalls</a:t>
              </a:r>
            </a:p>
            <a:p>
              <a:pPr>
                <a:spcBef>
                  <a:spcPct val="40000"/>
                </a:spcBef>
              </a:pPr>
              <a:r>
                <a:rPr lang="en-US" altLang="zh-CN" i="0">
                  <a:solidFill>
                    <a:schemeClr val="tx1"/>
                  </a:solidFill>
                </a:rPr>
                <a:t>CPU time with perfect cache </a:t>
              </a:r>
            </a:p>
          </p:txBody>
        </p:sp>
        <p:sp>
          <p:nvSpPr>
            <p:cNvPr id="8" name="Line 5">
              <a:extLst>
                <a:ext uri="{FF2B5EF4-FFF2-40B4-BE49-F238E27FC236}">
                  <a16:creationId xmlns:a16="http://schemas.microsoft.com/office/drawing/2014/main" id="{E52F53A3-D201-4256-9333-7A529C2229B9}"/>
                </a:ext>
              </a:extLst>
            </p:cNvPr>
            <p:cNvSpPr>
              <a:spLocks noChangeShapeType="1"/>
            </p:cNvSpPr>
            <p:nvPr/>
          </p:nvSpPr>
          <p:spPr bwMode="auto">
            <a:xfrm>
              <a:off x="555" y="3417"/>
              <a:ext cx="22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9" name="Text Box 6">
              <a:extLst>
                <a:ext uri="{FF2B5EF4-FFF2-40B4-BE49-F238E27FC236}">
                  <a16:creationId xmlns:a16="http://schemas.microsoft.com/office/drawing/2014/main" id="{2FC4D36F-A7BB-459E-AE61-465CC313B225}"/>
                </a:ext>
              </a:extLst>
            </p:cNvPr>
            <p:cNvSpPr txBox="1">
              <a:spLocks noChangeArrowheads="1"/>
            </p:cNvSpPr>
            <p:nvPr/>
          </p:nvSpPr>
          <p:spPr bwMode="auto">
            <a:xfrm>
              <a:off x="2909" y="3361"/>
              <a:ext cx="19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a:t>=</a:t>
              </a:r>
            </a:p>
          </p:txBody>
        </p:sp>
        <p:sp>
          <p:nvSpPr>
            <p:cNvPr id="10" name="Text Box 7">
              <a:extLst>
                <a:ext uri="{FF2B5EF4-FFF2-40B4-BE49-F238E27FC236}">
                  <a16:creationId xmlns:a16="http://schemas.microsoft.com/office/drawing/2014/main" id="{45B0F51E-25C5-4536-8841-5C1DFD3F6E7F}"/>
                </a:ext>
              </a:extLst>
            </p:cNvPr>
            <p:cNvSpPr txBox="1">
              <a:spLocks noChangeArrowheads="1"/>
            </p:cNvSpPr>
            <p:nvPr/>
          </p:nvSpPr>
          <p:spPr bwMode="auto">
            <a:xfrm>
              <a:off x="3163" y="3191"/>
              <a:ext cx="2297"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40000"/>
                </a:spcBef>
              </a:pPr>
              <a:r>
                <a:rPr lang="en-US" altLang="zh-CN" i="0">
                  <a:solidFill>
                    <a:schemeClr val="tx1"/>
                  </a:solidFill>
                </a:rPr>
                <a:t>IxCPIstallxClock cycle</a:t>
              </a:r>
              <a:endParaRPr lang="zh-CN" altLang="en-US" i="0">
                <a:solidFill>
                  <a:schemeClr val="tx1"/>
                </a:solidFill>
              </a:endParaRPr>
            </a:p>
            <a:p>
              <a:pPr>
                <a:spcBef>
                  <a:spcPct val="40000"/>
                </a:spcBef>
              </a:pPr>
              <a:r>
                <a:rPr lang="en-US" altLang="zh-CN" i="0">
                  <a:solidFill>
                    <a:schemeClr val="tx1"/>
                  </a:solidFill>
                </a:rPr>
                <a:t>IxCPIperfectxClock cycle </a:t>
              </a:r>
            </a:p>
          </p:txBody>
        </p:sp>
        <p:sp>
          <p:nvSpPr>
            <p:cNvPr id="11" name="Line 8">
              <a:extLst>
                <a:ext uri="{FF2B5EF4-FFF2-40B4-BE49-F238E27FC236}">
                  <a16:creationId xmlns:a16="http://schemas.microsoft.com/office/drawing/2014/main" id="{04B21205-8C7B-4288-835F-76E1F05A1034}"/>
                </a:ext>
              </a:extLst>
            </p:cNvPr>
            <p:cNvSpPr>
              <a:spLocks noChangeShapeType="1"/>
            </p:cNvSpPr>
            <p:nvPr/>
          </p:nvSpPr>
          <p:spPr bwMode="auto">
            <a:xfrm>
              <a:off x="3079" y="3417"/>
              <a:ext cx="18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 name="Text Box 9">
              <a:extLst>
                <a:ext uri="{FF2B5EF4-FFF2-40B4-BE49-F238E27FC236}">
                  <a16:creationId xmlns:a16="http://schemas.microsoft.com/office/drawing/2014/main" id="{210C0797-FA74-4DE6-9EAA-C6534EE28AA9}"/>
                </a:ext>
              </a:extLst>
            </p:cNvPr>
            <p:cNvSpPr txBox="1">
              <a:spLocks noChangeArrowheads="1"/>
            </p:cNvSpPr>
            <p:nvPr/>
          </p:nvSpPr>
          <p:spPr bwMode="auto">
            <a:xfrm>
              <a:off x="5007" y="3332"/>
              <a:ext cx="19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a:t>=</a:t>
              </a:r>
            </a:p>
          </p:txBody>
        </p:sp>
        <p:sp>
          <p:nvSpPr>
            <p:cNvPr id="13" name="Text Box 10">
              <a:extLst>
                <a:ext uri="{FF2B5EF4-FFF2-40B4-BE49-F238E27FC236}">
                  <a16:creationId xmlns:a16="http://schemas.microsoft.com/office/drawing/2014/main" id="{411BFC7C-7A7E-4676-99DD-0193636E0DF2}"/>
                </a:ext>
              </a:extLst>
            </p:cNvPr>
            <p:cNvSpPr txBox="1">
              <a:spLocks noChangeArrowheads="1"/>
            </p:cNvSpPr>
            <p:nvPr/>
          </p:nvSpPr>
          <p:spPr bwMode="auto">
            <a:xfrm>
              <a:off x="5119" y="3219"/>
              <a:ext cx="454"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40000"/>
                </a:spcBef>
              </a:pPr>
              <a:r>
                <a:rPr lang="en-US" altLang="zh-CN" i="0">
                  <a:solidFill>
                    <a:schemeClr val="tx1"/>
                  </a:solidFill>
                </a:rPr>
                <a:t>5.44</a:t>
              </a:r>
              <a:endParaRPr lang="zh-CN" altLang="en-US" i="0">
                <a:solidFill>
                  <a:schemeClr val="tx1"/>
                </a:solidFill>
              </a:endParaRPr>
            </a:p>
            <a:p>
              <a:pPr algn="ctr">
                <a:spcBef>
                  <a:spcPct val="40000"/>
                </a:spcBef>
              </a:pPr>
              <a:r>
                <a:rPr lang="en-US" altLang="zh-CN" i="0">
                  <a:solidFill>
                    <a:schemeClr val="tx1"/>
                  </a:solidFill>
                </a:rPr>
                <a:t>2 </a:t>
              </a:r>
            </a:p>
          </p:txBody>
        </p:sp>
        <p:sp>
          <p:nvSpPr>
            <p:cNvPr id="14" name="Line 11">
              <a:extLst>
                <a:ext uri="{FF2B5EF4-FFF2-40B4-BE49-F238E27FC236}">
                  <a16:creationId xmlns:a16="http://schemas.microsoft.com/office/drawing/2014/main" id="{DB4987B2-E511-4A2F-A9F8-8636C85B8947}"/>
                </a:ext>
              </a:extLst>
            </p:cNvPr>
            <p:cNvSpPr>
              <a:spLocks noChangeShapeType="1"/>
            </p:cNvSpPr>
            <p:nvPr/>
          </p:nvSpPr>
          <p:spPr bwMode="auto">
            <a:xfrm>
              <a:off x="5119" y="3417"/>
              <a:ext cx="4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15" name="Text Box 12">
            <a:extLst>
              <a:ext uri="{FF2B5EF4-FFF2-40B4-BE49-F238E27FC236}">
                <a16:creationId xmlns:a16="http://schemas.microsoft.com/office/drawing/2014/main" id="{4AF7091C-B3BE-4CF7-AD51-A9D02F61C7EB}"/>
              </a:ext>
            </a:extLst>
          </p:cNvPr>
          <p:cNvSpPr txBox="1">
            <a:spLocks noChangeArrowheads="1"/>
          </p:cNvSpPr>
          <p:nvPr/>
        </p:nvSpPr>
        <p:spPr bwMode="auto">
          <a:xfrm>
            <a:off x="953685" y="6132884"/>
            <a:ext cx="5866798"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i="0">
                <a:solidFill>
                  <a:srgbClr val="CC0000"/>
                </a:solidFill>
                <a:ea typeface="宋体" panose="02010600030101010101" pitchFamily="2" charset="-122"/>
                <a:cs typeface="Arial" panose="020B0604020202020204" pitchFamily="34" charset="0"/>
              </a:rPr>
              <a:t>如果</a:t>
            </a:r>
            <a:r>
              <a:rPr lang="en-US" altLang="zh-CN" i="0">
                <a:solidFill>
                  <a:srgbClr val="CC0000"/>
                </a:solidFill>
                <a:ea typeface="宋体" panose="02010600030101010101" pitchFamily="2" charset="-122"/>
                <a:cs typeface="Arial" panose="020B0604020202020204" pitchFamily="34" charset="0"/>
              </a:rPr>
              <a:t>Cache</a:t>
            </a:r>
            <a:r>
              <a:rPr lang="zh-CN" altLang="en-US" i="0">
                <a:solidFill>
                  <a:srgbClr val="CC0000"/>
                </a:solidFill>
                <a:ea typeface="宋体" panose="02010600030101010101" pitchFamily="2" charset="-122"/>
                <a:cs typeface="Arial" panose="020B0604020202020204" pitchFamily="34" charset="0"/>
              </a:rPr>
              <a:t>不发生缺失，则处理器速度会快</a:t>
            </a:r>
            <a:r>
              <a:rPr lang="en-US" altLang="zh-CN" i="0">
                <a:solidFill>
                  <a:srgbClr val="CC0000"/>
                </a:solidFill>
                <a:ea typeface="宋体" panose="02010600030101010101" pitchFamily="2" charset="-122"/>
                <a:cs typeface="Arial" panose="020B0604020202020204" pitchFamily="34" charset="0"/>
              </a:rPr>
              <a:t>2.72</a:t>
            </a:r>
            <a:r>
              <a:rPr lang="zh-CN" altLang="en-US" i="0">
                <a:solidFill>
                  <a:srgbClr val="CC0000"/>
                </a:solidFill>
                <a:ea typeface="宋体" panose="02010600030101010101" pitchFamily="2" charset="-122"/>
                <a:cs typeface="Arial" panose="020B0604020202020204" pitchFamily="34" charset="0"/>
              </a:rPr>
              <a:t>倍。</a:t>
            </a:r>
          </a:p>
        </p:txBody>
      </p:sp>
    </p:spTree>
    <p:extLst>
      <p:ext uri="{BB962C8B-B14F-4D97-AF65-F5344CB8AC3E}">
        <p14:creationId xmlns:p14="http://schemas.microsoft.com/office/powerpoint/2010/main" val="395981429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blinds(horizontal)">
                                      <p:cBhvr>
                                        <p:cTn id="25" dur="500"/>
                                        <p:tgtEl>
                                          <p:spTgt spid="5">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linds(horizontal)">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blinds(horizontal)">
                                      <p:cBhvr>
                                        <p:cTn id="33" dur="500"/>
                                        <p:tgtEl>
                                          <p:spTgt spid="5">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1AF6683-6B22-498A-B711-309D1B0F5F22}"/>
              </a:ext>
            </a:extLst>
          </p:cNvPr>
          <p:cNvSpPr>
            <a:spLocks noGrp="1"/>
          </p:cNvSpPr>
          <p:nvPr>
            <p:ph type="sldNum" sz="quarter" idx="12"/>
          </p:nvPr>
        </p:nvSpPr>
        <p:spPr/>
        <p:txBody>
          <a:bodyPr/>
          <a:lstStyle/>
          <a:p>
            <a:fld id="{D12C7F20-4EEE-4847-AC76-B538472E8A39}" type="slidenum">
              <a:rPr lang="zh-CN" altLang="en-US" smtClean="0"/>
              <a:pPr/>
              <a:t>91</a:t>
            </a:fld>
            <a:endParaRPr lang="zh-CN" altLang="en-US"/>
          </a:p>
        </p:txBody>
      </p:sp>
      <p:sp>
        <p:nvSpPr>
          <p:cNvPr id="3" name="文本占位符 2">
            <a:extLst>
              <a:ext uri="{FF2B5EF4-FFF2-40B4-BE49-F238E27FC236}">
                <a16:creationId xmlns:a16="http://schemas.microsoft.com/office/drawing/2014/main" id="{7E318DE4-93D5-4951-9760-1F79800401A2}"/>
              </a:ext>
            </a:extLst>
          </p:cNvPr>
          <p:cNvSpPr>
            <a:spLocks noGrp="1"/>
          </p:cNvSpPr>
          <p:nvPr>
            <p:ph type="body" sz="quarter" idx="15"/>
          </p:nvPr>
        </p:nvSpPr>
        <p:spPr>
          <a:xfrm>
            <a:off x="159768" y="698463"/>
            <a:ext cx="11835786" cy="639449"/>
          </a:xfrm>
        </p:spPr>
        <p:txBody>
          <a:bodyPr/>
          <a:lstStyle/>
          <a:p>
            <a:r>
              <a:rPr lang="zh-CN" altLang="en-US" dirty="0"/>
              <a:t>举例：处理器速度提高而存储器不变时的情况</a:t>
            </a:r>
          </a:p>
        </p:txBody>
      </p:sp>
      <p:sp>
        <p:nvSpPr>
          <p:cNvPr id="4" name="文本占位符 3">
            <a:extLst>
              <a:ext uri="{FF2B5EF4-FFF2-40B4-BE49-F238E27FC236}">
                <a16:creationId xmlns:a16="http://schemas.microsoft.com/office/drawing/2014/main" id="{73B8888B-456A-488B-9B84-7A6D08539425}"/>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72B8B037-992B-4136-A008-5E65032CD5DC}"/>
              </a:ext>
            </a:extLst>
          </p:cNvPr>
          <p:cNvSpPr txBox="1">
            <a:spLocks noChangeArrowheads="1"/>
          </p:cNvSpPr>
          <p:nvPr/>
        </p:nvSpPr>
        <p:spPr>
          <a:xfrm>
            <a:off x="275064" y="1158307"/>
            <a:ext cx="8640763" cy="169386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t>例</a:t>
            </a:r>
            <a:r>
              <a:rPr lang="en-US" altLang="zh-CN" sz="2000"/>
              <a:t>1</a:t>
            </a:r>
            <a:r>
              <a:rPr lang="zh-CN" altLang="en-US" sz="2000"/>
              <a:t>：假定上例中</a:t>
            </a:r>
            <a:r>
              <a:rPr lang="en-US" altLang="zh-CN" sz="2000"/>
              <a:t>CPI</a:t>
            </a:r>
            <a:r>
              <a:rPr lang="zh-CN" altLang="en-US" sz="2000"/>
              <a:t>减为</a:t>
            </a:r>
            <a:r>
              <a:rPr lang="en-US" altLang="zh-CN" sz="2000"/>
              <a:t>1</a:t>
            </a:r>
            <a:r>
              <a:rPr lang="zh-CN" altLang="en-US" sz="2000"/>
              <a:t>，时钟宽度不变，则：</a:t>
            </a:r>
          </a:p>
          <a:p>
            <a:pPr lvl="1">
              <a:lnSpc>
                <a:spcPct val="110000"/>
              </a:lnSpc>
              <a:buFontTx/>
              <a:buNone/>
            </a:pPr>
            <a:r>
              <a:rPr lang="zh-CN" altLang="en-US" sz="1800"/>
              <a:t>因为存储器阻塞而使得</a:t>
            </a:r>
            <a:r>
              <a:rPr lang="en-US" altLang="zh-CN" sz="1800"/>
              <a:t>CPI</a:t>
            </a:r>
            <a:r>
              <a:rPr lang="zh-CN" altLang="en-US" sz="1800"/>
              <a:t>数增大到</a:t>
            </a:r>
            <a:r>
              <a:rPr lang="en-US" altLang="zh-CN" sz="1800"/>
              <a:t>1+3.44=4.44. </a:t>
            </a:r>
            <a:r>
              <a:rPr lang="zh-CN" altLang="en-US" sz="1800"/>
              <a:t>故：</a:t>
            </a:r>
          </a:p>
          <a:p>
            <a:pPr lvl="1">
              <a:buFontTx/>
              <a:buNone/>
            </a:pPr>
            <a:endParaRPr lang="zh-CN" altLang="en-US"/>
          </a:p>
        </p:txBody>
      </p:sp>
      <p:grpSp>
        <p:nvGrpSpPr>
          <p:cNvPr id="6" name="Group 4">
            <a:extLst>
              <a:ext uri="{FF2B5EF4-FFF2-40B4-BE49-F238E27FC236}">
                <a16:creationId xmlns:a16="http://schemas.microsoft.com/office/drawing/2014/main" id="{342B0631-F6DD-4B03-80E6-CCEE7F831837}"/>
              </a:ext>
            </a:extLst>
          </p:cNvPr>
          <p:cNvGrpSpPr>
            <a:grpSpLocks/>
          </p:cNvGrpSpPr>
          <p:nvPr/>
        </p:nvGrpSpPr>
        <p:grpSpPr bwMode="auto">
          <a:xfrm>
            <a:off x="156002" y="1879032"/>
            <a:ext cx="7966075" cy="703263"/>
            <a:chOff x="555" y="3191"/>
            <a:chExt cx="5018" cy="443"/>
          </a:xfrm>
        </p:grpSpPr>
        <p:sp>
          <p:nvSpPr>
            <p:cNvPr id="7" name="Text Box 5">
              <a:extLst>
                <a:ext uri="{FF2B5EF4-FFF2-40B4-BE49-F238E27FC236}">
                  <a16:creationId xmlns:a16="http://schemas.microsoft.com/office/drawing/2014/main" id="{4346DF3B-FE40-4DEF-AD2D-2357EB8E063E}"/>
                </a:ext>
              </a:extLst>
            </p:cNvPr>
            <p:cNvSpPr txBox="1">
              <a:spLocks noChangeArrowheads="1"/>
            </p:cNvSpPr>
            <p:nvPr/>
          </p:nvSpPr>
          <p:spPr bwMode="auto">
            <a:xfrm>
              <a:off x="810" y="3219"/>
              <a:ext cx="2297"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40000"/>
                </a:spcBef>
              </a:pPr>
              <a:r>
                <a:rPr lang="en-US" altLang="zh-CN" i="0">
                  <a:solidFill>
                    <a:srgbClr val="0000FF"/>
                  </a:solidFill>
                </a:rPr>
                <a:t>CPU time with stalls</a:t>
              </a:r>
            </a:p>
            <a:p>
              <a:pPr>
                <a:spcBef>
                  <a:spcPct val="40000"/>
                </a:spcBef>
              </a:pPr>
              <a:r>
                <a:rPr lang="en-US" altLang="zh-CN" i="0">
                  <a:solidFill>
                    <a:srgbClr val="0000FF"/>
                  </a:solidFill>
                </a:rPr>
                <a:t>CPU time with perfect cache </a:t>
              </a:r>
            </a:p>
          </p:txBody>
        </p:sp>
        <p:sp>
          <p:nvSpPr>
            <p:cNvPr id="8" name="Line 6">
              <a:extLst>
                <a:ext uri="{FF2B5EF4-FFF2-40B4-BE49-F238E27FC236}">
                  <a16:creationId xmlns:a16="http://schemas.microsoft.com/office/drawing/2014/main" id="{69C6C217-C13C-4E59-8EE8-B877881DEFFB}"/>
                </a:ext>
              </a:extLst>
            </p:cNvPr>
            <p:cNvSpPr>
              <a:spLocks noChangeShapeType="1"/>
            </p:cNvSpPr>
            <p:nvPr/>
          </p:nvSpPr>
          <p:spPr bwMode="auto">
            <a:xfrm>
              <a:off x="555" y="3417"/>
              <a:ext cx="22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9" name="Text Box 7">
              <a:extLst>
                <a:ext uri="{FF2B5EF4-FFF2-40B4-BE49-F238E27FC236}">
                  <a16:creationId xmlns:a16="http://schemas.microsoft.com/office/drawing/2014/main" id="{DC3710B7-837A-4AD1-878B-C93FB9156319}"/>
                </a:ext>
              </a:extLst>
            </p:cNvPr>
            <p:cNvSpPr txBox="1">
              <a:spLocks noChangeArrowheads="1"/>
            </p:cNvSpPr>
            <p:nvPr/>
          </p:nvSpPr>
          <p:spPr bwMode="auto">
            <a:xfrm>
              <a:off x="2909" y="3361"/>
              <a:ext cx="19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a:t>=</a:t>
              </a:r>
            </a:p>
          </p:txBody>
        </p:sp>
        <p:sp>
          <p:nvSpPr>
            <p:cNvPr id="10" name="Text Box 8">
              <a:extLst>
                <a:ext uri="{FF2B5EF4-FFF2-40B4-BE49-F238E27FC236}">
                  <a16:creationId xmlns:a16="http://schemas.microsoft.com/office/drawing/2014/main" id="{FFC3ABF8-7F71-4B36-A1B0-64E8EA64561F}"/>
                </a:ext>
              </a:extLst>
            </p:cNvPr>
            <p:cNvSpPr txBox="1">
              <a:spLocks noChangeArrowheads="1"/>
            </p:cNvSpPr>
            <p:nvPr/>
          </p:nvSpPr>
          <p:spPr bwMode="auto">
            <a:xfrm>
              <a:off x="3163" y="3191"/>
              <a:ext cx="2297"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40000"/>
                </a:spcBef>
              </a:pPr>
              <a:r>
                <a:rPr lang="en-US" altLang="zh-CN" i="0">
                  <a:solidFill>
                    <a:srgbClr val="0000FF"/>
                  </a:solidFill>
                </a:rPr>
                <a:t>IxCPIstallxClock cycle</a:t>
              </a:r>
              <a:endParaRPr lang="zh-CN" altLang="en-US" i="0">
                <a:solidFill>
                  <a:srgbClr val="0000FF"/>
                </a:solidFill>
              </a:endParaRPr>
            </a:p>
            <a:p>
              <a:pPr>
                <a:spcBef>
                  <a:spcPct val="40000"/>
                </a:spcBef>
              </a:pPr>
              <a:r>
                <a:rPr lang="en-US" altLang="zh-CN" i="0">
                  <a:solidFill>
                    <a:srgbClr val="0000FF"/>
                  </a:solidFill>
                </a:rPr>
                <a:t>IxCPIperfectxClock cycle </a:t>
              </a:r>
            </a:p>
          </p:txBody>
        </p:sp>
        <p:sp>
          <p:nvSpPr>
            <p:cNvPr id="11" name="Line 9">
              <a:extLst>
                <a:ext uri="{FF2B5EF4-FFF2-40B4-BE49-F238E27FC236}">
                  <a16:creationId xmlns:a16="http://schemas.microsoft.com/office/drawing/2014/main" id="{E03C2548-0A6E-4B03-9B13-7A69BF25962B}"/>
                </a:ext>
              </a:extLst>
            </p:cNvPr>
            <p:cNvSpPr>
              <a:spLocks noChangeShapeType="1"/>
            </p:cNvSpPr>
            <p:nvPr/>
          </p:nvSpPr>
          <p:spPr bwMode="auto">
            <a:xfrm>
              <a:off x="3079" y="3417"/>
              <a:ext cx="18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 name="Text Box 10">
              <a:extLst>
                <a:ext uri="{FF2B5EF4-FFF2-40B4-BE49-F238E27FC236}">
                  <a16:creationId xmlns:a16="http://schemas.microsoft.com/office/drawing/2014/main" id="{4842F135-F97C-458E-9823-2E184F5DEFB4}"/>
                </a:ext>
              </a:extLst>
            </p:cNvPr>
            <p:cNvSpPr txBox="1">
              <a:spLocks noChangeArrowheads="1"/>
            </p:cNvSpPr>
            <p:nvPr/>
          </p:nvSpPr>
          <p:spPr bwMode="auto">
            <a:xfrm>
              <a:off x="5007" y="3332"/>
              <a:ext cx="19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a:t>=</a:t>
              </a:r>
            </a:p>
          </p:txBody>
        </p:sp>
        <p:sp>
          <p:nvSpPr>
            <p:cNvPr id="13" name="Text Box 11">
              <a:extLst>
                <a:ext uri="{FF2B5EF4-FFF2-40B4-BE49-F238E27FC236}">
                  <a16:creationId xmlns:a16="http://schemas.microsoft.com/office/drawing/2014/main" id="{37B3E8AD-89D2-4F88-9162-9D00ED1E9B86}"/>
                </a:ext>
              </a:extLst>
            </p:cNvPr>
            <p:cNvSpPr txBox="1">
              <a:spLocks noChangeArrowheads="1"/>
            </p:cNvSpPr>
            <p:nvPr/>
          </p:nvSpPr>
          <p:spPr bwMode="auto">
            <a:xfrm>
              <a:off x="5119" y="3219"/>
              <a:ext cx="454"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40000"/>
                </a:spcBef>
              </a:pPr>
              <a:r>
                <a:rPr lang="en-US" altLang="zh-CN" i="0">
                  <a:solidFill>
                    <a:srgbClr val="0000FF"/>
                  </a:solidFill>
                </a:rPr>
                <a:t>4.44</a:t>
              </a:r>
              <a:endParaRPr lang="zh-CN" altLang="en-US" i="0">
                <a:solidFill>
                  <a:srgbClr val="0000FF"/>
                </a:solidFill>
              </a:endParaRPr>
            </a:p>
            <a:p>
              <a:pPr algn="ctr">
                <a:spcBef>
                  <a:spcPct val="40000"/>
                </a:spcBef>
              </a:pPr>
              <a:r>
                <a:rPr lang="en-US" altLang="zh-CN" i="0">
                  <a:solidFill>
                    <a:srgbClr val="0000FF"/>
                  </a:solidFill>
                </a:rPr>
                <a:t>1</a:t>
              </a:r>
              <a:r>
                <a:rPr lang="en-US" altLang="zh-CN" i="0">
                  <a:solidFill>
                    <a:schemeClr val="tx1"/>
                  </a:solidFill>
                </a:rPr>
                <a:t> </a:t>
              </a:r>
            </a:p>
          </p:txBody>
        </p:sp>
        <p:sp>
          <p:nvSpPr>
            <p:cNvPr id="14" name="Line 12">
              <a:extLst>
                <a:ext uri="{FF2B5EF4-FFF2-40B4-BE49-F238E27FC236}">
                  <a16:creationId xmlns:a16="http://schemas.microsoft.com/office/drawing/2014/main" id="{1A7F89A8-943A-4D45-8FED-260E75C10164}"/>
                </a:ext>
              </a:extLst>
            </p:cNvPr>
            <p:cNvSpPr>
              <a:spLocks noChangeShapeType="1"/>
            </p:cNvSpPr>
            <p:nvPr/>
          </p:nvSpPr>
          <p:spPr bwMode="auto">
            <a:xfrm>
              <a:off x="5119" y="3417"/>
              <a:ext cx="4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15" name="Text Box 13">
            <a:extLst>
              <a:ext uri="{FF2B5EF4-FFF2-40B4-BE49-F238E27FC236}">
                <a16:creationId xmlns:a16="http://schemas.microsoft.com/office/drawing/2014/main" id="{D1B273EE-5B36-4F98-9A87-3C684E623332}"/>
              </a:ext>
            </a:extLst>
          </p:cNvPr>
          <p:cNvSpPr txBox="1">
            <a:spLocks noChangeArrowheads="1"/>
          </p:cNvSpPr>
          <p:nvPr/>
        </p:nvSpPr>
        <p:spPr bwMode="auto">
          <a:xfrm>
            <a:off x="1437114" y="2642620"/>
            <a:ext cx="636587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10000"/>
              </a:spcBef>
            </a:pPr>
            <a:r>
              <a:rPr lang="zh-CN" altLang="en-US" sz="1600" i="0">
                <a:solidFill>
                  <a:srgbClr val="009900"/>
                </a:solidFill>
                <a:ea typeface="宋体" panose="02010600030101010101" pitchFamily="2" charset="-122"/>
              </a:rPr>
              <a:t>由此可知：存储器阻塞所花时间占整个执行时间的比例从：</a:t>
            </a:r>
          </a:p>
          <a:p>
            <a:pPr>
              <a:spcBef>
                <a:spcPct val="10000"/>
              </a:spcBef>
            </a:pPr>
            <a:r>
              <a:rPr lang="en-US" altLang="zh-CN" sz="1600" i="0">
                <a:solidFill>
                  <a:srgbClr val="009900"/>
                </a:solidFill>
                <a:ea typeface="宋体" panose="02010600030101010101" pitchFamily="2" charset="-122"/>
              </a:rPr>
              <a:t>                      3.44 / 5.44=63% </a:t>
            </a:r>
            <a:r>
              <a:rPr lang="zh-CN" altLang="en-US" sz="1600" i="0">
                <a:solidFill>
                  <a:srgbClr val="009900"/>
                </a:solidFill>
                <a:ea typeface="宋体" panose="02010600030101010101" pitchFamily="2" charset="-122"/>
              </a:rPr>
              <a:t>上升到 </a:t>
            </a:r>
            <a:r>
              <a:rPr lang="en-US" altLang="zh-CN" sz="1600" i="0">
                <a:solidFill>
                  <a:srgbClr val="009900"/>
                </a:solidFill>
              </a:rPr>
              <a:t>3.44 / 4.44=77%</a:t>
            </a:r>
            <a:r>
              <a:rPr lang="en-US" altLang="zh-CN" sz="1600">
                <a:solidFill>
                  <a:srgbClr val="009900"/>
                </a:solidFill>
              </a:rPr>
              <a:t> </a:t>
            </a:r>
          </a:p>
          <a:p>
            <a:pPr>
              <a:spcBef>
                <a:spcPct val="10000"/>
              </a:spcBef>
            </a:pPr>
            <a:r>
              <a:rPr kumimoji="0" lang="zh-CN" altLang="en-US" sz="1600" i="0">
                <a:solidFill>
                  <a:srgbClr val="CC0000"/>
                </a:solidFill>
                <a:ea typeface="宋体" panose="02010600030101010101" pitchFamily="2" charset="-122"/>
              </a:rPr>
              <a:t>结论：</a:t>
            </a:r>
            <a:r>
              <a:rPr kumimoji="0" lang="en-US" altLang="zh-CN" sz="1600" i="0">
                <a:solidFill>
                  <a:srgbClr val="CC0000"/>
                </a:solidFill>
                <a:ea typeface="宋体" panose="02010600030101010101" pitchFamily="2" charset="-122"/>
              </a:rPr>
              <a:t>C</a:t>
            </a:r>
            <a:r>
              <a:rPr lang="en-US" altLang="zh-CN" sz="1600" i="0">
                <a:solidFill>
                  <a:srgbClr val="CC0000"/>
                </a:solidFill>
                <a:ea typeface="宋体" panose="02010600030101010101" pitchFamily="2" charset="-122"/>
              </a:rPr>
              <a:t>PI</a:t>
            </a:r>
            <a:r>
              <a:rPr lang="zh-CN" altLang="en-US" sz="1600" i="0">
                <a:solidFill>
                  <a:srgbClr val="CC0000"/>
                </a:solidFill>
                <a:ea typeface="宋体" panose="02010600030101010101" pitchFamily="2" charset="-122"/>
              </a:rPr>
              <a:t>越小，</a:t>
            </a:r>
            <a:r>
              <a:rPr lang="en-US" altLang="zh-CN" sz="1600" i="0">
                <a:solidFill>
                  <a:srgbClr val="CC0000"/>
                </a:solidFill>
                <a:ea typeface="宋体" panose="02010600030101010101" pitchFamily="2" charset="-122"/>
              </a:rPr>
              <a:t>Cache</a:t>
            </a:r>
            <a:r>
              <a:rPr lang="zh-CN" altLang="en-US" sz="1600" i="0">
                <a:solidFill>
                  <a:srgbClr val="CC0000"/>
                </a:solidFill>
                <a:ea typeface="宋体" panose="02010600030101010101" pitchFamily="2" charset="-122"/>
              </a:rPr>
              <a:t>阻塞的影响越大</a:t>
            </a:r>
          </a:p>
        </p:txBody>
      </p:sp>
      <p:sp>
        <p:nvSpPr>
          <p:cNvPr id="16" name="Rectangle 14">
            <a:extLst>
              <a:ext uri="{FF2B5EF4-FFF2-40B4-BE49-F238E27FC236}">
                <a16:creationId xmlns:a16="http://schemas.microsoft.com/office/drawing/2014/main" id="{9B2916D0-3C05-414E-88B4-86012D762295}"/>
              </a:ext>
            </a:extLst>
          </p:cNvPr>
          <p:cNvSpPr>
            <a:spLocks noChangeArrowheads="1"/>
          </p:cNvSpPr>
          <p:nvPr/>
        </p:nvSpPr>
        <p:spPr bwMode="auto">
          <a:xfrm>
            <a:off x="295702" y="3453832"/>
            <a:ext cx="8640762" cy="169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80000"/>
              <a:buFont typeface="Wingdings" panose="05000000000000000000" pitchFamily="2" charset="2"/>
              <a:buChar char="u"/>
              <a:defRPr kumimoji="1"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000" b="1">
                <a:solidFill>
                  <a:srgbClr val="000099"/>
                </a:solidFill>
                <a:latin typeface="Arial" panose="020B0604020202020204" pitchFamily="34" charset="0"/>
                <a:ea typeface="宋体" panose="02010600030101010101" pitchFamily="2" charset="-122"/>
              </a:defRPr>
            </a:lvl2pPr>
            <a:lvl3pPr marL="1143000" indent="-228600">
              <a:spcBef>
                <a:spcPct val="20000"/>
              </a:spcBef>
              <a:buChar char="•"/>
              <a:defRPr kumimoji="1" b="1">
                <a:solidFill>
                  <a:srgbClr val="CC3300"/>
                </a:solidFill>
                <a:latin typeface="Arial" panose="020B0604020202020204" pitchFamily="34" charset="0"/>
                <a:ea typeface="宋体" panose="02010600030101010101" pitchFamily="2" charset="-122"/>
              </a:defRPr>
            </a:lvl3pPr>
            <a:lvl4pPr marL="1600200" indent="-228600">
              <a:spcBef>
                <a:spcPct val="20000"/>
              </a:spcBef>
              <a:buChar char="–"/>
              <a:defRPr kumimoji="1" sz="1600" b="1">
                <a:solidFill>
                  <a:srgbClr val="800000"/>
                </a:solidFill>
                <a:latin typeface="Arial" panose="020B0604020202020204" pitchFamily="34" charset="0"/>
                <a:ea typeface="宋体" panose="02010600030101010101" pitchFamily="2" charset="-122"/>
              </a:defRPr>
            </a:lvl4pPr>
            <a:lvl5pPr marL="2057400" indent="-228600">
              <a:spcBef>
                <a:spcPct val="20000"/>
              </a:spcBef>
              <a:defRPr kumimoji="1" sz="1600" b="1">
                <a:solidFill>
                  <a:srgbClr val="800000"/>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kumimoji="1" sz="1600" b="1">
                <a:solidFill>
                  <a:srgbClr val="800000"/>
                </a:solidFill>
                <a:latin typeface="Arial" panose="020B0604020202020204" pitchFamily="34" charset="0"/>
                <a:ea typeface="宋体" panose="02010600030101010101" pitchFamily="2" charset="-122"/>
              </a:defRPr>
            </a:lvl9pPr>
          </a:lstStyle>
          <a:p>
            <a:r>
              <a:rPr lang="zh-CN" altLang="en-US" sz="2000" i="0"/>
              <a:t>例</a:t>
            </a:r>
            <a:r>
              <a:rPr lang="en-US" altLang="zh-CN" sz="2000" i="0"/>
              <a:t>2</a:t>
            </a:r>
            <a:r>
              <a:rPr lang="zh-CN" altLang="en-US" sz="2000" i="0"/>
              <a:t>：假定上例中时钟频率加倍， </a:t>
            </a:r>
            <a:r>
              <a:rPr lang="en-US" altLang="zh-CN" sz="2000" i="0"/>
              <a:t>CPI</a:t>
            </a:r>
            <a:r>
              <a:rPr lang="zh-CN" altLang="en-US" sz="2000" i="0"/>
              <a:t>不变，则：</a:t>
            </a:r>
          </a:p>
          <a:p>
            <a:pPr lvl="1">
              <a:lnSpc>
                <a:spcPct val="110000"/>
              </a:lnSpc>
              <a:buFontTx/>
              <a:buNone/>
            </a:pPr>
            <a:r>
              <a:rPr kumimoji="0" lang="zh-CN" altLang="en-US" sz="1800" i="0"/>
              <a:t>主存速度不太可能改变，故绝对时间不变，所以</a:t>
            </a:r>
            <a:r>
              <a:rPr kumimoji="0" lang="en-US" altLang="zh-CN" sz="1800" i="0"/>
              <a:t>miss</a:t>
            </a:r>
            <a:r>
              <a:rPr kumimoji="0" lang="zh-CN" altLang="en-US" sz="1800" i="0"/>
              <a:t>损失为</a:t>
            </a:r>
            <a:r>
              <a:rPr kumimoji="0" lang="en-US" altLang="zh-CN" sz="1800" i="0"/>
              <a:t>200</a:t>
            </a:r>
            <a:r>
              <a:rPr kumimoji="0" lang="zh-CN" altLang="en-US" sz="1800" i="0"/>
              <a:t>个时钟。</a:t>
            </a:r>
          </a:p>
          <a:p>
            <a:pPr lvl="1">
              <a:lnSpc>
                <a:spcPct val="110000"/>
              </a:lnSpc>
              <a:buFontTx/>
              <a:buNone/>
            </a:pPr>
            <a:r>
              <a:rPr kumimoji="0" lang="zh-CN" altLang="en-US" sz="1800" i="0"/>
              <a:t>每条指令发生的总缺失时钟数为：</a:t>
            </a:r>
            <a:r>
              <a:rPr kumimoji="0" lang="en-US" altLang="zh-CN" sz="1800" i="0"/>
              <a:t>(2%x200)+36%x(4%x200)=6.88</a:t>
            </a:r>
            <a:endParaRPr kumimoji="0" lang="zh-CN" altLang="en-US" sz="1800" i="0"/>
          </a:p>
          <a:p>
            <a:pPr lvl="1">
              <a:lnSpc>
                <a:spcPct val="110000"/>
              </a:lnSpc>
              <a:buFontTx/>
              <a:buNone/>
            </a:pPr>
            <a:r>
              <a:rPr kumimoji="0" lang="zh-CN" altLang="en-US" sz="1800" i="0"/>
              <a:t>故：存储器阻塞使得</a:t>
            </a:r>
            <a:r>
              <a:rPr kumimoji="0" lang="en-US" altLang="zh-CN" sz="1800" i="0"/>
              <a:t>CPI</a:t>
            </a:r>
            <a:r>
              <a:rPr kumimoji="0" lang="zh-CN" altLang="en-US" sz="1800" i="0"/>
              <a:t>数增大到</a:t>
            </a:r>
            <a:r>
              <a:rPr kumimoji="0" lang="en-US" altLang="zh-CN" sz="1800" i="0"/>
              <a:t>2+6.88=8.88</a:t>
            </a:r>
            <a:endParaRPr lang="zh-CN" altLang="en-US" sz="1800" i="0"/>
          </a:p>
          <a:p>
            <a:pPr lvl="1">
              <a:buFontTx/>
              <a:buNone/>
            </a:pPr>
            <a:endParaRPr lang="zh-CN" altLang="en-US" sz="1800" i="0"/>
          </a:p>
        </p:txBody>
      </p:sp>
      <p:sp>
        <p:nvSpPr>
          <p:cNvPr id="17" name="Text Box 24">
            <a:extLst>
              <a:ext uri="{FF2B5EF4-FFF2-40B4-BE49-F238E27FC236}">
                <a16:creationId xmlns:a16="http://schemas.microsoft.com/office/drawing/2014/main" id="{02808444-DAC6-4581-849A-644F57CA5A85}"/>
              </a:ext>
            </a:extLst>
          </p:cNvPr>
          <p:cNvSpPr txBox="1">
            <a:spLocks noChangeArrowheads="1"/>
          </p:cNvSpPr>
          <p:nvPr/>
        </p:nvSpPr>
        <p:spPr bwMode="auto">
          <a:xfrm>
            <a:off x="537002" y="5680878"/>
            <a:ext cx="6480175"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20000"/>
              </a:spcBef>
            </a:pPr>
            <a:r>
              <a:rPr lang="zh-CN" altLang="en-US" sz="1600" i="0">
                <a:solidFill>
                  <a:srgbClr val="009900"/>
                </a:solidFill>
                <a:ea typeface="宋体" panose="02010600030101010101" pitchFamily="2" charset="-122"/>
              </a:rPr>
              <a:t>由此可知：时钟快的机器的性能只是较慢时钟机器的</a:t>
            </a:r>
            <a:r>
              <a:rPr lang="en-US" altLang="zh-CN" sz="1600" i="0">
                <a:solidFill>
                  <a:srgbClr val="009900"/>
                </a:solidFill>
                <a:ea typeface="宋体" panose="02010600030101010101" pitchFamily="2" charset="-122"/>
              </a:rPr>
              <a:t>1.2</a:t>
            </a:r>
            <a:r>
              <a:rPr lang="zh-CN" altLang="en-US" sz="1600" i="0">
                <a:solidFill>
                  <a:srgbClr val="009900"/>
                </a:solidFill>
                <a:ea typeface="宋体" panose="02010600030101010101" pitchFamily="2" charset="-122"/>
              </a:rPr>
              <a:t>倍。</a:t>
            </a:r>
          </a:p>
          <a:p>
            <a:pPr>
              <a:spcBef>
                <a:spcPct val="20000"/>
              </a:spcBef>
            </a:pPr>
            <a:r>
              <a:rPr lang="zh-CN" altLang="en-US" sz="1600" i="0">
                <a:solidFill>
                  <a:srgbClr val="009900"/>
                </a:solidFill>
                <a:ea typeface="宋体" panose="02010600030101010101" pitchFamily="2" charset="-122"/>
              </a:rPr>
              <a:t>	    如果没有</a:t>
            </a:r>
            <a:r>
              <a:rPr lang="en-US" altLang="zh-CN" sz="1600" i="0">
                <a:solidFill>
                  <a:srgbClr val="009900"/>
                </a:solidFill>
                <a:ea typeface="宋体" panose="02010600030101010101" pitchFamily="2" charset="-122"/>
              </a:rPr>
              <a:t>Cache</a:t>
            </a:r>
            <a:r>
              <a:rPr lang="zh-CN" altLang="en-US" sz="1600" i="0">
                <a:solidFill>
                  <a:srgbClr val="009900"/>
                </a:solidFill>
                <a:ea typeface="宋体" panose="02010600030101010101" pitchFamily="2" charset="-122"/>
              </a:rPr>
              <a:t>缺失的话，应该是</a:t>
            </a:r>
            <a:r>
              <a:rPr lang="en-US" altLang="zh-CN" sz="1600" i="0">
                <a:solidFill>
                  <a:srgbClr val="009900"/>
                </a:solidFill>
                <a:ea typeface="宋体" panose="02010600030101010101" pitchFamily="2" charset="-122"/>
              </a:rPr>
              <a:t>2</a:t>
            </a:r>
            <a:r>
              <a:rPr lang="zh-CN" altLang="en-US" sz="1600" i="0">
                <a:solidFill>
                  <a:srgbClr val="009900"/>
                </a:solidFill>
                <a:ea typeface="宋体" panose="02010600030101010101" pitchFamily="2" charset="-122"/>
              </a:rPr>
              <a:t>倍！</a:t>
            </a:r>
            <a:r>
              <a:rPr lang="en-US" altLang="zh-CN" sz="1600" i="0">
                <a:solidFill>
                  <a:srgbClr val="009900"/>
                </a:solidFill>
                <a:ea typeface="宋体" panose="02010600030101010101" pitchFamily="2" charset="-122"/>
              </a:rPr>
              <a:t>  </a:t>
            </a:r>
          </a:p>
          <a:p>
            <a:pPr>
              <a:spcBef>
                <a:spcPct val="20000"/>
              </a:spcBef>
            </a:pPr>
            <a:r>
              <a:rPr kumimoji="0" lang="zh-CN" altLang="en-US" sz="1600" i="0">
                <a:solidFill>
                  <a:srgbClr val="CC0000"/>
                </a:solidFill>
                <a:ea typeface="宋体" panose="02010600030101010101" pitchFamily="2" charset="-122"/>
              </a:rPr>
              <a:t>结论：</a:t>
            </a:r>
            <a:r>
              <a:rPr lang="en-US" altLang="zh-CN" sz="1600" i="0">
                <a:solidFill>
                  <a:srgbClr val="CC0000"/>
                </a:solidFill>
                <a:ea typeface="宋体" panose="02010600030101010101" pitchFamily="2" charset="-122"/>
              </a:rPr>
              <a:t>CPU</a:t>
            </a:r>
            <a:r>
              <a:rPr lang="zh-CN" altLang="en-US" sz="1600" i="0">
                <a:solidFill>
                  <a:srgbClr val="CC0000"/>
                </a:solidFill>
                <a:ea typeface="宋体" panose="02010600030101010101" pitchFamily="2" charset="-122"/>
              </a:rPr>
              <a:t>时钟频率越高，</a:t>
            </a:r>
            <a:r>
              <a:rPr lang="en-US" altLang="zh-CN" sz="1600" i="0">
                <a:solidFill>
                  <a:srgbClr val="CC0000"/>
                </a:solidFill>
                <a:ea typeface="宋体" panose="02010600030101010101" pitchFamily="2" charset="-122"/>
              </a:rPr>
              <a:t>Cache</a:t>
            </a:r>
            <a:r>
              <a:rPr lang="zh-CN" altLang="en-US" sz="1600" i="0">
                <a:solidFill>
                  <a:srgbClr val="CC0000"/>
                </a:solidFill>
                <a:ea typeface="宋体" panose="02010600030101010101" pitchFamily="2" charset="-122"/>
              </a:rPr>
              <a:t>缺失损失就越大</a:t>
            </a:r>
          </a:p>
        </p:txBody>
      </p:sp>
      <p:grpSp>
        <p:nvGrpSpPr>
          <p:cNvPr id="18" name="Group 27">
            <a:extLst>
              <a:ext uri="{FF2B5EF4-FFF2-40B4-BE49-F238E27FC236}">
                <a16:creationId xmlns:a16="http://schemas.microsoft.com/office/drawing/2014/main" id="{6643666A-CC49-44CE-B241-BED5C2B2A62E}"/>
              </a:ext>
            </a:extLst>
          </p:cNvPr>
          <p:cNvGrpSpPr>
            <a:grpSpLocks/>
          </p:cNvGrpSpPr>
          <p:nvPr/>
        </p:nvGrpSpPr>
        <p:grpSpPr bwMode="auto">
          <a:xfrm>
            <a:off x="132189" y="4954020"/>
            <a:ext cx="8596313" cy="658812"/>
            <a:chOff x="102" y="3162"/>
            <a:chExt cx="5415" cy="415"/>
          </a:xfrm>
        </p:grpSpPr>
        <p:sp>
          <p:nvSpPr>
            <p:cNvPr id="19" name="Text Box 16">
              <a:extLst>
                <a:ext uri="{FF2B5EF4-FFF2-40B4-BE49-F238E27FC236}">
                  <a16:creationId xmlns:a16="http://schemas.microsoft.com/office/drawing/2014/main" id="{4913DD01-C1A7-4BB6-B9A1-AFB3D5D6B721}"/>
                </a:ext>
              </a:extLst>
            </p:cNvPr>
            <p:cNvSpPr txBox="1">
              <a:spLocks noChangeArrowheads="1"/>
            </p:cNvSpPr>
            <p:nvPr/>
          </p:nvSpPr>
          <p:spPr bwMode="auto">
            <a:xfrm>
              <a:off x="357" y="3162"/>
              <a:ext cx="2297"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40000"/>
                </a:spcBef>
              </a:pPr>
              <a:r>
                <a:rPr lang="zh-CN" altLang="en-US" sz="1600" i="0">
                  <a:solidFill>
                    <a:srgbClr val="0000FF"/>
                  </a:solidFill>
                  <a:ea typeface="宋体" panose="02010600030101010101" pitchFamily="2" charset="-122"/>
                </a:rPr>
                <a:t>时钟快的机器的性能</a:t>
              </a:r>
            </a:p>
            <a:p>
              <a:pPr>
                <a:spcBef>
                  <a:spcPct val="40000"/>
                </a:spcBef>
              </a:pPr>
              <a:r>
                <a:rPr lang="zh-CN" altLang="en-US" sz="1600" i="0">
                  <a:solidFill>
                    <a:srgbClr val="0000FF"/>
                  </a:solidFill>
                  <a:ea typeface="宋体" panose="02010600030101010101" pitchFamily="2" charset="-122"/>
                </a:rPr>
                <a:t>时钟慢的机器的性能</a:t>
              </a:r>
              <a:endParaRPr lang="en-US" altLang="zh-CN" sz="1600" i="0">
                <a:solidFill>
                  <a:srgbClr val="0000FF"/>
                </a:solidFill>
                <a:ea typeface="宋体" panose="02010600030101010101" pitchFamily="2" charset="-122"/>
              </a:endParaRPr>
            </a:p>
          </p:txBody>
        </p:sp>
        <p:sp>
          <p:nvSpPr>
            <p:cNvPr id="20" name="Line 17">
              <a:extLst>
                <a:ext uri="{FF2B5EF4-FFF2-40B4-BE49-F238E27FC236}">
                  <a16:creationId xmlns:a16="http://schemas.microsoft.com/office/drawing/2014/main" id="{32E2B398-82F2-4562-8089-46C2CA7C82B2}"/>
                </a:ext>
              </a:extLst>
            </p:cNvPr>
            <p:cNvSpPr>
              <a:spLocks noChangeShapeType="1"/>
            </p:cNvSpPr>
            <p:nvPr/>
          </p:nvSpPr>
          <p:spPr bwMode="auto">
            <a:xfrm>
              <a:off x="102" y="3360"/>
              <a:ext cx="1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1" name="Text Box 18">
              <a:extLst>
                <a:ext uri="{FF2B5EF4-FFF2-40B4-BE49-F238E27FC236}">
                  <a16:creationId xmlns:a16="http://schemas.microsoft.com/office/drawing/2014/main" id="{D2AD2FA7-95E7-45C7-A115-9C14F3C5FF83}"/>
                </a:ext>
              </a:extLst>
            </p:cNvPr>
            <p:cNvSpPr txBox="1">
              <a:spLocks noChangeArrowheads="1"/>
            </p:cNvSpPr>
            <p:nvPr/>
          </p:nvSpPr>
          <p:spPr bwMode="auto">
            <a:xfrm>
              <a:off x="1860" y="3276"/>
              <a:ext cx="19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a:t>=</a:t>
              </a:r>
            </a:p>
          </p:txBody>
        </p:sp>
        <p:sp>
          <p:nvSpPr>
            <p:cNvPr id="22" name="Text Box 19">
              <a:extLst>
                <a:ext uri="{FF2B5EF4-FFF2-40B4-BE49-F238E27FC236}">
                  <a16:creationId xmlns:a16="http://schemas.microsoft.com/office/drawing/2014/main" id="{6CDAB56F-E892-4099-9325-7558DF03F1D8}"/>
                </a:ext>
              </a:extLst>
            </p:cNvPr>
            <p:cNvSpPr txBox="1">
              <a:spLocks noChangeArrowheads="1"/>
            </p:cNvSpPr>
            <p:nvPr/>
          </p:nvSpPr>
          <p:spPr bwMode="auto">
            <a:xfrm>
              <a:off x="2114" y="3162"/>
              <a:ext cx="2297"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40000"/>
                </a:spcBef>
              </a:pPr>
              <a:r>
                <a:rPr lang="en-US" altLang="zh-CN" i="0">
                  <a:solidFill>
                    <a:srgbClr val="0000FF"/>
                  </a:solidFill>
                </a:rPr>
                <a:t>IxCPIstallofslow</a:t>
              </a:r>
              <a:r>
                <a:rPr lang="zh-CN" altLang="en-US" i="0">
                  <a:solidFill>
                    <a:srgbClr val="0000FF"/>
                  </a:solidFill>
                </a:rPr>
                <a:t> </a:t>
              </a:r>
              <a:r>
                <a:rPr lang="en-US" altLang="zh-CN" i="0">
                  <a:solidFill>
                    <a:srgbClr val="0000FF"/>
                  </a:solidFill>
                </a:rPr>
                <a:t>xClock cycle</a:t>
              </a:r>
              <a:endParaRPr lang="zh-CN" altLang="en-US" i="0">
                <a:solidFill>
                  <a:srgbClr val="0000FF"/>
                </a:solidFill>
              </a:endParaRPr>
            </a:p>
            <a:p>
              <a:pPr>
                <a:spcBef>
                  <a:spcPct val="40000"/>
                </a:spcBef>
              </a:pPr>
              <a:r>
                <a:rPr lang="en-US" altLang="zh-CN" i="0">
                  <a:solidFill>
                    <a:srgbClr val="0000FF"/>
                  </a:solidFill>
                </a:rPr>
                <a:t>IxCPIstalloffast xClock cycle/2 </a:t>
              </a:r>
            </a:p>
          </p:txBody>
        </p:sp>
        <p:sp>
          <p:nvSpPr>
            <p:cNvPr id="23" name="Line 20">
              <a:extLst>
                <a:ext uri="{FF2B5EF4-FFF2-40B4-BE49-F238E27FC236}">
                  <a16:creationId xmlns:a16="http://schemas.microsoft.com/office/drawing/2014/main" id="{36028311-4CE1-4FAA-954C-7A662748C842}"/>
                </a:ext>
              </a:extLst>
            </p:cNvPr>
            <p:cNvSpPr>
              <a:spLocks noChangeShapeType="1"/>
            </p:cNvSpPr>
            <p:nvPr/>
          </p:nvSpPr>
          <p:spPr bwMode="auto">
            <a:xfrm>
              <a:off x="2058" y="3360"/>
              <a:ext cx="223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4" name="Text Box 21">
              <a:extLst>
                <a:ext uri="{FF2B5EF4-FFF2-40B4-BE49-F238E27FC236}">
                  <a16:creationId xmlns:a16="http://schemas.microsoft.com/office/drawing/2014/main" id="{08482163-6F27-4265-B7D2-64DB44E6DBFD}"/>
                </a:ext>
              </a:extLst>
            </p:cNvPr>
            <p:cNvSpPr txBox="1">
              <a:spLocks noChangeArrowheads="1"/>
            </p:cNvSpPr>
            <p:nvPr/>
          </p:nvSpPr>
          <p:spPr bwMode="auto">
            <a:xfrm>
              <a:off x="4326" y="3275"/>
              <a:ext cx="19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a:t>=</a:t>
              </a:r>
            </a:p>
          </p:txBody>
        </p:sp>
        <p:sp>
          <p:nvSpPr>
            <p:cNvPr id="25" name="Text Box 22">
              <a:extLst>
                <a:ext uri="{FF2B5EF4-FFF2-40B4-BE49-F238E27FC236}">
                  <a16:creationId xmlns:a16="http://schemas.microsoft.com/office/drawing/2014/main" id="{B972EC55-1790-40DE-AFF5-A459434C5CA2}"/>
                </a:ext>
              </a:extLst>
            </p:cNvPr>
            <p:cNvSpPr txBox="1">
              <a:spLocks noChangeArrowheads="1"/>
            </p:cNvSpPr>
            <p:nvPr/>
          </p:nvSpPr>
          <p:spPr bwMode="auto">
            <a:xfrm>
              <a:off x="4409" y="3162"/>
              <a:ext cx="454"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40000"/>
                </a:spcBef>
              </a:pPr>
              <a:r>
                <a:rPr lang="en-US" altLang="zh-CN" i="0">
                  <a:solidFill>
                    <a:srgbClr val="0000FF"/>
                  </a:solidFill>
                </a:rPr>
                <a:t>5.44</a:t>
              </a:r>
              <a:endParaRPr lang="zh-CN" altLang="en-US" i="0">
                <a:solidFill>
                  <a:srgbClr val="0000FF"/>
                </a:solidFill>
              </a:endParaRPr>
            </a:p>
            <a:p>
              <a:pPr algn="ctr">
                <a:spcBef>
                  <a:spcPct val="40000"/>
                </a:spcBef>
              </a:pPr>
              <a:r>
                <a:rPr lang="en-US" altLang="zh-CN" i="0">
                  <a:solidFill>
                    <a:srgbClr val="0000FF"/>
                  </a:solidFill>
                </a:rPr>
                <a:t>8.88/2</a:t>
              </a:r>
              <a:endParaRPr lang="en-US" altLang="zh-CN" i="0">
                <a:solidFill>
                  <a:schemeClr val="tx1"/>
                </a:solidFill>
              </a:endParaRPr>
            </a:p>
          </p:txBody>
        </p:sp>
        <p:sp>
          <p:nvSpPr>
            <p:cNvPr id="26" name="Line 23">
              <a:extLst>
                <a:ext uri="{FF2B5EF4-FFF2-40B4-BE49-F238E27FC236}">
                  <a16:creationId xmlns:a16="http://schemas.microsoft.com/office/drawing/2014/main" id="{46694CF2-131F-4D05-BEA7-C568A7A7D88E}"/>
                </a:ext>
              </a:extLst>
            </p:cNvPr>
            <p:cNvSpPr>
              <a:spLocks noChangeShapeType="1"/>
            </p:cNvSpPr>
            <p:nvPr/>
          </p:nvSpPr>
          <p:spPr bwMode="auto">
            <a:xfrm>
              <a:off x="4467" y="3351"/>
              <a:ext cx="4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7" name="Text Box 25">
              <a:extLst>
                <a:ext uri="{FF2B5EF4-FFF2-40B4-BE49-F238E27FC236}">
                  <a16:creationId xmlns:a16="http://schemas.microsoft.com/office/drawing/2014/main" id="{A9DF5985-7325-49B8-9DFF-B5824122DA0D}"/>
                </a:ext>
              </a:extLst>
            </p:cNvPr>
            <p:cNvSpPr txBox="1">
              <a:spLocks noChangeArrowheads="1"/>
            </p:cNvSpPr>
            <p:nvPr/>
          </p:nvSpPr>
          <p:spPr bwMode="auto">
            <a:xfrm>
              <a:off x="5007" y="3266"/>
              <a:ext cx="19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a:t>=</a:t>
              </a:r>
            </a:p>
          </p:txBody>
        </p:sp>
        <p:sp>
          <p:nvSpPr>
            <p:cNvPr id="28" name="Text Box 26">
              <a:extLst>
                <a:ext uri="{FF2B5EF4-FFF2-40B4-BE49-F238E27FC236}">
                  <a16:creationId xmlns:a16="http://schemas.microsoft.com/office/drawing/2014/main" id="{A094E4AB-D0C0-46F4-86A6-785A8588C9F6}"/>
                </a:ext>
              </a:extLst>
            </p:cNvPr>
            <p:cNvSpPr txBox="1">
              <a:spLocks noChangeArrowheads="1"/>
            </p:cNvSpPr>
            <p:nvPr/>
          </p:nvSpPr>
          <p:spPr bwMode="auto">
            <a:xfrm>
              <a:off x="5063" y="3263"/>
              <a:ext cx="4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40000"/>
                </a:spcBef>
              </a:pPr>
              <a:r>
                <a:rPr lang="en-US" altLang="zh-CN" i="0">
                  <a:solidFill>
                    <a:srgbClr val="0000FF"/>
                  </a:solidFill>
                </a:rPr>
                <a:t>1.23</a:t>
              </a:r>
              <a:endParaRPr lang="en-US" altLang="zh-CN" i="0">
                <a:solidFill>
                  <a:schemeClr val="tx1"/>
                </a:solidFill>
              </a:endParaRPr>
            </a:p>
          </p:txBody>
        </p:sp>
      </p:grpSp>
      <p:sp>
        <p:nvSpPr>
          <p:cNvPr id="29" name="Text Box 28">
            <a:extLst>
              <a:ext uri="{FF2B5EF4-FFF2-40B4-BE49-F238E27FC236}">
                <a16:creationId xmlns:a16="http://schemas.microsoft.com/office/drawing/2014/main" id="{ADBBA723-6B11-4A25-97E2-5FD210AB9274}"/>
              </a:ext>
            </a:extLst>
          </p:cNvPr>
          <p:cNvSpPr txBox="1">
            <a:spLocks noChangeArrowheads="1"/>
          </p:cNvSpPr>
          <p:nvPr/>
        </p:nvSpPr>
        <p:spPr bwMode="auto">
          <a:xfrm>
            <a:off x="8674805" y="2817233"/>
            <a:ext cx="3320749" cy="553998"/>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dirty="0">
                <a:solidFill>
                  <a:srgbClr val="0000FF"/>
                </a:solidFill>
                <a:ea typeface="宋体" panose="02010600030101010101" pitchFamily="2" charset="-122"/>
              </a:rPr>
              <a:t>上述两个例子说明：处理器性能越高，高速缓存的性能就越重要！</a:t>
            </a:r>
          </a:p>
        </p:txBody>
      </p:sp>
    </p:spTree>
    <p:extLst>
      <p:ext uri="{BB962C8B-B14F-4D97-AF65-F5344CB8AC3E}">
        <p14:creationId xmlns:p14="http://schemas.microsoft.com/office/powerpoint/2010/main" val="285044329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xEl>
                                              <p:pRg st="1" end="1"/>
                                            </p:txEl>
                                          </p:spTgt>
                                        </p:tgtEl>
                                        <p:attrNameLst>
                                          <p:attrName>style.visibility</p:attrName>
                                        </p:attrNameLst>
                                      </p:cBhvr>
                                      <p:to>
                                        <p:strVal val="visible"/>
                                      </p:to>
                                    </p:set>
                                    <p:animEffect transition="in" filter="blinds(horizontal)">
                                      <p:cBhvr>
                                        <p:cTn id="22" dur="500"/>
                                        <p:tgtEl>
                                          <p:spTgt spid="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animEffect transition="in" filter="blinds(horizontal)">
                                      <p:cBhvr>
                                        <p:cTn id="27" dur="500"/>
                                        <p:tgtEl>
                                          <p:spTgt spid="1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xEl>
                                              <p:pRg st="3" end="3"/>
                                            </p:txEl>
                                          </p:spTgt>
                                        </p:tgtEl>
                                        <p:attrNameLst>
                                          <p:attrName>style.visibility</p:attrName>
                                        </p:attrNameLst>
                                      </p:cBhvr>
                                      <p:to>
                                        <p:strVal val="visible"/>
                                      </p:to>
                                    </p:set>
                                    <p:animEffect transition="in" filter="blinds(horizontal)">
                                      <p:cBhvr>
                                        <p:cTn id="32" dur="500"/>
                                        <p:tgtEl>
                                          <p:spTgt spid="1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blinds(horizontal)">
                                      <p:cBhvr>
                                        <p:cTn id="47"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E1ADD3-C424-40CC-A78E-DE5D4979E04A}"/>
              </a:ext>
            </a:extLst>
          </p:cNvPr>
          <p:cNvSpPr>
            <a:spLocks noGrp="1"/>
          </p:cNvSpPr>
          <p:nvPr>
            <p:ph type="sldNum" sz="quarter" idx="12"/>
          </p:nvPr>
        </p:nvSpPr>
        <p:spPr/>
        <p:txBody>
          <a:bodyPr/>
          <a:lstStyle/>
          <a:p>
            <a:fld id="{D12C7F20-4EEE-4847-AC76-B538472E8A39}" type="slidenum">
              <a:rPr lang="zh-CN" altLang="en-US" smtClean="0"/>
              <a:pPr/>
              <a:t>92</a:t>
            </a:fld>
            <a:endParaRPr lang="zh-CN" altLang="en-US"/>
          </a:p>
        </p:txBody>
      </p:sp>
      <p:sp>
        <p:nvSpPr>
          <p:cNvPr id="3" name="文本占位符 2">
            <a:extLst>
              <a:ext uri="{FF2B5EF4-FFF2-40B4-BE49-F238E27FC236}">
                <a16:creationId xmlns:a16="http://schemas.microsoft.com/office/drawing/2014/main" id="{7AE389DE-AEFD-4006-B544-4CE519E7B3B2}"/>
              </a:ext>
            </a:extLst>
          </p:cNvPr>
          <p:cNvSpPr>
            <a:spLocks noGrp="1"/>
          </p:cNvSpPr>
          <p:nvPr>
            <p:ph type="body" sz="quarter" idx="15"/>
          </p:nvPr>
        </p:nvSpPr>
        <p:spPr/>
        <p:txBody>
          <a:bodyPr/>
          <a:lstStyle/>
          <a:p>
            <a:r>
              <a:rPr lang="en-US" altLang="zh-CN" dirty="0"/>
              <a:t>Cache</a:t>
            </a:r>
            <a:r>
              <a:rPr lang="zh-CN" altLang="en-US" dirty="0"/>
              <a:t>大小、</a:t>
            </a:r>
            <a:r>
              <a:rPr lang="en-US" altLang="zh-CN" dirty="0"/>
              <a:t>Block</a:t>
            </a:r>
            <a:r>
              <a:rPr lang="zh-CN" altLang="en-US" dirty="0"/>
              <a:t>大小和失靶率的关系</a:t>
            </a:r>
          </a:p>
        </p:txBody>
      </p:sp>
      <p:sp>
        <p:nvSpPr>
          <p:cNvPr id="4" name="文本占位符 3">
            <a:extLst>
              <a:ext uri="{FF2B5EF4-FFF2-40B4-BE49-F238E27FC236}">
                <a16:creationId xmlns:a16="http://schemas.microsoft.com/office/drawing/2014/main" id="{C6963F68-6127-4F97-A595-E5F34FF6AF91}"/>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2">
            <a:extLst>
              <a:ext uri="{FF2B5EF4-FFF2-40B4-BE49-F238E27FC236}">
                <a16:creationId xmlns:a16="http://schemas.microsoft.com/office/drawing/2014/main" id="{7E9EA495-B675-4497-AD66-202BDE697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46" y="1427780"/>
            <a:ext cx="7802148" cy="40421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01AEB207-30D2-4271-9548-5D155E40A715}"/>
              </a:ext>
            </a:extLst>
          </p:cNvPr>
          <p:cNvSpPr>
            <a:spLocks noChangeArrowheads="1"/>
          </p:cNvSpPr>
          <p:nvPr/>
        </p:nvSpPr>
        <p:spPr bwMode="auto">
          <a:xfrm>
            <a:off x="721908" y="5782178"/>
            <a:ext cx="8123238"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30000"/>
              </a:spcBef>
            </a:pPr>
            <a:r>
              <a:rPr lang="en-US" altLang="zh-CN" i="0" dirty="0">
                <a:solidFill>
                  <a:srgbClr val="CC0000"/>
                </a:solidFill>
                <a:ea typeface="宋体" panose="02010600030101010101" pitchFamily="2" charset="-122"/>
                <a:cs typeface="Arial" panose="020B0604020202020204" pitchFamily="34" charset="0"/>
              </a:rPr>
              <a:t>Cache</a:t>
            </a:r>
            <a:r>
              <a:rPr lang="zh-CN" altLang="en-US" i="0" dirty="0">
                <a:solidFill>
                  <a:srgbClr val="CC0000"/>
                </a:solidFill>
                <a:ea typeface="宋体" panose="02010600030101010101" pitchFamily="2" charset="-122"/>
                <a:cs typeface="Arial" panose="020B0604020202020204" pitchFamily="34" charset="0"/>
              </a:rPr>
              <a:t>大小：</a:t>
            </a:r>
            <a:r>
              <a:rPr lang="en-US" altLang="zh-CN" i="0" dirty="0">
                <a:solidFill>
                  <a:srgbClr val="006600"/>
                </a:solidFill>
                <a:ea typeface="宋体" panose="02010600030101010101" pitchFamily="2" charset="-122"/>
                <a:cs typeface="Arial" panose="020B0604020202020204" pitchFamily="34" charset="0"/>
              </a:rPr>
              <a:t>Cache</a:t>
            </a:r>
            <a:r>
              <a:rPr lang="zh-CN" altLang="en-US" i="0" dirty="0">
                <a:solidFill>
                  <a:srgbClr val="006600"/>
                </a:solidFill>
                <a:ea typeface="宋体" panose="02010600030101010101" pitchFamily="2" charset="-122"/>
                <a:cs typeface="Arial" panose="020B0604020202020204" pitchFamily="34" charset="0"/>
              </a:rPr>
              <a:t>越大，</a:t>
            </a:r>
            <a:r>
              <a:rPr lang="en-US" altLang="zh-CN" i="0" dirty="0">
                <a:solidFill>
                  <a:srgbClr val="006600"/>
                </a:solidFill>
                <a:ea typeface="宋体" panose="02010600030101010101" pitchFamily="2" charset="-122"/>
                <a:cs typeface="Arial" panose="020B0604020202020204" pitchFamily="34" charset="0"/>
              </a:rPr>
              <a:t>Miss</a:t>
            </a:r>
            <a:r>
              <a:rPr lang="zh-CN" altLang="en-US" i="0" dirty="0">
                <a:solidFill>
                  <a:srgbClr val="006600"/>
                </a:solidFill>
                <a:ea typeface="宋体" panose="02010600030101010101" pitchFamily="2" charset="-122"/>
                <a:cs typeface="Arial" panose="020B0604020202020204" pitchFamily="34" charset="0"/>
              </a:rPr>
              <a:t>率越低，但成本越高！</a:t>
            </a:r>
          </a:p>
          <a:p>
            <a:pPr>
              <a:spcBef>
                <a:spcPct val="30000"/>
              </a:spcBef>
            </a:pPr>
            <a:r>
              <a:rPr lang="en-US" altLang="zh-CN" i="0" dirty="0">
                <a:solidFill>
                  <a:srgbClr val="CC0000"/>
                </a:solidFill>
                <a:ea typeface="宋体" panose="02010600030101010101" pitchFamily="2" charset="-122"/>
                <a:cs typeface="Arial" panose="020B0604020202020204" pitchFamily="34" charset="0"/>
              </a:rPr>
              <a:t>Block</a:t>
            </a:r>
            <a:r>
              <a:rPr lang="zh-CN" altLang="en-US" i="0" dirty="0">
                <a:solidFill>
                  <a:srgbClr val="CC0000"/>
                </a:solidFill>
                <a:ea typeface="宋体" panose="02010600030101010101" pitchFamily="2" charset="-122"/>
                <a:cs typeface="Arial" panose="020B0604020202020204" pitchFamily="34" charset="0"/>
              </a:rPr>
              <a:t>大小：</a:t>
            </a:r>
            <a:r>
              <a:rPr lang="en-US" altLang="zh-CN" i="0" dirty="0">
                <a:solidFill>
                  <a:srgbClr val="006600"/>
                </a:solidFill>
                <a:ea typeface="宋体" panose="02010600030101010101" pitchFamily="2" charset="-122"/>
                <a:cs typeface="Arial" panose="020B0604020202020204" pitchFamily="34" charset="0"/>
              </a:rPr>
              <a:t>Block</a:t>
            </a:r>
            <a:r>
              <a:rPr lang="zh-CN" altLang="en-US" i="0" dirty="0">
                <a:solidFill>
                  <a:srgbClr val="006600"/>
                </a:solidFill>
                <a:ea typeface="宋体" panose="02010600030101010101" pitchFamily="2" charset="-122"/>
                <a:cs typeface="Arial" panose="020B0604020202020204" pitchFamily="34" charset="0"/>
              </a:rPr>
              <a:t>大小与</a:t>
            </a:r>
            <a:r>
              <a:rPr lang="en-US" altLang="zh-CN" i="0" dirty="0">
                <a:solidFill>
                  <a:srgbClr val="006600"/>
                </a:solidFill>
                <a:ea typeface="宋体" panose="02010600030101010101" pitchFamily="2" charset="-122"/>
                <a:cs typeface="Arial" panose="020B0604020202020204" pitchFamily="34" charset="0"/>
              </a:rPr>
              <a:t>Cache</a:t>
            </a:r>
            <a:r>
              <a:rPr lang="zh-CN" altLang="en-US" i="0" dirty="0">
                <a:solidFill>
                  <a:srgbClr val="006600"/>
                </a:solidFill>
                <a:ea typeface="宋体" panose="02010600030101010101" pitchFamily="2" charset="-122"/>
                <a:cs typeface="Arial" panose="020B0604020202020204" pitchFamily="34" charset="0"/>
              </a:rPr>
              <a:t>大小有关，且不能太大，也不能太小！</a:t>
            </a:r>
            <a:endParaRPr kumimoji="0" lang="zh-CN" altLang="en-US" i="0" dirty="0">
              <a:solidFill>
                <a:srgbClr val="006600"/>
              </a:solidFill>
              <a:ea typeface="宋体" panose="02010600030101010101" pitchFamily="2" charset="-122"/>
              <a:cs typeface="Arial" panose="020B0604020202020204" pitchFamily="34" charset="0"/>
            </a:endParaRPr>
          </a:p>
        </p:txBody>
      </p:sp>
      <p:sp>
        <p:nvSpPr>
          <p:cNvPr id="7" name="Text Box 6">
            <a:extLst>
              <a:ext uri="{FF2B5EF4-FFF2-40B4-BE49-F238E27FC236}">
                <a16:creationId xmlns:a16="http://schemas.microsoft.com/office/drawing/2014/main" id="{71E2A9C9-F650-4D9D-B43E-1CA2D0F189FF}"/>
              </a:ext>
            </a:extLst>
          </p:cNvPr>
          <p:cNvSpPr txBox="1">
            <a:spLocks noChangeArrowheads="1"/>
          </p:cNvSpPr>
          <p:nvPr/>
        </p:nvSpPr>
        <p:spPr bwMode="auto">
          <a:xfrm>
            <a:off x="472671" y="1191477"/>
            <a:ext cx="83724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i="0" dirty="0">
                <a:solidFill>
                  <a:srgbClr val="0000FF"/>
                </a:solidFill>
                <a:latin typeface="Times New Roman" panose="02020603050405020304" pitchFamily="18" charset="0"/>
                <a:ea typeface="宋体" panose="02010600030101010101" pitchFamily="2" charset="-122"/>
              </a:rPr>
              <a:t>Cache</a:t>
            </a:r>
            <a:r>
              <a:rPr lang="zh-CN" altLang="en-US" i="0" dirty="0">
                <a:solidFill>
                  <a:srgbClr val="0000FF"/>
                </a:solidFill>
                <a:latin typeface="Times New Roman" panose="02020603050405020304" pitchFamily="18" charset="0"/>
                <a:ea typeface="宋体" panose="02010600030101010101" pitchFamily="2" charset="-122"/>
              </a:rPr>
              <a:t>性能由缺失率确定，而缺失率与</a:t>
            </a:r>
            <a:r>
              <a:rPr lang="en-US" altLang="zh-CN" i="0" dirty="0">
                <a:solidFill>
                  <a:srgbClr val="0000FF"/>
                </a:solidFill>
                <a:latin typeface="Times New Roman" panose="02020603050405020304" pitchFamily="18" charset="0"/>
                <a:ea typeface="宋体" panose="02010600030101010101" pitchFamily="2" charset="-122"/>
              </a:rPr>
              <a:t>Cache</a:t>
            </a:r>
            <a:r>
              <a:rPr lang="zh-CN" altLang="en-US" i="0" dirty="0">
                <a:solidFill>
                  <a:srgbClr val="0000FF"/>
                </a:solidFill>
                <a:latin typeface="Times New Roman" panose="02020603050405020304" pitchFamily="18" charset="0"/>
                <a:ea typeface="宋体" panose="02010600030101010101" pitchFamily="2" charset="-122"/>
              </a:rPr>
              <a:t>大小、</a:t>
            </a:r>
            <a:r>
              <a:rPr lang="en-US" altLang="zh-CN" i="0" dirty="0">
                <a:solidFill>
                  <a:srgbClr val="0000FF"/>
                </a:solidFill>
                <a:latin typeface="Times New Roman" panose="02020603050405020304" pitchFamily="18" charset="0"/>
                <a:ea typeface="宋体" panose="02010600030101010101" pitchFamily="2" charset="-122"/>
              </a:rPr>
              <a:t>Block</a:t>
            </a:r>
            <a:r>
              <a:rPr lang="zh-CN" altLang="en-US" i="0" dirty="0">
                <a:solidFill>
                  <a:srgbClr val="0000FF"/>
                </a:solidFill>
                <a:latin typeface="Times New Roman" panose="02020603050405020304" pitchFamily="18" charset="0"/>
                <a:ea typeface="宋体" panose="02010600030101010101" pitchFamily="2" charset="-122"/>
              </a:rPr>
              <a:t>大小、</a:t>
            </a:r>
            <a:r>
              <a:rPr lang="en-US" altLang="zh-CN" i="0" dirty="0">
                <a:solidFill>
                  <a:srgbClr val="0000FF"/>
                </a:solidFill>
                <a:latin typeface="Times New Roman" panose="02020603050405020304" pitchFamily="18" charset="0"/>
                <a:ea typeface="宋体" panose="02010600030101010101" pitchFamily="2" charset="-122"/>
              </a:rPr>
              <a:t>Cache</a:t>
            </a:r>
            <a:r>
              <a:rPr lang="zh-CN" altLang="en-US" i="0" dirty="0">
                <a:solidFill>
                  <a:srgbClr val="0000FF"/>
                </a:solidFill>
                <a:latin typeface="Times New Roman" panose="02020603050405020304" pitchFamily="18" charset="0"/>
                <a:ea typeface="宋体" panose="02010600030101010101" pitchFamily="2" charset="-122"/>
              </a:rPr>
              <a:t>级数等有关</a:t>
            </a:r>
          </a:p>
        </p:txBody>
      </p:sp>
    </p:spTree>
    <p:extLst>
      <p:ext uri="{BB962C8B-B14F-4D97-AF65-F5344CB8AC3E}">
        <p14:creationId xmlns:p14="http://schemas.microsoft.com/office/powerpoint/2010/main" val="46588219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2242C0C-8EF6-4BA6-9F6F-3C681882E489}"/>
              </a:ext>
            </a:extLst>
          </p:cNvPr>
          <p:cNvSpPr>
            <a:spLocks noGrp="1"/>
          </p:cNvSpPr>
          <p:nvPr>
            <p:ph type="sldNum" sz="quarter" idx="12"/>
          </p:nvPr>
        </p:nvSpPr>
        <p:spPr/>
        <p:txBody>
          <a:bodyPr/>
          <a:lstStyle/>
          <a:p>
            <a:fld id="{D12C7F20-4EEE-4847-AC76-B538472E8A39}" type="slidenum">
              <a:rPr lang="zh-CN" altLang="en-US" smtClean="0"/>
              <a:pPr/>
              <a:t>93</a:t>
            </a:fld>
            <a:endParaRPr lang="zh-CN" altLang="en-US"/>
          </a:p>
        </p:txBody>
      </p:sp>
      <p:sp>
        <p:nvSpPr>
          <p:cNvPr id="3" name="文本占位符 2">
            <a:extLst>
              <a:ext uri="{FF2B5EF4-FFF2-40B4-BE49-F238E27FC236}">
                <a16:creationId xmlns:a16="http://schemas.microsoft.com/office/drawing/2014/main" id="{6250519F-042F-4654-AE40-219A996968FE}"/>
              </a:ext>
            </a:extLst>
          </p:cNvPr>
          <p:cNvSpPr>
            <a:spLocks noGrp="1"/>
          </p:cNvSpPr>
          <p:nvPr>
            <p:ph type="body" sz="quarter" idx="15"/>
          </p:nvPr>
        </p:nvSpPr>
        <p:spPr>
          <a:xfrm>
            <a:off x="159768" y="698463"/>
            <a:ext cx="11835786" cy="581697"/>
          </a:xfrm>
        </p:spPr>
        <p:txBody>
          <a:bodyPr/>
          <a:lstStyle/>
          <a:p>
            <a:r>
              <a:rPr lang="en-US" altLang="zh-CN" dirty="0"/>
              <a:t>Block Size Tradeoff (</a:t>
            </a:r>
            <a:r>
              <a:rPr lang="zh-CN" altLang="en-US" dirty="0"/>
              <a:t>块大小的选择</a:t>
            </a:r>
            <a:r>
              <a:rPr lang="en-US" altLang="zh-CN" dirty="0"/>
              <a:t>)</a:t>
            </a:r>
            <a:endParaRPr lang="zh-CN" altLang="en-US" dirty="0"/>
          </a:p>
        </p:txBody>
      </p:sp>
      <p:sp>
        <p:nvSpPr>
          <p:cNvPr id="4" name="文本占位符 3">
            <a:extLst>
              <a:ext uri="{FF2B5EF4-FFF2-40B4-BE49-F238E27FC236}">
                <a16:creationId xmlns:a16="http://schemas.microsoft.com/office/drawing/2014/main" id="{6FACBB27-BD2F-4B39-B086-27CF0FDF8DED}"/>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F32C827A-5CA9-40D8-8E1F-C72378E1F275}"/>
              </a:ext>
            </a:extLst>
          </p:cNvPr>
          <p:cNvSpPr>
            <a:spLocks noChangeArrowheads="1"/>
          </p:cNvSpPr>
          <p:nvPr/>
        </p:nvSpPr>
        <p:spPr bwMode="auto">
          <a:xfrm>
            <a:off x="435276" y="1175469"/>
            <a:ext cx="81915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eaLnBrk="0" hangingPunct="0">
              <a:spcBef>
                <a:spcPct val="0"/>
              </a:spcBef>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0"/>
              </a:spcBef>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0"/>
              </a:spcBef>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0"/>
              </a:spcBef>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0"/>
              </a:spcBef>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SzPct val="80000"/>
              <a:buFont typeface="Wingdings" panose="05000000000000000000" pitchFamily="2" charset="2"/>
              <a:buChar char="·"/>
            </a:pPr>
            <a:r>
              <a:rPr lang="zh-CN" altLang="en-US" sz="2000" i="0">
                <a:latin typeface="Arial" panose="020B0604020202020204" pitchFamily="34" charset="0"/>
              </a:rPr>
              <a:t>块大能很好利用</a:t>
            </a:r>
            <a:r>
              <a:rPr lang="en-US" altLang="zh-CN" sz="2000" i="0">
                <a:latin typeface="Arial" panose="020B0604020202020204" pitchFamily="34" charset="0"/>
              </a:rPr>
              <a:t> spatial locality</a:t>
            </a:r>
            <a:r>
              <a:rPr lang="zh-CN" altLang="en-US" sz="2000" i="0">
                <a:latin typeface="Arial" panose="020B0604020202020204" pitchFamily="34" charset="0"/>
              </a:rPr>
              <a:t>， </a:t>
            </a:r>
            <a:r>
              <a:rPr lang="en-US" altLang="zh-CN" sz="2000" i="0">
                <a:latin typeface="Arial" panose="020B0604020202020204" pitchFamily="34" charset="0"/>
              </a:rPr>
              <a:t>BUT:</a:t>
            </a:r>
          </a:p>
          <a:p>
            <a:pPr lvl="1" eaLnBrk="1" hangingPunct="1">
              <a:spcBef>
                <a:spcPct val="20000"/>
              </a:spcBef>
              <a:buFontTx/>
              <a:buChar char="–"/>
            </a:pPr>
            <a:r>
              <a:rPr lang="zh-CN" altLang="en-US" sz="2000" i="0">
                <a:solidFill>
                  <a:srgbClr val="006600"/>
                </a:solidFill>
                <a:latin typeface="Arial" panose="020B0604020202020204" pitchFamily="34" charset="0"/>
              </a:rPr>
              <a:t>块大，则需花更多时间读块，缺失损失变大</a:t>
            </a:r>
          </a:p>
          <a:p>
            <a:pPr lvl="1" eaLnBrk="1" hangingPunct="1">
              <a:spcBef>
                <a:spcPct val="20000"/>
              </a:spcBef>
              <a:buFontTx/>
              <a:buChar char="–"/>
            </a:pPr>
            <a:r>
              <a:rPr lang="zh-CN" altLang="en-US" sz="2000" i="0">
                <a:solidFill>
                  <a:srgbClr val="006600"/>
                </a:solidFill>
                <a:latin typeface="Arial" panose="020B0604020202020204" pitchFamily="34" charset="0"/>
              </a:rPr>
              <a:t>块大，则</a:t>
            </a:r>
            <a:r>
              <a:rPr lang="en-US" altLang="zh-CN" sz="2000" i="0">
                <a:solidFill>
                  <a:srgbClr val="006600"/>
                </a:solidFill>
                <a:latin typeface="Arial" panose="020B0604020202020204" pitchFamily="34" charset="0"/>
              </a:rPr>
              <a:t>Cache</a:t>
            </a:r>
            <a:r>
              <a:rPr lang="zh-CN" altLang="en-US" sz="2000" i="0">
                <a:solidFill>
                  <a:srgbClr val="006600"/>
                </a:solidFill>
                <a:latin typeface="Arial" panose="020B0604020202020204" pitchFamily="34" charset="0"/>
              </a:rPr>
              <a:t>项变少，缺失率上升</a:t>
            </a:r>
            <a:endParaRPr lang="en-US" altLang="zh-CN" sz="2000" i="0">
              <a:solidFill>
                <a:srgbClr val="006600"/>
              </a:solidFill>
              <a:latin typeface="Arial" panose="020B0604020202020204" pitchFamily="34" charset="0"/>
            </a:endParaRPr>
          </a:p>
          <a:p>
            <a:pPr eaLnBrk="1" hangingPunct="1">
              <a:spcBef>
                <a:spcPct val="20000"/>
              </a:spcBef>
              <a:buClr>
                <a:schemeClr val="accent1"/>
              </a:buClr>
              <a:buSzPct val="80000"/>
              <a:buFont typeface="Wingdings" panose="05000000000000000000" pitchFamily="2" charset="2"/>
              <a:buChar char="·"/>
            </a:pPr>
            <a:r>
              <a:rPr lang="en-US" altLang="zh-CN" sz="2000" i="0">
                <a:solidFill>
                  <a:schemeClr val="accent1"/>
                </a:solidFill>
                <a:latin typeface="Arial" panose="020B0604020202020204" pitchFamily="34" charset="0"/>
              </a:rPr>
              <a:t>Average Access Time</a:t>
            </a:r>
            <a:r>
              <a:rPr lang="en-US" altLang="zh-CN" sz="2000" i="0">
                <a:latin typeface="Arial" panose="020B0604020202020204" pitchFamily="34" charset="0"/>
              </a:rPr>
              <a:t>: </a:t>
            </a:r>
          </a:p>
          <a:p>
            <a:pPr lvl="1" eaLnBrk="1" hangingPunct="1">
              <a:spcBef>
                <a:spcPct val="20000"/>
              </a:spcBef>
              <a:buFontTx/>
              <a:buChar char="–"/>
            </a:pPr>
            <a:r>
              <a:rPr lang="en-US" altLang="zh-CN" sz="2000" i="0">
                <a:solidFill>
                  <a:srgbClr val="000099"/>
                </a:solidFill>
                <a:latin typeface="Arial" panose="020B0604020202020204" pitchFamily="34" charset="0"/>
              </a:rPr>
              <a:t>= Hit Time x (1 - Miss Rate)  +  </a:t>
            </a:r>
            <a:r>
              <a:rPr lang="en-US" altLang="zh-CN" sz="2000" i="0">
                <a:solidFill>
                  <a:srgbClr val="006600"/>
                </a:solidFill>
                <a:latin typeface="Arial" panose="020B0604020202020204" pitchFamily="34" charset="0"/>
              </a:rPr>
              <a:t>Miss Penalty</a:t>
            </a:r>
            <a:r>
              <a:rPr lang="en-US" altLang="zh-CN" sz="2000" i="0">
                <a:solidFill>
                  <a:srgbClr val="000099"/>
                </a:solidFill>
                <a:latin typeface="Arial" panose="020B0604020202020204" pitchFamily="34" charset="0"/>
              </a:rPr>
              <a:t> x </a:t>
            </a:r>
            <a:r>
              <a:rPr lang="en-US" altLang="zh-CN" sz="2000" i="0">
                <a:solidFill>
                  <a:srgbClr val="006600"/>
                </a:solidFill>
                <a:latin typeface="Arial" panose="020B0604020202020204" pitchFamily="34" charset="0"/>
              </a:rPr>
              <a:t>Miss Rate</a:t>
            </a:r>
          </a:p>
        </p:txBody>
      </p:sp>
      <p:grpSp>
        <p:nvGrpSpPr>
          <p:cNvPr id="6" name="Group 34">
            <a:extLst>
              <a:ext uri="{FF2B5EF4-FFF2-40B4-BE49-F238E27FC236}">
                <a16:creationId xmlns:a16="http://schemas.microsoft.com/office/drawing/2014/main" id="{3360021B-440D-47B8-B90E-23F85B3A9CA1}"/>
              </a:ext>
            </a:extLst>
          </p:cNvPr>
          <p:cNvGrpSpPr>
            <a:grpSpLocks/>
          </p:cNvGrpSpPr>
          <p:nvPr/>
        </p:nvGrpSpPr>
        <p:grpSpPr bwMode="auto">
          <a:xfrm>
            <a:off x="376539" y="3515444"/>
            <a:ext cx="2281237" cy="2384425"/>
            <a:chOff x="219" y="2075"/>
            <a:chExt cx="1437" cy="1502"/>
          </a:xfrm>
        </p:grpSpPr>
        <p:sp>
          <p:nvSpPr>
            <p:cNvPr id="7" name="Line 4">
              <a:extLst>
                <a:ext uri="{FF2B5EF4-FFF2-40B4-BE49-F238E27FC236}">
                  <a16:creationId xmlns:a16="http://schemas.microsoft.com/office/drawing/2014/main" id="{EE36A0D0-2101-4B29-9B6F-7DA547E68827}"/>
                </a:ext>
              </a:extLst>
            </p:cNvPr>
            <p:cNvSpPr>
              <a:spLocks noChangeShapeType="1"/>
            </p:cNvSpPr>
            <p:nvPr/>
          </p:nvSpPr>
          <p:spPr bwMode="auto">
            <a:xfrm>
              <a:off x="413" y="2467"/>
              <a:ext cx="0" cy="896"/>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5">
              <a:extLst>
                <a:ext uri="{FF2B5EF4-FFF2-40B4-BE49-F238E27FC236}">
                  <a16:creationId xmlns:a16="http://schemas.microsoft.com/office/drawing/2014/main" id="{1C1C2B95-8012-4906-BE68-851F2EB0EA52}"/>
                </a:ext>
              </a:extLst>
            </p:cNvPr>
            <p:cNvSpPr>
              <a:spLocks noChangeShapeType="1"/>
            </p:cNvSpPr>
            <p:nvPr/>
          </p:nvSpPr>
          <p:spPr bwMode="auto">
            <a:xfrm>
              <a:off x="421" y="3371"/>
              <a:ext cx="12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a:extLst>
                <a:ext uri="{FF2B5EF4-FFF2-40B4-BE49-F238E27FC236}">
                  <a16:creationId xmlns:a16="http://schemas.microsoft.com/office/drawing/2014/main" id="{8AB44748-A482-41D0-9DBD-E4AD97ABF200}"/>
                </a:ext>
              </a:extLst>
            </p:cNvPr>
            <p:cNvSpPr>
              <a:spLocks noChangeArrowheads="1"/>
            </p:cNvSpPr>
            <p:nvPr/>
          </p:nvSpPr>
          <p:spPr bwMode="auto">
            <a:xfrm>
              <a:off x="219" y="2075"/>
              <a:ext cx="535"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spcBef>
                  <a:spcPct val="0"/>
                </a:spcBef>
              </a:pPr>
              <a:r>
                <a:rPr kumimoji="0" lang="en-US" altLang="zh-CN" sz="1600" i="0">
                  <a:solidFill>
                    <a:schemeClr val="tx1"/>
                  </a:solidFill>
                  <a:ea typeface="宋体" panose="02010600030101010101" pitchFamily="2" charset="-122"/>
                </a:rPr>
                <a:t>Miss</a:t>
              </a:r>
            </a:p>
            <a:p>
              <a:pPr eaLnBrk="0" hangingPunct="0">
                <a:lnSpc>
                  <a:spcPct val="85000"/>
                </a:lnSpc>
                <a:spcBef>
                  <a:spcPct val="0"/>
                </a:spcBef>
              </a:pPr>
              <a:r>
                <a:rPr kumimoji="0" lang="en-US" altLang="zh-CN" sz="1600" i="0">
                  <a:solidFill>
                    <a:schemeClr val="tx1"/>
                  </a:solidFill>
                  <a:ea typeface="宋体" panose="02010600030101010101" pitchFamily="2" charset="-122"/>
                </a:rPr>
                <a:t>Penalty</a:t>
              </a:r>
            </a:p>
          </p:txBody>
        </p:sp>
        <p:sp>
          <p:nvSpPr>
            <p:cNvPr id="10" name="Line 7">
              <a:extLst>
                <a:ext uri="{FF2B5EF4-FFF2-40B4-BE49-F238E27FC236}">
                  <a16:creationId xmlns:a16="http://schemas.microsoft.com/office/drawing/2014/main" id="{E8482F52-558C-4963-8CB9-2C6E30E3B3C6}"/>
                </a:ext>
              </a:extLst>
            </p:cNvPr>
            <p:cNvSpPr>
              <a:spLocks noChangeShapeType="1"/>
            </p:cNvSpPr>
            <p:nvPr/>
          </p:nvSpPr>
          <p:spPr bwMode="auto">
            <a:xfrm flipV="1">
              <a:off x="421" y="2595"/>
              <a:ext cx="944" cy="496"/>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8">
              <a:extLst>
                <a:ext uri="{FF2B5EF4-FFF2-40B4-BE49-F238E27FC236}">
                  <a16:creationId xmlns:a16="http://schemas.microsoft.com/office/drawing/2014/main" id="{55DA32BF-0192-4A3B-9341-E498DF13DCAA}"/>
                </a:ext>
              </a:extLst>
            </p:cNvPr>
            <p:cNvSpPr>
              <a:spLocks noChangeArrowheads="1"/>
            </p:cNvSpPr>
            <p:nvPr/>
          </p:nvSpPr>
          <p:spPr bwMode="auto">
            <a:xfrm>
              <a:off x="976" y="3367"/>
              <a:ext cx="68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Block Size</a:t>
              </a:r>
            </a:p>
          </p:txBody>
        </p:sp>
      </p:grpSp>
      <p:grpSp>
        <p:nvGrpSpPr>
          <p:cNvPr id="12" name="Group 35">
            <a:extLst>
              <a:ext uri="{FF2B5EF4-FFF2-40B4-BE49-F238E27FC236}">
                <a16:creationId xmlns:a16="http://schemas.microsoft.com/office/drawing/2014/main" id="{E10B03C6-B207-4D02-B4AF-DAE8EA55DB71}"/>
              </a:ext>
            </a:extLst>
          </p:cNvPr>
          <p:cNvGrpSpPr>
            <a:grpSpLocks/>
          </p:cNvGrpSpPr>
          <p:nvPr/>
        </p:nvGrpSpPr>
        <p:grpSpPr bwMode="auto">
          <a:xfrm>
            <a:off x="2672064" y="3515444"/>
            <a:ext cx="3152775" cy="2384425"/>
            <a:chOff x="1665" y="2075"/>
            <a:chExt cx="1986" cy="1502"/>
          </a:xfrm>
        </p:grpSpPr>
        <p:sp>
          <p:nvSpPr>
            <p:cNvPr id="13" name="Line 9">
              <a:extLst>
                <a:ext uri="{FF2B5EF4-FFF2-40B4-BE49-F238E27FC236}">
                  <a16:creationId xmlns:a16="http://schemas.microsoft.com/office/drawing/2014/main" id="{0D9C6AD6-AC44-4733-9ACD-3F2F669926BB}"/>
                </a:ext>
              </a:extLst>
            </p:cNvPr>
            <p:cNvSpPr>
              <a:spLocks noChangeShapeType="1"/>
            </p:cNvSpPr>
            <p:nvPr/>
          </p:nvSpPr>
          <p:spPr bwMode="auto">
            <a:xfrm>
              <a:off x="1901" y="2467"/>
              <a:ext cx="0" cy="896"/>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0">
              <a:extLst>
                <a:ext uri="{FF2B5EF4-FFF2-40B4-BE49-F238E27FC236}">
                  <a16:creationId xmlns:a16="http://schemas.microsoft.com/office/drawing/2014/main" id="{F1263275-208E-4EE1-8A25-E792AFCB7583}"/>
                </a:ext>
              </a:extLst>
            </p:cNvPr>
            <p:cNvSpPr>
              <a:spLocks noChangeShapeType="1"/>
            </p:cNvSpPr>
            <p:nvPr/>
          </p:nvSpPr>
          <p:spPr bwMode="auto">
            <a:xfrm>
              <a:off x="1909" y="3371"/>
              <a:ext cx="12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11">
              <a:extLst>
                <a:ext uri="{FF2B5EF4-FFF2-40B4-BE49-F238E27FC236}">
                  <a16:creationId xmlns:a16="http://schemas.microsoft.com/office/drawing/2014/main" id="{8A926568-6906-4AF0-AFD6-5274595C43D6}"/>
                </a:ext>
              </a:extLst>
            </p:cNvPr>
            <p:cNvSpPr>
              <a:spLocks noChangeArrowheads="1"/>
            </p:cNvSpPr>
            <p:nvPr/>
          </p:nvSpPr>
          <p:spPr bwMode="auto">
            <a:xfrm>
              <a:off x="1665" y="2075"/>
              <a:ext cx="4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spcBef>
                  <a:spcPct val="0"/>
                </a:spcBef>
              </a:pPr>
              <a:r>
                <a:rPr kumimoji="0" lang="en-US" altLang="zh-CN" i="0">
                  <a:solidFill>
                    <a:schemeClr val="tx1"/>
                  </a:solidFill>
                  <a:ea typeface="宋体" panose="02010600030101010101" pitchFamily="2" charset="-122"/>
                </a:rPr>
                <a:t>Miss</a:t>
              </a:r>
            </a:p>
            <a:p>
              <a:pPr eaLnBrk="0" hangingPunct="0">
                <a:lnSpc>
                  <a:spcPct val="85000"/>
                </a:lnSpc>
                <a:spcBef>
                  <a:spcPct val="0"/>
                </a:spcBef>
              </a:pPr>
              <a:r>
                <a:rPr kumimoji="0" lang="en-US" altLang="zh-CN" i="0">
                  <a:solidFill>
                    <a:schemeClr val="tx1"/>
                  </a:solidFill>
                  <a:ea typeface="宋体" panose="02010600030101010101" pitchFamily="2" charset="-122"/>
                </a:rPr>
                <a:t>Rate</a:t>
              </a:r>
            </a:p>
          </p:txBody>
        </p:sp>
        <p:sp>
          <p:nvSpPr>
            <p:cNvPr id="16" name="Line 12">
              <a:extLst>
                <a:ext uri="{FF2B5EF4-FFF2-40B4-BE49-F238E27FC236}">
                  <a16:creationId xmlns:a16="http://schemas.microsoft.com/office/drawing/2014/main" id="{926AC793-D448-460A-BB5F-3727151B78A4}"/>
                </a:ext>
              </a:extLst>
            </p:cNvPr>
            <p:cNvSpPr>
              <a:spLocks noChangeShapeType="1"/>
            </p:cNvSpPr>
            <p:nvPr/>
          </p:nvSpPr>
          <p:spPr bwMode="auto">
            <a:xfrm>
              <a:off x="2005" y="2611"/>
              <a:ext cx="80" cy="32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3">
              <a:extLst>
                <a:ext uri="{FF2B5EF4-FFF2-40B4-BE49-F238E27FC236}">
                  <a16:creationId xmlns:a16="http://schemas.microsoft.com/office/drawing/2014/main" id="{4816C772-0ADC-4460-B529-CB1459756D64}"/>
                </a:ext>
              </a:extLst>
            </p:cNvPr>
            <p:cNvSpPr>
              <a:spLocks noChangeShapeType="1"/>
            </p:cNvSpPr>
            <p:nvPr/>
          </p:nvSpPr>
          <p:spPr bwMode="auto">
            <a:xfrm>
              <a:off x="2085" y="2931"/>
              <a:ext cx="184" cy="304"/>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4">
              <a:extLst>
                <a:ext uri="{FF2B5EF4-FFF2-40B4-BE49-F238E27FC236}">
                  <a16:creationId xmlns:a16="http://schemas.microsoft.com/office/drawing/2014/main" id="{C9C8DE34-7EF3-46F2-8896-B2691EB1C469}"/>
                </a:ext>
              </a:extLst>
            </p:cNvPr>
            <p:cNvSpPr>
              <a:spLocks noChangeShapeType="1"/>
            </p:cNvSpPr>
            <p:nvPr/>
          </p:nvSpPr>
          <p:spPr bwMode="auto">
            <a:xfrm>
              <a:off x="2269" y="3227"/>
              <a:ext cx="248" cy="4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5">
              <a:extLst>
                <a:ext uri="{FF2B5EF4-FFF2-40B4-BE49-F238E27FC236}">
                  <a16:creationId xmlns:a16="http://schemas.microsoft.com/office/drawing/2014/main" id="{857B4029-94D0-4EC8-B5BB-9B069DBCF97A}"/>
                </a:ext>
              </a:extLst>
            </p:cNvPr>
            <p:cNvSpPr>
              <a:spLocks noChangeShapeType="1"/>
            </p:cNvSpPr>
            <p:nvPr/>
          </p:nvSpPr>
          <p:spPr bwMode="auto">
            <a:xfrm>
              <a:off x="2509" y="3267"/>
              <a:ext cx="288" cy="24"/>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6">
              <a:extLst>
                <a:ext uri="{FF2B5EF4-FFF2-40B4-BE49-F238E27FC236}">
                  <a16:creationId xmlns:a16="http://schemas.microsoft.com/office/drawing/2014/main" id="{0969A34F-F1E0-46BC-8DAB-A11DFC130A6E}"/>
                </a:ext>
              </a:extLst>
            </p:cNvPr>
            <p:cNvSpPr>
              <a:spLocks noChangeShapeType="1"/>
            </p:cNvSpPr>
            <p:nvPr/>
          </p:nvSpPr>
          <p:spPr bwMode="auto">
            <a:xfrm flipV="1">
              <a:off x="2797" y="3171"/>
              <a:ext cx="200" cy="112"/>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7">
              <a:extLst>
                <a:ext uri="{FF2B5EF4-FFF2-40B4-BE49-F238E27FC236}">
                  <a16:creationId xmlns:a16="http://schemas.microsoft.com/office/drawing/2014/main" id="{E4DE6CF3-A3A4-4D33-B236-8DBAC00ACB65}"/>
                </a:ext>
              </a:extLst>
            </p:cNvPr>
            <p:cNvSpPr>
              <a:spLocks noChangeShapeType="1"/>
            </p:cNvSpPr>
            <p:nvPr/>
          </p:nvSpPr>
          <p:spPr bwMode="auto">
            <a:xfrm flipV="1">
              <a:off x="2193" y="2455"/>
              <a:ext cx="184" cy="5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18">
              <a:extLst>
                <a:ext uri="{FF2B5EF4-FFF2-40B4-BE49-F238E27FC236}">
                  <a16:creationId xmlns:a16="http://schemas.microsoft.com/office/drawing/2014/main" id="{7B1C85AB-F856-4799-B076-7813C66C59AC}"/>
                </a:ext>
              </a:extLst>
            </p:cNvPr>
            <p:cNvSpPr>
              <a:spLocks noChangeArrowheads="1"/>
            </p:cNvSpPr>
            <p:nvPr/>
          </p:nvSpPr>
          <p:spPr bwMode="auto">
            <a:xfrm>
              <a:off x="2097" y="2339"/>
              <a:ext cx="1554"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spcBef>
                  <a:spcPct val="0"/>
                </a:spcBef>
              </a:pPr>
              <a:r>
                <a:rPr kumimoji="0" lang="en-US" altLang="zh-CN" sz="1600" i="0">
                  <a:solidFill>
                    <a:schemeClr val="tx1"/>
                  </a:solidFill>
                  <a:ea typeface="宋体" panose="02010600030101010101" pitchFamily="2" charset="-122"/>
                </a:rPr>
                <a:t>Exploits Spatial Locality</a:t>
              </a:r>
            </a:p>
          </p:txBody>
        </p:sp>
        <p:sp>
          <p:nvSpPr>
            <p:cNvPr id="23" name="Line 19">
              <a:extLst>
                <a:ext uri="{FF2B5EF4-FFF2-40B4-BE49-F238E27FC236}">
                  <a16:creationId xmlns:a16="http://schemas.microsoft.com/office/drawing/2014/main" id="{41FAFD50-283F-43C7-91C0-E47723548053}"/>
                </a:ext>
              </a:extLst>
            </p:cNvPr>
            <p:cNvSpPr>
              <a:spLocks noChangeShapeType="1"/>
            </p:cNvSpPr>
            <p:nvPr/>
          </p:nvSpPr>
          <p:spPr bwMode="auto">
            <a:xfrm flipV="1">
              <a:off x="2913" y="3031"/>
              <a:ext cx="40" cy="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0">
              <a:extLst>
                <a:ext uri="{FF2B5EF4-FFF2-40B4-BE49-F238E27FC236}">
                  <a16:creationId xmlns:a16="http://schemas.microsoft.com/office/drawing/2014/main" id="{D438ADBB-C57A-4B8B-8091-F70E47354A94}"/>
                </a:ext>
              </a:extLst>
            </p:cNvPr>
            <p:cNvSpPr>
              <a:spLocks noChangeArrowheads="1"/>
            </p:cNvSpPr>
            <p:nvPr/>
          </p:nvSpPr>
          <p:spPr bwMode="auto">
            <a:xfrm>
              <a:off x="2529" y="2627"/>
              <a:ext cx="1099"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spcBef>
                  <a:spcPct val="0"/>
                </a:spcBef>
              </a:pPr>
              <a:r>
                <a:rPr kumimoji="0" lang="en-US" altLang="zh-CN" sz="1600" i="0">
                  <a:solidFill>
                    <a:schemeClr val="tx1"/>
                  </a:solidFill>
                  <a:ea typeface="宋体" panose="02010600030101010101" pitchFamily="2" charset="-122"/>
                </a:rPr>
                <a:t>Fewer blocks: </a:t>
              </a:r>
            </a:p>
            <a:p>
              <a:pPr eaLnBrk="0" hangingPunct="0">
                <a:lnSpc>
                  <a:spcPct val="85000"/>
                </a:lnSpc>
                <a:spcBef>
                  <a:spcPct val="0"/>
                </a:spcBef>
              </a:pPr>
              <a:r>
                <a:rPr kumimoji="0" lang="en-US" altLang="zh-CN" sz="1600" i="0">
                  <a:solidFill>
                    <a:schemeClr val="tx1"/>
                  </a:solidFill>
                  <a:ea typeface="宋体" panose="02010600030101010101" pitchFamily="2" charset="-122"/>
                </a:rPr>
                <a:t>compromises</a:t>
              </a:r>
            </a:p>
            <a:p>
              <a:pPr eaLnBrk="0" hangingPunct="0">
                <a:lnSpc>
                  <a:spcPct val="85000"/>
                </a:lnSpc>
                <a:spcBef>
                  <a:spcPct val="0"/>
                </a:spcBef>
              </a:pPr>
              <a:r>
                <a:rPr kumimoji="0" lang="en-US" altLang="zh-CN" sz="1600" i="0">
                  <a:solidFill>
                    <a:schemeClr val="tx1"/>
                  </a:solidFill>
                  <a:ea typeface="宋体" panose="02010600030101010101" pitchFamily="2" charset="-122"/>
                </a:rPr>
                <a:t>temporal locality</a:t>
              </a:r>
            </a:p>
          </p:txBody>
        </p:sp>
        <p:sp>
          <p:nvSpPr>
            <p:cNvPr id="25" name="Rectangle 31">
              <a:extLst>
                <a:ext uri="{FF2B5EF4-FFF2-40B4-BE49-F238E27FC236}">
                  <a16:creationId xmlns:a16="http://schemas.microsoft.com/office/drawing/2014/main" id="{7C42AE26-2B19-4027-A771-F452DD97862E}"/>
                </a:ext>
              </a:extLst>
            </p:cNvPr>
            <p:cNvSpPr>
              <a:spLocks noChangeArrowheads="1"/>
            </p:cNvSpPr>
            <p:nvPr/>
          </p:nvSpPr>
          <p:spPr bwMode="auto">
            <a:xfrm>
              <a:off x="2416" y="3367"/>
              <a:ext cx="68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Block Size</a:t>
              </a:r>
            </a:p>
          </p:txBody>
        </p:sp>
      </p:grpSp>
      <p:grpSp>
        <p:nvGrpSpPr>
          <p:cNvPr id="26" name="Group 36">
            <a:extLst>
              <a:ext uri="{FF2B5EF4-FFF2-40B4-BE49-F238E27FC236}">
                <a16:creationId xmlns:a16="http://schemas.microsoft.com/office/drawing/2014/main" id="{4E2E0DF7-E0AA-4378-9399-DF8DE29FBF94}"/>
              </a:ext>
            </a:extLst>
          </p:cNvPr>
          <p:cNvGrpSpPr>
            <a:grpSpLocks/>
          </p:cNvGrpSpPr>
          <p:nvPr/>
        </p:nvGrpSpPr>
        <p:grpSpPr bwMode="auto">
          <a:xfrm>
            <a:off x="5878814" y="3401144"/>
            <a:ext cx="2981325" cy="2422525"/>
            <a:chOff x="3685" y="2003"/>
            <a:chExt cx="1878" cy="1526"/>
          </a:xfrm>
        </p:grpSpPr>
        <p:sp>
          <p:nvSpPr>
            <p:cNvPr id="27" name="Line 21">
              <a:extLst>
                <a:ext uri="{FF2B5EF4-FFF2-40B4-BE49-F238E27FC236}">
                  <a16:creationId xmlns:a16="http://schemas.microsoft.com/office/drawing/2014/main" id="{97D4D53D-783A-4677-B46C-B5AC90CCFC7E}"/>
                </a:ext>
              </a:extLst>
            </p:cNvPr>
            <p:cNvSpPr>
              <a:spLocks noChangeShapeType="1"/>
            </p:cNvSpPr>
            <p:nvPr/>
          </p:nvSpPr>
          <p:spPr bwMode="auto">
            <a:xfrm>
              <a:off x="3965" y="2419"/>
              <a:ext cx="0" cy="896"/>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2">
              <a:extLst>
                <a:ext uri="{FF2B5EF4-FFF2-40B4-BE49-F238E27FC236}">
                  <a16:creationId xmlns:a16="http://schemas.microsoft.com/office/drawing/2014/main" id="{A1D13C2B-F961-4F15-BFDA-7E0F4CCC00CD}"/>
                </a:ext>
              </a:extLst>
            </p:cNvPr>
            <p:cNvSpPr>
              <a:spLocks noChangeShapeType="1"/>
            </p:cNvSpPr>
            <p:nvPr/>
          </p:nvSpPr>
          <p:spPr bwMode="auto">
            <a:xfrm>
              <a:off x="3973" y="3323"/>
              <a:ext cx="12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23">
              <a:extLst>
                <a:ext uri="{FF2B5EF4-FFF2-40B4-BE49-F238E27FC236}">
                  <a16:creationId xmlns:a16="http://schemas.microsoft.com/office/drawing/2014/main" id="{291A37F5-C098-4FBB-87E3-731396C38614}"/>
                </a:ext>
              </a:extLst>
            </p:cNvPr>
            <p:cNvSpPr>
              <a:spLocks noChangeArrowheads="1"/>
            </p:cNvSpPr>
            <p:nvPr/>
          </p:nvSpPr>
          <p:spPr bwMode="auto">
            <a:xfrm>
              <a:off x="3685" y="2003"/>
              <a:ext cx="58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eaLnBrk="0" hangingPunct="0">
                <a:lnSpc>
                  <a:spcPct val="85000"/>
                </a:lnSpc>
                <a:spcBef>
                  <a:spcPct val="0"/>
                </a:spcBef>
              </a:pPr>
              <a:r>
                <a:rPr kumimoji="0" lang="en-US" altLang="zh-CN" sz="1600" i="0">
                  <a:solidFill>
                    <a:schemeClr val="tx1"/>
                  </a:solidFill>
                  <a:ea typeface="宋体" panose="02010600030101010101" pitchFamily="2" charset="-122"/>
                </a:rPr>
                <a:t>Average</a:t>
              </a:r>
            </a:p>
            <a:p>
              <a:pPr algn="ctr" eaLnBrk="0" hangingPunct="0">
                <a:lnSpc>
                  <a:spcPct val="85000"/>
                </a:lnSpc>
                <a:spcBef>
                  <a:spcPct val="0"/>
                </a:spcBef>
              </a:pPr>
              <a:r>
                <a:rPr kumimoji="0" lang="en-US" altLang="zh-CN" sz="1600" i="0">
                  <a:solidFill>
                    <a:schemeClr val="tx1"/>
                  </a:solidFill>
                  <a:ea typeface="宋体" panose="02010600030101010101" pitchFamily="2" charset="-122"/>
                </a:rPr>
                <a:t>Access</a:t>
              </a:r>
            </a:p>
            <a:p>
              <a:pPr algn="ctr" eaLnBrk="0" hangingPunct="0">
                <a:lnSpc>
                  <a:spcPct val="85000"/>
                </a:lnSpc>
                <a:spcBef>
                  <a:spcPct val="0"/>
                </a:spcBef>
              </a:pPr>
              <a:r>
                <a:rPr kumimoji="0" lang="en-US" altLang="zh-CN" sz="1600" i="0">
                  <a:solidFill>
                    <a:schemeClr val="tx1"/>
                  </a:solidFill>
                  <a:ea typeface="宋体" panose="02010600030101010101" pitchFamily="2" charset="-122"/>
                </a:rPr>
                <a:t>Time</a:t>
              </a:r>
            </a:p>
          </p:txBody>
        </p:sp>
        <p:sp>
          <p:nvSpPr>
            <p:cNvPr id="30" name="Line 24">
              <a:extLst>
                <a:ext uri="{FF2B5EF4-FFF2-40B4-BE49-F238E27FC236}">
                  <a16:creationId xmlns:a16="http://schemas.microsoft.com/office/drawing/2014/main" id="{8D6205CD-287E-4046-9477-FAA98C3A952A}"/>
                </a:ext>
              </a:extLst>
            </p:cNvPr>
            <p:cNvSpPr>
              <a:spLocks noChangeShapeType="1"/>
            </p:cNvSpPr>
            <p:nvPr/>
          </p:nvSpPr>
          <p:spPr bwMode="auto">
            <a:xfrm>
              <a:off x="4069" y="2563"/>
              <a:ext cx="80" cy="328"/>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5">
              <a:extLst>
                <a:ext uri="{FF2B5EF4-FFF2-40B4-BE49-F238E27FC236}">
                  <a16:creationId xmlns:a16="http://schemas.microsoft.com/office/drawing/2014/main" id="{DE6CAAA4-709B-4801-A927-EA5208A5DB46}"/>
                </a:ext>
              </a:extLst>
            </p:cNvPr>
            <p:cNvSpPr>
              <a:spLocks noChangeShapeType="1"/>
            </p:cNvSpPr>
            <p:nvPr/>
          </p:nvSpPr>
          <p:spPr bwMode="auto">
            <a:xfrm>
              <a:off x="4149" y="2891"/>
              <a:ext cx="208" cy="296"/>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6">
              <a:extLst>
                <a:ext uri="{FF2B5EF4-FFF2-40B4-BE49-F238E27FC236}">
                  <a16:creationId xmlns:a16="http://schemas.microsoft.com/office/drawing/2014/main" id="{98EA51A1-B6E9-4F5D-9B5C-0E41ECB511A6}"/>
                </a:ext>
              </a:extLst>
            </p:cNvPr>
            <p:cNvSpPr>
              <a:spLocks noChangeShapeType="1"/>
            </p:cNvSpPr>
            <p:nvPr/>
          </p:nvSpPr>
          <p:spPr bwMode="auto">
            <a:xfrm>
              <a:off x="4357" y="3187"/>
              <a:ext cx="240" cy="4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7">
              <a:extLst>
                <a:ext uri="{FF2B5EF4-FFF2-40B4-BE49-F238E27FC236}">
                  <a16:creationId xmlns:a16="http://schemas.microsoft.com/office/drawing/2014/main" id="{74827FD6-9971-414A-A6D5-86A10B5762BB}"/>
                </a:ext>
              </a:extLst>
            </p:cNvPr>
            <p:cNvSpPr>
              <a:spLocks noChangeShapeType="1"/>
            </p:cNvSpPr>
            <p:nvPr/>
          </p:nvSpPr>
          <p:spPr bwMode="auto">
            <a:xfrm flipV="1">
              <a:off x="4597" y="3131"/>
              <a:ext cx="192" cy="104"/>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8">
              <a:extLst>
                <a:ext uri="{FF2B5EF4-FFF2-40B4-BE49-F238E27FC236}">
                  <a16:creationId xmlns:a16="http://schemas.microsoft.com/office/drawing/2014/main" id="{F055CEEE-83AA-429E-AEFC-39A519550CD3}"/>
                </a:ext>
              </a:extLst>
            </p:cNvPr>
            <p:cNvSpPr>
              <a:spLocks noChangeShapeType="1"/>
            </p:cNvSpPr>
            <p:nvPr/>
          </p:nvSpPr>
          <p:spPr bwMode="auto">
            <a:xfrm flipV="1">
              <a:off x="4789" y="2931"/>
              <a:ext cx="128" cy="208"/>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9">
              <a:extLst>
                <a:ext uri="{FF2B5EF4-FFF2-40B4-BE49-F238E27FC236}">
                  <a16:creationId xmlns:a16="http://schemas.microsoft.com/office/drawing/2014/main" id="{ACCE81E7-82CB-4FAB-91F9-6BE82588132E}"/>
                </a:ext>
              </a:extLst>
            </p:cNvPr>
            <p:cNvSpPr>
              <a:spLocks noChangeShapeType="1"/>
            </p:cNvSpPr>
            <p:nvPr/>
          </p:nvSpPr>
          <p:spPr bwMode="auto">
            <a:xfrm flipH="1" flipV="1">
              <a:off x="4777" y="2851"/>
              <a:ext cx="56"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30">
              <a:extLst>
                <a:ext uri="{FF2B5EF4-FFF2-40B4-BE49-F238E27FC236}">
                  <a16:creationId xmlns:a16="http://schemas.microsoft.com/office/drawing/2014/main" id="{4D2728A9-8280-48CC-A6FE-08BB7B85C0E7}"/>
                </a:ext>
              </a:extLst>
            </p:cNvPr>
            <p:cNvSpPr>
              <a:spLocks noChangeArrowheads="1"/>
            </p:cNvSpPr>
            <p:nvPr/>
          </p:nvSpPr>
          <p:spPr bwMode="auto">
            <a:xfrm>
              <a:off x="4074" y="2531"/>
              <a:ext cx="1489"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eaLnBrk="0" hangingPunct="0">
                <a:lnSpc>
                  <a:spcPct val="85000"/>
                </a:lnSpc>
                <a:spcBef>
                  <a:spcPct val="0"/>
                </a:spcBef>
              </a:pPr>
              <a:r>
                <a:rPr kumimoji="0" lang="en-US" altLang="zh-CN" sz="1600" i="0">
                  <a:solidFill>
                    <a:schemeClr val="tx1"/>
                  </a:solidFill>
                  <a:ea typeface="宋体" panose="02010600030101010101" pitchFamily="2" charset="-122"/>
                </a:rPr>
                <a:t>Increased Miss Penalty</a:t>
              </a:r>
            </a:p>
            <a:p>
              <a:pPr algn="ctr" eaLnBrk="0" hangingPunct="0">
                <a:lnSpc>
                  <a:spcPct val="85000"/>
                </a:lnSpc>
                <a:spcBef>
                  <a:spcPct val="0"/>
                </a:spcBef>
              </a:pPr>
              <a:r>
                <a:rPr kumimoji="0" lang="en-US" altLang="zh-CN" sz="1600" i="0">
                  <a:solidFill>
                    <a:schemeClr val="tx1"/>
                  </a:solidFill>
                  <a:ea typeface="宋体" panose="02010600030101010101" pitchFamily="2" charset="-122"/>
                </a:rPr>
                <a:t>&amp; Miss Rate</a:t>
              </a:r>
            </a:p>
          </p:txBody>
        </p:sp>
        <p:sp>
          <p:nvSpPr>
            <p:cNvPr id="37" name="Rectangle 32">
              <a:extLst>
                <a:ext uri="{FF2B5EF4-FFF2-40B4-BE49-F238E27FC236}">
                  <a16:creationId xmlns:a16="http://schemas.microsoft.com/office/drawing/2014/main" id="{94E81B61-930C-4DD6-86AB-8FFBFFECDC9A}"/>
                </a:ext>
              </a:extLst>
            </p:cNvPr>
            <p:cNvSpPr>
              <a:spLocks noChangeArrowheads="1"/>
            </p:cNvSpPr>
            <p:nvPr/>
          </p:nvSpPr>
          <p:spPr bwMode="auto">
            <a:xfrm>
              <a:off x="4480" y="3319"/>
              <a:ext cx="68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Block Size</a:t>
              </a:r>
            </a:p>
          </p:txBody>
        </p:sp>
      </p:grpSp>
      <p:sp>
        <p:nvSpPr>
          <p:cNvPr id="38" name="Text Box 33">
            <a:extLst>
              <a:ext uri="{FF2B5EF4-FFF2-40B4-BE49-F238E27FC236}">
                <a16:creationId xmlns:a16="http://schemas.microsoft.com/office/drawing/2014/main" id="{BACE4D5C-C9AF-4C01-9381-741D81343E30}"/>
              </a:ext>
            </a:extLst>
          </p:cNvPr>
          <p:cNvSpPr txBox="1">
            <a:spLocks noChangeArrowheads="1"/>
          </p:cNvSpPr>
          <p:nvPr/>
        </p:nvSpPr>
        <p:spPr bwMode="auto">
          <a:xfrm>
            <a:off x="1765601" y="6171331"/>
            <a:ext cx="405923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sz="2000" i="0">
                <a:solidFill>
                  <a:srgbClr val="CC0000"/>
                </a:solidFill>
                <a:ea typeface="宋体" panose="02010600030101010101" pitchFamily="2" charset="-122"/>
              </a:rPr>
              <a:t>所以，块大小必须适中！</a:t>
            </a:r>
            <a:endParaRPr lang="en-US" altLang="zh-CN" sz="2000" i="0">
              <a:solidFill>
                <a:srgbClr val="CC0000"/>
              </a:solidFill>
              <a:ea typeface="宋体" panose="02010600030101010101" pitchFamily="2" charset="-122"/>
            </a:endParaRPr>
          </a:p>
        </p:txBody>
      </p:sp>
    </p:spTree>
    <p:extLst>
      <p:ext uri="{BB962C8B-B14F-4D97-AF65-F5344CB8AC3E}">
        <p14:creationId xmlns:p14="http://schemas.microsoft.com/office/powerpoint/2010/main" val="233971871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linds(horizontal)">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linds(horizontal)">
                                      <p:cBhvr>
                                        <p:cTn id="4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8DAC40-4DF4-4705-B632-5755640A2F04}"/>
              </a:ext>
            </a:extLst>
          </p:cNvPr>
          <p:cNvSpPr>
            <a:spLocks noGrp="1"/>
          </p:cNvSpPr>
          <p:nvPr>
            <p:ph type="sldNum" sz="quarter" idx="12"/>
          </p:nvPr>
        </p:nvSpPr>
        <p:spPr/>
        <p:txBody>
          <a:bodyPr/>
          <a:lstStyle/>
          <a:p>
            <a:fld id="{D12C7F20-4EEE-4847-AC76-B538472E8A39}" type="slidenum">
              <a:rPr lang="zh-CN" altLang="en-US" smtClean="0"/>
              <a:pPr/>
              <a:t>94</a:t>
            </a:fld>
            <a:endParaRPr lang="zh-CN" altLang="en-US"/>
          </a:p>
        </p:txBody>
      </p:sp>
      <p:sp>
        <p:nvSpPr>
          <p:cNvPr id="3" name="文本占位符 2">
            <a:extLst>
              <a:ext uri="{FF2B5EF4-FFF2-40B4-BE49-F238E27FC236}">
                <a16:creationId xmlns:a16="http://schemas.microsoft.com/office/drawing/2014/main" id="{83302DBA-192D-4CAE-ABA8-706ACD491FD2}"/>
              </a:ext>
            </a:extLst>
          </p:cNvPr>
          <p:cNvSpPr>
            <a:spLocks noGrp="1"/>
          </p:cNvSpPr>
          <p:nvPr>
            <p:ph type="body" sz="quarter" idx="15"/>
          </p:nvPr>
        </p:nvSpPr>
        <p:spPr>
          <a:xfrm>
            <a:off x="159768" y="698463"/>
            <a:ext cx="11835786" cy="629823"/>
          </a:xfrm>
        </p:spPr>
        <p:txBody>
          <a:bodyPr/>
          <a:lstStyle/>
          <a:p>
            <a:r>
              <a:rPr lang="zh-CN" altLang="en-US" dirty="0"/>
              <a:t>系统中的</a:t>
            </a:r>
            <a:r>
              <a:rPr lang="en-US" altLang="zh-CN" dirty="0"/>
              <a:t>Cache</a:t>
            </a:r>
            <a:r>
              <a:rPr lang="zh-CN" altLang="en-US" dirty="0"/>
              <a:t>数目</a:t>
            </a:r>
          </a:p>
        </p:txBody>
      </p:sp>
      <p:sp>
        <p:nvSpPr>
          <p:cNvPr id="4" name="文本占位符 3">
            <a:extLst>
              <a:ext uri="{FF2B5EF4-FFF2-40B4-BE49-F238E27FC236}">
                <a16:creationId xmlns:a16="http://schemas.microsoft.com/office/drawing/2014/main" id="{6E081570-4B42-4B26-89A0-D09289AEB88A}"/>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31F81BBC-7945-4337-B7FE-242A731F8A9C}"/>
              </a:ext>
            </a:extLst>
          </p:cNvPr>
          <p:cNvSpPr txBox="1">
            <a:spLocks noChangeArrowheads="1"/>
          </p:cNvSpPr>
          <p:nvPr/>
        </p:nvSpPr>
        <p:spPr>
          <a:xfrm>
            <a:off x="357419" y="1321910"/>
            <a:ext cx="11553123" cy="539238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zh-CN" altLang="en-US" sz="1600" dirty="0">
                <a:cs typeface="Arial" panose="020B0604020202020204" pitchFamily="34" charset="0"/>
              </a:rPr>
              <a:t>刚引入</a:t>
            </a:r>
            <a:r>
              <a:rPr lang="en-US" altLang="zh-CN" sz="1600" dirty="0">
                <a:cs typeface="Arial" panose="020B0604020202020204" pitchFamily="34" charset="0"/>
              </a:rPr>
              <a:t>Cache</a:t>
            </a:r>
            <a:r>
              <a:rPr lang="zh-CN" altLang="en-US" sz="1600" dirty="0">
                <a:cs typeface="Arial" panose="020B0604020202020204" pitchFamily="34" charset="0"/>
              </a:rPr>
              <a:t>技术时只有一个</a:t>
            </a:r>
            <a:r>
              <a:rPr lang="en-US" altLang="zh-CN" sz="1600" dirty="0">
                <a:cs typeface="Arial" panose="020B0604020202020204" pitchFamily="34" charset="0"/>
              </a:rPr>
              <a:t>Cache。</a:t>
            </a:r>
            <a:r>
              <a:rPr lang="zh-CN" altLang="en-US" sz="1600" dirty="0">
                <a:cs typeface="Arial" panose="020B0604020202020204" pitchFamily="34" charset="0"/>
              </a:rPr>
              <a:t>近年来多</a:t>
            </a:r>
            <a:r>
              <a:rPr lang="en-US" altLang="zh-CN" sz="1600" dirty="0">
                <a:cs typeface="Arial" panose="020B0604020202020204" pitchFamily="34" charset="0"/>
              </a:rPr>
              <a:t>Cache</a:t>
            </a:r>
            <a:r>
              <a:rPr lang="zh-CN" altLang="en-US" sz="1600" dirty="0">
                <a:cs typeface="Arial" panose="020B0604020202020204" pitchFamily="34" charset="0"/>
              </a:rPr>
              <a:t>系统成为主流</a:t>
            </a:r>
            <a:endParaRPr lang="en-US" altLang="zh-CN" sz="1600" dirty="0">
              <a:cs typeface="Arial" panose="020B0604020202020204" pitchFamily="34" charset="0"/>
            </a:endParaRPr>
          </a:p>
          <a:p>
            <a:pPr algn="just">
              <a:lnSpc>
                <a:spcPct val="100000"/>
              </a:lnSpc>
            </a:pPr>
            <a:r>
              <a:rPr lang="zh-CN" altLang="en-US" sz="1600" dirty="0">
                <a:cs typeface="Arial" panose="020B0604020202020204" pitchFamily="34" charset="0"/>
              </a:rPr>
              <a:t>多</a:t>
            </a:r>
            <a:r>
              <a:rPr lang="en-US" altLang="zh-CN" sz="1600" dirty="0">
                <a:cs typeface="Arial" panose="020B0604020202020204" pitchFamily="34" charset="0"/>
              </a:rPr>
              <a:t>Cache</a:t>
            </a:r>
            <a:r>
              <a:rPr lang="zh-CN" altLang="en-US" sz="1600" dirty="0">
                <a:cs typeface="Arial" panose="020B0604020202020204" pitchFamily="34" charset="0"/>
              </a:rPr>
              <a:t>系统中，主要有两个考虑因素：</a:t>
            </a:r>
          </a:p>
          <a:p>
            <a:pPr lvl="1" algn="just">
              <a:lnSpc>
                <a:spcPct val="100000"/>
              </a:lnSpc>
              <a:buFontTx/>
              <a:buNone/>
            </a:pPr>
            <a:r>
              <a:rPr lang="en-US" altLang="zh-CN" sz="1600" dirty="0">
                <a:cs typeface="Arial" panose="020B0604020202020204" pitchFamily="34" charset="0"/>
              </a:rPr>
              <a:t>[1] </a:t>
            </a:r>
            <a:r>
              <a:rPr lang="zh-CN" altLang="en-US" sz="1600" dirty="0">
                <a:cs typeface="Arial" panose="020B0604020202020204" pitchFamily="34" charset="0"/>
              </a:rPr>
              <a:t>单级/多级</a:t>
            </a:r>
          </a:p>
          <a:p>
            <a:pPr lvl="1">
              <a:lnSpc>
                <a:spcPct val="100000"/>
              </a:lnSpc>
              <a:buFontTx/>
              <a:buNone/>
            </a:pPr>
            <a:r>
              <a:rPr lang="zh-CN" altLang="en-US" sz="1600" dirty="0">
                <a:solidFill>
                  <a:srgbClr val="800000"/>
                </a:solidFill>
                <a:cs typeface="Arial" panose="020B0604020202020204" pitchFamily="34" charset="0"/>
              </a:rPr>
              <a:t>片内(</a:t>
            </a:r>
            <a:r>
              <a:rPr lang="en-US" altLang="zh-CN" sz="1600" dirty="0">
                <a:solidFill>
                  <a:srgbClr val="800000"/>
                </a:solidFill>
                <a:cs typeface="Arial" panose="020B0604020202020204" pitchFamily="34" charset="0"/>
              </a:rPr>
              <a:t>On-chip)Cache:</a:t>
            </a:r>
            <a:r>
              <a:rPr lang="en-US" altLang="zh-CN" sz="1600" dirty="0">
                <a:cs typeface="Arial" panose="020B0604020202020204" pitchFamily="34" charset="0"/>
              </a:rPr>
              <a:t> </a:t>
            </a:r>
            <a:r>
              <a:rPr lang="zh-CN" altLang="en-US" sz="1600" dirty="0">
                <a:cs typeface="Arial" panose="020B0604020202020204" pitchFamily="34" charset="0"/>
              </a:rPr>
              <a:t>将</a:t>
            </a:r>
            <a:r>
              <a:rPr lang="en-US" altLang="zh-CN" sz="1600" dirty="0">
                <a:cs typeface="Arial" panose="020B0604020202020204" pitchFamily="34" charset="0"/>
              </a:rPr>
              <a:t>Cache</a:t>
            </a:r>
            <a:r>
              <a:rPr lang="zh-CN" altLang="en-US" sz="1600" dirty="0">
                <a:cs typeface="Arial" panose="020B0604020202020204" pitchFamily="34" charset="0"/>
              </a:rPr>
              <a:t>和</a:t>
            </a:r>
            <a:r>
              <a:rPr lang="en-US" altLang="zh-CN" sz="1600" dirty="0">
                <a:cs typeface="Arial" panose="020B0604020202020204" pitchFamily="34" charset="0"/>
              </a:rPr>
              <a:t>CPU</a:t>
            </a:r>
            <a:r>
              <a:rPr lang="zh-CN" altLang="en-US" sz="1600" dirty="0">
                <a:cs typeface="Arial" panose="020B0604020202020204" pitchFamily="34" charset="0"/>
              </a:rPr>
              <a:t>作在一个芯片上</a:t>
            </a:r>
          </a:p>
          <a:p>
            <a:pPr lvl="1">
              <a:lnSpc>
                <a:spcPct val="100000"/>
              </a:lnSpc>
              <a:buFontTx/>
              <a:buNone/>
            </a:pPr>
            <a:r>
              <a:rPr lang="zh-CN" altLang="en-US" sz="1600" dirty="0">
                <a:solidFill>
                  <a:srgbClr val="800000"/>
                </a:solidFill>
                <a:cs typeface="Arial" panose="020B0604020202020204" pitchFamily="34" charset="0"/>
              </a:rPr>
              <a:t>外部(</a:t>
            </a:r>
            <a:r>
              <a:rPr lang="en-US" altLang="zh-CN" sz="1600" dirty="0">
                <a:solidFill>
                  <a:srgbClr val="800000"/>
                </a:solidFill>
                <a:cs typeface="Arial" panose="020B0604020202020204" pitchFamily="34" charset="0"/>
              </a:rPr>
              <a:t>Off-chip)Cache:</a:t>
            </a:r>
            <a:r>
              <a:rPr lang="zh-CN" altLang="en-US" sz="1600" dirty="0">
                <a:cs typeface="Arial" panose="020B0604020202020204" pitchFamily="34" charset="0"/>
              </a:rPr>
              <a:t>不做在</a:t>
            </a:r>
            <a:r>
              <a:rPr lang="en-US" altLang="zh-CN" sz="1600" dirty="0">
                <a:cs typeface="Arial" panose="020B0604020202020204" pitchFamily="34" charset="0"/>
              </a:rPr>
              <a:t>CPU</a:t>
            </a:r>
            <a:r>
              <a:rPr lang="zh-CN" altLang="en-US" sz="1600" dirty="0">
                <a:cs typeface="Arial" panose="020B0604020202020204" pitchFamily="34" charset="0"/>
              </a:rPr>
              <a:t>内而是独立设置一个</a:t>
            </a:r>
            <a:r>
              <a:rPr lang="en-US" altLang="zh-CN" sz="1600" dirty="0">
                <a:cs typeface="Arial" panose="020B0604020202020204" pitchFamily="34" charset="0"/>
              </a:rPr>
              <a:t>Cache</a:t>
            </a:r>
          </a:p>
          <a:p>
            <a:pPr lvl="1" algn="just">
              <a:lnSpc>
                <a:spcPct val="100000"/>
              </a:lnSpc>
              <a:buFontTx/>
              <a:buNone/>
            </a:pPr>
            <a:r>
              <a:rPr lang="zh-CN" altLang="en-US" sz="1600" dirty="0">
                <a:solidFill>
                  <a:srgbClr val="006600"/>
                </a:solidFill>
                <a:cs typeface="Arial" panose="020B0604020202020204" pitchFamily="34" charset="0"/>
              </a:rPr>
              <a:t>单级</a:t>
            </a:r>
            <a:r>
              <a:rPr lang="en-US" altLang="zh-CN" sz="1600" dirty="0">
                <a:solidFill>
                  <a:srgbClr val="006600"/>
                </a:solidFill>
                <a:cs typeface="Arial" panose="020B0604020202020204" pitchFamily="34" charset="0"/>
              </a:rPr>
              <a:t>Cache：</a:t>
            </a:r>
            <a:r>
              <a:rPr lang="zh-CN" altLang="en-US" sz="1600" dirty="0">
                <a:solidFill>
                  <a:srgbClr val="006600"/>
                </a:solidFill>
                <a:cs typeface="Arial" panose="020B0604020202020204" pitchFamily="34" charset="0"/>
              </a:rPr>
              <a:t>只用一个片内</a:t>
            </a:r>
            <a:r>
              <a:rPr lang="en-US" altLang="zh-CN" sz="1600" dirty="0">
                <a:solidFill>
                  <a:srgbClr val="006600"/>
                </a:solidFill>
                <a:cs typeface="Arial" panose="020B0604020202020204" pitchFamily="34" charset="0"/>
              </a:rPr>
              <a:t>Cache</a:t>
            </a:r>
            <a:endParaRPr lang="zh-CN" altLang="en-US" sz="1600" dirty="0">
              <a:solidFill>
                <a:srgbClr val="006600"/>
              </a:solidFill>
              <a:cs typeface="Arial" panose="020B0604020202020204" pitchFamily="34" charset="0"/>
            </a:endParaRPr>
          </a:p>
          <a:p>
            <a:pPr lvl="1" algn="just">
              <a:lnSpc>
                <a:spcPct val="100000"/>
              </a:lnSpc>
              <a:buFontTx/>
              <a:buNone/>
            </a:pPr>
            <a:r>
              <a:rPr lang="zh-CN" altLang="en-US" sz="1600" dirty="0">
                <a:solidFill>
                  <a:srgbClr val="006600"/>
                </a:solidFill>
                <a:cs typeface="Arial" panose="020B0604020202020204" pitchFamily="34" charset="0"/>
              </a:rPr>
              <a:t>多级</a:t>
            </a:r>
            <a:r>
              <a:rPr lang="en-US" altLang="zh-CN" sz="1600" dirty="0">
                <a:solidFill>
                  <a:srgbClr val="006600"/>
                </a:solidFill>
                <a:cs typeface="Arial" panose="020B0604020202020204" pitchFamily="34" charset="0"/>
              </a:rPr>
              <a:t>Cache：</a:t>
            </a:r>
            <a:r>
              <a:rPr lang="zh-CN" altLang="en-US" sz="1600" dirty="0">
                <a:solidFill>
                  <a:srgbClr val="006600"/>
                </a:solidFill>
                <a:cs typeface="Arial" panose="020B0604020202020204" pitchFamily="34" charset="0"/>
              </a:rPr>
              <a:t>同时使用</a:t>
            </a:r>
            <a:r>
              <a:rPr lang="en-US" altLang="zh-CN" sz="1600" dirty="0">
                <a:solidFill>
                  <a:srgbClr val="006600"/>
                </a:solidFill>
                <a:cs typeface="Arial" panose="020B0604020202020204" pitchFamily="34" charset="0"/>
              </a:rPr>
              <a:t>L1 Cache</a:t>
            </a:r>
            <a:r>
              <a:rPr lang="zh-CN" altLang="en-US" sz="1600" dirty="0">
                <a:solidFill>
                  <a:srgbClr val="006600"/>
                </a:solidFill>
                <a:cs typeface="Arial" panose="020B0604020202020204" pitchFamily="34" charset="0"/>
              </a:rPr>
              <a:t>和</a:t>
            </a:r>
            <a:r>
              <a:rPr lang="en-US" altLang="zh-CN" sz="1600" dirty="0">
                <a:solidFill>
                  <a:srgbClr val="006600"/>
                </a:solidFill>
                <a:cs typeface="Arial" panose="020B0604020202020204" pitchFamily="34" charset="0"/>
              </a:rPr>
              <a:t>L2 Cache</a:t>
            </a:r>
            <a:r>
              <a:rPr lang="zh-CN" altLang="en-US" sz="1600" dirty="0">
                <a:solidFill>
                  <a:srgbClr val="006600"/>
                </a:solidFill>
                <a:cs typeface="Arial" panose="020B0604020202020204" pitchFamily="34" charset="0"/>
              </a:rPr>
              <a:t>，有些高端系统甚至有</a:t>
            </a:r>
            <a:r>
              <a:rPr lang="en-US" altLang="zh-CN" sz="1600" dirty="0">
                <a:solidFill>
                  <a:srgbClr val="006600"/>
                </a:solidFill>
                <a:cs typeface="Arial" panose="020B0604020202020204" pitchFamily="34" charset="0"/>
              </a:rPr>
              <a:t>L3 Cache</a:t>
            </a:r>
          </a:p>
          <a:p>
            <a:pPr lvl="1" algn="just">
              <a:lnSpc>
                <a:spcPct val="100000"/>
              </a:lnSpc>
              <a:buFontTx/>
              <a:buNone/>
            </a:pPr>
            <a:r>
              <a:rPr lang="zh-CN" altLang="en-US" sz="1600" dirty="0">
                <a:solidFill>
                  <a:srgbClr val="006600"/>
                </a:solidFill>
                <a:cs typeface="Arial" panose="020B0604020202020204" pitchFamily="34" charset="0"/>
              </a:rPr>
              <a:t>                      </a:t>
            </a:r>
            <a:r>
              <a:rPr lang="en-US" altLang="zh-CN" sz="1600" dirty="0">
                <a:solidFill>
                  <a:srgbClr val="006600"/>
                </a:solidFill>
                <a:cs typeface="Arial" panose="020B0604020202020204" pitchFamily="34" charset="0"/>
              </a:rPr>
              <a:t>L1 Cache</a:t>
            </a:r>
            <a:r>
              <a:rPr lang="zh-CN" altLang="en-US" sz="1600" dirty="0">
                <a:solidFill>
                  <a:srgbClr val="006600"/>
                </a:solidFill>
                <a:cs typeface="Arial" panose="020B0604020202020204" pitchFamily="34" charset="0"/>
              </a:rPr>
              <a:t>更靠近</a:t>
            </a:r>
            <a:r>
              <a:rPr lang="en-US" altLang="zh-CN" sz="1600" dirty="0">
                <a:solidFill>
                  <a:srgbClr val="006600"/>
                </a:solidFill>
                <a:cs typeface="Arial" panose="020B0604020202020204" pitchFamily="34" charset="0"/>
              </a:rPr>
              <a:t>CPU</a:t>
            </a:r>
            <a:r>
              <a:rPr lang="zh-CN" altLang="en-US" sz="1600" dirty="0">
                <a:solidFill>
                  <a:srgbClr val="006600"/>
                </a:solidFill>
                <a:cs typeface="Arial" panose="020B0604020202020204" pitchFamily="34" charset="0"/>
              </a:rPr>
              <a:t>，其速度比</a:t>
            </a:r>
            <a:r>
              <a:rPr lang="en-US" altLang="zh-CN" sz="1600" dirty="0">
                <a:solidFill>
                  <a:srgbClr val="006600"/>
                </a:solidFill>
                <a:cs typeface="Arial" panose="020B0604020202020204" pitchFamily="34" charset="0"/>
              </a:rPr>
              <a:t>L2</a:t>
            </a:r>
            <a:r>
              <a:rPr lang="zh-CN" altLang="en-US" sz="1600" dirty="0">
                <a:solidFill>
                  <a:srgbClr val="006600"/>
                </a:solidFill>
                <a:cs typeface="Arial" panose="020B0604020202020204" pitchFamily="34" charset="0"/>
              </a:rPr>
              <a:t>快，其容量比</a:t>
            </a:r>
            <a:r>
              <a:rPr lang="en-US" altLang="zh-CN" sz="1600" dirty="0">
                <a:solidFill>
                  <a:srgbClr val="006600"/>
                </a:solidFill>
                <a:cs typeface="Arial" panose="020B0604020202020204" pitchFamily="34" charset="0"/>
              </a:rPr>
              <a:t>L2</a:t>
            </a:r>
            <a:r>
              <a:rPr lang="zh-CN" altLang="en-US" sz="1600" dirty="0">
                <a:solidFill>
                  <a:srgbClr val="006600"/>
                </a:solidFill>
                <a:cs typeface="Arial" panose="020B0604020202020204" pitchFamily="34" charset="0"/>
              </a:rPr>
              <a:t>大</a:t>
            </a:r>
          </a:p>
          <a:p>
            <a:pPr lvl="1" algn="just">
              <a:lnSpc>
                <a:spcPct val="100000"/>
              </a:lnSpc>
              <a:buFontTx/>
              <a:buNone/>
            </a:pPr>
            <a:r>
              <a:rPr lang="zh-CN" altLang="en-US" sz="1600" dirty="0">
                <a:cs typeface="Arial" panose="020B0604020202020204" pitchFamily="34" charset="0"/>
              </a:rPr>
              <a:t>[2] 联合</a:t>
            </a:r>
            <a:r>
              <a:rPr lang="en-US" altLang="zh-CN" sz="1600" dirty="0">
                <a:cs typeface="Arial" panose="020B0604020202020204" pitchFamily="34" charset="0"/>
              </a:rPr>
              <a:t>/</a:t>
            </a:r>
            <a:r>
              <a:rPr lang="zh-CN" altLang="en-US" sz="1600" dirty="0">
                <a:cs typeface="Arial" panose="020B0604020202020204" pitchFamily="34" charset="0"/>
              </a:rPr>
              <a:t>分立</a:t>
            </a:r>
          </a:p>
          <a:p>
            <a:pPr lvl="1" algn="just">
              <a:lnSpc>
                <a:spcPct val="100000"/>
              </a:lnSpc>
              <a:buFontTx/>
              <a:buNone/>
            </a:pPr>
            <a:r>
              <a:rPr lang="zh-CN" altLang="en-US" sz="1600" dirty="0">
                <a:solidFill>
                  <a:srgbClr val="006600"/>
                </a:solidFill>
                <a:cs typeface="Arial" panose="020B0604020202020204" pitchFamily="34" charset="0"/>
              </a:rPr>
              <a:t>分立：指数据和指令分开存放在各自的数据和指令</a:t>
            </a:r>
            <a:r>
              <a:rPr lang="en-US" altLang="zh-CN" sz="1600" dirty="0">
                <a:solidFill>
                  <a:srgbClr val="006600"/>
                </a:solidFill>
                <a:cs typeface="Arial" panose="020B0604020202020204" pitchFamily="34" charset="0"/>
              </a:rPr>
              <a:t>Cache</a:t>
            </a:r>
            <a:r>
              <a:rPr lang="zh-CN" altLang="en-US" sz="1600" dirty="0">
                <a:solidFill>
                  <a:srgbClr val="006600"/>
                </a:solidFill>
                <a:cs typeface="Arial" panose="020B0604020202020204" pitchFamily="34" charset="0"/>
              </a:rPr>
              <a:t>中</a:t>
            </a:r>
          </a:p>
          <a:p>
            <a:pPr lvl="1" algn="just">
              <a:lnSpc>
                <a:spcPct val="100000"/>
              </a:lnSpc>
              <a:buFontTx/>
              <a:buNone/>
            </a:pPr>
            <a:r>
              <a:rPr lang="zh-CN" altLang="en-US" sz="1600" dirty="0">
                <a:solidFill>
                  <a:srgbClr val="006600"/>
                </a:solidFill>
                <a:cs typeface="Arial" panose="020B0604020202020204" pitchFamily="34" charset="0"/>
              </a:rPr>
              <a:t>            </a:t>
            </a:r>
            <a:r>
              <a:rPr lang="zh-CN" altLang="en-US" sz="1600" dirty="0">
                <a:solidFill>
                  <a:srgbClr val="CC0000"/>
                </a:solidFill>
                <a:cs typeface="Arial" panose="020B0604020202020204" pitchFamily="34" charset="0"/>
              </a:rPr>
              <a:t>一般</a:t>
            </a:r>
            <a:r>
              <a:rPr lang="en-US" altLang="zh-CN" sz="1600" dirty="0">
                <a:solidFill>
                  <a:srgbClr val="CC0000"/>
                </a:solidFill>
                <a:cs typeface="Arial" panose="020B0604020202020204" pitchFamily="34" charset="0"/>
              </a:rPr>
              <a:t>L1 Cache</a:t>
            </a:r>
            <a:r>
              <a:rPr lang="zh-CN" altLang="en-US" sz="1600" dirty="0">
                <a:solidFill>
                  <a:srgbClr val="CC0000"/>
                </a:solidFill>
                <a:cs typeface="Arial" panose="020B0604020202020204" pitchFamily="34" charset="0"/>
              </a:rPr>
              <a:t>都是分立</a:t>
            </a:r>
            <a:r>
              <a:rPr lang="en-US" altLang="zh-CN" sz="1600" dirty="0">
                <a:solidFill>
                  <a:srgbClr val="CC0000"/>
                </a:solidFill>
                <a:cs typeface="Arial" panose="020B0604020202020204" pitchFamily="34" charset="0"/>
              </a:rPr>
              <a:t>Cache</a:t>
            </a:r>
            <a:r>
              <a:rPr lang="zh-CN" altLang="en-US" sz="1600" dirty="0">
                <a:solidFill>
                  <a:srgbClr val="CC0000"/>
                </a:solidFill>
                <a:cs typeface="Arial" panose="020B0604020202020204" pitchFamily="34" charset="0"/>
              </a:rPr>
              <a:t>，为什么？</a:t>
            </a:r>
          </a:p>
          <a:p>
            <a:pPr lvl="1" algn="just">
              <a:lnSpc>
                <a:spcPct val="100000"/>
              </a:lnSpc>
              <a:buFontTx/>
              <a:buNone/>
            </a:pPr>
            <a:r>
              <a:rPr lang="en-US" altLang="zh-CN" sz="1600" dirty="0">
                <a:solidFill>
                  <a:srgbClr val="CC0000"/>
                </a:solidFill>
                <a:cs typeface="Arial" panose="020B0604020202020204" pitchFamily="34" charset="0"/>
              </a:rPr>
              <a:t>            L1 Cache</a:t>
            </a:r>
            <a:r>
              <a:rPr lang="zh-CN" altLang="en-US" sz="1600" dirty="0">
                <a:solidFill>
                  <a:srgbClr val="CC0000"/>
                </a:solidFill>
                <a:cs typeface="Arial" panose="020B0604020202020204" pitchFamily="34" charset="0"/>
              </a:rPr>
              <a:t>的命中时间比命中率更重要！为什么？</a:t>
            </a:r>
          </a:p>
          <a:p>
            <a:pPr lvl="1" algn="just">
              <a:lnSpc>
                <a:spcPct val="100000"/>
              </a:lnSpc>
              <a:buFontTx/>
              <a:buNone/>
            </a:pPr>
            <a:r>
              <a:rPr lang="zh-CN" altLang="en-US" sz="1600" dirty="0">
                <a:solidFill>
                  <a:srgbClr val="006600"/>
                </a:solidFill>
                <a:cs typeface="Arial" panose="020B0604020202020204" pitchFamily="34" charset="0"/>
              </a:rPr>
              <a:t>联合：指数据和指令都放在一个</a:t>
            </a:r>
            <a:r>
              <a:rPr lang="en-US" altLang="zh-CN" sz="1600" dirty="0">
                <a:solidFill>
                  <a:srgbClr val="006600"/>
                </a:solidFill>
                <a:cs typeface="Arial" panose="020B0604020202020204" pitchFamily="34" charset="0"/>
              </a:rPr>
              <a:t>Cache</a:t>
            </a:r>
            <a:r>
              <a:rPr lang="zh-CN" altLang="en-US" sz="1600" dirty="0">
                <a:solidFill>
                  <a:srgbClr val="006600"/>
                </a:solidFill>
                <a:cs typeface="Arial" panose="020B0604020202020204" pitchFamily="34" charset="0"/>
              </a:rPr>
              <a:t>中</a:t>
            </a:r>
          </a:p>
          <a:p>
            <a:pPr lvl="1" algn="just">
              <a:lnSpc>
                <a:spcPct val="100000"/>
              </a:lnSpc>
              <a:buFontTx/>
              <a:buNone/>
            </a:pPr>
            <a:r>
              <a:rPr lang="zh-CN" altLang="en-US" sz="1600" dirty="0">
                <a:solidFill>
                  <a:srgbClr val="006600"/>
                </a:solidFill>
                <a:cs typeface="Arial" panose="020B0604020202020204" pitchFamily="34" charset="0"/>
              </a:rPr>
              <a:t>		     </a:t>
            </a:r>
            <a:r>
              <a:rPr lang="zh-CN" altLang="en-US" sz="1600" dirty="0">
                <a:solidFill>
                  <a:srgbClr val="CC0000"/>
                </a:solidFill>
                <a:cs typeface="Arial" panose="020B0604020202020204" pitchFamily="34" charset="0"/>
              </a:rPr>
              <a:t>一般</a:t>
            </a:r>
            <a:r>
              <a:rPr lang="en-US" altLang="zh-CN" sz="1600" dirty="0">
                <a:solidFill>
                  <a:srgbClr val="CC0000"/>
                </a:solidFill>
                <a:cs typeface="Arial" panose="020B0604020202020204" pitchFamily="34" charset="0"/>
              </a:rPr>
              <a:t>L2 Cache</a:t>
            </a:r>
            <a:r>
              <a:rPr lang="zh-CN" altLang="en-US" sz="1600" dirty="0">
                <a:solidFill>
                  <a:srgbClr val="CC0000"/>
                </a:solidFill>
                <a:cs typeface="Arial" panose="020B0604020202020204" pitchFamily="34" charset="0"/>
              </a:rPr>
              <a:t>都是联合</a:t>
            </a:r>
            <a:r>
              <a:rPr lang="en-US" altLang="zh-CN" sz="1600" dirty="0">
                <a:solidFill>
                  <a:srgbClr val="CC0000"/>
                </a:solidFill>
                <a:cs typeface="Arial" panose="020B0604020202020204" pitchFamily="34" charset="0"/>
              </a:rPr>
              <a:t>Cache</a:t>
            </a:r>
            <a:r>
              <a:rPr lang="zh-CN" altLang="en-US" sz="1600" dirty="0">
                <a:solidFill>
                  <a:srgbClr val="CC0000"/>
                </a:solidFill>
                <a:cs typeface="Arial" panose="020B0604020202020204" pitchFamily="34" charset="0"/>
              </a:rPr>
              <a:t>，为什么？</a:t>
            </a:r>
          </a:p>
          <a:p>
            <a:pPr lvl="1" algn="just">
              <a:lnSpc>
                <a:spcPct val="100000"/>
              </a:lnSpc>
              <a:buFontTx/>
              <a:buNone/>
            </a:pPr>
            <a:r>
              <a:rPr lang="zh-CN" altLang="en-US" sz="1600" dirty="0">
                <a:solidFill>
                  <a:srgbClr val="CC0000"/>
                </a:solidFill>
                <a:cs typeface="Arial" panose="020B0604020202020204" pitchFamily="34" charset="0"/>
              </a:rPr>
              <a:t>		    </a:t>
            </a:r>
            <a:r>
              <a:rPr lang="en-US" altLang="zh-CN" sz="1600" dirty="0">
                <a:solidFill>
                  <a:srgbClr val="CC0000"/>
                </a:solidFill>
                <a:cs typeface="Arial" panose="020B0604020202020204" pitchFamily="34" charset="0"/>
              </a:rPr>
              <a:t>L2 Cache</a:t>
            </a:r>
            <a:r>
              <a:rPr lang="zh-CN" altLang="en-US" sz="1600" dirty="0">
                <a:solidFill>
                  <a:srgbClr val="CC0000"/>
                </a:solidFill>
                <a:cs typeface="Arial" panose="020B0604020202020204" pitchFamily="34" charset="0"/>
              </a:rPr>
              <a:t>的命中率比命中时间更重要！为什么？</a:t>
            </a:r>
          </a:p>
          <a:p>
            <a:pPr lvl="1" algn="just">
              <a:lnSpc>
                <a:spcPct val="125000"/>
              </a:lnSpc>
              <a:buFontTx/>
              <a:buNone/>
            </a:pPr>
            <a:endParaRPr lang="zh-CN" altLang="en-US" sz="1600" dirty="0">
              <a:solidFill>
                <a:srgbClr val="CC0000"/>
              </a:solidFill>
              <a:cs typeface="Arial" panose="020B0604020202020204" pitchFamily="34" charset="0"/>
            </a:endParaRPr>
          </a:p>
        </p:txBody>
      </p:sp>
    </p:spTree>
    <p:extLst>
      <p:ext uri="{BB962C8B-B14F-4D97-AF65-F5344CB8AC3E}">
        <p14:creationId xmlns:p14="http://schemas.microsoft.com/office/powerpoint/2010/main" val="61203878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linds(horizontal)">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linds(horizontal)">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blinds(horizontal)">
                                      <p:cBhvr>
                                        <p:cTn id="42" dur="500"/>
                                        <p:tgtEl>
                                          <p:spTgt spid="5">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blinds(horizontal)">
                                      <p:cBhvr>
                                        <p:cTn id="47" dur="500"/>
                                        <p:tgtEl>
                                          <p:spTgt spid="5">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3" end="13"/>
                                            </p:txEl>
                                          </p:spTgt>
                                        </p:tgtEl>
                                        <p:attrNameLst>
                                          <p:attrName>style.visibility</p:attrName>
                                        </p:attrNameLst>
                                      </p:cBhvr>
                                      <p:to>
                                        <p:strVal val="visible"/>
                                      </p:to>
                                    </p:set>
                                    <p:animEffect transition="in" filter="blinds(horizontal)">
                                      <p:cBhvr>
                                        <p:cTn id="52" dur="500"/>
                                        <p:tgtEl>
                                          <p:spTgt spid="5">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xEl>
                                              <p:pRg st="14" end="14"/>
                                            </p:txEl>
                                          </p:spTgt>
                                        </p:tgtEl>
                                        <p:attrNameLst>
                                          <p:attrName>style.visibility</p:attrName>
                                        </p:attrNameLst>
                                      </p:cBhvr>
                                      <p:to>
                                        <p:strVal val="visible"/>
                                      </p:to>
                                    </p:set>
                                    <p:animEffect transition="in" filter="blinds(horizontal)">
                                      <p:cBhvr>
                                        <p:cTn id="57"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B05284-85E1-4C51-B646-74F86F74179A}"/>
              </a:ext>
            </a:extLst>
          </p:cNvPr>
          <p:cNvSpPr>
            <a:spLocks noGrp="1"/>
          </p:cNvSpPr>
          <p:nvPr>
            <p:ph type="sldNum" sz="quarter" idx="12"/>
          </p:nvPr>
        </p:nvSpPr>
        <p:spPr/>
        <p:txBody>
          <a:bodyPr/>
          <a:lstStyle/>
          <a:p>
            <a:fld id="{D12C7F20-4EEE-4847-AC76-B538472E8A39}" type="slidenum">
              <a:rPr lang="zh-CN" altLang="en-US" smtClean="0"/>
              <a:pPr/>
              <a:t>95</a:t>
            </a:fld>
            <a:endParaRPr lang="zh-CN" altLang="en-US"/>
          </a:p>
        </p:txBody>
      </p:sp>
      <p:sp>
        <p:nvSpPr>
          <p:cNvPr id="3" name="文本占位符 2">
            <a:extLst>
              <a:ext uri="{FF2B5EF4-FFF2-40B4-BE49-F238E27FC236}">
                <a16:creationId xmlns:a16="http://schemas.microsoft.com/office/drawing/2014/main" id="{2EFBB840-AD0F-4613-98ED-67F1B9C74026}"/>
              </a:ext>
            </a:extLst>
          </p:cNvPr>
          <p:cNvSpPr>
            <a:spLocks noGrp="1"/>
          </p:cNvSpPr>
          <p:nvPr>
            <p:ph type="body" sz="quarter" idx="15"/>
          </p:nvPr>
        </p:nvSpPr>
        <p:spPr>
          <a:xfrm>
            <a:off x="159768" y="698463"/>
            <a:ext cx="11835786" cy="629823"/>
          </a:xfrm>
        </p:spPr>
        <p:txBody>
          <a:bodyPr/>
          <a:lstStyle/>
          <a:p>
            <a:r>
              <a:rPr lang="zh-CN" altLang="en-US" dirty="0"/>
              <a:t>多核处理器中的多级</a:t>
            </a:r>
            <a:r>
              <a:rPr lang="en-US" altLang="zh-CN" dirty="0"/>
              <a:t>Cache</a:t>
            </a:r>
            <a:endParaRPr lang="zh-CN" altLang="en-US" dirty="0"/>
          </a:p>
        </p:txBody>
      </p:sp>
      <p:sp>
        <p:nvSpPr>
          <p:cNvPr id="4" name="文本占位符 3">
            <a:extLst>
              <a:ext uri="{FF2B5EF4-FFF2-40B4-BE49-F238E27FC236}">
                <a16:creationId xmlns:a16="http://schemas.microsoft.com/office/drawing/2014/main" id="{FF6C494F-0016-4E55-8218-ED572887A005}"/>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5">
            <a:extLst>
              <a:ext uri="{FF2B5EF4-FFF2-40B4-BE49-F238E27FC236}">
                <a16:creationId xmlns:a16="http://schemas.microsoft.com/office/drawing/2014/main" id="{923ACFC2-8D2A-44DE-896A-765C11C18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0480" y="1593182"/>
            <a:ext cx="2219325" cy="2895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D7352868-C1EC-4CFC-9F47-E75963B82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055" y="1235995"/>
            <a:ext cx="6362700"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23324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C35942E-B3BB-42BA-962A-F5BFD7E9995D}"/>
              </a:ext>
            </a:extLst>
          </p:cNvPr>
          <p:cNvSpPr>
            <a:spLocks noGrp="1"/>
          </p:cNvSpPr>
          <p:nvPr>
            <p:ph type="sldNum" sz="quarter" idx="12"/>
          </p:nvPr>
        </p:nvSpPr>
        <p:spPr/>
        <p:txBody>
          <a:bodyPr/>
          <a:lstStyle/>
          <a:p>
            <a:fld id="{D12C7F20-4EEE-4847-AC76-B538472E8A39}" type="slidenum">
              <a:rPr lang="zh-CN" altLang="en-US" smtClean="0"/>
              <a:pPr/>
              <a:t>96</a:t>
            </a:fld>
            <a:endParaRPr lang="zh-CN" altLang="en-US"/>
          </a:p>
        </p:txBody>
      </p:sp>
      <p:sp>
        <p:nvSpPr>
          <p:cNvPr id="3" name="文本占位符 2">
            <a:extLst>
              <a:ext uri="{FF2B5EF4-FFF2-40B4-BE49-F238E27FC236}">
                <a16:creationId xmlns:a16="http://schemas.microsoft.com/office/drawing/2014/main" id="{6E8B0316-07C6-4928-B265-85BF50B58061}"/>
              </a:ext>
            </a:extLst>
          </p:cNvPr>
          <p:cNvSpPr>
            <a:spLocks noGrp="1"/>
          </p:cNvSpPr>
          <p:nvPr>
            <p:ph type="body" sz="quarter" idx="15"/>
          </p:nvPr>
        </p:nvSpPr>
        <p:spPr>
          <a:xfrm>
            <a:off x="159768" y="698464"/>
            <a:ext cx="11835786" cy="649074"/>
          </a:xfrm>
        </p:spPr>
        <p:txBody>
          <a:bodyPr/>
          <a:lstStyle/>
          <a:p>
            <a:r>
              <a:rPr lang="zh-CN" altLang="en-US" dirty="0"/>
              <a:t>多级</a:t>
            </a:r>
            <a:r>
              <a:rPr lang="en-US" altLang="zh-CN" dirty="0"/>
              <a:t>cache</a:t>
            </a:r>
            <a:r>
              <a:rPr lang="zh-CN" altLang="en-US" dirty="0"/>
              <a:t>的性能</a:t>
            </a:r>
          </a:p>
        </p:txBody>
      </p:sp>
      <p:sp>
        <p:nvSpPr>
          <p:cNvPr id="4" name="文本占位符 3">
            <a:extLst>
              <a:ext uri="{FF2B5EF4-FFF2-40B4-BE49-F238E27FC236}">
                <a16:creationId xmlns:a16="http://schemas.microsoft.com/office/drawing/2014/main" id="{61823958-7B71-493D-8323-E091422714E5}"/>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53E84CF9-4A3C-4E4A-85A8-435618F47BEC}"/>
              </a:ext>
            </a:extLst>
          </p:cNvPr>
          <p:cNvSpPr txBox="1">
            <a:spLocks noChangeArrowheads="1"/>
          </p:cNvSpPr>
          <p:nvPr/>
        </p:nvSpPr>
        <p:spPr>
          <a:xfrm>
            <a:off x="331002" y="1143000"/>
            <a:ext cx="11565823" cy="571500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zh-CN" altLang="en-US" sz="1800"/>
              <a:t>采用</a:t>
            </a:r>
            <a:r>
              <a:rPr lang="en-US" altLang="zh-CN" sz="1800"/>
              <a:t>L2 Cache</a:t>
            </a:r>
            <a:r>
              <a:rPr lang="zh-CN" altLang="en-US" sz="1800"/>
              <a:t>的系统，其缺失损失的计算如下：</a:t>
            </a:r>
          </a:p>
          <a:p>
            <a:pPr lvl="1">
              <a:lnSpc>
                <a:spcPct val="115000"/>
              </a:lnSpc>
            </a:pPr>
            <a:r>
              <a:rPr lang="zh-CN" altLang="en-US" sz="1800"/>
              <a:t>若</a:t>
            </a:r>
            <a:r>
              <a:rPr lang="en-US" altLang="zh-CN" sz="1800"/>
              <a:t>L2 Cache</a:t>
            </a:r>
            <a:r>
              <a:rPr lang="zh-CN" altLang="en-US" sz="1800"/>
              <a:t>包含所请求信息，则缺失损失为</a:t>
            </a:r>
            <a:r>
              <a:rPr lang="en-US" altLang="zh-CN" sz="1800"/>
              <a:t>L2 Cache</a:t>
            </a:r>
            <a:r>
              <a:rPr lang="zh-CN" altLang="en-US" sz="1800"/>
              <a:t>的访问时间</a:t>
            </a:r>
          </a:p>
          <a:p>
            <a:pPr lvl="1">
              <a:lnSpc>
                <a:spcPct val="115000"/>
              </a:lnSpc>
            </a:pPr>
            <a:r>
              <a:rPr lang="zh-CN" altLang="en-US" sz="1800"/>
              <a:t>否则，要访问主存，并取到</a:t>
            </a:r>
            <a:r>
              <a:rPr lang="en-US" altLang="zh-CN" sz="1800"/>
              <a:t>L1 Cache</a:t>
            </a:r>
            <a:r>
              <a:rPr lang="zh-CN" altLang="en-US" sz="1800"/>
              <a:t>和</a:t>
            </a:r>
            <a:r>
              <a:rPr lang="en-US" altLang="zh-CN" sz="1800"/>
              <a:t>L2 Cache</a:t>
            </a:r>
            <a:r>
              <a:rPr lang="zh-CN" altLang="en-US" sz="1800"/>
              <a:t>（缺失损失更大）</a:t>
            </a:r>
          </a:p>
          <a:p>
            <a:pPr>
              <a:lnSpc>
                <a:spcPct val="115000"/>
              </a:lnSpc>
            </a:pPr>
            <a:r>
              <a:rPr lang="zh-CN" altLang="en-US" sz="1800"/>
              <a:t>例子：有一处理器的</a:t>
            </a:r>
            <a:r>
              <a:rPr lang="en-US" altLang="zh-CN" sz="1800"/>
              <a:t>CPI</a:t>
            </a:r>
            <a:r>
              <a:rPr lang="zh-CN" altLang="en-US" sz="1800"/>
              <a:t>为</a:t>
            </a:r>
            <a:r>
              <a:rPr lang="en-US" altLang="zh-CN" sz="1800"/>
              <a:t>1</a:t>
            </a:r>
            <a:r>
              <a:rPr lang="zh-CN" altLang="en-US" sz="1800"/>
              <a:t>，所有访问能在</a:t>
            </a:r>
            <a:r>
              <a:rPr lang="en-US" altLang="zh-CN" sz="1800"/>
              <a:t>L1 Cache</a:t>
            </a:r>
            <a:r>
              <a:rPr lang="zh-CN" altLang="en-US" sz="1800"/>
              <a:t>中命中，时钟频率为</a:t>
            </a:r>
            <a:r>
              <a:rPr lang="en-US" altLang="zh-CN" sz="1800"/>
              <a:t>5GHz</a:t>
            </a:r>
            <a:r>
              <a:rPr lang="zh-CN" altLang="en-US" sz="1800"/>
              <a:t>。假定访问一次主存的时间为</a:t>
            </a:r>
            <a:r>
              <a:rPr lang="en-US" altLang="zh-CN" sz="1800"/>
              <a:t>100ns</a:t>
            </a:r>
            <a:r>
              <a:rPr lang="zh-CN" altLang="en-US" sz="1800"/>
              <a:t>，包括所有的缺失处理。设平均每条指令在</a:t>
            </a:r>
            <a:r>
              <a:rPr lang="en-US" altLang="zh-CN" sz="1800"/>
              <a:t>L1 Cache</a:t>
            </a:r>
            <a:r>
              <a:rPr lang="zh-CN" altLang="en-US" sz="1800"/>
              <a:t>中的缺失率为</a:t>
            </a:r>
            <a:r>
              <a:rPr lang="en-US" altLang="zh-CN" sz="1800"/>
              <a:t>2%</a:t>
            </a:r>
            <a:r>
              <a:rPr lang="zh-CN" altLang="en-US" sz="1800"/>
              <a:t>，若增加一个</a:t>
            </a:r>
            <a:r>
              <a:rPr lang="en-US" altLang="zh-CN" sz="1800"/>
              <a:t>L2 Cache</a:t>
            </a:r>
            <a:r>
              <a:rPr lang="zh-CN" altLang="en-US" sz="1800"/>
              <a:t>，访问时间为</a:t>
            </a:r>
            <a:r>
              <a:rPr lang="en-US" altLang="zh-CN" sz="1800"/>
              <a:t>5ns</a:t>
            </a:r>
            <a:r>
              <a:rPr lang="zh-CN" altLang="en-US" sz="1800"/>
              <a:t>，而且容量大到使全局缺失率减为</a:t>
            </a:r>
            <a:r>
              <a:rPr lang="en-US" altLang="zh-CN" sz="1800"/>
              <a:t>0.5%</a:t>
            </a:r>
            <a:r>
              <a:rPr lang="zh-CN" altLang="en-US" sz="1800"/>
              <a:t>，问处理器速率提高了多少？</a:t>
            </a:r>
          </a:p>
          <a:p>
            <a:pPr lvl="1">
              <a:lnSpc>
                <a:spcPct val="115000"/>
              </a:lnSpc>
              <a:buFontTx/>
              <a:buNone/>
            </a:pPr>
            <a:r>
              <a:rPr lang="zh-CN" altLang="en-US" sz="1800"/>
              <a:t>解：如果只有一级</a:t>
            </a:r>
            <a:r>
              <a:rPr lang="en-US" altLang="zh-CN" sz="1800"/>
              <a:t>Cache</a:t>
            </a:r>
            <a:r>
              <a:rPr lang="zh-CN" altLang="en-US" sz="1800"/>
              <a:t>，则缺失只有一种：</a:t>
            </a:r>
          </a:p>
          <a:p>
            <a:pPr lvl="1">
              <a:lnSpc>
                <a:spcPct val="115000"/>
              </a:lnSpc>
              <a:buFontTx/>
              <a:buNone/>
            </a:pPr>
            <a:r>
              <a:rPr lang="zh-CN" altLang="en-US" sz="1800"/>
              <a:t>            即：</a:t>
            </a:r>
            <a:r>
              <a:rPr lang="en-US" altLang="zh-CN" sz="1800"/>
              <a:t>L1</a:t>
            </a:r>
            <a:r>
              <a:rPr lang="zh-CN" altLang="en-US" sz="1800"/>
              <a:t>缺失</a:t>
            </a:r>
            <a:r>
              <a:rPr lang="en-US" altLang="zh-CN" sz="1800"/>
              <a:t>(</a:t>
            </a:r>
            <a:r>
              <a:rPr lang="zh-CN" altLang="en-US" sz="1800"/>
              <a:t>访问主存</a:t>
            </a:r>
            <a:r>
              <a:rPr lang="en-US" altLang="zh-CN" sz="1800"/>
              <a:t>)</a:t>
            </a:r>
            <a:r>
              <a:rPr lang="zh-CN" altLang="en-US" sz="1800"/>
              <a:t>，其缺失损失为：</a:t>
            </a:r>
            <a:r>
              <a:rPr lang="en-US" altLang="zh-CN" sz="1800"/>
              <a:t>100nsx5GHz=500</a:t>
            </a:r>
            <a:r>
              <a:rPr lang="zh-CN" altLang="en-US" sz="1800"/>
              <a:t>个时钟</a:t>
            </a:r>
          </a:p>
          <a:p>
            <a:pPr lvl="1">
              <a:lnSpc>
                <a:spcPct val="115000"/>
              </a:lnSpc>
              <a:buFontTx/>
              <a:buNone/>
            </a:pPr>
            <a:r>
              <a:rPr lang="zh-CN" altLang="en-US" sz="1800"/>
              <a:t>		     </a:t>
            </a:r>
            <a:r>
              <a:rPr lang="en-US" altLang="zh-CN" sz="1800"/>
              <a:t>CPI=1+500x2%=11.0</a:t>
            </a:r>
          </a:p>
          <a:p>
            <a:pPr lvl="1">
              <a:lnSpc>
                <a:spcPct val="115000"/>
              </a:lnSpc>
              <a:buFontTx/>
              <a:buNone/>
            </a:pPr>
            <a:r>
              <a:rPr lang="zh-CN" altLang="en-US" sz="1800"/>
              <a:t>       如果有二级</a:t>
            </a:r>
            <a:r>
              <a:rPr lang="en-US" altLang="zh-CN" sz="1800"/>
              <a:t>Cache</a:t>
            </a:r>
            <a:r>
              <a:rPr lang="zh-CN" altLang="en-US" sz="1800"/>
              <a:t>，则有两种缺失：</a:t>
            </a:r>
          </a:p>
          <a:p>
            <a:pPr lvl="1">
              <a:lnSpc>
                <a:spcPct val="115000"/>
              </a:lnSpc>
              <a:buFontTx/>
              <a:buNone/>
            </a:pPr>
            <a:r>
              <a:rPr lang="zh-CN" altLang="en-US" sz="1800"/>
              <a:t>            即：</a:t>
            </a:r>
            <a:r>
              <a:rPr lang="en-US" altLang="zh-CN" sz="1800"/>
              <a:t>L1</a:t>
            </a:r>
            <a:r>
              <a:rPr lang="zh-CN" altLang="en-US" sz="1800"/>
              <a:t>缺失</a:t>
            </a:r>
            <a:r>
              <a:rPr lang="en-US" altLang="zh-CN" sz="1800"/>
              <a:t>(</a:t>
            </a:r>
            <a:r>
              <a:rPr lang="zh-CN" altLang="en-US" sz="1800"/>
              <a:t>访问</a:t>
            </a:r>
            <a:r>
              <a:rPr lang="en-US" altLang="zh-CN" sz="1800"/>
              <a:t>L2 Cache)</a:t>
            </a:r>
            <a:r>
              <a:rPr lang="zh-CN" altLang="en-US" sz="1800"/>
              <a:t>：</a:t>
            </a:r>
            <a:r>
              <a:rPr lang="en-US" altLang="zh-CN" sz="1800"/>
              <a:t>5nsx5GHz=25</a:t>
            </a:r>
            <a:r>
              <a:rPr lang="zh-CN" altLang="en-US" sz="1800"/>
              <a:t>个时钟</a:t>
            </a:r>
          </a:p>
          <a:p>
            <a:pPr lvl="1">
              <a:lnSpc>
                <a:spcPct val="115000"/>
              </a:lnSpc>
              <a:buFontTx/>
              <a:buNone/>
            </a:pPr>
            <a:r>
              <a:rPr lang="zh-CN" altLang="en-US" sz="1800"/>
              <a:t>                   </a:t>
            </a:r>
            <a:r>
              <a:rPr lang="en-US" altLang="zh-CN" sz="1800"/>
              <a:t>L2</a:t>
            </a:r>
            <a:r>
              <a:rPr lang="zh-CN" altLang="en-US" sz="1800"/>
              <a:t>缺失</a:t>
            </a:r>
            <a:r>
              <a:rPr lang="en-US" altLang="zh-CN" sz="1800"/>
              <a:t>(</a:t>
            </a:r>
            <a:r>
              <a:rPr lang="zh-CN" altLang="en-US" sz="1800"/>
              <a:t>访问主存</a:t>
            </a:r>
            <a:r>
              <a:rPr lang="en-US" altLang="zh-CN" sz="1800"/>
              <a:t>)</a:t>
            </a:r>
            <a:r>
              <a:rPr lang="zh-CN" altLang="en-US" sz="1800"/>
              <a:t>：</a:t>
            </a:r>
            <a:r>
              <a:rPr lang="en-US" altLang="zh-CN" sz="1800"/>
              <a:t>500</a:t>
            </a:r>
            <a:r>
              <a:rPr lang="zh-CN" altLang="en-US" sz="1800"/>
              <a:t>个时钟</a:t>
            </a:r>
          </a:p>
          <a:p>
            <a:pPr lvl="1">
              <a:lnSpc>
                <a:spcPct val="115000"/>
              </a:lnSpc>
              <a:buFontTx/>
              <a:buNone/>
            </a:pPr>
            <a:r>
              <a:rPr lang="en-US" altLang="zh-CN" sz="1800"/>
              <a:t>            CPI=1+25x2%+500x0.5%=4.0</a:t>
            </a:r>
          </a:p>
          <a:p>
            <a:pPr lvl="1">
              <a:lnSpc>
                <a:spcPct val="115000"/>
              </a:lnSpc>
              <a:buFontTx/>
              <a:buNone/>
            </a:pPr>
            <a:r>
              <a:rPr lang="zh-CN" altLang="en-US" sz="1800"/>
              <a:t>因此，二者的性能比为</a:t>
            </a:r>
            <a:r>
              <a:rPr lang="en-US" altLang="zh-CN" sz="1800"/>
              <a:t>11.0/4.0=2.8</a:t>
            </a:r>
            <a:r>
              <a:rPr lang="zh-CN" altLang="en-US" sz="1800"/>
              <a:t>倍</a:t>
            </a:r>
          </a:p>
        </p:txBody>
      </p:sp>
    </p:spTree>
    <p:extLst>
      <p:ext uri="{BB962C8B-B14F-4D97-AF65-F5344CB8AC3E}">
        <p14:creationId xmlns:p14="http://schemas.microsoft.com/office/powerpoint/2010/main" val="169589868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blinds(horizontal)">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blinds(horizontal)">
                                      <p:cBhvr>
                                        <p:cTn id="5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F084AE5-04B1-4C74-B7D4-87C80FD9C661}"/>
              </a:ext>
            </a:extLst>
          </p:cNvPr>
          <p:cNvSpPr>
            <a:spLocks noGrp="1"/>
          </p:cNvSpPr>
          <p:nvPr>
            <p:ph type="sldNum" sz="quarter" idx="12"/>
          </p:nvPr>
        </p:nvSpPr>
        <p:spPr/>
        <p:txBody>
          <a:bodyPr/>
          <a:lstStyle/>
          <a:p>
            <a:fld id="{D12C7F20-4EEE-4847-AC76-B538472E8A39}" type="slidenum">
              <a:rPr lang="zh-CN" altLang="en-US" smtClean="0"/>
              <a:pPr/>
              <a:t>97</a:t>
            </a:fld>
            <a:endParaRPr lang="zh-CN" altLang="en-US"/>
          </a:p>
        </p:txBody>
      </p:sp>
      <p:sp>
        <p:nvSpPr>
          <p:cNvPr id="3" name="文本占位符 2">
            <a:extLst>
              <a:ext uri="{FF2B5EF4-FFF2-40B4-BE49-F238E27FC236}">
                <a16:creationId xmlns:a16="http://schemas.microsoft.com/office/drawing/2014/main" id="{4A221579-DA65-4873-9660-19B2C172CF76}"/>
              </a:ext>
            </a:extLst>
          </p:cNvPr>
          <p:cNvSpPr>
            <a:spLocks noGrp="1"/>
          </p:cNvSpPr>
          <p:nvPr>
            <p:ph type="body" sz="quarter" idx="15"/>
          </p:nvPr>
        </p:nvSpPr>
        <p:spPr>
          <a:xfrm>
            <a:off x="159768" y="698464"/>
            <a:ext cx="11835786" cy="620198"/>
          </a:xfrm>
        </p:spPr>
        <p:txBody>
          <a:bodyPr/>
          <a:lstStyle/>
          <a:p>
            <a:r>
              <a:rPr lang="zh-CN" altLang="en-US" dirty="0"/>
              <a:t>设计支持</a:t>
            </a:r>
            <a:r>
              <a:rPr lang="en-US" altLang="zh-CN" dirty="0"/>
              <a:t>Cache</a:t>
            </a:r>
            <a:r>
              <a:rPr lang="zh-CN" altLang="en-US" dirty="0"/>
              <a:t>的存储器系统</a:t>
            </a:r>
          </a:p>
        </p:txBody>
      </p:sp>
      <p:sp>
        <p:nvSpPr>
          <p:cNvPr id="4" name="文本占位符 3">
            <a:extLst>
              <a:ext uri="{FF2B5EF4-FFF2-40B4-BE49-F238E27FC236}">
                <a16:creationId xmlns:a16="http://schemas.microsoft.com/office/drawing/2014/main" id="{7C38EDE5-811C-4D3F-80CA-7DA782997715}"/>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pic>
        <p:nvPicPr>
          <p:cNvPr id="5" name="Picture 6">
            <a:extLst>
              <a:ext uri="{FF2B5EF4-FFF2-40B4-BE49-F238E27FC236}">
                <a16:creationId xmlns:a16="http://schemas.microsoft.com/office/drawing/2014/main" id="{15F56845-FF05-4F5F-9E48-3D365D1E0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65683" y="1165659"/>
            <a:ext cx="2251075" cy="48752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a:extLst>
              <a:ext uri="{FF2B5EF4-FFF2-40B4-BE49-F238E27FC236}">
                <a16:creationId xmlns:a16="http://schemas.microsoft.com/office/drawing/2014/main" id="{C2954A9E-E40F-42E0-9AA6-5C91C316E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2228" y="1165659"/>
            <a:ext cx="3409950" cy="38322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a:extLst>
              <a:ext uri="{FF2B5EF4-FFF2-40B4-BE49-F238E27FC236}">
                <a16:creationId xmlns:a16="http://schemas.microsoft.com/office/drawing/2014/main" id="{7C2BE6E1-BBAC-475F-8A39-583ADF6CBC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098499" y="3549408"/>
            <a:ext cx="3656012" cy="3060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E0E82F92-36A1-4AE4-9E2A-B3E8695E4DB4}"/>
              </a:ext>
            </a:extLst>
          </p:cNvPr>
          <p:cNvSpPr txBox="1">
            <a:spLocks noChangeArrowheads="1"/>
          </p:cNvSpPr>
          <p:nvPr/>
        </p:nvSpPr>
        <p:spPr>
          <a:xfrm>
            <a:off x="1909797" y="1165659"/>
            <a:ext cx="9178506" cy="103505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a:t>指令执行过程中，发生</a:t>
            </a:r>
            <a:r>
              <a:rPr lang="en-US" altLang="zh-CN" sz="1600" dirty="0"/>
              <a:t>Cache</a:t>
            </a:r>
            <a:r>
              <a:rPr lang="zh-CN" altLang="en-US" sz="1600" dirty="0"/>
              <a:t>缺失时，必须到</a:t>
            </a:r>
            <a:r>
              <a:rPr lang="en-US" altLang="zh-CN" sz="1600" dirty="0"/>
              <a:t>DRAM</a:t>
            </a:r>
            <a:r>
              <a:rPr lang="zh-CN" altLang="en-US" sz="1600" dirty="0"/>
              <a:t>中取数据或指令</a:t>
            </a:r>
          </a:p>
          <a:p>
            <a:r>
              <a:rPr lang="zh-CN" altLang="en-US" sz="1600" dirty="0"/>
              <a:t>在</a:t>
            </a:r>
            <a:r>
              <a:rPr lang="en-US" altLang="zh-CN" sz="1600" dirty="0"/>
              <a:t>DRAM</a:t>
            </a:r>
            <a:r>
              <a:rPr lang="zh-CN" altLang="en-US" sz="1600" dirty="0"/>
              <a:t>和</a:t>
            </a:r>
            <a:r>
              <a:rPr lang="en-US" altLang="zh-CN" sz="1600" dirty="0"/>
              <a:t>Cache</a:t>
            </a:r>
            <a:r>
              <a:rPr lang="zh-CN" altLang="en-US" sz="1600" dirty="0"/>
              <a:t>之间传输的单位是</a:t>
            </a:r>
            <a:r>
              <a:rPr lang="en-US" altLang="zh-CN" sz="1600" dirty="0"/>
              <a:t>Block</a:t>
            </a:r>
          </a:p>
          <a:p>
            <a:r>
              <a:rPr lang="zh-CN" altLang="en-US" sz="1600" dirty="0"/>
              <a:t>问题：</a:t>
            </a:r>
            <a:r>
              <a:rPr lang="zh-CN" altLang="en-US" sz="1600" dirty="0">
                <a:solidFill>
                  <a:srgbClr val="0000FF"/>
                </a:solidFill>
              </a:rPr>
              <a:t>怎样的存储器组织使得</a:t>
            </a:r>
            <a:r>
              <a:rPr lang="en-US" altLang="zh-CN" sz="1600" dirty="0">
                <a:solidFill>
                  <a:srgbClr val="0000FF"/>
                </a:solidFill>
              </a:rPr>
              <a:t>Block</a:t>
            </a:r>
            <a:r>
              <a:rPr lang="zh-CN" altLang="en-US" sz="1600" dirty="0">
                <a:solidFill>
                  <a:srgbClr val="0000FF"/>
                </a:solidFill>
              </a:rPr>
              <a:t>传输最快（</a:t>
            </a:r>
            <a:r>
              <a:rPr lang="en-US" altLang="zh-CN" sz="1600" dirty="0">
                <a:solidFill>
                  <a:srgbClr val="0000FF"/>
                </a:solidFill>
              </a:rPr>
              <a:t>miss penalty</a:t>
            </a:r>
            <a:r>
              <a:rPr lang="zh-CN" altLang="en-US" sz="1600" dirty="0">
                <a:solidFill>
                  <a:srgbClr val="0000FF"/>
                </a:solidFill>
              </a:rPr>
              <a:t>最小）呢？</a:t>
            </a:r>
            <a:endParaRPr lang="zh-CN" altLang="en-US" sz="1600" dirty="0"/>
          </a:p>
        </p:txBody>
      </p:sp>
      <p:sp>
        <p:nvSpPr>
          <p:cNvPr id="9" name="Rectangle 12">
            <a:extLst>
              <a:ext uri="{FF2B5EF4-FFF2-40B4-BE49-F238E27FC236}">
                <a16:creationId xmlns:a16="http://schemas.microsoft.com/office/drawing/2014/main" id="{78CB2283-E6C2-4100-B5B6-7801B7621395}"/>
              </a:ext>
            </a:extLst>
          </p:cNvPr>
          <p:cNvSpPr>
            <a:spLocks noChangeArrowheads="1"/>
          </p:cNvSpPr>
          <p:nvPr/>
        </p:nvSpPr>
        <p:spPr bwMode="auto">
          <a:xfrm>
            <a:off x="2098499" y="3304933"/>
            <a:ext cx="4760913"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ct val="20000"/>
              </a:spcBef>
            </a:pPr>
            <a:r>
              <a:rPr lang="zh-CN" altLang="en-US" sz="1600" i="0" dirty="0">
                <a:solidFill>
                  <a:srgbClr val="006600"/>
                </a:solidFill>
                <a:ea typeface="宋体" panose="02010600030101010101" pitchFamily="2" charset="-122"/>
                <a:cs typeface="Arial" panose="020B0604020202020204" pitchFamily="34" charset="0"/>
              </a:rPr>
              <a:t>假定一个</a:t>
            </a:r>
            <a:r>
              <a:rPr lang="en-US" altLang="zh-CN" sz="1600" i="0" dirty="0">
                <a:solidFill>
                  <a:srgbClr val="006600"/>
                </a:solidFill>
                <a:ea typeface="宋体" panose="02010600030101010101" pitchFamily="2" charset="-122"/>
                <a:cs typeface="Arial" panose="020B0604020202020204" pitchFamily="34" charset="0"/>
              </a:rPr>
              <a:t>Block</a:t>
            </a:r>
            <a:r>
              <a:rPr lang="zh-CN" altLang="en-US" sz="1600" i="0" dirty="0">
                <a:solidFill>
                  <a:srgbClr val="006600"/>
                </a:solidFill>
                <a:ea typeface="宋体" panose="02010600030101010101" pitchFamily="2" charset="-122"/>
                <a:cs typeface="Arial" panose="020B0604020202020204" pitchFamily="34" charset="0"/>
              </a:rPr>
              <a:t>有</a:t>
            </a:r>
            <a:r>
              <a:rPr lang="en-US" altLang="zh-CN" sz="1600" i="0" dirty="0">
                <a:solidFill>
                  <a:srgbClr val="006600"/>
                </a:solidFill>
                <a:ea typeface="宋体" panose="02010600030101010101" pitchFamily="2" charset="-122"/>
                <a:cs typeface="Arial" panose="020B0604020202020204" pitchFamily="34" charset="0"/>
              </a:rPr>
              <a:t>4</a:t>
            </a:r>
            <a:r>
              <a:rPr lang="zh-CN" altLang="en-US" sz="1600" i="0" dirty="0">
                <a:solidFill>
                  <a:srgbClr val="006600"/>
                </a:solidFill>
                <a:ea typeface="宋体" panose="02010600030101010101" pitchFamily="2" charset="-122"/>
                <a:cs typeface="Arial" panose="020B0604020202020204" pitchFamily="34" charset="0"/>
              </a:rPr>
              <a:t>个字，则缺失损失各为多少时钟？</a:t>
            </a:r>
            <a:endParaRPr lang="en-US" altLang="zh-CN" sz="1600" i="0" dirty="0">
              <a:solidFill>
                <a:srgbClr val="006600"/>
              </a:solidFill>
              <a:ea typeface="宋体" panose="02010600030101010101" pitchFamily="2" charset="-122"/>
              <a:cs typeface="Arial" panose="020B0604020202020204" pitchFamily="34" charset="0"/>
            </a:endParaRPr>
          </a:p>
        </p:txBody>
      </p:sp>
      <p:sp>
        <p:nvSpPr>
          <p:cNvPr id="10" name="Rectangle 13">
            <a:extLst>
              <a:ext uri="{FF2B5EF4-FFF2-40B4-BE49-F238E27FC236}">
                <a16:creationId xmlns:a16="http://schemas.microsoft.com/office/drawing/2014/main" id="{5E182FEF-EAB3-4BA2-B45B-5CB587F1AAB4}"/>
              </a:ext>
            </a:extLst>
          </p:cNvPr>
          <p:cNvSpPr>
            <a:spLocks noChangeArrowheads="1"/>
          </p:cNvSpPr>
          <p:nvPr/>
        </p:nvSpPr>
        <p:spPr bwMode="auto">
          <a:xfrm>
            <a:off x="2001871" y="2235443"/>
            <a:ext cx="4186238"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nSpc>
                <a:spcPct val="110000"/>
              </a:lnSpc>
              <a:spcBef>
                <a:spcPct val="0"/>
              </a:spcBef>
            </a:pPr>
            <a:r>
              <a:rPr lang="zh-CN" altLang="en-US" sz="1600" i="0" dirty="0">
                <a:solidFill>
                  <a:srgbClr val="CC0000"/>
                </a:solidFill>
                <a:ea typeface="宋体" panose="02010600030101010101" pitchFamily="2" charset="-122"/>
                <a:cs typeface="Arial" panose="020B0604020202020204" pitchFamily="34" charset="0"/>
              </a:rPr>
              <a:t>存储器访问过程：</a:t>
            </a:r>
          </a:p>
          <a:p>
            <a:pPr lvl="1">
              <a:lnSpc>
                <a:spcPct val="110000"/>
              </a:lnSpc>
              <a:spcBef>
                <a:spcPct val="0"/>
              </a:spcBef>
            </a:pPr>
            <a:r>
              <a:rPr lang="zh-CN" altLang="en-US" sz="1600" i="0" dirty="0">
                <a:solidFill>
                  <a:srgbClr val="000099"/>
                </a:solidFill>
                <a:ea typeface="宋体" panose="02010600030101010101" pitchFamily="2" charset="-122"/>
                <a:cs typeface="Arial" panose="020B0604020202020204" pitchFamily="34" charset="0"/>
              </a:rPr>
              <a:t>发送地址到内存：</a:t>
            </a:r>
            <a:r>
              <a:rPr lang="en-US" altLang="zh-CN" sz="1600" i="0" dirty="0">
                <a:solidFill>
                  <a:srgbClr val="000099"/>
                </a:solidFill>
                <a:ea typeface="宋体" panose="02010600030101010101" pitchFamily="2" charset="-122"/>
                <a:cs typeface="Arial" panose="020B0604020202020204" pitchFamily="34" charset="0"/>
              </a:rPr>
              <a:t>1</a:t>
            </a:r>
            <a:r>
              <a:rPr lang="zh-CN" altLang="en-US" sz="1600" i="0" dirty="0">
                <a:solidFill>
                  <a:srgbClr val="000099"/>
                </a:solidFill>
                <a:ea typeface="宋体" panose="02010600030101010101" pitchFamily="2" charset="-122"/>
                <a:cs typeface="Arial" panose="020B0604020202020204" pitchFamily="34" charset="0"/>
              </a:rPr>
              <a:t>个总线时钟</a:t>
            </a:r>
          </a:p>
          <a:p>
            <a:pPr lvl="1">
              <a:lnSpc>
                <a:spcPct val="110000"/>
              </a:lnSpc>
              <a:spcBef>
                <a:spcPct val="0"/>
              </a:spcBef>
            </a:pPr>
            <a:r>
              <a:rPr lang="zh-CN" altLang="en-US" sz="1600" i="0" dirty="0">
                <a:solidFill>
                  <a:srgbClr val="000099"/>
                </a:solidFill>
                <a:ea typeface="宋体" panose="02010600030101010101" pitchFamily="2" charset="-122"/>
                <a:cs typeface="Arial" panose="020B0604020202020204" pitchFamily="34" charset="0"/>
              </a:rPr>
              <a:t>访问内存的初始化时间：</a:t>
            </a:r>
            <a:r>
              <a:rPr lang="en-US" altLang="zh-CN" sz="1600" i="0" dirty="0">
                <a:solidFill>
                  <a:srgbClr val="000099"/>
                </a:solidFill>
                <a:ea typeface="宋体" panose="02010600030101010101" pitchFamily="2" charset="-122"/>
                <a:cs typeface="Arial" panose="020B0604020202020204" pitchFamily="34" charset="0"/>
              </a:rPr>
              <a:t>10</a:t>
            </a:r>
            <a:r>
              <a:rPr lang="zh-CN" altLang="en-US" sz="1600" i="0" dirty="0">
                <a:solidFill>
                  <a:srgbClr val="000099"/>
                </a:solidFill>
                <a:ea typeface="宋体" panose="02010600030101010101" pitchFamily="2" charset="-122"/>
                <a:cs typeface="Arial" panose="020B0604020202020204" pitchFamily="34" charset="0"/>
              </a:rPr>
              <a:t>个总线时钟</a:t>
            </a:r>
          </a:p>
          <a:p>
            <a:pPr lvl="1">
              <a:lnSpc>
                <a:spcPct val="110000"/>
              </a:lnSpc>
              <a:spcBef>
                <a:spcPct val="0"/>
              </a:spcBef>
            </a:pPr>
            <a:r>
              <a:rPr lang="zh-CN" altLang="en-US" sz="1600" i="0" dirty="0">
                <a:solidFill>
                  <a:srgbClr val="000099"/>
                </a:solidFill>
                <a:ea typeface="宋体" panose="02010600030101010101" pitchFamily="2" charset="-122"/>
                <a:cs typeface="Arial" panose="020B0604020202020204" pitchFamily="34" charset="0"/>
              </a:rPr>
              <a:t>从总线上传送一个字：</a:t>
            </a:r>
            <a:r>
              <a:rPr lang="en-US" altLang="zh-CN" sz="1600" i="0" dirty="0">
                <a:solidFill>
                  <a:srgbClr val="000099"/>
                </a:solidFill>
                <a:ea typeface="宋体" panose="02010600030101010101" pitchFamily="2" charset="-122"/>
                <a:cs typeface="Arial" panose="020B0604020202020204" pitchFamily="34" charset="0"/>
              </a:rPr>
              <a:t>1</a:t>
            </a:r>
            <a:r>
              <a:rPr lang="zh-CN" altLang="en-US" sz="1600" i="0" dirty="0">
                <a:solidFill>
                  <a:srgbClr val="000099"/>
                </a:solidFill>
                <a:ea typeface="宋体" panose="02010600030101010101" pitchFamily="2" charset="-122"/>
                <a:cs typeface="Arial" panose="020B0604020202020204" pitchFamily="34" charset="0"/>
              </a:rPr>
              <a:t>个总线时钟</a:t>
            </a:r>
          </a:p>
        </p:txBody>
      </p:sp>
      <p:sp>
        <p:nvSpPr>
          <p:cNvPr id="11" name="Rectangle 14">
            <a:extLst>
              <a:ext uri="{FF2B5EF4-FFF2-40B4-BE49-F238E27FC236}">
                <a16:creationId xmlns:a16="http://schemas.microsoft.com/office/drawing/2014/main" id="{223ECADC-081D-47D4-8438-74FFEE8046ED}"/>
              </a:ext>
            </a:extLst>
          </p:cNvPr>
          <p:cNvSpPr>
            <a:spLocks noChangeArrowheads="1"/>
          </p:cNvSpPr>
          <p:nvPr/>
        </p:nvSpPr>
        <p:spPr bwMode="auto">
          <a:xfrm>
            <a:off x="438455" y="6159536"/>
            <a:ext cx="1395412"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ct val="20000"/>
              </a:spcBef>
            </a:pPr>
            <a:r>
              <a:rPr lang="en-US" altLang="zh-CN" sz="1600" i="0" dirty="0">
                <a:solidFill>
                  <a:srgbClr val="CC0000"/>
                </a:solidFill>
              </a:rPr>
              <a:t>4x(1+10+1)=48</a:t>
            </a:r>
          </a:p>
        </p:txBody>
      </p:sp>
      <p:sp>
        <p:nvSpPr>
          <p:cNvPr id="12" name="Rectangle 15">
            <a:extLst>
              <a:ext uri="{FF2B5EF4-FFF2-40B4-BE49-F238E27FC236}">
                <a16:creationId xmlns:a16="http://schemas.microsoft.com/office/drawing/2014/main" id="{22A9FB43-CB43-4C7A-9A87-F1C0C7B0380A}"/>
              </a:ext>
            </a:extLst>
          </p:cNvPr>
          <p:cNvSpPr>
            <a:spLocks noChangeArrowheads="1"/>
          </p:cNvSpPr>
          <p:nvPr/>
        </p:nvSpPr>
        <p:spPr bwMode="auto">
          <a:xfrm>
            <a:off x="5867066" y="5250147"/>
            <a:ext cx="2481263"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ct val="0"/>
              </a:spcBef>
            </a:pPr>
            <a:r>
              <a:rPr lang="en-US" altLang="zh-CN" sz="1600" i="0" dirty="0">
                <a:solidFill>
                  <a:srgbClr val="CC0000"/>
                </a:solidFill>
              </a:rPr>
              <a:t>Two-word: 2x(1+10+1)=24</a:t>
            </a:r>
            <a:endParaRPr lang="zh-CN" altLang="en-US" sz="1600" i="0" dirty="0">
              <a:solidFill>
                <a:srgbClr val="CC0000"/>
              </a:solidFill>
            </a:endParaRPr>
          </a:p>
          <a:p>
            <a:pPr>
              <a:spcBef>
                <a:spcPct val="0"/>
              </a:spcBef>
            </a:pPr>
            <a:r>
              <a:rPr lang="en-US" altLang="zh-CN" sz="1600" i="0" dirty="0">
                <a:solidFill>
                  <a:srgbClr val="CC0000"/>
                </a:solidFill>
              </a:rPr>
              <a:t>Four-word: 1+10+1=12</a:t>
            </a:r>
          </a:p>
        </p:txBody>
      </p:sp>
      <p:sp>
        <p:nvSpPr>
          <p:cNvPr id="13" name="Rectangle 16">
            <a:extLst>
              <a:ext uri="{FF2B5EF4-FFF2-40B4-BE49-F238E27FC236}">
                <a16:creationId xmlns:a16="http://schemas.microsoft.com/office/drawing/2014/main" id="{27281177-4B0D-44D9-9323-FC5097E915F5}"/>
              </a:ext>
            </a:extLst>
          </p:cNvPr>
          <p:cNvSpPr>
            <a:spLocks noChangeArrowheads="1"/>
          </p:cNvSpPr>
          <p:nvPr/>
        </p:nvSpPr>
        <p:spPr bwMode="auto">
          <a:xfrm>
            <a:off x="9471429" y="5543649"/>
            <a:ext cx="25241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ct val="0"/>
              </a:spcBef>
            </a:pPr>
            <a:r>
              <a:rPr lang="en-US" altLang="zh-CN" sz="1600" i="0" dirty="0">
                <a:solidFill>
                  <a:srgbClr val="CC0000"/>
                </a:solidFill>
              </a:rPr>
              <a:t>Interleaved four banks </a:t>
            </a:r>
          </a:p>
          <a:p>
            <a:pPr>
              <a:spcBef>
                <a:spcPct val="0"/>
              </a:spcBef>
            </a:pPr>
            <a:r>
              <a:rPr lang="en-US" altLang="zh-CN" sz="1600" i="0" dirty="0">
                <a:solidFill>
                  <a:srgbClr val="CC0000"/>
                </a:solidFill>
              </a:rPr>
              <a:t>one-word: 1+1x10+4x1=15</a:t>
            </a:r>
          </a:p>
        </p:txBody>
      </p:sp>
    </p:spTree>
    <p:extLst>
      <p:ext uri="{BB962C8B-B14F-4D97-AF65-F5344CB8AC3E}">
        <p14:creationId xmlns:p14="http://schemas.microsoft.com/office/powerpoint/2010/main" val="157039668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blinds(horizontal)">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blinds(horizontal)">
                                      <p:cBhvr>
                                        <p:cTn id="42" dur="500"/>
                                        <p:tgtEl>
                                          <p:spTgt spid="1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animEffect transition="in" filter="blinds(horizontal)">
                                      <p:cBhvr>
                                        <p:cTn id="47" dur="500"/>
                                        <p:tgtEl>
                                          <p:spTgt spid="1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xEl>
                                              <p:pRg st="3" end="3"/>
                                            </p:txEl>
                                          </p:spTgt>
                                        </p:tgtEl>
                                        <p:attrNameLst>
                                          <p:attrName>style.visibility</p:attrName>
                                        </p:attrNameLst>
                                      </p:cBhvr>
                                      <p:to>
                                        <p:strVal val="visible"/>
                                      </p:to>
                                    </p:set>
                                    <p:animEffect transition="in" filter="blinds(horizontal)">
                                      <p:cBhvr>
                                        <p:cTn id="52" dur="500"/>
                                        <p:tgtEl>
                                          <p:spTgt spid="10">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linds(horizontal)">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blinds(horizontal)">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blinds(horizontal)">
                                      <p:cBhvr>
                                        <p:cTn id="7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E13424C-8C5E-41E7-A56D-592214EB0E05}"/>
              </a:ext>
            </a:extLst>
          </p:cNvPr>
          <p:cNvSpPr>
            <a:spLocks noGrp="1"/>
          </p:cNvSpPr>
          <p:nvPr>
            <p:ph type="sldNum" sz="quarter" idx="12"/>
          </p:nvPr>
        </p:nvSpPr>
        <p:spPr/>
        <p:txBody>
          <a:bodyPr/>
          <a:lstStyle/>
          <a:p>
            <a:fld id="{D12C7F20-4EEE-4847-AC76-B538472E8A39}" type="slidenum">
              <a:rPr lang="zh-CN" altLang="en-US" smtClean="0"/>
              <a:pPr/>
              <a:t>98</a:t>
            </a:fld>
            <a:endParaRPr lang="zh-CN" altLang="en-US"/>
          </a:p>
        </p:txBody>
      </p:sp>
      <p:sp>
        <p:nvSpPr>
          <p:cNvPr id="3" name="文本占位符 2">
            <a:extLst>
              <a:ext uri="{FF2B5EF4-FFF2-40B4-BE49-F238E27FC236}">
                <a16:creationId xmlns:a16="http://schemas.microsoft.com/office/drawing/2014/main" id="{542F9C54-CF33-4D39-8F8A-9126E5D60662}"/>
              </a:ext>
            </a:extLst>
          </p:cNvPr>
          <p:cNvSpPr>
            <a:spLocks noGrp="1"/>
          </p:cNvSpPr>
          <p:nvPr>
            <p:ph type="body" sz="quarter" idx="15"/>
          </p:nvPr>
        </p:nvSpPr>
        <p:spPr>
          <a:xfrm>
            <a:off x="159768" y="698463"/>
            <a:ext cx="11835786" cy="523945"/>
          </a:xfrm>
        </p:spPr>
        <p:txBody>
          <a:bodyPr/>
          <a:lstStyle/>
          <a:p>
            <a:r>
              <a:rPr lang="zh-CN" altLang="en-US" dirty="0"/>
              <a:t>复习：</a:t>
            </a:r>
            <a:r>
              <a:rPr lang="en-US" altLang="zh-CN" dirty="0"/>
              <a:t>SPARCstation 20’s Memory Module</a:t>
            </a:r>
            <a:endParaRPr lang="zh-CN" altLang="en-US" dirty="0"/>
          </a:p>
        </p:txBody>
      </p:sp>
      <p:sp>
        <p:nvSpPr>
          <p:cNvPr id="4" name="文本占位符 3">
            <a:extLst>
              <a:ext uri="{FF2B5EF4-FFF2-40B4-BE49-F238E27FC236}">
                <a16:creationId xmlns:a16="http://schemas.microsoft.com/office/drawing/2014/main" id="{11A3A2EE-6E6D-46D6-B81D-BDF07FFDA238}"/>
              </a:ext>
            </a:extLst>
          </p:cNvPr>
          <p:cNvSpPr>
            <a:spLocks noGrp="1"/>
          </p:cNvSpPr>
          <p:nvPr>
            <p:ph type="body" sz="quarter" idx="16"/>
          </p:nvPr>
        </p:nvSpPr>
        <p:spPr/>
        <p:txBody>
          <a:bodyPr/>
          <a:lstStyle/>
          <a:p>
            <a:r>
              <a:rPr lang="en-US" altLang="zh-CN" dirty="0"/>
              <a:t>2.</a:t>
            </a:r>
            <a:r>
              <a:rPr lang="zh-CN" altLang="en-US" dirty="0"/>
              <a:t>高速缓冲存储器（</a:t>
            </a:r>
            <a:r>
              <a:rPr lang="en-US" altLang="zh-CN" dirty="0"/>
              <a:t>Cache</a:t>
            </a:r>
            <a:r>
              <a:rPr lang="zh-CN" altLang="en-US" dirty="0"/>
              <a:t>）</a:t>
            </a:r>
            <a:endParaRPr lang="en-US" altLang="zh-CN" dirty="0"/>
          </a:p>
          <a:p>
            <a:endParaRPr lang="zh-CN" altLang="en-US" dirty="0"/>
          </a:p>
        </p:txBody>
      </p:sp>
      <p:sp>
        <p:nvSpPr>
          <p:cNvPr id="5" name="Rectangle 3">
            <a:extLst>
              <a:ext uri="{FF2B5EF4-FFF2-40B4-BE49-F238E27FC236}">
                <a16:creationId xmlns:a16="http://schemas.microsoft.com/office/drawing/2014/main" id="{C3B3B989-47F8-4A1B-83CD-9429CADFB8C0}"/>
              </a:ext>
            </a:extLst>
          </p:cNvPr>
          <p:cNvSpPr txBox="1">
            <a:spLocks noChangeArrowheads="1"/>
          </p:cNvSpPr>
          <p:nvPr/>
        </p:nvSpPr>
        <p:spPr>
          <a:xfrm>
            <a:off x="306304" y="1222408"/>
            <a:ext cx="8191500" cy="1016000"/>
          </a:xfrm>
          <a:prstGeom prst="rect">
            <a:avLst/>
          </a:prstGeo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a:t>one memory module </a:t>
            </a:r>
            <a:r>
              <a:rPr lang="zh-CN" altLang="en-US" sz="2000"/>
              <a:t>（内存条）</a:t>
            </a:r>
            <a:endParaRPr lang="en-US" altLang="zh-CN" sz="2000"/>
          </a:p>
          <a:p>
            <a:pPr lvl="1"/>
            <a:r>
              <a:rPr lang="en-US" altLang="zh-CN" sz="1800"/>
              <a:t>Smallest: 4 MB = 16x 2Mb DRAM chips, 8 KB of  </a:t>
            </a:r>
            <a:r>
              <a:rPr lang="en-US" altLang="zh-CN" sz="1800">
                <a:solidFill>
                  <a:schemeClr val="accent2"/>
                </a:solidFill>
              </a:rPr>
              <a:t>Page</a:t>
            </a:r>
            <a:r>
              <a:rPr lang="en-US" altLang="zh-CN" sz="1800"/>
              <a:t> Mode SRAM</a:t>
            </a:r>
          </a:p>
          <a:p>
            <a:pPr lvl="1"/>
            <a:r>
              <a:rPr lang="en-US" altLang="zh-CN" sz="1800"/>
              <a:t>Biggest: 64 MB = 32x 16Mb chips, 16 KB of </a:t>
            </a:r>
            <a:r>
              <a:rPr lang="en-US" altLang="zh-CN" sz="1800">
                <a:solidFill>
                  <a:schemeClr val="accent2"/>
                </a:solidFill>
              </a:rPr>
              <a:t>Page</a:t>
            </a:r>
            <a:r>
              <a:rPr lang="en-US" altLang="zh-CN" sz="1800"/>
              <a:t> Mode SRAM</a:t>
            </a:r>
          </a:p>
        </p:txBody>
      </p:sp>
      <p:sp>
        <p:nvSpPr>
          <p:cNvPr id="6" name="Rectangle 4">
            <a:extLst>
              <a:ext uri="{FF2B5EF4-FFF2-40B4-BE49-F238E27FC236}">
                <a16:creationId xmlns:a16="http://schemas.microsoft.com/office/drawing/2014/main" id="{A3F63DDC-88EA-40B9-9DCB-76AA38EBA7E2}"/>
              </a:ext>
            </a:extLst>
          </p:cNvPr>
          <p:cNvSpPr>
            <a:spLocks noChangeArrowheads="1"/>
          </p:cNvSpPr>
          <p:nvPr/>
        </p:nvSpPr>
        <p:spPr bwMode="auto">
          <a:xfrm>
            <a:off x="1833479" y="3673508"/>
            <a:ext cx="1651000" cy="1651000"/>
          </a:xfrm>
          <a:prstGeom prst="rect">
            <a:avLst/>
          </a:prstGeom>
          <a:noFill/>
          <a:ln w="25400">
            <a:solidFill>
              <a:schemeClr val="tx1"/>
            </a:solidFill>
            <a:miter lim="800000"/>
            <a:headEnd/>
            <a:tailEnd/>
          </a:ln>
          <a:effectLst>
            <a:outerShdw dist="107763" dir="2700000" algn="ctr" rotWithShape="0">
              <a:schemeClr val="bg1"/>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7" name="Line 5">
            <a:extLst>
              <a:ext uri="{FF2B5EF4-FFF2-40B4-BE49-F238E27FC236}">
                <a16:creationId xmlns:a16="http://schemas.microsoft.com/office/drawing/2014/main" id="{F61F73D0-BD14-4653-9F3D-E2FEC5B9890E}"/>
              </a:ext>
            </a:extLst>
          </p:cNvPr>
          <p:cNvSpPr>
            <a:spLocks noChangeShapeType="1"/>
          </p:cNvSpPr>
          <p:nvPr/>
        </p:nvSpPr>
        <p:spPr bwMode="auto">
          <a:xfrm>
            <a:off x="1452479" y="3660808"/>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a:extLst>
              <a:ext uri="{FF2B5EF4-FFF2-40B4-BE49-F238E27FC236}">
                <a16:creationId xmlns:a16="http://schemas.microsoft.com/office/drawing/2014/main" id="{1C3C5676-7990-4594-A502-6C24D218F622}"/>
              </a:ext>
            </a:extLst>
          </p:cNvPr>
          <p:cNvSpPr>
            <a:spLocks noChangeShapeType="1"/>
          </p:cNvSpPr>
          <p:nvPr/>
        </p:nvSpPr>
        <p:spPr bwMode="auto">
          <a:xfrm>
            <a:off x="1452479" y="5337208"/>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a:extLst>
              <a:ext uri="{FF2B5EF4-FFF2-40B4-BE49-F238E27FC236}">
                <a16:creationId xmlns:a16="http://schemas.microsoft.com/office/drawing/2014/main" id="{28174D92-1433-4DBD-A325-075D33C05295}"/>
              </a:ext>
            </a:extLst>
          </p:cNvPr>
          <p:cNvSpPr>
            <a:spLocks noChangeShapeType="1"/>
          </p:cNvSpPr>
          <p:nvPr/>
        </p:nvSpPr>
        <p:spPr bwMode="auto">
          <a:xfrm flipV="1">
            <a:off x="1592179" y="4943508"/>
            <a:ext cx="0" cy="4064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a:extLst>
              <a:ext uri="{FF2B5EF4-FFF2-40B4-BE49-F238E27FC236}">
                <a16:creationId xmlns:a16="http://schemas.microsoft.com/office/drawing/2014/main" id="{6B7A4383-9BDD-4BCB-8E8C-A3E7EF1F6CDB}"/>
              </a:ext>
            </a:extLst>
          </p:cNvPr>
          <p:cNvSpPr>
            <a:spLocks noChangeShapeType="1"/>
          </p:cNvSpPr>
          <p:nvPr/>
        </p:nvSpPr>
        <p:spPr bwMode="auto">
          <a:xfrm>
            <a:off x="1592179" y="3673508"/>
            <a:ext cx="0" cy="3556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9">
            <a:extLst>
              <a:ext uri="{FF2B5EF4-FFF2-40B4-BE49-F238E27FC236}">
                <a16:creationId xmlns:a16="http://schemas.microsoft.com/office/drawing/2014/main" id="{AC850071-DB69-4516-B199-F18311C73268}"/>
              </a:ext>
            </a:extLst>
          </p:cNvPr>
          <p:cNvSpPr>
            <a:spLocks noChangeArrowheads="1"/>
          </p:cNvSpPr>
          <p:nvPr/>
        </p:nvSpPr>
        <p:spPr bwMode="auto">
          <a:xfrm rot="16200000">
            <a:off x="1107198" y="4333114"/>
            <a:ext cx="954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512 </a:t>
            </a:r>
            <a:r>
              <a:rPr kumimoji="0" lang="en-US" altLang="zh-CN" sz="1600" i="0">
                <a:solidFill>
                  <a:schemeClr val="tx1"/>
                </a:solidFill>
                <a:latin typeface="Times New Roman" panose="02020603050405020304" pitchFamily="18" charset="0"/>
                <a:ea typeface="宋体" panose="02010600030101010101" pitchFamily="2" charset="-122"/>
              </a:rPr>
              <a:t>rows</a:t>
            </a:r>
          </a:p>
        </p:txBody>
      </p:sp>
      <p:sp>
        <p:nvSpPr>
          <p:cNvPr id="12" name="Line 10">
            <a:extLst>
              <a:ext uri="{FF2B5EF4-FFF2-40B4-BE49-F238E27FC236}">
                <a16:creationId xmlns:a16="http://schemas.microsoft.com/office/drawing/2014/main" id="{48819589-F6AC-421D-989F-AF6C1D76D761}"/>
              </a:ext>
            </a:extLst>
          </p:cNvPr>
          <p:cNvSpPr>
            <a:spLocks noChangeShapeType="1"/>
          </p:cNvSpPr>
          <p:nvPr/>
        </p:nvSpPr>
        <p:spPr bwMode="auto">
          <a:xfrm>
            <a:off x="3795629" y="2994058"/>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a:extLst>
              <a:ext uri="{FF2B5EF4-FFF2-40B4-BE49-F238E27FC236}">
                <a16:creationId xmlns:a16="http://schemas.microsoft.com/office/drawing/2014/main" id="{417A8F3F-115E-499E-8D97-0B3F0E9A8855}"/>
              </a:ext>
            </a:extLst>
          </p:cNvPr>
          <p:cNvSpPr>
            <a:spLocks noChangeShapeType="1"/>
          </p:cNvSpPr>
          <p:nvPr/>
        </p:nvSpPr>
        <p:spPr bwMode="auto">
          <a:xfrm>
            <a:off x="2195429" y="2994058"/>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a:extLst>
              <a:ext uri="{FF2B5EF4-FFF2-40B4-BE49-F238E27FC236}">
                <a16:creationId xmlns:a16="http://schemas.microsoft.com/office/drawing/2014/main" id="{E4B6EA83-67CB-411A-A933-3B0BB8588105}"/>
              </a:ext>
            </a:extLst>
          </p:cNvPr>
          <p:cNvSpPr>
            <a:spLocks noChangeShapeType="1"/>
          </p:cNvSpPr>
          <p:nvPr/>
        </p:nvSpPr>
        <p:spPr bwMode="auto">
          <a:xfrm>
            <a:off x="2208129" y="3133758"/>
            <a:ext cx="355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a:extLst>
              <a:ext uri="{FF2B5EF4-FFF2-40B4-BE49-F238E27FC236}">
                <a16:creationId xmlns:a16="http://schemas.microsoft.com/office/drawing/2014/main" id="{E40FF702-5972-4E8B-BF6F-DB022F4EAF92}"/>
              </a:ext>
            </a:extLst>
          </p:cNvPr>
          <p:cNvSpPr>
            <a:spLocks noChangeShapeType="1"/>
          </p:cNvSpPr>
          <p:nvPr/>
        </p:nvSpPr>
        <p:spPr bwMode="auto">
          <a:xfrm flipH="1">
            <a:off x="3401929" y="3133758"/>
            <a:ext cx="406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4">
            <a:extLst>
              <a:ext uri="{FF2B5EF4-FFF2-40B4-BE49-F238E27FC236}">
                <a16:creationId xmlns:a16="http://schemas.microsoft.com/office/drawing/2014/main" id="{0929D66D-E0F0-4AB9-BAEF-E1D2EBDB24B7}"/>
              </a:ext>
            </a:extLst>
          </p:cNvPr>
          <p:cNvSpPr>
            <a:spLocks noChangeArrowheads="1"/>
          </p:cNvSpPr>
          <p:nvPr/>
        </p:nvSpPr>
        <p:spPr bwMode="auto">
          <a:xfrm>
            <a:off x="2554204" y="2960721"/>
            <a:ext cx="8651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512 </a:t>
            </a:r>
            <a:r>
              <a:rPr kumimoji="0" lang="en-US" altLang="zh-CN" sz="1600" i="0">
                <a:solidFill>
                  <a:schemeClr val="tx1"/>
                </a:solidFill>
                <a:latin typeface="Times New Roman" panose="02020603050405020304" pitchFamily="18" charset="0"/>
                <a:ea typeface="宋体" panose="02010600030101010101" pitchFamily="2" charset="-122"/>
              </a:rPr>
              <a:t>cols</a:t>
            </a:r>
          </a:p>
        </p:txBody>
      </p:sp>
      <p:sp>
        <p:nvSpPr>
          <p:cNvPr id="17" name="Line 15">
            <a:extLst>
              <a:ext uri="{FF2B5EF4-FFF2-40B4-BE49-F238E27FC236}">
                <a16:creationId xmlns:a16="http://schemas.microsoft.com/office/drawing/2014/main" id="{067E651D-F3F9-4849-9C44-1C2E9B6F5D67}"/>
              </a:ext>
            </a:extLst>
          </p:cNvPr>
          <p:cNvSpPr>
            <a:spLocks noChangeShapeType="1"/>
          </p:cNvSpPr>
          <p:nvPr/>
        </p:nvSpPr>
        <p:spPr bwMode="auto">
          <a:xfrm flipV="1">
            <a:off x="1833479" y="3352833"/>
            <a:ext cx="312738" cy="3206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a:extLst>
              <a:ext uri="{FF2B5EF4-FFF2-40B4-BE49-F238E27FC236}">
                <a16:creationId xmlns:a16="http://schemas.microsoft.com/office/drawing/2014/main" id="{4AF33FD5-CDE3-4C7A-AA84-C3EFA3154F31}"/>
              </a:ext>
            </a:extLst>
          </p:cNvPr>
          <p:cNvSpPr>
            <a:spLocks noChangeShapeType="1"/>
          </p:cNvSpPr>
          <p:nvPr/>
        </p:nvSpPr>
        <p:spPr bwMode="auto">
          <a:xfrm flipV="1">
            <a:off x="3481304" y="3362358"/>
            <a:ext cx="327025" cy="315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a:extLst>
              <a:ext uri="{FF2B5EF4-FFF2-40B4-BE49-F238E27FC236}">
                <a16:creationId xmlns:a16="http://schemas.microsoft.com/office/drawing/2014/main" id="{222F69BA-D2D7-47DF-ACB9-878D08337C31}"/>
              </a:ext>
            </a:extLst>
          </p:cNvPr>
          <p:cNvSpPr>
            <a:spLocks noChangeShapeType="1"/>
          </p:cNvSpPr>
          <p:nvPr/>
        </p:nvSpPr>
        <p:spPr bwMode="auto">
          <a:xfrm flipV="1">
            <a:off x="3481304" y="5003833"/>
            <a:ext cx="322263" cy="3254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a:extLst>
              <a:ext uri="{FF2B5EF4-FFF2-40B4-BE49-F238E27FC236}">
                <a16:creationId xmlns:a16="http://schemas.microsoft.com/office/drawing/2014/main" id="{830606F6-C3D7-4CF6-88E2-A30F015AF66B}"/>
              </a:ext>
            </a:extLst>
          </p:cNvPr>
          <p:cNvSpPr>
            <a:spLocks noChangeShapeType="1"/>
          </p:cNvSpPr>
          <p:nvPr/>
        </p:nvSpPr>
        <p:spPr bwMode="auto">
          <a:xfrm>
            <a:off x="2138279" y="3356008"/>
            <a:ext cx="16652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a:extLst>
              <a:ext uri="{FF2B5EF4-FFF2-40B4-BE49-F238E27FC236}">
                <a16:creationId xmlns:a16="http://schemas.microsoft.com/office/drawing/2014/main" id="{D2AB08B2-1FCD-4AC7-A0D2-6829E0BE1273}"/>
              </a:ext>
            </a:extLst>
          </p:cNvPr>
          <p:cNvSpPr>
            <a:spLocks noChangeShapeType="1"/>
          </p:cNvSpPr>
          <p:nvPr/>
        </p:nvSpPr>
        <p:spPr bwMode="auto">
          <a:xfrm flipH="1">
            <a:off x="3801979" y="3349658"/>
            <a:ext cx="0" cy="167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20">
            <a:extLst>
              <a:ext uri="{FF2B5EF4-FFF2-40B4-BE49-F238E27FC236}">
                <a16:creationId xmlns:a16="http://schemas.microsoft.com/office/drawing/2014/main" id="{F71DBAF0-1ED3-4F33-831E-05D8B3061D2A}"/>
              </a:ext>
            </a:extLst>
          </p:cNvPr>
          <p:cNvSpPr>
            <a:spLocks noChangeArrowheads="1"/>
          </p:cNvSpPr>
          <p:nvPr/>
        </p:nvSpPr>
        <p:spPr bwMode="auto">
          <a:xfrm>
            <a:off x="1974767" y="3660808"/>
            <a:ext cx="14430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DRAM Chip 0</a:t>
            </a:r>
          </a:p>
        </p:txBody>
      </p:sp>
      <p:sp>
        <p:nvSpPr>
          <p:cNvPr id="23" name="Rectangle 21">
            <a:extLst>
              <a:ext uri="{FF2B5EF4-FFF2-40B4-BE49-F238E27FC236}">
                <a16:creationId xmlns:a16="http://schemas.microsoft.com/office/drawing/2014/main" id="{05BE7A6B-9F21-4B42-AE89-9638327E7579}"/>
              </a:ext>
            </a:extLst>
          </p:cNvPr>
          <p:cNvSpPr>
            <a:spLocks noChangeArrowheads="1"/>
          </p:cNvSpPr>
          <p:nvPr/>
        </p:nvSpPr>
        <p:spPr bwMode="auto">
          <a:xfrm>
            <a:off x="1833479" y="5502308"/>
            <a:ext cx="1651000" cy="2794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a:extLst>
              <a:ext uri="{FF2B5EF4-FFF2-40B4-BE49-F238E27FC236}">
                <a16:creationId xmlns:a16="http://schemas.microsoft.com/office/drawing/2014/main" id="{9D9E0BFB-28CE-4AED-9BF3-7592A4E5217B}"/>
              </a:ext>
            </a:extLst>
          </p:cNvPr>
          <p:cNvSpPr>
            <a:spLocks noChangeShapeType="1"/>
          </p:cNvSpPr>
          <p:nvPr/>
        </p:nvSpPr>
        <p:spPr bwMode="auto">
          <a:xfrm flipV="1">
            <a:off x="3481304" y="5186396"/>
            <a:ext cx="322263" cy="325437"/>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a:extLst>
              <a:ext uri="{FF2B5EF4-FFF2-40B4-BE49-F238E27FC236}">
                <a16:creationId xmlns:a16="http://schemas.microsoft.com/office/drawing/2014/main" id="{3E9AD587-B560-4A21-A369-8FF295CA812B}"/>
              </a:ext>
            </a:extLst>
          </p:cNvPr>
          <p:cNvSpPr>
            <a:spLocks noChangeShapeType="1"/>
          </p:cNvSpPr>
          <p:nvPr/>
        </p:nvSpPr>
        <p:spPr bwMode="auto">
          <a:xfrm>
            <a:off x="3801979" y="5197508"/>
            <a:ext cx="0" cy="2794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4">
            <a:extLst>
              <a:ext uri="{FF2B5EF4-FFF2-40B4-BE49-F238E27FC236}">
                <a16:creationId xmlns:a16="http://schemas.microsoft.com/office/drawing/2014/main" id="{C0B3C30D-8A36-4361-8012-56BBD919BE9A}"/>
              </a:ext>
            </a:extLst>
          </p:cNvPr>
          <p:cNvSpPr>
            <a:spLocks noChangeShapeType="1"/>
          </p:cNvSpPr>
          <p:nvPr/>
        </p:nvSpPr>
        <p:spPr bwMode="auto">
          <a:xfrm flipV="1">
            <a:off x="3481304" y="5467383"/>
            <a:ext cx="322263" cy="315913"/>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5">
            <a:extLst>
              <a:ext uri="{FF2B5EF4-FFF2-40B4-BE49-F238E27FC236}">
                <a16:creationId xmlns:a16="http://schemas.microsoft.com/office/drawing/2014/main" id="{7BC43DF8-6F38-4BD2-BDE9-A55FDD1B2995}"/>
              </a:ext>
            </a:extLst>
          </p:cNvPr>
          <p:cNvSpPr>
            <a:spLocks noChangeShapeType="1"/>
          </p:cNvSpPr>
          <p:nvPr/>
        </p:nvSpPr>
        <p:spPr bwMode="auto">
          <a:xfrm>
            <a:off x="2735179" y="5792821"/>
            <a:ext cx="0" cy="4556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26">
            <a:extLst>
              <a:ext uri="{FF2B5EF4-FFF2-40B4-BE49-F238E27FC236}">
                <a16:creationId xmlns:a16="http://schemas.microsoft.com/office/drawing/2014/main" id="{079FA468-0BE9-4F9D-B453-0BB412B2162E}"/>
              </a:ext>
            </a:extLst>
          </p:cNvPr>
          <p:cNvSpPr>
            <a:spLocks noChangeArrowheads="1"/>
          </p:cNvSpPr>
          <p:nvPr/>
        </p:nvSpPr>
        <p:spPr bwMode="auto">
          <a:xfrm>
            <a:off x="1806492" y="5792821"/>
            <a:ext cx="1001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bits&lt;7:0&gt;</a:t>
            </a:r>
          </a:p>
        </p:txBody>
      </p:sp>
      <p:sp>
        <p:nvSpPr>
          <p:cNvPr id="29" name="Line 27">
            <a:extLst>
              <a:ext uri="{FF2B5EF4-FFF2-40B4-BE49-F238E27FC236}">
                <a16:creationId xmlns:a16="http://schemas.microsoft.com/office/drawing/2014/main" id="{0958F814-DECD-4E14-B431-6BD40D0D88F5}"/>
              </a:ext>
            </a:extLst>
          </p:cNvPr>
          <p:cNvSpPr>
            <a:spLocks noChangeShapeType="1"/>
          </p:cNvSpPr>
          <p:nvPr/>
        </p:nvSpPr>
        <p:spPr bwMode="auto">
          <a:xfrm flipV="1">
            <a:off x="3803567" y="4929221"/>
            <a:ext cx="393700" cy="4064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28">
            <a:extLst>
              <a:ext uri="{FF2B5EF4-FFF2-40B4-BE49-F238E27FC236}">
                <a16:creationId xmlns:a16="http://schemas.microsoft.com/office/drawing/2014/main" id="{FA1ABB5C-40FC-4681-B779-54FE7BC13648}"/>
              </a:ext>
            </a:extLst>
          </p:cNvPr>
          <p:cNvSpPr>
            <a:spLocks noChangeArrowheads="1"/>
          </p:cNvSpPr>
          <p:nvPr/>
        </p:nvSpPr>
        <p:spPr bwMode="auto">
          <a:xfrm>
            <a:off x="4117892" y="4753008"/>
            <a:ext cx="650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8 </a:t>
            </a:r>
            <a:r>
              <a:rPr kumimoji="0" lang="en-US" altLang="zh-CN" sz="1600" i="0">
                <a:solidFill>
                  <a:schemeClr val="tx1"/>
                </a:solidFill>
                <a:latin typeface="Times New Roman" panose="02020603050405020304" pitchFamily="18" charset="0"/>
                <a:ea typeface="宋体" panose="02010600030101010101" pitchFamily="2" charset="-122"/>
              </a:rPr>
              <a:t>bits</a:t>
            </a:r>
          </a:p>
        </p:txBody>
      </p:sp>
      <p:sp>
        <p:nvSpPr>
          <p:cNvPr id="31" name="Line 29">
            <a:extLst>
              <a:ext uri="{FF2B5EF4-FFF2-40B4-BE49-F238E27FC236}">
                <a16:creationId xmlns:a16="http://schemas.microsoft.com/office/drawing/2014/main" id="{71655576-44D1-4493-95EC-639A9C1EB87F}"/>
              </a:ext>
            </a:extLst>
          </p:cNvPr>
          <p:cNvSpPr>
            <a:spLocks noChangeShapeType="1"/>
          </p:cNvSpPr>
          <p:nvPr/>
        </p:nvSpPr>
        <p:spPr bwMode="auto">
          <a:xfrm flipV="1">
            <a:off x="1833479" y="5324508"/>
            <a:ext cx="127000" cy="177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
            <a:extLst>
              <a:ext uri="{FF2B5EF4-FFF2-40B4-BE49-F238E27FC236}">
                <a16:creationId xmlns:a16="http://schemas.microsoft.com/office/drawing/2014/main" id="{489012D2-934B-4C2A-9ECD-ED3D88227969}"/>
              </a:ext>
            </a:extLst>
          </p:cNvPr>
          <p:cNvSpPr>
            <a:spLocks noChangeShapeType="1"/>
          </p:cNvSpPr>
          <p:nvPr/>
        </p:nvSpPr>
        <p:spPr bwMode="auto">
          <a:xfrm flipH="1">
            <a:off x="3622592" y="5184808"/>
            <a:ext cx="192087"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31">
            <a:extLst>
              <a:ext uri="{FF2B5EF4-FFF2-40B4-BE49-F238E27FC236}">
                <a16:creationId xmlns:a16="http://schemas.microsoft.com/office/drawing/2014/main" id="{53666A5C-14BB-499C-AB36-4A698737FC7B}"/>
              </a:ext>
            </a:extLst>
          </p:cNvPr>
          <p:cNvSpPr>
            <a:spLocks noChangeArrowheads="1"/>
          </p:cNvSpPr>
          <p:nvPr/>
        </p:nvSpPr>
        <p:spPr bwMode="auto">
          <a:xfrm>
            <a:off x="1838242" y="5461033"/>
            <a:ext cx="1539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512 </a:t>
            </a:r>
            <a:r>
              <a:rPr kumimoji="0" lang="zh-CN" altLang="en-US" sz="1200" i="0">
                <a:solidFill>
                  <a:schemeClr val="tx1"/>
                </a:solidFill>
                <a:latin typeface="Times New Roman" panose="02020603050405020304" pitchFamily="18" charset="0"/>
                <a:ea typeface="宋体" panose="02010600030101010101" pitchFamily="2" charset="-122"/>
              </a:rPr>
              <a:t>×</a:t>
            </a:r>
            <a:r>
              <a:rPr kumimoji="0" lang="en-US" altLang="zh-CN" sz="1600" i="0">
                <a:solidFill>
                  <a:schemeClr val="tx1"/>
                </a:solidFill>
                <a:latin typeface="Times New Roman" panose="02020603050405020304" pitchFamily="18" charset="0"/>
                <a:ea typeface="宋体" panose="02010600030101010101" pitchFamily="2" charset="-122"/>
              </a:rPr>
              <a:t> 8  SRAM</a:t>
            </a:r>
          </a:p>
        </p:txBody>
      </p:sp>
      <p:sp>
        <p:nvSpPr>
          <p:cNvPr id="34" name="Line 32">
            <a:extLst>
              <a:ext uri="{FF2B5EF4-FFF2-40B4-BE49-F238E27FC236}">
                <a16:creationId xmlns:a16="http://schemas.microsoft.com/office/drawing/2014/main" id="{2BC02A5B-5829-47A9-9469-5157255825D3}"/>
              </a:ext>
            </a:extLst>
          </p:cNvPr>
          <p:cNvSpPr>
            <a:spLocks noChangeShapeType="1"/>
          </p:cNvSpPr>
          <p:nvPr/>
        </p:nvSpPr>
        <p:spPr bwMode="auto">
          <a:xfrm flipV="1">
            <a:off x="3141579" y="5629308"/>
            <a:ext cx="342900" cy="3175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33">
            <a:extLst>
              <a:ext uri="{FF2B5EF4-FFF2-40B4-BE49-F238E27FC236}">
                <a16:creationId xmlns:a16="http://schemas.microsoft.com/office/drawing/2014/main" id="{9104AC4E-273B-4856-841D-EDA0F941CA0D}"/>
              </a:ext>
            </a:extLst>
          </p:cNvPr>
          <p:cNvSpPr>
            <a:spLocks noChangeArrowheads="1"/>
          </p:cNvSpPr>
          <p:nvPr/>
        </p:nvSpPr>
        <p:spPr bwMode="auto">
          <a:xfrm>
            <a:off x="2187492" y="4346608"/>
            <a:ext cx="9493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256</a:t>
            </a:r>
            <a:r>
              <a:rPr kumimoji="0" lang="en-US" altLang="zh-CN" sz="1600" i="0">
                <a:solidFill>
                  <a:schemeClr val="tx1"/>
                </a:solidFill>
                <a:latin typeface="Times New Roman" panose="02020603050405020304" pitchFamily="18" charset="0"/>
                <a:ea typeface="宋体" panose="02010600030101010101" pitchFamily="2" charset="-122"/>
              </a:rPr>
              <a:t>K x 8</a:t>
            </a:r>
          </a:p>
          <a:p>
            <a:pPr algn="ct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 2 Mb</a:t>
            </a:r>
          </a:p>
        </p:txBody>
      </p:sp>
      <p:sp>
        <p:nvSpPr>
          <p:cNvPr id="36" name="Rectangle 34">
            <a:extLst>
              <a:ext uri="{FF2B5EF4-FFF2-40B4-BE49-F238E27FC236}">
                <a16:creationId xmlns:a16="http://schemas.microsoft.com/office/drawing/2014/main" id="{ABAA445A-FC4D-4F9D-9BEA-48D19FC972F3}"/>
              </a:ext>
            </a:extLst>
          </p:cNvPr>
          <p:cNvSpPr>
            <a:spLocks noChangeArrowheads="1"/>
          </p:cNvSpPr>
          <p:nvPr/>
        </p:nvSpPr>
        <p:spPr bwMode="auto">
          <a:xfrm>
            <a:off x="5948279" y="2606708"/>
            <a:ext cx="1651000" cy="1651000"/>
          </a:xfrm>
          <a:prstGeom prst="rect">
            <a:avLst/>
          </a:prstGeom>
          <a:noFill/>
          <a:ln w="25400">
            <a:solidFill>
              <a:schemeClr val="tx1"/>
            </a:solidFill>
            <a:miter lim="800000"/>
            <a:headEnd/>
            <a:tailEnd/>
          </a:ln>
          <a:effectLst>
            <a:outerShdw dist="107763" dir="2700000" algn="ctr" rotWithShape="0">
              <a:schemeClr val="bg1"/>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37" name="Line 35">
            <a:extLst>
              <a:ext uri="{FF2B5EF4-FFF2-40B4-BE49-F238E27FC236}">
                <a16:creationId xmlns:a16="http://schemas.microsoft.com/office/drawing/2014/main" id="{7EB6FFA4-147A-4BA0-A64E-CFF56F41638D}"/>
              </a:ext>
            </a:extLst>
          </p:cNvPr>
          <p:cNvSpPr>
            <a:spLocks noChangeShapeType="1"/>
          </p:cNvSpPr>
          <p:nvPr/>
        </p:nvSpPr>
        <p:spPr bwMode="auto">
          <a:xfrm flipV="1">
            <a:off x="5948279" y="2290796"/>
            <a:ext cx="312738" cy="315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a:extLst>
              <a:ext uri="{FF2B5EF4-FFF2-40B4-BE49-F238E27FC236}">
                <a16:creationId xmlns:a16="http://schemas.microsoft.com/office/drawing/2014/main" id="{280FD6C9-714A-47F3-B976-58D837478AA1}"/>
              </a:ext>
            </a:extLst>
          </p:cNvPr>
          <p:cNvSpPr>
            <a:spLocks noChangeShapeType="1"/>
          </p:cNvSpPr>
          <p:nvPr/>
        </p:nvSpPr>
        <p:spPr bwMode="auto">
          <a:xfrm flipV="1">
            <a:off x="7591342" y="2290796"/>
            <a:ext cx="322262" cy="315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a:extLst>
              <a:ext uri="{FF2B5EF4-FFF2-40B4-BE49-F238E27FC236}">
                <a16:creationId xmlns:a16="http://schemas.microsoft.com/office/drawing/2014/main" id="{C9A1812E-42A6-40B4-B790-466A3482EF0D}"/>
              </a:ext>
            </a:extLst>
          </p:cNvPr>
          <p:cNvSpPr>
            <a:spLocks noChangeShapeType="1"/>
          </p:cNvSpPr>
          <p:nvPr/>
        </p:nvSpPr>
        <p:spPr bwMode="auto">
          <a:xfrm flipV="1">
            <a:off x="7591342" y="3943383"/>
            <a:ext cx="322262" cy="315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a:extLst>
              <a:ext uri="{FF2B5EF4-FFF2-40B4-BE49-F238E27FC236}">
                <a16:creationId xmlns:a16="http://schemas.microsoft.com/office/drawing/2014/main" id="{AF5CC7C0-AEB2-4C4A-A875-97B9A95C32DF}"/>
              </a:ext>
            </a:extLst>
          </p:cNvPr>
          <p:cNvSpPr>
            <a:spLocks noChangeShapeType="1"/>
          </p:cNvSpPr>
          <p:nvPr/>
        </p:nvSpPr>
        <p:spPr bwMode="auto">
          <a:xfrm>
            <a:off x="6253079" y="2289208"/>
            <a:ext cx="167481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a:extLst>
              <a:ext uri="{FF2B5EF4-FFF2-40B4-BE49-F238E27FC236}">
                <a16:creationId xmlns:a16="http://schemas.microsoft.com/office/drawing/2014/main" id="{6535DF0E-D25F-4D6B-BD6C-7419385D825F}"/>
              </a:ext>
            </a:extLst>
          </p:cNvPr>
          <p:cNvSpPr>
            <a:spLocks noChangeShapeType="1"/>
          </p:cNvSpPr>
          <p:nvPr/>
        </p:nvSpPr>
        <p:spPr bwMode="auto">
          <a:xfrm>
            <a:off x="7916779" y="2282858"/>
            <a:ext cx="0" cy="167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40">
            <a:extLst>
              <a:ext uri="{FF2B5EF4-FFF2-40B4-BE49-F238E27FC236}">
                <a16:creationId xmlns:a16="http://schemas.microsoft.com/office/drawing/2014/main" id="{B5B04AC4-EA1C-4ED4-ABED-4791796D025C}"/>
              </a:ext>
            </a:extLst>
          </p:cNvPr>
          <p:cNvSpPr>
            <a:spLocks noChangeArrowheads="1"/>
          </p:cNvSpPr>
          <p:nvPr/>
        </p:nvSpPr>
        <p:spPr bwMode="auto">
          <a:xfrm>
            <a:off x="6038767" y="2594008"/>
            <a:ext cx="15446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DRAM Chip 15</a:t>
            </a:r>
          </a:p>
        </p:txBody>
      </p:sp>
      <p:sp>
        <p:nvSpPr>
          <p:cNvPr id="43" name="Rectangle 41">
            <a:extLst>
              <a:ext uri="{FF2B5EF4-FFF2-40B4-BE49-F238E27FC236}">
                <a16:creationId xmlns:a16="http://schemas.microsoft.com/office/drawing/2014/main" id="{4DB2B631-7B69-48AB-A363-7267558CAB3C}"/>
              </a:ext>
            </a:extLst>
          </p:cNvPr>
          <p:cNvSpPr>
            <a:spLocks noChangeArrowheads="1"/>
          </p:cNvSpPr>
          <p:nvPr/>
        </p:nvSpPr>
        <p:spPr bwMode="auto">
          <a:xfrm>
            <a:off x="5948279" y="4435508"/>
            <a:ext cx="1651000" cy="2794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a:extLst>
              <a:ext uri="{FF2B5EF4-FFF2-40B4-BE49-F238E27FC236}">
                <a16:creationId xmlns:a16="http://schemas.microsoft.com/office/drawing/2014/main" id="{77FFEDED-54B8-426F-AAF5-81ABA440AC18}"/>
              </a:ext>
            </a:extLst>
          </p:cNvPr>
          <p:cNvSpPr>
            <a:spLocks noChangeShapeType="1"/>
          </p:cNvSpPr>
          <p:nvPr/>
        </p:nvSpPr>
        <p:spPr bwMode="auto">
          <a:xfrm flipV="1">
            <a:off x="7605629" y="4133883"/>
            <a:ext cx="303213" cy="296863"/>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a:extLst>
              <a:ext uri="{FF2B5EF4-FFF2-40B4-BE49-F238E27FC236}">
                <a16:creationId xmlns:a16="http://schemas.microsoft.com/office/drawing/2014/main" id="{47D1C266-67AF-4FEE-904E-EE97EC4CB058}"/>
              </a:ext>
            </a:extLst>
          </p:cNvPr>
          <p:cNvSpPr>
            <a:spLocks noChangeShapeType="1"/>
          </p:cNvSpPr>
          <p:nvPr/>
        </p:nvSpPr>
        <p:spPr bwMode="auto">
          <a:xfrm>
            <a:off x="7916779" y="4130708"/>
            <a:ext cx="0" cy="2794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4">
            <a:extLst>
              <a:ext uri="{FF2B5EF4-FFF2-40B4-BE49-F238E27FC236}">
                <a16:creationId xmlns:a16="http://schemas.microsoft.com/office/drawing/2014/main" id="{36DFB52E-70EF-4864-A34E-477D23B511AB}"/>
              </a:ext>
            </a:extLst>
          </p:cNvPr>
          <p:cNvSpPr>
            <a:spLocks noChangeShapeType="1"/>
          </p:cNvSpPr>
          <p:nvPr/>
        </p:nvSpPr>
        <p:spPr bwMode="auto">
          <a:xfrm flipV="1">
            <a:off x="7596104" y="4400583"/>
            <a:ext cx="327025" cy="320675"/>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5">
            <a:extLst>
              <a:ext uri="{FF2B5EF4-FFF2-40B4-BE49-F238E27FC236}">
                <a16:creationId xmlns:a16="http://schemas.microsoft.com/office/drawing/2014/main" id="{E1AC156B-D1D7-4E3B-8E1F-83F1E1F445C1}"/>
              </a:ext>
            </a:extLst>
          </p:cNvPr>
          <p:cNvSpPr>
            <a:spLocks noChangeShapeType="1"/>
          </p:cNvSpPr>
          <p:nvPr/>
        </p:nvSpPr>
        <p:spPr bwMode="auto">
          <a:xfrm>
            <a:off x="6697579" y="4740308"/>
            <a:ext cx="0" cy="584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46">
            <a:extLst>
              <a:ext uri="{FF2B5EF4-FFF2-40B4-BE49-F238E27FC236}">
                <a16:creationId xmlns:a16="http://schemas.microsoft.com/office/drawing/2014/main" id="{A43BAE95-0527-487D-B645-36A1E64A4DBC}"/>
              </a:ext>
            </a:extLst>
          </p:cNvPr>
          <p:cNvSpPr>
            <a:spLocks noChangeArrowheads="1"/>
          </p:cNvSpPr>
          <p:nvPr/>
        </p:nvSpPr>
        <p:spPr bwMode="auto">
          <a:xfrm>
            <a:off x="5540292" y="4803808"/>
            <a:ext cx="1204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bits&lt;127:0&gt;</a:t>
            </a:r>
          </a:p>
        </p:txBody>
      </p:sp>
      <p:sp>
        <p:nvSpPr>
          <p:cNvPr id="49" name="Line 47">
            <a:extLst>
              <a:ext uri="{FF2B5EF4-FFF2-40B4-BE49-F238E27FC236}">
                <a16:creationId xmlns:a16="http://schemas.microsoft.com/office/drawing/2014/main" id="{C45EF338-56C5-4DEC-8561-88481CC7C25E}"/>
              </a:ext>
            </a:extLst>
          </p:cNvPr>
          <p:cNvSpPr>
            <a:spLocks noChangeShapeType="1"/>
          </p:cNvSpPr>
          <p:nvPr/>
        </p:nvSpPr>
        <p:spPr bwMode="auto">
          <a:xfrm flipV="1">
            <a:off x="5948279" y="4257708"/>
            <a:ext cx="127000" cy="1778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8">
            <a:extLst>
              <a:ext uri="{FF2B5EF4-FFF2-40B4-BE49-F238E27FC236}">
                <a16:creationId xmlns:a16="http://schemas.microsoft.com/office/drawing/2014/main" id="{DFE36F59-C48E-4DA2-A262-4C6942339344}"/>
              </a:ext>
            </a:extLst>
          </p:cNvPr>
          <p:cNvSpPr>
            <a:spLocks noChangeShapeType="1"/>
          </p:cNvSpPr>
          <p:nvPr/>
        </p:nvSpPr>
        <p:spPr bwMode="auto">
          <a:xfrm flipH="1">
            <a:off x="7751679" y="4118008"/>
            <a:ext cx="17780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49">
            <a:extLst>
              <a:ext uri="{FF2B5EF4-FFF2-40B4-BE49-F238E27FC236}">
                <a16:creationId xmlns:a16="http://schemas.microsoft.com/office/drawing/2014/main" id="{2547D77C-811E-4852-9676-CB985F3C984E}"/>
              </a:ext>
            </a:extLst>
          </p:cNvPr>
          <p:cNvSpPr>
            <a:spLocks noChangeArrowheads="1"/>
          </p:cNvSpPr>
          <p:nvPr/>
        </p:nvSpPr>
        <p:spPr bwMode="auto">
          <a:xfrm>
            <a:off x="5941929" y="4394233"/>
            <a:ext cx="1539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512 </a:t>
            </a:r>
            <a:r>
              <a:rPr kumimoji="0" lang="zh-CN" altLang="en-US" sz="1200" i="0">
                <a:solidFill>
                  <a:schemeClr val="tx1"/>
                </a:solidFill>
                <a:latin typeface="Times New Roman" panose="02020603050405020304" pitchFamily="18" charset="0"/>
                <a:ea typeface="宋体" panose="02010600030101010101" pitchFamily="2" charset="-122"/>
              </a:rPr>
              <a:t>×</a:t>
            </a:r>
            <a:r>
              <a:rPr kumimoji="0" lang="en-US" altLang="zh-CN" sz="1600" i="0">
                <a:solidFill>
                  <a:schemeClr val="tx1"/>
                </a:solidFill>
                <a:latin typeface="Times New Roman" panose="02020603050405020304" pitchFamily="18" charset="0"/>
                <a:ea typeface="宋体" panose="02010600030101010101" pitchFamily="2" charset="-122"/>
              </a:rPr>
              <a:t> 8  SRAM</a:t>
            </a:r>
          </a:p>
        </p:txBody>
      </p:sp>
      <p:sp>
        <p:nvSpPr>
          <p:cNvPr id="52" name="Rectangle 50">
            <a:extLst>
              <a:ext uri="{FF2B5EF4-FFF2-40B4-BE49-F238E27FC236}">
                <a16:creationId xmlns:a16="http://schemas.microsoft.com/office/drawing/2014/main" id="{8C1AB40F-8AE3-4308-ABA3-DCFA84ACADD6}"/>
              </a:ext>
            </a:extLst>
          </p:cNvPr>
          <p:cNvSpPr>
            <a:spLocks noChangeArrowheads="1"/>
          </p:cNvSpPr>
          <p:nvPr/>
        </p:nvSpPr>
        <p:spPr bwMode="auto">
          <a:xfrm>
            <a:off x="6302292" y="3279808"/>
            <a:ext cx="9493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Bef>
                <a:spcPct val="0"/>
              </a:spcBef>
            </a:pPr>
            <a:r>
              <a:rPr kumimoji="0" lang="zh-CN" altLang="en-US" sz="1600" i="0">
                <a:solidFill>
                  <a:schemeClr val="tx1"/>
                </a:solidFill>
                <a:latin typeface="Times New Roman" panose="02020603050405020304" pitchFamily="18" charset="0"/>
                <a:ea typeface="宋体" panose="02010600030101010101" pitchFamily="2" charset="-122"/>
              </a:rPr>
              <a:t>256</a:t>
            </a:r>
            <a:r>
              <a:rPr kumimoji="0" lang="en-US" altLang="zh-CN" sz="1600" i="0">
                <a:solidFill>
                  <a:schemeClr val="tx1"/>
                </a:solidFill>
                <a:latin typeface="Times New Roman" panose="02020603050405020304" pitchFamily="18" charset="0"/>
                <a:ea typeface="宋体" panose="02010600030101010101" pitchFamily="2" charset="-122"/>
              </a:rPr>
              <a:t>K x 8</a:t>
            </a:r>
          </a:p>
          <a:p>
            <a:pPr algn="ct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 2 Mb</a:t>
            </a:r>
          </a:p>
        </p:txBody>
      </p:sp>
      <p:sp>
        <p:nvSpPr>
          <p:cNvPr id="53" name="Oval 51">
            <a:extLst>
              <a:ext uri="{FF2B5EF4-FFF2-40B4-BE49-F238E27FC236}">
                <a16:creationId xmlns:a16="http://schemas.microsoft.com/office/drawing/2014/main" id="{4284EE56-B216-47F7-AA4A-2340323FCA3B}"/>
              </a:ext>
            </a:extLst>
          </p:cNvPr>
          <p:cNvSpPr>
            <a:spLocks noChangeArrowheads="1"/>
          </p:cNvSpPr>
          <p:nvPr/>
        </p:nvSpPr>
        <p:spPr bwMode="auto">
          <a:xfrm>
            <a:off x="4265529" y="3971958"/>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Oval 52">
            <a:extLst>
              <a:ext uri="{FF2B5EF4-FFF2-40B4-BE49-F238E27FC236}">
                <a16:creationId xmlns:a16="http://schemas.microsoft.com/office/drawing/2014/main" id="{55F7DA98-9775-47FB-A8A9-7536EA55E7B9}"/>
              </a:ext>
            </a:extLst>
          </p:cNvPr>
          <p:cNvSpPr>
            <a:spLocks noChangeArrowheads="1"/>
          </p:cNvSpPr>
          <p:nvPr/>
        </p:nvSpPr>
        <p:spPr bwMode="auto">
          <a:xfrm>
            <a:off x="4798929" y="3743358"/>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Oval 53">
            <a:extLst>
              <a:ext uri="{FF2B5EF4-FFF2-40B4-BE49-F238E27FC236}">
                <a16:creationId xmlns:a16="http://schemas.microsoft.com/office/drawing/2014/main" id="{5E52ADF4-9095-4631-AB6A-F18F35986A20}"/>
              </a:ext>
            </a:extLst>
          </p:cNvPr>
          <p:cNvSpPr>
            <a:spLocks noChangeArrowheads="1"/>
          </p:cNvSpPr>
          <p:nvPr/>
        </p:nvSpPr>
        <p:spPr bwMode="auto">
          <a:xfrm>
            <a:off x="5256129" y="3514758"/>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4">
            <a:extLst>
              <a:ext uri="{FF2B5EF4-FFF2-40B4-BE49-F238E27FC236}">
                <a16:creationId xmlns:a16="http://schemas.microsoft.com/office/drawing/2014/main" id="{0437936F-4CAA-464C-A929-F778531DFBA9}"/>
              </a:ext>
            </a:extLst>
          </p:cNvPr>
          <p:cNvSpPr>
            <a:spLocks noChangeShapeType="1"/>
          </p:cNvSpPr>
          <p:nvPr/>
        </p:nvSpPr>
        <p:spPr bwMode="auto">
          <a:xfrm flipV="1">
            <a:off x="1535029" y="4892708"/>
            <a:ext cx="7029450" cy="1679575"/>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55">
            <a:extLst>
              <a:ext uri="{FF2B5EF4-FFF2-40B4-BE49-F238E27FC236}">
                <a16:creationId xmlns:a16="http://schemas.microsoft.com/office/drawing/2014/main" id="{E42E9C0C-05ED-46D8-A635-782C4B45B629}"/>
              </a:ext>
            </a:extLst>
          </p:cNvPr>
          <p:cNvSpPr>
            <a:spLocks noChangeArrowheads="1"/>
          </p:cNvSpPr>
          <p:nvPr/>
        </p:nvSpPr>
        <p:spPr bwMode="auto">
          <a:xfrm>
            <a:off x="5960979" y="5414996"/>
            <a:ext cx="20113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spcBef>
                <a:spcPct val="0"/>
              </a:spcBef>
            </a:pPr>
            <a:r>
              <a:rPr kumimoji="0" lang="en-US" altLang="zh-CN" sz="1600" i="0">
                <a:solidFill>
                  <a:schemeClr val="tx1"/>
                </a:solidFill>
                <a:latin typeface="Times New Roman" panose="02020603050405020304" pitchFamily="18" charset="0"/>
                <a:ea typeface="宋体" panose="02010600030101010101" pitchFamily="2" charset="-122"/>
              </a:rPr>
              <a:t>Memory Bus&lt;127:0&gt;</a:t>
            </a:r>
          </a:p>
        </p:txBody>
      </p:sp>
      <p:grpSp>
        <p:nvGrpSpPr>
          <p:cNvPr id="58" name="Group 57">
            <a:extLst>
              <a:ext uri="{FF2B5EF4-FFF2-40B4-BE49-F238E27FC236}">
                <a16:creationId xmlns:a16="http://schemas.microsoft.com/office/drawing/2014/main" id="{68E1DA9E-3047-403B-B6E2-56D8AC906B44}"/>
              </a:ext>
            </a:extLst>
          </p:cNvPr>
          <p:cNvGrpSpPr>
            <a:grpSpLocks/>
          </p:cNvGrpSpPr>
          <p:nvPr/>
        </p:nvGrpSpPr>
        <p:grpSpPr bwMode="auto">
          <a:xfrm>
            <a:off x="492042" y="3681446"/>
            <a:ext cx="8516937" cy="2495550"/>
            <a:chOff x="219" y="2077"/>
            <a:chExt cx="5365" cy="1572"/>
          </a:xfrm>
        </p:grpSpPr>
        <p:grpSp>
          <p:nvGrpSpPr>
            <p:cNvPr id="59" name="Group 58">
              <a:extLst>
                <a:ext uri="{FF2B5EF4-FFF2-40B4-BE49-F238E27FC236}">
                  <a16:creationId xmlns:a16="http://schemas.microsoft.com/office/drawing/2014/main" id="{D5100CF5-100B-409E-99CD-486A7796BBA7}"/>
                </a:ext>
              </a:extLst>
            </p:cNvPr>
            <p:cNvGrpSpPr>
              <a:grpSpLocks/>
            </p:cNvGrpSpPr>
            <p:nvPr/>
          </p:nvGrpSpPr>
          <p:grpSpPr bwMode="auto">
            <a:xfrm>
              <a:off x="876" y="2077"/>
              <a:ext cx="4708" cy="1572"/>
              <a:chOff x="876" y="1931"/>
              <a:chExt cx="4927" cy="1837"/>
            </a:xfrm>
          </p:grpSpPr>
          <p:sp>
            <p:nvSpPr>
              <p:cNvPr id="63" name="Freeform 59">
                <a:extLst>
                  <a:ext uri="{FF2B5EF4-FFF2-40B4-BE49-F238E27FC236}">
                    <a16:creationId xmlns:a16="http://schemas.microsoft.com/office/drawing/2014/main" id="{5633AFB3-5BDE-4072-964E-212AA1F8F5B5}"/>
                  </a:ext>
                </a:extLst>
              </p:cNvPr>
              <p:cNvSpPr>
                <a:spLocks/>
              </p:cNvSpPr>
              <p:nvPr/>
            </p:nvSpPr>
            <p:spPr bwMode="auto">
              <a:xfrm>
                <a:off x="876" y="2066"/>
                <a:ext cx="4343" cy="1702"/>
              </a:xfrm>
              <a:custGeom>
                <a:avLst/>
                <a:gdLst>
                  <a:gd name="T0" fmla="*/ 596 w 4343"/>
                  <a:gd name="T1" fmla="*/ 1692 h 1784"/>
                  <a:gd name="T2" fmla="*/ 495 w 4343"/>
                  <a:gd name="T3" fmla="*/ 1756 h 1784"/>
                  <a:gd name="T4" fmla="*/ 404 w 4343"/>
                  <a:gd name="T5" fmla="*/ 1774 h 1784"/>
                  <a:gd name="T6" fmla="*/ 358 w 4343"/>
                  <a:gd name="T7" fmla="*/ 1783 h 1784"/>
                  <a:gd name="T8" fmla="*/ 157 w 4343"/>
                  <a:gd name="T9" fmla="*/ 1747 h 1784"/>
                  <a:gd name="T10" fmla="*/ 102 w 4343"/>
                  <a:gd name="T11" fmla="*/ 1664 h 1784"/>
                  <a:gd name="T12" fmla="*/ 84 w 4343"/>
                  <a:gd name="T13" fmla="*/ 1637 h 1784"/>
                  <a:gd name="T14" fmla="*/ 29 w 4343"/>
                  <a:gd name="T15" fmla="*/ 1463 h 1784"/>
                  <a:gd name="T16" fmla="*/ 11 w 4343"/>
                  <a:gd name="T17" fmla="*/ 1408 h 1784"/>
                  <a:gd name="T18" fmla="*/ 57 w 4343"/>
                  <a:gd name="T19" fmla="*/ 1143 h 1784"/>
                  <a:gd name="T20" fmla="*/ 93 w 4343"/>
                  <a:gd name="T21" fmla="*/ 1097 h 1784"/>
                  <a:gd name="T22" fmla="*/ 194 w 4343"/>
                  <a:gd name="T23" fmla="*/ 1052 h 1784"/>
                  <a:gd name="T24" fmla="*/ 3933 w 4343"/>
                  <a:gd name="T25" fmla="*/ 28 h 1784"/>
                  <a:gd name="T26" fmla="*/ 4061 w 4343"/>
                  <a:gd name="T27" fmla="*/ 19 h 1784"/>
                  <a:gd name="T28" fmla="*/ 4116 w 4343"/>
                  <a:gd name="T29" fmla="*/ 37 h 1784"/>
                  <a:gd name="T30" fmla="*/ 4143 w 4343"/>
                  <a:gd name="T31" fmla="*/ 46 h 1784"/>
                  <a:gd name="T32" fmla="*/ 4281 w 4343"/>
                  <a:gd name="T33" fmla="*/ 211 h 1784"/>
                  <a:gd name="T34" fmla="*/ 4308 w 4343"/>
                  <a:gd name="T35" fmla="*/ 265 h 1784"/>
                  <a:gd name="T36" fmla="*/ 4335 w 4343"/>
                  <a:gd name="T37" fmla="*/ 375 h 1784"/>
                  <a:gd name="T38" fmla="*/ 4253 w 4343"/>
                  <a:gd name="T39" fmla="*/ 723 h 1784"/>
                  <a:gd name="T40" fmla="*/ 441 w 4343"/>
                  <a:gd name="T41" fmla="*/ 1765 h 1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43" h="1784">
                    <a:moveTo>
                      <a:pt x="596" y="1692"/>
                    </a:moveTo>
                    <a:cubicBezTo>
                      <a:pt x="572" y="1708"/>
                      <a:pt x="526" y="1749"/>
                      <a:pt x="495" y="1756"/>
                    </a:cubicBezTo>
                    <a:cubicBezTo>
                      <a:pt x="465" y="1763"/>
                      <a:pt x="434" y="1768"/>
                      <a:pt x="404" y="1774"/>
                    </a:cubicBezTo>
                    <a:cubicBezTo>
                      <a:pt x="389" y="1777"/>
                      <a:pt x="358" y="1783"/>
                      <a:pt x="358" y="1783"/>
                    </a:cubicBezTo>
                    <a:cubicBezTo>
                      <a:pt x="251" y="1776"/>
                      <a:pt x="234" y="1784"/>
                      <a:pt x="157" y="1747"/>
                    </a:cubicBezTo>
                    <a:cubicBezTo>
                      <a:pt x="96" y="1654"/>
                      <a:pt x="143" y="1725"/>
                      <a:pt x="102" y="1664"/>
                    </a:cubicBezTo>
                    <a:cubicBezTo>
                      <a:pt x="96" y="1655"/>
                      <a:pt x="84" y="1637"/>
                      <a:pt x="84" y="1637"/>
                    </a:cubicBezTo>
                    <a:cubicBezTo>
                      <a:pt x="65" y="1579"/>
                      <a:pt x="48" y="1521"/>
                      <a:pt x="29" y="1463"/>
                    </a:cubicBezTo>
                    <a:cubicBezTo>
                      <a:pt x="23" y="1445"/>
                      <a:pt x="11" y="1408"/>
                      <a:pt x="11" y="1408"/>
                    </a:cubicBezTo>
                    <a:cubicBezTo>
                      <a:pt x="15" y="1324"/>
                      <a:pt x="0" y="1213"/>
                      <a:pt x="57" y="1143"/>
                    </a:cubicBezTo>
                    <a:cubicBezTo>
                      <a:pt x="65" y="1134"/>
                      <a:pt x="80" y="1104"/>
                      <a:pt x="93" y="1097"/>
                    </a:cubicBezTo>
                    <a:cubicBezTo>
                      <a:pt x="124" y="1081"/>
                      <a:pt x="162" y="1067"/>
                      <a:pt x="194" y="1052"/>
                    </a:cubicBezTo>
                    <a:lnTo>
                      <a:pt x="3933" y="28"/>
                    </a:lnTo>
                    <a:cubicBezTo>
                      <a:pt x="4028" y="8"/>
                      <a:pt x="3999" y="0"/>
                      <a:pt x="4061" y="19"/>
                    </a:cubicBezTo>
                    <a:cubicBezTo>
                      <a:pt x="4079" y="25"/>
                      <a:pt x="4098" y="31"/>
                      <a:pt x="4116" y="37"/>
                    </a:cubicBezTo>
                    <a:cubicBezTo>
                      <a:pt x="4125" y="40"/>
                      <a:pt x="4143" y="46"/>
                      <a:pt x="4143" y="46"/>
                    </a:cubicBezTo>
                    <a:cubicBezTo>
                      <a:pt x="4196" y="96"/>
                      <a:pt x="4230" y="160"/>
                      <a:pt x="4281" y="211"/>
                    </a:cubicBezTo>
                    <a:cubicBezTo>
                      <a:pt x="4305" y="282"/>
                      <a:pt x="4272" y="191"/>
                      <a:pt x="4308" y="265"/>
                    </a:cubicBezTo>
                    <a:cubicBezTo>
                      <a:pt x="4324" y="297"/>
                      <a:pt x="4328" y="340"/>
                      <a:pt x="4335" y="375"/>
                    </a:cubicBezTo>
                    <a:cubicBezTo>
                      <a:pt x="4329" y="504"/>
                      <a:pt x="4343" y="624"/>
                      <a:pt x="4253" y="723"/>
                    </a:cubicBezTo>
                    <a:lnTo>
                      <a:pt x="441" y="1765"/>
                    </a:lnTo>
                  </a:path>
                </a:pathLst>
              </a:custGeom>
              <a:noFill/>
              <a:ln w="12700" cap="flat" cmpd="sng">
                <a:solidFill>
                  <a:schemeClr val="accent2"/>
                </a:solidFill>
                <a:prstDash val="lg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60">
                <a:extLst>
                  <a:ext uri="{FF2B5EF4-FFF2-40B4-BE49-F238E27FC236}">
                    <a16:creationId xmlns:a16="http://schemas.microsoft.com/office/drawing/2014/main" id="{0152F44B-2615-433A-988D-16C526532D66}"/>
                  </a:ext>
                </a:extLst>
              </p:cNvPr>
              <p:cNvSpPr>
                <a:spLocks noChangeShapeType="1"/>
              </p:cNvSpPr>
              <p:nvPr/>
            </p:nvSpPr>
            <p:spPr bwMode="auto">
              <a:xfrm flipV="1">
                <a:off x="5120" y="2139"/>
                <a:ext cx="119" cy="110"/>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Text Box 61">
                <a:extLst>
                  <a:ext uri="{FF2B5EF4-FFF2-40B4-BE49-F238E27FC236}">
                    <a16:creationId xmlns:a16="http://schemas.microsoft.com/office/drawing/2014/main" id="{A81171D3-B77D-4718-B30C-CB128E0EAC10}"/>
                  </a:ext>
                </a:extLst>
              </p:cNvPr>
              <p:cNvSpPr txBox="1">
                <a:spLocks noChangeArrowheads="1"/>
              </p:cNvSpPr>
              <p:nvPr/>
            </p:nvSpPr>
            <p:spPr bwMode="auto">
              <a:xfrm>
                <a:off x="5134" y="1931"/>
                <a:ext cx="669" cy="257"/>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kumimoji="0" lang="en-US" altLang="zh-CN" sz="1600" i="0">
                    <a:solidFill>
                      <a:schemeClr val="accent2"/>
                    </a:solidFill>
                    <a:latin typeface="Times New Roman" panose="02020603050405020304" pitchFamily="18" charset="0"/>
                    <a:ea typeface="宋体" panose="02010600030101010101" pitchFamily="2" charset="-122"/>
                  </a:rPr>
                  <a:t>One page</a:t>
                </a:r>
              </a:p>
            </p:txBody>
          </p:sp>
        </p:grpSp>
        <p:grpSp>
          <p:nvGrpSpPr>
            <p:cNvPr id="60" name="Group 62">
              <a:extLst>
                <a:ext uri="{FF2B5EF4-FFF2-40B4-BE49-F238E27FC236}">
                  <a16:creationId xmlns:a16="http://schemas.microsoft.com/office/drawing/2014/main" id="{4C367A0F-DE1B-40F1-AF35-4C42744DB529}"/>
                </a:ext>
              </a:extLst>
            </p:cNvPr>
            <p:cNvGrpSpPr>
              <a:grpSpLocks/>
            </p:cNvGrpSpPr>
            <p:nvPr/>
          </p:nvGrpSpPr>
          <p:grpSpPr bwMode="auto">
            <a:xfrm>
              <a:off x="219" y="3302"/>
              <a:ext cx="848" cy="304"/>
              <a:chOff x="216" y="3304"/>
              <a:chExt cx="848" cy="304"/>
            </a:xfrm>
          </p:grpSpPr>
          <p:sp>
            <p:nvSpPr>
              <p:cNvPr id="61" name="Line 63">
                <a:extLst>
                  <a:ext uri="{FF2B5EF4-FFF2-40B4-BE49-F238E27FC236}">
                    <a16:creationId xmlns:a16="http://schemas.microsoft.com/office/drawing/2014/main" id="{A903542F-F268-4CF9-9688-248F814B0A30}"/>
                  </a:ext>
                </a:extLst>
              </p:cNvPr>
              <p:cNvSpPr>
                <a:spLocks noChangeShapeType="1"/>
              </p:cNvSpPr>
              <p:nvPr/>
            </p:nvSpPr>
            <p:spPr bwMode="auto">
              <a:xfrm flipV="1">
                <a:off x="521" y="3304"/>
                <a:ext cx="543" cy="96"/>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62" name="Text Box 64">
                <a:extLst>
                  <a:ext uri="{FF2B5EF4-FFF2-40B4-BE49-F238E27FC236}">
                    <a16:creationId xmlns:a16="http://schemas.microsoft.com/office/drawing/2014/main" id="{6B511F27-A7D2-45D2-AD57-917CE5F21B96}"/>
                  </a:ext>
                </a:extLst>
              </p:cNvPr>
              <p:cNvSpPr txBox="1">
                <a:spLocks noChangeArrowheads="1"/>
              </p:cNvSpPr>
              <p:nvPr/>
            </p:nvSpPr>
            <p:spPr bwMode="auto">
              <a:xfrm>
                <a:off x="216" y="3400"/>
                <a:ext cx="58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nSpc>
                    <a:spcPct val="120000"/>
                  </a:lnSpc>
                  <a:spcBef>
                    <a:spcPct val="20000"/>
                  </a:spcBef>
                </a:pPr>
                <a:r>
                  <a:rPr lang="zh-CN" altLang="en-US" i="0">
                    <a:solidFill>
                      <a:srgbClr val="CC3300"/>
                    </a:solidFill>
                    <a:ea typeface="宋体" panose="02010600030101010101" pitchFamily="2" charset="-122"/>
                    <a:cs typeface="Arial" panose="020B0604020202020204" pitchFamily="34" charset="0"/>
                  </a:rPr>
                  <a:t>行缓冲</a:t>
                </a:r>
              </a:p>
            </p:txBody>
          </p:sp>
        </p:grpSp>
      </p:grpSp>
      <p:sp>
        <p:nvSpPr>
          <p:cNvPr id="66" name="Text Box 65">
            <a:extLst>
              <a:ext uri="{FF2B5EF4-FFF2-40B4-BE49-F238E27FC236}">
                <a16:creationId xmlns:a16="http://schemas.microsoft.com/office/drawing/2014/main" id="{56E0F972-D887-447A-841A-59C1F3E3102F}"/>
              </a:ext>
            </a:extLst>
          </p:cNvPr>
          <p:cNvSpPr txBox="1">
            <a:spLocks noChangeArrowheads="1"/>
          </p:cNvSpPr>
          <p:nvPr/>
        </p:nvSpPr>
        <p:spPr bwMode="auto">
          <a:xfrm>
            <a:off x="4656054" y="5883308"/>
            <a:ext cx="4560888"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en-US" altLang="zh-CN" sz="1600" i="0">
                <a:solidFill>
                  <a:srgbClr val="006600"/>
                </a:solidFill>
                <a:ea typeface="宋体" panose="02010600030101010101" pitchFamily="2" charset="-122"/>
              </a:rPr>
              <a:t>16</a:t>
            </a:r>
            <a:r>
              <a:rPr lang="zh-CN" altLang="en-US" sz="1600" i="0">
                <a:solidFill>
                  <a:srgbClr val="006600"/>
                </a:solidFill>
                <a:ea typeface="宋体" panose="02010600030101010101" pitchFamily="2" charset="-122"/>
              </a:rPr>
              <a:t>个芯片的行缓冲可以缓存</a:t>
            </a:r>
            <a:r>
              <a:rPr lang="en-US" altLang="zh-CN" sz="1600" i="0">
                <a:solidFill>
                  <a:srgbClr val="006600"/>
                </a:solidFill>
                <a:ea typeface="宋体" panose="02010600030101010101" pitchFamily="2" charset="-122"/>
              </a:rPr>
              <a:t>16x512x8</a:t>
            </a:r>
            <a:r>
              <a:rPr lang="zh-CN" altLang="en-US" sz="1600" i="0">
                <a:solidFill>
                  <a:srgbClr val="006600"/>
                </a:solidFill>
                <a:ea typeface="宋体" panose="02010600030101010101" pitchFamily="2" charset="-122"/>
              </a:rPr>
              <a:t>位数据</a:t>
            </a:r>
          </a:p>
        </p:txBody>
      </p:sp>
      <p:sp>
        <p:nvSpPr>
          <p:cNvPr id="67" name="Text Box 66">
            <a:extLst>
              <a:ext uri="{FF2B5EF4-FFF2-40B4-BE49-F238E27FC236}">
                <a16:creationId xmlns:a16="http://schemas.microsoft.com/office/drawing/2014/main" id="{2C8B0CC8-439B-4F60-928E-92F12C7395B9}"/>
              </a:ext>
            </a:extLst>
          </p:cNvPr>
          <p:cNvSpPr txBox="1">
            <a:spLocks noChangeArrowheads="1"/>
          </p:cNvSpPr>
          <p:nvPr/>
        </p:nvSpPr>
        <p:spPr bwMode="auto">
          <a:xfrm>
            <a:off x="614279" y="2319371"/>
            <a:ext cx="53276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0"/>
              </a:spcBef>
            </a:pPr>
            <a:r>
              <a:rPr lang="zh-CN" altLang="en-US" i="0">
                <a:solidFill>
                  <a:srgbClr val="006600"/>
                </a:solidFill>
                <a:ea typeface="宋体" panose="02010600030101010101" pitchFamily="2" charset="-122"/>
                <a:cs typeface="Arial" panose="020B0604020202020204" pitchFamily="34" charset="0"/>
              </a:rPr>
              <a:t>每个芯片有</a:t>
            </a:r>
            <a:r>
              <a:rPr lang="en-US" altLang="zh-CN" i="0">
                <a:solidFill>
                  <a:srgbClr val="006600"/>
                </a:solidFill>
                <a:ea typeface="宋体" panose="02010600030101010101" pitchFamily="2" charset="-122"/>
                <a:cs typeface="Arial" panose="020B0604020202020204" pitchFamily="34" charset="0"/>
              </a:rPr>
              <a:t>512</a:t>
            </a:r>
            <a:r>
              <a:rPr lang="zh-CN" altLang="en-US" i="0">
                <a:solidFill>
                  <a:srgbClr val="006600"/>
                </a:solidFill>
                <a:ea typeface="宋体" panose="02010600030101010101" pitchFamily="2" charset="-122"/>
                <a:cs typeface="Arial" panose="020B0604020202020204" pitchFamily="34" charset="0"/>
              </a:rPr>
              <a:t>行</a:t>
            </a:r>
            <a:r>
              <a:rPr lang="en-US" altLang="zh-CN" i="0">
                <a:solidFill>
                  <a:srgbClr val="006600"/>
                </a:solidFill>
                <a:ea typeface="宋体" panose="02010600030101010101" pitchFamily="2" charset="-122"/>
                <a:cs typeface="Arial" panose="020B0604020202020204" pitchFamily="34" charset="0"/>
              </a:rPr>
              <a:t>x512</a:t>
            </a:r>
            <a:r>
              <a:rPr lang="zh-CN" altLang="en-US" i="0">
                <a:solidFill>
                  <a:srgbClr val="006600"/>
                </a:solidFill>
                <a:ea typeface="宋体" panose="02010600030101010101" pitchFamily="2" charset="-122"/>
                <a:cs typeface="Arial" panose="020B0604020202020204" pitchFamily="34" charset="0"/>
              </a:rPr>
              <a:t>列，并有</a:t>
            </a:r>
            <a:r>
              <a:rPr lang="en-US" altLang="zh-CN" i="0">
                <a:solidFill>
                  <a:srgbClr val="006600"/>
                </a:solidFill>
                <a:ea typeface="宋体" panose="02010600030101010101" pitchFamily="2" charset="-122"/>
                <a:cs typeface="Arial" panose="020B0604020202020204" pitchFamily="34" charset="0"/>
              </a:rPr>
              <a:t>8</a:t>
            </a:r>
            <a:r>
              <a:rPr lang="zh-CN" altLang="en-US" i="0">
                <a:solidFill>
                  <a:srgbClr val="006600"/>
                </a:solidFill>
                <a:ea typeface="宋体" panose="02010600030101010101" pitchFamily="2" charset="-122"/>
                <a:cs typeface="Arial" panose="020B0604020202020204" pitchFamily="34" charset="0"/>
              </a:rPr>
              <a:t>个位平面</a:t>
            </a:r>
          </a:p>
          <a:p>
            <a:pPr>
              <a:spcBef>
                <a:spcPct val="0"/>
              </a:spcBef>
            </a:pPr>
            <a:r>
              <a:rPr lang="zh-CN" altLang="en-US" i="0">
                <a:solidFill>
                  <a:srgbClr val="006600"/>
                </a:solidFill>
                <a:ea typeface="宋体" panose="02010600030101010101" pitchFamily="2" charset="-122"/>
                <a:cs typeface="Arial" panose="020B0604020202020204" pitchFamily="34" charset="0"/>
              </a:rPr>
              <a:t>每次读</a:t>
            </a:r>
            <a:r>
              <a:rPr lang="en-US" altLang="zh-CN" i="0">
                <a:solidFill>
                  <a:srgbClr val="006600"/>
                </a:solidFill>
                <a:ea typeface="宋体" panose="02010600030101010101" pitchFamily="2" charset="-122"/>
                <a:cs typeface="Arial" panose="020B0604020202020204" pitchFamily="34" charset="0"/>
              </a:rPr>
              <a:t>/</a:t>
            </a:r>
            <a:r>
              <a:rPr lang="zh-CN" altLang="en-US" i="0">
                <a:solidFill>
                  <a:srgbClr val="006600"/>
                </a:solidFill>
                <a:ea typeface="宋体" panose="02010600030101010101" pitchFamily="2" charset="-122"/>
                <a:cs typeface="Arial" panose="020B0604020202020204" pitchFamily="34" charset="0"/>
              </a:rPr>
              <a:t>写各芯片内同行同列的</a:t>
            </a:r>
            <a:r>
              <a:rPr lang="en-US" altLang="zh-CN" i="0">
                <a:solidFill>
                  <a:srgbClr val="006600"/>
                </a:solidFill>
                <a:ea typeface="宋体" panose="02010600030101010101" pitchFamily="2" charset="-122"/>
                <a:cs typeface="Arial" panose="020B0604020202020204" pitchFamily="34" charset="0"/>
              </a:rPr>
              <a:t>8</a:t>
            </a:r>
            <a:r>
              <a:rPr lang="zh-CN" altLang="en-US" i="0">
                <a:solidFill>
                  <a:srgbClr val="006600"/>
                </a:solidFill>
                <a:ea typeface="宋体" panose="02010600030101010101" pitchFamily="2" charset="-122"/>
                <a:cs typeface="Arial" panose="020B0604020202020204" pitchFamily="34" charset="0"/>
              </a:rPr>
              <a:t>位，共</a:t>
            </a:r>
            <a:r>
              <a:rPr lang="en-US" altLang="zh-CN" i="0">
                <a:solidFill>
                  <a:srgbClr val="006600"/>
                </a:solidFill>
                <a:ea typeface="宋体" panose="02010600030101010101" pitchFamily="2" charset="-122"/>
                <a:cs typeface="Arial" panose="020B0604020202020204" pitchFamily="34" charset="0"/>
              </a:rPr>
              <a:t>16x8=128</a:t>
            </a:r>
            <a:r>
              <a:rPr lang="zh-CN" altLang="en-US" i="0">
                <a:solidFill>
                  <a:srgbClr val="006600"/>
                </a:solidFill>
                <a:ea typeface="宋体" panose="02010600030101010101" pitchFamily="2" charset="-122"/>
                <a:cs typeface="Arial" panose="020B0604020202020204" pitchFamily="34" charset="0"/>
              </a:rPr>
              <a:t>位</a:t>
            </a:r>
          </a:p>
        </p:txBody>
      </p:sp>
      <p:sp>
        <p:nvSpPr>
          <p:cNvPr id="68" name="Text Box 67">
            <a:extLst>
              <a:ext uri="{FF2B5EF4-FFF2-40B4-BE49-F238E27FC236}">
                <a16:creationId xmlns:a16="http://schemas.microsoft.com/office/drawing/2014/main" id="{450DBFB8-9C25-4A51-877C-21F9355859FD}"/>
              </a:ext>
            </a:extLst>
          </p:cNvPr>
          <p:cNvSpPr txBox="1">
            <a:spLocks noChangeArrowheads="1"/>
          </p:cNvSpPr>
          <p:nvPr/>
        </p:nvSpPr>
        <p:spPr bwMode="auto">
          <a:xfrm>
            <a:off x="8885706" y="2309211"/>
            <a:ext cx="3166274" cy="9848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zh-CN" altLang="en-US" sz="1600" i="0" dirty="0">
                <a:solidFill>
                  <a:srgbClr val="0000FF"/>
                </a:solidFill>
                <a:ea typeface="宋体" panose="02010600030101010101" pitchFamily="2" charset="-122"/>
              </a:rPr>
              <a:t>当</a:t>
            </a:r>
            <a:r>
              <a:rPr lang="en-US" altLang="zh-CN" sz="1600" i="0" dirty="0">
                <a:solidFill>
                  <a:srgbClr val="0000FF"/>
                </a:solidFill>
                <a:ea typeface="宋体" panose="02010600030101010101" pitchFamily="2" charset="-122"/>
              </a:rPr>
              <a:t>CPU</a:t>
            </a:r>
            <a:r>
              <a:rPr lang="zh-CN" altLang="en-US" sz="1600" i="0" dirty="0">
                <a:solidFill>
                  <a:srgbClr val="0000FF"/>
                </a:solidFill>
                <a:ea typeface="宋体" panose="02010600030101010101" pitchFamily="2" charset="-122"/>
              </a:rPr>
              <a:t>访问一块连续的内存区（即：行地址相同）时，可直接从行缓冲读取，行缓冲用</a:t>
            </a:r>
            <a:r>
              <a:rPr lang="en-US" altLang="zh-CN" sz="1600" i="0" dirty="0">
                <a:solidFill>
                  <a:srgbClr val="0000FF"/>
                </a:solidFill>
                <a:ea typeface="宋体" panose="02010600030101010101" pitchFamily="2" charset="-122"/>
              </a:rPr>
              <a:t>SRAM</a:t>
            </a:r>
            <a:r>
              <a:rPr lang="zh-CN" altLang="en-US" sz="1600" i="0" dirty="0">
                <a:solidFill>
                  <a:srgbClr val="0000FF"/>
                </a:solidFill>
                <a:ea typeface="宋体" panose="02010600030101010101" pitchFamily="2" charset="-122"/>
              </a:rPr>
              <a:t>实现，速度极快！</a:t>
            </a:r>
          </a:p>
        </p:txBody>
      </p:sp>
      <p:sp>
        <p:nvSpPr>
          <p:cNvPr id="69" name="Text Box 68">
            <a:extLst>
              <a:ext uri="{FF2B5EF4-FFF2-40B4-BE49-F238E27FC236}">
                <a16:creationId xmlns:a16="http://schemas.microsoft.com/office/drawing/2014/main" id="{924C70C7-6A6C-4CA1-9BC8-06381E53A8E7}"/>
              </a:ext>
            </a:extLst>
          </p:cNvPr>
          <p:cNvSpPr txBox="1">
            <a:spLocks noChangeArrowheads="1"/>
          </p:cNvSpPr>
          <p:nvPr/>
        </p:nvSpPr>
        <p:spPr bwMode="auto">
          <a:xfrm>
            <a:off x="8937305" y="4458171"/>
            <a:ext cx="3114675"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lang="en-US" altLang="zh-CN" sz="1600" i="0" dirty="0">
                <a:solidFill>
                  <a:srgbClr val="CC0000"/>
                </a:solidFill>
                <a:ea typeface="宋体" panose="02010600030101010101" pitchFamily="2" charset="-122"/>
                <a:cs typeface="Arial" panose="020B0604020202020204" pitchFamily="34" charset="0"/>
              </a:rPr>
              <a:t>Cache</a:t>
            </a:r>
            <a:r>
              <a:rPr lang="zh-CN" altLang="en-US" sz="1600" i="0" dirty="0">
                <a:solidFill>
                  <a:srgbClr val="CC0000"/>
                </a:solidFill>
                <a:ea typeface="宋体" panose="02010600030101010101" pitchFamily="2" charset="-122"/>
                <a:cs typeface="Arial" panose="020B0604020202020204" pitchFamily="34" charset="0"/>
              </a:rPr>
              <a:t>行读要求从内存读一块连续区，给定一个首地址，采用突发传输方式</a:t>
            </a:r>
            <a:endParaRPr lang="en-US" altLang="zh-CN" sz="1600" i="0" dirty="0">
              <a:solidFill>
                <a:srgbClr val="CC0000"/>
              </a:solidFill>
              <a:ea typeface="宋体" panose="02010600030101010101" pitchFamily="2" charset="-122"/>
              <a:cs typeface="Arial" panose="020B0604020202020204" pitchFamily="34" charset="0"/>
            </a:endParaRPr>
          </a:p>
        </p:txBody>
      </p:sp>
      <p:grpSp>
        <p:nvGrpSpPr>
          <p:cNvPr id="70" name="Group 69">
            <a:extLst>
              <a:ext uri="{FF2B5EF4-FFF2-40B4-BE49-F238E27FC236}">
                <a16:creationId xmlns:a16="http://schemas.microsoft.com/office/drawing/2014/main" id="{A62608DB-6A90-4CD4-A933-1C5ED847CBB1}"/>
              </a:ext>
            </a:extLst>
          </p:cNvPr>
          <p:cNvGrpSpPr>
            <a:grpSpLocks/>
          </p:cNvGrpSpPr>
          <p:nvPr/>
        </p:nvGrpSpPr>
        <p:grpSpPr bwMode="auto">
          <a:xfrm>
            <a:off x="7956467" y="1743108"/>
            <a:ext cx="885825" cy="1125538"/>
            <a:chOff x="5026" y="856"/>
            <a:chExt cx="558" cy="709"/>
          </a:xfrm>
        </p:grpSpPr>
        <p:sp>
          <p:nvSpPr>
            <p:cNvPr id="71" name="Line 70">
              <a:extLst>
                <a:ext uri="{FF2B5EF4-FFF2-40B4-BE49-F238E27FC236}">
                  <a16:creationId xmlns:a16="http://schemas.microsoft.com/office/drawing/2014/main" id="{E178ED36-A380-4804-9B51-E89B142F6CE0}"/>
                </a:ext>
              </a:extLst>
            </p:cNvPr>
            <p:cNvSpPr>
              <a:spLocks noChangeShapeType="1"/>
            </p:cNvSpPr>
            <p:nvPr/>
          </p:nvSpPr>
          <p:spPr bwMode="auto">
            <a:xfrm>
              <a:off x="5262" y="856"/>
              <a:ext cx="322"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72" name="Line 71">
              <a:extLst>
                <a:ext uri="{FF2B5EF4-FFF2-40B4-BE49-F238E27FC236}">
                  <a16:creationId xmlns:a16="http://schemas.microsoft.com/office/drawing/2014/main" id="{90F9F636-AC9E-45A8-B04C-6797D3FB7313}"/>
                </a:ext>
              </a:extLst>
            </p:cNvPr>
            <p:cNvSpPr>
              <a:spLocks noChangeShapeType="1"/>
            </p:cNvSpPr>
            <p:nvPr/>
          </p:nvSpPr>
          <p:spPr bwMode="auto">
            <a:xfrm flipH="1">
              <a:off x="5026" y="856"/>
              <a:ext cx="558" cy="709"/>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73" name="Text Box 72">
            <a:extLst>
              <a:ext uri="{FF2B5EF4-FFF2-40B4-BE49-F238E27FC236}">
                <a16:creationId xmlns:a16="http://schemas.microsoft.com/office/drawing/2014/main" id="{4D98B8F2-F70B-4918-8ADF-A725150D2D22}"/>
              </a:ext>
            </a:extLst>
          </p:cNvPr>
          <p:cNvSpPr txBox="1">
            <a:spLocks noChangeArrowheads="1"/>
          </p:cNvSpPr>
          <p:nvPr/>
        </p:nvSpPr>
        <p:spPr bwMode="auto">
          <a:xfrm>
            <a:off x="5256129" y="1222408"/>
            <a:ext cx="33083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lang="zh-CN" altLang="en-US" i="0">
                <a:solidFill>
                  <a:srgbClr val="CC0000"/>
                </a:solidFill>
                <a:latin typeface="宋体" panose="02010600030101010101" pitchFamily="2" charset="-122"/>
                <a:ea typeface="宋体" panose="02010600030101010101" pitchFamily="2" charset="-122"/>
              </a:rPr>
              <a:t>“</a:t>
            </a:r>
            <a:r>
              <a:rPr lang="zh-CN" altLang="en-US" i="0">
                <a:solidFill>
                  <a:srgbClr val="CC0000"/>
                </a:solidFill>
                <a:ea typeface="宋体" panose="02010600030101010101" pitchFamily="2" charset="-122"/>
              </a:rPr>
              <a:t>页模式</a:t>
            </a:r>
            <a:r>
              <a:rPr lang="zh-CN" altLang="en-US" i="0">
                <a:solidFill>
                  <a:srgbClr val="CC0000"/>
                </a:solidFill>
                <a:latin typeface="宋体" panose="02010600030101010101" pitchFamily="2" charset="-122"/>
                <a:ea typeface="宋体" panose="02010600030101010101" pitchFamily="2" charset="-122"/>
              </a:rPr>
              <a:t>”</a:t>
            </a:r>
            <a:r>
              <a:rPr lang="zh-CN" altLang="en-US" i="0">
                <a:solidFill>
                  <a:srgbClr val="CC0000"/>
                </a:solidFill>
                <a:ea typeface="宋体" panose="02010600030101010101" pitchFamily="2" charset="-122"/>
              </a:rPr>
              <a:t>：一行为一页（块）</a:t>
            </a:r>
          </a:p>
        </p:txBody>
      </p:sp>
    </p:spTree>
    <p:extLst>
      <p:ext uri="{BB962C8B-B14F-4D97-AF65-F5344CB8AC3E}">
        <p14:creationId xmlns:p14="http://schemas.microsoft.com/office/powerpoint/2010/main" val="101404081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
                                            <p:txEl>
                                              <p:pRg st="0" end="0"/>
                                            </p:txEl>
                                          </p:spTgt>
                                        </p:tgtEl>
                                        <p:attrNameLst>
                                          <p:attrName>style.visibility</p:attrName>
                                        </p:attrNameLst>
                                      </p:cBhvr>
                                      <p:to>
                                        <p:strVal val="visible"/>
                                      </p:to>
                                    </p:set>
                                    <p:animEffect transition="in" filter="blinds(horizontal)">
                                      <p:cBhvr>
                                        <p:cTn id="12" dur="500"/>
                                        <p:tgtEl>
                                          <p:spTgt spid="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
                                            <p:txEl>
                                              <p:pRg st="1" end="1"/>
                                            </p:txEl>
                                          </p:spTgt>
                                        </p:tgtEl>
                                        <p:attrNameLst>
                                          <p:attrName>style.visibility</p:attrName>
                                        </p:attrNameLst>
                                      </p:cBhvr>
                                      <p:to>
                                        <p:strVal val="visible"/>
                                      </p:to>
                                    </p:set>
                                    <p:animEffect transition="in" filter="blinds(horizontal)">
                                      <p:cBhvr>
                                        <p:cTn id="17" dur="500"/>
                                        <p:tgtEl>
                                          <p:spTgt spid="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linds(horizontal)">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blinds(horizontal)">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blinds(horizontal)">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linds(horizontal)">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blinds(horizontal)">
                                      <p:cBhvr>
                                        <p:cTn id="4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8" grpId="0"/>
      <p:bldP spid="69" grpId="0"/>
      <p:bldP spid="73" grpId="0"/>
    </p:bld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8832</TotalTime>
  <Words>14285</Words>
  <Application>Microsoft Office PowerPoint</Application>
  <PresentationFormat>宽屏</PresentationFormat>
  <Paragraphs>2024</Paragraphs>
  <Slides>106</Slides>
  <Notes>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106</vt:i4>
      </vt:variant>
    </vt:vector>
  </HeadingPairs>
  <TitlesOfParts>
    <vt:vector size="124" baseType="lpstr">
      <vt:lpstr>等线</vt:lpstr>
      <vt:lpstr>黑体</vt:lpstr>
      <vt:lpstr>宋体</vt:lpstr>
      <vt:lpstr>微软雅黑</vt:lpstr>
      <vt:lpstr>Arial</vt:lpstr>
      <vt:lpstr>Arial Black</vt:lpstr>
      <vt:lpstr>Calibri</vt:lpstr>
      <vt:lpstr>Calibri Light</vt:lpstr>
      <vt:lpstr>Comic Sans MS</vt:lpstr>
      <vt:lpstr>Courier New</vt:lpstr>
      <vt:lpstr>Helvetica</vt:lpstr>
      <vt:lpstr>Tahoma</vt:lpstr>
      <vt:lpstr>Times New Roman</vt:lpstr>
      <vt:lpstr>Wingdings</vt:lpstr>
      <vt:lpstr>2_Office 主题​​</vt:lpstr>
      <vt:lpstr>1_自定义设计方案</vt:lpstr>
      <vt:lpstr>VISIO</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yu sheng</cp:lastModifiedBy>
  <cp:revision>1233</cp:revision>
  <dcterms:created xsi:type="dcterms:W3CDTF">2019-03-09T08:01:00Z</dcterms:created>
  <dcterms:modified xsi:type="dcterms:W3CDTF">2020-04-29T13:44:12Z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